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429" r:id="rId2"/>
    <p:sldId id="409" r:id="rId3"/>
    <p:sldId id="427" r:id="rId4"/>
    <p:sldId id="410" r:id="rId5"/>
    <p:sldId id="411" r:id="rId6"/>
    <p:sldId id="412" r:id="rId7"/>
    <p:sldId id="413" r:id="rId8"/>
    <p:sldId id="414" r:id="rId9"/>
    <p:sldId id="416" r:id="rId10"/>
    <p:sldId id="417" r:id="rId11"/>
    <p:sldId id="419" r:id="rId12"/>
    <p:sldId id="418" r:id="rId13"/>
    <p:sldId id="421" r:id="rId14"/>
    <p:sldId id="422" r:id="rId15"/>
    <p:sldId id="423" r:id="rId16"/>
    <p:sldId id="424" r:id="rId17"/>
    <p:sldId id="425" r:id="rId18"/>
    <p:sldId id="428" r:id="rId19"/>
    <p:sldId id="426" r:id="rId20"/>
    <p:sldId id="430" r:id="rId21"/>
    <p:sldId id="431" r:id="rId22"/>
    <p:sldId id="432" r:id="rId23"/>
    <p:sldId id="433" r:id="rId24"/>
    <p:sldId id="434" r:id="rId25"/>
    <p:sldId id="435" r:id="rId26"/>
    <p:sldId id="437" r:id="rId27"/>
    <p:sldId id="436" r:id="rId28"/>
    <p:sldId id="438"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7">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72" d="100"/>
          <a:sy n="72" d="100"/>
        </p:scale>
        <p:origin x="504" y="64"/>
      </p:cViewPr>
      <p:guideLst>
        <p:guide orient="horz" pos="2117"/>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pitchFamily="34" charset="-122"/>
                <a:ea typeface="微软雅黑" panose="020B0503020204020204" pitchFamily="34" charset="-122"/>
              </a:rPr>
              <a:t>2020/4/9</a:t>
            </a:fld>
            <a:endParaRPr lang="zh-CN" altLang="en-US">
              <a:latin typeface="微软雅黑" panose="020B0503020204020204" pitchFamily="34" charset="-122"/>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pitchFamily="34" charset="-122"/>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pitchFamily="34" charset="-122"/>
                <a:ea typeface="微软雅黑" panose="020B0503020204020204" pitchFamily="34" charset="-122"/>
              </a:rPr>
              <a:t>‹#›</a:t>
            </a:fld>
            <a:endParaRPr lang="zh-CN" altLang="en-US">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1AC49D05-6128-4D0D-A32A-06A5E73B386C}" type="datetimeFigureOut">
              <a:rPr lang="zh-CN" altLang="en-US" smtClean="0"/>
              <a:t>2020/4/9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5849F42C-2DAE-424C-A4B8-3140182C3E9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5" Type="http://schemas.openxmlformats.org/officeDocument/2006/relationships/slideMaster" Target="../slideMasters/slideMaster1.xml"/><Relationship Id="rId4" Type="http://schemas.openxmlformats.org/officeDocument/2006/relationships/tags" Target="../tags/tag57.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Master" Target="../slideMasters/slideMaster1.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2020/4/9</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dirty="0"/>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2020/4/9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a:lnSpc>
                <a:spcPct val="130000"/>
              </a:lnSpc>
              <a:buFont typeface="Wingdings" panose="05000000000000000000" pitchFamily="2" charset="2"/>
              <a:buChar char="l"/>
              <a:defRPr spc="150" baseline="0">
                <a:solidFill>
                  <a:schemeClr val="tx1">
                    <a:lumMod val="65000"/>
                    <a:lumOff val="35000"/>
                  </a:schemeClr>
                </a:solidFill>
              </a:defRPr>
            </a:lvl1pPr>
            <a:lvl2pPr marL="685800" indent="-228600">
              <a:lnSpc>
                <a:spcPct val="130000"/>
              </a:lnSpc>
              <a:buFont typeface="Wingdings" panose="05000000000000000000" pitchFamily="2" charset="2"/>
              <a:buChar char="l"/>
              <a:defRPr spc="150" baseline="0">
                <a:solidFill>
                  <a:schemeClr val="tx1">
                    <a:lumMod val="65000"/>
                    <a:lumOff val="35000"/>
                  </a:schemeClr>
                </a:solidFill>
              </a:defRPr>
            </a:lvl2pPr>
            <a:lvl3pPr marL="1143000" indent="-228600">
              <a:lnSpc>
                <a:spcPct val="130000"/>
              </a:lnSpc>
              <a:buFont typeface="Wingdings" panose="05000000000000000000" pitchFamily="2" charset="2"/>
              <a:buChar char="l"/>
              <a:defRPr spc="150" baseline="0">
                <a:solidFill>
                  <a:schemeClr val="tx1">
                    <a:lumMod val="65000"/>
                    <a:lumOff val="35000"/>
                  </a:schemeClr>
                </a:solidFill>
              </a:defRPr>
            </a:lvl3pPr>
            <a:lvl4pPr marL="1600200" indent="-228600">
              <a:lnSpc>
                <a:spcPct val="130000"/>
              </a:lnSpc>
              <a:buFont typeface="Wingdings" panose="05000000000000000000" pitchFamily="2" charset="2"/>
              <a:buChar char="l"/>
              <a:defRPr spc="150" baseline="0">
                <a:solidFill>
                  <a:schemeClr val="tx1">
                    <a:lumMod val="65000"/>
                    <a:lumOff val="35000"/>
                  </a:schemeClr>
                </a:solidFill>
              </a:defRPr>
            </a:lvl4pPr>
            <a:lvl5pPr marL="2057400" indent="-22860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2020/4/9</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144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716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8288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2020/4/9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2020/4/9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a:lnSpc>
                <a:spcPct val="130000"/>
              </a:lnSpc>
              <a:buFont typeface="Wingdings" panose="05000000000000000000" pitchFamily="2" charset="2"/>
              <a:buChar char="l"/>
              <a:defRPr sz="1600" spc="150" baseline="0">
                <a:solidFill>
                  <a:schemeClr val="tx1">
                    <a:lumMod val="65000"/>
                    <a:lumOff val="35000"/>
                  </a:schemeClr>
                </a:solidFill>
                <a:latin typeface="Arial" panose="020B0604020202020204" pitchFamily="34" charset="0"/>
                <a:ea typeface="微软雅黑" panose="020B0503020204020204" pitchFamily="34" charset="-122"/>
              </a:defRPr>
            </a:lvl4pPr>
            <a:lvl5pPr>
              <a:lnSpc>
                <a:spcPct val="13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2020/4/9</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2020/4/9</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2020/4/9</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2020/4/9</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126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6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stStyle>
          <a:p>
            <a:pPr lvl="0"/>
            <a:r>
              <a:rPr dirty="0">
                <a:sym typeface="+mn-ea"/>
              </a:rPr>
              <a:t>单击此处编辑文本</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2020/4/9</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hasCustomPrompt="1"/>
            <p:custDataLst>
              <p:tags r:id="rId2"/>
            </p:custDataLst>
          </p:nvPr>
        </p:nvSpPr>
        <p:spPr>
          <a:xfrm>
            <a:off x="914400" y="914400"/>
            <a:ext cx="9169200" cy="5029200"/>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2020/4/9</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08400" y="608400"/>
            <a:ext cx="10969200" cy="648000"/>
          </a:xfrm>
          <a:prstGeom prst="rect">
            <a:avLst/>
          </a:prstGeom>
        </p:spPr>
        <p:txBody>
          <a:bodyPr vert="horz" lIns="101600" tIns="38100" rIns="76200" bIns="3810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4"/>
            </p:custDataLst>
          </p:nvPr>
        </p:nvSpPr>
        <p:spPr>
          <a:xfrm>
            <a:off x="608400" y="1515600"/>
            <a:ext cx="10969200" cy="473688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5"/>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2020/4/9</a:t>
            </a:fld>
            <a:endParaRPr lang="zh-CN" altLang="en-US"/>
          </a:p>
        </p:txBody>
      </p:sp>
      <p:sp>
        <p:nvSpPr>
          <p:cNvPr id="5" name="页脚占位符 4"/>
          <p:cNvSpPr>
            <a:spLocks noGrp="1"/>
          </p:cNvSpPr>
          <p:nvPr>
            <p:ph type="ftr" sz="quarter" idx="3"/>
            <p:custDataLst>
              <p:tags r:id="rId16"/>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a:t>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73.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75.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2.xml"/><Relationship Id="rId1" Type="http://schemas.openxmlformats.org/officeDocument/2006/relationships/tags" Target="../tags/tag80.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81.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ags" Target="../tags/tag8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83.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tags" Target="../tags/tag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53B2CC9F-DEEA-4E40-B4E7-9B81E57AFC21}"/>
              </a:ext>
            </a:extLst>
          </p:cNvPr>
          <p:cNvSpPr>
            <a:spLocks noGrp="1"/>
          </p:cNvSpPr>
          <p:nvPr>
            <p:ph type="ctrTitle"/>
          </p:nvPr>
        </p:nvSpPr>
        <p:spPr/>
        <p:txBody>
          <a:bodyPr/>
          <a:lstStyle/>
          <a:p>
            <a:r>
              <a:rPr lang="zh-CN" altLang="en-US" dirty="0"/>
              <a:t>铭记烈士</a:t>
            </a:r>
          </a:p>
        </p:txBody>
      </p:sp>
      <p:sp>
        <p:nvSpPr>
          <p:cNvPr id="5" name="副标题 4">
            <a:extLst>
              <a:ext uri="{FF2B5EF4-FFF2-40B4-BE49-F238E27FC236}">
                <a16:creationId xmlns:a16="http://schemas.microsoft.com/office/drawing/2014/main" id="{5C1187C3-709B-4AFD-9B1A-DFC8457D5DFF}"/>
              </a:ext>
            </a:extLst>
          </p:cNvPr>
          <p:cNvSpPr>
            <a:spLocks noGrp="1"/>
          </p:cNvSpPr>
          <p:nvPr>
            <p:ph type="subTitle" idx="1"/>
          </p:nvPr>
        </p:nvSpPr>
        <p:spPr/>
        <p:txBody>
          <a:bodyPr/>
          <a:lstStyle/>
          <a:p>
            <a:r>
              <a:rPr lang="en-US" altLang="zh-CN" dirty="0"/>
              <a:t>2020.4.4</a:t>
            </a:r>
            <a:endParaRPr lang="zh-CN" altLang="en-US" dirty="0"/>
          </a:p>
        </p:txBody>
      </p:sp>
    </p:spTree>
    <p:extLst>
      <p:ext uri="{BB962C8B-B14F-4D97-AF65-F5344CB8AC3E}">
        <p14:creationId xmlns:p14="http://schemas.microsoft.com/office/powerpoint/2010/main" val="27885687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4358640" cy="6677025"/>
          </a:xfrm>
          <a:prstGeom prst="rect">
            <a:avLst/>
          </a:prstGeom>
        </p:spPr>
      </p:pic>
      <p:sp>
        <p:nvSpPr>
          <p:cNvPr id="3" name="文本框 2"/>
          <p:cNvSpPr txBox="1"/>
          <p:nvPr/>
        </p:nvSpPr>
        <p:spPr>
          <a:xfrm>
            <a:off x="4928235" y="154940"/>
            <a:ext cx="6861810" cy="1014730"/>
          </a:xfrm>
          <a:prstGeom prst="rect">
            <a:avLst/>
          </a:prstGeom>
          <a:noFill/>
          <a:ln w="12700" cmpd="sng">
            <a:solidFill>
              <a:schemeClr val="accent1">
                <a:shade val="50000"/>
              </a:schemeClr>
            </a:solidFill>
            <a:prstDash val="solid"/>
          </a:ln>
        </p:spPr>
        <p:txBody>
          <a:bodyPr wrap="square" rtlCol="0" anchor="t">
            <a:spAutoFit/>
          </a:bodyPr>
          <a:lstStyle/>
          <a:p>
            <a:pPr>
              <a:lnSpc>
                <a:spcPct val="125000"/>
              </a:lnSpc>
              <a:spcBef>
                <a:spcPts val="0"/>
              </a:spcBef>
              <a:spcAft>
                <a:spcPts val="0"/>
              </a:spcAft>
            </a:pPr>
            <a:r>
              <a:rPr lang="en-US" altLang="zh-CN"/>
              <a:t> </a:t>
            </a:r>
            <a:r>
              <a:rPr lang="en-US" altLang="zh-CN" b="1">
                <a:solidFill>
                  <a:srgbClr val="FF0000"/>
                </a:solidFill>
              </a:rPr>
              <a:t>  </a:t>
            </a:r>
            <a:r>
              <a:rPr lang="zh-CN" altLang="en-US" sz="2400" b="1">
                <a:solidFill>
                  <a:srgbClr val="FF0000"/>
                </a:solidFill>
              </a:rPr>
              <a:t>廖建军  </a:t>
            </a:r>
            <a:r>
              <a:rPr lang="zh-CN" altLang="en-US" sz="2400"/>
              <a:t>  武汉市硚口区六角亭街民意社区党委委员、居委会副主任</a:t>
            </a:r>
          </a:p>
        </p:txBody>
      </p:sp>
      <p:sp>
        <p:nvSpPr>
          <p:cNvPr id="5" name="文本框 4"/>
          <p:cNvSpPr txBox="1"/>
          <p:nvPr/>
        </p:nvSpPr>
        <p:spPr>
          <a:xfrm>
            <a:off x="4454525" y="1268730"/>
            <a:ext cx="7737475" cy="5408295"/>
          </a:xfrm>
          <a:prstGeom prst="rect">
            <a:avLst/>
          </a:prstGeom>
          <a:noFill/>
        </p:spPr>
        <p:txBody>
          <a:bodyPr wrap="square" rtlCol="0" anchor="t">
            <a:spAutoFit/>
          </a:bodyPr>
          <a:lstStyle/>
          <a:p>
            <a:pPr>
              <a:lnSpc>
                <a:spcPct val="120000"/>
              </a:lnSpc>
              <a:spcBef>
                <a:spcPts val="0"/>
              </a:spcBef>
              <a:spcAft>
                <a:spcPts val="0"/>
              </a:spcAft>
            </a:pPr>
            <a:r>
              <a:rPr lang="en-US" altLang="zh-CN"/>
              <a:t>                        </a:t>
            </a:r>
            <a:r>
              <a:rPr lang="en-US" altLang="zh-CN" sz="2400"/>
              <a:t> </a:t>
            </a:r>
            <a:r>
              <a:rPr lang="zh-CN" altLang="en-US" sz="2400" b="1">
                <a:solidFill>
                  <a:srgbClr val="FF0000"/>
                </a:solidFill>
              </a:rPr>
              <a:t>为社区居民护航，用生命书写担当</a:t>
            </a:r>
          </a:p>
          <a:p>
            <a:pPr>
              <a:lnSpc>
                <a:spcPct val="120000"/>
              </a:lnSpc>
              <a:spcBef>
                <a:spcPts val="0"/>
              </a:spcBef>
              <a:spcAft>
                <a:spcPts val="0"/>
              </a:spcAft>
            </a:pPr>
            <a:r>
              <a:rPr lang="zh-CN" altLang="en-US" sz="2400"/>
              <a:t>       疫情防控阻击战打响，廖建军不顾个人安危，主动承担急重险难的任务。</a:t>
            </a:r>
          </a:p>
          <a:p>
            <a:pPr>
              <a:lnSpc>
                <a:spcPct val="120000"/>
              </a:lnSpc>
              <a:spcBef>
                <a:spcPts val="0"/>
              </a:spcBef>
              <a:spcAft>
                <a:spcPts val="0"/>
              </a:spcAft>
            </a:pPr>
            <a:r>
              <a:rPr lang="zh-CN" altLang="en-US" sz="2400"/>
              <a:t>       1月26日（大年初二）晚上9时，社区接到居民反映，一名疑似患者病情加重，需紧急就医。由于当时医疗资源紧张，专业救护车无法及时前来转运，廖建军耐心安抚患者家属的情绪，在没有完备防护措施的情况下，推着轮椅将患者送至医院就医。</a:t>
            </a:r>
          </a:p>
          <a:p>
            <a:pPr>
              <a:lnSpc>
                <a:spcPct val="120000"/>
              </a:lnSpc>
              <a:spcBef>
                <a:spcPts val="0"/>
              </a:spcBef>
              <a:spcAft>
                <a:spcPts val="0"/>
              </a:spcAft>
            </a:pPr>
            <a:r>
              <a:rPr lang="zh-CN" altLang="en-US" sz="2400"/>
              <a:t>       连日奋战在社区防疫一线，白天黑夜超负荷的工作，廖建军不幸感染新冠肺炎，2020年2月4日经抢救无效以身殉职，永远离开了他热爱的社区工作岗位、离开了他牵挂的社区居民。</a:t>
            </a: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635"/>
            <a:ext cx="5495925" cy="6786245"/>
          </a:xfrm>
          <a:prstGeom prst="rect">
            <a:avLst/>
          </a:prstGeom>
        </p:spPr>
      </p:pic>
      <p:sp>
        <p:nvSpPr>
          <p:cNvPr id="5" name="文本框 4"/>
          <p:cNvSpPr txBox="1"/>
          <p:nvPr/>
        </p:nvSpPr>
        <p:spPr>
          <a:xfrm>
            <a:off x="5594350" y="326390"/>
            <a:ext cx="6454140" cy="953135"/>
          </a:xfrm>
          <a:prstGeom prst="rect">
            <a:avLst/>
          </a:prstGeom>
          <a:noFill/>
          <a:ln w="12700" cmpd="sng">
            <a:solidFill>
              <a:schemeClr val="accent1">
                <a:shade val="50000"/>
              </a:schemeClr>
            </a:solidFill>
            <a:prstDash val="solid"/>
          </a:ln>
        </p:spPr>
        <p:txBody>
          <a:bodyPr wrap="square" rtlCol="0" anchor="t">
            <a:spAutoFit/>
          </a:bodyPr>
          <a:lstStyle/>
          <a:p>
            <a:r>
              <a:rPr lang="zh-CN" altLang="en-US" sz="2800">
                <a:solidFill>
                  <a:srgbClr val="FF0000"/>
                </a:solidFill>
              </a:rPr>
              <a:t>彭银华 </a:t>
            </a:r>
            <a:r>
              <a:rPr lang="zh-CN" altLang="en-US" sz="2800"/>
              <a:t>     武汉市江夏区第一人民医院（协和江南医院）医师</a:t>
            </a:r>
          </a:p>
        </p:txBody>
      </p:sp>
      <p:sp>
        <p:nvSpPr>
          <p:cNvPr id="2" name="文本框 1"/>
          <p:cNvSpPr txBox="1"/>
          <p:nvPr/>
        </p:nvSpPr>
        <p:spPr>
          <a:xfrm>
            <a:off x="5594350" y="1479550"/>
            <a:ext cx="6435725" cy="4961890"/>
          </a:xfrm>
          <a:prstGeom prst="rect">
            <a:avLst/>
          </a:prstGeom>
          <a:noFill/>
        </p:spPr>
        <p:txBody>
          <a:bodyPr wrap="square" rtlCol="0" anchor="t">
            <a:spAutoFit/>
          </a:bodyPr>
          <a:lstStyle/>
          <a:p>
            <a:pPr>
              <a:lnSpc>
                <a:spcPct val="11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从首例患者确诊、到组建隔离病区参与医疗救治，他在隔离病区守了近一个月，白班加夜班轮班倒，不间断接诊患者、过度劳累、抵抗力下降，最后，他不幸感染了新冠病毒，终于倒下了。尽管竭力抢救，可</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年仅29岁的</a:t>
            </a:r>
            <a:r>
              <a:rPr lang="zh-CN" altLang="en-US" sz="2400">
                <a:latin typeface="宋体" panose="02010600030101010101" pitchFamily="2" charset="-122"/>
                <a:ea typeface="宋体" panose="02010600030101010101" pitchFamily="2" charset="-122"/>
                <a:cs typeface="宋体" panose="02010600030101010101" pitchFamily="2" charset="-122"/>
              </a:rPr>
              <a:t>他还是在2月20日那天，永远地离开了他的妻子，和他妻子腹中还没出生的孩子。他还没来得及使用的结婚纪念照被投射在幕布上，成了告别仪式上的遗照。若不是这场疫情，他本打算正月初八举办婚礼，推迟的这场婚礼，如今再也无法举行了。</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“疫情不散，婚期延迟”</a:t>
            </a:r>
            <a:r>
              <a:rPr lang="zh-CN" altLang="en-US" sz="2400">
                <a:latin typeface="宋体" panose="02010600030101010101" pitchFamily="2" charset="-122"/>
                <a:ea typeface="宋体" panose="02010600030101010101" pitchFamily="2" charset="-122"/>
                <a:cs typeface="宋体" panose="02010600030101010101" pitchFamily="2" charset="-122"/>
              </a:rPr>
              <a:t>这位90后医生，真正诠释了什么“</a:t>
            </a:r>
            <a:r>
              <a:rPr lang="zh-CN" altLang="en-US" sz="2400">
                <a:solidFill>
                  <a:srgbClr val="FF0000"/>
                </a:solidFill>
                <a:latin typeface="宋体" panose="02010600030101010101" pitchFamily="2" charset="-122"/>
                <a:ea typeface="宋体" panose="02010600030101010101" pitchFamily="2" charset="-122"/>
                <a:cs typeface="宋体" panose="02010600030101010101" pitchFamily="2" charset="-122"/>
              </a:rPr>
              <a:t>公而忘私</a:t>
            </a:r>
            <a:r>
              <a:rPr lang="zh-CN" altLang="en-US" sz="2400">
                <a:latin typeface="宋体" panose="02010600030101010101" pitchFamily="2" charset="-122"/>
                <a:ea typeface="宋体" panose="02010600030101010101" pitchFamily="2" charset="-122"/>
                <a:cs typeface="宋体" panose="02010600030101010101" pitchFamily="2" charset="-122"/>
              </a:rPr>
              <a:t>”。</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009515" y="371475"/>
            <a:ext cx="6950710" cy="460375"/>
          </a:xfrm>
          <a:prstGeom prst="rect">
            <a:avLst/>
          </a:prstGeom>
          <a:noFill/>
          <a:ln w="12700" cmpd="sng">
            <a:solidFill>
              <a:schemeClr val="accent1">
                <a:shade val="50000"/>
              </a:schemeClr>
            </a:solidFill>
            <a:prstDash val="solid"/>
          </a:ln>
        </p:spPr>
        <p:txBody>
          <a:bodyPr wrap="square" rtlCol="0" anchor="t">
            <a:spAutoFit/>
          </a:bodyPr>
          <a:lstStyle/>
          <a:p>
            <a:r>
              <a:rPr lang="zh-CN" altLang="en-US" sz="2400" b="1">
                <a:solidFill>
                  <a:srgbClr val="FF0000"/>
                </a:solidFill>
              </a:rPr>
              <a:t>冯效林</a:t>
            </a:r>
            <a:r>
              <a:rPr lang="zh-CN" altLang="en-US" sz="2400"/>
              <a:t>   武汉市黄陂区人民医院中医科副主任医师</a:t>
            </a:r>
          </a:p>
        </p:txBody>
      </p:sp>
      <p:pic>
        <p:nvPicPr>
          <p:cNvPr id="5" name="图片 4"/>
          <p:cNvPicPr>
            <a:picLocks noChangeAspect="1"/>
          </p:cNvPicPr>
          <p:nvPr/>
        </p:nvPicPr>
        <p:blipFill>
          <a:blip r:embed="rId3"/>
          <a:stretch>
            <a:fillRect/>
          </a:stretch>
        </p:blipFill>
        <p:spPr>
          <a:xfrm>
            <a:off x="0" y="-105410"/>
            <a:ext cx="4764405" cy="6963410"/>
          </a:xfrm>
          <a:prstGeom prst="rect">
            <a:avLst/>
          </a:prstGeom>
        </p:spPr>
      </p:pic>
      <p:sp>
        <p:nvSpPr>
          <p:cNvPr id="2" name="文本框 1"/>
          <p:cNvSpPr txBox="1"/>
          <p:nvPr/>
        </p:nvSpPr>
        <p:spPr>
          <a:xfrm>
            <a:off x="5356860" y="1486535"/>
            <a:ext cx="6603365" cy="1753235"/>
          </a:xfrm>
          <a:prstGeom prst="rect">
            <a:avLst/>
          </a:prstGeom>
          <a:noFill/>
        </p:spPr>
        <p:txBody>
          <a:bodyPr wrap="square" rtlCol="0" anchor="t">
            <a:spAutoFit/>
          </a:bodyPr>
          <a:lstStyle/>
          <a:p>
            <a:pPr>
              <a:lnSpc>
                <a:spcPct val="150000"/>
              </a:lnSpc>
            </a:pPr>
            <a:r>
              <a:rPr lang="en-US" altLang="zh-CN" sz="2400"/>
              <a:t>       </a:t>
            </a:r>
            <a:r>
              <a:rPr lang="zh-CN" altLang="en-US" sz="2400"/>
              <a:t>新冠肺炎疫情发生以来，冯效林每天坚持接诊救治患者，在工作中不幸感染新冠肺炎，于2020年2月27日经抢救无效以身殉职，年仅65岁。</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2"/>
            </p:custDataLst>
          </p:nvPr>
        </p:nvPicPr>
        <p:blipFill>
          <a:blip r:embed="rId4"/>
          <a:stretch>
            <a:fillRect/>
          </a:stretch>
        </p:blipFill>
        <p:spPr>
          <a:xfrm>
            <a:off x="0" y="0"/>
            <a:ext cx="5674995" cy="6857365"/>
          </a:xfrm>
          <a:prstGeom prst="rect">
            <a:avLst/>
          </a:prstGeom>
        </p:spPr>
      </p:pic>
      <p:sp>
        <p:nvSpPr>
          <p:cNvPr id="5" name="文本框 4"/>
          <p:cNvSpPr txBox="1"/>
          <p:nvPr/>
        </p:nvSpPr>
        <p:spPr>
          <a:xfrm>
            <a:off x="5925185" y="308610"/>
            <a:ext cx="6003925" cy="521970"/>
          </a:xfrm>
          <a:prstGeom prst="rect">
            <a:avLst/>
          </a:prstGeom>
          <a:noFill/>
          <a:ln w="12700" cmpd="sng">
            <a:solidFill>
              <a:schemeClr val="accent1">
                <a:shade val="50000"/>
              </a:schemeClr>
            </a:solidFill>
            <a:prstDash val="solid"/>
          </a:ln>
        </p:spPr>
        <p:txBody>
          <a:bodyPr wrap="square" rtlCol="0" anchor="t">
            <a:spAutoFit/>
          </a:bodyPr>
          <a:lstStyle/>
          <a:p>
            <a:r>
              <a:rPr lang="zh-CN" altLang="en-US" sz="2800">
                <a:solidFill>
                  <a:srgbClr val="FF0000"/>
                </a:solidFill>
              </a:rPr>
              <a:t>黄文军 </a:t>
            </a:r>
            <a:r>
              <a:rPr lang="zh-CN" altLang="en-US" sz="2800"/>
              <a:t> 孝感市中心医院副主任医师</a:t>
            </a:r>
          </a:p>
        </p:txBody>
      </p:sp>
      <p:sp>
        <p:nvSpPr>
          <p:cNvPr id="6" name="文本框 5"/>
          <p:cNvSpPr txBox="1"/>
          <p:nvPr/>
        </p:nvSpPr>
        <p:spPr>
          <a:xfrm>
            <a:off x="5792470" y="1229360"/>
            <a:ext cx="6136640" cy="4523105"/>
          </a:xfrm>
          <a:prstGeom prst="rect">
            <a:avLst/>
          </a:prstGeom>
          <a:noFill/>
        </p:spPr>
        <p:txBody>
          <a:bodyPr wrap="square" rtlCol="0" anchor="t">
            <a:spAutoFit/>
          </a:bodyPr>
          <a:lstStyle/>
          <a:p>
            <a:pPr>
              <a:lnSpc>
                <a:spcPct val="150000"/>
              </a:lnSpc>
            </a:pPr>
            <a:r>
              <a:rPr lang="en-US" altLang="zh-CN"/>
              <a:t>          </a:t>
            </a:r>
            <a:r>
              <a:rPr lang="en-US" altLang="zh-CN">
                <a:solidFill>
                  <a:srgbClr val="FF0000"/>
                </a:solidFill>
              </a:rPr>
              <a:t> </a:t>
            </a:r>
            <a:r>
              <a:rPr sz="2400" b="1">
                <a:solidFill>
                  <a:srgbClr val="FF0000"/>
                </a:solidFill>
                <a:latin typeface="楷体" panose="02010609060101010101" charset="-122"/>
                <a:ea typeface="楷体" panose="02010609060101010101" charset="-122"/>
                <a:cs typeface="楷体" panose="02010609060101010101" charset="-122"/>
              </a:rPr>
              <a:t>“苟利国家生死以，岂因祸福避趋之。</a:t>
            </a:r>
            <a:r>
              <a:rPr sz="2400" b="1">
                <a:latin typeface="楷体" panose="02010609060101010101" charset="-122"/>
                <a:ea typeface="楷体" panose="02010609060101010101" charset="-122"/>
                <a:cs typeface="楷体" panose="02010609060101010101" charset="-122"/>
              </a:rPr>
              <a:t>我申请去隔离病房，共赴国难。”得知医院号召，黄文军除夕那天下午（1月24日）向领导提交请战书，自愿支援一线。</a:t>
            </a:r>
            <a:r>
              <a:rPr lang="zh-CN" altLang="en-US" sz="2400" b="1">
                <a:latin typeface="楷体" panose="02010609060101010101" charset="-122"/>
                <a:ea typeface="楷体" panose="02010609060101010101" charset="-122"/>
                <a:cs typeface="楷体" panose="02010609060101010101" charset="-122"/>
              </a:rPr>
              <a:t>   </a:t>
            </a:r>
          </a:p>
          <a:p>
            <a:pPr>
              <a:lnSpc>
                <a:spcPct val="150000"/>
              </a:lnSpc>
            </a:pPr>
            <a:r>
              <a:rPr lang="zh-CN" altLang="en-US" sz="2400" b="1">
                <a:latin typeface="楷体" panose="02010609060101010101" charset="-122"/>
                <a:ea typeface="楷体" panose="02010609060101010101" charset="-122"/>
                <a:cs typeface="楷体" panose="02010609060101010101" charset="-122"/>
              </a:rPr>
              <a:t>    因感染新冠肺炎，2月23日19时30分，黄文军医生在工作了19年的湖北省孝感市中心医院去世，年仅42岁。“早点接我回家”是他对妻子说的最后一句话。</a:t>
            </a: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0"/>
            <a:ext cx="5471160" cy="6858000"/>
          </a:xfrm>
          <a:prstGeom prst="rect">
            <a:avLst/>
          </a:prstGeom>
        </p:spPr>
      </p:pic>
      <p:sp>
        <p:nvSpPr>
          <p:cNvPr id="5" name="文本框 4"/>
          <p:cNvSpPr txBox="1"/>
          <p:nvPr/>
        </p:nvSpPr>
        <p:spPr>
          <a:xfrm>
            <a:off x="5825490" y="341630"/>
            <a:ext cx="5404485" cy="737235"/>
          </a:xfrm>
          <a:prstGeom prst="rect">
            <a:avLst/>
          </a:prstGeom>
          <a:noFill/>
          <a:ln w="12700" cmpd="sng">
            <a:solidFill>
              <a:schemeClr val="accent1">
                <a:shade val="50000"/>
              </a:schemeClr>
            </a:solidFill>
            <a:prstDash val="solid"/>
          </a:ln>
        </p:spPr>
        <p:txBody>
          <a:bodyPr wrap="square" rtlCol="0" anchor="t">
            <a:spAutoFit/>
          </a:bodyPr>
          <a:lstStyle/>
          <a:p>
            <a:pPr>
              <a:lnSpc>
                <a:spcPct val="150000"/>
              </a:lnSpc>
            </a:pPr>
            <a:r>
              <a:rPr lang="zh-CN" altLang="en-US" sz="2800">
                <a:solidFill>
                  <a:srgbClr val="FF0000"/>
                </a:solidFill>
              </a:rPr>
              <a:t>江学庆</a:t>
            </a:r>
            <a:r>
              <a:rPr lang="zh-CN" altLang="en-US" sz="2800"/>
              <a:t>  武汉市中心医院主任医师</a:t>
            </a:r>
          </a:p>
        </p:txBody>
      </p:sp>
      <p:sp>
        <p:nvSpPr>
          <p:cNvPr id="6" name="文本框 5"/>
          <p:cNvSpPr txBox="1"/>
          <p:nvPr/>
        </p:nvSpPr>
        <p:spPr>
          <a:xfrm>
            <a:off x="5826125" y="2075180"/>
            <a:ext cx="5753100" cy="2861310"/>
          </a:xfrm>
          <a:prstGeom prst="rect">
            <a:avLst/>
          </a:prstGeom>
          <a:noFill/>
        </p:spPr>
        <p:txBody>
          <a:bodyPr wrap="square" rtlCol="0" anchor="t">
            <a:spAutoFit/>
          </a:bodyPr>
          <a:lstStyle/>
          <a:p>
            <a:pPr>
              <a:lnSpc>
                <a:spcPct val="150000"/>
              </a:lnSpc>
            </a:pPr>
            <a:r>
              <a:rPr lang="zh-CN" altLang="en-US" sz="2400"/>
              <a:t>3月1日，因连续出诊看病而感染新冠肺炎的江学庆医生逝世，年仅55岁。生前，他因每次与患者沟通，始终能将音量控制在60分贝左右，而被患者亲切地称为</a:t>
            </a:r>
            <a:r>
              <a:rPr lang="zh-CN" altLang="en-US" sz="2400">
                <a:solidFill>
                  <a:srgbClr val="FF0000"/>
                </a:solidFill>
              </a:rPr>
              <a:t>“60分贝暖医”。</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21285" y="229235"/>
            <a:ext cx="4805045" cy="6399530"/>
          </a:xfrm>
          <a:prstGeom prst="rect">
            <a:avLst/>
          </a:prstGeom>
        </p:spPr>
      </p:pic>
      <p:sp>
        <p:nvSpPr>
          <p:cNvPr id="5" name="文本框 4"/>
          <p:cNvSpPr txBox="1"/>
          <p:nvPr/>
        </p:nvSpPr>
        <p:spPr>
          <a:xfrm>
            <a:off x="5426075" y="512445"/>
            <a:ext cx="6537960" cy="460375"/>
          </a:xfrm>
          <a:prstGeom prst="rect">
            <a:avLst/>
          </a:prstGeom>
          <a:noFill/>
          <a:ln w="12700" cmpd="sng">
            <a:solidFill>
              <a:schemeClr val="accent1">
                <a:shade val="50000"/>
              </a:schemeClr>
            </a:solidFill>
            <a:prstDash val="solid"/>
          </a:ln>
        </p:spPr>
        <p:txBody>
          <a:bodyPr wrap="square" rtlCol="0" anchor="t">
            <a:spAutoFit/>
          </a:bodyPr>
          <a:lstStyle/>
          <a:p>
            <a:r>
              <a:rPr lang="zh-CN" altLang="en-US" sz="2400">
                <a:solidFill>
                  <a:srgbClr val="FF0000"/>
                </a:solidFill>
              </a:rPr>
              <a:t>梅仲明</a:t>
            </a:r>
            <a:r>
              <a:rPr lang="zh-CN" altLang="en-US" sz="2400"/>
              <a:t>  武汉市中心医院眼科副主任、主任医师</a:t>
            </a:r>
          </a:p>
        </p:txBody>
      </p:sp>
      <p:sp>
        <p:nvSpPr>
          <p:cNvPr id="6" name="文本框 5"/>
          <p:cNvSpPr txBox="1"/>
          <p:nvPr/>
        </p:nvSpPr>
        <p:spPr>
          <a:xfrm>
            <a:off x="5426075" y="1143635"/>
            <a:ext cx="6221095" cy="3969385"/>
          </a:xfrm>
          <a:prstGeom prst="rect">
            <a:avLst/>
          </a:prstGeom>
          <a:noFill/>
        </p:spPr>
        <p:txBody>
          <a:bodyPr wrap="square" rtlCol="0" anchor="t">
            <a:spAutoFit/>
          </a:bodyPr>
          <a:lstStyle/>
          <a:p>
            <a:pPr>
              <a:lnSpc>
                <a:spcPct val="150000"/>
              </a:lnSpc>
            </a:pPr>
            <a:r>
              <a:rPr lang="en-US" altLang="zh-CN" sz="2400"/>
              <a:t>       </a:t>
            </a:r>
            <a:r>
              <a:rPr lang="zh-CN" altLang="en-US" sz="2400"/>
              <a:t>1986年，梅仲明毕业于中山医科大学临床医学专业后，一直在武汉市中心医院眼科工作。他在抗击新冠肺炎疫情工作中不幸染病，经全力抢救无效，于2020年3月3日在武汉市金银潭医院去世，年仅57岁。</a:t>
            </a:r>
          </a:p>
          <a:p>
            <a:pPr>
              <a:lnSpc>
                <a:spcPct val="150000"/>
              </a:lnSpc>
            </a:pPr>
            <a:r>
              <a:rPr lang="zh-CN" altLang="en-US" sz="2400"/>
              <a:t>       从1986年到2020年，他把34年职业生涯全放在了接诊病人上。</a:t>
            </a:r>
          </a:p>
        </p:txBody>
      </p:sp>
      <p:sp>
        <p:nvSpPr>
          <p:cNvPr id="7" name="文本框 6"/>
          <p:cNvSpPr txBox="1"/>
          <p:nvPr/>
        </p:nvSpPr>
        <p:spPr>
          <a:xfrm>
            <a:off x="5250815" y="5152390"/>
            <a:ext cx="6713220" cy="1476375"/>
          </a:xfrm>
          <a:prstGeom prst="rect">
            <a:avLst/>
          </a:prstGeom>
          <a:noFill/>
          <a:ln w="12700" cmpd="sng">
            <a:solidFill>
              <a:schemeClr val="accent1">
                <a:shade val="50000"/>
              </a:schemeClr>
            </a:solidFill>
            <a:prstDash val="solid"/>
          </a:ln>
        </p:spPr>
        <p:txBody>
          <a:bodyPr wrap="square" rtlCol="0" anchor="t">
            <a:spAutoFit/>
          </a:bodyPr>
          <a:lstStyle/>
          <a:p>
            <a:pPr>
              <a:lnSpc>
                <a:spcPct val="125000"/>
              </a:lnSpc>
              <a:spcBef>
                <a:spcPts val="0"/>
              </a:spcBef>
              <a:spcAft>
                <a:spcPts val="0"/>
              </a:spcAft>
            </a:pPr>
            <a:r>
              <a:rPr lang="en-US" altLang="zh-CN" sz="2400"/>
              <a:t>    </a:t>
            </a:r>
            <a:r>
              <a:rPr lang="zh-CN" altLang="en-US" sz="2400"/>
              <a:t>那火爆的梅主任专家门诊，等待着他的主人，无声地告诉他的同事，他的患友，梅主任，来过，但再也回不来了。</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0" y="238760"/>
            <a:ext cx="4574540" cy="6379845"/>
          </a:xfrm>
          <a:prstGeom prst="rect">
            <a:avLst/>
          </a:prstGeom>
        </p:spPr>
      </p:pic>
      <p:sp>
        <p:nvSpPr>
          <p:cNvPr id="5" name="文本框 4"/>
          <p:cNvSpPr txBox="1"/>
          <p:nvPr/>
        </p:nvSpPr>
        <p:spPr>
          <a:xfrm>
            <a:off x="6092190" y="340995"/>
            <a:ext cx="4838065" cy="460375"/>
          </a:xfrm>
          <a:prstGeom prst="rect">
            <a:avLst/>
          </a:prstGeom>
          <a:noFill/>
          <a:ln w="12700" cmpd="sng">
            <a:solidFill>
              <a:schemeClr val="accent1">
                <a:shade val="50000"/>
              </a:schemeClr>
            </a:solidFill>
            <a:prstDash val="solid"/>
          </a:ln>
        </p:spPr>
        <p:txBody>
          <a:bodyPr wrap="square" rtlCol="0" anchor="t">
            <a:spAutoFit/>
          </a:bodyPr>
          <a:lstStyle/>
          <a:p>
            <a:r>
              <a:rPr lang="zh-CN" altLang="en-US" sz="2400">
                <a:solidFill>
                  <a:srgbClr val="FF0000"/>
                </a:solidFill>
              </a:rPr>
              <a:t>柳帆</a:t>
            </a:r>
            <a:r>
              <a:rPr lang="zh-CN" altLang="en-US" sz="2400"/>
              <a:t>    武汉市武昌医院副主任护师</a:t>
            </a:r>
          </a:p>
        </p:txBody>
      </p:sp>
      <p:sp>
        <p:nvSpPr>
          <p:cNvPr id="6" name="文本框 5"/>
          <p:cNvSpPr txBox="1"/>
          <p:nvPr/>
        </p:nvSpPr>
        <p:spPr>
          <a:xfrm>
            <a:off x="4949825" y="988695"/>
            <a:ext cx="7122795" cy="5846445"/>
          </a:xfrm>
          <a:prstGeom prst="rect">
            <a:avLst/>
          </a:prstGeom>
          <a:noFill/>
        </p:spPr>
        <p:txBody>
          <a:bodyPr wrap="square" rtlCol="0" anchor="t">
            <a:spAutoFit/>
          </a:bodyPr>
          <a:lstStyle/>
          <a:p>
            <a:pPr>
              <a:lnSpc>
                <a:spcPct val="130000"/>
              </a:lnSpc>
              <a:spcBef>
                <a:spcPts val="0"/>
              </a:spcBef>
              <a:spcAft>
                <a:spcPts val="0"/>
              </a:spcAft>
            </a:pPr>
            <a:r>
              <a:rPr lang="en-US" sz="2400" b="1">
                <a:latin typeface="楷体" panose="02010609060101010101" charset="-122"/>
                <a:ea typeface="楷体" panose="02010609060101010101" charset="-122"/>
                <a:cs typeface="楷体" panose="02010609060101010101" charset="-122"/>
                <a:sym typeface="+mn-ea"/>
              </a:rPr>
              <a:t>    </a:t>
            </a:r>
            <a:r>
              <a:rPr sz="2400" b="1">
                <a:latin typeface="楷体" panose="02010609060101010101" charset="-122"/>
                <a:ea typeface="楷体" panose="02010609060101010101" charset="-122"/>
                <a:cs typeface="楷体" panose="02010609060101010101" charset="-122"/>
                <a:sym typeface="+mn-ea"/>
              </a:rPr>
              <a:t>2月14日，59岁的护士柳帆因感染新冠肺炎，经抢救无效逝世。</a:t>
            </a:r>
          </a:p>
          <a:p>
            <a:pPr>
              <a:lnSpc>
                <a:spcPct val="130000"/>
              </a:lnSpc>
              <a:spcBef>
                <a:spcPts val="0"/>
              </a:spcBef>
              <a:spcAft>
                <a:spcPts val="0"/>
              </a:spcAft>
            </a:pPr>
            <a:r>
              <a:rPr sz="2400" b="1">
                <a:latin typeface="楷体" panose="02010609060101010101" charset="-122"/>
                <a:ea typeface="楷体" panose="02010609060101010101" charset="-122"/>
                <a:cs typeface="楷体" panose="02010609060101010101" charset="-122"/>
                <a:sym typeface="+mn-ea"/>
              </a:rPr>
              <a:t>    明明已经到了退休的年龄，她却主动要求延迟退休。哪怕只是任注射室的护士，她也一丝不苟，认真对待每一位病人。让人痛惜不已的是，柳帆去世前，她的父母、弟弟也先后因感染新冠肺炎去世。她是怀着怎样的悲痛坚持屹立在抗疫前线的？亲人去世几天后，柳帆也在防疫战场阵亡，她代表了千千万万奋战在前线的英勇护士，她是当之无愧的抗疫英雄！</a:t>
            </a:r>
            <a:r>
              <a:rPr sz="2400" b="1">
                <a:solidFill>
                  <a:srgbClr val="FF0000"/>
                </a:solidFill>
                <a:latin typeface="楷体" panose="02010609060101010101" charset="-122"/>
                <a:ea typeface="楷体" panose="02010609060101010101" charset="-122"/>
                <a:cs typeface="楷体" panose="02010609060101010101" charset="-122"/>
                <a:sym typeface="+mn-ea"/>
              </a:rPr>
              <a:t>她并没有什么惊天动地的壮举，但社会主义核心价值观中的“爱国”“敬业”“友善”在她的身上得以充分的体现。</a:t>
            </a: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111125" y="0"/>
            <a:ext cx="5187315" cy="6858000"/>
          </a:xfrm>
          <a:prstGeom prst="rect">
            <a:avLst/>
          </a:prstGeom>
        </p:spPr>
      </p:pic>
      <p:sp>
        <p:nvSpPr>
          <p:cNvPr id="5" name="文本框 4"/>
          <p:cNvSpPr txBox="1"/>
          <p:nvPr/>
        </p:nvSpPr>
        <p:spPr>
          <a:xfrm>
            <a:off x="5525770" y="419735"/>
            <a:ext cx="5836920" cy="2968625"/>
          </a:xfrm>
          <a:prstGeom prst="rect">
            <a:avLst/>
          </a:prstGeom>
          <a:noFill/>
          <a:ln w="12700" cmpd="sng">
            <a:solidFill>
              <a:schemeClr val="accent1">
                <a:shade val="50000"/>
              </a:schemeClr>
            </a:solidFill>
            <a:prstDash val="solid"/>
          </a:ln>
        </p:spPr>
        <p:txBody>
          <a:bodyPr wrap="square" rtlCol="0" anchor="t">
            <a:spAutoFit/>
          </a:bodyPr>
          <a:lstStyle/>
          <a:p>
            <a:pPr>
              <a:lnSpc>
                <a:spcPct val="130000"/>
              </a:lnSpc>
              <a:spcBef>
                <a:spcPts val="0"/>
              </a:spcBef>
              <a:spcAft>
                <a:spcPts val="0"/>
              </a:spcAft>
            </a:pPr>
            <a:r>
              <a:rPr lang="zh-CN" altLang="en-US" sz="2400">
                <a:solidFill>
                  <a:srgbClr val="FF0000"/>
                </a:solidFill>
              </a:rPr>
              <a:t>张抗美</a:t>
            </a:r>
            <a:r>
              <a:rPr lang="zh-CN" altLang="en-US" sz="2400"/>
              <a:t>  武汉市硚口区宝丰街社区卫生服务中心医师</a:t>
            </a:r>
          </a:p>
          <a:p>
            <a:pPr>
              <a:lnSpc>
                <a:spcPct val="130000"/>
              </a:lnSpc>
              <a:spcBef>
                <a:spcPts val="0"/>
              </a:spcBef>
              <a:spcAft>
                <a:spcPts val="0"/>
              </a:spcAft>
            </a:pPr>
            <a:r>
              <a:rPr lang="zh-CN" altLang="en-US" sz="2400"/>
              <a:t>       疫情发生以来，张抗美主动要求到社区服务中心发热诊室负责发热患者预检分诊工作，在工作中不幸感染新冠肺炎，于2020年2月14日经抢救无效以身殉职。</a:t>
            </a:r>
          </a:p>
        </p:txBody>
      </p:sp>
      <p:sp>
        <p:nvSpPr>
          <p:cNvPr id="6" name="文本框 5"/>
          <p:cNvSpPr txBox="1"/>
          <p:nvPr/>
        </p:nvSpPr>
        <p:spPr>
          <a:xfrm>
            <a:off x="5525770" y="3747135"/>
            <a:ext cx="5836920" cy="2968625"/>
          </a:xfrm>
          <a:prstGeom prst="rect">
            <a:avLst/>
          </a:prstGeom>
          <a:noFill/>
          <a:ln w="12700" cmpd="sng">
            <a:solidFill>
              <a:schemeClr val="accent1">
                <a:shade val="50000"/>
              </a:schemeClr>
            </a:solidFill>
            <a:prstDash val="solid"/>
          </a:ln>
        </p:spPr>
        <p:txBody>
          <a:bodyPr wrap="square" rtlCol="0" anchor="t">
            <a:spAutoFit/>
          </a:bodyPr>
          <a:lstStyle/>
          <a:p>
            <a:pPr>
              <a:lnSpc>
                <a:spcPct val="130000"/>
              </a:lnSpc>
              <a:spcBef>
                <a:spcPts val="0"/>
              </a:spcBef>
              <a:spcAft>
                <a:spcPts val="0"/>
              </a:spcAft>
            </a:pPr>
            <a:r>
              <a:rPr lang="zh-CN" altLang="en-US" sz="2400">
                <a:solidFill>
                  <a:srgbClr val="FF0000"/>
                </a:solidFill>
              </a:rPr>
              <a:t>肖俊</a:t>
            </a:r>
            <a:r>
              <a:rPr lang="zh-CN" altLang="en-US" sz="2400"/>
              <a:t>  武汉市红十字会医院主治医师</a:t>
            </a:r>
          </a:p>
          <a:p>
            <a:pPr>
              <a:lnSpc>
                <a:spcPct val="130000"/>
              </a:lnSpc>
              <a:spcBef>
                <a:spcPts val="0"/>
              </a:spcBef>
              <a:spcAft>
                <a:spcPts val="0"/>
              </a:spcAft>
            </a:pPr>
            <a:r>
              <a:rPr lang="zh-CN" altLang="en-US" sz="2400"/>
              <a:t>       50岁的肖俊医生在抗击疫情一线不幸感染新冠肺炎，后因病情恶化，经抢救无效，于2020年2月8日去世。在确诊前，他“感觉有点不舒服”，但坚持上完了最后一个24小时班。</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403860" y="227330"/>
            <a:ext cx="5605145" cy="6360795"/>
          </a:xfrm>
          <a:prstGeom prst="rect">
            <a:avLst/>
          </a:prstGeom>
        </p:spPr>
      </p:pic>
      <p:sp>
        <p:nvSpPr>
          <p:cNvPr id="5" name="文本框 4"/>
          <p:cNvSpPr txBox="1"/>
          <p:nvPr/>
        </p:nvSpPr>
        <p:spPr>
          <a:xfrm>
            <a:off x="6009005" y="553085"/>
            <a:ext cx="5951855" cy="1198880"/>
          </a:xfrm>
          <a:prstGeom prst="rect">
            <a:avLst/>
          </a:prstGeom>
          <a:noFill/>
          <a:ln w="12700" cmpd="sng">
            <a:solidFill>
              <a:schemeClr val="accent1">
                <a:shade val="50000"/>
              </a:schemeClr>
            </a:solidFill>
            <a:prstDash val="solid"/>
          </a:ln>
        </p:spPr>
        <p:txBody>
          <a:bodyPr wrap="square" rtlCol="0" anchor="t">
            <a:spAutoFit/>
          </a:bodyPr>
          <a:lstStyle/>
          <a:p>
            <a:pPr>
              <a:lnSpc>
                <a:spcPct val="150000"/>
              </a:lnSpc>
            </a:pPr>
            <a:r>
              <a:rPr lang="zh-CN" altLang="en-US" sz="2400">
                <a:solidFill>
                  <a:srgbClr val="FF0000"/>
                </a:solidFill>
              </a:rPr>
              <a:t>王兵</a:t>
            </a:r>
            <a:r>
              <a:rPr lang="zh-CN" altLang="en-US" sz="2400"/>
              <a:t>       武汉市洪山区王兵西医内科诊所主治医师</a:t>
            </a:r>
          </a:p>
        </p:txBody>
      </p:sp>
      <p:sp>
        <p:nvSpPr>
          <p:cNvPr id="6" name="文本框 5"/>
          <p:cNvSpPr txBox="1"/>
          <p:nvPr/>
        </p:nvSpPr>
        <p:spPr>
          <a:xfrm>
            <a:off x="6407785" y="2525395"/>
            <a:ext cx="5338445" cy="2861310"/>
          </a:xfrm>
          <a:prstGeom prst="rect">
            <a:avLst/>
          </a:prstGeom>
          <a:noFill/>
        </p:spPr>
        <p:txBody>
          <a:bodyPr wrap="square" rtlCol="0" anchor="t">
            <a:spAutoFit/>
          </a:bodyPr>
          <a:lstStyle/>
          <a:p>
            <a:pPr>
              <a:lnSpc>
                <a:spcPct val="150000"/>
              </a:lnSpc>
            </a:pPr>
            <a:r>
              <a:rPr lang="zh-CN" altLang="en-US" sz="2400"/>
              <a:t>疫情发生后，72岁高龄的王兵不顾个人安危，坚持接诊救治患者，在工作中不幸感染新冠肺炎，于2月18日经抢救无效逝世。这位医生奶奶，</a:t>
            </a:r>
            <a:r>
              <a:rPr lang="zh-CN" altLang="en-US" sz="2400">
                <a:solidFill>
                  <a:srgbClr val="FF0000"/>
                </a:solidFill>
              </a:rPr>
              <a:t>在战“疫”中燃尽了最后一道光。</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08115" y="1068705"/>
            <a:ext cx="5170805" cy="5077460"/>
          </a:xfrm>
          <a:prstGeom prst="rect">
            <a:avLst/>
          </a:prstGeom>
          <a:noFill/>
        </p:spPr>
        <p:txBody>
          <a:bodyPr wrap="square" rtlCol="0" anchor="t">
            <a:spAutoFit/>
          </a:bodyPr>
          <a:lstStyle/>
          <a:p>
            <a:pPr>
              <a:lnSpc>
                <a:spcPct val="150000"/>
              </a:lnSpc>
            </a:pPr>
            <a:r>
              <a:rPr lang="zh-CN" altLang="en-US" sz="2400"/>
              <a:t>“中国人总是被他们之中</a:t>
            </a:r>
          </a:p>
          <a:p>
            <a:pPr>
              <a:lnSpc>
                <a:spcPct val="150000"/>
              </a:lnSpc>
            </a:pPr>
            <a:r>
              <a:rPr lang="zh-CN" altLang="en-US" sz="2400"/>
              <a:t>最勇敢的人保护得很好。”</a:t>
            </a:r>
          </a:p>
          <a:p>
            <a:pPr>
              <a:lnSpc>
                <a:spcPct val="150000"/>
              </a:lnSpc>
            </a:pPr>
            <a:r>
              <a:rPr lang="zh-CN" altLang="en-US" sz="2400"/>
              <a:t>我们很好，而勇敢的你们去了，</a:t>
            </a:r>
          </a:p>
          <a:p>
            <a:pPr>
              <a:lnSpc>
                <a:spcPct val="150000"/>
              </a:lnSpc>
            </a:pPr>
            <a:r>
              <a:rPr lang="zh-CN" altLang="en-US" sz="2400"/>
              <a:t>又或者，你们并没有真正离去，</a:t>
            </a:r>
          </a:p>
          <a:p>
            <a:pPr>
              <a:lnSpc>
                <a:spcPct val="150000"/>
              </a:lnSpc>
            </a:pPr>
            <a:r>
              <a:rPr lang="zh-CN" altLang="en-US" sz="2400"/>
              <a:t>只是换了个地方，活在了我们心里。</a:t>
            </a:r>
          </a:p>
          <a:p>
            <a:pPr>
              <a:lnSpc>
                <a:spcPct val="150000"/>
              </a:lnSpc>
            </a:pPr>
            <a:r>
              <a:rPr lang="zh-CN" altLang="en-US" sz="2400"/>
              <a:t>清明追思，家国永念。</a:t>
            </a:r>
          </a:p>
          <a:p>
            <a:pPr>
              <a:lnSpc>
                <a:spcPct val="150000"/>
              </a:lnSpc>
            </a:pPr>
            <a:r>
              <a:rPr lang="zh-CN" altLang="en-US" sz="2400"/>
              <a:t>谢谢你们来过，奋战过，</a:t>
            </a:r>
          </a:p>
          <a:p>
            <a:pPr>
              <a:lnSpc>
                <a:spcPct val="150000"/>
              </a:lnSpc>
            </a:pPr>
            <a:r>
              <a:rPr lang="zh-CN" altLang="en-US" sz="2400"/>
              <a:t>谢谢你们用生命守护生命，</a:t>
            </a:r>
          </a:p>
          <a:p>
            <a:pPr>
              <a:lnSpc>
                <a:spcPct val="150000"/>
              </a:lnSpc>
            </a:pPr>
            <a:r>
              <a:rPr lang="zh-CN" altLang="en-US" sz="2400"/>
              <a:t>谢谢你们把我们送进春天里。</a:t>
            </a:r>
          </a:p>
        </p:txBody>
      </p:sp>
      <p:pic>
        <p:nvPicPr>
          <p:cNvPr id="5" name="图片 4"/>
          <p:cNvPicPr>
            <a:picLocks noChangeAspect="1"/>
          </p:cNvPicPr>
          <p:nvPr/>
        </p:nvPicPr>
        <p:blipFill>
          <a:blip r:embed="rId3"/>
          <a:stretch>
            <a:fillRect/>
          </a:stretch>
        </p:blipFill>
        <p:spPr>
          <a:xfrm>
            <a:off x="319405" y="211455"/>
            <a:ext cx="5255895" cy="6384290"/>
          </a:xfrm>
          <a:prstGeom prst="rect">
            <a:avLst/>
          </a:prstGeom>
        </p:spPr>
      </p:pic>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6029263" y="-87860"/>
            <a:ext cx="5414053" cy="7033720"/>
          </a:xfrm>
          <a:prstGeom prst="rect">
            <a:avLst/>
          </a:prstGeom>
          <a:noFill/>
          <a:ln w="12700" cmpd="sng">
            <a:solidFill>
              <a:schemeClr val="accent1">
                <a:shade val="50000"/>
              </a:schemeClr>
            </a:solidFill>
            <a:prstDash val="solid"/>
          </a:ln>
        </p:spPr>
        <p:txBody>
          <a:bodyPr wrap="square" rtlCol="0" anchor="t">
            <a:spAutoFit/>
          </a:bodyPr>
          <a:lstStyle/>
          <a:p>
            <a:pPr>
              <a:lnSpc>
                <a:spcPct val="135000"/>
              </a:lnSpc>
              <a:spcBef>
                <a:spcPts val="0"/>
              </a:spcBef>
              <a:spcAft>
                <a:spcPts val="0"/>
              </a:spcAft>
            </a:pPr>
            <a:r>
              <a:rPr lang="zh-CN" altLang="en-US" sz="2000" dirty="0"/>
              <a:t>阴霾</a:t>
            </a:r>
          </a:p>
          <a:p>
            <a:pPr>
              <a:lnSpc>
                <a:spcPct val="135000"/>
              </a:lnSpc>
              <a:spcBef>
                <a:spcPts val="0"/>
              </a:spcBef>
              <a:spcAft>
                <a:spcPts val="0"/>
              </a:spcAft>
            </a:pPr>
            <a:r>
              <a:rPr lang="zh-CN" altLang="en-US" sz="2000" dirty="0"/>
              <a:t>即使离开了</a:t>
            </a:r>
          </a:p>
          <a:p>
            <a:pPr>
              <a:lnSpc>
                <a:spcPct val="135000"/>
              </a:lnSpc>
              <a:spcBef>
                <a:spcPts val="0"/>
              </a:spcBef>
              <a:spcAft>
                <a:spcPts val="0"/>
              </a:spcAft>
            </a:pPr>
            <a:r>
              <a:rPr lang="zh-CN" altLang="en-US" sz="2000" dirty="0"/>
              <a:t>也依然在夜空中闪烁</a:t>
            </a:r>
          </a:p>
          <a:p>
            <a:pPr>
              <a:lnSpc>
                <a:spcPct val="135000"/>
              </a:lnSpc>
              <a:spcBef>
                <a:spcPts val="0"/>
              </a:spcBef>
              <a:spcAft>
                <a:spcPts val="0"/>
              </a:spcAft>
            </a:pPr>
            <a:r>
              <a:rPr lang="zh-CN" altLang="en-US" sz="2000" dirty="0"/>
              <a:t>在这场抗击新冠肺炎疫情的斗争中</a:t>
            </a:r>
          </a:p>
          <a:p>
            <a:pPr>
              <a:lnSpc>
                <a:spcPct val="135000"/>
              </a:lnSpc>
              <a:spcBef>
                <a:spcPts val="0"/>
              </a:spcBef>
              <a:spcAft>
                <a:spcPts val="0"/>
              </a:spcAft>
            </a:pPr>
            <a:r>
              <a:rPr lang="zh-CN" altLang="en-US" sz="2000" dirty="0"/>
              <a:t>有些人永远离开了</a:t>
            </a:r>
          </a:p>
          <a:p>
            <a:pPr>
              <a:lnSpc>
                <a:spcPct val="135000"/>
              </a:lnSpc>
              <a:spcBef>
                <a:spcPts val="0"/>
              </a:spcBef>
              <a:spcAft>
                <a:spcPts val="0"/>
              </a:spcAft>
            </a:pPr>
            <a:r>
              <a:rPr lang="zh-CN" altLang="en-US" sz="2000" dirty="0"/>
              <a:t>成了夜空中最亮的星</a:t>
            </a:r>
          </a:p>
          <a:p>
            <a:pPr>
              <a:lnSpc>
                <a:spcPct val="135000"/>
              </a:lnSpc>
              <a:spcBef>
                <a:spcPts val="0"/>
              </a:spcBef>
              <a:spcAft>
                <a:spcPts val="0"/>
              </a:spcAft>
            </a:pPr>
            <a:r>
              <a:rPr lang="zh-CN" altLang="en-US" sz="2000" dirty="0"/>
              <a:t>他们有医护人员、有警察、</a:t>
            </a:r>
          </a:p>
          <a:p>
            <a:pPr>
              <a:lnSpc>
                <a:spcPct val="135000"/>
              </a:lnSpc>
              <a:spcBef>
                <a:spcPts val="0"/>
              </a:spcBef>
              <a:spcAft>
                <a:spcPts val="0"/>
              </a:spcAft>
            </a:pPr>
            <a:r>
              <a:rPr lang="zh-CN" altLang="en-US" sz="2000" dirty="0"/>
              <a:t>有志愿者、有社区工作者……</a:t>
            </a:r>
          </a:p>
          <a:p>
            <a:pPr>
              <a:lnSpc>
                <a:spcPct val="135000"/>
              </a:lnSpc>
              <a:spcBef>
                <a:spcPts val="0"/>
              </a:spcBef>
              <a:spcAft>
                <a:spcPts val="0"/>
              </a:spcAft>
            </a:pPr>
            <a:r>
              <a:rPr lang="zh-CN" altLang="en-US" sz="2000" dirty="0"/>
              <a:t>我们也许无法铭记他们所有人的名字</a:t>
            </a:r>
          </a:p>
          <a:p>
            <a:pPr>
              <a:lnSpc>
                <a:spcPct val="135000"/>
              </a:lnSpc>
              <a:spcBef>
                <a:spcPts val="0"/>
              </a:spcBef>
              <a:spcAft>
                <a:spcPts val="0"/>
              </a:spcAft>
            </a:pPr>
            <a:r>
              <a:rPr lang="zh-CN" altLang="en-US" sz="2000" dirty="0"/>
              <a:t>但当我们仰望星空时</a:t>
            </a:r>
          </a:p>
          <a:p>
            <a:pPr>
              <a:lnSpc>
                <a:spcPct val="135000"/>
              </a:lnSpc>
              <a:spcBef>
                <a:spcPts val="0"/>
              </a:spcBef>
              <a:spcAft>
                <a:spcPts val="0"/>
              </a:spcAft>
            </a:pPr>
            <a:r>
              <a:rPr lang="zh-CN" altLang="en-US" sz="2000" dirty="0"/>
              <a:t>会永远感念他们的付出</a:t>
            </a:r>
          </a:p>
          <a:p>
            <a:pPr>
              <a:lnSpc>
                <a:spcPct val="135000"/>
              </a:lnSpc>
              <a:spcBef>
                <a:spcPts val="0"/>
              </a:spcBef>
              <a:spcAft>
                <a:spcPts val="0"/>
              </a:spcAft>
            </a:pPr>
            <a:r>
              <a:rPr lang="zh-CN" altLang="en-US" sz="2000" dirty="0"/>
              <a:t>擦干眼泪后</a:t>
            </a:r>
          </a:p>
          <a:p>
            <a:pPr>
              <a:lnSpc>
                <a:spcPct val="135000"/>
              </a:lnSpc>
              <a:spcBef>
                <a:spcPts val="0"/>
              </a:spcBef>
              <a:spcAft>
                <a:spcPts val="0"/>
              </a:spcAft>
            </a:pPr>
            <a:r>
              <a:rPr lang="zh-CN" altLang="en-US" sz="2000" dirty="0"/>
              <a:t>他们的辉光</a:t>
            </a:r>
          </a:p>
          <a:p>
            <a:pPr>
              <a:lnSpc>
                <a:spcPct val="135000"/>
              </a:lnSpc>
              <a:spcBef>
                <a:spcPts val="0"/>
              </a:spcBef>
              <a:spcAft>
                <a:spcPts val="0"/>
              </a:spcAft>
            </a:pPr>
            <a:r>
              <a:rPr lang="zh-CN" altLang="en-US" sz="2000" dirty="0"/>
              <a:t>将继续照亮我们前行的路</a:t>
            </a:r>
          </a:p>
          <a:p>
            <a:pPr>
              <a:lnSpc>
                <a:spcPct val="135000"/>
              </a:lnSpc>
              <a:spcBef>
                <a:spcPts val="0"/>
              </a:spcBef>
              <a:spcAft>
                <a:spcPts val="0"/>
              </a:spcAft>
            </a:pPr>
            <a:r>
              <a:rPr lang="zh-CN" altLang="en-US" sz="2000" dirty="0"/>
              <a:t>他们没有离开     只是去了百花深处</a:t>
            </a:r>
          </a:p>
          <a:p>
            <a:pPr>
              <a:lnSpc>
                <a:spcPct val="135000"/>
              </a:lnSpc>
              <a:spcBef>
                <a:spcPts val="0"/>
              </a:spcBef>
              <a:spcAft>
                <a:spcPts val="0"/>
              </a:spcAft>
            </a:pPr>
            <a:r>
              <a:rPr lang="zh-CN" altLang="en-US" dirty="0"/>
              <a:t>有些人在世时</a:t>
            </a:r>
          </a:p>
          <a:p>
            <a:pPr>
              <a:lnSpc>
                <a:spcPct val="135000"/>
              </a:lnSpc>
              <a:spcBef>
                <a:spcPts val="0"/>
              </a:spcBef>
              <a:spcAft>
                <a:spcPts val="0"/>
              </a:spcAft>
            </a:pPr>
            <a:r>
              <a:rPr lang="zh-CN" altLang="en-US" dirty="0"/>
              <a:t>燃烧自己，驱散</a:t>
            </a:r>
          </a:p>
        </p:txBody>
      </p:sp>
      <p:pic>
        <p:nvPicPr>
          <p:cNvPr id="7" name="图片 6"/>
          <p:cNvPicPr>
            <a:picLocks noChangeAspect="1"/>
          </p:cNvPicPr>
          <p:nvPr/>
        </p:nvPicPr>
        <p:blipFill>
          <a:blip r:embed="rId3"/>
          <a:stretch>
            <a:fillRect/>
          </a:stretch>
        </p:blipFill>
        <p:spPr>
          <a:xfrm>
            <a:off x="0" y="-62865"/>
            <a:ext cx="5483860" cy="7124700"/>
          </a:xfrm>
          <a:prstGeom prst="rect">
            <a:avLst/>
          </a:prstGeom>
        </p:spPr>
      </p:pic>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E728DF-3E50-4060-9411-811146EA3094}"/>
              </a:ext>
            </a:extLst>
          </p:cNvPr>
          <p:cNvSpPr>
            <a:spLocks noGrp="1"/>
          </p:cNvSpPr>
          <p:nvPr>
            <p:ph type="title"/>
          </p:nvPr>
        </p:nvSpPr>
        <p:spPr/>
        <p:txBody>
          <a:bodyPr/>
          <a:lstStyle/>
          <a:p>
            <a:r>
              <a:rPr lang="zh-CN" altLang="en-US" dirty="0"/>
              <a:t>原创作文</a:t>
            </a:r>
          </a:p>
        </p:txBody>
      </p:sp>
      <p:sp>
        <p:nvSpPr>
          <p:cNvPr id="3" name="内容占位符 2">
            <a:extLst>
              <a:ext uri="{FF2B5EF4-FFF2-40B4-BE49-F238E27FC236}">
                <a16:creationId xmlns:a16="http://schemas.microsoft.com/office/drawing/2014/main" id="{B147CAA8-BC90-4F91-AB31-D64703950F72}"/>
              </a:ext>
            </a:extLst>
          </p:cNvPr>
          <p:cNvSpPr>
            <a:spLocks noGrp="1"/>
          </p:cNvSpPr>
          <p:nvPr>
            <p:ph idx="1"/>
          </p:nvPr>
        </p:nvSpPr>
        <p:spPr/>
        <p:txBody>
          <a:bodyPr/>
          <a:lstStyle/>
          <a:p>
            <a:r>
              <a:rPr lang="zh-CN" altLang="en-US" dirty="0"/>
              <a:t>“烈士”是党和国家授予为国家、社会和人民英勇献身的公民的最高荣誉性称号。首批评定的</a:t>
            </a:r>
            <a:r>
              <a:rPr lang="en-US" altLang="zh-CN" dirty="0"/>
              <a:t>14</a:t>
            </a:r>
            <a:r>
              <a:rPr lang="zh-CN" altLang="en-US" dirty="0"/>
              <a:t>名烈士，有的是直接参与一线救治工作的白衣战士，用生命守护生命，以大爱诠释医者仁心；有的是始终坚守在疫情防控一线的公安干警，以生命践行使命，用热血铸就警魂；有的是用真心真情帮助解决群众生活困难的社区工作者，用生命书写担当，用爱心守护家园。他们是新时代最可爱的人，他们的崇高精神永垂不朽！读了这段材料有何感发，选定角度，题目自拟，写一篇不少于</a:t>
            </a:r>
            <a:r>
              <a:rPr lang="en-US" altLang="zh-CN" dirty="0"/>
              <a:t>850</a:t>
            </a:r>
            <a:r>
              <a:rPr lang="zh-CN" altLang="en-US" dirty="0"/>
              <a:t>字的文章。</a:t>
            </a:r>
          </a:p>
        </p:txBody>
      </p:sp>
    </p:spTree>
    <p:extLst>
      <p:ext uri="{BB962C8B-B14F-4D97-AF65-F5344CB8AC3E}">
        <p14:creationId xmlns:p14="http://schemas.microsoft.com/office/powerpoint/2010/main" val="16877640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278836-3942-4F0B-A71E-9C84523AE8AF}"/>
              </a:ext>
            </a:extLst>
          </p:cNvPr>
          <p:cNvSpPr>
            <a:spLocks noGrp="1"/>
          </p:cNvSpPr>
          <p:nvPr>
            <p:ph type="title"/>
          </p:nvPr>
        </p:nvSpPr>
        <p:spPr/>
        <p:txBody>
          <a:bodyPr/>
          <a:lstStyle/>
          <a:p>
            <a:r>
              <a:rPr lang="zh-CN" altLang="en-US" dirty="0"/>
              <a:t>用不懈的奋斗告慰英灵</a:t>
            </a:r>
          </a:p>
        </p:txBody>
      </p:sp>
      <p:sp>
        <p:nvSpPr>
          <p:cNvPr id="3" name="内容占位符 2">
            <a:extLst>
              <a:ext uri="{FF2B5EF4-FFF2-40B4-BE49-F238E27FC236}">
                <a16:creationId xmlns:a16="http://schemas.microsoft.com/office/drawing/2014/main" id="{4A47290A-A7A6-4068-9240-E1DC8B54870C}"/>
              </a:ext>
            </a:extLst>
          </p:cNvPr>
          <p:cNvSpPr>
            <a:spLocks noGrp="1"/>
          </p:cNvSpPr>
          <p:nvPr>
            <p:ph idx="1"/>
          </p:nvPr>
        </p:nvSpPr>
        <p:spPr/>
        <p:txBody>
          <a:bodyPr>
            <a:normAutofit fontScale="92500"/>
          </a:bodyPr>
          <a:lstStyle/>
          <a:p>
            <a:r>
              <a:rPr lang="zh-CN" altLang="en-US" sz="2000" b="1" dirty="0"/>
              <a:t>     一个有希望的民族不能没有英雄，一个有前途的国家不能没有先锋。</a:t>
            </a:r>
            <a:r>
              <a:rPr lang="zh-CN" altLang="en-US" sz="2000" dirty="0"/>
              <a:t>湖北省人民政府评定</a:t>
            </a:r>
            <a:r>
              <a:rPr lang="en-US" altLang="zh-CN" sz="2000" dirty="0"/>
              <a:t>14</a:t>
            </a:r>
            <a:r>
              <a:rPr lang="zh-CN" altLang="en-US" sz="2000" dirty="0"/>
              <a:t>名新冠肺炎疫情防控一线牺牲人员为首批烈士，向这些在抗击疫情的战斗中献出宝贵生命的英雄致以崇高的敬意。</a:t>
            </a:r>
          </a:p>
          <a:p>
            <a:br>
              <a:rPr lang="zh-CN" altLang="en-US" sz="2000" dirty="0"/>
            </a:br>
            <a:endParaRPr lang="zh-CN" altLang="en-US" sz="2000" dirty="0"/>
          </a:p>
          <a:p>
            <a:r>
              <a:rPr lang="zh-CN" altLang="en-US" sz="2000" dirty="0"/>
              <a:t>      沧海横流，方显英雄本色。抗击疫情的战场没有硝烟，却同样有着不畏艰险的勇敢逆行，同样有着舍生忘死的英勇拼搏。在救治一线以生命守护生命的白衣战士，坚守岗位连续奋战的普通民警，以真心真情解决群众生活困难的社区工作者</a:t>
            </a:r>
            <a:r>
              <a:rPr lang="en-US" altLang="zh-CN" sz="2000" dirty="0"/>
              <a:t>……</a:t>
            </a:r>
            <a:r>
              <a:rPr lang="zh-CN" altLang="en-US" sz="2000" b="1" dirty="0"/>
              <a:t>首批评定的</a:t>
            </a:r>
            <a:r>
              <a:rPr lang="en-US" altLang="zh-CN" sz="2000" b="1" dirty="0"/>
              <a:t>14</a:t>
            </a:r>
            <a:r>
              <a:rPr lang="zh-CN" altLang="en-US" sz="2000" b="1" dirty="0"/>
              <a:t>名烈士，以他们无私无畏的实际行动，彰显了勇于担当、不怕牺牲的崇高品格，体现了任何艰难险阻都压不垮的中国力量、中国精神。</a:t>
            </a:r>
            <a:endParaRPr lang="zh-CN" altLang="en-US" sz="2000" dirty="0"/>
          </a:p>
          <a:p>
            <a:br>
              <a:rPr lang="zh-CN" altLang="en-US" dirty="0"/>
            </a:br>
            <a:endParaRPr lang="zh-CN" altLang="en-US" dirty="0"/>
          </a:p>
          <a:p>
            <a:endParaRPr lang="zh-CN" altLang="en-US" dirty="0"/>
          </a:p>
        </p:txBody>
      </p:sp>
    </p:spTree>
    <p:extLst>
      <p:ext uri="{BB962C8B-B14F-4D97-AF65-F5344CB8AC3E}">
        <p14:creationId xmlns:p14="http://schemas.microsoft.com/office/powerpoint/2010/main" val="16458225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1718D45-C9FC-473F-8C96-62DA4A7FA445}"/>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5B35F59C-7A26-4C68-856F-CDFD7F83B50E}"/>
              </a:ext>
            </a:extLst>
          </p:cNvPr>
          <p:cNvSpPr>
            <a:spLocks noGrp="1"/>
          </p:cNvSpPr>
          <p:nvPr>
            <p:ph idx="1"/>
          </p:nvPr>
        </p:nvSpPr>
        <p:spPr/>
        <p:txBody>
          <a:bodyPr/>
          <a:lstStyle/>
          <a:p>
            <a:r>
              <a:rPr lang="zh-CN" altLang="en-US" dirty="0"/>
              <a:t>  “烈士”是党和国家授予为国家、社会和人民英勇献身的公民的最高荣誉性称号，烈士的事迹和精神是激励我们前行的强大力量。万物复苏、生机勃勃的春天正在到来，我们不能忘记，当前我省持续积极向好的疫情防控形势，初步取得的稳定局势、扭转局面的成果，是千千万万艰难时刻挺身而出、负重前行的凡人英雄用卓绝的奋斗换来的。我们更要记取，当前医疗救治、社区防控和后续工作任务依然艰巨繁重，</a:t>
            </a:r>
            <a:r>
              <a:rPr lang="zh-CN" altLang="en-US" b="1" dirty="0"/>
              <a:t>我们必须慎终如始，倍加珍惜、巩固拓展来之不易的防控成果，在疫情防控常态化条件下加快恢复生产生活秩序，用加倍的努力，用不懈的奋斗，传承烈士的精神，告慰烈士的英灵。</a:t>
            </a:r>
            <a:endParaRPr lang="zh-CN" altLang="en-US" dirty="0"/>
          </a:p>
          <a:p>
            <a:br>
              <a:rPr lang="zh-CN" altLang="en-US" dirty="0"/>
            </a:br>
            <a:endParaRPr lang="zh-CN" altLang="en-US" dirty="0"/>
          </a:p>
          <a:p>
            <a:r>
              <a:rPr lang="zh-CN" altLang="en-US" b="1" dirty="0"/>
              <a:t>     纪念，是为了更好地前进。致敬烈士的奋斗，铭记烈士的奉献牺牲，我们更要从中砥砺自身的使命责任，激发一往无前的斗志。</a:t>
            </a:r>
            <a:r>
              <a:rPr lang="zh-CN" altLang="en-US" dirty="0"/>
              <a:t>把对英雄的纪念化为坚定前行的磅礴力量，我们就一定能打赢湖北保卫战、武汉保卫战，一定能够凤凰涅槃、浴火重生，一定能够创造新时代更加辉煌的业绩。</a:t>
            </a:r>
          </a:p>
          <a:p>
            <a:endParaRPr lang="zh-CN" altLang="en-US" dirty="0"/>
          </a:p>
        </p:txBody>
      </p:sp>
    </p:spTree>
    <p:extLst>
      <p:ext uri="{BB962C8B-B14F-4D97-AF65-F5344CB8AC3E}">
        <p14:creationId xmlns:p14="http://schemas.microsoft.com/office/powerpoint/2010/main" val="17547902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C88190-5393-4884-8917-22EF6BB37356}"/>
              </a:ext>
            </a:extLst>
          </p:cNvPr>
          <p:cNvSpPr>
            <a:spLocks noGrp="1"/>
          </p:cNvSpPr>
          <p:nvPr>
            <p:ph type="title"/>
          </p:nvPr>
        </p:nvSpPr>
        <p:spPr/>
        <p:txBody>
          <a:bodyPr/>
          <a:lstStyle/>
          <a:p>
            <a:r>
              <a:rPr lang="zh-CN" altLang="en-US" dirty="0"/>
              <a:t>新创作文</a:t>
            </a:r>
          </a:p>
        </p:txBody>
      </p:sp>
      <p:sp>
        <p:nvSpPr>
          <p:cNvPr id="3" name="内容占位符 2">
            <a:extLst>
              <a:ext uri="{FF2B5EF4-FFF2-40B4-BE49-F238E27FC236}">
                <a16:creationId xmlns:a16="http://schemas.microsoft.com/office/drawing/2014/main" id="{0341C3F9-3FDD-4F71-8204-C020AA91FB68}"/>
              </a:ext>
            </a:extLst>
          </p:cNvPr>
          <p:cNvSpPr>
            <a:spLocks noGrp="1"/>
          </p:cNvSpPr>
          <p:nvPr>
            <p:ph idx="1"/>
          </p:nvPr>
        </p:nvSpPr>
        <p:spPr/>
        <p:txBody>
          <a:bodyPr/>
          <a:lstStyle/>
          <a:p>
            <a:r>
              <a:rPr lang="zh-CN" altLang="en-US" dirty="0"/>
              <a:t>鲁迅先生说，“愿中国青年都摆脱冷气，只是向上走，不必听自暴自弃者流的话。能做事的做事，能发声的发声。有一分热，发一分光。就令萤火一般，也可以在黑暗里发一点光，不必等候炬火。如若今后没有炬火，你便是唯一的光。” </a:t>
            </a:r>
            <a:r>
              <a:rPr lang="en-US" altLang="zh-CN" dirty="0"/>
              <a:t>《</a:t>
            </a:r>
            <a:r>
              <a:rPr lang="zh-CN" altLang="en-US" dirty="0"/>
              <a:t>人民日报</a:t>
            </a:r>
            <a:r>
              <a:rPr lang="en-US" altLang="zh-CN" dirty="0"/>
              <a:t>》</a:t>
            </a:r>
            <a:r>
              <a:rPr lang="zh-CN" altLang="en-US" dirty="0"/>
              <a:t>说，哪有什么超级英雄，只是一群孩子换一身衣服，学着前辈的样子守护大家。</a:t>
            </a:r>
            <a:r>
              <a:rPr lang="zh-CN" altLang="zh-CN" dirty="0"/>
              <a:t>我们要赞美那些逆行者。其实不仅是在危难的时候，平常生活中我们也需要逆行者。</a:t>
            </a:r>
            <a:endParaRPr lang="en-US" altLang="zh-CN" dirty="0"/>
          </a:p>
          <a:p>
            <a:r>
              <a:rPr lang="zh-CN" altLang="en-US" dirty="0"/>
              <a:t>要求：</a:t>
            </a:r>
            <a:r>
              <a:rPr lang="zh-CN" altLang="zh-CN" dirty="0">
                <a:solidFill>
                  <a:srgbClr val="FF0000"/>
                </a:solidFill>
              </a:rPr>
              <a:t>根据以</a:t>
            </a:r>
            <a:r>
              <a:rPr lang="zh-CN" altLang="en-US" dirty="0">
                <a:solidFill>
                  <a:srgbClr val="FF0000"/>
                </a:solidFill>
              </a:rPr>
              <a:t>上</a:t>
            </a:r>
            <a:r>
              <a:rPr lang="zh-CN" altLang="zh-CN" dirty="0">
                <a:solidFill>
                  <a:srgbClr val="FF0000"/>
                </a:solidFill>
              </a:rPr>
              <a:t>材料，选取角度，自拟题目，写一篇不少于</a:t>
            </a:r>
            <a:r>
              <a:rPr lang="en-US" altLang="zh-CN" dirty="0">
                <a:solidFill>
                  <a:srgbClr val="FF0000"/>
                </a:solidFill>
              </a:rPr>
              <a:t>800</a:t>
            </a:r>
            <a:r>
              <a:rPr lang="zh-CN" altLang="zh-CN" dirty="0">
                <a:solidFill>
                  <a:srgbClr val="FF0000"/>
                </a:solidFill>
              </a:rPr>
              <a:t>字的文章，诗歌除外，文体自选。</a:t>
            </a:r>
            <a:br>
              <a:rPr lang="en-US" altLang="zh-CN" dirty="0"/>
            </a:br>
            <a:endParaRPr lang="zh-CN" altLang="zh-CN" dirty="0"/>
          </a:p>
          <a:p>
            <a:endParaRPr lang="zh-CN" altLang="en-US" dirty="0"/>
          </a:p>
        </p:txBody>
      </p:sp>
    </p:spTree>
    <p:extLst>
      <p:ext uri="{BB962C8B-B14F-4D97-AF65-F5344CB8AC3E}">
        <p14:creationId xmlns:p14="http://schemas.microsoft.com/office/powerpoint/2010/main" val="30458818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2E6A84-D4E5-4077-A6A1-B7BBA4BB4FE7}"/>
              </a:ext>
            </a:extLst>
          </p:cNvPr>
          <p:cNvSpPr>
            <a:spLocks noGrp="1"/>
          </p:cNvSpPr>
          <p:nvPr>
            <p:ph type="title"/>
          </p:nvPr>
        </p:nvSpPr>
        <p:spPr/>
        <p:txBody>
          <a:bodyPr>
            <a:normAutofit fontScale="90000"/>
          </a:bodyPr>
          <a:lstStyle/>
          <a:p>
            <a:r>
              <a:rPr lang="zh-CN" altLang="en-US" dirty="0"/>
              <a:t>范文：</a:t>
            </a:r>
            <a:r>
              <a:rPr lang="zh-CN" altLang="zh-CN" dirty="0"/>
              <a:t>每个人都是最美的逆行者</a:t>
            </a:r>
            <a:br>
              <a:rPr lang="zh-CN" altLang="zh-CN" dirty="0"/>
            </a:br>
            <a:endParaRPr lang="zh-CN" altLang="en-US" dirty="0"/>
          </a:p>
        </p:txBody>
      </p:sp>
      <p:sp>
        <p:nvSpPr>
          <p:cNvPr id="3" name="内容占位符 2">
            <a:extLst>
              <a:ext uri="{FF2B5EF4-FFF2-40B4-BE49-F238E27FC236}">
                <a16:creationId xmlns:a16="http://schemas.microsoft.com/office/drawing/2014/main" id="{5621E084-06A6-419C-A4F5-6C1D9AF1780E}"/>
              </a:ext>
            </a:extLst>
          </p:cNvPr>
          <p:cNvSpPr>
            <a:spLocks noGrp="1"/>
          </p:cNvSpPr>
          <p:nvPr>
            <p:ph idx="1"/>
          </p:nvPr>
        </p:nvSpPr>
        <p:spPr/>
        <p:txBody>
          <a:bodyPr>
            <a:normAutofit fontScale="92500"/>
          </a:bodyPr>
          <a:lstStyle/>
          <a:p>
            <a:r>
              <a:rPr lang="en-US" altLang="zh-CN" sz="2400" dirty="0"/>
              <a:t>      </a:t>
            </a:r>
            <a:r>
              <a:rPr lang="zh-CN" altLang="zh-CN" sz="2400" dirty="0"/>
              <a:t>今年春节，因为新型冠状病毒感染导致的肺炎疫情，揪动着我们每一个人的心，朋友见面、微信聊天、朋友圈分享，几乎三句不离最新疫情的进展，讨论的背后是人们对疫情的关注，也是对自身、家人健康的担忧。</a:t>
            </a:r>
            <a:r>
              <a:rPr lang="zh-CN" altLang="zh-CN" sz="2400" dirty="0">
                <a:solidFill>
                  <a:srgbClr val="FF0000"/>
                </a:solidFill>
              </a:rPr>
              <a:t>面对这场突如其来的疫情，我们唯有万众一心，众志成城，在</a:t>
            </a:r>
            <a:r>
              <a:rPr lang="en-US" altLang="zh-CN" sz="2400" dirty="0">
                <a:solidFill>
                  <a:srgbClr val="FF0000"/>
                </a:solidFill>
              </a:rPr>
              <a:t>“</a:t>
            </a:r>
            <a:r>
              <a:rPr lang="zh-CN" altLang="zh-CN" sz="2400" dirty="0">
                <a:solidFill>
                  <a:srgbClr val="FF0000"/>
                </a:solidFill>
              </a:rPr>
              <a:t>动</a:t>
            </a:r>
            <a:r>
              <a:rPr lang="en-US" altLang="zh-CN" sz="2400" dirty="0">
                <a:solidFill>
                  <a:srgbClr val="FF0000"/>
                </a:solidFill>
              </a:rPr>
              <a:t>”</a:t>
            </a:r>
            <a:r>
              <a:rPr lang="zh-CN" altLang="zh-CN" sz="2400" dirty="0">
                <a:solidFill>
                  <a:srgbClr val="FF0000"/>
                </a:solidFill>
              </a:rPr>
              <a:t>与</a:t>
            </a:r>
            <a:r>
              <a:rPr lang="en-US" altLang="zh-CN" sz="2400" dirty="0">
                <a:solidFill>
                  <a:srgbClr val="FF0000"/>
                </a:solidFill>
              </a:rPr>
              <a:t>“</a:t>
            </a:r>
            <a:r>
              <a:rPr lang="zh-CN" altLang="zh-CN" sz="2400" dirty="0">
                <a:solidFill>
                  <a:srgbClr val="FF0000"/>
                </a:solidFill>
              </a:rPr>
              <a:t>静</a:t>
            </a:r>
            <a:r>
              <a:rPr lang="en-US" altLang="zh-CN" sz="2400" dirty="0">
                <a:solidFill>
                  <a:srgbClr val="FF0000"/>
                </a:solidFill>
              </a:rPr>
              <a:t>”“</a:t>
            </a:r>
            <a:r>
              <a:rPr lang="zh-CN" altLang="zh-CN" sz="2400" dirty="0">
                <a:solidFill>
                  <a:srgbClr val="FF0000"/>
                </a:solidFill>
              </a:rPr>
              <a:t>舍</a:t>
            </a:r>
            <a:r>
              <a:rPr lang="en-US" altLang="zh-CN" sz="2400" dirty="0">
                <a:solidFill>
                  <a:srgbClr val="FF0000"/>
                </a:solidFill>
              </a:rPr>
              <a:t>”</a:t>
            </a:r>
            <a:r>
              <a:rPr lang="zh-CN" altLang="zh-CN" sz="2400" dirty="0">
                <a:solidFill>
                  <a:srgbClr val="FF0000"/>
                </a:solidFill>
              </a:rPr>
              <a:t>与</a:t>
            </a:r>
            <a:r>
              <a:rPr lang="en-US" altLang="zh-CN" sz="2400" dirty="0">
                <a:solidFill>
                  <a:srgbClr val="FF0000"/>
                </a:solidFill>
              </a:rPr>
              <a:t>“</a:t>
            </a:r>
            <a:r>
              <a:rPr lang="zh-CN" altLang="zh-CN" sz="2400" dirty="0">
                <a:solidFill>
                  <a:srgbClr val="FF0000"/>
                </a:solidFill>
              </a:rPr>
              <a:t>得</a:t>
            </a:r>
            <a:r>
              <a:rPr lang="en-US" altLang="zh-CN" sz="2400" dirty="0">
                <a:solidFill>
                  <a:srgbClr val="FF0000"/>
                </a:solidFill>
              </a:rPr>
              <a:t>”</a:t>
            </a:r>
            <a:r>
              <a:rPr lang="zh-CN" altLang="zh-CN" sz="2400" dirty="0">
                <a:solidFill>
                  <a:srgbClr val="FF0000"/>
                </a:solidFill>
              </a:rPr>
              <a:t>中，坚决打赢这场没有硝烟的疫情阻击战。</a:t>
            </a:r>
            <a:r>
              <a:rPr lang="en-US" altLang="zh-CN" sz="2400" dirty="0">
                <a:solidFill>
                  <a:srgbClr val="FF0000"/>
                </a:solidFill>
              </a:rPr>
              <a:t> </a:t>
            </a:r>
            <a:br>
              <a:rPr lang="en-US" altLang="zh-CN" sz="2400" dirty="0"/>
            </a:br>
            <a:r>
              <a:rPr lang="en-US" altLang="zh-CN" sz="2400" dirty="0"/>
              <a:t>         </a:t>
            </a:r>
            <a:r>
              <a:rPr lang="zh-CN" altLang="zh-CN" sz="2400" dirty="0">
                <a:solidFill>
                  <a:srgbClr val="FF0000"/>
                </a:solidFill>
              </a:rPr>
              <a:t>我们的</a:t>
            </a:r>
            <a:r>
              <a:rPr lang="en-US" altLang="zh-CN" sz="2400" dirty="0">
                <a:solidFill>
                  <a:srgbClr val="FF0000"/>
                </a:solidFill>
              </a:rPr>
              <a:t>“</a:t>
            </a:r>
            <a:r>
              <a:rPr lang="zh-CN" altLang="zh-CN" sz="2400" dirty="0">
                <a:solidFill>
                  <a:srgbClr val="FF0000"/>
                </a:solidFill>
              </a:rPr>
              <a:t>动</a:t>
            </a:r>
            <a:r>
              <a:rPr lang="en-US" altLang="zh-CN" sz="2400" dirty="0">
                <a:solidFill>
                  <a:srgbClr val="FF0000"/>
                </a:solidFill>
              </a:rPr>
              <a:t>”</a:t>
            </a:r>
            <a:r>
              <a:rPr lang="zh-CN" altLang="zh-CN" sz="2400" dirty="0">
                <a:solidFill>
                  <a:srgbClr val="FF0000"/>
                </a:solidFill>
              </a:rPr>
              <a:t>是</a:t>
            </a:r>
            <a:r>
              <a:rPr lang="en-US" altLang="zh-CN" sz="2400" dirty="0">
                <a:solidFill>
                  <a:srgbClr val="FF0000"/>
                </a:solidFill>
              </a:rPr>
              <a:t>“</a:t>
            </a:r>
            <a:r>
              <a:rPr lang="zh-CN" altLang="zh-CN" sz="2400" dirty="0">
                <a:solidFill>
                  <a:srgbClr val="FF0000"/>
                </a:solidFill>
              </a:rPr>
              <a:t>逆</a:t>
            </a:r>
            <a:r>
              <a:rPr lang="en-US" altLang="zh-CN" sz="2400" dirty="0">
                <a:solidFill>
                  <a:srgbClr val="FF0000"/>
                </a:solidFill>
              </a:rPr>
              <a:t>”</a:t>
            </a:r>
            <a:r>
              <a:rPr lang="zh-CN" altLang="zh-CN" sz="2400" dirty="0">
                <a:solidFill>
                  <a:srgbClr val="FF0000"/>
                </a:solidFill>
              </a:rPr>
              <a:t>向而行，抗击一线，撑起百姓的安康。</a:t>
            </a:r>
            <a:r>
              <a:rPr lang="zh-CN" altLang="zh-CN" sz="2400" dirty="0"/>
              <a:t>在抗击疫情的最前沿，医疗战线上的</a:t>
            </a:r>
            <a:r>
              <a:rPr lang="en-US" altLang="zh-CN" sz="2400" dirty="0"/>
              <a:t>“</a:t>
            </a:r>
            <a:r>
              <a:rPr lang="zh-CN" altLang="zh-CN" sz="2400" dirty="0"/>
              <a:t>勇士</a:t>
            </a:r>
            <a:r>
              <a:rPr lang="en-US" altLang="zh-CN" sz="2400" dirty="0"/>
              <a:t>”</a:t>
            </a:r>
            <a:r>
              <a:rPr lang="zh-CN" altLang="zh-CN" sz="2400" dirty="0"/>
              <a:t>都已经动起来了，他们是春节里的</a:t>
            </a:r>
            <a:r>
              <a:rPr lang="en-US" altLang="zh-CN" sz="2400" dirty="0"/>
              <a:t>“</a:t>
            </a:r>
            <a:r>
              <a:rPr lang="zh-CN" altLang="zh-CN" sz="2400" dirty="0"/>
              <a:t>追疫人</a:t>
            </a:r>
            <a:r>
              <a:rPr lang="en-US" altLang="zh-CN" sz="2400" dirty="0"/>
              <a:t>”</a:t>
            </a:r>
            <a:r>
              <a:rPr lang="zh-CN" altLang="zh-CN" sz="2400" dirty="0"/>
              <a:t>，为了更多人的生命安全，以这样一种方式过着一个</a:t>
            </a:r>
            <a:r>
              <a:rPr lang="en-US" altLang="zh-CN" sz="2400" dirty="0"/>
              <a:t>“</a:t>
            </a:r>
            <a:r>
              <a:rPr lang="zh-CN" altLang="zh-CN" sz="2400" dirty="0"/>
              <a:t>动</a:t>
            </a:r>
            <a:r>
              <a:rPr lang="en-US" altLang="zh-CN" sz="2400" dirty="0"/>
              <a:t>”</a:t>
            </a:r>
            <a:r>
              <a:rPr lang="zh-CN" altLang="zh-CN" sz="2400" dirty="0"/>
              <a:t>起来的年，冲锋在前，与病毒直接遭遇交手，用实际行动生动诠释了敬佑生命、救死扶伤、甘于奉献、大爱无疆的精神，在国家和人民最需要的时候，不顾个人安危，</a:t>
            </a:r>
            <a:r>
              <a:rPr lang="en-US" altLang="zh-CN" sz="2400" dirty="0"/>
              <a:t>“</a:t>
            </a:r>
            <a:r>
              <a:rPr lang="zh-CN" altLang="zh-CN" sz="2400" dirty="0"/>
              <a:t>逆行</a:t>
            </a:r>
            <a:r>
              <a:rPr lang="en-US" altLang="zh-CN" sz="2400" dirty="0"/>
              <a:t>”</a:t>
            </a:r>
            <a:r>
              <a:rPr lang="zh-CN" altLang="zh-CN" sz="2400" dirty="0"/>
              <a:t>到最危险的一线，担当守护。</a:t>
            </a:r>
            <a:r>
              <a:rPr lang="zh-CN" altLang="zh-CN" sz="2400" dirty="0">
                <a:solidFill>
                  <a:srgbClr val="FF0000"/>
                </a:solidFill>
              </a:rPr>
              <a:t>让我们致敬这些平凡的英雄们，致敬疫情面前的</a:t>
            </a:r>
            <a:r>
              <a:rPr lang="en-US" altLang="zh-CN" sz="2400" dirty="0">
                <a:solidFill>
                  <a:srgbClr val="FF0000"/>
                </a:solidFill>
              </a:rPr>
              <a:t>“</a:t>
            </a:r>
            <a:r>
              <a:rPr lang="zh-CN" altLang="zh-CN" sz="2400" dirty="0">
                <a:solidFill>
                  <a:srgbClr val="FF0000"/>
                </a:solidFill>
              </a:rPr>
              <a:t>逆行者</a:t>
            </a:r>
            <a:r>
              <a:rPr lang="en-US" altLang="zh-CN" sz="2400" dirty="0">
                <a:solidFill>
                  <a:srgbClr val="FF0000"/>
                </a:solidFill>
              </a:rPr>
              <a:t>”</a:t>
            </a:r>
            <a:r>
              <a:rPr lang="zh-CN" altLang="zh-CN" sz="2400" dirty="0">
                <a:solidFill>
                  <a:srgbClr val="FF0000"/>
                </a:solidFill>
              </a:rPr>
              <a:t>。</a:t>
            </a:r>
            <a:r>
              <a:rPr lang="en-US" altLang="zh-CN" sz="2400" dirty="0">
                <a:solidFill>
                  <a:srgbClr val="FF0000"/>
                </a:solidFill>
              </a:rPr>
              <a:t> </a:t>
            </a:r>
            <a:br>
              <a:rPr lang="en-US" altLang="zh-CN" dirty="0"/>
            </a:br>
            <a:r>
              <a:rPr lang="en-US" altLang="zh-CN" dirty="0"/>
              <a:t>   </a:t>
            </a:r>
            <a:endParaRPr lang="zh-CN" altLang="en-US" dirty="0"/>
          </a:p>
        </p:txBody>
      </p:sp>
    </p:spTree>
    <p:extLst>
      <p:ext uri="{BB962C8B-B14F-4D97-AF65-F5344CB8AC3E}">
        <p14:creationId xmlns:p14="http://schemas.microsoft.com/office/powerpoint/2010/main" val="23733420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C868FE-C2C9-4665-B9F8-C2CECE75F642}"/>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4B31C27A-EB69-4B62-93B0-788EC8FBB35E}"/>
              </a:ext>
            </a:extLst>
          </p:cNvPr>
          <p:cNvSpPr>
            <a:spLocks noGrp="1"/>
          </p:cNvSpPr>
          <p:nvPr>
            <p:ph idx="1"/>
          </p:nvPr>
        </p:nvSpPr>
        <p:spPr/>
        <p:txBody>
          <a:bodyPr>
            <a:normAutofit/>
          </a:bodyPr>
          <a:lstStyle/>
          <a:p>
            <a:r>
              <a:rPr lang="en-US" altLang="zh-CN" sz="2000" dirty="0">
                <a:solidFill>
                  <a:srgbClr val="FF0000"/>
                </a:solidFill>
              </a:rPr>
              <a:t>      </a:t>
            </a:r>
            <a:r>
              <a:rPr lang="zh-CN" altLang="zh-CN" sz="2000" dirty="0">
                <a:solidFill>
                  <a:srgbClr val="FF0000"/>
                </a:solidFill>
              </a:rPr>
              <a:t>我们的</a:t>
            </a:r>
            <a:r>
              <a:rPr lang="en-US" altLang="zh-CN" sz="2000" dirty="0">
                <a:solidFill>
                  <a:srgbClr val="FF0000"/>
                </a:solidFill>
              </a:rPr>
              <a:t>“</a:t>
            </a:r>
            <a:r>
              <a:rPr lang="zh-CN" altLang="zh-CN" sz="2000" dirty="0">
                <a:solidFill>
                  <a:srgbClr val="FF0000"/>
                </a:solidFill>
              </a:rPr>
              <a:t>静</a:t>
            </a:r>
            <a:r>
              <a:rPr lang="en-US" altLang="zh-CN" sz="2000" dirty="0">
                <a:solidFill>
                  <a:srgbClr val="FF0000"/>
                </a:solidFill>
              </a:rPr>
              <a:t>”</a:t>
            </a:r>
            <a:r>
              <a:rPr lang="zh-CN" altLang="zh-CN" sz="2000" dirty="0">
                <a:solidFill>
                  <a:srgbClr val="FF0000"/>
                </a:solidFill>
              </a:rPr>
              <a:t>是</a:t>
            </a:r>
            <a:r>
              <a:rPr lang="en-US" altLang="zh-CN" sz="2000" dirty="0">
                <a:solidFill>
                  <a:srgbClr val="FF0000"/>
                </a:solidFill>
              </a:rPr>
              <a:t>“</a:t>
            </a:r>
            <a:r>
              <a:rPr lang="zh-CN" altLang="zh-CN" sz="2000" dirty="0">
                <a:solidFill>
                  <a:srgbClr val="FF0000"/>
                </a:solidFill>
              </a:rPr>
              <a:t>宅</a:t>
            </a:r>
            <a:r>
              <a:rPr lang="en-US" altLang="zh-CN" sz="2000" dirty="0">
                <a:solidFill>
                  <a:srgbClr val="FF0000"/>
                </a:solidFill>
              </a:rPr>
              <a:t>”</a:t>
            </a:r>
            <a:r>
              <a:rPr lang="zh-CN" altLang="zh-CN" sz="2000" dirty="0">
                <a:solidFill>
                  <a:srgbClr val="FF0000"/>
                </a:solidFill>
              </a:rPr>
              <a:t>于家中，积极响应，不增添任何负担。</a:t>
            </a:r>
            <a:r>
              <a:rPr lang="zh-CN" altLang="zh-CN" sz="2000" dirty="0"/>
              <a:t>我们必须以</a:t>
            </a:r>
            <a:r>
              <a:rPr lang="en-US" altLang="zh-CN" sz="2000" dirty="0"/>
              <a:t>“</a:t>
            </a:r>
            <a:r>
              <a:rPr lang="zh-CN" altLang="zh-CN" sz="2000" dirty="0"/>
              <a:t>静</a:t>
            </a:r>
            <a:r>
              <a:rPr lang="en-US" altLang="zh-CN" sz="2000" dirty="0"/>
              <a:t>”</a:t>
            </a:r>
            <a:r>
              <a:rPr lang="zh-CN" altLang="zh-CN" sz="2000" dirty="0"/>
              <a:t>应对才能更好地</a:t>
            </a:r>
            <a:r>
              <a:rPr lang="en-US" altLang="zh-CN" sz="2000" dirty="0"/>
              <a:t>“</a:t>
            </a:r>
            <a:r>
              <a:rPr lang="zh-CN" altLang="zh-CN" sz="2000" dirty="0"/>
              <a:t>切断传播途径</a:t>
            </a:r>
            <a:r>
              <a:rPr lang="en-US" altLang="zh-CN" sz="2000" dirty="0"/>
              <a:t>”</a:t>
            </a:r>
            <a:r>
              <a:rPr lang="zh-CN" altLang="zh-CN" sz="2000" dirty="0"/>
              <a:t>。取消庙会、电影放映，封闭旅游景区、娱乐场所，禁止聚会聚餐</a:t>
            </a:r>
            <a:r>
              <a:rPr lang="en-US" altLang="zh-CN" sz="2000" dirty="0"/>
              <a:t>……</a:t>
            </a:r>
            <a:r>
              <a:rPr lang="zh-CN" altLang="zh-CN" sz="2000" dirty="0"/>
              <a:t>不远行、不扎堆、少聚会，</a:t>
            </a:r>
            <a:r>
              <a:rPr lang="en-US" altLang="zh-CN" sz="2000" dirty="0"/>
              <a:t>“</a:t>
            </a:r>
            <a:r>
              <a:rPr lang="zh-CN" altLang="zh-CN" sz="2000" dirty="0"/>
              <a:t>宅</a:t>
            </a:r>
            <a:r>
              <a:rPr lang="en-US" altLang="zh-CN" sz="2000" dirty="0"/>
              <a:t>”</a:t>
            </a:r>
            <a:r>
              <a:rPr lang="zh-CN" altLang="zh-CN" sz="2000" dirty="0"/>
              <a:t>于家中以信息拜年、视频祝福、在线聚会、电话、短信等非接触方式传达我们的祝福，以你我的安全距离为彼此送上健康保障，以你我的实际行动护佑早日战胜疫情。</a:t>
            </a:r>
            <a:r>
              <a:rPr lang="en-US" altLang="zh-CN" sz="2000" dirty="0"/>
              <a:t> </a:t>
            </a:r>
            <a:br>
              <a:rPr lang="en-US" altLang="zh-CN" sz="2000" dirty="0"/>
            </a:br>
            <a:r>
              <a:rPr lang="en-US" altLang="zh-CN" sz="2000" dirty="0"/>
              <a:t>   </a:t>
            </a:r>
            <a:r>
              <a:rPr lang="en-US" altLang="zh-CN" sz="2000" dirty="0">
                <a:solidFill>
                  <a:srgbClr val="FF0000"/>
                </a:solidFill>
              </a:rPr>
              <a:t> </a:t>
            </a:r>
            <a:r>
              <a:rPr lang="zh-CN" altLang="zh-CN" sz="2000" dirty="0">
                <a:solidFill>
                  <a:srgbClr val="FF0000"/>
                </a:solidFill>
              </a:rPr>
              <a:t>我们的</a:t>
            </a:r>
            <a:r>
              <a:rPr lang="en-US" altLang="zh-CN" sz="2000" dirty="0">
                <a:solidFill>
                  <a:srgbClr val="FF0000"/>
                </a:solidFill>
              </a:rPr>
              <a:t>“</a:t>
            </a:r>
            <a:r>
              <a:rPr lang="zh-CN" altLang="zh-CN" sz="2000" dirty="0">
                <a:solidFill>
                  <a:srgbClr val="FF0000"/>
                </a:solidFill>
              </a:rPr>
              <a:t>舍</a:t>
            </a:r>
            <a:r>
              <a:rPr lang="en-US" altLang="zh-CN" sz="2000" dirty="0">
                <a:solidFill>
                  <a:srgbClr val="FF0000"/>
                </a:solidFill>
              </a:rPr>
              <a:t>”</a:t>
            </a:r>
            <a:r>
              <a:rPr lang="zh-CN" altLang="zh-CN" sz="2000" dirty="0">
                <a:solidFill>
                  <a:srgbClr val="FF0000"/>
                </a:solidFill>
              </a:rPr>
              <a:t>是坚</a:t>
            </a:r>
            <a:r>
              <a:rPr lang="en-US" altLang="zh-CN" sz="2000" dirty="0">
                <a:solidFill>
                  <a:srgbClr val="FF0000"/>
                </a:solidFill>
              </a:rPr>
              <a:t>“</a:t>
            </a:r>
            <a:r>
              <a:rPr lang="zh-CN" altLang="zh-CN" sz="2000" dirty="0">
                <a:solidFill>
                  <a:srgbClr val="FF0000"/>
                </a:solidFill>
              </a:rPr>
              <a:t>守</a:t>
            </a:r>
            <a:r>
              <a:rPr lang="en-US" altLang="zh-CN" sz="2000" dirty="0">
                <a:solidFill>
                  <a:srgbClr val="FF0000"/>
                </a:solidFill>
              </a:rPr>
              <a:t>”</a:t>
            </a:r>
            <a:r>
              <a:rPr lang="zh-CN" altLang="zh-CN" sz="2000" dirty="0">
                <a:solidFill>
                  <a:srgbClr val="FF0000"/>
                </a:solidFill>
              </a:rPr>
              <a:t>岗位，守土尽责，奉献坚守暖人心。</a:t>
            </a:r>
            <a:r>
              <a:rPr lang="zh-CN" altLang="zh-CN" sz="2000" dirty="0"/>
              <a:t>一面是家人团聚的新春假期，一面是</a:t>
            </a:r>
            <a:r>
              <a:rPr lang="en-US" altLang="zh-CN" sz="2000" dirty="0"/>
              <a:t>“</a:t>
            </a:r>
            <a:r>
              <a:rPr lang="zh-CN" altLang="zh-CN" sz="2000" dirty="0"/>
              <a:t>来势汹汹</a:t>
            </a:r>
            <a:r>
              <a:rPr lang="en-US" altLang="zh-CN" sz="2000" dirty="0"/>
              <a:t>”</a:t>
            </a:r>
            <a:r>
              <a:rPr lang="zh-CN" altLang="zh-CN" sz="2000" dirty="0"/>
              <a:t>的疫情，这个春节，无数人坚守着自己的岗位，争分夺秒地与疫情抗争，共同筑起了抗击疫情的钢铁长城。每个交通要道临时检查点的交警医护人员、</a:t>
            </a:r>
            <a:r>
              <a:rPr lang="en-US" altLang="zh-CN" sz="2000" dirty="0"/>
              <a:t>“</a:t>
            </a:r>
            <a:r>
              <a:rPr lang="zh-CN" altLang="zh-CN" sz="2000" dirty="0"/>
              <a:t>逆行</a:t>
            </a:r>
            <a:r>
              <a:rPr lang="en-US" altLang="zh-CN" sz="2000" dirty="0"/>
              <a:t>”</a:t>
            </a:r>
            <a:r>
              <a:rPr lang="zh-CN" altLang="zh-CN" sz="2000" dirty="0"/>
              <a:t>的医疗队伍、放弃休假挨家挨户进行疫情宣传排查的党员干部、奔赴防疫前线的人民子弟兵、传递信息的新闻记者以及运送救援物资的相关人员</a:t>
            </a:r>
            <a:r>
              <a:rPr lang="en-US" altLang="zh-CN" sz="2000" dirty="0"/>
              <a:t>……</a:t>
            </a:r>
            <a:r>
              <a:rPr lang="zh-CN" altLang="zh-CN" sz="2000" dirty="0"/>
              <a:t>职责所系，他们无怨无悔，在</a:t>
            </a:r>
            <a:r>
              <a:rPr lang="en-US" altLang="zh-CN" sz="2000" dirty="0"/>
              <a:t>“</a:t>
            </a:r>
            <a:r>
              <a:rPr lang="zh-CN" altLang="zh-CN" sz="2000" dirty="0"/>
              <a:t>大家</a:t>
            </a:r>
            <a:r>
              <a:rPr lang="en-US" altLang="zh-CN" sz="2000" dirty="0"/>
              <a:t>”</a:t>
            </a:r>
            <a:r>
              <a:rPr lang="zh-CN" altLang="zh-CN" sz="2000" dirty="0"/>
              <a:t>与</a:t>
            </a:r>
            <a:r>
              <a:rPr lang="en-US" altLang="zh-CN" sz="2000" dirty="0"/>
              <a:t>“</a:t>
            </a:r>
            <a:r>
              <a:rPr lang="zh-CN" altLang="zh-CN" sz="2000" dirty="0"/>
              <a:t>小家</a:t>
            </a:r>
            <a:r>
              <a:rPr lang="en-US" altLang="zh-CN" sz="2000" dirty="0"/>
              <a:t>”</a:t>
            </a:r>
            <a:r>
              <a:rPr lang="zh-CN" altLang="zh-CN" sz="2000" dirty="0"/>
              <a:t>之间，选择了顾</a:t>
            </a:r>
            <a:r>
              <a:rPr lang="en-US" altLang="zh-CN" sz="2000" dirty="0"/>
              <a:t>“</a:t>
            </a:r>
            <a:r>
              <a:rPr lang="zh-CN" altLang="zh-CN" sz="2000" dirty="0"/>
              <a:t>大家</a:t>
            </a:r>
            <a:r>
              <a:rPr lang="en-US" altLang="zh-CN" sz="2000" dirty="0"/>
              <a:t>”</a:t>
            </a:r>
            <a:r>
              <a:rPr lang="zh-CN" altLang="zh-CN" sz="2000" dirty="0"/>
              <a:t>，这样的</a:t>
            </a:r>
            <a:r>
              <a:rPr lang="en-US" altLang="zh-CN" sz="2000" dirty="0"/>
              <a:t>“</a:t>
            </a:r>
            <a:r>
              <a:rPr lang="zh-CN" altLang="zh-CN" sz="2000" dirty="0"/>
              <a:t>舍</a:t>
            </a:r>
            <a:r>
              <a:rPr lang="en-US" altLang="zh-CN" sz="2000" dirty="0"/>
              <a:t>”</a:t>
            </a:r>
            <a:r>
              <a:rPr lang="zh-CN" altLang="zh-CN" sz="2000" dirty="0"/>
              <a:t>值得我们骄傲、自豪并深深铭记。</a:t>
            </a:r>
            <a:r>
              <a:rPr lang="en-US" altLang="zh-CN" sz="2000" dirty="0"/>
              <a:t> </a:t>
            </a:r>
            <a:br>
              <a:rPr lang="en-US" altLang="zh-CN" sz="2000" dirty="0"/>
            </a:br>
            <a:r>
              <a:rPr lang="en-US" altLang="zh-CN" sz="2000" dirty="0"/>
              <a:t>  </a:t>
            </a:r>
            <a:endParaRPr lang="zh-CN" altLang="en-US" sz="2000" dirty="0"/>
          </a:p>
        </p:txBody>
      </p:sp>
    </p:spTree>
    <p:extLst>
      <p:ext uri="{BB962C8B-B14F-4D97-AF65-F5344CB8AC3E}">
        <p14:creationId xmlns:p14="http://schemas.microsoft.com/office/powerpoint/2010/main" val="32021480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F6ECF1-FD62-4118-A956-E29CBF4AE5CC}"/>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BCE1FF5B-0F7A-46FC-A299-D53EB2BFB56C}"/>
              </a:ext>
            </a:extLst>
          </p:cNvPr>
          <p:cNvSpPr>
            <a:spLocks noGrp="1"/>
          </p:cNvSpPr>
          <p:nvPr>
            <p:ph idx="1"/>
          </p:nvPr>
        </p:nvSpPr>
        <p:spPr/>
        <p:txBody>
          <a:bodyPr/>
          <a:lstStyle/>
          <a:p>
            <a:r>
              <a:rPr lang="en-US" altLang="zh-CN" sz="2400" dirty="0"/>
              <a:t>  </a:t>
            </a:r>
            <a:r>
              <a:rPr lang="en-US" altLang="zh-CN" sz="2400" dirty="0">
                <a:solidFill>
                  <a:srgbClr val="FF0000"/>
                </a:solidFill>
              </a:rPr>
              <a:t>   </a:t>
            </a:r>
            <a:r>
              <a:rPr lang="zh-CN" altLang="zh-CN" sz="2400" dirty="0">
                <a:solidFill>
                  <a:srgbClr val="FF0000"/>
                </a:solidFill>
              </a:rPr>
              <a:t>我们的</a:t>
            </a:r>
            <a:r>
              <a:rPr lang="en-US" altLang="zh-CN" sz="2400" dirty="0">
                <a:solidFill>
                  <a:srgbClr val="FF0000"/>
                </a:solidFill>
              </a:rPr>
              <a:t>“</a:t>
            </a:r>
            <a:r>
              <a:rPr lang="zh-CN" altLang="zh-CN" sz="2400" dirty="0">
                <a:solidFill>
                  <a:srgbClr val="FF0000"/>
                </a:solidFill>
              </a:rPr>
              <a:t>得</a:t>
            </a:r>
            <a:r>
              <a:rPr lang="en-US" altLang="zh-CN" sz="2400" dirty="0">
                <a:solidFill>
                  <a:srgbClr val="FF0000"/>
                </a:solidFill>
              </a:rPr>
              <a:t>”</a:t>
            </a:r>
            <a:r>
              <a:rPr lang="zh-CN" altLang="zh-CN" sz="2400" dirty="0">
                <a:solidFill>
                  <a:srgbClr val="FF0000"/>
                </a:solidFill>
              </a:rPr>
              <a:t>是万众一</a:t>
            </a:r>
            <a:r>
              <a:rPr lang="en-US" altLang="zh-CN" sz="2400" dirty="0">
                <a:solidFill>
                  <a:srgbClr val="FF0000"/>
                </a:solidFill>
              </a:rPr>
              <a:t>“</a:t>
            </a:r>
            <a:r>
              <a:rPr lang="zh-CN" altLang="zh-CN" sz="2400" dirty="0">
                <a:solidFill>
                  <a:srgbClr val="FF0000"/>
                </a:solidFill>
              </a:rPr>
              <a:t>心</a:t>
            </a:r>
            <a:r>
              <a:rPr lang="en-US" altLang="zh-CN" sz="2400" dirty="0">
                <a:solidFill>
                  <a:srgbClr val="FF0000"/>
                </a:solidFill>
              </a:rPr>
              <a:t>”</a:t>
            </a:r>
            <a:r>
              <a:rPr lang="zh-CN" altLang="zh-CN" sz="2400" dirty="0">
                <a:solidFill>
                  <a:srgbClr val="FF0000"/>
                </a:solidFill>
              </a:rPr>
              <a:t>，众志成城，疫情面前显本色。</a:t>
            </a:r>
            <a:r>
              <a:rPr lang="zh-CN" altLang="zh-CN" sz="2400" dirty="0"/>
              <a:t>一场突如其来的疫情，打破了原本应该充满祥和欢乐的节日氛围，</a:t>
            </a:r>
            <a:r>
              <a:rPr lang="en-US" altLang="zh-CN" sz="2400" dirty="0"/>
              <a:t>“</a:t>
            </a:r>
            <a:r>
              <a:rPr lang="zh-CN" altLang="zh-CN" sz="2400" dirty="0"/>
              <a:t>病毒感染</a:t>
            </a:r>
            <a:r>
              <a:rPr lang="en-US" altLang="zh-CN" sz="2400" dirty="0"/>
              <a:t>”“</a:t>
            </a:r>
            <a:r>
              <a:rPr lang="zh-CN" altLang="zh-CN" sz="2400" dirty="0"/>
              <a:t>封城</a:t>
            </a:r>
            <a:r>
              <a:rPr lang="en-US" altLang="zh-CN" sz="2400" dirty="0"/>
              <a:t>”“</a:t>
            </a:r>
            <a:r>
              <a:rPr lang="zh-CN" altLang="zh-CN" sz="2400" dirty="0"/>
              <a:t>新增病例</a:t>
            </a:r>
            <a:r>
              <a:rPr lang="en-US" altLang="zh-CN" sz="2400" dirty="0"/>
              <a:t>”</a:t>
            </a:r>
            <a:r>
              <a:rPr lang="zh-CN" altLang="zh-CN" sz="2400" dirty="0"/>
              <a:t>，这场疫情每时每刻的变化都在牵动着亿万国人的内心。</a:t>
            </a:r>
            <a:r>
              <a:rPr lang="en-US" altLang="zh-CN" sz="2400" dirty="0"/>
              <a:t>“</a:t>
            </a:r>
            <a:r>
              <a:rPr lang="zh-CN" altLang="zh-CN" sz="2400" dirty="0"/>
              <a:t>请战书</a:t>
            </a:r>
            <a:r>
              <a:rPr lang="en-US" altLang="zh-CN" sz="2400" dirty="0"/>
              <a:t>”</a:t>
            </a:r>
            <a:r>
              <a:rPr lang="zh-CN" altLang="zh-CN" sz="2400" dirty="0"/>
              <a:t>上的鲜红手印、</a:t>
            </a:r>
            <a:r>
              <a:rPr lang="en-US" altLang="zh-CN" sz="2400" dirty="0"/>
              <a:t>“</a:t>
            </a:r>
            <a:r>
              <a:rPr lang="zh-CN" altLang="zh-CN" sz="2400" dirty="0"/>
              <a:t>随时听从派遣</a:t>
            </a:r>
            <a:r>
              <a:rPr lang="en-US" altLang="zh-CN" sz="2400" dirty="0"/>
              <a:t>”</a:t>
            </a:r>
            <a:r>
              <a:rPr lang="zh-CN" altLang="zh-CN" sz="2400" dirty="0"/>
              <a:t>的坚定誓言、各地各部门全力驰援武汉、口罩厂商春节开启</a:t>
            </a:r>
            <a:r>
              <a:rPr lang="en-US" altLang="zh-CN" sz="2400" dirty="0"/>
              <a:t>“</a:t>
            </a:r>
            <a:r>
              <a:rPr lang="zh-CN" altLang="zh-CN" sz="2400" dirty="0"/>
              <a:t>全天候生产</a:t>
            </a:r>
            <a:r>
              <a:rPr lang="en-US" altLang="zh-CN" sz="2400" dirty="0"/>
              <a:t>”</a:t>
            </a:r>
            <a:r>
              <a:rPr lang="zh-CN" altLang="zh-CN" sz="2400" dirty="0"/>
              <a:t>模式、航班铁路的免费退改政策</a:t>
            </a:r>
            <a:r>
              <a:rPr lang="en-US" altLang="zh-CN" sz="2400" dirty="0"/>
              <a:t>……</a:t>
            </a:r>
            <a:r>
              <a:rPr lang="zh-CN" altLang="zh-CN" sz="2400" dirty="0"/>
              <a:t>这是各行各业心连心、手牵手的时刻，更是一场全民战斗的时刻，相信我们一定能打赢疫情防控这场硬仗。</a:t>
            </a:r>
            <a:r>
              <a:rPr lang="en-US" altLang="zh-CN" sz="2400" dirty="0"/>
              <a:t> </a:t>
            </a:r>
            <a:br>
              <a:rPr lang="en-US" altLang="zh-CN" sz="2400" dirty="0"/>
            </a:br>
            <a:r>
              <a:rPr lang="en-US" altLang="zh-CN" sz="2400" dirty="0"/>
              <a:t>       </a:t>
            </a:r>
            <a:r>
              <a:rPr lang="zh-CN" altLang="zh-CN" sz="2400" dirty="0"/>
              <a:t>我们每个人做好力所能及的事，理性认知，认真防护，与前方</a:t>
            </a:r>
            <a:r>
              <a:rPr lang="en-US" altLang="zh-CN" sz="2400" dirty="0"/>
              <a:t>“</a:t>
            </a:r>
            <a:r>
              <a:rPr lang="zh-CN" altLang="zh-CN" sz="2400" dirty="0"/>
              <a:t>战士</a:t>
            </a:r>
            <a:r>
              <a:rPr lang="en-US" altLang="zh-CN" sz="2400" dirty="0"/>
              <a:t>”</a:t>
            </a:r>
            <a:r>
              <a:rPr lang="zh-CN" altLang="zh-CN" sz="2400" dirty="0"/>
              <a:t>比肩同行，共命运、心连心，就没有我们战胜不了的困难！</a:t>
            </a:r>
            <a:r>
              <a:rPr lang="en-US" altLang="zh-CN" sz="2400" dirty="0"/>
              <a:t> </a:t>
            </a:r>
            <a:br>
              <a:rPr lang="en-US" altLang="zh-CN" sz="2400" dirty="0"/>
            </a:br>
            <a:r>
              <a:rPr lang="en-US" altLang="zh-CN" sz="2400" dirty="0"/>
              <a:t>       </a:t>
            </a:r>
            <a:r>
              <a:rPr lang="zh-CN" altLang="zh-CN" sz="2400" dirty="0">
                <a:solidFill>
                  <a:srgbClr val="FF0000"/>
                </a:solidFill>
              </a:rPr>
              <a:t>大敌当前，义无反顾，每个人都是最美的逆行者！</a:t>
            </a:r>
          </a:p>
          <a:p>
            <a:endParaRPr lang="zh-CN" altLang="en-US" dirty="0"/>
          </a:p>
        </p:txBody>
      </p:sp>
    </p:spTree>
    <p:extLst>
      <p:ext uri="{BB962C8B-B14F-4D97-AF65-F5344CB8AC3E}">
        <p14:creationId xmlns:p14="http://schemas.microsoft.com/office/powerpoint/2010/main" val="12435429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B559C5-CF36-4A73-B5C1-15BD9F698FCE}"/>
              </a:ext>
            </a:extLst>
          </p:cNvPr>
          <p:cNvSpPr>
            <a:spLocks noGrp="1"/>
          </p:cNvSpPr>
          <p:nvPr>
            <p:ph type="title"/>
          </p:nvPr>
        </p:nvSpPr>
        <p:spPr/>
        <p:txBody>
          <a:bodyPr/>
          <a:lstStyle/>
          <a:p>
            <a:r>
              <a:rPr lang="zh-CN" altLang="en-US" dirty="0"/>
              <a:t>立意参考</a:t>
            </a:r>
          </a:p>
        </p:txBody>
      </p:sp>
      <p:sp>
        <p:nvSpPr>
          <p:cNvPr id="3" name="内容占位符 2">
            <a:extLst>
              <a:ext uri="{FF2B5EF4-FFF2-40B4-BE49-F238E27FC236}">
                <a16:creationId xmlns:a16="http://schemas.microsoft.com/office/drawing/2014/main" id="{102BFA78-71CA-410E-ADC9-DB929FDBDB33}"/>
              </a:ext>
            </a:extLst>
          </p:cNvPr>
          <p:cNvSpPr>
            <a:spLocks noGrp="1"/>
          </p:cNvSpPr>
          <p:nvPr>
            <p:ph idx="1"/>
          </p:nvPr>
        </p:nvSpPr>
        <p:spPr/>
        <p:txBody>
          <a:bodyPr/>
          <a:lstStyle/>
          <a:p>
            <a:r>
              <a:rPr lang="zh-CN" altLang="zh-CN" sz="3200" dirty="0">
                <a:solidFill>
                  <a:srgbClr val="FF0000"/>
                </a:solidFill>
              </a:rPr>
              <a:t>（</a:t>
            </a:r>
            <a:r>
              <a:rPr lang="en-US" altLang="zh-CN" sz="3200" dirty="0">
                <a:solidFill>
                  <a:srgbClr val="FF0000"/>
                </a:solidFill>
              </a:rPr>
              <a:t>1</a:t>
            </a:r>
            <a:r>
              <a:rPr lang="zh-CN" altLang="zh-CN" sz="3200" dirty="0">
                <a:solidFill>
                  <a:srgbClr val="FF0000"/>
                </a:solidFill>
              </a:rPr>
              <a:t>）义无反顾，做最美逆行者。</a:t>
            </a:r>
            <a:r>
              <a:rPr lang="en-US" altLang="zh-CN" sz="3200" dirty="0">
                <a:solidFill>
                  <a:srgbClr val="FF0000"/>
                </a:solidFill>
              </a:rPr>
              <a:t> </a:t>
            </a:r>
            <a:br>
              <a:rPr lang="en-US" altLang="zh-CN" sz="3200" dirty="0">
                <a:solidFill>
                  <a:srgbClr val="FF0000"/>
                </a:solidFill>
              </a:rPr>
            </a:br>
            <a:r>
              <a:rPr lang="zh-CN" altLang="zh-CN" sz="3200" dirty="0">
                <a:solidFill>
                  <a:srgbClr val="FF0000"/>
                </a:solidFill>
              </a:rPr>
              <a:t>（</a:t>
            </a:r>
            <a:r>
              <a:rPr lang="en-US" altLang="zh-CN" sz="3200" dirty="0">
                <a:solidFill>
                  <a:srgbClr val="FF0000"/>
                </a:solidFill>
              </a:rPr>
              <a:t>2</a:t>
            </a:r>
            <a:r>
              <a:rPr lang="zh-CN" altLang="zh-CN" sz="3200" dirty="0">
                <a:solidFill>
                  <a:srgbClr val="FF0000"/>
                </a:solidFill>
              </a:rPr>
              <a:t>）我是最美逆行者，默默无闻，甘于奉献。</a:t>
            </a:r>
            <a:r>
              <a:rPr lang="en-US" altLang="zh-CN" sz="3200" dirty="0">
                <a:solidFill>
                  <a:srgbClr val="FF0000"/>
                </a:solidFill>
              </a:rPr>
              <a:t> </a:t>
            </a:r>
            <a:br>
              <a:rPr lang="en-US" altLang="zh-CN" sz="3200" dirty="0">
                <a:solidFill>
                  <a:srgbClr val="FF0000"/>
                </a:solidFill>
              </a:rPr>
            </a:br>
            <a:r>
              <a:rPr lang="zh-CN" altLang="zh-CN" sz="3200" dirty="0">
                <a:solidFill>
                  <a:srgbClr val="FF0000"/>
                </a:solidFill>
              </a:rPr>
              <a:t>（</a:t>
            </a:r>
            <a:r>
              <a:rPr lang="en-US" altLang="zh-CN" sz="3200" dirty="0">
                <a:solidFill>
                  <a:srgbClr val="FF0000"/>
                </a:solidFill>
              </a:rPr>
              <a:t>3</a:t>
            </a:r>
            <a:r>
              <a:rPr lang="zh-CN" altLang="zh-CN" sz="3200" dirty="0">
                <a:solidFill>
                  <a:srgbClr val="FF0000"/>
                </a:solidFill>
              </a:rPr>
              <a:t>）为百姓，为集体，为国家，我是最美逆行者</a:t>
            </a:r>
            <a:endParaRPr lang="en-US" altLang="zh-CN" sz="3200" dirty="0">
              <a:solidFill>
                <a:srgbClr val="FF0000"/>
              </a:solidFill>
            </a:endParaRPr>
          </a:p>
          <a:p>
            <a:r>
              <a:rPr lang="zh-CN" altLang="en-US" sz="3200" dirty="0">
                <a:solidFill>
                  <a:srgbClr val="FF0000"/>
                </a:solidFill>
              </a:rPr>
              <a:t>点评：</a:t>
            </a:r>
            <a:r>
              <a:rPr lang="zh-CN" altLang="zh-CN" sz="3200" dirty="0">
                <a:solidFill>
                  <a:srgbClr val="C00000"/>
                </a:solidFill>
              </a:rPr>
              <a:t>困难当前，勇敢向前，每个人都是最美的逆行者！ </a:t>
            </a:r>
            <a:endParaRPr lang="en-US" altLang="zh-CN" sz="3200" dirty="0">
              <a:solidFill>
                <a:srgbClr val="C00000"/>
              </a:solidFill>
            </a:endParaRPr>
          </a:p>
          <a:p>
            <a:endParaRPr lang="zh-CN" altLang="zh-CN" sz="3200" dirty="0">
              <a:solidFill>
                <a:srgbClr val="FF0000"/>
              </a:solidFill>
            </a:endParaRPr>
          </a:p>
          <a:p>
            <a:endParaRPr lang="zh-CN" altLang="en-US" dirty="0"/>
          </a:p>
        </p:txBody>
      </p:sp>
    </p:spTree>
    <p:extLst>
      <p:ext uri="{BB962C8B-B14F-4D97-AF65-F5344CB8AC3E}">
        <p14:creationId xmlns:p14="http://schemas.microsoft.com/office/powerpoint/2010/main" val="3839145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416D83C2-66AA-4229-A971-1211340234EE}"/>
              </a:ext>
            </a:extLst>
          </p:cNvPr>
          <p:cNvSpPr>
            <a:spLocks noGrp="1"/>
          </p:cNvSpPr>
          <p:nvPr>
            <p:ph type="ctrTitle"/>
          </p:nvPr>
        </p:nvSpPr>
        <p:spPr/>
        <p:txBody>
          <a:bodyPr/>
          <a:lstStyle/>
          <a:p>
            <a:r>
              <a:rPr lang="zh-CN" altLang="en-US" dirty="0"/>
              <a:t>谢谢大家</a:t>
            </a:r>
          </a:p>
        </p:txBody>
      </p:sp>
      <p:sp>
        <p:nvSpPr>
          <p:cNvPr id="5" name="副标题 4">
            <a:extLst>
              <a:ext uri="{FF2B5EF4-FFF2-40B4-BE49-F238E27FC236}">
                <a16:creationId xmlns:a16="http://schemas.microsoft.com/office/drawing/2014/main" id="{7E143276-44D3-484E-8800-EC7BA7A902CE}"/>
              </a:ext>
            </a:extLst>
          </p:cNvPr>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529423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26685" y="784860"/>
            <a:ext cx="6602095" cy="5631180"/>
          </a:xfrm>
          <a:prstGeom prst="rect">
            <a:avLst/>
          </a:prstGeom>
          <a:noFill/>
        </p:spPr>
        <p:txBody>
          <a:bodyPr wrap="square" rtlCol="0" anchor="t">
            <a:spAutoFit/>
          </a:bodyPr>
          <a:lstStyle/>
          <a:p>
            <a:pPr>
              <a:lnSpc>
                <a:spcPct val="150000"/>
              </a:lnSpc>
            </a:pPr>
            <a:r>
              <a:rPr lang="en-US" altLang="zh-CN" sz="2400" dirty="0"/>
              <a:t>        </a:t>
            </a:r>
            <a:r>
              <a:rPr lang="zh-CN" altLang="en-US" sz="2400" dirty="0"/>
              <a:t>4月2日，王兵、冯效林、江学庆、刘智明、李文亮、张抗美、肖俊、吴涌、柳帆、夏思思、黄文军、梅仲明、彭银华、廖建军等14名牺牲在新冠肺炎疫情防控一线人员，被评为烈士。</a:t>
            </a:r>
          </a:p>
          <a:p>
            <a:pPr>
              <a:lnSpc>
                <a:spcPct val="150000"/>
              </a:lnSpc>
            </a:pPr>
            <a:r>
              <a:rPr lang="zh-CN" altLang="en-US" sz="2400" dirty="0"/>
              <a:t>        他们是直接参与一线救治工作的白衣战士，用生命守护生命，以大爱诠释医者仁心；是始终坚守在疫情防控一线的公安干警，以生命践行使命，用热血铸就警魂；是用真心真情帮助解决群众生活困难的社区工作者，用生命书写担当，用爱心守护家园。</a:t>
            </a:r>
          </a:p>
        </p:txBody>
      </p:sp>
      <p:pic>
        <p:nvPicPr>
          <p:cNvPr id="5" name="图片 4"/>
          <p:cNvPicPr>
            <a:picLocks noChangeAspect="1"/>
          </p:cNvPicPr>
          <p:nvPr/>
        </p:nvPicPr>
        <p:blipFill>
          <a:blip r:embed="rId3"/>
          <a:stretch>
            <a:fillRect/>
          </a:stretch>
        </p:blipFill>
        <p:spPr>
          <a:xfrm>
            <a:off x="0" y="33655"/>
            <a:ext cx="5089525" cy="6824345"/>
          </a:xfrm>
          <a:prstGeom prst="rect">
            <a:avLst/>
          </a:prstGeom>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541135" y="300990"/>
            <a:ext cx="5288915" cy="521970"/>
          </a:xfrm>
          <a:prstGeom prst="rect">
            <a:avLst/>
          </a:prstGeom>
          <a:noFill/>
          <a:ln w="12700" cmpd="sng">
            <a:solidFill>
              <a:schemeClr val="accent1">
                <a:shade val="50000"/>
              </a:schemeClr>
            </a:solidFill>
            <a:prstDash val="solid"/>
          </a:ln>
        </p:spPr>
        <p:txBody>
          <a:bodyPr wrap="square" rtlCol="0" anchor="t">
            <a:spAutoFit/>
          </a:bodyPr>
          <a:lstStyle/>
          <a:p>
            <a:r>
              <a:rPr lang="zh-CN" altLang="en-US" sz="2800" b="1"/>
              <a:t>梁武东 武汉亚心总医院主任医师</a:t>
            </a:r>
          </a:p>
        </p:txBody>
      </p:sp>
      <p:pic>
        <p:nvPicPr>
          <p:cNvPr id="5" name="图片 4"/>
          <p:cNvPicPr>
            <a:picLocks noChangeAspect="1"/>
          </p:cNvPicPr>
          <p:nvPr>
            <p:custDataLst>
              <p:tags r:id="rId2"/>
            </p:custDataLst>
          </p:nvPr>
        </p:nvPicPr>
        <p:blipFill>
          <a:blip r:embed="rId4"/>
          <a:stretch>
            <a:fillRect/>
          </a:stretch>
        </p:blipFill>
        <p:spPr>
          <a:xfrm>
            <a:off x="238125" y="127000"/>
            <a:ext cx="5826125" cy="6731000"/>
          </a:xfrm>
          <a:prstGeom prst="rect">
            <a:avLst/>
          </a:prstGeom>
        </p:spPr>
      </p:pic>
      <p:sp>
        <p:nvSpPr>
          <p:cNvPr id="6" name="文本框 5"/>
          <p:cNvSpPr txBox="1"/>
          <p:nvPr/>
        </p:nvSpPr>
        <p:spPr>
          <a:xfrm>
            <a:off x="6931025" y="1645920"/>
            <a:ext cx="4130675" cy="3322955"/>
          </a:xfrm>
          <a:prstGeom prst="rect">
            <a:avLst/>
          </a:prstGeom>
          <a:noFill/>
        </p:spPr>
        <p:txBody>
          <a:bodyPr wrap="square" rtlCol="0" anchor="t">
            <a:spAutoFit/>
          </a:bodyPr>
          <a:lstStyle/>
          <a:p>
            <a:pPr>
              <a:lnSpc>
                <a:spcPct val="150000"/>
              </a:lnSpc>
            </a:pPr>
            <a:r>
              <a:rPr lang="zh-CN" altLang="en-US" sz="2800"/>
              <a:t>2020年1月25日，梁武东医生感染新型冠状病毒肺炎不幸去世，时年62岁。</a:t>
            </a:r>
          </a:p>
          <a:p>
            <a:pPr>
              <a:lnSpc>
                <a:spcPct val="150000"/>
              </a:lnSpc>
            </a:pPr>
            <a:r>
              <a:rPr lang="zh-CN" altLang="en-US" sz="2800"/>
              <a:t>梁武东医生是首位牺牲在抗疫前线的医务工作者。</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67655" y="130175"/>
            <a:ext cx="6588760" cy="1383665"/>
          </a:xfrm>
          <a:prstGeom prst="rect">
            <a:avLst/>
          </a:prstGeom>
          <a:noFill/>
          <a:ln w="12700" cmpd="sng">
            <a:solidFill>
              <a:schemeClr val="accent1">
                <a:shade val="50000"/>
              </a:schemeClr>
            </a:solidFill>
            <a:prstDash val="solid"/>
          </a:ln>
        </p:spPr>
        <p:txBody>
          <a:bodyPr wrap="square" rtlCol="0" anchor="t">
            <a:spAutoFit/>
          </a:bodyPr>
          <a:lstStyle/>
          <a:p>
            <a:r>
              <a:rPr lang="en-US" altLang="zh-CN" sz="2800"/>
              <a:t>                          </a:t>
            </a:r>
            <a:r>
              <a:rPr lang="zh-CN" altLang="en-US" sz="2800"/>
              <a:t>刘智明  </a:t>
            </a:r>
          </a:p>
          <a:p>
            <a:r>
              <a:rPr lang="zh-CN" altLang="en-US" sz="2800"/>
              <a:t>武汉市武昌医院党委副书记、院长、主任医师</a:t>
            </a:r>
          </a:p>
        </p:txBody>
      </p:sp>
      <p:pic>
        <p:nvPicPr>
          <p:cNvPr id="5" name="图片 4"/>
          <p:cNvPicPr>
            <a:picLocks noChangeAspect="1"/>
          </p:cNvPicPr>
          <p:nvPr>
            <p:custDataLst>
              <p:tags r:id="rId2"/>
            </p:custDataLst>
          </p:nvPr>
        </p:nvPicPr>
        <p:blipFill>
          <a:blip r:embed="rId4"/>
          <a:stretch>
            <a:fillRect/>
          </a:stretch>
        </p:blipFill>
        <p:spPr>
          <a:xfrm>
            <a:off x="0" y="130175"/>
            <a:ext cx="5072380" cy="6597650"/>
          </a:xfrm>
          <a:prstGeom prst="rect">
            <a:avLst/>
          </a:prstGeom>
        </p:spPr>
      </p:pic>
      <p:sp>
        <p:nvSpPr>
          <p:cNvPr id="6" name="文本框 5"/>
          <p:cNvSpPr txBox="1"/>
          <p:nvPr/>
        </p:nvSpPr>
        <p:spPr>
          <a:xfrm>
            <a:off x="5266055" y="1651000"/>
            <a:ext cx="6925945" cy="2784475"/>
          </a:xfrm>
          <a:prstGeom prst="rect">
            <a:avLst/>
          </a:prstGeom>
          <a:noFill/>
        </p:spPr>
        <p:txBody>
          <a:bodyPr wrap="square" rtlCol="0" anchor="t">
            <a:spAutoFit/>
          </a:bodyPr>
          <a:lstStyle/>
          <a:p>
            <a:pPr>
              <a:lnSpc>
                <a:spcPct val="125000"/>
              </a:lnSpc>
              <a:spcBef>
                <a:spcPts val="0"/>
              </a:spcBef>
              <a:spcAft>
                <a:spcPts val="0"/>
              </a:spcAft>
            </a:pPr>
            <a:r>
              <a:rPr lang="zh-CN" altLang="en-US" sz="2800" b="1">
                <a:latin typeface="楷体" panose="02010609060101010101" charset="-122"/>
                <a:ea typeface="楷体" panose="02010609060101010101" charset="-122"/>
                <a:cs typeface="楷体" panose="02010609060101010101" charset="-122"/>
              </a:rPr>
              <a:t>2020年2月18日，武昌医院院长刘智明因感染新冠肺炎去世，年仅51岁。他是疫情发生后，武汉首位因感染新冠肺炎去世的在职院长。住进ICU之后，他还说自己“干着急帮不上忙”。</a:t>
            </a:r>
          </a:p>
        </p:txBody>
      </p:sp>
      <p:sp>
        <p:nvSpPr>
          <p:cNvPr id="7" name="文本框 6"/>
          <p:cNvSpPr txBox="1"/>
          <p:nvPr/>
        </p:nvSpPr>
        <p:spPr>
          <a:xfrm>
            <a:off x="5202555" y="4123055"/>
            <a:ext cx="6918960" cy="2491740"/>
          </a:xfrm>
          <a:prstGeom prst="rect">
            <a:avLst/>
          </a:prstGeom>
          <a:noFill/>
        </p:spPr>
        <p:txBody>
          <a:bodyPr wrap="square" rtlCol="0" anchor="t">
            <a:spAutoFit/>
          </a:bodyPr>
          <a:lstStyle/>
          <a:p>
            <a:pPr>
              <a:lnSpc>
                <a:spcPct val="150000"/>
              </a:lnSpc>
            </a:pPr>
            <a:r>
              <a:rPr lang="en-US" altLang="zh-CN">
                <a:sym typeface="+mn-ea"/>
              </a:rPr>
              <a:t>    </a:t>
            </a:r>
            <a:r>
              <a:rPr lang="en-US" altLang="zh-CN" sz="2800" b="1">
                <a:sym typeface="+mn-ea"/>
              </a:rPr>
              <a:t>                     </a:t>
            </a:r>
            <a:r>
              <a:rPr lang="en-US" altLang="zh-CN" sz="2400" b="1">
                <a:sym typeface="+mn-ea"/>
              </a:rPr>
              <a:t>  </a:t>
            </a:r>
            <a:r>
              <a:rPr lang="zh-CN" altLang="en-US" sz="2400" b="1">
                <a:solidFill>
                  <a:srgbClr val="FF0000"/>
                </a:solidFill>
                <a:sym typeface="+mn-ea"/>
              </a:rPr>
              <a:t>用生命书写初心</a:t>
            </a:r>
            <a:endParaRPr lang="zh-CN" altLang="en-US" sz="2400" b="1">
              <a:solidFill>
                <a:srgbClr val="FF0000"/>
              </a:solidFill>
            </a:endParaRPr>
          </a:p>
          <a:p>
            <a:pPr>
              <a:lnSpc>
                <a:spcPct val="150000"/>
              </a:lnSpc>
            </a:pPr>
            <a:r>
              <a:rPr lang="zh-CN" altLang="en-US" sz="2400" b="1">
                <a:solidFill>
                  <a:srgbClr val="FF0000"/>
                </a:solidFill>
                <a:sym typeface="+mn-ea"/>
              </a:rPr>
              <a:t>疫情当前，他临危受命，3天时间改造504张床位收治病患；生死之间，他惦念他人，让妻子坚守医护岗位，谢绝同事冒着传染风险为他插管抢救</a:t>
            </a:r>
            <a:r>
              <a:rPr lang="zh-CN" altLang="en-US" sz="2800" b="1">
                <a:solidFill>
                  <a:srgbClr val="FF0000"/>
                </a:solidFill>
                <a:sym typeface="+mn-ea"/>
              </a:rPr>
              <a:t>。</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670675" y="0"/>
            <a:ext cx="4656455" cy="1383665"/>
          </a:xfrm>
          <a:prstGeom prst="rect">
            <a:avLst/>
          </a:prstGeom>
          <a:noFill/>
          <a:ln w="12700" cmpd="sng">
            <a:solidFill>
              <a:schemeClr val="accent1">
                <a:shade val="50000"/>
              </a:schemeClr>
            </a:solidFill>
            <a:prstDash val="solid"/>
          </a:ln>
        </p:spPr>
        <p:txBody>
          <a:bodyPr wrap="square" rtlCol="0" anchor="t">
            <a:spAutoFit/>
          </a:bodyPr>
          <a:lstStyle/>
          <a:p>
            <a:pPr>
              <a:lnSpc>
                <a:spcPct val="150000"/>
              </a:lnSpc>
            </a:pPr>
            <a:r>
              <a:rPr lang="en-US" altLang="zh-CN" sz="2800"/>
              <a:t>         </a:t>
            </a:r>
            <a:r>
              <a:rPr lang="en-US" altLang="zh-CN" sz="2800">
                <a:solidFill>
                  <a:srgbClr val="FF0000"/>
                </a:solidFill>
              </a:rPr>
              <a:t>   </a:t>
            </a:r>
            <a:r>
              <a:rPr lang="zh-CN" altLang="en-US" sz="2800">
                <a:solidFill>
                  <a:srgbClr val="FF0000"/>
                </a:solidFill>
              </a:rPr>
              <a:t>李文亮 </a:t>
            </a:r>
          </a:p>
          <a:p>
            <a:pPr>
              <a:lnSpc>
                <a:spcPct val="150000"/>
              </a:lnSpc>
            </a:pPr>
            <a:r>
              <a:rPr lang="zh-CN" altLang="en-US" sz="2800"/>
              <a:t> 武汉市中心医院眼科医师</a:t>
            </a:r>
          </a:p>
        </p:txBody>
      </p:sp>
      <p:pic>
        <p:nvPicPr>
          <p:cNvPr id="5" name="图片 4"/>
          <p:cNvPicPr>
            <a:picLocks noChangeAspect="1"/>
          </p:cNvPicPr>
          <p:nvPr/>
        </p:nvPicPr>
        <p:blipFill>
          <a:blip r:embed="rId3"/>
          <a:stretch>
            <a:fillRect/>
          </a:stretch>
        </p:blipFill>
        <p:spPr>
          <a:xfrm>
            <a:off x="0" y="0"/>
            <a:ext cx="5022850" cy="6640195"/>
          </a:xfrm>
          <a:prstGeom prst="rect">
            <a:avLst/>
          </a:prstGeom>
        </p:spPr>
      </p:pic>
      <p:sp>
        <p:nvSpPr>
          <p:cNvPr id="6" name="文本框 5"/>
          <p:cNvSpPr txBox="1"/>
          <p:nvPr/>
        </p:nvSpPr>
        <p:spPr>
          <a:xfrm>
            <a:off x="5529580" y="1383665"/>
            <a:ext cx="6391910" cy="2158365"/>
          </a:xfrm>
          <a:prstGeom prst="rect">
            <a:avLst/>
          </a:prstGeom>
          <a:noFill/>
        </p:spPr>
        <p:txBody>
          <a:bodyPr wrap="square" rtlCol="0" anchor="t">
            <a:spAutoFit/>
          </a:bodyPr>
          <a:lstStyle/>
          <a:p>
            <a:pPr>
              <a:lnSpc>
                <a:spcPct val="120000"/>
              </a:lnSpc>
              <a:spcBef>
                <a:spcPts val="0"/>
              </a:spcBef>
              <a:spcAft>
                <a:spcPts val="0"/>
              </a:spcAft>
            </a:pPr>
            <a:r>
              <a:rPr lang="en-US" altLang="zh-CN" sz="2800" b="1">
                <a:latin typeface="楷体" panose="02010609060101010101" charset="-122"/>
                <a:ea typeface="楷体" panose="02010609060101010101" charset="-122"/>
                <a:cs typeface="楷体" panose="02010609060101010101" charset="-122"/>
              </a:rPr>
              <a:t>   </a:t>
            </a:r>
            <a:r>
              <a:rPr lang="zh-CN" altLang="en-US" sz="2800" b="1">
                <a:latin typeface="楷体" panose="02010609060101010101" charset="-122"/>
                <a:ea typeface="楷体" panose="02010609060101010101" charset="-122"/>
                <a:cs typeface="楷体" panose="02010609060101010101" charset="-122"/>
              </a:rPr>
              <a:t>2月7日凌晨2点58分，武汉市中心医院眼科医师李文亮因感染新冠肺炎去世，年仅34岁。在确诊之后，他曾说：“不想当逃兵，恢复以后还是要上一线。”</a:t>
            </a:r>
          </a:p>
        </p:txBody>
      </p:sp>
      <p:sp>
        <p:nvSpPr>
          <p:cNvPr id="100" name="文本框 99"/>
          <p:cNvSpPr txBox="1"/>
          <p:nvPr/>
        </p:nvSpPr>
        <p:spPr>
          <a:xfrm>
            <a:off x="5157470" y="3542030"/>
            <a:ext cx="6932295" cy="3192780"/>
          </a:xfrm>
          <a:prstGeom prst="rect">
            <a:avLst/>
          </a:prstGeom>
          <a:noFill/>
          <a:ln w="12700" cmpd="sng">
            <a:solidFill>
              <a:schemeClr val="accent1">
                <a:shade val="50000"/>
              </a:schemeClr>
            </a:solidFill>
            <a:prstDash val="solid"/>
          </a:ln>
        </p:spPr>
        <p:txBody>
          <a:bodyPr wrap="square">
            <a:spAutoFit/>
          </a:bodyPr>
          <a:lstStyle/>
          <a:p>
            <a:pPr indent="266700">
              <a:lnSpc>
                <a:spcPct val="120000"/>
              </a:lnSpc>
              <a:spcBef>
                <a:spcPts val="0"/>
              </a:spcBef>
              <a:spcAft>
                <a:spcPts val="0"/>
              </a:spcAft>
            </a:pPr>
            <a:r>
              <a:rPr lang="zh-CN" sz="2400" b="1">
                <a:latin typeface="Calibri" panose="020F0502020204030204" charset="0"/>
                <a:ea typeface="宋体" panose="02010600030101010101" pitchFamily="2" charset="-122"/>
              </a:rPr>
              <a:t>本是一名普通医生，哪曾想到一鸣惊人。“确诊了</a:t>
            </a:r>
            <a:r>
              <a:rPr lang="en-US" sz="2400" b="1">
                <a:latin typeface="Calibri" panose="020F0502020204030204" charset="0"/>
                <a:ea typeface="宋体" panose="02010600030101010101" pitchFamily="2" charset="-122"/>
              </a:rPr>
              <a:t>7</a:t>
            </a:r>
            <a:r>
              <a:rPr lang="zh-CN" sz="2400" b="1">
                <a:latin typeface="Calibri" panose="020F0502020204030204" charset="0"/>
                <a:ea typeface="宋体" panose="02010600030101010101" pitchFamily="2" charset="-122"/>
              </a:rPr>
              <a:t>例</a:t>
            </a:r>
            <a:r>
              <a:rPr lang="en-US" sz="2400" b="1">
                <a:latin typeface="Calibri" panose="020F0502020204030204" charset="0"/>
                <a:ea typeface="宋体" panose="02010600030101010101" pitchFamily="2" charset="-122"/>
              </a:rPr>
              <a:t>SARS</a:t>
            </a:r>
            <a:r>
              <a:rPr lang="zh-CN" sz="2400" b="1">
                <a:latin typeface="Calibri" panose="020F0502020204030204" charset="0"/>
                <a:ea typeface="宋体" panose="02010600030101010101" pitchFamily="2" charset="-122"/>
              </a:rPr>
              <a:t>”，向人发出惊世预警。疫情“吹哨人”，仅出于天地良心；被约谈训诫，始终不忘上火线初心。可恨的冠状病毒，夺去了您宝贵生命。您曾说，真相比平反更加重要；世人说，您是永恒的启明星。您的生命定格在</a:t>
            </a:r>
            <a:r>
              <a:rPr lang="en-US" sz="2400" b="1">
                <a:latin typeface="Calibri" panose="020F0502020204030204" charset="0"/>
                <a:ea typeface="宋体" panose="02010600030101010101" pitchFamily="2" charset="-122"/>
              </a:rPr>
              <a:t>34</a:t>
            </a:r>
            <a:r>
              <a:rPr lang="zh-CN" sz="2400" b="1">
                <a:latin typeface="Calibri" panose="020F0502020204030204" charset="0"/>
                <a:ea typeface="宋体" panose="02010600030101010101" pitchFamily="2" charset="-122"/>
              </a:rPr>
              <a:t>岁，您的名字将万古长青。</a:t>
            </a:r>
            <a:endParaRPr lang="zh-CN" altLang="en-US" sz="2400" b="1"/>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76925" y="0"/>
            <a:ext cx="6139180" cy="1383665"/>
          </a:xfrm>
          <a:prstGeom prst="rect">
            <a:avLst/>
          </a:prstGeom>
          <a:noFill/>
          <a:ln w="12700" cmpd="sng">
            <a:solidFill>
              <a:schemeClr val="accent1">
                <a:shade val="50000"/>
              </a:schemeClr>
            </a:solidFill>
            <a:prstDash val="solid"/>
          </a:ln>
        </p:spPr>
        <p:txBody>
          <a:bodyPr wrap="square" rtlCol="0" anchor="t">
            <a:spAutoFit/>
          </a:bodyPr>
          <a:lstStyle/>
          <a:p>
            <a:pPr>
              <a:lnSpc>
                <a:spcPct val="150000"/>
              </a:lnSpc>
            </a:pPr>
            <a:r>
              <a:rPr lang="en-US" altLang="zh-CN" sz="2800"/>
              <a:t>     </a:t>
            </a:r>
            <a:r>
              <a:rPr lang="zh-CN" altLang="en-US" sz="2800"/>
              <a:t>夏思思 </a:t>
            </a:r>
          </a:p>
          <a:p>
            <a:pPr>
              <a:lnSpc>
                <a:spcPct val="150000"/>
              </a:lnSpc>
            </a:pPr>
            <a:r>
              <a:rPr lang="zh-CN" altLang="en-US" sz="2800"/>
              <a:t> 武汉市蔡甸区人民医院医师</a:t>
            </a:r>
          </a:p>
        </p:txBody>
      </p:sp>
      <p:pic>
        <p:nvPicPr>
          <p:cNvPr id="5" name="图片 4"/>
          <p:cNvPicPr>
            <a:picLocks noChangeAspect="1"/>
          </p:cNvPicPr>
          <p:nvPr/>
        </p:nvPicPr>
        <p:blipFill>
          <a:blip r:embed="rId3"/>
          <a:stretch>
            <a:fillRect/>
          </a:stretch>
        </p:blipFill>
        <p:spPr>
          <a:xfrm>
            <a:off x="0" y="0"/>
            <a:ext cx="5666105" cy="6337300"/>
          </a:xfrm>
          <a:prstGeom prst="rect">
            <a:avLst/>
          </a:prstGeom>
        </p:spPr>
      </p:pic>
      <p:sp>
        <p:nvSpPr>
          <p:cNvPr id="6" name="文本框 5"/>
          <p:cNvSpPr txBox="1"/>
          <p:nvPr/>
        </p:nvSpPr>
        <p:spPr>
          <a:xfrm>
            <a:off x="5926455" y="1601470"/>
            <a:ext cx="6040120" cy="4850765"/>
          </a:xfrm>
          <a:prstGeom prst="rect">
            <a:avLst/>
          </a:prstGeom>
          <a:noFill/>
        </p:spPr>
        <p:txBody>
          <a:bodyPr wrap="square" rtlCol="0" anchor="t">
            <a:spAutoFit/>
          </a:bodyPr>
          <a:lstStyle/>
          <a:p>
            <a:pPr>
              <a:lnSpc>
                <a:spcPct val="130000"/>
              </a:lnSpc>
              <a:spcBef>
                <a:spcPts val="0"/>
              </a:spcBef>
              <a:spcAft>
                <a:spcPts val="0"/>
              </a:spcAft>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2月23日清晨，武汉市蔡甸区人民医院（协和江北医院）消化内科年轻女医生夏思思因感染新冠肺炎去世，年仅29岁。在治疗期间，她曾主动把ICU床位让给其他患者。      </a:t>
            </a:r>
          </a:p>
          <a:p>
            <a:pPr>
              <a:lnSpc>
                <a:spcPct val="130000"/>
              </a:lnSpc>
              <a:spcBef>
                <a:spcPts val="0"/>
              </a:spcBef>
              <a:spcAft>
                <a:spcPts val="0"/>
              </a:spcAft>
            </a:pPr>
            <a:r>
              <a:rPr lang="zh-CN" altLang="en-US"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sym typeface="+mn-ea"/>
              </a:rPr>
              <a:t>靠窗的工位前，菊花静静开放，簇拥着夏思思曾经伫立在樱花树下的照片，年轻而美好;一旁的纸箱里，叠满了29只白纸鹤，每一只上面都写着“思思，一路走好。”(人民日报2020年2月27日13版)</a:t>
            </a:r>
            <a:endParaRPr lang="zh-CN" altLang="en-US" sz="2400" b="1">
              <a:latin typeface="楷体" panose="02010609060101010101" charset="-122"/>
              <a:ea typeface="楷体" panose="02010609060101010101" charset="-122"/>
              <a:cs typeface="楷体" panose="02010609060101010101" charset="-122"/>
            </a:endParaRPr>
          </a:p>
          <a:p>
            <a:pPr>
              <a:lnSpc>
                <a:spcPct val="120000"/>
              </a:lnSpc>
              <a:spcBef>
                <a:spcPts val="0"/>
              </a:spcBef>
              <a:spcAft>
                <a:spcPts val="0"/>
              </a:spcAft>
            </a:pPr>
            <a:endParaRPr lang="zh-CN" altLang="en-US" sz="24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70230" y="469900"/>
            <a:ext cx="11050905" cy="5908040"/>
          </a:xfrm>
          <a:prstGeom prst="rect">
            <a:avLst/>
          </a:prstGeom>
          <a:noFill/>
        </p:spPr>
        <p:txBody>
          <a:bodyPr wrap="square" rtlCol="0" anchor="t">
            <a:spAutoFit/>
          </a:bodyPr>
          <a:lstStyle/>
          <a:p>
            <a:pPr>
              <a:lnSpc>
                <a:spcPct val="150000"/>
              </a:lnSpc>
            </a:pPr>
            <a:r>
              <a:rPr lang="en-US" altLang="zh-CN"/>
              <a:t>      </a:t>
            </a:r>
            <a:r>
              <a:rPr lang="en-US" altLang="zh-CN" sz="2800"/>
              <a:t>                                    </a:t>
            </a:r>
            <a:r>
              <a:rPr lang="en-US" altLang="zh-CN" sz="2800">
                <a:solidFill>
                  <a:srgbClr val="FF0000"/>
                </a:solidFill>
              </a:rPr>
              <a:t>   用生命践行医者誓言</a:t>
            </a:r>
          </a:p>
          <a:p>
            <a:pPr>
              <a:lnSpc>
                <a:spcPct val="150000"/>
              </a:lnSpc>
            </a:pPr>
            <a:r>
              <a:rPr lang="zh-CN" altLang="en-US" sz="2800"/>
              <a:t>       疫情面前，她是无惧无畏的“逆行者”。 “她太认真了，对待病人从来不厌其烦。”她走了，心有不甘的闭上了眼睛，冬天带走了她，她也带走了冬天，只留下一个名字在原地回响;她走了，只为救下另一年轻生命，在路上她义无反顾，在心中她柔肠百转;她走了，有种声音还在呼唤着她，她注视着全国人民，全国人民也在注视着她，冲锋的号角已经响起，她的功绩将永垂不朽。她就是夏思思，面对异常严峻的形式考验，她抗责在肩、以身作则，勇挑重担，用鲜活的生命诠释了一名医护人员的奉献精神和本色。</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266690" y="176530"/>
            <a:ext cx="6715125" cy="570865"/>
          </a:xfrm>
          <a:prstGeom prst="rect">
            <a:avLst/>
          </a:prstGeom>
          <a:noFill/>
          <a:ln w="12700" cmpd="sng">
            <a:solidFill>
              <a:schemeClr val="accent1">
                <a:shade val="50000"/>
              </a:schemeClr>
            </a:solidFill>
            <a:prstDash val="solid"/>
          </a:ln>
        </p:spPr>
        <p:txBody>
          <a:bodyPr wrap="square" rtlCol="0" anchor="t">
            <a:spAutoFit/>
          </a:bodyPr>
          <a:lstStyle/>
          <a:p>
            <a:pPr>
              <a:lnSpc>
                <a:spcPct val="130000"/>
              </a:lnSpc>
              <a:spcBef>
                <a:spcPts val="0"/>
              </a:spcBef>
              <a:spcAft>
                <a:spcPts val="0"/>
              </a:spcAft>
            </a:pPr>
            <a:r>
              <a:rPr lang="zh-CN" altLang="en-US" sz="2400" b="1">
                <a:solidFill>
                  <a:srgbClr val="FF0000"/>
                </a:solidFill>
              </a:rPr>
              <a:t>吴涌</a:t>
            </a:r>
            <a:r>
              <a:rPr lang="zh-CN" altLang="en-US" sz="2400" b="1"/>
              <a:t> </a:t>
            </a:r>
            <a:r>
              <a:rPr lang="zh-CN" altLang="en-US" sz="2400"/>
              <a:t> 武汉市公安局硚口区分局利济派出所民警</a:t>
            </a:r>
          </a:p>
        </p:txBody>
      </p:sp>
      <p:pic>
        <p:nvPicPr>
          <p:cNvPr id="5" name="图片 4"/>
          <p:cNvPicPr>
            <a:picLocks noChangeAspect="1"/>
          </p:cNvPicPr>
          <p:nvPr/>
        </p:nvPicPr>
        <p:blipFill>
          <a:blip r:embed="rId3"/>
          <a:stretch>
            <a:fillRect/>
          </a:stretch>
        </p:blipFill>
        <p:spPr>
          <a:xfrm>
            <a:off x="0" y="88265"/>
            <a:ext cx="4929505" cy="6681470"/>
          </a:xfrm>
          <a:prstGeom prst="rect">
            <a:avLst/>
          </a:prstGeom>
        </p:spPr>
      </p:pic>
      <p:sp>
        <p:nvSpPr>
          <p:cNvPr id="6" name="文本框 5"/>
          <p:cNvSpPr txBox="1"/>
          <p:nvPr/>
        </p:nvSpPr>
        <p:spPr>
          <a:xfrm>
            <a:off x="4929505" y="1023620"/>
            <a:ext cx="7262495" cy="5631180"/>
          </a:xfrm>
          <a:prstGeom prst="rect">
            <a:avLst/>
          </a:prstGeom>
          <a:noFill/>
        </p:spPr>
        <p:txBody>
          <a:bodyPr wrap="square" rtlCol="0" anchor="t">
            <a:spAutoFit/>
          </a:bodyPr>
          <a:lstStyle/>
          <a:p>
            <a:r>
              <a:rPr lang="en-US" altLang="zh-CN"/>
              <a:t>             </a:t>
            </a:r>
            <a:r>
              <a:rPr lang="zh-CN" altLang="en-US" sz="2400" b="1">
                <a:solidFill>
                  <a:srgbClr val="FF0000"/>
                </a:solidFill>
                <a:latin typeface="楷体" panose="02010609060101010101" charset="-122"/>
                <a:ea typeface="楷体" panose="02010609060101010101" charset="-122"/>
                <a:cs typeface="楷体" panose="02010609060101010101" charset="-122"/>
              </a:rPr>
              <a:t>不辞辛劳，将生命奉献给战疫一线</a:t>
            </a:r>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     3月22日下午，在一线连续奋战60天的武汉民警吴涌，倒在了抗疫工作岗位上，年仅51岁。“</a:t>
            </a:r>
          </a:p>
          <a:p>
            <a:r>
              <a:rPr lang="zh-CN" altLang="en-US" sz="2400">
                <a:latin typeface="楷体" panose="02010609060101010101" charset="-122"/>
                <a:ea typeface="楷体" panose="02010609060101010101" charset="-122"/>
                <a:cs typeface="楷体" panose="02010609060101010101" charset="-122"/>
              </a:rPr>
              <a:t>     在同事眼中，他是一个在别人有困难时挺身而出、勇担重任的好同事；在社区居民眼中，他是一个不怕苦、不怕累，只怕群众放心里的好警察；在家人眼里，他是一个总是忙不完、把工作放在第一位的“工作狂”……也许他还有很多角色，但他对工作、对群众始终是尽职尽责、尽心尽力。</a:t>
            </a:r>
          </a:p>
          <a:p>
            <a:r>
              <a:rPr lang="zh-CN" altLang="en-US" sz="2400">
                <a:latin typeface="楷体" panose="02010609060101010101" charset="-122"/>
                <a:ea typeface="楷体" panose="02010609060101010101" charset="-122"/>
                <a:cs typeface="楷体" panose="02010609060101010101" charset="-122"/>
              </a:rPr>
              <a:t>   </a:t>
            </a:r>
            <a:r>
              <a:rPr lang="zh-CN" altLang="en-US" sz="2400">
                <a:solidFill>
                  <a:srgbClr val="FF0000"/>
                </a:solidFill>
                <a:latin typeface="楷体" panose="02010609060101010101" charset="-122"/>
                <a:ea typeface="楷体" panose="02010609060101010101" charset="-122"/>
                <a:cs typeface="楷体" panose="02010609060101010101" charset="-122"/>
              </a:rPr>
              <a:t>“我们多一分辛苦，群众就多一分安宁。”</a:t>
            </a:r>
            <a:r>
              <a:rPr lang="zh-CN" altLang="en-US" sz="2400">
                <a:latin typeface="楷体" panose="02010609060101010101" charset="-122"/>
                <a:ea typeface="楷体" panose="02010609060101010101" charset="-122"/>
                <a:cs typeface="楷体" panose="02010609060101010101" charset="-122"/>
              </a:rPr>
              <a:t>这是吴涌对自己总是舍己为人、辛苦付出的轻松诠释，但他话语中却饱含着他对民警这一职业的神圣敬仰，对广大群众的“俯首甘为孺子牛”的公仆情怀。愿天堂没有忙碌，这位平凡的英雄可以歇歇脚，不再那么累那么苦，能够享受生活的美好。</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6.xml><?xml version="1.0" encoding="utf-8"?>
<p:tagLst xmlns:a="http://schemas.openxmlformats.org/drawingml/2006/main" xmlns:r="http://schemas.openxmlformats.org/officeDocument/2006/relationships" xmlns:p="http://schemas.openxmlformats.org/presentationml/2006/main">
  <p:tag name="REFSHAPE" val="765575092"/>
  <p:tag name="KSO_WM_UNIT_PLACING_PICTURE_USER_VIEWPORT" val="{&quot;height&quot;:10600,&quot;width&quot;:8000}"/>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68.xml><?xml version="1.0" encoding="utf-8"?>
<p:tagLst xmlns:a="http://schemas.openxmlformats.org/drawingml/2006/main" xmlns:r="http://schemas.openxmlformats.org/officeDocument/2006/relationships" xmlns:p="http://schemas.openxmlformats.org/presentationml/2006/main">
  <p:tag name="REFSHAPE" val="765992812"/>
  <p:tag name="KSO_WM_UNIT_PLACING_PICTURE_USER_VIEWPORT" val="{&quot;height&quot;:10390,&quot;width&quot;:8000}"/>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7.xml><?xml version="1.0" encoding="utf-8"?>
<p:tagLst xmlns:a="http://schemas.openxmlformats.org/drawingml/2006/main" xmlns:r="http://schemas.openxmlformats.org/officeDocument/2006/relationships" xmlns:p="http://schemas.openxmlformats.org/presentationml/2006/main">
  <p:tag name="REFSHAPE" val="822025932"/>
  <p:tag name="KSO_WM_UNIT_PLACING_PICTURE_USER_VIEWPORT" val="{&quot;height&quot;:16290,&quot;width&quot;:12000}"/>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3428</Words>
  <Application>Microsoft Office PowerPoint</Application>
  <PresentationFormat>宽屏</PresentationFormat>
  <Paragraphs>101</Paragraphs>
  <Slides>28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28</vt:i4>
      </vt:variant>
    </vt:vector>
  </HeadingPairs>
  <TitlesOfParts>
    <vt:vector size="35" baseType="lpstr">
      <vt:lpstr>楷体</vt:lpstr>
      <vt:lpstr>宋体</vt:lpstr>
      <vt:lpstr>微软雅黑</vt:lpstr>
      <vt:lpstr>Arial</vt:lpstr>
      <vt:lpstr>Calibri</vt:lpstr>
      <vt:lpstr>Wingdings</vt:lpstr>
      <vt:lpstr>Office 主题​​</vt:lpstr>
      <vt:lpstr>铭记烈士</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原创作文</vt:lpstr>
      <vt:lpstr>用不懈的奋斗告慰英灵</vt:lpstr>
      <vt:lpstr>PowerPoint 演示文稿</vt:lpstr>
      <vt:lpstr>新创作文</vt:lpstr>
      <vt:lpstr>范文：每个人都是最美的逆行者 </vt:lpstr>
      <vt:lpstr>PowerPoint 演示文稿</vt:lpstr>
      <vt:lpstr>PowerPoint 演示文稿</vt:lpstr>
      <vt:lpstr>立意参考</vt:lpstr>
      <vt:lpstr>谢谢大家</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陈 笑</cp:lastModifiedBy>
  <cp:revision>161</cp:revision>
  <dcterms:created xsi:type="dcterms:W3CDTF">2019-06-19T02:08:00Z</dcterms:created>
  <dcterms:modified xsi:type="dcterms:W3CDTF">2020-04-09T03:27:25Z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y fmtid="{D5CDD505-2E9C-101B-9397-08002B2CF9AE}" pid="3" name="NXPowerLiteLastOptimized">
    <vt:lpwstr>885368</vt:lpwstr>
  </property>
  <property fmtid="{D5CDD505-2E9C-101B-9397-08002B2CF9AE}" pid="4" name="NXPowerLiteSettings">
    <vt:lpwstr>C700052003A000</vt:lpwstr>
  </property>
  <property fmtid="{D5CDD505-2E9C-101B-9397-08002B2CF9AE}" pid="5" name="NXPowerLiteVersion">
    <vt:lpwstr>D8.0.11</vt:lpwstr>
  </property>
</Properties>
</file>