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41"/>
  </p:handoutMasterIdLst>
  <p:sldIdLst>
    <p:sldId id="1542" r:id="rId4"/>
    <p:sldId id="1543" r:id="rId6"/>
    <p:sldId id="1338" r:id="rId7"/>
    <p:sldId id="1087" r:id="rId8"/>
    <p:sldId id="1156" r:id="rId9"/>
    <p:sldId id="1416" r:id="rId10"/>
    <p:sldId id="1242" r:id="rId11"/>
    <p:sldId id="1553" r:id="rId12"/>
    <p:sldId id="1554" r:id="rId13"/>
    <p:sldId id="1555" r:id="rId14"/>
    <p:sldId id="1556" r:id="rId15"/>
    <p:sldId id="1557" r:id="rId16"/>
    <p:sldId id="1558" r:id="rId17"/>
    <p:sldId id="1559" r:id="rId18"/>
    <p:sldId id="1560" r:id="rId19"/>
    <p:sldId id="1561" r:id="rId20"/>
    <p:sldId id="1562" r:id="rId21"/>
    <p:sldId id="1563" r:id="rId22"/>
    <p:sldId id="1575" r:id="rId23"/>
    <p:sldId id="1486" r:id="rId24"/>
    <p:sldId id="1487" r:id="rId25"/>
    <p:sldId id="1635" r:id="rId26"/>
    <p:sldId id="1492" r:id="rId27"/>
    <p:sldId id="1524" r:id="rId28"/>
    <p:sldId id="1595" r:id="rId29"/>
    <p:sldId id="1578" r:id="rId30"/>
    <p:sldId id="1632" r:id="rId31"/>
    <p:sldId id="1637" r:id="rId32"/>
    <p:sldId id="1653" r:id="rId33"/>
    <p:sldId id="1640" r:id="rId34"/>
    <p:sldId id="1459" r:id="rId35"/>
    <p:sldId id="1657" r:id="rId36"/>
    <p:sldId id="1650" r:id="rId37"/>
    <p:sldId id="1540" r:id="rId38"/>
    <p:sldId id="1619" r:id="rId39"/>
    <p:sldId id="1620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4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7266" userDrawn="1">
          <p15:clr>
            <a:srgbClr val="A4A3A4"/>
          </p15:clr>
        </p15:guide>
        <p15:guide id="4" orient="horz" pos="5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  <p:cmAuthor id="9" name="dongyu" initials="d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221ECE"/>
    <a:srgbClr val="1D41D5"/>
    <a:srgbClr val="FF3300"/>
    <a:srgbClr val="FFFFFF"/>
    <a:srgbClr val="77C39F"/>
    <a:srgbClr val="00923F"/>
    <a:srgbClr val="CBEAC0"/>
    <a:srgbClr val="B0DFA1"/>
    <a:srgbClr val="008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4" autoAdjust="0"/>
    <p:restoredTop sz="94800" autoAdjust="0"/>
  </p:normalViewPr>
  <p:slideViewPr>
    <p:cSldViewPr snapToGrid="0" showGuides="1">
      <p:cViewPr>
        <p:scale>
          <a:sx n="80" d="100"/>
          <a:sy n="80" d="100"/>
        </p:scale>
        <p:origin x="-840" y="-154"/>
      </p:cViewPr>
      <p:guideLst>
        <p:guide orient="horz" pos="3954"/>
        <p:guide pos="529"/>
        <p:guide pos="7266"/>
        <p:guide orient="horz" pos="5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745"/>
        <p:guide pos="20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9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28922-0641-4C44-843A-1C58EA3680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ED270-1F44-456A-BB8B-B3F34B9E7D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2C37B-09D2-4209-ABA3-DE01FF4F2B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2C37B-09D2-4209-ABA3-DE01FF4F2B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2C37B-09D2-4209-ABA3-DE01FF4F2B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2C37B-09D2-4209-ABA3-DE01FF4F2B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7933" y="6245225"/>
            <a:ext cx="3052233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1367" y="6245225"/>
            <a:ext cx="38608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3367" y="6245225"/>
            <a:ext cx="3052233" cy="476250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07C02AC-4262-46CA-BCCC-60F6C87AD2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48E3AA-1A4F-47E3-9F64-58CF2AE0FD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 algn="ctr">
              <a:defRPr sz="32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07C02AC-4262-46CA-BCCC-60F6C87AD2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948E3AA-1A4F-47E3-9F64-58CF2AE0FD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56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0965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16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696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56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0965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16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696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2.xml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47.xml"/><Relationship Id="rId1" Type="http://schemas.openxmlformats.org/officeDocument/2006/relationships/tags" Target="../tags/tag3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jpeg"/><Relationship Id="rId1" Type="http://schemas.openxmlformats.org/officeDocument/2006/relationships/tags" Target="../tags/tag9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6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" b="286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568426" y="774657"/>
            <a:ext cx="4498563" cy="5035719"/>
            <a:chOff x="1168156" y="1146898"/>
            <a:chExt cx="4498563" cy="5035719"/>
          </a:xfrm>
        </p:grpSpPr>
        <p:sp>
          <p:nvSpPr>
            <p:cNvPr id="7" name="标题 1"/>
            <p:cNvSpPr txBox="1"/>
            <p:nvPr/>
          </p:nvSpPr>
          <p:spPr>
            <a:xfrm>
              <a:off x="1342678" y="1146898"/>
              <a:ext cx="2687459" cy="1752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3800" b="1">
                  <a:ln w="28575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</a:t>
              </a:r>
              <a:endParaRPr lang="zh-CN" altLang="en-US" sz="13800" b="1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261195" y="4425711"/>
              <a:ext cx="1405524" cy="1756906"/>
              <a:chOff x="5316267" y="7133301"/>
              <a:chExt cx="1405524" cy="1756906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667" b="92667" l="10000" r="90000">
                            <a14:foregroundMark x1="49583" y1="8667" x2="49583" y2="8667"/>
                            <a14:foregroundMark x1="55417" y1="92667" x2="55417" y2="92667"/>
                            <a14:foregroundMark x1="81667" y1="61667" x2="81667" y2="61667"/>
                            <a14:foregroundMark x1="18750" y1="47000" x2="18750" y2="47000"/>
                            <a14:foregroundMark x1="19167" y1="66333" x2="19167" y2="66333"/>
                            <a14:foregroundMark x1="19583" y1="76333" x2="19583" y2="76333"/>
                            <a14:foregroundMark x1="80417" y1="56000" x2="80417" y2="56000"/>
                            <a14:foregroundMark x1="81250" y1="58667" x2="81250" y2="58667"/>
                            <a14:foregroundMark x1="80417" y1="62667" x2="80417" y2="62667"/>
                            <a14:backgroundMark x1="82500" y1="61667" x2="82500" y2="61667"/>
                            <a14:backgroundMark x1="82083" y1="63000" x2="82083" y2="63000"/>
                            <a14:backgroundMark x1="21667" y1="75000" x2="21667" y2="75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16267" y="7133301"/>
                <a:ext cx="1405524" cy="17569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标题 1"/>
              <p:cNvSpPr txBox="1"/>
              <p:nvPr/>
            </p:nvSpPr>
            <p:spPr>
              <a:xfrm>
                <a:off x="5649330" y="7414001"/>
                <a:ext cx="739398" cy="1191422"/>
              </a:xfrm>
              <a:prstGeom prst="rect">
                <a:avLst/>
              </a:prstGeom>
              <a:noFill/>
            </p:spPr>
            <p:txBody>
              <a:bodyPr vert="horz" lIns="91428" tIns="45714" rIns="91428" bIns="45714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defRPr/>
                </a:pPr>
                <a:r>
                  <a:rPr lang="zh-CN" altLang="en-US" sz="3200" b="1">
                    <a:solidFill>
                      <a:schemeClr val="bg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魏学洢</a:t>
                </a:r>
                <a:endParaRPr lang="zh-CN" altLang="en-US" sz="3200" b="1">
                  <a:solidFill>
                    <a:schemeClr val="bg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10" name="标题 1"/>
            <p:cNvSpPr txBox="1"/>
            <p:nvPr/>
          </p:nvSpPr>
          <p:spPr>
            <a:xfrm>
              <a:off x="2073708" y="2701674"/>
              <a:ext cx="2687459" cy="1752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9900" b="1">
                  <a:ln w="28575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舟</a:t>
              </a:r>
              <a:endParaRPr lang="zh-CN" altLang="en-US" sz="19900" b="1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1168156" y="4430017"/>
              <a:ext cx="2537441" cy="1752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3800" b="1">
                  <a:ln w="28575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记</a:t>
              </a:r>
              <a:endParaRPr lang="zh-CN" altLang="en-US" sz="13800" b="1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344473"/>
            <a:ext cx="91440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6705600" y="5773472"/>
            <a:ext cx="3962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 flipH="1">
            <a:off x="1524000" y="5773472"/>
            <a:ext cx="3657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181600" y="5544873"/>
            <a:ext cx="1752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长：八分有奇</a:t>
            </a:r>
            <a:endParaRPr lang="zh-CN" altLang="en-US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1981200" y="3639872"/>
            <a:ext cx="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 flipV="1">
            <a:off x="1981200" y="2496872"/>
            <a:ext cx="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524000" y="3335072"/>
            <a:ext cx="175260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高：可二黍许</a:t>
            </a:r>
            <a:endParaRPr lang="zh-CN" altLang="en-US" sz="16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248401" y="668072"/>
            <a:ext cx="4286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中轩敞者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H="1">
            <a:off x="6477000" y="1582472"/>
            <a:ext cx="0" cy="1676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1524000" y="5011472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1524000" y="2496872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7038976" y="287072"/>
            <a:ext cx="4286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旁开小舱，左右各四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 flipH="1">
            <a:off x="7315200" y="2192072"/>
            <a:ext cx="0" cy="1524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7769861" y="210872"/>
            <a:ext cx="45974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清风徐来，水波不兴</a:t>
            </a:r>
            <a:endParaRPr lang="zh-CN" altLang="en-US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 flipH="1">
            <a:off x="8001000" y="2344472"/>
            <a:ext cx="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57" name="Text Box 42"/>
          <p:cNvSpPr txBox="1">
            <a:spLocks noChangeArrowheads="1"/>
          </p:cNvSpPr>
          <p:nvPr/>
        </p:nvSpPr>
        <p:spPr bwMode="auto">
          <a:xfrm>
            <a:off x="3733800" y="6108436"/>
            <a:ext cx="3886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</a:rPr>
              <a:t>《</a:t>
            </a:r>
            <a:r>
              <a:rPr lang="zh-CN" altLang="en-US" sz="3200" b="1">
                <a:latin typeface="Times New Roman" panose="02020603050405020304" charset="0"/>
              </a:rPr>
              <a:t>核舟记</a:t>
            </a:r>
            <a:r>
              <a:rPr lang="en-US" altLang="zh-CN" sz="3200" b="1">
                <a:latin typeface="Times New Roman" panose="02020603050405020304" charset="0"/>
              </a:rPr>
              <a:t>》</a:t>
            </a:r>
            <a:r>
              <a:rPr lang="zh-CN" altLang="en-US" sz="3200" b="1">
                <a:latin typeface="Times New Roman" panose="02020603050405020304" charset="0"/>
              </a:rPr>
              <a:t>模拟图</a:t>
            </a:r>
            <a:endParaRPr lang="zh-CN" altLang="en-US" sz="3200" b="1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  <p:bldP spid="25604" grpId="0" bldLvl="0" animBg="1"/>
      <p:bldP spid="25605" grpId="0"/>
      <p:bldP spid="25606" grpId="0" bldLvl="0" animBg="1"/>
      <p:bldP spid="25607" grpId="0" bldLvl="0" animBg="1"/>
      <p:bldP spid="25608" grpId="0"/>
      <p:bldP spid="25609" grpId="0"/>
      <p:bldP spid="25610" grpId="0" bldLvl="0" animBg="1"/>
      <p:bldP spid="25611" grpId="0" bldLvl="0" animBg="1"/>
      <p:bldP spid="25612" grpId="0" bldLvl="0" animBg="1"/>
      <p:bldP spid="25613" grpId="0"/>
      <p:bldP spid="25614" grpId="0" bldLvl="0" animBg="1"/>
      <p:bldP spid="25615" grpId="0"/>
      <p:bldP spid="256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85831" y="3865887"/>
            <a:ext cx="11480430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苏东坡、黄鲁直共同看着一幅手卷。东坡的右手拿着手卷的右端，左手抚着鲁直的背脊。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325907" y="963329"/>
            <a:ext cx="11540354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船头坐</a:t>
            </a:r>
            <a:r>
              <a:rPr kumimoji="0" lang="zh-CN" altLang="en-US" sz="32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三人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，中</a:t>
            </a:r>
            <a:r>
              <a:rPr kumimoji="0"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峨冠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而</a:t>
            </a:r>
            <a:r>
              <a:rPr kumimoji="0"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多髯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者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东坡，佛印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居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右，鲁直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居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左。</a:t>
            </a: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苏、黄共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阅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一手卷。东坡右手执</a:t>
            </a:r>
            <a:r>
              <a:rPr kumimoji="0"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卷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端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，左手抚鲁直背。</a:t>
            </a: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鲁直左手执</a:t>
            </a:r>
            <a:r>
              <a:rPr kumimoji="0"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卷末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，右手指卷，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如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有所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语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zh-CN" altLang="en-US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Oval 20"/>
          <p:cNvSpPr>
            <a:spLocks noChangeArrowheads="1"/>
          </p:cNvSpPr>
          <p:nvPr/>
        </p:nvSpPr>
        <p:spPr bwMode="auto">
          <a:xfrm>
            <a:off x="10514451" y="963010"/>
            <a:ext cx="1040493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位于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22"/>
          <p:cNvSpPr>
            <a:spLocks noChangeArrowheads="1"/>
          </p:cNvSpPr>
          <p:nvPr/>
        </p:nvSpPr>
        <p:spPr bwMode="auto">
          <a:xfrm>
            <a:off x="2666263" y="844265"/>
            <a:ext cx="3734534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名作动，戴着高高的帽子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949193" y="4808423"/>
            <a:ext cx="863600" cy="396000"/>
          </a:xfrm>
          <a:prstGeom prst="wedgeRoundRectCallout">
            <a:avLst>
              <a:gd name="adj1" fmla="val -8521"/>
              <a:gd name="adj2" fmla="val 8398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6881046" y="4810974"/>
            <a:ext cx="1051337" cy="396000"/>
          </a:xfrm>
          <a:prstGeom prst="wedgeRoundRectCallout">
            <a:avLst>
              <a:gd name="adj1" fmla="val -1311"/>
              <a:gd name="adj2" fmla="val 8666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auto">
          <a:xfrm>
            <a:off x="6428942" y="844265"/>
            <a:ext cx="3395539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名作动，长着浓密胡须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2234463" y="2882714"/>
            <a:ext cx="863600" cy="396000"/>
          </a:xfrm>
          <a:prstGeom prst="wedgeRoundRectCallout">
            <a:avLst>
              <a:gd name="adj1" fmla="val -4828"/>
              <a:gd name="adj2" fmla="val 6250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>
            <a:off x="3647327" y="1199789"/>
            <a:ext cx="863600" cy="616689"/>
          </a:xfrm>
          <a:prstGeom prst="triangl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33" name="等腰三角形 32"/>
          <p:cNvSpPr/>
          <p:nvPr/>
        </p:nvSpPr>
        <p:spPr>
          <a:xfrm>
            <a:off x="4875736" y="1198694"/>
            <a:ext cx="863600" cy="616689"/>
          </a:xfrm>
          <a:prstGeom prst="triangl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35" name="Oval 11"/>
          <p:cNvSpPr>
            <a:spLocks noChangeArrowheads="1"/>
          </p:cNvSpPr>
          <p:nvPr/>
        </p:nvSpPr>
        <p:spPr bwMode="auto">
          <a:xfrm>
            <a:off x="6626860" y="2882900"/>
            <a:ext cx="1512570" cy="396240"/>
          </a:xfrm>
          <a:prstGeom prst="wedgeRoundRectCallout">
            <a:avLst>
              <a:gd name="adj1" fmla="val 1960"/>
              <a:gd name="adj2" fmla="val 7324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边缘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385831" y="1881417"/>
            <a:ext cx="11480430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船头坐着三个人：中间戴着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高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高的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帽子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、长着浓密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胡子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的人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是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苏东坡，佛印坐在右边，黄鲁直坐在左边。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25907" y="5840892"/>
            <a:ext cx="11480430" cy="4801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鲁直左手拿着手卷的左端，右手指着手卷，好像在说什么似的。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Oval 27"/>
          <p:cNvSpPr>
            <a:spLocks noChangeArrowheads="1"/>
          </p:cNvSpPr>
          <p:nvPr/>
        </p:nvSpPr>
        <p:spPr bwMode="auto">
          <a:xfrm>
            <a:off x="4064000" y="119380"/>
            <a:ext cx="2032000" cy="396240"/>
          </a:xfrm>
          <a:prstGeom prst="wedgeRoundRectCallout">
            <a:avLst>
              <a:gd name="adj1" fmla="val -9800"/>
              <a:gd name="adj2" fmla="val 29423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表并列，并且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bldLvl="0" animBg="1"/>
      <p:bldP spid="7" grpId="0" bldLvl="0" animBg="1"/>
      <p:bldP spid="11" grpId="0" bldLvl="0" animBg="1"/>
      <p:bldP spid="12" grpId="0" bldLvl="0" animBg="1"/>
      <p:bldP spid="25" grpId="0" bldLvl="0" animBg="1"/>
      <p:bldP spid="26" grpId="0" bldLvl="0" animBg="1"/>
      <p:bldP spid="35" grpId="0" bldLvl="0" animBg="1"/>
      <p:bldP spid="36" grpId="0" animBg="1"/>
      <p:bldP spid="37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283375" y="1027127"/>
            <a:ext cx="11540354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东坡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现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右足，鲁直现左足，各微侧，</a:t>
            </a:r>
            <a:r>
              <a:rPr kumimoji="0" lang="zh-CN" altLang="en-US" sz="2800" b="1"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</a:rPr>
              <a:t>其两膝相</a:t>
            </a:r>
            <a:r>
              <a:rPr kumimoji="0"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</a:rPr>
              <a:t>比</a:t>
            </a:r>
            <a:r>
              <a:rPr kumimoji="0" lang="zh-CN" altLang="en-US" sz="2800" b="1"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</a:rPr>
              <a:t>者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，各隐卷底衣褶中。</a:t>
            </a: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endParaRPr kumimoji="0" lang="zh-CN" altLang="en-US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佛印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绝</a:t>
            </a:r>
            <a:r>
              <a:rPr kumimoji="0" lang="zh-CN" altLang="en-US" sz="32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类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弥勒，袒胸露乳，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矫首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昂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，神情与苏、黄不</a:t>
            </a:r>
            <a:r>
              <a:rPr kumimoji="0"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属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en-US" altLang="zh-CN" sz="24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卧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右膝，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诎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右臂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支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船，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而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竖其左膝，左臂挂念珠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倚</a:t>
            </a:r>
            <a:r>
              <a:rPr kumimoji="0" lang="zh-CN" altLang="en-US" sz="28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之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，珠可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历历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数也。</a:t>
            </a:r>
            <a:endParaRPr kumimoji="0" lang="zh-CN" altLang="en-US" sz="28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1232879" y="975204"/>
            <a:ext cx="1085017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露出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343299" y="1945215"/>
            <a:ext cx="11480430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东坡露出右脚，鲁直露出左脚，各自略微侧着身子，他们紧靠着的两膝，都隐蔽在手卷下边的衣褶里。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43299" y="5439825"/>
            <a:ext cx="11480430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（他）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平放着右膝，弯着右臂支撑在船上，而竖起他的左膝，左臂挂着念珠挨着左膝──念珠可以清清楚楚地数出来。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43299" y="3798355"/>
            <a:ext cx="11480430" cy="478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佛印极像弥勒佛，敞胸露怀，抬头仰望，神情跟苏、黄不相类似。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7559288" y="503274"/>
            <a:ext cx="1724419" cy="86793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古：靠近</a:t>
            </a:r>
            <a:endParaRPr kumimoji="0" lang="en-US" altLang="zh-CN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今：比较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78777" y="1401733"/>
            <a:ext cx="427822" cy="3963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1308245" y="2837132"/>
            <a:ext cx="790029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2159972" y="2837132"/>
            <a:ext cx="648494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10054248" y="2365203"/>
            <a:ext cx="1488885" cy="867929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古：类似</a:t>
            </a:r>
            <a:endParaRPr kumimoji="0" lang="en-US" altLang="zh-CN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今：属于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5036288" y="2837132"/>
            <a:ext cx="2417201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抬头。矫：举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7"/>
          <p:cNvSpPr>
            <a:spLocks noChangeArrowheads="1"/>
          </p:cNvSpPr>
          <p:nvPr/>
        </p:nvSpPr>
        <p:spPr bwMode="auto">
          <a:xfrm>
            <a:off x="2160270" y="4484370"/>
            <a:ext cx="989965" cy="39624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弯曲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3328973" y="4520805"/>
            <a:ext cx="919429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支撑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Oval 29"/>
          <p:cNvSpPr>
            <a:spLocks noChangeArrowheads="1"/>
          </p:cNvSpPr>
          <p:nvPr/>
        </p:nvSpPr>
        <p:spPr bwMode="auto">
          <a:xfrm>
            <a:off x="7521485" y="4485407"/>
            <a:ext cx="2396659" cy="396000"/>
          </a:xfrm>
          <a:prstGeom prst="wedgeRoundRectCallout">
            <a:avLst>
              <a:gd name="adj1" fmla="val 14141"/>
              <a:gd name="adj2" fmla="val 7074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代指竖起的左膝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30"/>
          <p:cNvSpPr>
            <a:spLocks noChangeArrowheads="1"/>
          </p:cNvSpPr>
          <p:nvPr/>
        </p:nvSpPr>
        <p:spPr bwMode="auto">
          <a:xfrm>
            <a:off x="6343886" y="4484610"/>
            <a:ext cx="1139403" cy="396000"/>
          </a:xfrm>
          <a:prstGeom prst="wedgeRoundRectCallout">
            <a:avLst>
              <a:gd name="adj1" fmla="val 130118"/>
              <a:gd name="adj2" fmla="val 78994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挨、靠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55415" y="4484610"/>
            <a:ext cx="1044575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平放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Oval 29"/>
          <p:cNvSpPr>
            <a:spLocks noChangeArrowheads="1"/>
          </p:cNvSpPr>
          <p:nvPr/>
        </p:nvSpPr>
        <p:spPr bwMode="auto">
          <a:xfrm>
            <a:off x="9968058" y="4471369"/>
            <a:ext cx="1921347" cy="396000"/>
          </a:xfrm>
          <a:prstGeom prst="wedgeRoundRectCallout">
            <a:avLst>
              <a:gd name="adj1" fmla="val -14601"/>
              <a:gd name="adj2" fmla="val 7624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分明的样子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798690" y="3229525"/>
            <a:ext cx="427822" cy="4840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28" name="椭圆 27"/>
          <p:cNvSpPr/>
          <p:nvPr/>
        </p:nvSpPr>
        <p:spPr>
          <a:xfrm>
            <a:off x="761822" y="4916958"/>
            <a:ext cx="471057" cy="4364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Oval 16"/>
          <p:cNvSpPr>
            <a:spLocks noChangeArrowheads="1"/>
          </p:cNvSpPr>
          <p:nvPr/>
        </p:nvSpPr>
        <p:spPr bwMode="auto">
          <a:xfrm>
            <a:off x="4750676" y="504346"/>
            <a:ext cx="2643338" cy="866858"/>
          </a:xfrm>
          <a:prstGeom prst="wedgeRoundRectCallout">
            <a:avLst>
              <a:gd name="adj1" fmla="val 54151"/>
              <a:gd name="adj2" fmla="val 52800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 wrap="square" anchor="ctr">
            <a:no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定语后置，“其相比两膝者”</a:t>
            </a:r>
            <a:endParaRPr kumimoji="0"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肘形连接符 6"/>
          <p:cNvCxnSpPr/>
          <p:nvPr/>
        </p:nvCxnSpPr>
        <p:spPr>
          <a:xfrm>
            <a:off x="6864350" y="1401445"/>
            <a:ext cx="1479550" cy="462915"/>
          </a:xfrm>
          <a:prstGeom prst="bentConnector3">
            <a:avLst>
              <a:gd name="adj1" fmla="val 50043"/>
            </a:avLst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4279900" y="4471670"/>
            <a:ext cx="2032000" cy="317500"/>
          </a:xfrm>
          <a:prstGeom prst="wedgeRoundRectCallout">
            <a:avLst>
              <a:gd name="adj1" fmla="val -37156"/>
              <a:gd name="adj2" fmla="val 120352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表并列，并且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7624445" y="2893695"/>
            <a:ext cx="575945" cy="396240"/>
          </a:xfrm>
          <a:prstGeom prst="wedgeRoundRectCallout">
            <a:avLst>
              <a:gd name="adj1" fmla="val -65325"/>
              <a:gd name="adj2" fmla="val 78044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6" grpId="0" animBg="1"/>
      <p:bldP spid="37" grpId="0" animBg="1"/>
      <p:bldP spid="10" grpId="0" animBg="1"/>
      <p:bldP spid="15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9" grpId="0" bldLvl="0" animBg="1"/>
      <p:bldP spid="12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514601"/>
            <a:ext cx="91440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3990976" y="381000"/>
            <a:ext cx="4286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中峨冠而多髯者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 flipH="1">
            <a:off x="4191000" y="1981200"/>
            <a:ext cx="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1978939" y="0"/>
            <a:ext cx="4308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1600">
              <a:latin typeface="Times New Roman" panose="02020603050405020304" charset="0"/>
            </a:endParaRP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4495800" y="838200"/>
            <a:ext cx="1295400" cy="11988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居</a:t>
            </a: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左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。左手执卷端，右手指卷，若有所语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4724400" y="1981200"/>
            <a:ext cx="228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2057400" y="990600"/>
            <a:ext cx="1752600" cy="10763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居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右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。绝似弥勒，袒胸露乳，矫首昂视。神情与苏黄不属。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3352800" y="2133600"/>
            <a:ext cx="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2819400" y="4800600"/>
            <a:ext cx="1752600" cy="9220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左臂挂念珠倚之，珠可历历数也。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 flipV="1">
            <a:off x="3352800" y="4267200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57" name="Text Box 42"/>
          <p:cNvSpPr txBox="1">
            <a:spLocks noChangeArrowheads="1"/>
          </p:cNvSpPr>
          <p:nvPr/>
        </p:nvSpPr>
        <p:spPr bwMode="auto">
          <a:xfrm>
            <a:off x="3848100" y="5935665"/>
            <a:ext cx="3886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</a:rPr>
              <a:t>《</a:t>
            </a:r>
            <a:r>
              <a:rPr lang="zh-CN" altLang="en-US" sz="3200" b="1">
                <a:latin typeface="Times New Roman" panose="02020603050405020304" charset="0"/>
              </a:rPr>
              <a:t>核舟记</a:t>
            </a:r>
            <a:r>
              <a:rPr lang="en-US" altLang="zh-CN" sz="3200" b="1">
                <a:latin typeface="Times New Roman" panose="02020603050405020304" charset="0"/>
              </a:rPr>
              <a:t>》</a:t>
            </a:r>
            <a:r>
              <a:rPr lang="zh-CN" altLang="en-US" sz="3200" b="1">
                <a:latin typeface="Times New Roman" panose="02020603050405020304" charset="0"/>
              </a:rPr>
              <a:t>模拟图</a:t>
            </a:r>
            <a:endParaRPr lang="zh-CN" altLang="en-US" sz="3200" b="1">
              <a:latin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49091" y="4724400"/>
            <a:ext cx="2493818" cy="9220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东坡现右足，鲁直现左足，各微侧，其两膝相比者，各隐卷底衣褶中。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Line 25"/>
          <p:cNvSpPr>
            <a:spLocks noChangeShapeType="1"/>
          </p:cNvSpPr>
          <p:nvPr/>
        </p:nvSpPr>
        <p:spPr bwMode="auto">
          <a:xfrm flipH="1" flipV="1">
            <a:off x="4087091" y="3924300"/>
            <a:ext cx="1246909" cy="8001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142" y="3029635"/>
            <a:ext cx="2063684" cy="64516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卧右膝，诎右臂支船，而竖其左膝</a:t>
            </a:r>
            <a:r>
              <a:rPr lang="zh-CN" altLang="en-US"/>
              <a:t>，</a:t>
            </a:r>
            <a:endParaRPr lang="zh-CN" altLang="en-US"/>
          </a:p>
        </p:txBody>
      </p:sp>
      <p:sp>
        <p:nvSpPr>
          <p:cNvPr id="46" name="Line 25"/>
          <p:cNvSpPr>
            <a:spLocks noChangeShapeType="1"/>
          </p:cNvSpPr>
          <p:nvPr/>
        </p:nvSpPr>
        <p:spPr bwMode="auto">
          <a:xfrm>
            <a:off x="2423680" y="3486835"/>
            <a:ext cx="395719" cy="33702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 bldLvl="0" animBg="1"/>
      <p:bldP spid="25619" grpId="0"/>
      <p:bldP spid="25620" grpId="0" bldLvl="0" animBg="1"/>
      <p:bldP spid="25621" grpId="0" bldLvl="0" animBg="1"/>
      <p:bldP spid="25622" grpId="0" bldLvl="0" animBg="1"/>
      <p:bldP spid="25623" grpId="0" bldLvl="0" animBg="1"/>
      <p:bldP spid="25624" grpId="0" bldLvl="0" animBg="1"/>
      <p:bldP spid="25625" grpId="0" bldLvl="0" animBg="1"/>
      <p:bldP spid="2" grpId="0" bldLvl="0" animBg="1"/>
      <p:bldP spid="44" grpId="0" bldLvl="0" animBg="1"/>
      <p:bldP spid="3" grpId="0" bldLvl="0" animBg="1"/>
      <p:bldP spid="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01978" y="1243928"/>
            <a:ext cx="11480430" cy="443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舟尾横卧一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楫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。楫左右</a:t>
            </a:r>
            <a:r>
              <a:rPr kumimoji="0" lang="zh-CN" altLang="en-US" sz="30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舟子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各一人。</a:t>
            </a: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sz="24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居右者</a:t>
            </a:r>
            <a:r>
              <a:rPr kumimoji="0" lang="zh-CN" altLang="en-US" sz="30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椎髻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仰面，左手倚一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衡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木，右手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攀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右趾，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若</a:t>
            </a:r>
            <a:r>
              <a:rPr kumimoji="0" lang="zh-CN" altLang="en-US" sz="30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啸呼</a:t>
            </a:r>
            <a:r>
              <a:rPr kumimoji="0" lang="zh-CN" altLang="en-US" sz="30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状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0" lang="en-US" altLang="zh-CN" sz="30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居左者右手执蒲葵扇，左手抚炉，炉上有壶，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其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人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</a:t>
            </a:r>
            <a:r>
              <a:rPr kumimoji="0" lang="zh-CN" altLang="en-US" sz="30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端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容</a:t>
            </a:r>
            <a:r>
              <a:rPr kumimoji="0" lang="zh-CN" altLang="en-US" sz="30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寂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，若听茶声</a:t>
            </a:r>
            <a:r>
              <a:rPr kumimoji="0"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然</a:t>
            </a:r>
            <a:r>
              <a:rPr kumimoji="0"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zh-CN" altLang="en-US" sz="30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2349708" y="863315"/>
            <a:ext cx="939285" cy="396000"/>
          </a:xfrm>
          <a:prstGeom prst="wedgeRoundRectCallout">
            <a:avLst>
              <a:gd name="adj1" fmla="val 11994"/>
              <a:gd name="adj2" fmla="val 6787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船桨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24"/>
          <p:cNvSpPr>
            <a:spLocks noChangeArrowheads="1"/>
          </p:cNvSpPr>
          <p:nvPr/>
        </p:nvSpPr>
        <p:spPr bwMode="auto">
          <a:xfrm>
            <a:off x="9861492" y="2411538"/>
            <a:ext cx="1088362" cy="396000"/>
          </a:xfrm>
          <a:prstGeom prst="wedgeRoundRectCallout">
            <a:avLst>
              <a:gd name="adj1" fmla="val 13360"/>
              <a:gd name="adj2" fmla="val 8666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Oval 30"/>
          <p:cNvSpPr>
            <a:spLocks noChangeArrowheads="1"/>
          </p:cNvSpPr>
          <p:nvPr/>
        </p:nvSpPr>
        <p:spPr bwMode="auto">
          <a:xfrm>
            <a:off x="1711687" y="4222663"/>
            <a:ext cx="1728787" cy="396000"/>
          </a:xfrm>
          <a:prstGeom prst="wedgeRoundRectCallout">
            <a:avLst>
              <a:gd name="adj1" fmla="val 3768"/>
              <a:gd name="adj2" fmla="val 19943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79577" y="1801257"/>
            <a:ext cx="10523101" cy="4801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船尾横放着一支船桨。船桨的左右各有一个船工。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01979" y="3384711"/>
            <a:ext cx="11480430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右边的船工梳着椎形发髻，仰着脸，左手靠着一根横木，右手扳着右脚趾，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好像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在大声喊叫的样子。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Oval 20"/>
          <p:cNvSpPr>
            <a:spLocks noChangeArrowheads="1"/>
          </p:cNvSpPr>
          <p:nvPr/>
        </p:nvSpPr>
        <p:spPr bwMode="auto">
          <a:xfrm>
            <a:off x="1114554" y="2418151"/>
            <a:ext cx="3674176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名作动，梳着椎形发髻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Oval 21"/>
          <p:cNvSpPr>
            <a:spLocks noChangeArrowheads="1"/>
          </p:cNvSpPr>
          <p:nvPr/>
        </p:nvSpPr>
        <p:spPr bwMode="auto">
          <a:xfrm>
            <a:off x="4956961" y="2425791"/>
            <a:ext cx="1655763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同“横”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Oval 23"/>
          <p:cNvSpPr>
            <a:spLocks noChangeArrowheads="1"/>
          </p:cNvSpPr>
          <p:nvPr/>
        </p:nvSpPr>
        <p:spPr bwMode="auto">
          <a:xfrm>
            <a:off x="8132988" y="2411538"/>
            <a:ext cx="1655763" cy="396000"/>
          </a:xfrm>
          <a:prstGeom prst="wedgeRoundRectCallout">
            <a:avLst>
              <a:gd name="adj1" fmla="val 47235"/>
              <a:gd name="adj2" fmla="val 7324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大声呼叫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27"/>
          <p:cNvSpPr>
            <a:spLocks noChangeArrowheads="1"/>
          </p:cNvSpPr>
          <p:nvPr/>
        </p:nvSpPr>
        <p:spPr bwMode="auto">
          <a:xfrm>
            <a:off x="8237023" y="4224171"/>
            <a:ext cx="935036" cy="396000"/>
          </a:xfrm>
          <a:prstGeom prst="wedgeRoundRectCallout">
            <a:avLst>
              <a:gd name="adj1" fmla="val 62177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眼神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Oval 28"/>
          <p:cNvSpPr>
            <a:spLocks noChangeArrowheads="1"/>
          </p:cNvSpPr>
          <p:nvPr/>
        </p:nvSpPr>
        <p:spPr bwMode="auto">
          <a:xfrm>
            <a:off x="10114460" y="4229812"/>
            <a:ext cx="857920" cy="396000"/>
          </a:xfrm>
          <a:prstGeom prst="wedgeRoundRectCallout">
            <a:avLst>
              <a:gd name="adj1" fmla="val 2715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神色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9"/>
          <p:cNvSpPr>
            <a:spLocks noChangeArrowheads="1"/>
          </p:cNvSpPr>
          <p:nvPr/>
        </p:nvSpPr>
        <p:spPr bwMode="auto">
          <a:xfrm>
            <a:off x="11017813" y="4224171"/>
            <a:ext cx="810028" cy="396000"/>
          </a:xfrm>
          <a:prstGeom prst="wedgeRoundRectCallout">
            <a:avLst>
              <a:gd name="adj1" fmla="val -16895"/>
              <a:gd name="adj2" fmla="val 786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平静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Oval 28"/>
          <p:cNvSpPr>
            <a:spLocks noChangeArrowheads="1"/>
          </p:cNvSpPr>
          <p:nvPr/>
        </p:nvSpPr>
        <p:spPr bwMode="auto">
          <a:xfrm>
            <a:off x="9384665" y="4224020"/>
            <a:ext cx="684530" cy="396240"/>
          </a:xfrm>
          <a:prstGeom prst="wedgeRoundRectCallout">
            <a:avLst>
              <a:gd name="adj1" fmla="val 51048"/>
              <a:gd name="adj2" fmla="val 786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1954853" y="2725702"/>
            <a:ext cx="812915" cy="591638"/>
          </a:xfrm>
          <a:prstGeom prst="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355096" y="2854358"/>
            <a:ext cx="471057" cy="4364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6879841" y="2412617"/>
            <a:ext cx="1146175" cy="396000"/>
          </a:xfrm>
          <a:prstGeom prst="wedgeRoundRectCallout">
            <a:avLst>
              <a:gd name="adj1" fmla="val 8852"/>
              <a:gd name="adj2" fmla="val 786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扳着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18937" y="5608676"/>
            <a:ext cx="11480430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左边的船工右手握着蒲葵扇，左手抚着茶炉，炉上有个壶，那个人的眼睛正视着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茶炉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，神色平静，好像在听茶水烧开了没有的样子。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6680200" y="4154170"/>
            <a:ext cx="1345565" cy="396240"/>
          </a:xfrm>
          <a:prstGeom prst="wedgeRoundRectCallout">
            <a:avLst>
              <a:gd name="adj1" fmla="val 88839"/>
              <a:gd name="adj2" fmla="val 12227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" grpId="0" animBg="1"/>
      <p:bldP spid="3" grpId="0" animBg="1"/>
      <p:bldP spid="7" grpId="0" bldLvl="0" animBg="1"/>
      <p:bldP spid="8" grpId="0" bldLvl="0" animBg="1"/>
      <p:bldP spid="10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4" grpId="0" bldLvl="0" animBg="1"/>
      <p:bldP spid="9" grpId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514601"/>
            <a:ext cx="91440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1978939" y="0"/>
            <a:ext cx="4308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1600">
              <a:latin typeface="Times New Roman" panose="02020603050405020304" charset="0"/>
            </a:endParaRP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8915400" y="5410200"/>
            <a:ext cx="175323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舟尾横卧一楫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7" name="Line 27"/>
          <p:cNvSpPr>
            <a:spLocks noChangeShapeType="1"/>
          </p:cNvSpPr>
          <p:nvPr/>
        </p:nvSpPr>
        <p:spPr bwMode="auto">
          <a:xfrm flipH="1" flipV="1">
            <a:off x="10058400" y="4724400"/>
            <a:ext cx="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9" name="Line 29"/>
          <p:cNvSpPr>
            <a:spLocks noChangeShapeType="1"/>
          </p:cNvSpPr>
          <p:nvPr/>
        </p:nvSpPr>
        <p:spPr bwMode="auto">
          <a:xfrm>
            <a:off x="7492999" y="1943100"/>
            <a:ext cx="968829" cy="12065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Line 31"/>
          <p:cNvSpPr>
            <a:spLocks noChangeShapeType="1"/>
          </p:cNvSpPr>
          <p:nvPr/>
        </p:nvSpPr>
        <p:spPr bwMode="auto">
          <a:xfrm flipH="1">
            <a:off x="10058400" y="1905000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57" name="Text Box 42"/>
          <p:cNvSpPr txBox="1">
            <a:spLocks noChangeArrowheads="1"/>
          </p:cNvSpPr>
          <p:nvPr/>
        </p:nvSpPr>
        <p:spPr bwMode="auto">
          <a:xfrm>
            <a:off x="4403271" y="5908886"/>
            <a:ext cx="3886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</a:rPr>
              <a:t>《</a:t>
            </a:r>
            <a:r>
              <a:rPr lang="zh-CN" altLang="en-US" sz="3200" b="1">
                <a:latin typeface="Times New Roman" panose="02020603050405020304" charset="0"/>
              </a:rPr>
              <a:t>核舟记</a:t>
            </a:r>
            <a:r>
              <a:rPr lang="en-US" altLang="zh-CN" sz="3200" b="1">
                <a:latin typeface="Times New Roman" panose="02020603050405020304" charset="0"/>
              </a:rPr>
              <a:t>》</a:t>
            </a:r>
            <a:r>
              <a:rPr lang="zh-CN" altLang="en-US" sz="3200" b="1">
                <a:latin typeface="Times New Roman" panose="02020603050405020304" charset="0"/>
              </a:rPr>
              <a:t>模拟图</a:t>
            </a:r>
            <a:endParaRPr lang="zh-CN" altLang="en-US" sz="3200" b="1">
              <a:latin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4887" y="946150"/>
            <a:ext cx="2707574" cy="9220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居右者椎髻仰面，左手倚一衡木，右手攀右趾，若  啸呼 状。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46371" y="807650"/>
            <a:ext cx="2569029" cy="119888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居左者右手执蒲葵扇，左手抚炉，炉上有壶，其人视端容寂，若听茶声然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6" grpId="0"/>
      <p:bldP spid="25627" grpId="0" bldLvl="0" animBg="1"/>
      <p:bldP spid="25629" grpId="0" bldLvl="0" animBg="1"/>
      <p:bldP spid="25631" grpId="0" bldLvl="0" animBg="1"/>
      <p:bldP spid="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3"/>
          <p:cNvSpPr>
            <a:spLocks noChangeArrowheads="1"/>
          </p:cNvSpPr>
          <p:nvPr/>
        </p:nvSpPr>
        <p:spPr bwMode="auto">
          <a:xfrm>
            <a:off x="346358" y="1370257"/>
            <a:ext cx="11525538" cy="501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其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船</a:t>
            </a:r>
            <a:r>
              <a:rPr kumimoji="0"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背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稍</a:t>
            </a:r>
            <a:r>
              <a:rPr kumimoji="0"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夷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</a:t>
            </a:r>
            <a:r>
              <a:rPr kumimoji="0"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则题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名其上，文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曰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：“天启壬戌秋日，</a:t>
            </a: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虞山王毅叔远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甫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刻”，</a:t>
            </a:r>
            <a:r>
              <a:rPr kumimoji="0" lang="zh-CN" altLang="en-US" sz="3200" b="1"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</a:rPr>
              <a:t>细若蚊足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，钩画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了了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，其色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墨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又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用   篆章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一，文曰</a:t>
            </a:r>
            <a:r>
              <a:rPr kumimoji="0" lang="zh-CN" altLang="en-US" sz="3200">
                <a:latin typeface="等线" panose="02010600030101010101" pitchFamily="2" charset="-122"/>
                <a:ea typeface="等线" panose="02010600030101010101" pitchFamily="2" charset="-122"/>
              </a:rPr>
              <a:t>“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初平山人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”，其色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丹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 </a:t>
            </a:r>
            <a:endParaRPr kumimoji="0" lang="zh-CN" altLang="en-US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/>
            <a:endParaRPr kumimoji="0" lang="zh-CN" altLang="en-US" sz="3200" b="1" u="sng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348821" y="1998746"/>
            <a:ext cx="11477967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那只船的顶部较平，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就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在上面刻着作者的题款名字，文字是“天启壬戌秋日，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5664" name="Oval 16"/>
          <p:cNvSpPr>
            <a:spLocks noChangeArrowheads="1"/>
          </p:cNvSpPr>
          <p:nvPr/>
        </p:nvSpPr>
        <p:spPr bwMode="auto">
          <a:xfrm>
            <a:off x="620395" y="950595"/>
            <a:ext cx="1131570" cy="396240"/>
          </a:xfrm>
          <a:prstGeom prst="wedgeRoundRectCallout">
            <a:avLst>
              <a:gd name="adj1" fmla="val 2560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5" name="Oval 17"/>
          <p:cNvSpPr>
            <a:spLocks noChangeArrowheads="1"/>
          </p:cNvSpPr>
          <p:nvPr/>
        </p:nvSpPr>
        <p:spPr bwMode="auto">
          <a:xfrm>
            <a:off x="1974215" y="929640"/>
            <a:ext cx="1039495" cy="396240"/>
          </a:xfrm>
          <a:prstGeom prst="wedgeRoundRectCallout">
            <a:avLst>
              <a:gd name="adj1" fmla="val -7915"/>
              <a:gd name="adj2" fmla="val 786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6" name="Oval 18"/>
          <p:cNvSpPr>
            <a:spLocks noChangeArrowheads="1"/>
          </p:cNvSpPr>
          <p:nvPr/>
        </p:nvSpPr>
        <p:spPr bwMode="auto">
          <a:xfrm>
            <a:off x="3965760" y="950363"/>
            <a:ext cx="1234611" cy="396000"/>
          </a:xfrm>
          <a:prstGeom prst="wedgeRoundRectCallout">
            <a:avLst>
              <a:gd name="adj1" fmla="val -164"/>
              <a:gd name="adj2" fmla="val 7324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写、刻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7" name="Oval 19"/>
          <p:cNvSpPr>
            <a:spLocks noChangeArrowheads="1"/>
          </p:cNvSpPr>
          <p:nvPr/>
        </p:nvSpPr>
        <p:spPr bwMode="auto">
          <a:xfrm>
            <a:off x="6580473" y="934985"/>
            <a:ext cx="639851" cy="396000"/>
          </a:xfrm>
          <a:prstGeom prst="wedgeRoundRectCallout">
            <a:avLst>
              <a:gd name="adj1" fmla="val -9201"/>
              <a:gd name="adj2" fmla="val 8398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8" name="Oval 20"/>
          <p:cNvSpPr>
            <a:spLocks noChangeArrowheads="1"/>
          </p:cNvSpPr>
          <p:nvPr/>
        </p:nvSpPr>
        <p:spPr bwMode="auto">
          <a:xfrm>
            <a:off x="6901815" y="2927350"/>
            <a:ext cx="1677035" cy="396240"/>
          </a:xfrm>
          <a:prstGeom prst="wedgeRoundRectCallout">
            <a:avLst>
              <a:gd name="adj1" fmla="val 7803"/>
              <a:gd name="adj2" fmla="val 6787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清楚明白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71" name="Oval 23"/>
          <p:cNvSpPr>
            <a:spLocks noChangeArrowheads="1"/>
          </p:cNvSpPr>
          <p:nvPr/>
        </p:nvSpPr>
        <p:spPr bwMode="auto">
          <a:xfrm>
            <a:off x="1127126" y="4872296"/>
            <a:ext cx="820590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72" name="Oval 24"/>
          <p:cNvSpPr>
            <a:spLocks noChangeArrowheads="1"/>
          </p:cNvSpPr>
          <p:nvPr/>
        </p:nvSpPr>
        <p:spPr bwMode="auto">
          <a:xfrm>
            <a:off x="4040650" y="4872296"/>
            <a:ext cx="2296356" cy="396000"/>
          </a:xfrm>
          <a:prstGeom prst="wedgeRoundRectCallout">
            <a:avLst>
              <a:gd name="adj1" fmla="val -10647"/>
              <a:gd name="adj2" fmla="val 8129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王叔远的别号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1973970" y="4872296"/>
            <a:ext cx="1677209" cy="396000"/>
          </a:xfrm>
          <a:prstGeom prst="wedgeRoundRectCallout">
            <a:avLst>
              <a:gd name="adj1" fmla="val -20833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篆字图章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70143" y="3903863"/>
            <a:ext cx="11477967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虞山王毅叔远甫刻”，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字迹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像蚊子的脚一样细小，笔画清楚明白，它的颜色是黑的。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70143" y="5874985"/>
            <a:ext cx="11477967" cy="478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还刻着篆书图章一枚，文字是“初平山人”，它的颜色是红的。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4451985" y="2480945"/>
            <a:ext cx="2128520" cy="729615"/>
          </a:xfrm>
          <a:prstGeom prst="wedgeRoundRectCallout">
            <a:avLst>
              <a:gd name="adj1" fmla="val 4295"/>
              <a:gd name="adj2" fmla="val 88903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 wrap="square" anchor="ctr">
            <a:no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状语后置，“若蚊足细”</a:t>
            </a:r>
            <a:endParaRPr kumimoji="0"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3053715" y="963295"/>
            <a:ext cx="597535" cy="396240"/>
          </a:xfrm>
          <a:prstGeom prst="wedgeRoundRectCallout">
            <a:avLst>
              <a:gd name="adj1" fmla="val -7915"/>
              <a:gd name="adj2" fmla="val 786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Oval 20"/>
          <p:cNvSpPr>
            <a:spLocks noChangeArrowheads="1"/>
          </p:cNvSpPr>
          <p:nvPr/>
        </p:nvSpPr>
        <p:spPr bwMode="auto">
          <a:xfrm>
            <a:off x="620524" y="2875986"/>
            <a:ext cx="3674176" cy="396000"/>
          </a:xfrm>
          <a:prstGeom prst="wedgeRoundRectCallout">
            <a:avLst>
              <a:gd name="adj1" fmla="val 15014"/>
              <a:gd name="adj2" fmla="val 91093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男子美称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多附于字之后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8900160" y="2927350"/>
            <a:ext cx="906145" cy="396240"/>
          </a:xfrm>
          <a:prstGeom prst="wedgeRoundRectCallout">
            <a:avLst>
              <a:gd name="adj1" fmla="val -21639"/>
              <a:gd name="adj2" fmla="val 7323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黑色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7504430" y="4872355"/>
            <a:ext cx="906145" cy="396240"/>
          </a:xfrm>
          <a:prstGeom prst="wedgeRoundRectCallout">
            <a:avLst>
              <a:gd name="adj1" fmla="val -21639"/>
              <a:gd name="adj2" fmla="val 7323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朱红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5664" grpId="0" bldLvl="0" animBg="1"/>
      <p:bldP spid="155665" grpId="0" bldLvl="0" animBg="1"/>
      <p:bldP spid="155666" grpId="0" bldLvl="0" animBg="1"/>
      <p:bldP spid="155667" grpId="0" bldLvl="0" animBg="1"/>
      <p:bldP spid="155668" grpId="0" bldLvl="0" animBg="1"/>
      <p:bldP spid="155671" grpId="0" bldLvl="0" animBg="1"/>
      <p:bldP spid="155672" grpId="0" bldLvl="0" animBg="1"/>
      <p:bldP spid="11" grpId="0" bldLvl="0" animBg="1"/>
      <p:bldP spid="3" grpId="0" animBg="1"/>
      <p:bldP spid="4" grpId="0" animBg="1"/>
      <p:bldP spid="13" grpId="0" bldLvl="0" animBg="1"/>
      <p:bldP spid="9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514601"/>
            <a:ext cx="91440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7" name="Line 37"/>
          <p:cNvSpPr>
            <a:spLocks noChangeShapeType="1"/>
          </p:cNvSpPr>
          <p:nvPr/>
        </p:nvSpPr>
        <p:spPr bwMode="auto">
          <a:xfrm flipH="1">
            <a:off x="5818909" y="1638301"/>
            <a:ext cx="41564" cy="1439734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9" name="Line 39"/>
          <p:cNvSpPr>
            <a:spLocks noChangeShapeType="1"/>
          </p:cNvSpPr>
          <p:nvPr/>
        </p:nvSpPr>
        <p:spPr bwMode="auto">
          <a:xfrm flipH="1">
            <a:off x="7924800" y="2467995"/>
            <a:ext cx="13855" cy="97558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57" name="Text Box 42"/>
          <p:cNvSpPr txBox="1">
            <a:spLocks noChangeArrowheads="1"/>
          </p:cNvSpPr>
          <p:nvPr/>
        </p:nvSpPr>
        <p:spPr bwMode="auto">
          <a:xfrm>
            <a:off x="4152900" y="5819864"/>
            <a:ext cx="3886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</a:rPr>
              <a:t>《</a:t>
            </a:r>
            <a:r>
              <a:rPr lang="zh-CN" altLang="en-US" sz="3200" b="1">
                <a:latin typeface="Times New Roman" panose="02020603050405020304" charset="0"/>
              </a:rPr>
              <a:t>核舟记</a:t>
            </a:r>
            <a:r>
              <a:rPr lang="en-US" altLang="zh-CN" sz="3200" b="1">
                <a:latin typeface="Times New Roman" panose="02020603050405020304" charset="0"/>
              </a:rPr>
              <a:t>》</a:t>
            </a:r>
            <a:r>
              <a:rPr lang="zh-CN" altLang="en-US" sz="3200" b="1">
                <a:latin typeface="Times New Roman" panose="02020603050405020304" charset="0"/>
              </a:rPr>
              <a:t>模拟图</a:t>
            </a:r>
            <a:endParaRPr lang="zh-CN" altLang="en-US" sz="3200" b="1">
              <a:latin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4700" y="1038136"/>
            <a:ext cx="6096000" cy="64516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其船背稍夷，则题名其上，文曰：“天启壬戌秋日，虞山王毅叔远甫刻”，细若蚊足，钩画了了，其色墨。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93873" y="2084086"/>
            <a:ext cx="4634345" cy="3683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又用篆章一，文曰“初平山人”，其色丹。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7" grpId="0" bldLvl="0" animBg="1"/>
      <p:bldP spid="25639" grpId="0" bldLvl="0" animBg="1"/>
      <p:bldP spid="2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1041"/>
          <p:cNvSpPr>
            <a:spLocks noChangeArrowheads="1"/>
          </p:cNvSpPr>
          <p:nvPr/>
        </p:nvSpPr>
        <p:spPr bwMode="auto">
          <a:xfrm>
            <a:off x="457200" y="1468669"/>
            <a:ext cx="11263747" cy="513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通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计一舟，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人五；为窗八；为箬篷，为楫，为炉，为壶，为手卷，为念珠各一；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对联、题名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并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篆文，为字共三十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有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四。</a:t>
            </a:r>
            <a:endParaRPr kumimoji="0" lang="zh-CN" altLang="en-US" sz="28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zh-CN" altLang="en-US" sz="28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zh-CN" altLang="en-US" sz="28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eaLnBrk="1" hangingPunct="1">
              <a:buFont typeface="Arial" panose="020B0604020202020204" pitchFamily="34" charset="0"/>
            </a:pPr>
            <a:endParaRPr kumimoji="0" lang="zh-CN" altLang="en-US" sz="24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eaLnBrk="1" hangingPunct="1">
              <a:buFont typeface="Arial" panose="020B0604020202020204" pitchFamily="34" charset="0"/>
            </a:pPr>
            <a:endParaRPr kumimoji="0" lang="zh-CN" altLang="en-US" sz="24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而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计其长</a:t>
            </a:r>
            <a:r>
              <a:rPr kumimoji="0" lang="en-US" altLang="zh-CN" sz="2800" b="1">
                <a:latin typeface="等线" panose="02010600030101010101" pitchFamily="2" charset="-122"/>
                <a:ea typeface="等线" panose="02010600030101010101" pitchFamily="2" charset="-122"/>
              </a:rPr>
              <a:t> 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曾</a:t>
            </a:r>
            <a:r>
              <a:rPr kumimoji="0" lang="en-US" altLang="zh-CN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不</a:t>
            </a:r>
            <a:r>
              <a:rPr kumimoji="0" lang="en-US" altLang="zh-CN" sz="2800" b="1"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盈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寸。</a:t>
            </a: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盖</a:t>
            </a:r>
            <a:r>
              <a:rPr kumimoji="0" lang="en-US" altLang="zh-CN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    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简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桃核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修狭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者</a:t>
            </a:r>
            <a:r>
              <a:rPr kumimoji="0" lang="en-US" altLang="zh-CN" sz="2800" b="1">
                <a:latin typeface="等线" panose="02010600030101010101" pitchFamily="2" charset="-122"/>
                <a:ea typeface="等线" panose="02010600030101010101" pitchFamily="2" charset="-122"/>
              </a:rPr>
              <a:t>   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之。嘻，技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亦灵怪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 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矣哉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zh-CN" altLang="en-US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/>
            <a:endParaRPr kumimoji="0" lang="zh-CN" altLang="en-US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61620" y="2352040"/>
            <a:ext cx="11634470" cy="865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总计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一条船上，刻了人五个，窗八扇；刻了竹</a:t>
            </a:r>
            <a:r>
              <a:rPr lang="en-US" altLang="zh-CN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船</a:t>
            </a:r>
            <a:r>
              <a:rPr lang="en-US" altLang="zh-CN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篷、船桨、炉子、茶壶、手卷、念珠各一件；对联、题名和篆文，刻的字共三十四个。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6691" name="Oval 1043"/>
          <p:cNvSpPr>
            <a:spLocks noChangeArrowheads="1"/>
          </p:cNvSpPr>
          <p:nvPr/>
        </p:nvSpPr>
        <p:spPr bwMode="auto">
          <a:xfrm>
            <a:off x="2598922" y="1071542"/>
            <a:ext cx="719138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692" name="Oval 1044"/>
          <p:cNvSpPr>
            <a:spLocks noChangeArrowheads="1"/>
          </p:cNvSpPr>
          <p:nvPr/>
        </p:nvSpPr>
        <p:spPr bwMode="auto">
          <a:xfrm>
            <a:off x="4943659" y="958194"/>
            <a:ext cx="1672597" cy="396000"/>
          </a:xfrm>
          <a:prstGeom prst="wedgeRoundRectCallout">
            <a:avLst>
              <a:gd name="adj1" fmla="val -37027"/>
              <a:gd name="adj2" fmla="val 210579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和，连同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694" name="Oval 1046"/>
          <p:cNvSpPr>
            <a:spLocks noChangeArrowheads="1"/>
          </p:cNvSpPr>
          <p:nvPr/>
        </p:nvSpPr>
        <p:spPr bwMode="auto">
          <a:xfrm>
            <a:off x="644525" y="3549015"/>
            <a:ext cx="1954530" cy="39624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表转折，可是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696" name="Oval 1048"/>
          <p:cNvSpPr>
            <a:spLocks noChangeArrowheads="1"/>
          </p:cNvSpPr>
          <p:nvPr/>
        </p:nvSpPr>
        <p:spPr bwMode="auto">
          <a:xfrm>
            <a:off x="2794593" y="3132213"/>
            <a:ext cx="1450300" cy="812529"/>
          </a:xfrm>
          <a:prstGeom prst="wedgeRoundRectCallout">
            <a:avLst>
              <a:gd name="adj1" fmla="val -33296"/>
              <a:gd name="adj2" fmla="val 61191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古：竟然</a:t>
            </a:r>
            <a:endParaRPr kumimoji="0" lang="en-US" altLang="zh-CN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今：曾经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697" name="Oval 1049"/>
          <p:cNvSpPr>
            <a:spLocks noChangeArrowheads="1"/>
          </p:cNvSpPr>
          <p:nvPr/>
        </p:nvSpPr>
        <p:spPr bwMode="auto">
          <a:xfrm>
            <a:off x="4746691" y="3548637"/>
            <a:ext cx="863600" cy="396000"/>
          </a:xfrm>
          <a:prstGeom prst="wedgeRoundRectCallout">
            <a:avLst>
              <a:gd name="adj1" fmla="val -91011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699" name="Oval 1051"/>
          <p:cNvSpPr>
            <a:spLocks noChangeArrowheads="1"/>
          </p:cNvSpPr>
          <p:nvPr/>
        </p:nvSpPr>
        <p:spPr bwMode="auto">
          <a:xfrm>
            <a:off x="2598797" y="5226211"/>
            <a:ext cx="863600" cy="396000"/>
          </a:xfrm>
          <a:prstGeom prst="wedgeRoundRectCallout">
            <a:avLst>
              <a:gd name="adj1" fmla="val -15909"/>
              <a:gd name="adj2" fmla="val 6518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700" name="Oval 1052"/>
          <p:cNvSpPr>
            <a:spLocks noChangeArrowheads="1"/>
          </p:cNvSpPr>
          <p:nvPr/>
        </p:nvSpPr>
        <p:spPr bwMode="auto">
          <a:xfrm>
            <a:off x="3719059" y="5226211"/>
            <a:ext cx="1223963" cy="396000"/>
          </a:xfrm>
          <a:prstGeom prst="wedgeRoundRectCallout">
            <a:avLst>
              <a:gd name="adj1" fmla="val 9571"/>
              <a:gd name="adj2" fmla="val 6787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长而窄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702" name="Oval 1054"/>
          <p:cNvSpPr>
            <a:spLocks noChangeArrowheads="1"/>
          </p:cNvSpPr>
          <p:nvPr/>
        </p:nvSpPr>
        <p:spPr bwMode="auto">
          <a:xfrm>
            <a:off x="8664731" y="5288441"/>
            <a:ext cx="2338313" cy="396000"/>
          </a:xfrm>
          <a:prstGeom prst="wedgeRoundRectCallout">
            <a:avLst>
              <a:gd name="adj1" fmla="val -30382"/>
              <a:gd name="adj2" fmla="val 6518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加重惊叹语气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1054"/>
          <p:cNvSpPr>
            <a:spLocks noChangeArrowheads="1"/>
          </p:cNvSpPr>
          <p:nvPr/>
        </p:nvSpPr>
        <p:spPr bwMode="auto">
          <a:xfrm>
            <a:off x="7748270" y="5226050"/>
            <a:ext cx="916305" cy="396240"/>
          </a:xfrm>
          <a:prstGeom prst="wedgeRoundRectCallout">
            <a:avLst>
              <a:gd name="adj1" fmla="val 19996"/>
              <a:gd name="adj2" fmla="val 6787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神奇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15076" y="3944951"/>
            <a:ext cx="427822" cy="3963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043"/>
          <p:cNvSpPr>
            <a:spLocks noChangeArrowheads="1"/>
          </p:cNvSpPr>
          <p:nvPr/>
        </p:nvSpPr>
        <p:spPr bwMode="auto">
          <a:xfrm>
            <a:off x="887815" y="1072669"/>
            <a:ext cx="719138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总共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71170" y="4438650"/>
            <a:ext cx="7068820" cy="478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可是计算它的长度竟然不满一寸。</a:t>
            </a:r>
            <a:endParaRPr lang="zh-CN" altLang="en-US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61737" y="6138489"/>
            <a:ext cx="11249894" cy="4801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是挑选长而窄的桃核刻成的。啊，技艺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也</a:t>
            </a:r>
            <a:r>
              <a:rPr lang="zh-CN" altLang="en-US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真神奇啊</a:t>
            </a:r>
            <a:r>
              <a:rPr lang="en-US" altLang="zh-CN" sz="2800" b="1">
                <a:solidFill>
                  <a:srgbClr val="00923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!</a:t>
            </a:r>
            <a:endParaRPr lang="en-US" altLang="zh-CN" sz="2800" b="1">
              <a:solidFill>
                <a:srgbClr val="00923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Oval 1044"/>
          <p:cNvSpPr>
            <a:spLocks noChangeArrowheads="1"/>
          </p:cNvSpPr>
          <p:nvPr/>
        </p:nvSpPr>
        <p:spPr bwMode="auto">
          <a:xfrm>
            <a:off x="7539990" y="958215"/>
            <a:ext cx="1539240" cy="396240"/>
          </a:xfrm>
          <a:prstGeom prst="wedgeRoundRectCallout">
            <a:avLst>
              <a:gd name="adj1" fmla="val -13160"/>
              <a:gd name="adj2" fmla="val 23141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kumimoji="0" lang="en-US" altLang="zh-CN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0" lang="en-US" altLang="zh-CN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94" name="Oval 14"/>
          <p:cNvSpPr>
            <a:spLocks noChangeArrowheads="1"/>
          </p:cNvSpPr>
          <p:nvPr/>
        </p:nvSpPr>
        <p:spPr bwMode="auto">
          <a:xfrm>
            <a:off x="523240" y="5153660"/>
            <a:ext cx="1929765" cy="396240"/>
          </a:xfrm>
          <a:prstGeom prst="wedgeRoundRectCallout">
            <a:avLst>
              <a:gd name="adj1" fmla="val -11433"/>
              <a:gd name="adj2" fmla="val 7624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句首语气词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1043"/>
          <p:cNvSpPr>
            <a:spLocks noChangeArrowheads="1"/>
          </p:cNvSpPr>
          <p:nvPr/>
        </p:nvSpPr>
        <p:spPr bwMode="auto">
          <a:xfrm>
            <a:off x="5199247" y="5226347"/>
            <a:ext cx="719138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074166" y="1915828"/>
            <a:ext cx="471057" cy="4364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6691" grpId="0" bldLvl="0" animBg="1"/>
      <p:bldP spid="156692" grpId="0" bldLvl="0" animBg="1"/>
      <p:bldP spid="156694" grpId="0" bldLvl="0" animBg="1"/>
      <p:bldP spid="156696" grpId="0" bldLvl="0" animBg="1"/>
      <p:bldP spid="156697" grpId="0" bldLvl="0" animBg="1"/>
      <p:bldP spid="156699" grpId="0" bldLvl="0" animBg="1"/>
      <p:bldP spid="156700" grpId="0" bldLvl="0" animBg="1"/>
      <p:bldP spid="156702" grpId="0" bldLvl="0" animBg="1"/>
      <p:bldP spid="17" grpId="0" bldLvl="0" animBg="1"/>
      <p:bldP spid="19" grpId="0" bldLvl="0" animBg="1"/>
      <p:bldP spid="3" grpId="0" animBg="1"/>
      <p:bldP spid="4" grpId="0" animBg="1"/>
      <p:bldP spid="11" grpId="0" bldLvl="0" animBg="1"/>
      <p:bldP spid="148494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7799" y="796086"/>
            <a:ext cx="11557000" cy="9848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古代汉语中数量词的表达方式与现代汉语有所不同</a:t>
            </a: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观察下列句子</a:t>
            </a: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说说你不同在哪里</a:t>
            </a:r>
            <a:r>
              <a:rPr lang="en-US" altLang="zh-CN" sz="3200" b="1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en-US" altLang="zh-CN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075" y="1811654"/>
            <a:ext cx="10645849" cy="18148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defRPr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）苏、黄共阅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一手卷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defRPr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）舟尾横卧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一楫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defRPr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）通计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一舟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窗八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；为箬篷，为楫，为炉，为壶，为手卷，为念珠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各一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；对联、题名并篆文，为字共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三十有四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645" y="3670935"/>
            <a:ext cx="11332845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古代汉语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数词直接与名词结合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中间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量词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翻译时要补出。</a:t>
            </a:r>
            <a:endParaRPr lang="en-US" altLang="zh-CN" sz="2800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古代汉语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整数和零数之间用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“有”（同“又”）字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。现代汉语里一般不用，翻译时要删去。</a:t>
            </a:r>
            <a:endParaRPr lang="zh-CN" altLang="en-US" sz="2800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关于数词和名词的搭配，若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强调名词时，名词在数词后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，如例句中的“一手卷”“一楫”“一舟”；若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强调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数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量时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，数词在名词后</a:t>
            </a:r>
            <a:r>
              <a:rPr lang="zh-CN" altLang="en-US" sz="28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，如“人五”“窗八”等。现代汉语里也有数量词在名词后的现象，翻译时不必换顺序。</a:t>
            </a:r>
            <a:endParaRPr lang="zh-CN" altLang="en-US" sz="2800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515" y="549910"/>
            <a:ext cx="10766425" cy="5986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6890" y="593090"/>
            <a:ext cx="2317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文言积累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3330" y="141097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3"/>
            </p:custDataLst>
          </p:nvPr>
        </p:nvSpPr>
        <p:spPr>
          <a:xfrm>
            <a:off x="516890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)因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4"/>
            </p:custDataLst>
          </p:nvPr>
        </p:nvSpPr>
        <p:spPr>
          <a:xfrm>
            <a:off x="1641475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1969135"/>
            <a:ext cx="32613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罔不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因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势象形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未若柳絮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因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风起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5"/>
            </p:custDataLst>
          </p:nvPr>
        </p:nvSpPr>
        <p:spPr>
          <a:xfrm>
            <a:off x="6186805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6"/>
            </p:custDataLst>
          </p:nvPr>
        </p:nvSpPr>
        <p:spPr>
          <a:xfrm>
            <a:off x="7303770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1969135"/>
            <a:ext cx="30683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能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径寸之木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其境过清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7"/>
            </p:custDataLst>
          </p:nvPr>
        </p:nvSpPr>
        <p:spPr>
          <a:xfrm>
            <a:off x="516890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)为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8"/>
            </p:custDataLst>
          </p:nvPr>
        </p:nvSpPr>
        <p:spPr>
          <a:xfrm>
            <a:off x="6186805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9"/>
            </p:custDataLst>
          </p:nvPr>
        </p:nvSpPr>
        <p:spPr>
          <a:xfrm>
            <a:off x="1641475" y="420687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117725"/>
            <a:ext cx="2329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顺着、就着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7110" y="2923540"/>
            <a:ext cx="1509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趁、乘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79050" y="211772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36455" y="292354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3916680"/>
            <a:ext cx="331152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中轩敞者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舱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宫室、器皿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不足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外人道也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37710" y="3997325"/>
            <a:ext cx="7010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65320" y="4580890"/>
            <a:ext cx="2011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雕刻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10"/>
            </p:custDataLst>
          </p:nvPr>
        </p:nvSpPr>
        <p:spPr>
          <a:xfrm>
            <a:off x="7428230" y="42729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55230" y="3997325"/>
            <a:ext cx="26955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高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二黍许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珠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历历数也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55860" y="420687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大约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60660" y="498221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可以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7110" y="5189220"/>
            <a:ext cx="1509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对、向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6" grpId="0"/>
      <p:bldP spid="27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221615" y="95313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足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426845" y="82486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3210" y="414020"/>
            <a:ext cx="30613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东坡现右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足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足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为外人道也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3"/>
            </p:custDataLst>
          </p:nvPr>
        </p:nvSpPr>
        <p:spPr>
          <a:xfrm>
            <a:off x="6136640" y="82486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4"/>
            </p:custDataLst>
          </p:nvPr>
        </p:nvSpPr>
        <p:spPr>
          <a:xfrm>
            <a:off x="7303770" y="66675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414020"/>
            <a:ext cx="24504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如有所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语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此中人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语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云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5"/>
            </p:custDataLst>
          </p:nvPr>
        </p:nvSpPr>
        <p:spPr>
          <a:xfrm>
            <a:off x="212090" y="292417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6"/>
            </p:custDataLst>
          </p:nvPr>
        </p:nvSpPr>
        <p:spPr>
          <a:xfrm>
            <a:off x="6186805" y="291274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属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7"/>
            </p:custDataLst>
          </p:nvPr>
        </p:nvSpPr>
        <p:spPr>
          <a:xfrm>
            <a:off x="1426845" y="280416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89755" y="58293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脚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4550" y="135509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值得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79025" y="58293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说话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79025" y="135509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告诉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4955" y="2431415"/>
            <a:ext cx="33115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东坡右手执卷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端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其人视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端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容寂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10430" y="2613660"/>
            <a:ext cx="17538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头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边缘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37405" y="3351530"/>
            <a:ext cx="1459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平、正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907395" y="2546985"/>
            <a:ext cx="12846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975340" y="3122295"/>
            <a:ext cx="1283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类似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8"/>
            </p:custDataLst>
          </p:nvPr>
        </p:nvSpPr>
        <p:spPr>
          <a:xfrm>
            <a:off x="7303770" y="2613660"/>
            <a:ext cx="305435" cy="148018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68235" y="2431415"/>
            <a:ext cx="3507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美池、桑竹之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属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神情与苏、黄不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属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属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引凄异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51758" y="3738563"/>
            <a:ext cx="17678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zh-CN" altLang="en-US" sz="3200" dirty="0">
                <a:solidFill>
                  <a:srgbClr val="CC3300"/>
                </a:solidFill>
                <a:latin typeface="+mn-lt"/>
                <a:ea typeface="楷体_GB2312" pitchFamily="49" charset="-122"/>
                <a:cs typeface="+mn-lt"/>
              </a:rPr>
              <a:t>zhǔ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连接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8"/>
          <p:cNvSpPr txBox="1"/>
          <p:nvPr>
            <p:custDataLst>
              <p:tags r:id="rId9"/>
            </p:custDataLst>
          </p:nvPr>
        </p:nvSpPr>
        <p:spPr>
          <a:xfrm>
            <a:off x="221615" y="515175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奇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9205" y="4681220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明有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奇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巧人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长约八分有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奇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10"/>
            </p:custDataLst>
          </p:nvPr>
        </p:nvSpPr>
        <p:spPr>
          <a:xfrm>
            <a:off x="1426845" y="500888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79025" y="486219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奇妙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16845" y="556895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jī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余数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8"/>
          <p:cNvSpPr txBox="1"/>
          <p:nvPr>
            <p:custDataLst>
              <p:tags r:id="rId11"/>
            </p:custDataLst>
          </p:nvPr>
        </p:nvSpPr>
        <p:spPr>
          <a:xfrm>
            <a:off x="6186805" y="5116830"/>
            <a:ext cx="151193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43685" y="4725035"/>
            <a:ext cx="3110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盖大苏泛赤壁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云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此中人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语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云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>
            <p:custDataLst>
              <p:tags r:id="rId12"/>
            </p:custDataLst>
          </p:nvPr>
        </p:nvSpPr>
        <p:spPr>
          <a:xfrm>
            <a:off x="7468235" y="502348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37405" y="4930775"/>
            <a:ext cx="21361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句末语气词</a:t>
            </a:r>
            <a:endParaRPr 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03420" y="566610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" grpId="0"/>
      <p:bldP spid="24" grpId="0"/>
      <p:bldP spid="26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29210" y="953135"/>
            <a:ext cx="152400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曰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426845" y="82486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3210" y="414020"/>
            <a:ext cx="41376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明有奇巧人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王叔远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文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</a:t>
            </a:r>
            <a:r>
              <a:rPr lang="en-US" altLang="zh-CN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初平山人</a:t>
            </a:r>
            <a:r>
              <a:rPr lang="en-US" altLang="zh-CN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宋体" panose="02010600030101010101" pitchFamily="2" charset="-122"/>
              </a:rPr>
              <a:t>”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3"/>
            </p:custDataLst>
          </p:nvPr>
        </p:nvSpPr>
        <p:spPr>
          <a:xfrm>
            <a:off x="5941695" y="824865"/>
            <a:ext cx="152654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绝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4"/>
            </p:custDataLst>
          </p:nvPr>
        </p:nvSpPr>
        <p:spPr>
          <a:xfrm>
            <a:off x="7303770" y="66675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504825"/>
            <a:ext cx="264541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佛印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类弥勒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来此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绝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境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5"/>
            </p:custDataLst>
          </p:nvPr>
        </p:nvSpPr>
        <p:spPr>
          <a:xfrm>
            <a:off x="29845" y="2924175"/>
            <a:ext cx="151384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)视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6"/>
            </p:custDataLst>
          </p:nvPr>
        </p:nvSpPr>
        <p:spPr>
          <a:xfrm>
            <a:off x="5941060" y="2941955"/>
            <a:ext cx="157734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)而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7"/>
            </p:custDataLst>
          </p:nvPr>
        </p:nvSpPr>
        <p:spPr>
          <a:xfrm>
            <a:off x="1426845" y="280416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84495" y="58293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叫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4550" y="135509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85400" y="58293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极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48470" y="1193800"/>
            <a:ext cx="24110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与人世隔绝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4955" y="2431415"/>
            <a:ext cx="33115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矫首昂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视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视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端容寂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69410" y="2613660"/>
            <a:ext cx="928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17365" y="3351530"/>
            <a:ext cx="1459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眼神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907395" y="2546985"/>
            <a:ext cx="12846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顺承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975340" y="3122295"/>
            <a:ext cx="1283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并列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8"/>
            </p:custDataLst>
          </p:nvPr>
        </p:nvSpPr>
        <p:spPr>
          <a:xfrm>
            <a:off x="7303770" y="2613660"/>
            <a:ext cx="305435" cy="148018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68235" y="2431415"/>
            <a:ext cx="3507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启窗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观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中峨冠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多髯者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计其长曾不盈寸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65193" y="378555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转折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8"/>
          <p:cNvSpPr txBox="1"/>
          <p:nvPr>
            <p:custDataLst>
              <p:tags r:id="rId9"/>
            </p:custDataLst>
          </p:nvPr>
        </p:nvSpPr>
        <p:spPr>
          <a:xfrm>
            <a:off x="30480" y="5151755"/>
            <a:ext cx="152273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8230" y="4676140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对联、题名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并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篆文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并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怡然自乐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10"/>
            </p:custDataLst>
          </p:nvPr>
        </p:nvSpPr>
        <p:spPr>
          <a:xfrm>
            <a:off x="1426845" y="500888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805160" y="486219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16845" y="556895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都</a:t>
            </a:r>
            <a:endParaRPr lang="zh-CN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文本框 8"/>
          <p:cNvSpPr txBox="1"/>
          <p:nvPr>
            <p:custDataLst>
              <p:tags r:id="rId11"/>
            </p:custDataLst>
          </p:nvPr>
        </p:nvSpPr>
        <p:spPr>
          <a:xfrm>
            <a:off x="5962650" y="5059045"/>
            <a:ext cx="17354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并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43685" y="4725035"/>
            <a:ext cx="3110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两膝相比者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人视端容寂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>
            <p:custDataLst>
              <p:tags r:id="rId12"/>
            </p:custDataLst>
          </p:nvPr>
        </p:nvSpPr>
        <p:spPr>
          <a:xfrm>
            <a:off x="7303770" y="502348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03420" y="4930775"/>
            <a:ext cx="14592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他们的</a:t>
            </a:r>
            <a:endParaRPr 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03420" y="566610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那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" grpId="0"/>
      <p:bldP spid="24" grpId="0"/>
      <p:bldP spid="26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8"/>
          <p:cNvSpPr txBox="1"/>
          <p:nvPr>
            <p:custDataLst>
              <p:tags r:id="rId1"/>
            </p:custDataLst>
          </p:nvPr>
        </p:nvSpPr>
        <p:spPr>
          <a:xfrm>
            <a:off x="732155" y="2157095"/>
            <a:ext cx="156591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2"/>
            </p:custDataLst>
          </p:nvPr>
        </p:nvSpPr>
        <p:spPr>
          <a:xfrm>
            <a:off x="2199005" y="864235"/>
            <a:ext cx="174625" cy="331724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73630" y="685800"/>
            <a:ext cx="414845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能以径寸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木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箬篷覆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石青糁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左臂挂念珠倚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盖简桃核修狭者为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79390" y="838835"/>
            <a:ext cx="1899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23460" y="1435100"/>
            <a:ext cx="406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代指船舱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3460" y="2018665"/>
            <a:ext cx="406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代指小窗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3460" y="2602230"/>
            <a:ext cx="406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代指刻字的凹处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66435" y="3277235"/>
            <a:ext cx="406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代指佛印的左膝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40780" y="3867150"/>
            <a:ext cx="406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代指核舟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0900" y="4544695"/>
            <a:ext cx="10504805" cy="15684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口诀：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动词之后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作代词，可代人、事、物；定语名词之间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译为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主谓之间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助词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，取独；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用作动词，译为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到、往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4" grpId="0"/>
      <p:bldP spid="6" grpId="0"/>
      <p:bldP spid="24" grpId="0"/>
      <p:bldP spid="26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57910" y="40386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文本占位符 35842"/>
          <p:cNvSpPr>
            <a:spLocks noGrp="1" noRot="1"/>
          </p:cNvSpPr>
          <p:nvPr>
            <p:ph idx="1"/>
          </p:nvPr>
        </p:nvSpPr>
        <p:spPr>
          <a:xfrm>
            <a:off x="1226185" y="948055"/>
            <a:ext cx="9144000" cy="2480945"/>
          </a:xfrm>
        </p:spPr>
        <p:txBody>
          <a:bodyPr vert="horz" wrap="square" lIns="91440" tIns="45720" rIns="91440" bIns="45720" anchor="t" anchorCtr="0"/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(1)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箬篷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覆之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(2)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石青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糁之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中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峨冠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多髯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者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endParaRPr lang="en-US" altLang="zh-CN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(4)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椎髻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仰面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9210" y="103886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用箬竹叶做的船篷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39210" y="16332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用石青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4750" y="23063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戴着高高的帽子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4750" y="351028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梳着椎形发髻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057910" y="428625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1408430" y="4857750"/>
            <a:ext cx="40646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</a:rPr>
              <a:t>左手倚一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衡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</a:rPr>
              <a:t>木</a:t>
            </a:r>
            <a:endParaRPr 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为字共三十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四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4352290" y="4929505"/>
            <a:ext cx="2256155" cy="512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衡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横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479290" y="5534025"/>
            <a:ext cx="2256155" cy="512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buClrTx/>
              <a:buSzTx/>
              <a:buFontTx/>
            </a:pP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又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4750" y="29083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长着浓密胡须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0" y="835660"/>
            <a:ext cx="11990705" cy="57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(1)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舟首尾长约八分有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奇</a:t>
            </a:r>
            <a:r>
              <a:rPr 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endParaRPr 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单的，不成对的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偶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相对）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(2)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二黍许</a:t>
            </a:r>
            <a:r>
              <a:rPr lang="en-US" sz="3200" b="1" spc="-100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许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答应或称赞</a:t>
            </a: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en-US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(4)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其两膝相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比较</a:t>
            </a:r>
            <a:endParaRPr lang="zh-CN" altLang="en-US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而计其长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曾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不盈寸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曾经</a:t>
            </a:r>
            <a:endParaRPr lang="zh-CN" altLang="en-US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盖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简</a:t>
            </a:r>
            <a:r>
              <a:rPr lang="zh-CN" alt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桃核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修</a:t>
            </a:r>
            <a:r>
              <a:rPr lang="zh-CN" alt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狭者为之</a:t>
            </a:r>
            <a:r>
              <a:rPr lang="en-US" alt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简单，容易</a:t>
            </a:r>
            <a:endParaRPr lang="zh-CN" sz="3200" dirty="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修理</a:t>
            </a:r>
            <a:endParaRPr lang="zh-CN" altLang="en-US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7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神情与苏、黄不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属</a:t>
            </a:r>
            <a:r>
              <a:rPr lang="en-US" alt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属于</a:t>
            </a:r>
            <a:endParaRPr lang="zh-CN" altLang="en-US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雕栏相望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焉</a:t>
            </a:r>
            <a:r>
              <a:rPr lang="en-US" alt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今义:</a:t>
            </a:r>
            <a:r>
              <a:rPr lang="zh-CN" altLang="en-US" sz="3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向远处看</a:t>
            </a:r>
            <a:endParaRPr lang="zh-CN" altLang="en-US" sz="3200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54965" y="21336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</a:t>
            </a:r>
            <a:endParaRPr lang="zh-CN" altLang="en-US" sz="40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6130" y="850900"/>
            <a:ext cx="3124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零数、余数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5960" y="1998345"/>
            <a:ext cx="11493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75960" y="2577465"/>
            <a:ext cx="1148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9265" y="3151505"/>
            <a:ext cx="14636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靠近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9265" y="3735070"/>
            <a:ext cx="1024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竟然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7830" y="4304030"/>
            <a:ext cx="10763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挑选</a:t>
            </a:r>
            <a:endParaRPr lang="zh-CN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9440" y="4787265"/>
            <a:ext cx="7188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9265" y="5370830"/>
            <a:ext cx="10242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类似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49900" y="5954395"/>
            <a:ext cx="10242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对着</a:t>
            </a:r>
            <a:endParaRPr lang="zh-CN" altLang="en-US" sz="3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354330" y="1127125"/>
            <a:ext cx="11383010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本文的题目有一个“记”字，它与</a:t>
            </a:r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桃花源记</a:t>
            </a:r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小石潭记</a:t>
            </a:r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</a:rPr>
              <a:t>是不是同一种文体？从内容和对象，以及表达方式两个方面思考。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5626" y="2050604"/>
            <a:ext cx="10660417" cy="46164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indent="8032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solidFill>
                  <a:srgbClr val="221EC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①从所“记”的对象和内容看：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桃花源记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作者“记”的是渔人进出桃花源这一件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，是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记叙文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；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小石潭记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“记”的是作者游览小石潭这一地方，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属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游记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类性质的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记叙文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；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核舟记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作者“记”的是一艘“核舟”，是一件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工艺品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，是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说明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文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题目中的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在这里是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描述、摹写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的意思。</a:t>
            </a:r>
            <a:endParaRPr lang="en-US" altLang="zh-CN" sz="3000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solidFill>
                  <a:srgbClr val="221EC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②从表达方式看：</a:t>
            </a:r>
            <a:r>
              <a:rPr lang="en-US" altLang="zh-CN" sz="30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桃花源记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小石潭记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记叙和描写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为主，对主人公的经历进行记叙，对桃花源、小石潭中的环境、人物等作了细致刻画；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《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核舟记</a:t>
            </a:r>
            <a:r>
              <a:rPr lang="en-US" altLang="zh-CN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说明</a:t>
            </a:r>
            <a:r>
              <a:rPr lang="zh-CN" altLang="en-US" sz="3000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为主，详细介绍说明核舟各部分构成。</a:t>
            </a:r>
            <a:endParaRPr lang="en-US" altLang="zh-CN" sz="3000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0">
              <a:defRPr/>
            </a:pPr>
            <a:endParaRPr lang="zh-CN" altLang="en-US" sz="30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5"/>
          <p:cNvSpPr txBox="1"/>
          <p:nvPr>
            <p:custDataLst>
              <p:tags r:id="rId1"/>
            </p:custDataLst>
          </p:nvPr>
        </p:nvSpPr>
        <p:spPr>
          <a:xfrm>
            <a:off x="475615" y="214630"/>
            <a:ext cx="24885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探究文体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6910705" y="1511935"/>
            <a:ext cx="5281295" cy="5078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大苏泛赤壁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3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宋神宗元丰二年（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1079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年），苏轼被诬以诗诽谤朝廷，下狱。出狱后贬为黄州团练到使，实际是流放。    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元丰五年，他曾两次到黄州城外的赤鼻矾游玩。并写下著名的前后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。文中提到的“清风徐来，水波不兴”“山高月小，水落石出”，正是苏轼在这两次游览中见到的景象，是脍炙人口的名句。他游览山水以自娱，展现了旷达的胸襟。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7408" y="944941"/>
            <a:ext cx="11094611" cy="492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朗读课文，说说王叔远是如何设计核舟的？</a:t>
            </a:r>
            <a:endParaRPr lang="en-US" altLang="zh-CN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655" y="1597025"/>
          <a:ext cx="6877050" cy="4901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510"/>
                <a:gridCol w="5590540"/>
              </a:tblGrid>
              <a:tr h="51816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名称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作者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原材料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尺寸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特点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雕刻人物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65885">
                <a:tc>
                  <a:txBody>
                    <a:bodyPr wrap="square"/>
                    <a:lstStyle/>
                    <a:p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其他物件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27235" y="1637340"/>
            <a:ext cx="2786177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大苏泛赤壁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27234" y="2165142"/>
            <a:ext cx="2786177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王叔远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27234" y="2666997"/>
            <a:ext cx="2786177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修狭的核桃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327150" y="3191510"/>
            <a:ext cx="5583555" cy="4305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长约八分有奇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高可二黍许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曾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不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盈寸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27233" y="3715653"/>
            <a:ext cx="5807462" cy="4305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因势象形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各具情态；技亦灵怪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27785" y="4217035"/>
            <a:ext cx="5582285" cy="4305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苏轼、佛印、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鲁直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黄庭坚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两舟子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327785" y="5149215"/>
            <a:ext cx="5464810" cy="8616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窗八；箬篷、楫、炉、壶、手卷、念珠各一；对联、题名共三十四字</a:t>
            </a:r>
            <a:endParaRPr lang="en-US" altLang="zh-CN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6910070" y="1527810"/>
            <a:ext cx="5281930" cy="5078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作者周边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3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明代微雕大师王叔远。据清代笔记记载：王叔远，常熟人，号初平山人，曾到过宁波，并创作了“微型木雕天封塔”。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1995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年，在宁波镇海发现一枚桃核舟，核舟船篷一侧，有一明显的“明”字标志，“明”是王叔远的简称，其方位与魏学洢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核舟记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中记载的“其船背稍夷，则题名其上”的情况完全一致。经专家鉴定，此枚核舟为王叔远晚年作品。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5"/>
          <p:cNvSpPr txBox="1"/>
          <p:nvPr>
            <p:custDataLst>
              <p:tags r:id="rId2"/>
            </p:custDataLst>
          </p:nvPr>
        </p:nvSpPr>
        <p:spPr>
          <a:xfrm>
            <a:off x="356235" y="163195"/>
            <a:ext cx="31407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探究奇巧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5"/>
          <p:cNvSpPr txBox="1"/>
          <p:nvPr>
            <p:custDataLst>
              <p:tags r:id="rId1"/>
            </p:custDataLst>
          </p:nvPr>
        </p:nvSpPr>
        <p:spPr>
          <a:xfrm>
            <a:off x="258445" y="68580"/>
            <a:ext cx="31407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探究奇巧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7408" y="764601"/>
            <a:ext cx="11094611" cy="492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核舟之奇巧表现在哪些方面？</a:t>
            </a:r>
            <a:endParaRPr lang="en-US" altLang="zh-CN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58445" y="1349375"/>
          <a:ext cx="11677650" cy="4599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8910"/>
                <a:gridCol w="10238740"/>
              </a:tblGrid>
              <a:tr h="559435">
                <a:tc gridSpan="2">
                  <a:txBody>
                    <a:bodyPr wrap="square"/>
                    <a:p>
                      <a:pPr algn="ctr"/>
                      <a:r>
                        <a:rPr lang="zh-CN" altLang="en-US" sz="3200" b="1">
                          <a:solidFill>
                            <a:srgbClr val="FF0000"/>
                          </a:solidFill>
                        </a:rPr>
                        <a:t>核舟之奇巧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7845">
                <a:tc>
                  <a:txBody>
                    <a:bodyPr wrap="square"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尺寸小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7525">
                <a:tc>
                  <a:txBody>
                    <a:bodyPr wrap="square"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容量大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005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sym typeface="+mn-ea"/>
                        </a:rPr>
                        <a:t>细节精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13180">
                <a:tc>
                  <a:txBody>
                    <a:bodyPr wrap="square"/>
                    <a:p>
                      <a:pPr>
                        <a:lnSpc>
                          <a:spcPct val="190000"/>
                        </a:lnSpc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情态异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69645">
                <a:tc>
                  <a:txBody>
                    <a:bodyPr/>
                    <a:p>
                      <a:pPr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sym typeface="+mn-ea"/>
                        </a:rPr>
                        <a:t>构思巧</a:t>
                      </a:r>
                      <a:endParaRPr lang="zh-CN" altLang="en-US" sz="32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lnSpc>
                          <a:spcPct val="220000"/>
                        </a:lnSpc>
                        <a:buNone/>
                      </a:pPr>
                      <a:endParaRPr lang="zh-CN" altLang="en-US" sz="9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15770" y="2006600"/>
            <a:ext cx="8442325" cy="492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00000"/>
              </a:lnSpc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长约八分有奇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高可二黍许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计其长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曾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不盈寸。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15770" y="2521585"/>
            <a:ext cx="7213600" cy="4540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00000"/>
              </a:lnSpc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通计一舟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为字共三十四。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defRPr/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defRPr/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15770" y="3093720"/>
            <a:ext cx="10220325" cy="6705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defRPr/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箬篷覆之、启窗而观、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雕栏相望、珠可历历数也、炉上有壶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5770" y="3663315"/>
            <a:ext cx="102977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将静态的人物动态化，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刻画得栩栩如生，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刻画出舟中人物不同的个性特征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船头三人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抚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比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”等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动作、神态描写，表现出人物的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精神风貌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两舟子一动一静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互为补充，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富有情趣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5770" y="4963160"/>
            <a:ext cx="102977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将一个文学故事雕刻在核舟上，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画面和谐统一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整个核舟统一于对联中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表现了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大苏泛赤壁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的主题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从苏、黄共阅一手卷，可见夜晚月光皎洁明亮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从舟子仰面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横卧一楫，可见风平浪静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5"/>
          <p:cNvSpPr txBox="1"/>
          <p:nvPr>
            <p:custDataLst>
              <p:tags r:id="rId1"/>
            </p:custDataLst>
          </p:nvPr>
        </p:nvSpPr>
        <p:spPr>
          <a:xfrm>
            <a:off x="475615" y="451485"/>
            <a:ext cx="3352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理清说明顺序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8838" y="1292286"/>
            <a:ext cx="11094611" cy="492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课文是从哪些方面介绍核舟的，是按照什么顺序介绍的</a:t>
            </a:r>
            <a:endParaRPr lang="zh-CN" altLang="en-US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5615" y="1918335"/>
          <a:ext cx="11157585" cy="4098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465"/>
                <a:gridCol w="1183005"/>
                <a:gridCol w="5445125"/>
                <a:gridCol w="1149350"/>
                <a:gridCol w="2199640"/>
              </a:tblGrid>
              <a:tr h="58547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 rowSpan="5">
                  <a:txBody>
                    <a:bodyPr wrap="square"/>
                    <a:p>
                      <a:pPr>
                        <a:lnSpc>
                          <a:spcPct val="100000"/>
                        </a:lnSpc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 wrap="square"/>
                    <a:p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47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701165" y="1979930"/>
            <a:ext cx="9931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概述雕刻者的奇巧技艺及核舟的由来和主题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01165" y="2501900"/>
            <a:ext cx="1219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船体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3525" y="2501900"/>
            <a:ext cx="66071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长度和高度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1165" y="3085465"/>
            <a:ext cx="1219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船舱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21000" y="3085465"/>
            <a:ext cx="4099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篷、窗、雕栏、对联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1165" y="3669030"/>
            <a:ext cx="1220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船头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21635" y="3669030"/>
            <a:ext cx="51904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东坡、佛印、鲁直三人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1165" y="4191000"/>
            <a:ext cx="122047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船尾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21635" y="4237990"/>
            <a:ext cx="5611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楫、舟子、蒲葵扇、炉、壶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62760" y="4793615"/>
            <a:ext cx="115951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04160" y="4815205"/>
            <a:ext cx="549021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题名、篆章及颜色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01165" y="5458460"/>
            <a:ext cx="99320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总计核舟容量，再叹技艺灵怪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94370" y="3678555"/>
            <a:ext cx="11163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空间顺序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10039350" y="2501900"/>
            <a:ext cx="1223645" cy="2034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整体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局部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10425430" y="3005455"/>
            <a:ext cx="200025" cy="102806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509125" y="4623435"/>
            <a:ext cx="2123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逻辑顺序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460" y="1918335"/>
            <a:ext cx="96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总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1490" y="3669030"/>
            <a:ext cx="96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分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5460" y="5419725"/>
            <a:ext cx="96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总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690" y="5967095"/>
            <a:ext cx="1859280" cy="79438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p>
            <a:pPr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逻辑顺序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2" grpId="0"/>
      <p:bldP spid="14" grpId="0"/>
      <p:bldP spid="16" grpId="0"/>
      <p:bldP spid="15" grpId="0"/>
      <p:bldP spid="17" grpId="0"/>
      <p:bldP spid="21" grpId="0"/>
      <p:bldP spid="23" grpId="0"/>
      <p:bldP spid="24" grpId="0"/>
      <p:bldP spid="22" grpId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4035" y="1984375"/>
            <a:ext cx="11297920" cy="2922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疏通文意,</a:t>
            </a:r>
            <a:r>
              <a:rPr sz="3200" b="1" kern="0" spc="1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掌握古代汉语中</a:t>
            </a:r>
            <a:r>
              <a:rPr sz="3200" b="1" kern="0" spc="18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数量词的表达方式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积累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词类活用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通假字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等文言词语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理清作者的写作思路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,把握文章的说明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顺序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感受核舟之美和王叔远雕刻的构思之妙、技艺之精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品味本文</a:t>
            </a:r>
            <a:r>
              <a:rPr sz="3200" b="1" kern="0" spc="14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语言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简洁、严密、生动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的特点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5"/>
          <p:cNvSpPr txBox="1"/>
          <p:nvPr>
            <p:custDataLst>
              <p:tags r:id="rId1"/>
            </p:custDataLst>
          </p:nvPr>
        </p:nvSpPr>
        <p:spPr>
          <a:xfrm>
            <a:off x="4601210" y="1154430"/>
            <a:ext cx="24885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SzTx/>
              <a:buFontTx/>
            </a:pPr>
            <a:r>
              <a:rPr lang="zh-CN" altLang="en-US" sz="4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1040130"/>
            <a:ext cx="11299190" cy="30353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作者为什么不按照船头、中间、船尾的顺序一一介绍？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核舟中间的</a:t>
            </a:r>
            <a:r>
              <a:rPr lang="zh-CN" altLang="en-US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船舱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部分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是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视觉上的“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主体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”。船舱窗上刻有苏轼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赤壁赋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和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后赤壁赋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中写景的名句，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能够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引导读者想象苏轼当年泛舟赤壁的景象，营造整体闲静舒适的氛围，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突出核舟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 “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大苏泛赤壁</a:t>
            </a:r>
            <a:r>
              <a:rPr lang="en-US" altLang="zh-CN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”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的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主题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因而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最先</a:t>
            </a:r>
            <a:r>
              <a:rPr lang="zh-CN" altLang="en-US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讲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主题、背景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。</a:t>
            </a:r>
            <a:endParaRPr lang="en-US" altLang="zh-CN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船头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的东坡、鲁直、佛印是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主要人物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，接着讲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突出主角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；</a:t>
            </a:r>
            <a:endParaRPr lang="en-US" altLang="zh-CN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船尾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舟子是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陪衬人物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，故而稍后讲，使文章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主次分明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en-US" altLang="zh-CN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船背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上的题名、图章只是起到</a:t>
            </a:r>
            <a:r>
              <a:rPr lang="zh-CN" altLang="en-US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补充了解的作用</a:t>
            </a:r>
            <a:r>
              <a:rPr lang="zh-CN" altLang="en-US" b="1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，因此最后讲。</a:t>
            </a:r>
            <a:endParaRPr lang="en-US" altLang="zh-CN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b="1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3356" y="5275613"/>
            <a:ext cx="6504781" cy="1186459"/>
          </a:xfrm>
          <a:prstGeom prst="upArrowCallou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既有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空间顺序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，又有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逻辑顺序</a:t>
            </a:r>
            <a:endParaRPr lang="zh-CN" altLang="en-US" sz="32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文本框 5"/>
          <p:cNvSpPr txBox="1"/>
          <p:nvPr>
            <p:custDataLst>
              <p:tags r:id="rId1"/>
            </p:custDataLst>
          </p:nvPr>
        </p:nvSpPr>
        <p:spPr>
          <a:xfrm>
            <a:off x="475615" y="224790"/>
            <a:ext cx="3352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理清说明顺序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5"/>
          <p:cNvSpPr txBox="1"/>
          <p:nvPr>
            <p:custDataLst>
              <p:tags r:id="rId1"/>
            </p:custDataLst>
          </p:nvPr>
        </p:nvSpPr>
        <p:spPr>
          <a:xfrm>
            <a:off x="475615" y="213995"/>
            <a:ext cx="2365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品味语言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38200" y="1905635"/>
            <a:ext cx="1073150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⑴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明有奇巧人曰王叔远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能以径寸之木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为宫室、器皿、人物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以至鸟兽、木石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罔不因势象形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</a:rPr>
              <a:t>各具情态。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2340" y="2913380"/>
            <a:ext cx="106616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先说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核舟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尺寸之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再说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可做的内容之多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最后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总结说“罔不因势象形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各具情态”</a:t>
            </a:r>
            <a:r>
              <a:rPr lang="en-US" altLang="zh-CN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三个层次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介绍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王叔远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奇巧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技艺</a:t>
            </a:r>
            <a:r>
              <a:rPr lang="en-US" altLang="zh-CN" sz="3200" b="1">
                <a:solidFill>
                  <a:srgbClr val="1D41D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1D41D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引出下文对核舟的具体介绍。</a:t>
            </a:r>
            <a:r>
              <a:rPr lang="en-US" altLang="zh-CN" sz="3200" b="1">
                <a:solidFill>
                  <a:srgbClr val="1D41D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 b="1">
              <a:solidFill>
                <a:srgbClr val="1D41D5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475615" y="920750"/>
            <a:ext cx="1138301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《核舟记》内容众多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,读来却不觉得冗长,结合思考探究三品味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本文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简洁、严密、生动的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语言</a:t>
            </a:r>
            <a:r>
              <a:rPr lang="zh-CN" altLang="en-US" sz="3200" b="1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4481830"/>
            <a:ext cx="84105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⑵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舟尾长约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八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分有奇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高可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黍许。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5065395"/>
            <a:ext cx="107321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运用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列数字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八</a:t>
            </a:r>
            <a:r>
              <a:rPr lang="en-US" altLang="zh-CN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221ECE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等数字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说明了船体的长度和高度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突出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核舟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体现语言的准确性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“约”“奇”“可”“许”</a:t>
            </a:r>
            <a:r>
              <a:rPr lang="zh-CN" altLang="en-US" sz="3200" b="1">
                <a:solidFill>
                  <a:srgbClr val="221EC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等词语表示约数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显示了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作者用语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严密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很有分寸感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D41D5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64895" y="1529080"/>
            <a:ext cx="1031303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⑵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舟尾横卧一楫。楫左右舟子各一人。居右者椎髻仰面，左手倚一衡木，右手攀右趾，若啸呼状。居左者右手执蒲葵扇，左手抚炉，炉上有壶，其人视端容寂，若听茶声然。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5530" y="3590290"/>
            <a:ext cx="100323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摹状貌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居右者有动态之美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先面部后举止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重点在举止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居左者有静态之美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先举止后面容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重点在面容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。一动一静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动静相宜</a:t>
            </a:r>
            <a:r>
              <a:rPr lang="zh-CN" altLang="zh-CN" sz="3200" b="1" dirty="0">
                <a:solidFill>
                  <a:srgbClr val="1D41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D41D5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神态毕现。</a:t>
            </a:r>
            <a:endParaRPr lang="zh-CN" altLang="en-US" sz="3200" b="1">
              <a:solidFill>
                <a:srgbClr val="1D41D5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4824" y="924621"/>
            <a:ext cx="11895027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lvl="0" indent="-571500">
              <a:buFont typeface="Wingdings" panose="05000000000000000000" pitchFamily="2" charset="2"/>
              <a:buChar char="Ø"/>
              <a:defRPr/>
            </a:pPr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讲解核舟时，就采用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核舟记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中的文字来介绍，你觉得能将核舟的具体信息、模样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介绍</a:t>
            </a:r>
            <a:r>
              <a:rPr lang="zh-CN" altLang="en-US" sz="30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得清楚明白，让人如见其物吗？为什么？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98402" y="2057731"/>
            <a:ext cx="7438360" cy="442118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舟首尾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约八分有奇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可二黍许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佛印绝类弥勒，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袒胸露乳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矫首昂视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，神情与苏、黄不属。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右膝，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右臂支船，而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其左膝，左臂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念珠倚之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珠可历历数也。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舟尾横卧一楫。楫左右舟子各一人。居右者椎髻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面，左手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一衡木，右手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右趾，若啸呼状。居左者右手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蒲葵扇，左手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炉，炉上有壶，其人视端容寂，若听茶声然。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通计一舟，为人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；为窗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；为箬篷，为楫，为炉，为壶，为手卷，为念珠各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；对联、题名并篆文，为字共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三十有四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8847" y="2714053"/>
            <a:ext cx="3787848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语言准确严谨，又生动形象。</a:t>
            </a:r>
            <a:endParaRPr lang="en-US" altLang="zh-CN" sz="2800" b="1">
              <a:solidFill>
                <a:srgbClr val="C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说明方法运用得当：</a:t>
            </a:r>
            <a:r>
              <a:rPr lang="zh-CN" altLang="en-US" sz="2800" b="1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摹状貌时细致又生动（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外貌、动作、神态、精神风貌</a:t>
            </a:r>
            <a:r>
              <a:rPr lang="zh-CN" altLang="en-US" sz="2800" b="1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）；列数字</a:t>
            </a:r>
            <a:r>
              <a:rPr lang="zh-CN" altLang="en-US" sz="2800" b="1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时</a:t>
            </a:r>
            <a:r>
              <a:rPr lang="zh-CN" altLang="en-US" sz="2800" b="1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简洁准确严密。</a:t>
            </a:r>
            <a:endParaRPr lang="en-US" altLang="zh-CN" sz="2800" b="1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文本框 5"/>
          <p:cNvSpPr txBox="1"/>
          <p:nvPr>
            <p:custDataLst>
              <p:tags r:id="rId1"/>
            </p:custDataLst>
          </p:nvPr>
        </p:nvSpPr>
        <p:spPr>
          <a:xfrm>
            <a:off x="413385" y="111125"/>
            <a:ext cx="2365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品味语言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85140" y="116205"/>
            <a:ext cx="23082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SzTx/>
              <a:buFontTx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板书设计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81405" y="668655"/>
            <a:ext cx="10347325" cy="59702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78800" y="6000750"/>
            <a:ext cx="2922270" cy="55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4" name="textbox 204"/>
          <p:cNvSpPr/>
          <p:nvPr/>
        </p:nvSpPr>
        <p:spPr>
          <a:xfrm>
            <a:off x="6807963" y="3527595"/>
            <a:ext cx="396163" cy="5700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100000"/>
              </a:lnSpc>
            </a:pPr>
            <a:r>
              <a:rPr sz="2800" b="1" kern="0" spc="-2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主</a:t>
            </a:r>
            <a:endParaRPr sz="2800" b="1" kern="0" spc="-28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" name="textbox 204"/>
          <p:cNvSpPr/>
          <p:nvPr/>
        </p:nvSpPr>
        <p:spPr>
          <a:xfrm>
            <a:off x="6742430" y="4700905"/>
            <a:ext cx="396240" cy="5372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100000"/>
              </a:lnSpc>
            </a:pPr>
            <a:r>
              <a:rPr lang="zh-CN" sz="2800" b="1" kern="0" spc="-2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次</a:t>
            </a:r>
            <a:endParaRPr lang="zh-CN" sz="2800" b="1" kern="0" spc="-28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13385" y="1022350"/>
            <a:ext cx="23082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SzTx/>
              <a:buFontTx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主旨归纳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2049145"/>
            <a:ext cx="980884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/>
              <a:t>        </a:t>
            </a:r>
            <a:r>
              <a:rPr lang="zh-CN" altLang="en-US" sz="3200" b="1"/>
              <a:t>课文通过对</a:t>
            </a:r>
            <a:r>
              <a:rPr lang="zh-CN" altLang="en-US" sz="3200" b="1">
                <a:sym typeface="+mn-ea"/>
              </a:rPr>
              <a:t>王叔远所刻核舟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“大苏泛赤壁”的</a:t>
            </a:r>
            <a:r>
              <a:rPr lang="zh-CN" altLang="en-US" sz="3200" b="1">
                <a:sym typeface="+mn-ea"/>
              </a:rPr>
              <a:t>细致描述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ym typeface="+mn-ea"/>
              </a:rPr>
              <a:t>按照</a:t>
            </a:r>
            <a:r>
              <a:rPr lang="zh-CN" altLang="en-US" sz="3200" b="1">
                <a:solidFill>
                  <a:srgbClr val="FF0000"/>
                </a:solidFill>
              </a:rPr>
              <a:t>从中间到两头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先整体后局部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/>
              <a:t>从</a:t>
            </a:r>
            <a:r>
              <a:rPr lang="zh-CN" altLang="en-US" sz="3200" b="1">
                <a:solidFill>
                  <a:srgbClr val="FF0000"/>
                </a:solidFill>
              </a:rPr>
              <a:t>正面到背面</a:t>
            </a:r>
            <a:r>
              <a:rPr lang="zh-CN" altLang="en-US" sz="3200" b="1"/>
              <a:t>的</a:t>
            </a:r>
            <a:r>
              <a:rPr lang="zh-CN" altLang="en-US" sz="3200" b="1">
                <a:solidFill>
                  <a:srgbClr val="FF3300"/>
                </a:solidFill>
              </a:rPr>
              <a:t>空间顺序</a:t>
            </a:r>
            <a:r>
              <a:rPr lang="zh-CN" altLang="en-US" sz="3200" b="1"/>
              <a:t>和</a:t>
            </a:r>
            <a:r>
              <a:rPr lang="zh-CN" altLang="en-US" sz="3200" b="1">
                <a:solidFill>
                  <a:srgbClr val="FF0000"/>
                </a:solidFill>
              </a:rPr>
              <a:t>总－分－总</a:t>
            </a:r>
            <a:r>
              <a:rPr lang="zh-CN" altLang="en-US" sz="3200" b="1"/>
              <a:t>的</a:t>
            </a:r>
            <a:r>
              <a:rPr lang="zh-CN" altLang="en-US" sz="3200" b="1">
                <a:solidFill>
                  <a:srgbClr val="FF3300"/>
                </a:solidFill>
              </a:rPr>
              <a:t>逻辑顺序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,说明了</a:t>
            </a:r>
            <a:r>
              <a:rPr lang="zh-CN" altLang="en-US" sz="3200" b="1">
                <a:sym typeface="+mn-ea"/>
              </a:rPr>
              <a:t>雕刻者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构思的巧妙</a:t>
            </a:r>
            <a:r>
              <a:rPr lang="en-US" altLang="zh-CN" sz="3200" b="1">
                <a:sym typeface="+mn-ea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赞</a:t>
            </a:r>
            <a:r>
              <a:rPr lang="zh-CN" altLang="en-US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了</a:t>
            </a:r>
            <a:r>
              <a:rPr lang="zh-CN" altLang="en-US" sz="3200" b="1">
                <a:sym typeface="+mn-ea"/>
              </a:rPr>
              <a:t>其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精巧技艺</a:t>
            </a:r>
            <a:r>
              <a:rPr lang="en-US" altLang="zh-CN" sz="3200" b="1">
                <a:sym typeface="+mn-ea"/>
              </a:rPr>
              <a:t>,</a:t>
            </a:r>
            <a:r>
              <a:rPr lang="zh-CN" altLang="en-US" sz="3200" b="1"/>
              <a:t>表现</a:t>
            </a:r>
            <a:r>
              <a:rPr lang="zh-CN" altLang="en-US" sz="3200" b="1"/>
              <a:t>了我国古代工艺美术的卓越成就。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" t="7898" b="11057"/>
          <a:stretch>
            <a:fillRect/>
          </a:stretch>
        </p:blipFill>
        <p:spPr>
          <a:xfrm>
            <a:off x="-1" y="15690"/>
            <a:ext cx="12192001" cy="684230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3110" y="786129"/>
            <a:ext cx="6139919" cy="5301429"/>
          </a:xfrm>
          <a:solidFill>
            <a:schemeClr val="bg1">
              <a:alpha val="89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000" b="1"/>
              <a:t>        一枚小小的核舟，不仅代表着中国古代核雕技艺的高度成就，还承载了两个时空、三个历史人物的不朽精神与悠悠情怀。</a:t>
            </a:r>
            <a:endParaRPr lang="en-US" altLang="zh-CN" sz="3000" b="1"/>
          </a:p>
          <a:p>
            <a:pPr marL="0" indent="0">
              <a:buNone/>
            </a:pPr>
            <a:r>
              <a:rPr lang="zh-CN" altLang="en-US" sz="3000" b="1"/>
              <a:t>        回我们不仅要从</a:t>
            </a:r>
            <a:r>
              <a:rPr lang="en-US" altLang="zh-CN" sz="3000" b="1"/>
              <a:t>《</a:t>
            </a:r>
            <a:r>
              <a:rPr lang="zh-CN" altLang="en-US" sz="3000" b="1"/>
              <a:t>核舟记</a:t>
            </a:r>
            <a:r>
              <a:rPr lang="en-US" altLang="zh-CN" sz="3000" b="1"/>
              <a:t>》</a:t>
            </a:r>
            <a:r>
              <a:rPr lang="zh-CN" altLang="en-US" sz="3000" b="1"/>
              <a:t>中感受到雕刻者的技艺之精，还要看到雕刻者身上宝贵的“工匠精神”。</a:t>
            </a:r>
            <a:endParaRPr lang="en-US" altLang="zh-CN" sz="3000" b="1"/>
          </a:p>
          <a:p>
            <a:pPr marL="0" indent="0">
              <a:buNone/>
            </a:pPr>
            <a:r>
              <a:rPr lang="zh-CN" altLang="en-US" sz="3000" b="1"/>
              <a:t>        工匠们敬业专注、精益创新，他们也充满思想、满怀情谊。时代的发展，需要大国工匠；迈向新征程，需要大力弘扬工匠精神。</a:t>
            </a:r>
            <a:endParaRPr lang="zh-CN" altLang="en-US" sz="3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/>
          <p:nvPr/>
        </p:nvSpPr>
        <p:spPr>
          <a:xfrm>
            <a:off x="570865" y="1144905"/>
            <a:ext cx="10981055" cy="5584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2009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明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有奇巧人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曰王叔远，能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以径寸之木，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宫室、器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皿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、人物，以至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鸟兽、木石，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罔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因势象形，各具情态。尝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贻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余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核舟一，盖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大苏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泛赤壁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云。</a:t>
            </a:r>
            <a:endParaRPr lang="zh-CN" altLang="zh-CN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舟首尾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长约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八分</a:t>
            </a:r>
            <a:r>
              <a:rPr lang="zh-CN" altLang="zh-CN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奇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，高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黍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许。中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轩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敞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为舱，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箬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篷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覆之。旁开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小窗，左右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各四，共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八扇。启窗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而观，雕栏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相望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焉。闭之，则右刻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“山高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月小，水落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石出”，左刻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“清风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徐来，水波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不兴”，石青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糁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之。</a:t>
            </a:r>
            <a:endParaRPr lang="zh-CN" altLang="zh-CN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87025" y="1003935"/>
            <a:ext cx="8756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mǐn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12730" y="1827530"/>
            <a:ext cx="5746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yí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0865" y="4124960"/>
            <a:ext cx="8661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ruò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83045" y="5669915"/>
            <a:ext cx="7880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5" name="核舟记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97255" y="1261745"/>
            <a:ext cx="509270" cy="5657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7255" y="43815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诵读课文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8330" y="3362960"/>
            <a:ext cx="79756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hǔ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8870" y="1827530"/>
            <a:ext cx="11671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g</a:t>
            </a:r>
            <a:endParaRPr lang="en-US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84235" y="3362960"/>
            <a:ext cx="25031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xu</a:t>
            </a:r>
            <a:r>
              <a:rPr lang="en-US" altLang="en-US" sz="30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 </a:t>
            </a:r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g</a:t>
            </a:r>
            <a:endParaRPr lang="en-US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4235" y="1003935"/>
            <a:ext cx="8756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en-US" altLang="en-US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é</a:t>
            </a:r>
            <a:r>
              <a:rPr lang="en-US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en-US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8870" y="3362960"/>
            <a:ext cx="4210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jī</a:t>
            </a:r>
            <a:endParaRPr lang="en-US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820" y="476885"/>
            <a:ext cx="115309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2009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三人，中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冠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而多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髯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为东坡，佛印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居右，鲁直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居左。苏、黄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共阅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一手卷。东坡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执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卷端，左手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抚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鲁直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背。鲁直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左手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执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卷末，右手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指卷，如有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所语。东坡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右足，鲁直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左足，各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微侧，其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两膝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相比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者，各隐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卷底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衣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褶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中。佛印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绝类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弥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勒，袒胸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露乳，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矫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首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昂视，神情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与苏、黄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不属。卧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右膝，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诎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右臂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支船，而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竖其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左膝，左臂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挂念珠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倚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之——珠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历历数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也。</a:t>
            </a:r>
            <a:endParaRPr lang="zh-CN" altLang="zh-CN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8360" y="312420"/>
            <a:ext cx="761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r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4540" y="4507230"/>
            <a:ext cx="6350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qū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377805" y="2845435"/>
            <a:ext cx="92710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p>
            <a:pPr algn="l" fontAlgn="base"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en-US" altLang="zh-CN" sz="3200">
                <a:solidFill>
                  <a:srgbClr val="FF0000"/>
                </a:solidFill>
                <a:cs typeface="Arial" panose="020B0604020202020204" pitchFamily="34" charset="0"/>
              </a:rPr>
              <a:t>zhě</a:t>
            </a:r>
            <a:endParaRPr lang="en-US" altLang="zh-CN" sz="32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04030" y="312420"/>
            <a:ext cx="1624330" cy="6248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defRPr/>
            </a:pPr>
            <a:r>
              <a:rPr lang="en-US" altLang="zh-CN" sz="3200" smtClean="0">
                <a:solidFill>
                  <a:srgbClr val="FF0000"/>
                </a:solidFill>
                <a:latin typeface="+mn-lt"/>
                <a:cs typeface="+mn-lt"/>
              </a:rPr>
              <a:t>é  gu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+mn-lt"/>
              </a:rPr>
              <a:t>ā</a:t>
            </a:r>
            <a:r>
              <a:rPr lang="en-US" altLang="zh-CN" sz="3200" smtClean="0">
                <a:solidFill>
                  <a:srgbClr val="FF0000"/>
                </a:solidFill>
                <a:latin typeface="+mn-lt"/>
                <a:cs typeface="+mn-lt"/>
              </a:rPr>
              <a:t>n</a:t>
            </a:r>
            <a:r>
              <a:rPr lang="en-US" altLang="zh-CN" sz="3465" smtClean="0">
                <a:solidFill>
                  <a:prstClr val="black"/>
                </a:solidFill>
                <a:latin typeface="汉语拼音" pitchFamily="34" charset="0"/>
                <a:cs typeface="汉语拼音" pitchFamily="34" charset="0"/>
              </a:rPr>
              <a:t>  </a:t>
            </a:r>
            <a:endParaRPr lang="zh-CN" altLang="en-US" sz="3465">
              <a:solidFill>
                <a:prstClr val="black"/>
              </a:solidFill>
              <a:latin typeface="汉语拼音" pitchFamily="34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06085" y="3697605"/>
            <a:ext cx="964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7910" y="3697605"/>
            <a:ext cx="6540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+mn-ea"/>
                <a:sym typeface="+mn-ea"/>
              </a:rPr>
              <a:t>mí</a:t>
            </a:r>
            <a:endParaRPr lang="en-US" altLang="zh-CN" sz="3200" b="1" err="1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55505" y="4424680"/>
            <a:ext cx="622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yǐ</a:t>
            </a:r>
            <a:endParaRPr lang="en-US" altLang="zh-CN" sz="32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4955" y="218440"/>
            <a:ext cx="11417935" cy="708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2009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舟尾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横卧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楫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。楫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左右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舟子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各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一人。居右者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椎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髻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仰面，左手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倚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一衡木，右手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攀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</a:t>
            </a:r>
            <a:r>
              <a:rPr lang="zh-CN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趾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，若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啸呼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状。居左者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右手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蒲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葵扇，左手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抚炉，炉上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有壶，其人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视端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容寂，若听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茶声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然。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船背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稍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夷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，则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题名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其上，文曰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“天启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壬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秋日，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虞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王毅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叔远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甫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刻”，细若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蚊足，钩画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了了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，其色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墨。又用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篆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章一，文曰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“初平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山人”，其色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丹。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14940" y="84455"/>
            <a:ext cx="1451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chuí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en-US" altLang="zh-CN" sz="32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ì</a:t>
            </a:r>
            <a:endParaRPr lang="en-US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342755" y="3591560"/>
            <a:ext cx="1363345" cy="6248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defRPr/>
            </a:pPr>
            <a:r>
              <a:rPr lang="en-US" altLang="zh-CN" sz="32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rén xū</a:t>
            </a:r>
            <a:r>
              <a:rPr lang="en-US" altLang="zh-CN" sz="3465" smtClean="0">
                <a:solidFill>
                  <a:prstClr val="black"/>
                </a:solidFill>
                <a:latin typeface="汉语拼音" pitchFamily="34" charset="0"/>
                <a:cs typeface="汉语拼音" pitchFamily="34" charset="0"/>
              </a:rPr>
              <a:t>  </a:t>
            </a:r>
            <a:endParaRPr lang="zh-CN" altLang="en-US" sz="3465">
              <a:solidFill>
                <a:prstClr val="black"/>
              </a:solidFill>
              <a:latin typeface="汉语拼音" pitchFamily="34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7590" y="5430520"/>
            <a:ext cx="12693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4750" y="84455"/>
            <a:ext cx="523875" cy="666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endParaRPr lang="en-US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550" y="4495800"/>
            <a:ext cx="72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yú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6866" name="矩形 206865"/>
          <p:cNvSpPr/>
          <p:nvPr/>
        </p:nvSpPr>
        <p:spPr>
          <a:xfrm>
            <a:off x="3181985" y="4495800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err="1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</a:rPr>
              <a:t>fǔ</a:t>
            </a:r>
            <a:endParaRPr lang="en-US" altLang="zh-CN" sz="3200" err="1">
              <a:solidFill>
                <a:srgbClr val="FF0000"/>
              </a:solidFill>
              <a:latin typeface="+mj-lt"/>
              <a:ea typeface="宋体" panose="02010600030101010101" pitchFamily="2" charset="-122"/>
              <a:cs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3495" y="969645"/>
            <a:ext cx="622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yǐ</a:t>
            </a:r>
            <a:endParaRPr lang="en-US" altLang="zh-CN" sz="32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53740" y="3591560"/>
            <a:ext cx="5930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yí</a:t>
            </a:r>
            <a:endParaRPr lang="en-US" altLang="zh-CN" sz="320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05330" y="1878965"/>
            <a:ext cx="72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p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ú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78190" y="4495800"/>
            <a:ext cx="964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li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endParaRPr lang="en-US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2"/>
          <p:cNvSpPr txBox="1"/>
          <p:nvPr/>
        </p:nvSpPr>
        <p:spPr>
          <a:xfrm>
            <a:off x="482600" y="1625600"/>
            <a:ext cx="11196638" cy="343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通计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一舟，为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人五；为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窗八；为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箬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篷，为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楫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炉，为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壶，为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手卷，为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念珠各一；对联、题名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并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篆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文，为字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共三十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有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四。而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计其长，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曾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盈寸。盖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简桃核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修狭者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为之。嘻，技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亦灵怪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矣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哉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！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52385" y="1494790"/>
            <a:ext cx="8661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0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ruò</a:t>
            </a:r>
            <a:endParaRPr lang="zh-CN" altLang="zh-CN" sz="30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4860" y="1464310"/>
            <a:ext cx="42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endParaRPr lang="en-US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34450" y="2317750"/>
            <a:ext cx="12693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9555" y="3137535"/>
            <a:ext cx="873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lt"/>
                <a:sym typeface="+mn-ea"/>
              </a:rPr>
              <a:t>yòu</a:t>
            </a:r>
            <a:endParaRPr lang="zh-CN" altLang="en-US" sz="32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4445" y="3137535"/>
            <a:ext cx="115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 panose="020B0503020204020204" charset="-122"/>
                <a:cs typeface="+mj-lt"/>
                <a:sym typeface="+mn-ea"/>
              </a:rPr>
              <a:t>zēng</a:t>
            </a:r>
            <a:endParaRPr lang="zh-CN" altLang="en-US" sz="32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微软雅黑" panose="020B0503020204020204" charset="-122"/>
              <a:cs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1655" y="3993515"/>
            <a:ext cx="859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err="1">
                <a:solidFill>
                  <a:srgbClr val="FF0000"/>
                </a:solidFill>
                <a:latin typeface="+mj-lt"/>
                <a:cs typeface="+mj-lt"/>
                <a:sym typeface="+mn-ea"/>
              </a:rPr>
              <a:t>z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cs typeface="+mj-lt"/>
                <a:sym typeface="+mn-ea"/>
              </a:rPr>
              <a:t>ā</a:t>
            </a:r>
            <a:r>
              <a:rPr lang="en-US" altLang="zh-CN" sz="3200" err="1">
                <a:solidFill>
                  <a:srgbClr val="FF0000"/>
                </a:solidFill>
                <a:latin typeface="+mj-lt"/>
                <a:cs typeface="+mj-lt"/>
                <a:sym typeface="+mn-ea"/>
              </a:rPr>
              <a:t>i</a:t>
            </a:r>
            <a:endParaRPr lang="en-US" altLang="zh-CN" sz="3200">
              <a:latin typeface="+mj-lt"/>
              <a:ea typeface="楷体" panose="02010609060101010101" pitchFamily="49" charset="-122"/>
              <a:cs typeface="+mj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25791" y="997008"/>
            <a:ext cx="11772244" cy="60007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明有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奇</a:t>
            </a:r>
            <a:r>
              <a:rPr kumimoji="0"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巧人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曰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王叔远，能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  径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寸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之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木，</a:t>
            </a:r>
            <a:r>
              <a:rPr kumimoji="0"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宫室、器皿、人物，</a:t>
            </a: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以至鸟兽、木石，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罔</a:t>
            </a:r>
            <a:r>
              <a:rPr kumimoji="0"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不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因</a:t>
            </a:r>
            <a:r>
              <a:rPr kumimoji="0"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  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势</a:t>
            </a:r>
            <a:r>
              <a:rPr kumimoji="0"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   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象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形，各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具</a:t>
            </a:r>
            <a:r>
              <a:rPr kumimoji="0"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情</a:t>
            </a:r>
            <a:r>
              <a:rPr kumimoji="0"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态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尝</a:t>
            </a:r>
            <a:r>
              <a:rPr kumimoji="0" lang="zh-CN" altLang="en-US" sz="32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贻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余核舟一，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盖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大苏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泛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赤壁</a:t>
            </a:r>
            <a:r>
              <a:rPr kumimoji="0"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云</a:t>
            </a:r>
            <a:r>
              <a:rPr kumimoji="0"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zh-CN" altLang="en-US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lnSpc>
                <a:spcPct val="200000"/>
              </a:lnSpc>
              <a:buFont typeface="Arial" panose="020B0604020202020204" pitchFamily="34" charset="0"/>
              <a:buChar char="•"/>
            </a:pPr>
            <a:endParaRPr kumimoji="0"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8484" name="Oval 4"/>
          <p:cNvSpPr>
            <a:spLocks noChangeArrowheads="1"/>
          </p:cNvSpPr>
          <p:nvPr/>
        </p:nvSpPr>
        <p:spPr bwMode="auto">
          <a:xfrm>
            <a:off x="4995485" y="951899"/>
            <a:ext cx="638155" cy="396000"/>
          </a:xfrm>
          <a:prstGeom prst="wedgeRoundRectCallout">
            <a:avLst>
              <a:gd name="adj1" fmla="val -12502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5" name="Oval 5"/>
          <p:cNvSpPr>
            <a:spLocks noChangeArrowheads="1"/>
          </p:cNvSpPr>
          <p:nvPr/>
        </p:nvSpPr>
        <p:spPr bwMode="auto">
          <a:xfrm>
            <a:off x="7604408" y="951853"/>
            <a:ext cx="914400" cy="396000"/>
          </a:xfrm>
          <a:prstGeom prst="wedgeRoundRectCallout">
            <a:avLst>
              <a:gd name="adj1" fmla="val 7074"/>
              <a:gd name="adj2" fmla="val 9203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雕刻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8" name="Oval 8"/>
          <p:cNvSpPr>
            <a:spLocks noChangeArrowheads="1"/>
          </p:cNvSpPr>
          <p:nvPr/>
        </p:nvSpPr>
        <p:spPr bwMode="auto">
          <a:xfrm>
            <a:off x="2887980" y="2922905"/>
            <a:ext cx="865505" cy="396240"/>
          </a:xfrm>
          <a:prstGeom prst="wedgeRoundRectCallout">
            <a:avLst>
              <a:gd name="adj1" fmla="val 55282"/>
              <a:gd name="adj2" fmla="val 9375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9" name="Oval 9"/>
          <p:cNvSpPr>
            <a:spLocks noChangeArrowheads="1"/>
          </p:cNvSpPr>
          <p:nvPr/>
        </p:nvSpPr>
        <p:spPr bwMode="auto">
          <a:xfrm>
            <a:off x="3977005" y="2922905"/>
            <a:ext cx="1905635" cy="396240"/>
          </a:xfrm>
          <a:prstGeom prst="wedgeRoundRectCallout">
            <a:avLst>
              <a:gd name="adj1" fmla="val -16511"/>
              <a:gd name="adj2" fmla="val 8621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顺着、就着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90" name="Oval 10"/>
          <p:cNvSpPr>
            <a:spLocks noChangeArrowheads="1"/>
          </p:cNvSpPr>
          <p:nvPr/>
        </p:nvSpPr>
        <p:spPr bwMode="auto">
          <a:xfrm>
            <a:off x="6106160" y="2922905"/>
            <a:ext cx="998220" cy="396240"/>
          </a:xfrm>
          <a:prstGeom prst="wedgeRoundRectCallout">
            <a:avLst>
              <a:gd name="adj1" fmla="val -17794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94" name="Oval 14"/>
          <p:cNvSpPr>
            <a:spLocks noChangeArrowheads="1"/>
          </p:cNvSpPr>
          <p:nvPr/>
        </p:nvSpPr>
        <p:spPr bwMode="auto">
          <a:xfrm>
            <a:off x="2715040" y="4836838"/>
            <a:ext cx="3242678" cy="396000"/>
          </a:xfrm>
          <a:prstGeom prst="wedgeRoundRectCallout">
            <a:avLst>
              <a:gd name="adj1" fmla="val -11433"/>
              <a:gd name="adj2" fmla="val 7624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表推测的句首语气词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Oval 4"/>
          <p:cNvSpPr>
            <a:spLocks noChangeArrowheads="1"/>
          </p:cNvSpPr>
          <p:nvPr/>
        </p:nvSpPr>
        <p:spPr bwMode="auto">
          <a:xfrm>
            <a:off x="1459230" y="946785"/>
            <a:ext cx="720725" cy="396240"/>
          </a:xfrm>
          <a:prstGeom prst="wedgeRoundRectCallout">
            <a:avLst>
              <a:gd name="adj1" fmla="val 5659"/>
              <a:gd name="adj2" fmla="val 8129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5769057" y="967774"/>
            <a:ext cx="914400" cy="396000"/>
          </a:xfrm>
          <a:prstGeom prst="wedgeRoundRectCallout">
            <a:avLst>
              <a:gd name="adj1" fmla="val -27810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5957718" y="4830567"/>
            <a:ext cx="936625" cy="396000"/>
          </a:xfrm>
          <a:prstGeom prst="wedgeRoundRectCallout">
            <a:avLst>
              <a:gd name="adj1" fmla="val -117757"/>
              <a:gd name="adj2" fmla="val 98236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泛舟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599" y="1898254"/>
            <a:ext cx="11403677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    明朝有个手艺奇妙精巧的人叫王叔远，（他）能够用直径一寸的木头，雕刻出宫殿、器具、人物，以至飞鸟、走兽、树木、石头，</a:t>
            </a:r>
            <a:endParaRPr lang="zh-CN" altLang="en-US" sz="28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951" y="3821052"/>
            <a:ext cx="11403677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    全都是就着（木头原来的）样子刻成（各种事物的）形象，各有各的神情姿态。</a:t>
            </a:r>
            <a:endParaRPr lang="zh-CN" altLang="en-US" sz="28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8492" name="Oval 12"/>
          <p:cNvSpPr>
            <a:spLocks noChangeArrowheads="1"/>
          </p:cNvSpPr>
          <p:nvPr/>
        </p:nvSpPr>
        <p:spPr bwMode="auto">
          <a:xfrm>
            <a:off x="715920" y="4836838"/>
            <a:ext cx="936625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93" name="Oval 13"/>
          <p:cNvSpPr>
            <a:spLocks noChangeArrowheads="1"/>
          </p:cNvSpPr>
          <p:nvPr/>
        </p:nvSpPr>
        <p:spPr bwMode="auto">
          <a:xfrm>
            <a:off x="1652545" y="4836838"/>
            <a:ext cx="1081088" cy="396000"/>
          </a:xfrm>
          <a:prstGeom prst="wedgeRoundRectCallout">
            <a:avLst>
              <a:gd name="adj1" fmla="val -58206"/>
              <a:gd name="adj2" fmla="val 8398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赠送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95" name="Oval 15"/>
          <p:cNvSpPr>
            <a:spLocks noChangeArrowheads="1"/>
          </p:cNvSpPr>
          <p:nvPr/>
        </p:nvSpPr>
        <p:spPr bwMode="auto">
          <a:xfrm>
            <a:off x="6915150" y="4830445"/>
            <a:ext cx="2082800" cy="396240"/>
          </a:xfrm>
          <a:prstGeom prst="wedgeRoundRectCallout">
            <a:avLst>
              <a:gd name="adj1" fmla="val -70293"/>
              <a:gd name="adj2" fmla="val 9548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句末语气词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161" y="5743850"/>
            <a:ext cx="11403677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（他）曾经送给我一个用桃核刻成的小船，（刻的）是苏轼游赤壁</a:t>
            </a:r>
            <a:r>
              <a:rPr lang="en-US" altLang="zh-CN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的情景</a:t>
            </a:r>
            <a:r>
              <a:rPr lang="en-US" altLang="zh-CN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646045" y="996950"/>
            <a:ext cx="720725" cy="396240"/>
          </a:xfrm>
          <a:prstGeom prst="wedgeRoundRectCallout">
            <a:avLst>
              <a:gd name="adj1" fmla="val 5659"/>
              <a:gd name="adj2" fmla="val 8129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6818570" y="996984"/>
            <a:ext cx="638155" cy="396000"/>
          </a:xfrm>
          <a:prstGeom prst="wedgeRoundRectCallout">
            <a:avLst>
              <a:gd name="adj1" fmla="val -12502"/>
              <a:gd name="adj2" fmla="val 705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66770" y="6345555"/>
            <a:ext cx="6096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endParaRPr lang="zh-CN" altLang="en-US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1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人物</a:t>
            </a:r>
            <a:r>
              <a:rPr lang="en-US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以至飞鸟走兽、树木、石头</a:t>
            </a:r>
            <a:r>
              <a:rPr lang="en-US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7104413" y="2922753"/>
            <a:ext cx="1049481" cy="396000"/>
          </a:xfrm>
          <a:prstGeom prst="wedgeRoundRectCallout">
            <a:avLst>
              <a:gd name="adj1" fmla="val -17794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8609965" y="2922905"/>
            <a:ext cx="957580" cy="396240"/>
          </a:xfrm>
          <a:prstGeom prst="wedgeRoundRectCallout">
            <a:avLst>
              <a:gd name="adj1" fmla="val -17794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9865393" y="2850998"/>
            <a:ext cx="1049481" cy="396000"/>
          </a:xfrm>
          <a:prstGeom prst="wedgeRoundRectCallout">
            <a:avLst>
              <a:gd name="adj1" fmla="val -17794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00" b="1">
                <a:solidFill>
                  <a:srgbClr val="00923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神情</a:t>
            </a:r>
            <a:endParaRPr kumimoji="0" lang="zh-CN" altLang="en-US" sz="2600" b="1">
              <a:solidFill>
                <a:srgbClr val="00923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10948703" y="2850998"/>
            <a:ext cx="1049481" cy="396000"/>
          </a:xfrm>
          <a:prstGeom prst="wedgeRoundRectCallout">
            <a:avLst>
              <a:gd name="adj1" fmla="val -17794"/>
              <a:gd name="adj2" fmla="val 7592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6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姿态</a:t>
            </a:r>
            <a:endParaRPr kumimoji="0" lang="zh-CN" altLang="en-US" sz="26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bldLvl="0" animBg="1"/>
      <p:bldP spid="148485" grpId="0" bldLvl="0" animBg="1"/>
      <p:bldP spid="148488" grpId="0" bldLvl="0" animBg="1"/>
      <p:bldP spid="148489" grpId="0" bldLvl="0" animBg="1"/>
      <p:bldP spid="148490" grpId="0" bldLvl="0" animBg="1"/>
      <p:bldP spid="148494" grpId="0" bldLvl="0" animBg="1"/>
      <p:bldP spid="34" grpId="0" bldLvl="0" animBg="1"/>
      <p:bldP spid="37" grpId="0" bldLvl="0" animBg="1"/>
      <p:bldP spid="38" grpId="0" bldLvl="0" animBg="1"/>
      <p:bldP spid="5" grpId="0" animBg="1"/>
      <p:bldP spid="6" grpId="0" animBg="1"/>
      <p:bldP spid="148492" grpId="0" bldLvl="0" animBg="1"/>
      <p:bldP spid="148493" grpId="0" bldLvl="0" animBg="1"/>
      <p:bldP spid="148495" grpId="0" bldLvl="0" animBg="1"/>
      <p:bldP spid="7" grpId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317571" y="1502774"/>
            <a:ext cx="11514211" cy="43999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舟首尾长约八分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有奇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，高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可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二黍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许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。中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轩敞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者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舱，</a:t>
            </a:r>
            <a:r>
              <a:rPr kumimoji="0" lang="zh-CN" altLang="en-US" sz="28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箬篷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覆之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旁开小窗，左右各四，共八扇。</a:t>
            </a:r>
            <a:r>
              <a:rPr kumimoji="0" lang="zh-CN" altLang="en-US" sz="28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启</a:t>
            </a: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窗</a:t>
            </a:r>
            <a:r>
              <a:rPr kumimoji="0" lang="zh-CN" altLang="en-US" sz="28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而</a:t>
            </a: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观，雕栏</a:t>
            </a:r>
            <a:r>
              <a:rPr kumimoji="0" lang="zh-CN" altLang="en-US" sz="28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相望</a:t>
            </a: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焉。</a:t>
            </a: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kumimoji="0" lang="en-US" altLang="zh-CN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闭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之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则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右刻“山高月小，水落石出”，左刻“清风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徐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来，水波不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兴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”，</a:t>
            </a:r>
            <a:r>
              <a:rPr kumimoji="0" lang="zh-CN" altLang="en-US" sz="28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石青</a:t>
            </a:r>
            <a:r>
              <a:rPr kumimoji="0" lang="zh-CN" altLang="en-US" sz="28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糁 </a:t>
            </a:r>
            <a:r>
              <a:rPr kumimoji="0" lang="zh-CN" altLang="en-US" sz="2800" b="1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r>
              <a:rPr kumimoji="0"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之</a:t>
            </a:r>
            <a:r>
              <a:rPr kumimoji="0"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r>
              <a:rPr kumimoji="0" lang="zh-CN" altLang="en-US" sz="2800" b="1" u="sng"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endParaRPr kumimoji="0" lang="zh-CN" altLang="en-US" sz="2800" b="1" u="sng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7" name="Oval 27"/>
          <p:cNvSpPr>
            <a:spLocks noChangeArrowheads="1"/>
          </p:cNvSpPr>
          <p:nvPr/>
        </p:nvSpPr>
        <p:spPr bwMode="auto">
          <a:xfrm>
            <a:off x="6389695" y="1065701"/>
            <a:ext cx="1675151" cy="396000"/>
          </a:xfrm>
          <a:prstGeom prst="wedgeRoundRectCallout">
            <a:avLst>
              <a:gd name="adj1" fmla="val -3061"/>
              <a:gd name="adj2" fmla="val 8129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高起而宽敞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Oval 28"/>
          <p:cNvSpPr>
            <a:spLocks noChangeArrowheads="1"/>
          </p:cNvSpPr>
          <p:nvPr/>
        </p:nvSpPr>
        <p:spPr bwMode="auto">
          <a:xfrm>
            <a:off x="5475199" y="2857577"/>
            <a:ext cx="900112" cy="39600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打开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Oval 30"/>
          <p:cNvSpPr>
            <a:spLocks noChangeArrowheads="1"/>
          </p:cNvSpPr>
          <p:nvPr/>
        </p:nvSpPr>
        <p:spPr bwMode="auto">
          <a:xfrm>
            <a:off x="8102600" y="731520"/>
            <a:ext cx="2107565" cy="732790"/>
          </a:xfrm>
          <a:prstGeom prst="wedgeRoundRectCallout">
            <a:avLst>
              <a:gd name="adj1" fmla="val 432"/>
              <a:gd name="adj2" fmla="val 69753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名作状，</a:t>
            </a:r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用箬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竹叶做的船篷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Oval 42"/>
          <p:cNvSpPr>
            <a:spLocks noChangeArrowheads="1"/>
          </p:cNvSpPr>
          <p:nvPr/>
        </p:nvSpPr>
        <p:spPr bwMode="auto">
          <a:xfrm>
            <a:off x="555981" y="1038694"/>
            <a:ext cx="2288012" cy="396000"/>
          </a:xfrm>
          <a:prstGeom prst="wedgeRoundRectCallout">
            <a:avLst>
              <a:gd name="adj1" fmla="val 76756"/>
              <a:gd name="adj2" fmla="val 8666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有余，多一点儿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Oval 43"/>
          <p:cNvSpPr>
            <a:spLocks noChangeArrowheads="1"/>
          </p:cNvSpPr>
          <p:nvPr/>
        </p:nvSpPr>
        <p:spPr bwMode="auto">
          <a:xfrm>
            <a:off x="2889646" y="701696"/>
            <a:ext cx="1416540" cy="732998"/>
          </a:xfrm>
          <a:prstGeom prst="wedgeRoundRectCallout">
            <a:avLst>
              <a:gd name="adj1" fmla="val 18198"/>
              <a:gd name="adj2" fmla="val 65401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古：零数</a:t>
            </a:r>
            <a:endParaRPr kumimoji="0" lang="en-US" altLang="zh-CN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今：单的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Oval 44"/>
          <p:cNvSpPr>
            <a:spLocks noChangeArrowheads="1"/>
          </p:cNvSpPr>
          <p:nvPr/>
        </p:nvSpPr>
        <p:spPr bwMode="auto">
          <a:xfrm>
            <a:off x="4351839" y="1024628"/>
            <a:ext cx="835025" cy="396000"/>
          </a:xfrm>
          <a:prstGeom prst="wedgeRoundRectCallout">
            <a:avLst>
              <a:gd name="adj1" fmla="val 13547"/>
              <a:gd name="adj2" fmla="val 8935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Oval 45"/>
          <p:cNvSpPr>
            <a:spLocks noChangeArrowheads="1"/>
          </p:cNvSpPr>
          <p:nvPr/>
        </p:nvSpPr>
        <p:spPr bwMode="auto">
          <a:xfrm>
            <a:off x="5308454" y="1038694"/>
            <a:ext cx="1012783" cy="396000"/>
          </a:xfrm>
          <a:prstGeom prst="wedgeRoundRectCallout">
            <a:avLst>
              <a:gd name="adj1" fmla="val 18011"/>
              <a:gd name="adj2" fmla="val 8935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表约数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Oval 30"/>
          <p:cNvSpPr>
            <a:spLocks noChangeArrowheads="1"/>
          </p:cNvSpPr>
          <p:nvPr/>
        </p:nvSpPr>
        <p:spPr bwMode="auto">
          <a:xfrm>
            <a:off x="10718723" y="1045766"/>
            <a:ext cx="1172910" cy="396000"/>
          </a:xfrm>
          <a:prstGeom prst="wedgeRoundRectCallout">
            <a:avLst>
              <a:gd name="adj1" fmla="val -82476"/>
              <a:gd name="adj2" fmla="val 8935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指船舱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50466" y="1565665"/>
            <a:ext cx="427822" cy="3963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9038667" y="1461701"/>
            <a:ext cx="789710" cy="512618"/>
          </a:xfrm>
          <a:prstGeom prst="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60218" y="5833372"/>
            <a:ext cx="11370380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    关上它，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见右边刻着“山高月小，水落石出”，左边刻着“清风徐来，水波不兴”，用石青涂在刻字的凹处。</a:t>
            </a:r>
            <a:endParaRPr lang="zh-CN" altLang="en-US" sz="26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599" y="1972684"/>
            <a:ext cx="1140367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    小船从头到尾长约八分多一点儿，高度约二分上下。中间高起而宽敞的部分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船舱，用箬竹叶做成的船篷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覆盖</a:t>
            </a:r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着它。</a:t>
            </a:r>
            <a:endParaRPr lang="zh-CN" altLang="en-US" sz="26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837" y="3671515"/>
            <a:ext cx="1140367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00923F"/>
                </a:solidFill>
                <a:latin typeface="黑体" panose="02010609060101010101" charset="-122"/>
                <a:ea typeface="黑体" panose="02010609060101010101" charset="-122"/>
              </a:rPr>
              <a:t>    （船舱）旁边辟有小窗，左右各四扇，一共八扇。推开窗户来看，雕刻着花纹的栏杆左右相对。</a:t>
            </a:r>
            <a:endParaRPr lang="zh-CN" altLang="en-US" sz="2600" b="1">
              <a:solidFill>
                <a:srgbClr val="0092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Oval 34"/>
          <p:cNvSpPr>
            <a:spLocks noChangeArrowheads="1"/>
          </p:cNvSpPr>
          <p:nvPr/>
        </p:nvSpPr>
        <p:spPr bwMode="auto">
          <a:xfrm>
            <a:off x="7806283" y="2861578"/>
            <a:ext cx="1802175" cy="396000"/>
          </a:xfrm>
          <a:prstGeom prst="wedgeRoundRectCallout">
            <a:avLst>
              <a:gd name="adj1" fmla="val -3133"/>
              <a:gd name="adj2" fmla="val 5981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左右相对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Oval 39"/>
          <p:cNvSpPr>
            <a:spLocks noChangeArrowheads="1"/>
          </p:cNvSpPr>
          <p:nvPr/>
        </p:nvSpPr>
        <p:spPr bwMode="auto">
          <a:xfrm>
            <a:off x="3437294" y="4606448"/>
            <a:ext cx="914545" cy="396000"/>
          </a:xfrm>
          <a:prstGeom prst="wedgeRoundRectCallout">
            <a:avLst>
              <a:gd name="adj1" fmla="val -194061"/>
              <a:gd name="adj2" fmla="val 15647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涂抹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Oval 40"/>
          <p:cNvSpPr>
            <a:spLocks noChangeArrowheads="1"/>
          </p:cNvSpPr>
          <p:nvPr/>
        </p:nvSpPr>
        <p:spPr bwMode="auto">
          <a:xfrm>
            <a:off x="556260" y="4592955"/>
            <a:ext cx="2470150" cy="396240"/>
          </a:xfrm>
          <a:prstGeom prst="wedgeRoundRectCallout">
            <a:avLst>
              <a:gd name="adj1" fmla="val -24892"/>
              <a:gd name="adj2" fmla="val 164530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名作状，用石青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Oval 41"/>
          <p:cNvSpPr>
            <a:spLocks noChangeArrowheads="1"/>
          </p:cNvSpPr>
          <p:nvPr/>
        </p:nvSpPr>
        <p:spPr bwMode="auto">
          <a:xfrm>
            <a:off x="4380046" y="4614081"/>
            <a:ext cx="2232837" cy="396000"/>
          </a:xfrm>
          <a:prstGeom prst="wedgeRoundRectCallout">
            <a:avLst>
              <a:gd name="adj1" fmla="val -122738"/>
              <a:gd name="adj2" fmla="val 177955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代指刻字的凹处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>
            <a:off x="797940" y="5286714"/>
            <a:ext cx="789710" cy="512618"/>
          </a:xfrm>
          <a:prstGeom prst="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60985" y="119380"/>
            <a:ext cx="2454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Oval 28"/>
          <p:cNvSpPr>
            <a:spLocks noChangeArrowheads="1"/>
          </p:cNvSpPr>
          <p:nvPr/>
        </p:nvSpPr>
        <p:spPr bwMode="auto">
          <a:xfrm>
            <a:off x="6390005" y="2839720"/>
            <a:ext cx="1177290" cy="39624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8257540" y="4564380"/>
            <a:ext cx="1012825" cy="39624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慢慢地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28"/>
          <p:cNvSpPr>
            <a:spLocks noChangeArrowheads="1"/>
          </p:cNvSpPr>
          <p:nvPr/>
        </p:nvSpPr>
        <p:spPr bwMode="auto">
          <a:xfrm>
            <a:off x="10386695" y="4564380"/>
            <a:ext cx="572135" cy="396240"/>
          </a:xfrm>
          <a:prstGeom prst="wedgeRoundRectCallout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kumimoji="0"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1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5" grpId="0" bldLvl="0" animBg="1"/>
      <p:bldP spid="41" grpId="0" animBg="1"/>
      <p:bldP spid="2" grpId="0" animBg="1"/>
      <p:bldP spid="3" grpId="0" animBg="1"/>
      <p:bldP spid="23" grpId="0" bldLvl="0" animBg="1"/>
      <p:bldP spid="27" grpId="0" bldLvl="0" animBg="1"/>
      <p:bldP spid="28" grpId="0" bldLvl="0" animBg="1"/>
      <p:bldP spid="29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AS_UNIQUEID" val="3163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AS_UNIQUEID" val="3163"/>
</p:tagLst>
</file>

<file path=ppt/tags/tag12.xml><?xml version="1.0" encoding="utf-8"?>
<p:tagLst xmlns:p="http://schemas.openxmlformats.org/presentationml/2006/main">
  <p:tag name="AS_UNIQUEID" val="3164"/>
</p:tagLst>
</file>

<file path=ppt/tags/tag13.xml><?xml version="1.0" encoding="utf-8"?>
<p:tagLst xmlns:p="http://schemas.openxmlformats.org/presentationml/2006/main">
  <p:tag name="AS_UNIQUEID" val="3165"/>
</p:tagLst>
</file>

<file path=ppt/tags/tag14.xml><?xml version="1.0" encoding="utf-8"?>
<p:tagLst xmlns:p="http://schemas.openxmlformats.org/presentationml/2006/main">
  <p:tag name="AS_UNIQUEID" val="3166"/>
</p:tagLst>
</file>

<file path=ppt/tags/tag15.xml><?xml version="1.0" encoding="utf-8"?>
<p:tagLst xmlns:p="http://schemas.openxmlformats.org/presentationml/2006/main">
  <p:tag name="AS_UNIQUEID" val="3167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.xml><?xml version="1.0" encoding="utf-8"?>
<p:tagLst xmlns:p="http://schemas.openxmlformats.org/presentationml/2006/main">
  <p:tag name="AS_UNIQUEID" val="3164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AS_UNIQUEID" val="3046"/>
</p:tagLst>
</file>

<file path=ppt/tags/tag28.xml><?xml version="1.0" encoding="utf-8"?>
<p:tagLst xmlns:p="http://schemas.openxmlformats.org/presentationml/2006/main">
  <p:tag name="AS_UNIQUEID" val="3041"/>
</p:tagLst>
</file>

<file path=ppt/tags/tag29.xml><?xml version="1.0" encoding="utf-8"?>
<p:tagLst xmlns:p="http://schemas.openxmlformats.org/presentationml/2006/main">
  <p:tag name="AS_UNIQUEID" val="3049"/>
</p:tagLst>
</file>

<file path=ppt/tags/tag3.xml><?xml version="1.0" encoding="utf-8"?>
<p:tagLst xmlns:p="http://schemas.openxmlformats.org/presentationml/2006/main">
  <p:tag name="AS_UNIQUEID" val="316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.xml><?xml version="1.0" encoding="utf-8"?>
<p:tagLst xmlns:p="http://schemas.openxmlformats.org/presentationml/2006/main">
  <p:tag name="AS_UNIQUEID" val="3166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3167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6.xml><?xml version="1.0" encoding="utf-8"?>
<p:tagLst xmlns:p="http://schemas.openxmlformats.org/presentationml/2006/main">
  <p:tag name="AS_UNIQUEID" val="873"/>
</p:tagLst>
</file>

<file path=ppt/tags/tag77.xml><?xml version="1.0" encoding="utf-8"?>
<p:tagLst xmlns:p="http://schemas.openxmlformats.org/presentationml/2006/main">
  <p:tag name="AS_UNIQUEID" val="867"/>
</p:tagLst>
</file>

<file path=ppt/tags/tag78.xml><?xml version="1.0" encoding="utf-8"?>
<p:tagLst xmlns:p="http://schemas.openxmlformats.org/presentationml/2006/main">
  <p:tag name="AS_UNIQUEID" val="867"/>
</p:tagLst>
</file>

<file path=ppt/tags/tag7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TABLE_ENDDRAG_ORIGIN_RECT" val="541*385"/>
  <p:tag name="TABLE_ENDDRAG_RECT" val="2*125*541*385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TABLE_ENDDRAG_ORIGIN_RECT" val="919*415"/>
  <p:tag name="TABLE_ENDDRAG_RECT" val="20*106*919*415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TABLE_ENDDRAG_ORIGIN_RECT" val="852*322"/>
  <p:tag name="TABLE_ENDDRAG_RECT" val="37*151*852*322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commondata" val="eyJoZGlkIjoiZjM1MDU3MjRkMGIzNjliNDRhNmZhZDFlNDFkYmY5MmUifQ=="/>
</p:tagLst>
</file>

<file path=ppt/theme/theme1.xml><?xml version="1.0" encoding="utf-8"?>
<a:theme xmlns:a="http://schemas.openxmlformats.org/drawingml/2006/main" name="1">
  <a:themeElements>
    <a:clrScheme name="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00"/>
      </a:hlink>
      <a:folHlink>
        <a:srgbClr val="02A54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">
  <a:themeElements>
    <a:clrScheme name="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00"/>
      </a:hlink>
      <a:folHlink>
        <a:srgbClr val="02A54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7425</Words>
  <Application>WPS 演示</Application>
  <PresentationFormat>自定义</PresentationFormat>
  <Paragraphs>879</Paragraphs>
  <Slides>36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Arial</vt:lpstr>
      <vt:lpstr>宋体</vt:lpstr>
      <vt:lpstr>Wingdings</vt:lpstr>
      <vt:lpstr>隶书</vt:lpstr>
      <vt:lpstr>方正舒体</vt:lpstr>
      <vt:lpstr>楷体</vt:lpstr>
      <vt:lpstr>方正楷体_GBK</vt:lpstr>
      <vt:lpstr>微软雅黑</vt:lpstr>
      <vt:lpstr>Times New Roman</vt:lpstr>
      <vt:lpstr>黑体</vt:lpstr>
      <vt:lpstr>Calibri</vt:lpstr>
      <vt:lpstr>汉语拼音</vt:lpstr>
      <vt:lpstr>Segoe Print</vt:lpstr>
      <vt:lpstr>等线</vt:lpstr>
      <vt:lpstr>Arial Unicode MS</vt:lpstr>
      <vt:lpstr>楷体_GB2312</vt:lpstr>
      <vt:lpstr>新宋体</vt:lpstr>
      <vt:lpstr>SimSun-ExtB</vt:lpstr>
      <vt:lpstr>Arial</vt:lpstr>
      <vt:lpstr>1</vt:lpstr>
      <vt:lpstr>1_1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最小的鱼</dc:creator>
  <cp:lastModifiedBy>黄红政</cp:lastModifiedBy>
  <cp:revision>26</cp:revision>
  <dcterms:created xsi:type="dcterms:W3CDTF">2024-03-18T08:05:00Z</dcterms:created>
  <dcterms:modified xsi:type="dcterms:W3CDTF">2025-03-05T04:02:23Z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22E039A659EA4B72A1B2E5D83D2D70D3_13</vt:lpwstr>
  </property>
  <property fmtid="{D5CDD505-2E9C-101B-9397-08002B2CF9AE}" pid="4" name="KSOSaveFontToCloudKey">
    <vt:lpwstr>1054305568_btnclosed</vt:lpwstr>
  </property>
</Properties>
</file>