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1470" r:id="rId2"/>
    <p:sldId id="1439" r:id="rId3"/>
    <p:sldId id="1432" r:id="rId4"/>
    <p:sldId id="1433" r:id="rId5"/>
    <p:sldId id="1437" r:id="rId6"/>
    <p:sldId id="1544" r:id="rId7"/>
    <p:sldId id="1542" r:id="rId8"/>
    <p:sldId id="1581" r:id="rId9"/>
    <p:sldId id="1591" r:id="rId10"/>
    <p:sldId id="1543" r:id="rId11"/>
    <p:sldId id="1434" r:id="rId12"/>
    <p:sldId id="1220" r:id="rId13"/>
    <p:sldId id="1570" r:id="rId14"/>
    <p:sldId id="1582" r:id="rId15"/>
    <p:sldId id="1583" r:id="rId16"/>
    <p:sldId id="1584" r:id="rId17"/>
    <p:sldId id="1585" r:id="rId18"/>
    <p:sldId id="1592" r:id="rId19"/>
    <p:sldId id="1593" r:id="rId20"/>
    <p:sldId id="1594" r:id="rId21"/>
    <p:sldId id="1595" r:id="rId22"/>
    <p:sldId id="1596" r:id="rId23"/>
    <p:sldId id="1597" r:id="rId24"/>
    <p:sldId id="1598" r:id="rId25"/>
    <p:sldId id="1599" r:id="rId26"/>
    <p:sldId id="1600" r:id="rId27"/>
    <p:sldId id="1601" r:id="rId28"/>
    <p:sldId id="1603" r:id="rId29"/>
    <p:sldId id="1580" r:id="rId30"/>
    <p:sldId id="1435" r:id="rId31"/>
    <p:sldId id="993" r:id="rId32"/>
    <p:sldId id="1604" r:id="rId33"/>
    <p:sldId id="1587" r:id="rId34"/>
    <p:sldId id="1568" r:id="rId35"/>
    <p:sldId id="1605" r:id="rId36"/>
    <p:sldId id="1508" r:id="rId37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0510EB"/>
    <a:srgbClr val="3114AC"/>
    <a:srgbClr val="00CCFF"/>
    <a:srgbClr val="E46C0A"/>
    <a:srgbClr val="339966"/>
    <a:srgbClr val="111CF3"/>
    <a:srgbClr val="CCFF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8709" autoAdjust="0"/>
  </p:normalViewPr>
  <p:slideViewPr>
    <p:cSldViewPr>
      <p:cViewPr varScale="1">
        <p:scale>
          <a:sx n="106" d="100"/>
          <a:sy n="106" d="100"/>
        </p:scale>
        <p:origin x="78" y="228"/>
      </p:cViewPr>
      <p:guideLst>
        <p:guide orient="horz" pos="2160"/>
        <p:guide pos="3841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7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53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731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686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434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554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52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14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81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23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480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669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1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12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pPr/>
              <a:t>2019/11/1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515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972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2709547"/>
            <a:ext cx="12188826" cy="415162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859506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3429794"/>
            <a:ext cx="12188826" cy="343138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766461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150835"/>
            <a:ext cx="12188826" cy="2710341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498091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870287"/>
            <a:ext cx="12188826" cy="199088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5459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590534"/>
            <a:ext cx="12188826" cy="127064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075482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228788"/>
            <a:ext cx="12188826" cy="163080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0794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88826" cy="686117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761083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0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8" r:id="rId8"/>
    <p:sldLayoutId id="2147483687" r:id="rId9"/>
    <p:sldLayoutId id="2147483681" r:id="rId10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" Target="slide30.xml"/><Relationship Id="rId4" Type="http://schemas.openxmlformats.org/officeDocument/2006/relationships/tags" Target="../tags/tag4.xml"/><Relationship Id="rId9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2">
            <a:extLst>
              <a:ext uri="{FF2B5EF4-FFF2-40B4-BE49-F238E27FC236}">
                <a16:creationId xmlns="" xmlns:a16="http://schemas.microsoft.com/office/drawing/2014/main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10058" y="2291166"/>
            <a:ext cx="11370297" cy="1628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kern="100" dirty="0">
                <a:latin typeface="Times New Roman"/>
                <a:ea typeface="微软雅黑" pitchFamily="34" charset="-122"/>
              </a:rPr>
              <a:t>任务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二十二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4000" b="1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500" b="1" kern="100" dirty="0">
                <a:latin typeface="Times New Roman"/>
                <a:ea typeface="微软雅黑" pitchFamily="34" charset="-122"/>
              </a:rPr>
              <a:t>让语言的文采在飞扬</a:t>
            </a:r>
          </a:p>
        </p:txBody>
      </p:sp>
      <p:sp>
        <p:nvSpPr>
          <p:cNvPr id="7" name="矩形 259">
            <a:extLst>
              <a:ext uri="{FF2B5EF4-FFF2-40B4-BE49-F238E27FC236}">
                <a16:creationId xmlns="" xmlns:a16="http://schemas.microsoft.com/office/drawing/2014/main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2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复习任务群八　写作针对训练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="" xmlns:a16="http://schemas.microsoft.com/office/drawing/2014/main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820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72589" y="683965"/>
            <a:ext cx="11299010" cy="57334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观点鲜明，语言流畅。文章题目即观点，回答了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在书写人生这本书时应该如何面对读者的问题。考生从人的社会性入手，从人与人之间必然产生联系入笔，顺势提出自己的观点：兼听八方，择善而从。论述过程中，语言干净利落，不拖泥带水。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论述严密，逻辑分明。在主体部分的论述中，考生以退为进，在论证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我们需要听从自己内心的声音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的同时，劝人听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良言一句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；然后笔锋一转，提出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世人并非都愿侧耳倾听他人的声音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，从反面论证中心观点；最后综合正反两方面，得出中心论点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兼听八方，择善而从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，首尾呼应。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巧用叠词，借用名言。考生用茕茕、踽踽、漫漫、洋洋洒洒、轰轰烈烈、明明白白、坦坦荡荡等叠词，使平淡的语言多了一份韵律感。另外，但丁的名言镶嵌其中，使文章的说理显得思辨而又理性。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返回">
            <a:hlinkClick r:id="rId3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41065" y="152344"/>
            <a:ext cx="2191165" cy="468000"/>
            <a:chOff x="537664" y="845964"/>
            <a:chExt cx="2191165" cy="46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664" y="845964"/>
              <a:ext cx="457482" cy="4680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967987" y="845964"/>
              <a:ext cx="1760842" cy="46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92099" y="132284"/>
            <a:ext cx="1694140" cy="5231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26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Times New Roman"/>
              </a:rPr>
              <a:t>亮点点评</a:t>
            </a:r>
            <a:endParaRPr lang="zh-CN" altLang="zh-CN" sz="2600" b="1" kern="100" dirty="0">
              <a:solidFill>
                <a:schemeClr val="bg1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797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2" name="文本框 1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982658" y="2906172"/>
            <a:ext cx="6225097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XUE DIAN SHI ZHAO ZHAO ZHUN TI SHENG MEN JING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445605" y="3329811"/>
            <a:ext cx="72992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学点实招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找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准提升门径</a:t>
            </a:r>
          </a:p>
        </p:txBody>
      </p:sp>
    </p:spTree>
    <p:extLst>
      <p:ext uri="{BB962C8B-B14F-4D97-AF65-F5344CB8AC3E}">
        <p14:creationId xmlns:p14="http://schemas.microsoft.com/office/powerpoint/2010/main" val="746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8917" y="1561122"/>
            <a:ext cx="11412000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颜值高的人往往能获得更多的关注和机会，文采好的作文也是如此，在文章观点明确、内容充实、结构严谨的基础上，考生如果能用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养颜术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给自己的作文装扮一番，势必让作文锦上添花，让阅卷老师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一见钟情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。退一万步说，即便作文的观点、内容、结构都不够突出，但如能做到语言出彩，使文章能够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光鲜亮丽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，也会让阅卷老师因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怜香惜玉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而不忍痛下杀手。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85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1142106"/>
            <a:ext cx="11412000" cy="42319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一、巧施粉黛，词语靓丽</a:t>
            </a:r>
            <a:endParaRPr lang="zh-CN" altLang="zh-CN" sz="26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endParaRPr lang="en-US" altLang="zh-CN" sz="8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精心遣用词语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尽可能地选用那些恰当精妙、新鲜传神、具有形象性的、极具表现力的词语，使所描述的对象给人如闻其声、如见其形、如临其境、如感其情的感觉，以增强感染力；把所阐发的事理表达得清楚明白，深刻透彻，以增强说服力。选用动词，追求动态美；选用形容词，追求画面美；选用叠音词，追求声韵美；选用色彩词，追求色彩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57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1382" y="362793"/>
            <a:ext cx="11526120" cy="60670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年江苏卷优秀作文《百味户部山》对吹糖人老李的描写：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吹糖人的叫老李，中不溜儿个子，穿着雪白的大褂，对襟开的，手上灵巧，嘴上不吐一个字，得使劲吹糖。眼珠子转动机灵，一看到街口有个不一样的人，他就麻利地把手往冷水里一扎，拔出来就往熬糖的锅里一伸，紧接着一拽，也不嫌手疼，抓了糖就拿麦秆往里插。另一手操着比麦芒还细的针，飞快地挑，看得人眼花缭乱。人们还没反应过来，他就把糖人冲一波冷水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的一声响，成了。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这段文字描写了老李的肖像及制作糖人的过程，词语使用得极其准确、生动、鲜明、有力。先看形容词，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手上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灵巧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，眼珠用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机灵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，近义形容词用得恰当。再看口语化词语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中不溜儿个子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眼珠子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得使劲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，用得那么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溜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。尤为传神的是动词的使用：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拔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伸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拽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插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挑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冲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，极其准确地刻画了老李制糖人动作娴熟、过程高效。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51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1365427"/>
            <a:ext cx="11412000" cy="3360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注重新奇组装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写作时，我们可以大词小用，贬词褒用，旧词新用，反语正说，直音曲传，错位搭配等，从而引发读者悟言外意、弦外音。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如高考优秀作文《延川城》片段：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这个地方花朵是太少了，颜色全被女人占去；石头是太少了，坚强全被男人占去；土地是太贫乏了，内容全被枣儿占去；树木是太枯瘦了，丰满全被羊肉占去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64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1147916"/>
            <a:ext cx="11412000" cy="25699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二、参差错落，句式灵活</a:t>
            </a:r>
            <a:endParaRPr lang="zh-CN" altLang="zh-CN" sz="26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8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所谓</a:t>
            </a:r>
            <a:r>
              <a:rPr lang="en-US" altLang="zh-CN" sz="2400" kern="100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句式灵活</a:t>
            </a:r>
            <a:r>
              <a:rPr lang="en-US" altLang="zh-CN" sz="2400" kern="100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，就是指根据中心内容的需要灵活地运用多种句式。一篇文章，一段话，选择句式，要根据表达的目的和具体的语言环境，灵活变换，综合使用，这样才能使语段更为和谐流畅，从而让你的文章文采飞扬。</a:t>
            </a:r>
            <a:endParaRPr lang="zh-CN" altLang="zh-CN" sz="2400" kern="100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66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477466"/>
            <a:ext cx="11412000" cy="55765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灵活运用长句与短句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般来说，长句字数较多，表意严密，内容丰富，精确细致。一般适用于详尽地叙述事物或严密地阐述道理，它往往富有深沉的力度，结构较复杂，层次也较多，宜于表达较为复杂的思想内容，使精确的思想严密。短句的特点是简洁、明快、灵活，读起来省力、易懂。长短结合，错落有致，可以使文章显出音乐美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如高考优秀作文《解老先生略传》片段：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纵观先生足迹，慈祥热情公正善良诸语难括先生之品质，学高业精严谨踏实之论不足形容先生专业之作风，大度大气淡泊名利之词又难显先生为人处事之高尚。仰其有余，学其难成，借一言以抒怀：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与其相处，受其教诲，乃人生之大幸哉！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又借一言以赞之：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孤山苍苍，淠水泱泱。先生之风，山高水长。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35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1564138"/>
            <a:ext cx="11412000" cy="33778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灵活运用整句与散句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整句，即运用排比、对偶、比喻、拟人等修辞方法，采用骈句、整句的形式，来议论点题、抒发感情、总领全文，以达到引人入胜的效果。整句适用于以抒情和议论为主的文章。结构不整齐、各式各样的句子交错运用的一组句子叫散句。散句比较灵活，富于变化，生动感人。整句和散句交错运用既整齐和谐，又富于变化，更能使表意深刻、语意连贯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6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711545"/>
            <a:ext cx="11412000" cy="50225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如高考优秀作文《人生的斗士》片段：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他不仅是现代科学界的泰山北斗，更是一位永远战斗不息的人生斗士，他是谁？他就是史蒂芬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霍金。如果说他的命运是那破旧的花架，那么因为他的坚强意志，变得繁花似锦，光艳夺目；如果说他的命运是那漆黑的夜空，那么因为他的坚强意志，变得繁星闪烁，熠熠发光；如果说他的命运是那贫瘠的土地，那么因为他的坚强意志，变得葱葱郁郁、油油翠绿。是的，他的成功，不仅仅是他非凡的科学成就，其中更令人称道的是他的坚韧不拔的意志和对人生的无比自信，这造就了一个时代的伟人，人生的斗士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霍金，他就是火，点亮了我们前进的灯；霍金，他就是灯，照亮了我们前进的道路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97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56089" y="1485578"/>
            <a:ext cx="11098789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场作文，在审准题、扣住题之后，剩余的几乎全是语言问题，换言之，审准题，得基本分；语言靓，得高分。语言的文采，不仅是语言表达能力的体现，也是表达真挚情感、饱满思想的需要。优秀的高考作文，一定是语言优美、文采飞扬的：描写，生动形象，曲尽其妙；议论，思想深刻，哲理丰富；抒情，激越澎湃，韵味悠长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任务情境</a:t>
            </a:r>
          </a:p>
        </p:txBody>
      </p:sp>
    </p:spTree>
    <p:extLst>
      <p:ext uri="{BB962C8B-B14F-4D97-AF65-F5344CB8AC3E}">
        <p14:creationId xmlns:p14="http://schemas.microsoft.com/office/powerpoint/2010/main" val="1794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1154157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灵活运用常式句与变式句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式句是相对于常式句的句子形式，常式句就是按照主语在前、谓语在后，前因后果，先轻后重等正常语序组成的句子；变式句则是为突出表达某方面的内容，临时改变某些成分的位置的句子。变式句能取得常式句所无法达到的表达效果。变式句一般有下面几种：句子成分的倒装，正句和偏句倒装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的倒装，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尽管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的倒装等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。根据具体的语境，选择恰当的句式，可以更好地表达情意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68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5498" y="64468"/>
            <a:ext cx="11526120" cy="6618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如高考优秀作文《北京的符号》片段：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北平城内，傅将军手捂一杯热水，因为此时的北平，唱主角的是漫天的风雪。他的心既飘忽不定又寒冷无比，一如这场风雪。三十五军，昔日抗日战场上所向披靡，如今却士气低落，屡遭败绩，落得个退守北平的结果。如此巨大的心理反差，也许只有傅将军才能肩扛得起。但此时的他心里也承载着一项历史性的抉择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战还是和。若战，其所辖的二十余万国民党军马上就会淹没于历史潮流中，尽其努力也只不过多扑腾几下，而北平城的建筑，却可能因此毁于一旦。而他，作为主将，将会受到后代人民的唾骂。若和，岂不是背上不义之名，加之自己一家老小已落入蒋介石手中，恐有不测。艰难思索中，已不觉彳亍至城墙上，望着前方阵地华北军已严阵以待，他心里不免泛起一丝凉意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司令，您的女儿来了。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警卫员附在其耳边轻声说道，此时，傅冬菊已步上城头。看着多年不见的女儿，傅作义将军心中有些惆怅。父女经过一夜的长谈，傅将军心中主意已定：他选择和，为了不留下千古骂名。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680654"/>
            <a:ext cx="11412000" cy="55765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交错运用肯定句与否定句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一事物的意思可以用肯定判断表示，也可用否定判断来表示。对事物作肯定判断的句子叫肯定句，对事物作否定判断的句子叫否定句。一般说来，肯定句语气较重，否定句语气较轻，双重否定语气更重。肯定句和否定句的交错运用，能取得特定的表达效果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如高考优秀作文《亮剑》片段：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面对滔天巨浪，成熟的船长从不会害怕，而是沉着面对，因为他要亮剑；面对残酷的侵略战争，士兵们绝不会退缩，而是勇往直前，因为他们要亮剑；面对艰难的比赛，运动员们即使倒下了，也会迅速站起来，继续前行，因为他们要亮剑。亮剑，亮出的是一种气质，亮出的是一种性格，亮出的是一种不服输的决心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30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1097974"/>
            <a:ext cx="11412000" cy="31239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三、形象富丽，善用修辞</a:t>
            </a:r>
            <a:endParaRPr lang="zh-CN" altLang="zh-CN" sz="26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endParaRPr lang="en-US" altLang="zh-CN" sz="8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恰当</a:t>
            </a:r>
            <a:r>
              <a:rPr lang="zh-CN" altLang="zh-CN" sz="2400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运用一些修辞方法，是一种使考场作文语言富有文采的好方法。修辞是考场作文的神水，如能将这些神水恰当地洒在考场作文上，就可点石成金，可使文章生动形象，能平添文章的色彩与气势。善于运用修辞方法，就是要恰到好处、灵活多样、富有创意。</a:t>
            </a:r>
            <a:endParaRPr lang="zh-CN" altLang="zh-CN" sz="2400" kern="100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90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352500"/>
            <a:ext cx="1141200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妙用排比，增强文章艺术感染力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排比这种修辞方法，用于议论，则条分缕析，阐述透彻；用于叙事，则层次清楚，语意畅达；用于描写，则深刻细腻，形象生动；用于抒情，则淋漓尽致，一泻无余。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年浙江卷优秀作文《坚守自我，感动读者》片段：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试想，如果史铁生在双腿残疾之后，没有了创造生活的精神，又怎能写出《我与地坛》《命若琴弦》等感人肺腑的作品？如果海伦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凯勒面对双目失明，失去了创造生活的动力，又怎能成为美国著名的作家、教育家？如果马丁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路德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金在遭受牢狱之灾时，不再创造生活，又怎能勇往直前地为自由和平等而呐喊？他们坚守自我，自信、自尊、自强，精心创造着生活的作品，并留下了专属于他们自己的烙印，结果，他们的作品独一无二，令人赞叹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71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237068"/>
            <a:ext cx="1141200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善用比喻，使语言鲜明、生动、形象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比喻是运用最广泛、最普通的修辞方法，是文学创作的基础手段。能化无形为有形，突出形象美；也能化有形为无形，突出朦胧美；比喻还能突出动态美。运用比喻关键是要准确、新颖：准确，就是要贴切地反映对象的特点；新颖，一是喻体新，二是喻体与本体的联系角度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年全国卷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Ⅲ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优秀作文《最美的年华遇见最美的您》：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正值九月，夏季的余热还没有退去。我背着鼓得像牛肚的背包，疲惫地拉着行李箱，走进高中的大门。操场上，您与其他班主任一样，正拿着班牌等待新来的学子。您看到了操场中央的我正如蜗牛一般步履维艰，于是走了过来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考生将背包比作鼓鼓的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牛肚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，将步履维艰的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比作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蜗牛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，贴切地写出了一个刚进校园而不知所措的新生情态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18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847774"/>
            <a:ext cx="11412000" cy="50398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旁博的征引让语言富有底蕴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引用是一种特殊的修辞方法，是指在文章中引用别人的话或典故、名言、诗文、俗语、格言。巧妙地引用，能增添文采，突出主题，增加文章的说服力，同时也能展示作者的阅读功底与阅历，给读者留下深刻的印象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引用，凸显语言功底</a:t>
            </a:r>
            <a:endParaRPr lang="zh-CN" altLang="zh-CN" sz="2400" b="1" kern="100" dirty="0">
              <a:solidFill>
                <a:srgbClr val="00B05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引用，即将名人名言或原诗文的全部或部分不作任何改动引用到文章中来，并用双引号或独立段落章节标识出来。在考场作文中善引妙摘名言名诗句，必定令人刮目，很容易吸引阅卷老师的眼球，达到抢占语言艺术制高点的目的，从而使自己的文章轻轻松松搭上提升文化品位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直通车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0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977511"/>
            <a:ext cx="11412000" cy="4468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年浙江卷优秀作文《以文写人，为世而作》片段：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写作的目的不应该只是为了发表。当然更不是为了稿费或虚名，它实际上是一个人认识真理后的独白。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家罗兰认为，写作更关乎创作者的内心。我自己的理解是，一个创作者若失去了创作的心灵净土，想必人们从他的作品中看到的将是一个畸形的世界，比如：传播分裂思想，散布世界末日言论。这些都是创作者不该触碰的潘多拉魔盒。一个真正的创作者，应当在一国危亡时，发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面壁十年图破壁，难酬蹈海亦英雄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的豪言，应当坚守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寄意寒星荃不察，我以我血荐轩辕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的决心。这才是一个创作者应有的姿态：以笔告知世人真理，以笔唤醒时代精神！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52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9867" y="35893"/>
            <a:ext cx="11412000" cy="668449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化用，彰显语言魅力</a:t>
            </a:r>
            <a:endParaRPr lang="zh-CN" altLang="zh-CN" sz="2400" b="1" kern="100" dirty="0">
              <a:solidFill>
                <a:srgbClr val="00B05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更巧妙的引用是将古诗文或名句巧妙地融入自己的语言中，即为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，就是指通过裁剪、修改原诗文中语句，将其转化为自己的语言进行写作。这样融会贯通地化用诗文名句，能更好地彰显语言艺术的独特魅力，收到事半功倍之效。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年北京卷优秀作文《文明的韧性》片段：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苦难中浴火，磨砺中锤炼，文明的韧性铸就中国人民百折不挠、坚韧不拔的民族品格。坚船利炮轰开我国的大门，孤立封锁阻挡我国的步伐，洪水地震考验我国的团结，贸易摩擦挑战我国的底线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不有行者，无以图将来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是谭嗣同的誓死宣言；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祖国如有难，汝应作前锋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是陈毅眼里的青年责任；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狂风骤雨可以掀翻小池塘，但不能掀翻大海。面向未来，中国将永远在这儿！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是习近平主席向世界宣告的中国立场。古往今来，中国人民面对侵略与强权始终不屈不挠。而未来，在血与火的洗礼中重生的中华民族将会带着这股韧性愈发强大。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9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890464"/>
            <a:ext cx="11412000" cy="50389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仿用，增强语言亮点</a:t>
            </a:r>
            <a:endParaRPr lang="zh-CN" altLang="zh-CN" sz="2400" b="1" kern="100" dirty="0">
              <a:solidFill>
                <a:srgbClr val="00B05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仿用，就是按照有关名句的形式，再另外写出与之相仿的句子。对语言的模仿，古人一直在做，并把它作为写作的基本技能来训练。通过仿用，可以激发语言创新的灵感，增强语言艺术的感染力。仿用别人几个好句子，或改写几个好句子，移花接木般运用到自己的考场作文中，往往就成了自己文章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亮点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例如高考优秀作文《一蓑烟草任平生》片段：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时间的流逝，淡涤旧迹，仅留下微漠的平淡与悲哀。濮水之边，你翩然而去，仅留下楚使的瞠目与叹息。或喜甜甘之味，或爱亦苦亦甜的刺激，谁人如你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庄子，淡泊一切，与道合而为一，只偏执着那淡淡的清白。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4" name="返回">
            <a:hlinkClick r:id="rId2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336439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内容索引</a:t>
            </a:r>
            <a:endParaRPr lang="en-US" altLang="zh-CN" sz="2600" b="1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4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="" xmlns:a16="http://schemas.microsoft.com/office/drawing/2014/main" id="{E024AFB9-02D4-094A-82F5-3E510889CA9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18943" y="1991627"/>
            <a:ext cx="4598962" cy="17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PIN DU JIA ZUO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TI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WU CHU CAI LI YOU</a:t>
            </a:r>
          </a:p>
        </p:txBody>
      </p:sp>
      <p:sp>
        <p:nvSpPr>
          <p:cNvPr id="25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="" xmlns:a16="http://schemas.microsoft.com/office/drawing/2014/main" id="{C49818AD-7B7A-B547-B7E9-1BD489A01EB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8943" y="1629594"/>
            <a:ext cx="410445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品读佳作</a:t>
            </a:r>
            <a:r>
              <a:rPr lang="en-US" altLang="zh-CN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   </a:t>
            </a: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体悟出彩理由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29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="" xmlns:a16="http://schemas.microsoft.com/office/drawing/2014/main" id="{38BF0557-C3E1-FF4D-896A-C1D25B3D76E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8942" y="3172925"/>
            <a:ext cx="5112567" cy="273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XUE DIAN SHI ZHAO </a:t>
            </a:r>
            <a:r>
              <a:rPr lang="en-US" altLang="zh-CN" sz="14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ZHAO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 ZHUN TI SHENG MEN JING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0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="" xmlns:a16="http://schemas.microsoft.com/office/drawing/2014/main" id="{B87D01D3-242C-304D-9598-F167EE34C8F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18942" y="2814594"/>
            <a:ext cx="45989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学点实招   找准提升门径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1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="" xmlns:a16="http://schemas.microsoft.com/office/drawing/2014/main" id="{EDF41377-C332-9E45-B55E-7C4D32CB417F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18943" y="4370047"/>
            <a:ext cx="4896543" cy="28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SHI ZHAN YAN LIAN </a:t>
            </a:r>
            <a:r>
              <a:rPr lang="en-US" altLang="zh-CN" sz="14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LIAN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 JIU XIE ZUO JI NENG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2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="" xmlns:a16="http://schemas.microsoft.com/office/drawing/2014/main" id="{E46EEEDA-FB31-A542-8603-43C5247A68FE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8943" y="4008016"/>
            <a:ext cx="4248471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实战演练   练就写作技能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5" name="椭圆 34">
            <a:hlinkClick r:id="rId9" action="ppaction://hlinksldjump"/>
            <a:extLst>
              <a:ext uri="{FF2B5EF4-FFF2-40B4-BE49-F238E27FC236}">
                <a16:creationId xmlns="" xmlns:a16="http://schemas.microsoft.com/office/drawing/2014/main" id="{A7D089DF-2A1B-554E-983E-895C258AC76E}"/>
              </a:ext>
            </a:extLst>
          </p:cNvPr>
          <p:cNvSpPr/>
          <p:nvPr/>
        </p:nvSpPr>
        <p:spPr>
          <a:xfrm>
            <a:off x="2710830" y="265997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贰</a:t>
            </a:r>
          </a:p>
        </p:txBody>
      </p:sp>
      <p:sp>
        <p:nvSpPr>
          <p:cNvPr id="36" name="椭圆 35">
            <a:hlinkClick r:id="rId10" action="ppaction://hlinksldjump"/>
            <a:extLst>
              <a:ext uri="{FF2B5EF4-FFF2-40B4-BE49-F238E27FC236}">
                <a16:creationId xmlns="" xmlns:a16="http://schemas.microsoft.com/office/drawing/2014/main" id="{23692181-1027-FD49-80A7-8E62EA0FC5D0}"/>
              </a:ext>
            </a:extLst>
          </p:cNvPr>
          <p:cNvSpPr/>
          <p:nvPr/>
        </p:nvSpPr>
        <p:spPr>
          <a:xfrm>
            <a:off x="2710830" y="386763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叁</a:t>
            </a:r>
          </a:p>
        </p:txBody>
      </p:sp>
      <p:sp>
        <p:nvSpPr>
          <p:cNvPr id="38" name="椭圆 37">
            <a:hlinkClick r:id="rId8" action="ppaction://hlinksldjump"/>
            <a:extLst>
              <a:ext uri="{FF2B5EF4-FFF2-40B4-BE49-F238E27FC236}">
                <a16:creationId xmlns="" xmlns:a16="http://schemas.microsoft.com/office/drawing/2014/main" id="{A7D089DF-2A1B-554E-983E-895C258AC76E}"/>
              </a:ext>
            </a:extLst>
          </p:cNvPr>
          <p:cNvSpPr/>
          <p:nvPr/>
        </p:nvSpPr>
        <p:spPr>
          <a:xfrm>
            <a:off x="2710830" y="154934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46385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969294" y="2906172"/>
            <a:ext cx="4251825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SHI ZHAN YAN LIAN </a:t>
            </a:r>
            <a:r>
              <a:rPr lang="en-US" altLang="zh-CN" sz="1200" dirty="0" err="1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LIAN</a:t>
            </a: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 JIU XIE ZUO JI NENG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341969" y="3329811"/>
            <a:ext cx="550647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实战演练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练就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写作技能</a:t>
            </a:r>
          </a:p>
        </p:txBody>
      </p:sp>
    </p:spTree>
    <p:extLst>
      <p:ext uri="{BB962C8B-B14F-4D97-AF65-F5344CB8AC3E}">
        <p14:creationId xmlns:p14="http://schemas.microsoft.com/office/powerpoint/2010/main" val="39690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281916"/>
            <a:ext cx="11412000" cy="1715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一、阅读下面的材料，确定立意后分别根据要求写一段文字。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有些事，只能一个人做。有些关，只能一个人过。有些路啊，只能一个人走。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运用排比的修辞，加强气势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141762"/>
            <a:ext cx="11412000" cy="1715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独立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是夜幕中的一丝微光，虽然很淡，但也能冲破黑暗。独立是大海里的一块木板，虽然很小，但也能拯救生命。独立是烧杯内的一种催化剂，虽然很少，但也能改变速率。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786467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运用自然中的事例，生动有趣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运用反面对比论证，论证深刻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348814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鹰的第一次脱毛，是它们一生中的第一道坎，这道坎完全是凭借小鹰自己的毅力去与死神抗衡的，在这激烈的抗衡过程中，那些不能独立、没有毅力的小鹰就将被死神带走，而那些具有顽强毅力、能离开妈妈的呵护而独立的小鹰才能生存下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 smtClean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抛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弃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独立，在黑暗中我们只会是一只盲头苍蝇，毫无方向。舍弃独立，在大海里我们只能够随波逐流，朝不保夕。丢弃独立，在国际上我们只会原地踏步，为外人所耻笑。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16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053530"/>
            <a:ext cx="11412000" cy="44858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二、阅读下面的文字，根据要求作文。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著名节目主持人杨澜曾经这样说过，对于人的成长，要是寻找坐标的话，应该去寻找以下三个坐标：一是时代坐标；二是与别人比较，你的比较优势是什么；三是自己内心的坐标。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作为新时代的学子，站在人生的新起点，你对成长有怎样的思考和体验？结合上述材料，写一篇文章。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注意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角度自选，立意自定，题目自拟。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明确文体，不得写成诗歌。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不得少于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800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不得抄袭、套作。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53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341562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写作指导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这是一道任务驱动型作文题。材料的主体部分引用著名节目主持人杨澜说过的一句话，谈论找寻人生的三大坐标，助力自身的成长。一是时代坐标，即人的成长必须跟上时代的步伐，在时代的洪流中茁壮成长；二是比较坐标，即将自己与别人进行横向比较，找寻并发挥自身的比较优势；三是内心坐标，即找寻内心的本真，明确个人成长与自我的关系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3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909514"/>
            <a:ext cx="11412000" cy="448498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865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写作要求部分则明确提出了写作任务，即写作身份为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新时代的学子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，写作定位是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人生的新起点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，写作对象是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对成长的思考与体验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，写作情境是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上述材料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。而材料中关于成长的三大坐标，各有侧重，各有各的道理。考生构思行文的时候从其中的某个角度、某两个角度甚至三者兼顾均可。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indent="62865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立意提示：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时代坐标角度：与时俱进，助力成长。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比较坐标角度：扬长避短，发挥比较优势。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内心坐标角度：认清本我，成就自我。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(4)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综合角度：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正确认识自我，发挥比较优势。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发挥比较优势，激发内生动力。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借力时代大势，成就完美人生。</a:t>
            </a:r>
            <a:endParaRPr lang="zh-CN" altLang="zh-CN" sz="2400" kern="1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返回">
            <a:hlinkClick r:id="rId3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309977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 txBox="1">
            <a:spLocks/>
          </p:cNvSpPr>
          <p:nvPr/>
        </p:nvSpPr>
        <p:spPr>
          <a:xfrm>
            <a:off x="2710830" y="371739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 2">
            <a:extLst>
              <a:ext uri="{FF2B5EF4-FFF2-40B4-BE49-F238E27FC236}">
                <a16:creationId xmlns:a16="http://schemas.microsoft.com/office/drawing/2014/main" xmlns="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908094" y="2709714"/>
            <a:ext cx="2627272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3800" b="1" kern="100" dirty="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本课结束</a:t>
            </a:r>
            <a:endParaRPr lang="zh-CN" altLang="en-US" sz="3600" kern="1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4" name="任意多边形 3">
            <a:extLst>
              <a:ext uri="{FF2B5EF4-FFF2-40B4-BE49-F238E27FC236}">
                <a16:creationId xmlns="" xmlns:a16="http://schemas.microsoft.com/office/drawing/2014/main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="" xmlns:a16="http://schemas.microsoft.com/office/drawing/2014/main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2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复习任务群八　写作针对训练</a:t>
            </a:r>
          </a:p>
        </p:txBody>
      </p:sp>
    </p:spTree>
    <p:extLst>
      <p:ext uri="{BB962C8B-B14F-4D97-AF65-F5344CB8AC3E}">
        <p14:creationId xmlns:p14="http://schemas.microsoft.com/office/powerpoint/2010/main" val="85193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756703" y="2911750"/>
            <a:ext cx="4677007" cy="335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l-PL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PIN DU JIA ZUO TI WU CHU CAI LI YOU</a:t>
            </a: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007" y="3329811"/>
            <a:ext cx="60323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品读佳作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体悟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出彩理由</a:t>
            </a:r>
          </a:p>
        </p:txBody>
      </p:sp>
    </p:spTree>
    <p:extLst>
      <p:ext uri="{BB962C8B-B14F-4D97-AF65-F5344CB8AC3E}">
        <p14:creationId xmlns:p14="http://schemas.microsoft.com/office/powerpoint/2010/main" val="10923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63024" y="1413570"/>
            <a:ext cx="11641381" cy="44858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(2019·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浙江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阅读下面文字，根据要求作文。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有一种观点认为：作家写作时心里要装着读者，多倾听读者的呼声。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另一种看法是：作家写作时应该坚持自己的想法，不为读者所左右。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假如你是创造生活的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，你的生活就成了一部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，那么你将如何对待你的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读者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根据材料写一篇文章，谈谈你的看法。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注意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角度自选，立意自定，题目自拟。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明确文体，不得写成诗歌。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不得少于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800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不得抄袭、套作。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1065" y="152344"/>
            <a:ext cx="2191165" cy="468000"/>
            <a:chOff x="537664" y="845964"/>
            <a:chExt cx="2191165" cy="46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664" y="845964"/>
              <a:ext cx="457482" cy="46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967987" y="845964"/>
              <a:ext cx="1760842" cy="46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1092099" y="132284"/>
            <a:ext cx="1694140" cy="5231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26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Times New Roman"/>
              </a:rPr>
              <a:t>原题呈现</a:t>
            </a:r>
            <a:endParaRPr lang="zh-CN" altLang="zh-CN" sz="2600" b="1" kern="100" dirty="0">
              <a:solidFill>
                <a:schemeClr val="bg1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494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95068" y="1360144"/>
            <a:ext cx="11526120" cy="307776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兼听八方，择善而从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生而为人，绝非茕茕孑立于世，踽踽独行于天地间。每个人都想活出自己的精彩，书写属于自己的那本人生大书，但没有人是一座孤岛，人与人之间必然会产生如此这般的联系。他人的发声，是诤言、忠言，还是妄言、戏言，我们需得学会兼听八方，择善而从，切不可视他人言语似枷锁、如猛虎，拒之于千里之外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1065" y="152344"/>
            <a:ext cx="2191165" cy="468000"/>
            <a:chOff x="537664" y="845964"/>
            <a:chExt cx="2191165" cy="46800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664" y="845964"/>
              <a:ext cx="457482" cy="46800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967987" y="845964"/>
              <a:ext cx="1760842" cy="46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092099" y="132284"/>
            <a:ext cx="1694140" cy="5231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26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Times New Roman"/>
              </a:rPr>
              <a:t>考场佳作</a:t>
            </a:r>
            <a:endParaRPr lang="zh-CN" altLang="zh-CN" sz="2600" b="1" kern="100" dirty="0">
              <a:solidFill>
                <a:schemeClr val="bg1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0200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6997" y="981522"/>
            <a:ext cx="11187139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8650" algn="just">
              <a:lnSpc>
                <a:spcPct val="150000"/>
              </a:lnSpc>
            </a:pP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人生如作品，在这标有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生命之书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纸上，我们需要听从自己内心的声音，用青春的朝气、勇气，尽情书写自己的篇章。假如我们都听从一个声音，人生之书便如复印品一般毫无新意。作为生命之书的作者，能够尽情发挥创造力，自由想象，大胆挥毫，这是众人所期待的。即便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信手涂鸦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乃至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胡泼乱洒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，也是无可厚非的。然而世事存在即合理，他人的发声之所以存在于我们的世界，必有其存在的理由。若为了自由书写、大胆创作，而视他人言论于不顾，口口声声叫嚣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这是我的自由、我的权利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，这同样是不理智的。有些时候，我们若能听得良言一句，或许胜读十年书呢。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2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6997" y="981522"/>
            <a:ext cx="11408849" cy="4468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然而世人并非都愿侧耳倾听他人的声音。当年吴起为了走自己的将军路，堵住自己的耳朵，拒不听从他人之言，终做出令人瞠目的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杀妻求将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之事，被曾参骂为无德无义之辈。此举令吴起的人生之书蒙上了黑色的印痕。多少人遇到反对意见时，就用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走自己的路，让别人说去吧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这句名言安慰自己，似乎一切就变得理直气壮、名正言顺了。但我们必须清醒地认识到，但丁所说的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走自己的路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并非盲目地肯定或否定一切。人生需要以自律为前提的自由，以及为他人着想的善良。他人的声音于你而言，有时可能是一种羁绊、束缚，但更多的事实证明，罔顾他人的声音而任性独行的人终将失去其存在的意义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9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6997" y="1125538"/>
            <a:ext cx="11408849" cy="39145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当然，他人之言并非都是良言，如果我们只学会了听之顺之，轻易让他人之声左右了自己的人生，那么他人之声于你而言可就是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枷锁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了。一旦我们的人生被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枷锁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束缚得太紧，我们的人生之书自然就缺乏了生气与灵气。人生的意义，在于倾听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读者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之声的同时，活出属于自己的精彩。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漫漫前行路，我们的人生篇章不一定要洋洋洒洒、轰轰烈烈，但一定要书写得明明白白、坦坦荡荡。面对他人发出的声音，请兼听八方，择善从之。这是理性与智慧的表现，亦是对人生的最大尊重。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21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10739</TotalTime>
  <Words>4614</Words>
  <Application>Microsoft Office PowerPoint</Application>
  <PresentationFormat>自定义</PresentationFormat>
  <Paragraphs>140</Paragraphs>
  <Slides>36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Adobe Arabic</vt:lpstr>
      <vt:lpstr>方正报宋_GBK</vt:lpstr>
      <vt:lpstr>方正博雅宋_GBK</vt:lpstr>
      <vt:lpstr>方正清刻本悦宋简体</vt:lpstr>
      <vt:lpstr>仿宋_GB2312</vt:lpstr>
      <vt:lpstr>华文楷体</vt:lpstr>
      <vt:lpstr>楷体_GB2312</vt:lpstr>
      <vt:lpstr>隶书</vt:lpstr>
      <vt:lpstr>宋体</vt:lpstr>
      <vt:lpstr>微软雅黑</vt:lpstr>
      <vt:lpstr>Arial</vt:lpstr>
      <vt:lpstr>Calibri</vt:lpstr>
      <vt:lpstr>Courier New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2259</cp:revision>
  <dcterms:modified xsi:type="dcterms:W3CDTF">2019-11-01T03:52:16Z</dcterms:modified>
</cp:coreProperties>
</file>