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11"/>
  </p:notesMasterIdLst>
  <p:sldIdLst>
    <p:sldId id="518" r:id="rId12"/>
    <p:sldId id="525" r:id="rId13"/>
    <p:sldId id="548" r:id="rId14"/>
    <p:sldId id="549" r:id="rId15"/>
    <p:sldId id="550" r:id="rId16"/>
    <p:sldId id="595" r:id="rId17"/>
    <p:sldId id="555" r:id="rId18"/>
    <p:sldId id="596" r:id="rId19"/>
    <p:sldId id="597" r:id="rId20"/>
    <p:sldId id="598" r:id="rId21"/>
    <p:sldId id="599" r:id="rId22"/>
    <p:sldId id="600" r:id="rId23"/>
    <p:sldId id="601" r:id="rId24"/>
    <p:sldId id="297" r:id="rId25"/>
  </p:sldIdLst>
  <p:sldSz cx="12190095" cy="685927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1" autoAdjust="0"/>
    <p:restoredTop sz="97778" autoAdjust="0"/>
  </p:normalViewPr>
  <p:slideViewPr>
    <p:cSldViewPr snapToGrid="0" showGuides="1">
      <p:cViewPr>
        <p:scale>
          <a:sx n="50" d="100"/>
          <a:sy n="50" d="100"/>
        </p:scale>
        <p:origin x="2064" y="749"/>
      </p:cViewPr>
      <p:guideLst>
        <p:guide orient="horz" pos="216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notesMaster" Target="notesMasters/notesMaster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3.xml" /><Relationship Id="rId30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9012C8C0-A3D3-487B-AECC-CB6663EAE28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849D3E0-124D-4DFF-AE99-4EA4CC201DB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5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8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8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9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slideMaster" Target="../slideMasters/slideMaster9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黑体" panose="00000500000000000000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slideLayout" Target="../slideLayouts/slideLayout47.xml" /><Relationship Id="rId13" Type="http://schemas.openxmlformats.org/officeDocument/2006/relationships/slideLayout" Target="../slideLayouts/slideLayout48.xml" /><Relationship Id="rId14" Type="http://schemas.openxmlformats.org/officeDocument/2006/relationships/slideLayout" Target="../slideLayouts/slideLayout49.xml" /><Relationship Id="rId15" Type="http://schemas.openxmlformats.org/officeDocument/2006/relationships/image" Target="../media/image1.jpeg" /><Relationship Id="rId16" Type="http://schemas.openxmlformats.org/officeDocument/2006/relationships/theme" Target="../theme/theme10.xml" /><Relationship Id="rId2" Type="http://schemas.openxmlformats.org/officeDocument/2006/relationships/slideLayout" Target="../slideLayouts/slideLayout37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slideLayout" Target="../slideLayouts/slideLayout19.xml" /><Relationship Id="rId3" Type="http://schemas.openxmlformats.org/officeDocument/2006/relationships/slideLayout" Target="../slideLayouts/slideLayout20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22.xml" /><Relationship Id="rId3" Type="http://schemas.openxmlformats.org/officeDocument/2006/relationships/slideLayout" Target="../slideLayouts/slideLayout23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31.xml" /><Relationship Id="rId3" Type="http://schemas.openxmlformats.org/officeDocument/2006/relationships/slideLayout" Target="../slideLayouts/slideLayout32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slideLayout" Target="../slideLayouts/slideLayout34.xml" /><Relationship Id="rId3" Type="http://schemas.openxmlformats.org/officeDocument/2006/relationships/slideLayout" Target="../slideLayouts/slideLayout35.xml" /><Relationship Id="rId4" Type="http://schemas.openxmlformats.org/officeDocument/2006/relationships/image" Target="../media/image2.png" /><Relationship Id="rId5" Type="http://schemas.openxmlformats.org/officeDocument/2006/relationships/image" Target="../media/image1.jpeg" /><Relationship Id="rId6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4C4388EF-52D1-4258-9BE5-BCD010C7D4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D3EE65E-57D2-4566-898C-4F2076833F8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transition/>
  <p:timing/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印品黑体" panose="00000500000000000000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/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印品黑体" panose="00000500000000000000" pitchFamily="2" charset="-122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t/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iming/>
  <p:hf hdr="0" ftr="0" dt="0"/>
  <p:txStyles>
    <p:titleStyle>
      <a:lvl1pPr algn="l" defTabSz="121920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印品黑体" panose="00000500000000000000" pitchFamily="2" charset="-122"/>
          <a:ea typeface="Open Sans Extrabold" pitchFamily="34" charset="0"/>
          <a:cs typeface="印品黑体" panose="00000500000000000000" pitchFamily="2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印品黑体" panose="00000500000000000000" pitchFamily="2" charset="-122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microsoft.com/office/2007/relationships/hdphoto" Target="../media/image8.wdp" /><Relationship Id="rId6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jpeg" /><Relationship Id="rId4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147320" y="1667510"/>
            <a:ext cx="2889250" cy="3296285"/>
            <a:chOff x="1834661" y="2662657"/>
            <a:chExt cx="2664115" cy="3323986"/>
          </a:xfrm>
        </p:grpSpPr>
        <p:pic>
          <p:nvPicPr>
            <p:cNvPr id="35" name="Picture 2" descr="G:\公司\茶\印章.pn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34661" y="4374689"/>
              <a:ext cx="503238" cy="11258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3912123" y="2662657"/>
              <a:ext cx="586653" cy="332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en-US" altLang="zh-CN" sz="24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7992">
            <a:off x="6485936" y="3856187"/>
            <a:ext cx="3721776" cy="2296868"/>
          </a:xfrm>
          <a:prstGeom prst="rect">
            <a:avLst/>
          </a:prstGeom>
        </p:spPr>
      </p:pic>
      <p:sp>
        <p:nvSpPr>
          <p:cNvPr id="19" name="文本框 28"/>
          <p:cNvSpPr txBox="1">
            <a:spLocks noChangeArrowheads="1"/>
          </p:cNvSpPr>
          <p:nvPr/>
        </p:nvSpPr>
        <p:spPr bwMode="auto">
          <a:xfrm>
            <a:off x="3546475" y="1533525"/>
            <a:ext cx="65062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72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望海潮</a:t>
            </a:r>
            <a:endParaRPr lang="zh-CN" altLang="zh-CN" sz="72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0" name="文本框 29"/>
          <p:cNvSpPr txBox="1">
            <a:spLocks noChangeArrowheads="1"/>
          </p:cNvSpPr>
          <p:nvPr/>
        </p:nvSpPr>
        <p:spPr bwMode="auto">
          <a:xfrm>
            <a:off x="4952365" y="2732405"/>
            <a:ext cx="47205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柳永</a:t>
            </a:r>
            <a:endParaRPr lang="zh-CN" altLang="en-US" sz="4800" b="1">
              <a:solidFill>
                <a:srgbClr val="4F5666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探究思考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351762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4.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诗人笔下的杭州，你最喜欢哪部分的描写，请说明理由？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  <a:p>
              <a:pPr algn="l"/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（</a:t>
              </a:r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3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分钟）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探究思考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47445" y="654685"/>
            <a:ext cx="10427970" cy="5989955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461085" y="1286242"/>
              <a:ext cx="10489465" cy="416134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         这首词歌颂了杭州山水的美丽景色，赞美了杭州人民和平安定的欢乐生活，反映了北宋结束五代分裂割据局面以后，经过真宗、仁宗两朝的休养生息，所呈现的繁荣太平景象。这首词是写给当时任两浙转运使的孙何的，虽为赠献之作，有一定的奉承成分，却不能说就是粉饰升平的歌功颂德的作品，它反映了当时一定的社会现实。</a:t>
              </a:r>
              <a:endPara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探究思考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sp>
        <p:nvSpPr>
          <p:cNvPr id="57" name="Rectangle 3"/>
          <p:cNvSpPr/>
          <p:nvPr/>
        </p:nvSpPr>
        <p:spPr>
          <a:xfrm>
            <a:off x="927100" y="654685"/>
            <a:ext cx="11102340" cy="5628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孟元老《东京梦华录》记载：“太平日久，人物繁阜。垂髫之童，但习鼓舞；斑白之老，不识干戈。……举目则青楼画阁，绣户珠帘。雕车竞驻于天街，宝马争驰于御路。金翠耀目，罗绮飘香。新声巧笑于柳陌花衢，按管调弦于茶坊酒肆。……集四海之珍奇，皆归市易；会寰区之异味，悉在庖厨。花光满路，何限春游？箫鼓喧天，几家夜宴。伎巧则惊人耳目，侈奢则长人精神。”这虽然是记录都城汴京的景象，但也可以看出当时国内确有“太平气象”，因而纸醉金迷、竞尚豪奢，成为各地统治阶级的普遍风气。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探究思考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sp>
        <p:nvSpPr>
          <p:cNvPr id="57" name="Rectangle 3"/>
          <p:cNvSpPr/>
          <p:nvPr/>
        </p:nvSpPr>
        <p:spPr>
          <a:xfrm>
            <a:off x="927100" y="654685"/>
            <a:ext cx="11102340" cy="23361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在繁华中蕴含着危机，杭州的美好自然令人向往，但是南宋最终没有免于灭亡的命运，这给我们哪些思考？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1240"/>
            <a:ext cx="12190413" cy="685710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3088456" y="581250"/>
            <a:ext cx="1899881" cy="3301296"/>
            <a:chOff x="1734789" y="2216612"/>
            <a:chExt cx="2019827" cy="3509721"/>
          </a:xfrm>
        </p:grpSpPr>
        <p:sp>
          <p:nvSpPr>
            <p:cNvPr id="10" name="TextBox 1"/>
            <p:cNvSpPr txBox="1">
              <a:spLocks noChangeArrowheads="1"/>
            </p:cNvSpPr>
            <p:nvPr/>
          </p:nvSpPr>
          <p:spPr bwMode="auto">
            <a:xfrm>
              <a:off x="1734789" y="2216612"/>
              <a:ext cx="2019827" cy="2355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38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1" name="矩形 3"/>
            <p:cNvSpPr>
              <a:spLocks noChangeArrowheads="1"/>
            </p:cNvSpPr>
            <p:nvPr/>
          </p:nvSpPr>
          <p:spPr bwMode="auto">
            <a:xfrm>
              <a:off x="2219240" y="4188456"/>
              <a:ext cx="1396086" cy="1537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8800">
                  <a:solidFill>
                    <a:srgbClr val="4F5666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谢</a:t>
              </a:r>
              <a:endParaRPr lang="zh-CN" altLang="en-US" sz="1600">
                <a:solidFill>
                  <a:srgbClr val="4F5666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pic>
        <p:nvPicPr>
          <p:cNvPr id="1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91800" y="118999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1000" p14:dur="9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zh-CN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学习目标</a:t>
              </a:r>
              <a:endParaRPr lang="zh-CN" altLang="zh-CN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pic>
        <p:nvPicPr>
          <p:cNvPr id="5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15" y="1248410"/>
            <a:ext cx="6060440" cy="3487420"/>
          </a:xfrm>
          <a:prstGeom prst="rect">
            <a:avLst/>
          </a:prstGeom>
        </p:spPr>
      </p:pic>
      <p:sp>
        <p:nvSpPr>
          <p:cNvPr id="7" name="Oval 12"/>
          <p:cNvSpPr/>
          <p:nvPr/>
        </p:nvSpPr>
        <p:spPr>
          <a:xfrm>
            <a:off x="1595371" y="1637451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1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2541203" y="1569893"/>
            <a:ext cx="3330918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疏通诗歌内容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1595053" y="2608204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2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" name="Rectangle 15"/>
          <p:cNvSpPr/>
          <p:nvPr/>
        </p:nvSpPr>
        <p:spPr>
          <a:xfrm>
            <a:off x="2541520" y="2503816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鉴赏语言手法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1595053" y="3713825"/>
            <a:ext cx="571500" cy="571500"/>
          </a:xfrm>
          <a:prstGeom prst="ellipse">
            <a:avLst/>
          </a:prstGeom>
          <a:solidFill>
            <a:srgbClr val="4F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3</a:t>
            </a:r>
            <a:endParaRPr lang="en-US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Rectangle 17"/>
          <p:cNvSpPr/>
          <p:nvPr/>
        </p:nvSpPr>
        <p:spPr>
          <a:xfrm>
            <a:off x="2541520" y="3646267"/>
            <a:ext cx="3345206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rPr>
              <a:t>把握诗歌情感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2" name="图片 1" descr="335d4948a9da4637a3f385f4ffc0cbc5_t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7320" y="1374140"/>
            <a:ext cx="4759960" cy="30607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452225" cy="61855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柳永，（约987年—约1053年）北宋著名词人，婉约派代表人物。字耆卿，排行第七，又称柳七。宋仁宗朝进士，官至屯田员外郎，故世称柳屯田。他自称“奉旨填词柳三变”，以毕生精力作词，并以“白衣卿相”自诩。其词多描绘城市风光和歌妓生活，尤长于抒写羁旅行役之情，创作慢词独多。铺叙刻画，情景交融，语言通俗，音律谐婉，在当时流传极其广泛，人称“凡有井水饮处，皆能歌柳词”，婉约派最具代表性的人物之一，对宋词的发展有重大影响，代表作 《雨霖铃》《八声甘州》。</a:t>
            </a:r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8626" y="33671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作者简介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41325" y="336550"/>
            <a:ext cx="11026775" cy="72936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吴熊和《柳永与孙沔的交游及柳永卒年新证》考证此词为柳永在杭州赠资政殿学士、知杭州孙沔作。孙沔向误作孙何。陈元靓《岁时广记》卷三十一引杨湜《古今词话》：柳耆卿与孙相何为布衣交。孙知杭州，门禁甚严。耆卿欲见之不得，作《望海潮》词，往谒名妓楚楚曰：“欲见孙相，恨无门路。若因府会，愿借朱唇歌于孙相公之前。若问谁为此词，但说柳七。”中秋府会，楚楚宛转歌之，孙即日迎耆卿预坐。由这个故事来看，这首词是一首干谒词，目的是请求对方为自己举荐。</a:t>
            </a:r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57201" y="38266"/>
            <a:ext cx="4209176" cy="837906"/>
            <a:chOff x="4150600" y="1393760"/>
            <a:chExt cx="4209176" cy="837906"/>
          </a:xfrm>
        </p:grpSpPr>
        <p:sp>
          <p:nvSpPr>
            <p:cNvPr id="20" name="圆角矩形 52"/>
            <p:cNvSpPr/>
            <p:nvPr/>
          </p:nvSpPr>
          <p:spPr>
            <a:xfrm>
              <a:off x="4533900" y="1558423"/>
              <a:ext cx="3825876" cy="571500"/>
            </a:xfrm>
            <a:prstGeom prst="roundRect">
              <a:avLst/>
            </a:prstGeom>
            <a:solidFill>
              <a:srgbClr val="4F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F5666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9662" y="1524911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创作背景</a:t>
              </a:r>
              <a:endParaRPr lang="zh-CN" altLang="en-US" sz="40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76070" y="269875"/>
            <a:ext cx="1014539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东南形胜，三吴都会，钱塘自古繁华。烟柳画桥，风帘翠幕，参差十万人家。云树绕堤沙，怒涛卷霜雪，天堑无涯。市列珠玑，户盈罗绮，竞豪奢。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重湖叠巘清嘉，有三秋桂子，十里荷花。羌管弄晴，菱歌泛夜，嬉嬉钓叟莲娃。千骑拥高牙，乘醉听箫鼓，吟赏烟霞。异日图将好景，归去凤池夸。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513840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文本解读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7430" y="269875"/>
            <a:ext cx="11048365" cy="6677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译文：杭州地处东南方，地理形势优越，风景优美，是三吴的都会，这里自古以来就十分繁华。雾气笼罩着的柳树、装饰华美的桥梁，挡风的帘子、青绿色的帐幕，楼阁高高低低，大约有十万户人家。茂盛如云的树木，环绕着钱塘江沙堤，又高又急的潮头冲过来，浪花像霜雪在滚动，宽广的江面一望无涯。市场上陈列着琳琅满目的珠玉珍宝，家家户户都存满了绫罗绸缎，争相比奢华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　　里湖、外湖与重重叠叠的山岭非常清秀美丽。秋天桂花飘香，夏季十里荷花。晴天欢快地吹奏羌笛，夜晚划船采菱唱歌，钓鱼的老翁、采莲的姑娘都嬉笑颜开。孙何外出时，成群的马队簇拥着高高的牙旗，缓缓而来，声势暄赫。在微醺中听着箫鼓管弦，吟诗作词，赞赏着美丽的水色山光。他日把这美好的景致画出来，回京升官时向人们夸耀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02" y="1400175"/>
            <a:ext cx="949835" cy="3841926"/>
            <a:chOff x="1813381" y="-7342"/>
            <a:chExt cx="1910734" cy="2776358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859977" y="-7342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文本翻译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209210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1.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诗歌上下阕，分别突出杭州和西湖的什么特点？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26210" y="3402330"/>
            <a:ext cx="9850120" cy="15684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明确：繁华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清嘉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209210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2.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诗歌上阕，从哪些方面突出杭州的繁华？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377315" y="2849245"/>
            <a:ext cx="9850120" cy="3784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精巧的建筑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众多的人口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无尽的财富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76680" y="2821305"/>
            <a:ext cx="9850120" cy="3784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明确：清丽的美景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清闲的生活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清明的政治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1524000"/>
            <a:ext cx="926672" cy="3831766"/>
            <a:chOff x="1656871" y="0"/>
            <a:chExt cx="1864138" cy="2769016"/>
          </a:xfrm>
        </p:grpSpPr>
        <p:sp>
          <p:nvSpPr>
            <p:cNvPr id="11" name="_14"/>
            <p:cNvSpPr txBox="1">
              <a:spLocks noChangeArrowheads="1"/>
            </p:cNvSpPr>
            <p:nvPr/>
          </p:nvSpPr>
          <p:spPr bwMode="auto">
            <a:xfrm>
              <a:off x="1656871" y="0"/>
              <a:ext cx="1864138" cy="2769016"/>
            </a:xfrm>
            <a:prstGeom prst="rect">
              <a:avLst/>
            </a:prstGeom>
            <a:solidFill>
              <a:srgbClr val="4F5666"/>
            </a:solidFill>
            <a:ln>
              <a:noFill/>
            </a:ln>
            <a:effectLst/>
          </p:spPr>
          <p:txBody>
            <a:bodyPr vert="eaVert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600" spc="60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具体分析</a:t>
              </a:r>
              <a:endParaRPr lang="zh-CN" altLang="en-US" sz="3600" spc="60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13381" y="0"/>
              <a:ext cx="45719" cy="276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415" y="328930"/>
            <a:ext cx="10016490" cy="4627880"/>
            <a:chOff x="4461085" y="1286242"/>
            <a:chExt cx="10489465" cy="4428473"/>
          </a:xfrm>
        </p:grpSpPr>
        <p:sp>
          <p:nvSpPr>
            <p:cNvPr id="57" name="Rectangle 3"/>
            <p:cNvSpPr/>
            <p:nvPr/>
          </p:nvSpPr>
          <p:spPr>
            <a:xfrm>
              <a:off x="4738384" y="1286242"/>
              <a:ext cx="10212166" cy="209210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en-US" altLang="zh-CN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3.</a:t>
              </a:r>
              <a:r>
                <a:rPr lang="zh-CN" altLang="en-US" sz="5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诗歌下阕，从哪些方面突出杭州的清嘉特点的？</a:t>
              </a:r>
              <a:endPara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印品黑体" panose="00000500000000000000" pitchFamily="2" charset="-122"/>
                <a:sym typeface="+mn-ea"/>
              </a:endParaRPr>
            </a:p>
          </p:txBody>
        </p:sp>
        <p:grpSp>
          <p:nvGrpSpPr>
            <p:cNvPr id="64" name="Group 12"/>
            <p:cNvGrpSpPr/>
            <p:nvPr/>
          </p:nvGrpSpPr>
          <p:grpSpPr>
            <a:xfrm>
              <a:off x="4461085" y="5038403"/>
              <a:ext cx="689489" cy="676312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latin typeface="印品黑体" panose="00000500000000000000" pitchFamily="2" charset="-122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Tm="1000" p14:dur="900">
        <p14:warp dir="in"/>
      </p:transition>
    </mc:Choice>
    <mc:Fallback>
      <p:transition spd="slow" advTm="1000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45</Paragraphs>
  <Slides>14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3">
      <vt:lpstr>Arial</vt:lpstr>
      <vt:lpstr>等线 Light</vt:lpstr>
      <vt:lpstr>等线</vt:lpstr>
      <vt:lpstr>印品黑体</vt:lpstr>
      <vt:lpstr>宋体</vt:lpstr>
      <vt:lpstr>Open Sans Extrabold</vt:lpstr>
      <vt:lpstr>Calibri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2021-03-01T13:42:24.560</cp:lastPrinted>
  <dcterms:created xsi:type="dcterms:W3CDTF">2021-03-01T13:42:24Z</dcterms:created>
  <dcterms:modified xsi:type="dcterms:W3CDTF">2021-03-01T05:42:29Z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