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5984" r:id="rId5"/>
    <p:sldId id="6024" r:id="rId6"/>
    <p:sldId id="6025" r:id="rId7"/>
    <p:sldId id="6026" r:id="rId8"/>
    <p:sldId id="6027" r:id="rId9"/>
    <p:sldId id="6028" r:id="rId10"/>
    <p:sldId id="6029" r:id="rId11"/>
    <p:sldId id="6030" r:id="rId12"/>
    <p:sldId id="6031" r:id="rId13"/>
    <p:sldId id="6032" r:id="rId14"/>
    <p:sldId id="6033" r:id="rId15"/>
    <p:sldId id="6034" r:id="rId16"/>
    <p:sldId id="6035" r:id="rId17"/>
    <p:sldId id="6036" r:id="rId18"/>
    <p:sldId id="6037" r:id="rId19"/>
    <p:sldId id="6038" r:id="rId20"/>
    <p:sldId id="6039" r:id="rId21"/>
    <p:sldId id="5736" r:id="rId22"/>
    <p:sldId id="5737" r:id="rId23"/>
    <p:sldId id="5726" r:id="rId24"/>
    <p:sldId id="5759" r:id="rId25"/>
    <p:sldId id="5760" r:id="rId26"/>
    <p:sldId id="5761" r:id="rId27"/>
    <p:sldId id="5853" r:id="rId28"/>
    <p:sldId id="5854" r:id="rId29"/>
    <p:sldId id="5762" r:id="rId30"/>
    <p:sldId id="5763" r:id="rId31"/>
    <p:sldId id="5855" r:id="rId32"/>
    <p:sldId id="5856" r:id="rId33"/>
    <p:sldId id="5764" r:id="rId34"/>
    <p:sldId id="5765" r:id="rId35"/>
    <p:sldId id="5773" r:id="rId36"/>
    <p:sldId id="5857" r:id="rId37"/>
    <p:sldId id="5858" r:id="rId38"/>
    <p:sldId id="5774" r:id="rId39"/>
    <p:sldId id="5775" r:id="rId40"/>
    <p:sldId id="5793" r:id="rId41"/>
    <p:sldId id="5794" r:id="rId42"/>
    <p:sldId id="5792" r:id="rId43"/>
    <p:sldId id="5777" r:id="rId44"/>
    <p:sldId id="5778" r:id="rId45"/>
    <p:sldId id="5779" r:id="rId46"/>
    <p:sldId id="5780" r:id="rId47"/>
    <p:sldId id="5781" r:id="rId48"/>
    <p:sldId id="5782" r:id="rId49"/>
    <p:sldId id="5783" r:id="rId50"/>
    <p:sldId id="5784" r:id="rId51"/>
    <p:sldId id="5785" r:id="rId52"/>
    <p:sldId id="5786" r:id="rId53"/>
    <p:sldId id="5787" r:id="rId54"/>
    <p:sldId id="5788" r:id="rId55"/>
    <p:sldId id="5789" r:id="rId56"/>
    <p:sldId id="5795" r:id="rId57"/>
  </p:sldIdLst>
  <p:sldSz cx="9144000" cy="6858000" type="screen4x3"/>
  <p:notesSz cx="6858000" cy="9144000"/>
  <p:custDataLst>
    <p:tags r:id="rId58"/>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徐 落" initials="徐"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p:restoredTop sz="94660"/>
  </p:normalViewPr>
  <p:slideViewPr>
    <p:cSldViewPr snapToGrid="0" showGuides="1">
      <p:cViewPr varScale="1">
        <p:scale>
          <a:sx n="66" d="100"/>
          <a:sy n="66" d="100"/>
        </p:scale>
        <p:origin x="72" y="1014"/>
      </p:cViewPr>
      <p:guideLst>
        <p:guide orient="horz" pos="2204"/>
        <p:guide pos="3021"/>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tags" Target="tags/tag13.xml" /><Relationship Id="rId59" Type="http://schemas.openxmlformats.org/officeDocument/2006/relationships/presProps" Target="presProps.xml" /><Relationship Id="rId6" Type="http://schemas.openxmlformats.org/officeDocument/2006/relationships/slide" Target="slides/slide2.xml" /><Relationship Id="rId60" Type="http://schemas.openxmlformats.org/officeDocument/2006/relationships/viewProps" Target="viewProps.xml" /><Relationship Id="rId61" Type="http://schemas.openxmlformats.org/officeDocument/2006/relationships/theme" Target="theme/theme1.xml" /><Relationship Id="rId62" Type="http://schemas.openxmlformats.org/officeDocument/2006/relationships/tableStyles" Target="tableStyles.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D2A48B96-639E-45A3-A0BA-2464DFDB1FAA}" type="datetimeFigureOut">
              <a:rPr lang="zh-CN" altLang="en-US" strike="noStrike" noProof="1" smtClean="0">
                <a:latin typeface="+mn-lt"/>
                <a:ea typeface="+mn-ea"/>
                <a:cs typeface="+mn-cs"/>
              </a:rPr>
              <a:t/>
            </a:fld>
            <a:endParaRPr lang="zh-CN" altLang="en-US" strike="noStrike" noProof="1"/>
          </a:p>
        </p:txBody>
      </p:sp>
      <p:sp>
        <p:nvSpPr>
          <p:cNvPr id="7172" name="幻灯片图像占位符 3"/>
          <p:cNvSpPr>
            <a:spLocks noGrp="1" noRot="1" noChangeAspect="1"/>
          </p:cNvSpPr>
          <p:nvPr>
            <p:ph type="sldImg" idx="6"/>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7173"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A6837353-30EB-4A48-80EB-173D804AEFBD}" type="slidenum">
              <a:rPr lang="zh-CN" altLang="en-US" strike="noStrike" noProof="1" smtClean="0">
                <a:latin typeface="+mn-lt"/>
                <a:ea typeface="+mn-ea"/>
                <a:cs typeface="+mn-cs"/>
              </a:rPr>
              <a:t/>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nvPr>
        </p:nvSpPr>
        <p:spPr>
          <a:xfrm>
            <a:off x="1143000" y="1322962"/>
            <a:ext cx="6858000" cy="2187001"/>
          </a:xfrm>
        </p:spPr>
        <p:txBody>
          <a:bodyPr anchor="b">
            <a:normAutofit/>
          </a:bodyPr>
          <a:lstStyle>
            <a:lvl1pPr algn="ctr">
              <a:lnSpc>
                <a:spcPct val="130000"/>
              </a:lnSpc>
              <a:defRPr sz="4500">
                <a:effectLst>
                  <a:outerShdw blurRad="38100" dist="38100" dir="2700000" algn="tl">
                    <a:srgbClr val="000000">
                      <a:alpha val="43137"/>
                    </a:srgbClr>
                  </a:outerShdw>
                </a:effectLst>
              </a:defRPr>
            </a:lvl1pPr>
          </a:lstStyle>
          <a:p>
            <a:r>
              <a:rPr lang="zh-CN" altLang="en-US"/>
              <a:t>单击此处添加标题</a:t>
            </a:r>
            <a:endParaRPr lang="zh-CN" altLang="en-US"/>
          </a:p>
        </p:txBody>
      </p:sp>
      <p:sp>
        <p:nvSpPr>
          <p:cNvPr id="4" name="日期占位符 3"/>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
            </a:fld>
            <a:endParaRPr lang="zh-CN" altLang="en-US" strike="noStrike" noProof="1"/>
          </a:p>
        </p:txBody>
      </p:sp>
      <p:sp>
        <p:nvSpPr>
          <p:cNvPr id="3" name="副标题 2"/>
          <p:cNvSpPr>
            <a:spLocks noGrp="1"/>
          </p:cNvSpPr>
          <p:nvPr>
            <p:ph type="subTitle" idx="1" hasCustomPrompt="1"/>
          </p:nvPr>
        </p:nvSpPr>
        <p:spPr>
          <a:xfrm>
            <a:off x="1143000" y="3602038"/>
            <a:ext cx="6858000" cy="1655762"/>
          </a:xfrm>
        </p:spPr>
        <p:txBody>
          <a:bodyPr>
            <a:normAutofit/>
          </a:bodyPr>
          <a:lstStyle>
            <a:lvl1pPr marL="0" indent="0" algn="ctr">
              <a:buNone/>
              <a:defRPr sz="1350">
                <a:solidFill>
                  <a:schemeClr val="tx1">
                    <a:lumMod val="75000"/>
                    <a:lumOff val="25000"/>
                  </a:schemeClr>
                </a:solidFill>
                <a:effectLst/>
                <a:latin typeface="+mj-lt"/>
                <a:ea typeface="+mj-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单击此处添加副标题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628650" y="551543"/>
            <a:ext cx="78867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85775" y="258445"/>
            <a:ext cx="7886700" cy="1325563"/>
          </a:xfrm>
        </p:spPr>
        <p:txBody>
          <a:bodyPr anchor="ctr" anchorCtr="0">
            <a:normAutofit/>
          </a:bodyPr>
          <a:lstStyle>
            <a:lvl1pPr>
              <a:defRPr sz="1800" b="1">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idx="1"/>
          </p:nvPr>
        </p:nvSpPr>
        <p:spPr>
          <a:xfrm>
            <a:off x="485775" y="1825625"/>
            <a:ext cx="7886700" cy="4351338"/>
          </a:xfrm>
        </p:spPr>
        <p:txBody>
          <a:bodyPr>
            <a:normAutofit/>
          </a:bodyPr>
          <a:lstStyle>
            <a:lvl1pPr>
              <a:defRPr sz="1500">
                <a:solidFill>
                  <a:schemeClr val="tx1">
                    <a:lumMod val="75000"/>
                    <a:lumOff val="25000"/>
                  </a:schemeClr>
                </a:solidFill>
              </a:defRPr>
            </a:lvl1pPr>
            <a:lvl2pPr>
              <a:defRPr sz="135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
            </a:fld>
            <a:endParaRPr lang="zh-CN" altLang="en-US" strike="noStrike"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3751117"/>
            <a:ext cx="5491163" cy="811357"/>
          </a:xfrm>
        </p:spPr>
        <p:txBody>
          <a:bodyPr anchor="b">
            <a:normAutofit/>
          </a:bodyPr>
          <a:lstStyle>
            <a:lvl1pPr>
              <a:defRPr sz="300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610028"/>
            <a:ext cx="5491163" cy="647555"/>
          </a:xfrm>
        </p:spPr>
        <p:txBody>
          <a:bodyPr>
            <a:normAutofit/>
          </a:bodyPr>
          <a:lstStyle>
            <a:lvl1pPr marL="0" indent="0">
              <a:buNone/>
              <a:defRPr sz="135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6BB1369-CC7F-46E0-9687-0D1A865B1AFE}"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50A59A1-FEBE-424B-A966-22F33596A00C}"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85775" y="258445"/>
            <a:ext cx="7886700" cy="1325563"/>
          </a:xfrm>
        </p:spPr>
        <p:txBody>
          <a:bodyPr>
            <a:normAutofit/>
          </a:bodyPr>
          <a:lstStyle>
            <a:lvl1pPr>
              <a:defRPr sz="1800" b="1" i="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485775" y="1825625"/>
            <a:ext cx="38862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486275" y="1825625"/>
            <a:ext cx="3886200" cy="4351338"/>
          </a:xfrm>
        </p:spPr>
        <p:txBody>
          <a:bodyPr>
            <a:normAutofit/>
          </a:bodyPr>
          <a:lstStyle>
            <a:lvl1pPr>
              <a:lnSpc>
                <a:spcPct val="150000"/>
              </a:lnSpc>
              <a:defRPr sz="1500">
                <a:solidFill>
                  <a:schemeClr val="tx1">
                    <a:lumMod val="75000"/>
                    <a:lumOff val="25000"/>
                  </a:schemeClr>
                </a:solidFill>
              </a:defRPr>
            </a:lvl1pPr>
            <a:lvl2pPr>
              <a:lnSpc>
                <a:spcPct val="150000"/>
              </a:lnSpc>
              <a:defRPr sz="1350">
                <a:solidFill>
                  <a:schemeClr val="tx1">
                    <a:lumMod val="75000"/>
                    <a:lumOff val="25000"/>
                  </a:schemeClr>
                </a:solidFill>
              </a:defRPr>
            </a:lvl2pPr>
            <a:lvl3pPr>
              <a:lnSpc>
                <a:spcPct val="150000"/>
              </a:lnSpc>
              <a:defRPr sz="1200">
                <a:solidFill>
                  <a:schemeClr val="tx1">
                    <a:lumMod val="75000"/>
                    <a:lumOff val="25000"/>
                  </a:schemeClr>
                </a:solidFill>
              </a:defRPr>
            </a:lvl3pPr>
            <a:lvl4pPr>
              <a:lnSpc>
                <a:spcPct val="150000"/>
              </a:lnSpc>
              <a:defRPr sz="1200">
                <a:solidFill>
                  <a:schemeClr val="tx1">
                    <a:lumMod val="75000"/>
                    <a:lumOff val="25000"/>
                  </a:schemeClr>
                </a:solidFill>
              </a:defRPr>
            </a:lvl4pPr>
            <a:lvl5pPr>
              <a:lnSpc>
                <a:spcPct val="150000"/>
              </a:lnSpc>
              <a:defRPr sz="12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a:defRPr/>
            </a:pPr>
            <a:fld id="{FA737F4C-2B29-4524-AFD8-6D4862736788}" type="datetimeFigureOut">
              <a:rPr lang="zh-CN" altLang="en-US"/>
              <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D47465E9-A3B1-40D2-B8D6-FAB3BEA1FCF2}" type="slidenum">
              <a:rPr lang="zh-CN" altLang="en-US"/>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744961"/>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2615609"/>
            <a:ext cx="3868340"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744961"/>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615609"/>
            <a:ext cx="3887391"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6BB1369-CC7F-46E0-9687-0D1A865B1AFE}"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50A59A1-FEBE-424B-A966-22F33596A00C}"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28650" y="2766219"/>
            <a:ext cx="7886700" cy="1325563"/>
          </a:xfrm>
        </p:spPr>
        <p:txBody>
          <a:bodyPr>
            <a:normAutofit/>
          </a:bodyPr>
          <a:lstStyle>
            <a:lvl1pPr algn="ctr">
              <a:defRPr sz="3600" b="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a:defRPr/>
            </a:pPr>
            <a:fld id="{CF02A97E-7864-4C6A-9676-73F66429172F}" type="datetimeFigureOut">
              <a:rPr lang="zh-CN" altLang="en-US"/>
              <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4A898DEC-6857-4A9A-AA6A-4AC45E84D7DF}" type="slidenum">
              <a:rPr lang="zh-CN" altLang="en-US"/>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auto"/>
            <a:fld id="{44E34F91-099F-4B0B-9CE5-70A9D4A6F6E7}" type="datetimeFigureOut">
              <a:rPr lang="zh-CN" altLang="en-US" strike="noStrike" noProof="1" smtClean="0">
                <a:latin typeface="+mn-lt"/>
                <a:ea typeface="微软雅黑" panose="020b0503020204020204" pitchFamily="34" charset="-122"/>
                <a:cs typeface="+mn-cs"/>
              </a:rPr>
              <a:t/>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0E2F105B-ECD7-4E17-A832-5B1E113B9661}" type="slidenum">
              <a:rPr lang="zh-CN" altLang="en-US" strike="noStrike" noProof="1" smtClean="0">
                <a:latin typeface="+mn-lt"/>
                <a:ea typeface="微软雅黑" panose="020b0503020204020204" pitchFamily="34" charset="-122"/>
                <a:cs typeface="+mn-cs"/>
              </a:rPr>
              <a:t/>
            </a:fld>
            <a:endParaRPr lang="zh-CN" altLang="en-US" strike="noStrike"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hasCustomPrompt="1"/>
          </p:nvPr>
        </p:nvSpPr>
        <p:spPr>
          <a:xfrm>
            <a:off x="485060" y="127000"/>
            <a:ext cx="3123900" cy="1600200"/>
          </a:xfrm>
        </p:spPr>
        <p:txBody>
          <a:bodyPr anchor="ctr" anchorCtr="0">
            <a:normAutofit/>
          </a:bodyPr>
          <a:lstStyle>
            <a:lvl1pPr>
              <a:defRPr sz="1800" b="1">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图片占位符 2"/>
          <p:cNvSpPr>
            <a:spLocks noGrp="1" noChangeAspect="1"/>
          </p:cNvSpPr>
          <p:nvPr>
            <p:ph type="pic" idx="1"/>
          </p:nvPr>
        </p:nvSpPr>
        <p:spPr>
          <a:xfrm>
            <a:off x="3888000" y="766354"/>
            <a:ext cx="4363031" cy="509444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488870" y="2057400"/>
            <a:ext cx="3123900" cy="3811588"/>
          </a:xfrm>
        </p:spPr>
        <p:txBody>
          <a:bodyPr>
            <a:normAutofit/>
          </a:bodyPr>
          <a:lstStyle>
            <a:lvl1pPr marL="0" indent="0">
              <a:lnSpc>
                <a:spcPct val="150000"/>
              </a:lnSpc>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6BB1369-CC7F-46E0-9687-0D1A865B1AFE}"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50A59A1-FEBE-424B-A966-22F33596A00C}"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cxnSp>
        <p:nvCxnSpPr>
          <p:cNvPr id="8" name="直接连接符 7" hidden="1"/>
          <p:cNvCxnSpPr/>
          <p:nvPr/>
        </p:nvCxnSpPr>
        <p:spPr>
          <a:xfrm flipH="1">
            <a:off x="557213"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7368363" y="365125"/>
            <a:ext cx="1146987" cy="5811838"/>
          </a:xfrm>
        </p:spPr>
        <p:txBody>
          <a:bodyPr vert="eaVert">
            <a:normAutofit/>
          </a:bodyPr>
          <a:lstStyle>
            <a:lvl1pPr>
              <a:defRPr sz="27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365125"/>
            <a:ext cx="6659969"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6BB1369-CC7F-46E0-9687-0D1A865B1AFE}"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50A59A1-FEBE-424B-A966-22F33596A00C}"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file:///D:\qq&#25991;&#20214;\712321467\Image\C2C\Image2\%7b75232B38-A165-1FB7-499C-2E1C792CACB5%7d.png" TargetMode="Externa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pPr fontAlgn="auto"/>
            <a:fld id="{44E34F91-099F-4B0B-9CE5-70A9D4A6F6E7}" type="datetimeFigureOut">
              <a:rPr lang="zh-CN" altLang="en-US" strike="noStrike" noProof="1" smtClean="0">
                <a:latin typeface="+mn-lt"/>
                <a:ea typeface="微软雅黑" panose="020b0503020204020204" pitchFamily="34" charset="-122"/>
                <a:cs typeface="+mn-cs"/>
              </a:rPr>
              <a:t/>
            </a:fld>
            <a:endParaRPr lang="zh-CN" altLang="en-US" strike="noStrike" noProof="1"/>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pPr fontAlgn="auto"/>
            <a:fld id="{0E2F105B-ECD7-4E17-A832-5B1E113B9661}" type="slidenum">
              <a:rPr lang="zh-CN" altLang="en-US" strike="noStrike" noProof="1" smtClean="0">
                <a:latin typeface="+mn-lt"/>
                <a:ea typeface="微软雅黑" panose="020b0503020204020204" pitchFamily="34" charset="-122"/>
                <a:cs typeface="+mn-cs"/>
              </a:rPr>
              <a:t>0</a:t>
            </a:fld>
            <a:endParaRPr lang="zh-CN" altLang="en-US" strike="noStrike" noProof="1"/>
          </a:p>
        </p:txBody>
      </p:sp>
      <p:sp>
        <p:nvSpPr>
          <p:cNvPr id="7" name="KSO_TEMPLATE" hidden="1"/>
          <p:cNvSpPr/>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8" name="图片 1073743875" descr="学科网 zxxk.com"/>
          <p:cNvPicPr>
            <a:picLocks noChangeAspect="1"/>
          </p:cNvPicPr>
          <p:nvPr/>
        </p:nvPicPr>
        <p:blipFill>
          <a:blip r:embed="rId12" r:link="rId11"/>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685800" rtl="0" eaLnBrk="1" latinLnBrk="0" hangingPunct="1">
        <a:lnSpc>
          <a:spcPct val="90000"/>
        </a:lnSpc>
        <a:spcBef>
          <a:spcPct val="0"/>
        </a:spcBef>
        <a:buNone/>
        <a:defRPr sz="30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701040" y="1440815"/>
            <a:ext cx="8449945" cy="2068830"/>
          </a:xfrm>
        </p:spPr>
        <p:txBody>
          <a:bodyPr>
            <a:noAutofit/>
          </a:bodyPr>
          <a:lstStyle/>
          <a:p>
            <a:r>
              <a:rPr lang="zh-CN" altLang="en-US" sz="6600"/>
              <a:t>病句辨析修改</a:t>
            </a:r>
            <a:endParaRPr lang="zh-CN" altLang="en-US" sz="6600"/>
          </a:p>
        </p:txBody>
      </p:sp>
      <p:sp>
        <p:nvSpPr>
          <p:cNvPr id="3" name="副标题 2"/>
          <p:cNvSpPr>
            <a:spLocks noGrp="1"/>
          </p:cNvSpPr>
          <p:nvPr>
            <p:ph type="subTitle" idx="1"/>
          </p:nvPr>
        </p:nvSpPr>
        <p:spPr>
          <a:xfrm>
            <a:off x="701040" y="4339590"/>
            <a:ext cx="8449945" cy="1747520"/>
          </a:xfrm>
        </p:spPr>
        <p:txBody>
          <a:bodyPr/>
          <a:lstStyle/>
          <a:p>
            <a:endParaRPr lang="zh-CN" sz="3600" b="1">
              <a:solidFill>
                <a:schemeClr val="accent6"/>
              </a:solidFill>
              <a:latin typeface="宋体" panose="02010600030101010101" pitchFamily="2" charset="-122"/>
              <a:cs typeface="宋体" panose="02010600030101010101" pitchFamily="2" charset="-122"/>
              <a:sym typeface="+mn-ea"/>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3" name="文本框 2"/>
          <p:cNvSpPr txBox="1"/>
          <p:nvPr/>
        </p:nvSpPr>
        <p:spPr>
          <a:xfrm>
            <a:off x="623888" y="1055688"/>
            <a:ext cx="8037512" cy="4579937"/>
          </a:xfrm>
          <a:prstGeom prst="rect">
            <a:avLst/>
          </a:prstGeom>
          <a:noFill/>
          <a:ln w="9525">
            <a:noFill/>
          </a:ln>
        </p:spPr>
        <p:txBody>
          <a:bodyPr wrap="square" anchor="t">
            <a:spAutoFit/>
          </a:bodyPr>
          <a:lstStyle/>
          <a:p>
            <a:pPr>
              <a:lnSpc>
                <a:spcPts val="3500"/>
              </a:lnSpc>
            </a:pPr>
            <a:r>
              <a:rPr lang="zh-CN" altLang="zh-CN" sz="2400" b="1">
                <a:solidFill>
                  <a:srgbClr val="FF0000"/>
                </a:solidFill>
                <a:latin typeface="宋体" panose="02010600030101010101" pitchFamily="2" charset="-122"/>
                <a:ea typeface="宋体" panose="02010600030101010101" pitchFamily="2" charset="-122"/>
              </a:rPr>
              <a:t>【答案】</a:t>
            </a:r>
            <a:r>
              <a:rPr lang="zh-CN" altLang="zh-CN" sz="2400" b="1">
                <a:latin typeface="宋体" panose="02010600030101010101" pitchFamily="2" charset="-122"/>
                <a:ea typeface="宋体" panose="02010600030101010101" pitchFamily="2" charset="-122"/>
              </a:rPr>
              <a:t>D</a:t>
            </a:r>
            <a:endParaRPr lang="zh-CN" altLang="zh-CN" sz="2400" b="1">
              <a:latin typeface="宋体" panose="02010600030101010101" pitchFamily="2" charset="-122"/>
              <a:ea typeface="宋体" panose="02010600030101010101" pitchFamily="2" charset="-122"/>
            </a:endParaRPr>
          </a:p>
          <a:p>
            <a:pPr>
              <a:lnSpc>
                <a:spcPts val="3500"/>
              </a:lnSpc>
            </a:pPr>
            <a:r>
              <a:rPr lang="zh-CN" altLang="zh-CN" sz="2400" b="1">
                <a:solidFill>
                  <a:srgbClr val="FF0000"/>
                </a:solidFill>
                <a:latin typeface="宋体" panose="02010600030101010101" pitchFamily="2" charset="-122"/>
                <a:ea typeface="宋体" panose="02010600030101010101" pitchFamily="2" charset="-122"/>
              </a:rPr>
              <a:t>【解析】</a:t>
            </a:r>
            <a:endParaRPr lang="zh-CN" altLang="zh-CN" sz="2400" b="1">
              <a:solidFill>
                <a:srgbClr val="FF0000"/>
              </a:solidFill>
              <a:latin typeface="宋体" panose="02010600030101010101" pitchFamily="2" charset="-122"/>
              <a:ea typeface="宋体" panose="02010600030101010101" pitchFamily="2" charset="-122"/>
            </a:endParaRPr>
          </a:p>
          <a:p>
            <a:pPr>
              <a:lnSpc>
                <a:spcPts val="3500"/>
              </a:lnSpc>
            </a:pPr>
            <a:r>
              <a:rPr lang="zh-CN" altLang="zh-CN" sz="2400" b="1">
                <a:latin typeface="宋体" panose="02010600030101010101" pitchFamily="2" charset="-122"/>
                <a:ea typeface="宋体" panose="02010600030101010101" pitchFamily="2" charset="-122"/>
              </a:rPr>
              <a:t>此题主要考查语序不当的类型，从逻辑顺序分析，应是先“汲取前人的经验”才能“规避风险”，因此排除BC；</a:t>
            </a:r>
            <a:endParaRPr lang="zh-CN" altLang="zh-CN" sz="2400" b="1">
              <a:latin typeface="宋体" panose="02010600030101010101" pitchFamily="2" charset="-122"/>
              <a:ea typeface="宋体" panose="02010600030101010101" pitchFamily="2" charset="-122"/>
            </a:endParaRPr>
          </a:p>
          <a:p>
            <a:pPr>
              <a:lnSpc>
                <a:spcPts val="3500"/>
              </a:lnSpc>
            </a:pPr>
            <a:r>
              <a:rPr lang="zh-CN" altLang="zh-CN" sz="2400" b="1">
                <a:latin typeface="宋体" panose="02010600030101010101" pitchFamily="2" charset="-122"/>
                <a:ea typeface="宋体" panose="02010600030101010101" pitchFamily="2" charset="-122"/>
              </a:rPr>
              <a:t>再分析句子成分，从AD两项来看，句子的主语应是“汲取前人的经验，并规避风险”，谓语是“是”，宾语是“一步”。“无疑”和介词短语“对我国占领世界科技制高点”都应修饰谓语动词“是”，而如果采用A的语序，则出现“我国”做“一步”的定语，修饰不当。</a:t>
            </a:r>
            <a:endParaRPr lang="zh-CN" altLang="zh-CN" sz="2400" b="1">
              <a:latin typeface="宋体" panose="02010600030101010101" pitchFamily="2" charset="-122"/>
              <a:ea typeface="宋体" panose="02010600030101010101" pitchFamily="2" charset="-122"/>
            </a:endParaRPr>
          </a:p>
          <a:p>
            <a:pPr>
              <a:lnSpc>
                <a:spcPts val="3500"/>
              </a:lnSpc>
            </a:pPr>
            <a:r>
              <a:rPr lang="zh-CN" altLang="zh-CN" sz="2400" b="1">
                <a:latin typeface="宋体" panose="02010600030101010101" pitchFamily="2" charset="-122"/>
                <a:ea typeface="宋体" panose="02010600030101010101" pitchFamily="2" charset="-122"/>
              </a:rPr>
              <a:t>只有D语序最正确。</a:t>
            </a:r>
            <a:endParaRPr lang="zh-CN" altLang="zh-CN" sz="2400" b="1">
              <a:latin typeface="宋体" panose="02010600030101010101" pitchFamily="2" charset="-122"/>
              <a:ea typeface="宋体" panose="02010600030101010101"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23863" y="758825"/>
            <a:ext cx="8451850" cy="2014855"/>
          </a:xfrm>
          <a:prstGeom prst="rect">
            <a:avLst/>
          </a:prstGeom>
          <a:noFill/>
          <a:ln w="9525">
            <a:noFill/>
          </a:ln>
        </p:spPr>
        <p:txBody>
          <a:bodyPr wrap="square">
            <a:spAutoFit/>
          </a:bodyPr>
          <a:lstStyle/>
          <a:p>
            <a:pPr indent="558800">
              <a:lnSpc>
                <a:spcPts val="3000"/>
              </a:lnSpc>
            </a:pPr>
            <a:r>
              <a:rPr sz="2200" b="1" noProof="1">
                <a:solidFill>
                  <a:schemeClr val="accent6"/>
                </a:solidFill>
                <a:latin typeface="宋体" panose="02010600030101010101" pitchFamily="2" charset="-122"/>
                <a:ea typeface="宋体" panose="02010600030101010101" pitchFamily="2" charset="-122"/>
                <a:cs typeface="宋体" panose="02010600030101010101" pitchFamily="2" charset="-122"/>
              </a:rPr>
              <a:t>.搭配不当</a:t>
            </a:r>
            <a:endParaRPr sz="2200" b="1" noProof="1">
              <a:solidFill>
                <a:schemeClr val="accent6"/>
              </a:solidFill>
              <a:latin typeface="宋体" panose="02010600030101010101" pitchFamily="2" charset="-122"/>
              <a:cs typeface="宋体" panose="02010600030101010101" pitchFamily="2" charset="-122"/>
            </a:endParaRPr>
          </a:p>
          <a:p>
            <a:pPr indent="558800">
              <a:lnSpc>
                <a:spcPts val="3000"/>
              </a:lnSpc>
            </a:pPr>
            <a:r>
              <a:rPr sz="2200" b="1" noProof="1">
                <a:latin typeface="宋体" panose="02010600030101010101" pitchFamily="2" charset="-122"/>
                <a:ea typeface="宋体" panose="02010600030101010101" pitchFamily="2" charset="-122"/>
                <a:cs typeface="宋体" panose="02010600030101010101" pitchFamily="2" charset="-122"/>
              </a:rPr>
              <a:t>现代汉语的句子有一定的结构规律，主、谓、宾、定、状、补六种成分搭配要符合这一结构规律。搭配不当就是指句子的某些成分不符合这一结构规律；或者是搭配在一起不合事理，从道理上说不通；或者是不符合语言习惯，强行搭配。</a:t>
            </a:r>
            <a:endParaRPr sz="2200" b="1" noProof="1">
              <a:latin typeface="宋体" panose="02010600030101010101" pitchFamily="2" charset="-122"/>
              <a:cs typeface="宋体" panose="02010600030101010101" pitchFamily="2" charset="-122"/>
            </a:endParaRPr>
          </a:p>
        </p:txBody>
      </p:sp>
      <p:graphicFrame>
        <p:nvGraphicFramePr>
          <p:cNvPr id="4" name="表格 3"/>
          <p:cNvGraphicFramePr>
            <a:graphicFrameLocks noGrp="1"/>
          </p:cNvGraphicFramePr>
          <p:nvPr/>
        </p:nvGraphicFramePr>
        <p:xfrm>
          <a:off x="1011238" y="3017838"/>
          <a:ext cx="7276465" cy="2919730"/>
        </p:xfrm>
        <a:graphic>
          <a:graphicData uri="http://schemas.openxmlformats.org/drawingml/2006/table">
            <a:tbl>
              <a:tblPr firstRow="1" bandRow="1">
                <a:tableStyleId>{5940675A-B579-460E-94D1-54222C63F5DA}</a:tableStyleId>
              </a:tblPr>
              <a:tblGrid>
                <a:gridCol w="748665"/>
                <a:gridCol w="6527800"/>
              </a:tblGrid>
              <a:tr h="481965">
                <a:tc gridSpan="2">
                  <a:txBody>
                    <a:bodyPr vert="horz" wrap="square"/>
                    <a:lstStyle/>
                    <a:p>
                      <a:pPr indent="0" algn="ctr">
                        <a:lnSpc>
                          <a:spcPct val="14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搭配不当</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2437765">
                <a:tc>
                  <a:txBody>
                    <a:bodyPr vert="horz" wrap="square"/>
                    <a:lstStyle/>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主谓搭配不当</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主要表现为谓语不能用来陈述主语，有时主语或谓语由并列短语充当，其中一部分搭配不当。如：局部生态环境的改善并不能遏制整体恶化的态势，中国每年土地沙漠化的速度与面积仍然在不断扩大。分析：“速度”不能“扩大”，多主语和单一谓语不能完全搭配。</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568325" y="850900"/>
          <a:ext cx="8237855" cy="4794503"/>
        </p:xfrm>
        <a:graphic>
          <a:graphicData uri="http://schemas.openxmlformats.org/drawingml/2006/table">
            <a:tbl>
              <a:tblPr firstRow="1" bandRow="1">
                <a:tableStyleId>{5940675A-B579-460E-94D1-54222C63F5DA}</a:tableStyleId>
              </a:tblPr>
              <a:tblGrid>
                <a:gridCol w="760730"/>
                <a:gridCol w="7477125"/>
              </a:tblGrid>
              <a:tr h="4792980">
                <a:tc>
                  <a:txBody>
                    <a:bodyPr vert="horz" wrap="square"/>
                    <a:lstStyle/>
                    <a:p>
                      <a:pPr indent="0">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动宾搭配不当</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一是当谓语动词和宾语中心语之间加了很长的修饰限定成分，谓语动词和宾语中心语间隔很远，这时宾语中心语往往会与前面的谓语动词搭配不当。如：这家公司虽然待遇一般，发展前景却非常好，许多同学都投了简历，但最后公司只录取了我们学校推荐的两个名额。分析：谓语动词“录取”与宾语中心语“名额”搭配不当，应将“名额”改为“同学”。二是当一个谓语动词后面带有两个或两个以上的宾语时，其中一个宾语往往会与这个谓语动词搭配不当。如：中国拥有航母之后，更具大国“形象和气质”。特别是在当前和今后一段时间内，中国与周边国家还存在海洋主权争端，航母的投入和使用无疑将增大中国有效解决问题的筹码和力度。分析：谓语动词“增大”与宾语“筹码”搭配不当，“力度”可以“增大”，但“筹码”只能“增加”。</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847725" y="1190625"/>
          <a:ext cx="7518400" cy="4828032"/>
        </p:xfrm>
        <a:graphic>
          <a:graphicData uri="http://schemas.openxmlformats.org/drawingml/2006/table">
            <a:tbl>
              <a:tblPr firstRow="1" bandRow="1">
                <a:tableStyleId>{5940675A-B579-460E-94D1-54222C63F5DA}</a:tableStyleId>
              </a:tblPr>
              <a:tblGrid>
                <a:gridCol w="780415"/>
                <a:gridCol w="6737985"/>
              </a:tblGrid>
              <a:tr h="4823460">
                <a:tc>
                  <a:txBody>
                    <a:bodyPr vert="horz" wrap="square"/>
                    <a:lstStyle/>
                    <a:p>
                      <a:pPr indent="0">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主宾搭配不当</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有的是同一个句子的主宾搭配不当。如：“全民阅读”活动是丰富市民文化生活，引导市民多读书、读好书，使读书成为一种体现百姓精神追求的生活方式分析：句子的主干是“‘全民阅读’活动是生活方式”，很明显主宾搭配不当。有的则是在前一个分句中搭配恰当，但在后一个分句中则偷换了主语，致使主宾搭配不当。如：当今的世界，各个国家、地区相互依存，已经形成了你中有我、我中有你的格局，是一个经济全球化的时代。分析：后一个分句的主语换成了“这个时代”，致使原句“世界”与“时代”主宾搭配不当。</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319088" y="804863"/>
          <a:ext cx="8504555" cy="5248275"/>
        </p:xfrm>
        <a:graphic>
          <a:graphicData uri="http://schemas.openxmlformats.org/drawingml/2006/table">
            <a:tbl>
              <a:tblPr firstRow="1" bandRow="1">
                <a:tableStyleId>{5940675A-B579-460E-94D1-54222C63F5DA}</a:tableStyleId>
              </a:tblPr>
              <a:tblGrid>
                <a:gridCol w="1062355"/>
                <a:gridCol w="7442200"/>
              </a:tblGrid>
              <a:tr h="3134995">
                <a:tc>
                  <a:txBody>
                    <a:bodyPr vert="horz" wrap="square"/>
                    <a:lstStyle/>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动补搭配不当（补语与中心语搭配不当）</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如：同学们把教室打扫得干干净净，整整齐齐。分析：一动与多补不能完全搭配，“打扫”和“整整齐齐”搭配不当。除了常规的动补搭配不当外，本类型主要涉及“减少”“降低”“缩短”等词语后面接倍数的问题。根据习惯表述，“倍”只能用在“增加”中。因为原数减少一倍为零，更不用说减少更多倍了。（吕叔湘、朱德熙主编的《语法修辞讲话》中说：“说到减少，只能说减少几分之几，不能说减少几倍。”）如：这个炼钢车间，由十天开一炉，变为五天开一炉，时间缩短了一倍。分析：倍数词使用不当，表缩短、降低、减少只能用分数或几成。</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13280">
                <a:tc>
                  <a:txBody>
                    <a:bodyPr vert="horz" wrap="square"/>
                    <a:lstStyle/>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修饰语与中心语搭配不当</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主要指修饰语或限制语用在中心语前面会造成表达上的不合习惯或不合事理的现象。（1）定语和中心语搭配不当如：我们有吃苦耐劳的人民，又有优裕的自然资源。分析：“优裕”不能修饰“自然资源”，应改为“丰富”。（2）状语和中心语搭配不当如：要掌握走私犯活动的规律，以便稳准狠地识别和打击他们。分析：“稳准狠”不能修饰“识别”，应改为“更好”。</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3" name="文本框 99"/>
          <p:cNvSpPr txBox="1"/>
          <p:nvPr/>
        </p:nvSpPr>
        <p:spPr>
          <a:xfrm>
            <a:off x="1866900" y="4937125"/>
            <a:ext cx="5080000" cy="276225"/>
          </a:xfrm>
          <a:prstGeom prst="rect">
            <a:avLst/>
          </a:prstGeom>
          <a:noFill/>
          <a:ln w="9525">
            <a:noFill/>
          </a:ln>
        </p:spPr>
        <p:txBody>
          <a:bodyPr anchor="t">
            <a:spAutoFit/>
          </a:bodyPr>
          <a:lstStyle/>
          <a:p>
            <a:pPr indent="304800"/>
            <a:r>
              <a:rPr lang="en-US" altLang="zh-CN" sz="1200">
                <a:solidFill>
                  <a:srgbClr val="000000"/>
                </a:solidFill>
                <a:latin typeface="宋体" panose="02010600030101010101" pitchFamily="2" charset="-122"/>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graphicFrame>
        <p:nvGraphicFramePr>
          <p:cNvPr id="3" name="表格 2"/>
          <p:cNvGraphicFramePr>
            <a:graphicFrameLocks noGrp="1"/>
          </p:cNvGraphicFramePr>
          <p:nvPr/>
        </p:nvGraphicFramePr>
        <p:xfrm>
          <a:off x="349250" y="674688"/>
          <a:ext cx="8445500" cy="5511546"/>
        </p:xfrm>
        <a:graphic>
          <a:graphicData uri="http://schemas.openxmlformats.org/drawingml/2006/table">
            <a:tbl>
              <a:tblPr firstRow="1" bandRow="1">
                <a:tableStyleId>{5940675A-B579-460E-94D1-54222C63F5DA}</a:tableStyleId>
              </a:tblPr>
              <a:tblGrid>
                <a:gridCol w="647700"/>
                <a:gridCol w="7797800"/>
              </a:tblGrid>
              <a:tr h="1908810">
                <a:tc>
                  <a:txBody>
                    <a:bodyPr vert="horz" wrap="square"/>
                    <a:lstStyle/>
                    <a:p>
                      <a:pPr indent="0">
                        <a:buNone/>
                      </a:pPr>
                      <a:endParaRPr 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1900" b="1">
                          <a:solidFill>
                            <a:srgbClr val="000000"/>
                          </a:solidFill>
                          <a:latin typeface="宋体" panose="02010600030101010101" pitchFamily="2" charset="-122"/>
                          <a:ea typeface="宋体" panose="02010600030101010101" pitchFamily="2" charset="-122"/>
                          <a:cs typeface="宋体" panose="02010600030101010101" pitchFamily="2" charset="-122"/>
                        </a:rPr>
                        <a:t>关联词语搭配不当</a:t>
                      </a:r>
                      <a:endParaRPr lang="en-US" alt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1900" b="1">
                          <a:solidFill>
                            <a:srgbClr val="000000"/>
                          </a:solidFill>
                          <a:latin typeface="宋体" panose="02010600030101010101" pitchFamily="2" charset="-122"/>
                          <a:ea typeface="宋体" panose="02010600030101010101" pitchFamily="2" charset="-122"/>
                          <a:cs typeface="宋体" panose="02010600030101010101" pitchFamily="2" charset="-122"/>
                        </a:rPr>
                        <a:t>有一些关联词语有其固定的搭配对象，如“只有”和才”，“只要”和“就”，“不但不”和“反而”，等等；有些关联词语搭配的对象不同，则其表意功能也不同，如“不是”与“而是”搭配表并列，与“就是”搭配则表选择，命题者有时就会利用其搭配情况来设置错误。如：应用这种罗盘，无论在阴云密布及早晚看不到太阳的时候，也不会迷失方向。分析：“无论”与“也”搭配不当，应将“无论”改为“即使”。</a:t>
                      </a:r>
                      <a:endParaRPr lang="en-US" alt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450">
                <a:tc>
                  <a:txBody>
                    <a:bodyPr vert="horz" wrap="square"/>
                    <a:lstStyle/>
                    <a:p>
                      <a:pPr indent="0">
                        <a:buNone/>
                      </a:pPr>
                      <a:r>
                        <a:rPr lang="en-US" sz="1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1900" b="1">
                          <a:solidFill>
                            <a:srgbClr val="000000"/>
                          </a:solidFill>
                          <a:latin typeface="宋体" panose="02010600030101010101" pitchFamily="2" charset="-122"/>
                          <a:ea typeface="宋体" panose="02010600030101010101" pitchFamily="2" charset="-122"/>
                          <a:cs typeface="宋体" panose="02010600030101010101" pitchFamily="2" charset="-122"/>
                        </a:rPr>
                        <a:t>一面与两面搭配不当</a:t>
                      </a:r>
                      <a:endParaRPr lang="en-US" alt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900" b="1">
                          <a:solidFill>
                            <a:srgbClr val="000000"/>
                          </a:solidFill>
                          <a:latin typeface="宋体" panose="02010600030101010101" pitchFamily="2" charset="-122"/>
                          <a:ea typeface="宋体" panose="02010600030101010101" pitchFamily="2" charset="-122"/>
                          <a:cs typeface="宋体" panose="02010600030101010101" pitchFamily="2" charset="-122"/>
                        </a:rPr>
                        <a:t>主要特点：句子前面（或“后面”）出现一正一反两方面意思的词语（如成败、升降、高低、好坏、优劣、强弱、得失、能否、是否、有无等），后面（或“前面”）却只有一方面意思（或“正”或“反”）的词句与之相呼应，从而造成前后内容搭配不协调。如：旅游市场价格上涨也体现了一定的供需矛盾，这就导致个别海鲜品种价格上涨过快。看来，能否保证高价高质”，确保游客满意度高，仍须政府部门进一步加大监管力度。分析：两面对一面，应将“能否”改为“要”。值得注意的是，当句子中出现“是否”等两面词时，也要认真分析，如下面的句子就不属于“一面与两面搭配不当”：对工程施工是否认真负责，关系到工程的质量。分析：前半句为一正一反，后半句虽没有与之搭配的一正一反的词，但可做正反理解，即“工程的质量”有好坏，这样前后就可以搭配起来：认真负责，质量就好；反之，质量就差。</a:t>
                      </a:r>
                      <a:endParaRPr lang="en-US" alt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523875" y="844550"/>
            <a:ext cx="8202613" cy="5168900"/>
          </a:xfrm>
          <a:prstGeom prst="rect">
            <a:avLst/>
          </a:prstGeom>
          <a:noFill/>
          <a:ln w="9525">
            <a:noFill/>
          </a:ln>
        </p:spPr>
        <p:txBody>
          <a:bodyPr wrap="square">
            <a:spAutoFit/>
          </a:bodyPr>
          <a:lstStyle/>
          <a:p>
            <a:pPr>
              <a:lnSpc>
                <a:spcPts val="3300"/>
              </a:lnSpc>
            </a:pPr>
            <a:r>
              <a:rPr sz="2100" b="1" noProof="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rPr>
              <a:t>【例</a:t>
            </a:r>
            <a:r>
              <a:rPr lang="en-US" sz="2100" b="1" noProof="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rPr>
              <a:t>2</a:t>
            </a:r>
            <a:r>
              <a:rPr sz="2100" b="1" noProof="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rPr>
              <a:t>】</a:t>
            </a:r>
            <a:r>
              <a:rPr sz="2100" b="1" noProof="1">
                <a:latin typeface="宋体" panose="02010600030101010101" pitchFamily="2" charset="-122"/>
                <a:ea typeface="宋体" panose="02010600030101010101" pitchFamily="2" charset="-122"/>
                <a:cs typeface="宋体" panose="02010600030101010101" pitchFamily="2" charset="-122"/>
              </a:rPr>
              <a:t>下列句子中，没有语病的一项是（     ）</a:t>
            </a:r>
            <a:endParaRPr sz="2100" b="1" noProof="1">
              <a:latin typeface="宋体" panose="02010600030101010101" pitchFamily="2" charset="-122"/>
              <a:cs typeface="宋体" panose="02010600030101010101" pitchFamily="2" charset="-122"/>
            </a:endParaRPr>
          </a:p>
          <a:p>
            <a:pPr>
              <a:lnSpc>
                <a:spcPts val="3300"/>
              </a:lnSpc>
            </a:pPr>
            <a:r>
              <a:rPr sz="2100" b="1" noProof="1">
                <a:latin typeface="宋体" panose="02010600030101010101" pitchFamily="2" charset="-122"/>
                <a:ea typeface="宋体" panose="02010600030101010101" pitchFamily="2" charset="-122"/>
                <a:cs typeface="宋体" panose="02010600030101010101" pitchFamily="2" charset="-122"/>
              </a:rPr>
              <a:t>A．银河系，一个被天文学家称为“骨头”的由尘埃和气体组成的长卷须状的天体，可能从邻近的星体汲取生命能量，看上去非常年轻。</a:t>
            </a:r>
            <a:endParaRPr sz="2100" b="1" noProof="1">
              <a:latin typeface="宋体" panose="02010600030101010101" pitchFamily="2" charset="-122"/>
              <a:cs typeface="宋体" panose="02010600030101010101" pitchFamily="2" charset="-122"/>
            </a:endParaRPr>
          </a:p>
          <a:p>
            <a:pPr>
              <a:lnSpc>
                <a:spcPts val="3300"/>
              </a:lnSpc>
            </a:pPr>
            <a:r>
              <a:rPr sz="2100" b="1" noProof="1">
                <a:latin typeface="宋体" panose="02010600030101010101" pitchFamily="2" charset="-122"/>
                <a:ea typeface="宋体" panose="02010600030101010101" pitchFamily="2" charset="-122"/>
                <a:cs typeface="宋体" panose="02010600030101010101" pitchFamily="2" charset="-122"/>
              </a:rPr>
              <a:t>B．“日全食”发生当天，各大媒体的新闻记者和新闻采访车、天文学家和业余天文爱好者都放弃了休息，自始至终关注着这一天文奇观。</a:t>
            </a:r>
            <a:endParaRPr sz="2100" b="1" noProof="1">
              <a:latin typeface="宋体" panose="02010600030101010101" pitchFamily="2" charset="-122"/>
              <a:cs typeface="宋体" panose="02010600030101010101" pitchFamily="2" charset="-122"/>
            </a:endParaRPr>
          </a:p>
          <a:p>
            <a:pPr>
              <a:lnSpc>
                <a:spcPts val="3300"/>
              </a:lnSpc>
            </a:pPr>
            <a:r>
              <a:rPr sz="2100" b="1" noProof="1">
                <a:latin typeface="宋体" panose="02010600030101010101" pitchFamily="2" charset="-122"/>
                <a:ea typeface="宋体" panose="02010600030101010101" pitchFamily="2" charset="-122"/>
                <a:cs typeface="宋体" panose="02010600030101010101" pitchFamily="2" charset="-122"/>
              </a:rPr>
              <a:t>C．最近，天文学家们报告发现了一个独特的双星系统，这一对双星位于银河系之外，属于大麦哲伦星系范围，距离地球约16万光年左右。</a:t>
            </a:r>
            <a:endParaRPr sz="2100" b="1" noProof="1">
              <a:latin typeface="宋体" panose="02010600030101010101" pitchFamily="2" charset="-122"/>
              <a:cs typeface="宋体" panose="02010600030101010101" pitchFamily="2" charset="-122"/>
            </a:endParaRPr>
          </a:p>
          <a:p>
            <a:pPr>
              <a:lnSpc>
                <a:spcPts val="3300"/>
              </a:lnSpc>
            </a:pPr>
            <a:r>
              <a:rPr sz="2100" b="1" noProof="1">
                <a:latin typeface="宋体" panose="02010600030101010101" pitchFamily="2" charset="-122"/>
                <a:ea typeface="宋体" panose="02010600030101010101" pitchFamily="2" charset="-122"/>
                <a:cs typeface="宋体" panose="02010600030101010101" pitchFamily="2" charset="-122"/>
              </a:rPr>
              <a:t>D．我国发射的首颗X射线空间天文卫星，将显著增加我国大型科学卫星研制水平，实现我国在空间高能天体物理领域由地面观测向天地联合观测的跨越。</a:t>
            </a:r>
            <a:endParaRPr sz="2100" b="1" noProof="1">
              <a:latin typeface="宋体" panose="02010600030101010101" pitchFamily="2" charset="-122"/>
              <a:cs typeface="宋体" panose="02010600030101010101" pitchFamily="2"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1" name="文本框 2"/>
          <p:cNvSpPr txBox="1"/>
          <p:nvPr/>
        </p:nvSpPr>
        <p:spPr>
          <a:xfrm>
            <a:off x="995363" y="1295400"/>
            <a:ext cx="7285037" cy="3862388"/>
          </a:xfrm>
          <a:prstGeom prst="rect">
            <a:avLst/>
          </a:prstGeom>
          <a:noFill/>
          <a:ln w="9525">
            <a:noFill/>
          </a:ln>
        </p:spPr>
        <p:txBody>
          <a:bodyPr wrap="square" anchor="t">
            <a:spAutoFit/>
          </a:bodyPr>
          <a:lstStyle/>
          <a:p>
            <a:pPr>
              <a:lnSpc>
                <a:spcPts val="4200"/>
              </a:lnSpc>
            </a:pPr>
            <a:r>
              <a:rPr lang="zh-CN" altLang="zh-CN" sz="2800" b="1">
                <a:solidFill>
                  <a:srgbClr val="FF0000"/>
                </a:solidFill>
                <a:latin typeface="宋体" panose="02010600030101010101" pitchFamily="2" charset="-122"/>
                <a:ea typeface="宋体" panose="02010600030101010101" pitchFamily="2" charset="-122"/>
              </a:rPr>
              <a:t>【答案】</a:t>
            </a:r>
            <a:r>
              <a:rPr lang="zh-CN" altLang="zh-CN" sz="2800" b="1">
                <a:latin typeface="宋体" panose="02010600030101010101" pitchFamily="2" charset="-122"/>
                <a:ea typeface="宋体" panose="02010600030101010101" pitchFamily="2" charset="-122"/>
              </a:rPr>
              <a:t>A</a:t>
            </a:r>
            <a:endParaRPr lang="zh-CN" altLang="zh-CN" sz="2800" b="1">
              <a:latin typeface="宋体" panose="02010600030101010101" pitchFamily="2" charset="-122"/>
              <a:ea typeface="宋体" panose="02010600030101010101" pitchFamily="2" charset="-122"/>
            </a:endParaRPr>
          </a:p>
          <a:p>
            <a:pPr>
              <a:lnSpc>
                <a:spcPts val="4200"/>
              </a:lnSpc>
            </a:pPr>
            <a:r>
              <a:rPr lang="zh-CN" altLang="zh-CN" sz="2800" b="1">
                <a:solidFill>
                  <a:srgbClr val="FF0000"/>
                </a:solidFill>
                <a:latin typeface="宋体" panose="02010600030101010101" pitchFamily="2" charset="-122"/>
                <a:ea typeface="宋体" panose="02010600030101010101" pitchFamily="2" charset="-122"/>
              </a:rPr>
              <a:t>【解析】</a:t>
            </a:r>
            <a:endParaRPr lang="zh-CN" altLang="zh-CN" sz="2800" b="1">
              <a:solidFill>
                <a:srgbClr val="FF0000"/>
              </a:solidFill>
              <a:latin typeface="宋体" panose="02010600030101010101" pitchFamily="2" charset="-122"/>
              <a:ea typeface="宋体" panose="02010600030101010101" pitchFamily="2" charset="-122"/>
            </a:endParaRPr>
          </a:p>
          <a:p>
            <a:pPr>
              <a:lnSpc>
                <a:spcPts val="4200"/>
              </a:lnSpc>
            </a:pPr>
            <a:r>
              <a:rPr lang="zh-CN" altLang="zh-CN" sz="2800" b="1">
                <a:latin typeface="宋体" panose="02010600030101010101" pitchFamily="2" charset="-122"/>
                <a:ea typeface="宋体" panose="02010600030101010101" pitchFamily="2" charset="-122"/>
              </a:rPr>
              <a:t>B.主谓搭配不当，“新闻采访车”不能“放弃了休息”；</a:t>
            </a:r>
            <a:endParaRPr lang="zh-CN" altLang="zh-CN" sz="2800" b="1">
              <a:latin typeface="宋体" panose="02010600030101010101" pitchFamily="2" charset="-122"/>
              <a:ea typeface="宋体" panose="02010600030101010101" pitchFamily="2" charset="-122"/>
            </a:endParaRPr>
          </a:p>
          <a:p>
            <a:pPr>
              <a:lnSpc>
                <a:spcPts val="4200"/>
              </a:lnSpc>
            </a:pPr>
            <a:r>
              <a:rPr lang="zh-CN" altLang="zh-CN" sz="2800" b="1">
                <a:latin typeface="宋体" panose="02010600030101010101" pitchFamily="2" charset="-122"/>
                <a:ea typeface="宋体" panose="02010600030101010101" pitchFamily="2" charset="-122"/>
              </a:rPr>
              <a:t>C.“约”与“左右”重复；</a:t>
            </a:r>
            <a:endParaRPr lang="zh-CN" altLang="zh-CN" sz="2800" b="1">
              <a:latin typeface="宋体" panose="02010600030101010101" pitchFamily="2" charset="-122"/>
              <a:ea typeface="宋体" panose="02010600030101010101" pitchFamily="2" charset="-122"/>
            </a:endParaRPr>
          </a:p>
          <a:p>
            <a:pPr>
              <a:lnSpc>
                <a:spcPts val="4200"/>
              </a:lnSpc>
            </a:pPr>
            <a:r>
              <a:rPr lang="zh-CN" altLang="zh-CN" sz="2800" b="1">
                <a:latin typeface="宋体" panose="02010600030101010101" pitchFamily="2" charset="-122"/>
                <a:ea typeface="宋体" panose="02010600030101010101" pitchFamily="2" charset="-122"/>
              </a:rPr>
              <a:t>D.搭配不当，“增加”和“研制水平”不搭配。</a:t>
            </a:r>
            <a:endParaRPr lang="zh-CN" altLang="zh-CN" sz="2800" b="1">
              <a:latin typeface="宋体" panose="02010600030101010101" pitchFamily="2" charset="-122"/>
              <a:ea typeface="宋体" panose="02010600030101010101" pitchFamily="2"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文本框 1"/>
          <p:cNvSpPr txBox="1"/>
          <p:nvPr/>
        </p:nvSpPr>
        <p:spPr>
          <a:xfrm>
            <a:off x="779780" y="1174750"/>
            <a:ext cx="7738110" cy="4194810"/>
          </a:xfrm>
          <a:prstGeom prst="rect">
            <a:avLst/>
          </a:prstGeom>
          <a:noFill/>
          <a:ln w="9525">
            <a:noFill/>
          </a:ln>
        </p:spPr>
        <p:txBody>
          <a:bodyPr wrap="square">
            <a:spAutoFit/>
          </a:bodyPr>
          <a:lstStyle/>
          <a:p>
            <a:pPr indent="635000">
              <a:lnSpc>
                <a:spcPts val="4000"/>
              </a:lnSpc>
            </a:pPr>
            <a:r>
              <a:rPr sz="2500" b="1">
                <a:solidFill>
                  <a:schemeClr val="accent6"/>
                </a:solidFill>
                <a:latin typeface="宋体" panose="02010600030101010101" pitchFamily="2" charset="-122"/>
                <a:cs typeface="宋体" panose="02010600030101010101" pitchFamily="2" charset="-122"/>
              </a:rPr>
              <a:t>.成分残缺或赘余</a:t>
            </a:r>
            <a:endParaRPr sz="2500" b="1">
              <a:solidFill>
                <a:schemeClr val="accent6"/>
              </a:solidFill>
              <a:latin typeface="宋体" panose="02010600030101010101" pitchFamily="2" charset="-122"/>
              <a:cs typeface="宋体" panose="02010600030101010101" pitchFamily="2" charset="-122"/>
            </a:endParaRPr>
          </a:p>
          <a:p>
            <a:pPr indent="635000">
              <a:lnSpc>
                <a:spcPts val="4000"/>
              </a:lnSpc>
            </a:pPr>
            <a:r>
              <a:rPr sz="2500" b="1">
                <a:latin typeface="宋体" panose="02010600030101010101" pitchFamily="2" charset="-122"/>
                <a:cs typeface="宋体" panose="02010600030101010101" pitchFamily="2" charset="-122"/>
              </a:rPr>
              <a:t>成分残缺：除无主句、独词句和省略句外，按现代汉语的结构规律，句子必须具备的语法成分残缺不全，就是句子存在成分残缺的语病。其中主语和宾语的残缺，中考考查频率较高。</a:t>
            </a:r>
            <a:endParaRPr sz="2500" b="1">
              <a:latin typeface="宋体" panose="02010600030101010101" pitchFamily="2" charset="-122"/>
              <a:cs typeface="宋体" panose="02010600030101010101" pitchFamily="2" charset="-122"/>
            </a:endParaRPr>
          </a:p>
          <a:p>
            <a:pPr indent="635000">
              <a:lnSpc>
                <a:spcPts val="4000"/>
              </a:lnSpc>
            </a:pPr>
            <a:r>
              <a:rPr sz="2500" b="1">
                <a:latin typeface="宋体" panose="02010600030101010101" pitchFamily="2" charset="-122"/>
                <a:cs typeface="宋体" panose="02010600030101010101" pitchFamily="2" charset="-122"/>
              </a:rPr>
              <a:t>成分赘余：一是重复；二是句子里多了根本不该有的成分，造成意思不通，不好理解。包括主语赘余、谓语赘余、宾语赘余、修饰成分赘余、虚词赘余等。</a:t>
            </a:r>
            <a:endParaRPr sz="25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graphicFrame>
        <p:nvGraphicFramePr>
          <p:cNvPr id="3" name="表格 2"/>
          <p:cNvGraphicFramePr>
            <a:graphicFrameLocks noGrp="1"/>
          </p:cNvGraphicFramePr>
          <p:nvPr>
            <p:custDataLst>
              <p:tags r:id="rId2"/>
            </p:custDataLst>
          </p:nvPr>
        </p:nvGraphicFramePr>
        <p:xfrm>
          <a:off x="394335" y="752475"/>
          <a:ext cx="8355330" cy="5354066"/>
        </p:xfrm>
        <a:graphic>
          <a:graphicData uri="http://schemas.openxmlformats.org/drawingml/2006/table">
            <a:tbl>
              <a:tblPr firstRow="1" bandRow="1">
                <a:tableStyleId>{5940675A-B579-460E-94D1-54222C63F5DA}</a:tableStyleId>
              </a:tblPr>
              <a:tblGrid>
                <a:gridCol w="625475"/>
                <a:gridCol w="7729855"/>
              </a:tblGrid>
              <a:tr h="318135">
                <a:tc gridSpan="2">
                  <a:txBody>
                    <a:bodyPr vert="horz" wrap="square"/>
                    <a:lstStyle/>
                    <a:p>
                      <a:pPr indent="0" algn="ctr">
                        <a:lnSpc>
                          <a:spcPct val="110000"/>
                        </a:lnSpc>
                        <a:buNone/>
                      </a:pPr>
                      <a:r>
                        <a:rPr lang="en-US" sz="1900" b="1">
                          <a:solidFill>
                            <a:srgbClr val="000000"/>
                          </a:solidFill>
                          <a:latin typeface="宋体" panose="02010600030101010101" pitchFamily="2" charset="-122"/>
                          <a:ea typeface="宋体" panose="02010600030101010101" pitchFamily="2" charset="-122"/>
                          <a:cs typeface="宋体" panose="02010600030101010101" pitchFamily="2" charset="-122"/>
                        </a:rPr>
                        <a:t>成分残缺</a:t>
                      </a:r>
                      <a:endParaRPr lang="en-US" alt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5035550">
                <a:tc>
                  <a:txBody>
                    <a:bodyPr vert="horz" wrap="square"/>
                    <a:lstStyle/>
                    <a:p>
                      <a:pPr indent="0">
                        <a:buNone/>
                      </a:pPr>
                      <a:r>
                        <a:rPr lang="en-US" sz="1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1900" b="1">
                          <a:solidFill>
                            <a:srgbClr val="000000"/>
                          </a:solidFill>
                          <a:latin typeface="宋体" panose="02010600030101010101" pitchFamily="2" charset="-122"/>
                          <a:ea typeface="宋体" panose="02010600030101010101" pitchFamily="2" charset="-122"/>
                          <a:cs typeface="宋体" panose="02010600030101010101" pitchFamily="2" charset="-122"/>
                        </a:rPr>
                        <a:t>主语残缺</a:t>
                      </a:r>
                      <a:endParaRPr lang="en-US" alt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900" b="1">
                          <a:solidFill>
                            <a:srgbClr val="000000"/>
                          </a:solidFill>
                          <a:latin typeface="宋体" panose="02010600030101010101" pitchFamily="2" charset="-122"/>
                          <a:ea typeface="宋体" panose="02010600030101010101" pitchFamily="2" charset="-122"/>
                          <a:cs typeface="宋体" panose="02010600030101010101" pitchFamily="2" charset="-122"/>
                        </a:rPr>
                        <a:t>（1）滥用介词造成主语残缺滥用介词，介词会和主语构成介宾短语，介宾短语只能充当修饰语，所以往往会使主语残缺。修改这类病句时一般应将介词删去。在辨析语病中，“介词当头审主残”，意思就是遇到“在”“对”“从”“通过”“经过”“由于”“根据”等介词放在句首时，一定要看看是否造成了主语残缺。如：从这件小事，说明一个大道理。分析：滥用介词“从”导致句子缺少主语，应把“从”删去。（2）滥用使令动词造成主语残缺如：通过这次科技成果展览，使我们了解到我国已在许多尖端科技领域实现了跨越式发展，取得了巨大成就。分析：“使”字造成主语残缺。应该删去“使”，让主语“我们”出现；或者删去“通过”，让“科技成果展览”充当“使”的主语。（3）偏正短语中中心语残缺，造成主语残缺如：课堂教学低效，一直未得到解决分析：“课堂教学低效”后面缺少充当主语的中心语，应在其后补上“的问题”。（4）滥用省略，使分句中的主语残缺如：抢险突击队的小李，搁下刚满周岁的儿子，参加抗洪斗争，第二天就晕倒了，把她送回家休息，但苏醒后又偷偷上了大堤。分析：“把她送回家休息”的主语应是“大家”，此处是不能省的，应加上；最后一个分句应在“苏醒”之前加上“她”。</a:t>
                      </a:r>
                      <a:endParaRPr lang="en-US" altLang="en-US" sz="1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3" name="文本框 1"/>
          <p:cNvSpPr txBox="1"/>
          <p:nvPr/>
        </p:nvSpPr>
        <p:spPr>
          <a:xfrm>
            <a:off x="596900" y="1139825"/>
            <a:ext cx="8158163" cy="3041015"/>
          </a:xfrm>
          <a:prstGeom prst="rect">
            <a:avLst/>
          </a:prstGeom>
          <a:noFill/>
          <a:ln w="9525">
            <a:noFill/>
          </a:ln>
        </p:spPr>
        <p:txBody>
          <a:bodyPr wrap="square" anchor="t">
            <a:spAutoFit/>
          </a:bodyPr>
          <a:lstStyle/>
          <a:p>
            <a:pPr indent="736600">
              <a:lnSpc>
                <a:spcPts val="4600"/>
              </a:lnSpc>
            </a:pPr>
            <a:r>
              <a:rPr lang="zh-CN" altLang="zh-CN" sz="2900" b="1">
                <a:latin typeface="宋体" panose="02010600030101010101" pitchFamily="2" charset="-122"/>
                <a:ea typeface="宋体" panose="02010600030101010101" pitchFamily="2" charset="-122"/>
              </a:rPr>
              <a:t>六种病句类型中，“语序不当”“搭配不当”“成分残缺或赘余”“结构混乱”四类属于语法方面的错误。掌握基本的语法知识有利于学生快速、准确地辨析这四类病句。</a:t>
            </a:r>
            <a:endParaRPr lang="zh-CN" altLang="zh-CN" sz="2900" b="1">
              <a:latin typeface="宋体" panose="02010600030101010101" pitchFamily="2" charset="-122"/>
              <a:ea typeface="宋体" panose="02010600030101010101" pitchFamily="2" charset="-122"/>
            </a:endParaRPr>
          </a:p>
          <a:p>
            <a:pPr indent="736600">
              <a:lnSpc>
                <a:spcPts val="4600"/>
              </a:lnSpc>
            </a:pPr>
            <a:endParaRPr lang="zh-CN" altLang="zh-CN" sz="2900" b="1">
              <a:latin typeface="宋体" panose="02010600030101010101" pitchFamily="2" charset="-122"/>
              <a:ea typeface="宋体" panose="02010600030101010101"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graphicFrame>
        <p:nvGraphicFramePr>
          <p:cNvPr id="3" name="表格 2"/>
          <p:cNvGraphicFramePr>
            <a:graphicFrameLocks noGrp="1"/>
          </p:cNvGraphicFramePr>
          <p:nvPr>
            <p:custDataLst>
              <p:tags r:id="rId2"/>
            </p:custDataLst>
          </p:nvPr>
        </p:nvGraphicFramePr>
        <p:xfrm>
          <a:off x="731520" y="989330"/>
          <a:ext cx="7717155" cy="5029200"/>
        </p:xfrm>
        <a:graphic>
          <a:graphicData uri="http://schemas.openxmlformats.org/drawingml/2006/table">
            <a:tbl>
              <a:tblPr firstRow="1" bandRow="1">
                <a:tableStyleId>{5940675A-B579-460E-94D1-54222C63F5DA}</a:tableStyleId>
              </a:tblPr>
              <a:tblGrid>
                <a:gridCol w="652145"/>
                <a:gridCol w="7065010"/>
              </a:tblGrid>
              <a:tr h="2682240">
                <a:tc>
                  <a:txBody>
                    <a:bodyPr vert="horz" wrap="square"/>
                    <a:lstStyle/>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谓语残缺</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1）句首陈述对象缺乏相应的谓语，却另起一个头，造成谓语残缺如：经过几十年的努力，我国已经独立自主地研制、发射、跟踪和测控地球同步通信卫星的能力。分析：谓语残缺，应该在“已经”之后加上谓语“具备”。（2）缺少与宾语呼应的谓语中心词如：我市最近发动了全面的质量大检查运动，要在这个运动中建立与加强技术管理制度等一系列工作。分析：谓语残缺，缺少与宾语“工作”相呼应的谓语，应在“建立”前加“完成”。</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89175">
                <a:tc>
                  <a:txBody>
                    <a:bodyPr vert="horz" wrap="square"/>
                    <a:lstStyle/>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宾语残缺</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1）动词的宾语残缺如：学校宿舍、教学楼等人群密集区，一旦发生火灾，后果不堪设想，因此学生掌握火灾中自救互救相当重要。分析：谓语动词“掌握”缺少宾语，应在“自救互救”后加上“的知识”或“的技能”。（2）介词的宾语残缺如：这部电影在塑造人物形象所提供的经验是非常宝贵的。分析：“在”是介词，需要与宾语搭配，应在“形象”之后加上“方面”。</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graphicFrame>
        <p:nvGraphicFramePr>
          <p:cNvPr id="3" name="表格 2"/>
          <p:cNvGraphicFramePr>
            <a:graphicFrameLocks noGrp="1"/>
          </p:cNvGraphicFramePr>
          <p:nvPr>
            <p:custDataLst>
              <p:tags r:id="rId2"/>
            </p:custDataLst>
          </p:nvPr>
        </p:nvGraphicFramePr>
        <p:xfrm>
          <a:off x="771525" y="985520"/>
          <a:ext cx="7601585" cy="4944110"/>
        </p:xfrm>
        <a:graphic>
          <a:graphicData uri="http://schemas.openxmlformats.org/drawingml/2006/table">
            <a:tbl>
              <a:tblPr firstRow="1" bandRow="1">
                <a:tableStyleId>{5940675A-B579-460E-94D1-54222C63F5DA}</a:tableStyleId>
              </a:tblPr>
              <a:tblGrid>
                <a:gridCol w="735330"/>
                <a:gridCol w="6866255"/>
              </a:tblGrid>
              <a:tr h="2932430">
                <a:tc>
                  <a:txBody>
                    <a:bodyPr vert="horz" wrap="square"/>
                    <a:lstStyle/>
                    <a:p>
                      <a:pPr indent="0">
                        <a:lnSpc>
                          <a:spcPct val="110000"/>
                        </a:lnSpc>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1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缺少必要的虚词或附加成分</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4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缺少必要的附加成分就会造成句子表意不严密、前后不照应的情况。缺少介词也会造成句子不通顺。如：联合国设立“国际家庭日”，是促使各国政府和民众更加关注家庭问题，提高对家庭问题的警觉性，促进家庭的和睦与幸福。分析：缺少介词，“促使”前应加上“为了”。</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55165">
                <a:tc>
                  <a:txBody>
                    <a:bodyPr vert="horz" wrap="square"/>
                    <a:lstStyle/>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主语多余</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如：如何才能让大家富起来？关键的问题是知识起决定性作用。知识的贫乏必然造成财富的贫乏，财富的充足往往是以知识的充实为前提的。分析：“关键的问题”与“起决定性作用”重复，根据后句可知，应删去“关键的问题”。</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graphicFrame>
        <p:nvGraphicFramePr>
          <p:cNvPr id="3" name="表格 2"/>
          <p:cNvGraphicFramePr>
            <a:graphicFrameLocks noGrp="1"/>
          </p:cNvGraphicFramePr>
          <p:nvPr>
            <p:custDataLst>
              <p:tags r:id="rId2"/>
            </p:custDataLst>
          </p:nvPr>
        </p:nvGraphicFramePr>
        <p:xfrm>
          <a:off x="869315" y="1101725"/>
          <a:ext cx="7497445" cy="4850765"/>
        </p:xfrm>
        <a:graphic>
          <a:graphicData uri="http://schemas.openxmlformats.org/drawingml/2006/table">
            <a:tbl>
              <a:tblPr firstRow="1" bandRow="1">
                <a:tableStyleId>{5940675A-B579-460E-94D1-54222C63F5DA}</a:tableStyleId>
              </a:tblPr>
              <a:tblGrid>
                <a:gridCol w="761365"/>
                <a:gridCol w="6736080"/>
              </a:tblGrid>
              <a:tr h="1301115">
                <a:tc>
                  <a:txBody>
                    <a:bodyPr vert="horz" wrap="square"/>
                    <a:lstStyle/>
                    <a:p>
                      <a:pPr indent="0">
                        <a:lnSpc>
                          <a:spcPct val="15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谓语多余</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如：初秋的天气凉爽多了，太阳已不像夏天那样炎热地悬挂在高空。分析：“悬挂在高空”在此处造成语义多余，应删去，同时删去前面的“地”。</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00480">
                <a:tc>
                  <a:txBody>
                    <a:bodyPr vert="horz" wrap="square"/>
                    <a:lstStyle/>
                    <a:p>
                      <a:pPr indent="0">
                        <a:lnSpc>
                          <a:spcPct val="15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宾语多余</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如：地铁紧张施工时，隧道突然发生塌方，工段长俞康华奋不顾身，用身体掩护工友的安全，自己却负了重伤。分析：不能说“掩护安全”，此处应删去“的安全”。</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67410">
                <a:tc>
                  <a:txBody>
                    <a:bodyPr vert="horz" wrap="square"/>
                    <a:lstStyle/>
                    <a:p>
                      <a:pPr indent="0">
                        <a:lnSpc>
                          <a:spcPct val="11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定语多余</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如：看着众多莘莘学子的求知目光，他更感责任重大。分析：“众多”多余，“莘莘”与“众多”重复。</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01115">
                <a:tc>
                  <a:txBody>
                    <a:bodyPr vert="horz" wrap="square"/>
                    <a:lstStyle/>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状语多余</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如：围绕“农民增收”这一目标，该信用社大力支持农村特色经济的发展，重点向特色化、优质化、技术化农户优先发放贷款。分析：“重点”和“优先”语义重复。</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graphicFrame>
        <p:nvGraphicFramePr>
          <p:cNvPr id="3" name="表格 2"/>
          <p:cNvGraphicFramePr>
            <a:graphicFrameLocks noGrp="1"/>
          </p:cNvGraphicFramePr>
          <p:nvPr>
            <p:custDataLst>
              <p:tags r:id="rId2"/>
            </p:custDataLst>
          </p:nvPr>
        </p:nvGraphicFramePr>
        <p:xfrm>
          <a:off x="1061720" y="1403985"/>
          <a:ext cx="7021195" cy="4050030"/>
        </p:xfrm>
        <a:graphic>
          <a:graphicData uri="http://schemas.openxmlformats.org/drawingml/2006/table">
            <a:tbl>
              <a:tblPr firstRow="1" bandRow="1">
                <a:tableStyleId>{5940675A-B579-460E-94D1-54222C63F5DA}</a:tableStyleId>
              </a:tblPr>
              <a:tblGrid>
                <a:gridCol w="720725"/>
                <a:gridCol w="6300470"/>
              </a:tblGrid>
              <a:tr h="1157605">
                <a:tc>
                  <a:txBody>
                    <a:bodyPr vert="horz" wrap="square"/>
                    <a:lstStyle/>
                    <a:p>
                      <a:pPr indent="0">
                        <a:lnSpc>
                          <a:spcPct val="14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补语多余</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如：只会空想的人一切都只会付诸于东流之水。分析：“诸”就是“之于”，所以介词“于”多余。</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34820">
                <a:tc>
                  <a:txBody>
                    <a:bodyPr vert="horz" wrap="square"/>
                    <a:lstStyle/>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虚词多余</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如：为什么火上舞蹈者的脚掌不会被烧伤呢？原因之一是因为舞蹈者不停地跳跃，两只脚掌交替地接触炭火，每次接触的时间都很短。分析：“原因之一是”与“是因为”重复。</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57605">
                <a:tc>
                  <a:txBody>
                    <a:bodyPr vert="horz" wrap="square"/>
                    <a:lstStyle/>
                    <a:p>
                      <a:pPr indent="0">
                        <a:lnSpc>
                          <a:spcPct val="14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约数多余</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如：上海交响乐迷中近六成的人士收入并不丰厚，难以承受百元以上甚至数百元的高价票。分析：“百元以上”与“数百元”重复。</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3" name="文本框 2"/>
          <p:cNvSpPr txBox="1"/>
          <p:nvPr/>
        </p:nvSpPr>
        <p:spPr>
          <a:xfrm>
            <a:off x="470535" y="774065"/>
            <a:ext cx="8202295" cy="5310505"/>
          </a:xfrm>
          <a:prstGeom prst="rect">
            <a:avLst/>
          </a:prstGeom>
          <a:noFill/>
          <a:ln w="9525">
            <a:noFill/>
          </a:ln>
        </p:spPr>
        <p:txBody>
          <a:bodyPr wrap="square">
            <a:spAutoFit/>
          </a:bodyPr>
          <a:lstStyle/>
          <a:p>
            <a:pPr>
              <a:lnSpc>
                <a:spcPts val="3700"/>
              </a:lnSpc>
            </a:pPr>
            <a:r>
              <a:rPr sz="2500" b="1">
                <a:solidFill>
                  <a:schemeClr val="accent4">
                    <a:lumMod val="75000"/>
                  </a:schemeClr>
                </a:solidFill>
                <a:latin typeface="宋体" panose="02010600030101010101" pitchFamily="2" charset="-122"/>
                <a:cs typeface="宋体" panose="02010600030101010101" pitchFamily="2" charset="-122"/>
              </a:rPr>
              <a:t>【例】</a:t>
            </a:r>
            <a:r>
              <a:rPr sz="2500" b="1">
                <a:latin typeface="宋体" panose="02010600030101010101" pitchFamily="2" charset="-122"/>
                <a:cs typeface="宋体" panose="02010600030101010101" pitchFamily="2" charset="-122"/>
              </a:rPr>
              <a:t>下列各句中，没有语病的一项是（     ）</a:t>
            </a:r>
            <a:endParaRPr sz="2500" b="1">
              <a:latin typeface="宋体" panose="02010600030101010101" pitchFamily="2" charset="-122"/>
              <a:cs typeface="宋体" panose="02010600030101010101" pitchFamily="2" charset="-122"/>
            </a:endParaRPr>
          </a:p>
          <a:p>
            <a:pPr>
              <a:lnSpc>
                <a:spcPts val="3700"/>
              </a:lnSpc>
            </a:pPr>
            <a:r>
              <a:rPr sz="2500" b="1">
                <a:latin typeface="宋体" panose="02010600030101010101" pitchFamily="2" charset="-122"/>
                <a:cs typeface="宋体" panose="02010600030101010101" pitchFamily="2" charset="-122"/>
              </a:rPr>
              <a:t>A．我们刚到这里来时，绝不会问道：这里也曾有过人烟吗？但是一条窄窄的石路的残迹暴露了一些秘密。</a:t>
            </a:r>
            <a:endParaRPr sz="2500" b="1">
              <a:latin typeface="宋体" panose="02010600030101010101" pitchFamily="2" charset="-122"/>
              <a:cs typeface="宋体" panose="02010600030101010101" pitchFamily="2" charset="-122"/>
            </a:endParaRPr>
          </a:p>
          <a:p>
            <a:pPr>
              <a:lnSpc>
                <a:spcPts val="3700"/>
              </a:lnSpc>
            </a:pPr>
            <a:r>
              <a:rPr sz="2500" b="1">
                <a:latin typeface="宋体" panose="02010600030101010101" pitchFamily="2" charset="-122"/>
                <a:cs typeface="宋体" panose="02010600030101010101" pitchFamily="2" charset="-122"/>
              </a:rPr>
              <a:t>B．这类人物多是头脑简单，四肢发达，却十二分忠诚于秦腔，此时便拿了树条儿，哪里人挤，哪里打去，如凶神恶煞一般。</a:t>
            </a:r>
            <a:endParaRPr sz="2500" b="1">
              <a:latin typeface="宋体" panose="02010600030101010101" pitchFamily="2" charset="-122"/>
              <a:cs typeface="宋体" panose="02010600030101010101" pitchFamily="2" charset="-122"/>
            </a:endParaRPr>
          </a:p>
          <a:p>
            <a:pPr>
              <a:lnSpc>
                <a:spcPts val="3700"/>
              </a:lnSpc>
            </a:pPr>
            <a:r>
              <a:rPr sz="2500" b="1">
                <a:latin typeface="宋体" panose="02010600030101010101" pitchFamily="2" charset="-122"/>
                <a:cs typeface="宋体" panose="02010600030101010101" pitchFamily="2" charset="-122"/>
              </a:rPr>
              <a:t>C．本星系群宽达数百万光年，大约由20个左右子星系组成，是一个稀疏、模糊而又实实在在的星系团。</a:t>
            </a:r>
            <a:endParaRPr sz="2500" b="1">
              <a:latin typeface="宋体" panose="02010600030101010101" pitchFamily="2" charset="-122"/>
              <a:cs typeface="宋体" panose="02010600030101010101" pitchFamily="2" charset="-122"/>
            </a:endParaRPr>
          </a:p>
          <a:p>
            <a:pPr>
              <a:lnSpc>
                <a:spcPts val="3700"/>
              </a:lnSpc>
            </a:pPr>
            <a:r>
              <a:rPr sz="2500" b="1">
                <a:latin typeface="宋体" panose="02010600030101010101" pitchFamily="2" charset="-122"/>
                <a:cs typeface="宋体" panose="02010600030101010101" pitchFamily="2" charset="-122"/>
              </a:rPr>
              <a:t>D．随着浑盖之争的持续，促成了与之相关的众多重要科学问题的解决，促成了中国古代天文学诸多重要成就的获得。</a:t>
            </a:r>
            <a:endParaRPr sz="25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3" name="文本框 2"/>
          <p:cNvSpPr txBox="1"/>
          <p:nvPr/>
        </p:nvSpPr>
        <p:spPr>
          <a:xfrm>
            <a:off x="1003935" y="1089660"/>
            <a:ext cx="7285355" cy="4399915"/>
          </a:xfrm>
          <a:prstGeom prst="rect">
            <a:avLst/>
          </a:prstGeom>
          <a:noFill/>
          <a:ln w="9525">
            <a:noFill/>
          </a:ln>
        </p:spPr>
        <p:txBody>
          <a:bodyPr wrap="square">
            <a:spAutoFit/>
          </a:bodyPr>
          <a:lstStyle/>
          <a:p>
            <a:pPr>
              <a:lnSpc>
                <a:spcPts val="4200"/>
              </a:lnSpc>
            </a:pPr>
            <a:r>
              <a:rPr sz="2500" b="1">
                <a:solidFill>
                  <a:srgbClr val="FF0000"/>
                </a:solidFill>
                <a:latin typeface="宋体" panose="02010600030101010101" pitchFamily="2" charset="-122"/>
                <a:cs typeface="宋体" panose="02010600030101010101" pitchFamily="2" charset="-122"/>
              </a:rPr>
              <a:t>【答案】</a:t>
            </a:r>
            <a:r>
              <a:rPr sz="2500" b="1">
                <a:latin typeface="宋体" panose="02010600030101010101" pitchFamily="2" charset="-122"/>
                <a:cs typeface="宋体" panose="02010600030101010101" pitchFamily="2" charset="-122"/>
              </a:rPr>
              <a:t>B</a:t>
            </a:r>
            <a:endParaRPr sz="2500" b="1">
              <a:latin typeface="宋体" panose="02010600030101010101" pitchFamily="2" charset="-122"/>
              <a:cs typeface="宋体" panose="02010600030101010101" pitchFamily="2" charset="-122"/>
            </a:endParaRPr>
          </a:p>
          <a:p>
            <a:pPr>
              <a:lnSpc>
                <a:spcPts val="4200"/>
              </a:lnSpc>
            </a:pPr>
            <a:r>
              <a:rPr lang="zh-CN" sz="2500" b="1">
                <a:solidFill>
                  <a:srgbClr val="FF0000"/>
                </a:solidFill>
                <a:latin typeface="宋体" panose="02010600030101010101" pitchFamily="2" charset="-122"/>
                <a:cs typeface="宋体" panose="02010600030101010101" pitchFamily="2" charset="-122"/>
              </a:rPr>
              <a:t>【</a:t>
            </a:r>
            <a:r>
              <a:rPr sz="2500" b="1">
                <a:solidFill>
                  <a:srgbClr val="FF0000"/>
                </a:solidFill>
                <a:latin typeface="宋体" panose="02010600030101010101" pitchFamily="2" charset="-122"/>
                <a:cs typeface="宋体" panose="02010600030101010101" pitchFamily="2" charset="-122"/>
              </a:rPr>
              <a:t>解析</a:t>
            </a:r>
            <a:r>
              <a:rPr lang="zh-CN" sz="2500" b="1">
                <a:solidFill>
                  <a:srgbClr val="FF0000"/>
                </a:solidFill>
                <a:latin typeface="宋体" panose="02010600030101010101" pitchFamily="2" charset="-122"/>
                <a:cs typeface="宋体" panose="02010600030101010101" pitchFamily="2" charset="-122"/>
              </a:rPr>
              <a:t>】</a:t>
            </a:r>
            <a:endParaRPr sz="2500" b="1">
              <a:solidFill>
                <a:srgbClr val="FF0000"/>
              </a:solidFill>
              <a:latin typeface="宋体" panose="02010600030101010101" pitchFamily="2" charset="-122"/>
              <a:cs typeface="宋体" panose="02010600030101010101" pitchFamily="2" charset="-122"/>
            </a:endParaRPr>
          </a:p>
          <a:p>
            <a:pPr>
              <a:lnSpc>
                <a:spcPts val="4200"/>
              </a:lnSpc>
            </a:pPr>
            <a:r>
              <a:rPr sz="2500" b="1">
                <a:latin typeface="宋体" panose="02010600030101010101" pitchFamily="2" charset="-122"/>
                <a:cs typeface="宋体" panose="02010600030101010101" pitchFamily="2" charset="-122"/>
              </a:rPr>
              <a:t>A.搭配不当，“暴露”与“秘密”搭配不当，应把“暴露”改为“泄露”。</a:t>
            </a:r>
            <a:endParaRPr sz="2500" b="1">
              <a:latin typeface="宋体" panose="02010600030101010101" pitchFamily="2" charset="-122"/>
              <a:cs typeface="宋体" panose="02010600030101010101" pitchFamily="2" charset="-122"/>
            </a:endParaRPr>
          </a:p>
          <a:p>
            <a:pPr>
              <a:lnSpc>
                <a:spcPts val="4200"/>
              </a:lnSpc>
            </a:pPr>
            <a:r>
              <a:rPr sz="2500" b="1">
                <a:latin typeface="宋体" panose="02010600030101010101" pitchFamily="2" charset="-122"/>
                <a:cs typeface="宋体" panose="02010600030101010101" pitchFamily="2" charset="-122"/>
              </a:rPr>
              <a:t>C.成分赘余，“大约”与“左右”重复，去掉其一。</a:t>
            </a:r>
            <a:endParaRPr sz="2500" b="1">
              <a:latin typeface="宋体" panose="02010600030101010101" pitchFamily="2" charset="-122"/>
              <a:cs typeface="宋体" panose="02010600030101010101" pitchFamily="2" charset="-122"/>
            </a:endParaRPr>
          </a:p>
          <a:p>
            <a:pPr>
              <a:lnSpc>
                <a:spcPts val="4200"/>
              </a:lnSpc>
            </a:pPr>
            <a:r>
              <a:rPr sz="2500" b="1">
                <a:latin typeface="宋体" panose="02010600030101010101" pitchFamily="2" charset="-122"/>
                <a:cs typeface="宋体" panose="02010600030101010101" pitchFamily="2" charset="-122"/>
              </a:rPr>
              <a:t>D.成分残缺，语序不当，句首滥用介词导致缺少主语，应去掉“随着”；“浑盖之争的持续”应改为“持续的浑盖之争”。</a:t>
            </a:r>
            <a:endParaRPr sz="25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sp>
        <p:nvSpPr>
          <p:cNvPr id="3" name="文本框 2"/>
          <p:cNvSpPr txBox="1"/>
          <p:nvPr/>
        </p:nvSpPr>
        <p:spPr>
          <a:xfrm>
            <a:off x="485775" y="908685"/>
            <a:ext cx="8329295" cy="1553210"/>
          </a:xfrm>
          <a:prstGeom prst="rect">
            <a:avLst/>
          </a:prstGeom>
          <a:noFill/>
          <a:ln w="9525">
            <a:noFill/>
          </a:ln>
        </p:spPr>
        <p:txBody>
          <a:bodyPr wrap="square">
            <a:spAutoFit/>
          </a:bodyPr>
          <a:lstStyle/>
          <a:p>
            <a:pPr indent="635000">
              <a:lnSpc>
                <a:spcPts val="3800"/>
              </a:lnSpc>
            </a:pPr>
            <a:r>
              <a:rPr sz="2500" b="1">
                <a:solidFill>
                  <a:schemeClr val="accent6"/>
                </a:solidFill>
                <a:latin typeface="宋体" panose="02010600030101010101" pitchFamily="2" charset="-122"/>
                <a:cs typeface="宋体" panose="02010600030101010101" pitchFamily="2" charset="-122"/>
              </a:rPr>
              <a:t>.结构混乱</a:t>
            </a:r>
            <a:endParaRPr sz="2500" b="1">
              <a:solidFill>
                <a:schemeClr val="accent6"/>
              </a:solidFill>
              <a:latin typeface="宋体" panose="02010600030101010101" pitchFamily="2" charset="-122"/>
              <a:cs typeface="宋体" panose="02010600030101010101" pitchFamily="2" charset="-122"/>
            </a:endParaRPr>
          </a:p>
          <a:p>
            <a:pPr indent="635000">
              <a:lnSpc>
                <a:spcPts val="3800"/>
              </a:lnSpc>
            </a:pPr>
            <a:r>
              <a:rPr sz="2500" b="1">
                <a:latin typeface="宋体" panose="02010600030101010101" pitchFamily="2" charset="-122"/>
                <a:cs typeface="宋体" panose="02010600030101010101" pitchFamily="2" charset="-122"/>
              </a:rPr>
              <a:t>结构混乱是比较复杂的一种病句类型，主要包括句式杂糅、中途易辙、偷换主语、藕断丝连等。</a:t>
            </a:r>
            <a:endParaRPr sz="2500" b="1">
              <a:latin typeface="宋体" panose="02010600030101010101" pitchFamily="2" charset="-122"/>
              <a:cs typeface="宋体" panose="02010600030101010101" pitchFamily="2" charset="-122"/>
            </a:endParaRPr>
          </a:p>
        </p:txBody>
      </p:sp>
      <p:graphicFrame>
        <p:nvGraphicFramePr>
          <p:cNvPr id="4" name="表格 3"/>
          <p:cNvGraphicFramePr>
            <a:graphicFrameLocks noGrp="1"/>
          </p:cNvGraphicFramePr>
          <p:nvPr>
            <p:custDataLst>
              <p:tags r:id="rId2"/>
            </p:custDataLst>
          </p:nvPr>
        </p:nvGraphicFramePr>
        <p:xfrm>
          <a:off x="1012190" y="2935605"/>
          <a:ext cx="7276465" cy="2724785"/>
        </p:xfrm>
        <a:graphic>
          <a:graphicData uri="http://schemas.openxmlformats.org/drawingml/2006/table">
            <a:tbl>
              <a:tblPr firstRow="1" bandRow="1">
                <a:tableStyleId>{5940675A-B579-460E-94D1-54222C63F5DA}</a:tableStyleId>
              </a:tblPr>
              <a:tblGrid>
                <a:gridCol w="829310"/>
                <a:gridCol w="6447155"/>
              </a:tblGrid>
              <a:tr h="524510">
                <a:tc gridSpan="2">
                  <a:txBody>
                    <a:bodyPr vert="horz" wrap="square"/>
                    <a:lstStyle/>
                    <a:p>
                      <a:pPr indent="0" algn="ctr">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结构混乱</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2200275">
                <a:tc>
                  <a:txBody>
                    <a:bodyPr vert="horz" wrap="square"/>
                    <a:lstStyle/>
                    <a:p>
                      <a:pPr indent="0">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句杂式糅</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句式杂糅是把两种或两种以上的句式混杂在一个句子中，该结束的地方不结束，前后交叉错叠，句子结构混乱，形成病句。这种病句类型已经成为近年病句考查的热点和难点。</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graphicFrame>
        <p:nvGraphicFramePr>
          <p:cNvPr id="3" name="表格 2"/>
          <p:cNvGraphicFramePr>
            <a:graphicFrameLocks noGrp="1"/>
          </p:cNvGraphicFramePr>
          <p:nvPr>
            <p:custDataLst>
              <p:tags r:id="rId2"/>
            </p:custDataLst>
          </p:nvPr>
        </p:nvGraphicFramePr>
        <p:xfrm>
          <a:off x="690880" y="949960"/>
          <a:ext cx="7947660" cy="5120641"/>
        </p:xfrm>
        <a:graphic>
          <a:graphicData uri="http://schemas.openxmlformats.org/drawingml/2006/table">
            <a:tbl>
              <a:tblPr firstRow="1" bandRow="1">
                <a:tableStyleId>{5940675A-B579-460E-94D1-54222C63F5DA}</a:tableStyleId>
              </a:tblPr>
              <a:tblGrid>
                <a:gridCol w="652780"/>
                <a:gridCol w="7294880"/>
              </a:tblGrid>
              <a:tr h="2194560">
                <a:tc>
                  <a:txBody>
                    <a:bodyPr vert="horz" wrap="square"/>
                    <a:lstStyle/>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藕丝断连</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20000"/>
                        </a:lnSpc>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此类语病的特点是，把结构完整的一句话的最后一部分用作另一句的开头硬凑起来。如：处理好人与自然的关系，要靠政府的力量，同时也不能不发挥民间力量在舆论动员、监督检查等方面起到无可替代的作用。分析：“民间力量”作宾语，整个句子已经完整了，但加上“在舆论……的作用”部分，又使它做了主语，整个句子的结构乱了。可在“无可替代”前加“的”。</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27960">
                <a:tc>
                  <a:txBody>
                    <a:bodyPr vert="horz" wrap="square"/>
                    <a:lstStyle/>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中途易辙</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20000"/>
                        </a:lnSpc>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中途易辙，就是表达句意时，前一个分句没有说完，而后一个分句又暗换了主语，造成表意混杂。如：各大媒体在纷纷报道党中央“打老虎”的实际行动后，许多贪官污吏开始惶惶不可终日，妄图通过各种途径逃避打击。分析：此处属中途易辙。“各大媒体在纷纷报道……”一句只出现了主语“各大媒体”与介宾结构“在纷纷报道后”，而后一分句又陈述另外一件事，“许多贪官污吏……”，前一分句没有说完，而后一分句又更换了主语，造成了中途易辙。可将“各大媒体”放到“在”之后。</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3" name="文本框 2"/>
          <p:cNvSpPr txBox="1"/>
          <p:nvPr/>
        </p:nvSpPr>
        <p:spPr>
          <a:xfrm>
            <a:off x="470535" y="716280"/>
            <a:ext cx="8202295" cy="5426075"/>
          </a:xfrm>
          <a:prstGeom prst="rect">
            <a:avLst/>
          </a:prstGeom>
          <a:noFill/>
          <a:ln w="9525">
            <a:noFill/>
          </a:ln>
        </p:spPr>
        <p:txBody>
          <a:bodyPr wrap="square">
            <a:spAutoFit/>
          </a:bodyPr>
          <a:lstStyle/>
          <a:p>
            <a:pPr>
              <a:lnSpc>
                <a:spcPts val="3200"/>
              </a:lnSpc>
            </a:pPr>
            <a:r>
              <a:rPr sz="2000" b="1">
                <a:solidFill>
                  <a:schemeClr val="accent4">
                    <a:lumMod val="75000"/>
                  </a:schemeClr>
                </a:solidFill>
                <a:latin typeface="宋体" panose="02010600030101010101" pitchFamily="2" charset="-122"/>
                <a:cs typeface="宋体" panose="02010600030101010101" pitchFamily="2" charset="-122"/>
              </a:rPr>
              <a:t>【例】</a:t>
            </a:r>
            <a:r>
              <a:rPr sz="2000" b="1">
                <a:latin typeface="宋体" panose="02010600030101010101" pitchFamily="2" charset="-122"/>
                <a:cs typeface="宋体" panose="02010600030101010101" pitchFamily="2" charset="-122"/>
              </a:rPr>
              <a:t>下列各句中，没有语病的一项是（     ）</a:t>
            </a:r>
            <a:endParaRPr sz="2000" b="1">
              <a:latin typeface="宋体" panose="02010600030101010101" pitchFamily="2" charset="-122"/>
              <a:cs typeface="宋体" panose="02010600030101010101" pitchFamily="2" charset="-122"/>
            </a:endParaRPr>
          </a:p>
          <a:p>
            <a:pPr>
              <a:lnSpc>
                <a:spcPts val="3200"/>
              </a:lnSpc>
            </a:pPr>
            <a:r>
              <a:rPr sz="2000" b="1">
                <a:latin typeface="宋体" panose="02010600030101010101" pitchFamily="2" charset="-122"/>
                <a:cs typeface="宋体" panose="02010600030101010101" pitchFamily="2" charset="-122"/>
              </a:rPr>
              <a:t>A．元宇宙的经济制度不是地球上经济制度的平移，它需要打破受资本主义制度影响或主导的市场经济的很多弊端；同理，人们也不能用现在的认知来想象元宇宙的货币和金融体系。</a:t>
            </a:r>
            <a:endParaRPr sz="2000" b="1">
              <a:latin typeface="宋体" panose="02010600030101010101" pitchFamily="2" charset="-122"/>
              <a:cs typeface="宋体" panose="02010600030101010101" pitchFamily="2" charset="-122"/>
            </a:endParaRPr>
          </a:p>
          <a:p>
            <a:pPr>
              <a:lnSpc>
                <a:spcPts val="3200"/>
              </a:lnSpc>
            </a:pPr>
            <a:r>
              <a:rPr sz="2000" b="1">
                <a:latin typeface="宋体" panose="02010600030101010101" pitchFamily="2" charset="-122"/>
                <a:cs typeface="宋体" panose="02010600030101010101" pitchFamily="2" charset="-122"/>
              </a:rPr>
              <a:t>B．有的粉丝群体为了维护偶像，互相“拉踩”、造谣等带有攻击性的言行屡见不鲜；少数网络平台不但没有尽到监督管理之责，反而对相关不良事件带来的巨大流量“甘之如饴”。</a:t>
            </a:r>
            <a:endParaRPr sz="2000" b="1">
              <a:latin typeface="宋体" panose="02010600030101010101" pitchFamily="2" charset="-122"/>
              <a:cs typeface="宋体" panose="02010600030101010101" pitchFamily="2" charset="-122"/>
            </a:endParaRPr>
          </a:p>
          <a:p>
            <a:pPr>
              <a:lnSpc>
                <a:spcPts val="3200"/>
              </a:lnSpc>
            </a:pPr>
            <a:r>
              <a:rPr sz="2000" b="1">
                <a:latin typeface="宋体" panose="02010600030101010101" pitchFamily="2" charset="-122"/>
                <a:cs typeface="宋体" panose="02010600030101010101" pitchFamily="2" charset="-122"/>
              </a:rPr>
              <a:t>C．在赛场外围，保障人员一次次细致入微、温暖贴心的服务，传达着我们对每一位参与“冬奥”的朋友的善意，体现我们希望为全世界呈现一届精彩“冬奥”的诚意。</a:t>
            </a:r>
            <a:endParaRPr sz="2000" b="1">
              <a:latin typeface="宋体" panose="02010600030101010101" pitchFamily="2" charset="-122"/>
              <a:cs typeface="宋体" panose="02010600030101010101" pitchFamily="2" charset="-122"/>
            </a:endParaRPr>
          </a:p>
          <a:p>
            <a:pPr>
              <a:lnSpc>
                <a:spcPts val="3200"/>
              </a:lnSpc>
            </a:pPr>
            <a:r>
              <a:rPr sz="2000" b="1">
                <a:latin typeface="宋体" panose="02010600030101010101" pitchFamily="2" charset="-122"/>
                <a:cs typeface="宋体" panose="02010600030101010101" pitchFamily="2" charset="-122"/>
              </a:rPr>
              <a:t>D．两部戏剧尽管叫好不叫座，但席勒在其中却赋予了极高的期待，他在一场公开演讲中将戏剧奉为坚守正义的“道德机关”，它的效果将“比道德和法律更为深刻持久”。</a:t>
            </a:r>
            <a:endParaRPr sz="20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3" name="文本框 2"/>
          <p:cNvSpPr txBox="1"/>
          <p:nvPr/>
        </p:nvSpPr>
        <p:spPr>
          <a:xfrm>
            <a:off x="619125" y="690245"/>
            <a:ext cx="7905750" cy="5477510"/>
          </a:xfrm>
          <a:prstGeom prst="rect">
            <a:avLst/>
          </a:prstGeom>
          <a:noFill/>
          <a:ln w="9525">
            <a:noFill/>
          </a:ln>
        </p:spPr>
        <p:txBody>
          <a:bodyPr wrap="square">
            <a:spAutoFit/>
          </a:bodyPr>
          <a:lstStyle/>
          <a:p>
            <a:pPr>
              <a:lnSpc>
                <a:spcPts val="4200"/>
              </a:lnSpc>
            </a:pPr>
            <a:r>
              <a:rPr sz="2200" b="1">
                <a:solidFill>
                  <a:srgbClr val="FF0000"/>
                </a:solidFill>
                <a:latin typeface="宋体" panose="02010600030101010101" pitchFamily="2" charset="-122"/>
                <a:cs typeface="宋体" panose="02010600030101010101" pitchFamily="2" charset="-122"/>
              </a:rPr>
              <a:t>【答案】</a:t>
            </a:r>
            <a:r>
              <a:rPr sz="2200" b="1">
                <a:latin typeface="宋体" panose="02010600030101010101" pitchFamily="2" charset="-122"/>
                <a:cs typeface="宋体" panose="02010600030101010101" pitchFamily="2" charset="-122"/>
              </a:rPr>
              <a:t>C</a:t>
            </a:r>
            <a:endParaRPr sz="2200" b="1">
              <a:latin typeface="宋体" panose="02010600030101010101" pitchFamily="2" charset="-122"/>
              <a:cs typeface="宋体" panose="02010600030101010101" pitchFamily="2" charset="-122"/>
            </a:endParaRPr>
          </a:p>
          <a:p>
            <a:pPr>
              <a:lnSpc>
                <a:spcPts val="4200"/>
              </a:lnSpc>
            </a:pPr>
            <a:r>
              <a:rPr lang="zh-CN" sz="2200" b="1">
                <a:solidFill>
                  <a:srgbClr val="FF0000"/>
                </a:solidFill>
                <a:latin typeface="宋体" panose="02010600030101010101" pitchFamily="2" charset="-122"/>
                <a:cs typeface="宋体" panose="02010600030101010101" pitchFamily="2" charset="-122"/>
              </a:rPr>
              <a:t>【</a:t>
            </a:r>
            <a:r>
              <a:rPr sz="2200" b="1">
                <a:solidFill>
                  <a:srgbClr val="FF0000"/>
                </a:solidFill>
                <a:latin typeface="宋体" panose="02010600030101010101" pitchFamily="2" charset="-122"/>
                <a:cs typeface="宋体" panose="02010600030101010101" pitchFamily="2" charset="-122"/>
              </a:rPr>
              <a:t>解析</a:t>
            </a:r>
            <a:r>
              <a:rPr lang="zh-CN" sz="2200" b="1">
                <a:solidFill>
                  <a:srgbClr val="FF0000"/>
                </a:solidFill>
                <a:latin typeface="宋体" panose="02010600030101010101" pitchFamily="2" charset="-122"/>
                <a:cs typeface="宋体" panose="02010600030101010101" pitchFamily="2" charset="-122"/>
              </a:rPr>
              <a:t>】</a:t>
            </a:r>
            <a:endParaRPr sz="2200" b="1">
              <a:solidFill>
                <a:srgbClr val="FF0000"/>
              </a:solidFill>
              <a:latin typeface="宋体" panose="02010600030101010101" pitchFamily="2" charset="-122"/>
              <a:cs typeface="宋体" panose="02010600030101010101" pitchFamily="2" charset="-122"/>
            </a:endParaRPr>
          </a:p>
          <a:p>
            <a:pPr>
              <a:lnSpc>
                <a:spcPts val="4200"/>
              </a:lnSpc>
            </a:pPr>
            <a:r>
              <a:rPr sz="2200" b="1">
                <a:latin typeface="宋体" panose="02010600030101010101" pitchFamily="2" charset="-122"/>
                <a:cs typeface="宋体" panose="02010600030101010101" pitchFamily="2" charset="-122"/>
              </a:rPr>
              <a:t>A. 搭配不当，“打破……弊端”改为“消除……弊端”。</a:t>
            </a:r>
            <a:endParaRPr sz="2200" b="1">
              <a:latin typeface="宋体" panose="02010600030101010101" pitchFamily="2" charset="-122"/>
              <a:cs typeface="宋体" panose="02010600030101010101" pitchFamily="2" charset="-122"/>
            </a:endParaRPr>
          </a:p>
          <a:p>
            <a:pPr>
              <a:lnSpc>
                <a:spcPts val="4200"/>
              </a:lnSpc>
            </a:pPr>
            <a:r>
              <a:rPr sz="2200" b="1">
                <a:latin typeface="宋体" panose="02010600030101010101" pitchFamily="2" charset="-122"/>
                <a:cs typeface="宋体" panose="02010600030101010101" pitchFamily="2" charset="-122"/>
              </a:rPr>
              <a:t>B.结构混乱，“互相‘拉踩’、造谣”本是“有的粉丝”的谓语，同时又成为“言行”的定语，藕断丝连，应改为“有的粉丝群体为了维护偶像，互相‘拉踩’、造谣，这些带有攻击性的言行屡见不鲜”。</a:t>
            </a:r>
            <a:endParaRPr sz="2200" b="1">
              <a:latin typeface="宋体" panose="02010600030101010101" pitchFamily="2" charset="-122"/>
              <a:cs typeface="宋体" panose="02010600030101010101" pitchFamily="2" charset="-122"/>
            </a:endParaRPr>
          </a:p>
          <a:p>
            <a:pPr>
              <a:lnSpc>
                <a:spcPts val="4200"/>
              </a:lnSpc>
            </a:pPr>
            <a:r>
              <a:rPr sz="2200" b="1">
                <a:latin typeface="宋体" panose="02010600030101010101" pitchFamily="2" charset="-122"/>
                <a:cs typeface="宋体" panose="02010600030101010101" pitchFamily="2" charset="-122"/>
              </a:rPr>
              <a:t>D.语序不当，关联词位置不当，前句主语为“两部戏剧”，后句主语为“席勒”，分句主语不同，关联词“尽管”应该在句首。</a:t>
            </a:r>
            <a:endParaRPr sz="22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0" y="1747519"/>
            <a:ext cx="9144000" cy="3107690"/>
          </a:xfrm>
          <a:prstGeom prst="rect">
            <a:avLst/>
          </a:prstGeom>
          <a:noFill/>
        </p:spPr>
        <p:txBody>
          <a:bodyPr wrap="square" rtlCol="0" anchor="t">
            <a:spAutoFit/>
            <a:scene3d>
              <a:camera prst="orthographicFront"/>
              <a:lightRig rig="threePt" dir="t"/>
            </a:scene3d>
          </a:bodyPr>
          <a:lstStyle/>
          <a:p>
            <a:pPr algn="ctr">
              <a:lnSpc>
                <a:spcPct val="150000"/>
              </a:lnSpc>
            </a:pPr>
            <a:endParaRPr lang="zh-CN" altLang="en-US" sz="4900" b="1" noProof="1">
              <a:solidFill>
                <a:srgbClr val="7030A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endParaRPr>
          </a:p>
          <a:p>
            <a:pPr algn="ctr">
              <a:lnSpc>
                <a:spcPct val="150000"/>
              </a:lnSpc>
            </a:pPr>
            <a:r>
              <a:rPr lang="zh-CN" sz="4900" b="1" noProof="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辨</a:t>
            </a:r>
            <a:r>
              <a:rPr lang="en-US" altLang="zh-CN" sz="4900" b="1" noProof="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 </a:t>
            </a:r>
            <a:r>
              <a:rPr lang="zh-CN" sz="4900" b="1" noProof="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析</a:t>
            </a:r>
            <a:r>
              <a:rPr lang="en-US" altLang="zh-CN" sz="4900" b="1" noProof="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 </a:t>
            </a:r>
            <a:r>
              <a:rPr lang="zh-CN" sz="4900" b="1" noProof="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病</a:t>
            </a:r>
            <a:r>
              <a:rPr lang="en-US" altLang="zh-CN" sz="4900" b="1" noProof="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 </a:t>
            </a:r>
            <a:r>
              <a:rPr lang="zh-CN" sz="4900" b="1" noProof="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句</a:t>
            </a:r>
            <a:endParaRPr sz="4900" b="1" noProof="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endParaRPr>
          </a:p>
          <a:p>
            <a:pPr algn="ctr"/>
            <a:endParaRPr sz="4900" b="1" noProof="1" smtClean="0">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sp>
        <p:nvSpPr>
          <p:cNvPr id="3" name="文本框 2"/>
          <p:cNvSpPr txBox="1"/>
          <p:nvPr/>
        </p:nvSpPr>
        <p:spPr>
          <a:xfrm>
            <a:off x="407670" y="828040"/>
            <a:ext cx="8329295" cy="1553210"/>
          </a:xfrm>
          <a:prstGeom prst="rect">
            <a:avLst/>
          </a:prstGeom>
          <a:noFill/>
          <a:ln w="9525">
            <a:noFill/>
          </a:ln>
        </p:spPr>
        <p:txBody>
          <a:bodyPr wrap="square">
            <a:spAutoFit/>
          </a:bodyPr>
          <a:lstStyle/>
          <a:p>
            <a:pPr>
              <a:lnSpc>
                <a:spcPts val="3800"/>
              </a:lnSpc>
            </a:pPr>
            <a:r>
              <a:rPr lang="en-US" sz="2500" b="1">
                <a:solidFill>
                  <a:schemeClr val="accent6"/>
                </a:solidFill>
                <a:latin typeface="宋体" panose="02010600030101010101" pitchFamily="2" charset="-122"/>
                <a:cs typeface="宋体" panose="02010600030101010101" pitchFamily="2" charset="-122"/>
              </a:rPr>
              <a:t>    </a:t>
            </a:r>
            <a:r>
              <a:rPr sz="2500" b="1">
                <a:solidFill>
                  <a:schemeClr val="accent6"/>
                </a:solidFill>
                <a:latin typeface="宋体" panose="02010600030101010101" pitchFamily="2" charset="-122"/>
                <a:cs typeface="宋体" panose="02010600030101010101" pitchFamily="2" charset="-122"/>
              </a:rPr>
              <a:t>.表意不明</a:t>
            </a:r>
            <a:endParaRPr sz="2500" b="1">
              <a:solidFill>
                <a:schemeClr val="accent6"/>
              </a:solidFill>
              <a:latin typeface="宋体" panose="02010600030101010101" pitchFamily="2" charset="-122"/>
              <a:cs typeface="宋体" panose="02010600030101010101" pitchFamily="2" charset="-122"/>
            </a:endParaRPr>
          </a:p>
          <a:p>
            <a:pPr>
              <a:lnSpc>
                <a:spcPts val="3800"/>
              </a:lnSpc>
            </a:pPr>
            <a:r>
              <a:rPr lang="en-US" sz="2500" b="1">
                <a:latin typeface="宋体" panose="02010600030101010101" pitchFamily="2" charset="-122"/>
                <a:cs typeface="宋体" panose="02010600030101010101" pitchFamily="2" charset="-122"/>
              </a:rPr>
              <a:t>    </a:t>
            </a:r>
            <a:r>
              <a:rPr sz="2500" b="1">
                <a:latin typeface="宋体" panose="02010600030101010101" pitchFamily="2" charset="-122"/>
                <a:cs typeface="宋体" panose="02010600030101010101" pitchFamily="2" charset="-122"/>
              </a:rPr>
              <a:t>表意不明就是句子表达的意思不清楚、不明白。主要有两种情况：一是指代不明，二是有歧义。</a:t>
            </a:r>
            <a:endParaRPr sz="2500" b="1">
              <a:latin typeface="宋体" panose="02010600030101010101" pitchFamily="2" charset="-122"/>
              <a:cs typeface="宋体" panose="02010600030101010101" pitchFamily="2" charset="-122"/>
            </a:endParaRPr>
          </a:p>
        </p:txBody>
      </p:sp>
      <p:graphicFrame>
        <p:nvGraphicFramePr>
          <p:cNvPr id="4" name="表格 3"/>
          <p:cNvGraphicFramePr>
            <a:graphicFrameLocks noGrp="1"/>
          </p:cNvGraphicFramePr>
          <p:nvPr>
            <p:custDataLst>
              <p:tags r:id="rId2"/>
            </p:custDataLst>
          </p:nvPr>
        </p:nvGraphicFramePr>
        <p:xfrm>
          <a:off x="1031875" y="2796540"/>
          <a:ext cx="7278370" cy="3118485"/>
        </p:xfrm>
        <a:graphic>
          <a:graphicData uri="http://schemas.openxmlformats.org/drawingml/2006/table">
            <a:tbl>
              <a:tblPr firstRow="1" bandRow="1">
                <a:tableStyleId>{5940675A-B579-460E-94D1-54222C63F5DA}</a:tableStyleId>
              </a:tblPr>
              <a:tblGrid>
                <a:gridCol w="831850"/>
                <a:gridCol w="6446520"/>
              </a:tblGrid>
              <a:tr h="640715">
                <a:tc gridSpan="2">
                  <a:txBody>
                    <a:bodyPr vert="horz" wrap="square"/>
                    <a:lstStyle/>
                    <a:p>
                      <a:pPr indent="0" algn="ctr">
                        <a:lnSpc>
                          <a:spcPct val="14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表意不明</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2477770">
                <a:tc>
                  <a:txBody>
                    <a:bodyPr vert="horz" wrap="square"/>
                    <a:lstStyle/>
                    <a:p>
                      <a:pPr indent="0" algn="ctr">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指代不明</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如：不几天，刘备率领大军到了零陵。零陵太守刘度派大将邢道荣和他的儿子引兵出战。分析：“他”是指“刘度”，还是指“邢道荣”，指代不明。</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graphicFrame>
        <p:nvGraphicFramePr>
          <p:cNvPr id="3" name="表格 2"/>
          <p:cNvGraphicFramePr>
            <a:graphicFrameLocks noGrp="1"/>
          </p:cNvGraphicFramePr>
          <p:nvPr>
            <p:custDataLst>
              <p:tags r:id="rId2"/>
            </p:custDataLst>
          </p:nvPr>
        </p:nvGraphicFramePr>
        <p:xfrm>
          <a:off x="921385" y="1433195"/>
          <a:ext cx="7440295" cy="4212336"/>
        </p:xfrm>
        <a:graphic>
          <a:graphicData uri="http://schemas.openxmlformats.org/drawingml/2006/table">
            <a:tbl>
              <a:tblPr firstRow="1" bandRow="1">
                <a:tableStyleId>{5940675A-B579-460E-94D1-54222C63F5DA}</a:tableStyleId>
              </a:tblPr>
              <a:tblGrid>
                <a:gridCol w="731520"/>
                <a:gridCol w="6708775"/>
              </a:tblGrid>
              <a:tr h="1798320">
                <a:tc>
                  <a:txBody>
                    <a:bodyPr vert="horz" wrap="square"/>
                    <a:lstStyle/>
                    <a:p>
                      <a:pPr indent="0" algn="ctr">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对象不明</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如：孩子们很喜欢离休干部李大伯，一来到这里就有说有笑，十分高兴。分析：“一来到这里就有说有笑，十分高兴”既可以看作承前省略主语“孩子们”的谓语，也可以指李大伯的行为。</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97125">
                <a:tc>
                  <a:txBody>
                    <a:bodyPr vert="horz" wrap="square"/>
                    <a:lstStyle/>
                    <a:p>
                      <a:pPr indent="0" algn="ctr">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修饰两可造成歧义</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如：三个厂领导聚集在一起对这一突如其来的问题进行了认真的研究，最后决定暂缓召开新产品的新闻发布会。分析：句中的“三个”可以理解为修饰“厂”，那么会有“三个厂”的意思；也可以理解为修饰“领导”，则有“一个厂的三个领导”的意思。此处属修饰两可造成歧义。</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graphicFrame>
        <p:nvGraphicFramePr>
          <p:cNvPr id="3" name="表格 2"/>
          <p:cNvGraphicFramePr>
            <a:graphicFrameLocks noGrp="1"/>
          </p:cNvGraphicFramePr>
          <p:nvPr>
            <p:custDataLst>
              <p:tags r:id="rId2"/>
            </p:custDataLst>
          </p:nvPr>
        </p:nvGraphicFramePr>
        <p:xfrm>
          <a:off x="893445" y="985520"/>
          <a:ext cx="7543800" cy="4879975"/>
        </p:xfrm>
        <a:graphic>
          <a:graphicData uri="http://schemas.openxmlformats.org/drawingml/2006/table">
            <a:tbl>
              <a:tblPr firstRow="1" bandRow="1">
                <a:tableStyleId>{5940675A-B579-460E-94D1-54222C63F5DA}</a:tableStyleId>
              </a:tblPr>
              <a:tblGrid>
                <a:gridCol w="1053465"/>
                <a:gridCol w="6490335"/>
              </a:tblGrid>
              <a:tr h="2533015">
                <a:tc>
                  <a:txBody>
                    <a:bodyPr vert="horz" wrap="square"/>
                    <a:lstStyle/>
                    <a:p>
                      <a:pPr indent="0" algn="ctr">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多义词（短语）造成歧义</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句中某个词或短语是多义的而使句子意思可能有多种解释。如：许多欧洲国家看不上全美职业篮球赛。分析：“看不上”有两种解释：一是“看不到”，二是“看不起”。</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04390">
                <a:tc>
                  <a:txBody>
                    <a:bodyPr vert="horz" wrap="square"/>
                    <a:lstStyle/>
                    <a:p>
                      <a:pPr indent="0" algn="ctr">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停顿不明</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句子中停顿的地方不同，会引起意义上的差别，造成歧义。句子中不该停顿的地方停顿（加了标点符号）了，也可能使句子产生歧义。如；本月3日和10日下午，参加“高新技术科技会”的代表视察了高新技术开发区新建的生态工业园。分析：停顿不明。“3日和10日下午”可停顿为“3日和10日/下午”和“3日/和10日下午”。</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3" name="文本框 2"/>
          <p:cNvSpPr txBox="1"/>
          <p:nvPr/>
        </p:nvSpPr>
        <p:spPr>
          <a:xfrm>
            <a:off x="594995" y="690245"/>
            <a:ext cx="7954645" cy="5477510"/>
          </a:xfrm>
          <a:prstGeom prst="rect">
            <a:avLst/>
          </a:prstGeom>
          <a:noFill/>
          <a:ln w="9525">
            <a:noFill/>
          </a:ln>
        </p:spPr>
        <p:txBody>
          <a:bodyPr wrap="square">
            <a:spAutoFit/>
          </a:bodyPr>
          <a:lstStyle/>
          <a:p>
            <a:pPr>
              <a:lnSpc>
                <a:spcPts val="4200"/>
              </a:lnSpc>
            </a:pPr>
            <a:r>
              <a:rPr sz="2500" b="1">
                <a:solidFill>
                  <a:schemeClr val="accent4">
                    <a:lumMod val="75000"/>
                  </a:schemeClr>
                </a:solidFill>
                <a:latin typeface="宋体" panose="02010600030101010101" pitchFamily="2" charset="-122"/>
                <a:cs typeface="宋体" panose="02010600030101010101" pitchFamily="2" charset="-122"/>
              </a:rPr>
              <a:t>【例】</a:t>
            </a:r>
            <a:r>
              <a:rPr sz="2500" b="1">
                <a:latin typeface="宋体" panose="02010600030101010101" pitchFamily="2" charset="-122"/>
                <a:cs typeface="宋体" panose="02010600030101010101" pitchFamily="2" charset="-122"/>
              </a:rPr>
              <a:t>下列各句中没有语病的一项（     ）</a:t>
            </a:r>
            <a:endParaRPr sz="2500" b="1">
              <a:latin typeface="宋体" panose="02010600030101010101" pitchFamily="2" charset="-122"/>
              <a:cs typeface="宋体" panose="02010600030101010101" pitchFamily="2" charset="-122"/>
            </a:endParaRPr>
          </a:p>
          <a:p>
            <a:pPr>
              <a:lnSpc>
                <a:spcPts val="4200"/>
              </a:lnSpc>
            </a:pPr>
            <a:r>
              <a:rPr sz="2500" b="1">
                <a:latin typeface="宋体" panose="02010600030101010101" pitchFamily="2" charset="-122"/>
                <a:cs typeface="宋体" panose="02010600030101010101" pitchFamily="2" charset="-122"/>
              </a:rPr>
              <a:t>A．王刚和李明在路上遇见了，他告诉他昨天他买了一套《中国当代文学史》。</a:t>
            </a:r>
            <a:endParaRPr sz="2500" b="1">
              <a:latin typeface="宋体" panose="02010600030101010101" pitchFamily="2" charset="-122"/>
              <a:cs typeface="宋体" panose="02010600030101010101" pitchFamily="2" charset="-122"/>
            </a:endParaRPr>
          </a:p>
          <a:p>
            <a:pPr>
              <a:lnSpc>
                <a:spcPts val="4200"/>
              </a:lnSpc>
            </a:pPr>
            <a:r>
              <a:rPr sz="2500" b="1">
                <a:latin typeface="宋体" panose="02010600030101010101" pitchFamily="2" charset="-122"/>
                <a:cs typeface="宋体" panose="02010600030101010101" pitchFamily="2" charset="-122"/>
              </a:rPr>
              <a:t>B．能否切实地提高学生的综合素质，是成功创建文明校园的关键。</a:t>
            </a:r>
            <a:endParaRPr sz="2500" b="1">
              <a:latin typeface="宋体" panose="02010600030101010101" pitchFamily="2" charset="-122"/>
              <a:cs typeface="宋体" panose="02010600030101010101" pitchFamily="2" charset="-122"/>
            </a:endParaRPr>
          </a:p>
          <a:p>
            <a:pPr>
              <a:lnSpc>
                <a:spcPts val="4200"/>
              </a:lnSpc>
            </a:pPr>
            <a:r>
              <a:rPr sz="2500" b="1">
                <a:latin typeface="宋体" panose="02010600030101010101" pitchFamily="2" charset="-122"/>
                <a:cs typeface="宋体" panose="02010600030101010101" pitchFamily="2" charset="-122"/>
              </a:rPr>
              <a:t>C．不管你承认不承认，不管你忌讳不忌讳，“中考是中学教学的指挥棒”，是一个铁定的事实，谁也无法改变。</a:t>
            </a:r>
            <a:endParaRPr sz="2500" b="1">
              <a:latin typeface="宋体" panose="02010600030101010101" pitchFamily="2" charset="-122"/>
              <a:cs typeface="宋体" panose="02010600030101010101" pitchFamily="2" charset="-122"/>
            </a:endParaRPr>
          </a:p>
          <a:p>
            <a:pPr>
              <a:lnSpc>
                <a:spcPts val="4200"/>
              </a:lnSpc>
            </a:pPr>
            <a:r>
              <a:rPr sz="2500" b="1">
                <a:latin typeface="宋体" panose="02010600030101010101" pitchFamily="2" charset="-122"/>
                <a:cs typeface="宋体" panose="02010600030101010101" pitchFamily="2" charset="-122"/>
              </a:rPr>
              <a:t>D．当前某些引起轰动的影视作品，也许在两年以后，甚至五年以后就会被人遗忘得一干二净。</a:t>
            </a:r>
            <a:endParaRPr sz="25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3" name="文本框 2"/>
          <p:cNvSpPr txBox="1"/>
          <p:nvPr/>
        </p:nvSpPr>
        <p:spPr>
          <a:xfrm>
            <a:off x="689610" y="1130935"/>
            <a:ext cx="7905750" cy="3861435"/>
          </a:xfrm>
          <a:prstGeom prst="rect">
            <a:avLst/>
          </a:prstGeom>
          <a:noFill/>
          <a:ln w="9525">
            <a:noFill/>
          </a:ln>
        </p:spPr>
        <p:txBody>
          <a:bodyPr wrap="square">
            <a:spAutoFit/>
          </a:bodyPr>
          <a:lstStyle/>
          <a:p>
            <a:pPr>
              <a:lnSpc>
                <a:spcPts val="4200"/>
              </a:lnSpc>
            </a:pPr>
            <a:r>
              <a:rPr sz="2500" b="1">
                <a:solidFill>
                  <a:srgbClr val="FF0000"/>
                </a:solidFill>
                <a:latin typeface="宋体" panose="02010600030101010101" pitchFamily="2" charset="-122"/>
                <a:cs typeface="宋体" panose="02010600030101010101" pitchFamily="2" charset="-122"/>
              </a:rPr>
              <a:t>【答案】</a:t>
            </a:r>
            <a:r>
              <a:rPr sz="2500" b="1">
                <a:latin typeface="宋体" panose="02010600030101010101" pitchFamily="2" charset="-122"/>
                <a:cs typeface="宋体" panose="02010600030101010101" pitchFamily="2" charset="-122"/>
              </a:rPr>
              <a:t>C</a:t>
            </a:r>
            <a:endParaRPr sz="2500" b="1">
              <a:latin typeface="宋体" panose="02010600030101010101" pitchFamily="2" charset="-122"/>
              <a:cs typeface="宋体" panose="02010600030101010101" pitchFamily="2" charset="-122"/>
            </a:endParaRPr>
          </a:p>
          <a:p>
            <a:pPr>
              <a:lnSpc>
                <a:spcPts val="4200"/>
              </a:lnSpc>
            </a:pPr>
            <a:r>
              <a:rPr lang="zh-CN" sz="2500" b="1">
                <a:solidFill>
                  <a:srgbClr val="FF0000"/>
                </a:solidFill>
                <a:latin typeface="宋体" panose="02010600030101010101" pitchFamily="2" charset="-122"/>
                <a:cs typeface="宋体" panose="02010600030101010101" pitchFamily="2" charset="-122"/>
              </a:rPr>
              <a:t>【</a:t>
            </a:r>
            <a:r>
              <a:rPr sz="2500" b="1">
                <a:solidFill>
                  <a:srgbClr val="FF0000"/>
                </a:solidFill>
                <a:latin typeface="宋体" panose="02010600030101010101" pitchFamily="2" charset="-122"/>
                <a:cs typeface="宋体" panose="02010600030101010101" pitchFamily="2" charset="-122"/>
              </a:rPr>
              <a:t>解析</a:t>
            </a:r>
            <a:r>
              <a:rPr lang="zh-CN" sz="2500" b="1">
                <a:solidFill>
                  <a:srgbClr val="FF0000"/>
                </a:solidFill>
                <a:latin typeface="宋体" panose="02010600030101010101" pitchFamily="2" charset="-122"/>
                <a:cs typeface="宋体" panose="02010600030101010101" pitchFamily="2" charset="-122"/>
              </a:rPr>
              <a:t>】</a:t>
            </a:r>
            <a:endParaRPr sz="2500" b="1">
              <a:solidFill>
                <a:srgbClr val="FF0000"/>
              </a:solidFill>
              <a:latin typeface="宋体" panose="02010600030101010101" pitchFamily="2" charset="-122"/>
              <a:cs typeface="宋体" panose="02010600030101010101" pitchFamily="2" charset="-122"/>
            </a:endParaRPr>
          </a:p>
          <a:p>
            <a:pPr>
              <a:lnSpc>
                <a:spcPts val="4200"/>
              </a:lnSpc>
            </a:pPr>
            <a:r>
              <a:rPr sz="2500" b="1">
                <a:latin typeface="宋体" panose="02010600030101010101" pitchFamily="2" charset="-122"/>
                <a:cs typeface="宋体" panose="02010600030101010101" pitchFamily="2" charset="-122"/>
              </a:rPr>
              <a:t>A.指代不明，三个“他”是谁不明确。</a:t>
            </a:r>
            <a:endParaRPr sz="2500" b="1">
              <a:latin typeface="宋体" panose="02010600030101010101" pitchFamily="2" charset="-122"/>
              <a:cs typeface="宋体" panose="02010600030101010101" pitchFamily="2" charset="-122"/>
            </a:endParaRPr>
          </a:p>
          <a:p>
            <a:pPr>
              <a:lnSpc>
                <a:spcPts val="4200"/>
              </a:lnSpc>
            </a:pPr>
            <a:r>
              <a:rPr sz="2500" b="1">
                <a:latin typeface="宋体" panose="02010600030101010101" pitchFamily="2" charset="-122"/>
                <a:cs typeface="宋体" panose="02010600030101010101" pitchFamily="2" charset="-122"/>
              </a:rPr>
              <a:t>B.一面对两面的错误，可以删除“能否”。</a:t>
            </a:r>
            <a:endParaRPr sz="2500" b="1">
              <a:latin typeface="宋体" panose="02010600030101010101" pitchFamily="2" charset="-122"/>
              <a:cs typeface="宋体" panose="02010600030101010101" pitchFamily="2" charset="-122"/>
            </a:endParaRPr>
          </a:p>
          <a:p>
            <a:pPr>
              <a:lnSpc>
                <a:spcPts val="4200"/>
              </a:lnSpc>
            </a:pPr>
            <a:r>
              <a:rPr sz="2500" b="1">
                <a:latin typeface="宋体" panose="02010600030101010101" pitchFamily="2" charset="-122"/>
                <a:cs typeface="宋体" panose="02010600030101010101" pitchFamily="2" charset="-122"/>
              </a:rPr>
              <a:t>D.“也许在两年以后，甚至五年以后”递进关系不当，不合逻辑，应该是“也许在五年以后，甚至两年以后就会被人遗忘得一干二净”。</a:t>
            </a:r>
            <a:endParaRPr sz="25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sp>
        <p:nvSpPr>
          <p:cNvPr id="3" name="文本框 2"/>
          <p:cNvSpPr txBox="1"/>
          <p:nvPr/>
        </p:nvSpPr>
        <p:spPr>
          <a:xfrm>
            <a:off x="536575" y="818515"/>
            <a:ext cx="8221980" cy="1835150"/>
          </a:xfrm>
          <a:prstGeom prst="rect">
            <a:avLst/>
          </a:prstGeom>
          <a:noFill/>
          <a:ln w="9525">
            <a:noFill/>
          </a:ln>
        </p:spPr>
        <p:txBody>
          <a:bodyPr wrap="square">
            <a:spAutoFit/>
          </a:bodyPr>
          <a:lstStyle/>
          <a:p>
            <a:pPr>
              <a:lnSpc>
                <a:spcPts val="3400"/>
              </a:lnSpc>
            </a:pPr>
            <a:r>
              <a:rPr lang="en-US" sz="2200" b="1">
                <a:latin typeface="宋体" panose="02010600030101010101" pitchFamily="2" charset="-122"/>
                <a:cs typeface="宋体" panose="02010600030101010101" pitchFamily="2" charset="-122"/>
              </a:rPr>
              <a:t>  </a:t>
            </a:r>
            <a:r>
              <a:rPr lang="en-US" sz="2200" b="1">
                <a:solidFill>
                  <a:schemeClr val="accent6"/>
                </a:solidFill>
                <a:latin typeface="宋体" panose="02010600030101010101" pitchFamily="2" charset="-122"/>
                <a:cs typeface="宋体" panose="02010600030101010101" pitchFamily="2" charset="-122"/>
              </a:rPr>
              <a:t>  </a:t>
            </a:r>
            <a:r>
              <a:rPr sz="2200" b="1">
                <a:solidFill>
                  <a:schemeClr val="accent6"/>
                </a:solidFill>
                <a:latin typeface="宋体" panose="02010600030101010101" pitchFamily="2" charset="-122"/>
                <a:cs typeface="宋体" panose="02010600030101010101" pitchFamily="2" charset="-122"/>
              </a:rPr>
              <a:t>.不合逻辑</a:t>
            </a:r>
            <a:endParaRPr sz="2200" b="1">
              <a:latin typeface="宋体" panose="02010600030101010101" pitchFamily="2" charset="-122"/>
              <a:cs typeface="宋体" panose="02010600030101010101" pitchFamily="2" charset="-122"/>
            </a:endParaRPr>
          </a:p>
          <a:p>
            <a:pPr>
              <a:lnSpc>
                <a:spcPts val="3400"/>
              </a:lnSpc>
            </a:pPr>
            <a:r>
              <a:rPr lang="en-US" sz="2200" b="1">
                <a:latin typeface="宋体" panose="02010600030101010101" pitchFamily="2" charset="-122"/>
                <a:cs typeface="宋体" panose="02010600030101010101" pitchFamily="2" charset="-122"/>
              </a:rPr>
              <a:t>    </a:t>
            </a:r>
            <a:r>
              <a:rPr sz="2200" b="1">
                <a:latin typeface="宋体" panose="02010600030101010101" pitchFamily="2" charset="-122"/>
                <a:cs typeface="宋体" panose="02010600030101010101" pitchFamily="2" charset="-122"/>
              </a:rPr>
              <a:t>不合逻辑是指句子结构完整，搭配合理，在语法方面正确，但不符合概念、判断、推理等形式逻辑或事理逻辑。因此，这类句子具有较大的迷惑性。</a:t>
            </a:r>
            <a:endParaRPr sz="2200" b="1">
              <a:latin typeface="宋体" panose="02010600030101010101" pitchFamily="2" charset="-122"/>
              <a:cs typeface="宋体" panose="02010600030101010101" pitchFamily="2" charset="-122"/>
            </a:endParaRPr>
          </a:p>
        </p:txBody>
      </p:sp>
      <p:graphicFrame>
        <p:nvGraphicFramePr>
          <p:cNvPr id="4" name="表格 3"/>
          <p:cNvGraphicFramePr>
            <a:graphicFrameLocks noGrp="1"/>
          </p:cNvGraphicFramePr>
          <p:nvPr>
            <p:custDataLst>
              <p:tags r:id="rId2"/>
            </p:custDataLst>
          </p:nvPr>
        </p:nvGraphicFramePr>
        <p:xfrm>
          <a:off x="998220" y="2971800"/>
          <a:ext cx="7252970" cy="2966085"/>
        </p:xfrm>
        <a:graphic>
          <a:graphicData uri="http://schemas.openxmlformats.org/drawingml/2006/table">
            <a:tbl>
              <a:tblPr firstRow="1" bandRow="1">
                <a:tableStyleId>{5940675A-B579-460E-94D1-54222C63F5DA}</a:tableStyleId>
              </a:tblPr>
              <a:tblGrid>
                <a:gridCol w="728345"/>
                <a:gridCol w="6524625"/>
              </a:tblGrid>
              <a:tr h="593090">
                <a:tc gridSpan="2">
                  <a:txBody>
                    <a:bodyPr vert="horz" wrap="square"/>
                    <a:lstStyle/>
                    <a:p>
                      <a:pPr indent="0" algn="ctr">
                        <a:lnSpc>
                          <a:spcPct val="14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不合逻辑</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186815">
                <a:tc>
                  <a:txBody>
                    <a:bodyPr vert="horz" wrap="square"/>
                    <a:lstStyle/>
                    <a:p>
                      <a:pPr indent="0">
                        <a:lnSpc>
                          <a:spcPct val="15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不合事理</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5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语句陈述的事情或表述的观点不符合生活的常理或人们普遍认同的公理。</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86180">
                <a:tc>
                  <a:txBody>
                    <a:bodyPr vert="horz" wrap="square"/>
                    <a:lstStyle/>
                    <a:p>
                      <a:pPr indent="0">
                        <a:lnSpc>
                          <a:spcPct val="15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前后矛盾</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5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同一个句子，应该保持语意逻辑前后的一致性。否则，就会自相矛盾。</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graphicFrame>
        <p:nvGraphicFramePr>
          <p:cNvPr id="3" name="表格 2"/>
          <p:cNvGraphicFramePr>
            <a:graphicFrameLocks noGrp="1"/>
          </p:cNvGraphicFramePr>
          <p:nvPr>
            <p:custDataLst>
              <p:tags r:id="rId2"/>
            </p:custDataLst>
          </p:nvPr>
        </p:nvGraphicFramePr>
        <p:xfrm>
          <a:off x="730885" y="1413510"/>
          <a:ext cx="7822565" cy="3843655"/>
        </p:xfrm>
        <a:graphic>
          <a:graphicData uri="http://schemas.openxmlformats.org/drawingml/2006/table">
            <a:tbl>
              <a:tblPr firstRow="1" bandRow="1">
                <a:tableStyleId>{5940675A-B579-460E-94D1-54222C63F5DA}</a:tableStyleId>
              </a:tblPr>
              <a:tblGrid>
                <a:gridCol w="822960"/>
                <a:gridCol w="6999605"/>
              </a:tblGrid>
              <a:tr h="834390">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强加因果</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在复句中，分句之间本来没有因果关系，却强行地增加因果关系。</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34390">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概念混乱</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互相并列的概念，应该是按同一标准划分的种概念，如果标准混乱，就会造成概念并列不当的错误。</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33755">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否定不当</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“防止”“禁止”劝阻”“避免”等词语后误用否定副词，或在反问句中误加一重否定，结果将本意弄反了。</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51585">
                <a:tc>
                  <a:txBody>
                    <a:bodyPr vert="horz" wrap="square"/>
                    <a:lstStyle/>
                    <a:p>
                      <a:pPr indent="0">
                        <a:lnSpc>
                          <a:spcPct val="12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数量词不当</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句子出现“增加”“缩小”“降低”提高”等词语时，一般就要考虑倍数、分数、百分比的运用与具体语境是否符合逻辑。增加要用倍数，下降、减少要用分数，升幅、增长率要用百分比。</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3" name="文本框 2"/>
          <p:cNvSpPr txBox="1"/>
          <p:nvPr/>
        </p:nvSpPr>
        <p:spPr>
          <a:xfrm>
            <a:off x="623570" y="1056005"/>
            <a:ext cx="8037830" cy="4746625"/>
          </a:xfrm>
          <a:prstGeom prst="rect">
            <a:avLst/>
          </a:prstGeom>
          <a:noFill/>
          <a:ln w="9525">
            <a:noFill/>
          </a:ln>
        </p:spPr>
        <p:txBody>
          <a:bodyPr wrap="square">
            <a:spAutoFit/>
          </a:bodyPr>
          <a:lstStyle/>
          <a:p>
            <a:pPr>
              <a:lnSpc>
                <a:spcPts val="3300"/>
              </a:lnSpc>
            </a:pPr>
            <a:r>
              <a:rPr sz="2200" b="1">
                <a:solidFill>
                  <a:schemeClr val="accent4">
                    <a:lumMod val="75000"/>
                  </a:schemeClr>
                </a:solidFill>
                <a:latin typeface="宋体" panose="02010600030101010101" pitchFamily="2" charset="-122"/>
                <a:cs typeface="宋体" panose="02010600030101010101" pitchFamily="2" charset="-122"/>
              </a:rPr>
              <a:t>【例】</a:t>
            </a:r>
            <a:r>
              <a:rPr sz="2200" b="1">
                <a:latin typeface="宋体" panose="02010600030101010101" pitchFamily="2" charset="-122"/>
                <a:cs typeface="宋体" panose="02010600030101010101" pitchFamily="2" charset="-122"/>
              </a:rPr>
              <a:t>下列各句中，合乎逻辑、没有语病的一句是（     ）</a:t>
            </a:r>
            <a:endParaRPr sz="2200" b="1">
              <a:latin typeface="宋体" panose="02010600030101010101" pitchFamily="2" charset="-122"/>
              <a:cs typeface="宋体" panose="02010600030101010101" pitchFamily="2" charset="-122"/>
            </a:endParaRPr>
          </a:p>
          <a:p>
            <a:pPr>
              <a:lnSpc>
                <a:spcPts val="3300"/>
              </a:lnSpc>
            </a:pPr>
            <a:r>
              <a:rPr sz="2200" b="1">
                <a:latin typeface="宋体" panose="02010600030101010101" pitchFamily="2" charset="-122"/>
                <a:cs typeface="宋体" panose="02010600030101010101" pitchFamily="2" charset="-122"/>
              </a:rPr>
              <a:t>A．社区服务中心为孩子们准备了跳绳、羽毛球、拼图、棋类、卡拉OK等19项体育活动。</a:t>
            </a:r>
            <a:endParaRPr sz="2200" b="1">
              <a:latin typeface="宋体" panose="02010600030101010101" pitchFamily="2" charset="-122"/>
              <a:cs typeface="宋体" panose="02010600030101010101" pitchFamily="2" charset="-122"/>
            </a:endParaRPr>
          </a:p>
          <a:p>
            <a:pPr>
              <a:lnSpc>
                <a:spcPts val="3300"/>
              </a:lnSpc>
            </a:pPr>
            <a:r>
              <a:rPr sz="2200" b="1">
                <a:latin typeface="宋体" panose="02010600030101010101" pitchFamily="2" charset="-122"/>
                <a:cs typeface="宋体" panose="02010600030101010101" pitchFamily="2" charset="-122"/>
              </a:rPr>
              <a:t>B．塞林格的《麦田里的守望者》不愧为美国当代文学中的经典，因为现在部分高等学校和大多数中学已把它列为必读的课外读物之一。</a:t>
            </a:r>
            <a:endParaRPr sz="2200" b="1">
              <a:latin typeface="宋体" panose="02010600030101010101" pitchFamily="2" charset="-122"/>
              <a:cs typeface="宋体" panose="02010600030101010101" pitchFamily="2" charset="-122"/>
            </a:endParaRPr>
          </a:p>
          <a:p>
            <a:pPr>
              <a:lnSpc>
                <a:spcPts val="3300"/>
              </a:lnSpc>
            </a:pPr>
            <a:r>
              <a:rPr sz="2200" b="1">
                <a:latin typeface="宋体" panose="02010600030101010101" pitchFamily="2" charset="-122"/>
                <a:cs typeface="宋体" panose="02010600030101010101" pitchFamily="2" charset="-122"/>
              </a:rPr>
              <a:t>C．对于成年人来说，阅读是工作之余忙里偷闲的消遣，而对于学生们来说，阅读则是他们积累知识、培养能力，乃至是塑造人生观、价值观的重要途径。</a:t>
            </a:r>
            <a:endParaRPr sz="2200" b="1">
              <a:latin typeface="宋体" panose="02010600030101010101" pitchFamily="2" charset="-122"/>
              <a:cs typeface="宋体" panose="02010600030101010101" pitchFamily="2" charset="-122"/>
            </a:endParaRPr>
          </a:p>
          <a:p>
            <a:pPr>
              <a:lnSpc>
                <a:spcPts val="3300"/>
              </a:lnSpc>
            </a:pPr>
            <a:r>
              <a:rPr sz="2200" b="1">
                <a:latin typeface="宋体" panose="02010600030101010101" pitchFamily="2" charset="-122"/>
                <a:cs typeface="宋体" panose="02010600030101010101" pitchFamily="2" charset="-122"/>
              </a:rPr>
              <a:t>D．近年来，生态保护意识渐入人心，所以当社会经济发展与林地保护管理发生冲突时，一些地方在权衡之后往往会选择前者。</a:t>
            </a:r>
            <a:endParaRPr sz="22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3" name="文本框 2"/>
          <p:cNvSpPr txBox="1"/>
          <p:nvPr/>
        </p:nvSpPr>
        <p:spPr>
          <a:xfrm>
            <a:off x="623570" y="799465"/>
            <a:ext cx="8037830" cy="5259070"/>
          </a:xfrm>
          <a:prstGeom prst="rect">
            <a:avLst/>
          </a:prstGeom>
          <a:noFill/>
          <a:ln w="9525">
            <a:noFill/>
          </a:ln>
        </p:spPr>
        <p:txBody>
          <a:bodyPr wrap="square">
            <a:spAutoFit/>
          </a:bodyPr>
          <a:lstStyle/>
          <a:p>
            <a:pPr>
              <a:lnSpc>
                <a:spcPts val="3100"/>
              </a:lnSpc>
            </a:pPr>
            <a:r>
              <a:rPr sz="2000" b="1">
                <a:solidFill>
                  <a:srgbClr val="FF0000"/>
                </a:solidFill>
                <a:latin typeface="宋体" panose="02010600030101010101" pitchFamily="2" charset="-122"/>
                <a:cs typeface="宋体" panose="02010600030101010101" pitchFamily="2" charset="-122"/>
              </a:rPr>
              <a:t>【答案】</a:t>
            </a:r>
            <a:r>
              <a:rPr sz="2000" b="1">
                <a:latin typeface="宋体" panose="02010600030101010101" pitchFamily="2" charset="-122"/>
                <a:cs typeface="宋体" panose="02010600030101010101" pitchFamily="2" charset="-122"/>
              </a:rPr>
              <a:t>C</a:t>
            </a:r>
            <a:endParaRPr sz="2000" b="1">
              <a:latin typeface="宋体" panose="02010600030101010101" pitchFamily="2" charset="-122"/>
              <a:cs typeface="宋体" panose="02010600030101010101" pitchFamily="2" charset="-122"/>
            </a:endParaRPr>
          </a:p>
          <a:p>
            <a:pPr>
              <a:lnSpc>
                <a:spcPts val="3100"/>
              </a:lnSpc>
            </a:pPr>
            <a:r>
              <a:rPr sz="2000" b="1">
                <a:solidFill>
                  <a:srgbClr val="FF0000"/>
                </a:solidFill>
                <a:latin typeface="宋体" panose="02010600030101010101" pitchFamily="2" charset="-122"/>
                <a:cs typeface="宋体" panose="02010600030101010101" pitchFamily="2" charset="-122"/>
              </a:rPr>
              <a:t>【解析】</a:t>
            </a:r>
            <a:endParaRPr sz="2000" b="1">
              <a:solidFill>
                <a:srgbClr val="FF0000"/>
              </a:solidFill>
              <a:latin typeface="宋体" panose="02010600030101010101" pitchFamily="2" charset="-122"/>
              <a:cs typeface="宋体" panose="02010600030101010101" pitchFamily="2" charset="-122"/>
            </a:endParaRPr>
          </a:p>
          <a:p>
            <a:pPr>
              <a:lnSpc>
                <a:spcPts val="3100"/>
              </a:lnSpc>
            </a:pPr>
            <a:r>
              <a:rPr sz="2000" b="1">
                <a:latin typeface="宋体" panose="02010600030101010101" pitchFamily="2" charset="-122"/>
                <a:cs typeface="宋体" panose="02010600030101010101" pitchFamily="2" charset="-122"/>
              </a:rPr>
              <a:t>A.并列不当，“跳绳、羽毛球、拼图、棋类、卡拉OK等19项体育活动”概念混乱，“拼图”属于智力游戏，“卡拉OK”属于文娱活动，两者都不属于“体育活动”。</a:t>
            </a:r>
            <a:endParaRPr sz="2000" b="1">
              <a:latin typeface="宋体" panose="02010600030101010101" pitchFamily="2" charset="-122"/>
              <a:cs typeface="宋体" panose="02010600030101010101" pitchFamily="2" charset="-122"/>
            </a:endParaRPr>
          </a:p>
          <a:p>
            <a:pPr>
              <a:lnSpc>
                <a:spcPts val="3100"/>
              </a:lnSpc>
            </a:pPr>
            <a:r>
              <a:rPr sz="2000" b="1">
                <a:latin typeface="宋体" panose="02010600030101010101" pitchFamily="2" charset="-122"/>
                <a:cs typeface="宋体" panose="02010600030101010101" pitchFamily="2" charset="-122"/>
              </a:rPr>
              <a:t>B.不合逻辑，因果关系倒置，《麦田里的守望者》被部分高等学校和大多数中学列为必读的课外读物之一不应该是它成为经典的原因，应该是因为它是经典，所以被列为必读的课外读物之</a:t>
            </a:r>
            <a:endParaRPr sz="2000" b="1">
              <a:latin typeface="宋体" panose="02010600030101010101" pitchFamily="2" charset="-122"/>
              <a:cs typeface="宋体" panose="02010600030101010101" pitchFamily="2" charset="-122"/>
            </a:endParaRPr>
          </a:p>
          <a:p>
            <a:pPr>
              <a:lnSpc>
                <a:spcPts val="3100"/>
              </a:lnSpc>
            </a:pPr>
            <a:r>
              <a:rPr sz="2000" b="1">
                <a:latin typeface="宋体" panose="02010600030101010101" pitchFamily="2" charset="-122"/>
                <a:cs typeface="宋体" panose="02010600030101010101" pitchFamily="2" charset="-122"/>
              </a:rPr>
              <a:t>一。</a:t>
            </a:r>
            <a:endParaRPr sz="2000" b="1">
              <a:latin typeface="宋体" panose="02010600030101010101" pitchFamily="2" charset="-122"/>
              <a:cs typeface="宋体" panose="02010600030101010101" pitchFamily="2" charset="-122"/>
            </a:endParaRPr>
          </a:p>
          <a:p>
            <a:pPr>
              <a:lnSpc>
                <a:spcPts val="3100"/>
              </a:lnSpc>
            </a:pPr>
            <a:r>
              <a:rPr sz="2000" b="1">
                <a:latin typeface="宋体" panose="02010600030101010101" pitchFamily="2" charset="-122"/>
                <a:cs typeface="宋体" panose="02010600030101010101" pitchFamily="2" charset="-122"/>
              </a:rPr>
              <a:t>D.不合逻辑，“生态保护意识渐入人心，所以当社会经济发展与林地保护管理发生冲突时，一些地方在权衡之后往往会选择前者”自相矛盾，既然“生态保护意识渐入人心”，那么“一些地方在权衡之后往往会选择”的应该是后者。</a:t>
            </a:r>
            <a:endParaRPr sz="20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0" y="1747520"/>
            <a:ext cx="9144000" cy="3107690"/>
          </a:xfrm>
          <a:prstGeom prst="rect">
            <a:avLst/>
          </a:prstGeom>
          <a:noFill/>
        </p:spPr>
        <p:txBody>
          <a:bodyPr wrap="square" rtlCol="0" anchor="t">
            <a:spAutoFit/>
            <a:scene3d>
              <a:camera prst="orthographicFront"/>
              <a:lightRig rig="threePt" dir="t"/>
            </a:scene3d>
          </a:bodyPr>
          <a:lstStyle/>
          <a:p>
            <a:pPr algn="ctr">
              <a:lnSpc>
                <a:spcPct val="150000"/>
              </a:lnSpc>
            </a:pPr>
            <a:r>
              <a:rPr lang="zh-CN" altLang="en-US" sz="4900" b="1">
                <a:solidFill>
                  <a:srgbClr val="7030A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考点</a:t>
            </a:r>
            <a:endParaRPr lang="zh-CN" altLang="en-US" sz="4900" b="1">
              <a:solidFill>
                <a:srgbClr val="7030A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endParaRPr>
          </a:p>
          <a:p>
            <a:pPr algn="ctr">
              <a:lnSpc>
                <a:spcPct val="150000"/>
              </a:lnSpc>
            </a:pPr>
            <a:r>
              <a:rPr lang="zh-CN" sz="4900" b="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修</a:t>
            </a:r>
            <a:r>
              <a:rPr lang="en-US" altLang="zh-CN" sz="4900" b="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 </a:t>
            </a:r>
            <a:r>
              <a:rPr lang="zh-CN" sz="4900" b="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改</a:t>
            </a:r>
            <a:r>
              <a:rPr lang="en-US" altLang="zh-CN" sz="4900" b="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 </a:t>
            </a:r>
            <a:r>
              <a:rPr lang="zh-CN" sz="4900" b="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病</a:t>
            </a:r>
            <a:r>
              <a:rPr lang="en-US" altLang="zh-CN" sz="4900" b="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 </a:t>
            </a:r>
            <a:r>
              <a:rPr lang="zh-CN" sz="4900" b="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rPr>
              <a:t>句</a:t>
            </a:r>
            <a:endParaRPr sz="4900" b="1">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endParaRPr>
          </a:p>
          <a:p>
            <a:pPr algn="ctr"/>
            <a:endParaRPr sz="4900" b="1" smtClean="0">
              <a:solidFill>
                <a:srgbClr val="7030A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sym typeface="+mn-ea"/>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62013" y="1527175"/>
            <a:ext cx="7419975" cy="3553460"/>
          </a:xfrm>
          <a:prstGeom prst="rect">
            <a:avLst/>
          </a:prstGeom>
          <a:noFill/>
          <a:ln w="9525">
            <a:noFill/>
          </a:ln>
        </p:spPr>
        <p:txBody>
          <a:bodyPr wrap="square">
            <a:spAutoFit/>
          </a:bodyPr>
          <a:lstStyle/>
          <a:p>
            <a:pPr indent="711200">
              <a:lnSpc>
                <a:spcPts val="4500"/>
              </a:lnSpc>
            </a:pPr>
            <a:r>
              <a:rPr sz="2800" b="1" noProof="1">
                <a:solidFill>
                  <a:srgbClr val="C00000"/>
                </a:solidFill>
                <a:latin typeface="宋体" panose="02010600030101010101" pitchFamily="2" charset="-122"/>
                <a:ea typeface="宋体" panose="02010600030101010101" pitchFamily="2" charset="-122"/>
                <a:cs typeface="宋体" panose="02010600030101010101" pitchFamily="2" charset="-122"/>
              </a:rPr>
              <a:t>六种常见病句类型分析</a:t>
            </a:r>
            <a:endParaRPr sz="2800" b="1" noProof="1">
              <a:solidFill>
                <a:srgbClr val="C00000"/>
              </a:solidFill>
              <a:latin typeface="宋体" panose="02010600030101010101" pitchFamily="2" charset="-122"/>
              <a:cs typeface="宋体" panose="02010600030101010101" pitchFamily="2" charset="-122"/>
            </a:endParaRPr>
          </a:p>
          <a:p>
            <a:pPr indent="711200">
              <a:lnSpc>
                <a:spcPts val="4500"/>
              </a:lnSpc>
            </a:pPr>
            <a:r>
              <a:rPr sz="2800" b="1" noProof="1">
                <a:solidFill>
                  <a:schemeClr val="accent6"/>
                </a:solidFill>
                <a:latin typeface="宋体" panose="02010600030101010101" pitchFamily="2" charset="-122"/>
                <a:ea typeface="宋体" panose="02010600030101010101" pitchFamily="2" charset="-122"/>
                <a:cs typeface="宋体" panose="02010600030101010101" pitchFamily="2" charset="-122"/>
              </a:rPr>
              <a:t>.语序不当</a:t>
            </a:r>
            <a:endParaRPr sz="2800" b="1" noProof="1">
              <a:solidFill>
                <a:schemeClr val="accent6"/>
              </a:solidFill>
              <a:latin typeface="宋体" panose="02010600030101010101" pitchFamily="2" charset="-122"/>
              <a:cs typeface="宋体" panose="02010600030101010101" pitchFamily="2" charset="-122"/>
            </a:endParaRPr>
          </a:p>
          <a:p>
            <a:pPr indent="711200">
              <a:lnSpc>
                <a:spcPts val="4500"/>
              </a:lnSpc>
            </a:pPr>
            <a:r>
              <a:rPr sz="2800" b="1" noProof="1">
                <a:latin typeface="宋体" panose="02010600030101010101" pitchFamily="2" charset="-122"/>
                <a:ea typeface="宋体" panose="02010600030101010101" pitchFamily="2" charset="-122"/>
                <a:cs typeface="宋体" panose="02010600030101010101" pitchFamily="2" charset="-122"/>
              </a:rPr>
              <a:t>从语法角度看，语序不当对单句来说主要是词序不当，对复句来说主要是句序不当；从语意角度看，语序不当可能引起不合事理、表意不明、主客颠倒等语病。</a:t>
            </a:r>
            <a:endParaRPr sz="2800" b="1" noProof="1">
              <a:latin typeface="宋体" panose="02010600030101010101" pitchFamily="2" charset="-122"/>
              <a:cs typeface="宋体" panose="02010600030101010101" pitchFamily="2"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文本框 1"/>
          <p:cNvSpPr txBox="1"/>
          <p:nvPr/>
        </p:nvSpPr>
        <p:spPr>
          <a:xfrm>
            <a:off x="635000" y="875030"/>
            <a:ext cx="8037830" cy="5092700"/>
          </a:xfrm>
          <a:prstGeom prst="rect">
            <a:avLst/>
          </a:prstGeom>
          <a:noFill/>
          <a:ln w="9525">
            <a:noFill/>
          </a:ln>
        </p:spPr>
        <p:txBody>
          <a:bodyPr wrap="square">
            <a:spAutoFit/>
          </a:bodyPr>
          <a:lstStyle/>
          <a:p>
            <a:pPr>
              <a:lnSpc>
                <a:spcPts val="3000"/>
              </a:lnSpc>
            </a:pPr>
            <a:r>
              <a:rPr sz="2300" b="1">
                <a:solidFill>
                  <a:srgbClr val="C00000"/>
                </a:solidFill>
                <a:latin typeface="宋体" panose="02010600030101010101" pitchFamily="2" charset="-122"/>
                <a:cs typeface="宋体" panose="02010600030101010101" pitchFamily="2" charset="-122"/>
              </a:rPr>
              <a:t>一、修改病句“十注意”</a:t>
            </a:r>
            <a:endParaRPr sz="2300" b="1">
              <a:solidFill>
                <a:srgbClr val="C00000"/>
              </a:solidFill>
              <a:latin typeface="宋体" panose="02010600030101010101" pitchFamily="2" charset="-122"/>
              <a:cs typeface="宋体" panose="02010600030101010101" pitchFamily="2" charset="-122"/>
            </a:endParaRPr>
          </a:p>
          <a:p>
            <a:pPr indent="584200">
              <a:lnSpc>
                <a:spcPts val="3000"/>
              </a:lnSpc>
            </a:pPr>
            <a:r>
              <a:rPr sz="2300" b="1">
                <a:latin typeface="宋体" panose="02010600030101010101" pitchFamily="2" charset="-122"/>
                <a:cs typeface="宋体" panose="02010600030101010101" pitchFamily="2" charset="-122"/>
              </a:rPr>
              <a:t>修改病句时，我们会发现一些具有某些共同特征的语病。</a:t>
            </a:r>
            <a:endParaRPr sz="2300" b="1">
              <a:latin typeface="宋体" panose="02010600030101010101" pitchFamily="2" charset="-122"/>
              <a:cs typeface="宋体" panose="02010600030101010101" pitchFamily="2" charset="-122"/>
            </a:endParaRPr>
          </a:p>
          <a:p>
            <a:pPr indent="584200">
              <a:lnSpc>
                <a:spcPts val="3000"/>
              </a:lnSpc>
            </a:pPr>
            <a:r>
              <a:rPr sz="2300" b="1">
                <a:latin typeface="宋体" panose="02010600030101010101" pitchFamily="2" charset="-122"/>
                <a:cs typeface="宋体" panose="02010600030101010101" pitchFamily="2" charset="-122"/>
              </a:rPr>
              <a:t>命题者常常在那些具有迷惑性的地方设置“语病”。我们如果能注意或识破命题者的这一“小花招”，就能慧眼识语病。</a:t>
            </a:r>
            <a:endParaRPr sz="2300" b="1">
              <a:latin typeface="宋体" panose="02010600030101010101" pitchFamily="2" charset="-122"/>
              <a:cs typeface="宋体" panose="02010600030101010101" pitchFamily="2" charset="-122"/>
            </a:endParaRPr>
          </a:p>
          <a:p>
            <a:pPr indent="584200">
              <a:lnSpc>
                <a:spcPts val="3000"/>
              </a:lnSpc>
            </a:pPr>
            <a:r>
              <a:rPr sz="2300" b="1">
                <a:solidFill>
                  <a:schemeClr val="accent6"/>
                </a:solidFill>
                <a:latin typeface="宋体" panose="02010600030101010101" pitchFamily="2" charset="-122"/>
                <a:cs typeface="宋体" panose="02010600030101010101" pitchFamily="2" charset="-122"/>
              </a:rPr>
              <a:t>1.出现介宾短语作状语的句子要注意</a:t>
            </a:r>
            <a:endParaRPr sz="2300" b="1">
              <a:solidFill>
                <a:schemeClr val="accent6"/>
              </a:solidFill>
              <a:latin typeface="宋体" panose="02010600030101010101" pitchFamily="2" charset="-122"/>
              <a:cs typeface="宋体" panose="02010600030101010101" pitchFamily="2" charset="-122"/>
            </a:endParaRPr>
          </a:p>
          <a:p>
            <a:pPr indent="584200">
              <a:lnSpc>
                <a:spcPts val="3000"/>
              </a:lnSpc>
            </a:pPr>
            <a:r>
              <a:rPr sz="2300" b="1">
                <a:latin typeface="宋体" panose="02010600030101010101" pitchFamily="2" charset="-122"/>
                <a:cs typeface="宋体" panose="02010600030101010101" pitchFamily="2" charset="-122"/>
              </a:rPr>
              <a:t>注意：由于用了介宾短语，从而使句子的主语隐藏起来了，这是命题者常设的迷惑点。</a:t>
            </a:r>
            <a:endParaRPr sz="2300" b="1">
              <a:latin typeface="宋体" panose="02010600030101010101" pitchFamily="2" charset="-122"/>
              <a:cs typeface="宋体" panose="02010600030101010101" pitchFamily="2" charset="-122"/>
            </a:endParaRPr>
          </a:p>
          <a:p>
            <a:pPr indent="584200">
              <a:lnSpc>
                <a:spcPts val="3000"/>
              </a:lnSpc>
            </a:pPr>
            <a:r>
              <a:rPr sz="2300" b="1">
                <a:solidFill>
                  <a:schemeClr val="accent6"/>
                </a:solidFill>
                <a:latin typeface="宋体" panose="02010600030101010101" pitchFamily="2" charset="-122"/>
                <a:cs typeface="宋体" panose="02010600030101010101" pitchFamily="2" charset="-122"/>
              </a:rPr>
              <a:t>2.出现谓语动词带长宾语的句子要注意</a:t>
            </a:r>
            <a:endParaRPr sz="2300" b="1">
              <a:solidFill>
                <a:schemeClr val="accent6"/>
              </a:solidFill>
              <a:latin typeface="宋体" panose="02010600030101010101" pitchFamily="2" charset="-122"/>
              <a:cs typeface="宋体" panose="02010600030101010101" pitchFamily="2" charset="-122"/>
            </a:endParaRPr>
          </a:p>
          <a:p>
            <a:pPr indent="584200">
              <a:lnSpc>
                <a:spcPts val="3000"/>
              </a:lnSpc>
            </a:pPr>
            <a:r>
              <a:rPr sz="2300" b="1">
                <a:latin typeface="宋体" panose="02010600030101010101" pitchFamily="2" charset="-122"/>
                <a:cs typeface="宋体" panose="02010600030101010101" pitchFamily="2" charset="-122"/>
              </a:rPr>
              <a:t>注意：有些谓语动词具有带长宾语的功能，由于宾语较长，命题者便故意丢掉宾语中心词，使句子出现语病。带长宾语的谓语动词有“解决、发展、开展、采用、扩大、提高、进行、进入、证明、讲述、发现、希望、要求”等。</a:t>
            </a:r>
            <a:endParaRPr sz="23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文本框 1"/>
          <p:cNvSpPr txBox="1"/>
          <p:nvPr/>
        </p:nvSpPr>
        <p:spPr>
          <a:xfrm>
            <a:off x="391160" y="703580"/>
            <a:ext cx="8187690" cy="5451475"/>
          </a:xfrm>
          <a:prstGeom prst="rect">
            <a:avLst/>
          </a:prstGeom>
          <a:noFill/>
          <a:ln w="9525">
            <a:noFill/>
          </a:ln>
        </p:spPr>
        <p:txBody>
          <a:bodyPr wrap="square">
            <a:spAutoFit/>
          </a:bodyPr>
          <a:lstStyle/>
          <a:p>
            <a:pPr indent="609600">
              <a:lnSpc>
                <a:spcPts val="3800"/>
              </a:lnSpc>
            </a:pPr>
            <a:r>
              <a:rPr sz="2400" b="1">
                <a:solidFill>
                  <a:schemeClr val="accent6"/>
                </a:solidFill>
                <a:latin typeface="宋体" panose="02010600030101010101" pitchFamily="2" charset="-122"/>
                <a:cs typeface="宋体" panose="02010600030101010101" pitchFamily="2" charset="-122"/>
              </a:rPr>
              <a:t>3.反问句中出现否定词的句子要注意</a:t>
            </a:r>
            <a:endParaRPr sz="2400" b="1">
              <a:solidFill>
                <a:schemeClr val="accent6"/>
              </a:solidFill>
              <a:latin typeface="宋体" panose="02010600030101010101" pitchFamily="2" charset="-122"/>
              <a:cs typeface="宋体" panose="02010600030101010101" pitchFamily="2" charset="-122"/>
            </a:endParaRPr>
          </a:p>
          <a:p>
            <a:pPr indent="609600">
              <a:lnSpc>
                <a:spcPts val="3800"/>
              </a:lnSpc>
            </a:pPr>
            <a:r>
              <a:rPr sz="2400" b="1">
                <a:latin typeface="宋体" panose="02010600030101010101" pitchFamily="2" charset="-122"/>
                <a:cs typeface="宋体" panose="02010600030101010101" pitchFamily="2" charset="-122"/>
              </a:rPr>
              <a:t>注意：肯定的反问句表否定的意思，否定的反问句表肯定的意思，命题者往往在反问句中增设否定词，设置语病。</a:t>
            </a:r>
            <a:endParaRPr sz="2400" b="1">
              <a:latin typeface="宋体" panose="02010600030101010101" pitchFamily="2" charset="-122"/>
              <a:cs typeface="宋体" panose="02010600030101010101" pitchFamily="2" charset="-122"/>
            </a:endParaRPr>
          </a:p>
          <a:p>
            <a:pPr indent="609600">
              <a:lnSpc>
                <a:spcPts val="3800"/>
              </a:lnSpc>
            </a:pPr>
            <a:r>
              <a:rPr sz="2400" b="1">
                <a:solidFill>
                  <a:schemeClr val="accent6"/>
                </a:solidFill>
                <a:latin typeface="宋体" panose="02010600030101010101" pitchFamily="2" charset="-122"/>
                <a:cs typeface="宋体" panose="02010600030101010101" pitchFamily="2" charset="-122"/>
              </a:rPr>
              <a:t>4.出现表“设法阻止”一类词的句子要注意</a:t>
            </a:r>
            <a:endParaRPr sz="2400" b="1">
              <a:solidFill>
                <a:schemeClr val="accent6"/>
              </a:solidFill>
              <a:latin typeface="宋体" panose="02010600030101010101" pitchFamily="2" charset="-122"/>
              <a:cs typeface="宋体" panose="02010600030101010101" pitchFamily="2" charset="-122"/>
            </a:endParaRPr>
          </a:p>
          <a:p>
            <a:pPr indent="609600">
              <a:lnSpc>
                <a:spcPts val="3800"/>
              </a:lnSpc>
            </a:pPr>
            <a:r>
              <a:rPr sz="2400" b="1">
                <a:latin typeface="宋体" panose="02010600030101010101" pitchFamily="2" charset="-122"/>
                <a:cs typeface="宋体" panose="02010600030101010101" pitchFamily="2" charset="-122"/>
              </a:rPr>
              <a:t>注意：有一些词，譬如“避免”“防止”“忌”等，本身就有“设法阻止”之意，若其后加上否定词，结果把句子的意思说反了。命题者也常用此法设置语病。</a:t>
            </a:r>
            <a:endParaRPr sz="2400" b="1">
              <a:latin typeface="宋体" panose="02010600030101010101" pitchFamily="2" charset="-122"/>
              <a:cs typeface="宋体" panose="02010600030101010101" pitchFamily="2" charset="-122"/>
            </a:endParaRPr>
          </a:p>
          <a:p>
            <a:pPr indent="609600">
              <a:lnSpc>
                <a:spcPts val="3800"/>
              </a:lnSpc>
            </a:pPr>
            <a:r>
              <a:rPr sz="2400" b="1">
                <a:solidFill>
                  <a:schemeClr val="accent6"/>
                </a:solidFill>
                <a:latin typeface="宋体" panose="02010600030101010101" pitchFamily="2" charset="-122"/>
                <a:cs typeface="宋体" panose="02010600030101010101" pitchFamily="2" charset="-122"/>
              </a:rPr>
              <a:t>5.出现带“否则”一类词的句子要注意</a:t>
            </a:r>
            <a:endParaRPr sz="2400" b="1">
              <a:solidFill>
                <a:schemeClr val="accent6"/>
              </a:solidFill>
              <a:latin typeface="宋体" panose="02010600030101010101" pitchFamily="2" charset="-122"/>
              <a:cs typeface="宋体" panose="02010600030101010101" pitchFamily="2" charset="-122"/>
            </a:endParaRPr>
          </a:p>
          <a:p>
            <a:pPr indent="609600">
              <a:lnSpc>
                <a:spcPts val="3800"/>
              </a:lnSpc>
            </a:pPr>
            <a:r>
              <a:rPr sz="2400" b="1">
                <a:latin typeface="宋体" panose="02010600030101010101" pitchFamily="2" charset="-122"/>
                <a:cs typeface="宋体" panose="02010600030101010101" pitchFamily="2" charset="-122"/>
              </a:rPr>
              <a:t>注意：“否则”的意思是“如果不是这样”，表示从相反的方面说，命题者往往用“否则”一词制造成分赘余的语病。</a:t>
            </a:r>
            <a:endParaRPr sz="24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文本框 1"/>
          <p:cNvSpPr txBox="1"/>
          <p:nvPr/>
        </p:nvSpPr>
        <p:spPr>
          <a:xfrm>
            <a:off x="520065" y="549275"/>
            <a:ext cx="8103870" cy="5759450"/>
          </a:xfrm>
          <a:prstGeom prst="rect">
            <a:avLst/>
          </a:prstGeom>
          <a:noFill/>
          <a:ln w="9525">
            <a:noFill/>
          </a:ln>
        </p:spPr>
        <p:txBody>
          <a:bodyPr wrap="square">
            <a:spAutoFit/>
          </a:bodyPr>
          <a:lstStyle/>
          <a:p>
            <a:pPr indent="609600">
              <a:lnSpc>
                <a:spcPts val="3400"/>
              </a:lnSpc>
            </a:pPr>
            <a:r>
              <a:rPr sz="2400" b="1">
                <a:solidFill>
                  <a:schemeClr val="accent6"/>
                </a:solidFill>
                <a:latin typeface="宋体" panose="02010600030101010101" pitchFamily="2" charset="-122"/>
                <a:cs typeface="宋体" panose="02010600030101010101" pitchFamily="2" charset="-122"/>
              </a:rPr>
              <a:t>6.出现两面性词语的句子要注意</a:t>
            </a:r>
            <a:endParaRPr sz="2400" b="1">
              <a:solidFill>
                <a:schemeClr val="accent6"/>
              </a:solidFill>
              <a:latin typeface="宋体" panose="02010600030101010101" pitchFamily="2" charset="-122"/>
              <a:cs typeface="宋体" panose="02010600030101010101" pitchFamily="2" charset="-122"/>
            </a:endParaRPr>
          </a:p>
          <a:p>
            <a:pPr indent="609600">
              <a:lnSpc>
                <a:spcPts val="3400"/>
              </a:lnSpc>
            </a:pPr>
            <a:r>
              <a:rPr sz="2400" b="1">
                <a:latin typeface="宋体" panose="02010600030101010101" pitchFamily="2" charset="-122"/>
                <a:cs typeface="宋体" panose="02010600030101010101" pitchFamily="2" charset="-122"/>
              </a:rPr>
              <a:t>注意：有些句子中，前面有“能否”“是否”“要不要”等表两面的词，后面却跟了“能”“否”等表一面的词；或者前面是表面的词，后面却跟了表两面的词，结果造成前后表意不一致的逻辑错误，这也是命题者常设置的语病。</a:t>
            </a:r>
            <a:endParaRPr sz="2400" b="1">
              <a:latin typeface="宋体" panose="02010600030101010101" pitchFamily="2" charset="-122"/>
              <a:cs typeface="宋体" panose="02010600030101010101" pitchFamily="2" charset="-122"/>
            </a:endParaRPr>
          </a:p>
          <a:p>
            <a:pPr indent="609600">
              <a:lnSpc>
                <a:spcPts val="3400"/>
              </a:lnSpc>
            </a:pPr>
            <a:r>
              <a:rPr sz="2400" b="1">
                <a:solidFill>
                  <a:schemeClr val="accent6"/>
                </a:solidFill>
                <a:latin typeface="宋体" panose="02010600030101010101" pitchFamily="2" charset="-122"/>
                <a:cs typeface="宋体" panose="02010600030101010101" pitchFamily="2" charset="-122"/>
              </a:rPr>
              <a:t>7.出现并列短语作成分的句子要注意</a:t>
            </a:r>
            <a:endParaRPr sz="2400" b="1">
              <a:solidFill>
                <a:schemeClr val="accent6"/>
              </a:solidFill>
              <a:latin typeface="宋体" panose="02010600030101010101" pitchFamily="2" charset="-122"/>
              <a:cs typeface="宋体" panose="02010600030101010101" pitchFamily="2" charset="-122"/>
            </a:endParaRPr>
          </a:p>
          <a:p>
            <a:pPr indent="609600">
              <a:lnSpc>
                <a:spcPts val="3400"/>
              </a:lnSpc>
            </a:pPr>
            <a:r>
              <a:rPr sz="2400" b="1">
                <a:latin typeface="宋体" panose="02010600030101010101" pitchFamily="2" charset="-122"/>
                <a:cs typeface="宋体" panose="02010600030101010101" pitchFamily="2" charset="-122"/>
              </a:rPr>
              <a:t>注意：并列短语作句子成分，命题者往往会设置搭配不当的语病。</a:t>
            </a:r>
            <a:endParaRPr sz="2400" b="1">
              <a:latin typeface="宋体" panose="02010600030101010101" pitchFamily="2" charset="-122"/>
              <a:cs typeface="宋体" panose="02010600030101010101" pitchFamily="2" charset="-122"/>
            </a:endParaRPr>
          </a:p>
          <a:p>
            <a:pPr indent="609600">
              <a:lnSpc>
                <a:spcPts val="3400"/>
              </a:lnSpc>
            </a:pPr>
            <a:r>
              <a:rPr sz="2400" b="1">
                <a:solidFill>
                  <a:schemeClr val="accent6"/>
                </a:solidFill>
                <a:latin typeface="宋体" panose="02010600030101010101" pitchFamily="2" charset="-122"/>
                <a:cs typeface="宋体" panose="02010600030101010101" pitchFamily="2" charset="-122"/>
              </a:rPr>
              <a:t>8.出现“和”的句子要注意</a:t>
            </a:r>
            <a:endParaRPr sz="2400" b="1">
              <a:solidFill>
                <a:schemeClr val="accent6"/>
              </a:solidFill>
              <a:latin typeface="宋体" panose="02010600030101010101" pitchFamily="2" charset="-122"/>
              <a:cs typeface="宋体" panose="02010600030101010101" pitchFamily="2" charset="-122"/>
            </a:endParaRPr>
          </a:p>
          <a:p>
            <a:pPr indent="609600">
              <a:lnSpc>
                <a:spcPts val="3400"/>
              </a:lnSpc>
            </a:pPr>
            <a:r>
              <a:rPr sz="2400" b="1">
                <a:latin typeface="宋体" panose="02010600030101010101" pitchFamily="2" charset="-122"/>
                <a:cs typeface="宋体" panose="02010600030101010101" pitchFamily="2" charset="-122"/>
              </a:rPr>
              <a:t>注意：“和”既可作连词又可作介词，由于词性不同，在句子中的作用也不同。由于理解不同，会使句子产生歧义。</a:t>
            </a:r>
            <a:endParaRPr sz="24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文本框 1"/>
          <p:cNvSpPr txBox="1"/>
          <p:nvPr/>
        </p:nvSpPr>
        <p:spPr>
          <a:xfrm>
            <a:off x="728345" y="1225550"/>
            <a:ext cx="7969250" cy="4592320"/>
          </a:xfrm>
          <a:prstGeom prst="rect">
            <a:avLst/>
          </a:prstGeom>
          <a:noFill/>
          <a:ln w="9525">
            <a:noFill/>
          </a:ln>
        </p:spPr>
        <p:txBody>
          <a:bodyPr wrap="square">
            <a:spAutoFit/>
          </a:bodyPr>
          <a:lstStyle/>
          <a:p>
            <a:pPr indent="685800">
              <a:lnSpc>
                <a:spcPts val="3900"/>
              </a:lnSpc>
            </a:pPr>
            <a:r>
              <a:rPr sz="2700" b="1">
                <a:solidFill>
                  <a:schemeClr val="accent6"/>
                </a:solidFill>
                <a:latin typeface="宋体" panose="02010600030101010101" pitchFamily="2" charset="-122"/>
                <a:cs typeface="宋体" panose="02010600030101010101" pitchFamily="2" charset="-122"/>
              </a:rPr>
              <a:t>9.出现判断词“是”的句子要注意</a:t>
            </a:r>
            <a:endParaRPr sz="2700" b="1">
              <a:solidFill>
                <a:schemeClr val="accent6"/>
              </a:solidFill>
              <a:latin typeface="宋体" panose="02010600030101010101" pitchFamily="2" charset="-122"/>
              <a:cs typeface="宋体" panose="02010600030101010101" pitchFamily="2" charset="-122"/>
            </a:endParaRPr>
          </a:p>
          <a:p>
            <a:pPr indent="685800">
              <a:lnSpc>
                <a:spcPts val="3900"/>
              </a:lnSpc>
            </a:pPr>
            <a:r>
              <a:rPr sz="2700" b="1">
                <a:latin typeface="宋体" panose="02010600030101010101" pitchFamily="2" charset="-122"/>
                <a:cs typeface="宋体" panose="02010600030101010101" pitchFamily="2" charset="-122"/>
              </a:rPr>
              <a:t>注意：句中出现判断词“是”，往往表示主语与宾语之间存在一定的关系，如果没有关系就不能乱用判断词“是”。</a:t>
            </a:r>
            <a:endParaRPr sz="2700" b="1">
              <a:latin typeface="宋体" panose="02010600030101010101" pitchFamily="2" charset="-122"/>
              <a:cs typeface="宋体" panose="02010600030101010101" pitchFamily="2" charset="-122"/>
            </a:endParaRPr>
          </a:p>
          <a:p>
            <a:pPr indent="685800">
              <a:lnSpc>
                <a:spcPts val="3900"/>
              </a:lnSpc>
            </a:pPr>
            <a:r>
              <a:rPr sz="2700" b="1">
                <a:solidFill>
                  <a:schemeClr val="accent6"/>
                </a:solidFill>
                <a:latin typeface="宋体" panose="02010600030101010101" pitchFamily="2" charset="-122"/>
                <a:cs typeface="宋体" panose="02010600030101010101" pitchFamily="2" charset="-122"/>
              </a:rPr>
              <a:t>10.出现数量增减的句子要注意</a:t>
            </a:r>
            <a:endParaRPr sz="2700" b="1">
              <a:solidFill>
                <a:schemeClr val="accent6"/>
              </a:solidFill>
              <a:latin typeface="宋体" panose="02010600030101010101" pitchFamily="2" charset="-122"/>
              <a:cs typeface="宋体" panose="02010600030101010101" pitchFamily="2" charset="-122"/>
            </a:endParaRPr>
          </a:p>
          <a:p>
            <a:pPr indent="685800">
              <a:lnSpc>
                <a:spcPts val="3900"/>
              </a:lnSpc>
            </a:pPr>
            <a:r>
              <a:rPr sz="2700" b="1">
                <a:latin typeface="宋体" panose="02010600030101010101" pitchFamily="2" charset="-122"/>
                <a:cs typeface="宋体" panose="02010600030101010101" pitchFamily="2" charset="-122"/>
              </a:rPr>
              <a:t>注意：数词有确数、概数之分，概数前面不能加上“至少”“最多”“最高”“最低”“超过”一类词。此外，使用“降低”“减少”“缩小”等词语时不能用倍数。命题者常在此处设置语病。</a:t>
            </a:r>
            <a:endParaRPr sz="27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文本框 1"/>
          <p:cNvSpPr txBox="1"/>
          <p:nvPr/>
        </p:nvSpPr>
        <p:spPr>
          <a:xfrm>
            <a:off x="772795" y="1075055"/>
            <a:ext cx="7806690" cy="4707890"/>
          </a:xfrm>
          <a:prstGeom prst="rect">
            <a:avLst/>
          </a:prstGeom>
          <a:noFill/>
          <a:ln w="9525">
            <a:noFill/>
          </a:ln>
        </p:spPr>
        <p:txBody>
          <a:bodyPr wrap="square">
            <a:spAutoFit/>
          </a:bodyPr>
          <a:lstStyle/>
          <a:p>
            <a:pPr>
              <a:lnSpc>
                <a:spcPts val="4000"/>
              </a:lnSpc>
            </a:pPr>
            <a:r>
              <a:rPr sz="2800" b="1">
                <a:solidFill>
                  <a:srgbClr val="C00000"/>
                </a:solidFill>
                <a:latin typeface="宋体" panose="02010600030101010101" pitchFamily="2" charset="-122"/>
                <a:cs typeface="宋体" panose="02010600030101010101" pitchFamily="2" charset="-122"/>
              </a:rPr>
              <a:t>二、修改病句的原则、方法和六个角度</a:t>
            </a:r>
            <a:endParaRPr sz="2800" b="1">
              <a:solidFill>
                <a:srgbClr val="C00000"/>
              </a:solidFill>
              <a:latin typeface="宋体" panose="02010600030101010101" pitchFamily="2" charset="-122"/>
              <a:cs typeface="宋体" panose="02010600030101010101" pitchFamily="2" charset="-122"/>
            </a:endParaRPr>
          </a:p>
          <a:p>
            <a:pPr indent="711200">
              <a:lnSpc>
                <a:spcPts val="4000"/>
              </a:lnSpc>
            </a:pPr>
            <a:r>
              <a:rPr sz="2800" b="1">
                <a:solidFill>
                  <a:schemeClr val="accent6"/>
                </a:solidFill>
                <a:latin typeface="宋体" panose="02010600030101010101" pitchFamily="2" charset="-122"/>
                <a:cs typeface="宋体" panose="02010600030101010101" pitchFamily="2" charset="-122"/>
              </a:rPr>
              <a:t>1.原则</a:t>
            </a:r>
            <a:endParaRPr sz="2800" b="1">
              <a:solidFill>
                <a:schemeClr val="accent6"/>
              </a:solidFill>
              <a:latin typeface="宋体" panose="02010600030101010101" pitchFamily="2" charset="-122"/>
              <a:cs typeface="宋体" panose="02010600030101010101" pitchFamily="2" charset="-122"/>
            </a:endParaRPr>
          </a:p>
          <a:p>
            <a:pPr indent="711200">
              <a:lnSpc>
                <a:spcPts val="4000"/>
              </a:lnSpc>
            </a:pPr>
            <a:r>
              <a:rPr sz="2800" b="1">
                <a:latin typeface="宋体" panose="02010600030101010101" pitchFamily="2" charset="-122"/>
                <a:cs typeface="宋体" panose="02010600030101010101" pitchFamily="2" charset="-122"/>
              </a:rPr>
              <a:t>要最大限度地保持原意；修改后不能再出现新的语病；要保持句子的简洁；要根据实际表达需要修改，不能为了修改病句而修改病句。</a:t>
            </a:r>
            <a:endParaRPr sz="2800" b="1">
              <a:latin typeface="宋体" panose="02010600030101010101" pitchFamily="2" charset="-122"/>
              <a:cs typeface="宋体" panose="02010600030101010101" pitchFamily="2" charset="-122"/>
            </a:endParaRPr>
          </a:p>
          <a:p>
            <a:pPr indent="711200">
              <a:lnSpc>
                <a:spcPts val="4000"/>
              </a:lnSpc>
            </a:pPr>
            <a:r>
              <a:rPr sz="2800" b="1">
                <a:solidFill>
                  <a:schemeClr val="accent6"/>
                </a:solidFill>
                <a:latin typeface="宋体" panose="02010600030101010101" pitchFamily="2" charset="-122"/>
                <a:cs typeface="宋体" panose="02010600030101010101" pitchFamily="2" charset="-122"/>
              </a:rPr>
              <a:t>2.方法</a:t>
            </a:r>
            <a:endParaRPr sz="2800" b="1">
              <a:solidFill>
                <a:schemeClr val="accent6"/>
              </a:solidFill>
              <a:latin typeface="宋体" panose="02010600030101010101" pitchFamily="2" charset="-122"/>
              <a:cs typeface="宋体" panose="02010600030101010101" pitchFamily="2" charset="-122"/>
            </a:endParaRPr>
          </a:p>
          <a:p>
            <a:pPr indent="711200">
              <a:lnSpc>
                <a:spcPts val="4000"/>
              </a:lnSpc>
            </a:pPr>
            <a:r>
              <a:rPr sz="2800" b="1">
                <a:latin typeface="宋体" panose="02010600030101010101" pitchFamily="2" charset="-122"/>
                <a:cs typeface="宋体" panose="02010600030101010101" pitchFamily="2" charset="-122"/>
              </a:rPr>
              <a:t>修改病句五字诀：增（成分残缺）、删（多余的）、换（用词不妥当）、简（修改应简洁、简要）调（不搭配、不照应或语序不当的）。</a:t>
            </a:r>
            <a:endParaRPr sz="28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文本框 1"/>
          <p:cNvSpPr txBox="1"/>
          <p:nvPr/>
        </p:nvSpPr>
        <p:spPr>
          <a:xfrm>
            <a:off x="724535" y="844550"/>
            <a:ext cx="7931150" cy="5169535"/>
          </a:xfrm>
          <a:prstGeom prst="rect">
            <a:avLst/>
          </a:prstGeom>
          <a:noFill/>
          <a:ln w="9525">
            <a:noFill/>
          </a:ln>
        </p:spPr>
        <p:txBody>
          <a:bodyPr wrap="square">
            <a:spAutoFit/>
          </a:bodyPr>
          <a:lstStyle/>
          <a:p>
            <a:pPr indent="660400">
              <a:lnSpc>
                <a:spcPts val="4400"/>
              </a:lnSpc>
            </a:pPr>
            <a:r>
              <a:rPr sz="2600" b="1">
                <a:solidFill>
                  <a:schemeClr val="accent6"/>
                </a:solidFill>
                <a:latin typeface="宋体" panose="02010600030101010101" pitchFamily="2" charset="-122"/>
                <a:cs typeface="宋体" panose="02010600030101010101" pitchFamily="2" charset="-122"/>
              </a:rPr>
              <a:t>3.角度</a:t>
            </a:r>
            <a:endParaRPr sz="2600" b="1">
              <a:solidFill>
                <a:schemeClr val="accent6"/>
              </a:solidFill>
              <a:latin typeface="宋体" panose="02010600030101010101" pitchFamily="2" charset="-122"/>
              <a:cs typeface="宋体" panose="02010600030101010101" pitchFamily="2" charset="-122"/>
            </a:endParaRPr>
          </a:p>
          <a:p>
            <a:pPr indent="660400">
              <a:lnSpc>
                <a:spcPts val="4400"/>
              </a:lnSpc>
            </a:pPr>
            <a:r>
              <a:rPr sz="2600" b="1">
                <a:solidFill>
                  <a:schemeClr val="accent5"/>
                </a:solidFill>
                <a:latin typeface="宋体" panose="02010600030101010101" pitchFamily="2" charset="-122"/>
                <a:cs typeface="宋体" panose="02010600030101010101" pitchFamily="2" charset="-122"/>
              </a:rPr>
              <a:t>（1）尊重语感，看表达是否流畅</a:t>
            </a:r>
            <a:endParaRPr sz="2600" b="1">
              <a:solidFill>
                <a:schemeClr val="accent5"/>
              </a:solidFill>
              <a:latin typeface="宋体" panose="02010600030101010101" pitchFamily="2" charset="-122"/>
              <a:cs typeface="宋体" panose="02010600030101010101" pitchFamily="2" charset="-122"/>
            </a:endParaRPr>
          </a:p>
          <a:p>
            <a:pPr indent="660400">
              <a:lnSpc>
                <a:spcPts val="4400"/>
              </a:lnSpc>
            </a:pPr>
            <a:r>
              <a:rPr sz="2600" b="1">
                <a:latin typeface="宋体" panose="02010600030101010101" pitchFamily="2" charset="-122"/>
                <a:cs typeface="宋体" panose="02010600030101010101" pitchFamily="2" charset="-122"/>
              </a:rPr>
              <a:t>辨析病句时，语感很重要。有些句子读起来不够通畅，或读后让人不知道表达的是什么意思，可能就是句子本身表达不够明晰所致。如：“语文是各门学科的基础，学习自然科学如果不掌握语文这门工具，就不能理解其他学科的题意、概念和原理，不可能有条有理，严密的思维习惯。”此类语句给人语无伦次、层次混乱的感觉，从感性上就能觉察到有语病。</a:t>
            </a:r>
            <a:endParaRPr sz="26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文本框 1"/>
          <p:cNvSpPr txBox="1"/>
          <p:nvPr/>
        </p:nvSpPr>
        <p:spPr>
          <a:xfrm>
            <a:off x="730885" y="1017270"/>
            <a:ext cx="7800975" cy="4823460"/>
          </a:xfrm>
          <a:prstGeom prst="rect">
            <a:avLst/>
          </a:prstGeom>
          <a:noFill/>
          <a:ln w="9525">
            <a:noFill/>
          </a:ln>
        </p:spPr>
        <p:txBody>
          <a:bodyPr wrap="square">
            <a:spAutoFit/>
          </a:bodyPr>
          <a:lstStyle/>
          <a:p>
            <a:pPr indent="711200">
              <a:lnSpc>
                <a:spcPts val="4100"/>
              </a:lnSpc>
            </a:pPr>
            <a:r>
              <a:rPr sz="2800" b="1">
                <a:solidFill>
                  <a:schemeClr val="accent5"/>
                </a:solidFill>
                <a:latin typeface="宋体" panose="02010600030101010101" pitchFamily="2" charset="-122"/>
                <a:cs typeface="宋体" panose="02010600030101010101" pitchFamily="2" charset="-122"/>
              </a:rPr>
              <a:t>（2）压缩语句，看主干是否齐全</a:t>
            </a:r>
            <a:endParaRPr sz="2800" b="1">
              <a:solidFill>
                <a:schemeClr val="accent5"/>
              </a:solidFill>
              <a:latin typeface="宋体" panose="02010600030101010101" pitchFamily="2" charset="-122"/>
              <a:cs typeface="宋体" panose="02010600030101010101" pitchFamily="2" charset="-122"/>
            </a:endParaRPr>
          </a:p>
          <a:p>
            <a:pPr indent="711200">
              <a:lnSpc>
                <a:spcPts val="4100"/>
              </a:lnSpc>
            </a:pPr>
            <a:r>
              <a:rPr sz="2800" b="1">
                <a:latin typeface="宋体" panose="02010600030101010101" pitchFamily="2" charset="-122"/>
                <a:cs typeface="宋体" panose="02010600030101010101" pitchFamily="2" charset="-122"/>
              </a:rPr>
              <a:t>检查语句的主干，通过对语句主干的语法分析，可以看出是否有成分残缺的语病。成分残缺主要包括主语、谓语、宾语、介词、助词、关联词等残缺。如：“历史证明了一个真理：一个民族在灾难中失去的，必将从民族的进步中得到补偿。正是深重的灾难，铸就了中华民族的百折不挠、自强不息。”该句宾语残缺，应在“自强不息”后加“的精神”。</a:t>
            </a:r>
            <a:endParaRPr sz="28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文本框 1"/>
          <p:cNvSpPr txBox="1"/>
          <p:nvPr/>
        </p:nvSpPr>
        <p:spPr>
          <a:xfrm>
            <a:off x="762635" y="1254760"/>
            <a:ext cx="7941945" cy="4592320"/>
          </a:xfrm>
          <a:prstGeom prst="rect">
            <a:avLst/>
          </a:prstGeom>
          <a:noFill/>
          <a:ln w="9525">
            <a:noFill/>
          </a:ln>
        </p:spPr>
        <p:txBody>
          <a:bodyPr wrap="square">
            <a:spAutoFit/>
          </a:bodyPr>
          <a:lstStyle/>
          <a:p>
            <a:pPr indent="685800">
              <a:lnSpc>
                <a:spcPts val="3900"/>
              </a:lnSpc>
            </a:pPr>
            <a:r>
              <a:rPr sz="2700" b="1">
                <a:solidFill>
                  <a:schemeClr val="accent5"/>
                </a:solidFill>
                <a:latin typeface="宋体" panose="02010600030101010101" pitchFamily="2" charset="-122"/>
                <a:cs typeface="宋体" panose="02010600030101010101" pitchFamily="2" charset="-122"/>
              </a:rPr>
              <a:t>（3）成分关联，看顺序是否合理</a:t>
            </a:r>
            <a:endParaRPr sz="2700" b="1">
              <a:solidFill>
                <a:schemeClr val="accent5"/>
              </a:solidFill>
              <a:latin typeface="宋体" panose="02010600030101010101" pitchFamily="2" charset="-122"/>
              <a:cs typeface="宋体" panose="02010600030101010101" pitchFamily="2" charset="-122"/>
            </a:endParaRPr>
          </a:p>
          <a:p>
            <a:pPr indent="685800">
              <a:lnSpc>
                <a:spcPts val="3900"/>
              </a:lnSpc>
            </a:pPr>
            <a:r>
              <a:rPr sz="2700" b="1">
                <a:latin typeface="宋体" panose="02010600030101010101" pitchFamily="2" charset="-122"/>
                <a:cs typeface="宋体" panose="02010600030101010101" pitchFamily="2" charset="-122"/>
              </a:rPr>
              <a:t>若语句的中心词有多个修饰成分，或语句有多重关系，要辨析修饰语或语句的排列顺序是否恰当。语序不当主要指修饰语、中心语词序不当，或分句语序不当。如：“气候变化是当今全球面临的重大挑战。拯救地球家园，遏制气候变暖，是全人类共同的使命，每个国家和民族，每个企业和个人，都应当积极行动起来。”该句“拯救地球家园”和“遏制气候变暖”应调换顺序。</a:t>
            </a:r>
            <a:endParaRPr sz="27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文本框 1"/>
          <p:cNvSpPr txBox="1"/>
          <p:nvPr/>
        </p:nvSpPr>
        <p:spPr>
          <a:xfrm>
            <a:off x="659765" y="1383030"/>
            <a:ext cx="7824470" cy="4092575"/>
          </a:xfrm>
          <a:prstGeom prst="rect">
            <a:avLst/>
          </a:prstGeom>
          <a:noFill/>
          <a:ln w="9525">
            <a:noFill/>
          </a:ln>
        </p:spPr>
        <p:txBody>
          <a:bodyPr wrap="square">
            <a:spAutoFit/>
          </a:bodyPr>
          <a:lstStyle/>
          <a:p>
            <a:pPr indent="660400">
              <a:lnSpc>
                <a:spcPts val="3900"/>
              </a:lnSpc>
            </a:pPr>
            <a:r>
              <a:rPr sz="2600" b="1">
                <a:solidFill>
                  <a:schemeClr val="accent5"/>
                </a:solidFill>
                <a:latin typeface="宋体" panose="02010600030101010101" pitchFamily="2" charset="-122"/>
                <a:cs typeface="宋体" panose="02010600030101010101" pitchFamily="2" charset="-122"/>
              </a:rPr>
              <a:t>（4）瞻前顾后，看是否搭配照应</a:t>
            </a:r>
            <a:endParaRPr sz="2600" b="1">
              <a:solidFill>
                <a:schemeClr val="accent5"/>
              </a:solidFill>
              <a:latin typeface="宋体" panose="02010600030101010101" pitchFamily="2" charset="-122"/>
              <a:cs typeface="宋体" panose="02010600030101010101" pitchFamily="2" charset="-122"/>
            </a:endParaRPr>
          </a:p>
          <a:p>
            <a:pPr indent="660400">
              <a:lnSpc>
                <a:spcPts val="3900"/>
              </a:lnSpc>
            </a:pPr>
            <a:r>
              <a:rPr sz="2600" b="1">
                <a:latin typeface="宋体" panose="02010600030101010101" pitchFamily="2" charset="-122"/>
                <a:cs typeface="宋体" panose="02010600030101010101" pitchFamily="2" charset="-122"/>
              </a:rPr>
              <a:t>语句表达不仅要成分齐全，还要搭配得当，否则就会出现语病。搭配不当主要包括主宾不搭配、主谓不搭配、述宾不搭配、修饰语和中心语不搭配等。如：“总理的激情话语，有力地传递出政府解决民生难题的庄重承诺，弘扬了推进社会发展转型的价值取向。”该句动宾不搭配，“弘扬”的应是“精神”，“价值取向”应搭配“彰显”之类的词。</a:t>
            </a:r>
            <a:endParaRPr sz="26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文本框 1"/>
          <p:cNvSpPr txBox="1"/>
          <p:nvPr/>
        </p:nvSpPr>
        <p:spPr>
          <a:xfrm>
            <a:off x="724535" y="958850"/>
            <a:ext cx="7931150" cy="5169535"/>
          </a:xfrm>
          <a:prstGeom prst="rect">
            <a:avLst/>
          </a:prstGeom>
          <a:noFill/>
          <a:ln w="9525">
            <a:noFill/>
          </a:ln>
        </p:spPr>
        <p:txBody>
          <a:bodyPr wrap="square">
            <a:spAutoFit/>
          </a:bodyPr>
          <a:lstStyle/>
          <a:p>
            <a:pPr indent="711200">
              <a:lnSpc>
                <a:spcPts val="4400"/>
              </a:lnSpc>
            </a:pPr>
            <a:r>
              <a:rPr sz="2800" b="1">
                <a:solidFill>
                  <a:schemeClr val="accent5"/>
                </a:solidFill>
                <a:latin typeface="宋体" panose="02010600030101010101" pitchFamily="2" charset="-122"/>
                <a:cs typeface="宋体" panose="02010600030101010101" pitchFamily="2" charset="-122"/>
              </a:rPr>
              <a:t>（5）审视句式，看是否杂糅混乱</a:t>
            </a:r>
            <a:endParaRPr sz="2800" b="1">
              <a:solidFill>
                <a:schemeClr val="accent5"/>
              </a:solidFill>
              <a:latin typeface="宋体" panose="02010600030101010101" pitchFamily="2" charset="-122"/>
              <a:cs typeface="宋体" panose="02010600030101010101" pitchFamily="2" charset="-122"/>
            </a:endParaRPr>
          </a:p>
          <a:p>
            <a:pPr indent="711200">
              <a:lnSpc>
                <a:spcPts val="4400"/>
              </a:lnSpc>
            </a:pPr>
            <a:r>
              <a:rPr sz="2800" b="1">
                <a:latin typeface="宋体" panose="02010600030101010101" pitchFamily="2" charset="-122"/>
                <a:cs typeface="宋体" panose="02010600030101010101" pitchFamily="2" charset="-122"/>
              </a:rPr>
              <a:t>杂糅混乱，是指将两种句式或两种意思糅合在一起，造成结构混杂、语意不通。主要表现为两句混杂、藕断丝连、中途易辙。如：“造成高房价的原因主要是土地财政的病灶、腐败枉法的危害、房地产商唯利是图的不良行为和炒房者‘搅混水’等弓起的。”该句“原因是……引起的”糅合了两种句式，“原因”“引起的”应删去其一。</a:t>
            </a:r>
            <a:endParaRPr sz="28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650875" y="903288"/>
          <a:ext cx="7842885" cy="5050790"/>
        </p:xfrm>
        <a:graphic>
          <a:graphicData uri="http://schemas.openxmlformats.org/drawingml/2006/table">
            <a:tbl>
              <a:tblPr firstRow="1" bandRow="1">
                <a:tableStyleId>{5940675A-B579-460E-94D1-54222C63F5DA}</a:tableStyleId>
              </a:tblPr>
              <a:tblGrid>
                <a:gridCol w="716915"/>
                <a:gridCol w="7125970"/>
              </a:tblGrid>
              <a:tr h="356870">
                <a:tc gridSpan="2">
                  <a:txBody>
                    <a:bodyPr vert="horz" wrap="square"/>
                    <a:lstStyle/>
                    <a:p>
                      <a:pPr indent="0" algn="ctr">
                        <a:lnSpc>
                          <a:spcPct val="110000"/>
                        </a:lnSpc>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语序不当</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vert="horz" wrap="square"/>
                    <a:lstStyle/>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2142490">
                <a:tc>
                  <a:txBody>
                    <a:bodyPr vert="horz" wrap="square"/>
                    <a:lstStyle/>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20000"/>
                        </a:lnSpc>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多项定语次序不当</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多项定语一般可按以下次序排列：①表领属性的或表时间、处所的短语；②指称或数量短语；③动词或动词性短语④形容词或形容词性短语；⑤名词或名词性短语。可简记为：“属”指（数）”“动”形”名”。另外，带“的”的定语放在不带“的”的定语之前。如：花园里（领属性的）那（指示代词）几朵（数量词）盛开的（动词）美丽的（形容词）红色（形容词）玫瑰花（名词）被人摘走了</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41855">
                <a:tc>
                  <a:txBody>
                    <a:bodyPr vert="horz" wrap="square"/>
                    <a:lstStyle/>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多项状语次序不当</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多项状语一般可按以下次序排列：①表目的或原因的介宾短语；②表时间的名词或介宾短语；③表处所的名词或介宾短语；④副词（表范围或频率）；⑤形容词或动词（表情态）；⑥表对象的介宾短语。可简记为：“目（因）”“时”“处”“范（频）”“情”“对”。如：那个失主为表谢意（表目的）昨天（表时间）在电视台（表处所）又（副词）诚挚（形容词）地为他（表对象）点了一首歌。</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8" name="文本框 7"/>
          <p:cNvSpPr txBox="1"/>
          <p:nvPr/>
        </p:nvSpPr>
        <p:spPr>
          <a:xfrm>
            <a:off x="776605" y="1228725"/>
            <a:ext cx="7964170" cy="4399915"/>
          </a:xfrm>
          <a:prstGeom prst="rect">
            <a:avLst/>
          </a:prstGeom>
          <a:noFill/>
          <a:ln w="9525">
            <a:noFill/>
          </a:ln>
        </p:spPr>
        <p:txBody>
          <a:bodyPr wrap="square">
            <a:spAutoFit/>
          </a:bodyPr>
          <a:lstStyle/>
          <a:p>
            <a:pPr indent="685800">
              <a:lnSpc>
                <a:spcPts val="4200"/>
              </a:lnSpc>
            </a:pPr>
            <a:r>
              <a:rPr sz="2700" b="1">
                <a:solidFill>
                  <a:schemeClr val="accent5"/>
                </a:solidFill>
                <a:latin typeface="宋体" panose="02010600030101010101" pitchFamily="2" charset="-122"/>
                <a:cs typeface="宋体" panose="02010600030101010101" pitchFamily="2" charset="-122"/>
              </a:rPr>
              <a:t>（6）明确语意，看是否合乎事理</a:t>
            </a:r>
            <a:endParaRPr sz="2700" b="1">
              <a:solidFill>
                <a:schemeClr val="accent5"/>
              </a:solidFill>
              <a:latin typeface="宋体" panose="02010600030101010101" pitchFamily="2" charset="-122"/>
              <a:cs typeface="宋体" panose="02010600030101010101" pitchFamily="2" charset="-122"/>
            </a:endParaRPr>
          </a:p>
          <a:p>
            <a:pPr indent="685800">
              <a:lnSpc>
                <a:spcPts val="4200"/>
              </a:lnSpc>
            </a:pPr>
            <a:r>
              <a:rPr sz="2700" b="1">
                <a:latin typeface="宋体" panose="02010600030101010101" pitchFamily="2" charset="-122"/>
                <a:cs typeface="宋体" panose="02010600030101010101" pitchFamily="2" charset="-122"/>
              </a:rPr>
              <a:t>有些不合事理的错误，从语意的推断中可明显地看出来，主要指句意在事理上说不过去。常见的有自相矛盾、不合事理、强加因果、主客体颠倒等。如：“火车票实名制不仅能在定程度上杜绝票贩子，而且能维护公民乘坐火车的权利。”该句属于自相矛盾。“一定程度”表明是一部分，“杜绝”表明全部、彻底，同时使用是自相矛盾的。</a:t>
            </a:r>
            <a:endParaRPr sz="27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3" name="文本框 2"/>
          <p:cNvSpPr txBox="1"/>
          <p:nvPr/>
        </p:nvSpPr>
        <p:spPr>
          <a:xfrm>
            <a:off x="749935" y="960755"/>
            <a:ext cx="7920355" cy="5092700"/>
          </a:xfrm>
          <a:prstGeom prst="rect">
            <a:avLst/>
          </a:prstGeom>
          <a:noFill/>
          <a:ln w="9525">
            <a:noFill/>
          </a:ln>
        </p:spPr>
        <p:txBody>
          <a:bodyPr wrap="square">
            <a:spAutoFit/>
          </a:bodyPr>
          <a:lstStyle/>
          <a:p>
            <a:pPr>
              <a:lnSpc>
                <a:spcPts val="3900"/>
              </a:lnSpc>
            </a:pPr>
            <a:r>
              <a:rPr sz="2300" b="1">
                <a:solidFill>
                  <a:schemeClr val="accent4">
                    <a:lumMod val="75000"/>
                  </a:schemeClr>
                </a:solidFill>
                <a:latin typeface="宋体" panose="02010600030101010101" pitchFamily="2" charset="-122"/>
                <a:cs typeface="宋体" panose="02010600030101010101" pitchFamily="2" charset="-122"/>
              </a:rPr>
              <a:t>【例</a:t>
            </a:r>
            <a:r>
              <a:rPr lang="en-US" sz="2300" b="1">
                <a:solidFill>
                  <a:schemeClr val="accent4">
                    <a:lumMod val="75000"/>
                  </a:schemeClr>
                </a:solidFill>
                <a:latin typeface="宋体" panose="02010600030101010101" pitchFamily="2" charset="-122"/>
                <a:cs typeface="宋体" panose="02010600030101010101" pitchFamily="2" charset="-122"/>
              </a:rPr>
              <a:t>7</a:t>
            </a:r>
            <a:r>
              <a:rPr sz="2300" b="1">
                <a:solidFill>
                  <a:schemeClr val="accent4">
                    <a:lumMod val="75000"/>
                  </a:schemeClr>
                </a:solidFill>
                <a:latin typeface="宋体" panose="02010600030101010101" pitchFamily="2" charset="-122"/>
                <a:cs typeface="宋体" panose="02010600030101010101" pitchFamily="2" charset="-122"/>
              </a:rPr>
              <a:t>】</a:t>
            </a:r>
            <a:r>
              <a:rPr sz="2300" b="1">
                <a:latin typeface="宋体" panose="02010600030101010101" pitchFamily="2" charset="-122"/>
                <a:cs typeface="宋体" panose="02010600030101010101" pitchFamily="2" charset="-122"/>
              </a:rPr>
              <a:t>下面文段有四处语病，请指出其序号并做修改，使语言表达准确流畅。</a:t>
            </a:r>
            <a:endParaRPr sz="2300" b="1">
              <a:latin typeface="宋体" panose="02010600030101010101" pitchFamily="2" charset="-122"/>
              <a:cs typeface="宋体" panose="02010600030101010101" pitchFamily="2" charset="-122"/>
            </a:endParaRPr>
          </a:p>
          <a:p>
            <a:pPr>
              <a:lnSpc>
                <a:spcPts val="3900"/>
              </a:lnSpc>
            </a:pPr>
            <a:r>
              <a:rPr lang="en-US" sz="2300" b="1">
                <a:latin typeface="宋体" panose="02010600030101010101" pitchFamily="2" charset="-122"/>
                <a:cs typeface="宋体" panose="02010600030101010101" pitchFamily="2" charset="-122"/>
              </a:rPr>
              <a:t>    </a:t>
            </a:r>
            <a:r>
              <a:rPr sz="2300" b="1">
                <a:latin typeface="宋体" panose="02010600030101010101" pitchFamily="2" charset="-122"/>
                <a:cs typeface="宋体" panose="02010600030101010101" pitchFamily="2" charset="-122"/>
              </a:rPr>
              <a:t>①中医药学凝聚着中华民族的博大智慧，是中华文明的瑰宝。②它不仅为中华民族繁衍生息做出了巨大贡献，也对世界医药文明进步造成了积极影响。③然而，今天的中医药发展，面临着传承与创新的问题。④如何把中医药发展好、继承好，成为不容回避的时代考题。⑤面向未来，中医药需要守正创新。⑥实际上，中医药就是一部创新史。⑦创新，始终是能否推动中医药发展的根本动力。⑧遵循中医药发展规律，才能满足人民的健康需求。</a:t>
            </a:r>
            <a:endParaRPr sz="23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3" name="文本框 2"/>
          <p:cNvSpPr txBox="1"/>
          <p:nvPr/>
        </p:nvSpPr>
        <p:spPr>
          <a:xfrm>
            <a:off x="723265" y="1399540"/>
            <a:ext cx="7968615" cy="3322955"/>
          </a:xfrm>
          <a:prstGeom prst="rect">
            <a:avLst/>
          </a:prstGeom>
          <a:noFill/>
          <a:ln w="9525">
            <a:noFill/>
          </a:ln>
        </p:spPr>
        <p:txBody>
          <a:bodyPr wrap="square">
            <a:spAutoFit/>
          </a:bodyPr>
          <a:lstStyle/>
          <a:p>
            <a:pPr>
              <a:lnSpc>
                <a:spcPct val="150000"/>
              </a:lnSpc>
            </a:pPr>
            <a:r>
              <a:rPr sz="2800" b="1">
                <a:solidFill>
                  <a:srgbClr val="FF0000"/>
                </a:solidFill>
                <a:latin typeface="宋体" panose="02010600030101010101" pitchFamily="2" charset="-122"/>
                <a:cs typeface="宋体" panose="02010600030101010101" pitchFamily="2" charset="-122"/>
              </a:rPr>
              <a:t>【答案】</a:t>
            </a:r>
            <a:endParaRPr sz="2800" b="1">
              <a:solidFill>
                <a:srgbClr val="FF0000"/>
              </a:solidFill>
              <a:latin typeface="宋体" panose="02010600030101010101" pitchFamily="2" charset="-122"/>
              <a:cs typeface="宋体" panose="02010600030101010101" pitchFamily="2" charset="-122"/>
            </a:endParaRPr>
          </a:p>
          <a:p>
            <a:pPr>
              <a:lnSpc>
                <a:spcPct val="150000"/>
              </a:lnSpc>
            </a:pPr>
            <a:r>
              <a:rPr sz="2800" b="1">
                <a:latin typeface="宋体" panose="02010600030101010101" pitchFamily="2" charset="-122"/>
                <a:cs typeface="宋体" panose="02010600030101010101" pitchFamily="2" charset="-122"/>
              </a:rPr>
              <a:t>②把“造成”改为“产生”。</a:t>
            </a:r>
            <a:endParaRPr sz="2800" b="1">
              <a:latin typeface="宋体" panose="02010600030101010101" pitchFamily="2" charset="-122"/>
              <a:cs typeface="宋体" panose="02010600030101010101" pitchFamily="2" charset="-122"/>
            </a:endParaRPr>
          </a:p>
          <a:p>
            <a:pPr>
              <a:lnSpc>
                <a:spcPct val="150000"/>
              </a:lnSpc>
            </a:pPr>
            <a:r>
              <a:rPr sz="2800" b="1">
                <a:latin typeface="宋体" panose="02010600030101010101" pitchFamily="2" charset="-122"/>
                <a:cs typeface="宋体" panose="02010600030101010101" pitchFamily="2" charset="-122"/>
              </a:rPr>
              <a:t>④“发展好、继承好”改为“继承好、发展好”。</a:t>
            </a:r>
            <a:endParaRPr sz="2800" b="1">
              <a:latin typeface="宋体" panose="02010600030101010101" pitchFamily="2" charset="-122"/>
              <a:cs typeface="宋体" panose="02010600030101010101" pitchFamily="2" charset="-122"/>
            </a:endParaRPr>
          </a:p>
          <a:p>
            <a:pPr>
              <a:lnSpc>
                <a:spcPct val="150000"/>
              </a:lnSpc>
            </a:pPr>
            <a:r>
              <a:rPr sz="2800" b="1">
                <a:latin typeface="宋体" panose="02010600030101010101" pitchFamily="2" charset="-122"/>
                <a:cs typeface="宋体" panose="02010600030101010101" pitchFamily="2" charset="-122"/>
              </a:rPr>
              <a:t>⑥把“中医药”改为“中医药的发展史”。</a:t>
            </a:r>
            <a:endParaRPr sz="2800" b="1">
              <a:latin typeface="宋体" panose="02010600030101010101" pitchFamily="2" charset="-122"/>
              <a:cs typeface="宋体" panose="02010600030101010101" pitchFamily="2" charset="-122"/>
            </a:endParaRPr>
          </a:p>
          <a:p>
            <a:pPr>
              <a:lnSpc>
                <a:spcPct val="150000"/>
              </a:lnSpc>
            </a:pPr>
            <a:r>
              <a:rPr sz="2800" b="1">
                <a:latin typeface="宋体" panose="02010600030101010101" pitchFamily="2" charset="-122"/>
                <a:cs typeface="宋体" panose="02010600030101010101" pitchFamily="2" charset="-122"/>
              </a:rPr>
              <a:t>⑦删除“否”。</a:t>
            </a:r>
            <a:endParaRPr sz="2800" b="1">
              <a:latin typeface="宋体" panose="02010600030101010101" pitchFamily="2" charset="-122"/>
              <a:cs typeface="宋体" panose="02010600030101010101" pitchFamily="2" charset="-122"/>
            </a:endParaRP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3" name="文本框 2"/>
          <p:cNvSpPr txBox="1"/>
          <p:nvPr/>
        </p:nvSpPr>
        <p:spPr>
          <a:xfrm>
            <a:off x="493395" y="994410"/>
            <a:ext cx="8357235" cy="4869815"/>
          </a:xfrm>
          <a:prstGeom prst="rect">
            <a:avLst/>
          </a:prstGeom>
          <a:noFill/>
          <a:ln w="9525">
            <a:noFill/>
          </a:ln>
        </p:spPr>
        <p:txBody>
          <a:bodyPr wrap="square">
            <a:spAutoFit/>
          </a:bodyPr>
          <a:lstStyle/>
          <a:p>
            <a:pPr>
              <a:lnSpc>
                <a:spcPct val="150000"/>
              </a:lnSpc>
            </a:pPr>
            <a:r>
              <a:rPr sz="2300" b="1">
                <a:solidFill>
                  <a:srgbClr val="FF0000"/>
                </a:solidFill>
                <a:latin typeface="宋体" panose="02010600030101010101" pitchFamily="2" charset="-122"/>
                <a:cs typeface="宋体" panose="02010600030101010101" pitchFamily="2" charset="-122"/>
              </a:rPr>
              <a:t>【解析】</a:t>
            </a:r>
            <a:endParaRPr sz="2300" b="1">
              <a:solidFill>
                <a:srgbClr val="FF0000"/>
              </a:solidFill>
              <a:latin typeface="宋体" panose="02010600030101010101" pitchFamily="2" charset="-122"/>
              <a:cs typeface="宋体" panose="02010600030101010101" pitchFamily="2" charset="-122"/>
            </a:endParaRPr>
          </a:p>
          <a:p>
            <a:pPr>
              <a:lnSpc>
                <a:spcPct val="150000"/>
              </a:lnSpc>
            </a:pPr>
            <a:r>
              <a:rPr sz="2300" b="1">
                <a:latin typeface="宋体" panose="02010600030101010101" pitchFamily="2" charset="-122"/>
                <a:cs typeface="宋体" panose="02010600030101010101" pitchFamily="2" charset="-122"/>
              </a:rPr>
              <a:t>②搭配不当。“造成……影响”搭配不当，造成，一般指不好的结果，用在此处不当，改为“产生……影响”。</a:t>
            </a:r>
            <a:endParaRPr sz="2300" b="1">
              <a:latin typeface="宋体" panose="02010600030101010101" pitchFamily="2" charset="-122"/>
              <a:cs typeface="宋体" panose="02010600030101010101" pitchFamily="2" charset="-122"/>
            </a:endParaRPr>
          </a:p>
          <a:p>
            <a:pPr>
              <a:lnSpc>
                <a:spcPct val="150000"/>
              </a:lnSpc>
            </a:pPr>
            <a:r>
              <a:rPr sz="2300" b="1">
                <a:latin typeface="宋体" panose="02010600030101010101" pitchFamily="2" charset="-122"/>
                <a:cs typeface="宋体" panose="02010600030101010101" pitchFamily="2" charset="-122"/>
              </a:rPr>
              <a:t>④语序不当。“发展好、继承好”改为“继承好、发展好”，更符合认知逻辑顺序和承接关系。</a:t>
            </a:r>
            <a:endParaRPr sz="2300" b="1">
              <a:latin typeface="宋体" panose="02010600030101010101" pitchFamily="2" charset="-122"/>
              <a:cs typeface="宋体" panose="02010600030101010101" pitchFamily="2" charset="-122"/>
            </a:endParaRPr>
          </a:p>
          <a:p>
            <a:pPr>
              <a:lnSpc>
                <a:spcPct val="150000"/>
              </a:lnSpc>
            </a:pPr>
            <a:r>
              <a:rPr sz="2300" b="1">
                <a:latin typeface="宋体" panose="02010600030101010101" pitchFamily="2" charset="-122"/>
                <a:cs typeface="宋体" panose="02010600030101010101" pitchFamily="2" charset="-122"/>
              </a:rPr>
              <a:t>⑥搭配不当。“中医药”与“创新史”主宾搭配不当，把“中医药”改为“中医药的发展史”。</a:t>
            </a:r>
            <a:endParaRPr sz="2300" b="1">
              <a:latin typeface="宋体" panose="02010600030101010101" pitchFamily="2" charset="-122"/>
              <a:cs typeface="宋体" panose="02010600030101010101" pitchFamily="2" charset="-122"/>
            </a:endParaRPr>
          </a:p>
          <a:p>
            <a:pPr>
              <a:lnSpc>
                <a:spcPct val="150000"/>
              </a:lnSpc>
            </a:pPr>
            <a:r>
              <a:rPr sz="2300" b="1">
                <a:latin typeface="宋体" panose="02010600030101010101" pitchFamily="2" charset="-122"/>
                <a:cs typeface="宋体" panose="02010600030101010101" pitchFamily="2" charset="-122"/>
              </a:rPr>
              <a:t>⑦一面对两面。“创新”属于好的层面，应该能够推动中医药发展，删除“否”。</a:t>
            </a:r>
            <a:endParaRPr sz="2300" b="1">
              <a:latin typeface="宋体" panose="02010600030101010101" pitchFamily="2" charset="-122"/>
              <a:cs typeface="宋体" panose="02010600030101010101" pitchFamily="2" charset="-122"/>
            </a:endParaRPr>
          </a:p>
        </p:txBody>
      </p:sp>
      <p:pic>
        <p:nvPicPr>
          <p:cNvPr id="5" name="New picture"/>
          <p:cNvPicPr/>
          <p:nvPr/>
        </p:nvPicPr>
        <p:blipFill>
          <a:blip r:embed="rId2"/>
          <a:stretch>
            <a:fillRect/>
          </a:stretch>
        </p:blipFill>
        <p:spPr>
          <a:xfrm>
            <a:off x="10845800" y="11061700"/>
            <a:ext cx="330200" cy="254000"/>
          </a:xfrm>
          <a:prstGeom prst="cube">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731838" y="1182688"/>
          <a:ext cx="7679690" cy="4794503"/>
        </p:xfrm>
        <a:graphic>
          <a:graphicData uri="http://schemas.openxmlformats.org/drawingml/2006/table">
            <a:tbl>
              <a:tblPr firstRow="1" bandRow="1">
                <a:tableStyleId>{5940675A-B579-460E-94D1-54222C63F5DA}</a:tableStyleId>
              </a:tblPr>
              <a:tblGrid>
                <a:gridCol w="740410"/>
                <a:gridCol w="6939280"/>
              </a:tblGrid>
              <a:tr h="4787900">
                <a:tc>
                  <a:txBody>
                    <a:bodyPr vert="horz" wrap="square"/>
                    <a:lstStyle/>
                    <a:p>
                      <a:pPr indent="0">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虚词位置不当</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2200" b="1">
                          <a:solidFill>
                            <a:srgbClr val="000000"/>
                          </a:solidFill>
                          <a:latin typeface="宋体" panose="02010600030101010101" pitchFamily="2" charset="-122"/>
                          <a:ea typeface="宋体" panose="02010600030101010101" pitchFamily="2" charset="-122"/>
                          <a:cs typeface="宋体" panose="02010600030101010101" pitchFamily="2" charset="-122"/>
                        </a:rPr>
                        <a:t>虚词位置不当主要是指副词和关联词位置不当。（1）副词位置不当（“把”字句和“被”字句中若有否定副词，应将否定副词放在“把”或“被”之前）如：如果把眼前的事情不赶快做完，就会耽误后面的工作。分析：“不”字应移到“把”字之前。（2）关联词位置不当在复句中，如果两个分句的主语相同，那么主语应置于关联词之前；如果两个分句的主语不同，那么分句的主语应置于关联词之后。记忆技巧为主语“同前异后”。如；由于技术水平太低，这些产品质量不是比沿海地区的同类产品低，就是成本比沿海地区的高。分析：“不是……就是…"连接的两个分句的主语分别是“质量”和“成本”，主语不同，关联词语应该放在主语之前，故“不是”应该移至“质量”之前。</a:t>
                      </a:r>
                      <a:endParaRPr lang="en-US" altLang="en-US" sz="2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825500" y="1133475"/>
          <a:ext cx="7494905" cy="4828032"/>
        </p:xfrm>
        <a:graphic>
          <a:graphicData uri="http://schemas.openxmlformats.org/drawingml/2006/table">
            <a:tbl>
              <a:tblPr firstRow="1" bandRow="1">
                <a:tableStyleId>{5940675A-B579-460E-94D1-54222C63F5DA}</a:tableStyleId>
              </a:tblPr>
              <a:tblGrid>
                <a:gridCol w="777875"/>
                <a:gridCol w="6717030"/>
              </a:tblGrid>
              <a:tr h="4826635">
                <a:tc>
                  <a:txBody>
                    <a:bodyPr vert="horz" wrap="square"/>
                    <a:lstStyle/>
                    <a:p>
                      <a:pPr indent="0">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主客体颠倒</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2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句子表述的对象有主动者与被动者之分。出现“为……所……”“使”“对”“对于”等词的语句，会涉及主客体关系，若表达不好，就会出现主客体颠倒的现象。如：鸦片战争以来的中国近代史，对于大多数中学生是比较熟悉的，重大的历史事件都能说得一清二楚。分析：这个例句犯了主客体颠倒的毛病，应该主对宾、人对物。正确的说法应为“大多数中学生对于鸦片战争以来的中国近代史是比较熟悉的，重大的历史事件都能说得一清二楚（“主客体颠倒”也可归类到“6.不合逻辑”中）</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nvGraphicFramePr>
        <p:xfrm>
          <a:off x="307975" y="658813"/>
          <a:ext cx="8528685" cy="5540375"/>
        </p:xfrm>
        <a:graphic>
          <a:graphicData uri="http://schemas.openxmlformats.org/drawingml/2006/table">
            <a:tbl>
              <a:tblPr firstRow="1" bandRow="1">
                <a:tableStyleId>{5940675A-B579-460E-94D1-54222C63F5DA}</a:tableStyleId>
              </a:tblPr>
              <a:tblGrid>
                <a:gridCol w="701040"/>
                <a:gridCol w="7827645"/>
              </a:tblGrid>
              <a:tr h="3834765">
                <a:tc>
                  <a:txBody>
                    <a:bodyPr vert="horz" wrap="square"/>
                    <a:lstStyle/>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并列短语位置不当</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在一个句子中，并列短语中的各项，要注意其轻重、先后、大小的关系，遵循一定的逻辑关系，否则容易出现位置不当。辨析时应重点注意以下技巧的应用：①认真分析并列短语之间的时间先后、空间距离、范围大小、程度轻重、情感流程、时局变化、数目常规、成绩名次法定位置、对应承接等逻辑关系，看是否违反逻辑关系。②倒序检查：对句中并列短语问题如一时无法判断，可将语序前后调换一下，如通顺，则说明原顺序有问题；反之，则没有问题。因为并列短语组织时要符合一定的逻辑关系和语言习惯。如：这是一本好书，它能催人进取，促人警醒，引人深思。分析：并列短语位置不当。按照事理、逻辑顺序，应将“催人进取，促人警醒，引人深思”改为“引人深思，促人警醒，催人进取”。</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05610">
                <a:tc>
                  <a:txBody>
                    <a:bodyPr vert="horz" wrap="square"/>
                    <a:lstStyle/>
                    <a:p>
                      <a:pPr indent="0">
                        <a:buNone/>
                      </a:pPr>
                      <a:endParaRPr 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分句位置不当</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nSpc>
                          <a:spcPct val="110000"/>
                        </a:lnSpc>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在承接复句、递进复句中，分句之间的次序分别有先后和轻重关系，如果颠倒了，就会造成分句位置不当。如：闻一多先生，是大勇的革命烈士，是热情的优秀诗人，是卓越的学者。分析：正确语序应为“闻一多先生，是卓越的学者，是热情的优秀诗人，是大勇的革命烈士”。</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623888" y="1055688"/>
            <a:ext cx="8037513" cy="4362450"/>
          </a:xfrm>
          <a:prstGeom prst="rect">
            <a:avLst/>
          </a:prstGeom>
          <a:noFill/>
          <a:ln w="9525">
            <a:noFill/>
          </a:ln>
        </p:spPr>
        <p:txBody>
          <a:bodyPr wrap="square">
            <a:spAutoFit/>
          </a:bodyPr>
          <a:lstStyle/>
          <a:p>
            <a:pPr>
              <a:lnSpc>
                <a:spcPts val="3700"/>
              </a:lnSpc>
            </a:pPr>
            <a:r>
              <a:rPr sz="2400" b="1" noProof="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rPr>
              <a:t>【例1】</a:t>
            </a:r>
            <a:r>
              <a:rPr sz="2400" b="1" noProof="1">
                <a:latin typeface="宋体" panose="02010600030101010101" pitchFamily="2" charset="-122"/>
                <a:ea typeface="宋体" panose="02010600030101010101" pitchFamily="2" charset="-122"/>
                <a:cs typeface="宋体" panose="02010600030101010101" pitchFamily="2" charset="-122"/>
              </a:rPr>
              <a:t>下列各项，语序正确的一项是（     ）</a:t>
            </a:r>
            <a:endParaRPr sz="2400" b="1" noProof="1">
              <a:latin typeface="宋体" panose="02010600030101010101" pitchFamily="2" charset="-122"/>
              <a:cs typeface="宋体" panose="02010600030101010101" pitchFamily="2" charset="-122"/>
            </a:endParaRPr>
          </a:p>
          <a:p>
            <a:pPr>
              <a:lnSpc>
                <a:spcPts val="3700"/>
              </a:lnSpc>
            </a:pPr>
            <a:r>
              <a:rPr sz="2400" b="1" noProof="1">
                <a:latin typeface="宋体" panose="02010600030101010101" pitchFamily="2" charset="-122"/>
                <a:ea typeface="宋体" panose="02010600030101010101" pitchFamily="2" charset="-122"/>
                <a:cs typeface="宋体" panose="02010600030101010101" pitchFamily="2" charset="-122"/>
              </a:rPr>
              <a:t>A．汲取前人的经验，并规避风险，无疑是我国对占领世界科技制高点关键性的一步。</a:t>
            </a:r>
            <a:endParaRPr sz="2400" b="1" noProof="1">
              <a:latin typeface="宋体" panose="02010600030101010101" pitchFamily="2" charset="-122"/>
              <a:cs typeface="宋体" panose="02010600030101010101" pitchFamily="2" charset="-122"/>
            </a:endParaRPr>
          </a:p>
          <a:p>
            <a:pPr>
              <a:lnSpc>
                <a:spcPts val="3700"/>
              </a:lnSpc>
            </a:pPr>
            <a:r>
              <a:rPr sz="2400" b="1" noProof="1">
                <a:latin typeface="宋体" panose="02010600030101010101" pitchFamily="2" charset="-122"/>
                <a:ea typeface="宋体" panose="02010600030101010101" pitchFamily="2" charset="-122"/>
                <a:cs typeface="宋体" panose="02010600030101010101" pitchFamily="2" charset="-122"/>
              </a:rPr>
              <a:t>B．规避风险，并汲取前人的经验，我国对占领世界科技制高点无疑是关键性的一步。</a:t>
            </a:r>
            <a:endParaRPr sz="2400" b="1" noProof="1">
              <a:latin typeface="宋体" panose="02010600030101010101" pitchFamily="2" charset="-122"/>
              <a:cs typeface="宋体" panose="02010600030101010101" pitchFamily="2" charset="-122"/>
            </a:endParaRPr>
          </a:p>
          <a:p>
            <a:pPr>
              <a:lnSpc>
                <a:spcPts val="3700"/>
              </a:lnSpc>
            </a:pPr>
            <a:r>
              <a:rPr sz="2400" b="1" noProof="1">
                <a:latin typeface="宋体" panose="02010600030101010101" pitchFamily="2" charset="-122"/>
                <a:ea typeface="宋体" panose="02010600030101010101" pitchFamily="2" charset="-122"/>
                <a:cs typeface="宋体" panose="02010600030101010101" pitchFamily="2" charset="-122"/>
              </a:rPr>
              <a:t>C．规避风险，并汲取前人的经验，无疑是对我国占领世界科技制高点关键性的一步。</a:t>
            </a:r>
            <a:endParaRPr sz="2400" b="1" noProof="1">
              <a:latin typeface="宋体" panose="02010600030101010101" pitchFamily="2" charset="-122"/>
              <a:cs typeface="宋体" panose="02010600030101010101" pitchFamily="2" charset="-122"/>
            </a:endParaRPr>
          </a:p>
          <a:p>
            <a:pPr>
              <a:lnSpc>
                <a:spcPts val="3700"/>
              </a:lnSpc>
            </a:pPr>
            <a:r>
              <a:rPr sz="2400" b="1" noProof="1">
                <a:latin typeface="宋体" panose="02010600030101010101" pitchFamily="2" charset="-122"/>
                <a:ea typeface="宋体" panose="02010600030101010101" pitchFamily="2" charset="-122"/>
                <a:cs typeface="宋体" panose="02010600030101010101" pitchFamily="2" charset="-122"/>
              </a:rPr>
              <a:t>D．汲取前人的经验，并规避风险，对我国占领世界科技制高点无疑是关键性的一步。</a:t>
            </a:r>
            <a:endParaRPr sz="2400" b="1" noProof="1">
              <a:latin typeface="宋体" panose="02010600030101010101" pitchFamily="2" charset="-122"/>
              <a:cs typeface="宋体" panose="02010600030101010101" pitchFamily="2" charset="-122"/>
            </a:endParaRPr>
          </a:p>
        </p:txBody>
      </p:sp>
    </p:spTree>
  </p:cSld>
  <p:clrMapOvr>
    <a:masterClrMapping/>
  </p:clrMapOvr>
  <p:transition/>
  <p:timing/>
</p:sld>
</file>

<file path=ppt/tags/tag1.xml><?xml version="1.0" encoding="utf-8"?>
<p:tagLst xmlns:p="http://schemas.openxmlformats.org/presentationml/2006/main">
  <p:tag name="KSO_WM_UNIT_TABLE_BEAUTIFY" val="smartTable{c05034a8-7f4d-4fc1-9595-f3d5ddac8a8e}"/>
  <p:tag name="TABLE_ENDDRAG_ORIGIN_RECT" val="657*419"/>
  <p:tag name="TABLE_ENDDRAG_RECT" val="32*65*657*419"/>
</p:tagLst>
</file>

<file path=ppt/tags/tag10.xml><?xml version="1.0" encoding="utf-8"?>
<p:tagLst xmlns:p="http://schemas.openxmlformats.org/presentationml/2006/main">
  <p:tag name="KSO_WM_UNIT_TABLE_BEAUTIFY" val="smartTable{5d4dd6b2-786a-4ff6-a429-16df3f9d0f73}"/>
  <p:tag name="TABLE_ENDDRAG_ORIGIN_RECT" val="594*364"/>
  <p:tag name="TABLE_ENDDRAG_RECT" val="69*98*594*364"/>
</p:tagLst>
</file>

<file path=ppt/tags/tag11.xml><?xml version="1.0" encoding="utf-8"?>
<p:tagLst xmlns:p="http://schemas.openxmlformats.org/presentationml/2006/main">
  <p:tag name="KSO_WM_UNIT_TABLE_BEAUTIFY" val="smartTable{1e8e284e-dd81-4166-91e9-ed3dbac782fd}"/>
  <p:tag name="TABLE_ENDDRAG_ORIGIN_RECT" val="571*233"/>
  <p:tag name="TABLE_ENDDRAG_RECT" val="78*234*571*233"/>
</p:tagLst>
</file>

<file path=ppt/tags/tag12.xml><?xml version="1.0" encoding="utf-8"?>
<p:tagLst xmlns:p="http://schemas.openxmlformats.org/presentationml/2006/main">
  <p:tag name="KSO_WM_UNIT_TABLE_BEAUTIFY" val="smartTable{d665e6e6-a3df-44fb-b994-3de5fe2bc26e}"/>
  <p:tag name="TABLE_ENDDRAG_ORIGIN_RECT" val="615*295"/>
  <p:tag name="TABLE_ENDDRAG_RECT" val="54*109*615*295"/>
</p:tagLst>
</file>

<file path=ppt/tags/tag13.xml><?xml version="1.0" encoding="utf-8"?>
<p:tagLst xmlns:p="http://schemas.openxmlformats.org/presentationml/2006/main">
  <p:tag name="AS_OS" val="Unix 3.10 unknown"/>
  <p:tag name="AS_RELEASE_DATE" val="2020.11.30"/>
  <p:tag name="AS_TITLE" val="Aspose.Slides for Java"/>
  <p:tag name="AS_VERSION" val="20.11"/>
  <p:tag name="COMMONDATA" val="eyJoZGlkIjoiYzNlMDM0NmIwZDdiMTg0YjRmNDljODM2MTUxYTRiNmUifQ=="/>
</p:tagLst>
</file>

<file path=ppt/tags/tag2.xml><?xml version="1.0" encoding="utf-8"?>
<p:tagLst xmlns:p="http://schemas.openxmlformats.org/presentationml/2006/main">
  <p:tag name="KSO_WM_UNIT_TABLE_BEAUTIFY" val="smartTable{d20d5577-9c24-42a4-8b9b-0e387b76527c}"/>
  <p:tag name="TABLE_ENDDRAG_ORIGIN_RECT" val="607*390"/>
  <p:tag name="TABLE_ENDDRAG_RECT" val="57*77*607*390"/>
</p:tagLst>
</file>

<file path=ppt/tags/tag3.xml><?xml version="1.0" encoding="utf-8"?>
<p:tagLst xmlns:p="http://schemas.openxmlformats.org/presentationml/2006/main">
  <p:tag name="KSO_WM_UNIT_TABLE_BEAUTIFY" val="smartTable{875146fe-1eac-45ed-9de8-dc397a359f15}"/>
  <p:tag name="TABLE_ENDDRAG_ORIGIN_RECT" val="598*384"/>
  <p:tag name="TABLE_ENDDRAG_RECT" val="68*81*598*384"/>
</p:tagLst>
</file>

<file path=ppt/tags/tag4.xml><?xml version="1.0" encoding="utf-8"?>
<p:tagLst xmlns:p="http://schemas.openxmlformats.org/presentationml/2006/main">
  <p:tag name="KSO_WM_UNIT_TABLE_BEAUTIFY" val="smartTable{f141ab20-b322-4b2c-9c1e-0fd040c7ffda}"/>
  <p:tag name="TABLE_ENDDRAG_ORIGIN_RECT" val="590*375"/>
  <p:tag name="TABLE_ENDDRAG_RECT" val="68*86*590*375"/>
</p:tagLst>
</file>

<file path=ppt/tags/tag5.xml><?xml version="1.0" encoding="utf-8"?>
<p:tagLst xmlns:p="http://schemas.openxmlformats.org/presentationml/2006/main">
  <p:tag name="KSO_WM_UNIT_TABLE_BEAUTIFY" val="smartTable{7537e1dc-daf0-43c2-85d7-28453e2294c1}"/>
  <p:tag name="TABLE_ENDDRAG_ORIGIN_RECT" val="552*318"/>
  <p:tag name="TABLE_ENDDRAG_RECT" val="101*119*552*318"/>
</p:tagLst>
</file>

<file path=ppt/tags/tag6.xml><?xml version="1.0" encoding="utf-8"?>
<p:tagLst xmlns:p="http://schemas.openxmlformats.org/presentationml/2006/main">
  <p:tag name="KSO_WM_UNIT_TABLE_BEAUTIFY" val="smartTable{90852f5e-6829-4b34-abea-1b6d8a43c973}"/>
  <p:tag name="TABLE_ENDDRAG_ORIGIN_RECT" val="572*230"/>
  <p:tag name="TABLE_ENDDRAG_RECT" val="0*241*572*231"/>
</p:tagLst>
</file>

<file path=ppt/tags/tag7.xml><?xml version="1.0" encoding="utf-8"?>
<p:tagLst xmlns:p="http://schemas.openxmlformats.org/presentationml/2006/main">
  <p:tag name="KSO_WM_UNIT_TABLE_BEAUTIFY" val="smartTable{e01d6cf1-082b-40ac-85ee-145b798cf729}"/>
  <p:tag name="TABLE_ENDDRAG_ORIGIN_RECT" val="625*375"/>
  <p:tag name="TABLE_ENDDRAG_RECT" val="62*84*625*375"/>
</p:tagLst>
</file>

<file path=ppt/tags/tag8.xml><?xml version="1.0" encoding="utf-8"?>
<p:tagLst xmlns:p="http://schemas.openxmlformats.org/presentationml/2006/main">
  <p:tag name="KSO_WM_UNIT_TABLE_BEAUTIFY" val="smartTable{644170c4-da9c-4206-8c77-0c62b68b5365}"/>
  <p:tag name="TABLE_ENDDRAG_ORIGIN_RECT" val="573*260"/>
  <p:tag name="TABLE_ENDDRAG_RECT" val="0*241*573*260"/>
</p:tagLst>
</file>

<file path=ppt/tags/tag9.xml><?xml version="1.0" encoding="utf-8"?>
<p:tagLst xmlns:p="http://schemas.openxmlformats.org/presentationml/2006/main">
  <p:tag name="KSO_WM_UNIT_TABLE_BEAUTIFY" val="smartTable{67e270e3-bd7e-4d9a-83d2-c1bac56f9f34}"/>
  <p:tag name="TABLE_ENDDRAG_ORIGIN_RECT" val="585*330"/>
  <p:tag name="TABLE_ENDDRAG_RECT" val="60*113*585*330"/>
</p:tagLst>
</file>

<file path=ppt/theme/theme1.xml><?xml version="1.0" encoding="utf-8"?>
<a:theme xmlns:r="http://schemas.openxmlformats.org/officeDocument/2006/relationships" xmlns:a="http://schemas.openxmlformats.org/drawingml/2006/main" name="1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Arial"/>
        <a:cs typeface="Arial"/>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134</Paragraphs>
  <Slides>53</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53</vt:i4>
      </vt:variant>
    </vt:vector>
  </HeadingPairs>
  <TitlesOfParts>
    <vt:vector baseType="lpstr" size="61">
      <vt:lpstr>Arial</vt:lpstr>
      <vt:lpstr>Arial Black</vt:lpstr>
      <vt:lpstr>微软雅黑</vt:lpstr>
      <vt:lpstr>Calibri Light</vt:lpstr>
      <vt:lpstr>Calibri</vt:lpstr>
      <vt:lpstr>宋体</vt:lpstr>
      <vt:lpstr>仿宋</vt:lpstr>
      <vt:lpstr>1_空白设计模板</vt:lpstr>
      <vt:lpstr>病句辨析修改</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2022-05-30T23:12:09.670</cp:lastPrinted>
  <dcterms:created xsi:type="dcterms:W3CDTF">2022-05-30T23:12:09Z</dcterms:created>
  <dcterms:modified xsi:type="dcterms:W3CDTF">2022-05-30T15:12:10Z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