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61" r:id="rId4"/>
    <p:sldId id="262" r:id="rId5"/>
    <p:sldId id="264" r:id="rId6"/>
    <p:sldId id="309" r:id="rId7"/>
    <p:sldId id="289" r:id="rId9"/>
    <p:sldId id="290" r:id="rId10"/>
    <p:sldId id="305" r:id="rId11"/>
    <p:sldId id="302" r:id="rId12"/>
    <p:sldId id="291" r:id="rId13"/>
    <p:sldId id="27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45" autoAdjust="0"/>
    <p:restoredTop sz="94660"/>
  </p:normalViewPr>
  <p:slideViewPr>
    <p:cSldViewPr snapToGrid="0">
      <p:cViewPr varScale="1">
        <p:scale>
          <a:sx n="87" d="100"/>
          <a:sy n="87" d="100"/>
        </p:scale>
        <p:origin x="-84" y="-120"/>
      </p:cViewPr>
      <p:guideLst>
        <p:guide orient="horz" pos="20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77830"/>
          <p:cNvSpPr/>
          <p:nvPr/>
        </p:nvSpPr>
        <p:spPr>
          <a:xfrm>
            <a:off x="381000" y="2803525"/>
            <a:ext cx="2117" cy="3035300"/>
          </a:xfrm>
          <a:custGeom>
            <a:avLst/>
            <a:gdLst/>
            <a:ahLst/>
            <a:cxnLst/>
            <a:rect l="0" t="0" r="0" b="0"/>
            <a:pathLst>
              <a:path w="1"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26" name="标题 77825"/>
          <p:cNvSpPr>
            <a:spLocks noGrp="1"/>
          </p:cNvSpPr>
          <p:nvPr>
            <p:ph type="ctrTitle" sz="quarter"/>
          </p:nvPr>
        </p:nvSpPr>
        <p:spPr>
          <a:xfrm>
            <a:off x="914400" y="1997075"/>
            <a:ext cx="10363200" cy="14319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 anchorCtr="1"/>
          <a:lstStyle>
            <a:lvl1pPr lvl="0" algn="ctr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7827" name="副标题 77826"/>
          <p:cNvSpPr>
            <a:spLocks noGrp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7832" name="页脚占位符 77831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fontAlgn="base"/>
            <a:endParaRPr lang="zh-CN" noProof="1"/>
          </a:p>
        </p:txBody>
      </p:sp>
      <p:sp>
        <p:nvSpPr>
          <p:cNvPr id="77833" name="灯片编号占位符 77832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  <p:sp>
        <p:nvSpPr>
          <p:cNvPr id="77834" name="日期占位符 77833"/>
          <p:cNvSpPr>
            <a:spLocks noGrp="1"/>
          </p:cNvSpPr>
          <p:nvPr>
            <p:ph type="dt" sz="quarter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fontAlgn="base"/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92100"/>
            <a:ext cx="2743200" cy="57277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92100"/>
            <a:ext cx="8070573" cy="57277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05000"/>
            <a:ext cx="537667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05000"/>
            <a:ext cx="537667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标题 76804"/>
          <p:cNvSpPr>
            <a:spLocks noGrp="1"/>
          </p:cNvSpPr>
          <p:nvPr>
            <p:ph type="title"/>
          </p:nvPr>
        </p:nvSpPr>
        <p:spPr>
          <a:xfrm>
            <a:off x="609600" y="292100"/>
            <a:ext cx="10972800" cy="13843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6806" name="文本占位符 76805"/>
          <p:cNvSpPr>
            <a:spLocks noGrp="1"/>
          </p:cNvSpPr>
          <p:nvPr>
            <p:ph type="body" idx="1"/>
          </p:nvPr>
        </p:nvSpPr>
        <p:spPr>
          <a:xfrm>
            <a:off x="609600" y="1905000"/>
            <a:ext cx="109728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6807" name="日期占位符 76806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76808" name="页脚占位符 76807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76809" name="灯片编号占位符 76808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hyperlink" Target="a&#26149;&#20809;&#32769;&#24072;&#12298;&#32473;&#20799;&#23376;&#30340;&#19968;&#23553;&#20449;&#12299;&#35838;&#20214;.pptx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F:\&#25105;&#21644;&#29240;&#29240;&#22920;&#22920;\nianqinen.mp3" TargetMode="External"/><Relationship Id="rId2" Type="http://schemas.openxmlformats.org/officeDocument/2006/relationships/audio" Target="file:///F:\&#25105;&#21644;&#29240;&#29240;&#22920;&#22920;\nianqinen.mp3" TargetMode="Externa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4327ce267b0e946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5540187" cy="6858000"/>
          </a:xfrm>
          <a:prstGeom prst="rect">
            <a:avLst/>
          </a:prstGeom>
        </p:spPr>
      </p:pic>
      <p:sp>
        <p:nvSpPr>
          <p:cNvPr id="97285" name="标题 97284"/>
          <p:cNvSpPr>
            <a:spLocks noGrp="1"/>
          </p:cNvSpPr>
          <p:nvPr>
            <p:ph type="ctrTitle" sz="quarter"/>
          </p:nvPr>
        </p:nvSpPr>
        <p:spPr>
          <a:xfrm>
            <a:off x="4927002" y="892885"/>
            <a:ext cx="7437120" cy="1832647"/>
          </a:xfrm>
        </p:spPr>
        <p:txBody>
          <a:bodyPr anchor="b" anchorCtr="1"/>
          <a:lstStyle/>
          <a:p>
            <a:pPr algn="r" defTabSz="914400" fontAlgn="base">
              <a:buNone/>
            </a:pPr>
            <a:r>
              <a:rPr lang="zh-CN" altLang="en-US" sz="7200" b="1" strike="noStrike" kern="1200" baseline="0" noProof="1">
                <a:solidFill>
                  <a:srgbClr val="FFFF66"/>
                </a:solidFill>
                <a:latin typeface="Tahoma" panose="020B0604030504040204" pitchFamily="34" charset="0"/>
                <a:ea typeface="楷体_GB2312" panose="02010609030101010101" pitchFamily="49" charset="-122"/>
              </a:rPr>
              <a:t>给儿子的一封信</a:t>
            </a:r>
            <a:endParaRPr lang="zh-CN" altLang="en-US" sz="7200" b="1" strike="noStrike" kern="1200" baseline="0" noProof="1">
              <a:solidFill>
                <a:srgbClr val="FFFF66"/>
              </a:solidFill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7286" name="副标题 97285"/>
          <p:cNvSpPr>
            <a:spLocks noGrp="1"/>
          </p:cNvSpPr>
          <p:nvPr>
            <p:ph type="subTitle" sz="quarter" idx="1"/>
          </p:nvPr>
        </p:nvSpPr>
        <p:spPr>
          <a:xfrm>
            <a:off x="5798370" y="3168128"/>
            <a:ext cx="5927465" cy="838200"/>
          </a:xfrm>
        </p:spPr>
        <p:txBody>
          <a:bodyPr anchor="t"/>
          <a:lstStyle/>
          <a:p>
            <a:pPr defTabSz="914400" fontAlgn="base">
              <a:buSzPct val="120000"/>
              <a:buNone/>
            </a:pPr>
            <a:r>
              <a:rPr lang="en-US" altLang="zh-CN" sz="4000" strike="noStrike" kern="1200" baseline="0" noProof="1">
                <a:latin typeface="Tahoma" panose="020B0604030504040204" pitchFamily="34" charset="0"/>
                <a:ea typeface="隶书" panose="02010509060101010101" pitchFamily="49" charset="-122"/>
              </a:rPr>
              <a:t>            </a:t>
            </a:r>
            <a:r>
              <a:rPr lang="en-US" altLang="zh-CN" sz="4000" strike="noStrike" kern="1200" baseline="0" noProof="1" smtClean="0">
                <a:latin typeface="Tahoma" panose="020B0604030504040204" pitchFamily="34" charset="0"/>
                <a:ea typeface="隶书" panose="02010509060101010101" pitchFamily="49" charset="-122"/>
              </a:rPr>
              <a:t> </a:t>
            </a:r>
            <a:r>
              <a:rPr lang="zh-CN" altLang="en-US" sz="4000" strike="noStrike" kern="1200" baseline="0" noProof="1" smtClean="0">
                <a:solidFill>
                  <a:srgbClr val="FF3399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作者</a:t>
            </a:r>
            <a:r>
              <a:rPr lang="zh-CN" altLang="en-US" sz="4000" strike="noStrike" kern="1200" baseline="0" noProof="1">
                <a:solidFill>
                  <a:srgbClr val="FF3399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：刘 亚 洲</a:t>
            </a:r>
            <a:endParaRPr lang="zh-CN" altLang="en-US" sz="4000" strike="noStrike" kern="1200" baseline="0" noProof="1">
              <a:solidFill>
                <a:srgbClr val="FF3399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4352" y="642919"/>
            <a:ext cx="5744583" cy="1107996"/>
          </a:xfrm>
          <a:prstGeom prst="rect">
            <a:avLst/>
          </a:prstGeom>
          <a:noFill/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+mj-lt"/>
              </a:rPr>
              <a:t>情感教育</a:t>
            </a:r>
            <a:endParaRPr lang="zh-CN" altLang="en-US" sz="6600" dirty="0">
              <a:solidFill>
                <a:srgbClr val="00000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454" y="1931221"/>
            <a:ext cx="10219764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6080"/>
              </a:lnSpc>
            </a:pPr>
            <a:r>
              <a:rPr lang="zh-CN" altLang="en-US" sz="4400" dirty="0" smtClean="0">
                <a:solidFill>
                  <a:srgbClr val="FF0000"/>
                </a:solidFill>
              </a:rPr>
              <a:t>       我要学会理解长辈，敬爱长辈，做一个懂爱感恩的孩子！</a:t>
            </a:r>
            <a:endParaRPr lang="zh-CN" altLang="en-US" sz="4400" dirty="0" smtClean="0">
              <a:solidFill>
                <a:srgbClr val="FF0000"/>
              </a:solidFill>
            </a:endParaRPr>
          </a:p>
          <a:p>
            <a:pPr fontAlgn="auto">
              <a:lnSpc>
                <a:spcPts val="2580"/>
              </a:lnSpc>
            </a:pPr>
            <a:endParaRPr lang="en-US" altLang="zh-CN" sz="4400" dirty="0" smtClean="0">
              <a:solidFill>
                <a:srgbClr val="FF0000"/>
              </a:solidFill>
            </a:endParaRPr>
          </a:p>
          <a:p>
            <a:pPr fontAlgn="auto">
              <a:lnSpc>
                <a:spcPts val="6080"/>
              </a:lnSpc>
            </a:pPr>
            <a:r>
              <a:rPr lang="zh-CN" altLang="en-US" sz="4400" dirty="0" smtClean="0">
                <a:solidFill>
                  <a:srgbClr val="FF0000"/>
                </a:solidFill>
              </a:rPr>
              <a:t>       我要培养博大的胸怀，钢铁的意志，做一个坦荡坚强的少年！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" name="下弧形箭头 3">
            <a:hlinkClick r:id="rId1" action="ppaction://hlinkfile"/>
          </p:cNvPr>
          <p:cNvSpPr/>
          <p:nvPr/>
        </p:nvSpPr>
        <p:spPr>
          <a:xfrm>
            <a:off x="415290" y="6163945"/>
            <a:ext cx="477520" cy="29400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727710" y="2320925"/>
            <a:ext cx="11191875" cy="3956050"/>
          </a:xfrm>
        </p:spPr>
        <p:txBody>
          <a:bodyPr anchor="ctr"/>
          <a:lstStyle/>
          <a:p>
            <a:r>
              <a:rPr lang="zh-CN" altLang="en-US" sz="66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练 </a:t>
            </a:r>
            <a:r>
              <a:rPr lang="zh-CN" altLang="en-US" sz="4000" strike="noStrike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 </a:t>
            </a:r>
            <a: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写一封</a:t>
            </a:r>
            <a:r>
              <a:rPr lang="zh-CN" altLang="en-US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感恩</a:t>
            </a:r>
            <a: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的信</a:t>
            </a:r>
            <a:r>
              <a:rPr lang="en-US" altLang="zh-CN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en-US" altLang="zh-CN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b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b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（2）为“胸怀博大”“意志坚强”各添一个</a:t>
            </a:r>
            <a:r>
              <a:rPr lang="zh-CN" altLang="en-US" sz="40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事例</a:t>
            </a:r>
            <a:r>
              <a:rPr lang="zh-CN" altLang="en-US" sz="4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4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4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</a:t>
            </a:r>
            <a:r>
              <a:rPr lang="en-US" altLang="zh-CN" sz="4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4000" strike="noStrike" noProof="1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9571" name="文本占位符 109570"/>
          <p:cNvSpPr>
            <a:spLocks noGrp="1"/>
          </p:cNvSpPr>
          <p:nvPr>
            <p:ph idx="1"/>
          </p:nvPr>
        </p:nvSpPr>
        <p:spPr>
          <a:xfrm>
            <a:off x="727710" y="517525"/>
            <a:ext cx="11329035" cy="1279525"/>
          </a:xfrm>
        </p:spPr>
        <p:txBody>
          <a:bodyPr/>
          <a:lstStyle/>
          <a:p>
            <a:pPr fontAlgn="base">
              <a:buNone/>
            </a:pPr>
            <a:r>
              <a:rPr lang="zh-CN" altLang="en-US" sz="6600" b="1" noProof="1" smtClean="0">
                <a:solidFill>
                  <a:srgbClr val="FF0000"/>
                </a:solidFill>
                <a:latin typeface="+mj-lt"/>
                <a:ea typeface="楷体_GB2312" panose="02010609030101010101" pitchFamily="49" charset="-122"/>
                <a:cs typeface="+mj-cs"/>
              </a:rPr>
              <a:t>检</a:t>
            </a:r>
            <a:r>
              <a:rPr lang="zh-CN" altLang="en-US" sz="2800" noProof="1" smtClean="0"/>
              <a:t>     </a:t>
            </a:r>
            <a:r>
              <a:rPr lang="zh-CN" altLang="en-US" sz="400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学生课堂笔记</a:t>
            </a:r>
            <a:r>
              <a:rPr lang="en-US" altLang="zh-CN" sz="4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4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</a:t>
            </a:r>
            <a:r>
              <a:rPr lang="en-US" altLang="zh-CN" sz="4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480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 103425"/>
          <p:cNvSpPr>
            <a:spLocks noGrp="1"/>
          </p:cNvSpPr>
          <p:nvPr>
            <p:ph type="title"/>
          </p:nvPr>
        </p:nvSpPr>
        <p:spPr>
          <a:xfrm>
            <a:off x="1981200" y="292100"/>
            <a:ext cx="8229600" cy="774700"/>
          </a:xfrm>
        </p:spPr>
        <p:txBody>
          <a:bodyPr anchor="ctr"/>
          <a:lstStyle/>
          <a:p>
            <a:pPr algn="ctr" fontAlgn="base"/>
            <a:r>
              <a:rPr lang="en-US" altLang="zh-CN" sz="6600" b="1" strike="noStrike" noProof="1" smtClean="0">
                <a:solidFill>
                  <a:srgbClr val="FF0000"/>
                </a:solidFill>
                <a:ea typeface="黑体" panose="02010600030101010101" pitchFamily="2" charset="-122"/>
              </a:rPr>
              <a:t>6+1</a:t>
            </a:r>
            <a:endParaRPr lang="zh-CN" altLang="en-US" sz="6600" b="1" strike="noStrike" noProof="1">
              <a:solidFill>
                <a:srgbClr val="FF0000"/>
              </a:solidFill>
              <a:ea typeface="黑体" panose="02010600030101010101" pitchFamily="2" charset="-122"/>
            </a:endParaRPr>
          </a:p>
        </p:txBody>
      </p:sp>
      <p:sp>
        <p:nvSpPr>
          <p:cNvPr id="103427" name="文本占位符 103426"/>
          <p:cNvSpPr>
            <a:spLocks noGrp="1"/>
          </p:cNvSpPr>
          <p:nvPr>
            <p:ph idx="1"/>
          </p:nvPr>
        </p:nvSpPr>
        <p:spPr>
          <a:xfrm>
            <a:off x="1524000" y="1295400"/>
            <a:ext cx="9144000" cy="4535488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endParaRPr lang="en-US" altLang="zh-CN" sz="6000" b="1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导    思    议    展   评   检  </a:t>
            </a:r>
            <a:endParaRPr lang="en-US" altLang="zh-CN" sz="6000" b="1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6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练</a:t>
            </a:r>
            <a:endParaRPr lang="zh-CN" altLang="en-US" sz="6000" b="1" noProof="1">
              <a:solidFill>
                <a:srgbClr val="FFFF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104449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066800"/>
          </a:xfrm>
        </p:spPr>
        <p:txBody>
          <a:bodyPr anchor="ctr"/>
          <a:lstStyle/>
          <a:p>
            <a:pPr algn="ctr" fontAlgn="base"/>
            <a:r>
              <a:rPr lang="zh-CN" altLang="en-US" sz="80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导学一</a:t>
            </a:r>
            <a:endParaRPr lang="zh-CN" altLang="en-US" sz="8000" b="1" strike="noStrike" noProof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04451" name="文本占位符 104450"/>
          <p:cNvSpPr>
            <a:spLocks noGrp="1"/>
          </p:cNvSpPr>
          <p:nvPr>
            <p:ph idx="1"/>
          </p:nvPr>
        </p:nvSpPr>
        <p:spPr>
          <a:xfrm>
            <a:off x="-71755" y="1271905"/>
            <a:ext cx="12133580" cy="4897755"/>
          </a:xfrm>
        </p:spPr>
        <p:txBody>
          <a:bodyPr/>
          <a:lstStyle/>
          <a:p>
            <a:pPr marL="0" indent="0" fontAlgn="base">
              <a:lnSpc>
                <a:spcPct val="90000"/>
              </a:lnSpc>
              <a:buNone/>
            </a:pPr>
            <a:r>
              <a:rPr lang="en-US" altLang="zh-CN" sz="60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6000" b="1" strike="noStrike" noProof="1" smtClean="0">
                <a:solidFill>
                  <a:schemeClr val="bg1">
                    <a:lumMod val="50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速读全文，思考讨论，把握整体</a:t>
            </a:r>
            <a:r>
              <a:rPr lang="zh-CN" altLang="en-US" sz="60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：</a:t>
            </a:r>
            <a:endParaRPr lang="zh-CN" altLang="en-US" sz="6000" b="1" strike="noStrike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endParaRPr lang="en-US" altLang="zh-CN" sz="6000" b="1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zh-CN" sz="48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48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、这是父亲给儿子的信。信上讲几点</a:t>
            </a:r>
            <a:r>
              <a:rPr lang="zh-CN" altLang="en-US" sz="48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内容</a:t>
            </a:r>
            <a:r>
              <a:rPr lang="zh-CN" altLang="en-US" sz="48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，流露怎样的</a:t>
            </a:r>
            <a:r>
              <a:rPr lang="zh-CN" altLang="en-US" sz="48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感情</a:t>
            </a:r>
            <a:r>
              <a:rPr lang="zh-CN" altLang="en-US" sz="48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？</a:t>
            </a:r>
            <a:endParaRPr lang="zh-CN" altLang="en-US" sz="4800" b="1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marL="0" indent="0">
              <a:lnSpc>
                <a:spcPts val="1960"/>
              </a:lnSpc>
              <a:spcBef>
                <a:spcPts val="0"/>
              </a:spcBef>
              <a:buNone/>
            </a:pPr>
            <a:endParaRPr lang="zh-CN" altLang="en-US" sz="4800" b="1" strike="noStrike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en-US" altLang="zh-CN" sz="4800" b="1" strike="noStrike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2</a:t>
            </a:r>
            <a:r>
              <a:rPr lang="zh-CN" altLang="en-US" sz="4800" b="1" strike="noStrike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、刘亚洲文武双全，官至中将，被称为“军中一支笔”。他的信有什么</a:t>
            </a:r>
            <a:r>
              <a:rPr lang="zh-CN" altLang="en-US" sz="48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特色</a:t>
            </a:r>
            <a:r>
              <a:rPr lang="zh-CN" altLang="en-US" sz="4800" b="1" strike="noStrike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？</a:t>
            </a:r>
            <a:endParaRPr lang="zh-CN" altLang="en-US" sz="4800" b="1" strike="noStrike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 10547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 fontAlgn="base"/>
            <a:r>
              <a:rPr lang="zh-CN" altLang="en-US" sz="8000" strike="noStrike" noProof="1" smtClean="0">
                <a:solidFill>
                  <a:srgbClr val="FF0000"/>
                </a:solidFill>
                <a:ea typeface="华文隶书" panose="02010800040101010101" pitchFamily="2" charset="-122"/>
              </a:rPr>
              <a:t>学法提示一</a:t>
            </a:r>
            <a:endParaRPr lang="zh-CN" altLang="en-US" sz="8000" strike="noStrike" noProof="1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05475" name="文本占位符 105474"/>
          <p:cNvSpPr>
            <a:spLocks noGrp="1"/>
          </p:cNvSpPr>
          <p:nvPr>
            <p:ph idx="1"/>
          </p:nvPr>
        </p:nvSpPr>
        <p:spPr>
          <a:xfrm>
            <a:off x="609600" y="2091055"/>
            <a:ext cx="10972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sz="4400" b="1" strike="noStrike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5400" b="1" strike="noStrike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        </a:t>
            </a:r>
            <a:r>
              <a:rPr lang="en-US" altLang="zh-CN" sz="54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          </a:t>
            </a:r>
            <a:r>
              <a:rPr lang="zh-CN" altLang="en-US" sz="5400" b="1" strike="noStrike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思考</a:t>
            </a:r>
            <a:r>
              <a:rPr lang="en-US" altLang="zh-CN" sz="5400" dirty="0" smtClean="0"/>
              <a:t>—</a:t>
            </a:r>
            <a:r>
              <a:rPr lang="en-US" altLang="zh-CN" sz="54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54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讨论</a:t>
            </a:r>
            <a:endParaRPr lang="zh-CN" altLang="en-US" sz="5400" b="1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5400" dirty="0" smtClean="0">
                <a:sym typeface="+mn-ea"/>
              </a:rPr>
              <a:t>           </a:t>
            </a:r>
            <a:r>
              <a:rPr lang="en-US" altLang="zh-CN" sz="54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                    </a:t>
            </a:r>
            <a:r>
              <a:rPr lang="zh-CN" altLang="en-US" sz="54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展示</a:t>
            </a:r>
            <a:endParaRPr lang="zh-CN" altLang="en-US" sz="5400" b="1" noProof="1" smtClean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5400" b="1" strike="noStrike" noProof="1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5400" b="1" strike="noStrike" noProof="1">
                <a:solidFill>
                  <a:schemeClr val="bg2">
                    <a:lumMod val="40000"/>
                    <a:lumOff val="60000"/>
                  </a:schemeClr>
                </a:solidFill>
                <a:ea typeface="楷体_GB2312" panose="02010609030101010101" pitchFamily="49" charset="-122"/>
              </a:rPr>
              <a:t>（内容？感情？特色）</a:t>
            </a:r>
            <a:endParaRPr lang="zh-CN" altLang="en-US" sz="5400" b="1" strike="noStrike" noProof="1">
              <a:solidFill>
                <a:schemeClr val="bg2">
                  <a:lumMod val="40000"/>
                  <a:lumOff val="60000"/>
                </a:schemeClr>
              </a:solidFill>
              <a:ea typeface="楷体_GB2312" panose="02010609030101010101" pitchFamily="49" charset="-122"/>
            </a:endParaRPr>
          </a:p>
        </p:txBody>
      </p:sp>
      <p:pic>
        <p:nvPicPr>
          <p:cNvPr id="10244" name="图片 105475" descr="049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818407" y="4885652"/>
            <a:ext cx="2062535" cy="189065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2342515" y="2776855"/>
            <a:ext cx="27082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速读</a:t>
            </a:r>
            <a:r>
              <a:rPr lang="en-US" altLang="zh-CN" sz="5400" dirty="0" smtClean="0">
                <a:sym typeface="+mn-ea"/>
              </a:rPr>
              <a:t>—</a:t>
            </a:r>
            <a:endParaRPr lang="zh-CN" altLang="en-US" sz="5400" b="1"/>
          </a:p>
        </p:txBody>
      </p:sp>
      <p:sp>
        <p:nvSpPr>
          <p:cNvPr id="3" name="文本框 2"/>
          <p:cNvSpPr txBox="1"/>
          <p:nvPr/>
        </p:nvSpPr>
        <p:spPr>
          <a:xfrm>
            <a:off x="1793875" y="3624580"/>
            <a:ext cx="51866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5400" b="1" dirty="0" smtClean="0">
                <a:sym typeface="+mn-ea"/>
              </a:rPr>
              <a:t>—</a:t>
            </a:r>
            <a:r>
              <a:rPr lang="zh-CN" altLang="en-US" sz="54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概括</a:t>
            </a:r>
            <a:r>
              <a:rPr lang="en-US" altLang="zh-CN" sz="5400" b="1" dirty="0" smtClean="0">
                <a:sym typeface="+mn-ea"/>
              </a:rPr>
              <a:t>—</a:t>
            </a:r>
            <a:r>
              <a:rPr lang="en-US" altLang="zh-CN" sz="54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 </a:t>
            </a:r>
            <a:r>
              <a:rPr lang="zh-CN" altLang="en-US" sz="54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笔记</a:t>
            </a:r>
            <a:r>
              <a:rPr lang="en-US" altLang="zh-CN" sz="5400" b="1" dirty="0" smtClean="0">
                <a:sym typeface="+mn-ea"/>
              </a:rPr>
              <a:t>—</a:t>
            </a:r>
            <a:endParaRPr lang="zh-CN" altLang="en-US" sz="5400" b="1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14689" descr="bkarts137"/>
          <p:cNvPicPr>
            <a:picLocks noChangeAspect="1"/>
          </p:cNvPicPr>
          <p:nvPr/>
        </p:nvPicPr>
        <p:blipFill>
          <a:blip r:embed="rId1" cstate="print"/>
          <a:srcRect l="1941"/>
          <a:stretch>
            <a:fillRect/>
          </a:stretch>
        </p:blipFill>
        <p:spPr>
          <a:xfrm>
            <a:off x="-95885" y="-116840"/>
            <a:ext cx="12416155" cy="728091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4691" name="文本框 114690"/>
          <p:cNvSpPr txBox="1"/>
          <p:nvPr/>
        </p:nvSpPr>
        <p:spPr>
          <a:xfrm>
            <a:off x="3048000" y="304800"/>
            <a:ext cx="7620000" cy="9798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base">
              <a:buClr>
                <a:srgbClr val="000000"/>
              </a:buClr>
            </a:pPr>
            <a:r>
              <a:rPr lang="zh-CN" altLang="en-US" sz="5400" b="1" strike="noStrike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       </a:t>
            </a:r>
            <a:r>
              <a:rPr lang="zh-CN" altLang="en-US" sz="5400" b="1" strike="noStrike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板书图</a:t>
            </a:r>
            <a:r>
              <a:rPr lang="en-US" altLang="zh-CN" sz="5400" b="1" strike="noStrike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1</a:t>
            </a:r>
            <a:endParaRPr lang="en-US" altLang="zh-CN" sz="5400" b="1" strike="noStrike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pic>
        <p:nvPicPr>
          <p:cNvPr id="18440" name="nianqinen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696450" y="5949950"/>
            <a:ext cx="304800" cy="304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" name="TextBox 9"/>
          <p:cNvSpPr txBox="1"/>
          <p:nvPr/>
        </p:nvSpPr>
        <p:spPr>
          <a:xfrm>
            <a:off x="1151068" y="2538806"/>
            <a:ext cx="666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内容</a:t>
            </a:r>
            <a:endParaRPr lang="zh-CN" altLang="en-US" sz="40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947134" y="2302136"/>
            <a:ext cx="333487" cy="17750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279985" y="2215851"/>
            <a:ext cx="1688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肯定优点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36470" y="3860875"/>
            <a:ext cx="179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提出希望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851238" y="2033195"/>
            <a:ext cx="247426" cy="10650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3894268" y="3582297"/>
            <a:ext cx="182880" cy="10542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137660" y="1867909"/>
            <a:ext cx="20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心地善良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12222" y="2672118"/>
            <a:ext cx="1667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平民思想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7846" y="3470275"/>
            <a:ext cx="2280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博大的胸怀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43065" y="413845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钢铁的意志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99170" y="2104023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欣赏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赞扬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6" name="右大括号 25"/>
          <p:cNvSpPr/>
          <p:nvPr/>
        </p:nvSpPr>
        <p:spPr>
          <a:xfrm>
            <a:off x="6390042" y="2216075"/>
            <a:ext cx="161365" cy="9789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大括号 26"/>
          <p:cNvSpPr/>
          <p:nvPr/>
        </p:nvSpPr>
        <p:spPr>
          <a:xfrm>
            <a:off x="6390042" y="3700631"/>
            <a:ext cx="268941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92807" y="3706914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担忧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r>
              <a:rPr lang="zh-CN" altLang="en-US" sz="28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希望</a:t>
            </a:r>
            <a:endParaRPr lang="zh-CN" altLang="en-US" sz="28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9" name="右大括号 28"/>
          <p:cNvSpPr/>
          <p:nvPr/>
        </p:nvSpPr>
        <p:spPr>
          <a:xfrm>
            <a:off x="7799294" y="2463501"/>
            <a:ext cx="387275" cy="186107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362655" y="2391534"/>
            <a:ext cx="498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80337" y="3244334"/>
            <a:ext cx="395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8320091" y="2634734"/>
            <a:ext cx="691515" cy="1358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情</a:t>
            </a:r>
            <a:endParaRPr lang="zh-CN" altLang="en-US" sz="40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  <a:p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感</a:t>
            </a:r>
            <a:endParaRPr lang="zh-CN" altLang="en-US" sz="40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2458" y="1121228"/>
            <a:ext cx="7739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14  </a:t>
            </a:r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给儿子的一封信</a:t>
            </a:r>
            <a:r>
              <a:rPr lang="zh-CN" altLang="en-US" sz="32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（刘亚洲）</a:t>
            </a:r>
            <a:endParaRPr lang="zh-CN" altLang="en-US" sz="32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05991" y="2672199"/>
            <a:ext cx="691515" cy="13589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爱</a:t>
            </a:r>
            <a:endParaRPr lang="zh-CN" altLang="en-US" sz="40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  <a:p>
            <a:r>
              <a:rPr lang="zh-CN" altLang="en-US" sz="4000" b="1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子</a:t>
            </a:r>
            <a:endParaRPr lang="zh-CN" altLang="en-US" sz="4000" b="1" noProof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570" y="4942840"/>
            <a:ext cx="14852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特色</a:t>
            </a:r>
            <a:r>
              <a:rPr lang="zh-CN" altLang="en-US" b="1">
                <a:solidFill>
                  <a:srgbClr val="0070C0"/>
                </a:solidFill>
                <a:effectLst/>
              </a:rPr>
              <a:t> </a:t>
            </a:r>
            <a:r>
              <a:rPr lang="zh-CN" altLang="en-US">
                <a:solidFill>
                  <a:schemeClr val="bg1"/>
                </a:solidFill>
              </a:rPr>
              <a:t>         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3300" y="4993005"/>
            <a:ext cx="438594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smtClean="0">
                <a:solidFill>
                  <a:srgbClr val="0070C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事例多 句子美 感情深</a:t>
            </a:r>
            <a:endParaRPr lang="zh-CN" altLang="en-US" sz="3200" b="1" smtClean="0">
              <a:solidFill>
                <a:srgbClr val="0070C0"/>
              </a:solidFill>
              <a:effectLst/>
              <a:latin typeface="华文中宋" panose="02010600040101010101" charset="-122"/>
              <a:ea typeface="华文中宋" panose="02010600040101010101" charset="-122"/>
              <a:cs typeface="+mn-ea"/>
              <a:sym typeface="+mn-ea"/>
            </a:endParaRPr>
          </a:p>
          <a:p>
            <a:endParaRPr lang="zh-CN" altLang="en-US" sz="3200" b="1" smtClean="0">
              <a:solidFill>
                <a:srgbClr val="0070C0"/>
              </a:solidFill>
              <a:effectLst/>
              <a:latin typeface="华文中宋" panose="02010600040101010101" charset="-122"/>
              <a:ea typeface="华文中宋" panose="020106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8" grpId="0"/>
      <p:bldP spid="21" grpId="0"/>
      <p:bldP spid="22" grpId="0"/>
      <p:bldP spid="23" grpId="0"/>
      <p:bldP spid="24" grpId="0"/>
      <p:bldP spid="25" grpId="0"/>
      <p:bldP spid="28" grpId="0"/>
      <p:bldP spid="32" grpId="0"/>
      <p:bldP spid="19" grpId="0" bldLvl="0" animBg="1"/>
      <p:bldP spid="20" grpId="0" bldLvl="0" animBg="1"/>
      <p:bldP spid="26" grpId="0" bldLvl="0" animBg="1"/>
      <p:bldP spid="27" grpId="0" bldLvl="0" animBg="1"/>
      <p:bldP spid="16" grpId="0" bldLvl="0" animBg="1"/>
      <p:bldP spid="29" grpId="0" bldLvl="0" animBg="1"/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104449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066800"/>
          </a:xfrm>
        </p:spPr>
        <p:txBody>
          <a:bodyPr anchor="ctr"/>
          <a:lstStyle/>
          <a:p>
            <a:pPr algn="ctr" fontAlgn="base"/>
            <a:r>
              <a:rPr lang="zh-CN" altLang="en-US" sz="80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导学二</a:t>
            </a:r>
            <a:endParaRPr lang="zh-CN" altLang="en-US" sz="8000" b="1" strike="noStrike" noProof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04451" name="文本占位符 104450"/>
          <p:cNvSpPr>
            <a:spLocks noGrp="1"/>
          </p:cNvSpPr>
          <p:nvPr>
            <p:ph idx="1"/>
          </p:nvPr>
        </p:nvSpPr>
        <p:spPr>
          <a:xfrm>
            <a:off x="71755" y="438785"/>
            <a:ext cx="12048490" cy="5477510"/>
          </a:xfrm>
        </p:spPr>
        <p:txBody>
          <a:bodyPr/>
          <a:lstStyle/>
          <a:p>
            <a:pPr fontAlgn="base">
              <a:lnSpc>
                <a:spcPct val="90000"/>
              </a:lnSpc>
              <a:buNone/>
            </a:pPr>
            <a:endParaRPr lang="en-US" altLang="zh-CN" sz="5400" b="1" strike="noStrike" noProof="1" smtClean="0">
              <a:solidFill>
                <a:schemeClr val="accent5">
                  <a:lumMod val="20000"/>
                  <a:lumOff val="80000"/>
                </a:schemeClr>
              </a:solidFill>
              <a:ea typeface="楷体_GB2312" panose="02010609030101010101" pitchFamily="49" charset="-122"/>
            </a:endParaRP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4200" b="1" smtClean="0">
                <a:solidFill>
                  <a:schemeClr val="bg2"/>
                </a:solidFill>
                <a:ea typeface="楷体_GB2312" panose="02010609030101010101" pitchFamily="49" charset="-122"/>
                <a:sym typeface="+mn-ea"/>
              </a:rPr>
              <a:t> </a:t>
            </a:r>
            <a:r>
              <a:rPr lang="zh-CN" altLang="en-US" sz="4400" b="1" smtClean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细读语段，</a:t>
            </a:r>
            <a:r>
              <a:rPr lang="zh-CN" altLang="en-US" sz="4400" b="1" strike="noStrike" noProof="1" smtClean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勾画语句，思考讨论，体会写作特色</a:t>
            </a: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：</a:t>
            </a:r>
            <a:endParaRPr lang="en-US" altLang="zh-CN" sz="3600" b="1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zh-CN" sz="4200" b="1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4200" b="1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、举例说说</a:t>
            </a:r>
            <a:r>
              <a:rPr lang="zh-CN" altLang="en-US" sz="42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事例</a:t>
            </a:r>
            <a:r>
              <a:rPr lang="zh-CN" altLang="en-US" sz="4200" b="1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的</a:t>
            </a:r>
            <a:r>
              <a:rPr lang="zh-CN" altLang="en-US" sz="42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作用</a:t>
            </a:r>
            <a:endParaRPr lang="zh-CN" altLang="en-US" sz="4200" b="1" noProof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   事例         +              作用                      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（谁+干什么）  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（观点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抒情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en-US" altLang="zh-CN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2</a:t>
            </a: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、举例</a:t>
            </a:r>
            <a:r>
              <a:rPr lang="zh-CN" altLang="en-US" sz="42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品味</a:t>
            </a: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优美</a:t>
            </a:r>
            <a:r>
              <a:rPr lang="zh-CN" altLang="en-US" sz="42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句子</a:t>
            </a:r>
            <a:endParaRPr lang="zh-CN" altLang="en-US" sz="4200" b="1" strike="noStrike" noProof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42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  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写法         +            效果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(</a:t>
            </a:r>
            <a:r>
              <a:rPr lang="zh-CN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指出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+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分析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（谁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+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怎样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+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情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endParaRPr lang="en-US" altLang="zh-CN" sz="4000" b="1" noProof="1" smtClean="0">
              <a:solidFill>
                <a:srgbClr val="FFFF00"/>
              </a:solidFill>
              <a:ea typeface="楷体_GB2312" panose="02010609030101010101" pitchFamily="49" charset="-122"/>
              <a:sym typeface="+mn-ea"/>
            </a:endParaRPr>
          </a:p>
          <a:p>
            <a:pPr marL="0" lvl="0" indent="0" algn="l">
              <a:lnSpc>
                <a:spcPct val="90000"/>
              </a:lnSpc>
              <a:buNone/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     </a:t>
            </a:r>
            <a:endParaRPr lang="zh-CN" altLang="en-US" sz="4400" b="1" noProof="1" smtClean="0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4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。</a:t>
            </a:r>
            <a:endParaRPr lang="en-US" altLang="zh-CN" sz="4400" b="1" strike="noStrike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</p:txBody>
      </p:sp>
      <p:sp>
        <p:nvSpPr>
          <p:cNvPr id="3" name="右箭头 2">
            <a:hlinkClick r:id="rId1" action="ppaction://hlinksldjump"/>
          </p:cNvPr>
          <p:cNvSpPr/>
          <p:nvPr/>
        </p:nvSpPr>
        <p:spPr>
          <a:xfrm>
            <a:off x="9243060" y="2275205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>
            <a:hlinkClick r:id="rId2" action="ppaction://hlinksldjump"/>
          </p:cNvPr>
          <p:cNvSpPr/>
          <p:nvPr/>
        </p:nvSpPr>
        <p:spPr>
          <a:xfrm>
            <a:off x="9735820" y="3406775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uiExpand="1" build="p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学法提示二</a:t>
            </a:r>
            <a:endParaRPr lang="zh-CN" altLang="en-US" sz="80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05000"/>
            <a:ext cx="10972800" cy="2168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60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细读</a:t>
            </a:r>
            <a:r>
              <a:rPr lang="en-US" altLang="zh-CN" sz="6000" dirty="0" smtClean="0">
                <a:sym typeface="+mn-ea"/>
              </a:rPr>
              <a:t>—</a:t>
            </a:r>
            <a:r>
              <a:rPr lang="en-US" altLang="zh-CN" sz="60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 </a:t>
            </a:r>
            <a:r>
              <a:rPr lang="zh-CN" altLang="en-US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勾画</a:t>
            </a:r>
            <a:r>
              <a:rPr lang="en-US" altLang="zh-CN" sz="6000" dirty="0" smtClean="0">
                <a:sym typeface="+mn-ea"/>
              </a:rPr>
              <a:t>—</a:t>
            </a:r>
            <a:r>
              <a:rPr lang="zh-CN" altLang="en-US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思考</a:t>
            </a:r>
            <a:r>
              <a:rPr lang="en-US" altLang="zh-CN" sz="6000" dirty="0" smtClean="0"/>
              <a:t>—</a:t>
            </a:r>
            <a:r>
              <a:rPr lang="en-US" altLang="zh-CN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60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讨论</a:t>
            </a:r>
            <a:endParaRPr lang="zh-CN" altLang="en-US" sz="6000" b="1" smtClean="0">
              <a:solidFill>
                <a:srgbClr val="000000"/>
              </a:solidFill>
              <a:ea typeface="楷体_GB2312" panose="0201060903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6000" dirty="0" smtClean="0">
                <a:sym typeface="+mn-ea"/>
              </a:rPr>
              <a:t>—</a:t>
            </a:r>
            <a:r>
              <a:rPr lang="zh-CN" altLang="en-US" sz="6000" b="1" smtClean="0">
                <a:solidFill>
                  <a:srgbClr val="000000"/>
                </a:solidFill>
                <a:ea typeface="楷体_GB2312" panose="02010609030101010101" pitchFamily="49" charset="-122"/>
                <a:sym typeface="+mn-ea"/>
              </a:rPr>
              <a:t>概括</a:t>
            </a:r>
            <a:r>
              <a:rPr lang="en-US" altLang="zh-CN" sz="6000" dirty="0" smtClean="0"/>
              <a:t>—</a:t>
            </a:r>
            <a:r>
              <a:rPr lang="en-US" altLang="zh-CN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微批</a:t>
            </a:r>
            <a:r>
              <a:rPr lang="en-US" altLang="zh-CN" sz="6000" dirty="0" smtClean="0"/>
              <a:t>—</a:t>
            </a:r>
            <a:r>
              <a:rPr lang="en-US" altLang="zh-CN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6000" b="1" noProof="1" smtClean="0">
                <a:solidFill>
                  <a:srgbClr val="000000"/>
                </a:solidFill>
                <a:ea typeface="楷体_GB2312" panose="02010609030101010101" pitchFamily="49" charset="-122"/>
              </a:rPr>
              <a:t>展示</a:t>
            </a:r>
            <a:endParaRPr lang="zh-CN" altLang="en-US" sz="6000" b="1" noProof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9032875" y="4622165"/>
            <a:ext cx="97917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104449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066800"/>
          </a:xfrm>
        </p:spPr>
        <p:txBody>
          <a:bodyPr anchor="ctr"/>
          <a:lstStyle/>
          <a:p>
            <a:pPr algn="ctr" fontAlgn="base"/>
            <a:r>
              <a:rPr lang="zh-CN" altLang="en-US" sz="80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导学二</a:t>
            </a:r>
            <a:endParaRPr lang="zh-CN" altLang="en-US" sz="8000" b="1" strike="noStrike" noProof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04451" name="文本占位符 104450"/>
          <p:cNvSpPr>
            <a:spLocks noGrp="1"/>
          </p:cNvSpPr>
          <p:nvPr>
            <p:ph idx="1"/>
          </p:nvPr>
        </p:nvSpPr>
        <p:spPr>
          <a:xfrm>
            <a:off x="71755" y="635"/>
            <a:ext cx="12048490" cy="6834505"/>
          </a:xfrm>
        </p:spPr>
        <p:txBody>
          <a:bodyPr/>
          <a:lstStyle/>
          <a:p>
            <a:pPr marL="0" indent="0" fontAlgn="base">
              <a:lnSpc>
                <a:spcPct val="90000"/>
              </a:lnSpc>
              <a:buNone/>
            </a:pPr>
            <a:r>
              <a:rPr lang="en-US" altLang="zh-CN" sz="5400" b="1" strike="noStrike" noProof="1" smtClean="0">
                <a:solidFill>
                  <a:schemeClr val="accent5">
                    <a:lumMod val="20000"/>
                    <a:lumOff val="80000"/>
                  </a:schemeClr>
                </a:solidFill>
                <a:ea typeface="楷体_GB2312" panose="02010609030101010101" pitchFamily="49" charset="-122"/>
              </a:rPr>
              <a:t>  </a:t>
            </a:r>
            <a:endParaRPr lang="en-US" altLang="zh-CN" sz="5400" b="1" strike="noStrike" noProof="1" smtClean="0">
              <a:solidFill>
                <a:schemeClr val="accent5">
                  <a:lumMod val="20000"/>
                  <a:lumOff val="80000"/>
                </a:schemeClr>
              </a:solidFill>
              <a:ea typeface="楷体_GB2312" panose="02010609030101010101" pitchFamily="49" charset="-122"/>
            </a:endParaRP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4200" b="1" smtClean="0">
                <a:solidFill>
                  <a:schemeClr val="bg2"/>
                </a:solidFill>
                <a:ea typeface="楷体_GB2312" panose="02010609030101010101" pitchFamily="49" charset="-122"/>
                <a:sym typeface="+mn-ea"/>
              </a:rPr>
              <a:t> </a:t>
            </a:r>
            <a:endParaRPr lang="en-US" altLang="zh-CN" sz="3600" b="1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42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4800" b="1" noProof="1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扩展     </a:t>
            </a:r>
            <a:r>
              <a:rPr lang="zh-CN" altLang="en-US" sz="42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事例</a:t>
            </a:r>
            <a:r>
              <a:rPr lang="zh-CN" altLang="en-US" sz="4200" b="1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的</a:t>
            </a:r>
            <a:r>
              <a:rPr lang="zh-CN" altLang="en-US" sz="4200" b="1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作用</a:t>
            </a:r>
            <a:endParaRPr lang="zh-CN" altLang="en-US" sz="4200" b="1" noProof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   事例         +                 作用                      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（谁+干什么）  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（人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物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景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理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情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怎样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4200" b="1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扩展</a:t>
            </a: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4200" b="1" strike="noStrike" noProof="1" smtClean="0">
                <a:solidFill>
                  <a:srgbClr val="FF0000"/>
                </a:solidFill>
                <a:ea typeface="楷体_GB2312" panose="02010609030101010101" pitchFamily="49" charset="-122"/>
              </a:rPr>
              <a:t>品味</a:t>
            </a:r>
            <a:r>
              <a:rPr lang="zh-CN" altLang="en-US" sz="42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优美句子</a:t>
            </a:r>
            <a:endParaRPr lang="en-US" altLang="zh-CN" sz="4200" b="1" strike="noStrike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42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   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写法         +                  效果</a:t>
            </a:r>
            <a:endParaRPr lang="zh-CN" altLang="en-US" sz="4000" b="1" noProof="1" smtClean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(</a:t>
            </a:r>
            <a:r>
              <a:rPr lang="zh-CN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指出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+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分析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</a:t>
            </a:r>
            <a:r>
              <a:rPr lang="en-US" altLang="zh-CN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+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     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（人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物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景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理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情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+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怎样</a:t>
            </a:r>
            <a:r>
              <a:rPr lang="en-US" altLang="zh-CN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)</a:t>
            </a:r>
            <a:r>
              <a:rPr lang="zh-CN" altLang="en-US" sz="4000" b="1" noProof="1" smtClean="0">
                <a:solidFill>
                  <a:srgbClr val="FFFF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4000" b="1" smtClean="0">
                <a:solidFill>
                  <a:srgbClr val="FFFF00"/>
                </a:solidFill>
                <a:ea typeface="楷体_GB2312" panose="02010609030101010101" pitchFamily="49" charset="-122"/>
                <a:sym typeface="+mn-ea"/>
              </a:rPr>
              <a:t>     </a:t>
            </a:r>
            <a:endParaRPr lang="zh-CN" altLang="en-US" sz="4400" b="1" noProof="1" smtClean="0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400" b="1" strike="noStrike" noProof="1" smtClean="0">
                <a:solidFill>
                  <a:schemeClr val="bg2"/>
                </a:solidFill>
                <a:ea typeface="楷体_GB2312" panose="02010609030101010101" pitchFamily="49" charset="-122"/>
              </a:rPr>
              <a:t>。</a:t>
            </a:r>
            <a:endParaRPr lang="en-US" altLang="zh-CN" sz="4400" b="1" strike="noStrike" noProof="1" smtClean="0">
              <a:solidFill>
                <a:schemeClr val="bg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edge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文本框 114690"/>
          <p:cNvSpPr txBox="1"/>
          <p:nvPr/>
        </p:nvSpPr>
        <p:spPr>
          <a:xfrm>
            <a:off x="3048000" y="304800"/>
            <a:ext cx="7620000" cy="9798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base">
              <a:buClr>
                <a:srgbClr val="000000"/>
              </a:buClr>
            </a:pPr>
            <a:r>
              <a:rPr lang="zh-CN" altLang="en-US" sz="5400" b="1" strike="noStrike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       板书图</a:t>
            </a:r>
            <a:r>
              <a:rPr lang="en-US" altLang="zh-CN" sz="5400" b="1" strike="noStrike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1</a:t>
            </a:r>
            <a:endParaRPr lang="en-US" altLang="zh-CN" sz="5400" b="1" strike="noStrike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1068" y="2538806"/>
            <a:ext cx="666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内容</a:t>
            </a:r>
            <a:endParaRPr lang="zh-CN" altLang="en-US" sz="40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947134" y="2302136"/>
            <a:ext cx="333487" cy="17750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280620" y="2280621"/>
            <a:ext cx="1688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肯定优点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4560" y="3818965"/>
            <a:ext cx="179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提出希望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851238" y="2033195"/>
            <a:ext cx="247426" cy="10650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3894268" y="3582297"/>
            <a:ext cx="182880" cy="10542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206240" y="2086984"/>
            <a:ext cx="20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心地善良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16997" y="2732443"/>
            <a:ext cx="1667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平民思想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52451" y="3657600"/>
            <a:ext cx="2280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博大的胸怀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00215" y="414797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钢铁的意志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99170" y="2104023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欣赏</a:t>
            </a:r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赞扬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6" name="右大括号 25"/>
          <p:cNvSpPr/>
          <p:nvPr/>
        </p:nvSpPr>
        <p:spPr>
          <a:xfrm>
            <a:off x="6390042" y="2216075"/>
            <a:ext cx="161365" cy="9789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大括号 26"/>
          <p:cNvSpPr/>
          <p:nvPr/>
        </p:nvSpPr>
        <p:spPr>
          <a:xfrm>
            <a:off x="6390042" y="3700631"/>
            <a:ext cx="268941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92807" y="3706914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担忧</a:t>
            </a:r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r>
              <a:rPr lang="zh-CN" altLang="en-US" sz="28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希望</a:t>
            </a:r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29" name="右大括号 28"/>
          <p:cNvSpPr/>
          <p:nvPr/>
        </p:nvSpPr>
        <p:spPr>
          <a:xfrm>
            <a:off x="7799294" y="2463501"/>
            <a:ext cx="387275" cy="186107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362655" y="2391534"/>
            <a:ext cx="498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endParaRPr lang="en-US" altLang="zh-CN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endParaRPr lang="zh-CN" altLang="en-US" sz="28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80337" y="3244334"/>
            <a:ext cx="395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8320091" y="2634734"/>
            <a:ext cx="691515" cy="1358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情</a:t>
            </a:r>
            <a:endParaRPr lang="zh-CN" altLang="en-US" sz="40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  <a:p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感</a:t>
            </a:r>
            <a:endParaRPr lang="zh-CN" altLang="en-US" sz="40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2458" y="1121228"/>
            <a:ext cx="7739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14  </a:t>
            </a:r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给儿子的一封信</a:t>
            </a:r>
            <a:r>
              <a:rPr lang="zh-CN" altLang="en-US" sz="32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（刘亚洲）</a:t>
            </a:r>
            <a:endParaRPr lang="zh-CN" altLang="en-US" sz="32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2461" y="2634734"/>
            <a:ext cx="691515" cy="13589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爱</a:t>
            </a:r>
            <a:endParaRPr lang="zh-CN" altLang="en-US" sz="40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  <a:p>
            <a:r>
              <a:rPr lang="zh-CN" altLang="en-US" sz="4000" b="1" noProof="1" smtClean="0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子</a:t>
            </a:r>
            <a:endParaRPr lang="zh-CN" altLang="en-US" sz="4000" b="1" noProof="1" smtClean="0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6910" y="5505450"/>
            <a:ext cx="7210425" cy="749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特色</a:t>
            </a:r>
            <a:r>
              <a:rPr lang="zh-CN" altLang="en-US">
                <a:solidFill>
                  <a:srgbClr val="FFFF00"/>
                </a:solidFill>
              </a:rPr>
              <a:t>         </a:t>
            </a:r>
            <a:r>
              <a:rPr lang="zh-CN" altLang="en-US" sz="2800" b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事例多  句子美  感情深</a:t>
            </a:r>
            <a:endParaRPr lang="zh-CN" altLang="en-US" sz="2800" b="1" smtClean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10199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CDCDC"/>
        </a:accent4>
        <a:accent5>
          <a:srgbClr val="ADE2E2"/>
        </a:accent5>
        <a:accent6>
          <a:srgbClr val="00B1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D93FF"/>
        </a:lt1>
        <a:dk2>
          <a:srgbClr val="FFFFFF"/>
        </a:dk2>
        <a:lt2>
          <a:srgbClr val="000066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CDCDC"/>
        </a:accent4>
        <a:accent5>
          <a:srgbClr val="B9B9FF"/>
        </a:accent5>
        <a:accent6>
          <a:srgbClr val="8989E5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2E88"/>
        </a:lt1>
        <a:dk2>
          <a:srgbClr val="FFFFFF"/>
        </a:dk2>
        <a:lt2>
          <a:srgbClr val="000000"/>
        </a:lt2>
        <a:accent1>
          <a:srgbClr val="FF6600"/>
        </a:accent1>
        <a:accent2>
          <a:srgbClr val="FFCC00"/>
        </a:accent2>
        <a:accent3>
          <a:srgbClr val="B5ACC4"/>
        </a:accent3>
        <a:accent4>
          <a:srgbClr val="DCDCDC"/>
        </a:accent4>
        <a:accent5>
          <a:srgbClr val="FFB9AA"/>
        </a:accent5>
        <a:accent6>
          <a:srgbClr val="E5B700"/>
        </a:accent6>
        <a:hlink>
          <a:srgbClr val="33CCCC"/>
        </a:hlink>
        <a:folHlink>
          <a:srgbClr val="36CC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3366"/>
        </a:lt2>
        <a:accent1>
          <a:srgbClr val="9966FF"/>
        </a:accent1>
        <a:accent2>
          <a:srgbClr val="00CC66"/>
        </a:accent2>
        <a:accent3>
          <a:srgbClr val="B9B9CA"/>
        </a:accent3>
        <a:accent4>
          <a:srgbClr val="DCDCDC"/>
        </a:accent4>
        <a:accent5>
          <a:srgbClr val="CAB9FF"/>
        </a:accent5>
        <a:accent6>
          <a:srgbClr val="00B75B"/>
        </a:accent6>
        <a:hlink>
          <a:srgbClr val="65C8FF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000000"/>
        </a:lt2>
        <a:accent1>
          <a:srgbClr val="B7C533"/>
        </a:accent1>
        <a:accent2>
          <a:srgbClr val="CCCCFF"/>
        </a:accent2>
        <a:accent3>
          <a:srgbClr val="ADB9AA"/>
        </a:accent3>
        <a:accent4>
          <a:srgbClr val="DCDCDC"/>
        </a:accent4>
        <a:accent5>
          <a:srgbClr val="D7DEAD"/>
        </a:accent5>
        <a:accent6>
          <a:srgbClr val="B7B7E5"/>
        </a:accent6>
        <a:hlink>
          <a:srgbClr val="FFFF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1"/>
        </a:accent3>
        <a:accent4>
          <a:srgbClr val="DCDCDC"/>
        </a:accent4>
        <a:accent5>
          <a:srgbClr val="BBC2AA"/>
        </a:accent5>
        <a:accent6>
          <a:srgbClr val="C2CA79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6600"/>
        </a:lt1>
        <a:dk2>
          <a:srgbClr val="FFFFFF"/>
        </a:dk2>
        <a:lt2>
          <a:srgbClr val="5F5F5F"/>
        </a:lt2>
        <a:accent1>
          <a:srgbClr val="CC6600"/>
        </a:accent1>
        <a:accent2>
          <a:srgbClr val="FF6600"/>
        </a:accent2>
        <a:accent3>
          <a:srgbClr val="FFB9AA"/>
        </a:accent3>
        <a:accent4>
          <a:srgbClr val="DCDCDC"/>
        </a:accent4>
        <a:accent5>
          <a:srgbClr val="E2B9AA"/>
        </a:accent5>
        <a:accent6>
          <a:srgbClr val="E55B00"/>
        </a:accent6>
        <a:hlink>
          <a:srgbClr val="FFFF99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BA2F"/>
        </a:lt1>
        <a:dk2>
          <a:srgbClr val="A50021"/>
        </a:dk2>
        <a:lt2>
          <a:srgbClr val="000000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CDCDC"/>
        </a:accent4>
        <a:accent5>
          <a:srgbClr val="FFB9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自定义</PresentationFormat>
  <Paragraphs>140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Tahoma</vt:lpstr>
      <vt:lpstr>楷体_GB2312</vt:lpstr>
      <vt:lpstr>隶书</vt:lpstr>
      <vt:lpstr>黑体</vt:lpstr>
      <vt:lpstr>华文隶书</vt:lpstr>
      <vt:lpstr>仿宋</vt:lpstr>
      <vt:lpstr>华文中宋</vt:lpstr>
      <vt:lpstr>微软雅黑</vt:lpstr>
      <vt:lpstr>Calibri</vt:lpstr>
      <vt:lpstr>仿宋_GB2312</vt:lpstr>
      <vt:lpstr>Ocean</vt:lpstr>
      <vt:lpstr>给儿子的一封信</vt:lpstr>
      <vt:lpstr>6+1</vt:lpstr>
      <vt:lpstr>导学一</vt:lpstr>
      <vt:lpstr>学法提示一</vt:lpstr>
      <vt:lpstr>PowerPoint 演示文稿</vt:lpstr>
      <vt:lpstr>导学二</vt:lpstr>
      <vt:lpstr>学法提示二</vt:lpstr>
      <vt:lpstr>导学二</vt:lpstr>
      <vt:lpstr>PowerPoint 演示文稿</vt:lpstr>
      <vt:lpstr>PowerPoint 演示文稿</vt:lpstr>
      <vt:lpstr>练 （1） 写一封感恩的信(课后)          （2）为“胸怀博大”“意志坚强”各添一个事例。(课后)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gaopeiyou</dc:creator>
  <cp:lastModifiedBy>Administrator</cp:lastModifiedBy>
  <cp:revision>117</cp:revision>
  <dcterms:created xsi:type="dcterms:W3CDTF">2015-11-05T12:24:00Z</dcterms:created>
  <dcterms:modified xsi:type="dcterms:W3CDTF">2016-12-27T01:18:18Z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