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1" r:id="rId2"/>
    <p:sldMasterId id="2147483664" r:id="rId3"/>
    <p:sldMasterId id="2147483676" r:id="rId4"/>
    <p:sldMasterId id="2147483678" r:id="rId5"/>
    <p:sldMasterId id="2147483690" r:id="rId6"/>
  </p:sldMasterIdLst>
  <p:notesMasterIdLst>
    <p:notesMasterId r:id="rId7"/>
  </p:notesMasterIdLst>
  <p:sldIdLst>
    <p:sldId id="363" r:id="rId8"/>
    <p:sldId id="364" r:id="rId9"/>
    <p:sldId id="379" r:id="rId10"/>
    <p:sldId id="380" r:id="rId11"/>
    <p:sldId id="381" r:id="rId12"/>
    <p:sldId id="680" r:id="rId13"/>
    <p:sldId id="681" r:id="rId14"/>
    <p:sldId id="683" r:id="rId15"/>
    <p:sldId id="799" r:id="rId16"/>
    <p:sldId id="800" r:id="rId17"/>
    <p:sldId id="798" r:id="rId18"/>
    <p:sldId id="684" r:id="rId19"/>
    <p:sldId id="685" r:id="rId20"/>
    <p:sldId id="686" r:id="rId21"/>
    <p:sldId id="382" r:id="rId22"/>
    <p:sldId id="384" r:id="rId23"/>
    <p:sldId id="385" r:id="rId24"/>
    <p:sldId id="386" r:id="rId25"/>
    <p:sldId id="387" r:id="rId26"/>
    <p:sldId id="687" r:id="rId27"/>
    <p:sldId id="688" r:id="rId28"/>
    <p:sldId id="374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1">
          <p15:clr>
            <a:srgbClr val="A4A3A4"/>
          </p15:clr>
        </p15:guide>
        <p15:guide id="2" pos="279" userDrawn="1">
          <p15:clr>
            <a:srgbClr val="A4A3A4"/>
          </p15:clr>
        </p15:guide>
        <p15:guide id="3" pos="7401">
          <p15:clr>
            <a:srgbClr val="A4A3A4"/>
          </p15:clr>
        </p15:guide>
        <p15:guide id="4" pos="3816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6667" autoAdjust="0"/>
    <p:restoredTop sz="96154" autoAdjust="0"/>
  </p:normalViewPr>
  <p:slideViewPr>
    <p:cSldViewPr snapToGrid="0" showGuides="1">
      <p:cViewPr varScale="1">
        <p:scale>
          <a:sx n="74" d="100"/>
          <a:sy n="74" d="100"/>
        </p:scale>
        <p:origin x="84" y="180"/>
      </p:cViewPr>
      <p:guideLst>
        <p:guide orient="horz" pos="2181"/>
        <p:guide pos="279"/>
        <p:guide pos="7401"/>
        <p:guide pos="38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-1938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3.xml" /><Relationship Id="rId11" Type="http://schemas.openxmlformats.org/officeDocument/2006/relationships/slide" Target="slides/slide4.xml" /><Relationship Id="rId12" Type="http://schemas.openxmlformats.org/officeDocument/2006/relationships/slide" Target="slides/slide5.xml" /><Relationship Id="rId13" Type="http://schemas.openxmlformats.org/officeDocument/2006/relationships/slide" Target="slides/slide6.xml" /><Relationship Id="rId14" Type="http://schemas.openxmlformats.org/officeDocument/2006/relationships/slide" Target="slides/slide7.xml" /><Relationship Id="rId15" Type="http://schemas.openxmlformats.org/officeDocument/2006/relationships/slide" Target="slides/slide8.xml" /><Relationship Id="rId16" Type="http://schemas.openxmlformats.org/officeDocument/2006/relationships/slide" Target="slides/slide9.xml" /><Relationship Id="rId17" Type="http://schemas.openxmlformats.org/officeDocument/2006/relationships/slide" Target="slides/slide10.xml" /><Relationship Id="rId18" Type="http://schemas.openxmlformats.org/officeDocument/2006/relationships/slide" Target="slides/slide11.xml" /><Relationship Id="rId19" Type="http://schemas.openxmlformats.org/officeDocument/2006/relationships/slide" Target="slides/slide12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3.xml" /><Relationship Id="rId21" Type="http://schemas.openxmlformats.org/officeDocument/2006/relationships/slide" Target="slides/slide14.xml" /><Relationship Id="rId22" Type="http://schemas.openxmlformats.org/officeDocument/2006/relationships/slide" Target="slides/slide15.xml" /><Relationship Id="rId23" Type="http://schemas.openxmlformats.org/officeDocument/2006/relationships/slide" Target="slides/slide16.xml" /><Relationship Id="rId24" Type="http://schemas.openxmlformats.org/officeDocument/2006/relationships/slide" Target="slides/slide17.xml" /><Relationship Id="rId25" Type="http://schemas.openxmlformats.org/officeDocument/2006/relationships/slide" Target="slides/slide18.xml" /><Relationship Id="rId26" Type="http://schemas.openxmlformats.org/officeDocument/2006/relationships/slide" Target="slides/slide19.xml" /><Relationship Id="rId27" Type="http://schemas.openxmlformats.org/officeDocument/2006/relationships/slide" Target="slides/slide20.xml" /><Relationship Id="rId28" Type="http://schemas.openxmlformats.org/officeDocument/2006/relationships/slide" Target="slides/slide21.xml" /><Relationship Id="rId29" Type="http://schemas.openxmlformats.org/officeDocument/2006/relationships/slide" Target="slides/slide22.xml" /><Relationship Id="rId3" Type="http://schemas.openxmlformats.org/officeDocument/2006/relationships/slideMaster" Target="slideMasters/slideMaster3.xml" /><Relationship Id="rId30" Type="http://schemas.openxmlformats.org/officeDocument/2006/relationships/tags" Target="tags/tag1.xml" /><Relationship Id="rId31" Type="http://schemas.openxmlformats.org/officeDocument/2006/relationships/presProps" Target="presProps.xml" /><Relationship Id="rId32" Type="http://schemas.openxmlformats.org/officeDocument/2006/relationships/viewProps" Target="viewProps.xml" /><Relationship Id="rId33" Type="http://schemas.openxmlformats.org/officeDocument/2006/relationships/theme" Target="theme/theme1.xml" /><Relationship Id="rId34" Type="http://schemas.openxmlformats.org/officeDocument/2006/relationships/tableStyles" Target="tableStyles.xml" /><Relationship Id="rId4" Type="http://schemas.openxmlformats.org/officeDocument/2006/relationships/slideMaster" Target="slideMasters/slideMaster4.xml" /><Relationship Id="rId5" Type="http://schemas.openxmlformats.org/officeDocument/2006/relationships/slideMaster" Target="slideMasters/slideMaster5.xml" /><Relationship Id="rId6" Type="http://schemas.openxmlformats.org/officeDocument/2006/relationships/slideMaster" Target="slideMasters/slideMaster6.xml" /><Relationship Id="rId7" Type="http://schemas.openxmlformats.org/officeDocument/2006/relationships/notesMaster" Target="notesMasters/notesMaster1.xml" /><Relationship Id="rId8" Type="http://schemas.openxmlformats.org/officeDocument/2006/relationships/slide" Target="slides/slide1.xml" /><Relationship Id="rId9" Type="http://schemas.openxmlformats.org/officeDocument/2006/relationships/slide" Target="slides/slide2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7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C1780D-E0CE-4A69-A688-15757CFABD2D}" type="datetimeFigureOut">
              <a:rPr lang="zh-CN" altLang="en-US" smtClean="0"/>
              <a:t>2022/1/27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49DDBE-0FBB-4FDA-B2CE-316D576915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91811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9DDBE-0FBB-4FDA-B2CE-316D576915E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46650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9DDBE-0FBB-4FDA-B2CE-316D576915E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1728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9DDBE-0FBB-4FDA-B2CE-316D576915E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4761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9DDBE-0FBB-4FDA-B2CE-316D576915E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4685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9DDBE-0FBB-4FDA-B2CE-316D576915E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7239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9DDBE-0FBB-4FDA-B2CE-316D576915E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2810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9DDBE-0FBB-4FDA-B2CE-316D576915E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5179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9DDBE-0FBB-4FDA-B2CE-316D576915E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0420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9DDBE-0FBB-4FDA-B2CE-316D576915E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48284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9DDBE-0FBB-4FDA-B2CE-316D576915E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039288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9DDBE-0FBB-4FDA-B2CE-316D576915E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39579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9DDBE-0FBB-4FDA-B2CE-316D576915E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305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9DDBE-0FBB-4FDA-B2CE-316D576915E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66314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9DDBE-0FBB-4FDA-B2CE-316D576915E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05947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9DDBE-0FBB-4FDA-B2CE-316D576915E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6688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9DDBE-0FBB-4FDA-B2CE-316D576915E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8334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9DDBE-0FBB-4FDA-B2CE-316D576915E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154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9DDBE-0FBB-4FDA-B2CE-316D576915E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2459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9DDBE-0FBB-4FDA-B2CE-316D576915E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58418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9DDBE-0FBB-4FDA-B2CE-316D576915E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57564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9DDBE-0FBB-4FDA-B2CE-316D576915E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8663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9DDBE-0FBB-4FDA-B2CE-316D576915E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17260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hyperlink" Target="http://www.1ppt.com/xiazai/" TargetMode="External" /><Relationship Id="rId2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542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170"/>
            </a:lvl1pPr>
            <a:lvl2pPr marL="413385" indent="0" algn="ctr">
              <a:buNone/>
              <a:defRPr sz="1805"/>
            </a:lvl2pPr>
            <a:lvl3pPr marL="826135" indent="0" algn="ctr">
              <a:buNone/>
              <a:defRPr sz="1625"/>
            </a:lvl3pPr>
            <a:lvl4pPr marL="1239520" indent="0" algn="ctr">
              <a:buNone/>
              <a:defRPr sz="1445"/>
            </a:lvl4pPr>
            <a:lvl5pPr marL="1652270" indent="0" algn="ctr">
              <a:buNone/>
              <a:defRPr sz="1445"/>
            </a:lvl5pPr>
            <a:lvl6pPr marL="2065655" indent="0" algn="ctr">
              <a:buNone/>
              <a:defRPr sz="1445"/>
            </a:lvl6pPr>
            <a:lvl7pPr marL="2478405" indent="0" algn="ctr">
              <a:buNone/>
              <a:defRPr sz="1445"/>
            </a:lvl7pPr>
            <a:lvl8pPr marL="2891790" indent="0" algn="ctr">
              <a:buNone/>
              <a:defRPr sz="1445"/>
            </a:lvl8pPr>
            <a:lvl9pPr marL="3304540" indent="0" algn="ctr">
              <a:buNone/>
              <a:defRPr sz="1445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68D40C7-E47C-4751-A59B-F4F554CD0C78}" type="datetimeFigureOut">
              <a:rPr lang="zh-CN" altLang="en-US" smtClean="0"/>
              <a:t>2022/1/27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1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68D40C7-E47C-4751-A59B-F4F554CD0C78}" type="datetimeFigureOut">
              <a:rPr lang="zh-CN" altLang="en-US" smtClean="0"/>
              <a:t>2022/1/27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68D40C7-E47C-4751-A59B-F4F554CD0C78}" type="datetimeFigureOut">
              <a:rPr lang="zh-CN" altLang="en-US" smtClean="0"/>
              <a:t>2022/1/27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2022/1/27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950384" y="1927412"/>
            <a:ext cx="3172883" cy="42574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FontTx/>
              <a:buNone/>
              <a:defRPr sz="1865">
                <a:solidFill>
                  <a:schemeClr val="bg1"/>
                </a:solidFill>
              </a:defRPr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95BECFE5-95DF-455C-839C-8976732A2BD4}" type="datetimeFigureOut">
              <a:rPr lang="zh-CN" altLang="en-US" smtClean="0"/>
              <a:t>2022/1/27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B44B862-539C-478D-866A-B8EF2273130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95BECFE5-95DF-455C-839C-8976732A2BD4}" type="datetimeFigureOut">
              <a:rPr lang="zh-CN" altLang="en-US" smtClean="0"/>
              <a:t>2022/1/27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B44B862-539C-478D-866A-B8EF2273130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1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68D40C7-E47C-4751-A59B-F4F554CD0C78}" type="datetimeFigureOut">
              <a:rPr lang="zh-CN" altLang="en-US" smtClean="0"/>
              <a:t>2022/1/27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95BECFE5-95DF-455C-839C-8976732A2BD4}" type="datetimeFigureOut">
              <a:rPr lang="zh-CN" altLang="en-US" smtClean="0"/>
              <a:t>2022/1/27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B44B862-539C-478D-866A-B8EF2273130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95BECFE5-95DF-455C-839C-8976732A2BD4}" type="datetimeFigureOut">
              <a:rPr lang="zh-CN" altLang="en-US" smtClean="0"/>
              <a:t>2022/1/27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B44B862-539C-478D-866A-B8EF2273130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95BECFE5-95DF-455C-839C-8976732A2BD4}" type="datetimeFigureOut">
              <a:rPr lang="zh-CN" altLang="en-US" smtClean="0"/>
              <a:t>2022/1/27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B44B862-539C-478D-866A-B8EF2273130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95BECFE5-95DF-455C-839C-8976732A2BD4}" type="datetimeFigureOut">
              <a:rPr lang="zh-CN" altLang="en-US" smtClean="0"/>
              <a:t>2022/1/27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B44B862-539C-478D-866A-B8EF2273130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95BECFE5-95DF-455C-839C-8976732A2BD4}" type="datetimeFigureOut">
              <a:rPr lang="zh-CN" altLang="en-US" smtClean="0"/>
              <a:t>2022/1/27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B44B862-539C-478D-866A-B8EF2273130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95BECFE5-95DF-455C-839C-8976732A2BD4}" type="datetimeFigureOut">
              <a:rPr lang="zh-CN" altLang="en-US" smtClean="0"/>
              <a:t>2022/1/27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B44B862-539C-478D-866A-B8EF2273130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499" y="6356756"/>
            <a:ext cx="2742787" cy="364275"/>
          </a:xfrm>
          <a:prstGeom prst="rect">
            <a:avLst/>
          </a:prstGeom>
        </p:spPr>
        <p:txBody>
          <a:bodyPr/>
          <a:lstStyle/>
          <a:p>
            <a:fld id="{3BED4874-415F-4462-8CBD-90FA9588F106}" type="datetimeFigureOut">
              <a:rPr lang="zh-CN" altLang="en-US" smtClean="0"/>
              <a:t>2022/1/27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911" y="6356756"/>
            <a:ext cx="4114179" cy="3642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728" y="6356756"/>
            <a:ext cx="2742787" cy="364275"/>
          </a:xfrm>
          <a:prstGeom prst="rect">
            <a:avLst/>
          </a:prstGeom>
        </p:spPr>
        <p:txBody>
          <a:bodyPr/>
          <a:lstStyle/>
          <a:p>
            <a:fld id="{8C92ADDF-ABC6-4EEC-846D-A1AE2D4106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950384" y="1927412"/>
            <a:ext cx="3172883" cy="4257488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FontTx/>
              <a:buNone/>
              <a:defRPr sz="1865">
                <a:solidFill>
                  <a:schemeClr val="bg1"/>
                </a:solidFill>
              </a:defRPr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542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70">
                <a:solidFill>
                  <a:schemeClr val="tx1">
                    <a:tint val="75000"/>
                  </a:schemeClr>
                </a:solidFill>
              </a:defRPr>
            </a:lvl1pPr>
            <a:lvl2pPr marL="413385" indent="0">
              <a:buNone/>
              <a:defRPr sz="1805">
                <a:solidFill>
                  <a:schemeClr val="tx1">
                    <a:tint val="75000"/>
                  </a:schemeClr>
                </a:solidFill>
              </a:defRPr>
            </a:lvl2pPr>
            <a:lvl3pPr marL="826135" indent="0">
              <a:buNone/>
              <a:defRPr sz="1625">
                <a:solidFill>
                  <a:schemeClr val="tx1">
                    <a:tint val="75000"/>
                  </a:schemeClr>
                </a:solidFill>
              </a:defRPr>
            </a:lvl3pPr>
            <a:lvl4pPr marL="1239520" indent="0">
              <a:buNone/>
              <a:defRPr sz="1445">
                <a:solidFill>
                  <a:schemeClr val="tx1">
                    <a:tint val="75000"/>
                  </a:schemeClr>
                </a:solidFill>
              </a:defRPr>
            </a:lvl4pPr>
            <a:lvl5pPr marL="1652270" indent="0">
              <a:buNone/>
              <a:defRPr sz="1445">
                <a:solidFill>
                  <a:schemeClr val="tx1">
                    <a:tint val="75000"/>
                  </a:schemeClr>
                </a:solidFill>
              </a:defRPr>
            </a:lvl5pPr>
            <a:lvl6pPr marL="2065655" indent="0">
              <a:buNone/>
              <a:defRPr sz="1445">
                <a:solidFill>
                  <a:schemeClr val="tx1">
                    <a:tint val="75000"/>
                  </a:schemeClr>
                </a:solidFill>
              </a:defRPr>
            </a:lvl6pPr>
            <a:lvl7pPr marL="2478405" indent="0">
              <a:buNone/>
              <a:defRPr sz="1445">
                <a:solidFill>
                  <a:schemeClr val="tx1">
                    <a:tint val="75000"/>
                  </a:schemeClr>
                </a:solidFill>
              </a:defRPr>
            </a:lvl7pPr>
            <a:lvl8pPr marL="2891790" indent="0">
              <a:buNone/>
              <a:defRPr sz="1445">
                <a:solidFill>
                  <a:schemeClr val="tx1">
                    <a:tint val="75000"/>
                  </a:schemeClr>
                </a:solidFill>
              </a:defRPr>
            </a:lvl8pPr>
            <a:lvl9pPr marL="3304540" indent="0">
              <a:buNone/>
              <a:defRPr sz="144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68D40C7-E47C-4751-A59B-F4F554CD0C78}" type="datetimeFigureOut">
              <a:rPr lang="zh-CN" altLang="en-US" smtClean="0"/>
              <a:t>2022/1/27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95BECFE5-95DF-455C-839C-8976732A2BD4}" type="datetimeFigureOut">
              <a:rPr lang="zh-CN" altLang="en-US" smtClean="0"/>
              <a:t>2022/1/27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B44B862-539C-478D-866A-B8EF2273130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95BECFE5-95DF-455C-839C-8976732A2BD4}" type="datetimeFigureOut">
              <a:rPr lang="zh-CN" altLang="en-US" smtClean="0"/>
              <a:t>2022/1/27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B44B862-539C-478D-866A-B8EF2273130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95BECFE5-95DF-455C-839C-8976732A2BD4}" type="datetimeFigureOut">
              <a:rPr lang="zh-CN" altLang="en-US" smtClean="0"/>
              <a:t>2022/1/27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B44B862-539C-478D-866A-B8EF2273130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95BECFE5-95DF-455C-839C-8976732A2BD4}" type="datetimeFigureOut">
              <a:rPr lang="zh-CN" altLang="en-US" smtClean="0"/>
              <a:t>2022/1/27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B44B862-539C-478D-866A-B8EF2273130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95BECFE5-95DF-455C-839C-8976732A2BD4}" type="datetimeFigureOut">
              <a:rPr lang="zh-CN" altLang="en-US" smtClean="0"/>
              <a:t>2022/1/27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B44B862-539C-478D-866A-B8EF2273130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95BECFE5-95DF-455C-839C-8976732A2BD4}" type="datetimeFigureOut">
              <a:rPr lang="zh-CN" altLang="en-US" smtClean="0"/>
              <a:t>2022/1/27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B44B862-539C-478D-866A-B8EF2273130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95BECFE5-95DF-455C-839C-8976732A2BD4}" type="datetimeFigureOut">
              <a:rPr lang="zh-CN" altLang="en-US" smtClean="0"/>
              <a:t>2022/1/27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B44B862-539C-478D-866A-B8EF2273130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95BECFE5-95DF-455C-839C-8976732A2BD4}" type="datetimeFigureOut">
              <a:rPr lang="zh-CN" altLang="en-US" smtClean="0"/>
              <a:t>2022/1/27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8B44B862-539C-478D-866A-B8EF2273130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t>2022/1/27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t>2022/1/27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1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68D40C7-E47C-4751-A59B-F4F554CD0C78}" type="datetimeFigureOut">
              <a:rPr lang="zh-CN" altLang="en-US" smtClean="0"/>
              <a:t>2022/1/27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170" b="1"/>
            </a:lvl1pPr>
            <a:lvl2pPr marL="413385" indent="0">
              <a:buNone/>
              <a:defRPr sz="1805" b="1"/>
            </a:lvl2pPr>
            <a:lvl3pPr marL="826135" indent="0">
              <a:buNone/>
              <a:defRPr sz="1625" b="1"/>
            </a:lvl3pPr>
            <a:lvl4pPr marL="1239520" indent="0">
              <a:buNone/>
              <a:defRPr sz="1445" b="1"/>
            </a:lvl4pPr>
            <a:lvl5pPr marL="1652270" indent="0">
              <a:buNone/>
              <a:defRPr sz="1445" b="1"/>
            </a:lvl5pPr>
            <a:lvl6pPr marL="2065655" indent="0">
              <a:buNone/>
              <a:defRPr sz="1445" b="1"/>
            </a:lvl6pPr>
            <a:lvl7pPr marL="2478405" indent="0">
              <a:buNone/>
              <a:defRPr sz="1445" b="1"/>
            </a:lvl7pPr>
            <a:lvl8pPr marL="2891790" indent="0">
              <a:buNone/>
              <a:defRPr sz="1445" b="1"/>
            </a:lvl8pPr>
            <a:lvl9pPr marL="3304540" indent="0">
              <a:buNone/>
              <a:defRPr sz="144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170" b="1"/>
            </a:lvl1pPr>
            <a:lvl2pPr marL="413385" indent="0">
              <a:buNone/>
              <a:defRPr sz="1805" b="1"/>
            </a:lvl2pPr>
            <a:lvl3pPr marL="826135" indent="0">
              <a:buNone/>
              <a:defRPr sz="1625" b="1"/>
            </a:lvl3pPr>
            <a:lvl4pPr marL="1239520" indent="0">
              <a:buNone/>
              <a:defRPr sz="1445" b="1"/>
            </a:lvl4pPr>
            <a:lvl5pPr marL="1652270" indent="0">
              <a:buNone/>
              <a:defRPr sz="1445" b="1"/>
            </a:lvl5pPr>
            <a:lvl6pPr marL="2065655" indent="0">
              <a:buNone/>
              <a:defRPr sz="1445" b="1"/>
            </a:lvl6pPr>
            <a:lvl7pPr marL="2478405" indent="0">
              <a:buNone/>
              <a:defRPr sz="1445" b="1"/>
            </a:lvl7pPr>
            <a:lvl8pPr marL="2891790" indent="0">
              <a:buNone/>
              <a:defRPr sz="1445" b="1"/>
            </a:lvl8pPr>
            <a:lvl9pPr marL="3304540" indent="0">
              <a:buNone/>
              <a:defRPr sz="144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68D40C7-E47C-4751-A59B-F4F554CD0C78}" type="datetimeFigureOut">
              <a:rPr lang="zh-CN" altLang="en-US" smtClean="0"/>
              <a:t>2022/1/27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907704" y="5560039"/>
            <a:ext cx="1224136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"/>
              </a:rPr>
              <a:t>PPT</a:t>
            </a:r>
            <a:r>
              <a:rPr lang="zh-CN" altLang="en-US" sz="1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"/>
              </a:rPr>
              <a:t>下载</a:t>
            </a:r>
            <a:r>
              <a:rPr lang="zh-CN" altLang="en-US" sz="1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http://www.1ppt.com/xiazai/</a:t>
            </a: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1" y="365127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68D40C7-E47C-4751-A59B-F4F554CD0C78}" type="datetimeFigureOut">
              <a:rPr lang="zh-CN" altLang="en-US" smtClean="0"/>
              <a:t>2022/1/27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68D40C7-E47C-4751-A59B-F4F554CD0C78}" type="datetimeFigureOut">
              <a:rPr lang="zh-CN" altLang="en-US" smtClean="0"/>
              <a:t>2022/1/27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289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9" y="987427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2890"/>
            </a:lvl1pPr>
            <a:lvl2pPr>
              <a:defRPr sz="2530"/>
            </a:lvl2pPr>
            <a:lvl3pPr>
              <a:defRPr sz="2170"/>
            </a:lvl3pPr>
            <a:lvl4pPr>
              <a:defRPr sz="1805"/>
            </a:lvl4pPr>
            <a:lvl5pPr>
              <a:defRPr sz="1805"/>
            </a:lvl5pPr>
            <a:lvl6pPr>
              <a:defRPr sz="1805"/>
            </a:lvl6pPr>
            <a:lvl7pPr>
              <a:defRPr sz="1805"/>
            </a:lvl7pPr>
            <a:lvl8pPr>
              <a:defRPr sz="1805"/>
            </a:lvl8pPr>
            <a:lvl9pPr>
              <a:defRPr sz="180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45"/>
            </a:lvl1pPr>
            <a:lvl2pPr marL="413385" indent="0">
              <a:buNone/>
              <a:defRPr sz="1265"/>
            </a:lvl2pPr>
            <a:lvl3pPr marL="826135" indent="0">
              <a:buNone/>
              <a:defRPr sz="1085"/>
            </a:lvl3pPr>
            <a:lvl4pPr marL="1239520" indent="0">
              <a:buNone/>
              <a:defRPr sz="905"/>
            </a:lvl4pPr>
            <a:lvl5pPr marL="1652270" indent="0">
              <a:buNone/>
              <a:defRPr sz="905"/>
            </a:lvl5pPr>
            <a:lvl6pPr marL="2065655" indent="0">
              <a:buNone/>
              <a:defRPr sz="905"/>
            </a:lvl6pPr>
            <a:lvl7pPr marL="2478405" indent="0">
              <a:buNone/>
              <a:defRPr sz="905"/>
            </a:lvl7pPr>
            <a:lvl8pPr marL="2891790" indent="0">
              <a:buNone/>
              <a:defRPr sz="905"/>
            </a:lvl8pPr>
            <a:lvl9pPr marL="3304540" indent="0">
              <a:buNone/>
              <a:defRPr sz="90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68D40C7-E47C-4751-A59B-F4F554CD0C78}" type="datetimeFigureOut">
              <a:rPr lang="zh-CN" altLang="en-US" smtClean="0"/>
              <a:t>2022/1/27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289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9" y="987427"/>
            <a:ext cx="6172200" cy="487362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890"/>
            </a:lvl1pPr>
            <a:lvl2pPr marL="413385" indent="0">
              <a:buNone/>
              <a:defRPr sz="2530"/>
            </a:lvl2pPr>
            <a:lvl3pPr marL="826135" indent="0">
              <a:buNone/>
              <a:defRPr sz="2170"/>
            </a:lvl3pPr>
            <a:lvl4pPr marL="1239520" indent="0">
              <a:buNone/>
              <a:defRPr sz="1805"/>
            </a:lvl4pPr>
            <a:lvl5pPr marL="1652270" indent="0">
              <a:buNone/>
              <a:defRPr sz="1805"/>
            </a:lvl5pPr>
            <a:lvl6pPr marL="2065655" indent="0">
              <a:buNone/>
              <a:defRPr sz="1805"/>
            </a:lvl6pPr>
            <a:lvl7pPr marL="2478405" indent="0">
              <a:buNone/>
              <a:defRPr sz="1805"/>
            </a:lvl7pPr>
            <a:lvl8pPr marL="2891790" indent="0">
              <a:buNone/>
              <a:defRPr sz="1805"/>
            </a:lvl8pPr>
            <a:lvl9pPr marL="3304540" indent="0">
              <a:buNone/>
              <a:defRPr sz="1805"/>
            </a:lvl9pPr>
          </a:lstStyle>
          <a:p>
            <a:r>
              <a:rPr lang="zh-CN" altLang="en-US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45"/>
            </a:lvl1pPr>
            <a:lvl2pPr marL="413385" indent="0">
              <a:buNone/>
              <a:defRPr sz="1265"/>
            </a:lvl2pPr>
            <a:lvl3pPr marL="826135" indent="0">
              <a:buNone/>
              <a:defRPr sz="1085"/>
            </a:lvl3pPr>
            <a:lvl4pPr marL="1239520" indent="0">
              <a:buNone/>
              <a:defRPr sz="905"/>
            </a:lvl4pPr>
            <a:lvl5pPr marL="1652270" indent="0">
              <a:buNone/>
              <a:defRPr sz="905"/>
            </a:lvl5pPr>
            <a:lvl6pPr marL="2065655" indent="0">
              <a:buNone/>
              <a:defRPr sz="905"/>
            </a:lvl6pPr>
            <a:lvl7pPr marL="2478405" indent="0">
              <a:buNone/>
              <a:defRPr sz="905"/>
            </a:lvl7pPr>
            <a:lvl8pPr marL="2891790" indent="0">
              <a:buNone/>
              <a:defRPr sz="905"/>
            </a:lvl8pPr>
            <a:lvl9pPr marL="3304540" indent="0">
              <a:buNone/>
              <a:defRPr sz="905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68D40C7-E47C-4751-A59B-F4F554CD0C78}" type="datetimeFigureOut">
              <a:rPr lang="zh-CN" altLang="en-US" smtClean="0"/>
              <a:t>2022/1/27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60F62275-B3A0-4508-8D6B-C9E04546498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image" Target="../media/image1.png" /><Relationship Id="rId14" Type="http://schemas.openxmlformats.org/officeDocument/2006/relationships/image" Target="../media/image2.png" /><Relationship Id="rId15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slideLayout" Target="../slideLayouts/slideLayout14.xml" /><Relationship Id="rId3" Type="http://schemas.openxmlformats.org/officeDocument/2006/relationships/image" Target="../media/image3.png" /><Relationship Id="rId4" Type="http://schemas.openxmlformats.org/officeDocument/2006/relationships/theme" Target="../theme/theme2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10" Type="http://schemas.openxmlformats.org/officeDocument/2006/relationships/slideLayout" Target="../slideLayouts/slideLayout24.xml" /><Relationship Id="rId11" Type="http://schemas.openxmlformats.org/officeDocument/2006/relationships/slideLayout" Target="../slideLayouts/slideLayout25.xml" /><Relationship Id="rId12" Type="http://schemas.openxmlformats.org/officeDocument/2006/relationships/theme" Target="../theme/theme3.xml" /><Relationship Id="rId2" Type="http://schemas.openxmlformats.org/officeDocument/2006/relationships/slideLayout" Target="../slideLayouts/slideLayout16.xml" /><Relationship Id="rId3" Type="http://schemas.openxmlformats.org/officeDocument/2006/relationships/slideLayout" Target="../slideLayouts/slideLayout17.xml" /><Relationship Id="rId4" Type="http://schemas.openxmlformats.org/officeDocument/2006/relationships/slideLayout" Target="../slideLayouts/slideLayout18.xml" /><Relationship Id="rId5" Type="http://schemas.openxmlformats.org/officeDocument/2006/relationships/slideLayout" Target="../slideLayouts/slideLayout19.xml" /><Relationship Id="rId6" Type="http://schemas.openxmlformats.org/officeDocument/2006/relationships/slideLayout" Target="../slideLayouts/slideLayout20.xml" /><Relationship Id="rId7" Type="http://schemas.openxmlformats.org/officeDocument/2006/relationships/slideLayout" Target="../slideLayouts/slideLayout21.xml" /><Relationship Id="rId8" Type="http://schemas.openxmlformats.org/officeDocument/2006/relationships/slideLayout" Target="../slideLayouts/slideLayout22.xml" /><Relationship Id="rId9" Type="http://schemas.openxmlformats.org/officeDocument/2006/relationships/slideLayout" Target="../slideLayouts/slideLayout23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Relationship Id="rId2" Type="http://schemas.openxmlformats.org/officeDocument/2006/relationships/theme" Target="../theme/theme4.xml" /></Relationships>
</file>

<file path=ppt/slideMasters/_rels/slideMaster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7.xml" /><Relationship Id="rId10" Type="http://schemas.openxmlformats.org/officeDocument/2006/relationships/slideLayout" Target="../slideLayouts/slideLayout36.xml" /><Relationship Id="rId11" Type="http://schemas.openxmlformats.org/officeDocument/2006/relationships/slideLayout" Target="../slideLayouts/slideLayout37.xml" /><Relationship Id="rId12" Type="http://schemas.openxmlformats.org/officeDocument/2006/relationships/theme" Target="../theme/theme5.xml" /><Relationship Id="rId2" Type="http://schemas.openxmlformats.org/officeDocument/2006/relationships/slideLayout" Target="../slideLayouts/slideLayout28.xml" /><Relationship Id="rId3" Type="http://schemas.openxmlformats.org/officeDocument/2006/relationships/slideLayout" Target="../slideLayouts/slideLayout29.xml" /><Relationship Id="rId4" Type="http://schemas.openxmlformats.org/officeDocument/2006/relationships/slideLayout" Target="../slideLayouts/slideLayout30.xml" /><Relationship Id="rId5" Type="http://schemas.openxmlformats.org/officeDocument/2006/relationships/slideLayout" Target="../slideLayouts/slideLayout31.xml" /><Relationship Id="rId6" Type="http://schemas.openxmlformats.org/officeDocument/2006/relationships/slideLayout" Target="../slideLayouts/slideLayout32.xml" /><Relationship Id="rId7" Type="http://schemas.openxmlformats.org/officeDocument/2006/relationships/slideLayout" Target="../slideLayouts/slideLayout33.xml" /><Relationship Id="rId8" Type="http://schemas.openxmlformats.org/officeDocument/2006/relationships/slideLayout" Target="../slideLayouts/slideLayout34.xml" /><Relationship Id="rId9" Type="http://schemas.openxmlformats.org/officeDocument/2006/relationships/slideLayout" Target="../slideLayouts/slideLayout35.xml" /></Relationships>
</file>

<file path=ppt/slideMasters/_rels/slideMaster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8.xml" /><Relationship Id="rId2" Type="http://schemas.openxmlformats.org/officeDocument/2006/relationships/slideLayout" Target="../slideLayouts/slideLayout39.xml" /><Relationship Id="rId3" Type="http://schemas.openxmlformats.org/officeDocument/2006/relationships/slideLayout" Target="../slideLayouts/slideLayout40.xml" /><Relationship Id="rId4" Type="http://schemas.openxmlformats.org/officeDocument/2006/relationships/theme" Target="../theme/theme6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511629" y="-262382"/>
            <a:ext cx="13360400" cy="7466909"/>
            <a:chOff x="-511629" y="-262382"/>
            <a:chExt cx="13360400" cy="7466909"/>
          </a:xfrm>
        </p:grpSpPr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5842"/>
            <a:stretch>
              <a:fillRect/>
            </a:stretch>
          </p:blipFill>
          <p:spPr>
            <a:xfrm>
              <a:off x="-96839" y="-24709"/>
              <a:ext cx="12303353" cy="6991565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 userDrawn="1"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2435116" y="-3209127"/>
              <a:ext cx="7466909" cy="133604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826135" rtl="0" eaLnBrk="1" latinLnBrk="0" hangingPunct="1">
        <a:lnSpc>
          <a:spcPct val="90000"/>
        </a:lnSpc>
        <a:spcBef>
          <a:spcPct val="0"/>
        </a:spcBef>
        <a:buNone/>
        <a:defRPr sz="39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6375" indent="-206375" algn="l" defTabSz="826135" rtl="0" eaLnBrk="1" latinLnBrk="0" hangingPunct="1">
        <a:lnSpc>
          <a:spcPct val="90000"/>
        </a:lnSpc>
        <a:spcBef>
          <a:spcPts val="905"/>
        </a:spcBef>
        <a:buFont typeface="Arial" panose="020b0604020202020204" pitchFamily="34" charset="0"/>
        <a:buChar char="•"/>
        <a:defRPr sz="2530" kern="1200">
          <a:solidFill>
            <a:schemeClr val="tx1"/>
          </a:solidFill>
          <a:latin typeface="+mn-lt"/>
          <a:ea typeface="+mn-ea"/>
          <a:cs typeface="+mn-cs"/>
        </a:defRPr>
      </a:lvl1pPr>
      <a:lvl2pPr marL="619760" indent="-206375" algn="l" defTabSz="826135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2170" kern="1200">
          <a:solidFill>
            <a:schemeClr val="tx1"/>
          </a:solidFill>
          <a:latin typeface="+mn-lt"/>
          <a:ea typeface="+mn-ea"/>
          <a:cs typeface="+mn-cs"/>
        </a:defRPr>
      </a:lvl2pPr>
      <a:lvl3pPr marL="1032510" indent="-206375" algn="l" defTabSz="826135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805" kern="1200">
          <a:solidFill>
            <a:schemeClr val="tx1"/>
          </a:solidFill>
          <a:latin typeface="+mn-lt"/>
          <a:ea typeface="+mn-ea"/>
          <a:cs typeface="+mn-cs"/>
        </a:defRPr>
      </a:lvl3pPr>
      <a:lvl4pPr marL="1445895" indent="-206375" algn="l" defTabSz="826135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4pPr>
      <a:lvl5pPr marL="1858645" indent="-206375" algn="l" defTabSz="826135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5pPr>
      <a:lvl6pPr marL="2272030" indent="-206375" algn="l" defTabSz="826135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6pPr>
      <a:lvl7pPr marL="2684780" indent="-206375" algn="l" defTabSz="826135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7pPr>
      <a:lvl8pPr marL="3098165" indent="-206375" algn="l" defTabSz="826135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8pPr>
      <a:lvl9pPr marL="3510915" indent="-206375" algn="l" defTabSz="826135" rtl="0" eaLnBrk="1" latinLnBrk="0" hangingPunct="1">
        <a:lnSpc>
          <a:spcPct val="90000"/>
        </a:lnSpc>
        <a:spcBef>
          <a:spcPts val="450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26135" rtl="0" eaLnBrk="1" latinLnBrk="0" hangingPunct="1">
        <a:defRPr sz="1625" kern="1200">
          <a:solidFill>
            <a:schemeClr val="tx1"/>
          </a:solidFill>
          <a:latin typeface="+mn-lt"/>
          <a:ea typeface="+mn-ea"/>
          <a:cs typeface="+mn-cs"/>
        </a:defRPr>
      </a:lvl1pPr>
      <a:lvl2pPr marL="413385" algn="l" defTabSz="826135" rtl="0" eaLnBrk="1" latinLnBrk="0" hangingPunct="1">
        <a:defRPr sz="1625" kern="1200">
          <a:solidFill>
            <a:schemeClr val="tx1"/>
          </a:solidFill>
          <a:latin typeface="+mn-lt"/>
          <a:ea typeface="+mn-ea"/>
          <a:cs typeface="+mn-cs"/>
        </a:defRPr>
      </a:lvl2pPr>
      <a:lvl3pPr marL="826135" algn="l" defTabSz="826135" rtl="0" eaLnBrk="1" latinLnBrk="0" hangingPunct="1"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239520" algn="l" defTabSz="826135" rtl="0" eaLnBrk="1" latinLnBrk="0" hangingPunct="1">
        <a:defRPr sz="1625" kern="1200">
          <a:solidFill>
            <a:schemeClr val="tx1"/>
          </a:solidFill>
          <a:latin typeface="+mn-lt"/>
          <a:ea typeface="+mn-ea"/>
          <a:cs typeface="+mn-cs"/>
        </a:defRPr>
      </a:lvl4pPr>
      <a:lvl5pPr marL="1652270" algn="l" defTabSz="826135" rtl="0" eaLnBrk="1" latinLnBrk="0" hangingPunct="1">
        <a:defRPr sz="1625" kern="1200">
          <a:solidFill>
            <a:schemeClr val="tx1"/>
          </a:solidFill>
          <a:latin typeface="+mn-lt"/>
          <a:ea typeface="+mn-ea"/>
          <a:cs typeface="+mn-cs"/>
        </a:defRPr>
      </a:lvl5pPr>
      <a:lvl6pPr marL="2065655" algn="l" defTabSz="826135" rtl="0" eaLnBrk="1" latinLnBrk="0" hangingPunct="1">
        <a:defRPr sz="1625" kern="1200">
          <a:solidFill>
            <a:schemeClr val="tx1"/>
          </a:solidFill>
          <a:latin typeface="+mn-lt"/>
          <a:ea typeface="+mn-ea"/>
          <a:cs typeface="+mn-cs"/>
        </a:defRPr>
      </a:lvl6pPr>
      <a:lvl7pPr marL="2478405" algn="l" defTabSz="826135" rtl="0" eaLnBrk="1" latinLnBrk="0" hangingPunct="1">
        <a:defRPr sz="1625" kern="1200">
          <a:solidFill>
            <a:schemeClr val="tx1"/>
          </a:solidFill>
          <a:latin typeface="+mn-lt"/>
          <a:ea typeface="+mn-ea"/>
          <a:cs typeface="+mn-cs"/>
        </a:defRPr>
      </a:lvl7pPr>
      <a:lvl8pPr marL="2891790" algn="l" defTabSz="826135" rtl="0" eaLnBrk="1" latinLnBrk="0" hangingPunct="1">
        <a:defRPr sz="1625" kern="1200">
          <a:solidFill>
            <a:schemeClr val="tx1"/>
          </a:solidFill>
          <a:latin typeface="+mn-lt"/>
          <a:ea typeface="+mn-ea"/>
          <a:cs typeface="+mn-cs"/>
        </a:defRPr>
      </a:lvl8pPr>
      <a:lvl9pPr marL="3304540" algn="l" defTabSz="826135" rtl="0" eaLnBrk="1" latinLnBrk="0" hangingPunct="1">
        <a:defRPr sz="16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389" y="365780"/>
            <a:ext cx="10515224" cy="1324636"/>
          </a:xfrm>
          <a:prstGeom prst="rect">
            <a:avLst/>
          </a:prstGeom>
        </p:spPr>
        <p:txBody>
          <a:bodyPr vert="horz" lIns="86694" tIns="43347" rIns="86694" bIns="43347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389" y="1825890"/>
            <a:ext cx="10515224" cy="4351729"/>
          </a:xfrm>
          <a:prstGeom prst="rect">
            <a:avLst/>
          </a:prstGeom>
        </p:spPr>
        <p:txBody>
          <a:bodyPr vert="horz" lIns="86694" tIns="43347" rIns="86694" bIns="43347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389" y="6356747"/>
            <a:ext cx="2742447" cy="364275"/>
          </a:xfrm>
          <a:prstGeom prst="rect">
            <a:avLst/>
          </a:prstGeom>
        </p:spPr>
        <p:txBody>
          <a:bodyPr vert="horz" lIns="86694" tIns="43347" rIns="86694" bIns="43347" rtlCol="0" anchor="ctr"/>
          <a:lstStyle>
            <a:lvl1pPr algn="l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32BF82D2-7A68-459D-A996-9BDDA2518FA4}" type="datetimeFigureOut">
              <a:rPr lang="zh-CN" altLang="en-US" smtClean="0">
                <a:solidFill>
                  <a:srgbClr val="393939">
                    <a:tint val="75000"/>
                  </a:srgbClr>
                </a:solidFill>
              </a:rPr>
              <a:t>2022/1/27</a:t>
            </a:fld>
            <a:endParaRPr lang="zh-CN" altLang="en-US">
              <a:solidFill>
                <a:srgbClr val="393939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413" y="6356747"/>
            <a:ext cx="4115176" cy="364275"/>
          </a:xfrm>
          <a:prstGeom prst="rect">
            <a:avLst/>
          </a:prstGeom>
        </p:spPr>
        <p:txBody>
          <a:bodyPr vert="horz" lIns="86694" tIns="43347" rIns="86694" bIns="43347" rtlCol="0" anchor="ctr"/>
          <a:lstStyle>
            <a:lvl1pPr algn="ct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393939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1166" y="6356747"/>
            <a:ext cx="2742447" cy="364275"/>
          </a:xfrm>
          <a:prstGeom prst="rect">
            <a:avLst/>
          </a:prstGeom>
        </p:spPr>
        <p:txBody>
          <a:bodyPr vert="horz" lIns="86694" tIns="43347" rIns="86694" bIns="43347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3E01EE5D-26FB-46D5-A381-ECFB35BF1D34}" type="slidenum">
              <a:rPr lang="zh-CN" altLang="en-US" smtClean="0">
                <a:solidFill>
                  <a:srgbClr val="393939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393939">
                  <a:tint val="75000"/>
                </a:srgbClr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5549"/>
            <a:ext cx="12192001" cy="692354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</p:sldLayoutIdLst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/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ts val="9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08394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95072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38379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81749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5120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8427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734185" algn="l" defTabSz="8667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167255" algn="l" defTabSz="8667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600960" algn="l" defTabSz="8667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034030" algn="l" defTabSz="8667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467735" algn="l" defTabSz="866775" rtl="0" eaLnBrk="1" latinLnBrk="0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100000">
              <a:srgbClr val="E7E7E7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BECFE5-95DF-455C-839C-8976732A2BD4}" type="datetimeFigureOut">
              <a:rPr lang="zh-CN" altLang="en-US" smtClean="0"/>
              <a:t>2022/1/27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44B862-539C-478D-866A-B8EF2273130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箭头: 五边形 6"/>
          <p:cNvSpPr/>
          <p:nvPr userDrawn="1"/>
        </p:nvSpPr>
        <p:spPr bwMode="auto">
          <a:xfrm>
            <a:off x="0" y="331914"/>
            <a:ext cx="955040" cy="511367"/>
          </a:xfrm>
          <a:prstGeom prst="homePlate">
            <a:avLst>
              <a:gd name="adj" fmla="val 36000"/>
            </a:avLst>
          </a:prstGeom>
          <a:solidFill>
            <a:srgbClr val="A57331"/>
          </a:solidFill>
          <a:ln>
            <a:noFill/>
          </a:ln>
        </p:spPr>
        <p:txBody>
          <a:bodyPr rtlCol="0" anchor="ctr"/>
          <a:lstStyle/>
          <a:p>
            <a:pPr algn="ctr" eaLnBrk="1" hangingPunct="1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 bwMode="auto">
          <a:xfrm>
            <a:off x="1" y="331914"/>
            <a:ext cx="174172" cy="511367"/>
          </a:xfrm>
          <a:prstGeom prst="rect">
            <a:avLst/>
          </a:prstGeom>
          <a:solidFill>
            <a:srgbClr val="85503C"/>
          </a:solidFill>
          <a:ln>
            <a:noFill/>
          </a:ln>
        </p:spPr>
        <p:txBody>
          <a:bodyPr rtlCol="0" anchor="ctr"/>
          <a:lstStyle/>
          <a:p>
            <a:pPr algn="ctr" eaLnBrk="1" hangingPunct="1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ransition/>
  <p:timing/>
  <p:txStyles>
    <p:titleStyle>
      <a:lvl1pPr algn="l" defTabSz="913765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376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FF2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5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transition/>
  <p:timing/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ts val="950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94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89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95072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38442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81749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251200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684905" indent="-216535" algn="l" defTabSz="866775" rtl="0" eaLnBrk="1" latinLnBrk="0" hangingPunct="1">
        <a:lnSpc>
          <a:spcPct val="90000"/>
        </a:lnSpc>
        <a:spcBef>
          <a:spcPts val="475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73418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16725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60096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03466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46837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flip="none" rotWithShape="1">
          <a:gsLst>
            <a:gs pos="0">
              <a:srgbClr val="FFFFFF"/>
            </a:gs>
            <a:gs pos="100000">
              <a:srgbClr val="E7E7E7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BECFE5-95DF-455C-839C-8976732A2BD4}" type="datetimeFigureOut">
              <a:rPr lang="zh-CN" altLang="en-US" smtClean="0"/>
              <a:t>2022/1/27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44B862-539C-478D-866A-B8EF2273130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箭头: 五边形 6"/>
          <p:cNvSpPr/>
          <p:nvPr userDrawn="1"/>
        </p:nvSpPr>
        <p:spPr bwMode="auto">
          <a:xfrm>
            <a:off x="0" y="331914"/>
            <a:ext cx="955040" cy="511367"/>
          </a:xfrm>
          <a:prstGeom prst="homePlate">
            <a:avLst>
              <a:gd name="adj" fmla="val 36000"/>
            </a:avLst>
          </a:prstGeom>
          <a:solidFill>
            <a:srgbClr val="A57331"/>
          </a:solidFill>
          <a:ln>
            <a:noFill/>
          </a:ln>
        </p:spPr>
        <p:txBody>
          <a:bodyPr rtlCol="0" anchor="ctr"/>
          <a:lstStyle/>
          <a:p>
            <a:pPr algn="ctr" eaLnBrk="1" hangingPunct="1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 bwMode="auto">
          <a:xfrm>
            <a:off x="1" y="331914"/>
            <a:ext cx="174172" cy="511367"/>
          </a:xfrm>
          <a:prstGeom prst="rect">
            <a:avLst/>
          </a:prstGeom>
          <a:solidFill>
            <a:srgbClr val="85503C"/>
          </a:solidFill>
          <a:ln>
            <a:noFill/>
          </a:ln>
        </p:spPr>
        <p:txBody>
          <a:bodyPr rtlCol="0" anchor="ctr"/>
          <a:lstStyle/>
          <a:p>
            <a:pPr algn="ctr" eaLnBrk="1" hangingPunct="1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ransition/>
  <p:timing/>
  <p:txStyles>
    <p:titleStyle>
      <a:lvl1pPr algn="l" defTabSz="913765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376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4.png" /><Relationship Id="rId4" Type="http://schemas.openxmlformats.org/officeDocument/2006/relationships/image" Target="../media/image5.png" /><Relationship Id="rId5" Type="http://schemas.openxmlformats.org/officeDocument/2006/relationships/image" Target="../media/image6.png" /><Relationship Id="rId6" Type="http://schemas.openxmlformats.org/officeDocument/2006/relationships/image" Target="../media/image7.png" /><Relationship Id="rId7" Type="http://schemas.openxmlformats.org/officeDocument/2006/relationships/image" Target="../media/image8.png" /><Relationship Id="rId8" Type="http://schemas.openxmlformats.org/officeDocument/2006/relationships/image" Target="../media/image9.png" /><Relationship Id="rId9" Type="http://schemas.openxmlformats.org/officeDocument/2006/relationships/image" Target="../media/image10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12.png" /><Relationship Id="rId4" Type="http://schemas.openxmlformats.org/officeDocument/2006/relationships/image" Target="../media/image13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12.png" /><Relationship Id="rId4" Type="http://schemas.openxmlformats.org/officeDocument/2006/relationships/image" Target="../media/image13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12.png" /><Relationship Id="rId4" Type="http://schemas.openxmlformats.org/officeDocument/2006/relationships/image" Target="../media/image13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12.png" /><Relationship Id="rId4" Type="http://schemas.openxmlformats.org/officeDocument/2006/relationships/image" Target="../media/image13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12.png" /><Relationship Id="rId4" Type="http://schemas.openxmlformats.org/officeDocument/2006/relationships/image" Target="../media/image13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12.png" /><Relationship Id="rId4" Type="http://schemas.openxmlformats.org/officeDocument/2006/relationships/image" Target="../media/image13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12.png" /><Relationship Id="rId4" Type="http://schemas.openxmlformats.org/officeDocument/2006/relationships/image" Target="../media/image13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12.png" /><Relationship Id="rId4" Type="http://schemas.openxmlformats.org/officeDocument/2006/relationships/image" Target="../media/image13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8.xml" /><Relationship Id="rId3" Type="http://schemas.openxmlformats.org/officeDocument/2006/relationships/image" Target="../media/image12.png" /><Relationship Id="rId4" Type="http://schemas.openxmlformats.org/officeDocument/2006/relationships/image" Target="../media/image13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12.png" /><Relationship Id="rId4" Type="http://schemas.openxmlformats.org/officeDocument/2006/relationships/image" Target="../media/image13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11.png" /><Relationship Id="rId4" Type="http://schemas.openxmlformats.org/officeDocument/2006/relationships/image" Target="../media/image12.png" /><Relationship Id="rId5" Type="http://schemas.openxmlformats.org/officeDocument/2006/relationships/image" Target="../media/image10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12.png" /><Relationship Id="rId4" Type="http://schemas.openxmlformats.org/officeDocument/2006/relationships/image" Target="../media/image13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12.png" /><Relationship Id="rId4" Type="http://schemas.openxmlformats.org/officeDocument/2006/relationships/image" Target="../media/image13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2.xml" /><Relationship Id="rId3" Type="http://schemas.openxmlformats.org/officeDocument/2006/relationships/image" Target="../media/image4.png" /><Relationship Id="rId4" Type="http://schemas.openxmlformats.org/officeDocument/2006/relationships/image" Target="../media/image5.png" /><Relationship Id="rId5" Type="http://schemas.openxmlformats.org/officeDocument/2006/relationships/image" Target="../media/image7.png" /><Relationship Id="rId6" Type="http://schemas.openxmlformats.org/officeDocument/2006/relationships/image" Target="../media/image14.png" /><Relationship Id="rId7" Type="http://schemas.openxmlformats.org/officeDocument/2006/relationships/image" Target="../media/image6.png" /><Relationship Id="rId8" Type="http://schemas.openxmlformats.org/officeDocument/2006/relationships/image" Target="../media/image10.png" /><Relationship Id="rId9" Type="http://schemas.openxmlformats.org/officeDocument/2006/relationships/image" Target="../media/image15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11.png" /><Relationship Id="rId4" Type="http://schemas.openxmlformats.org/officeDocument/2006/relationships/image" Target="../media/image12.png" /><Relationship Id="rId5" Type="http://schemas.openxmlformats.org/officeDocument/2006/relationships/image" Target="../media/image10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12.png" /><Relationship Id="rId4" Type="http://schemas.openxmlformats.org/officeDocument/2006/relationships/image" Target="../media/image13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12.png" /><Relationship Id="rId4" Type="http://schemas.openxmlformats.org/officeDocument/2006/relationships/image" Target="../media/image13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12.png" /><Relationship Id="rId4" Type="http://schemas.openxmlformats.org/officeDocument/2006/relationships/image" Target="../media/image13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12.png" /><Relationship Id="rId4" Type="http://schemas.openxmlformats.org/officeDocument/2006/relationships/image" Target="../media/image13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12.png" /><Relationship Id="rId4" Type="http://schemas.openxmlformats.org/officeDocument/2006/relationships/image" Target="../media/image13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12.png" /><Relationship Id="rId4" Type="http://schemas.openxmlformats.org/officeDocument/2006/relationships/image" Target="../media/image13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2" r="1815"/>
          <a:stretch>
            <a:fillRect/>
          </a:stretch>
        </p:blipFill>
        <p:spPr>
          <a:xfrm>
            <a:off x="-68809" y="-108070"/>
            <a:ext cx="12243556" cy="70650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584"/>
          <a:stretch>
            <a:fillRect/>
          </a:stretch>
        </p:blipFill>
        <p:spPr>
          <a:xfrm>
            <a:off x="1556681" y="3593315"/>
            <a:ext cx="9474152" cy="224947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64309" y="408812"/>
            <a:ext cx="10492125" cy="787061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01" t="2637" r="1618" b="7685"/>
          <a:stretch>
            <a:fillRect/>
          </a:stretch>
        </p:blipFill>
        <p:spPr>
          <a:xfrm>
            <a:off x="959754" y="402770"/>
            <a:ext cx="10922003" cy="592182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91" t="-221" r="-341" b="14749"/>
          <a:stretch>
            <a:fillRect/>
          </a:stretch>
        </p:blipFill>
        <p:spPr>
          <a:xfrm flipH="1">
            <a:off x="-100970" y="1146074"/>
            <a:ext cx="3730688" cy="4055699"/>
          </a:xfrm>
          <a:prstGeom prst="rect">
            <a:avLst/>
          </a:prstGeom>
        </p:spPr>
      </p:pic>
      <p:sp>
        <p:nvSpPr>
          <p:cNvPr id="30" name="任意多边形: 形状 29"/>
          <p:cNvSpPr/>
          <p:nvPr/>
        </p:nvSpPr>
        <p:spPr>
          <a:xfrm>
            <a:off x="5729090" y="2011247"/>
            <a:ext cx="117872" cy="167878"/>
          </a:xfrm>
          <a:custGeom>
            <a:rect l="l" t="t" r="r" b="b"/>
            <a:pathLst>
              <a:path w="117872" h="167878">
                <a:moveTo>
                  <a:pt x="7143" y="0"/>
                </a:moveTo>
                <a:cubicBezTo>
                  <a:pt x="57150" y="28575"/>
                  <a:pt x="88106" y="50602"/>
                  <a:pt x="100012" y="66080"/>
                </a:cubicBezTo>
                <a:cubicBezTo>
                  <a:pt x="111918" y="81558"/>
                  <a:pt x="117872" y="95250"/>
                  <a:pt x="117872" y="107156"/>
                </a:cubicBezTo>
                <a:cubicBezTo>
                  <a:pt x="117872" y="121444"/>
                  <a:pt x="113704" y="135136"/>
                  <a:pt x="105370" y="148233"/>
                </a:cubicBezTo>
                <a:cubicBezTo>
                  <a:pt x="97036" y="161330"/>
                  <a:pt x="90487" y="167878"/>
                  <a:pt x="85725" y="167878"/>
                </a:cubicBezTo>
                <a:cubicBezTo>
                  <a:pt x="76200" y="167878"/>
                  <a:pt x="69056" y="155972"/>
                  <a:pt x="64293" y="132159"/>
                </a:cubicBezTo>
                <a:cubicBezTo>
                  <a:pt x="54768" y="94059"/>
                  <a:pt x="33337" y="53578"/>
                  <a:pt x="0" y="10716"/>
                </a:cubicBezTo>
                <a:lnTo>
                  <a:pt x="7143" y="0"/>
                </a:lnTo>
                <a:close/>
              </a:path>
            </a:pathLst>
          </a:custGeom>
          <a:solidFill>
            <a:srgbClr val="D55D6C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defTabSz="913765">
              <a:defRPr/>
            </a:pPr>
            <a:endParaRPr lang="zh-CN" altLang="en-US" sz="7200">
              <a:solidFill>
                <a:srgbClr val="3D857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" name="任意多边形: 形状 28"/>
          <p:cNvSpPr/>
          <p:nvPr/>
        </p:nvSpPr>
        <p:spPr>
          <a:xfrm>
            <a:off x="5986266" y="2018391"/>
            <a:ext cx="480671" cy="775097"/>
          </a:xfrm>
          <a:custGeom>
            <a:rect l="l" t="t" r="r" b="b"/>
            <a:pathLst>
              <a:path w="480671" h="775097">
                <a:moveTo>
                  <a:pt x="10715" y="0"/>
                </a:moveTo>
                <a:lnTo>
                  <a:pt x="60721" y="32147"/>
                </a:lnTo>
                <a:lnTo>
                  <a:pt x="328612" y="32147"/>
                </a:lnTo>
                <a:lnTo>
                  <a:pt x="360759" y="0"/>
                </a:lnTo>
                <a:lnTo>
                  <a:pt x="414337" y="46434"/>
                </a:lnTo>
                <a:lnTo>
                  <a:pt x="382190" y="67865"/>
                </a:lnTo>
                <a:cubicBezTo>
                  <a:pt x="382190" y="155972"/>
                  <a:pt x="383381" y="214312"/>
                  <a:pt x="385762" y="242887"/>
                </a:cubicBezTo>
                <a:lnTo>
                  <a:pt x="335756" y="267890"/>
                </a:lnTo>
                <a:lnTo>
                  <a:pt x="335756" y="232172"/>
                </a:lnTo>
                <a:lnTo>
                  <a:pt x="232171" y="232172"/>
                </a:lnTo>
                <a:cubicBezTo>
                  <a:pt x="232171" y="282178"/>
                  <a:pt x="233362" y="334565"/>
                  <a:pt x="235743" y="389334"/>
                </a:cubicBezTo>
                <a:lnTo>
                  <a:pt x="364331" y="389334"/>
                </a:lnTo>
                <a:lnTo>
                  <a:pt x="410765" y="342900"/>
                </a:lnTo>
                <a:lnTo>
                  <a:pt x="478631" y="410765"/>
                </a:lnTo>
                <a:lnTo>
                  <a:pt x="239315" y="410765"/>
                </a:lnTo>
                <a:cubicBezTo>
                  <a:pt x="251221" y="494109"/>
                  <a:pt x="274439" y="557808"/>
                  <a:pt x="308967" y="601861"/>
                </a:cubicBezTo>
                <a:cubicBezTo>
                  <a:pt x="343495" y="645914"/>
                  <a:pt x="378618" y="677465"/>
                  <a:pt x="414337" y="696515"/>
                </a:cubicBezTo>
                <a:cubicBezTo>
                  <a:pt x="426243" y="660797"/>
                  <a:pt x="439340" y="606028"/>
                  <a:pt x="453628" y="532209"/>
                </a:cubicBezTo>
                <a:lnTo>
                  <a:pt x="467915" y="532209"/>
                </a:lnTo>
                <a:cubicBezTo>
                  <a:pt x="463153" y="584597"/>
                  <a:pt x="461367" y="628650"/>
                  <a:pt x="462557" y="664369"/>
                </a:cubicBezTo>
                <a:cubicBezTo>
                  <a:pt x="463748" y="700087"/>
                  <a:pt x="469106" y="729853"/>
                  <a:pt x="478631" y="753665"/>
                </a:cubicBezTo>
                <a:cubicBezTo>
                  <a:pt x="483393" y="767953"/>
                  <a:pt x="479821" y="775097"/>
                  <a:pt x="467915" y="775097"/>
                </a:cubicBezTo>
                <a:cubicBezTo>
                  <a:pt x="460771" y="775097"/>
                  <a:pt x="442912" y="769739"/>
                  <a:pt x="414337" y="759023"/>
                </a:cubicBezTo>
                <a:cubicBezTo>
                  <a:pt x="385762" y="748308"/>
                  <a:pt x="353020" y="725686"/>
                  <a:pt x="316111" y="691158"/>
                </a:cubicBezTo>
                <a:cubicBezTo>
                  <a:pt x="279201" y="656629"/>
                  <a:pt x="250626" y="614958"/>
                  <a:pt x="230386" y="566142"/>
                </a:cubicBezTo>
                <a:cubicBezTo>
                  <a:pt x="210145" y="517326"/>
                  <a:pt x="197643" y="465534"/>
                  <a:pt x="192881" y="410765"/>
                </a:cubicBezTo>
                <a:lnTo>
                  <a:pt x="60721" y="410765"/>
                </a:lnTo>
                <a:lnTo>
                  <a:pt x="60721" y="685800"/>
                </a:lnTo>
                <a:lnTo>
                  <a:pt x="196453" y="617934"/>
                </a:lnTo>
                <a:lnTo>
                  <a:pt x="203596" y="632222"/>
                </a:lnTo>
                <a:cubicBezTo>
                  <a:pt x="115490" y="691753"/>
                  <a:pt x="63103" y="739378"/>
                  <a:pt x="46434" y="775097"/>
                </a:cubicBezTo>
                <a:lnTo>
                  <a:pt x="0" y="721519"/>
                </a:lnTo>
                <a:cubicBezTo>
                  <a:pt x="11906" y="709612"/>
                  <a:pt x="16668" y="681037"/>
                  <a:pt x="14287" y="635794"/>
                </a:cubicBezTo>
                <a:lnTo>
                  <a:pt x="14287" y="135731"/>
                </a:lnTo>
                <a:cubicBezTo>
                  <a:pt x="14287" y="90487"/>
                  <a:pt x="13096" y="45243"/>
                  <a:pt x="10715" y="0"/>
                </a:cubicBezTo>
                <a:close/>
                <a:moveTo>
                  <a:pt x="60721" y="53578"/>
                </a:moveTo>
                <a:lnTo>
                  <a:pt x="60721" y="210740"/>
                </a:lnTo>
                <a:lnTo>
                  <a:pt x="335756" y="210740"/>
                </a:lnTo>
                <a:lnTo>
                  <a:pt x="335756" y="53578"/>
                </a:lnTo>
                <a:lnTo>
                  <a:pt x="60721" y="53578"/>
                </a:lnTo>
                <a:close/>
                <a:moveTo>
                  <a:pt x="60721" y="232172"/>
                </a:moveTo>
                <a:lnTo>
                  <a:pt x="60721" y="389334"/>
                </a:lnTo>
                <a:lnTo>
                  <a:pt x="189309" y="389334"/>
                </a:lnTo>
                <a:cubicBezTo>
                  <a:pt x="186928" y="339328"/>
                  <a:pt x="184546" y="286940"/>
                  <a:pt x="182165" y="232172"/>
                </a:cubicBezTo>
                <a:lnTo>
                  <a:pt x="60721" y="232172"/>
                </a:lnTo>
                <a:close/>
              </a:path>
            </a:pathLst>
          </a:custGeom>
          <a:solidFill>
            <a:srgbClr val="3D857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defTabSz="913765">
              <a:defRPr/>
            </a:pPr>
            <a:endParaRPr lang="zh-CN" altLang="en-US" sz="7200">
              <a:solidFill>
                <a:srgbClr val="3D857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" name="任意多边形: 形状 24"/>
          <p:cNvSpPr/>
          <p:nvPr/>
        </p:nvSpPr>
        <p:spPr>
          <a:xfrm>
            <a:off x="5632650" y="2171981"/>
            <a:ext cx="357187" cy="525066"/>
          </a:xfrm>
          <a:custGeom>
            <a:rect l="l" t="t" r="r" b="b"/>
            <a:pathLst>
              <a:path w="357187" h="525066">
                <a:moveTo>
                  <a:pt x="292894" y="0"/>
                </a:moveTo>
                <a:lnTo>
                  <a:pt x="357187" y="64294"/>
                </a:lnTo>
                <a:lnTo>
                  <a:pt x="125016" y="64294"/>
                </a:lnTo>
                <a:lnTo>
                  <a:pt x="125016" y="471488"/>
                </a:lnTo>
                <a:lnTo>
                  <a:pt x="246459" y="471488"/>
                </a:lnTo>
                <a:lnTo>
                  <a:pt x="285750" y="432197"/>
                </a:lnTo>
                <a:lnTo>
                  <a:pt x="346472" y="492919"/>
                </a:lnTo>
                <a:lnTo>
                  <a:pt x="128588" y="492919"/>
                </a:lnTo>
                <a:lnTo>
                  <a:pt x="103584" y="525066"/>
                </a:lnTo>
                <a:lnTo>
                  <a:pt x="53578" y="482204"/>
                </a:lnTo>
                <a:lnTo>
                  <a:pt x="75009" y="464344"/>
                </a:lnTo>
                <a:lnTo>
                  <a:pt x="75009" y="64294"/>
                </a:lnTo>
                <a:lnTo>
                  <a:pt x="28575" y="71438"/>
                </a:lnTo>
                <a:lnTo>
                  <a:pt x="0" y="42863"/>
                </a:lnTo>
                <a:lnTo>
                  <a:pt x="250031" y="42863"/>
                </a:lnTo>
                <a:lnTo>
                  <a:pt x="292894" y="0"/>
                </a:lnTo>
                <a:close/>
              </a:path>
            </a:pathLst>
          </a:custGeom>
          <a:solidFill>
            <a:srgbClr val="3D857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defTabSz="913765">
              <a:defRPr/>
            </a:pPr>
            <a:endParaRPr lang="zh-CN" altLang="en-US" sz="7200">
              <a:solidFill>
                <a:srgbClr val="3D857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5596347" y="2952063"/>
            <a:ext cx="926282" cy="0"/>
          </a:xfrm>
          <a:prstGeom prst="line">
            <a:avLst/>
          </a:prstGeom>
          <a:ln>
            <a:solidFill>
              <a:srgbClr val="3D85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图片 3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941" t="79789" r="8791" b="-1535"/>
          <a:stretch>
            <a:fillRect/>
          </a:stretch>
        </p:blipFill>
        <p:spPr>
          <a:xfrm>
            <a:off x="6268225" y="1675594"/>
            <a:ext cx="419357" cy="54806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659500" y="3068775"/>
            <a:ext cx="3809524" cy="2857143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4710400" y="3010555"/>
            <a:ext cx="2698175" cy="523220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defTabSz="913765">
              <a:defRPr/>
            </a:pPr>
            <a:r>
              <a:rPr lang="en-US" altLang="zh-CN" sz="280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诗经</a:t>
            </a:r>
            <a:r>
              <a:rPr lang="en-US" altLang="zh-CN" sz="280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80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卫风</a:t>
            </a:r>
            <a:r>
              <a:rPr lang="en-US" altLang="zh-CN" sz="2800">
                <a:solidFill>
                  <a:schemeClr val="tx1">
                    <a:lumMod val="50000"/>
                    <a:lumOff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zh-CN" altLang="en-US" sz="2800">
              <a:solidFill>
                <a:schemeClr val="tx1">
                  <a:lumMod val="50000"/>
                  <a:lumOff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-224160" y="1007756"/>
            <a:ext cx="12192000" cy="6502401"/>
          </a:xfrm>
          <a:prstGeom prst="rect">
            <a:avLst/>
          </a:prstGeom>
        </p:spPr>
      </p:pic>
      <p:sp>
        <p:nvSpPr>
          <p:cNvPr id="10" name="矩形: 一个圆顶角，剪去另一个顶角 9"/>
          <p:cNvSpPr/>
          <p:nvPr/>
        </p:nvSpPr>
        <p:spPr>
          <a:xfrm>
            <a:off x="1248125" y="1428009"/>
            <a:ext cx="8755269" cy="4920790"/>
          </a:xfrm>
          <a:prstGeom prst="snipRoundRect">
            <a:avLst>
              <a:gd name="adj1" fmla="val 12627"/>
              <a:gd name="adj2" fmla="val 8586"/>
            </a:avLst>
          </a:prstGeom>
          <a:solidFill>
            <a:srgbClr val="3D85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1" name="矩形: 一个圆顶角，剪去另一个顶角 270"/>
          <p:cNvSpPr/>
          <p:nvPr/>
        </p:nvSpPr>
        <p:spPr>
          <a:xfrm>
            <a:off x="1376313" y="1517716"/>
            <a:ext cx="8802403" cy="4911364"/>
          </a:xfrm>
          <a:prstGeom prst="snipRoundRect">
            <a:avLst>
              <a:gd name="adj1" fmla="val 12627"/>
              <a:gd name="adj2" fmla="val 8586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21" t="35345"/>
          <a:stretch>
            <a:fillRect/>
          </a:stretch>
        </p:blipFill>
        <p:spPr>
          <a:xfrm>
            <a:off x="-169683" y="216816"/>
            <a:ext cx="1363331" cy="2279788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296932" y="704648"/>
            <a:ext cx="1710451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积累常识</a:t>
            </a:r>
          </a:p>
        </p:txBody>
      </p:sp>
      <p:sp>
        <p:nvSpPr>
          <p:cNvPr id="18" name="文本占位符 2"/>
          <p:cNvSpPr txBox="1"/>
          <p:nvPr/>
        </p:nvSpPr>
        <p:spPr>
          <a:xfrm>
            <a:off x="1747549" y="2030109"/>
            <a:ext cx="8220184" cy="445064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just" defTabSz="914400" rtl="0" eaLnBrk="1" latinLnBrk="0" hangingPunct="1">
              <a:lnSpc>
                <a:spcPct val="130000"/>
              </a:lnSpc>
              <a:spcBef>
                <a:spcPct val="0"/>
              </a:spcBef>
              <a:buFontTx/>
              <a:buNone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kern="100"/>
              <a:t>三书六礼</a:t>
            </a:r>
          </a:p>
          <a:p>
            <a:r>
              <a:rPr lang="zh-CN" altLang="en-US" sz="2200" kern="100">
                <a:solidFill>
                  <a:srgbClr val="3D8570"/>
                </a:solidFill>
              </a:rPr>
              <a:t>纳征</a:t>
            </a:r>
            <a:r>
              <a:rPr lang="en-US" altLang="zh-CN" sz="2200" kern="100"/>
              <a:t>(</a:t>
            </a:r>
            <a:r>
              <a:rPr lang="zh-CN" altLang="en-US" sz="2200" kern="100"/>
              <a:t>又称“过大礼”</a:t>
            </a:r>
            <a:r>
              <a:rPr lang="en-US" altLang="zh-CN" sz="2200" kern="100"/>
              <a:t>)</a:t>
            </a:r>
            <a:r>
              <a:rPr lang="zh-CN" altLang="en-US" sz="2200" kern="100"/>
              <a:t>：即男家把聘书和礼书送到女家。在大婚前一个月至两周，男家会请两位或四位女性亲戚</a:t>
            </a:r>
            <a:r>
              <a:rPr lang="en-US" altLang="zh-CN" sz="2200" kern="100"/>
              <a:t>(</a:t>
            </a:r>
            <a:r>
              <a:rPr lang="zh-CN" altLang="en-US" sz="2200" kern="100"/>
              <a:t>须是全福之人</a:t>
            </a:r>
            <a:r>
              <a:rPr lang="en-US" altLang="zh-CN" sz="2200" kern="100"/>
              <a:t>)</a:t>
            </a:r>
            <a:r>
              <a:rPr lang="zh-CN" altLang="en-US" sz="2200" kern="100"/>
              <a:t>约同媒人，带备聘金、礼金及聘礼到女方家中；此时，女家需回礼。</a:t>
            </a:r>
          </a:p>
          <a:p>
            <a:r>
              <a:rPr lang="zh-CN" altLang="en-US" sz="2200" kern="100">
                <a:solidFill>
                  <a:srgbClr val="3D8570"/>
                </a:solidFill>
              </a:rPr>
              <a:t>请期</a:t>
            </a:r>
            <a:r>
              <a:rPr lang="en-US" altLang="zh-CN" sz="2200" kern="100"/>
              <a:t>(</a:t>
            </a:r>
            <a:r>
              <a:rPr lang="zh-CN" altLang="en-US" sz="2200" kern="100"/>
              <a:t>又称“乞日”</a:t>
            </a:r>
            <a:r>
              <a:rPr lang="en-US" altLang="zh-CN" sz="2200" kern="100"/>
              <a:t>)</a:t>
            </a:r>
            <a:r>
              <a:rPr lang="zh-CN" altLang="en-US" sz="2200" kern="100"/>
              <a:t>：即男家择定合婚的良辰吉日，并征求女家的同意。</a:t>
            </a:r>
          </a:p>
          <a:p>
            <a:r>
              <a:rPr lang="zh-CN" altLang="en-US" sz="2200" kern="100">
                <a:solidFill>
                  <a:srgbClr val="3D8570"/>
                </a:solidFill>
              </a:rPr>
              <a:t>亲迎</a:t>
            </a:r>
            <a:r>
              <a:rPr lang="en-US" altLang="zh-CN" sz="2200" kern="100"/>
              <a:t>(</a:t>
            </a:r>
            <a:r>
              <a:rPr lang="zh-CN" altLang="en-US" sz="2200" kern="100"/>
              <a:t>或“迎亲”</a:t>
            </a:r>
            <a:r>
              <a:rPr lang="en-US" altLang="zh-CN" sz="2200" kern="100"/>
              <a:t>)</a:t>
            </a:r>
            <a:r>
              <a:rPr lang="zh-CN" altLang="en-US" sz="2200" kern="100"/>
              <a:t>：在结婚吉日，穿着礼服的新郎会偕同媒人、亲友亲自往女家迎娶新娘。新郎在到女家前需到女家的祖庙行拜见礼，之后才用花轿将新娘接到男家。在男家完成拜天、地、祖先的仪式后，便送入洞房。</a:t>
            </a:r>
          </a:p>
        </p:txBody>
      </p:sp>
      <p:sp>
        <p:nvSpPr>
          <p:cNvPr id="8" name="十二边形 7">
            <a:extLst>
              <a:ext uri="{FF2B5EF4-FFF2-40B4-BE49-F238E27FC236}">
                <a16:creationId xmlns:a16="http://schemas.microsoft.com/office/drawing/2014/main" xmlns="" id="{98E2425F-695A-4BC2-99C7-F917E28AFBA5}"/>
              </a:ext>
            </a:extLst>
          </p:cNvPr>
          <p:cNvSpPr/>
          <p:nvPr/>
        </p:nvSpPr>
        <p:spPr>
          <a:xfrm>
            <a:off x="3108960" y="2151534"/>
            <a:ext cx="520505" cy="407963"/>
          </a:xfrm>
          <a:prstGeom prst="dodecagon">
            <a:avLst/>
          </a:prstGeom>
          <a:solidFill>
            <a:srgbClr val="3D85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907798"/>
      </p:ext>
    </p:extLst>
  </p:cSld>
  <p:clrMapOvr>
    <a:masterClrMapping/>
  </p:clrMapOvr>
  <mc:AlternateContent>
    <mc:Choice xmlns:p159="http://schemas.microsoft.com/office/powerpoint/2015/09/main" Requires="p159">
      <p:transition spd="slow" p14:dur="2000">
        <p159:morph option="byObject"/>
      </p:transition>
    </mc:Choice>
    <mc:Fallback>
      <p:transition spd="slow">
        <p:fade/>
      </p:transition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-224160" y="1007756"/>
            <a:ext cx="12192000" cy="6502401"/>
          </a:xfrm>
          <a:prstGeom prst="rect">
            <a:avLst/>
          </a:prstGeom>
        </p:spPr>
      </p:pic>
      <p:sp>
        <p:nvSpPr>
          <p:cNvPr id="10" name="矩形: 一个圆顶角，剪去另一个顶角 9"/>
          <p:cNvSpPr/>
          <p:nvPr/>
        </p:nvSpPr>
        <p:spPr>
          <a:xfrm>
            <a:off x="1480007" y="1602558"/>
            <a:ext cx="8755269" cy="4920790"/>
          </a:xfrm>
          <a:prstGeom prst="snipRoundRect">
            <a:avLst>
              <a:gd name="adj1" fmla="val 12627"/>
              <a:gd name="adj2" fmla="val 8586"/>
            </a:avLst>
          </a:prstGeom>
          <a:solidFill>
            <a:srgbClr val="3D85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1" name="矩形: 一个圆顶角，剪去另一个顶角 270"/>
          <p:cNvSpPr/>
          <p:nvPr/>
        </p:nvSpPr>
        <p:spPr>
          <a:xfrm>
            <a:off x="1376313" y="1517716"/>
            <a:ext cx="8802403" cy="4911364"/>
          </a:xfrm>
          <a:prstGeom prst="snipRoundRect">
            <a:avLst>
              <a:gd name="adj1" fmla="val 12627"/>
              <a:gd name="adj2" fmla="val 8586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21" t="35345"/>
          <a:stretch>
            <a:fillRect/>
          </a:stretch>
        </p:blipFill>
        <p:spPr>
          <a:xfrm>
            <a:off x="-169683" y="216816"/>
            <a:ext cx="1363331" cy="2279788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296932" y="704648"/>
            <a:ext cx="1710451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积累常识</a:t>
            </a:r>
          </a:p>
        </p:txBody>
      </p:sp>
      <p:sp>
        <p:nvSpPr>
          <p:cNvPr id="9" name="文本占位符 2"/>
          <p:cNvSpPr txBox="1"/>
          <p:nvPr/>
        </p:nvSpPr>
        <p:spPr>
          <a:xfrm>
            <a:off x="1676622" y="3181725"/>
            <a:ext cx="6955750" cy="453457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just" defTabSz="914400" rtl="0" eaLnBrk="1" latinLnBrk="0" hangingPunct="1">
              <a:lnSpc>
                <a:spcPct val="130000"/>
              </a:lnSpc>
              <a:spcBef>
                <a:spcPct val="0"/>
              </a:spcBef>
              <a:buFontTx/>
              <a:buNone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kern="100"/>
              <a:t>诗经在内容上分为</a:t>
            </a:r>
            <a:r>
              <a:rPr lang="en-US" altLang="zh-CN" sz="2000" kern="100"/>
              <a:t>《</a:t>
            </a:r>
            <a:r>
              <a:rPr lang="zh-CN" altLang="en-US" sz="2000" kern="100"/>
              <a:t>风</a:t>
            </a:r>
            <a:r>
              <a:rPr lang="en-US" altLang="zh-CN" sz="2000" kern="100"/>
              <a:t>》《</a:t>
            </a:r>
            <a:r>
              <a:rPr lang="zh-CN" altLang="en-US" sz="2000" kern="100"/>
              <a:t>雅</a:t>
            </a:r>
            <a:r>
              <a:rPr lang="en-US" altLang="zh-CN" sz="2000" kern="100"/>
              <a:t>》《</a:t>
            </a:r>
            <a:r>
              <a:rPr lang="zh-CN" altLang="en-US" sz="2000" kern="100"/>
              <a:t>颂</a:t>
            </a:r>
            <a:r>
              <a:rPr lang="en-US" altLang="zh-CN" sz="2000" kern="100"/>
              <a:t>》</a:t>
            </a:r>
            <a:r>
              <a:rPr lang="zh-CN" altLang="en-US" sz="2000" kern="100"/>
              <a:t>三个部分。</a:t>
            </a:r>
          </a:p>
        </p:txBody>
      </p:sp>
      <p:sp>
        <p:nvSpPr>
          <p:cNvPr id="12" name="文本占位符 2"/>
          <p:cNvSpPr txBox="1"/>
          <p:nvPr/>
        </p:nvSpPr>
        <p:spPr>
          <a:xfrm>
            <a:off x="1517692" y="3659505"/>
            <a:ext cx="3877985" cy="453457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just" defTabSz="914400" rtl="0" eaLnBrk="1" latinLnBrk="0" hangingPunct="1">
              <a:lnSpc>
                <a:spcPct val="130000"/>
              </a:lnSpc>
              <a:spcBef>
                <a:spcPct val="0"/>
              </a:spcBef>
              <a:buFontTx/>
              <a:buNone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kern="100"/>
              <a:t>《</a:t>
            </a:r>
            <a:r>
              <a:rPr lang="zh-CN" altLang="en-US" sz="2000" kern="100"/>
              <a:t>风</a:t>
            </a:r>
            <a:r>
              <a:rPr lang="en-US" altLang="zh-CN" sz="2000" kern="100"/>
              <a:t>》</a:t>
            </a:r>
            <a:r>
              <a:rPr lang="zh-CN" altLang="en-US" sz="2000" kern="100"/>
              <a:t>是周代各地的</a:t>
            </a:r>
            <a:r>
              <a:rPr lang="zh-CN" altLang="en-US" sz="2000" kern="100">
                <a:solidFill>
                  <a:srgbClr val="3D8570"/>
                </a:solidFill>
              </a:rPr>
              <a:t>歌谣</a:t>
            </a:r>
            <a:r>
              <a:rPr lang="zh-CN" altLang="en-US" sz="2000" kern="100"/>
              <a:t>；</a:t>
            </a:r>
          </a:p>
        </p:txBody>
      </p:sp>
      <p:sp>
        <p:nvSpPr>
          <p:cNvPr id="13" name="文本占位符 2"/>
          <p:cNvSpPr txBox="1"/>
          <p:nvPr/>
        </p:nvSpPr>
        <p:spPr>
          <a:xfrm>
            <a:off x="1517692" y="4137285"/>
            <a:ext cx="7571303" cy="453457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just" defTabSz="914400" rtl="0" eaLnBrk="1" latinLnBrk="0" hangingPunct="1">
              <a:lnSpc>
                <a:spcPct val="130000"/>
              </a:lnSpc>
              <a:spcBef>
                <a:spcPct val="0"/>
              </a:spcBef>
              <a:buFontTx/>
              <a:buNone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kern="100"/>
              <a:t>《</a:t>
            </a:r>
            <a:r>
              <a:rPr lang="zh-CN" altLang="en-US" sz="2000" kern="100"/>
              <a:t>雅</a:t>
            </a:r>
            <a:r>
              <a:rPr lang="en-US" altLang="zh-CN" sz="2000" kern="100"/>
              <a:t>》</a:t>
            </a:r>
            <a:r>
              <a:rPr lang="zh-CN" altLang="en-US" sz="2000" kern="100"/>
              <a:t>是周人的</a:t>
            </a:r>
            <a:r>
              <a:rPr lang="zh-CN" altLang="en-US" sz="2000" kern="100">
                <a:solidFill>
                  <a:srgbClr val="3D8570"/>
                </a:solidFill>
              </a:rPr>
              <a:t>正声雅乐</a:t>
            </a:r>
            <a:r>
              <a:rPr lang="zh-CN" altLang="en-US" sz="2000" kern="100"/>
              <a:t>，又分</a:t>
            </a:r>
            <a:r>
              <a:rPr lang="en-US" altLang="zh-CN" sz="2000" kern="100"/>
              <a:t>《</a:t>
            </a:r>
            <a:r>
              <a:rPr lang="zh-CN" altLang="en-US" sz="2000" kern="100"/>
              <a:t>小雅</a:t>
            </a:r>
            <a:r>
              <a:rPr lang="en-US" altLang="zh-CN" sz="2000" kern="100"/>
              <a:t>》</a:t>
            </a:r>
            <a:r>
              <a:rPr lang="zh-CN" altLang="en-US" sz="2000" kern="100"/>
              <a:t>和</a:t>
            </a:r>
            <a:r>
              <a:rPr lang="en-US" altLang="zh-CN" sz="2000" kern="100"/>
              <a:t>《</a:t>
            </a:r>
            <a:r>
              <a:rPr lang="zh-CN" altLang="en-US" sz="2000" kern="100"/>
              <a:t>大雅</a:t>
            </a:r>
            <a:r>
              <a:rPr lang="en-US" altLang="zh-CN" sz="2000" kern="100"/>
              <a:t>》</a:t>
            </a:r>
            <a:r>
              <a:rPr lang="zh-CN" altLang="en-US" sz="2000" kern="100"/>
              <a:t>；</a:t>
            </a:r>
          </a:p>
        </p:txBody>
      </p:sp>
      <p:sp>
        <p:nvSpPr>
          <p:cNvPr id="14" name="文本占位符 2"/>
          <p:cNvSpPr txBox="1"/>
          <p:nvPr/>
        </p:nvSpPr>
        <p:spPr>
          <a:xfrm>
            <a:off x="1517692" y="5092845"/>
            <a:ext cx="8658403" cy="1253677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just" defTabSz="914400" rtl="0" eaLnBrk="1" latinLnBrk="0" hangingPunct="1">
              <a:lnSpc>
                <a:spcPct val="130000"/>
              </a:lnSpc>
              <a:spcBef>
                <a:spcPct val="0"/>
              </a:spcBef>
              <a:buFontTx/>
              <a:buNone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kern="100"/>
              <a:t>《</a:t>
            </a:r>
            <a:r>
              <a:rPr lang="zh-CN" altLang="en-US" sz="2000" kern="100"/>
              <a:t>诗经</a:t>
            </a:r>
            <a:r>
              <a:rPr lang="en-US" altLang="zh-CN" sz="2000" kern="100"/>
              <a:t>》</a:t>
            </a:r>
            <a:r>
              <a:rPr lang="zh-CN" altLang="en-US" sz="2000" kern="100"/>
              <a:t>内容丰富，反映了劳动与爱情、战争与徭役、压迫与反抗、风俗与婚姻、祭祖与宴会，甚至天象、地貌、动物、植物等方方面面，</a:t>
            </a:r>
            <a:r>
              <a:rPr lang="zh-CN" altLang="en-US" sz="2000" kern="100">
                <a:solidFill>
                  <a:srgbClr val="3D8570"/>
                </a:solidFill>
              </a:rPr>
              <a:t>是周代社会生活的一面镜子</a:t>
            </a:r>
            <a:r>
              <a:rPr lang="zh-CN" altLang="en-US" sz="2000" kern="100"/>
              <a:t>。</a:t>
            </a:r>
          </a:p>
        </p:txBody>
      </p:sp>
      <p:sp>
        <p:nvSpPr>
          <p:cNvPr id="18" name="文本占位符 2"/>
          <p:cNvSpPr txBox="1"/>
          <p:nvPr/>
        </p:nvSpPr>
        <p:spPr>
          <a:xfrm>
            <a:off x="1541033" y="1660841"/>
            <a:ext cx="2679542" cy="525657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just" defTabSz="914400" rtl="0" eaLnBrk="1" latinLnBrk="0" hangingPunct="1">
              <a:lnSpc>
                <a:spcPct val="130000"/>
              </a:lnSpc>
              <a:spcBef>
                <a:spcPct val="0"/>
              </a:spcBef>
              <a:buFontTx/>
              <a:buNone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kern="100"/>
              <a:t>《</a:t>
            </a:r>
            <a:r>
              <a:rPr lang="zh-CN" altLang="en-US" kern="100"/>
              <a:t>诗经</a:t>
            </a:r>
            <a:r>
              <a:rPr lang="en-US" altLang="zh-CN" kern="100"/>
              <a:t>》</a:t>
            </a:r>
            <a:r>
              <a:rPr lang="zh-CN" altLang="en-US" kern="100">
                <a:solidFill>
                  <a:srgbClr val="3D8570"/>
                </a:solidFill>
              </a:rPr>
              <a:t>“六义”</a:t>
            </a:r>
          </a:p>
        </p:txBody>
      </p:sp>
      <p:sp>
        <p:nvSpPr>
          <p:cNvPr id="19" name="文本占位符 2"/>
          <p:cNvSpPr txBox="1"/>
          <p:nvPr/>
        </p:nvSpPr>
        <p:spPr>
          <a:xfrm>
            <a:off x="1685676" y="2269099"/>
            <a:ext cx="7571303" cy="453457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just" defTabSz="914400" rtl="0" eaLnBrk="1" latinLnBrk="0" hangingPunct="1">
              <a:lnSpc>
                <a:spcPct val="130000"/>
              </a:lnSpc>
              <a:spcBef>
                <a:spcPct val="0"/>
              </a:spcBef>
              <a:buFontTx/>
              <a:buNone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kern="100"/>
              <a:t>指“</a:t>
            </a:r>
            <a:r>
              <a:rPr lang="zh-CN" altLang="en-US" sz="2000" kern="100">
                <a:solidFill>
                  <a:srgbClr val="3D8570"/>
                </a:solidFill>
              </a:rPr>
              <a:t>风、雅、颂</a:t>
            </a:r>
            <a:r>
              <a:rPr lang="zh-CN" altLang="en-US" sz="2000" kern="100"/>
              <a:t>”三种诗歌形式与“</a:t>
            </a:r>
            <a:r>
              <a:rPr lang="zh-CN" altLang="en-US" sz="2000" kern="100">
                <a:solidFill>
                  <a:srgbClr val="3D8570"/>
                </a:solidFill>
              </a:rPr>
              <a:t>赋、比、兴</a:t>
            </a:r>
            <a:r>
              <a:rPr lang="zh-CN" altLang="en-US" sz="2000" kern="100"/>
              <a:t>”三种表现手法。</a:t>
            </a:r>
          </a:p>
        </p:txBody>
      </p:sp>
      <p:sp>
        <p:nvSpPr>
          <p:cNvPr id="21" name="文本占位符 2"/>
          <p:cNvSpPr txBox="1"/>
          <p:nvPr/>
        </p:nvSpPr>
        <p:spPr>
          <a:xfrm>
            <a:off x="1472425" y="4587905"/>
            <a:ext cx="8902846" cy="453457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just" defTabSz="914400" rtl="0" eaLnBrk="1" latinLnBrk="0" hangingPunct="1">
              <a:lnSpc>
                <a:spcPct val="130000"/>
              </a:lnSpc>
              <a:spcBef>
                <a:spcPct val="0"/>
              </a:spcBef>
              <a:buFontTx/>
              <a:buNone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kern="100"/>
              <a:t>《</a:t>
            </a:r>
            <a:r>
              <a:rPr lang="zh-CN" altLang="en-US" sz="2000" kern="100"/>
              <a:t>颂</a:t>
            </a:r>
            <a:r>
              <a:rPr lang="en-US" altLang="zh-CN" sz="2000" kern="100"/>
              <a:t>》</a:t>
            </a:r>
            <a:r>
              <a:rPr lang="zh-CN" altLang="en-US" sz="2000" kern="100"/>
              <a:t>是周王庭和贵族宗庙</a:t>
            </a:r>
            <a:r>
              <a:rPr lang="zh-CN" altLang="en-US" sz="2000" kern="100">
                <a:solidFill>
                  <a:srgbClr val="3D8570"/>
                </a:solidFill>
              </a:rPr>
              <a:t>祭祀的乐歌</a:t>
            </a:r>
            <a:r>
              <a:rPr lang="zh-CN" altLang="en-US" sz="2000" kern="100"/>
              <a:t>，又分为</a:t>
            </a:r>
            <a:r>
              <a:rPr lang="en-US" altLang="zh-CN" sz="2000" kern="100"/>
              <a:t>《</a:t>
            </a:r>
            <a:r>
              <a:rPr lang="zh-CN" altLang="en-US" sz="2000" kern="100"/>
              <a:t>周颂</a:t>
            </a:r>
            <a:r>
              <a:rPr lang="en-US" altLang="zh-CN" sz="2000" kern="100"/>
              <a:t>》《</a:t>
            </a:r>
            <a:r>
              <a:rPr lang="zh-CN" altLang="en-US" sz="2000" kern="100"/>
              <a:t>鲁颂</a:t>
            </a:r>
            <a:r>
              <a:rPr lang="en-US" altLang="zh-CN" sz="2000" kern="100"/>
              <a:t>》</a:t>
            </a:r>
            <a:r>
              <a:rPr lang="zh-CN" altLang="en-US" sz="2000" kern="100"/>
              <a:t>和</a:t>
            </a:r>
            <a:r>
              <a:rPr lang="en-US" altLang="zh-CN" sz="2000" kern="100"/>
              <a:t>《</a:t>
            </a:r>
            <a:r>
              <a:rPr lang="zh-CN" altLang="en-US" sz="2000" kern="100"/>
              <a:t>商颂</a:t>
            </a:r>
            <a:r>
              <a:rPr lang="en-US" altLang="zh-CN" sz="2000" kern="100"/>
              <a:t>》</a:t>
            </a:r>
            <a:r>
              <a:rPr lang="zh-CN" altLang="en-US" sz="2000" kern="100"/>
              <a:t>。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1792586" y="2951430"/>
            <a:ext cx="715223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7788864"/>
      </p:ext>
    </p:extLst>
  </p:cSld>
  <p:clrMapOvr>
    <a:masterClrMapping/>
  </p:clrMapOvr>
  <mc:AlternateContent>
    <mc:Choice xmlns:p159="http://schemas.microsoft.com/office/powerpoint/2015/09/main" Requires="p159">
      <p:transition spd="slow" p14:dur="2000">
        <p159:morph option="byObject"/>
      </p:transition>
    </mc:Choice>
    <mc:Fallback>
      <p:transition spd="slow">
        <p:fade/>
      </p:transition>
    </mc:Fallback>
  </mc:AlternateContent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-224160" y="1007756"/>
            <a:ext cx="12192000" cy="6502401"/>
          </a:xfrm>
          <a:prstGeom prst="rect">
            <a:avLst/>
          </a:prstGeom>
        </p:spPr>
      </p:pic>
      <p:sp>
        <p:nvSpPr>
          <p:cNvPr id="10" name="矩形: 一个圆顶角，剪去另一个顶角 9"/>
          <p:cNvSpPr/>
          <p:nvPr/>
        </p:nvSpPr>
        <p:spPr>
          <a:xfrm>
            <a:off x="1480007" y="1602558"/>
            <a:ext cx="8755269" cy="4920790"/>
          </a:xfrm>
          <a:prstGeom prst="snipRoundRect">
            <a:avLst>
              <a:gd name="adj1" fmla="val 12627"/>
              <a:gd name="adj2" fmla="val 8586"/>
            </a:avLst>
          </a:prstGeom>
          <a:solidFill>
            <a:srgbClr val="3D85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1" name="矩形: 一个圆顶角，剪去另一个顶角 270"/>
          <p:cNvSpPr/>
          <p:nvPr/>
        </p:nvSpPr>
        <p:spPr>
          <a:xfrm>
            <a:off x="1376313" y="1517716"/>
            <a:ext cx="8802403" cy="4911364"/>
          </a:xfrm>
          <a:prstGeom prst="snipRoundRect">
            <a:avLst>
              <a:gd name="adj1" fmla="val 12627"/>
              <a:gd name="adj2" fmla="val 8586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21" t="35345"/>
          <a:stretch>
            <a:fillRect/>
          </a:stretch>
        </p:blipFill>
        <p:spPr>
          <a:xfrm>
            <a:off x="-169683" y="216816"/>
            <a:ext cx="1363331" cy="2279788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296932" y="704648"/>
            <a:ext cx="1710451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积累常识</a:t>
            </a:r>
          </a:p>
        </p:txBody>
      </p:sp>
      <p:sp>
        <p:nvSpPr>
          <p:cNvPr id="9" name="文本占位符 2"/>
          <p:cNvSpPr txBox="1"/>
          <p:nvPr/>
        </p:nvSpPr>
        <p:spPr>
          <a:xfrm>
            <a:off x="1676622" y="3181725"/>
            <a:ext cx="6955750" cy="453457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just" defTabSz="914400" rtl="0" eaLnBrk="1" latinLnBrk="0" hangingPunct="1">
              <a:lnSpc>
                <a:spcPct val="130000"/>
              </a:lnSpc>
              <a:spcBef>
                <a:spcPct val="0"/>
              </a:spcBef>
              <a:buFontTx/>
              <a:buNone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kern="100"/>
              <a:t>诗经在表现手法上主要有赋、比、兴三种。</a:t>
            </a:r>
          </a:p>
        </p:txBody>
      </p:sp>
      <p:sp>
        <p:nvSpPr>
          <p:cNvPr id="18" name="文本占位符 2"/>
          <p:cNvSpPr txBox="1"/>
          <p:nvPr/>
        </p:nvSpPr>
        <p:spPr>
          <a:xfrm>
            <a:off x="1541033" y="1660841"/>
            <a:ext cx="2679542" cy="525657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just" defTabSz="914400" rtl="0" eaLnBrk="1" latinLnBrk="0" hangingPunct="1">
              <a:lnSpc>
                <a:spcPct val="130000"/>
              </a:lnSpc>
              <a:spcBef>
                <a:spcPct val="0"/>
              </a:spcBef>
              <a:buFontTx/>
              <a:buNone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kern="100"/>
              <a:t>《</a:t>
            </a:r>
            <a:r>
              <a:rPr lang="zh-CN" altLang="en-US" kern="100"/>
              <a:t>诗经</a:t>
            </a:r>
            <a:r>
              <a:rPr lang="en-US" altLang="zh-CN" kern="100"/>
              <a:t>》</a:t>
            </a:r>
            <a:r>
              <a:rPr lang="zh-CN" altLang="en-US" kern="100">
                <a:solidFill>
                  <a:srgbClr val="3D8570"/>
                </a:solidFill>
              </a:rPr>
              <a:t>“六义”</a:t>
            </a:r>
          </a:p>
        </p:txBody>
      </p:sp>
      <p:sp>
        <p:nvSpPr>
          <p:cNvPr id="19" name="文本占位符 2"/>
          <p:cNvSpPr txBox="1"/>
          <p:nvPr/>
        </p:nvSpPr>
        <p:spPr>
          <a:xfrm>
            <a:off x="1685676" y="2269099"/>
            <a:ext cx="7571303" cy="453457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just" defTabSz="914400" rtl="0" eaLnBrk="1" latinLnBrk="0" hangingPunct="1">
              <a:lnSpc>
                <a:spcPct val="130000"/>
              </a:lnSpc>
              <a:spcBef>
                <a:spcPct val="0"/>
              </a:spcBef>
              <a:buFontTx/>
              <a:buNone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kern="100"/>
              <a:t>指“</a:t>
            </a:r>
            <a:r>
              <a:rPr lang="zh-CN" altLang="en-US" sz="2000" kern="100">
                <a:solidFill>
                  <a:srgbClr val="3D8570"/>
                </a:solidFill>
              </a:rPr>
              <a:t>风、雅、颂</a:t>
            </a:r>
            <a:r>
              <a:rPr lang="zh-CN" altLang="en-US" sz="2000" kern="100"/>
              <a:t>”三种诗歌形式与“</a:t>
            </a:r>
            <a:r>
              <a:rPr lang="zh-CN" altLang="en-US" sz="2000" kern="100">
                <a:solidFill>
                  <a:srgbClr val="3D8570"/>
                </a:solidFill>
              </a:rPr>
              <a:t>赋、比、兴</a:t>
            </a:r>
            <a:r>
              <a:rPr lang="zh-CN" altLang="en-US" sz="2000" kern="100"/>
              <a:t>”三种表现手法。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1792586" y="2951430"/>
            <a:ext cx="715223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占位符 2"/>
          <p:cNvSpPr txBox="1"/>
          <p:nvPr/>
        </p:nvSpPr>
        <p:spPr>
          <a:xfrm>
            <a:off x="1687586" y="3672851"/>
            <a:ext cx="3877985" cy="453457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just" defTabSz="914400" rtl="0" eaLnBrk="1" latinLnBrk="0" hangingPunct="1">
              <a:lnSpc>
                <a:spcPct val="130000"/>
              </a:lnSpc>
              <a:spcBef>
                <a:spcPct val="0"/>
              </a:spcBef>
              <a:buFontTx/>
              <a:buNone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kern="100"/>
              <a:t>赋者，</a:t>
            </a:r>
            <a:r>
              <a:rPr lang="zh-CN" altLang="en-US" sz="2000" kern="100">
                <a:solidFill>
                  <a:srgbClr val="3D8570"/>
                </a:solidFill>
              </a:rPr>
              <a:t>敷陈其事而直言之也；</a:t>
            </a:r>
          </a:p>
        </p:txBody>
      </p:sp>
      <p:sp>
        <p:nvSpPr>
          <p:cNvPr id="16" name="文本占位符 2"/>
          <p:cNvSpPr txBox="1"/>
          <p:nvPr/>
        </p:nvSpPr>
        <p:spPr>
          <a:xfrm>
            <a:off x="1721890" y="4158254"/>
            <a:ext cx="3877985" cy="453457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just" defTabSz="914400" rtl="0" eaLnBrk="1" latinLnBrk="0" hangingPunct="1">
              <a:lnSpc>
                <a:spcPct val="130000"/>
              </a:lnSpc>
              <a:spcBef>
                <a:spcPct val="0"/>
              </a:spcBef>
              <a:buFontTx/>
              <a:buNone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kern="100"/>
              <a:t>比者，</a:t>
            </a:r>
            <a:r>
              <a:rPr lang="zh-CN" altLang="en-US" sz="2000" kern="100">
                <a:solidFill>
                  <a:srgbClr val="3D8570"/>
                </a:solidFill>
              </a:rPr>
              <a:t>以彼物比此物也；</a:t>
            </a:r>
          </a:p>
        </p:txBody>
      </p:sp>
      <p:sp>
        <p:nvSpPr>
          <p:cNvPr id="20" name="文本占位符 2"/>
          <p:cNvSpPr txBox="1"/>
          <p:nvPr/>
        </p:nvSpPr>
        <p:spPr>
          <a:xfrm>
            <a:off x="1687586" y="4643657"/>
            <a:ext cx="4614045" cy="453457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just" defTabSz="914400" rtl="0" eaLnBrk="1" latinLnBrk="0" hangingPunct="1">
              <a:lnSpc>
                <a:spcPct val="130000"/>
              </a:lnSpc>
              <a:spcBef>
                <a:spcPct val="0"/>
              </a:spcBef>
              <a:buFontTx/>
              <a:buNone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kern="100"/>
              <a:t>兴者，</a:t>
            </a:r>
            <a:r>
              <a:rPr lang="zh-CN" altLang="en-US" sz="2000" kern="100">
                <a:solidFill>
                  <a:srgbClr val="3D8570"/>
                </a:solidFill>
              </a:rPr>
              <a:t>先言他物以引起所咏之词也。</a:t>
            </a:r>
          </a:p>
        </p:txBody>
      </p:sp>
      <p:sp>
        <p:nvSpPr>
          <p:cNvPr id="22" name="文本占位符 2"/>
          <p:cNvSpPr txBox="1"/>
          <p:nvPr/>
        </p:nvSpPr>
        <p:spPr>
          <a:xfrm>
            <a:off x="1687587" y="5129060"/>
            <a:ext cx="5820914" cy="453457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just" defTabSz="914400" rtl="0" eaLnBrk="1" latinLnBrk="0" hangingPunct="1">
              <a:lnSpc>
                <a:spcPct val="130000"/>
              </a:lnSpc>
              <a:spcBef>
                <a:spcPct val="0"/>
              </a:spcBef>
              <a:buFontTx/>
              <a:buNone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kern="100">
                <a:solidFill>
                  <a:schemeClr val="tx1">
                    <a:lumMod val="75000"/>
                    <a:lumOff val="25000"/>
                  </a:schemeClr>
                </a:solidFill>
              </a:rPr>
              <a:t>以上解释出自宋代朱熹的</a:t>
            </a:r>
            <a:r>
              <a:rPr lang="en-US" altLang="zh-CN" sz="2000" kern="100">
                <a:solidFill>
                  <a:schemeClr val="tx1">
                    <a:lumMod val="75000"/>
                    <a:lumOff val="25000"/>
                  </a:schemeClr>
                </a:solidFill>
              </a:rPr>
              <a:t>《</a:t>
            </a:r>
            <a:r>
              <a:rPr lang="zh-CN" altLang="en-US" sz="2000" kern="100">
                <a:solidFill>
                  <a:schemeClr val="tx1">
                    <a:lumMod val="75000"/>
                    <a:lumOff val="25000"/>
                  </a:schemeClr>
                </a:solidFill>
              </a:rPr>
              <a:t>诗集传</a:t>
            </a:r>
            <a:r>
              <a:rPr lang="en-US" altLang="zh-CN" sz="2000" kern="100">
                <a:solidFill>
                  <a:schemeClr val="tx1">
                    <a:lumMod val="75000"/>
                    <a:lumOff val="25000"/>
                  </a:schemeClr>
                </a:solidFill>
              </a:rPr>
              <a:t>》</a:t>
            </a:r>
            <a:r>
              <a:rPr lang="zh-CN" altLang="en-US" sz="2000" kern="10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</a:p>
        </p:txBody>
      </p:sp>
    </p:spTree>
  </p:cSld>
  <p:clrMapOvr>
    <a:masterClrMapping/>
  </p:clrMapOvr>
  <mc:AlternateContent>
    <mc:Choice xmlns:p159="http://schemas.microsoft.com/office/powerpoint/2015/09/main" Requires="p159">
      <p:transition spd="slow" p14:dur="2000">
        <p159:morph option="byObject"/>
      </p:transition>
    </mc:Choice>
    <mc:Fallback>
      <p:transition spd="slow">
        <p:fade/>
      </p:transition>
    </mc:Fallback>
  </mc:AlternateContent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-224160" y="1007756"/>
            <a:ext cx="12192000" cy="6502401"/>
          </a:xfrm>
          <a:prstGeom prst="rect">
            <a:avLst/>
          </a:prstGeom>
        </p:spPr>
      </p:pic>
      <p:sp>
        <p:nvSpPr>
          <p:cNvPr id="10" name="矩形: 一个圆顶角，剪去另一个顶角 9"/>
          <p:cNvSpPr/>
          <p:nvPr/>
        </p:nvSpPr>
        <p:spPr>
          <a:xfrm>
            <a:off x="1480007" y="1602558"/>
            <a:ext cx="8755269" cy="4920790"/>
          </a:xfrm>
          <a:prstGeom prst="snipRoundRect">
            <a:avLst>
              <a:gd name="adj1" fmla="val 12627"/>
              <a:gd name="adj2" fmla="val 8586"/>
            </a:avLst>
          </a:prstGeom>
          <a:solidFill>
            <a:srgbClr val="3D85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1" name="矩形: 一个圆顶角，剪去另一个顶角 270"/>
          <p:cNvSpPr/>
          <p:nvPr/>
        </p:nvSpPr>
        <p:spPr>
          <a:xfrm>
            <a:off x="1376313" y="1517716"/>
            <a:ext cx="8802403" cy="4911364"/>
          </a:xfrm>
          <a:prstGeom prst="snipRoundRect">
            <a:avLst>
              <a:gd name="adj1" fmla="val 12627"/>
              <a:gd name="adj2" fmla="val 8586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21" t="35345"/>
          <a:stretch>
            <a:fillRect/>
          </a:stretch>
        </p:blipFill>
        <p:spPr>
          <a:xfrm>
            <a:off x="-169683" y="216816"/>
            <a:ext cx="1363331" cy="2279788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296932" y="704648"/>
            <a:ext cx="1710451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积累常识</a:t>
            </a:r>
          </a:p>
        </p:txBody>
      </p:sp>
      <p:sp>
        <p:nvSpPr>
          <p:cNvPr id="18" name="文本占位符 2"/>
          <p:cNvSpPr txBox="1"/>
          <p:nvPr/>
        </p:nvSpPr>
        <p:spPr>
          <a:xfrm>
            <a:off x="1541033" y="1660841"/>
            <a:ext cx="2679542" cy="525657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just" defTabSz="914400" rtl="0" eaLnBrk="1" latinLnBrk="0" hangingPunct="1">
              <a:lnSpc>
                <a:spcPct val="130000"/>
              </a:lnSpc>
              <a:spcBef>
                <a:spcPct val="0"/>
              </a:spcBef>
              <a:buFontTx/>
              <a:buNone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kern="100"/>
              <a:t>《</a:t>
            </a:r>
            <a:r>
              <a:rPr lang="zh-CN" altLang="en-US" kern="100"/>
              <a:t>诗经</a:t>
            </a:r>
            <a:r>
              <a:rPr lang="en-US" altLang="zh-CN" kern="100"/>
              <a:t>》</a:t>
            </a:r>
            <a:r>
              <a:rPr lang="zh-CN" altLang="en-US" kern="100">
                <a:solidFill>
                  <a:srgbClr val="3D8570"/>
                </a:solidFill>
              </a:rPr>
              <a:t>“六义”</a:t>
            </a:r>
          </a:p>
        </p:txBody>
      </p:sp>
      <p:sp>
        <p:nvSpPr>
          <p:cNvPr id="19" name="文本占位符 2"/>
          <p:cNvSpPr txBox="1"/>
          <p:nvPr/>
        </p:nvSpPr>
        <p:spPr>
          <a:xfrm>
            <a:off x="1694729" y="2106137"/>
            <a:ext cx="7571303" cy="453457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just" defTabSz="914400" rtl="0" eaLnBrk="1" latinLnBrk="0" hangingPunct="1">
              <a:lnSpc>
                <a:spcPct val="130000"/>
              </a:lnSpc>
              <a:spcBef>
                <a:spcPct val="0"/>
              </a:spcBef>
              <a:buFontTx/>
              <a:buNone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kern="100"/>
              <a:t>指“</a:t>
            </a:r>
            <a:r>
              <a:rPr lang="zh-CN" altLang="en-US" sz="2000" kern="100">
                <a:solidFill>
                  <a:srgbClr val="3D8570"/>
                </a:solidFill>
              </a:rPr>
              <a:t>风、雅、颂</a:t>
            </a:r>
            <a:r>
              <a:rPr lang="zh-CN" altLang="en-US" sz="2000" kern="100"/>
              <a:t>”三种诗歌形式与“</a:t>
            </a:r>
            <a:r>
              <a:rPr lang="zh-CN" altLang="en-US" sz="2000" kern="100">
                <a:solidFill>
                  <a:srgbClr val="3D8570"/>
                </a:solidFill>
              </a:rPr>
              <a:t>赋、比、兴</a:t>
            </a:r>
            <a:r>
              <a:rPr lang="zh-CN" altLang="en-US" sz="2000" kern="100"/>
              <a:t>”三种表现手法。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1801640" y="2661719"/>
            <a:ext cx="715223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占位符 2"/>
          <p:cNvSpPr txBox="1"/>
          <p:nvPr/>
        </p:nvSpPr>
        <p:spPr>
          <a:xfrm>
            <a:off x="1669002" y="2879630"/>
            <a:ext cx="6424796" cy="453457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just" defTabSz="914400" rtl="0" eaLnBrk="1" latinLnBrk="0" hangingPunct="1">
              <a:lnSpc>
                <a:spcPct val="130000"/>
              </a:lnSpc>
              <a:spcBef>
                <a:spcPct val="0"/>
              </a:spcBef>
              <a:buFontTx/>
              <a:buNone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kern="100"/>
              <a:t>诗经在表现手法上主要有赋、比、兴三种。</a:t>
            </a:r>
            <a:r>
              <a:rPr lang="zh-CN" altLang="en-US" sz="2000" kern="100">
                <a:solidFill>
                  <a:srgbClr val="3D8570"/>
                </a:solidFill>
              </a:rPr>
              <a:t>举例说明</a:t>
            </a:r>
          </a:p>
        </p:txBody>
      </p:sp>
      <p:sp>
        <p:nvSpPr>
          <p:cNvPr id="23" name="文本占位符 2"/>
          <p:cNvSpPr txBox="1"/>
          <p:nvPr/>
        </p:nvSpPr>
        <p:spPr>
          <a:xfrm>
            <a:off x="1703306" y="3333087"/>
            <a:ext cx="8481843" cy="245400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just" defTabSz="914400" rtl="0" eaLnBrk="1" latinLnBrk="0" hangingPunct="1">
              <a:lnSpc>
                <a:spcPct val="130000"/>
              </a:lnSpc>
              <a:spcBef>
                <a:spcPct val="0"/>
              </a:spcBef>
              <a:buFontTx/>
              <a:buNone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kern="100"/>
              <a:t>1</a:t>
            </a:r>
            <a:r>
              <a:rPr lang="zh-CN" altLang="en-US" sz="2000" kern="100"/>
              <a:t>、赋是直铺陈叙述，是基本的表现手法。如</a:t>
            </a:r>
            <a:r>
              <a:rPr lang="zh-CN" altLang="en-US" sz="2000" kern="100">
                <a:solidFill>
                  <a:srgbClr val="3D8570"/>
                </a:solidFill>
              </a:rPr>
              <a:t>“死生契阔</a:t>
            </a:r>
            <a:r>
              <a:rPr lang="en-US" altLang="zh-CN" sz="2000" kern="100">
                <a:solidFill>
                  <a:srgbClr val="3D8570"/>
                </a:solidFill>
              </a:rPr>
              <a:t>,</a:t>
            </a:r>
            <a:r>
              <a:rPr lang="zh-CN" altLang="en-US" sz="2000" kern="100">
                <a:solidFill>
                  <a:srgbClr val="3D8570"/>
                </a:solidFill>
              </a:rPr>
              <a:t>与子成说</a:t>
            </a:r>
            <a:r>
              <a:rPr lang="en-US" altLang="zh-CN" sz="2000" kern="100">
                <a:solidFill>
                  <a:srgbClr val="3D8570"/>
                </a:solidFill>
              </a:rPr>
              <a:t>.</a:t>
            </a:r>
            <a:r>
              <a:rPr lang="zh-CN" altLang="en-US" sz="2000" kern="100">
                <a:solidFill>
                  <a:srgbClr val="3D8570"/>
                </a:solidFill>
              </a:rPr>
              <a:t>执子之手，与子偕老”，即是直接表达自己的感情。</a:t>
            </a:r>
          </a:p>
          <a:p>
            <a:r>
              <a:rPr lang="en-US" altLang="zh-CN" sz="2000" kern="100"/>
              <a:t>2</a:t>
            </a:r>
            <a:r>
              <a:rPr lang="zh-CN" altLang="en-US" sz="2000" kern="100"/>
              <a:t>、比是“以彼物比此物”</a:t>
            </a:r>
            <a:r>
              <a:rPr lang="en-US" altLang="zh-CN" sz="2000" kern="100"/>
              <a:t>,</a:t>
            </a:r>
            <a:r>
              <a:rPr lang="zh-CN" altLang="en-US" sz="2000" kern="100"/>
              <a:t>是比喻之意。</a:t>
            </a:r>
            <a:r>
              <a:rPr lang="en-US" altLang="zh-CN" sz="2000" kern="100"/>
              <a:t>《</a:t>
            </a:r>
            <a:r>
              <a:rPr lang="zh-CN" altLang="en-US" sz="2000" kern="100"/>
              <a:t>诗经</a:t>
            </a:r>
            <a:r>
              <a:rPr lang="en-US" altLang="zh-CN" sz="2000" kern="100"/>
              <a:t>》</a:t>
            </a:r>
            <a:r>
              <a:rPr lang="zh-CN" altLang="en-US" sz="2000" kern="100"/>
              <a:t>中的</a:t>
            </a:r>
            <a:r>
              <a:rPr lang="en-US" altLang="zh-CN" sz="2000" kern="100"/>
              <a:t>《</a:t>
            </a:r>
            <a:r>
              <a:rPr lang="zh-CN" altLang="en-US" sz="2000" kern="100"/>
              <a:t>氓</a:t>
            </a:r>
            <a:r>
              <a:rPr lang="en-US" altLang="zh-CN" sz="2000" kern="100"/>
              <a:t>》</a:t>
            </a:r>
            <a:r>
              <a:rPr lang="zh-CN" altLang="en-US" sz="2000" kern="100">
                <a:solidFill>
                  <a:srgbClr val="3D8570"/>
                </a:solidFill>
              </a:rPr>
              <a:t>用桑树从繁茂到凋落的变化来比喻爱情的盛衰</a:t>
            </a:r>
            <a:r>
              <a:rPr lang="zh-CN" altLang="en-US" sz="2000" kern="100">
                <a:solidFill>
                  <a:srgbClr val="24762E"/>
                </a:solidFill>
              </a:rPr>
              <a:t>；</a:t>
            </a:r>
            <a:r>
              <a:rPr lang="en-US" altLang="zh-CN" sz="2000" kern="100"/>
              <a:t>《</a:t>
            </a:r>
            <a:r>
              <a:rPr lang="zh-CN" altLang="en-US" sz="2000" kern="100"/>
              <a:t>鹤鸣</a:t>
            </a:r>
            <a:r>
              <a:rPr lang="en-US" altLang="zh-CN" sz="2000" kern="100"/>
              <a:t>》</a:t>
            </a:r>
            <a:r>
              <a:rPr lang="zh-CN" altLang="en-US" sz="2000" kern="100"/>
              <a:t>用</a:t>
            </a:r>
            <a:r>
              <a:rPr lang="zh-CN" altLang="en-US" sz="2000" kern="100">
                <a:solidFill>
                  <a:srgbClr val="3D8570"/>
                </a:solidFill>
              </a:rPr>
              <a:t>“他山之石，可以攻玉”</a:t>
            </a:r>
            <a:r>
              <a:rPr lang="zh-CN" altLang="en-US" sz="2000" kern="100"/>
              <a:t>来比喻治国要用贤人；</a:t>
            </a:r>
            <a:r>
              <a:rPr lang="en-US" altLang="zh-CN" sz="2000" kern="100"/>
              <a:t>《</a:t>
            </a:r>
            <a:r>
              <a:rPr lang="zh-CN" altLang="en-US" sz="2000" kern="100"/>
              <a:t>硕人</a:t>
            </a:r>
            <a:r>
              <a:rPr lang="en-US" altLang="zh-CN" sz="2000" kern="100"/>
              <a:t>》</a:t>
            </a:r>
            <a:r>
              <a:rPr lang="zh-CN" altLang="en-US" sz="2000" kern="100"/>
              <a:t>连续用“</a:t>
            </a:r>
            <a:r>
              <a:rPr lang="zh-CN" altLang="en-US" sz="2000" kern="100">
                <a:solidFill>
                  <a:srgbClr val="3D8570"/>
                </a:solidFill>
              </a:rPr>
              <a:t>葇荑</a:t>
            </a:r>
            <a:r>
              <a:rPr lang="zh-CN" altLang="en-US" sz="2000" kern="100"/>
              <a:t>”喻美人之手，“</a:t>
            </a:r>
            <a:r>
              <a:rPr lang="zh-CN" altLang="en-US" sz="2000" kern="100">
                <a:solidFill>
                  <a:srgbClr val="3D8570"/>
                </a:solidFill>
              </a:rPr>
              <a:t>凝脂</a:t>
            </a:r>
            <a:r>
              <a:rPr lang="zh-CN" altLang="en-US" sz="2000" kern="100"/>
              <a:t>”喻美人之肤，“</a:t>
            </a:r>
            <a:r>
              <a:rPr lang="zh-CN" altLang="en-US" sz="2000" kern="100">
                <a:solidFill>
                  <a:srgbClr val="3D8570"/>
                </a:solidFill>
              </a:rPr>
              <a:t>瓠犀</a:t>
            </a:r>
            <a:r>
              <a:rPr lang="zh-CN" altLang="en-US" sz="2000" kern="100"/>
              <a:t>”喻美人之齿</a:t>
            </a:r>
            <a:r>
              <a:rPr lang="en-US" altLang="zh-CN" sz="2000" kern="100"/>
              <a:t>,</a:t>
            </a:r>
            <a:r>
              <a:rPr lang="zh-CN" altLang="en-US" sz="2000" kern="100"/>
              <a:t>等都是</a:t>
            </a:r>
            <a:r>
              <a:rPr lang="en-US" altLang="zh-CN" sz="2000" kern="100"/>
              <a:t>《</a:t>
            </a:r>
            <a:r>
              <a:rPr lang="zh-CN" altLang="en-US" sz="2000" kern="100"/>
              <a:t>诗经</a:t>
            </a:r>
            <a:r>
              <a:rPr lang="en-US" altLang="zh-CN" sz="2000" kern="100"/>
              <a:t>》</a:t>
            </a:r>
            <a:r>
              <a:rPr lang="zh-CN" altLang="en-US" sz="2000" kern="100"/>
              <a:t>中用“比”的手法。</a:t>
            </a:r>
          </a:p>
        </p:txBody>
      </p:sp>
    </p:spTree>
  </p:cSld>
  <p:clrMapOvr>
    <a:masterClrMapping/>
  </p:clrMapOvr>
  <mc:AlternateContent>
    <mc:Choice xmlns:p159="http://schemas.microsoft.com/office/powerpoint/2015/09/main" Requires="p159">
      <p:transition spd="slow" p14:dur="2000">
        <p159:morph option="byObject"/>
      </p:transition>
    </mc:Choice>
    <mc:Fallback>
      <p:transition spd="slow">
        <p:fade/>
      </p:transition>
    </mc:Fallback>
  </mc:AlternateContent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-224160" y="1007756"/>
            <a:ext cx="12192000" cy="6502401"/>
          </a:xfrm>
          <a:prstGeom prst="rect">
            <a:avLst/>
          </a:prstGeom>
        </p:spPr>
      </p:pic>
      <p:sp>
        <p:nvSpPr>
          <p:cNvPr id="10" name="矩形: 一个圆顶角，剪去另一个顶角 9"/>
          <p:cNvSpPr/>
          <p:nvPr/>
        </p:nvSpPr>
        <p:spPr>
          <a:xfrm>
            <a:off x="1480007" y="1602558"/>
            <a:ext cx="8755269" cy="4920790"/>
          </a:xfrm>
          <a:prstGeom prst="snipRoundRect">
            <a:avLst>
              <a:gd name="adj1" fmla="val 12627"/>
              <a:gd name="adj2" fmla="val 8586"/>
            </a:avLst>
          </a:prstGeom>
          <a:solidFill>
            <a:srgbClr val="3D85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1" name="矩形: 一个圆顶角，剪去另一个顶角 270"/>
          <p:cNvSpPr/>
          <p:nvPr/>
        </p:nvSpPr>
        <p:spPr>
          <a:xfrm>
            <a:off x="1376313" y="1517716"/>
            <a:ext cx="8802403" cy="4911364"/>
          </a:xfrm>
          <a:prstGeom prst="snipRoundRect">
            <a:avLst>
              <a:gd name="adj1" fmla="val 12627"/>
              <a:gd name="adj2" fmla="val 8586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21" t="35345"/>
          <a:stretch>
            <a:fillRect/>
          </a:stretch>
        </p:blipFill>
        <p:spPr>
          <a:xfrm>
            <a:off x="-169683" y="216816"/>
            <a:ext cx="1363331" cy="2279788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296932" y="704648"/>
            <a:ext cx="1710451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积累常识</a:t>
            </a:r>
          </a:p>
        </p:txBody>
      </p:sp>
      <p:sp>
        <p:nvSpPr>
          <p:cNvPr id="18" name="文本占位符 2"/>
          <p:cNvSpPr txBox="1"/>
          <p:nvPr/>
        </p:nvSpPr>
        <p:spPr>
          <a:xfrm>
            <a:off x="1541033" y="1660841"/>
            <a:ext cx="2679542" cy="525657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just" defTabSz="914400" rtl="0" eaLnBrk="1" latinLnBrk="0" hangingPunct="1">
              <a:lnSpc>
                <a:spcPct val="130000"/>
              </a:lnSpc>
              <a:spcBef>
                <a:spcPct val="0"/>
              </a:spcBef>
              <a:buFontTx/>
              <a:buNone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kern="100"/>
              <a:t>《</a:t>
            </a:r>
            <a:r>
              <a:rPr lang="zh-CN" altLang="en-US" kern="100"/>
              <a:t>诗经</a:t>
            </a:r>
            <a:r>
              <a:rPr lang="en-US" altLang="zh-CN" kern="100"/>
              <a:t>》</a:t>
            </a:r>
            <a:r>
              <a:rPr lang="zh-CN" altLang="en-US" kern="100">
                <a:solidFill>
                  <a:srgbClr val="3D8570"/>
                </a:solidFill>
              </a:rPr>
              <a:t>“六义”</a:t>
            </a:r>
          </a:p>
        </p:txBody>
      </p:sp>
      <p:sp>
        <p:nvSpPr>
          <p:cNvPr id="19" name="文本占位符 2"/>
          <p:cNvSpPr txBox="1"/>
          <p:nvPr/>
        </p:nvSpPr>
        <p:spPr>
          <a:xfrm>
            <a:off x="1694729" y="2106137"/>
            <a:ext cx="7571303" cy="453457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just" defTabSz="914400" rtl="0" eaLnBrk="1" latinLnBrk="0" hangingPunct="1">
              <a:lnSpc>
                <a:spcPct val="130000"/>
              </a:lnSpc>
              <a:spcBef>
                <a:spcPct val="0"/>
              </a:spcBef>
              <a:buFontTx/>
              <a:buNone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kern="100"/>
              <a:t>指“</a:t>
            </a:r>
            <a:r>
              <a:rPr lang="zh-CN" altLang="en-US" sz="2000" kern="100">
                <a:solidFill>
                  <a:srgbClr val="3D8570"/>
                </a:solidFill>
              </a:rPr>
              <a:t>风、雅、颂</a:t>
            </a:r>
            <a:r>
              <a:rPr lang="zh-CN" altLang="en-US" sz="2000" kern="100"/>
              <a:t>”三种诗歌形式与“</a:t>
            </a:r>
            <a:r>
              <a:rPr lang="zh-CN" altLang="en-US" sz="2000" kern="100">
                <a:solidFill>
                  <a:srgbClr val="3D8570"/>
                </a:solidFill>
              </a:rPr>
              <a:t>赋、比、兴</a:t>
            </a:r>
            <a:r>
              <a:rPr lang="zh-CN" altLang="en-US" sz="2000" kern="100"/>
              <a:t>”三种表现手法。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1801640" y="2661719"/>
            <a:ext cx="715223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占位符 2"/>
          <p:cNvSpPr txBox="1"/>
          <p:nvPr/>
        </p:nvSpPr>
        <p:spPr>
          <a:xfrm>
            <a:off x="1669002" y="2879630"/>
            <a:ext cx="6424796" cy="453457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just" defTabSz="914400" rtl="0" eaLnBrk="1" latinLnBrk="0" hangingPunct="1">
              <a:lnSpc>
                <a:spcPct val="130000"/>
              </a:lnSpc>
              <a:spcBef>
                <a:spcPct val="0"/>
              </a:spcBef>
              <a:buFontTx/>
              <a:buNone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kern="100"/>
              <a:t>诗经在表现手法上主要有赋、比、兴三种。</a:t>
            </a:r>
            <a:r>
              <a:rPr lang="zh-CN" altLang="en-US" sz="2000" kern="100">
                <a:solidFill>
                  <a:srgbClr val="3D8570"/>
                </a:solidFill>
              </a:rPr>
              <a:t>举例说明</a:t>
            </a:r>
          </a:p>
        </p:txBody>
      </p:sp>
      <p:sp>
        <p:nvSpPr>
          <p:cNvPr id="23" name="文本占位符 2"/>
          <p:cNvSpPr txBox="1"/>
          <p:nvPr/>
        </p:nvSpPr>
        <p:spPr>
          <a:xfrm>
            <a:off x="1703306" y="3333087"/>
            <a:ext cx="8481843" cy="2053896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just" defTabSz="914400" rtl="0" eaLnBrk="1" latinLnBrk="0" hangingPunct="1">
              <a:lnSpc>
                <a:spcPct val="130000"/>
              </a:lnSpc>
              <a:spcBef>
                <a:spcPct val="0"/>
              </a:spcBef>
              <a:buFontTx/>
              <a:buNone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kern="100"/>
              <a:t>3</a:t>
            </a:r>
            <a:r>
              <a:rPr lang="zh-CN" altLang="en-US" sz="2000" kern="100"/>
              <a:t>、兴又多称为“起兴”是借助其他事物为所咏之内容作铺垫，对于诗歌中渲染气氛、创造意境起着重要的作用。用于一首诗或一章诗的开头。如</a:t>
            </a:r>
            <a:r>
              <a:rPr lang="en-US" altLang="zh-CN" sz="2000" kern="100"/>
              <a:t>《</a:t>
            </a:r>
            <a:r>
              <a:rPr lang="zh-CN" altLang="en-US" sz="2000" kern="100"/>
              <a:t>关雎</a:t>
            </a:r>
            <a:r>
              <a:rPr lang="en-US" altLang="zh-CN" sz="2000" kern="100"/>
              <a:t>》</a:t>
            </a:r>
            <a:r>
              <a:rPr lang="zh-CN" altLang="en-US" sz="2000" kern="100"/>
              <a:t>开头的“关关雎鸠</a:t>
            </a:r>
            <a:r>
              <a:rPr lang="en-US" altLang="zh-CN" sz="2000" kern="100"/>
              <a:t>,</a:t>
            </a:r>
            <a:r>
              <a:rPr lang="zh-CN" altLang="en-US" sz="2000" kern="100"/>
              <a:t>在河之洲”</a:t>
            </a:r>
            <a:r>
              <a:rPr lang="en-US" altLang="zh-CN" sz="2000" kern="100"/>
              <a:t>,</a:t>
            </a:r>
            <a:r>
              <a:rPr lang="zh-CN" altLang="en-US" sz="2000" kern="100"/>
              <a:t>是诗人借眼前景物以兴起下文“窈窕淑女</a:t>
            </a:r>
            <a:r>
              <a:rPr lang="en-US" altLang="zh-CN" sz="2000" kern="100"/>
              <a:t>,</a:t>
            </a:r>
            <a:r>
              <a:rPr lang="zh-CN" altLang="en-US" sz="2000" kern="100"/>
              <a:t>君子好逑”的，关雎和鸣，也可以比喻男女求偶或男女间的和谐恩爱。</a:t>
            </a:r>
          </a:p>
        </p:txBody>
      </p:sp>
    </p:spTree>
  </p:cSld>
  <p:clrMapOvr>
    <a:masterClrMapping/>
  </p:clrMapOvr>
  <mc:AlternateContent>
    <mc:Choice xmlns:p159="http://schemas.microsoft.com/office/powerpoint/2015/09/main" Requires="p159">
      <p:transition spd="slow" p14:dur="2000">
        <p159:morph option="byObject"/>
      </p:transition>
    </mc:Choice>
    <mc:Fallback>
      <p:transition spd="slow">
        <p:fade/>
      </p:transition>
    </mc:Fallback>
  </mc:AlternateContent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-224160" y="1007756"/>
            <a:ext cx="12192000" cy="6502401"/>
          </a:xfrm>
          <a:prstGeom prst="rect">
            <a:avLst/>
          </a:prstGeom>
        </p:spPr>
      </p:pic>
      <p:sp>
        <p:nvSpPr>
          <p:cNvPr id="10" name="矩形: 一个圆顶角，剪去另一个顶角 9"/>
          <p:cNvSpPr/>
          <p:nvPr/>
        </p:nvSpPr>
        <p:spPr>
          <a:xfrm>
            <a:off x="1480007" y="1649691"/>
            <a:ext cx="8755269" cy="4100660"/>
          </a:xfrm>
          <a:prstGeom prst="snipRoundRect">
            <a:avLst>
              <a:gd name="adj1" fmla="val 12627"/>
              <a:gd name="adj2" fmla="val 8586"/>
            </a:avLst>
          </a:prstGeom>
          <a:solidFill>
            <a:srgbClr val="3D85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1" name="矩形: 一个圆顶角，剪去另一个顶角 270"/>
          <p:cNvSpPr/>
          <p:nvPr/>
        </p:nvSpPr>
        <p:spPr>
          <a:xfrm>
            <a:off x="1376313" y="1611985"/>
            <a:ext cx="8802403" cy="4091232"/>
          </a:xfrm>
          <a:prstGeom prst="snipRoundRect">
            <a:avLst>
              <a:gd name="adj1" fmla="val 12627"/>
              <a:gd name="adj2" fmla="val 8586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2" name="文本框 271"/>
          <p:cNvSpPr txBox="1"/>
          <p:nvPr/>
        </p:nvSpPr>
        <p:spPr>
          <a:xfrm>
            <a:off x="2300763" y="1836488"/>
            <a:ext cx="6937504" cy="36543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水在这首诗里出现了几次？</a:t>
            </a:r>
            <a:endParaRPr lang="en-US" altLang="zh-CN" sz="20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000">
                <a:solidFill>
                  <a:srgbClr val="479B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三次，淇水</a:t>
            </a:r>
            <a:endParaRPr lang="en-US" altLang="zh-CN" sz="2000">
              <a:solidFill>
                <a:srgbClr val="479B8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三次出现，它只是简单的重复吗？有什么不同？</a:t>
            </a:r>
          </a:p>
          <a:p>
            <a:pPr algn="just">
              <a:lnSpc>
                <a:spcPct val="130000"/>
              </a:lnSpc>
            </a:pPr>
            <a:r>
              <a:rPr lang="zh-CN" altLang="en-US" sz="2000">
                <a:solidFill>
                  <a:srgbClr val="479B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不同时期，不同感受。</a:t>
            </a:r>
          </a:p>
          <a:p>
            <a:pPr algn="just">
              <a:lnSpc>
                <a:spcPct val="130000"/>
              </a:lnSpc>
            </a:pPr>
            <a:r>
              <a:rPr lang="zh-CN" altLang="en-US" sz="2000">
                <a:solidFill>
                  <a:srgbClr val="479B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>
                <a:solidFill>
                  <a:srgbClr val="479B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>
                <a:solidFill>
                  <a:srgbClr val="479B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）送子涉淇，至于顿丘。        热恋</a:t>
            </a:r>
          </a:p>
          <a:p>
            <a:pPr algn="just">
              <a:lnSpc>
                <a:spcPct val="130000"/>
              </a:lnSpc>
            </a:pPr>
            <a:r>
              <a:rPr lang="zh-CN" altLang="en-US" sz="2000">
                <a:solidFill>
                  <a:srgbClr val="479B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>
                <a:solidFill>
                  <a:srgbClr val="479B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>
                <a:solidFill>
                  <a:srgbClr val="479B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）淇水汤汤，渐车帷裳。        婚变</a:t>
            </a:r>
          </a:p>
          <a:p>
            <a:pPr algn="just">
              <a:lnSpc>
                <a:spcPct val="130000"/>
              </a:lnSpc>
            </a:pPr>
            <a:r>
              <a:rPr lang="zh-CN" altLang="en-US" sz="2000">
                <a:solidFill>
                  <a:srgbClr val="479B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>
                <a:solidFill>
                  <a:srgbClr val="479B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>
                <a:solidFill>
                  <a:srgbClr val="479B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）淇则有岸，隘则有泮。        决裂</a:t>
            </a:r>
          </a:p>
          <a:p>
            <a:pPr algn="just">
              <a:lnSpc>
                <a:spcPct val="130000"/>
              </a:lnSpc>
            </a:pPr>
            <a:endParaRPr lang="zh-CN" altLang="en-US" sz="20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21" t="35345"/>
          <a:stretch>
            <a:fillRect/>
          </a:stretch>
        </p:blipFill>
        <p:spPr>
          <a:xfrm>
            <a:off x="-169683" y="216816"/>
            <a:ext cx="1363331" cy="2279788"/>
          </a:xfrm>
          <a:prstGeom prst="rect">
            <a:avLst/>
          </a:prstGeom>
        </p:spPr>
      </p:pic>
      <p:sp>
        <p:nvSpPr>
          <p:cNvPr id="3" name="泪滴形 2"/>
          <p:cNvSpPr/>
          <p:nvPr/>
        </p:nvSpPr>
        <p:spPr>
          <a:xfrm>
            <a:off x="6759019" y="688157"/>
            <a:ext cx="697583" cy="697583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4075457" y="668434"/>
            <a:ext cx="3968061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</a:t>
            </a:r>
            <a:r>
              <a:rPr lang="en-US" altLang="zh-CN" sz="28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氓</a:t>
            </a:r>
            <a:r>
              <a:rPr lang="en-US" altLang="zh-CN" sz="28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中的水意象</a:t>
            </a:r>
          </a:p>
        </p:txBody>
      </p:sp>
    </p:spTree>
  </p:cSld>
  <p:clrMapOvr>
    <a:masterClrMapping/>
  </p:clrMapOvr>
  <mc:AlternateContent>
    <mc:Choice xmlns:p159="http://schemas.microsoft.com/office/powerpoint/2015/09/main" Requires="p159">
      <p:transition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-224160" y="1007756"/>
            <a:ext cx="12192000" cy="6502401"/>
          </a:xfrm>
          <a:prstGeom prst="rect">
            <a:avLst/>
          </a:prstGeom>
        </p:spPr>
      </p:pic>
      <p:sp>
        <p:nvSpPr>
          <p:cNvPr id="10" name="矩形: 一个圆顶角，剪去另一个顶角 9"/>
          <p:cNvSpPr/>
          <p:nvPr/>
        </p:nvSpPr>
        <p:spPr>
          <a:xfrm>
            <a:off x="1480007" y="1602558"/>
            <a:ext cx="8755269" cy="4920790"/>
          </a:xfrm>
          <a:prstGeom prst="snipRoundRect">
            <a:avLst>
              <a:gd name="adj1" fmla="val 12627"/>
              <a:gd name="adj2" fmla="val 8586"/>
            </a:avLst>
          </a:prstGeom>
          <a:solidFill>
            <a:srgbClr val="3D85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1" name="矩形: 一个圆顶角，剪去另一个顶角 270"/>
          <p:cNvSpPr/>
          <p:nvPr/>
        </p:nvSpPr>
        <p:spPr>
          <a:xfrm>
            <a:off x="1376313" y="1517716"/>
            <a:ext cx="8802403" cy="4911364"/>
          </a:xfrm>
          <a:prstGeom prst="snipRoundRect">
            <a:avLst>
              <a:gd name="adj1" fmla="val 12627"/>
              <a:gd name="adj2" fmla="val 8586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2" name="文本框 271"/>
          <p:cNvSpPr txBox="1"/>
          <p:nvPr/>
        </p:nvSpPr>
        <p:spPr>
          <a:xfrm>
            <a:off x="1753385" y="1619671"/>
            <a:ext cx="8210747" cy="4854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三次出现淇水，正是女主人公这场婚恋的三个不同时期，那么每一个时期中的淇水所蕴含的感情相同吗？</a:t>
            </a:r>
            <a:endParaRPr lang="en-US" altLang="zh-CN" sz="20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000">
                <a:solidFill>
                  <a:srgbClr val="479B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>
                <a:solidFill>
                  <a:srgbClr val="479B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>
                <a:solidFill>
                  <a:srgbClr val="479B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）第一次穿越淇水，正是卫女和氓两情相悦的恋爱时期，二人难舍难分，离别时十八相送。可以说这是一条受河，它象征着爱情的缠绵美好，寄予了女子的幸福、甜蜜和喜悦。</a:t>
            </a:r>
          </a:p>
          <a:p>
            <a:pPr algn="just">
              <a:lnSpc>
                <a:spcPct val="130000"/>
              </a:lnSpc>
            </a:pPr>
            <a:r>
              <a:rPr lang="zh-CN" altLang="en-US" sz="2000">
                <a:solidFill>
                  <a:srgbClr val="479B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热恋</a:t>
            </a:r>
            <a:r>
              <a:rPr lang="en-US" altLang="zh-CN" sz="2000">
                <a:solidFill>
                  <a:srgbClr val="479B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>
                <a:solidFill>
                  <a:srgbClr val="479B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爱河</a:t>
            </a:r>
            <a:r>
              <a:rPr lang="en-US" altLang="zh-CN" sz="2000">
                <a:solidFill>
                  <a:srgbClr val="479B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>
                <a:solidFill>
                  <a:srgbClr val="479B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喜悦</a:t>
            </a:r>
          </a:p>
          <a:p>
            <a:pPr algn="just">
              <a:lnSpc>
                <a:spcPct val="130000"/>
              </a:lnSpc>
            </a:pPr>
            <a:r>
              <a:rPr lang="zh-CN" altLang="en-US" sz="2000">
                <a:solidFill>
                  <a:srgbClr val="479B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>
                <a:solidFill>
                  <a:srgbClr val="479B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>
                <a:solidFill>
                  <a:srgbClr val="479B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）第二次看到淇水，卫女和氓处于婚变期，淇水汹涌澎湃，此时卫女感慨万千，各种委屈汹涌而出，悲从中来，很可能也是泪流成河。</a:t>
            </a:r>
          </a:p>
          <a:p>
            <a:pPr algn="just">
              <a:lnSpc>
                <a:spcPct val="130000"/>
              </a:lnSpc>
            </a:pPr>
            <a:r>
              <a:rPr lang="zh-CN" altLang="en-US" sz="2000">
                <a:solidFill>
                  <a:srgbClr val="479B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婚变</a:t>
            </a:r>
            <a:r>
              <a:rPr lang="en-US" altLang="zh-CN" sz="2000">
                <a:solidFill>
                  <a:srgbClr val="479B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>
                <a:solidFill>
                  <a:srgbClr val="479B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泪河</a:t>
            </a:r>
            <a:r>
              <a:rPr lang="en-US" altLang="zh-CN" sz="2000">
                <a:solidFill>
                  <a:srgbClr val="479B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>
                <a:solidFill>
                  <a:srgbClr val="479B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悲</a:t>
            </a:r>
          </a:p>
          <a:p>
            <a:pPr algn="just">
              <a:lnSpc>
                <a:spcPct val="130000"/>
              </a:lnSpc>
            </a:pPr>
            <a:r>
              <a:rPr lang="zh-CN" altLang="en-US" sz="2000">
                <a:solidFill>
                  <a:srgbClr val="479B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>
                <a:solidFill>
                  <a:srgbClr val="479B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>
                <a:solidFill>
                  <a:srgbClr val="479B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）第三次，卫女独自坐到淇水岸边回首往事，她已看清了男子面目，她也从悲愤中清醒过来，决绝已定，心静如水。所以这也是一条启示河。</a:t>
            </a:r>
          </a:p>
          <a:p>
            <a:pPr algn="just">
              <a:lnSpc>
                <a:spcPct val="130000"/>
              </a:lnSpc>
            </a:pPr>
            <a:r>
              <a:rPr lang="zh-CN" altLang="en-US" sz="2000">
                <a:solidFill>
                  <a:srgbClr val="479B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决裂</a:t>
            </a:r>
            <a:r>
              <a:rPr lang="en-US" altLang="zh-CN" sz="2000">
                <a:solidFill>
                  <a:srgbClr val="479B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>
                <a:solidFill>
                  <a:srgbClr val="479B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启示河</a:t>
            </a:r>
            <a:r>
              <a:rPr lang="en-US" altLang="zh-CN" sz="2000">
                <a:solidFill>
                  <a:srgbClr val="479B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>
                <a:solidFill>
                  <a:srgbClr val="479B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清醒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21" t="35345"/>
          <a:stretch>
            <a:fillRect/>
          </a:stretch>
        </p:blipFill>
        <p:spPr>
          <a:xfrm>
            <a:off x="-169683" y="216816"/>
            <a:ext cx="1363331" cy="2279788"/>
          </a:xfrm>
          <a:prstGeom prst="rect">
            <a:avLst/>
          </a:prstGeom>
        </p:spPr>
      </p:pic>
      <p:sp>
        <p:nvSpPr>
          <p:cNvPr id="3" name="泪滴形 2"/>
          <p:cNvSpPr/>
          <p:nvPr/>
        </p:nvSpPr>
        <p:spPr>
          <a:xfrm>
            <a:off x="6759019" y="688157"/>
            <a:ext cx="697583" cy="697583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4075457" y="668434"/>
            <a:ext cx="3968061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</a:t>
            </a:r>
            <a:r>
              <a:rPr lang="en-US" altLang="zh-CN" sz="28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氓</a:t>
            </a:r>
            <a:r>
              <a:rPr lang="en-US" altLang="zh-CN" sz="28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中的水意象</a:t>
            </a:r>
          </a:p>
        </p:txBody>
      </p:sp>
    </p:spTree>
  </p:cSld>
  <p:clrMapOvr>
    <a:masterClrMapping/>
  </p:clrMapOvr>
  <mc:AlternateContent>
    <mc:Choice xmlns:p159="http://schemas.microsoft.com/office/powerpoint/2015/09/main" Requires="p159">
      <p:transition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-224160" y="1007756"/>
            <a:ext cx="12192000" cy="6502401"/>
          </a:xfrm>
          <a:prstGeom prst="rect">
            <a:avLst/>
          </a:prstGeom>
        </p:spPr>
      </p:pic>
      <p:sp>
        <p:nvSpPr>
          <p:cNvPr id="10" name="矩形: 一个圆顶角，剪去另一个顶角 9"/>
          <p:cNvSpPr/>
          <p:nvPr/>
        </p:nvSpPr>
        <p:spPr>
          <a:xfrm>
            <a:off x="1480007" y="1602558"/>
            <a:ext cx="8755269" cy="4920790"/>
          </a:xfrm>
          <a:prstGeom prst="snipRoundRect">
            <a:avLst>
              <a:gd name="adj1" fmla="val 12627"/>
              <a:gd name="adj2" fmla="val 8586"/>
            </a:avLst>
          </a:prstGeom>
          <a:solidFill>
            <a:srgbClr val="3D85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1" name="矩形: 一个圆顶角，剪去另一个顶角 270"/>
          <p:cNvSpPr/>
          <p:nvPr/>
        </p:nvSpPr>
        <p:spPr>
          <a:xfrm>
            <a:off x="1376313" y="1517716"/>
            <a:ext cx="8802403" cy="4911364"/>
          </a:xfrm>
          <a:prstGeom prst="snipRoundRect">
            <a:avLst>
              <a:gd name="adj1" fmla="val 12627"/>
              <a:gd name="adj2" fmla="val 8586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2" name="文本框 271"/>
          <p:cNvSpPr txBox="1"/>
          <p:nvPr/>
        </p:nvSpPr>
        <p:spPr>
          <a:xfrm>
            <a:off x="1952526" y="1930756"/>
            <a:ext cx="8210747" cy="8535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这首诗中还有没有发现其它变化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对氓的称呼有哪些变化？</a:t>
            </a:r>
            <a:endParaRPr lang="en-US" altLang="zh-CN" sz="20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第一段是“子”，第二段是“尔”，第三、四段是“士”。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21" t="35345"/>
          <a:stretch>
            <a:fillRect/>
          </a:stretch>
        </p:blipFill>
        <p:spPr>
          <a:xfrm>
            <a:off x="-169683" y="216816"/>
            <a:ext cx="1363331" cy="2279788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902697" y="668434"/>
            <a:ext cx="4140821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</a:t>
            </a:r>
            <a:r>
              <a:rPr lang="en-US" altLang="zh-CN" sz="28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氓</a:t>
            </a:r>
            <a:r>
              <a:rPr lang="en-US" altLang="zh-CN" sz="28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中的人称变化</a:t>
            </a:r>
          </a:p>
        </p:txBody>
      </p:sp>
      <p:sp>
        <p:nvSpPr>
          <p:cNvPr id="2" name="弧形 1"/>
          <p:cNvSpPr/>
          <p:nvPr/>
        </p:nvSpPr>
        <p:spPr>
          <a:xfrm rot="8915301">
            <a:off x="6485642" y="659877"/>
            <a:ext cx="952107" cy="678730"/>
          </a:xfrm>
          <a:prstGeom prst="arc">
            <a:avLst>
              <a:gd name="adj1" fmla="val 16200000"/>
              <a:gd name="adj2" fmla="val 11407910"/>
            </a:avLst>
          </a:prstGeom>
          <a:ln w="19050">
            <a:solidFill>
              <a:srgbClr val="3D85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2958956" y="3096578"/>
            <a:ext cx="5119926" cy="2858395"/>
            <a:chOff x="2958956" y="3096578"/>
            <a:chExt cx="5119926" cy="2858395"/>
          </a:xfrm>
        </p:grpSpPr>
        <p:sp>
          <p:nvSpPr>
            <p:cNvPr id="4" name="文本框 3"/>
            <p:cNvSpPr txBox="1"/>
            <p:nvPr/>
          </p:nvSpPr>
          <p:spPr>
            <a:xfrm>
              <a:off x="2958956" y="4034554"/>
              <a:ext cx="1107996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200">
                  <a:solidFill>
                    <a:srgbClr val="3D85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子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949904" y="3096578"/>
              <a:ext cx="1107996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200">
                  <a:solidFill>
                    <a:srgbClr val="3D85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尔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970886" y="4754644"/>
              <a:ext cx="1107996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200">
                  <a:solidFill>
                    <a:srgbClr val="3D857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士</a:t>
              </a:r>
            </a:p>
          </p:txBody>
        </p:sp>
        <p:cxnSp>
          <p:nvCxnSpPr>
            <p:cNvPr id="6" name="直接连接符 5"/>
            <p:cNvCxnSpPr>
              <a:endCxn id="12" idx="1"/>
            </p:cNvCxnSpPr>
            <p:nvPr/>
          </p:nvCxnSpPr>
          <p:spPr>
            <a:xfrm flipV="1">
              <a:off x="3703320" y="3696743"/>
              <a:ext cx="1246584" cy="486637"/>
            </a:xfrm>
            <a:prstGeom prst="line">
              <a:avLst/>
            </a:prstGeom>
            <a:ln>
              <a:solidFill>
                <a:srgbClr val="3D857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6057900" y="3737610"/>
              <a:ext cx="1325880" cy="1154430"/>
            </a:xfrm>
            <a:prstGeom prst="line">
              <a:avLst/>
            </a:prstGeom>
            <a:ln>
              <a:solidFill>
                <a:srgbClr val="3D857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>
    <mc:Choice xmlns:p159="http://schemas.microsoft.com/office/powerpoint/2015/09/main" Requires="p159">
      <p:transition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-224160" y="1007756"/>
            <a:ext cx="12192000" cy="6502401"/>
          </a:xfrm>
          <a:prstGeom prst="rect">
            <a:avLst/>
          </a:prstGeom>
        </p:spPr>
      </p:pic>
      <p:sp>
        <p:nvSpPr>
          <p:cNvPr id="10" name="矩形: 一个圆顶角，剪去另一个顶角 9"/>
          <p:cNvSpPr/>
          <p:nvPr/>
        </p:nvSpPr>
        <p:spPr>
          <a:xfrm>
            <a:off x="1480007" y="1602558"/>
            <a:ext cx="8755269" cy="4920790"/>
          </a:xfrm>
          <a:prstGeom prst="snipRoundRect">
            <a:avLst>
              <a:gd name="adj1" fmla="val 12627"/>
              <a:gd name="adj2" fmla="val 8586"/>
            </a:avLst>
          </a:prstGeom>
          <a:solidFill>
            <a:srgbClr val="3D85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1" name="矩形: 一个圆顶角，剪去另一个顶角 270"/>
          <p:cNvSpPr/>
          <p:nvPr/>
        </p:nvSpPr>
        <p:spPr>
          <a:xfrm>
            <a:off x="1376313" y="1517716"/>
            <a:ext cx="8802403" cy="4911364"/>
          </a:xfrm>
          <a:prstGeom prst="snipRoundRect">
            <a:avLst>
              <a:gd name="adj1" fmla="val 12627"/>
              <a:gd name="adj2" fmla="val 8586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2" name="文本框 271"/>
          <p:cNvSpPr txBox="1"/>
          <p:nvPr/>
        </p:nvSpPr>
        <p:spPr>
          <a:xfrm>
            <a:off x="1565911" y="1619671"/>
            <a:ext cx="8538210" cy="36543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为什么会变化，从这变化中你能感受到什么？</a:t>
            </a:r>
          </a:p>
          <a:p>
            <a:pPr algn="just">
              <a:lnSpc>
                <a:spcPct val="130000"/>
              </a:lnSpc>
            </a:pPr>
            <a:r>
              <a:rPr lang="zh-CN" altLang="en-US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）氓</a:t>
            </a:r>
            <a:r>
              <a:rPr lang="en-US" altLang="zh-CN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庶民，奴隶，他的身份（介绍）</a:t>
            </a:r>
          </a:p>
          <a:p>
            <a:pPr algn="just">
              <a:lnSpc>
                <a:spcPct val="130000"/>
              </a:lnSpc>
            </a:pPr>
            <a:r>
              <a:rPr lang="zh-CN" altLang="en-US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）讲述女主人公为男子送行，一边用了三个“子”</a:t>
            </a:r>
            <a:r>
              <a:rPr lang="en-US" altLang="zh-CN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子是古代对男子的尊称，有点公子的意思，公子长，公子短多么甜蜜，那个时期的女子眼里的男主人公当然是特别美好，特别让她尊敬，所以用“子”。（初恋）</a:t>
            </a:r>
          </a:p>
          <a:p>
            <a:pPr algn="just">
              <a:lnSpc>
                <a:spcPct val="130000"/>
              </a:lnSpc>
            </a:pPr>
            <a:r>
              <a:rPr lang="zh-CN" altLang="en-US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）那第三段为什么不继续用“子”了呢？改用“尔”了呢？</a:t>
            </a:r>
            <a:r>
              <a:rPr lang="en-US" altLang="zh-CN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热恋了，仍用“子”就太不亲切了，用“尔”更亲昵。</a:t>
            </a:r>
          </a:p>
          <a:p>
            <a:pPr algn="just">
              <a:lnSpc>
                <a:spcPct val="130000"/>
              </a:lnSpc>
            </a:pPr>
            <a:r>
              <a:rPr lang="zh-CN" altLang="en-US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）用“士”</a:t>
            </a:r>
            <a:r>
              <a:rPr lang="en-US" altLang="zh-CN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——“</a:t>
            </a:r>
            <a:r>
              <a:rPr lang="zh-CN" altLang="en-US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士”是对男子的通称，这一段是女主人公痛苦的人生体会、反思和总结，用“士”更冷静，更客观。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21" t="35345"/>
          <a:stretch>
            <a:fillRect/>
          </a:stretch>
        </p:blipFill>
        <p:spPr>
          <a:xfrm>
            <a:off x="-169683" y="216816"/>
            <a:ext cx="1363331" cy="2279788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902697" y="668434"/>
            <a:ext cx="4140821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</a:t>
            </a:r>
            <a:r>
              <a:rPr lang="en-US" altLang="zh-CN" sz="28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氓</a:t>
            </a:r>
            <a:r>
              <a:rPr lang="en-US" altLang="zh-CN" sz="28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中的人称变化</a:t>
            </a:r>
          </a:p>
        </p:txBody>
      </p:sp>
      <p:sp>
        <p:nvSpPr>
          <p:cNvPr id="2" name="弧形 1"/>
          <p:cNvSpPr/>
          <p:nvPr/>
        </p:nvSpPr>
        <p:spPr>
          <a:xfrm rot="8915301">
            <a:off x="6485642" y="659877"/>
            <a:ext cx="952107" cy="678730"/>
          </a:xfrm>
          <a:prstGeom prst="arc">
            <a:avLst>
              <a:gd name="adj1" fmla="val 16200000"/>
              <a:gd name="adj2" fmla="val 11407910"/>
            </a:avLst>
          </a:prstGeom>
          <a:ln w="19050">
            <a:solidFill>
              <a:srgbClr val="3D85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59="http://schemas.microsoft.com/office/powerpoint/2015/09/main" Requires="p159">
      <p:transition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-224160" y="1007756"/>
            <a:ext cx="12192000" cy="6502401"/>
          </a:xfrm>
          <a:prstGeom prst="rect">
            <a:avLst/>
          </a:prstGeom>
        </p:spPr>
      </p:pic>
      <p:sp>
        <p:nvSpPr>
          <p:cNvPr id="10" name="矩形: 一个圆顶角，剪去另一个顶角 9"/>
          <p:cNvSpPr/>
          <p:nvPr/>
        </p:nvSpPr>
        <p:spPr>
          <a:xfrm>
            <a:off x="1480007" y="1602558"/>
            <a:ext cx="8755269" cy="4920790"/>
          </a:xfrm>
          <a:prstGeom prst="snipRoundRect">
            <a:avLst>
              <a:gd name="adj1" fmla="val 12627"/>
              <a:gd name="adj2" fmla="val 8586"/>
            </a:avLst>
          </a:prstGeom>
          <a:solidFill>
            <a:srgbClr val="3D85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1" name="矩形: 一个圆顶角，剪去另一个顶角 270"/>
          <p:cNvSpPr/>
          <p:nvPr/>
        </p:nvSpPr>
        <p:spPr>
          <a:xfrm>
            <a:off x="1376313" y="1517716"/>
            <a:ext cx="8802403" cy="4911364"/>
          </a:xfrm>
          <a:prstGeom prst="snipRoundRect">
            <a:avLst>
              <a:gd name="adj1" fmla="val 12627"/>
              <a:gd name="adj2" fmla="val 8586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2" name="文本框 271"/>
          <p:cNvSpPr txBox="1"/>
          <p:nvPr/>
        </p:nvSpPr>
        <p:spPr>
          <a:xfrm>
            <a:off x="1753385" y="1619671"/>
            <a:ext cx="8210747" cy="36543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为什么会变化，从这变化中你能感受到什么？</a:t>
            </a:r>
          </a:p>
          <a:p>
            <a:pPr algn="just">
              <a:lnSpc>
                <a:spcPct val="130000"/>
              </a:lnSpc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）那你们有没有注意到还有一个“其”字，它一会译成“他的”，一会译成“你”，为什么吗？</a:t>
            </a:r>
          </a:p>
          <a:p>
            <a:pPr algn="just">
              <a:lnSpc>
                <a:spcPct val="130000"/>
              </a:lnSpc>
            </a:pPr>
            <a:r>
              <a:rPr lang="zh-CN" altLang="en-US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译成“他的”，拉远了和氓的距离，包括着对丈夫，对婚姻，对生活的失望后的冷静的评说，里面也有鄙视和怨恨。</a:t>
            </a:r>
          </a:p>
          <a:p>
            <a:pPr algn="just">
              <a:lnSpc>
                <a:spcPct val="130000"/>
              </a:lnSpc>
            </a:pPr>
            <a:r>
              <a:rPr lang="zh-CN" altLang="en-US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最后一段译成“你”，决裂着的痛骂，虽冷静，但却饱含愤恨，仿佛在说：你这个违背拆的渣男，这也就有了后面的决裂。</a:t>
            </a:r>
          </a:p>
          <a:p>
            <a:pPr algn="just">
              <a:lnSpc>
                <a:spcPct val="130000"/>
              </a:lnSpc>
            </a:pP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小结：</a:t>
            </a:r>
            <a:endParaRPr lang="en-US" altLang="zh-CN" sz="20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从热恋、新婚到冷遇，再到最后的决裂，不同时期，不同情感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21" t="35345"/>
          <a:stretch>
            <a:fillRect/>
          </a:stretch>
        </p:blipFill>
        <p:spPr>
          <a:xfrm>
            <a:off x="-169683" y="216816"/>
            <a:ext cx="1363331" cy="2279788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902697" y="668434"/>
            <a:ext cx="4140821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</a:t>
            </a:r>
            <a:r>
              <a:rPr lang="en-US" altLang="zh-CN" sz="28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氓</a:t>
            </a:r>
            <a:r>
              <a:rPr lang="en-US" altLang="zh-CN" sz="28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中的人称变化</a:t>
            </a:r>
          </a:p>
        </p:txBody>
      </p:sp>
      <p:sp>
        <p:nvSpPr>
          <p:cNvPr id="2" name="弧形 1"/>
          <p:cNvSpPr/>
          <p:nvPr/>
        </p:nvSpPr>
        <p:spPr>
          <a:xfrm rot="8915301">
            <a:off x="6485642" y="659877"/>
            <a:ext cx="952107" cy="678730"/>
          </a:xfrm>
          <a:prstGeom prst="arc">
            <a:avLst>
              <a:gd name="adj1" fmla="val 16200000"/>
              <a:gd name="adj2" fmla="val 11407910"/>
            </a:avLst>
          </a:prstGeom>
          <a:ln w="19050">
            <a:solidFill>
              <a:srgbClr val="3D85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59="http://schemas.microsoft.com/office/powerpoint/2015/09/main" Requires="p159">
      <p:transition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Freeform 124"/>
          <p:cNvSpPr/>
          <p:nvPr/>
        </p:nvSpPr>
        <p:spPr bwMode="auto">
          <a:xfrm>
            <a:off x="5430180" y="944110"/>
            <a:ext cx="1258616" cy="1063151"/>
          </a:xfrm>
          <a:custGeom>
            <a:gdLst>
              <a:gd name="T0" fmla="*/ 106 w 218"/>
              <a:gd name="T1" fmla="*/ 3 h 184"/>
              <a:gd name="T2" fmla="*/ 1 w 218"/>
              <a:gd name="T3" fmla="*/ 84 h 184"/>
              <a:gd name="T4" fmla="*/ 25 w 218"/>
              <a:gd name="T5" fmla="*/ 129 h 184"/>
              <a:gd name="T6" fmla="*/ 33 w 218"/>
              <a:gd name="T7" fmla="*/ 136 h 184"/>
              <a:gd name="T8" fmla="*/ 43 w 218"/>
              <a:gd name="T9" fmla="*/ 150 h 184"/>
              <a:gd name="T10" fmla="*/ 27 w 218"/>
              <a:gd name="T11" fmla="*/ 176 h 184"/>
              <a:gd name="T12" fmla="*/ 31 w 218"/>
              <a:gd name="T13" fmla="*/ 184 h 184"/>
              <a:gd name="T14" fmla="*/ 57 w 218"/>
              <a:gd name="T15" fmla="*/ 181 h 184"/>
              <a:gd name="T16" fmla="*/ 89 w 218"/>
              <a:gd name="T17" fmla="*/ 163 h 184"/>
              <a:gd name="T18" fmla="*/ 107 w 218"/>
              <a:gd name="T19" fmla="*/ 156 h 184"/>
              <a:gd name="T20" fmla="*/ 127 w 218"/>
              <a:gd name="T21" fmla="*/ 155 h 184"/>
              <a:gd name="T22" fmla="*/ 217 w 218"/>
              <a:gd name="T23" fmla="*/ 76 h 184"/>
              <a:gd name="T24" fmla="*/ 106 w 218"/>
              <a:gd name="T25" fmla="*/ 3 h 18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18" h="184">
                <a:moveTo>
                  <a:pt x="106" y="3"/>
                </a:moveTo>
                <a:cubicBezTo>
                  <a:pt x="47" y="5"/>
                  <a:pt x="0" y="41"/>
                  <a:pt x="1" y="84"/>
                </a:cubicBezTo>
                <a:cubicBezTo>
                  <a:pt x="2" y="101"/>
                  <a:pt x="11" y="117"/>
                  <a:pt x="25" y="129"/>
                </a:cubicBezTo>
                <a:cubicBezTo>
                  <a:pt x="27" y="132"/>
                  <a:pt x="33" y="136"/>
                  <a:pt x="33" y="136"/>
                </a:cubicBezTo>
                <a:cubicBezTo>
                  <a:pt x="36" y="137"/>
                  <a:pt x="42" y="143"/>
                  <a:pt x="43" y="150"/>
                </a:cubicBezTo>
                <a:cubicBezTo>
                  <a:pt x="44" y="160"/>
                  <a:pt x="32" y="171"/>
                  <a:pt x="27" y="176"/>
                </a:cubicBezTo>
                <a:cubicBezTo>
                  <a:pt x="21" y="180"/>
                  <a:pt x="25" y="184"/>
                  <a:pt x="31" y="184"/>
                </a:cubicBezTo>
                <a:cubicBezTo>
                  <a:pt x="36" y="184"/>
                  <a:pt x="43" y="184"/>
                  <a:pt x="57" y="181"/>
                </a:cubicBezTo>
                <a:cubicBezTo>
                  <a:pt x="71" y="177"/>
                  <a:pt x="84" y="167"/>
                  <a:pt x="89" y="163"/>
                </a:cubicBezTo>
                <a:cubicBezTo>
                  <a:pt x="93" y="160"/>
                  <a:pt x="100" y="156"/>
                  <a:pt x="107" y="156"/>
                </a:cubicBezTo>
                <a:cubicBezTo>
                  <a:pt x="107" y="156"/>
                  <a:pt x="122" y="156"/>
                  <a:pt x="127" y="155"/>
                </a:cubicBezTo>
                <a:cubicBezTo>
                  <a:pt x="179" y="148"/>
                  <a:pt x="218" y="115"/>
                  <a:pt x="217" y="76"/>
                </a:cubicBezTo>
                <a:cubicBezTo>
                  <a:pt x="215" y="33"/>
                  <a:pt x="166" y="0"/>
                  <a:pt x="106" y="3"/>
                </a:cubicBezTo>
                <a:close/>
              </a:path>
            </a:pathLst>
          </a:custGeom>
          <a:solidFill>
            <a:srgbClr val="3D857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pPr defTabSz="913130">
              <a:defRPr/>
            </a:pPr>
            <a:endParaRPr lang="zh-CN" altLang="en-US" sz="1865" kern="0">
              <a:solidFill>
                <a:srgbClr val="000000"/>
              </a:solidFill>
              <a:latin typeface="Arial"/>
              <a:ea typeface="微软雅黑" panose="020b0503020204020204" pitchFamily="34" charset="-122"/>
            </a:endParaRPr>
          </a:p>
        </p:txBody>
      </p:sp>
      <p:pic>
        <p:nvPicPr>
          <p:cNvPr id="70" name="图片 6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5" r="42830"/>
          <a:stretch>
            <a:fillRect/>
          </a:stretch>
        </p:blipFill>
        <p:spPr>
          <a:xfrm>
            <a:off x="10332327" y="198285"/>
            <a:ext cx="1613862" cy="3021087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-224160" y="1007756"/>
            <a:ext cx="12192000" cy="650240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61849" y="3735525"/>
            <a:ext cx="3809524" cy="2857143"/>
          </a:xfrm>
          <a:prstGeom prst="rect">
            <a:avLst/>
          </a:prstGeom>
        </p:spPr>
      </p:pic>
      <p:sp>
        <p:nvSpPr>
          <p:cNvPr id="12" name="矩形: 一个圆顶角，剪去另一个顶角 11"/>
          <p:cNvSpPr/>
          <p:nvPr/>
        </p:nvSpPr>
        <p:spPr>
          <a:xfrm>
            <a:off x="2516958" y="2196445"/>
            <a:ext cx="3120272" cy="2705493"/>
          </a:xfrm>
          <a:prstGeom prst="snipRoundRect">
            <a:avLst>
              <a:gd name="adj1" fmla="val 12627"/>
              <a:gd name="adj2" fmla="val 8586"/>
            </a:avLst>
          </a:prstGeom>
          <a:solidFill>
            <a:srgbClr val="3D85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D8570"/>
              </a:solidFill>
            </a:endParaRPr>
          </a:p>
        </p:txBody>
      </p:sp>
      <p:sp>
        <p:nvSpPr>
          <p:cNvPr id="271" name="矩形: 一个圆顶角，剪去另一个顶角 270"/>
          <p:cNvSpPr/>
          <p:nvPr/>
        </p:nvSpPr>
        <p:spPr>
          <a:xfrm>
            <a:off x="2574758" y="2117558"/>
            <a:ext cx="3116179" cy="2755232"/>
          </a:xfrm>
          <a:prstGeom prst="snipRoundRect">
            <a:avLst>
              <a:gd name="adj1" fmla="val 12627"/>
              <a:gd name="adj2" fmla="val 8586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2" name="文本框 271"/>
          <p:cNvSpPr txBox="1"/>
          <p:nvPr/>
        </p:nvSpPr>
        <p:spPr>
          <a:xfrm>
            <a:off x="2875548" y="2278557"/>
            <a:ext cx="2649787" cy="2346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关关雎鸠，在河之洲。 </a:t>
            </a:r>
          </a:p>
          <a:p>
            <a:pPr algn="ctr">
              <a:lnSpc>
                <a:spcPct val="150000"/>
              </a:lnSpc>
            </a:pPr>
            <a:r>
              <a:rPr lang="zh-CN" altLang="en-US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窈窕淑女，君子好逑。参差荇菜，左右流之。</a:t>
            </a:r>
          </a:p>
          <a:p>
            <a:pPr algn="ctr">
              <a:lnSpc>
                <a:spcPct val="150000"/>
              </a:lnSpc>
            </a:pPr>
            <a:r>
              <a:rPr lang="zh-CN" altLang="en-US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窈窕淑女，寤寐求之。</a:t>
            </a:r>
          </a:p>
          <a:p>
            <a:pPr algn="ctr">
              <a:lnSpc>
                <a:spcPct val="150000"/>
              </a:lnSpc>
            </a:pPr>
            <a:r>
              <a:rPr lang="zh-CN" altLang="en-US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求之不得，寤寐思服。</a:t>
            </a:r>
          </a:p>
        </p:txBody>
      </p:sp>
      <p:sp>
        <p:nvSpPr>
          <p:cNvPr id="13" name="矩形: 一个圆顶角，剪去另一个顶角 12"/>
          <p:cNvSpPr/>
          <p:nvPr/>
        </p:nvSpPr>
        <p:spPr>
          <a:xfrm>
            <a:off x="6004876" y="2205872"/>
            <a:ext cx="3120272" cy="2705493"/>
          </a:xfrm>
          <a:prstGeom prst="snipRoundRect">
            <a:avLst>
              <a:gd name="adj1" fmla="val 12627"/>
              <a:gd name="adj2" fmla="val 8586"/>
            </a:avLst>
          </a:prstGeom>
          <a:solidFill>
            <a:srgbClr val="3D85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D8570"/>
              </a:solidFill>
            </a:endParaRPr>
          </a:p>
        </p:txBody>
      </p:sp>
      <p:sp>
        <p:nvSpPr>
          <p:cNvPr id="273" name="矩形: 一个圆顶角，剪去另一个顶角 272"/>
          <p:cNvSpPr/>
          <p:nvPr/>
        </p:nvSpPr>
        <p:spPr>
          <a:xfrm>
            <a:off x="6059488" y="2129590"/>
            <a:ext cx="3116179" cy="2755232"/>
          </a:xfrm>
          <a:prstGeom prst="snipRoundRect">
            <a:avLst>
              <a:gd name="adj1" fmla="val 12627"/>
              <a:gd name="adj2" fmla="val 8586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4" name="文本框 273"/>
          <p:cNvSpPr txBox="1"/>
          <p:nvPr/>
        </p:nvSpPr>
        <p:spPr>
          <a:xfrm>
            <a:off x="6312151" y="2290589"/>
            <a:ext cx="2649787" cy="23462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悠哉悠哉，辗转反侧。</a:t>
            </a:r>
          </a:p>
          <a:p>
            <a:pPr algn="ctr">
              <a:lnSpc>
                <a:spcPct val="150000"/>
              </a:lnSpc>
            </a:pPr>
            <a:r>
              <a:rPr lang="zh-CN" altLang="en-US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参差荇菜，左右采之。</a:t>
            </a:r>
          </a:p>
          <a:p>
            <a:pPr algn="ctr">
              <a:lnSpc>
                <a:spcPct val="150000"/>
              </a:lnSpc>
            </a:pPr>
            <a:r>
              <a:rPr lang="zh-CN" altLang="en-US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窈窕淑女，琴瑟友之。</a:t>
            </a:r>
          </a:p>
          <a:p>
            <a:pPr algn="ctr">
              <a:lnSpc>
                <a:spcPct val="150000"/>
              </a:lnSpc>
            </a:pPr>
            <a:r>
              <a:rPr lang="zh-CN" altLang="en-US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参差荇菜，左右芼之。</a:t>
            </a:r>
          </a:p>
          <a:p>
            <a:pPr algn="ctr">
              <a:lnSpc>
                <a:spcPct val="150000"/>
              </a:lnSpc>
            </a:pPr>
            <a:r>
              <a:rPr lang="zh-CN" altLang="en-US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窈窕淑女，钟鼓乐之。</a:t>
            </a:r>
          </a:p>
        </p:txBody>
      </p:sp>
      <p:sp>
        <p:nvSpPr>
          <p:cNvPr id="275" name="文本框 274"/>
          <p:cNvSpPr txBox="1"/>
          <p:nvPr/>
        </p:nvSpPr>
        <p:spPr>
          <a:xfrm>
            <a:off x="5527174" y="1013630"/>
            <a:ext cx="1064627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关睢</a:t>
            </a:r>
          </a:p>
        </p:txBody>
      </p:sp>
    </p:spTree>
  </p:cSld>
  <p:clrMapOvr>
    <a:masterClrMapping/>
  </p:clrMapOvr>
  <mc:AlternateContent>
    <mc:Choice xmlns:p159="http://schemas.microsoft.com/office/powerpoint/2015/09/main" Requires="p159">
      <p:transition spd="slow" p14:dur="2000">
        <p159:morph option="byObject"/>
      </p:transition>
    </mc:Choice>
    <mc:Fallback>
      <p:transition spd="slow">
        <p:fade/>
      </p:transition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-224160" y="1007756"/>
            <a:ext cx="12192000" cy="6502401"/>
          </a:xfrm>
          <a:prstGeom prst="rect">
            <a:avLst/>
          </a:prstGeom>
        </p:spPr>
      </p:pic>
      <p:sp>
        <p:nvSpPr>
          <p:cNvPr id="10" name="矩形: 一个圆顶角，剪去另一个顶角 9"/>
          <p:cNvSpPr/>
          <p:nvPr/>
        </p:nvSpPr>
        <p:spPr>
          <a:xfrm>
            <a:off x="1480007" y="1602558"/>
            <a:ext cx="8755269" cy="4920790"/>
          </a:xfrm>
          <a:prstGeom prst="snipRoundRect">
            <a:avLst>
              <a:gd name="adj1" fmla="val 12627"/>
              <a:gd name="adj2" fmla="val 8586"/>
            </a:avLst>
          </a:prstGeom>
          <a:solidFill>
            <a:srgbClr val="3D85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1" name="矩形: 一个圆顶角，剪去另一个顶角 270"/>
          <p:cNvSpPr/>
          <p:nvPr/>
        </p:nvSpPr>
        <p:spPr>
          <a:xfrm>
            <a:off x="1376313" y="1517716"/>
            <a:ext cx="8802403" cy="4911364"/>
          </a:xfrm>
          <a:prstGeom prst="snipRoundRect">
            <a:avLst>
              <a:gd name="adj1" fmla="val 12627"/>
              <a:gd name="adj2" fmla="val 8586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2" name="文本框 271"/>
          <p:cNvSpPr txBox="1"/>
          <p:nvPr/>
        </p:nvSpPr>
        <p:spPr>
          <a:xfrm>
            <a:off x="1753385" y="1619671"/>
            <a:ext cx="8210747" cy="32542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阅读下面的古诗，完成后面的题。</a:t>
            </a:r>
          </a:p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桃　夭</a:t>
            </a:r>
          </a:p>
          <a:p>
            <a:pPr algn="ctr">
              <a:lnSpc>
                <a:spcPct val="130000"/>
              </a:lnSpc>
            </a:pP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桃之夭夭，灼灼其华。之子于归①，宜其室家。</a:t>
            </a:r>
          </a:p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桃之夭夭，有蕡②其实。之子于归，宜其家室。</a:t>
            </a:r>
          </a:p>
          <a:p>
            <a:pPr algn="ctr">
              <a:lnSpc>
                <a:spcPct val="130000"/>
              </a:lnSpc>
            </a:pP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桃之夭夭，其叶蓁蓁③。之子于归，宜其家人。</a:t>
            </a:r>
          </a:p>
          <a:p>
            <a:pPr algn="just">
              <a:lnSpc>
                <a:spcPct val="130000"/>
              </a:lnSpc>
            </a:pP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】①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归：出嫁。②蕡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(fén)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：草木果实繁盛硕大的样子。③蓁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(zhēn)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蓁：草木茂盛的样子。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21" t="35345"/>
          <a:stretch>
            <a:fillRect/>
          </a:stretch>
        </p:blipFill>
        <p:spPr>
          <a:xfrm>
            <a:off x="-169683" y="216816"/>
            <a:ext cx="1363331" cy="2279788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234361" y="596006"/>
            <a:ext cx="1647077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典题在线</a:t>
            </a:r>
          </a:p>
        </p:txBody>
      </p:sp>
      <p:sp>
        <p:nvSpPr>
          <p:cNvPr id="2" name="弧形 1"/>
          <p:cNvSpPr/>
          <p:nvPr/>
        </p:nvSpPr>
        <p:spPr>
          <a:xfrm rot="19099448">
            <a:off x="5978649" y="659876"/>
            <a:ext cx="952107" cy="678730"/>
          </a:xfrm>
          <a:prstGeom prst="arc">
            <a:avLst>
              <a:gd name="adj1" fmla="val 15944615"/>
              <a:gd name="adj2" fmla="val 11407910"/>
            </a:avLst>
          </a:prstGeom>
          <a:ln w="19050">
            <a:solidFill>
              <a:srgbClr val="3D85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59="http://schemas.microsoft.com/office/powerpoint/2015/09/main" Requires="p159">
      <p:transition spd="slow" p14:dur="2000">
        <p159:morph option="byObject"/>
      </p:transition>
    </mc:Choice>
    <mc:Fallback>
      <p:transition spd="slow">
        <p:fade/>
      </p:transition>
    </mc:Fallback>
  </mc:AlternateContent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-224160" y="1007756"/>
            <a:ext cx="12192000" cy="6502401"/>
          </a:xfrm>
          <a:prstGeom prst="rect">
            <a:avLst/>
          </a:prstGeom>
        </p:spPr>
      </p:pic>
      <p:sp>
        <p:nvSpPr>
          <p:cNvPr id="10" name="矩形: 一个圆顶角，剪去另一个顶角 9"/>
          <p:cNvSpPr/>
          <p:nvPr/>
        </p:nvSpPr>
        <p:spPr>
          <a:xfrm>
            <a:off x="1480007" y="1602558"/>
            <a:ext cx="8755269" cy="4920790"/>
          </a:xfrm>
          <a:prstGeom prst="snipRoundRect">
            <a:avLst>
              <a:gd name="adj1" fmla="val 12627"/>
              <a:gd name="adj2" fmla="val 8586"/>
            </a:avLst>
          </a:prstGeom>
          <a:solidFill>
            <a:srgbClr val="3D85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1" name="矩形: 一个圆顶角，剪去另一个顶角 270"/>
          <p:cNvSpPr/>
          <p:nvPr/>
        </p:nvSpPr>
        <p:spPr>
          <a:xfrm>
            <a:off x="1376313" y="1517716"/>
            <a:ext cx="8802403" cy="4911364"/>
          </a:xfrm>
          <a:prstGeom prst="snipRoundRect">
            <a:avLst>
              <a:gd name="adj1" fmla="val 12627"/>
              <a:gd name="adj2" fmla="val 8586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2" name="文本框 271"/>
          <p:cNvSpPr txBox="1"/>
          <p:nvPr/>
        </p:nvSpPr>
        <p:spPr>
          <a:xfrm>
            <a:off x="1753385" y="1619671"/>
            <a:ext cx="8210747" cy="24540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请从比兴手法运用的角度赏析全诗。</a:t>
            </a:r>
          </a:p>
          <a:p>
            <a:pPr algn="just">
              <a:lnSpc>
                <a:spcPct val="130000"/>
              </a:lnSpc>
            </a:pPr>
            <a:r>
              <a:rPr lang="en-US" altLang="zh-CN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答案</a:t>
            </a:r>
            <a:r>
              <a:rPr lang="en-US" altLang="zh-CN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以“桃之夭夭”起兴，</a:t>
            </a:r>
            <a:r>
              <a:rPr lang="en-US" altLang="zh-CN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手法</a:t>
            </a:r>
            <a:r>
              <a:rPr lang="en-US" altLang="zh-CN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通过铺垫和渲染，热烈而真挚地表达了对新娘的赞美和祝福。</a:t>
            </a:r>
            <a:r>
              <a:rPr lang="en-US" altLang="zh-CN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作用</a:t>
            </a:r>
            <a:r>
              <a:rPr lang="en-US" altLang="zh-CN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以桃设比，通过对桃花、桃实、桃叶的描写，在赞美新娘美丽贤淑的同时，从不同的角度祝福新娘婚后夫妻和睦、子孙繁衍、家族兴旺；联想巧妙，形象鲜明，意趣盎然。</a:t>
            </a:r>
            <a:r>
              <a:rPr lang="en-US" altLang="zh-CN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具体分析</a:t>
            </a:r>
            <a:r>
              <a:rPr lang="en-US" altLang="zh-CN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21" t="35345"/>
          <a:stretch>
            <a:fillRect/>
          </a:stretch>
        </p:blipFill>
        <p:spPr>
          <a:xfrm>
            <a:off x="-169683" y="216816"/>
            <a:ext cx="1363331" cy="2279788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234361" y="596006"/>
            <a:ext cx="1647077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典题在线</a:t>
            </a:r>
          </a:p>
        </p:txBody>
      </p:sp>
      <p:sp>
        <p:nvSpPr>
          <p:cNvPr id="12" name="弧形 11"/>
          <p:cNvSpPr/>
          <p:nvPr/>
        </p:nvSpPr>
        <p:spPr>
          <a:xfrm rot="19099448">
            <a:off x="5978649" y="659876"/>
            <a:ext cx="952107" cy="678730"/>
          </a:xfrm>
          <a:prstGeom prst="arc">
            <a:avLst>
              <a:gd name="adj1" fmla="val 15944615"/>
              <a:gd name="adj2" fmla="val 11407910"/>
            </a:avLst>
          </a:prstGeom>
          <a:ln w="19050">
            <a:solidFill>
              <a:srgbClr val="3D85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59="http://schemas.microsoft.com/office/powerpoint/2015/09/main" Requires="p159">
      <p:transition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2" r="924"/>
          <a:stretch>
            <a:fillRect/>
          </a:stretch>
        </p:blipFill>
        <p:spPr>
          <a:xfrm>
            <a:off x="-89657" y="-57758"/>
            <a:ext cx="12281657" cy="691575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584"/>
          <a:stretch>
            <a:fillRect/>
          </a:stretch>
        </p:blipFill>
        <p:spPr>
          <a:xfrm>
            <a:off x="1518581" y="3553397"/>
            <a:ext cx="9474152" cy="224947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01" t="2637" r="1618" b="7685"/>
          <a:stretch>
            <a:fillRect/>
          </a:stretch>
        </p:blipFill>
        <p:spPr>
          <a:xfrm>
            <a:off x="921654" y="362852"/>
            <a:ext cx="10922003" cy="592182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91" t="-221" r="-341" b="14749"/>
          <a:stretch>
            <a:fillRect/>
          </a:stretch>
        </p:blipFill>
        <p:spPr>
          <a:xfrm flipH="1">
            <a:off x="-89657" y="1387419"/>
            <a:ext cx="3797445" cy="4128272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5874138" y="867879"/>
            <a:ext cx="861774" cy="145608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r" defTabSz="913765">
              <a:defRPr/>
            </a:pPr>
            <a:r>
              <a:rPr lang="zh-CN" altLang="en-US" sz="4400">
                <a:solidFill>
                  <a:srgbClr val="3D8570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谢谢</a:t>
            </a:r>
            <a:endParaRPr lang="zh-CN" altLang="en-US" sz="4400">
              <a:solidFill>
                <a:srgbClr val="3D8570"/>
              </a:solidFill>
              <a:latin typeface="方正正黑简体" panose="02000000000000000000" pitchFamily="2" charset="-122"/>
              <a:ea typeface="方正正黑简体" panose="02000000000000000000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482619" y="2337255"/>
            <a:ext cx="861774" cy="1220847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defTabSz="913765">
              <a:defRPr/>
            </a:pPr>
            <a:r>
              <a:rPr lang="zh-CN" altLang="en-US" sz="4400">
                <a:solidFill>
                  <a:srgbClr val="3D8570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rPr>
              <a:t>观看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5691373" y="2327641"/>
            <a:ext cx="1247039" cy="0"/>
          </a:xfrm>
          <a:prstGeom prst="line">
            <a:avLst/>
          </a:prstGeom>
          <a:ln>
            <a:solidFill>
              <a:srgbClr val="3D85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 flipV="1">
            <a:off x="6719941" y="1335172"/>
            <a:ext cx="0" cy="992471"/>
          </a:xfrm>
          <a:prstGeom prst="line">
            <a:avLst/>
          </a:prstGeom>
          <a:ln>
            <a:solidFill>
              <a:srgbClr val="3D85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 flipV="1">
            <a:off x="6213390" y="2327642"/>
            <a:ext cx="0" cy="1196727"/>
          </a:xfrm>
          <a:prstGeom prst="line">
            <a:avLst/>
          </a:prstGeom>
          <a:ln>
            <a:solidFill>
              <a:srgbClr val="3D85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64309" y="408812"/>
            <a:ext cx="10492125" cy="787061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659500" y="3068775"/>
            <a:ext cx="3809524" cy="2857143"/>
          </a:xfrm>
          <a:prstGeom prst="rect">
            <a:avLst/>
          </a:prstGeom>
        </p:spPr>
      </p:pic>
      <p:pic>
        <p:nvPicPr>
          <p:cNvPr id="28" name="New picture"/>
          <p:cNvPicPr/>
          <p:nvPr/>
        </p:nvPicPr>
        <p:blipFill>
          <a:blip r:embed="rId9"/>
          <a:stretch>
            <a:fillRect/>
          </a:stretch>
        </p:blipFill>
        <p:spPr>
          <a:xfrm>
            <a:off x="10668000" y="105664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Freeform 124"/>
          <p:cNvSpPr/>
          <p:nvPr/>
        </p:nvSpPr>
        <p:spPr bwMode="auto">
          <a:xfrm>
            <a:off x="5430180" y="944110"/>
            <a:ext cx="1258616" cy="1063151"/>
          </a:xfrm>
          <a:custGeom>
            <a:gdLst>
              <a:gd name="T0" fmla="*/ 106 w 218"/>
              <a:gd name="T1" fmla="*/ 3 h 184"/>
              <a:gd name="T2" fmla="*/ 1 w 218"/>
              <a:gd name="T3" fmla="*/ 84 h 184"/>
              <a:gd name="T4" fmla="*/ 25 w 218"/>
              <a:gd name="T5" fmla="*/ 129 h 184"/>
              <a:gd name="T6" fmla="*/ 33 w 218"/>
              <a:gd name="T7" fmla="*/ 136 h 184"/>
              <a:gd name="T8" fmla="*/ 43 w 218"/>
              <a:gd name="T9" fmla="*/ 150 h 184"/>
              <a:gd name="T10" fmla="*/ 27 w 218"/>
              <a:gd name="T11" fmla="*/ 176 h 184"/>
              <a:gd name="T12" fmla="*/ 31 w 218"/>
              <a:gd name="T13" fmla="*/ 184 h 184"/>
              <a:gd name="T14" fmla="*/ 57 w 218"/>
              <a:gd name="T15" fmla="*/ 181 h 184"/>
              <a:gd name="T16" fmla="*/ 89 w 218"/>
              <a:gd name="T17" fmla="*/ 163 h 184"/>
              <a:gd name="T18" fmla="*/ 107 w 218"/>
              <a:gd name="T19" fmla="*/ 156 h 184"/>
              <a:gd name="T20" fmla="*/ 127 w 218"/>
              <a:gd name="T21" fmla="*/ 155 h 184"/>
              <a:gd name="T22" fmla="*/ 217 w 218"/>
              <a:gd name="T23" fmla="*/ 76 h 184"/>
              <a:gd name="T24" fmla="*/ 106 w 218"/>
              <a:gd name="T25" fmla="*/ 3 h 18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18" h="184">
                <a:moveTo>
                  <a:pt x="106" y="3"/>
                </a:moveTo>
                <a:cubicBezTo>
                  <a:pt x="47" y="5"/>
                  <a:pt x="0" y="41"/>
                  <a:pt x="1" y="84"/>
                </a:cubicBezTo>
                <a:cubicBezTo>
                  <a:pt x="2" y="101"/>
                  <a:pt x="11" y="117"/>
                  <a:pt x="25" y="129"/>
                </a:cubicBezTo>
                <a:cubicBezTo>
                  <a:pt x="27" y="132"/>
                  <a:pt x="33" y="136"/>
                  <a:pt x="33" y="136"/>
                </a:cubicBezTo>
                <a:cubicBezTo>
                  <a:pt x="36" y="137"/>
                  <a:pt x="42" y="143"/>
                  <a:pt x="43" y="150"/>
                </a:cubicBezTo>
                <a:cubicBezTo>
                  <a:pt x="44" y="160"/>
                  <a:pt x="32" y="171"/>
                  <a:pt x="27" y="176"/>
                </a:cubicBezTo>
                <a:cubicBezTo>
                  <a:pt x="21" y="180"/>
                  <a:pt x="25" y="184"/>
                  <a:pt x="31" y="184"/>
                </a:cubicBezTo>
                <a:cubicBezTo>
                  <a:pt x="36" y="184"/>
                  <a:pt x="43" y="184"/>
                  <a:pt x="57" y="181"/>
                </a:cubicBezTo>
                <a:cubicBezTo>
                  <a:pt x="71" y="177"/>
                  <a:pt x="84" y="167"/>
                  <a:pt x="89" y="163"/>
                </a:cubicBezTo>
                <a:cubicBezTo>
                  <a:pt x="93" y="160"/>
                  <a:pt x="100" y="156"/>
                  <a:pt x="107" y="156"/>
                </a:cubicBezTo>
                <a:cubicBezTo>
                  <a:pt x="107" y="156"/>
                  <a:pt x="122" y="156"/>
                  <a:pt x="127" y="155"/>
                </a:cubicBezTo>
                <a:cubicBezTo>
                  <a:pt x="179" y="148"/>
                  <a:pt x="218" y="115"/>
                  <a:pt x="217" y="76"/>
                </a:cubicBezTo>
                <a:cubicBezTo>
                  <a:pt x="215" y="33"/>
                  <a:pt x="166" y="0"/>
                  <a:pt x="106" y="3"/>
                </a:cubicBezTo>
                <a:close/>
              </a:path>
            </a:pathLst>
          </a:custGeom>
          <a:solidFill>
            <a:srgbClr val="3D8570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vert="horz" wrap="square" lIns="121920" tIns="60960" rIns="121920" bIns="60960" numCol="1" anchor="t" anchorCtr="0" compatLnSpc="1"/>
          <a:lstStyle/>
          <a:p>
            <a:pPr defTabSz="913130">
              <a:defRPr/>
            </a:pPr>
            <a:endParaRPr lang="zh-CN" altLang="en-US" sz="1865" kern="0">
              <a:solidFill>
                <a:srgbClr val="000000"/>
              </a:solidFill>
              <a:latin typeface="Arial"/>
              <a:ea typeface="微软雅黑" panose="020b0503020204020204" pitchFamily="34" charset="-122"/>
            </a:endParaRPr>
          </a:p>
        </p:txBody>
      </p:sp>
      <p:pic>
        <p:nvPicPr>
          <p:cNvPr id="70" name="图片 6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5" r="42830"/>
          <a:stretch>
            <a:fillRect/>
          </a:stretch>
        </p:blipFill>
        <p:spPr>
          <a:xfrm>
            <a:off x="10332327" y="198285"/>
            <a:ext cx="1613862" cy="3021087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-224160" y="1007756"/>
            <a:ext cx="12192000" cy="650240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61849" y="3735525"/>
            <a:ext cx="3809524" cy="2857143"/>
          </a:xfrm>
          <a:prstGeom prst="rect">
            <a:avLst/>
          </a:prstGeom>
        </p:spPr>
      </p:pic>
      <p:sp>
        <p:nvSpPr>
          <p:cNvPr id="10" name="矩形: 一个圆顶角，剪去另一个顶角 9"/>
          <p:cNvSpPr/>
          <p:nvPr/>
        </p:nvSpPr>
        <p:spPr>
          <a:xfrm>
            <a:off x="2631319" y="2145837"/>
            <a:ext cx="7603958" cy="2982343"/>
          </a:xfrm>
          <a:prstGeom prst="snipRoundRect">
            <a:avLst>
              <a:gd name="adj1" fmla="val 12627"/>
              <a:gd name="adj2" fmla="val 8586"/>
            </a:avLst>
          </a:prstGeom>
          <a:solidFill>
            <a:srgbClr val="3D85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1" name="矩形: 一个圆顶角，剪去另一个顶角 270"/>
          <p:cNvSpPr/>
          <p:nvPr/>
        </p:nvSpPr>
        <p:spPr>
          <a:xfrm>
            <a:off x="2574758" y="2117557"/>
            <a:ext cx="7603958" cy="2982343"/>
          </a:xfrm>
          <a:prstGeom prst="snipRoundRect">
            <a:avLst>
              <a:gd name="adj1" fmla="val 12627"/>
              <a:gd name="adj2" fmla="val 8586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2" name="文本框 271"/>
          <p:cNvSpPr txBox="1"/>
          <p:nvPr/>
        </p:nvSpPr>
        <p:spPr>
          <a:xfrm>
            <a:off x="2630701" y="2166428"/>
            <a:ext cx="7628020" cy="28079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蒹葭苍苍，白露为霜。所谓伊人，在水一方。</a:t>
            </a:r>
          </a:p>
          <a:p>
            <a:pPr algn="ctr">
              <a:lnSpc>
                <a:spcPct val="150000"/>
              </a:lnSpc>
            </a:pPr>
            <a:r>
              <a:rPr lang="zh-CN" altLang="en-US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溯洄从之，道阻且长。溯游从之，宛在水中央。</a:t>
            </a:r>
          </a:p>
          <a:p>
            <a:pPr algn="ctr">
              <a:lnSpc>
                <a:spcPct val="150000"/>
              </a:lnSpc>
            </a:pPr>
            <a:r>
              <a:rPr lang="zh-CN" altLang="en-US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蒹葭萋萋，白露未晞。所谓伊人，在水之湄。</a:t>
            </a:r>
          </a:p>
          <a:p>
            <a:pPr algn="ctr">
              <a:lnSpc>
                <a:spcPct val="150000"/>
              </a:lnSpc>
            </a:pPr>
            <a:r>
              <a:rPr lang="zh-CN" altLang="en-US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溯洄从之，道阻且跻。溯游从之，宛在水中坻。</a:t>
            </a:r>
          </a:p>
          <a:p>
            <a:pPr algn="ctr">
              <a:lnSpc>
                <a:spcPct val="150000"/>
              </a:lnSpc>
            </a:pPr>
            <a:r>
              <a:rPr lang="zh-CN" altLang="en-US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蒹葭采采，白露未已。所谓伊人，在水之涘。</a:t>
            </a:r>
          </a:p>
          <a:p>
            <a:pPr algn="ctr">
              <a:lnSpc>
                <a:spcPct val="150000"/>
              </a:lnSpc>
            </a:pPr>
            <a:r>
              <a:rPr lang="zh-CN" altLang="en-US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溯洄从之，道阻且右。溯游从之，宛在水中沚。</a:t>
            </a:r>
          </a:p>
        </p:txBody>
      </p:sp>
      <p:sp>
        <p:nvSpPr>
          <p:cNvPr id="275" name="文本框 274"/>
          <p:cNvSpPr txBox="1"/>
          <p:nvPr/>
        </p:nvSpPr>
        <p:spPr>
          <a:xfrm>
            <a:off x="5630868" y="975923"/>
            <a:ext cx="1064627" cy="743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蒹葭</a:t>
            </a:r>
          </a:p>
        </p:txBody>
      </p:sp>
    </p:spTree>
  </p:cSld>
  <p:clrMapOvr>
    <a:masterClrMapping/>
  </p:clrMapOvr>
  <mc:AlternateContent>
    <mc:Choice xmlns:p159="http://schemas.microsoft.com/office/powerpoint/2015/09/main" Requires="p159">
      <p:transition spd="slow" p14:dur="2000">
        <p159:morph option="byObject"/>
      </p:transition>
    </mc:Choice>
    <mc:Fallback>
      <p:transition spd="slow">
        <p:fade/>
      </p:transition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-224160" y="1007756"/>
            <a:ext cx="12192000" cy="6502401"/>
          </a:xfrm>
          <a:prstGeom prst="rect">
            <a:avLst/>
          </a:prstGeom>
        </p:spPr>
      </p:pic>
      <p:sp>
        <p:nvSpPr>
          <p:cNvPr id="10" name="矩形: 一个圆顶角，剪去另一个顶角 9"/>
          <p:cNvSpPr/>
          <p:nvPr/>
        </p:nvSpPr>
        <p:spPr>
          <a:xfrm>
            <a:off x="1480007" y="1649691"/>
            <a:ext cx="8755269" cy="4100660"/>
          </a:xfrm>
          <a:prstGeom prst="snipRoundRect">
            <a:avLst>
              <a:gd name="adj1" fmla="val 12627"/>
              <a:gd name="adj2" fmla="val 8586"/>
            </a:avLst>
          </a:prstGeom>
          <a:solidFill>
            <a:srgbClr val="3D85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1" name="矩形: 一个圆顶角，剪去另一个顶角 270"/>
          <p:cNvSpPr/>
          <p:nvPr/>
        </p:nvSpPr>
        <p:spPr>
          <a:xfrm>
            <a:off x="1376313" y="1611985"/>
            <a:ext cx="8802403" cy="4091232"/>
          </a:xfrm>
          <a:prstGeom prst="snipRoundRect">
            <a:avLst>
              <a:gd name="adj1" fmla="val 12627"/>
              <a:gd name="adj2" fmla="val 8586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2" name="文本框 271"/>
          <p:cNvSpPr txBox="1"/>
          <p:nvPr/>
        </p:nvSpPr>
        <p:spPr>
          <a:xfrm>
            <a:off x="2008533" y="2354963"/>
            <a:ext cx="7628020" cy="28541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水在自然中只是一种普通的物质，但在中国文化中却是一种“有意味”的意象，它承载了一个民族最初的文化心理和艺术内涵。</a:t>
            </a:r>
            <a:endParaRPr lang="en-US" altLang="zh-CN" sz="20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在文学源头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国风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中，写水意象的诗作共有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多篇，其中有关婚恋的诗就有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多篇（它们或以为作比，或以水起兴，或者就在水的氛围中展开爱情的描写）。</a:t>
            </a:r>
            <a:endParaRPr lang="en-US" altLang="zh-CN" sz="20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国风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中水对后世爱情诗的创作和发展产生了积极而深远的影响。大家能找到跟水有关的诗歌吗？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21" t="35345"/>
          <a:stretch>
            <a:fillRect/>
          </a:stretch>
        </p:blipFill>
        <p:spPr>
          <a:xfrm>
            <a:off x="-169683" y="216816"/>
            <a:ext cx="1363331" cy="2279788"/>
          </a:xfrm>
          <a:prstGeom prst="rect">
            <a:avLst/>
          </a:prstGeom>
        </p:spPr>
      </p:pic>
      <p:sp>
        <p:nvSpPr>
          <p:cNvPr id="3" name="泪滴形 2"/>
          <p:cNvSpPr/>
          <p:nvPr/>
        </p:nvSpPr>
        <p:spPr>
          <a:xfrm>
            <a:off x="4194928" y="1461155"/>
            <a:ext cx="697583" cy="697583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4346380" y="1545127"/>
            <a:ext cx="2976299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水、诗经、爱情</a:t>
            </a:r>
          </a:p>
        </p:txBody>
      </p:sp>
    </p:spTree>
  </p:cSld>
  <p:clrMapOvr>
    <a:masterClrMapping/>
  </p:clrMapOvr>
  <mc:AlternateContent>
    <mc:Choice xmlns:p159="http://schemas.microsoft.com/office/powerpoint/2015/09/main" Requires="p159">
      <p:transition spd="slow" p14:dur="2000">
        <p159:morph option="byObject"/>
      </p:transition>
    </mc:Choice>
    <mc:Fallback>
      <p:transition spd="slow">
        <p:fade/>
      </p:transition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-224160" y="1007756"/>
            <a:ext cx="12192000" cy="6502401"/>
          </a:xfrm>
          <a:prstGeom prst="rect">
            <a:avLst/>
          </a:prstGeom>
        </p:spPr>
      </p:pic>
      <p:sp>
        <p:nvSpPr>
          <p:cNvPr id="10" name="矩形: 一个圆顶角，剪去另一个顶角 9"/>
          <p:cNvSpPr/>
          <p:nvPr/>
        </p:nvSpPr>
        <p:spPr>
          <a:xfrm>
            <a:off x="1480007" y="1649691"/>
            <a:ext cx="8755269" cy="4100660"/>
          </a:xfrm>
          <a:prstGeom prst="snipRoundRect">
            <a:avLst>
              <a:gd name="adj1" fmla="val 12627"/>
              <a:gd name="adj2" fmla="val 8586"/>
            </a:avLst>
          </a:prstGeom>
          <a:solidFill>
            <a:srgbClr val="3D85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1" name="矩形: 一个圆顶角，剪去另一个顶角 270"/>
          <p:cNvSpPr/>
          <p:nvPr/>
        </p:nvSpPr>
        <p:spPr>
          <a:xfrm>
            <a:off x="1376313" y="1611985"/>
            <a:ext cx="8802403" cy="4091232"/>
          </a:xfrm>
          <a:prstGeom prst="snipRoundRect">
            <a:avLst>
              <a:gd name="adj1" fmla="val 12627"/>
              <a:gd name="adj2" fmla="val 8586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2" name="文本框 271"/>
          <p:cNvSpPr txBox="1"/>
          <p:nvPr/>
        </p:nvSpPr>
        <p:spPr>
          <a:xfrm>
            <a:off x="2376178" y="2420950"/>
            <a:ext cx="6937504" cy="28541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低头弄莲子，莲子清如水。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——《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西洲曲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南朝东府描写一个青年女子思念意中人。</a:t>
            </a:r>
          </a:p>
          <a:p>
            <a:pPr algn="just">
              <a:lnSpc>
                <a:spcPct val="130000"/>
              </a:lnSpc>
            </a:pP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柔情似水，佳期如梦。两情若是久长时，又岂在朝朝幕幕。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秦观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鹊桥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algn="just">
              <a:lnSpc>
                <a:spcPct val="130000"/>
              </a:lnSpc>
            </a:pP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我住长江头，君住长江尾。日日思君不见君，共饮长江水。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李之仪。</a:t>
            </a:r>
          </a:p>
          <a:p>
            <a:pPr algn="just">
              <a:lnSpc>
                <a:spcPct val="130000"/>
              </a:lnSpc>
            </a:pP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曾经沧海难为水，除却巫山不是云。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元镇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离思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21" t="35345"/>
          <a:stretch>
            <a:fillRect/>
          </a:stretch>
        </p:blipFill>
        <p:spPr>
          <a:xfrm>
            <a:off x="-169683" y="216816"/>
            <a:ext cx="1363331" cy="2279788"/>
          </a:xfrm>
          <a:prstGeom prst="rect">
            <a:avLst/>
          </a:prstGeom>
        </p:spPr>
      </p:pic>
      <p:sp>
        <p:nvSpPr>
          <p:cNvPr id="3" name="泪滴形 2"/>
          <p:cNvSpPr/>
          <p:nvPr/>
        </p:nvSpPr>
        <p:spPr>
          <a:xfrm>
            <a:off x="4194928" y="1461155"/>
            <a:ext cx="697583" cy="697583"/>
          </a:xfrm>
          <a:prstGeom prst="teardrop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4346380" y="1545127"/>
            <a:ext cx="2976299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水、诗经、爱情</a:t>
            </a:r>
          </a:p>
        </p:txBody>
      </p:sp>
    </p:spTree>
  </p:cSld>
  <p:clrMapOvr>
    <a:masterClrMapping/>
  </p:clrMapOvr>
  <mc:AlternateContent>
    <mc:Choice xmlns:p159="http://schemas.microsoft.com/office/powerpoint/2015/09/main" Requires="p159">
      <p:transition spd="slow" p14:dur="2000">
        <p159:morph option="byObject"/>
      </p:transition>
    </mc:Choice>
    <mc:Fallback>
      <p:transition spd="slow">
        <p:fade/>
      </p:transition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-224160" y="1007756"/>
            <a:ext cx="12192000" cy="6502401"/>
          </a:xfrm>
          <a:prstGeom prst="rect">
            <a:avLst/>
          </a:prstGeom>
        </p:spPr>
      </p:pic>
      <p:sp>
        <p:nvSpPr>
          <p:cNvPr id="10" name="矩形: 一个圆顶角，剪去另一个顶角 9"/>
          <p:cNvSpPr/>
          <p:nvPr/>
        </p:nvSpPr>
        <p:spPr>
          <a:xfrm>
            <a:off x="1480007" y="1602558"/>
            <a:ext cx="8755269" cy="4920790"/>
          </a:xfrm>
          <a:prstGeom prst="snipRoundRect">
            <a:avLst>
              <a:gd name="adj1" fmla="val 12627"/>
              <a:gd name="adj2" fmla="val 8586"/>
            </a:avLst>
          </a:prstGeom>
          <a:solidFill>
            <a:srgbClr val="3D85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1" name="矩形: 一个圆顶角，剪去另一个顶角 270"/>
          <p:cNvSpPr/>
          <p:nvPr/>
        </p:nvSpPr>
        <p:spPr>
          <a:xfrm>
            <a:off x="1376313" y="1517716"/>
            <a:ext cx="8802403" cy="4911364"/>
          </a:xfrm>
          <a:prstGeom prst="snipRoundRect">
            <a:avLst>
              <a:gd name="adj1" fmla="val 12627"/>
              <a:gd name="adj2" fmla="val 8586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2" name="文本框 271"/>
          <p:cNvSpPr txBox="1"/>
          <p:nvPr/>
        </p:nvSpPr>
        <p:spPr>
          <a:xfrm>
            <a:off x="1753385" y="1835226"/>
            <a:ext cx="8210747" cy="32542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是我国最早的诗歌总集，原本只称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，汉代时被尊为经典，始称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共收录从西周初年到春秋中叶的诗歌</a:t>
            </a:r>
            <a:r>
              <a:rPr lang="en-US" altLang="zh-CN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305</a:t>
            </a:r>
            <a:r>
              <a:rPr lang="zh-CN" altLang="en-US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篇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，分为</a:t>
            </a:r>
            <a:r>
              <a:rPr lang="zh-CN" altLang="en-US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“风”“雅”“颂”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三大类。“风”有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国风，共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160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篇，大都是民间歌谣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它是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的核心内容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；“雅”分大雅、小雅，共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105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篇，是宫廷乐歌；“颂”分周颂、鲁颂、商颂，共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篇，是宗庙祭祀的乐歌。</a:t>
            </a:r>
            <a:endParaRPr lang="en-US" altLang="zh-CN" sz="20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诗经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是我国</a:t>
            </a:r>
            <a:r>
              <a:rPr lang="zh-CN" altLang="en-US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现实主义诗歌创作的源头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，其思想内容和艺术成就，对我国文学，尤其是诗歌的发展有着深远的影响。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21" t="35345"/>
          <a:stretch>
            <a:fillRect/>
          </a:stretch>
        </p:blipFill>
        <p:spPr>
          <a:xfrm>
            <a:off x="-169683" y="216816"/>
            <a:ext cx="1363331" cy="2279788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296932" y="704648"/>
            <a:ext cx="1710451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作者简介</a:t>
            </a:r>
          </a:p>
        </p:txBody>
      </p:sp>
    </p:spTree>
  </p:cSld>
  <p:clrMapOvr>
    <a:masterClrMapping/>
  </p:clrMapOvr>
  <mc:AlternateContent>
    <mc:Choice xmlns:p159="http://schemas.microsoft.com/office/powerpoint/2015/09/main" Requires="p159">
      <p:transition spd="slow" p14:dur="2000">
        <p159:morph option="byObject"/>
      </p:transition>
    </mc:Choice>
    <mc:Fallback>
      <p:transition spd="slow">
        <p:fade/>
      </p:transition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-224160" y="1007756"/>
            <a:ext cx="12192000" cy="6502401"/>
          </a:xfrm>
          <a:prstGeom prst="rect">
            <a:avLst/>
          </a:prstGeom>
        </p:spPr>
      </p:pic>
      <p:sp>
        <p:nvSpPr>
          <p:cNvPr id="10" name="矩形: 一个圆顶角，剪去另一个顶角 9"/>
          <p:cNvSpPr/>
          <p:nvPr/>
        </p:nvSpPr>
        <p:spPr>
          <a:xfrm>
            <a:off x="1480007" y="1602558"/>
            <a:ext cx="8755269" cy="4920790"/>
          </a:xfrm>
          <a:prstGeom prst="snipRoundRect">
            <a:avLst>
              <a:gd name="adj1" fmla="val 12627"/>
              <a:gd name="adj2" fmla="val 8586"/>
            </a:avLst>
          </a:prstGeom>
          <a:solidFill>
            <a:srgbClr val="3D85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1" name="矩形: 一个圆顶角，剪去另一个顶角 270"/>
          <p:cNvSpPr/>
          <p:nvPr/>
        </p:nvSpPr>
        <p:spPr>
          <a:xfrm>
            <a:off x="1376313" y="1517716"/>
            <a:ext cx="8802403" cy="4911364"/>
          </a:xfrm>
          <a:prstGeom prst="snipRoundRect">
            <a:avLst>
              <a:gd name="adj1" fmla="val 12627"/>
              <a:gd name="adj2" fmla="val 8586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2" name="文本框 271"/>
          <p:cNvSpPr txBox="1"/>
          <p:nvPr/>
        </p:nvSpPr>
        <p:spPr>
          <a:xfrm>
            <a:off x="1753385" y="1619671"/>
            <a:ext cx="8210747" cy="28541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氓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春秋以前，由于原始群婚制的某些观念仍残存于人们的头脑中，礼教在民间的束缚力远不如后期的封建社会那么强大。春秋时期，随着私有财产的不断积累和男权社会的进一步发展，爱情不自由和男女不平等程度逐渐加深。</a:t>
            </a:r>
            <a:r>
              <a:rPr lang="zh-CN" altLang="en-US" sz="20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男权社会使女性在经济上、政治上都处于附属地位。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在她们狭小的生活天地中，生活幸福与否全寄托在丈夫身上，因此时有悲剧发生。</a:t>
            </a:r>
            <a:endParaRPr lang="en-US" altLang="zh-CN" sz="200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氓</a:t>
            </a:r>
            <a:r>
              <a:rPr lang="en-US" altLang="zh-CN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就反映了男女不平等的婚姻给女方造成的巨大创伤。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21" t="35345"/>
          <a:stretch>
            <a:fillRect/>
          </a:stretch>
        </p:blipFill>
        <p:spPr>
          <a:xfrm>
            <a:off x="-169683" y="216816"/>
            <a:ext cx="1363331" cy="2279788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296932" y="704648"/>
            <a:ext cx="1710451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写作背景</a:t>
            </a:r>
          </a:p>
        </p:txBody>
      </p:sp>
    </p:spTree>
  </p:cSld>
  <p:clrMapOvr>
    <a:masterClrMapping/>
  </p:clrMapOvr>
  <mc:AlternateContent>
    <mc:Choice xmlns:p159="http://schemas.microsoft.com/office/powerpoint/2015/09/main" Requires="p159">
      <p:transition spd="slow" p14:dur="2000">
        <p159:morph option="byObject"/>
      </p:transition>
    </mc:Choice>
    <mc:Fallback>
      <p:transition spd="slow">
        <p:fade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-224160" y="1007756"/>
            <a:ext cx="12192000" cy="6502401"/>
          </a:xfrm>
          <a:prstGeom prst="rect">
            <a:avLst/>
          </a:prstGeom>
        </p:spPr>
      </p:pic>
      <p:sp>
        <p:nvSpPr>
          <p:cNvPr id="10" name="矩形: 一个圆顶角，剪去另一个顶角 9"/>
          <p:cNvSpPr/>
          <p:nvPr/>
        </p:nvSpPr>
        <p:spPr>
          <a:xfrm>
            <a:off x="1248125" y="1414931"/>
            <a:ext cx="8755269" cy="4920790"/>
          </a:xfrm>
          <a:prstGeom prst="snipRoundRect">
            <a:avLst>
              <a:gd name="adj1" fmla="val 12627"/>
              <a:gd name="adj2" fmla="val 8586"/>
            </a:avLst>
          </a:prstGeom>
          <a:solidFill>
            <a:srgbClr val="3D85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1" name="矩形: 一个圆顶角，剪去另一个顶角 270"/>
          <p:cNvSpPr/>
          <p:nvPr/>
        </p:nvSpPr>
        <p:spPr>
          <a:xfrm>
            <a:off x="1376313" y="1517716"/>
            <a:ext cx="8802403" cy="4911364"/>
          </a:xfrm>
          <a:prstGeom prst="snipRoundRect">
            <a:avLst>
              <a:gd name="adj1" fmla="val 12627"/>
              <a:gd name="adj2" fmla="val 8586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21" t="35345"/>
          <a:stretch>
            <a:fillRect/>
          </a:stretch>
        </p:blipFill>
        <p:spPr>
          <a:xfrm>
            <a:off x="-169683" y="216816"/>
            <a:ext cx="1363331" cy="2279788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296932" y="704648"/>
            <a:ext cx="1710451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积累常识</a:t>
            </a:r>
          </a:p>
        </p:txBody>
      </p:sp>
      <p:sp>
        <p:nvSpPr>
          <p:cNvPr id="18" name="文本占位符 2"/>
          <p:cNvSpPr txBox="1"/>
          <p:nvPr/>
        </p:nvSpPr>
        <p:spPr>
          <a:xfrm>
            <a:off x="1747549" y="2030109"/>
            <a:ext cx="8220184" cy="3690434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just" defTabSz="914400" rtl="0" eaLnBrk="1" latinLnBrk="0" hangingPunct="1">
              <a:lnSpc>
                <a:spcPct val="130000"/>
              </a:lnSpc>
              <a:spcBef>
                <a:spcPct val="0"/>
              </a:spcBef>
              <a:buFontTx/>
              <a:buNone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kern="100"/>
              <a:t>三书六礼</a:t>
            </a:r>
          </a:p>
          <a:p>
            <a:r>
              <a:rPr lang="en-US" altLang="zh-CN" sz="2200" kern="100"/>
              <a:t>1</a:t>
            </a:r>
            <a:r>
              <a:rPr lang="zh-CN" altLang="en-US" sz="2200" kern="100"/>
              <a:t>．“三书”是结婚过程中所用的文书，可以说是古时保障婚姻的有效文字记录。</a:t>
            </a:r>
          </a:p>
          <a:p>
            <a:r>
              <a:rPr lang="zh-CN" altLang="en-US" sz="2200" kern="100">
                <a:solidFill>
                  <a:srgbClr val="3D8570"/>
                </a:solidFill>
              </a:rPr>
              <a:t>聘书</a:t>
            </a:r>
            <a:r>
              <a:rPr lang="zh-CN" altLang="en-US" sz="2200" kern="100"/>
              <a:t>：即定亲之文书。在纳吉</a:t>
            </a:r>
            <a:r>
              <a:rPr lang="en-US" altLang="zh-CN" sz="2200" kern="100"/>
              <a:t>(</a:t>
            </a:r>
            <a:r>
              <a:rPr lang="zh-CN" altLang="en-US" sz="2200" kern="100"/>
              <a:t>男女订立婚约</a:t>
            </a:r>
            <a:r>
              <a:rPr lang="en-US" altLang="zh-CN" sz="2200" kern="100"/>
              <a:t>)</a:t>
            </a:r>
            <a:r>
              <a:rPr lang="zh-CN" altLang="en-US" sz="2200" kern="100"/>
              <a:t>时，男家交予女家之书简。</a:t>
            </a:r>
          </a:p>
          <a:p>
            <a:r>
              <a:rPr lang="zh-CN" altLang="en-US" sz="2200" kern="100">
                <a:solidFill>
                  <a:srgbClr val="3D8570"/>
                </a:solidFill>
              </a:rPr>
              <a:t>礼书</a:t>
            </a:r>
            <a:r>
              <a:rPr lang="zh-CN" altLang="en-US" sz="2200" kern="100"/>
              <a:t>：即在过大礼时所用的文书，列明过大礼的物品和数量。</a:t>
            </a:r>
          </a:p>
          <a:p>
            <a:r>
              <a:rPr lang="zh-CN" altLang="en-US" sz="2200" kern="100">
                <a:solidFill>
                  <a:srgbClr val="3D8570"/>
                </a:solidFill>
              </a:rPr>
              <a:t>迎书</a:t>
            </a:r>
            <a:r>
              <a:rPr lang="zh-CN" altLang="en-US" sz="2200" kern="100"/>
              <a:t>：即迎娶新娘之文书。是迎亲接新娘过门时，男方送给女方的文书。</a:t>
            </a:r>
          </a:p>
        </p:txBody>
      </p:sp>
      <p:sp>
        <p:nvSpPr>
          <p:cNvPr id="8" name="菱形 7">
            <a:extLst>
              <a:ext uri="{FF2B5EF4-FFF2-40B4-BE49-F238E27FC236}">
                <a16:creationId xmlns:a16="http://schemas.microsoft.com/office/drawing/2014/main" xmlns="" id="{07941CFF-3602-4534-A6A4-92EABCCEF103}"/>
              </a:ext>
            </a:extLst>
          </p:cNvPr>
          <p:cNvSpPr/>
          <p:nvPr/>
        </p:nvSpPr>
        <p:spPr>
          <a:xfrm>
            <a:off x="3108960" y="2151534"/>
            <a:ext cx="520505" cy="407963"/>
          </a:xfrm>
          <a:prstGeom prst="diamond">
            <a:avLst/>
          </a:prstGeom>
          <a:solidFill>
            <a:srgbClr val="3D85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59="http://schemas.microsoft.com/office/powerpoint/2015/09/main" Requires="p159">
      <p:transition spd="slow" p14:dur="2000">
        <p159:morph option="byObject"/>
      </p:transition>
    </mc:Choice>
    <mc:Fallback>
      <p:transition spd="slow">
        <p:fade/>
      </p:transition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-224160" y="1007756"/>
            <a:ext cx="12192000" cy="6502401"/>
          </a:xfrm>
          <a:prstGeom prst="rect">
            <a:avLst/>
          </a:prstGeom>
        </p:spPr>
      </p:pic>
      <p:sp>
        <p:nvSpPr>
          <p:cNvPr id="10" name="矩形: 一个圆顶角，剪去另一个顶角 9"/>
          <p:cNvSpPr/>
          <p:nvPr/>
        </p:nvSpPr>
        <p:spPr>
          <a:xfrm>
            <a:off x="1508988" y="1566170"/>
            <a:ext cx="8755269" cy="4920790"/>
          </a:xfrm>
          <a:prstGeom prst="snipRoundRect">
            <a:avLst>
              <a:gd name="adj1" fmla="val 12627"/>
              <a:gd name="adj2" fmla="val 8586"/>
            </a:avLst>
          </a:prstGeom>
          <a:solidFill>
            <a:srgbClr val="3D85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1" name="矩形: 一个圆顶角，剪去另一个顶角 270"/>
          <p:cNvSpPr/>
          <p:nvPr/>
        </p:nvSpPr>
        <p:spPr>
          <a:xfrm>
            <a:off x="1376313" y="1517716"/>
            <a:ext cx="8802403" cy="4911364"/>
          </a:xfrm>
          <a:prstGeom prst="snipRoundRect">
            <a:avLst>
              <a:gd name="adj1" fmla="val 12627"/>
              <a:gd name="adj2" fmla="val 8586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21" t="35345"/>
          <a:stretch>
            <a:fillRect/>
          </a:stretch>
        </p:blipFill>
        <p:spPr>
          <a:xfrm>
            <a:off x="-169683" y="216816"/>
            <a:ext cx="1363331" cy="2279788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5296932" y="704648"/>
            <a:ext cx="1710451" cy="662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>
                <a:solidFill>
                  <a:srgbClr val="3D857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积累常识</a:t>
            </a:r>
          </a:p>
        </p:txBody>
      </p:sp>
      <p:sp>
        <p:nvSpPr>
          <p:cNvPr id="18" name="文本占位符 2"/>
          <p:cNvSpPr txBox="1"/>
          <p:nvPr/>
        </p:nvSpPr>
        <p:spPr>
          <a:xfrm>
            <a:off x="1747549" y="2030109"/>
            <a:ext cx="8220184" cy="445064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just" defTabSz="914400" rtl="0" eaLnBrk="1" latinLnBrk="0" hangingPunct="1">
              <a:lnSpc>
                <a:spcPct val="130000"/>
              </a:lnSpc>
              <a:spcBef>
                <a:spcPct val="0"/>
              </a:spcBef>
              <a:buFontTx/>
              <a:buNone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kern="100"/>
              <a:t>三书六礼</a:t>
            </a:r>
          </a:p>
          <a:p>
            <a:r>
              <a:rPr lang="en-US" altLang="zh-CN" sz="2200" kern="100"/>
              <a:t>2</a:t>
            </a:r>
            <a:r>
              <a:rPr lang="zh-CN" altLang="en-US" sz="2200" kern="100"/>
              <a:t>．“六礼”是结婚过程的六个礼法。</a:t>
            </a:r>
          </a:p>
          <a:p>
            <a:r>
              <a:rPr lang="zh-CN" altLang="en-US" sz="2200" kern="100">
                <a:solidFill>
                  <a:srgbClr val="3D8570"/>
                </a:solidFill>
              </a:rPr>
              <a:t>纳采</a:t>
            </a:r>
            <a:r>
              <a:rPr lang="zh-CN" altLang="en-US" sz="2200" kern="100"/>
              <a:t>：当儿女婚嫁时，由男方家长请媒人向物色好的女方家长提亲。男家在纳采时，需将大约达三十种有象征吉祥意义的礼物送给女家；女家亦在此时向媒人打听男家的情况。</a:t>
            </a:r>
          </a:p>
          <a:p>
            <a:r>
              <a:rPr lang="zh-CN" altLang="en-US" sz="2200" kern="100">
                <a:solidFill>
                  <a:srgbClr val="3D8570"/>
                </a:solidFill>
              </a:rPr>
              <a:t>问名</a:t>
            </a:r>
            <a:r>
              <a:rPr lang="zh-CN" altLang="en-US" sz="2200" kern="100"/>
              <a:t>：即在女方家长接纳提亲后，女家将女儿的年庚八字托媒人带返男家，以使男家问卜，决定成婚与否。</a:t>
            </a:r>
          </a:p>
          <a:p>
            <a:r>
              <a:rPr lang="zh-CN" altLang="en-US" sz="2200" kern="100">
                <a:solidFill>
                  <a:srgbClr val="3D8570"/>
                </a:solidFill>
              </a:rPr>
              <a:t>纳吉</a:t>
            </a:r>
            <a:r>
              <a:rPr lang="en-US" altLang="zh-CN" sz="2200" kern="100"/>
              <a:t>(</a:t>
            </a:r>
            <a:r>
              <a:rPr lang="zh-CN" altLang="en-US" sz="2200" kern="100"/>
              <a:t>又称“过文定”</a:t>
            </a:r>
            <a:r>
              <a:rPr lang="en-US" altLang="zh-CN" sz="2200" kern="100"/>
              <a:t>)</a:t>
            </a:r>
            <a:r>
              <a:rPr lang="zh-CN" altLang="en-US" sz="2200" kern="100"/>
              <a:t>：当接收庚帖后，便会将庚帖置于神前或祖先案上请示吉凶，以肯定双方年庚八字没有相冲相克。当得知双方并没有相冲相克之征象后，婚事已初步议定。</a:t>
            </a:r>
          </a:p>
        </p:txBody>
      </p:sp>
      <p:sp>
        <p:nvSpPr>
          <p:cNvPr id="8" name="六边形 7">
            <a:extLst>
              <a:ext uri="{FF2B5EF4-FFF2-40B4-BE49-F238E27FC236}">
                <a16:creationId xmlns:a16="http://schemas.microsoft.com/office/drawing/2014/main" xmlns="" id="{1F41B946-DF92-48E9-8975-4117242133ED}"/>
              </a:ext>
            </a:extLst>
          </p:cNvPr>
          <p:cNvSpPr/>
          <p:nvPr/>
        </p:nvSpPr>
        <p:spPr>
          <a:xfrm>
            <a:off x="3108960" y="2151534"/>
            <a:ext cx="520505" cy="407963"/>
          </a:xfrm>
          <a:prstGeom prst="hexagon">
            <a:avLst/>
          </a:prstGeom>
          <a:solidFill>
            <a:srgbClr val="3D85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8267007"/>
      </p:ext>
    </p:extLst>
  </p:cSld>
  <p:clrMapOvr>
    <a:masterClrMapping/>
  </p:clrMapOvr>
  <mc:AlternateContent>
    <mc:Choice xmlns:p159="http://schemas.microsoft.com/office/powerpoint/2015/09/main" Requires="p159">
      <p:transition spd="slow" p14:dur="2000">
        <p159:morph option="byObject"/>
      </p:transition>
    </mc:Choice>
    <mc:Fallback>
      <p:transition spd="slow">
        <p:fade/>
      </p:transition>
    </mc:Fallback>
  </mc:AlternateContent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默认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5_自定义设计方案">
  <a:themeElements>
    <a:clrScheme name="520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375439"/>
      </a:accent1>
      <a:accent2>
        <a:srgbClr val="375439"/>
      </a:accent2>
      <a:accent3>
        <a:srgbClr val="375439"/>
      </a:accent3>
      <a:accent4>
        <a:srgbClr val="375439"/>
      </a:accent4>
      <a:accent5>
        <a:srgbClr val="375439"/>
      </a:accent5>
      <a:accent6>
        <a:srgbClr val="375439"/>
      </a:accent6>
      <a:hlink>
        <a:srgbClr val="325F0B"/>
      </a:hlink>
      <a:folHlink>
        <a:srgbClr val="79D02A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7_Office 主题">
  <a:themeElements>
    <a:clrScheme name="自定义 5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E9857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常用1">
      <a:majorFont>
        <a:latin typeface="Calibri"/>
        <a:ea typeface="微软雅黑"/>
        <a:cs typeface="Arial"/>
      </a:majorFont>
      <a:minorFont>
        <a:latin typeface="Calibri Light"/>
        <a:ea typeface="微软雅黑"/>
        <a:cs typeface="Arial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8_Office 主题">
  <a:themeElements>
    <a:clrScheme name="自定义 5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E9857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常用1">
      <a:majorFont>
        <a:latin typeface="Calibri"/>
        <a:ea typeface="微软雅黑"/>
        <a:cs typeface="Arial"/>
      </a:majorFont>
      <a:minorFont>
        <a:latin typeface="Calibri Light"/>
        <a:ea typeface="微软雅黑"/>
        <a:cs typeface="Arial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r="http://schemas.openxmlformats.org/officeDocument/2006/relationships"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126</Paragraphs>
  <Slides>22</Slides>
  <Notes>22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baseType="lpstr" size="29">
      <vt:lpstr>Arial</vt:lpstr>
      <vt:lpstr>Calibri Light</vt:lpstr>
      <vt:lpstr>Calibri</vt:lpstr>
      <vt:lpstr>微软雅黑</vt:lpstr>
      <vt:lpstr>宋体</vt:lpstr>
      <vt:lpstr>方正正黑简体</vt:lpstr>
      <vt:lpstr>默认主题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2022-01-27T18:55:43.853</cp:lastPrinted>
  <dcterms:created xsi:type="dcterms:W3CDTF">2022-01-27T18:55:43Z</dcterms:created>
  <dcterms:modified xsi:type="dcterms:W3CDTF">2022-01-27T10:55:53Z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