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950" r:id="rId2"/>
    <p:sldId id="949" r:id="rId3"/>
    <p:sldId id="979" r:id="rId4"/>
    <p:sldId id="826" r:id="rId5"/>
    <p:sldId id="952" r:id="rId6"/>
    <p:sldId id="953" r:id="rId7"/>
    <p:sldId id="931" r:id="rId8"/>
    <p:sldId id="844" r:id="rId9"/>
    <p:sldId id="978" r:id="rId10"/>
    <p:sldId id="865" r:id="rId11"/>
    <p:sldId id="1007" r:id="rId12"/>
    <p:sldId id="1018" r:id="rId13"/>
    <p:sldId id="1019" r:id="rId14"/>
    <p:sldId id="1020" r:id="rId15"/>
    <p:sldId id="1008" r:id="rId16"/>
    <p:sldId id="1009" r:id="rId17"/>
    <p:sldId id="942" r:id="rId18"/>
    <p:sldId id="1012" r:id="rId19"/>
    <p:sldId id="1015" r:id="rId20"/>
    <p:sldId id="977" r:id="rId21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 varScale="1">
        <p:scale>
          <a:sx n="86" d="100"/>
          <a:sy n="86" d="100"/>
        </p:scale>
        <p:origin x="-446" y="-8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高清图片\新建文件夹 (3)\3443e007e961c8a55e6d0dfe1f64a5b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4" t="20262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标题 2"/>
          <p:cNvSpPr txBox="1">
            <a:spLocks/>
          </p:cNvSpPr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4000" kern="100" dirty="0">
                <a:latin typeface="Times New Roman"/>
                <a:ea typeface="微软雅黑" pitchFamily="34" charset="-122"/>
              </a:rPr>
              <a:t>专题十七　精准突破逻辑推断式仿写题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五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语言文学运用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1416" y="621482"/>
            <a:ext cx="1100758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一、精细把握逻辑推断式仿写题的题型特点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我们姑且把这种新题型称之为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逻辑推断式仿写题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，主要的依据是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年全国卷三套试卷的第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题与浙江卷第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题。下面就以全国卷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题为例说明这种题型是如何把逻辑推断与仿写紧密结合在一起的。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2522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8257" y="510584"/>
            <a:ext cx="1119274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考之后，我们将面临大学专业的选择问题。如果有机会，我要选择工科方面的专业，因为只有学了工科才能激发强烈的好奇心，培养探索未知事物的兴趣，而有了浓厚的兴趣，必将取得好成绩，毕业后也就一定能很好地适应社会需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不是只有学了工科才能激发好奇心。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6939" y="4293890"/>
            <a:ext cx="6705061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成绩好就一定能很好地适应社会需要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分析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856939" y="3653536"/>
            <a:ext cx="52116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不是有兴趣就一定能取得好成绩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113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2872" y="549474"/>
            <a:ext cx="113046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分析：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题干既然说文段中有三处推断存在问题，就先看示例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的例句所对应的原句推断问题。原句是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只有学了工科才能激发强烈的好奇心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，句中关联词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才能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学工科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强烈的好奇心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本是充分条件关系一下子变成了必要条件关系，于是认知上出现偏差。其实，激发好奇心的途径办法有很多种，不一定只是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学工科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正好把问题指出来了。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  <a:p>
            <a:pPr algn="di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其余两处在哪里呢？文段文字不多，细读后发现另外两处。第二处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有了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浓厚的兴趣，必将取得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好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成绩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。这里的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必将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一词用得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显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然太武断了，也把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兴趣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看成了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取得好成绩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唯一必要的条件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其实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2939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514067"/>
            <a:ext cx="114177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兴趣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取得好成绩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条件之一，不是全部，更不是唯一。第三处是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毕业后也就一定能很好地适应社会需要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，这里承前省略了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条件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好成绩，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好成绩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能很好地适应社会需要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吗？答曰：能。可问题就出在句中的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上，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一词太武断、太绝对化了，适应社会需要还要靠许多其他因素，如意志力、团队精神等。</a:t>
            </a:r>
            <a:endParaRPr lang="zh-CN" altLang="zh-CN" sz="1050" kern="100" dirty="0">
              <a:solidFill>
                <a:srgbClr val="00206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逻辑推断的问题找出来后如何形成答案呢？示例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给出了语言组织形式，下面看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句组织有何特点。稍加分析，就发现：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否定句，有否定词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后面接的是由条件与结果组成的紧缩复句形式。说到底，是仿写，只要保持与例句的句式一致即可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80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4470" y="594912"/>
            <a:ext cx="1108192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经过上述分析，发现这种题型的几个特点：</a:t>
            </a:r>
            <a:endParaRPr lang="zh-CN" altLang="zh-CN" sz="1050" kern="100" dirty="0">
              <a:solidFill>
                <a:srgbClr val="00206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文段是一个以议论为主的语段。</a:t>
            </a:r>
            <a:endParaRPr lang="zh-CN" altLang="zh-CN" sz="1050" kern="100" dirty="0">
              <a:solidFill>
                <a:srgbClr val="00206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逻辑推断问题主要集中在两处：一是在使用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才能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等表推断的关联词语方面出现逻辑不通问题；二是在使用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势必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必将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等表肯定的情态副词上过于武断、绝对。</a:t>
            </a:r>
            <a:endParaRPr lang="zh-CN" altLang="zh-CN" sz="1050" kern="100" dirty="0">
              <a:solidFill>
                <a:srgbClr val="00206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指出推断存在问题的语言组织，尤其是句式，要与例句保持大体一致，也就是说，一要是否定句，二要有条件和结果的内容。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3429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77466"/>
            <a:ext cx="1152128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二、精准找到答题的突破口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抓住两类词语，还原推断过程，发现推断问题。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这两类词语分别是：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表推断关系的关联词语，如表条件关系、因果关系、假设关系方面的词语。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表肯定判断的情态副词，如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肯定会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必须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势必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抓住了这类词语，并不一定能马上发现问题，因为文段在表达时并不一定是按照如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，才能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公式式的鲜明表达，有时会省略推断的前提。如上面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年全国卷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语段中的第三处问题。所以，要找出省略的内容，再还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原成如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，才能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式的推断过程，才能准确找出问题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624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13549" y="658214"/>
            <a:ext cx="10756004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仿写保持句式一致，如发现原句与例句在句式不一致时还要作必要的句式变换。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9926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38420" y="776839"/>
            <a:ext cx="11385581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学生创业群体主要是由在校大学生和大学毕业生群体组成，近年来大学生创业问题越来越受社会的关注，因为只有大学生才对未来充满希望，需要培养他们对传统观念和传统行业挑战的信心和希望，而有了信心和希望，在创业时必定能提高自己的能力，一定能实现自己的理想，证明自己的价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不是只有大学生才对未来充满希望。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06037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01848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44060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6" name="矩形 5"/>
          <p:cNvSpPr/>
          <p:nvPr/>
        </p:nvSpPr>
        <p:spPr>
          <a:xfrm>
            <a:off x="876722" y="5020260"/>
            <a:ext cx="7871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不是有了信心和希望就一定能提高自己的能力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6722" y="5610165"/>
            <a:ext cx="10725733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有了信心和希望就一定能实现自己的理想，证明自己的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价值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1425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907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2671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5236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584333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据商务部的一项调查：一线品牌在市场中所占的比例虽然微乎其微，大约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，但是带来的收益却是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。可见，只有每个品牌都必须做大才会基业长青。品牌做大必然会带来收益的提升，而有了收益的提升，必将使品牌成为名牌。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不是只有每个品牌都必须做大才会基业长青。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7669" y="5027621"/>
            <a:ext cx="74819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有了收益的提升就一定能使品牌成为名牌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1027669" y="4532073"/>
            <a:ext cx="69356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不是品牌做大就必然会带来收益的提升</a:t>
            </a:r>
            <a:endParaRPr lang="zh-CN" altLang="en-US" dirty="0"/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31425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907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2671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2929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7484" y="298043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刷单入刑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案刷单组织者李某某因犯非法经营罪被一审判决五年六个月，此案改写了打击刷单主要依靠行政手段处罚的历史，因为只有通过刑事处罚才能对其他刷单炒信组织者产生震慑与警示，而有了刷单入刑，必将杜绝虚假的商业信誉肆意买卖行为，此举的实行也必将从根本上维护网络世界的诚信规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不是只有通过刑事处罚，才能对其他刷单炒信组织者产生震慑与警示。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176" y="4876190"/>
            <a:ext cx="10392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不是有了刷单入刑，就一定会杜绝虚假的商业信誉肆意买卖行为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7176" y="5477654"/>
            <a:ext cx="9671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不是有了刷单入刑，就能从根本上维护网络世界的诚信规则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31425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7907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2671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3021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高清图片\9.2\a5e5ea3697fcdf2cafa996ab4c8af9d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" t="6341" r="1495" b="6322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12">
            <a:hlinkClick r:id="rId3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13">
            <a:hlinkClick r:id="rId4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E:\高清图片\新建文件夹 (3)\3443e007e961c8a55e6d0dfe1f64a5b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4" t="20262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7" name="矩形 6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218741" y="4641230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122969" y="514565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Ⅰ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把脉学情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准确诊断</a:t>
              </a:r>
            </a:p>
          </p:txBody>
        </p:sp>
      </p:grpSp>
      <p:pic>
        <p:nvPicPr>
          <p:cNvPr id="3" name="Picture 3" descr="E:\高清图片\新建文件夹 (3)\ce338bd30a317db76780b6038a5cc9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3" t="3347" r="22360"/>
          <a:stretch/>
        </p:blipFill>
        <p:spPr bwMode="auto">
          <a:xfrm>
            <a:off x="8294686" y="0"/>
            <a:ext cx="38957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0986" y="226035"/>
            <a:ext cx="112728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讲述家风传承故事，能实现对主流价值观的正确引领，实现社会的和谐稳定。同时，家风让每个成员参与其中，形成呼应共鸣的氛围，能遏制犯罪率的提高。媒体传递当下的良好家风，目的是唤起人们对农村广袤田野的热爱、对父老乡亲的亲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讲述家风传承故事不一定能实现社会的和谐稳定。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 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9" name="矩形 8"/>
          <p:cNvSpPr/>
          <p:nvPr/>
        </p:nvSpPr>
        <p:spPr>
          <a:xfrm>
            <a:off x="622598" y="4707423"/>
            <a:ext cx="11031428" cy="13295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媒体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传递良好家风的目的不完全是唤起人们对农村广袤田野的热爱、对父老乡亲的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亲近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516" y="4160037"/>
            <a:ext cx="80157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形成呼应共鸣的氛围不一定能遏制犯罪率的提高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3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70265" y="20018"/>
            <a:ext cx="1138558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是互联网和社交平台特有的表达方式，人们在网上把自己的姿态摆得非常低，卑微到自贬的地步。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网络社交活跃度的一种表现，越多地使用社交媒介，网上活跃度越高，也就会越多地用这种自黑、自贬的方式。互联网带着天然的反抗性，互联网语境生产的必然是这种去中心化、带着消解意味的语言。由于大城市生活压力大，所以越是发达的大城市，网民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不是网上活跃度越高就会越多地使用这种自黑、自贬的方式。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矩形 7"/>
          <p:cNvSpPr/>
          <p:nvPr/>
        </p:nvSpPr>
        <p:spPr>
          <a:xfrm>
            <a:off x="936030" y="5282838"/>
            <a:ext cx="107764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互联网语境生产的不是必然是这种去中心化、带着消解意味的语言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36030" y="5858902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不是越发达的大城市网民就越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丧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495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矩形 14"/>
          <p:cNvSpPr/>
          <p:nvPr/>
        </p:nvSpPr>
        <p:spPr>
          <a:xfrm>
            <a:off x="334565" y="261442"/>
            <a:ext cx="1138558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来越多的人因为频发的雾霾，永久地离开所居住的城市，而且这些人中间很多还是城市的精英。可见，要让城市可持续发展，首要任务是根除雾霾之害。若不能彻底控制雾霾，就吸纳不了优秀人才，就不能提高当下城市化质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城市可持续发展的首要任务未必就是根除雾霾。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4714" y="4820036"/>
            <a:ext cx="633670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提高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当下城市化质量未必单靠控制雾霾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4714" y="4204724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吸纳优秀人才未必要彻底控制雾霾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67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0" uiExpand="1" build="allAtOnce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8257" y="45418"/>
            <a:ext cx="11385581" cy="306748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浙江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归谬法是指为反对错误观点，先假设这个观点是正确的，由此推论得出荒谬结论的论证方法。仿照下面的示例，另写一句话。要求：符合归谬逻辑，句式基本一致，语言简洁明了。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例句：如果作品水平越高，知音越少，那么谁也不懂的东西就是世界上的绝作了。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1" name="矩形 10"/>
          <p:cNvSpPr/>
          <p:nvPr/>
        </p:nvSpPr>
        <p:spPr>
          <a:xfrm>
            <a:off x="398257" y="3009363"/>
            <a:ext cx="11385581" cy="12577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如果语言是生产工具，能够生产出物质资料，那么夸夸其谈的人就可以是百万富翁了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8257" y="4196482"/>
            <a:ext cx="11385581" cy="25360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解答时首先要结合例句，明确归谬法的表述特点。即先摆出要反对的观点，假设其是正确的，然后进行推理，得出错误的结论。仿写时必须要符合例句的形式，采用以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那么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为关联词语的假设复句的形式。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07176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8220" y="1167473"/>
            <a:ext cx="10993973" cy="3918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仿写题在课标卷消失许多年，在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复出。不过，它是以一种新的姿态出现在考生面前，不再强调仿写与修辞的结合，而是强调与逻辑推断的结合。考生不明白这种题型是把仿写与逻辑结合起来的特点，不明白推断问题出在哪，知道后去写又没有照顾仿写的要求，导致答题思路不佳，答案不准。看来，尚需加深对这种新题型的认识，找到答题的精准路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23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高清图片\新建文件夹 (3)\980178785b889c045df9c6a9dd8983c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t="12134" r="65194"/>
          <a:stretch/>
        </p:blipFill>
        <p:spPr bwMode="auto">
          <a:xfrm flipH="1">
            <a:off x="8294686" y="0"/>
            <a:ext cx="389572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Ⅱ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读文答题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精细突破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7217</TotalTime>
  <Words>2063</Words>
  <Application>Microsoft Office PowerPoint</Application>
  <PresentationFormat>自定义</PresentationFormat>
  <Paragraphs>127</Paragraphs>
  <Slides>20</Slides>
  <Notes>11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864</cp:revision>
  <dcterms:modified xsi:type="dcterms:W3CDTF">2017-10-27T08:34:01Z</dcterms:modified>
</cp:coreProperties>
</file>