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283" r:id="rId2"/>
    <p:sldId id="433" r:id="rId3"/>
    <p:sldId id="470" r:id="rId4"/>
    <p:sldId id="297" r:id="rId5"/>
    <p:sldId id="426" r:id="rId6"/>
    <p:sldId id="427" r:id="rId7"/>
    <p:sldId id="386" r:id="rId8"/>
    <p:sldId id="429" r:id="rId9"/>
    <p:sldId id="430" r:id="rId10"/>
    <p:sldId id="431" r:id="rId11"/>
    <p:sldId id="387" r:id="rId12"/>
    <p:sldId id="399" r:id="rId13"/>
    <p:sldId id="555" r:id="rId14"/>
    <p:sldId id="556" r:id="rId15"/>
    <p:sldId id="529" r:id="rId16"/>
    <p:sldId id="530" r:id="rId17"/>
    <p:sldId id="533" r:id="rId18"/>
    <p:sldId id="532" r:id="rId19"/>
    <p:sldId id="534" r:id="rId20"/>
    <p:sldId id="535" r:id="rId21"/>
    <p:sldId id="536" r:id="rId22"/>
    <p:sldId id="434" r:id="rId23"/>
    <p:sldId id="537" r:id="rId24"/>
    <p:sldId id="506" r:id="rId25"/>
    <p:sldId id="543" r:id="rId26"/>
    <p:sldId id="545" r:id="rId27"/>
    <p:sldId id="538" r:id="rId28"/>
    <p:sldId id="539" r:id="rId29"/>
    <p:sldId id="540" r:id="rId30"/>
    <p:sldId id="541" r:id="rId31"/>
    <p:sldId id="544" r:id="rId32"/>
    <p:sldId id="542" r:id="rId33"/>
    <p:sldId id="557" r:id="rId34"/>
    <p:sldId id="559" r:id="rId35"/>
    <p:sldId id="546" r:id="rId36"/>
    <p:sldId id="554" r:id="rId37"/>
    <p:sldId id="547" r:id="rId38"/>
    <p:sldId id="548" r:id="rId39"/>
    <p:sldId id="549" r:id="rId40"/>
    <p:sldId id="550" r:id="rId41"/>
    <p:sldId id="551" r:id="rId42"/>
    <p:sldId id="552" r:id="rId43"/>
    <p:sldId id="438" r:id="rId44"/>
    <p:sldId id="553" r:id="rId45"/>
    <p:sldId id="527" r:id="rId46"/>
    <p:sldId id="422" r:id="rId47"/>
    <p:sldId id="393" r:id="rId48"/>
    <p:sldId id="440" r:id="rId49"/>
    <p:sldId id="441" r:id="rId50"/>
    <p:sldId id="442" r:id="rId51"/>
    <p:sldId id="443" r:id="rId52"/>
    <p:sldId id="444" r:id="rId53"/>
    <p:sldId id="445" r:id="rId54"/>
    <p:sldId id="446" r:id="rId55"/>
  </p:sldIdLst>
  <p:sldSz cx="12192000" cy="6858000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9-22T17:17:11.340" idx="1">
    <p:pos x="713" y="970"/>
    <p:text/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CC729-04A5-488B-B58F-FDDA21EC3338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52573-5DFC-4847-BC8F-E77A8C26C8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11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/>
          </p:nvPr>
        </p:nvSpPr>
        <p:spPr/>
        <p:txBody>
          <a:bodyPr anchor="ctr"/>
          <a:lstStyle/>
          <a:p>
            <a:endParaRPr lang="zh-CN" altLang="en-US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49DC3E-770D-44B1-8FB1-87D8C0DA02A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PMingLiU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PMingLiU" panose="02020500000000000000" pitchFamily="18" charset="-120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77C9BED-65B8-4D33-A066-B0E881487E7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PMingLiU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PMingLiU" panose="02020500000000000000" pitchFamily="18" charset="-120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77C9BED-65B8-4D33-A066-B0E881487E7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PMingLiU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PMingLiU" panose="02020500000000000000" pitchFamily="18" charset="-120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419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TW" altLang="en-US" sz="1000">
              <a:ea typeface="DFKai-SB" panose="03000509000000000000" pitchFamily="65" charset="-120"/>
            </a:endParaRPr>
          </a:p>
        </p:txBody>
      </p:sp>
      <p:sp>
        <p:nvSpPr>
          <p:cNvPr id="41988" name="灯片编号占位符 1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PMingLiU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PMingLiU" panose="02020500000000000000" pitchFamily="18" charset="-120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E90F6E-7278-4D5A-A2B5-E937EFBE720D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PMingLiU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46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6867" name="Rectangle 3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引出题眼</a:t>
            </a:r>
          </a:p>
          <a:p>
            <a:pPr eaLnBrk="1" hangingPunct="1"/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 bwMode="auto">
          <a:xfrm>
            <a:off x="6347884" y="20638"/>
            <a:ext cx="591820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 sz="1800"/>
          </a:p>
        </p:txBody>
      </p:sp>
      <p:grpSp>
        <p:nvGrpSpPr>
          <p:cNvPr id="5" name="Group 3"/>
          <p:cNvGrpSpPr/>
          <p:nvPr/>
        </p:nvGrpSpPr>
        <p:grpSpPr>
          <a:xfrm>
            <a:off x="6096000" y="28575"/>
            <a:ext cx="6341533" cy="4338638"/>
            <a:chOff x="2918" y="18"/>
            <a:chExt cx="2958" cy="2699"/>
          </a:xfrm>
        </p:grpSpPr>
        <p:sp>
          <p:nvSpPr>
            <p:cNvPr id="6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272" y="645"/>
              <a:ext cx="674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046" y="1545"/>
              <a:ext cx="499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5042" y="1656"/>
              <a:ext cx="584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9" name="Group 17"/>
          <p:cNvGrpSpPr/>
          <p:nvPr/>
        </p:nvGrpSpPr>
        <p:grpSpPr>
          <a:xfrm>
            <a:off x="738718" y="36513"/>
            <a:ext cx="10521949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4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65" name="Group 168"/>
          <p:cNvGrpSpPr/>
          <p:nvPr/>
        </p:nvGrpSpPr>
        <p:grpSpPr>
          <a:xfrm>
            <a:off x="203201" y="4724400"/>
            <a:ext cx="2247900" cy="1557338"/>
            <a:chOff x="96" y="2784"/>
            <a:chExt cx="1062" cy="981"/>
          </a:xfrm>
        </p:grpSpPr>
        <p:sp>
          <p:nvSpPr>
            <p:cNvPr id="166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8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0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3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6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sp>
        <p:nvSpPr>
          <p:cNvPr id="127139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914400" y="20574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27143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505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402167" y="6248400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1" y="6248400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191D8D28-09B8-4E28-A1DD-3D32A2C2407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66782"/>
      </p:ext>
    </p:extLst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04CED-475B-4DC9-9B84-BDA97E79604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700445"/>
      </p:ext>
    </p:extLst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5" y="228601"/>
            <a:ext cx="2846916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4" y="228601"/>
            <a:ext cx="8337551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E4034-20CF-4DB0-87F5-BC8CDFCA287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858418"/>
      </p:ext>
    </p:extLst>
  </p:cSld>
  <p:clrMapOvr>
    <a:masterClrMapping/>
  </p:clrMapOvr>
  <p:transition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12800" y="1600200"/>
            <a:ext cx="5334000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350000" y="1600200"/>
            <a:ext cx="5334000" cy="4498975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2E6E2-80CB-4D2F-A008-4BCD18BBF91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532241"/>
      </p:ext>
    </p:extLst>
  </p:cSld>
  <p:clrMapOvr>
    <a:masterClrMapping/>
  </p:clrMapOvr>
  <p:transition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97933" y="228601"/>
            <a:ext cx="11387667" cy="58705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9AB56-FF5B-4A6D-85D1-27C7DD2027E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811656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2AEAF-F080-4B1B-A0B5-FE1E1DCA5F8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81580"/>
      </p:ext>
    </p:extLst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025BC-1636-4589-AA92-12249268F34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514048"/>
      </p:ext>
    </p:extLst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00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9533E-9DA8-4180-94A9-4EB9A17E841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741001"/>
      </p:ext>
    </p:extLst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D378E-1735-4FFA-A82E-7D234164C67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0790"/>
      </p:ext>
    </p:extLst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658587-6D45-4E8F-8A5E-18298995C5A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516315"/>
      </p:ext>
    </p:extLst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61C5D-DF2D-465D-8057-D117F1A7990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20236"/>
      </p:ext>
    </p:extLst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5F806-D72C-4F6F-BD75-154F9381245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923677"/>
      </p:ext>
    </p:extLst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D2EF0-D570-4062-AEA5-101EE2BFEB6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660241"/>
      </p:ext>
    </p:extLst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755651" y="0"/>
            <a:ext cx="10521949" cy="6821488"/>
            <a:chOff x="349" y="23"/>
            <a:chExt cx="4971" cy="4297"/>
          </a:xfrm>
        </p:grpSpPr>
        <p:sp>
          <p:nvSpPr>
            <p:cNvPr id="12595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5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5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5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5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9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172" name="Group 148"/>
          <p:cNvGrpSpPr/>
          <p:nvPr/>
        </p:nvGrpSpPr>
        <p:grpSpPr>
          <a:xfrm>
            <a:off x="1422400" y="3444876"/>
            <a:ext cx="711200" cy="492125"/>
            <a:chOff x="96" y="2784"/>
            <a:chExt cx="1062" cy="981"/>
          </a:xfrm>
        </p:grpSpPr>
        <p:sp>
          <p:nvSpPr>
            <p:cNvPr id="126101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2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3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4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5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6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7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8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9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0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1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2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3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186" name="Group 162"/>
          <p:cNvGrpSpPr/>
          <p:nvPr/>
        </p:nvGrpSpPr>
        <p:grpSpPr>
          <a:xfrm>
            <a:off x="1422400" y="4552951"/>
            <a:ext cx="711200" cy="492125"/>
            <a:chOff x="96" y="2784"/>
            <a:chExt cx="1062" cy="981"/>
          </a:xfrm>
        </p:grpSpPr>
        <p:sp>
          <p:nvSpPr>
            <p:cNvPr id="126115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6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7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8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9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0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1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2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3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4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5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6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7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00" name="Group 176"/>
          <p:cNvGrpSpPr/>
          <p:nvPr/>
        </p:nvGrpSpPr>
        <p:grpSpPr>
          <a:xfrm>
            <a:off x="1422400" y="5562601"/>
            <a:ext cx="711200" cy="492125"/>
            <a:chOff x="96" y="2784"/>
            <a:chExt cx="1062" cy="981"/>
          </a:xfrm>
        </p:grpSpPr>
        <p:sp>
          <p:nvSpPr>
            <p:cNvPr id="126129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0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1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2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3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4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5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6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7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8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9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0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1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14" name="Group 190"/>
          <p:cNvGrpSpPr/>
          <p:nvPr/>
        </p:nvGrpSpPr>
        <p:grpSpPr>
          <a:xfrm>
            <a:off x="508000" y="3962401"/>
            <a:ext cx="711200" cy="492125"/>
            <a:chOff x="96" y="2784"/>
            <a:chExt cx="1062" cy="981"/>
          </a:xfrm>
        </p:grpSpPr>
        <p:sp>
          <p:nvSpPr>
            <p:cNvPr id="126143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4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5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6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7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8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9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0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1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2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3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4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5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28" name="Group 204"/>
          <p:cNvGrpSpPr/>
          <p:nvPr/>
        </p:nvGrpSpPr>
        <p:grpSpPr>
          <a:xfrm>
            <a:off x="508000" y="5070476"/>
            <a:ext cx="711200" cy="492125"/>
            <a:chOff x="96" y="2784"/>
            <a:chExt cx="1062" cy="981"/>
          </a:xfrm>
        </p:grpSpPr>
        <p:sp>
          <p:nvSpPr>
            <p:cNvPr id="126157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8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9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0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1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2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3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4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5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6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7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8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9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42" name="Group 218"/>
          <p:cNvGrpSpPr/>
          <p:nvPr/>
        </p:nvGrpSpPr>
        <p:grpSpPr>
          <a:xfrm>
            <a:off x="508000" y="6121401"/>
            <a:ext cx="711200" cy="492125"/>
            <a:chOff x="96" y="2784"/>
            <a:chExt cx="1062" cy="981"/>
          </a:xfrm>
        </p:grpSpPr>
        <p:sp>
          <p:nvSpPr>
            <p:cNvPr id="126171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2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3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4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5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6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7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8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9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80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81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82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83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56" name="Group 232"/>
          <p:cNvGrpSpPr/>
          <p:nvPr/>
        </p:nvGrpSpPr>
        <p:grpSpPr>
          <a:xfrm>
            <a:off x="9245600" y="-7938"/>
            <a:ext cx="3090333" cy="2063751"/>
            <a:chOff x="4080" y="-5"/>
            <a:chExt cx="1748" cy="1556"/>
          </a:xfrm>
        </p:grpSpPr>
        <p:sp>
          <p:nvSpPr>
            <p:cNvPr id="126185" name="Freeform 233"/>
            <p:cNvSpPr/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1258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6187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88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89" name="Freeform 237"/>
              <p:cNvSpPr/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0" name="Freeform 238"/>
              <p:cNvSpPr/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1" name="Freeform 239"/>
              <p:cNvSpPr/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2" name="Freeform 240"/>
              <p:cNvSpPr/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3" name="Freeform 241"/>
              <p:cNvSpPr/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4" name="Freeform 242"/>
              <p:cNvSpPr/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5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6" name="Freeform 244"/>
              <p:cNvSpPr/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7" name="Freeform 245"/>
              <p:cNvSpPr/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8" name="Freeform 246"/>
              <p:cNvSpPr/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9" name="Freeform 247"/>
              <p:cNvSpPr/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</p:grpSp>
      </p:grpSp>
      <p:sp>
        <p:nvSpPr>
          <p:cNvPr id="1272" name="Rectangle 248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97933" y="228600"/>
            <a:ext cx="113876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73" name="Rectangle 249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812800" y="1600200"/>
            <a:ext cx="108712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6202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7934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6203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6204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3368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B58C369-4D8C-42F5-A0A1-5421E33BB45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82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hyperlink" Target="http://baike.baidu.com/view/2685860.htm" TargetMode="External"/><Relationship Id="rId5" Type="http://schemas.openxmlformats.org/officeDocument/2006/relationships/hyperlink" Target="http://baike.baidu.com/view/67798.htm" TargetMode="External"/><Relationship Id="rId4" Type="http://schemas.openxmlformats.org/officeDocument/2006/relationships/hyperlink" Target="http://baike.baidu.com/view/656.htm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2"/>
          <p:cNvSpPr txBox="1">
            <a:spLocks noChangeArrowheads="1"/>
          </p:cNvSpPr>
          <p:nvPr/>
        </p:nvSpPr>
        <p:spPr bwMode="auto">
          <a:xfrm>
            <a:off x="1524000" y="271464"/>
            <a:ext cx="1841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幼圆" pitchFamily="49" charset="-122"/>
              </a:rPr>
              <a:t/>
            </a:r>
            <a:b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幼圆" pitchFamily="49" charset="-122"/>
              </a:rPr>
            </a:br>
            <a:r>
              <a:rPr lang="zh-CN" altLang="en-US" sz="4000" b="1">
                <a:solidFill>
                  <a:srgbClr val="000080"/>
                </a:solidFill>
                <a:latin typeface="Times New Roman" pitchFamily="18" charset="0"/>
                <a:ea typeface="宋体" pitchFamily="2" charset="-122"/>
              </a:rPr>
              <a:t/>
            </a:r>
            <a:br>
              <a:rPr lang="zh-CN" altLang="en-US" sz="4000" b="1">
                <a:solidFill>
                  <a:srgbClr val="000080"/>
                </a:solidFill>
                <a:latin typeface="Times New Roman" pitchFamily="18" charset="0"/>
                <a:ea typeface="宋体" pitchFamily="2" charset="-122"/>
              </a:rPr>
            </a:br>
            <a:endParaRPr lang="zh-CN" altLang="en-US" sz="400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400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7170" name="Picture 3" descr="pipa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1" y="0"/>
            <a:ext cx="4786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ppx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0463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WordArt 8"/>
          <p:cNvSpPr>
            <a:spLocks noChangeArrowheads="1" noChangeShapeType="1" noTextEdit="1"/>
          </p:cNvSpPr>
          <p:nvPr/>
        </p:nvSpPr>
        <p:spPr bwMode="auto">
          <a:xfrm rot="5400000">
            <a:off x="7859713" y="1773238"/>
            <a:ext cx="4176712" cy="14398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琵琶行</a:t>
            </a:r>
            <a:r>
              <a:rPr lang="en-US" altLang="zh-CN" sz="3600" b="1" kern="1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3600" b="1" kern="1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并序</a:t>
            </a:r>
            <a:r>
              <a:rPr lang="en-US" altLang="zh-CN" sz="3600" b="1" kern="1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3600" b="1" kern="10">
              <a:ln w="9525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  <a:solidFill>
                <a:srgbClr val="00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64994" y="207644"/>
            <a:ext cx="172835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noProof="1">
                <a:ln w="10160">
                  <a:solidFill>
                    <a:srgbClr val="EEF8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/>
                <a:ea typeface="宋体"/>
              </a:rPr>
              <a:t>翻译：</a:t>
            </a:r>
          </a:p>
        </p:txBody>
      </p:sp>
      <p:sp>
        <p:nvSpPr>
          <p:cNvPr id="24578" name="文本框 2"/>
          <p:cNvSpPr txBox="1">
            <a:spLocks noChangeArrowheads="1"/>
          </p:cNvSpPr>
          <p:nvPr/>
        </p:nvSpPr>
        <p:spPr bwMode="auto">
          <a:xfrm>
            <a:off x="1865314" y="1023939"/>
            <a:ext cx="8256587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宪宗元和十年，我被贬为九江郡司马。第二年秋季的一天，送客到湓浦口，夜里听到船上有人弹琵琶。听那声音，铮铮的有京都流行的乐曲声韵。询问这个人，原来是长安的歌女，曾经向穆、曹两位琵琶大师学艺。后来年纪大了，红颜退尽，嫁给商人为妻。于是命人摆酒叫她畅快地弹几曲。曲子弹完，她流露出忧郁的样子，自己说起了少年时欢乐之事，而今漂泊沦落，面容憔悴，在各地辗转奔波。我离京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外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调任职两年来，一直是淡泊宁静，安于现状，而今被这个人的话所感触，这天夜里才感觉到被贬后的失意之情。因此撰写这首七言诗，作歌并赠送给她，总共六百一十六字，题名为《琵琶行》。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01800" y="507365"/>
            <a:ext cx="8540750" cy="969010"/>
          </a:xfrm>
        </p:spPr>
        <p:txBody>
          <a:bodyPr/>
          <a:lstStyle/>
          <a:p>
            <a:pPr algn="l" eaLnBrk="1" hangingPunct="1"/>
            <a:r>
              <a:rPr lang="zh-CN" altLang="en-US" sz="4000" b="1">
                <a:solidFill>
                  <a:srgbClr val="FF3300"/>
                </a:solidFill>
              </a:rPr>
              <a:t>二、自由朗读课文：</a:t>
            </a:r>
            <a:br>
              <a:rPr lang="zh-CN" altLang="en-US" sz="4000" b="1">
                <a:solidFill>
                  <a:srgbClr val="FF3300"/>
                </a:solidFill>
              </a:rPr>
            </a:br>
            <a:r>
              <a:rPr lang="en-US" altLang="zh-CN" sz="4000" b="1">
                <a:solidFill>
                  <a:srgbClr val="FF3300"/>
                </a:solidFill>
              </a:rPr>
              <a:t>1.</a:t>
            </a:r>
            <a:r>
              <a:rPr lang="zh-CN" altLang="en-US" sz="4000" b="1">
                <a:solidFill>
                  <a:srgbClr val="FF3300"/>
                </a:solidFill>
              </a:rPr>
              <a:t>划分层次</a:t>
            </a:r>
            <a:br>
              <a:rPr lang="zh-CN" altLang="en-US" sz="4000" b="1">
                <a:solidFill>
                  <a:srgbClr val="FF3300"/>
                </a:solidFill>
              </a:rPr>
            </a:br>
            <a:r>
              <a:rPr lang="en-US" altLang="zh-CN" sz="4000" b="1">
                <a:solidFill>
                  <a:srgbClr val="FF3300"/>
                </a:solidFill>
              </a:rPr>
              <a:t>2.</a:t>
            </a:r>
            <a:r>
              <a:rPr lang="zh-CN" altLang="en-US" sz="4000" b="1">
                <a:solidFill>
                  <a:srgbClr val="FF3300"/>
                </a:solidFill>
              </a:rPr>
              <a:t>疏通文意。</a:t>
            </a:r>
            <a:r>
              <a:rPr lang="zh-CN" altLang="en-US" sz="3200" b="1">
                <a:solidFill>
                  <a:schemeClr val="tx1"/>
                </a:solidFill>
              </a:rPr>
              <a:t>（结合重点字词句翻译）</a:t>
            </a:r>
          </a:p>
        </p:txBody>
      </p:sp>
      <p:pic>
        <p:nvPicPr>
          <p:cNvPr id="16386" name="Picture 4" descr="pipax"/>
          <p:cNvPicPr>
            <a:picLocks noGrp="1" noRot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2093595"/>
            <a:ext cx="5724525" cy="4608830"/>
          </a:xfrm>
        </p:spPr>
      </p:pic>
    </p:spTree>
  </p:cSld>
  <p:clrMapOvr>
    <a:masterClrMapping/>
  </p:clrMapOvr>
  <p:transition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285750"/>
            <a:ext cx="8270240" cy="463550"/>
          </a:xfrm>
        </p:spPr>
        <p:txBody>
          <a:bodyPr/>
          <a:lstStyle/>
          <a:p>
            <a:pPr algn="dist" eaLnBrk="1" hangingPunct="1"/>
            <a:r>
              <a:rPr lang="zh-CN" altLang="en-US" sz="4800" b="1">
                <a:solidFill>
                  <a:srgbClr val="FF0000"/>
                </a:solidFill>
                <a:ea typeface="华文行楷" pitchFamily="2" charset="-122"/>
              </a:rPr>
              <a:t>二整体感知：理清全诗结构</a:t>
            </a: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2855913" y="1196975"/>
            <a:ext cx="3733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江头送客闻琵琶</a:t>
            </a: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2819400" y="2362200"/>
            <a:ext cx="3733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江上聆听琵琶曲</a:t>
            </a: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2782888" y="3860800"/>
            <a:ext cx="342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歌女倾诉身世苦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2782888" y="4941888"/>
            <a:ext cx="3810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同病相怜伤迁谪</a:t>
            </a: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2782888" y="5805488"/>
            <a:ext cx="3733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重闻琵琶青衫湿</a:t>
            </a:r>
          </a:p>
        </p:txBody>
      </p:sp>
      <p:sp>
        <p:nvSpPr>
          <p:cNvPr id="120840" name="AutoShape 8"/>
          <p:cNvSpPr/>
          <p:nvPr/>
        </p:nvSpPr>
        <p:spPr bwMode="auto">
          <a:xfrm>
            <a:off x="6240464" y="1773238"/>
            <a:ext cx="71437" cy="1439862"/>
          </a:xfrm>
          <a:prstGeom prst="leftBrace">
            <a:avLst>
              <a:gd name="adj1" fmla="val 167777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41" name="AutoShape 9"/>
          <p:cNvSpPr/>
          <p:nvPr/>
        </p:nvSpPr>
        <p:spPr bwMode="auto">
          <a:xfrm>
            <a:off x="6240464" y="3716338"/>
            <a:ext cx="71437" cy="1225550"/>
          </a:xfrm>
          <a:prstGeom prst="leftBrace">
            <a:avLst>
              <a:gd name="adj1" fmla="val 142805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42" name="Text Box 10"/>
          <p:cNvSpPr txBox="1">
            <a:spLocks noChangeArrowheads="1"/>
          </p:cNvSpPr>
          <p:nvPr/>
        </p:nvSpPr>
        <p:spPr bwMode="auto">
          <a:xfrm>
            <a:off x="6527800" y="1484314"/>
            <a:ext cx="1905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邀见歌女</a:t>
            </a:r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6600825" y="21336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演奏名曲</a:t>
            </a:r>
          </a:p>
        </p:txBody>
      </p:sp>
      <p:sp>
        <p:nvSpPr>
          <p:cNvPr id="120844" name="Text Box 12"/>
          <p:cNvSpPr txBox="1">
            <a:spLocks noChangeArrowheads="1"/>
          </p:cNvSpPr>
          <p:nvPr/>
        </p:nvSpPr>
        <p:spPr bwMode="auto">
          <a:xfrm>
            <a:off x="6600825" y="2708275"/>
            <a:ext cx="2166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听者陶醉</a:t>
            </a:r>
          </a:p>
        </p:txBody>
      </p:sp>
      <p:sp>
        <p:nvSpPr>
          <p:cNvPr id="120845" name="Text Box 13"/>
          <p:cNvSpPr txBox="1">
            <a:spLocks noChangeArrowheads="1"/>
          </p:cNvSpPr>
          <p:nvPr/>
        </p:nvSpPr>
        <p:spPr bwMode="auto">
          <a:xfrm>
            <a:off x="6456363" y="3429000"/>
            <a:ext cx="2286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少年欢乐</a:t>
            </a:r>
          </a:p>
        </p:txBody>
      </p:sp>
      <p:sp>
        <p:nvSpPr>
          <p:cNvPr id="120846" name="Text Box 14"/>
          <p:cNvSpPr txBox="1">
            <a:spLocks noChangeArrowheads="1"/>
          </p:cNvSpPr>
          <p:nvPr/>
        </p:nvSpPr>
        <p:spPr bwMode="auto">
          <a:xfrm>
            <a:off x="6456363" y="4005264"/>
            <a:ext cx="1981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晚年沦落</a:t>
            </a:r>
          </a:p>
        </p:txBody>
      </p:sp>
      <p:sp>
        <p:nvSpPr>
          <p:cNvPr id="120847" name="Text Box 15"/>
          <p:cNvSpPr txBox="1">
            <a:spLocks noChangeArrowheads="1"/>
          </p:cNvSpPr>
          <p:nvPr/>
        </p:nvSpPr>
        <p:spPr bwMode="auto">
          <a:xfrm>
            <a:off x="6456363" y="45085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悲苦心境</a:t>
            </a:r>
          </a:p>
        </p:txBody>
      </p:sp>
      <p:sp>
        <p:nvSpPr>
          <p:cNvPr id="17423" name="Text Box 16"/>
          <p:cNvSpPr txBox="1">
            <a:spLocks noChangeArrowheads="1"/>
          </p:cNvSpPr>
          <p:nvPr/>
        </p:nvSpPr>
        <p:spPr bwMode="auto">
          <a:xfrm>
            <a:off x="1517532" y="2492375"/>
            <a:ext cx="800219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琵琶行</a:t>
            </a:r>
          </a:p>
        </p:txBody>
      </p:sp>
      <p:sp>
        <p:nvSpPr>
          <p:cNvPr id="17424" name="AutoShape 17"/>
          <p:cNvSpPr/>
          <p:nvPr/>
        </p:nvSpPr>
        <p:spPr bwMode="auto">
          <a:xfrm>
            <a:off x="2424113" y="1844675"/>
            <a:ext cx="215900" cy="4248150"/>
          </a:xfrm>
          <a:prstGeom prst="leftBrace">
            <a:avLst>
              <a:gd name="adj1" fmla="val 163788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17425" name="Object 2"/>
          <p:cNvGraphicFramePr>
            <a:graphicFrameLocks noGrp="1"/>
          </p:cNvGraphicFramePr>
          <p:nvPr>
            <p:ph idx="1"/>
          </p:nvPr>
        </p:nvGraphicFramePr>
        <p:xfrm>
          <a:off x="8382000" y="4900614"/>
          <a:ext cx="2286000" cy="195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3" imgW="0" imgH="0" progId="MS_ClipArt_Gallery.2">
                  <p:embed/>
                </p:oleObj>
              </mc:Choice>
              <mc:Fallback>
                <p:oleObj r:id="rId3" imgW="0" imgH="0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382000" y="4900614"/>
                        <a:ext cx="2286000" cy="1957387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/>
      <p:bldP spid="120836" grpId="1"/>
      <p:bldP spid="120837" grpId="2"/>
      <p:bldP spid="120838" grpId="3"/>
      <p:bldP spid="120839" grpId="4"/>
      <p:bldP spid="120840" grpId="5" animBg="1"/>
      <p:bldP spid="120841" grpId="6" animBg="1"/>
      <p:bldP spid="120842" grpId="7"/>
      <p:bldP spid="120843" grpId="8"/>
      <p:bldP spid="120844" grpId="9"/>
      <p:bldP spid="120845" grpId="10"/>
      <p:bldP spid="120846" grpId="11"/>
      <p:bldP spid="120847" grpId="1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575720" y="764705"/>
            <a:ext cx="4283472" cy="765175"/>
          </a:xfrm>
        </p:spPr>
        <p:txBody>
          <a:bodyPr/>
          <a:lstStyle/>
          <a:p>
            <a:pPr eaLnBrk="1" hangingPunct="1"/>
            <a:r>
              <a:rPr lang="zh-CN" altLang="en-US" sz="3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第二课时：学习目标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63552" y="1844824"/>
            <a:ext cx="9001000" cy="25922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学习诗歌中对音乐的描写</a:t>
            </a:r>
            <a:endParaRPr lang="zh-CN" altLang="en-US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分析本诗中环境描写的作用</a:t>
            </a: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初步体会本诗作者的情感</a:t>
            </a: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76600" y="1219201"/>
            <a:ext cx="70104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   导入：</a:t>
            </a:r>
            <a:r>
              <a:rPr lang="zh-CN" altLang="en-US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  <a:sym typeface="+mn-ea"/>
              </a:rPr>
              <a:t>黑格尔说：</a:t>
            </a:r>
            <a:r>
              <a:rPr lang="en-US" altLang="zh-CN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不爱音乐不配做人，虽然爱音乐，也只能称半个人。只有对音乐倾倒的人，才可完全称作人。</a:t>
            </a:r>
            <a:r>
              <a:rPr lang="en-US" altLang="zh-CN" sz="4000" b="1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”</a:t>
            </a:r>
            <a:endParaRPr lang="zh-CN" altLang="en-US" sz="3200" b="1">
              <a:solidFill>
                <a:srgbClr val="7030A0"/>
              </a:solidFill>
              <a:latin typeface="微软雅黑" panose="020B0503020204020204" charset="-122"/>
              <a:ea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/>
          <p:nvPr/>
        </p:nvSpPr>
        <p:spPr>
          <a:xfrm>
            <a:off x="1524000" y="0"/>
            <a:ext cx="9144000" cy="36933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8419922" y="390526"/>
            <a:ext cx="1200329" cy="619442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三、谁解风物情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7541" y="187961"/>
            <a:ext cx="4388485" cy="660082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7010798" y="3810000"/>
            <a:ext cx="615553" cy="259080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环境描写的作用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endParaRPr lang="zh-CN" altLang="zh-CN"/>
          </a:p>
        </p:txBody>
      </p:sp>
      <p:pic>
        <p:nvPicPr>
          <p:cNvPr id="13315" name="Picture 5" descr="1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-26987"/>
            <a:ext cx="6096000" cy="331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6"/>
          <p:cNvSpPr>
            <a:spLocks noGrp="1" noRot="1"/>
          </p:cNvSpPr>
          <p:nvPr>
            <p:ph idx="1"/>
          </p:nvPr>
        </p:nvSpPr>
        <p:spPr>
          <a:xfrm>
            <a:off x="1838326" y="3205164"/>
            <a:ext cx="8372475" cy="10779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ClrTx/>
              <a:buNone/>
              <a:defRPr/>
            </a:pP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第一段</a:t>
            </a:r>
            <a:r>
              <a:rPr lang="zh-CN" altLang="en-US" b="1" kern="1200" noProof="1">
                <a:latin typeface="微软雅黑" panose="020B0503020204020204" charset="-122"/>
                <a:ea typeface="微软雅黑"/>
              </a:rPr>
              <a:t>：本段中的</a:t>
            </a: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景物描写</a:t>
            </a:r>
            <a:r>
              <a:rPr lang="zh-CN" altLang="en-US" b="1" kern="1200" noProof="1">
                <a:latin typeface="微软雅黑" panose="020B0503020204020204" charset="-122"/>
                <a:ea typeface="微软雅黑"/>
              </a:rPr>
              <a:t>突出了什么特点？有何作用？</a:t>
            </a:r>
          </a:p>
          <a:p>
            <a:pPr eaLnBrk="1" hangingPunct="1">
              <a:buClrTx/>
              <a:buFontTx/>
              <a:buChar char="•"/>
              <a:defRPr/>
            </a:pPr>
            <a:endParaRPr lang="en-US" altLang="zh-CN" b="1" kern="1200" noProof="1"/>
          </a:p>
        </p:txBody>
      </p:sp>
      <p:sp>
        <p:nvSpPr>
          <p:cNvPr id="74759" name="Rectangle 7"/>
          <p:cNvSpPr/>
          <p:nvPr/>
        </p:nvSpPr>
        <p:spPr>
          <a:xfrm>
            <a:off x="1838326" y="4259263"/>
            <a:ext cx="8524875" cy="2271712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浔阳江头夜送客，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枫叶荻花秋瑟瑟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”：</a:t>
            </a:r>
            <a:endParaRPr lang="en-US" altLang="zh-CN" sz="2800" b="1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秋夜江边送客时的环境，秋夜江边，枫叶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红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、荻花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白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万物凋零之季。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渲染了送别时人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物凄凉愁惨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的心情。</a:t>
            </a:r>
            <a:r>
              <a:rPr lang="zh-CN" altLang="zh-CN" sz="2800" b="1">
                <a:solidFill>
                  <a:srgbClr val="0000FF"/>
                </a:solidFill>
                <a:latin typeface="Arial" pitchFamily="34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endParaRPr lang="zh-CN" altLang="zh-CN"/>
          </a:p>
        </p:txBody>
      </p:sp>
      <p:pic>
        <p:nvPicPr>
          <p:cNvPr id="14339" name="Picture 5" descr="1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-26987"/>
            <a:ext cx="6096000" cy="331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6"/>
          <p:cNvSpPr>
            <a:spLocks noGrp="1" noRot="1"/>
          </p:cNvSpPr>
          <p:nvPr>
            <p:ph idx="1"/>
          </p:nvPr>
        </p:nvSpPr>
        <p:spPr>
          <a:xfrm>
            <a:off x="1981200" y="3200401"/>
            <a:ext cx="8382000" cy="12049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ClrTx/>
              <a:buNone/>
              <a:defRPr/>
            </a:pP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第一段</a:t>
            </a:r>
            <a:r>
              <a:rPr lang="zh-CN" altLang="en-US" b="1" kern="1200" noProof="1">
                <a:latin typeface="微软雅黑" panose="020B0503020204020204" charset="-122"/>
                <a:ea typeface="微软雅黑"/>
              </a:rPr>
              <a:t>：本段中的</a:t>
            </a: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景物描写</a:t>
            </a:r>
            <a:r>
              <a:rPr lang="zh-CN" altLang="en-US" b="1" kern="1200" noProof="1">
                <a:latin typeface="微软雅黑" panose="020B0503020204020204" charset="-122"/>
                <a:ea typeface="微软雅黑"/>
              </a:rPr>
              <a:t>突出了什么特点？有何作用？</a:t>
            </a:r>
          </a:p>
          <a:p>
            <a:pPr eaLnBrk="1" hangingPunct="1">
              <a:buClrTx/>
              <a:buFontTx/>
              <a:buChar char="•"/>
              <a:defRPr/>
            </a:pPr>
            <a:endParaRPr lang="en-US" altLang="zh-CN" b="1" kern="1200" noProof="1"/>
          </a:p>
        </p:txBody>
      </p:sp>
      <p:sp>
        <p:nvSpPr>
          <p:cNvPr id="74759" name="Rectangle 7"/>
          <p:cNvSpPr/>
          <p:nvPr/>
        </p:nvSpPr>
        <p:spPr>
          <a:xfrm>
            <a:off x="1981200" y="4114800"/>
            <a:ext cx="8382000" cy="2590800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  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别时茫茫江浸月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”：</a:t>
            </a:r>
            <a:endParaRPr lang="en-US" altLang="zh-CN" sz="3200" b="1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 别时的情景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江面浩渺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月色冷寂。</a:t>
            </a:r>
            <a:endParaRPr lang="en-US" altLang="zh-CN" sz="32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 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自然地点染出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哀伤之别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，同时为水上琵琶声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  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的出现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准备好氛围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zh-CN" altLang="zh-CN" sz="3200" b="1">
                <a:solidFill>
                  <a:srgbClr val="0000FF"/>
                </a:solidFill>
                <a:latin typeface="Arial" pitchFamily="34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endParaRPr lang="zh-CN" altLang="zh-CN"/>
          </a:p>
        </p:txBody>
      </p:sp>
      <p:pic>
        <p:nvPicPr>
          <p:cNvPr id="15363" name="Picture 5" descr="1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-26987"/>
            <a:ext cx="5486400" cy="2982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6"/>
          <p:cNvSpPr>
            <a:spLocks noGrp="1" noRot="1"/>
          </p:cNvSpPr>
          <p:nvPr>
            <p:ph idx="1"/>
          </p:nvPr>
        </p:nvSpPr>
        <p:spPr>
          <a:xfrm>
            <a:off x="1676400" y="3205163"/>
            <a:ext cx="8991600" cy="10033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ClrTx/>
              <a:buNone/>
              <a:defRPr/>
            </a:pPr>
            <a:r>
              <a:rPr lang="zh-CN" altLang="en-US" sz="2800" b="1" kern="1200" noProof="1">
                <a:latin typeface="微软雅黑" panose="020B0503020204020204" charset="-122"/>
                <a:ea typeface="微软雅黑"/>
              </a:rPr>
              <a:t>第三段：找出写琵琶女</a:t>
            </a:r>
            <a:r>
              <a:rPr lang="zh-CN" altLang="en-US" sz="2800" b="1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独守空船</a:t>
            </a:r>
            <a:r>
              <a:rPr lang="zh-CN" altLang="en-US" sz="2800" b="1" kern="1200" noProof="1">
                <a:latin typeface="微软雅黑" panose="020B0503020204020204" charset="-122"/>
                <a:ea typeface="微软雅黑"/>
              </a:rPr>
              <a:t>时的环境，分析其</a:t>
            </a:r>
            <a:r>
              <a:rPr lang="zh-CN" altLang="en-US" sz="2800" b="1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作用</a:t>
            </a:r>
            <a:r>
              <a:rPr lang="zh-CN" altLang="en-US" b="1" kern="1200" noProof="1">
                <a:latin typeface="微软雅黑" panose="020B0503020204020204" charset="-122"/>
                <a:ea typeface="微软雅黑"/>
              </a:rPr>
              <a:t>。</a:t>
            </a:r>
          </a:p>
          <a:p>
            <a:pPr eaLnBrk="1" hangingPunct="1">
              <a:buClrTx/>
              <a:buFontTx/>
              <a:buChar char="•"/>
              <a:defRPr/>
            </a:pPr>
            <a:endParaRPr lang="en-US" altLang="zh-CN" b="1" kern="1200" noProof="1"/>
          </a:p>
        </p:txBody>
      </p:sp>
      <p:sp>
        <p:nvSpPr>
          <p:cNvPr id="74759" name="Rectangle 7"/>
          <p:cNvSpPr/>
          <p:nvPr/>
        </p:nvSpPr>
        <p:spPr>
          <a:xfrm>
            <a:off x="1981201" y="3733800"/>
            <a:ext cx="8499475" cy="914400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去来江口守空船，绕船月明江水寒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”</a:t>
            </a: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5000" y="4795838"/>
            <a:ext cx="8382000" cy="2062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琵琶女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空船为伴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，唯有明月、江水绕船，孤单冷寂之意不言自明，渲染了琵琶女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冷落凄凉的心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境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zh-CN" altLang="zh-CN" sz="3200" b="1">
                <a:solidFill>
                  <a:srgbClr val="0000FF"/>
                </a:solidFill>
                <a:latin typeface="Arial" pitchFamily="34" charset="0"/>
                <a:ea typeface="楷体" panose="02010609060101010101" pitchFamily="49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  <p:bldP spid="74759" grpId="1" animBg="1"/>
      <p:bldP spid="7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1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6" y="184151"/>
            <a:ext cx="3101975" cy="155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6"/>
          <p:cNvSpPr>
            <a:spLocks noGrp="1" noRot="1"/>
          </p:cNvSpPr>
          <p:nvPr>
            <p:ph idx="1"/>
          </p:nvPr>
        </p:nvSpPr>
        <p:spPr>
          <a:xfrm>
            <a:off x="4749801" y="184151"/>
            <a:ext cx="5686425" cy="2365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ClrTx/>
              <a:buNone/>
              <a:defRPr/>
            </a:pPr>
            <a:r>
              <a:rPr lang="zh-CN" altLang="en-US" b="1" kern="1200" noProof="1">
                <a:latin typeface="微软雅黑" panose="020B0503020204020204" charset="-122"/>
                <a:ea typeface="微软雅黑"/>
              </a:rPr>
              <a:t>第四段：找出描写</a:t>
            </a: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诗人生活环境</a:t>
            </a:r>
            <a:r>
              <a:rPr lang="zh-CN" altLang="en-US" b="1" kern="1200" noProof="1">
                <a:latin typeface="微软雅黑" panose="020B0503020204020204" charset="-122"/>
                <a:ea typeface="微软雅黑"/>
              </a:rPr>
              <a:t>的句子，传达了诗人怎样的</a:t>
            </a: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情感</a:t>
            </a:r>
            <a:r>
              <a:rPr lang="zh-CN" altLang="en-US" b="1" kern="1200" noProof="1">
                <a:latin typeface="微软雅黑" panose="020B0503020204020204" charset="-122"/>
                <a:ea typeface="微软雅黑"/>
              </a:rPr>
              <a:t>。</a:t>
            </a:r>
          </a:p>
          <a:p>
            <a:pPr eaLnBrk="1" hangingPunct="1">
              <a:buClrTx/>
              <a:buFontTx/>
              <a:buChar char="•"/>
              <a:defRPr/>
            </a:pPr>
            <a:endParaRPr lang="en-US" altLang="zh-CN" b="1" kern="1200" noProof="1"/>
          </a:p>
        </p:txBody>
      </p:sp>
      <p:sp>
        <p:nvSpPr>
          <p:cNvPr id="74759" name="Rectangle 7"/>
          <p:cNvSpPr/>
          <p:nvPr/>
        </p:nvSpPr>
        <p:spPr>
          <a:xfrm>
            <a:off x="1828801" y="1905000"/>
            <a:ext cx="8607425" cy="1830388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“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住近湓江地低湿，黄芦苦竹绕宅生。其间旦暮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闻何物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？杜鹃啼血猿哀鸣。春江花朝秋月夜，往往取酒还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独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倾。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”</a:t>
            </a:r>
            <a:endParaRPr lang="zh-CN" altLang="zh-CN" sz="2800" b="1">
              <a:solidFill>
                <a:srgbClr val="0000FF"/>
              </a:solidFill>
              <a:latin typeface="Arial" pitchFamily="34" charset="0"/>
              <a:ea typeface="楷体" panose="02010609060101010101" pitchFamily="49" charset="-122"/>
            </a:endParaRPr>
          </a:p>
        </p:txBody>
      </p:sp>
      <p:sp>
        <p:nvSpPr>
          <p:cNvPr id="2" name="Rectangle 7"/>
          <p:cNvSpPr/>
          <p:nvPr/>
        </p:nvSpPr>
        <p:spPr>
          <a:xfrm>
            <a:off x="1905000" y="4038601"/>
            <a:ext cx="8439150" cy="2555875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    </a:t>
            </a:r>
            <a:r>
              <a:rPr lang="zh-CN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诗人的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失意寂寞，孤苦无聊</a:t>
            </a:r>
            <a:r>
              <a:rPr lang="zh-CN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，通过这些景色描写来反映，其遭际与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琵琶女何其相似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zh-CN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！</a:t>
            </a:r>
            <a:r>
              <a:rPr lang="zh-CN" altLang="zh-CN" sz="2800" b="1">
                <a:solidFill>
                  <a:srgbClr val="7030A0"/>
                </a:solidFill>
                <a:latin typeface="Arial" pitchFamily="34" charset="0"/>
                <a:ea typeface="楷体" panose="02010609060101010101" pitchFamily="49" charset="-122"/>
              </a:rPr>
              <a:t> </a:t>
            </a:r>
            <a:endParaRPr lang="zh-CN" altLang="zh-CN" sz="3200" b="1">
              <a:solidFill>
                <a:srgbClr val="7030A0"/>
              </a:solidFill>
              <a:latin typeface="Arial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575720" y="764705"/>
            <a:ext cx="4283472" cy="765175"/>
          </a:xfrm>
        </p:spPr>
        <p:txBody>
          <a:bodyPr/>
          <a:lstStyle/>
          <a:p>
            <a:pPr eaLnBrk="1" hangingPunct="1"/>
            <a:r>
              <a:rPr lang="zh-CN" altLang="en-US" sz="3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63552" y="1844824"/>
            <a:ext cx="9001000" cy="25922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理解诗歌基本内容</a:t>
            </a: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整体把握诗歌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听读诗歌，初步体会诗歌情感</a:t>
            </a: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;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积累文言词汇、句式</a:t>
            </a:r>
            <a:endParaRPr lang="zh-CN" altLang="en-US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endParaRPr lang="zh-CN" altLang="zh-CN"/>
          </a:p>
        </p:txBody>
      </p:sp>
      <p:pic>
        <p:nvPicPr>
          <p:cNvPr id="17411" name="Picture 5" descr="1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81001"/>
            <a:ext cx="7696200" cy="290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9" name="Rectangle 7"/>
          <p:cNvSpPr/>
          <p:nvPr/>
        </p:nvSpPr>
        <p:spPr>
          <a:xfrm>
            <a:off x="2286000" y="3581400"/>
            <a:ext cx="8077200" cy="2400300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一枝一叶总关情。</a:t>
            </a:r>
            <a:r>
              <a:rPr lang="zh-CN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诗歌中的风物成了溢满感情的意象，使《琵琶行》整个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诗境</a:t>
            </a:r>
            <a:r>
              <a:rPr lang="zh-CN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恍若沉浸在浔阳江头那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一</a:t>
            </a:r>
            <a:r>
              <a:rPr lang="zh-CN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派忧郁的月光里，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凄美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动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人</a:t>
            </a:r>
            <a:r>
              <a:rPr lang="zh-CN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/>
          <p:nvPr/>
        </p:nvSpPr>
        <p:spPr>
          <a:xfrm>
            <a:off x="1524000" y="0"/>
            <a:ext cx="9144000" cy="36933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8686622" y="152401"/>
            <a:ext cx="1200329" cy="619442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四、谁解琵琶语</a:t>
            </a:r>
          </a:p>
        </p:txBody>
      </p:sp>
      <p:pic>
        <p:nvPicPr>
          <p:cNvPr id="1843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0" y="-49212"/>
            <a:ext cx="6108700" cy="7078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8001040" y="3352800"/>
            <a:ext cx="553998" cy="251460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音乐描写的妙处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75521" y="-18137"/>
            <a:ext cx="8713787" cy="2132856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浏览课文，思考：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本诗描写了琵琶女弹奏的精妙的乐曲，请问在诗中琵琶女一共弹奏了几次？听者的感受、反应是怎样的（用文中的诗句回答）？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063552" y="2630429"/>
            <a:ext cx="310720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第一次：江头送客闻琵琶</a:t>
            </a:r>
            <a:endParaRPr lang="en-US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5303839" y="2992576"/>
            <a:ext cx="1000125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867947" y="2489339"/>
            <a:ext cx="3384550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主人忘归客不发</a:t>
            </a:r>
            <a:endParaRPr lang="en-US" altLang="zh-CN" sz="3200">
              <a:solidFill>
                <a:srgbClr val="3333CC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</a:rPr>
              <a:t>惊异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</a:rPr>
              <a:t>（暗写、略写）</a:t>
            </a:r>
            <a:endParaRPr lang="en-US" altLang="zh-CN" sz="20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063553" y="4013798"/>
            <a:ext cx="310720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第二次：江上聆听琵琶曲</a:t>
            </a:r>
            <a:endParaRPr lang="en-US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5303838" y="4398983"/>
            <a:ext cx="100965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044924" y="5550913"/>
            <a:ext cx="30969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第三次：江上感言再促弦</a:t>
            </a:r>
            <a:endParaRPr lang="en-US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5375275" y="5839837"/>
            <a:ext cx="100965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6959601" y="5550912"/>
            <a:ext cx="3313113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江州司马青衫湿</a:t>
            </a:r>
            <a:endParaRPr lang="en-US" altLang="zh-CN" sz="3200">
              <a:solidFill>
                <a:srgbClr val="3333CC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</a:rPr>
              <a:t>伤悲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</a:rPr>
              <a:t>（暗写、略写）</a:t>
            </a: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6959600" y="3822721"/>
            <a:ext cx="3384872" cy="133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ts val="2900"/>
              </a:lnSpc>
              <a:spcBef>
                <a:spcPts val="5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东船西舫悄无言</a:t>
            </a:r>
          </a:p>
          <a:p>
            <a:pPr fontAlgn="base">
              <a:lnSpc>
                <a:spcPts val="2900"/>
              </a:lnSpc>
              <a:spcBef>
                <a:spcPts val="5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唯见江心秋月白</a:t>
            </a:r>
            <a:endParaRPr lang="en-US" altLang="zh-CN" sz="3200">
              <a:solidFill>
                <a:srgbClr val="3333CC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lnSpc>
                <a:spcPts val="29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</a:rPr>
              <a:t>沉醉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</a:rPr>
              <a:t>（明写、详写）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180482" y="2216220"/>
            <a:ext cx="6389587" cy="380772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9900"/>
            </a:solidFill>
            <a:miter lim="800000"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琵琶女的演奏（三次）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52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uiExpand="1" build="p"/>
      <p:bldP spid="3" grpId="1"/>
      <p:bldP spid="4" grpId="2" animBg="1"/>
      <p:bldP spid="5" grpId="3"/>
      <p:bldP spid="6" grpId="4"/>
      <p:bldP spid="7" grpId="5" animBg="1"/>
      <p:bldP spid="8" grpId="6"/>
      <p:bldP spid="9" grpId="7" animBg="1"/>
      <p:bldP spid="10" grpId="8"/>
      <p:bldP spid="11" grpId="9"/>
      <p:bldP spid="12" grpId="1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7889"/>
          <p:cNvSpPr txBox="1"/>
          <p:nvPr/>
        </p:nvSpPr>
        <p:spPr>
          <a:xfrm>
            <a:off x="1905000" y="2438401"/>
            <a:ext cx="34290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3200" b="1">
              <a:solidFill>
                <a:srgbClr val="000000"/>
              </a:solidFill>
              <a:latin typeface="Times New Roman" pitchFamily="18" charset="0"/>
              <a:ea typeface="隶书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忽闻水上琵琶声，主人忘归客不发。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00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20483" name="文本框 37890"/>
          <p:cNvSpPr txBox="1"/>
          <p:nvPr/>
        </p:nvSpPr>
        <p:spPr>
          <a:xfrm>
            <a:off x="1752600" y="304801"/>
            <a:ext cx="5181600" cy="1477963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4700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FF99"/>
                </a:solidFill>
                <a:latin typeface="Times New Roman" pitchFamily="18" charset="0"/>
                <a:ea typeface="华文彩云" pitchFamily="2" charset="-122"/>
              </a:rPr>
              <a:t>第一次演奏：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FF99"/>
                </a:solidFill>
                <a:latin typeface="Times New Roman" pitchFamily="18" charset="0"/>
                <a:ea typeface="华文彩云" pitchFamily="2" charset="-122"/>
              </a:rPr>
              <a:t>朗读第二段</a:t>
            </a:r>
          </a:p>
        </p:txBody>
      </p:sp>
      <p:sp>
        <p:nvSpPr>
          <p:cNvPr id="37893" name="燕尾形箭头 37892"/>
          <p:cNvSpPr/>
          <p:nvPr/>
        </p:nvSpPr>
        <p:spPr>
          <a:xfrm>
            <a:off x="4343400" y="4495800"/>
            <a:ext cx="1447800" cy="533400"/>
          </a:xfrm>
          <a:prstGeom prst="notchedRightArrow">
            <a:avLst>
              <a:gd name="adj1" fmla="val 50000"/>
              <a:gd name="adj2" fmla="val 100001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4800600" y="5638800"/>
            <a:ext cx="5562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E40000"/>
                </a:solidFill>
                <a:latin typeface="Times New Roman" pitchFamily="18" charset="0"/>
                <a:ea typeface="宋体" pitchFamily="2" charset="-122"/>
              </a:rPr>
              <a:t>侧面烘托（手法）</a:t>
            </a:r>
            <a:r>
              <a:rPr lang="zh-CN" altLang="en-US" sz="32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：</a:t>
            </a:r>
            <a:r>
              <a:rPr lang="zh-CN" altLang="en-US" sz="32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音乐的美</a:t>
            </a:r>
          </a:p>
        </p:txBody>
      </p:sp>
      <p:pic>
        <p:nvPicPr>
          <p:cNvPr id="19462" name="图片 39937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0"/>
            <a:ext cx="3276600" cy="558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494020" y="3116581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互文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20483" grpId="1" animBg="1"/>
      <p:bldP spid="37894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56105" y="1263650"/>
            <a:ext cx="8479790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互文：</a:t>
            </a:r>
            <a:r>
              <a:rPr lang="zh-CN" altLang="en-US" sz="3000">
                <a:solidFill>
                  <a:srgbClr val="7030A0"/>
                </a:solidFill>
                <a:latin typeface="Arial" pitchFamily="34" charset="0"/>
                <a:ea typeface="宋体" pitchFamily="2" charset="-122"/>
              </a:rPr>
              <a:t>修辞手法</a:t>
            </a:r>
            <a:r>
              <a:rPr lang="zh-CN" altLang="en-US" sz="30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，是古汉语中一种特殊的修辞手法。即 </a:t>
            </a:r>
            <a:r>
              <a:rPr lang="zh-CN" altLang="en-US" sz="3000">
                <a:solidFill>
                  <a:srgbClr val="7030A0"/>
                </a:solidFill>
                <a:latin typeface="Arial" pitchFamily="34" charset="0"/>
                <a:ea typeface="宋体" pitchFamily="2" charset="-122"/>
              </a:rPr>
              <a:t>互文见义</a:t>
            </a:r>
            <a:r>
              <a:rPr lang="zh-CN" altLang="en-US" sz="30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，是指在有意思相对或文句相关的词句里面，前后两句词语互相呼应，互相交错，意义上互相渗透、互相补充，使文句更加整齐和谐、更加精炼的一种修辞手法。</a:t>
            </a:r>
          </a:p>
        </p:txBody>
      </p:sp>
    </p:spTree>
  </p:cSld>
  <p:clrMapOvr>
    <a:masterClrMapping/>
  </p:clrMapOvr>
  <p:transition>
    <p:blinds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9938"/>
          <p:cNvSpPr txBox="1"/>
          <p:nvPr/>
        </p:nvSpPr>
        <p:spPr>
          <a:xfrm>
            <a:off x="1524000" y="260350"/>
            <a:ext cx="3048000" cy="641350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4700"/>
              </a:gs>
            </a:gsLst>
            <a:lin ang="5400000" scaled="1"/>
          </a:gradFill>
          <a:ln w="12700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FF99"/>
                </a:solidFill>
                <a:latin typeface="Times New Roman" pitchFamily="18" charset="0"/>
                <a:ea typeface="华文彩云" pitchFamily="2" charset="-122"/>
              </a:rPr>
              <a:t>第三次演奏：</a:t>
            </a:r>
          </a:p>
        </p:txBody>
      </p:sp>
      <p:sp>
        <p:nvSpPr>
          <p:cNvPr id="39940" name="矩形 39939"/>
          <p:cNvSpPr/>
          <p:nvPr/>
        </p:nvSpPr>
        <p:spPr>
          <a:xfrm>
            <a:off x="1981200" y="1371601"/>
            <a:ext cx="3124200" cy="3046413"/>
          </a:xfrm>
          <a:prstGeom prst="rect">
            <a:avLst/>
          </a:prstGeom>
          <a:solidFill>
            <a:srgbClr val="0070C0"/>
          </a:solidFill>
          <a:ln w="12700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FF"/>
              </a:buClr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感我此言良久立，却坐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促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弦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弦转急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。凄凄不似向前声，满座重闻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皆掩泣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。座中泣下谁最多？江州司马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青衫湿</a:t>
            </a:r>
            <a:r>
              <a:rPr lang="zh-CN" altLang="en-US" sz="3200" noProof="1">
                <a:solidFill>
                  <a:srgbClr val="00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。</a:t>
            </a:r>
          </a:p>
        </p:txBody>
      </p:sp>
      <p:sp>
        <p:nvSpPr>
          <p:cNvPr id="20484" name="直接连接符 39940"/>
          <p:cNvSpPr/>
          <p:nvPr/>
        </p:nvSpPr>
        <p:spPr>
          <a:xfrm>
            <a:off x="1524000" y="1219200"/>
            <a:ext cx="9144000" cy="0"/>
          </a:xfrm>
          <a:prstGeom prst="line">
            <a:avLst/>
          </a:prstGeom>
          <a:ln w="76200" cap="flat" cmpd="tri">
            <a:solidFill>
              <a:srgbClr val="99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/>
          </a:p>
        </p:txBody>
      </p:sp>
      <p:sp>
        <p:nvSpPr>
          <p:cNvPr id="39942" name="矩形 39941"/>
          <p:cNvSpPr/>
          <p:nvPr/>
        </p:nvSpPr>
        <p:spPr>
          <a:xfrm>
            <a:off x="1981200" y="4724400"/>
            <a:ext cx="4114800" cy="6858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defRPr/>
            </a:pPr>
            <a:r>
              <a:rPr lang="zh-CN" altLang="en-US" sz="3200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音乐描写手法？</a:t>
            </a:r>
          </a:p>
        </p:txBody>
      </p:sp>
      <p:sp>
        <p:nvSpPr>
          <p:cNvPr id="39945" name="矩形 39944"/>
          <p:cNvSpPr/>
          <p:nvPr/>
        </p:nvSpPr>
        <p:spPr>
          <a:xfrm>
            <a:off x="1371600" y="5638801"/>
            <a:ext cx="5943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正面描写与侧面烘托结合：音乐的感人</a:t>
            </a:r>
          </a:p>
        </p:txBody>
      </p:sp>
      <p:pic>
        <p:nvPicPr>
          <p:cNvPr id="20487" name="图片 39946" descr="琵琶泪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1268414"/>
            <a:ext cx="3505200" cy="558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矩形 39947"/>
          <p:cNvSpPr>
            <a:spLocks noTextEdit="1"/>
          </p:cNvSpPr>
          <p:nvPr/>
        </p:nvSpPr>
        <p:spPr>
          <a:xfrm>
            <a:off x="5105400" y="152400"/>
            <a:ext cx="5314950" cy="954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ln w="9525" cap="flat" cmpd="sng">
                  <a:solidFill>
                    <a:srgbClr val="00FF00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司马青衫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940" grpId="1" animBg="1"/>
      <p:bldP spid="39942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YUQ000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0"/>
            <a:ext cx="2514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602038" y="431800"/>
            <a:ext cx="1731962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宋体" pitchFamily="2" charset="-122"/>
              </a:rPr>
              <a:t>第三曲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919914" y="457200"/>
            <a:ext cx="2757487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336600"/>
                </a:solidFill>
                <a:latin typeface="Times New Roman" pitchFamily="18" charset="0"/>
                <a:ea typeface="宋体" pitchFamily="2" charset="-122"/>
              </a:rPr>
              <a:t>凄凉、悲伤</a:t>
            </a:r>
          </a:p>
        </p:txBody>
      </p:sp>
      <p:sp>
        <p:nvSpPr>
          <p:cNvPr id="23557" name="AutoShape 5"/>
          <p:cNvSpPr/>
          <p:nvPr/>
        </p:nvSpPr>
        <p:spPr bwMode="auto">
          <a:xfrm>
            <a:off x="4224338" y="2276475"/>
            <a:ext cx="304800" cy="2514600"/>
          </a:xfrm>
          <a:prstGeom prst="leftBrace">
            <a:avLst>
              <a:gd name="adj1" fmla="val 6875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708525" y="1997075"/>
            <a:ext cx="3854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CC"/>
                </a:solidFill>
                <a:latin typeface="Times New Roman" pitchFamily="18" charset="0"/>
                <a:ea typeface="宋体" pitchFamily="2" charset="-122"/>
              </a:rPr>
              <a:t>却坐、促弦、转急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708525" y="3063875"/>
            <a:ext cx="4313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CC"/>
                </a:solidFill>
                <a:latin typeface="Times New Roman" pitchFamily="18" charset="0"/>
                <a:ea typeface="宋体" pitchFamily="2" charset="-122"/>
              </a:rPr>
              <a:t>凄凄（不似向前声）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784725" y="4206875"/>
            <a:ext cx="24780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CC"/>
                </a:solidFill>
                <a:latin typeface="Times New Roman" pitchFamily="18" charset="0"/>
                <a:ea typeface="宋体" pitchFamily="2" charset="-122"/>
              </a:rPr>
              <a:t>满座皆掩泣</a:t>
            </a:r>
          </a:p>
        </p:txBody>
      </p:sp>
      <p:sp>
        <p:nvSpPr>
          <p:cNvPr id="23561" name="AutoShape 9"/>
          <p:cNvSpPr/>
          <p:nvPr/>
        </p:nvSpPr>
        <p:spPr bwMode="auto">
          <a:xfrm>
            <a:off x="8616950" y="2205038"/>
            <a:ext cx="381000" cy="2438400"/>
          </a:xfrm>
          <a:prstGeom prst="rightBrace">
            <a:avLst>
              <a:gd name="adj1" fmla="val 5327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9048750" y="2492376"/>
            <a:ext cx="14224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00FF"/>
                </a:solidFill>
                <a:latin typeface="Times New Roman" pitchFamily="18" charset="0"/>
                <a:ea typeface="文鼎中特广告体" pitchFamily="34" charset="-122"/>
              </a:rPr>
              <a:t>无尽感伤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529013" y="5511801"/>
            <a:ext cx="67325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以音写声、以人衬声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981201" y="5486400"/>
            <a:ext cx="15652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点评：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3426936" y="2349501"/>
            <a:ext cx="738664" cy="2684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993366"/>
                </a:solidFill>
                <a:latin typeface="Times New Roman" pitchFamily="18" charset="0"/>
                <a:ea typeface="宋体" pitchFamily="2" charset="-122"/>
              </a:rPr>
              <a:t>（</a:t>
            </a:r>
            <a:r>
              <a:rPr lang="zh-CN" altLang="en-US" sz="3600" b="1">
                <a:solidFill>
                  <a:srgbClr val="993366"/>
                </a:solidFill>
                <a:latin typeface="Times New Roman" pitchFamily="18" charset="0"/>
                <a:ea typeface="宋体" pitchFamily="2" charset="-122"/>
              </a:rPr>
              <a:t>虚        写）</a:t>
            </a: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5638800" y="685800"/>
            <a:ext cx="838200" cy="381000"/>
          </a:xfrm>
          <a:prstGeom prst="rightArrow">
            <a:avLst>
              <a:gd name="adj1" fmla="val 50000"/>
              <a:gd name="adj2" fmla="val 55000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1" animBg="1"/>
      <p:bldP spid="23557" grpId="2" animBg="1"/>
      <p:bldP spid="23558" grpId="3"/>
      <p:bldP spid="23559" grpId="4"/>
      <p:bldP spid="23561" grpId="5" animBg="1"/>
      <p:bldP spid="23562" grpId="6"/>
      <p:bldP spid="23563" grpId="7"/>
      <p:bldP spid="23564" grpId="8"/>
      <p:bldP spid="23565" grpId="9"/>
      <p:bldP spid="23566" grpId="1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占位符 44034"/>
          <p:cNvSpPr>
            <a:spLocks noGrp="1"/>
          </p:cNvSpPr>
          <p:nvPr>
            <p:ph idx="1"/>
          </p:nvPr>
        </p:nvSpPr>
        <p:spPr>
          <a:xfrm>
            <a:off x="4572000" y="2789239"/>
            <a:ext cx="57277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spcBef>
                <a:spcPct val="50000"/>
              </a:spcBef>
              <a:buClrTx/>
              <a:buNone/>
              <a:defRPr/>
            </a:pP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转轴拨弦三两声，未成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曲调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先有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情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。</a:t>
            </a:r>
          </a:p>
          <a:p>
            <a:pPr marL="0" indent="0" eaLnBrk="1" hangingPunct="1">
              <a:spcBef>
                <a:spcPct val="50000"/>
              </a:spcBef>
              <a:buClrTx/>
              <a:buNone/>
              <a:defRPr/>
            </a:pP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弦弦掩抑声声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思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，似诉平生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不得志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。</a:t>
            </a:r>
          </a:p>
          <a:p>
            <a:pPr marL="0" indent="0" eaLnBrk="1" hangingPunct="1">
              <a:spcBef>
                <a:spcPct val="50000"/>
              </a:spcBef>
              <a:buClrTx/>
              <a:buNone/>
              <a:defRPr/>
            </a:pP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低眉信手续续弹，说尽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心中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无限事。</a:t>
            </a:r>
            <a:endParaRPr lang="zh-CN" altLang="en-US" kern="1200" noProof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21507" name="文本框 44035"/>
          <p:cNvSpPr txBox="1"/>
          <p:nvPr/>
        </p:nvSpPr>
        <p:spPr>
          <a:xfrm>
            <a:off x="4572001" y="0"/>
            <a:ext cx="2749471" cy="707886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CCFF33"/>
                </a:solidFill>
                <a:latin typeface="微软雅黑" panose="020B0503020204020204" charset="-122"/>
                <a:ea typeface="微软雅黑"/>
              </a:rPr>
              <a:t>第二次演奏</a:t>
            </a:r>
          </a:p>
        </p:txBody>
      </p:sp>
      <p:sp>
        <p:nvSpPr>
          <p:cNvPr id="44037" name="文本框 44036"/>
          <p:cNvSpPr txBox="1"/>
          <p:nvPr/>
        </p:nvSpPr>
        <p:spPr>
          <a:xfrm>
            <a:off x="4648200" y="1447801"/>
            <a:ext cx="2133600" cy="708025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、调弦</a:t>
            </a:r>
          </a:p>
        </p:txBody>
      </p:sp>
      <p:sp>
        <p:nvSpPr>
          <p:cNvPr id="44038" name="文本框 44037"/>
          <p:cNvSpPr txBox="1"/>
          <p:nvPr/>
        </p:nvSpPr>
        <p:spPr>
          <a:xfrm>
            <a:off x="6743700" y="5229226"/>
            <a:ext cx="257795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倾诉悲情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。</a:t>
            </a:r>
          </a:p>
        </p:txBody>
      </p:sp>
      <p:pic>
        <p:nvPicPr>
          <p:cNvPr id="21510" name="图片 44038" descr="千呼万唤始出来，犹抱琵琶半遮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0"/>
            <a:ext cx="304006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uiExpand="1" build="p"/>
      <p:bldP spid="44037" grpId="1" animBg="1"/>
      <p:bldP spid="44038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5057"/>
          <p:cNvSpPr txBox="1"/>
          <p:nvPr/>
        </p:nvSpPr>
        <p:spPr>
          <a:xfrm>
            <a:off x="4800600" y="131764"/>
            <a:ext cx="3505200" cy="708025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2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第一乐段</a:t>
            </a:r>
          </a:p>
        </p:txBody>
      </p:sp>
      <p:sp>
        <p:nvSpPr>
          <p:cNvPr id="45059" name="矩形 45058"/>
          <p:cNvSpPr/>
          <p:nvPr/>
        </p:nvSpPr>
        <p:spPr>
          <a:xfrm>
            <a:off x="4724400" y="914401"/>
            <a:ext cx="3467616" cy="206210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大弦嘈嘈如急雨，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小弦切切如私语。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嘈嘈切切错杂弹，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大珠小珠落玉盘。</a:t>
            </a:r>
          </a:p>
        </p:txBody>
      </p:sp>
      <p:sp>
        <p:nvSpPr>
          <p:cNvPr id="45061" name="文本框 45060"/>
          <p:cNvSpPr txBox="1"/>
          <p:nvPr/>
        </p:nvSpPr>
        <p:spPr>
          <a:xfrm>
            <a:off x="8401051" y="1916114"/>
            <a:ext cx="2031325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急切愉快</a:t>
            </a:r>
          </a:p>
        </p:txBody>
      </p:sp>
      <p:sp>
        <p:nvSpPr>
          <p:cNvPr id="45062" name="文本框 45061"/>
          <p:cNvSpPr txBox="1"/>
          <p:nvPr/>
        </p:nvSpPr>
        <p:spPr>
          <a:xfrm>
            <a:off x="4800600" y="2895600"/>
            <a:ext cx="2895600" cy="706438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第二乐段</a:t>
            </a:r>
          </a:p>
        </p:txBody>
      </p:sp>
      <p:sp>
        <p:nvSpPr>
          <p:cNvPr id="45063" name="矩形 45062"/>
          <p:cNvSpPr/>
          <p:nvPr/>
        </p:nvSpPr>
        <p:spPr>
          <a:xfrm>
            <a:off x="4876800" y="3581400"/>
            <a:ext cx="3467616" cy="3046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间关莺语花底滑，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幽咽泉流冰下难。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冰泉冷涩弦凝绝，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凝绝不通声暂歇。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别有幽愁暗恨生，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此时无声胜有声。</a:t>
            </a:r>
          </a:p>
        </p:txBody>
      </p:sp>
      <p:sp>
        <p:nvSpPr>
          <p:cNvPr id="45065" name="文本框 45064"/>
          <p:cNvSpPr txBox="1"/>
          <p:nvPr/>
        </p:nvSpPr>
        <p:spPr>
          <a:xfrm>
            <a:off x="8401051" y="4724401"/>
            <a:ext cx="2031325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幽愁暗恨</a:t>
            </a:r>
          </a:p>
        </p:txBody>
      </p:sp>
      <p:pic>
        <p:nvPicPr>
          <p:cNvPr id="22536" name="图片 45065" descr="千呼万唤始出来，犹抱琵琶半遮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938" y="0"/>
            <a:ext cx="3040062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5080"/>
          <p:cNvGrpSpPr/>
          <p:nvPr/>
        </p:nvGrpSpPr>
        <p:grpSpPr>
          <a:xfrm>
            <a:off x="7620000" y="1828800"/>
            <a:ext cx="2971800" cy="3657600"/>
            <a:chOff x="3840" y="1152"/>
            <a:chExt cx="1872" cy="2304"/>
          </a:xfrm>
        </p:grpSpPr>
        <p:sp>
          <p:nvSpPr>
            <p:cNvPr id="22544" name="直接连接符 45066"/>
            <p:cNvSpPr/>
            <p:nvPr/>
          </p:nvSpPr>
          <p:spPr>
            <a:xfrm>
              <a:off x="3840" y="1152"/>
              <a:ext cx="816" cy="9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45" name="直接连接符 45067"/>
            <p:cNvSpPr/>
            <p:nvPr/>
          </p:nvSpPr>
          <p:spPr>
            <a:xfrm flipV="1">
              <a:off x="4080" y="2064"/>
              <a:ext cx="576" cy="13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46" name="矩形 45068"/>
            <p:cNvSpPr/>
            <p:nvPr/>
          </p:nvSpPr>
          <p:spPr>
            <a:xfrm>
              <a:off x="4608" y="1968"/>
              <a:ext cx="1104" cy="48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0000FF"/>
                  </a:solidFill>
                  <a:latin typeface="微软雅黑" panose="020B0503020204020204" charset="-122"/>
                  <a:ea typeface="微软雅黑"/>
                </a:rPr>
                <a:t>大量比喻</a:t>
              </a:r>
            </a:p>
          </p:txBody>
        </p:sp>
      </p:grpSp>
      <p:grpSp>
        <p:nvGrpSpPr>
          <p:cNvPr id="3" name="组合 45079"/>
          <p:cNvGrpSpPr/>
          <p:nvPr/>
        </p:nvGrpSpPr>
        <p:grpSpPr>
          <a:xfrm>
            <a:off x="4762500" y="838200"/>
            <a:ext cx="5638800" cy="1600200"/>
            <a:chOff x="1968" y="528"/>
            <a:chExt cx="3552" cy="1008"/>
          </a:xfrm>
        </p:grpSpPr>
        <p:grpSp>
          <p:nvGrpSpPr>
            <p:cNvPr id="22539" name="组合 45077"/>
            <p:cNvGrpSpPr/>
            <p:nvPr/>
          </p:nvGrpSpPr>
          <p:grpSpPr>
            <a:xfrm>
              <a:off x="1968" y="912"/>
              <a:ext cx="1152" cy="624"/>
              <a:chOff x="1968" y="912"/>
              <a:chExt cx="1152" cy="624"/>
            </a:xfrm>
          </p:grpSpPr>
          <p:sp>
            <p:nvSpPr>
              <p:cNvPr id="22542" name="椭圆 45072"/>
              <p:cNvSpPr/>
              <p:nvPr/>
            </p:nvSpPr>
            <p:spPr>
              <a:xfrm>
                <a:off x="2592" y="912"/>
                <a:ext cx="432" cy="288"/>
              </a:xfrm>
              <a:prstGeom prst="ellipse">
                <a:avLst/>
              </a:prstGeom>
              <a:noFill/>
              <a:ln w="2857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543" name="椭圆 45074"/>
              <p:cNvSpPr/>
              <p:nvPr/>
            </p:nvSpPr>
            <p:spPr>
              <a:xfrm>
                <a:off x="1968" y="1200"/>
                <a:ext cx="1152" cy="336"/>
              </a:xfrm>
              <a:prstGeom prst="ellipse">
                <a:avLst/>
              </a:prstGeom>
              <a:noFill/>
              <a:ln w="2857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22540" name="直接连接符 45075"/>
            <p:cNvSpPr/>
            <p:nvPr/>
          </p:nvSpPr>
          <p:spPr>
            <a:xfrm flipV="1">
              <a:off x="2976" y="720"/>
              <a:ext cx="1584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41" name="矩形 45076"/>
            <p:cNvSpPr/>
            <p:nvPr/>
          </p:nvSpPr>
          <p:spPr>
            <a:xfrm>
              <a:off x="4656" y="528"/>
              <a:ext cx="864" cy="38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0000FF"/>
                  </a:solidFill>
                  <a:latin typeface="微软雅黑" panose="020B0503020204020204" charset="-122"/>
                  <a:ea typeface="微软雅黑"/>
                </a:rPr>
                <a:t>叠词</a:t>
              </a: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9" grpId="1"/>
      <p:bldP spid="45061" grpId="2"/>
      <p:bldP spid="45062" grpId="3" animBg="1"/>
      <p:bldP spid="45063" grpId="4"/>
      <p:bldP spid="45065" grpId="5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6081"/>
          <p:cNvSpPr txBox="1"/>
          <p:nvPr/>
        </p:nvSpPr>
        <p:spPr>
          <a:xfrm>
            <a:off x="5295900" y="315914"/>
            <a:ext cx="2909888" cy="706437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4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第三乐段</a:t>
            </a:r>
          </a:p>
        </p:txBody>
      </p:sp>
      <p:sp>
        <p:nvSpPr>
          <p:cNvPr id="46083" name="矩形 46082"/>
          <p:cNvSpPr/>
          <p:nvPr/>
        </p:nvSpPr>
        <p:spPr>
          <a:xfrm>
            <a:off x="5257800" y="1066800"/>
            <a:ext cx="3467616" cy="107721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银瓶乍破水浆迸，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铁骑突出刀枪鸣。</a:t>
            </a:r>
          </a:p>
        </p:txBody>
      </p:sp>
      <p:sp>
        <p:nvSpPr>
          <p:cNvPr id="46084" name="文本框 46083"/>
          <p:cNvSpPr txBox="1"/>
          <p:nvPr/>
        </p:nvSpPr>
        <p:spPr>
          <a:xfrm>
            <a:off x="8458200" y="685801"/>
            <a:ext cx="18288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高亢激越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086" name="文本框 46085"/>
          <p:cNvSpPr txBox="1"/>
          <p:nvPr/>
        </p:nvSpPr>
        <p:spPr>
          <a:xfrm>
            <a:off x="5486400" y="2286001"/>
            <a:ext cx="2133600" cy="708025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5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曲终</a:t>
            </a:r>
          </a:p>
        </p:txBody>
      </p:sp>
      <p:sp>
        <p:nvSpPr>
          <p:cNvPr id="46087" name="矩形 46086"/>
          <p:cNvSpPr/>
          <p:nvPr/>
        </p:nvSpPr>
        <p:spPr>
          <a:xfrm>
            <a:off x="5334000" y="2971801"/>
            <a:ext cx="3467616" cy="132343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曲终收拨当心画，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四弦一声如裂帛。</a:t>
            </a:r>
          </a:p>
        </p:txBody>
      </p:sp>
      <p:sp>
        <p:nvSpPr>
          <p:cNvPr id="46088" name="矩形 46087"/>
          <p:cNvSpPr/>
          <p:nvPr/>
        </p:nvSpPr>
        <p:spPr>
          <a:xfrm>
            <a:off x="8610601" y="2971801"/>
            <a:ext cx="182562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戛然而止</a:t>
            </a:r>
          </a:p>
        </p:txBody>
      </p:sp>
      <p:pic>
        <p:nvPicPr>
          <p:cNvPr id="23560" name="图片 46088" descr="千呼万唤始出来，犹抱琵琶半遮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938" y="0"/>
            <a:ext cx="30400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1" name="文本框 46090"/>
          <p:cNvSpPr txBox="1"/>
          <p:nvPr/>
        </p:nvSpPr>
        <p:spPr>
          <a:xfrm>
            <a:off x="5029200" y="4495801"/>
            <a:ext cx="4038600" cy="646113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6</a:t>
            </a:r>
            <a:r>
              <a:rPr lang="zh-CN" altLang="en-US" sz="36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余音绕梁（环境）</a:t>
            </a:r>
          </a:p>
        </p:txBody>
      </p:sp>
      <p:sp>
        <p:nvSpPr>
          <p:cNvPr id="46092" name="文本框 46091"/>
          <p:cNvSpPr txBox="1"/>
          <p:nvPr/>
        </p:nvSpPr>
        <p:spPr>
          <a:xfrm>
            <a:off x="5334001" y="5257800"/>
            <a:ext cx="3469219" cy="107721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baseline="-20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东船西舫悄无言，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baseline="-20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惟见江心秋月白</a:t>
            </a:r>
            <a:r>
              <a:rPr lang="zh-CN" altLang="en-US" sz="4800" b="1" baseline="-20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。</a:t>
            </a:r>
          </a:p>
        </p:txBody>
      </p:sp>
      <p:sp>
        <p:nvSpPr>
          <p:cNvPr id="46094" name="矩形 46093"/>
          <p:cNvSpPr/>
          <p:nvPr/>
        </p:nvSpPr>
        <p:spPr>
          <a:xfrm>
            <a:off x="8610600" y="5410200"/>
            <a:ext cx="1905000" cy="685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侧面烘托</a:t>
            </a:r>
          </a:p>
        </p:txBody>
      </p:sp>
      <p:grpSp>
        <p:nvGrpSpPr>
          <p:cNvPr id="2" name="组合 46096"/>
          <p:cNvGrpSpPr/>
          <p:nvPr/>
        </p:nvGrpSpPr>
        <p:grpSpPr>
          <a:xfrm>
            <a:off x="8458200" y="1600200"/>
            <a:ext cx="1905000" cy="2057400"/>
            <a:chOff x="4353" y="1104"/>
            <a:chExt cx="1200" cy="1296"/>
          </a:xfrm>
        </p:grpSpPr>
        <p:sp>
          <p:nvSpPr>
            <p:cNvPr id="23565" name="右大括号 46094"/>
            <p:cNvSpPr/>
            <p:nvPr/>
          </p:nvSpPr>
          <p:spPr>
            <a:xfrm>
              <a:off x="4353" y="1104"/>
              <a:ext cx="111" cy="1296"/>
            </a:xfrm>
            <a:prstGeom prst="rightBrace">
              <a:avLst>
                <a:gd name="adj1" fmla="val 56108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566" name="矩形 46095"/>
            <p:cNvSpPr/>
            <p:nvPr/>
          </p:nvSpPr>
          <p:spPr>
            <a:xfrm>
              <a:off x="4545" y="1536"/>
              <a:ext cx="1008" cy="38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0000FF"/>
                  </a:solidFill>
                  <a:latin typeface="微软雅黑" panose="020B0503020204020204" charset="-122"/>
                  <a:ea typeface="微软雅黑"/>
                </a:rPr>
                <a:t>比喻</a:t>
              </a: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1"/>
      <p:bldP spid="46084" grpId="2"/>
      <p:bldP spid="46086" grpId="3" animBg="1"/>
      <p:bldP spid="46087" grpId="4"/>
      <p:bldP spid="46088" grpId="5"/>
      <p:bldP spid="46091" grpId="6" animBg="1"/>
      <p:bldP spid="46092" grpId="7"/>
      <p:bldP spid="46094" grpId="8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3" name="文本框 6322"/>
          <p:cNvSpPr txBox="1"/>
          <p:nvPr/>
        </p:nvSpPr>
        <p:spPr>
          <a:xfrm>
            <a:off x="1774825" y="333376"/>
            <a:ext cx="4249738" cy="8299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u="sng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  <a:ea typeface="方正行楷简体" pitchFamily="65" charset="-122"/>
              </a:rPr>
              <a:t>诗歌的分类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27066" y="2661285"/>
            <a:ext cx="738664" cy="2895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中国古代诗歌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2545716" y="2467610"/>
            <a:ext cx="575945" cy="3266440"/>
          </a:xfrm>
          <a:prstGeom prst="leftBrac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8335" y="2338705"/>
            <a:ext cx="781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21356" y="4170045"/>
            <a:ext cx="2936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词（诗余</a:t>
            </a: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长短句）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08020" y="5547360"/>
            <a:ext cx="49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曲</a:t>
            </a: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700781" y="1768475"/>
            <a:ext cx="503555" cy="1662430"/>
          </a:xfrm>
          <a:prstGeom prst="leftBrac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04335" y="1547495"/>
            <a:ext cx="57213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古体诗：格律自由，不拘对仗、平仄，押韵较宽，篇幅长短不一。（一般为四言、五言、七言、乐府诗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/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歌行体、辞和赋）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33545" y="3044826"/>
            <a:ext cx="6433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近体诗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今体诗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/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格律诗）：一般为绝句、律诗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6250305" y="3747135"/>
            <a:ext cx="412750" cy="1356360"/>
          </a:xfrm>
          <a:prstGeom prst="leftBrac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88151" y="4246880"/>
            <a:ext cx="2753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中调：</a:t>
            </a: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59-90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88151" y="3705225"/>
            <a:ext cx="21253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小令：</a:t>
            </a: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58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字以内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88151" y="4859020"/>
            <a:ext cx="2753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长调：</a:t>
            </a: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91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字以上</a:t>
            </a:r>
          </a:p>
        </p:txBody>
      </p:sp>
    </p:spTree>
  </p:cSld>
  <p:clrMapOvr>
    <a:masterClrMapping/>
  </p:clrMapOvr>
  <p:transition>
    <p:diamond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4"/>
          <p:cNvSpPr>
            <a:spLocks noTextEdit="1"/>
          </p:cNvSpPr>
          <p:nvPr/>
        </p:nvSpPr>
        <p:spPr>
          <a:xfrm>
            <a:off x="3962400" y="0"/>
            <a:ext cx="2514600" cy="15192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33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音乐旋律</a:t>
            </a:r>
          </a:p>
        </p:txBody>
      </p:sp>
      <p:sp>
        <p:nvSpPr>
          <p:cNvPr id="8" name="AutoShape 11"/>
          <p:cNvSpPr/>
          <p:nvPr/>
        </p:nvSpPr>
        <p:spPr>
          <a:xfrm>
            <a:off x="2286000" y="2514601"/>
            <a:ext cx="1931988" cy="676275"/>
          </a:xfrm>
          <a:prstGeom prst="wedgeRectCallout">
            <a:avLst>
              <a:gd name="adj1" fmla="val -26954"/>
              <a:gd name="adj2" fmla="val 13888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嘈嘈切切</a:t>
            </a:r>
            <a:endParaRPr lang="en-US" altLang="zh-CN" sz="2100" b="1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珠落玉盘</a:t>
            </a:r>
          </a:p>
        </p:txBody>
      </p:sp>
      <p:sp>
        <p:nvSpPr>
          <p:cNvPr id="9" name="AutoShape 16"/>
          <p:cNvSpPr/>
          <p:nvPr/>
        </p:nvSpPr>
        <p:spPr>
          <a:xfrm>
            <a:off x="4343401" y="2209800"/>
            <a:ext cx="506413" cy="1346200"/>
          </a:xfrm>
          <a:prstGeom prst="wedgeRectCallout">
            <a:avLst>
              <a:gd name="adj1" fmla="val -43750"/>
              <a:gd name="adj2" fmla="val 6635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花下莺语</a:t>
            </a:r>
          </a:p>
        </p:txBody>
      </p:sp>
      <p:sp>
        <p:nvSpPr>
          <p:cNvPr id="10" name="AutoShape 18"/>
          <p:cNvSpPr/>
          <p:nvPr/>
        </p:nvSpPr>
        <p:spPr>
          <a:xfrm>
            <a:off x="5029201" y="5105400"/>
            <a:ext cx="1287463" cy="457200"/>
          </a:xfrm>
          <a:prstGeom prst="wedgeRectCallout">
            <a:avLst>
              <a:gd name="adj1" fmla="val 954"/>
              <a:gd name="adj2" fmla="val -105208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声暂歇</a:t>
            </a:r>
          </a:p>
        </p:txBody>
      </p:sp>
      <p:sp>
        <p:nvSpPr>
          <p:cNvPr id="11" name="AutoShape 20"/>
          <p:cNvSpPr/>
          <p:nvPr/>
        </p:nvSpPr>
        <p:spPr>
          <a:xfrm>
            <a:off x="7162800" y="2133601"/>
            <a:ext cx="571500" cy="1933575"/>
          </a:xfrm>
          <a:prstGeom prst="wedgeRectCallout">
            <a:avLst>
              <a:gd name="adj1" fmla="val -57708"/>
              <a:gd name="adj2" fmla="val -70954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水浆迸 刀枪鸣</a:t>
            </a:r>
          </a:p>
        </p:txBody>
      </p:sp>
      <p:sp>
        <p:nvSpPr>
          <p:cNvPr id="12" name="AutoShape 22"/>
          <p:cNvSpPr/>
          <p:nvPr/>
        </p:nvSpPr>
        <p:spPr>
          <a:xfrm>
            <a:off x="8534400" y="1066800"/>
            <a:ext cx="514350" cy="2241550"/>
          </a:xfrm>
          <a:prstGeom prst="wedgeRectCallout">
            <a:avLst>
              <a:gd name="adj1" fmla="val -176852"/>
              <a:gd name="adj2" fmla="val -6022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四弦一声如裂帛</a:t>
            </a:r>
          </a:p>
        </p:txBody>
      </p:sp>
      <p:sp>
        <p:nvSpPr>
          <p:cNvPr id="14" name="AutoShape 16"/>
          <p:cNvSpPr/>
          <p:nvPr/>
        </p:nvSpPr>
        <p:spPr>
          <a:xfrm>
            <a:off x="5105400" y="3276601"/>
            <a:ext cx="490538" cy="1350963"/>
          </a:xfrm>
          <a:prstGeom prst="wedgeRectCallout">
            <a:avLst>
              <a:gd name="adj1" fmla="val -43750"/>
              <a:gd name="adj2" fmla="val 6635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冰泉冷涩</a:t>
            </a:r>
          </a:p>
        </p:txBody>
      </p:sp>
      <p:sp>
        <p:nvSpPr>
          <p:cNvPr id="15" name="Text Box 15"/>
          <p:cNvSpPr txBox="1"/>
          <p:nvPr/>
        </p:nvSpPr>
        <p:spPr>
          <a:xfrm>
            <a:off x="6781800" y="4114801"/>
            <a:ext cx="1416050" cy="46196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高亢激越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8382000" y="3429001"/>
            <a:ext cx="1415772" cy="46166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戛然而止</a:t>
            </a:r>
          </a:p>
        </p:txBody>
      </p:sp>
      <p:sp>
        <p:nvSpPr>
          <p:cNvPr id="17" name="Text Box 15"/>
          <p:cNvSpPr txBox="1"/>
          <p:nvPr/>
        </p:nvSpPr>
        <p:spPr>
          <a:xfrm>
            <a:off x="2579688" y="4618039"/>
            <a:ext cx="1415772" cy="46166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急切愉悦</a:t>
            </a:r>
          </a:p>
        </p:txBody>
      </p:sp>
      <p:sp>
        <p:nvSpPr>
          <p:cNvPr id="18" name="Text Box 15"/>
          <p:cNvSpPr txBox="1"/>
          <p:nvPr/>
        </p:nvSpPr>
        <p:spPr>
          <a:xfrm>
            <a:off x="5181600" y="5638801"/>
            <a:ext cx="1415772" cy="46166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幽愁暗恨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1916113" y="1169988"/>
            <a:ext cx="6262688" cy="4038600"/>
          </a:xfrm>
          <a:custGeom>
            <a:avLst/>
            <a:gdLst>
              <a:gd name="connsiteX0" fmla="*/ 0 w 8349168"/>
              <a:gd name="connsiteY0" fmla="*/ 4145416 h 5385522"/>
              <a:gd name="connsiteX1" fmla="*/ 573206 w 8349168"/>
              <a:gd name="connsiteY1" fmla="*/ 4131769 h 5385522"/>
              <a:gd name="connsiteX2" fmla="*/ 1228299 w 8349168"/>
              <a:gd name="connsiteY2" fmla="*/ 3258312 h 5385522"/>
              <a:gd name="connsiteX3" fmla="*/ 1678675 w 8349168"/>
              <a:gd name="connsiteY3" fmla="*/ 4309189 h 5385522"/>
              <a:gd name="connsiteX4" fmla="*/ 2088107 w 8349168"/>
              <a:gd name="connsiteY4" fmla="*/ 3312903 h 5385522"/>
              <a:gd name="connsiteX5" fmla="*/ 2374710 w 8349168"/>
              <a:gd name="connsiteY5" fmla="*/ 4227303 h 5385522"/>
              <a:gd name="connsiteX6" fmla="*/ 2770496 w 8349168"/>
              <a:gd name="connsiteY6" fmla="*/ 3271960 h 5385522"/>
              <a:gd name="connsiteX7" fmla="*/ 3152633 w 8349168"/>
              <a:gd name="connsiteY7" fmla="*/ 4295542 h 5385522"/>
              <a:gd name="connsiteX8" fmla="*/ 3589361 w 8349168"/>
              <a:gd name="connsiteY8" fmla="*/ 3353846 h 5385522"/>
              <a:gd name="connsiteX9" fmla="*/ 4872251 w 8349168"/>
              <a:gd name="connsiteY9" fmla="*/ 5346419 h 5385522"/>
              <a:gd name="connsiteX10" fmla="*/ 7233313 w 8349168"/>
              <a:gd name="connsiteY10" fmla="*/ 1224795 h 5385522"/>
              <a:gd name="connsiteX11" fmla="*/ 8284191 w 8349168"/>
              <a:gd name="connsiteY11" fmla="*/ 64736 h 5385522"/>
              <a:gd name="connsiteX12" fmla="*/ 8229600 w 8349168"/>
              <a:gd name="connsiteY12" fmla="*/ 146622 h 5385522"/>
              <a:gd name="connsiteX13" fmla="*/ 8175009 w 8349168"/>
              <a:gd name="connsiteY13" fmla="*/ 132974 h 538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49168" h="5385522">
                <a:moveTo>
                  <a:pt x="0" y="4145416"/>
                </a:moveTo>
                <a:cubicBezTo>
                  <a:pt x="184245" y="4212518"/>
                  <a:pt x="368490" y="4279620"/>
                  <a:pt x="573206" y="4131769"/>
                </a:cubicBezTo>
                <a:cubicBezTo>
                  <a:pt x="777922" y="3983918"/>
                  <a:pt x="1044054" y="3228742"/>
                  <a:pt x="1228299" y="3258312"/>
                </a:cubicBezTo>
                <a:cubicBezTo>
                  <a:pt x="1412544" y="3287882"/>
                  <a:pt x="1535374" y="4300091"/>
                  <a:pt x="1678675" y="4309189"/>
                </a:cubicBezTo>
                <a:cubicBezTo>
                  <a:pt x="1821976" y="4318287"/>
                  <a:pt x="1972101" y="3326551"/>
                  <a:pt x="2088107" y="3312903"/>
                </a:cubicBezTo>
                <a:cubicBezTo>
                  <a:pt x="2204113" y="3299255"/>
                  <a:pt x="2260979" y="4234127"/>
                  <a:pt x="2374710" y="4227303"/>
                </a:cubicBezTo>
                <a:cubicBezTo>
                  <a:pt x="2488442" y="4220479"/>
                  <a:pt x="2640842" y="3260587"/>
                  <a:pt x="2770496" y="3271960"/>
                </a:cubicBezTo>
                <a:cubicBezTo>
                  <a:pt x="2900150" y="3283333"/>
                  <a:pt x="3016156" y="4281894"/>
                  <a:pt x="3152633" y="4295542"/>
                </a:cubicBezTo>
                <a:cubicBezTo>
                  <a:pt x="3289111" y="4309190"/>
                  <a:pt x="3302758" y="3178700"/>
                  <a:pt x="3589361" y="3353846"/>
                </a:cubicBezTo>
                <a:cubicBezTo>
                  <a:pt x="3875964" y="3528992"/>
                  <a:pt x="4264926" y="5701261"/>
                  <a:pt x="4872251" y="5346419"/>
                </a:cubicBezTo>
                <a:cubicBezTo>
                  <a:pt x="5479576" y="4991577"/>
                  <a:pt x="6664656" y="2105075"/>
                  <a:pt x="7233313" y="1224795"/>
                </a:cubicBezTo>
                <a:cubicBezTo>
                  <a:pt x="7801970" y="344514"/>
                  <a:pt x="8118143" y="244431"/>
                  <a:pt x="8284191" y="64736"/>
                </a:cubicBezTo>
                <a:cubicBezTo>
                  <a:pt x="8450239" y="-114959"/>
                  <a:pt x="8247797" y="135249"/>
                  <a:pt x="8229600" y="146622"/>
                </a:cubicBezTo>
                <a:cubicBezTo>
                  <a:pt x="8211403" y="157995"/>
                  <a:pt x="8193206" y="145484"/>
                  <a:pt x="8175009" y="132974"/>
                </a:cubicBezTo>
              </a:path>
            </a:pathLst>
          </a:cu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 noProof="1">
              <a:solidFill>
                <a:srgbClr val="000000"/>
              </a:solidFill>
              <a:latin typeface="Arial"/>
              <a:ea typeface="宋体"/>
            </a:endParaRPr>
          </a:p>
        </p:txBody>
      </p:sp>
      <p:sp>
        <p:nvSpPr>
          <p:cNvPr id="21" name="Text Box 15"/>
          <p:cNvSpPr txBox="1"/>
          <p:nvPr/>
        </p:nvSpPr>
        <p:spPr>
          <a:xfrm>
            <a:off x="8229600" y="228601"/>
            <a:ext cx="1416050" cy="46196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余音绕梁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1" animBg="1"/>
      <p:bldP spid="10" grpId="2" animBg="1"/>
      <p:bldP spid="11" grpId="3" animBg="1"/>
      <p:bldP spid="12" grpId="4" animBg="1"/>
      <p:bldP spid="14" grpId="5" animBg="1"/>
      <p:bldP spid="15" grpId="6" animBg="1"/>
      <p:bldP spid="16" grpId="7" animBg="1"/>
      <p:bldP spid="17" grpId="8" animBg="1"/>
      <p:bldP spid="18" grpId="9" animBg="1"/>
      <p:bldP spid="21" grpId="1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921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0000">
            <a:off x="2057400" y="3048000"/>
            <a:ext cx="3276600" cy="326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2" name="标题 92161"/>
          <p:cNvSpPr>
            <a:spLocks noGrp="1" noRot="1"/>
          </p:cNvSpPr>
          <p:nvPr>
            <p:ph type="title"/>
          </p:nvPr>
        </p:nvSpPr>
        <p:spPr>
          <a:xfrm>
            <a:off x="2971801" y="457200"/>
            <a:ext cx="724217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r>
              <a:rPr lang="zh-CN" altLang="en-US" sz="2800" b="1">
                <a:latin typeface="微软雅黑" panose="020B0503020204020204" charset="-122"/>
                <a:ea typeface="微软雅黑"/>
              </a:rPr>
              <a:t>归纳：作者是用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什么手法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来描写音乐的？</a:t>
            </a:r>
            <a:r>
              <a:rPr lang="zh-CN" altLang="en-US"/>
              <a:t> </a:t>
            </a:r>
          </a:p>
        </p:txBody>
      </p:sp>
      <p:sp>
        <p:nvSpPr>
          <p:cNvPr id="92163" name="内容占位符 92162"/>
          <p:cNvSpPr>
            <a:spLocks noGrp="1" noRot="1"/>
          </p:cNvSpPr>
          <p:nvPr>
            <p:ph idx="1"/>
          </p:nvPr>
        </p:nvSpPr>
        <p:spPr>
          <a:xfrm>
            <a:off x="1676400" y="2667000"/>
            <a:ext cx="8458200" cy="4038600"/>
          </a:xfrm>
          <a:solidFill>
            <a:srgbClr val="00B0F0">
              <a:alpha val="100000"/>
            </a:srgbClr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侧面烘托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，从环境、从听者等角度烘托音乐之美。</a:t>
            </a: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2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比喻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，化无形音乐为可感形象，喻体贴切。</a:t>
            </a: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3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叠词拟声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，以声写声，模拟场景，身临其境之感</a:t>
            </a: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4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曲中含情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，琵琶女用感情演奏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诗人用感情描摹音乐。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1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1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3" grpId="1" uiExpand="1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/>
          <p:nvPr/>
        </p:nvSpPr>
        <p:spPr>
          <a:xfrm>
            <a:off x="4343400" y="1946276"/>
            <a:ext cx="35052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6666"/>
                </a:solidFill>
                <a:latin typeface="微软雅黑" panose="020B0503020204020204" charset="-122"/>
                <a:ea typeface="微软雅黑"/>
              </a:rPr>
              <a:t>“</a:t>
            </a: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/>
              </a:rPr>
              <a:t>未成曲调先有情”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/>
              </a:rPr>
              <a:t>“似诉平生不得志”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/>
              </a:rPr>
              <a:t>“说尽心中无限事” 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/>
              </a:rPr>
              <a:t>“别有幽愁暗恨生”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/>
              </a:rPr>
              <a:t>“此时无声胜有声</a:t>
            </a:r>
            <a:r>
              <a:rPr lang="zh-CN" altLang="en-US" sz="2800">
                <a:solidFill>
                  <a:srgbClr val="006666"/>
                </a:solidFill>
                <a:latin typeface="微软雅黑" panose="020B0503020204020204" charset="-122"/>
                <a:ea typeface="微软雅黑"/>
              </a:rPr>
              <a:t>”</a:t>
            </a:r>
          </a:p>
        </p:txBody>
      </p:sp>
      <p:sp>
        <p:nvSpPr>
          <p:cNvPr id="90119" name="文本框 90118"/>
          <p:cNvSpPr txBox="1"/>
          <p:nvPr/>
        </p:nvSpPr>
        <p:spPr>
          <a:xfrm>
            <a:off x="3522980" y="850900"/>
            <a:ext cx="83058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曲中含情</a:t>
            </a:r>
            <a:r>
              <a:rPr lang="zh-CN" altLang="en-US" sz="44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找出文中句子为证</a:t>
            </a:r>
            <a:endParaRPr lang="zh-CN" altLang="en-US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0121" name="文本框 90120"/>
          <p:cNvSpPr txBox="1"/>
          <p:nvPr/>
        </p:nvSpPr>
        <p:spPr>
          <a:xfrm>
            <a:off x="3118605" y="2971800"/>
            <a:ext cx="677108" cy="18288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以情演曲</a:t>
            </a:r>
          </a:p>
        </p:txBody>
      </p:sp>
      <p:sp>
        <p:nvSpPr>
          <p:cNvPr id="90122" name="文本框 90121"/>
          <p:cNvSpPr txBox="1"/>
          <p:nvPr/>
        </p:nvSpPr>
        <p:spPr>
          <a:xfrm>
            <a:off x="1921986" y="3070226"/>
            <a:ext cx="738664" cy="16541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琵琶女</a:t>
            </a:r>
          </a:p>
        </p:txBody>
      </p:sp>
      <p:sp>
        <p:nvSpPr>
          <p:cNvPr id="90123" name="文本框 90122"/>
          <p:cNvSpPr txBox="1"/>
          <p:nvPr/>
        </p:nvSpPr>
        <p:spPr>
          <a:xfrm>
            <a:off x="7843322" y="2972436"/>
            <a:ext cx="677108" cy="182816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以情绘声</a:t>
            </a:r>
          </a:p>
        </p:txBody>
      </p:sp>
      <p:sp>
        <p:nvSpPr>
          <p:cNvPr id="90124" name="文本框 90123"/>
          <p:cNvSpPr txBox="1"/>
          <p:nvPr/>
        </p:nvSpPr>
        <p:spPr>
          <a:xfrm>
            <a:off x="9122886" y="3168650"/>
            <a:ext cx="738664" cy="16954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白居易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uiExpand="1" build="p"/>
      <p:bldP spid="90119" grpId="1"/>
      <p:bldP spid="90121" grpId="2" animBg="1"/>
      <p:bldP spid="90122" grpId="3" animBg="1"/>
      <p:bldP spid="90123" grpId="4" animBg="1"/>
      <p:bldP spid="90124" grpId="5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575720" y="764705"/>
            <a:ext cx="4283472" cy="765175"/>
          </a:xfrm>
        </p:spPr>
        <p:txBody>
          <a:bodyPr/>
          <a:lstStyle/>
          <a:p>
            <a:pPr eaLnBrk="1" hangingPunct="1"/>
            <a:r>
              <a:rPr lang="zh-CN" altLang="en-US" sz="3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第三课时：学习目标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63552" y="1844824"/>
            <a:ext cx="9001000" cy="25922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归纳琵琶女的人物形象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分析本诗中诗人的情感</a:t>
            </a: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idx="1"/>
          </p:nvPr>
        </p:nvSpPr>
        <p:spPr>
          <a:xfrm>
            <a:off x="1646874" y="1475424"/>
            <a:ext cx="8713787" cy="4537075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/>
              <a:t>       两千多年前，一个文人雅士，一个山野樵夫，是音乐将他们联系了起来，于是世上便流传着知音的佳话；一千多年前，一个</a:t>
            </a:r>
            <a:r>
              <a:rPr lang="zh-CN" altLang="en-US" b="1" u="sng">
                <a:solidFill>
                  <a:srgbClr val="0000FF"/>
                </a:solidFill>
              </a:rPr>
              <a:t>文人骚客</a:t>
            </a:r>
            <a:r>
              <a:rPr lang="zh-CN" altLang="en-US" b="1"/>
              <a:t>，一个</a:t>
            </a:r>
            <a:r>
              <a:rPr lang="zh-CN" altLang="en-US" b="1" u="sng">
                <a:solidFill>
                  <a:srgbClr val="0000FF"/>
                </a:solidFill>
              </a:rPr>
              <a:t>天涯歌女</a:t>
            </a:r>
            <a:r>
              <a:rPr lang="zh-CN" altLang="en-US" b="1"/>
              <a:t>，又是音乐让他们共同演绎了一首千古不衰的</a:t>
            </a:r>
            <a:r>
              <a:rPr lang="zh-CN" altLang="en-US" b="1">
                <a:solidFill>
                  <a:srgbClr val="FF0066"/>
                </a:solidFill>
              </a:rPr>
              <a:t>知音绝唱</a:t>
            </a:r>
            <a:r>
              <a:rPr lang="zh-CN" altLang="en-US" b="1"/>
              <a:t>。在那个不朽的夜晚，浔阳江的悠悠江水，瑟瑟秋风，清冷的月光，飘飞的荻花，永远记住了这个</a:t>
            </a:r>
            <a:r>
              <a:rPr lang="zh-CN" altLang="en-US" b="1" u="sng"/>
              <a:t>美丽而忧伤的故事</a:t>
            </a:r>
            <a:r>
              <a:rPr lang="zh-CN" altLang="en-US" b="1"/>
              <a:t>。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696455" y="452120"/>
            <a:ext cx="5109091" cy="97663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 vert="eaVert"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8000">
                <a:solidFill>
                  <a:srgbClr val="0000FF"/>
                </a:solidFill>
                <a:latin typeface="Arial" pitchFamily="34" charset="0"/>
                <a:ea typeface="黑体" panose="02010609060101010101" charset="-122"/>
              </a:rPr>
              <a:t>高山流水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24100" y="587376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导入：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48129" descr="琵琶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0"/>
            <a:ext cx="7010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1976477" y="1676400"/>
            <a:ext cx="553998" cy="9239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10291802" y="3535363"/>
            <a:ext cx="553998" cy="9239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10215602" y="3001963"/>
            <a:ext cx="553998" cy="9239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1749" name="文本框 48135"/>
          <p:cNvSpPr txBox="1"/>
          <p:nvPr/>
        </p:nvSpPr>
        <p:spPr>
          <a:xfrm>
            <a:off x="1971754" y="457200"/>
            <a:ext cx="1107996" cy="3886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配乐朗读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1"/>
      <p:bldP spid="48133" grpId="2"/>
      <p:bldP spid="31749" grpId="3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3"/>
          <p:cNvSpPr txBox="1"/>
          <p:nvPr/>
        </p:nvSpPr>
        <p:spPr>
          <a:xfrm>
            <a:off x="1524000" y="0"/>
            <a:ext cx="9144000" cy="36933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2770" name="Text Box 6"/>
          <p:cNvSpPr txBox="1"/>
          <p:nvPr/>
        </p:nvSpPr>
        <p:spPr>
          <a:xfrm>
            <a:off x="8686206" y="381000"/>
            <a:ext cx="1538883" cy="5594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8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五、</a:t>
            </a:r>
            <a:r>
              <a:rPr lang="zh-CN" altLang="en-US" sz="54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谁解青衫泪</a:t>
            </a:r>
            <a:endParaRPr lang="zh-CN" altLang="en-US" sz="8800" b="1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7541" y="187961"/>
            <a:ext cx="4388485" cy="660082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7240072" y="3505200"/>
            <a:ext cx="677108" cy="266954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探讨思想感情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27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6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2829386465896650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152401"/>
            <a:ext cx="9096375" cy="686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内容占位符 71682"/>
          <p:cNvSpPr>
            <a:spLocks noGrp="1" noRot="1"/>
          </p:cNvSpPr>
          <p:nvPr>
            <p:ph idx="1"/>
          </p:nvPr>
        </p:nvSpPr>
        <p:spPr>
          <a:xfrm>
            <a:off x="1717676" y="1168400"/>
            <a:ext cx="6359525" cy="12192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lnSpc>
                <a:spcPct val="135000"/>
              </a:lnSpc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</a:rPr>
              <a:t>找出诗中描写琵琶女人生遭遇的语句，并用简洁的词语加以概括。</a:t>
            </a:r>
          </a:p>
        </p:txBody>
      </p:sp>
      <p:sp>
        <p:nvSpPr>
          <p:cNvPr id="71688" name="文本框 71687"/>
          <p:cNvSpPr txBox="1"/>
          <p:nvPr/>
        </p:nvSpPr>
        <p:spPr>
          <a:xfrm>
            <a:off x="2359780" y="3200400"/>
            <a:ext cx="677108" cy="1905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人生前期</a:t>
            </a:r>
          </a:p>
        </p:txBody>
      </p:sp>
      <p:sp>
        <p:nvSpPr>
          <p:cNvPr id="71689" name="文本框 71688"/>
          <p:cNvSpPr txBox="1"/>
          <p:nvPr/>
        </p:nvSpPr>
        <p:spPr>
          <a:xfrm>
            <a:off x="3451226" y="3048001"/>
            <a:ext cx="2339975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艳压群芳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艺压京城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人妒人捧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年年欢笑</a:t>
            </a: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华文行楷" pitchFamily="2" charset="-122"/>
              </a:rPr>
              <a:t> </a:t>
            </a:r>
          </a:p>
        </p:txBody>
      </p:sp>
      <p:sp>
        <p:nvSpPr>
          <p:cNvPr id="71692" name="左大括号 71691"/>
          <p:cNvSpPr/>
          <p:nvPr/>
        </p:nvSpPr>
        <p:spPr>
          <a:xfrm>
            <a:off x="3276600" y="3124200"/>
            <a:ext cx="76200" cy="1828800"/>
          </a:xfrm>
          <a:prstGeom prst="leftBrace">
            <a:avLst>
              <a:gd name="adj1" fmla="val 200000"/>
              <a:gd name="adj2" fmla="val 50000"/>
            </a:avLst>
          </a:prstGeom>
          <a:noFill/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71693" name="任意多边形 71692"/>
          <p:cNvSpPr/>
          <p:nvPr/>
        </p:nvSpPr>
        <p:spPr>
          <a:xfrm>
            <a:off x="5105400" y="3962400"/>
            <a:ext cx="609600" cy="3048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 cap="flat" cmpd="sng">
            <a:solidFill>
              <a:schemeClr val="hlink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1695" name="矩形 71694"/>
          <p:cNvSpPr/>
          <p:nvPr/>
        </p:nvSpPr>
        <p:spPr>
          <a:xfrm>
            <a:off x="5791201" y="3886201"/>
            <a:ext cx="1914525" cy="561975"/>
          </a:xfrm>
          <a:prstGeom prst="rect">
            <a:avLst/>
          </a:prstGeom>
          <a:noFill/>
          <a:ln w="31750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华文行楷" pitchFamily="2" charset="-122"/>
            </a:endParaRPr>
          </a:p>
        </p:txBody>
      </p:sp>
      <p:pic>
        <p:nvPicPr>
          <p:cNvPr id="29705" name="图片 921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00000">
            <a:off x="6988175" y="2335213"/>
            <a:ext cx="3276600" cy="326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0" name="文本框 71689"/>
          <p:cNvSpPr txBox="1"/>
          <p:nvPr/>
        </p:nvSpPr>
        <p:spPr>
          <a:xfrm>
            <a:off x="5791201" y="3886200"/>
            <a:ext cx="1914525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京城名角</a:t>
            </a:r>
          </a:p>
        </p:txBody>
      </p:sp>
      <p:sp>
        <p:nvSpPr>
          <p:cNvPr id="29707" name="矩形 72709"/>
          <p:cNvSpPr>
            <a:spLocks noTextEdit="1"/>
          </p:cNvSpPr>
          <p:nvPr/>
        </p:nvSpPr>
        <p:spPr>
          <a:xfrm>
            <a:off x="2987676" y="130175"/>
            <a:ext cx="4640263" cy="939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i="1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琵琶女的人生遭遇</a:t>
            </a:r>
          </a:p>
        </p:txBody>
      </p:sp>
      <p:sp>
        <p:nvSpPr>
          <p:cNvPr id="12" name="椭圆 11"/>
          <p:cNvSpPr/>
          <p:nvPr/>
        </p:nvSpPr>
        <p:spPr>
          <a:xfrm>
            <a:off x="7696200" y="3733801"/>
            <a:ext cx="681038" cy="785813"/>
          </a:xfrm>
          <a:prstGeom prst="ellipse">
            <a:avLst/>
          </a:prstGeom>
          <a:noFill/>
          <a:ln w="3175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29709" name="TextBox 12"/>
          <p:cNvSpPr txBox="1"/>
          <p:nvPr/>
        </p:nvSpPr>
        <p:spPr>
          <a:xfrm>
            <a:off x="7772400" y="3810000"/>
            <a:ext cx="685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乐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  <p:bldP spid="71688" grpId="1" animBg="1"/>
      <p:bldP spid="71689" grpId="2"/>
      <p:bldP spid="71690" grpId="3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2829386465896650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350" y="-20637"/>
            <a:ext cx="9107488" cy="691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8" name="文本框 72707"/>
          <p:cNvSpPr txBox="1"/>
          <p:nvPr/>
        </p:nvSpPr>
        <p:spPr>
          <a:xfrm>
            <a:off x="2372123" y="3124200"/>
            <a:ext cx="615553" cy="1524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人生后期</a:t>
            </a:r>
          </a:p>
        </p:txBody>
      </p:sp>
      <p:pic>
        <p:nvPicPr>
          <p:cNvPr id="30724" name="图片 727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2209800"/>
            <a:ext cx="3276600" cy="422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矩形 72709"/>
          <p:cNvSpPr>
            <a:spLocks noTextEdit="1"/>
          </p:cNvSpPr>
          <p:nvPr/>
        </p:nvSpPr>
        <p:spPr>
          <a:xfrm>
            <a:off x="2987676" y="130175"/>
            <a:ext cx="4640263" cy="939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i="1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琵琶女的人生遭遇</a:t>
            </a:r>
          </a:p>
        </p:txBody>
      </p:sp>
      <p:sp>
        <p:nvSpPr>
          <p:cNvPr id="72711" name="左大括号 72710"/>
          <p:cNvSpPr/>
          <p:nvPr/>
        </p:nvSpPr>
        <p:spPr>
          <a:xfrm>
            <a:off x="3124200" y="2895600"/>
            <a:ext cx="76200" cy="1828800"/>
          </a:xfrm>
          <a:prstGeom prst="leftBrace">
            <a:avLst>
              <a:gd name="adj1" fmla="val 200000"/>
              <a:gd name="adj2" fmla="val 50000"/>
            </a:avLst>
          </a:prstGeom>
          <a:noFill/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72713" name="文本框 72712"/>
          <p:cNvSpPr txBox="1"/>
          <p:nvPr/>
        </p:nvSpPr>
        <p:spPr>
          <a:xfrm>
            <a:off x="3352800" y="2743201"/>
            <a:ext cx="2133600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华文行楷" pitchFamily="2" charset="-122"/>
              </a:rPr>
              <a:t>年老色衰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华文行楷" pitchFamily="2" charset="-122"/>
              </a:rPr>
              <a:t>门前冷落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华文行楷" pitchFamily="2" charset="-122"/>
              </a:rPr>
              <a:t>委身商人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华文行楷" pitchFamily="2" charset="-122"/>
              </a:rPr>
              <a:t>独守空船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华文行楷" pitchFamily="2" charset="-122"/>
              </a:rPr>
              <a:t> </a:t>
            </a:r>
          </a:p>
        </p:txBody>
      </p:sp>
      <p:sp>
        <p:nvSpPr>
          <p:cNvPr id="72714" name="任意多边形 72713"/>
          <p:cNvSpPr/>
          <p:nvPr/>
        </p:nvSpPr>
        <p:spPr>
          <a:xfrm>
            <a:off x="4953000" y="3657600"/>
            <a:ext cx="609600" cy="3048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 cap="flat" cmpd="sng">
            <a:solidFill>
              <a:schemeClr val="hlink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2715" name="文本框 72714"/>
          <p:cNvSpPr txBox="1"/>
          <p:nvPr/>
        </p:nvSpPr>
        <p:spPr>
          <a:xfrm>
            <a:off x="5638800" y="3581400"/>
            <a:ext cx="914400" cy="52228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商妇</a:t>
            </a:r>
          </a:p>
        </p:txBody>
      </p:sp>
      <p:sp>
        <p:nvSpPr>
          <p:cNvPr id="72716" name="文本框 72715"/>
          <p:cNvSpPr txBox="1"/>
          <p:nvPr/>
        </p:nvSpPr>
        <p:spPr>
          <a:xfrm>
            <a:off x="6781800" y="3581400"/>
            <a:ext cx="457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怨</a:t>
            </a:r>
          </a:p>
        </p:txBody>
      </p:sp>
      <p:sp>
        <p:nvSpPr>
          <p:cNvPr id="72718" name="椭圆 72717"/>
          <p:cNvSpPr/>
          <p:nvPr/>
        </p:nvSpPr>
        <p:spPr>
          <a:xfrm>
            <a:off x="6629400" y="3429001"/>
            <a:ext cx="757238" cy="785813"/>
          </a:xfrm>
          <a:prstGeom prst="ellipse">
            <a:avLst/>
          </a:prstGeom>
          <a:noFill/>
          <a:ln w="3175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84909" y="324485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i="1" kern="1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对比反衬</a:t>
            </a:r>
          </a:p>
        </p:txBody>
      </p:sp>
      <p:sp>
        <p:nvSpPr>
          <p:cNvPr id="14" name="矩形 13"/>
          <p:cNvSpPr/>
          <p:nvPr/>
        </p:nvSpPr>
        <p:spPr>
          <a:xfrm>
            <a:off x="2209800" y="5486401"/>
            <a:ext cx="4876800" cy="70802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i="1" kern="1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对比反衬，令人唏嘘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  <p:bldP spid="72713" grpId="1"/>
      <p:bldP spid="72715" grpId="2" animBg="1"/>
      <p:bldP spid="72716" grpId="3"/>
      <p:bldP spid="14" grpId="4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49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638" y="2895600"/>
            <a:ext cx="4932362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49161" descr="pipanv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4383088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49154"/>
          <p:cNvSpPr txBox="1"/>
          <p:nvPr/>
        </p:nvSpPr>
        <p:spPr>
          <a:xfrm>
            <a:off x="1524000" y="4495801"/>
            <a:ext cx="3124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56" name="椭圆 49155"/>
          <p:cNvSpPr/>
          <p:nvPr/>
        </p:nvSpPr>
        <p:spPr>
          <a:xfrm>
            <a:off x="1981200" y="4343400"/>
            <a:ext cx="1905000" cy="990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琵琶女</a:t>
            </a:r>
          </a:p>
        </p:txBody>
      </p:sp>
      <p:sp>
        <p:nvSpPr>
          <p:cNvPr id="31750" name="文本框 49156"/>
          <p:cNvSpPr txBox="1"/>
          <p:nvPr/>
        </p:nvSpPr>
        <p:spPr>
          <a:xfrm>
            <a:off x="4876800" y="4648201"/>
            <a:ext cx="2590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58" name="左右箭头 49157"/>
          <p:cNvSpPr/>
          <p:nvPr/>
        </p:nvSpPr>
        <p:spPr>
          <a:xfrm>
            <a:off x="4343400" y="4191000"/>
            <a:ext cx="2667000" cy="1371600"/>
          </a:xfrm>
          <a:prstGeom prst="leftRightArrow">
            <a:avLst>
              <a:gd name="adj1" fmla="val 50000"/>
              <a:gd name="adj2" fmla="val 38825"/>
            </a:avLst>
          </a:prstGeom>
          <a:solidFill>
            <a:schemeClr val="accent1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华文行楷" pitchFamily="2" charset="-122"/>
              </a:rPr>
              <a:t>同是天涯沦落人</a:t>
            </a:r>
            <a:endParaRPr lang="zh-CN" altLang="en-US" sz="2800" b="1">
              <a:solidFill>
                <a:srgbClr val="FF0000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31752" name="文本框 49158"/>
          <p:cNvSpPr txBox="1"/>
          <p:nvPr/>
        </p:nvSpPr>
        <p:spPr>
          <a:xfrm>
            <a:off x="8229600" y="4648201"/>
            <a:ext cx="1905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60" name="椭圆 49159"/>
          <p:cNvSpPr/>
          <p:nvPr/>
        </p:nvSpPr>
        <p:spPr>
          <a:xfrm>
            <a:off x="7315200" y="4343400"/>
            <a:ext cx="1905000" cy="990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白居易</a:t>
            </a:r>
          </a:p>
        </p:txBody>
      </p:sp>
      <p:sp>
        <p:nvSpPr>
          <p:cNvPr id="37897" name="文本框 49160"/>
          <p:cNvSpPr txBox="1"/>
          <p:nvPr/>
        </p:nvSpPr>
        <p:spPr>
          <a:xfrm>
            <a:off x="2895600" y="152400"/>
            <a:ext cx="6400800" cy="218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诗人为什么会同一个萍水相逢的下等的歌女产生共鸣呢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？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40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  <p:bldP spid="49158" grpId="1" animBg="1"/>
      <p:bldP spid="4916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09"/>
          <p:cNvPicPr>
            <a:picLocks noGrp="1" noRot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1" y="692151"/>
            <a:ext cx="2860675" cy="5489575"/>
          </a:xfrm>
        </p:spPr>
      </p:pic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5016500" y="765176"/>
            <a:ext cx="532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6743700" y="188913"/>
            <a:ext cx="14414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002221"/>
                </a:solidFill>
                <a:latin typeface="Arial" pitchFamily="34" charset="0"/>
                <a:ea typeface="黑体" panose="02010609060101010101" charset="-122"/>
              </a:rPr>
              <a:t>解题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4953001" y="917575"/>
            <a:ext cx="5318125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关于歌、行、引</a:t>
            </a:r>
            <a:r>
              <a:rPr lang="en-US" altLang="zh-CN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en-US" altLang="zh-CN" sz="3200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琵琶行</a:t>
            </a:r>
            <a:r>
              <a:rPr lang="en-US" altLang="zh-CN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原作</a:t>
            </a:r>
            <a:r>
              <a:rPr lang="en-US" altLang="zh-CN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琵琶引</a:t>
            </a:r>
            <a:r>
              <a:rPr lang="en-US" altLang="zh-CN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3333CC"/>
                </a:solidFill>
                <a:latin typeface="Arial" pitchFamily="34" charset="0"/>
                <a:ea typeface="黑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行</a:t>
            </a:r>
            <a:r>
              <a:rPr lang="zh-CN" altLang="en-US" sz="3200" b="1" dirty="0">
                <a:solidFill>
                  <a:srgbClr val="3333CC"/>
                </a:solidFill>
                <a:latin typeface="Arial" pitchFamily="34" charset="0"/>
                <a:ea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是乐曲的意思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白居易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还有</a:t>
            </a:r>
            <a:r>
              <a:rPr lang="en-US" altLang="zh-CN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长恨歌</a:t>
            </a:r>
            <a:r>
              <a:rPr lang="en-US" altLang="zh-CN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3200" b="1" dirty="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歌、行、引是古代歌曲的三种形式，后成为古代诗歌的一种体裁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。三者的名称虽不同，其实并无严格区别。</a:t>
            </a:r>
            <a:r>
              <a:rPr lang="zh-CN" altLang="en-US" sz="3200" b="1" u="sng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其音节、格律一般比较自由，形式都采用五言、七言、杂言的古体，富于变化。</a:t>
            </a:r>
            <a: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/>
            </a:r>
            <a:br>
              <a:rPr lang="zh-CN" altLang="en-US" sz="3200" b="1" dirty="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3200" b="1" dirty="0">
              <a:solidFill>
                <a:srgbClr val="0022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50177" descr="cc506c8bc02e9201c8fc7a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50" y="152401"/>
            <a:ext cx="3600450" cy="6551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标题 50178"/>
          <p:cNvSpPr>
            <a:spLocks noGrp="1"/>
          </p:cNvSpPr>
          <p:nvPr>
            <p:ph type="title"/>
          </p:nvPr>
        </p:nvSpPr>
        <p:spPr>
          <a:xfrm>
            <a:off x="1981200" y="274638"/>
            <a:ext cx="43307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eaLnBrk="1" hangingPunct="1">
              <a:defRPr/>
            </a:pPr>
            <a:r>
              <a:rPr lang="zh-CN" altLang="en-US" sz="54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</a:rPr>
              <a:t>背  景</a:t>
            </a:r>
          </a:p>
        </p:txBody>
      </p:sp>
      <p:sp>
        <p:nvSpPr>
          <p:cNvPr id="38915" name="文本占位符 50179"/>
          <p:cNvSpPr>
            <a:spLocks noGrp="1"/>
          </p:cNvSpPr>
          <p:nvPr>
            <p:ph idx="1"/>
          </p:nvPr>
        </p:nvSpPr>
        <p:spPr>
          <a:xfrm>
            <a:off x="1703389" y="1341438"/>
            <a:ext cx="4897437" cy="5256212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/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唐宪宗元和十年</a:t>
            </a:r>
            <a:r>
              <a:rPr lang="en-US" altLang="zh-CN" sz="2800" b="1">
                <a:latin typeface="微软雅黑" panose="020B0503020204020204" charset="-122"/>
                <a:ea typeface="微软雅黑"/>
              </a:rPr>
              <a:t>(815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年</a:t>
            </a:r>
            <a:r>
              <a:rPr lang="en-US" altLang="zh-CN" sz="2800" b="1">
                <a:latin typeface="微软雅黑" panose="020B0503020204020204" charset="-122"/>
                <a:ea typeface="微软雅黑"/>
              </a:rPr>
              <a:t>)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，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</a:rPr>
              <a:t>节度使吴元济派人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刺死宰相武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元衡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，长安城顿时一片混乱。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</a:rPr>
              <a:t>白居易当时任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东宫赞善大夫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，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</a:rPr>
              <a:t>是个陪侍太子的闲职，不能过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</a:rPr>
              <a:t>问朝政，但他压抑不住自己的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</a:rPr>
              <a:t>愤怒，上书请求缉捕凶手，终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越职言事的罪名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被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贬为江州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司马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。五年后，宪宗去世，穆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</a:rPr>
              <a:t>宗即位，才被调回长安。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38915" grpId="1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768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内容占位符 76802"/>
          <p:cNvSpPr>
            <a:spLocks noGrp="1" noRot="1"/>
          </p:cNvSpPr>
          <p:nvPr>
            <p:ph idx="1"/>
          </p:nvPr>
        </p:nvSpPr>
        <p:spPr>
          <a:xfrm>
            <a:off x="2297113" y="371475"/>
            <a:ext cx="6477000" cy="1752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2400" b="1">
                <a:ea typeface="楷体_GB2312" pitchFamily="49" charset="-122"/>
              </a:rPr>
              <a:t>      </a:t>
            </a:r>
            <a:r>
              <a:rPr lang="zh-CN" altLang="en-US" sz="2400" b="1">
                <a:latin typeface="微软雅黑" panose="020B0503020204020204" charset="-122"/>
                <a:ea typeface="微软雅黑"/>
              </a:rPr>
              <a:t>作者与琵琶女能够在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凄切的琵琶声中</a:t>
            </a:r>
            <a:r>
              <a:rPr lang="zh-CN" altLang="en-US" sz="2400" b="1">
                <a:latin typeface="微软雅黑" panose="020B0503020204020204" charset="-122"/>
                <a:ea typeface="微软雅黑"/>
              </a:rPr>
              <a:t>找到心灵慰藉，让萍水相逢成为了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心灵知音</a:t>
            </a:r>
            <a:r>
              <a:rPr lang="zh-CN" altLang="en-US" sz="2400" b="1">
                <a:latin typeface="微软雅黑" panose="020B0503020204020204" charset="-122"/>
                <a:ea typeface="微软雅黑"/>
              </a:rPr>
              <a:t>，就是因为他们有着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相似的人生际遇</a:t>
            </a:r>
            <a:r>
              <a:rPr lang="zh-CN" altLang="en-US" sz="2400" b="1">
                <a:latin typeface="微软雅黑" panose="020B0503020204020204" charset="-122"/>
                <a:ea typeface="微软雅黑"/>
              </a:rPr>
              <a:t>。</a:t>
            </a:r>
          </a:p>
        </p:txBody>
      </p:sp>
      <p:sp>
        <p:nvSpPr>
          <p:cNvPr id="33796" name="动作按钮: 帮助 76806"/>
          <p:cNvSpPr/>
          <p:nvPr/>
        </p:nvSpPr>
        <p:spPr>
          <a:xfrm>
            <a:off x="2057400" y="4419600"/>
            <a:ext cx="1447800" cy="914400"/>
          </a:xfrm>
          <a:prstGeom prst="actionButtonHelp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76809" name="Cloud"/>
          <p:cNvSpPr>
            <a:spLocks noChangeAspect="1" noEditPoints="1" noChangeArrowheads="1"/>
          </p:cNvSpPr>
          <p:nvPr/>
        </p:nvSpPr>
        <p:spPr bwMode="auto">
          <a:xfrm>
            <a:off x="2767013" y="2767014"/>
            <a:ext cx="5029200" cy="3370263"/>
          </a:xfrm>
          <a:custGeom>
            <a:avLst/>
            <a:gdLst/>
            <a:ahLst/>
            <a:cxnLst>
              <a:cxn ang="0">
                <a:pos x="1950" y="7185"/>
              </a:cxn>
              <a:cxn ang="0">
                <a:pos x="-1" y="10142"/>
              </a:cxn>
              <a:cxn ang="0">
                <a:pos x="1074" y="12708"/>
              </a:cxn>
              <a:cxn ang="0">
                <a:pos x="486" y="14730"/>
              </a:cxn>
              <a:cxn ang="0">
                <a:pos x="2666" y="17689"/>
              </a:cxn>
              <a:cxn ang="0">
                <a:pos x="2921" y="17669"/>
              </a:cxn>
              <a:cxn ang="0">
                <a:pos x="6270" y="20320"/>
              </a:cxn>
              <a:cxn ang="0">
                <a:pos x="8259" y="19567"/>
              </a:cxn>
              <a:cxn ang="0">
                <a:pos x="11066" y="21614"/>
              </a:cxn>
              <a:cxn ang="0">
                <a:pos x="14298" y="18343"/>
              </a:cxn>
              <a:cxn ang="0">
                <a:pos x="15829" y="18939"/>
              </a:cxn>
              <a:cxn ang="0">
                <a:pos x="18722" y="15037"/>
              </a:cxn>
              <a:cxn ang="0">
                <a:pos x="21630" y="10474"/>
              </a:cxn>
              <a:cxn ang="0">
                <a:pos x="20929" y="7666"/>
              </a:cxn>
              <a:cxn ang="0">
                <a:pos x="21145" y="6232"/>
              </a:cxn>
              <a:cxn ang="0">
                <a:pos x="19180" y="2722"/>
              </a:cxn>
              <a:cxn ang="0">
                <a:pos x="16789" y="8"/>
              </a:cxn>
              <a:cxn ang="0">
                <a:pos x="14936" y="1173"/>
              </a:cxn>
              <a:cxn ang="0">
                <a:pos x="13200" y="2"/>
              </a:cxn>
              <a:cxn ang="0">
                <a:pos x="11246" y="1647"/>
              </a:cxn>
              <a:cxn ang="0">
                <a:pos x="9375" y="602"/>
              </a:cxn>
              <a:cxn ang="0">
                <a:pos x="7019" y="2531"/>
              </a:cxn>
              <a:cxn ang="0">
                <a:pos x="5312" y="1900"/>
              </a:cxn>
              <a:cxn ang="0">
                <a:pos x="1935" y="6495"/>
              </a:cxn>
              <a:cxn ang="0">
                <a:pos x="1966" y="7117"/>
              </a:cxn>
              <a:cxn ang="0">
                <a:pos x="1080" y="12690"/>
              </a:cxn>
              <a:cxn ang="0">
                <a:pos x="2178" y="13097"/>
              </a:cxn>
              <a:cxn ang="0">
                <a:pos x="2348" y="13088"/>
              </a:cxn>
              <a:cxn ang="0">
                <a:pos x="2910" y="17640"/>
              </a:cxn>
              <a:cxn ang="0">
                <a:pos x="3465" y="17450"/>
              </a:cxn>
              <a:cxn ang="0">
                <a:pos x="7905" y="18675"/>
              </a:cxn>
              <a:cxn ang="0">
                <a:pos x="8238" y="19546"/>
              </a:cxn>
              <a:cxn ang="0">
                <a:pos x="14280" y="18330"/>
              </a:cxn>
              <a:cxn ang="0">
                <a:pos x="14414" y="17375"/>
              </a:cxn>
              <a:cxn ang="0">
                <a:pos x="18690" y="15045"/>
              </a:cxn>
              <a:cxn ang="0">
                <a:pos x="18690" y="15013"/>
              </a:cxn>
              <a:cxn ang="0">
                <a:pos x="17065" y="11476"/>
              </a:cxn>
              <a:cxn ang="0">
                <a:pos x="20175" y="9015"/>
              </a:cxn>
              <a:cxn ang="0">
                <a:pos x="20900" y="7678"/>
              </a:cxn>
              <a:cxn ang="0">
                <a:pos x="19200" y="3345"/>
              </a:cxn>
              <a:cxn ang="0">
                <a:pos x="19200" y="3297"/>
              </a:cxn>
              <a:cxn ang="0">
                <a:pos x="19162" y="2711"/>
              </a:cxn>
              <a:cxn ang="0">
                <a:pos x="14910" y="1170"/>
              </a:cxn>
              <a:cxn ang="0">
                <a:pos x="14539" y="1976"/>
              </a:cxn>
              <a:cxn ang="0">
                <a:pos x="11250" y="1665"/>
              </a:cxn>
              <a:cxn ang="0">
                <a:pos x="11069" y="2360"/>
              </a:cxn>
              <a:cxn ang="0">
                <a:pos x="7650" y="3270"/>
              </a:cxn>
              <a:cxn ang="0">
                <a:pos x="7001" y="2595"/>
              </a:cxn>
              <a:cxn ang="0">
                <a:pos x="1950" y="7185"/>
              </a:cxn>
              <a:cxn ang="0">
                <a:pos x="2063" y="7896"/>
              </a:cxn>
            </a:cxnLst>
            <a:rect l="0" t="0" r="r" b="b"/>
            <a:pathLst>
              <a:path w="21600" h="21600">
                <a:moveTo>
                  <a:pt x="1950" y="7185"/>
                </a:moveTo>
                <a:cubicBezTo>
                  <a:pt x="854" y="7337"/>
                  <a:pt x="-1" y="8603"/>
                  <a:pt x="-1" y="10142"/>
                </a:cubicBezTo>
                <a:cubicBezTo>
                  <a:pt x="-1" y="11236"/>
                  <a:pt x="431" y="12192"/>
                  <a:pt x="1074" y="12708"/>
                </a:cubicBezTo>
                <a:cubicBezTo>
                  <a:pt x="709" y="13237"/>
                  <a:pt x="486" y="13948"/>
                  <a:pt x="486" y="14730"/>
                </a:cubicBezTo>
                <a:cubicBezTo>
                  <a:pt x="486" y="16364"/>
                  <a:pt x="1462" y="17689"/>
                  <a:pt x="2666" y="17689"/>
                </a:cubicBezTo>
                <a:cubicBezTo>
                  <a:pt x="2752" y="17689"/>
                  <a:pt x="2837" y="17682"/>
                  <a:pt x="2921" y="17669"/>
                </a:cubicBezTo>
                <a:cubicBezTo>
                  <a:pt x="3587" y="19254"/>
                  <a:pt x="4837" y="20320"/>
                  <a:pt x="6270" y="20320"/>
                </a:cubicBezTo>
                <a:cubicBezTo>
                  <a:pt x="6998" y="20320"/>
                  <a:pt x="7678" y="20045"/>
                  <a:pt x="8259" y="19567"/>
                </a:cubicBezTo>
                <a:cubicBezTo>
                  <a:pt x="8865" y="20802"/>
                  <a:pt x="9896" y="21614"/>
                  <a:pt x="11066" y="21614"/>
                </a:cubicBezTo>
                <a:cubicBezTo>
                  <a:pt x="12590" y="21614"/>
                  <a:pt x="13878" y="20236"/>
                  <a:pt x="14298" y="18343"/>
                </a:cubicBezTo>
                <a:cubicBezTo>
                  <a:pt x="14741" y="18721"/>
                  <a:pt x="15266" y="18939"/>
                  <a:pt x="15829" y="18939"/>
                </a:cubicBezTo>
                <a:cubicBezTo>
                  <a:pt x="17419" y="18939"/>
                  <a:pt x="18709" y="17195"/>
                  <a:pt x="18722" y="15037"/>
                </a:cubicBezTo>
                <a:cubicBezTo>
                  <a:pt x="20367" y="14720"/>
                  <a:pt x="21630" y="12798"/>
                  <a:pt x="21630" y="10474"/>
                </a:cubicBezTo>
                <a:cubicBezTo>
                  <a:pt x="21630" y="9417"/>
                  <a:pt x="21369" y="8443"/>
                  <a:pt x="20929" y="7666"/>
                </a:cubicBezTo>
                <a:cubicBezTo>
                  <a:pt x="21068" y="7226"/>
                  <a:pt x="21145" y="6741"/>
                  <a:pt x="21145" y="6232"/>
                </a:cubicBezTo>
                <a:cubicBezTo>
                  <a:pt x="21145" y="4555"/>
                  <a:pt x="20312" y="3142"/>
                  <a:pt x="19180" y="2722"/>
                </a:cubicBezTo>
                <a:cubicBezTo>
                  <a:pt x="18976" y="1178"/>
                  <a:pt x="17983" y="8"/>
                  <a:pt x="16789" y="8"/>
                </a:cubicBezTo>
                <a:cubicBezTo>
                  <a:pt x="16046" y="8"/>
                  <a:pt x="15382" y="460"/>
                  <a:pt x="14936" y="1173"/>
                </a:cubicBezTo>
                <a:cubicBezTo>
                  <a:pt x="14537" y="461"/>
                  <a:pt x="13908" y="2"/>
                  <a:pt x="13200" y="2"/>
                </a:cubicBezTo>
                <a:cubicBezTo>
                  <a:pt x="12345" y="2"/>
                  <a:pt x="11604" y="672"/>
                  <a:pt x="11246" y="1647"/>
                </a:cubicBezTo>
                <a:cubicBezTo>
                  <a:pt x="10765" y="1001"/>
                  <a:pt x="10104" y="602"/>
                  <a:pt x="9375" y="602"/>
                </a:cubicBezTo>
                <a:cubicBezTo>
                  <a:pt x="8354" y="602"/>
                  <a:pt x="7468" y="1383"/>
                  <a:pt x="7019" y="2531"/>
                </a:cubicBezTo>
                <a:cubicBezTo>
                  <a:pt x="6519" y="2130"/>
                  <a:pt x="5935" y="1900"/>
                  <a:pt x="5312" y="1900"/>
                </a:cubicBezTo>
                <a:cubicBezTo>
                  <a:pt x="3447" y="1900"/>
                  <a:pt x="1935" y="3957"/>
                  <a:pt x="1935" y="6495"/>
                </a:cubicBezTo>
                <a:cubicBezTo>
                  <a:pt x="1935" y="6706"/>
                  <a:pt x="1945" y="6913"/>
                  <a:pt x="1966" y="7117"/>
                </a:cubicBezTo>
                <a:close/>
              </a:path>
              <a:path w="21600" h="21600" fill="none">
                <a:moveTo>
                  <a:pt x="1080" y="12690"/>
                </a:moveTo>
                <a:cubicBezTo>
                  <a:pt x="1402" y="12949"/>
                  <a:pt x="1778" y="13097"/>
                  <a:pt x="2178" y="13097"/>
                </a:cubicBezTo>
                <a:cubicBezTo>
                  <a:pt x="2235" y="13097"/>
                  <a:pt x="2292" y="13094"/>
                  <a:pt x="2348" y="13088"/>
                </a:cubicBezTo>
              </a:path>
              <a:path w="21600" h="21600" fill="none">
                <a:moveTo>
                  <a:pt x="2910" y="17640"/>
                </a:moveTo>
                <a:cubicBezTo>
                  <a:pt x="3105" y="17609"/>
                  <a:pt x="3290" y="17544"/>
                  <a:pt x="3465" y="17450"/>
                </a:cubicBezTo>
              </a:path>
              <a:path w="21600" h="21600" fill="none">
                <a:moveTo>
                  <a:pt x="7905" y="18675"/>
                </a:moveTo>
                <a:cubicBezTo>
                  <a:pt x="7993" y="18984"/>
                  <a:pt x="8105" y="19275"/>
                  <a:pt x="8238" y="19546"/>
                </a:cubicBezTo>
              </a:path>
              <a:path w="21600" h="21600" fill="none">
                <a:moveTo>
                  <a:pt x="14280" y="18330"/>
                </a:moveTo>
                <a:cubicBezTo>
                  <a:pt x="14349" y="18025"/>
                  <a:pt x="14394" y="17705"/>
                  <a:pt x="14414" y="17375"/>
                </a:cubicBezTo>
              </a:path>
              <a:path w="21600" h="21600" fill="none">
                <a:moveTo>
                  <a:pt x="18690" y="15045"/>
                </a:moveTo>
                <a:cubicBezTo>
                  <a:pt x="18690" y="15034"/>
                  <a:pt x="18690" y="15024"/>
                  <a:pt x="18690" y="15013"/>
                </a:cubicBezTo>
                <a:cubicBezTo>
                  <a:pt x="18690" y="13459"/>
                  <a:pt x="18027" y="12115"/>
                  <a:pt x="17065" y="11476"/>
                </a:cubicBezTo>
              </a:path>
              <a:path w="21600" h="21600" fill="none">
                <a:moveTo>
                  <a:pt x="20175" y="9015"/>
                </a:moveTo>
                <a:cubicBezTo>
                  <a:pt x="20486" y="8654"/>
                  <a:pt x="20736" y="8197"/>
                  <a:pt x="20900" y="7678"/>
                </a:cubicBezTo>
              </a:path>
              <a:path w="21600" h="21600" fill="none">
                <a:moveTo>
                  <a:pt x="19200" y="3345"/>
                </a:moveTo>
                <a:cubicBezTo>
                  <a:pt x="19200" y="3329"/>
                  <a:pt x="19200" y="3313"/>
                  <a:pt x="19200" y="3297"/>
                </a:cubicBezTo>
                <a:cubicBezTo>
                  <a:pt x="19200" y="3097"/>
                  <a:pt x="19187" y="2901"/>
                  <a:pt x="19162" y="2711"/>
                </a:cubicBezTo>
              </a:path>
              <a:path w="21600" h="21600" fill="none">
                <a:moveTo>
                  <a:pt x="14910" y="1170"/>
                </a:moveTo>
                <a:cubicBezTo>
                  <a:pt x="14759" y="1412"/>
                  <a:pt x="14634" y="1683"/>
                  <a:pt x="14539" y="1976"/>
                </a:cubicBezTo>
              </a:path>
              <a:path w="21600" h="21600" fill="none">
                <a:moveTo>
                  <a:pt x="11250" y="1665"/>
                </a:moveTo>
                <a:cubicBezTo>
                  <a:pt x="11169" y="1882"/>
                  <a:pt x="11108" y="2115"/>
                  <a:pt x="11069" y="2360"/>
                </a:cubicBezTo>
              </a:path>
              <a:path w="21600" h="21600" fill="none">
                <a:moveTo>
                  <a:pt x="7650" y="3270"/>
                </a:moveTo>
                <a:cubicBezTo>
                  <a:pt x="7455" y="3011"/>
                  <a:pt x="7237" y="2784"/>
                  <a:pt x="7001" y="2595"/>
                </a:cubicBezTo>
              </a:path>
              <a:path w="21600" h="21600" fill="none">
                <a:moveTo>
                  <a:pt x="1950" y="7185"/>
                </a:moveTo>
                <a:cubicBezTo>
                  <a:pt x="1974" y="7430"/>
                  <a:pt x="2012" y="7667"/>
                  <a:pt x="2063" y="7896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2819400" y="3657601"/>
            <a:ext cx="5029200" cy="120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行楷" pitchFamily="2" charset="-122"/>
              </a:rPr>
              <a:t>那么，作者与琵琶女究竟有着怎样相似的人生遭遇呢？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/>
      <p:bldP spid="76806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768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45065" descr="千呼万唤始出来，犹抱琵琶半遮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401" y="73025"/>
            <a:ext cx="3040063" cy="666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8821" y="411481"/>
            <a:ext cx="5173663" cy="5116513"/>
          </a:xfrm>
          <a:solidFill>
            <a:srgbClr val="FCFCFC"/>
          </a:solidFill>
        </p:spPr>
        <p:txBody>
          <a:bodyPr vert="horz" wrap="square" lIns="91440" tIns="45720" rIns="91440" bIns="45720" numCol="1" anchor="t" anchorCtr="0" compatLnSpc="1">
            <a:normAutofit fontScale="35000" lnSpcReduction="20000"/>
          </a:bodyPr>
          <a:lstStyle/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en-US" altLang="zh-CN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来历相同</a:t>
            </a: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zh-CN" altLang="en-US" sz="4000" kern="1200" noProof="1">
                <a:latin typeface="微软雅黑" panose="020B0503020204020204" charset="-122"/>
                <a:ea typeface="微软雅黑"/>
              </a:rPr>
              <a:t>   </a:t>
            </a:r>
            <a:r>
              <a:rPr lang="zh-CN" altLang="en-US" sz="4000" b="1" kern="1200" noProof="1"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6000" b="1" kern="1200" noProof="1">
                <a:latin typeface="微软雅黑" panose="020B0503020204020204" charset="-122"/>
                <a:ea typeface="微软雅黑"/>
              </a:rPr>
              <a:t>自言本是京城女         我自去年辞帝京</a:t>
            </a:r>
            <a:endParaRPr lang="zh-CN" altLang="en-US" sz="6000" kern="1200" noProof="1">
              <a:latin typeface="微软雅黑" panose="020B0503020204020204" charset="-122"/>
              <a:ea typeface="微软雅黑"/>
            </a:endParaRP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en-US" altLang="zh-CN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才华横溢</a:t>
            </a: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zh-CN" altLang="en-US" sz="4000" kern="1200" noProof="1">
                <a:latin typeface="微软雅黑" panose="020B0503020204020204" charset="-122"/>
                <a:ea typeface="微软雅黑"/>
              </a:rPr>
              <a:t>  </a:t>
            </a:r>
            <a:r>
              <a:rPr lang="zh-CN" altLang="en-US" sz="6000" b="1" kern="1200" noProof="1">
                <a:latin typeface="微软雅黑" panose="020B0503020204020204" charset="-122"/>
                <a:ea typeface="微软雅黑"/>
              </a:rPr>
              <a:t>名属教坊第一部</a:t>
            </a:r>
            <a:endParaRPr lang="en-US" altLang="zh-CN" sz="7200" b="1" kern="1200" noProof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en-US" altLang="zh-CN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3.</a:t>
            </a:r>
            <a:r>
              <a:rPr lang="zh-CN" altLang="en-US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遭遇相同</a:t>
            </a: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zh-CN" altLang="en-US" sz="6900" b="1" kern="1200">
                <a:latin typeface="Times New Roman" pitchFamily="18" charset="0"/>
                <a:ea typeface="隶书" pitchFamily="49" charset="-122"/>
              </a:rPr>
              <a:t>   </a:t>
            </a:r>
            <a:r>
              <a:rPr lang="en-US" altLang="zh-CN" sz="6000" kern="1200" noProof="1">
                <a:latin typeface="微软雅黑" panose="020B0503020204020204" charset="-122"/>
                <a:ea typeface="微软雅黑"/>
              </a:rPr>
              <a:t>             </a:t>
            </a:r>
            <a:r>
              <a:rPr lang="zh-CN" altLang="en-US" sz="6000" kern="1200" noProof="1">
                <a:latin typeface="微软雅黑" panose="020B0503020204020204" charset="-122"/>
                <a:ea typeface="微软雅黑"/>
              </a:rPr>
              <a:t>  </a:t>
            </a:r>
            <a:r>
              <a:rPr lang="zh-CN" altLang="en-US" sz="4000" kern="1200" noProof="1">
                <a:latin typeface="微软雅黑" panose="020B0503020204020204" charset="-122"/>
                <a:ea typeface="微软雅黑"/>
              </a:rPr>
              <a:t>     </a:t>
            </a:r>
            <a:endParaRPr lang="en-US" altLang="zh-CN" sz="4000" kern="1200" noProof="1">
              <a:latin typeface="微软雅黑" panose="020B0503020204020204" charset="-122"/>
              <a:ea typeface="微软雅黑"/>
            </a:endParaRP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en-US" altLang="zh-CN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4.</a:t>
            </a:r>
            <a:r>
              <a:rPr lang="zh-CN" altLang="en-US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情感相通</a:t>
            </a:r>
          </a:p>
        </p:txBody>
      </p:sp>
      <p:sp>
        <p:nvSpPr>
          <p:cNvPr id="6" name="矩形 5"/>
          <p:cNvSpPr/>
          <p:nvPr/>
        </p:nvSpPr>
        <p:spPr>
          <a:xfrm>
            <a:off x="1752600" y="3207385"/>
            <a:ext cx="2743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</a:pPr>
            <a:r>
              <a:rPr lang="zh-CN" altLang="en-US" sz="20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京城名角漂沦憔悴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48200" y="2145031"/>
            <a:ext cx="1681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诗才盛名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8200" y="3207385"/>
            <a:ext cx="2514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京城显官被贬江州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00600" y="4422775"/>
            <a:ext cx="1219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闻曲伤怀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0" y="4360546"/>
            <a:ext cx="16764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借曲抒怀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88954" y="5387404"/>
            <a:ext cx="72705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3300"/>
                </a:solidFill>
                <a:latin typeface="Arial" pitchFamily="34" charset="0"/>
                <a:ea typeface="宋体" pitchFamily="2" charset="-122"/>
              </a:rPr>
              <a:t>同是天涯沦落人，相逢何必曾相识。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88820" y="4926966"/>
            <a:ext cx="1748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7030A0"/>
                </a:solidFill>
                <a:latin typeface="Arial" pitchFamily="34" charset="0"/>
                <a:ea typeface="宋体" pitchFamily="2" charset="-122"/>
              </a:rPr>
              <a:t>主旨句</a:t>
            </a:r>
            <a:r>
              <a:rPr lang="en-US" altLang="zh-CN" sz="3200" b="1">
                <a:solidFill>
                  <a:srgbClr val="7030A0"/>
                </a:solidFill>
                <a:latin typeface="Arial" pitchFamily="34" charset="0"/>
                <a:ea typeface="宋体" pitchFamily="2" charset="-122"/>
              </a:rPr>
              <a:t>: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26332" y="3284985"/>
            <a:ext cx="3313113" cy="720725"/>
          </a:xfrm>
          <a:noFill/>
        </p:spPr>
        <p:txBody>
          <a:bodyPr/>
          <a:lstStyle/>
          <a:p>
            <a:r>
              <a:rPr lang="zh-CN" altLang="zh-CN" sz="2900" b="1">
                <a:solidFill>
                  <a:srgbClr val="0000FF"/>
                </a:solidFill>
              </a:rPr>
              <a:t>②</a:t>
            </a:r>
            <a:r>
              <a:rPr lang="zh-CN" altLang="en-US" sz="2900" b="1">
                <a:solidFill>
                  <a:srgbClr val="0000FF"/>
                </a:solidFill>
              </a:rPr>
              <a:t>伤己：</a:t>
            </a:r>
            <a:r>
              <a:rPr lang="zh-CN" altLang="en-US" sz="38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74825" y="1052514"/>
            <a:ext cx="2808288" cy="574675"/>
          </a:xfrm>
          <a:noFill/>
        </p:spPr>
        <p:txBody>
          <a:bodyPr/>
          <a:lstStyle/>
          <a:p>
            <a:pPr>
              <a:buClr>
                <a:srgbClr val="D60093"/>
              </a:buClr>
              <a:buFont typeface="Wingdings" panose="05000000000000000000" pitchFamily="2" charset="2"/>
              <a:buNone/>
            </a:pPr>
            <a:r>
              <a:rPr lang="zh-CN" altLang="zh-CN" b="1">
                <a:solidFill>
                  <a:srgbClr val="0000FF"/>
                </a:solidFill>
              </a:rPr>
              <a:t>①</a:t>
            </a:r>
            <a:r>
              <a:rPr lang="zh-CN" b="1">
                <a:solidFill>
                  <a:srgbClr val="0000FF"/>
                </a:solidFill>
              </a:rPr>
              <a:t>伤琵琶女：</a:t>
            </a:r>
            <a:r>
              <a:rPr lang="zh-CN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774825" y="1548765"/>
            <a:ext cx="8447088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        正如诗中云：“我闻琵琶已叹息，又闻此语重卿卿。”琵琶女</a:t>
            </a:r>
            <a:r>
              <a:rPr lang="zh-CN" altLang="en-US" sz="3000" b="1" u="sng">
                <a:solidFill>
                  <a:srgbClr val="7030A0"/>
                </a:solidFill>
                <a:latin typeface="Times New Roman" pitchFamily="18" charset="0"/>
                <a:ea typeface="宋体" pitchFamily="2" charset="-122"/>
              </a:rPr>
              <a:t>愤激幽怨的曲调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本引发诗人情感的共鸣，在听了</a:t>
            </a:r>
            <a:r>
              <a:rPr lang="zh-CN" altLang="en-US" sz="3000" b="1" u="sng">
                <a:solidFill>
                  <a:srgbClr val="7030A0"/>
                </a:solidFill>
                <a:latin typeface="Times New Roman" pitchFamily="18" charset="0"/>
                <a:ea typeface="宋体" pitchFamily="2" charset="-122"/>
              </a:rPr>
              <a:t>琵琶女的苦楚身世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的倾诉后，更是激起诗人深深的怜悯。 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782888" y="54451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424113" y="260350"/>
            <a:ext cx="6711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66"/>
                </a:solidFill>
                <a:latin typeface="Times New Roman" pitchFamily="18" charset="0"/>
                <a:ea typeface="黑体" panose="02010609060101010101" charset="-122"/>
              </a:rPr>
              <a:t>诗人泪洒青衫，主要来自两个方面：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1847850" y="3847783"/>
            <a:ext cx="8496300" cy="28613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      诗人才华横溢，誉满天下，然而今朝</a:t>
            </a:r>
            <a:r>
              <a:rPr lang="zh-CN" altLang="en-US" sz="3000" b="1" u="sng">
                <a:solidFill>
                  <a:srgbClr val="7030A0"/>
                </a:solidFill>
                <a:latin typeface="Times New Roman" pitchFamily="18" charset="0"/>
                <a:ea typeface="宋体" pitchFamily="2" charset="-122"/>
              </a:rPr>
              <a:t>沦落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，幽愁悲愤；再加上</a:t>
            </a:r>
            <a:r>
              <a:rPr lang="zh-CN" altLang="en-US" sz="3000" b="1" u="sng">
                <a:solidFill>
                  <a:srgbClr val="7030A0"/>
                </a:solidFill>
                <a:latin typeface="Times New Roman" pitchFamily="18" charset="0"/>
                <a:ea typeface="宋体" pitchFamily="2" charset="-122"/>
              </a:rPr>
              <a:t>朋友一别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，更感孤寂难耐。人悲，己怜，“同是天涯沦落人”。</a:t>
            </a:r>
            <a:r>
              <a:rPr lang="zh-CN" altLang="en-US" sz="3000" b="1" u="sng">
                <a:solidFill>
                  <a:srgbClr val="7030A0"/>
                </a:solidFill>
                <a:latin typeface="Times New Roman" pitchFamily="18" charset="0"/>
                <a:ea typeface="宋体" pitchFamily="2" charset="-122"/>
              </a:rPr>
              <a:t>伤人，伤己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，两重感伤交融一体，积累沉淀，诗人怎不悲怆满怀，泪洒青衫？这</a:t>
            </a:r>
            <a:r>
              <a:rPr lang="zh-CN" altLang="en-US" sz="3000" b="1">
                <a:solidFill>
                  <a:srgbClr val="7030A0"/>
                </a:solidFill>
                <a:latin typeface="Times New Roman" pitchFamily="18" charset="0"/>
                <a:ea typeface="宋体" pitchFamily="2" charset="-122"/>
              </a:rPr>
              <a:t>“泪”，既是诗人对被压迫女的同情与尊重，又是对当时社会的控诉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1" build="p"/>
      <p:bldP spid="38916" grpId="2"/>
      <p:bldP spid="38918" grpId="3"/>
      <p:bldP spid="38919" grpId="4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内容占位符 59394"/>
          <p:cNvSpPr>
            <a:spLocks noGrp="1" noRot="1"/>
          </p:cNvSpPr>
          <p:nvPr>
            <p:ph idx="1"/>
          </p:nvPr>
        </p:nvSpPr>
        <p:spPr>
          <a:xfrm>
            <a:off x="1676400" y="1066800"/>
            <a:ext cx="5081588" cy="5557838"/>
          </a:xfrm>
          <a:solidFill>
            <a:srgbClr val="00B0F0">
              <a:alpha val="100000"/>
            </a:srgbClr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None/>
            </a:pPr>
            <a:endParaRPr lang="en-US" altLang="zh-CN" b="1">
              <a:latin typeface="微软雅黑" panose="020B0503020204020204" charset="-122"/>
              <a:ea typeface="微软雅黑"/>
            </a:endParaRPr>
          </a:p>
          <a:p>
            <a:pPr marL="0" indent="0" eaLnBrk="1" hangingPunct="1">
              <a:buNone/>
            </a:pPr>
            <a:r>
              <a:rPr lang="zh-CN" altLang="en-US" b="1">
                <a:latin typeface="微软雅黑" panose="020B0503020204020204" charset="-122"/>
                <a:ea typeface="微软雅黑"/>
              </a:rPr>
              <a:t>      这两句诗表达了诗人对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歌女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不幸遭遇的同情，又抒发了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自己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谪居江洲后的郁闷的心情。“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天涯沦落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”有着丰富的内涵，它写出了人们对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苦难生活的共同的情感体验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，引起了一代代人的共鸣。由于诗句简明准确，情意合一，成了千古名句。</a:t>
            </a:r>
            <a:r>
              <a:rPr lang="zh-CN" altLang="en-US"/>
              <a:t> </a:t>
            </a:r>
          </a:p>
        </p:txBody>
      </p:sp>
      <p:sp>
        <p:nvSpPr>
          <p:cNvPr id="59398" name="文本框 59397" descr="画布"/>
          <p:cNvSpPr txBox="1"/>
          <p:nvPr/>
        </p:nvSpPr>
        <p:spPr>
          <a:xfrm>
            <a:off x="1825626" y="163514"/>
            <a:ext cx="8308975" cy="708025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同是天涯沦落人，相逢何必曾相识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pic>
        <p:nvPicPr>
          <p:cNvPr id="36868" name="图片 59396" descr="20021230153216398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1066800"/>
            <a:ext cx="3367088" cy="5410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uiExpand="1" build="p" animBg="1"/>
      <p:bldP spid="59398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>
          <a:xfrm>
            <a:off x="2711450" y="476250"/>
            <a:ext cx="7772400" cy="114300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>
                <a:solidFill>
                  <a:schemeClr val="tx1"/>
                </a:solidFill>
              </a:rPr>
              <a:t>琵琶女是一个怎样的形象？</a:t>
            </a:r>
            <a:endParaRPr lang="zh-CN" altLang="en-US"/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1524001" y="1484314"/>
            <a:ext cx="8964613" cy="4968875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zh-CN" b="1">
                <a:solidFill>
                  <a:srgbClr val="0000FF"/>
                </a:solidFill>
              </a:rPr>
              <a:t>       </a:t>
            </a:r>
            <a:r>
              <a:rPr lang="zh-CN" altLang="en-US" b="1">
                <a:solidFill>
                  <a:srgbClr val="0000FF"/>
                </a:solidFill>
              </a:rPr>
              <a:t>琵琶女是一个才貌双全，但在封建社会中被摧残、被侮辱的歌女形象。琵琶女对自己的凄凉遭遇、对人情冷暖、世态炎凉，表示了积聚已久的愤懑之情，对世人的重色轻才和丈夫的重利寡情提出了强烈控诉。</a:t>
            </a:r>
          </a:p>
          <a:p>
            <a:r>
              <a:rPr lang="zh-CN" altLang="zh-CN" b="1">
                <a:solidFill>
                  <a:srgbClr val="0000FF"/>
                </a:solidFill>
              </a:rPr>
              <a:t>       </a:t>
            </a:r>
            <a:r>
              <a:rPr lang="zh-CN" altLang="en-US" b="1">
                <a:solidFill>
                  <a:srgbClr val="0000FF"/>
                </a:solidFill>
              </a:rPr>
              <a:t>但是诗人笔下的琵琶女没有认识到昔日卖笑承欢、醉生梦死的生活是一种被摧残的痛苦生涯，相反还抱着</a:t>
            </a:r>
            <a:r>
              <a:rPr lang="zh-CN" altLang="en-US" b="1">
                <a:solidFill>
                  <a:srgbClr val="FF0000"/>
                </a:solidFill>
              </a:rPr>
              <a:t>炫耀、追恋、惋惜</a:t>
            </a:r>
            <a:r>
              <a:rPr lang="zh-CN" altLang="en-US" b="1">
                <a:solidFill>
                  <a:srgbClr val="0000FF"/>
                </a:solidFill>
              </a:rPr>
              <a:t>的态度。她只是</a:t>
            </a:r>
            <a:r>
              <a:rPr lang="zh-CN" altLang="en-US" b="1">
                <a:solidFill>
                  <a:srgbClr val="FF0000"/>
                </a:solidFill>
              </a:rPr>
              <a:t>悲叹红颜易老、繁花早逝，却没有从自己的不幸遭遇中得到觉醒。</a:t>
            </a:r>
            <a:endParaRPr lang="zh-CN" altLang="en-US" sz="3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1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Oval 2"/>
          <p:cNvSpPr>
            <a:spLocks noChangeArrowheads="1"/>
          </p:cNvSpPr>
          <p:nvPr/>
        </p:nvSpPr>
        <p:spPr bwMode="auto">
          <a:xfrm>
            <a:off x="4511676" y="3145394"/>
            <a:ext cx="2879725" cy="1038701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2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琵琶行</a:t>
            </a:r>
            <a:r>
              <a:rPr lang="en-US" altLang="zh-CN" sz="2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白居易</a:t>
            </a:r>
          </a:p>
        </p:txBody>
      </p:sp>
      <p:sp>
        <p:nvSpPr>
          <p:cNvPr id="35842" name="AutoShape 3"/>
          <p:cNvSpPr>
            <a:spLocks noChangeArrowheads="1"/>
          </p:cNvSpPr>
          <p:nvPr/>
        </p:nvSpPr>
        <p:spPr bwMode="auto">
          <a:xfrm>
            <a:off x="4367213" y="1261547"/>
            <a:ext cx="2951162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江头夜送客</a:t>
            </a:r>
          </a:p>
        </p:txBody>
      </p:sp>
      <p:sp>
        <p:nvSpPr>
          <p:cNvPr id="35843" name="AutoShape 4"/>
          <p:cNvSpPr>
            <a:spLocks noChangeArrowheads="1"/>
          </p:cNvSpPr>
          <p:nvPr/>
        </p:nvSpPr>
        <p:spPr bwMode="auto">
          <a:xfrm rot="2459701">
            <a:off x="4151314" y="2091412"/>
            <a:ext cx="142875" cy="533638"/>
          </a:xfrm>
          <a:prstGeom prst="downArrow">
            <a:avLst>
              <a:gd name="adj1" fmla="val 50000"/>
              <a:gd name="adj2" fmla="val 230192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4" name="AutoShape 5"/>
          <p:cNvSpPr>
            <a:spLocks noChangeArrowheads="1"/>
          </p:cNvSpPr>
          <p:nvPr/>
        </p:nvSpPr>
        <p:spPr bwMode="auto">
          <a:xfrm rot="-2599113">
            <a:off x="7319963" y="2054503"/>
            <a:ext cx="150812" cy="540782"/>
          </a:xfrm>
          <a:prstGeom prst="downArrow">
            <a:avLst>
              <a:gd name="adj1" fmla="val 50000"/>
              <a:gd name="adj2" fmla="val 230705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5" name="AutoShape 6"/>
          <p:cNvSpPr>
            <a:spLocks noChangeArrowheads="1"/>
          </p:cNvSpPr>
          <p:nvPr/>
        </p:nvSpPr>
        <p:spPr bwMode="auto">
          <a:xfrm>
            <a:off x="1524000" y="2845872"/>
            <a:ext cx="2916238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月夜弹琵琶</a:t>
            </a:r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auto">
          <a:xfrm>
            <a:off x="7391400" y="2845872"/>
            <a:ext cx="3276600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月夜听琵琶</a:t>
            </a:r>
          </a:p>
        </p:txBody>
      </p:sp>
      <p:sp>
        <p:nvSpPr>
          <p:cNvPr id="35847" name="AutoShape 8"/>
          <p:cNvSpPr>
            <a:spLocks noChangeArrowheads="1"/>
          </p:cNvSpPr>
          <p:nvPr/>
        </p:nvSpPr>
        <p:spPr bwMode="auto">
          <a:xfrm>
            <a:off x="2927351" y="3560049"/>
            <a:ext cx="144463" cy="458629"/>
          </a:xfrm>
          <a:prstGeom prst="downArrow">
            <a:avLst>
              <a:gd name="adj1" fmla="val 50000"/>
              <a:gd name="adj2" fmla="val 124679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8" name="AutoShape 9"/>
          <p:cNvSpPr>
            <a:spLocks noChangeArrowheads="1"/>
          </p:cNvSpPr>
          <p:nvPr/>
        </p:nvSpPr>
        <p:spPr bwMode="auto">
          <a:xfrm>
            <a:off x="8832851" y="3560049"/>
            <a:ext cx="142875" cy="458629"/>
          </a:xfrm>
          <a:prstGeom prst="downArrow">
            <a:avLst>
              <a:gd name="adj1" fmla="val 50000"/>
              <a:gd name="adj2" fmla="val 126064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9" name="AutoShape 10"/>
          <p:cNvSpPr>
            <a:spLocks noChangeArrowheads="1"/>
          </p:cNvSpPr>
          <p:nvPr/>
        </p:nvSpPr>
        <p:spPr bwMode="auto">
          <a:xfrm>
            <a:off x="1524000" y="4142859"/>
            <a:ext cx="3195638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乐女话身世之苦</a:t>
            </a:r>
          </a:p>
        </p:txBody>
      </p:sp>
      <p:sp>
        <p:nvSpPr>
          <p:cNvPr id="59403" name="AutoShape 11"/>
          <p:cNvSpPr>
            <a:spLocks noChangeArrowheads="1"/>
          </p:cNvSpPr>
          <p:nvPr/>
        </p:nvSpPr>
        <p:spPr bwMode="auto">
          <a:xfrm>
            <a:off x="7535864" y="4144447"/>
            <a:ext cx="3132137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诗人述迁谪之恨</a:t>
            </a:r>
          </a:p>
        </p:txBody>
      </p:sp>
      <p:sp>
        <p:nvSpPr>
          <p:cNvPr id="35851" name="AutoShape 12"/>
          <p:cNvSpPr>
            <a:spLocks noChangeArrowheads="1"/>
          </p:cNvSpPr>
          <p:nvPr/>
        </p:nvSpPr>
        <p:spPr bwMode="auto">
          <a:xfrm rot="-2582046">
            <a:off x="3287713" y="4912202"/>
            <a:ext cx="144462" cy="494348"/>
          </a:xfrm>
          <a:prstGeom prst="downArrow">
            <a:avLst>
              <a:gd name="adj1" fmla="val 50000"/>
              <a:gd name="adj2" fmla="val 17521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52" name="AutoShape 13"/>
          <p:cNvSpPr>
            <a:spLocks noChangeArrowheads="1"/>
          </p:cNvSpPr>
          <p:nvPr/>
        </p:nvSpPr>
        <p:spPr bwMode="auto">
          <a:xfrm rot="2087415">
            <a:off x="8759826" y="4895731"/>
            <a:ext cx="136525" cy="490776"/>
          </a:xfrm>
          <a:prstGeom prst="downArrow">
            <a:avLst>
              <a:gd name="adj1" fmla="val 50000"/>
              <a:gd name="adj2" fmla="val 17871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406" name="AutoShape 14"/>
          <p:cNvSpPr>
            <a:spLocks noChangeArrowheads="1"/>
          </p:cNvSpPr>
          <p:nvPr/>
        </p:nvSpPr>
        <p:spPr bwMode="auto">
          <a:xfrm>
            <a:off x="3719513" y="5528509"/>
            <a:ext cx="4824412" cy="1055608"/>
          </a:xfrm>
          <a:prstGeom prst="roundRect">
            <a:avLst>
              <a:gd name="adj" fmla="val 16667"/>
            </a:avLst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同是天涯沦落人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相逢何必曾相识</a:t>
            </a:r>
          </a:p>
        </p:txBody>
      </p:sp>
      <p:sp>
        <p:nvSpPr>
          <p:cNvPr id="35854" name="Text Box 15"/>
          <p:cNvSpPr txBox="1">
            <a:spLocks noChangeArrowheads="1"/>
          </p:cNvSpPr>
          <p:nvPr/>
        </p:nvSpPr>
        <p:spPr bwMode="auto">
          <a:xfrm rot="2253441">
            <a:off x="3933975" y="1773238"/>
            <a:ext cx="46166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琵琶女</a:t>
            </a:r>
          </a:p>
        </p:txBody>
      </p:sp>
      <p:sp>
        <p:nvSpPr>
          <p:cNvPr id="35855" name="Text Box 16"/>
          <p:cNvSpPr txBox="1">
            <a:spLocks noChangeArrowheads="1"/>
          </p:cNvSpPr>
          <p:nvPr/>
        </p:nvSpPr>
        <p:spPr bwMode="auto">
          <a:xfrm rot="-2475560">
            <a:off x="7318525" y="1700213"/>
            <a:ext cx="46166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白居易</a:t>
            </a:r>
          </a:p>
        </p:txBody>
      </p:sp>
      <p:sp>
        <p:nvSpPr>
          <p:cNvPr id="35856" name="Text Box 17"/>
          <p:cNvSpPr txBox="1">
            <a:spLocks noChangeArrowheads="1"/>
          </p:cNvSpPr>
          <p:nvPr/>
        </p:nvSpPr>
        <p:spPr bwMode="auto">
          <a:xfrm>
            <a:off x="2492674" y="3429001"/>
            <a:ext cx="46166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明线</a:t>
            </a:r>
          </a:p>
        </p:txBody>
      </p:sp>
      <p:sp>
        <p:nvSpPr>
          <p:cNvPr id="35857" name="Text Box 18"/>
          <p:cNvSpPr txBox="1">
            <a:spLocks noChangeArrowheads="1"/>
          </p:cNvSpPr>
          <p:nvPr/>
        </p:nvSpPr>
        <p:spPr bwMode="auto">
          <a:xfrm>
            <a:off x="8972849" y="3500438"/>
            <a:ext cx="46166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暗线</a:t>
            </a:r>
          </a:p>
        </p:txBody>
      </p:sp>
      <p:sp>
        <p:nvSpPr>
          <p:cNvPr id="35858" name="AutoShape 19"/>
          <p:cNvSpPr>
            <a:spLocks noChangeArrowheads="1"/>
          </p:cNvSpPr>
          <p:nvPr/>
        </p:nvSpPr>
        <p:spPr bwMode="auto">
          <a:xfrm>
            <a:off x="5808664" y="2205912"/>
            <a:ext cx="71437" cy="501491"/>
          </a:xfrm>
          <a:prstGeom prst="upArrow">
            <a:avLst>
              <a:gd name="adj1" fmla="val 50000"/>
              <a:gd name="adj2" fmla="val 378196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59" name="Text Box 20"/>
          <p:cNvSpPr txBox="1">
            <a:spLocks noChangeArrowheads="1"/>
          </p:cNvSpPr>
          <p:nvPr/>
        </p:nvSpPr>
        <p:spPr bwMode="auto">
          <a:xfrm>
            <a:off x="5372399" y="1989139"/>
            <a:ext cx="461665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开篇置景</a:t>
            </a:r>
          </a:p>
        </p:txBody>
      </p:sp>
      <p:sp>
        <p:nvSpPr>
          <p:cNvPr id="35860" name="Text Box 21"/>
          <p:cNvSpPr txBox="1">
            <a:spLocks noChangeArrowheads="1"/>
          </p:cNvSpPr>
          <p:nvPr/>
        </p:nvSpPr>
        <p:spPr bwMode="auto">
          <a:xfrm>
            <a:off x="5877224" y="1989138"/>
            <a:ext cx="46166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营造氛围</a:t>
            </a:r>
          </a:p>
        </p:txBody>
      </p:sp>
      <p:sp>
        <p:nvSpPr>
          <p:cNvPr id="35861" name="AutoShape 22"/>
          <p:cNvSpPr>
            <a:spLocks noChangeArrowheads="1"/>
          </p:cNvSpPr>
          <p:nvPr/>
        </p:nvSpPr>
        <p:spPr bwMode="auto">
          <a:xfrm>
            <a:off x="5808663" y="4502032"/>
            <a:ext cx="366960" cy="733663"/>
          </a:xfrm>
          <a:prstGeom prst="downArrow">
            <a:avLst>
              <a:gd name="adj1" fmla="val 50000"/>
              <a:gd name="adj2" fmla="val 40318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62" name="Text Box 23"/>
          <p:cNvSpPr txBox="1">
            <a:spLocks noChangeArrowheads="1"/>
          </p:cNvSpPr>
          <p:nvPr/>
        </p:nvSpPr>
        <p:spPr bwMode="auto">
          <a:xfrm>
            <a:off x="5346999" y="4292600"/>
            <a:ext cx="46166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结篇点题</a:t>
            </a:r>
          </a:p>
        </p:txBody>
      </p:sp>
      <p:sp>
        <p:nvSpPr>
          <p:cNvPr id="35863" name="Text Box 24"/>
          <p:cNvSpPr txBox="1">
            <a:spLocks noChangeArrowheads="1"/>
          </p:cNvSpPr>
          <p:nvPr/>
        </p:nvSpPr>
        <p:spPr bwMode="auto">
          <a:xfrm>
            <a:off x="5877224" y="4292600"/>
            <a:ext cx="46166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抒发感情</a:t>
            </a:r>
          </a:p>
        </p:txBody>
      </p:sp>
      <p:sp>
        <p:nvSpPr>
          <p:cNvPr id="35864" name="Text Box 25"/>
          <p:cNvSpPr txBox="1">
            <a:spLocks noChangeArrowheads="1"/>
          </p:cNvSpPr>
          <p:nvPr/>
        </p:nvSpPr>
        <p:spPr bwMode="auto">
          <a:xfrm rot="-2490111">
            <a:off x="3070375" y="4941889"/>
            <a:ext cx="46166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引出</a:t>
            </a:r>
          </a:p>
        </p:txBody>
      </p:sp>
      <p:sp>
        <p:nvSpPr>
          <p:cNvPr id="35865" name="Text Box 26"/>
          <p:cNvSpPr txBox="1">
            <a:spLocks noChangeArrowheads="1"/>
          </p:cNvSpPr>
          <p:nvPr/>
        </p:nvSpPr>
        <p:spPr bwMode="auto">
          <a:xfrm rot="1912740">
            <a:off x="8758388" y="4941889"/>
            <a:ext cx="46166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引出</a:t>
            </a:r>
          </a:p>
        </p:txBody>
      </p:sp>
      <p:sp>
        <p:nvSpPr>
          <p:cNvPr id="35866" name="Text Box 27"/>
          <p:cNvSpPr txBox="1">
            <a:spLocks noChangeArrowheads="1"/>
          </p:cNvSpPr>
          <p:nvPr/>
        </p:nvSpPr>
        <p:spPr bwMode="auto">
          <a:xfrm>
            <a:off x="4727575" y="620713"/>
            <a:ext cx="70564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双线结构</a:t>
            </a:r>
          </a:p>
        </p:txBody>
      </p:sp>
      <p:sp>
        <p:nvSpPr>
          <p:cNvPr id="59420" name="Text Box 28"/>
          <p:cNvSpPr txBox="1">
            <a:spLocks noChangeArrowheads="1"/>
          </p:cNvSpPr>
          <p:nvPr/>
        </p:nvSpPr>
        <p:spPr bwMode="auto">
          <a:xfrm>
            <a:off x="7751763" y="1"/>
            <a:ext cx="2303462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、合作      探究：   结构美</a:t>
            </a:r>
            <a:b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</a:b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422" name="Text Box 30"/>
          <p:cNvSpPr txBox="1">
            <a:spLocks noChangeArrowheads="1"/>
          </p:cNvSpPr>
          <p:nvPr/>
        </p:nvSpPr>
        <p:spPr bwMode="auto">
          <a:xfrm>
            <a:off x="1524001" y="0"/>
            <a:ext cx="2411413" cy="193899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一是以乐女弹奏为线索，一是以诗人感受为线索，一明一暗，一实一虚，</a:t>
            </a:r>
            <a:r>
              <a:rPr kumimoji="1" lang="zh-CN" altLang="en-US" sz="2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虚实相生</a:t>
            </a:r>
            <a:endParaRPr lang="zh-CN" altLang="en-US" sz="2400" u="sng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3" grpId="1" animBg="1"/>
      <p:bldP spid="59406" grpId="2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453188" y="0"/>
            <a:ext cx="1600200" cy="1206500"/>
          </a:xfrm>
        </p:spPr>
        <p:txBody>
          <a:bodyPr/>
          <a:lstStyle/>
          <a:p>
            <a:pPr eaLnBrk="1" hangingPunct="1"/>
            <a:r>
              <a:rPr lang="zh-CN" altLang="en-US">
                <a:ea typeface="华文新魏" pitchFamily="2" charset="-122"/>
              </a:rPr>
              <a:t>小 结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792539" y="1052514"/>
            <a:ext cx="6732587" cy="51133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这是一首歌行体的长篇叙事诗，颇富抒情色彩，它是白居易</a:t>
            </a:r>
            <a:r>
              <a:rPr lang="zh-CN" altLang="en-US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感伤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诗的代表作。鉴赏诗歌要准确而深入把握艺术形象。长篇叙事诗多通过人物形象的塑造来表现主题。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琵琶行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主要叙述了诗人与一飘泊江湖的长安歌伎邂逅相遇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并被其琴声和凄苦身世感动的故事。表达了诗人</a:t>
            </a:r>
            <a:r>
              <a:rPr lang="zh-CN" altLang="en-US">
                <a:ea typeface="隶书" pitchFamily="49" charset="-122"/>
              </a:rPr>
              <a:t>“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谪居卧病</a:t>
            </a:r>
            <a:r>
              <a:rPr lang="zh-CN" altLang="en-US">
                <a:ea typeface="隶书" pitchFamily="49" charset="-122"/>
              </a:rPr>
              <a:t>”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中的凄凉心境。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0"/>
            <a:ext cx="2571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1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8"/>
          <p:cNvSpPr txBox="1">
            <a:spLocks noChangeArrowheads="1"/>
          </p:cNvSpPr>
          <p:nvPr/>
        </p:nvSpPr>
        <p:spPr bwMode="auto">
          <a:xfrm>
            <a:off x="3648076" y="2276475"/>
            <a:ext cx="504031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6600" b="1">
                <a:solidFill>
                  <a:srgbClr val="FF0066"/>
                </a:solidFill>
                <a:latin typeface="Times New Roman" pitchFamily="18" charset="0"/>
                <a:ea typeface="黑体" panose="02010609060101010101" charset="-122"/>
              </a:rPr>
              <a:t>知识点小结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992314" y="981075"/>
            <a:ext cx="6059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1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长句，歌以赠之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919289" y="1701801"/>
            <a:ext cx="8347075" cy="1226185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古：本文表两个词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: “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因此创作”</a:t>
            </a:r>
          </a:p>
          <a:p>
            <a:pPr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今：表示原因的连词。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2135188" y="5211545"/>
            <a:ext cx="46088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、暮去朝来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颜色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故</a:t>
            </a: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1919288" y="5876926"/>
            <a:ext cx="8494712" cy="582613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古：神态、容颜； 今：色彩</a:t>
            </a: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919289" y="3860801"/>
            <a:ext cx="8567737" cy="1069975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古：整理；今：使紊乱的变为整齐；使不健全的（组织、纪律、作风等）健全起来。</a:t>
            </a:r>
          </a:p>
        </p:txBody>
      </p:sp>
      <p:sp>
        <p:nvSpPr>
          <p:cNvPr id="49159" name="Text Box 8"/>
          <p:cNvSpPr txBox="1">
            <a:spLocks noChangeArrowheads="1"/>
          </p:cNvSpPr>
          <p:nvPr/>
        </p:nvSpPr>
        <p:spPr bwMode="auto">
          <a:xfrm>
            <a:off x="1775520" y="50801"/>
            <a:ext cx="3657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一、古今异义</a:t>
            </a:r>
            <a:endParaRPr lang="zh-CN" altLang="en-US" sz="3600" b="1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0" name="Rectangle 9"/>
          <p:cNvSpPr>
            <a:spLocks noChangeArrowheads="1"/>
          </p:cNvSpPr>
          <p:nvPr/>
        </p:nvSpPr>
        <p:spPr bwMode="auto">
          <a:xfrm>
            <a:off x="2208214" y="3214470"/>
            <a:ext cx="4391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整顿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衣裳起敛容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1" animBg="1"/>
      <p:bldP spid="18436" grpId="2"/>
      <p:bldP spid="18437" grpId="3" animBg="1"/>
      <p:bldP spid="18438" grpId="4" animBg="1"/>
      <p:bldP spid="18440" grpId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1828800" y="228601"/>
            <a:ext cx="4953000" cy="6616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u="sng">
                <a:solidFill>
                  <a:srgbClr val="FF0000"/>
                </a:solidFill>
                <a:latin typeface="Times New Roman" pitchFamily="18" charset="0"/>
                <a:ea typeface="'宋体"/>
                <a:cs typeface="'宋体"/>
              </a:rPr>
              <a:t>白居易</a:t>
            </a:r>
            <a:r>
              <a:rPr lang="zh-CN" altLang="en-US" sz="2800" b="1">
                <a:solidFill>
                  <a:srgbClr val="E40000"/>
                </a:solidFill>
                <a:latin typeface="Times New Roman" pitchFamily="18" charset="0"/>
                <a:ea typeface="'宋体"/>
                <a:cs typeface="'宋体"/>
              </a:rPr>
              <a:t>(772--846)，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'宋体"/>
                <a:cs typeface="'宋体"/>
              </a:rPr>
              <a:t>字乐天，自号香山居士，是杜甫之后，唐朝的又一杰出的现实主义诗人、文学家、新乐府运动的倡导者。他主张</a:t>
            </a:r>
            <a:r>
              <a:rPr lang="zh-CN" altLang="en-US" sz="2800" b="1" u="sng">
                <a:solidFill>
                  <a:srgbClr val="000000"/>
                </a:solidFill>
                <a:latin typeface="Times New Roman" pitchFamily="18" charset="0"/>
                <a:ea typeface="'宋体"/>
                <a:cs typeface="'宋体"/>
              </a:rPr>
              <a:t>“</a:t>
            </a:r>
            <a:r>
              <a:rPr lang="zh-CN" altLang="en-US" sz="2800" b="1" u="sng">
                <a:solidFill>
                  <a:srgbClr val="7030A0"/>
                </a:solidFill>
                <a:latin typeface="Times New Roman" pitchFamily="18" charset="0"/>
                <a:ea typeface="'宋体"/>
                <a:cs typeface="'宋体"/>
              </a:rPr>
              <a:t>文章合为时而著，歌诗合为事而作</a:t>
            </a:r>
            <a:r>
              <a:rPr lang="zh-CN" altLang="en-US" sz="2800" b="1" u="sng">
                <a:solidFill>
                  <a:srgbClr val="000000"/>
                </a:solidFill>
                <a:latin typeface="Times New Roman" pitchFamily="18" charset="0"/>
                <a:ea typeface="'宋体"/>
                <a:cs typeface="'宋体"/>
              </a:rPr>
              <a:t>。”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'宋体"/>
                <a:cs typeface="'宋体"/>
              </a:rPr>
              <a:t>并将这一主张付诸自己的诗歌创作实践。他的早期政治诗广泛而深刻地反映了当时的社会矛盾，寄予了人民苦难的深切同情。代表作：《琵琶行》、《长恨歌》《卖炭翁》等 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800" b="1">
              <a:solidFill>
                <a:srgbClr val="E40000"/>
              </a:solidFill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800">
              <a:solidFill>
                <a:srgbClr val="E4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5143500" y="2528888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7315200" y="5410200"/>
            <a:ext cx="3124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33337B"/>
                </a:solidFill>
                <a:latin typeface="Times New Roman" pitchFamily="18" charset="0"/>
                <a:ea typeface="宋体" pitchFamily="2" charset="-122"/>
              </a:rPr>
              <a:t>白居易书</a:t>
            </a:r>
            <a:r>
              <a:rPr lang="en-US" altLang="zh-CN" b="1">
                <a:solidFill>
                  <a:srgbClr val="33337B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b="1">
                <a:solidFill>
                  <a:srgbClr val="33337B"/>
                </a:solidFill>
                <a:latin typeface="Times New Roman" pitchFamily="18" charset="0"/>
                <a:ea typeface="宋体" pitchFamily="2" charset="-122"/>
              </a:rPr>
              <a:t>楞严经</a:t>
            </a:r>
            <a:r>
              <a:rPr lang="en-US" altLang="zh-CN" b="1">
                <a:solidFill>
                  <a:srgbClr val="33337B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6164263" y="1"/>
            <a:ext cx="4833374" cy="646331"/>
          </a:xfrm>
          <a:prstGeom prst="rect">
            <a:avLst/>
          </a:prstGeom>
          <a:solidFill>
            <a:srgbClr val="ECBD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写文章要</a:t>
            </a: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为现在发生的天下大事而写的，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诗歌应该为社会生活中真实发生的事情写的。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609726" y="5746750"/>
            <a:ext cx="8970963" cy="922338"/>
          </a:xfrm>
          <a:prstGeom prst="rect">
            <a:avLst/>
          </a:prstGeom>
          <a:solidFill>
            <a:srgbClr val="ECBD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他的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  <a:hlinkClick r:id="rId4"/>
              </a:rPr>
              <a:t>诗歌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题材广泛，形式多样，语言平易通俗，被称为“老妪能解”白居易每做一首诗都念给不识字的老婆婆</a:t>
            </a:r>
            <a:r>
              <a:rPr lang="en-US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,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不断地修改</a:t>
            </a:r>
            <a:r>
              <a:rPr lang="en-US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,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直到她能听懂才把诗定稿。有“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  <a:hlinkClick r:id="rId5"/>
              </a:rPr>
              <a:t>诗魔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”和“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  <a:hlinkClick r:id="rId6"/>
              </a:rPr>
              <a:t>诗王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”之称。</a:t>
            </a:r>
          </a:p>
        </p:txBody>
      </p:sp>
      <p:pic>
        <p:nvPicPr>
          <p:cNvPr id="8" name="Picture 3" descr="200911131342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4192" y="644525"/>
            <a:ext cx="2843808" cy="473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6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3"/>
          <p:cNvSpPr txBox="1">
            <a:spLocks noChangeArrowheads="1"/>
          </p:cNvSpPr>
          <p:nvPr/>
        </p:nvSpPr>
        <p:spPr bwMode="auto">
          <a:xfrm>
            <a:off x="2208213" y="260351"/>
            <a:ext cx="6172200" cy="610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老大</a:t>
            </a:r>
            <a:r>
              <a:rPr lang="zh-CN" altLang="en-US" sz="3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嫁作商人妇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、又闻此语重</a:t>
            </a:r>
            <a:r>
              <a:rPr lang="zh-CN" altLang="en-US" sz="3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唧唧</a:t>
            </a:r>
            <a:r>
              <a:rPr lang="zh-CN" altLang="en-US" sz="3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3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、凄凄不似</a:t>
            </a:r>
            <a:r>
              <a:rPr lang="zh-CN" altLang="en-US" sz="3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向前</a:t>
            </a:r>
            <a:r>
              <a:rPr lang="zh-CN" altLang="en-US" sz="3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声    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3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2351585" y="870348"/>
            <a:ext cx="4637087" cy="1326004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E2C5"/>
                </a:solidFill>
                <a:latin typeface="Times New Roman" pitchFamily="18" charset="0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古：年龄大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 今：排行第一的人</a:t>
            </a:r>
            <a:endParaRPr lang="zh-CN" altLang="en-US" sz="3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2135188" y="3357563"/>
            <a:ext cx="7416800" cy="1326004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古：叹息声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今：低声交谈，也指自语或虫鸣。</a:t>
            </a:r>
            <a:endParaRPr lang="zh-CN" altLang="en-US" sz="32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2135189" y="5589588"/>
            <a:ext cx="4751387" cy="582612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古：从前；今：往前走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1" animBg="1"/>
      <p:bldP spid="19461" grpId="2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2209800" y="533401"/>
            <a:ext cx="73914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二、词类活用</a:t>
            </a:r>
          </a:p>
          <a:p>
            <a:pPr algn="just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、浔阳江头</a:t>
            </a:r>
            <a:r>
              <a:rPr lang="zh-CN" altLang="en-US" sz="3600" b="1">
                <a:solidFill>
                  <a:srgbClr val="FF0066"/>
                </a:solidFill>
                <a:latin typeface="宋体" panose="02010600030101010101" pitchFamily="2" charset="-122"/>
                <a:ea typeface="隶书" pitchFamily="49" charset="-122"/>
              </a:rPr>
              <a:t>夜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送客</a:t>
            </a:r>
          </a:p>
          <a:p>
            <a:pPr algn="just"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隶书" pitchFamily="49" charset="-122"/>
            </a:endParaRPr>
          </a:p>
          <a:p>
            <a:pPr algn="just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、商人</a:t>
            </a:r>
            <a:r>
              <a:rPr lang="zh-CN" altLang="en-US" sz="3600" b="1">
                <a:solidFill>
                  <a:srgbClr val="FF0066"/>
                </a:solidFill>
                <a:latin typeface="宋体" panose="02010600030101010101" pitchFamily="2" charset="-122"/>
                <a:ea typeface="隶书" pitchFamily="49" charset="-122"/>
                <a:sym typeface="Arial" pitchFamily="34" charset="0"/>
              </a:rPr>
              <a:t>重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利</a:t>
            </a:r>
            <a:r>
              <a:rPr lang="zh-CN" altLang="en-US" sz="3600" b="1">
                <a:solidFill>
                  <a:srgbClr val="FF0066"/>
                </a:solidFill>
                <a:latin typeface="宋体" panose="02010600030101010101" pitchFamily="2" charset="-122"/>
                <a:ea typeface="隶书" pitchFamily="49" charset="-122"/>
              </a:rPr>
              <a:t>轻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离别</a:t>
            </a:r>
            <a:endParaRPr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567608" y="2103060"/>
            <a:ext cx="563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zh-CN" altLang="en-US" sz="36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名词作状语，在夜里</a:t>
            </a: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）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2536776" y="3672722"/>
            <a:ext cx="838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隶书" pitchFamily="49" charset="-122"/>
              </a:rPr>
              <a:t>形容词作动词，重视；轻视</a:t>
            </a: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）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2208213" y="735013"/>
            <a:ext cx="3124200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  言： 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感斯人言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凡六百一十六言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自言本是京城女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32013" y="3111500"/>
            <a:ext cx="32004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  数：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使快弹数曲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一曲红绡不知数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135188" y="4797425"/>
            <a:ext cx="41148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  语：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琵琶声停欲语迟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今夜闻君琵琶语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4475498" y="65227"/>
            <a:ext cx="3598193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三、一词多义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5156200" y="3614738"/>
            <a:ext cx="551180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几 ，表不确定的数目，数词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数量，名词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5232400" y="1268414"/>
            <a:ext cx="2084388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话，名词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字，名词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说，动词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5087938" y="5300663"/>
            <a:ext cx="4945062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说话，回答，动词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曲，名词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1"/>
      <p:bldP spid="51204" grpId="2"/>
      <p:bldP spid="51205" grpId="3" animBg="1"/>
      <p:bldP spid="51206" grpId="4"/>
      <p:bldP spid="51207" grpId="5"/>
      <p:bldP spid="51208" grpId="6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919288" y="476251"/>
            <a:ext cx="4114800" cy="565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4.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  为：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因为长句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初为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霓裳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后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六幺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》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为君翻作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琵琶行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》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</a:rPr>
              <a:t>5.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  轻：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轻拢慢捻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商人中立轻别离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6.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  泣：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满座重闻皆掩泣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座中泣下谁最多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6096000" y="1123951"/>
            <a:ext cx="45720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写，创作，动词</a:t>
            </a:r>
            <a:r>
              <a:rPr lang="en-US" altLang="zh-CN" sz="2800" b="1">
                <a:solidFill>
                  <a:srgbClr val="FF0066"/>
                </a:solidFill>
                <a:latin typeface="Times New Roman" pitchFamily="18" charset="0"/>
              </a:rPr>
              <a:t>wéi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弹奏，动词</a:t>
            </a:r>
            <a:r>
              <a:rPr lang="en-US" altLang="zh-CN" sz="2800" b="1">
                <a:solidFill>
                  <a:srgbClr val="FF0066"/>
                </a:solidFill>
                <a:latin typeface="Times New Roman" pitchFamily="18" charset="0"/>
              </a:rPr>
              <a:t>wéi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替、给，介词</a:t>
            </a:r>
            <a:r>
              <a:rPr lang="en-US" altLang="zh-CN" sz="2800" b="1">
                <a:solidFill>
                  <a:srgbClr val="FF0066"/>
                </a:solidFill>
                <a:latin typeface="Times New Roman" pitchFamily="18" charset="0"/>
              </a:rPr>
              <a:t>wèi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endParaRPr lang="en-US" sz="2800" b="1">
              <a:solidFill>
                <a:srgbClr val="FF0066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轻轻，形容词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以</a:t>
            </a:r>
            <a:r>
              <a:rPr lang="en-US" altLang="zh-CN" sz="2800" b="1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为轻，意动用法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endParaRPr lang="zh-CN" altLang="en-US" sz="2800" b="1">
              <a:solidFill>
                <a:srgbClr val="FF0066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哭泣，动词</a:t>
            </a:r>
          </a:p>
          <a:p>
            <a:pPr eaLnBrk="1" fontAlgn="base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眼泪，名词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2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2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2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2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22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22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22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6" dur="500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4332288" y="188913"/>
            <a:ext cx="43927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四、文言句式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847851" y="1052514"/>
            <a:ext cx="4968875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尝学琵琶</a:t>
            </a:r>
            <a:r>
              <a:rPr lang="zh-CN" altLang="en-US" sz="30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于穆、曹二善才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转徙</a:t>
            </a:r>
            <a:r>
              <a:rPr lang="zh-CN" altLang="en-US" sz="30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于江湖间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本</a:t>
            </a:r>
            <a:r>
              <a:rPr lang="zh-CN" altLang="en-US" sz="30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（是）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长安倡女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使</a:t>
            </a:r>
            <a:r>
              <a:rPr lang="zh-CN" altLang="en-US" sz="30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（之）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快弹数曲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送客</a:t>
            </a:r>
            <a:r>
              <a:rPr lang="zh-CN" altLang="en-US" sz="30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（于）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湓浦口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感</a:t>
            </a:r>
            <a:r>
              <a:rPr lang="zh-CN" altLang="en-US" sz="30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（于）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斯人言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沉吟放拨插</a:t>
            </a:r>
            <a:r>
              <a:rPr lang="zh-CN" altLang="en-US" sz="30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（于）</a:t>
            </a:r>
            <a:r>
              <a:rPr lang="zh-CN" altLang="en-US" sz="30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弦中</a:t>
            </a:r>
          </a:p>
        </p:txBody>
      </p:sp>
      <p:sp>
        <p:nvSpPr>
          <p:cNvPr id="53252" name="Text Box 5"/>
          <p:cNvSpPr txBox="1">
            <a:spLocks noChangeArrowheads="1"/>
          </p:cNvSpPr>
          <p:nvPr/>
        </p:nvSpPr>
        <p:spPr bwMode="auto">
          <a:xfrm>
            <a:off x="6383338" y="1052513"/>
            <a:ext cx="3962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介宾短语后置；于，向</a:t>
            </a:r>
          </a:p>
        </p:txBody>
      </p:sp>
      <p:sp>
        <p:nvSpPr>
          <p:cNvPr id="53253" name="Text Box 6"/>
          <p:cNvSpPr txBox="1">
            <a:spLocks noChangeArrowheads="1"/>
          </p:cNvSpPr>
          <p:nvPr/>
        </p:nvSpPr>
        <p:spPr bwMode="auto">
          <a:xfrm>
            <a:off x="6383338" y="1724026"/>
            <a:ext cx="396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介宾短语后置；于，在</a:t>
            </a:r>
          </a:p>
        </p:txBody>
      </p:sp>
      <p:sp>
        <p:nvSpPr>
          <p:cNvPr id="53254" name="Text Box 7"/>
          <p:cNvSpPr txBox="1">
            <a:spLocks noChangeArrowheads="1"/>
          </p:cNvSpPr>
          <p:nvPr/>
        </p:nvSpPr>
        <p:spPr bwMode="auto">
          <a:xfrm>
            <a:off x="6340475" y="2405063"/>
            <a:ext cx="3671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省略句，省略谓语</a:t>
            </a:r>
          </a:p>
        </p:txBody>
      </p:sp>
      <p:sp>
        <p:nvSpPr>
          <p:cNvPr id="53255" name="Text Box 8"/>
          <p:cNvSpPr txBox="1">
            <a:spLocks noChangeArrowheads="1"/>
          </p:cNvSpPr>
          <p:nvPr/>
        </p:nvSpPr>
        <p:spPr bwMode="auto">
          <a:xfrm>
            <a:off x="6340475" y="3052763"/>
            <a:ext cx="3816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省略句，之，琵琶女</a:t>
            </a:r>
          </a:p>
        </p:txBody>
      </p:sp>
      <p:sp>
        <p:nvSpPr>
          <p:cNvPr id="53256" name="Text Box 9"/>
          <p:cNvSpPr txBox="1">
            <a:spLocks noChangeArrowheads="1"/>
          </p:cNvSpPr>
          <p:nvPr/>
        </p:nvSpPr>
        <p:spPr bwMode="auto">
          <a:xfrm>
            <a:off x="6340475" y="3771901"/>
            <a:ext cx="3733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省略句，于，在</a:t>
            </a:r>
          </a:p>
        </p:txBody>
      </p:sp>
      <p:sp>
        <p:nvSpPr>
          <p:cNvPr id="53257" name="Text Box 10"/>
          <p:cNvSpPr txBox="1">
            <a:spLocks noChangeArrowheads="1"/>
          </p:cNvSpPr>
          <p:nvPr/>
        </p:nvSpPr>
        <p:spPr bwMode="auto">
          <a:xfrm>
            <a:off x="6411913" y="4492626"/>
            <a:ext cx="3810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省略句，于，被</a:t>
            </a:r>
          </a:p>
        </p:txBody>
      </p:sp>
      <p:sp>
        <p:nvSpPr>
          <p:cNvPr id="53258" name="Text Box 11"/>
          <p:cNvSpPr txBox="1">
            <a:spLocks noChangeArrowheads="1"/>
          </p:cNvSpPr>
          <p:nvPr/>
        </p:nvSpPr>
        <p:spPr bwMode="auto">
          <a:xfrm>
            <a:off x="6411913" y="5140326"/>
            <a:ext cx="3733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省略句，于，在</a:t>
            </a:r>
          </a:p>
        </p:txBody>
      </p:sp>
      <p:pic>
        <p:nvPicPr>
          <p:cNvPr id="5325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58600" y="10515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1"/>
      <p:bldP spid="53252" grpId="2"/>
      <p:bldP spid="53253" grpId="3"/>
      <p:bldP spid="53254" grpId="4"/>
      <p:bldP spid="53255" grpId="5"/>
      <p:bldP spid="53256" grpId="6"/>
      <p:bldP spid="53257" grpId="7"/>
      <p:bldP spid="53258" grpId="8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990600"/>
          </a:xfrm>
        </p:spPr>
        <p:txBody>
          <a:bodyPr/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写作背景：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zh-CN" sz="2400">
                <a:latin typeface="华文新魏" pitchFamily="2" charset="-122"/>
                <a:ea typeface="华文新魏" pitchFamily="2" charset="-122"/>
              </a:rPr>
              <a:t>借助大聚焦）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981200" y="1066800"/>
            <a:ext cx="8229600" cy="5486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lnSpc>
                <a:spcPct val="90000"/>
              </a:lnSpc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元和十年，平卢节度使李师道派人杀了宰相武元衡，向中央政权示威，白居易认为这是重“国耻”。激于义愤，他率先上疏“急请捕贼，以雪国耻”。但都被权贵们加上“越职奏事”的罪名，又造谣诬蔑说，白居易母亲因看花坠井而死，而白居易却作赏花诗，新井诗，“有伤明教”，于是贬为江州刺史，继而又贬为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江州司马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（九品小官）。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白居易获罪的真正原因主要是他写的针砭时弊的讽谕诗，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正如他自己所说，“</a:t>
            </a: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始得名于文章，终得罪于文章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”。对于这次遭贬，诗人既感伤又愤慨。到江州后一年的生活更使他感受到社会世态炎凉，他有满腔的怨愤无处倾诉。这首诗是诗人贬职到江州的第二年（元和十一年）秋天写的，当时诗人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45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岁。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1329"/>
          <p:cNvPicPr>
            <a:picLocks noGrp="1" noRot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</p:spPr>
      </p:pic>
      <p:sp>
        <p:nvSpPr>
          <p:cNvPr id="142340" name="Text Box 4"/>
          <p:cNvSpPr txBox="1">
            <a:spLocks noChangeArrowheads="1"/>
          </p:cNvSpPr>
          <p:nvPr/>
        </p:nvSpPr>
        <p:spPr bwMode="auto">
          <a:xfrm>
            <a:off x="1871936" y="1340769"/>
            <a:ext cx="8820472" cy="45231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予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yú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倡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ch</a:t>
            </a:r>
            <a:r>
              <a:rPr lang="en-US" altLang="en-US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ng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）女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贾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gǔ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）人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荻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dí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铮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zhēng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悯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然（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mǐn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转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徙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xǐ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浔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阳（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xún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捻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niǎn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抹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mǒ)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挑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(tiǎo)     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幺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y</a:t>
            </a:r>
            <a:r>
              <a:rPr lang="en-US" altLang="en-US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o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</a:t>
            </a:r>
            <a:endParaRPr lang="en-US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舫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f</a:t>
            </a:r>
            <a:r>
              <a:rPr lang="en-US" altLang="en-US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ng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教坊（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f</a:t>
            </a:r>
            <a:r>
              <a:rPr lang="en-US" altLang="en-US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ng)  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红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绡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xiāo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谪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居（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zhé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还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独倾（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huán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间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关（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jiān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呕哑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ōu y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嘲哳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(zhāo zhā)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霓裳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ní cháng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钿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头银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篦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diàn bì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981200" y="533401"/>
            <a:ext cx="50509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听课文录音，正音：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940811" y="260351"/>
            <a:ext cx="3952875" cy="645795"/>
          </a:xfrm>
        </p:spPr>
        <p:txBody>
          <a:bodyPr>
            <a:normAutofit fontScale="90000"/>
          </a:bodyPr>
          <a:lstStyle/>
          <a:p>
            <a:pPr fontAlgn="auto"/>
            <a:r>
              <a:rPr lang="zh-CN" altLang="en-US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一、习学序言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07568" y="1412776"/>
            <a:ext cx="8352928" cy="285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、结合注解、把握关键词句，翻译序言。</a:t>
            </a:r>
          </a:p>
          <a:p>
            <a:pPr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</a:pPr>
            <a:endParaRPr lang="zh-CN" altLang="en-US" sz="3200">
              <a:solidFill>
                <a:srgbClr val="33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、序言部分交代了哪些内容？具有什么作用？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75520" y="10840"/>
            <a:ext cx="5904656" cy="646112"/>
          </a:xfrm>
        </p:spPr>
        <p:txBody>
          <a:bodyPr>
            <a:normAutofit/>
          </a:bodyPr>
          <a:lstStyle/>
          <a:p>
            <a:pPr fontAlgn="auto"/>
            <a:r>
              <a:rPr lang="zh-CN" altLang="en-US" sz="3200" noProof="1">
                <a:solidFill>
                  <a:srgbClr val="FF0000"/>
                </a:solidFill>
              </a:rPr>
              <a:t>序言：（注解外）重点词句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75520" y="548680"/>
            <a:ext cx="8784976" cy="129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古今异义：</a:t>
            </a:r>
            <a:endParaRPr lang="en-US" altLang="zh-CN" sz="30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、明年：古义：第二年；今义：今年的下一年。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、因为：古义：两个词，</a:t>
            </a:r>
            <a:r>
              <a:rPr lang="zh-CN" altLang="en-US" sz="24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创作；今义：表因果关系的连词。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20" y="1901716"/>
            <a:ext cx="7992888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词类活用：</a:t>
            </a:r>
            <a:endParaRPr lang="en-US" altLang="zh-CN" sz="30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以赠之。（歌，名词作动词，作歌）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遂命</a:t>
            </a:r>
            <a:r>
              <a:rPr lang="zh-CN" altLang="zh-CN" sz="2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。（命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名词作动词，摆酒。）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5520" y="3316387"/>
            <a:ext cx="8352928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特殊句式：</a:t>
            </a:r>
            <a:endParaRPr lang="en-US" altLang="zh-CN" sz="24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一、倒装句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1.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歌以赠之。（宾语前置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句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应为“以歌赠之”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。） 　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2.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尝学琵琶于穆、曹二善才。（介词结构后置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句，应为“尝于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穆、曹二善才学琵琶。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于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相当于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向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。）</a:t>
            </a:r>
            <a:endParaRPr lang="en-US" altLang="zh-CN" sz="24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二、省略句</a:t>
            </a:r>
            <a:endParaRPr lang="en-US" altLang="zh-CN" sz="24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．送客湓浦口。（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客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后省略介词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于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。）　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2.  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本长安倡女。（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本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后省略谓语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是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。）</a:t>
            </a:r>
            <a:endParaRPr lang="en-US" altLang="zh-CN" sz="24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4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．使快弹数曲。（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使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后省略宾语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之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，指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琵琶女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"</a:t>
            </a:r>
            <a:r>
              <a:rPr lang="zh-CN" altLang="zh-CN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。）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zh-CN" altLang="en-US" sz="24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blinds dir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85116_7"/>
  <p:tag name="KSO_WM_SLIDE_ID" val="custom20189055_7"/>
  <p:tag name="KSO_WM_SLIDE_INDEX" val="7"/>
  <p:tag name="KSO_WM_SLIDE_ITEM_CNT" val="1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INDEX" val="20189055"/>
  <p:tag name="KSO_WM_TEMPLATE_SUBCATEGORY" val="combin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9055"/>
  <p:tag name="KSO_WM_UNIT_CLEAR" val="0"/>
  <p:tag name="KSO_WM_UNIT_COMPATIBLE" val="0"/>
  <p:tag name="KSO_WM_UNIT_HIGHLIGHT" val="0"/>
  <p:tag name="KSO_WM_UNIT_ID" val="custom20189055_7*a*1"/>
  <p:tag name="KSO_WM_UNIT_INDEX" val="1"/>
  <p:tag name="KSO_WM_UNIT_ISCONTENTSTITLE" val="0"/>
  <p:tag name="KSO_WM_UNIT_LAYERLEVEL" val="1"/>
  <p:tag name="KSO_WM_UNIT_PRESET_TEXT" val="输入节标题"/>
  <p:tag name="KSO_WM_UNIT_TYPE" val="a"/>
  <p:tag name="KSO_WM_UNIT_VALUE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85116_7"/>
  <p:tag name="KSO_WM_SLIDE_ID" val="custom20189055_7"/>
  <p:tag name="KSO_WM_SLIDE_INDEX" val="7"/>
  <p:tag name="KSO_WM_SLIDE_ITEM_CNT" val="1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INDEX" val="20189055"/>
  <p:tag name="KSO_WM_TEMPLATE_SUBCATEGORY" val="combin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9055"/>
  <p:tag name="KSO_WM_UNIT_CLEAR" val="0"/>
  <p:tag name="KSO_WM_UNIT_COMPATIBLE" val="0"/>
  <p:tag name="KSO_WM_UNIT_HIGHLIGHT" val="0"/>
  <p:tag name="KSO_WM_UNIT_ID" val="custom20189055_7*a*1"/>
  <p:tag name="KSO_WM_UNIT_INDEX" val="1"/>
  <p:tag name="KSO_WM_UNIT_ISCONTENTSTITLE" val="0"/>
  <p:tag name="KSO_WM_UNIT_LAYERLEVEL" val="1"/>
  <p:tag name="KSO_WM_UNIT_PRESET_TEXT" val="输入节标题"/>
  <p:tag name="KSO_WM_UNIT_TYPE" val="a"/>
  <p:tag name="KSO_WM_UNIT_VALUE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3607</Words>
  <Application>Microsoft Office PowerPoint</Application>
  <PresentationFormat>自定义</PresentationFormat>
  <Paragraphs>371</Paragraphs>
  <Slides>54</Slides>
  <Notes>5</Notes>
  <HiddenSlides>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6" baseType="lpstr">
      <vt:lpstr>吉祥如意</vt:lpstr>
      <vt:lpstr>MS_ClipArt_Gallery.2</vt:lpstr>
      <vt:lpstr>PowerPoint 演示文稿</vt:lpstr>
      <vt:lpstr>学习目标</vt:lpstr>
      <vt:lpstr>PowerPoint 演示文稿</vt:lpstr>
      <vt:lpstr>PowerPoint 演示文稿</vt:lpstr>
      <vt:lpstr>PowerPoint 演示文稿</vt:lpstr>
      <vt:lpstr>写作背景：(借助大聚焦）</vt:lpstr>
      <vt:lpstr>PowerPoint 演示文稿</vt:lpstr>
      <vt:lpstr>一、习学序言</vt:lpstr>
      <vt:lpstr>序言：（注解外）重点词句</vt:lpstr>
      <vt:lpstr>PowerPoint 演示文稿</vt:lpstr>
      <vt:lpstr>二、自由朗读课文： 1.划分层次 2.疏通文意。（结合重点字词句翻译）</vt:lpstr>
      <vt:lpstr>二整体感知：理清全诗结构</vt:lpstr>
      <vt:lpstr>第二课时：学习目标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归纳：作者是用什么手法来描写音乐的？ </vt:lpstr>
      <vt:lpstr>PowerPoint 演示文稿</vt:lpstr>
      <vt:lpstr>第三课时：学习目标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背  景</vt:lpstr>
      <vt:lpstr>PowerPoint 演示文稿</vt:lpstr>
      <vt:lpstr>PowerPoint 演示文稿</vt:lpstr>
      <vt:lpstr>②伤己： </vt:lpstr>
      <vt:lpstr>PowerPoint 演示文稿</vt:lpstr>
      <vt:lpstr>琵琶女是一个怎样的形象？</vt:lpstr>
      <vt:lpstr>PowerPoint 演示文稿</vt:lpstr>
      <vt:lpstr>小 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2020-09-22T20:08:37Z</cp:lastPrinted>
  <dcterms:created xsi:type="dcterms:W3CDTF">2020-09-22T20:08:37Z</dcterms:created>
  <dcterms:modified xsi:type="dcterms:W3CDTF">2020-09-30T02:44:04Z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