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sldIdLst>
    <p:sldId id="308" r:id="rId2"/>
    <p:sldId id="311" r:id="rId3"/>
    <p:sldId id="398" r:id="rId4"/>
    <p:sldId id="403" r:id="rId5"/>
    <p:sldId id="353" r:id="rId6"/>
    <p:sldId id="404" r:id="rId7"/>
    <p:sldId id="405" r:id="rId8"/>
    <p:sldId id="408" r:id="rId9"/>
    <p:sldId id="407" r:id="rId10"/>
    <p:sldId id="409" r:id="rId11"/>
    <p:sldId id="410" r:id="rId12"/>
    <p:sldId id="411" r:id="rId13"/>
    <p:sldId id="412" r:id="rId14"/>
    <p:sldId id="413" r:id="rId15"/>
    <p:sldId id="418" r:id="rId16"/>
    <p:sldId id="417" r:id="rId17"/>
    <p:sldId id="420" r:id="rId18"/>
    <p:sldId id="419" r:id="rId19"/>
    <p:sldId id="421" r:id="rId20"/>
    <p:sldId id="406" r:id="rId21"/>
    <p:sldId id="422" r:id="rId22"/>
    <p:sldId id="423" r:id="rId23"/>
    <p:sldId id="426" r:id="rId24"/>
    <p:sldId id="436" r:id="rId25"/>
    <p:sldId id="427" r:id="rId26"/>
    <p:sldId id="431" r:id="rId27"/>
    <p:sldId id="430" r:id="rId28"/>
    <p:sldId id="439" r:id="rId29"/>
    <p:sldId id="441" r:id="rId30"/>
    <p:sldId id="440" r:id="rId31"/>
    <p:sldId id="443" r:id="rId32"/>
    <p:sldId id="445" r:id="rId33"/>
    <p:sldId id="428" r:id="rId34"/>
    <p:sldId id="425" r:id="rId35"/>
    <p:sldId id="454" r:id="rId36"/>
    <p:sldId id="447" r:id="rId37"/>
    <p:sldId id="449" r:id="rId38"/>
    <p:sldId id="450" r:id="rId39"/>
    <p:sldId id="448" r:id="rId40"/>
    <p:sldId id="451" r:id="rId41"/>
    <p:sldId id="452" r:id="rId42"/>
  </p:sldIdLst>
  <p:sldSz cx="9144000" cy="6858000" type="screen4x3"/>
  <p:notesSz cx="6858000" cy="9144000"/>
  <p:custDataLst>
    <p:tags r:id="rId4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04"/>
    <p:restoredTop sz="86363"/>
  </p:normalViewPr>
  <p:slideViewPr>
    <p:cSldViewPr showGuides="1">
      <p:cViewPr varScale="1">
        <p:scale>
          <a:sx n="69" d="100"/>
          <a:sy n="69" d="100"/>
        </p:scale>
        <p:origin x="-13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-409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77908D-BF4F-4D09-9F9D-F631E8526A8F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2020-12-7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50E3CD5-1522-4338-A7F7-BAC6F22468C4}" type="slidenum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916091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3316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None/>
            </a:pPr>
            <a:fld id="{9A0DB2DC-4C9A-4742-B13C-FB6460FD3503}" type="slidenum">
              <a:rPr lang="zh-CN" altLang="en-US" sz="1200"/>
              <a:t>4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None/>
            </a:pPr>
            <a:fld id="{9A0DB2DC-4C9A-4742-B13C-FB6460FD3503}" type="slidenum">
              <a:rPr lang="zh-CN" altLang="en-US" sz="1200"/>
              <a:t>23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4036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None/>
            </a:pPr>
            <a:fld id="{9A0DB2DC-4C9A-4742-B13C-FB6460FD3503}" type="slidenum">
              <a:rPr lang="zh-CN" altLang="en-US" sz="1200"/>
              <a:t>24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6084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None/>
            </a:pPr>
            <a:fld id="{9A0DB2DC-4C9A-4742-B13C-FB6460FD3503}" type="slidenum">
              <a:rPr lang="zh-CN" altLang="en-US" sz="1200"/>
              <a:t>25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8132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None/>
            </a:pPr>
            <a:fld id="{9A0DB2DC-4C9A-4742-B13C-FB6460FD3503}" type="slidenum">
              <a:rPr lang="zh-CN" altLang="en-US" sz="1200"/>
              <a:t>26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1204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None/>
            </a:pPr>
            <a:fld id="{9A0DB2DC-4C9A-4742-B13C-FB6460FD3503}" type="slidenum">
              <a:rPr lang="zh-CN" altLang="en-US" sz="1200"/>
              <a:t>28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3252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None/>
            </a:pPr>
            <a:fld id="{9A0DB2DC-4C9A-4742-B13C-FB6460FD3503}" type="slidenum">
              <a:rPr lang="zh-CN" altLang="en-US" sz="1200"/>
              <a:t>29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5300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None/>
            </a:pPr>
            <a:fld id="{9A0DB2DC-4C9A-4742-B13C-FB6460FD3503}" type="slidenum">
              <a:rPr lang="zh-CN" altLang="en-US" sz="1200"/>
              <a:t>30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7348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None/>
            </a:pPr>
            <a:fld id="{9A0DB2DC-4C9A-4742-B13C-FB6460FD3503}" type="slidenum">
              <a:rPr lang="zh-CN" altLang="en-US" sz="1200"/>
              <a:t>31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0420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None/>
            </a:pPr>
            <a:fld id="{9A0DB2DC-4C9A-4742-B13C-FB6460FD3503}" type="slidenum">
              <a:rPr lang="zh-CN" altLang="en-US" sz="1200"/>
              <a:t>33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4516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None/>
            </a:pPr>
            <a:fld id="{9A0DB2DC-4C9A-4742-B13C-FB6460FD3503}" type="slidenum">
              <a:rPr lang="zh-CN" altLang="en-US" sz="1200"/>
              <a:t>36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None/>
            </a:pPr>
            <a:fld id="{9A0DB2DC-4C9A-4742-B13C-FB6460FD3503}" type="slidenum">
              <a:rPr lang="zh-CN" altLang="en-US" sz="1200"/>
              <a:t>10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6564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None/>
            </a:pPr>
            <a:fld id="{9A0DB2DC-4C9A-4742-B13C-FB6460FD3503}" type="slidenum">
              <a:rPr lang="zh-CN" altLang="en-US" sz="1200"/>
              <a:t>37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8612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None/>
            </a:pPr>
            <a:fld id="{9A0DB2DC-4C9A-4742-B13C-FB6460FD3503}" type="slidenum">
              <a:rPr lang="zh-CN" altLang="en-US" sz="1200"/>
              <a:t>38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2532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None/>
            </a:pPr>
            <a:fld id="{9A0DB2DC-4C9A-4742-B13C-FB6460FD3503}" type="slidenum">
              <a:rPr lang="zh-CN" altLang="en-US" sz="1200"/>
              <a:t>11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4580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None/>
            </a:pPr>
            <a:fld id="{9A0DB2DC-4C9A-4742-B13C-FB6460FD3503}" type="slidenum">
              <a:rPr lang="zh-CN" altLang="en-US" sz="1200"/>
              <a:t>12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None/>
            </a:pPr>
            <a:fld id="{9A0DB2DC-4C9A-4742-B13C-FB6460FD3503}" type="slidenum">
              <a:rPr lang="zh-CN" altLang="en-US" sz="1200"/>
              <a:t>13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8676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None/>
            </a:pPr>
            <a:fld id="{9A0DB2DC-4C9A-4742-B13C-FB6460FD3503}" type="slidenum">
              <a:rPr lang="zh-CN" altLang="en-US" sz="1200"/>
              <a:t>14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None/>
            </a:pPr>
            <a:fld id="{9A0DB2DC-4C9A-4742-B13C-FB6460FD3503}" type="slidenum">
              <a:rPr lang="zh-CN" altLang="en-US" sz="1200"/>
              <a:t>16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34820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None/>
            </a:pPr>
            <a:fld id="{9A0DB2DC-4C9A-4742-B13C-FB6460FD3503}" type="slidenum">
              <a:rPr lang="zh-CN" altLang="en-US" sz="1200"/>
              <a:t>18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None/>
            </a:pPr>
            <a:fld id="{9A0DB2DC-4C9A-4742-B13C-FB6460FD3503}" type="slidenum">
              <a:rPr lang="zh-CN" altLang="en-US" sz="1200"/>
              <a:t>19</a:t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66442" y="4777380"/>
            <a:ext cx="6620968" cy="861420"/>
          </a:xfrm>
        </p:spPr>
        <p:txBody>
          <a:bodyPr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单击以编辑母版副标题样式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33ED45-EF0D-4BE0-88A8-2BE750E656C1}" type="slidenum"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单击图标添加图片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33ED45-EF0D-4BE0-88A8-2BE750E656C1}" type="slidenum"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33ED45-EF0D-4BE0-88A8-2BE750E656C1}" type="slidenum"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1"/>
          <p:cNvSpPr txBox="1"/>
          <p:nvPr/>
        </p:nvSpPr>
        <p:spPr>
          <a:xfrm>
            <a:off x="674688" y="971550"/>
            <a:ext cx="600075" cy="19700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sz="12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999288" y="2613025"/>
            <a:ext cx="601663" cy="19700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sz="12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 hasCustomPrompt="1"/>
          </p:nvPr>
        </p:nvSpPr>
        <p:spPr>
          <a:xfrm>
            <a:off x="1448177" y="3771174"/>
            <a:ext cx="5461159" cy="342174"/>
          </a:xfrm>
        </p:spPr>
        <p:txBody>
          <a:bodyPr rtlCol="0">
            <a:normAutofit/>
          </a:bodyPr>
          <a:lstStyle>
            <a:lvl1pPr marL="0" indent="0">
              <a:buNone/>
              <a:defRPr lang="en-US" sz="1400" b="0" i="0" kern="1200" cap="small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2"/>
          </p:nvPr>
        </p:nvSpPr>
        <p:spPr>
          <a:xfrm rot="5400000">
            <a:off x="7494588" y="1828800"/>
            <a:ext cx="990600" cy="22860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19" y="3263106"/>
            <a:ext cx="3859213" cy="228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050" y="295275"/>
            <a:ext cx="628650" cy="768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9508B82-2E03-4E9F-BB27-2DA7305AF026}" type="slidenum"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66442" y="4777381"/>
            <a:ext cx="6620968" cy="860400"/>
          </a:xfrm>
        </p:spPr>
        <p:txBody>
          <a:bodyPr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33ED45-EF0D-4BE0-88A8-2BE750E656C1}" type="slidenum"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6"/>
          <p:cNvCxnSpPr/>
          <p:nvPr/>
        </p:nvCxnSpPr>
        <p:spPr>
          <a:xfrm flipH="1">
            <a:off x="2795588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17"/>
          <p:cNvCxnSpPr/>
          <p:nvPr/>
        </p:nvCxnSpPr>
        <p:spPr>
          <a:xfrm flipH="1">
            <a:off x="5222875" y="2133600"/>
            <a:ext cx="0" cy="3967163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 hasCustomPrompt="1"/>
          </p:nvPr>
        </p:nvSpPr>
        <p:spPr>
          <a:xfrm>
            <a:off x="489475" y="2667000"/>
            <a:ext cx="2196084" cy="35893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 hasCustomPrompt="1"/>
          </p:nvPr>
        </p:nvSpPr>
        <p:spPr>
          <a:xfrm>
            <a:off x="2905586" y="2667000"/>
            <a:ext cx="2210671" cy="35893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 hasCustomPrompt="1"/>
          </p:nvPr>
        </p:nvSpPr>
        <p:spPr>
          <a:xfrm>
            <a:off x="5344917" y="2667000"/>
            <a:ext cx="2199658" cy="35893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588" y="1828800"/>
            <a:ext cx="990600" cy="22860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23"/>
          </p:nvPr>
        </p:nvSpPr>
        <p:spPr>
          <a:xfrm rot="5400000">
            <a:off x="6233319" y="3263106"/>
            <a:ext cx="3859213" cy="228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050" y="295275"/>
            <a:ext cx="628650" cy="768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285DAC-632A-4991-9399-4DB338B5A404}" type="slidenum"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8"/>
          <p:cNvCxnSpPr/>
          <p:nvPr/>
        </p:nvCxnSpPr>
        <p:spPr>
          <a:xfrm flipH="1">
            <a:off x="2795588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19"/>
          <p:cNvCxnSpPr/>
          <p:nvPr/>
        </p:nvCxnSpPr>
        <p:spPr>
          <a:xfrm flipH="1">
            <a:off x="5222875" y="2133600"/>
            <a:ext cx="0" cy="3967163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单击图标添加图片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 hasCustomPrompt="1"/>
          </p:nvPr>
        </p:nvSpPr>
        <p:spPr>
          <a:xfrm>
            <a:off x="489475" y="4827212"/>
            <a:ext cx="2205612" cy="659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单击图标添加图片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 hasCustomPrompt="1"/>
          </p:nvPr>
        </p:nvSpPr>
        <p:spPr>
          <a:xfrm>
            <a:off x="2916776" y="4827211"/>
            <a:ext cx="2201378" cy="659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单击图标添加图片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 hasCustomPrompt="1"/>
          </p:nvPr>
        </p:nvSpPr>
        <p:spPr>
          <a:xfrm>
            <a:off x="5344824" y="4827209"/>
            <a:ext cx="2202571" cy="659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588" y="1828800"/>
            <a:ext cx="990600" cy="22860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23"/>
          </p:nvPr>
        </p:nvSpPr>
        <p:spPr>
          <a:xfrm rot="5400000">
            <a:off x="6233319" y="3263106"/>
            <a:ext cx="3859213" cy="228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050" y="295275"/>
            <a:ext cx="628650" cy="768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914BBDF-5BE7-4424-AD52-C4FB857B7354}" type="slidenum"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33ED45-EF0D-4BE0-88A8-2BE750E656C1}" type="slidenum"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33ED45-EF0D-4BE0-88A8-2BE750E656C1}" type="slidenum"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33ED45-EF0D-4BE0-88A8-2BE750E656C1}" type="slidenum"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66442" y="4777381"/>
            <a:ext cx="6620968" cy="860400"/>
          </a:xfrm>
        </p:spPr>
        <p:txBody>
          <a:bodyPr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33ED45-EF0D-4BE0-88A8-2BE750E656C1}" type="slidenum"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33ED45-EF0D-4BE0-88A8-2BE750E656C1}" type="slidenum"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33ED45-EF0D-4BE0-88A8-2BE750E656C1}" type="slidenum"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33ED45-EF0D-4BE0-88A8-2BE750E656C1}" type="slidenum"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33ED45-EF0D-4BE0-88A8-2BE750E656C1}" type="slidenum"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33ED45-EF0D-4BE0-88A8-2BE750E656C1}" type="slidenum"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单击图标添加图片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33ED45-EF0D-4BE0-88A8-2BE750E656C1}" type="slidenum"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19" name="Rectangle 18"/>
          <p:cNvSpPr/>
          <p:nvPr/>
        </p:nvSpPr>
        <p:spPr>
          <a:xfrm>
            <a:off x="7745413" y="0"/>
            <a:ext cx="685800" cy="11001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1042" name="Title Placeholder 1"/>
          <p:cNvSpPr>
            <a:spLocks noGrp="1"/>
          </p:cNvSpPr>
          <p:nvPr>
            <p:ph type="title"/>
          </p:nvPr>
        </p:nvSpPr>
        <p:spPr>
          <a:xfrm>
            <a:off x="484188" y="452438"/>
            <a:ext cx="7056437" cy="14001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43" name="Text Placeholder 2"/>
          <p:cNvSpPr>
            <a:spLocks noGrp="1"/>
          </p:cNvSpPr>
          <p:nvPr>
            <p:ph type="body" idx="1"/>
          </p:nvPr>
        </p:nvSpPr>
        <p:spPr>
          <a:xfrm>
            <a:off x="827088" y="2052638"/>
            <a:ext cx="6711950" cy="419576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588" y="1828800"/>
            <a:ext cx="990600" cy="22860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19" y="3263106"/>
            <a:ext cx="3859213" cy="228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  <a:alpha val="60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050" y="295275"/>
            <a:ext cx="628650" cy="768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33ED45-EF0D-4BE0-88A8-2BE750E656C1}" type="slidenum"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anose="020B0502020202020204" pitchFamily="34" charset="0"/>
          <a:ea typeface="宋体" panose="02010600030101010101" pitchFamily="2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anose="020B0502020202020204" pitchFamily="34" charset="0"/>
          <a:ea typeface="宋体" panose="02010600030101010101" pitchFamily="2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anose="020B0502020202020204" pitchFamily="34" charset="0"/>
          <a:ea typeface="宋体" panose="02010600030101010101" pitchFamily="2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anose="020B0502020202020204" pitchFamily="34" charset="0"/>
          <a:ea typeface="宋体" panose="02010600030101010101" pitchFamily="2" charset="-122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rgbClr val="8AD0D6"/>
        </a:buClr>
        <a:buSzPct val="80000"/>
        <a:buFont typeface="Wingdings 3" panose="05040102010807070707" pitchFamily="18" charset="2"/>
        <a:buChar char=""/>
        <a:defRPr sz="200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rgbClr val="8AD0D6"/>
        </a:buClr>
        <a:buSzPct val="80000"/>
        <a:buFont typeface="Wingdings 3" panose="05040102010807070707" pitchFamily="18" charset="2"/>
        <a:buChar char=""/>
        <a:defRPr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8AD0D6"/>
        </a:buClr>
        <a:buSzPct val="80000"/>
        <a:buFont typeface="Wingdings 3" panose="05040102010807070707" pitchFamily="18" charset="2"/>
        <a:buChar char=""/>
        <a:defRPr sz="160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8AD0D6"/>
        </a:buClr>
        <a:buSzPct val="80000"/>
        <a:buFont typeface="Wingdings 3" panose="05040102010807070707" pitchFamily="18" charset="2"/>
        <a:buChar char=""/>
        <a:defRPr sz="140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8AD0D6"/>
        </a:buClr>
        <a:buSzPct val="80000"/>
        <a:buFont typeface="Wingdings 3" panose="05040102010807070707" pitchFamily="18" charset="2"/>
        <a:buChar char=""/>
        <a:defRPr sz="140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pitchFamily="18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pitchFamily="18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pitchFamily="18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pitchFamily="18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1124744"/>
            <a:ext cx="7893050" cy="1368425"/>
          </a:xfrm>
        </p:spPr>
        <p:txBody>
          <a:bodyPr vert="horz" wrap="square" lIns="91440" tIns="45720" rIns="91440" bIns="45720" numCol="1" rtlCol="0" anchor="b" anchorCtr="0" compatLnSpc="1">
            <a:normAutofit fontScale="900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诗歌题材系列微课</a:t>
            </a:r>
            <a:r>
              <a:rPr kumimoji="0" lang="zh-CN" altLang="en-US" sz="6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（五）</a:t>
            </a:r>
            <a:endParaRPr kumimoji="0" lang="zh-CN" altLang="en-US" sz="66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华文行楷" pitchFamily="2" charset="-122"/>
              <a:ea typeface="华文行楷" panose="02010800040101010101" pitchFamily="2" charset="-122"/>
              <a:cs typeface="+mj-cs"/>
            </a:endParaRPr>
          </a:p>
        </p:txBody>
      </p:sp>
      <p:sp>
        <p:nvSpPr>
          <p:cNvPr id="5123" name="副标题 2"/>
          <p:cNvSpPr>
            <a:spLocks noGrp="1"/>
          </p:cNvSpPr>
          <p:nvPr>
            <p:ph type="subTitle" idx="1"/>
          </p:nvPr>
        </p:nvSpPr>
        <p:spPr>
          <a:xfrm>
            <a:off x="1115616" y="2492896"/>
            <a:ext cx="7605713" cy="4032250"/>
          </a:xfrm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lvl="0" eaLnBrk="1" fontAlgn="auto" hangingPunct="1"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defRPr/>
            </a:pPr>
            <a:endParaRPr lang="en-US" altLang="zh-CN" sz="4800" b="1" cap="none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lvl="0" eaLnBrk="1" fontAlgn="auto" hangingPunct="1"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zh-CN" altLang="en-US" sz="4800" b="1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开</a:t>
            </a:r>
            <a:r>
              <a:rPr lang="zh-CN" altLang="en-US" sz="4800" b="1" cap="none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轩面场圃，把酒话桑麻</a:t>
            </a:r>
            <a:r>
              <a:rPr lang="en-US" altLang="zh-CN" sz="6600" b="1" cap="none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/>
            </a:r>
            <a:br>
              <a:rPr lang="en-US" altLang="zh-CN" sz="6600" b="1" cap="none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r>
              <a:rPr lang="en-US" altLang="zh-CN" sz="4400" b="1" cap="none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  <a:sym typeface="+mn-ea"/>
              </a:rPr>
              <a:t>      </a:t>
            </a:r>
            <a:br>
              <a:rPr lang="en-US" altLang="zh-CN" sz="4400" b="1" cap="none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  <a:sym typeface="+mn-ea"/>
              </a:rPr>
            </a:br>
            <a:r>
              <a:rPr lang="en-US" altLang="zh-CN" sz="4400" b="1" cap="none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  <a:sym typeface="+mn-ea"/>
              </a:rPr>
              <a:t>        </a:t>
            </a:r>
            <a:r>
              <a:rPr lang="en-US" altLang="zh-CN" sz="4400" b="1" cap="none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4400" b="1" cap="none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山水田园诗鉴赏</a:t>
            </a:r>
            <a:endParaRPr kumimoji="0" lang="en-US" altLang="zh-CN" sz="4400" b="0" i="0" u="none" strike="noStrike" kern="1200" cap="all" spc="0" normalizeH="0" baseline="0" noProof="0" dirty="0">
              <a:ln>
                <a:noFill/>
              </a:ln>
              <a:solidFill>
                <a:schemeClr val="bg2">
                  <a:lumMod val="40000"/>
                  <a:lumOff val="60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en-US" altLang="zh-CN" sz="4400" b="0" i="0" u="none" strike="noStrike" kern="1200" cap="all" spc="0" normalizeH="0" baseline="0" noProof="0" dirty="0">
              <a:ln>
                <a:noFill/>
              </a:ln>
              <a:solidFill>
                <a:schemeClr val="bg2">
                  <a:lumMod val="40000"/>
                  <a:lumOff val="60000"/>
                </a:schemeClr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/>
          </p:cNvSpPr>
          <p:nvPr>
            <p:ph type="title"/>
          </p:nvPr>
        </p:nvSpPr>
        <p:spPr>
          <a:xfrm>
            <a:off x="323850" y="333375"/>
            <a:ext cx="8424863" cy="1519238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4800">
                <a:latin typeface="华文楷体" panose="02010600040101010101" pitchFamily="2" charset="-122"/>
                <a:ea typeface="华文楷体" panose="02010600040101010101" pitchFamily="2" charset="-122"/>
              </a:rPr>
              <a:t>三</a:t>
            </a:r>
            <a:r>
              <a:rPr lang="zh-CN" altLang="zh-CN" sz="480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4800">
                <a:latin typeface="华文楷体" panose="02010600040101010101" pitchFamily="2" charset="-122"/>
                <a:ea typeface="华文楷体" panose="02010600040101010101" pitchFamily="2" charset="-122"/>
              </a:rPr>
              <a:t>常见的意象与意境</a:t>
            </a:r>
          </a:p>
        </p:txBody>
      </p:sp>
      <p:sp>
        <p:nvSpPr>
          <p:cNvPr id="8195" name="内容占位符 2"/>
          <p:cNvSpPr>
            <a:spLocks noGrp="1"/>
          </p:cNvSpPr>
          <p:nvPr>
            <p:ph sz="half" idx="1"/>
          </p:nvPr>
        </p:nvSpPr>
        <p:spPr>
          <a:xfrm>
            <a:off x="323850" y="1916113"/>
            <a:ext cx="4191000" cy="4260850"/>
          </a:xfrm>
        </p:spPr>
        <p:txBody>
          <a:bodyPr vert="horz" wrap="square" lIns="91440" tIns="45720" rIns="91440" bIns="45720" numCol="1" rtlCol="0" anchor="t" anchorCtr="0" compatLnSpc="1">
            <a:normAutofit fontScale="92500" lnSpcReduction="20000"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196" name="内容占位符 3"/>
          <p:cNvSpPr>
            <a:spLocks noGrp="1"/>
          </p:cNvSpPr>
          <p:nvPr>
            <p:ph sz="half" idx="2"/>
          </p:nvPr>
        </p:nvSpPr>
        <p:spPr>
          <a:xfrm>
            <a:off x="179388" y="1052513"/>
            <a:ext cx="8856663" cy="6048375"/>
          </a:xfrm>
        </p:spPr>
        <p:txBody>
          <a:bodyPr vert="horz" wrap="square" lIns="91440" tIns="45720" rIns="91440" bIns="45720" numCol="1" rtlCol="0" anchor="t" anchorCtr="0" compatLnSpc="1">
            <a:normAutofit fontScale="92500" lnSpcReduction="20000"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山水类</a:t>
            </a:r>
            <a:endParaRPr kumimoji="0" lang="en-US" altLang="zh-CN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①野径、古木、荆扉、柴门、空林、空山、鸾鹤、孤云、禅房、古寺、暮钟、五柳、 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接舆、伯夷、叔齐 、林叟、幽人、樵夫、 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寺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僧、道人</a:t>
            </a: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……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②意境特点：远离尘俗，清幽静谧、淡雅清幽、豁达、淡泊闲适、清冷荒僻。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③</a:t>
            </a:r>
            <a:r>
              <a:rPr kumimoji="0" lang="zh-CN" altLang="en-US" sz="4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表达希望归隐山林、超然</a:t>
            </a:r>
            <a:r>
              <a:rPr kumimoji="0" lang="zh-CN" altLang="en-US" sz="4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世外，表现</a:t>
            </a:r>
            <a:r>
              <a:rPr kumimoji="0" lang="zh-CN" altLang="en-US" sz="4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主人公淡泊宁静、不与世俗同流合污的高洁志趣，</a:t>
            </a:r>
            <a:r>
              <a:rPr kumimoji="0" lang="zh-CN" altLang="en-US" sz="4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抒写遗世独立</a:t>
            </a:r>
            <a:r>
              <a:rPr kumimoji="0" lang="zh-CN" altLang="en-US" sz="4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的高尚情怀和隐居生活的幽寂高雅。</a:t>
            </a:r>
            <a:br>
              <a:rPr kumimoji="0" lang="zh-CN" altLang="en-US" sz="4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zh-CN" altLang="en-US" sz="4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en-US" altLang="zh-CN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>
          <a:xfrm>
            <a:off x="323850" y="333375"/>
            <a:ext cx="8424863" cy="1519238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4800">
                <a:latin typeface="华文楷体" panose="02010600040101010101" pitchFamily="2" charset="-122"/>
                <a:ea typeface="华文楷体" panose="02010600040101010101" pitchFamily="2" charset="-122"/>
              </a:rPr>
              <a:t>四</a:t>
            </a:r>
            <a:r>
              <a:rPr lang="zh-CN" altLang="zh-CN" sz="480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4800">
                <a:latin typeface="华文楷体" panose="02010600040101010101" pitchFamily="2" charset="-122"/>
                <a:ea typeface="华文楷体" panose="02010600040101010101" pitchFamily="2" charset="-122"/>
              </a:rPr>
              <a:t>山水田园诗的思想情感</a:t>
            </a:r>
          </a:p>
        </p:txBody>
      </p:sp>
      <p:sp>
        <p:nvSpPr>
          <p:cNvPr id="8195" name="内容占位符 2"/>
          <p:cNvSpPr>
            <a:spLocks noGrp="1"/>
          </p:cNvSpPr>
          <p:nvPr>
            <p:ph sz="half" idx="1"/>
          </p:nvPr>
        </p:nvSpPr>
        <p:spPr>
          <a:xfrm>
            <a:off x="323850" y="1916113"/>
            <a:ext cx="4191000" cy="426085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508" name="内容占位符 3"/>
          <p:cNvSpPr>
            <a:spLocks noGrp="1"/>
          </p:cNvSpPr>
          <p:nvPr>
            <p:ph sz="half" idx="2"/>
          </p:nvPr>
        </p:nvSpPr>
        <p:spPr>
          <a:xfrm>
            <a:off x="179388" y="1052513"/>
            <a:ext cx="8856662" cy="6048375"/>
          </a:xfrm>
        </p:spPr>
        <p:txBody>
          <a:bodyPr vert="horz" wrap="square" lIns="91440" tIns="45720" rIns="91440" bIns="45720" anchor="t"/>
          <a:lstStyle/>
          <a:p>
            <a:pPr marL="0" indent="0" defTabSz="457200" eaLnBrk="1" hangingPunct="1">
              <a:buClr>
                <a:srgbClr val="8AD0D6"/>
              </a:buClr>
              <a:buSzPct val="80000"/>
              <a:buNone/>
            </a:pPr>
            <a:endParaRPr lang="en-US" altLang="zh-CN" sz="4800" kern="1200">
              <a:latin typeface="+mj-lt"/>
              <a:ea typeface="+mj-ea"/>
              <a:cs typeface="+mj-cs"/>
            </a:endParaRPr>
          </a:p>
          <a:p>
            <a:pPr marL="0" indent="0" defTabSz="457200" eaLnBrk="1" hangingPunct="1">
              <a:buClr>
                <a:srgbClr val="8AD0D6"/>
              </a:buClr>
              <a:buSzPct val="80000"/>
              <a:buNone/>
            </a:pPr>
            <a:r>
              <a:rPr lang="zh-CN" altLang="en-US" sz="4800" kern="1200">
                <a:latin typeface="+mj-lt"/>
                <a:ea typeface="+mj-ea"/>
                <a:cs typeface="+mj-cs"/>
              </a:rPr>
              <a:t>热爱自然    向往自由  </a:t>
            </a:r>
            <a:endParaRPr lang="en-US" altLang="zh-CN" sz="4800" kern="1200">
              <a:latin typeface="+mj-lt"/>
              <a:ea typeface="+mj-ea"/>
              <a:cs typeface="+mj-cs"/>
            </a:endParaRPr>
          </a:p>
          <a:p>
            <a:pPr marL="0" indent="0" defTabSz="457200" eaLnBrk="1" hangingPunct="1">
              <a:buClr>
                <a:srgbClr val="8AD0D6"/>
              </a:buClr>
              <a:buSzPct val="80000"/>
              <a:buNone/>
            </a:pPr>
            <a:r>
              <a:rPr lang="zh-CN" altLang="en-US" sz="4800" kern="1200">
                <a:latin typeface="+mj-lt"/>
                <a:ea typeface="+mj-ea"/>
                <a:cs typeface="+mj-cs"/>
              </a:rPr>
              <a:t>厌恶官场    憎恶黑暗 </a:t>
            </a:r>
            <a:endParaRPr lang="en-US" altLang="zh-CN" sz="4800" kern="1200">
              <a:latin typeface="+mj-lt"/>
              <a:ea typeface="+mj-ea"/>
              <a:cs typeface="+mj-cs"/>
            </a:endParaRPr>
          </a:p>
          <a:p>
            <a:pPr marL="0" indent="0" defTabSz="457200" eaLnBrk="1" hangingPunct="1">
              <a:buClr>
                <a:srgbClr val="8AD0D6"/>
              </a:buClr>
              <a:buSzPct val="80000"/>
              <a:buNone/>
            </a:pPr>
            <a:r>
              <a:rPr lang="zh-CN" altLang="en-US" sz="4800" kern="1200">
                <a:latin typeface="+mj-lt"/>
                <a:ea typeface="+mj-ea"/>
                <a:cs typeface="+mj-cs"/>
              </a:rPr>
              <a:t>渴望归隐    闲适淡泊 </a:t>
            </a:r>
            <a:endParaRPr lang="en-US" altLang="zh-CN" sz="4800" kern="1200">
              <a:latin typeface="+mj-lt"/>
              <a:ea typeface="+mj-ea"/>
              <a:cs typeface="+mj-cs"/>
            </a:endParaRPr>
          </a:p>
          <a:p>
            <a:pPr marL="0" indent="0" defTabSz="457200" eaLnBrk="1" hangingPunct="1">
              <a:buClr>
                <a:srgbClr val="8AD0D6"/>
              </a:buClr>
              <a:buSzPct val="80000"/>
              <a:buNone/>
            </a:pPr>
            <a:r>
              <a:rPr lang="zh-CN" altLang="en-US" sz="4800" kern="1200">
                <a:latin typeface="+mj-lt"/>
                <a:ea typeface="+mj-ea"/>
                <a:cs typeface="+mj-cs"/>
              </a:rPr>
              <a:t>悠然自得</a:t>
            </a:r>
          </a:p>
          <a:p>
            <a:pPr marL="0" indent="0" defTabSz="457200" eaLnBrk="1" hangingPunct="1">
              <a:buClr>
                <a:srgbClr val="8AD0D6"/>
              </a:buClr>
              <a:buSzPct val="80000"/>
              <a:buNone/>
            </a:pPr>
            <a:endParaRPr lang="en-US" altLang="zh-CN" sz="4000" kern="120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/>
          </p:nvPr>
        </p:nvSpPr>
        <p:spPr>
          <a:xfrm>
            <a:off x="0" y="333375"/>
            <a:ext cx="8748713" cy="1519238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4800">
                <a:latin typeface="华文楷体" panose="02010600040101010101" pitchFamily="2" charset="-122"/>
                <a:ea typeface="华文楷体" panose="02010600040101010101" pitchFamily="2" charset="-122"/>
              </a:rPr>
              <a:t>四</a:t>
            </a:r>
            <a:r>
              <a:rPr lang="zh-CN" altLang="zh-CN" sz="480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4800">
                <a:latin typeface="华文楷体" panose="02010600040101010101" pitchFamily="2" charset="-122"/>
                <a:ea typeface="华文楷体" panose="02010600040101010101" pitchFamily="2" charset="-122"/>
              </a:rPr>
              <a:t>山水田园诗的思想情感</a:t>
            </a:r>
          </a:p>
        </p:txBody>
      </p:sp>
      <p:sp>
        <p:nvSpPr>
          <p:cNvPr id="8195" name="内容占位符 2"/>
          <p:cNvSpPr>
            <a:spLocks noGrp="1"/>
          </p:cNvSpPr>
          <p:nvPr>
            <p:ph sz="half" idx="1"/>
          </p:nvPr>
        </p:nvSpPr>
        <p:spPr>
          <a:xfrm>
            <a:off x="323850" y="1916113"/>
            <a:ext cx="4191000" cy="4260850"/>
          </a:xfrm>
        </p:spPr>
        <p:txBody>
          <a:bodyPr vert="horz" wrap="square" lIns="91440" tIns="45720" rIns="91440" bIns="45720" numCol="1" rtlCol="0" anchor="t" anchorCtr="0" compatLnSpc="1">
            <a:normAutofit fontScale="92500" lnSpcReduction="20000"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196" name="内容占位符 3"/>
          <p:cNvSpPr>
            <a:spLocks noGrp="1"/>
          </p:cNvSpPr>
          <p:nvPr>
            <p:ph sz="half" idx="2"/>
          </p:nvPr>
        </p:nvSpPr>
        <p:spPr>
          <a:xfrm>
            <a:off x="179388" y="1052513"/>
            <a:ext cx="8856663" cy="6048375"/>
          </a:xfrm>
        </p:spPr>
        <p:txBody>
          <a:bodyPr vert="horz" wrap="square" lIns="91440" tIns="45720" rIns="91440" bIns="45720" numCol="1" rtlCol="0" anchor="t" anchorCtr="0" compatLnSpc="1">
            <a:normAutofit fontScale="92500" lnSpcReduction="20000"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en-US" altLang="zh-CN" sz="4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表达对大自然的喜爱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  <a:endParaRPr kumimoji="0" lang="en-US" altLang="zh-CN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描绘山川美景，表达对壮丽山河的热爱。）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        汉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江临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泛</a:t>
            </a:r>
            <a:endParaRPr kumimoji="0" lang="en-US" altLang="zh-CN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                      王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维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楚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塞三湘接，荆门九派通。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江流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天地外，山色有无中。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郡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邑浮前浦，波澜动远空。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襄阳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好风日，留醉与山翁。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注：山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翁即山简，晋人，曾任征南将军，镇守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襄阳。</a:t>
            </a:r>
            <a:endParaRPr kumimoji="0" lang="en-US" altLang="zh-CN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j-cs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/>
          <p:cNvSpPr>
            <a:spLocks noGrp="1"/>
          </p:cNvSpPr>
          <p:nvPr>
            <p:ph type="title"/>
          </p:nvPr>
        </p:nvSpPr>
        <p:spPr>
          <a:xfrm>
            <a:off x="0" y="333375"/>
            <a:ext cx="8748713" cy="1519238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4800">
                <a:latin typeface="华文楷体" panose="02010600040101010101" pitchFamily="2" charset="-122"/>
                <a:ea typeface="华文楷体" panose="02010600040101010101" pitchFamily="2" charset="-122"/>
              </a:rPr>
              <a:t>四</a:t>
            </a:r>
            <a:r>
              <a:rPr lang="zh-CN" altLang="zh-CN" sz="480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4800">
                <a:latin typeface="华文楷体" panose="02010600040101010101" pitchFamily="2" charset="-122"/>
                <a:ea typeface="华文楷体" panose="02010600040101010101" pitchFamily="2" charset="-122"/>
              </a:rPr>
              <a:t>山水田园诗的思想情感</a:t>
            </a:r>
          </a:p>
        </p:txBody>
      </p:sp>
      <p:sp>
        <p:nvSpPr>
          <p:cNvPr id="8195" name="内容占位符 2"/>
          <p:cNvSpPr>
            <a:spLocks noGrp="1"/>
          </p:cNvSpPr>
          <p:nvPr>
            <p:ph sz="half" idx="1"/>
          </p:nvPr>
        </p:nvSpPr>
        <p:spPr>
          <a:xfrm>
            <a:off x="323850" y="1916113"/>
            <a:ext cx="4191000" cy="4260850"/>
          </a:xfrm>
        </p:spPr>
        <p:txBody>
          <a:bodyPr vert="horz" wrap="square" lIns="91440" tIns="45720" rIns="91440" bIns="45720" numCol="1" rtlCol="0" anchor="t" anchorCtr="0" compatLnSpc="1">
            <a:normAutofit fontScale="92500" lnSpcReduction="10000"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196" name="内容占位符 3"/>
          <p:cNvSpPr>
            <a:spLocks noGrp="1"/>
          </p:cNvSpPr>
          <p:nvPr>
            <p:ph sz="half" idx="2"/>
          </p:nvPr>
        </p:nvSpPr>
        <p:spPr>
          <a:xfrm>
            <a:off x="85725" y="476250"/>
            <a:ext cx="8858250" cy="6840538"/>
          </a:xfrm>
        </p:spPr>
        <p:txBody>
          <a:bodyPr vert="horz" wrap="square" lIns="91440" tIns="45720" rIns="91440" bIns="45720" numCol="1" rtlCol="0" anchor="t" anchorCtr="0" compatLnSpc="1">
            <a:normAutofit fontScale="92500" lnSpcReduction="10000"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en-US" altLang="zh-CN" sz="4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表达对大自然的喜爱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  <a:endParaRPr kumimoji="0" lang="en-US" altLang="zh-CN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描绘山川美景，表达对壮丽山河的热爱。）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        汉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江临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泛</a:t>
            </a:r>
            <a:endParaRPr kumimoji="0" lang="en-US" altLang="zh-CN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                      王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维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楚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塞三湘接，荆门九派通。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江流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天地外，山色有无中。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郡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邑浮前浦，波澜动远空。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襄阳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好风日，留醉与山翁。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注：山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翁即山简，晋人，曾任征南将军，镇守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襄阳。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尾联诗人直抒胸臆，表达了留恋山水的志趣。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en-US" altLang="zh-CN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j-cs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内容占位符 2"/>
          <p:cNvSpPr>
            <a:spLocks noGrp="1"/>
          </p:cNvSpPr>
          <p:nvPr>
            <p:ph sz="half" idx="1"/>
          </p:nvPr>
        </p:nvSpPr>
        <p:spPr>
          <a:xfrm>
            <a:off x="323850" y="1916113"/>
            <a:ext cx="4191000" cy="426085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196" name="内容占位符 3"/>
          <p:cNvSpPr>
            <a:spLocks noGrp="1"/>
          </p:cNvSpPr>
          <p:nvPr>
            <p:ph sz="half" idx="2"/>
          </p:nvPr>
        </p:nvSpPr>
        <p:spPr>
          <a:xfrm>
            <a:off x="179388" y="1052513"/>
            <a:ext cx="8856663" cy="604837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en-US" altLang="zh-CN" sz="4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8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3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2.</a:t>
            </a:r>
            <a:r>
              <a:rPr kumimoji="0" lang="zh-CN" altLang="en-US" sz="3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表达对官场仕途的厌倦，对黑暗现实的不满和愤恨。</a:t>
            </a:r>
            <a:endParaRPr kumimoji="0" lang="en-US" altLang="zh-CN" sz="3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8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kumimoji="0" lang="zh-CN" altLang="en-US" sz="33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</a:t>
            </a:r>
            <a:r>
              <a:rPr kumimoji="0" lang="zh-CN" altLang="en-US" sz="33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厌弃官场，归隐田园，表达对黑暗现实的不满，抒发自己决不同流合污的高洁品格，或怀才不遇的</a:t>
            </a:r>
            <a:r>
              <a:rPr kumimoji="0" lang="zh-CN" altLang="en-US" sz="33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苦闷</a:t>
            </a:r>
            <a:endParaRPr kumimoji="0" lang="en-US" altLang="zh-CN" sz="33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8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</a:t>
            </a:r>
            <a:endParaRPr kumimoji="0" lang="en-US" altLang="zh-CN" sz="33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8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zh-CN" altLang="en-US" sz="33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①</a:t>
            </a:r>
            <a:r>
              <a:rPr kumimoji="0" lang="zh-CN" altLang="en-US" sz="33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陶渊明</a:t>
            </a:r>
            <a:r>
              <a:rPr kumimoji="0" lang="en-US" altLang="zh-CN" sz="33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《</a:t>
            </a:r>
            <a:r>
              <a:rPr kumimoji="0" lang="zh-CN" altLang="en-US" sz="33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归园田居</a:t>
            </a:r>
            <a:r>
              <a:rPr kumimoji="0" lang="en-US" altLang="zh-CN" sz="33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》</a:t>
            </a:r>
            <a:r>
              <a:rPr kumimoji="0" lang="zh-CN" altLang="en-US" sz="33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②王维</a:t>
            </a:r>
            <a:r>
              <a:rPr kumimoji="0" lang="en-US" altLang="zh-CN" sz="33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《</a:t>
            </a:r>
            <a:r>
              <a:rPr kumimoji="0" lang="zh-CN" altLang="en-US" sz="33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山居秋暝</a:t>
            </a:r>
            <a:r>
              <a:rPr kumimoji="0" lang="en-US" altLang="zh-CN" sz="33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》</a:t>
            </a:r>
            <a:endParaRPr kumimoji="0" lang="zh-CN" altLang="en-US" sz="33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内容占位符 2"/>
          <p:cNvSpPr>
            <a:spLocks noGrp="1"/>
          </p:cNvSpPr>
          <p:nvPr>
            <p:ph sz="half" idx="1"/>
          </p:nvPr>
        </p:nvSpPr>
        <p:spPr>
          <a:xfrm>
            <a:off x="395288" y="765175"/>
            <a:ext cx="4752975" cy="5491163"/>
          </a:xfrm>
        </p:spPr>
        <p:txBody>
          <a:bodyPr vert="horz" wrap="square" lIns="91440" tIns="45720" rIns="91440" bIns="45720" anchor="t">
            <a:normAutofit fontScale="92500" lnSpcReduction="10000"/>
          </a:bodyPr>
          <a:lstStyle/>
          <a:p>
            <a:pPr marL="0" indent="0" defTabSz="457200">
              <a:lnSpc>
                <a:spcPct val="80000"/>
              </a:lnSpc>
              <a:buClr>
                <a:srgbClr val="8AD0D6"/>
              </a:buClr>
              <a:buSzPct val="80000"/>
              <a:buNone/>
            </a:pPr>
            <a:r>
              <a:rPr lang="en-US" altLang="zh-CN" sz="2800" kern="120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</a:t>
            </a:r>
            <a:r>
              <a:rPr lang="zh-CN" altLang="en-US" sz="2800" kern="120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归园田居</a:t>
            </a:r>
            <a:endParaRPr lang="en-US" altLang="zh-CN" sz="2800" kern="1200"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indent="0" defTabSz="457200">
              <a:lnSpc>
                <a:spcPct val="80000"/>
              </a:lnSpc>
              <a:buClr>
                <a:srgbClr val="8AD0D6"/>
              </a:buClr>
              <a:buSzPct val="80000"/>
              <a:buNone/>
            </a:pPr>
            <a:r>
              <a:rPr lang="en-US" altLang="zh-CN" sz="2800" kern="120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     </a:t>
            </a:r>
            <a:r>
              <a:rPr lang="zh-CN" altLang="en-US" sz="2800" kern="120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陶渊明</a:t>
            </a:r>
          </a:p>
          <a:p>
            <a:pPr marL="0" indent="0" defTabSz="457200">
              <a:lnSpc>
                <a:spcPct val="80000"/>
              </a:lnSpc>
              <a:buClr>
                <a:srgbClr val="8AD0D6"/>
              </a:buClr>
              <a:buSzPct val="80000"/>
              <a:buNone/>
            </a:pPr>
            <a:endParaRPr lang="en-US" altLang="zh-CN" sz="2800" kern="1200"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indent="0" defTabSz="457200">
              <a:lnSpc>
                <a:spcPct val="80000"/>
              </a:lnSpc>
              <a:buClr>
                <a:srgbClr val="8AD0D6"/>
              </a:buClr>
              <a:buSzPct val="80000"/>
              <a:buNone/>
            </a:pPr>
            <a:r>
              <a:rPr lang="zh-CN" altLang="en-US" sz="2800" kern="120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少无适俗韵，性本爱丘山。</a:t>
            </a:r>
            <a:endParaRPr lang="en-US" altLang="zh-CN" sz="2800" kern="1200"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indent="0" defTabSz="457200">
              <a:lnSpc>
                <a:spcPct val="80000"/>
              </a:lnSpc>
              <a:buClr>
                <a:srgbClr val="8AD0D6"/>
              </a:buClr>
              <a:buSzPct val="80000"/>
              <a:buNone/>
            </a:pPr>
            <a:r>
              <a:rPr lang="zh-CN" altLang="en-US" sz="2800" kern="120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误落尘网中，一去三十年。</a:t>
            </a:r>
            <a:endParaRPr lang="en-US" altLang="zh-CN" sz="2800" kern="1200"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indent="0" defTabSz="457200">
              <a:lnSpc>
                <a:spcPct val="80000"/>
              </a:lnSpc>
              <a:buClr>
                <a:srgbClr val="8AD0D6"/>
              </a:buClr>
              <a:buSzPct val="80000"/>
              <a:buNone/>
            </a:pPr>
            <a:r>
              <a:rPr lang="zh-CN" altLang="en-US" sz="2800" kern="120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羁鸟恋旧林，池鱼思故渊。</a:t>
            </a:r>
            <a:endParaRPr lang="en-US" altLang="zh-CN" sz="2800" kern="1200"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indent="0" defTabSz="457200">
              <a:lnSpc>
                <a:spcPct val="80000"/>
              </a:lnSpc>
              <a:buClr>
                <a:srgbClr val="8AD0D6"/>
              </a:buClr>
              <a:buSzPct val="80000"/>
              <a:buNone/>
            </a:pPr>
            <a:r>
              <a:rPr lang="zh-CN" altLang="en-US" sz="2800" kern="120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开荒南野际，守拙归园田。</a:t>
            </a:r>
            <a:endParaRPr lang="en-US" altLang="zh-CN" sz="2800" kern="1200"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indent="0" defTabSz="457200">
              <a:lnSpc>
                <a:spcPct val="80000"/>
              </a:lnSpc>
              <a:buClr>
                <a:srgbClr val="8AD0D6"/>
              </a:buClr>
              <a:buSzPct val="80000"/>
              <a:buNone/>
            </a:pPr>
            <a:r>
              <a:rPr lang="zh-CN" altLang="en-US" sz="2800" kern="120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方宅十余亩，草屋八九间。</a:t>
            </a:r>
            <a:endParaRPr lang="en-US" altLang="zh-CN" sz="2800" kern="1200"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indent="0" defTabSz="457200">
              <a:lnSpc>
                <a:spcPct val="80000"/>
              </a:lnSpc>
              <a:buClr>
                <a:srgbClr val="8AD0D6"/>
              </a:buClr>
              <a:buSzPct val="80000"/>
              <a:buNone/>
            </a:pPr>
            <a:r>
              <a:rPr lang="zh-CN" altLang="en-US" sz="2800" kern="120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榆柳荫后檐，桃李罗前堂。</a:t>
            </a:r>
            <a:endParaRPr lang="en-US" altLang="zh-CN" sz="2800" kern="1200"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indent="0" defTabSz="457200">
              <a:lnSpc>
                <a:spcPct val="80000"/>
              </a:lnSpc>
              <a:buClr>
                <a:srgbClr val="8AD0D6"/>
              </a:buClr>
              <a:buSzPct val="80000"/>
              <a:buNone/>
            </a:pPr>
            <a:r>
              <a:rPr lang="zh-CN" altLang="en-US" sz="2800" kern="120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暧暧远人村，依依墟里烟。</a:t>
            </a:r>
            <a:endParaRPr lang="en-US" altLang="zh-CN" sz="2800" kern="1200"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indent="0" defTabSz="457200">
              <a:lnSpc>
                <a:spcPct val="80000"/>
              </a:lnSpc>
              <a:buClr>
                <a:srgbClr val="8AD0D6"/>
              </a:buClr>
              <a:buSzPct val="80000"/>
              <a:buNone/>
            </a:pPr>
            <a:r>
              <a:rPr lang="zh-CN" altLang="en-US" sz="2800" kern="120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狗吠深巷中，鸡鸣桑树颠。</a:t>
            </a:r>
            <a:endParaRPr lang="en-US" altLang="zh-CN" sz="2800" kern="1200"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indent="0" defTabSz="457200">
              <a:lnSpc>
                <a:spcPct val="80000"/>
              </a:lnSpc>
              <a:buClr>
                <a:srgbClr val="8AD0D6"/>
              </a:buClr>
              <a:buSzPct val="80000"/>
              <a:buNone/>
            </a:pPr>
            <a:r>
              <a:rPr lang="zh-CN" altLang="en-US" sz="2800" kern="120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户庭无杂尘，虚室有余闲。</a:t>
            </a:r>
            <a:endParaRPr lang="en-US" altLang="zh-CN" sz="2800" kern="1200"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indent="0" defTabSz="457200">
              <a:lnSpc>
                <a:spcPct val="80000"/>
              </a:lnSpc>
              <a:buClr>
                <a:srgbClr val="8AD0D6"/>
              </a:buClr>
              <a:buSzPct val="80000"/>
              <a:buNone/>
            </a:pPr>
            <a:r>
              <a:rPr lang="zh-CN" altLang="en-US" sz="2800" kern="120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久在樊笼里，复得返自然。 </a:t>
            </a:r>
          </a:p>
          <a:p>
            <a:pPr marL="0" indent="0" defTabSz="457200">
              <a:lnSpc>
                <a:spcPct val="80000"/>
              </a:lnSpc>
              <a:buClr>
                <a:srgbClr val="8AD0D6"/>
              </a:buClr>
              <a:buSzPct val="80000"/>
              <a:buNone/>
            </a:pPr>
            <a:endParaRPr lang="zh-CN" altLang="en-US" sz="2400" kern="1200"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64163" y="404813"/>
            <a:ext cx="4608513" cy="6453188"/>
          </a:xfrm>
        </p:spPr>
        <p:txBody>
          <a:bodyPr vert="horz" wrap="square" lIns="91440" tIns="45720" rIns="91440" bIns="45720" numCol="1" anchor="t" anchorCtr="0" compatLnSpc="1">
            <a:normAutofit fontScale="92500" lnSpcReduction="10000"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山居秋暝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王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维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空山新雨后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，</a:t>
            </a:r>
            <a:endParaRPr kumimoji="0" lang="en-US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天气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晚来秋。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明月松间照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，</a:t>
            </a:r>
            <a:endParaRPr kumimoji="0" lang="en-US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清泉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石上流。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竹喧归浣女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，</a:t>
            </a:r>
            <a:endParaRPr kumimoji="0" lang="en-US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莲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动下渔舟。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随意春芳歇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，</a:t>
            </a:r>
            <a:endParaRPr kumimoji="0" lang="en-US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王孙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自可留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。</a:t>
            </a:r>
            <a:endParaRPr kumimoji="0" lang="en-US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清新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、幽静</a:t>
            </a: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、恬淡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、优美的山</a:t>
            </a: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中</a:t>
            </a:r>
            <a:endParaRPr kumimoji="0" lang="en-US" altLang="zh-CN" sz="18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秋季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的黄昏</a:t>
            </a: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美景。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内容占位符 2"/>
          <p:cNvSpPr>
            <a:spLocks noGrp="1"/>
          </p:cNvSpPr>
          <p:nvPr>
            <p:ph sz="half" idx="1"/>
          </p:nvPr>
        </p:nvSpPr>
        <p:spPr>
          <a:xfrm>
            <a:off x="323850" y="1916113"/>
            <a:ext cx="4191000" cy="4260850"/>
          </a:xfrm>
        </p:spPr>
        <p:txBody>
          <a:bodyPr vert="horz" wrap="square" lIns="91440" tIns="45720" rIns="91440" bIns="45720" numCol="1" rtlCol="0" anchor="t" anchorCtr="0" compatLnSpc="1">
            <a:normAutofit lnSpcReduction="10000"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196" name="内容占位符 3"/>
          <p:cNvSpPr>
            <a:spLocks noGrp="1"/>
          </p:cNvSpPr>
          <p:nvPr>
            <p:ph sz="half" idx="2"/>
          </p:nvPr>
        </p:nvSpPr>
        <p:spPr>
          <a:xfrm>
            <a:off x="-6350" y="33338"/>
            <a:ext cx="9036050" cy="6913563"/>
          </a:xfrm>
        </p:spPr>
        <p:txBody>
          <a:bodyPr vert="horz" wrap="square" lIns="91440" tIns="45720" rIns="91440" bIns="45720" numCol="1" rtlCol="0" anchor="t" anchorCtr="0" compatLnSpc="1">
            <a:normAutofit lnSpcReduction="10000"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en-US" altLang="zh-CN" sz="4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表达对归隐生活、闲适恬淡的田园生活的喜爱、向往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  <a:endParaRPr kumimoji="0" lang="en-US" altLang="zh-CN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（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向往自由、宁静的田园生活，抒发闲适淡泊、悠然自得的心情。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endParaRPr kumimoji="0" lang="en-US" altLang="zh-CN" sz="28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过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故人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庄</a:t>
            </a:r>
            <a:endParaRPr kumimoji="0" lang="en-US" altLang="zh-CN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</a:t>
            </a:r>
            <a: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   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孟浩然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故人具鸡黍，邀我至田家。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绿树村边合，青山郭外斜。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开轩面场圃，把酒话桑麻。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待到重阳日，还来就菊花。 </a:t>
            </a:r>
          </a:p>
          <a:p>
            <a:pPr marL="0" marR="0" lvl="0" indent="0" algn="l" defTabSz="457200" rtl="0" eaLnBrk="0" fontAlgn="base" latinLnBrk="0" hangingPunct="0">
              <a:lnSpc>
                <a:spcPct val="8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en-US" altLang="zh-CN" sz="3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8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endParaRPr kumimoji="0" lang="zh-CN" altLang="en-US" sz="33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24" name="文本框 1"/>
          <p:cNvSpPr txBox="1"/>
          <p:nvPr/>
        </p:nvSpPr>
        <p:spPr>
          <a:xfrm>
            <a:off x="4211638" y="1773238"/>
            <a:ext cx="4932362" cy="566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社日   </a:t>
            </a:r>
            <a:endParaRPr lang="en-US" altLang="zh-CN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王驾</a:t>
            </a: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鹅湖山下稻粱肥，</a:t>
            </a:r>
            <a:endParaRPr lang="en-US" altLang="zh-CN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豚栅鸡栖半掩扉。</a:t>
            </a: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桑柘影斜春社散，</a:t>
            </a:r>
            <a:endParaRPr lang="en-US" altLang="zh-CN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家家扶得醉人归。</a:t>
            </a:r>
            <a:endParaRPr lang="en-US" altLang="zh-CN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800">
                <a:solidFill>
                  <a:schemeClr val="accent2"/>
                </a:solidFill>
                <a:latin typeface="Times New Roman" pitchFamily="18" charset="0"/>
              </a:rPr>
              <a:t>     </a:t>
            </a:r>
            <a:r>
              <a:rPr lang="zh-CN" altLang="en-US" sz="1800">
                <a:solidFill>
                  <a:schemeClr val="accent2"/>
                </a:solidFill>
                <a:latin typeface="Times New Roman" pitchFamily="18" charset="0"/>
              </a:rPr>
              <a:t>南方农村迷人风光，一片富庶的景象：五谷丰登、六畜兴旺。一、二句先写出了节日的喜庆气氛。半掩扉”这一细节描写，可见民风淳厚，丰年富足。又暗示出村民家家都参加社日去了。此诗不写正面写侧面，不正写社日的热闹与欢乐场面，却写社日活动散后的景象使人联想到村民观社的兴高采烈（丰收的喜悦）。</a:t>
            </a:r>
          </a:p>
          <a:p>
            <a:endParaRPr lang="zh-CN" altLang="en-US" sz="1600">
              <a:latin typeface="Times New Roman" pitchFamily="18" charset="0"/>
            </a:endParaRPr>
          </a:p>
          <a:p>
            <a:endParaRPr lang="zh-CN" altLang="en-US" sz="1600">
              <a:latin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0" y="1484313"/>
            <a:ext cx="9144000" cy="4772025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这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类诗歌往往通过对超凡脱俗的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环境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和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人物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的刻画，表现主人公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淡泊宁静、不与世俗同流合污的高洁志趣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，抒写自己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遗世独立的高尚情怀和隐居生活的幽寂高雅。</a:t>
            </a:r>
          </a:p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内容占位符 2"/>
          <p:cNvSpPr>
            <a:spLocks noGrp="1"/>
          </p:cNvSpPr>
          <p:nvPr>
            <p:ph sz="half" idx="1"/>
          </p:nvPr>
        </p:nvSpPr>
        <p:spPr>
          <a:xfrm>
            <a:off x="323850" y="1916113"/>
            <a:ext cx="4191000" cy="4260850"/>
          </a:xfrm>
        </p:spPr>
        <p:txBody>
          <a:bodyPr vert="horz" wrap="square" lIns="91440" tIns="45720" rIns="91440" bIns="45720" numCol="1" rtlCol="0" anchor="t" anchorCtr="0" compatLnSpc="1">
            <a:normAutofit fontScale="47500" lnSpcReduction="20000"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196" name="内容占位符 3"/>
          <p:cNvSpPr>
            <a:spLocks noGrp="1"/>
          </p:cNvSpPr>
          <p:nvPr>
            <p:ph sz="half" idx="2"/>
          </p:nvPr>
        </p:nvSpPr>
        <p:spPr>
          <a:xfrm>
            <a:off x="0" y="115888"/>
            <a:ext cx="9029700" cy="7561263"/>
          </a:xfrm>
        </p:spPr>
        <p:txBody>
          <a:bodyPr vert="horz" wrap="square" lIns="91440" tIns="45720" rIns="91440" bIns="45720" numCol="1" rtlCol="0" anchor="t" anchorCtr="0" compatLnSpc="1">
            <a:normAutofit fontScale="47500" lnSpcReduction="20000"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73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altLang="zh-CN" sz="7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zh-CN" altLang="en-US" sz="7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出世与入世矛盾心理的折射 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5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          江村   </a:t>
            </a:r>
            <a:endParaRPr kumimoji="0" lang="en-US" altLang="zh-CN" sz="51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5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altLang="zh-CN" sz="5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                                </a:t>
            </a:r>
            <a:r>
              <a:rPr kumimoji="0" lang="zh-CN" altLang="en-US" sz="5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zh-CN" altLang="en-US" sz="5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杜甫</a:t>
            </a:r>
            <a:endParaRPr kumimoji="0" lang="zh-CN" altLang="en-US" sz="51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5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altLang="zh-CN" sz="5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</a:t>
            </a:r>
            <a:r>
              <a:rPr kumimoji="0" lang="zh-CN" altLang="en-US" sz="5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清江一曲抱村流，长夏江村事事幽。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5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   自</a:t>
            </a:r>
            <a:r>
              <a:rPr kumimoji="0" lang="zh-CN" altLang="en-US" sz="5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去自来梁上燕</a:t>
            </a:r>
            <a:r>
              <a:rPr kumimoji="0" lang="zh-CN" altLang="en-US" sz="5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，相亲</a:t>
            </a:r>
            <a:r>
              <a:rPr kumimoji="0" lang="zh-CN" altLang="en-US" sz="5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相近水中鸥。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5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   老</a:t>
            </a:r>
            <a:r>
              <a:rPr kumimoji="0" lang="zh-CN" altLang="en-US" sz="5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妻画纸为棋局</a:t>
            </a:r>
            <a:r>
              <a:rPr kumimoji="0" lang="zh-CN" altLang="en-US" sz="5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，稚子</a:t>
            </a:r>
            <a:r>
              <a:rPr kumimoji="0" lang="zh-CN" altLang="en-US" sz="5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敲针作钓钩。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5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   但</a:t>
            </a:r>
            <a:r>
              <a:rPr kumimoji="0" lang="zh-CN" altLang="en-US" sz="5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有故人供禄米</a:t>
            </a:r>
            <a:r>
              <a:rPr kumimoji="0" lang="zh-CN" altLang="en-US" sz="5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，微躯此外更何求？</a:t>
            </a:r>
            <a:endParaRPr kumimoji="0" lang="en-US" altLang="zh-CN" sz="51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2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  <a:endParaRPr kumimoji="0" lang="en-US" altLang="zh-CN" sz="2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26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altLang="zh-CN" sz="26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</a:t>
            </a:r>
            <a:r>
              <a: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“抱”字，写出</a:t>
            </a: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“村”四周是水</a:t>
            </a:r>
            <a:r>
              <a: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，用拟人手法把</a:t>
            </a: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“江”动态化，并突出了村与江的关系</a:t>
            </a:r>
            <a:r>
              <a: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，照应</a:t>
            </a: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了标题</a:t>
            </a:r>
            <a:r>
              <a: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  <a:endParaRPr kumimoji="0" lang="en-US" altLang="zh-CN" sz="44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altLang="zh-CN" sz="4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</a:t>
            </a:r>
            <a:r>
              <a: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次</a:t>
            </a: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句中一个“幽”字，明显的点出了江村幽静的环境</a:t>
            </a:r>
            <a:r>
              <a: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  <a:endParaRPr kumimoji="0" lang="en-US" altLang="zh-CN" sz="44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44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altLang="zh-CN" sz="4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</a:t>
            </a:r>
            <a:r>
              <a: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由上而下</a:t>
            </a: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：先梁上燕子，再写水中的鸥鸟。表现了燕子和鸥鸟那“自去自来”和“相亲相近”的闲情逸致生活。对偶  </a:t>
            </a:r>
            <a:r>
              <a: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寓情于景  再用对偶</a:t>
            </a: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：通过老妻画纸为棋局的痴情憨态，通过稚子敲针作钓钩的专心致志，表现出农家人恬静的生活情态，以此表现出诗人经过战乱</a:t>
            </a:r>
            <a:r>
              <a: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后暂得安宁感受</a:t>
            </a: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到的惬心快意</a:t>
            </a:r>
            <a:r>
              <a: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。末</a:t>
            </a: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两</a:t>
            </a:r>
            <a:r>
              <a: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句流露出诗人</a:t>
            </a: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内心苦闷与</a:t>
            </a:r>
            <a:r>
              <a: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忧愁</a:t>
            </a:r>
            <a:endParaRPr kumimoji="0" lang="zh-CN" altLang="en-US" sz="34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内容占位符 2"/>
          <p:cNvSpPr>
            <a:spLocks noGrp="1"/>
          </p:cNvSpPr>
          <p:nvPr>
            <p:ph sz="half" idx="1"/>
          </p:nvPr>
        </p:nvSpPr>
        <p:spPr>
          <a:xfrm>
            <a:off x="323850" y="1916113"/>
            <a:ext cx="4191000" cy="4260850"/>
          </a:xfrm>
        </p:spPr>
        <p:txBody>
          <a:bodyPr vert="horz" wrap="square" lIns="91440" tIns="45720" rIns="91440" bIns="45720" numCol="1" rtlCol="0" anchor="t" anchorCtr="0" compatLnSpc="1">
            <a:normAutofit fontScale="32500" lnSpcReduction="20000"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196" name="内容占位符 3"/>
          <p:cNvSpPr>
            <a:spLocks noGrp="1"/>
          </p:cNvSpPr>
          <p:nvPr>
            <p:ph sz="half" idx="2"/>
          </p:nvPr>
        </p:nvSpPr>
        <p:spPr>
          <a:xfrm>
            <a:off x="0" y="115888"/>
            <a:ext cx="9029700" cy="7561263"/>
          </a:xfrm>
        </p:spPr>
        <p:txBody>
          <a:bodyPr vert="horz" wrap="square" lIns="91440" tIns="45720" rIns="91440" bIns="45720" numCol="1" rtlCol="0" anchor="t" anchorCtr="0" compatLnSpc="1">
            <a:normAutofit fontScale="32500" lnSpcReduction="20000"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en-US" altLang="zh-CN" sz="46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5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      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7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</a:t>
            </a:r>
            <a:r>
              <a:rPr kumimoji="0" lang="en-US" altLang="zh-CN" sz="7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    </a:t>
            </a:r>
            <a:r>
              <a:rPr kumimoji="0" lang="zh-CN" altLang="en-US" sz="7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村居      </a:t>
            </a:r>
            <a:r>
              <a:rPr kumimoji="0" lang="zh-CN" altLang="en-US" sz="7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 张</a:t>
            </a:r>
            <a:r>
              <a:rPr kumimoji="0" lang="zh-CN" altLang="en-US" sz="7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舜</a:t>
            </a:r>
            <a:r>
              <a:rPr kumimoji="0" lang="zh-CN" altLang="en-US" sz="7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民</a:t>
            </a:r>
            <a:endParaRPr kumimoji="0" lang="zh-CN" altLang="en-US" sz="7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7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水</a:t>
            </a:r>
            <a:r>
              <a:rPr kumimoji="0" lang="zh-CN" altLang="en-US" sz="7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绕陂田竹绕篱，榆钱落尽槿花稀</a:t>
            </a:r>
            <a:r>
              <a:rPr kumimoji="0" lang="zh-CN" altLang="en-US" sz="7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。</a:t>
            </a:r>
            <a:endParaRPr kumimoji="0" lang="en-US" altLang="zh-CN" sz="7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7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</a:t>
            </a:r>
            <a:r>
              <a:rPr kumimoji="0" lang="en-US" altLang="zh-CN" sz="7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</a:t>
            </a:r>
            <a:r>
              <a:rPr kumimoji="0" lang="zh-CN" altLang="en-US" sz="7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夕阳</a:t>
            </a:r>
            <a:r>
              <a:rPr kumimoji="0" lang="zh-CN" altLang="en-US" sz="7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牛背无人卧，带得寒鸦两两</a:t>
            </a:r>
            <a:r>
              <a:rPr kumimoji="0" lang="zh-CN" altLang="en-US" sz="7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归。</a:t>
            </a:r>
            <a:endParaRPr kumimoji="0" lang="en-US" altLang="zh-CN" sz="7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en-US" altLang="zh-CN" sz="7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7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74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</a:t>
            </a:r>
            <a:r>
              <a:rPr kumimoji="0" lang="en-US" altLang="zh-CN" sz="7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</a:t>
            </a:r>
            <a:r>
              <a:rPr kumimoji="0" lang="zh-CN" altLang="en-US" sz="7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由</a:t>
            </a:r>
            <a:r>
              <a:rPr kumimoji="0" lang="zh-CN" altLang="en-US" sz="74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远景转到近景。村居的远处是流水潺潺，环绕着山坡的</a:t>
            </a:r>
            <a:r>
              <a:rPr kumimoji="0" lang="zh-CN" altLang="en-US" sz="7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田地近处</a:t>
            </a:r>
            <a:r>
              <a:rPr kumimoji="0" lang="zh-CN" altLang="en-US" sz="74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住宅外的小园，青竹绕篱，绿水映陂</a:t>
            </a:r>
            <a:r>
              <a:rPr kumimoji="0" lang="zh-CN" altLang="en-US" sz="7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，一派田园风光</a:t>
            </a:r>
            <a:r>
              <a:rPr kumimoji="0" lang="zh-CN" altLang="en-US" sz="74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</a:p>
          <a:p>
            <a:pPr marL="0" marR="0" lvl="0" indent="0" algn="l" defTabSz="457200" rtl="0" eaLnBrk="0" fontAlgn="base" latinLnBrk="0" hangingPunct="0">
              <a:lnSpc>
                <a:spcPct val="17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7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动静</a:t>
            </a:r>
            <a:r>
              <a:rPr kumimoji="0" lang="zh-CN" altLang="en-US" sz="74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相衬：老牛自行归来，牛背上并不是短笛横吹的</a:t>
            </a:r>
            <a:r>
              <a:rPr kumimoji="0" lang="zh-CN" altLang="en-US" sz="7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牧童，</a:t>
            </a:r>
            <a:r>
              <a:rPr kumimoji="0" lang="zh-CN" altLang="en-US" sz="74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而是伫立的寒鸦。</a:t>
            </a:r>
            <a:r>
              <a:rPr kumimoji="0" lang="zh-CN" altLang="en-US" sz="7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寒鸦悠闲自在</a:t>
            </a:r>
            <a:r>
              <a:rPr kumimoji="0" lang="zh-CN" altLang="en-US" sz="74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，站立牛背，寒鸦之静附于牛之动，牛之动涵容了寒鸦之静，大小相映，动静相衬，构成新颖的画面</a:t>
            </a:r>
            <a:r>
              <a:rPr kumimoji="0" lang="zh-CN" altLang="en-US" sz="7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  <a:endParaRPr kumimoji="0" lang="en-US" altLang="zh-CN" sz="74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7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74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altLang="zh-CN" sz="7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</a:t>
            </a:r>
            <a:r>
              <a:rPr kumimoji="0" lang="zh-CN" altLang="en-US" sz="7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牛</a:t>
            </a:r>
            <a:r>
              <a:rPr kumimoji="0" lang="zh-CN" altLang="en-US" sz="74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背寒鸦，体现了乡村生活的宁静和平，但作者使用“夕阳”、“寒鸦”来渲染气氛，在静谧之外又笼上一</a:t>
            </a:r>
            <a:r>
              <a:rPr kumimoji="0" lang="zh-CN" altLang="en-US" sz="7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层淡淡的闲愁</a:t>
            </a:r>
            <a:r>
              <a:rPr kumimoji="0" lang="zh-CN" altLang="en-US" sz="74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</a:p>
          <a:p>
            <a:pPr marL="0" marR="0" lvl="0" indent="0" algn="l" defTabSz="457200" rtl="0" eaLnBrk="0" fontAlgn="base" latinLnBrk="0" hangingPunct="0">
              <a:lnSpc>
                <a:spcPct val="17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74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</a:t>
            </a:r>
            <a:endParaRPr kumimoji="0" lang="zh-CN" altLang="en-US" sz="74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4800">
                <a:latin typeface="华文楷体" panose="02010600040101010101" pitchFamily="2" charset="-122"/>
                <a:ea typeface="华文楷体" panose="02010600040101010101" pitchFamily="2" charset="-122"/>
              </a:rPr>
              <a:t>一、山水田园诗的定义</a:t>
            </a:r>
          </a:p>
        </p:txBody>
      </p:sp>
      <p:sp>
        <p:nvSpPr>
          <p:cNvPr id="8195" name="内容占位符 2"/>
          <p:cNvSpPr>
            <a:spLocks noGrp="1"/>
          </p:cNvSpPr>
          <p:nvPr>
            <p:ph sz="half" idx="1"/>
          </p:nvPr>
        </p:nvSpPr>
        <p:spPr>
          <a:xfrm>
            <a:off x="323850" y="1916113"/>
            <a:ext cx="4191000" cy="4260850"/>
          </a:xfrm>
        </p:spPr>
        <p:txBody>
          <a:bodyPr vert="horz" wrap="square" lIns="91440" tIns="45720" rIns="91440" bIns="45720" numCol="1" rtlCol="0" anchor="t" anchorCtr="0" compatLnSpc="1">
            <a:normAutofit fontScale="32500" lnSpcReduction="20000"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196" name="内容占位符 3"/>
          <p:cNvSpPr>
            <a:spLocks noGrp="1"/>
          </p:cNvSpPr>
          <p:nvPr>
            <p:ph sz="half" idx="2"/>
          </p:nvPr>
        </p:nvSpPr>
        <p:spPr>
          <a:xfrm>
            <a:off x="107950" y="1412875"/>
            <a:ext cx="9036050" cy="5903913"/>
          </a:xfrm>
        </p:spPr>
        <p:txBody>
          <a:bodyPr vert="horz" wrap="square" lIns="91440" tIns="45720" rIns="91440" bIns="45720" numCol="1" rtlCol="0" anchor="t" anchorCtr="0" compatLnSpc="1">
            <a:normAutofit fontScale="32500" lnSpcReduction="20000"/>
          </a:bodyPr>
          <a:lstStyle/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7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</a:t>
            </a:r>
            <a:r>
              <a:rPr kumimoji="0" lang="zh-CN" altLang="en-US" sz="9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山水</a:t>
            </a:r>
            <a:r>
              <a:rPr kumimoji="0" lang="zh-CN" altLang="en-US" sz="9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田园诗是指以</a:t>
            </a:r>
            <a:r>
              <a:rPr kumimoji="0" lang="zh-CN" altLang="en-US" sz="98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自然界的山水景物、闲适恬淡的田园生活</a:t>
            </a:r>
            <a:r>
              <a:rPr kumimoji="0" lang="zh-CN" altLang="en-US" sz="9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为表现内容的诗歌。</a:t>
            </a:r>
          </a:p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en-US" altLang="zh-CN" sz="9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9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altLang="zh-CN" sz="9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</a:t>
            </a:r>
            <a:r>
              <a:rPr kumimoji="0" lang="zh-CN" altLang="en-US" sz="9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所谓</a:t>
            </a:r>
            <a:r>
              <a:rPr kumimoji="0" lang="zh-CN" altLang="en-US" sz="9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的</a:t>
            </a:r>
            <a:r>
              <a:rPr kumimoji="0" lang="zh-CN" altLang="en-US" sz="98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山水诗</a:t>
            </a:r>
            <a:r>
              <a:rPr kumimoji="0" lang="zh-CN" altLang="en-US" sz="9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，是以</a:t>
            </a:r>
            <a:r>
              <a:rPr kumimoji="0" lang="zh-CN" altLang="en-US" sz="98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山水等自然</a:t>
            </a:r>
            <a:r>
              <a:rPr kumimoji="0" lang="zh-CN" altLang="en-US" sz="98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景物</a:t>
            </a:r>
            <a:r>
              <a:rPr kumimoji="0" lang="zh-CN" altLang="en-US" sz="9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为</a:t>
            </a:r>
            <a:r>
              <a:rPr kumimoji="0" lang="zh-CN" altLang="en-US" sz="9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主要描写对象的诗歌</a:t>
            </a:r>
            <a:r>
              <a:rPr kumimoji="0" lang="zh-CN" altLang="en-US" sz="9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；</a:t>
            </a:r>
            <a:endParaRPr kumimoji="0" lang="en-US" altLang="zh-CN" sz="9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9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altLang="zh-CN" sz="9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</a:t>
            </a:r>
          </a:p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9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altLang="zh-CN" sz="9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kumimoji="0" lang="zh-CN" altLang="en-US" sz="9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所谓</a:t>
            </a:r>
            <a:r>
              <a:rPr kumimoji="0" lang="zh-CN" altLang="en-US" sz="98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田园诗</a:t>
            </a:r>
            <a:r>
              <a:rPr kumimoji="0" lang="zh-CN" altLang="en-US" sz="9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是指歌咏</a:t>
            </a:r>
            <a:r>
              <a:rPr kumimoji="0" lang="zh-CN" altLang="en-US" sz="98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田园生活</a:t>
            </a:r>
            <a:r>
              <a:rPr kumimoji="0" lang="zh-CN" altLang="en-US" sz="9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的诗歌，大多以农村的景物和农民</a:t>
            </a:r>
            <a:r>
              <a:rPr kumimoji="0" lang="zh-CN" altLang="en-US" sz="9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、樵夫、</a:t>
            </a:r>
            <a:r>
              <a:rPr kumimoji="0" lang="zh-CN" altLang="en-US" sz="9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渔父等的劳动为</a:t>
            </a:r>
            <a:r>
              <a:rPr kumimoji="0" lang="zh-CN" altLang="en-US" sz="9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题材。</a:t>
            </a:r>
            <a:endParaRPr kumimoji="0" lang="en-US" altLang="zh-CN" sz="9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en-US" altLang="zh-CN" sz="65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5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</a:t>
            </a:r>
            <a:endParaRPr kumimoji="0" lang="zh-CN" altLang="en-US" sz="5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0" y="333375"/>
            <a:ext cx="8893175" cy="6408738"/>
          </a:xfrm>
        </p:spPr>
        <p:txBody>
          <a:bodyPr vert="horz" wrap="square" lIns="91440" tIns="45720" rIns="91440" bIns="45720" numCol="1" anchor="t" anchorCtr="0" compatLnSpc="1">
            <a:normAutofit fontScale="92500" lnSpcReduction="10000"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5</a:t>
            </a: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哲理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的感悟</a:t>
            </a: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禅意的寄托 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</a:t>
            </a:r>
            <a:r>
              <a:rPr kumimoji="0" lang="en-US" altLang="zh-CN" sz="3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</a:t>
            </a:r>
            <a:r>
              <a:rPr kumimoji="0" lang="zh-CN" altLang="en-US" sz="3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题</a:t>
            </a:r>
            <a:r>
              <a:rPr kumimoji="0" lang="zh-CN" altLang="en-US" sz="3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西</a:t>
            </a:r>
            <a:r>
              <a:rPr kumimoji="0" lang="zh-CN" altLang="en-US" sz="3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林壁</a:t>
            </a:r>
            <a:r>
              <a:rPr kumimoji="0" lang="en-US" altLang="zh-CN" sz="3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</a:t>
            </a:r>
            <a:r>
              <a:rPr kumimoji="0" lang="en-US" altLang="zh-CN" sz="3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</a:t>
            </a:r>
            <a:r>
              <a:rPr kumimoji="0" lang="zh-CN" altLang="en-US" sz="2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苏轼</a:t>
            </a:r>
            <a:endParaRPr kumimoji="0" lang="en-US" altLang="zh-CN" sz="2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横</a:t>
            </a:r>
            <a:r>
              <a:rPr kumimoji="0" lang="zh-CN" altLang="en-US" sz="3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看成岭侧成峰，远近高低各不同。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不识庐山真面目</a:t>
            </a:r>
            <a:r>
              <a:rPr kumimoji="0" lang="zh-CN" altLang="en-US" sz="3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，只缘身在此山中。 </a:t>
            </a:r>
            <a:endParaRPr kumimoji="0" lang="en-US" altLang="zh-CN" sz="3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后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两句即景说理，谈游山的体会（心中所想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）为什么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不能辨认庐山的真实面目呢？因为身在庐山之中，视野为庐山的峰峦所局限，看到的只是庐山的一峰一岭一丘一壑，局部而已，这必然带有片面性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  <a:endParaRPr kumimoji="0" lang="en-US" altLang="zh-CN" sz="28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这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两句诗有着丰富的内涵，它启迪人们认识为人处事的一个哲理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——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由于人们所处的地位不同，看问题的出发点不同，对客观事物的认识难免有一定的片面性；要认识事物的真相与全貌，必须超越狭小的范围，摆脱主观成见。</a:t>
            </a:r>
          </a:p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0" y="188913"/>
            <a:ext cx="9144000" cy="6669088"/>
          </a:xfrm>
        </p:spPr>
        <p:txBody>
          <a:bodyPr vert="horz" wrap="square" lIns="91440" tIns="45720" rIns="91440" bIns="45720" numCol="1" anchor="t" anchorCtr="0" compatLnSpc="1">
            <a:normAutofit fontScale="92500" lnSpcReduction="10000"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             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过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香积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寺     王维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不知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香积寺，数里入云峰。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古木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无人径，深山何处钟。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泉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声咽危石，日色冷青松。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薄暮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空潭曲，安禅制毒龙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。</a:t>
            </a:r>
            <a:endParaRPr kumimoji="0" lang="en-US" altLang="zh-CN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22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以</a:t>
            </a: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声衬静：荒僻而又幽静的境界！着意写了隐隐的钟声和呜咽的泉声，这钟声和泉声非但没有冲淡整个环境的平静，反而增添了深山丛林的僻静之感。</a:t>
            </a:r>
          </a:p>
          <a:p>
            <a:pPr marL="0" marR="0" lvl="0" indent="0" algn="l" defTabSz="457200" rtl="0" eaLnBrk="0" fontAlgn="base" latinLnBrk="0" hangingPunct="0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22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绘声绘色</a:t>
            </a: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：“诗眼”分别是“咽”、“冷”。山中的流泉由于岩石的阻拦，发出低吟，仿佛呜咽之声。照在青松上的日色，由于山林幽暗，似乎显得阴冷。“咽”、“冷”两字绘声绘色、精练传神地显示出山中幽静孤寂的景象（意境）</a:t>
            </a:r>
            <a:r>
              <a:rPr kumimoji="0" lang="zh-CN" altLang="en-US" sz="22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。由</a:t>
            </a: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远到近、由景入情：从“入云峰”到“空潭曲”逐步接近香积寺，最后则吐露“安禅制毒龙”的情思。</a:t>
            </a:r>
          </a:p>
          <a:p>
            <a:pPr marL="0" marR="0" lvl="0" indent="0" algn="l" defTabSz="457200" rtl="0" eaLnBrk="0" fontAlgn="base" latinLnBrk="0" hangingPunct="0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22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佛法</a:t>
            </a: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可以制毒龙，亦可以克制世人心中的欲念啊。“安禅”为佛家术语，即安静地打坐，在这里指佛家思想。“毒龙”用以比喻世俗人的欲望。王维晚年诗笔常带有一种恬淡宁静的气氛。这首诗，就是以他沉湎于佛学的恬静心境，描绘出山林古寺的幽邃环境，从而造成一种清高幽僻的意境。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标题 1"/>
          <p:cNvSpPr>
            <a:spLocks noGrp="1"/>
          </p:cNvSpPr>
          <p:nvPr>
            <p:ph type="title"/>
          </p:nvPr>
        </p:nvSpPr>
        <p:spPr>
          <a:xfrm>
            <a:off x="179388" y="452438"/>
            <a:ext cx="8496300" cy="6216650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en-US" altLang="zh-CN"/>
              <a:t/>
            </a:r>
            <a:br>
              <a:rPr lang="en-US" altLang="zh-CN"/>
            </a:br>
            <a:r>
              <a:rPr lang="en-US" altLang="zh-CN"/>
              <a:t>6.</a:t>
            </a:r>
            <a:r>
              <a:rPr lang="zh-CN" altLang="en-US"/>
              <a:t>歌颂劳动生活，以及在劳动中与农民的深厚情谊。</a:t>
            </a:r>
            <a:br>
              <a:rPr lang="zh-CN" altLang="en-US"/>
            </a:br>
            <a:r>
              <a:rPr lang="en-US" altLang="zh-CN"/>
              <a:t/>
            </a:r>
            <a:br>
              <a:rPr lang="en-US" altLang="zh-CN"/>
            </a:br>
            <a:r>
              <a:rPr lang="en-US" altLang="zh-CN"/>
              <a:t>7.</a:t>
            </a:r>
            <a:r>
              <a:rPr lang="zh-CN" altLang="en-US"/>
              <a:t> 反映农村生活的艰辛以及农民的痛苦。</a:t>
            </a:r>
            <a:r>
              <a:rPr lang="en-US" altLang="zh-CN"/>
              <a:t/>
            </a:r>
            <a:br>
              <a:rPr lang="en-US" altLang="zh-CN"/>
            </a:br>
            <a:r>
              <a:rPr lang="zh-CN" altLang="en-US" sz="2400"/>
              <a:t/>
            </a:r>
            <a:br>
              <a:rPr lang="zh-CN" altLang="en-US" sz="2400"/>
            </a:br>
            <a:r>
              <a:rPr lang="zh-CN" altLang="en-US" sz="2400"/>
              <a:t/>
            </a:r>
            <a:br>
              <a:rPr lang="zh-CN" altLang="en-US" sz="2400"/>
            </a:br>
            <a:endParaRPr lang="zh-CN" altLang="en-US" sz="240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标题 1"/>
          <p:cNvSpPr>
            <a:spLocks noGrp="1"/>
          </p:cNvSpPr>
          <p:nvPr>
            <p:ph type="title"/>
          </p:nvPr>
        </p:nvSpPr>
        <p:spPr>
          <a:xfrm>
            <a:off x="484188" y="452438"/>
            <a:ext cx="7688262" cy="14001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四、山水田园诗常用表现手法</a:t>
            </a:r>
            <a:b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-180975" y="1268413"/>
            <a:ext cx="9721850" cy="4992688"/>
          </a:xfrm>
        </p:spPr>
        <p:txBody>
          <a:bodyPr vert="horz" wrap="square" lIns="91440" tIns="45720" rIns="91440" bIns="45720" numCol="1" anchor="t" anchorCtr="0" compatLnSpc="1">
            <a:normAutofit lnSpcReduction="10000"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（一）表达方式：抒情、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描写、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议论、记叙、说明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endParaRPr kumimoji="0" lang="en-US" altLang="zh-CN" sz="4000" b="0" i="0" u="none" strike="noStrike" kern="1200" cap="none" spc="0" normalizeH="0" baseline="0" noProof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描写</a:t>
            </a: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景物描写的特点、怎样写景</a:t>
            </a: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</a:t>
            </a:r>
            <a: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视角</a:t>
            </a:r>
            <a: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远近  高低  上下  俯仰    </a:t>
            </a:r>
            <a: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画面的层次感</a:t>
            </a:r>
            <a: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”)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</a:t>
            </a:r>
            <a: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动静</a:t>
            </a:r>
            <a: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以动衬静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、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动静结合</a:t>
            </a:r>
            <a: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</a:t>
            </a:r>
            <a: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调动多种感官</a:t>
            </a:r>
            <a: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视觉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、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听觉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、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嗅觉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、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触觉“多种感官综合运用”</a:t>
            </a:r>
            <a: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</a:t>
            </a:r>
            <a: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色彩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</a:t>
            </a:r>
            <a: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5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其它手法修辞等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1"/>
          <p:cNvSpPr>
            <a:spLocks noGrp="1"/>
          </p:cNvSpPr>
          <p:nvPr>
            <p:ph type="title"/>
          </p:nvPr>
        </p:nvSpPr>
        <p:spPr>
          <a:xfrm>
            <a:off x="484188" y="452438"/>
            <a:ext cx="7688262" cy="14001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四、山水田园诗常用表现手法</a:t>
            </a:r>
            <a:b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0" y="1268413"/>
            <a:ext cx="8893175" cy="6624638"/>
          </a:xfrm>
        </p:spPr>
        <p:txBody>
          <a:bodyPr vert="horz" wrap="square" lIns="91440" tIns="45720" rIns="91440" bIns="45720" numCol="1" anchor="t" anchorCtr="0" compatLnSpc="1">
            <a:normAutofit fontScale="77500" lnSpcReduction="20000"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7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</a:t>
            </a:r>
            <a:r>
              <a:rPr kumimoji="0" lang="en-US" altLang="zh-CN" sz="47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r>
              <a:rPr kumimoji="0" lang="zh-CN" altLang="en-US" sz="47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）视角</a:t>
            </a:r>
            <a:r>
              <a:rPr kumimoji="0" lang="en-US" altLang="zh-CN" sz="47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0" lang="zh-CN" altLang="en-US" sz="47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远近  高低  上下  </a:t>
            </a:r>
            <a:r>
              <a:rPr kumimoji="0" lang="zh-CN" altLang="en-US" sz="47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俯仰</a:t>
            </a:r>
            <a:r>
              <a:rPr kumimoji="0" lang="en-US" altLang="zh-CN" sz="47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en-US" altLang="zh-CN" sz="47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7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zh-CN" altLang="en-US" sz="47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</a:t>
            </a:r>
            <a:r>
              <a:rPr kumimoji="0" lang="en-US" altLang="zh-CN" sz="4700" b="0" i="0" u="none" strike="noStrike" kern="120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</a:t>
            </a:r>
            <a:r>
              <a:rPr kumimoji="0" lang="zh-CN" altLang="en-US" sz="4700" b="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画面的层次感</a:t>
            </a:r>
            <a:r>
              <a:rPr kumimoji="0" lang="en-US" altLang="zh-CN" sz="4700" b="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</a:t>
            </a:r>
            <a:endParaRPr kumimoji="0" lang="en-US" altLang="zh-CN" sz="4700" b="0" i="0" u="none" strike="noStrike" kern="1200" cap="none" spc="0" normalizeH="0" baseline="0" noProof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杜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牧的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《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山行</a:t>
            </a:r>
            <a:r>
              <a:rPr kumimoji="0" lang="en-US" altLang="zh-CN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》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：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“远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上寒山石径斜，白云生处有人家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停车坐爱枫林晚，霜叶红于二月花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前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两句描绘了秋山远景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。后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两句描绘了秋山近景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由远及近，画面具有层次感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   </a:t>
            </a:r>
            <a:endParaRPr kumimoji="0" lang="en-US" altLang="zh-CN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altLang="zh-CN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柳宗元</a:t>
            </a:r>
            <a:r>
              <a:rPr kumimoji="0" lang="en-US" altLang="zh-CN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《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江雪</a:t>
            </a:r>
            <a:r>
              <a:rPr kumimoji="0" lang="en-US" altLang="zh-CN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》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千山鸟飞绝，万径人踪灭”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与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孤舟蓑笠翁，独钓寒江雪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”由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远及近，全景是远景，特写镜头是近景，由远及近达到点面结合的效果</a:t>
            </a:r>
            <a:endParaRPr kumimoji="0" lang="en-US" altLang="zh-CN" sz="36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杜甫</a:t>
            </a:r>
            <a:r>
              <a:rPr kumimoji="0" lang="en-US" altLang="zh-CN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《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绝句</a:t>
            </a:r>
            <a:r>
              <a:rPr kumimoji="0" lang="en-US" altLang="zh-CN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》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“两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只黄鹂鸣翠柳，一行白鹭上青天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。”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由近及远，远近对比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en-US" altLang="zh-CN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标题 1"/>
          <p:cNvSpPr>
            <a:spLocks noGrp="1"/>
          </p:cNvSpPr>
          <p:nvPr>
            <p:ph type="title"/>
          </p:nvPr>
        </p:nvSpPr>
        <p:spPr>
          <a:xfrm>
            <a:off x="484188" y="452438"/>
            <a:ext cx="7688262" cy="14001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四、山水田园诗常用表现手法</a:t>
            </a:r>
            <a:b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0" y="1268413"/>
            <a:ext cx="9324975" cy="5689600"/>
          </a:xfrm>
        </p:spPr>
        <p:txBody>
          <a:bodyPr vert="horz" wrap="square" lIns="91440" tIns="45720" rIns="91440" bIns="45720" numCol="1" anchor="t" anchorCtr="0" compatLnSpc="1">
            <a:normAutofit fontScale="77500" lnSpcReduction="20000"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</a:t>
            </a:r>
            <a:r>
              <a:rPr kumimoji="0" lang="zh-CN" altLang="en-US" sz="47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</a:t>
            </a:r>
            <a:r>
              <a:rPr kumimoji="0" lang="en-US" altLang="zh-CN" sz="47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zh-CN" altLang="en-US" sz="47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r>
              <a:rPr kumimoji="0" lang="zh-CN" altLang="en-US" sz="47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动静</a:t>
            </a:r>
            <a:endParaRPr kumimoji="0" lang="en-US" altLang="zh-CN" sz="4700" b="0" i="0" u="none" strike="noStrike" kern="1200" cap="none" spc="0" normalizeH="0" baseline="0" noProof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zh-CN" altLang="en-US" sz="5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①动静结合     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         杜甫</a:t>
            </a:r>
            <a:r>
              <a:rPr kumimoji="0" lang="en-US" altLang="zh-CN" sz="3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《</a:t>
            </a:r>
            <a:r>
              <a:rPr kumimoji="0" lang="zh-CN" altLang="en-US" sz="3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绝句</a:t>
            </a:r>
            <a:r>
              <a:rPr kumimoji="0" lang="en-US" altLang="zh-CN" sz="3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》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    迟日江山丽，春风花草香。</a:t>
            </a:r>
            <a:endParaRPr kumimoji="0" lang="en-US" altLang="zh-CN" sz="3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    泥融飞燕子，沙暖睡鸳鸯。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春暖花开，泥融土湿，秋去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春归的燕子，正繁忙地飞来飞去，衔泥筑巢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这生动的描写，使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画面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更加充满勃勃生机，春意盎然，还有一种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动态美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春日融融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，日丽沙暖，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鸳鸯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也要享受这春天的温暖，在溪边的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沙洲上静睡不动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。和第三句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动态的飞燕相对照，动静相间，相映成趣。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构成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一幅色彩绚丽，春意盎然的诗情画意图。反映了诗人奔波流离之后，暂时定居成都草堂的安适心情和欢悦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情怀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1"/>
          <p:cNvSpPr>
            <a:spLocks noGrp="1"/>
          </p:cNvSpPr>
          <p:nvPr>
            <p:ph type="title"/>
          </p:nvPr>
        </p:nvSpPr>
        <p:spPr>
          <a:xfrm>
            <a:off x="484188" y="452438"/>
            <a:ext cx="7688262" cy="14001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四、山水田园诗常用表现手法</a:t>
            </a:r>
            <a:b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0" y="1268413"/>
            <a:ext cx="9144000" cy="5589588"/>
          </a:xfrm>
        </p:spPr>
        <p:txBody>
          <a:bodyPr vert="horz" wrap="square" lIns="91440" tIns="45720" rIns="91440" bIns="45720" numCol="1" anchor="t" anchorCtr="0" compatLnSpc="1">
            <a:normAutofit fontScale="92500" lnSpcReduction="10000"/>
          </a:bodyPr>
          <a:lstStyle/>
          <a:p>
            <a:pPr marL="0" marR="0" lvl="0" indent="0" algn="l" defTabSz="457200" rtl="0" eaLnBrk="0" fontAlgn="base" latinLnBrk="0" hangingPunct="0">
              <a:lnSpc>
                <a:spcPct val="8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②以动衬静 </a:t>
            </a:r>
            <a:r>
              <a: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（反衬）</a:t>
            </a:r>
            <a:endParaRPr kumimoji="0" lang="en-US" altLang="zh-CN" sz="4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8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王维</a:t>
            </a:r>
            <a:endParaRPr kumimoji="0" lang="en-US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8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《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鸟鸣涧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》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“人闲桂花落，夜静春山空。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月出惊山鸟，时鸣春涧中。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40000"/>
                  <a:lumOff val="6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用花落、月出、鸟鸣这些“动”景，却反衬出春山的幽静，说明诗人的内心宁静淡泊，但又富于幽雅情致。</a:t>
            </a:r>
            <a:endParaRPr kumimoji="0" lang="en-US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《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山居秋暝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》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“明月松间照，清泉石上流”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altLang="zh-CN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《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鹿柴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》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空山不见人，但闻人语响。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返景入深林，复照青苔上。”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以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"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响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"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衬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"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寂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"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，空谷传音，愈见空山之空，空山人语，愈见空山之寂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en-US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40000"/>
                  <a:lumOff val="6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2">
                  <a:lumMod val="40000"/>
                  <a:lumOff val="6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0" y="-603250"/>
            <a:ext cx="9144000" cy="7777163"/>
          </a:xfrm>
        </p:spPr>
        <p:txBody>
          <a:bodyPr vert="horz" wrap="square" lIns="91440" tIns="45720" rIns="91440" bIns="45720" numCol="1" anchor="t" anchorCtr="0" compatLnSpc="1">
            <a:normAutofit fontScale="77500" lnSpcReduction="20000"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en-US" altLang="zh-CN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en-US" altLang="zh-CN" sz="35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</a:t>
            </a:r>
            <a:r>
              <a:rPr kumimoji="0" lang="zh-CN" altLang="en-US" sz="57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入若耶溪</a:t>
            </a:r>
            <a:r>
              <a:rPr kumimoji="0" lang="en-US" altLang="zh-CN" sz="57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4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</a:t>
            </a:r>
            <a:r>
              <a:rPr kumimoji="0" lang="en-US" altLang="zh-CN" sz="4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                                            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4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</a:t>
            </a:r>
            <a:r>
              <a:rPr kumimoji="0" lang="en-US" altLang="zh-CN" sz="4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                    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王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籍</a:t>
            </a:r>
            <a:endParaRPr kumimoji="0" lang="en-US" altLang="zh-CN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4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</a:t>
            </a:r>
            <a:r>
              <a:rPr kumimoji="0" lang="en-US" altLang="zh-CN" sz="4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</a:t>
            </a:r>
            <a:r>
              <a:rPr kumimoji="0" lang="zh-CN" altLang="en-US" sz="4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艅</a:t>
            </a:r>
            <a:r>
              <a:rPr kumimoji="0" lang="zh-CN" altLang="en-US" sz="4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艎何泛泛，空水共悠悠。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 阴</a:t>
            </a:r>
            <a:r>
              <a:rPr kumimoji="0" lang="zh-CN" altLang="en-US" sz="4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霞生远岫，阳景逐回流。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 蝉</a:t>
            </a:r>
            <a:r>
              <a:rPr kumimoji="0" lang="zh-CN" altLang="en-US" sz="4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噪林逾静，鸟鸣山更幽。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 此</a:t>
            </a:r>
            <a:r>
              <a:rPr kumimoji="0" lang="zh-CN" altLang="en-US" sz="4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地动归念，长年悲倦游。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</a:t>
            </a:r>
            <a:endParaRPr kumimoji="0" lang="en-US" altLang="zh-CN" sz="41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4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altLang="zh-CN" sz="4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</a:t>
            </a:r>
            <a:r>
              <a:rPr kumimoji="0" lang="zh-CN" altLang="en-US" sz="4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五六</a:t>
            </a:r>
            <a:r>
              <a:rPr kumimoji="0" lang="zh-CN" altLang="en-US" sz="4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句用以动显静的手法来渲染山林的幽静，表现自己处在这清净幽美环境中的愉悦、宁静心情。寄托诗人喜清厌浊、好静恶闹的情怀。</a:t>
            </a:r>
          </a:p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标题 1"/>
          <p:cNvSpPr>
            <a:spLocks noGrp="1"/>
          </p:cNvSpPr>
          <p:nvPr>
            <p:ph type="title"/>
          </p:nvPr>
        </p:nvSpPr>
        <p:spPr>
          <a:xfrm>
            <a:off x="484188" y="452438"/>
            <a:ext cx="7688262" cy="14001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四、山水田园诗常用表现手法</a:t>
            </a:r>
            <a:b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0" y="1268413"/>
            <a:ext cx="9144000" cy="6769100"/>
          </a:xfrm>
        </p:spPr>
        <p:txBody>
          <a:bodyPr vert="horz" wrap="square" lIns="91440" tIns="45720" rIns="91440" bIns="45720" numCol="1" anchor="t" anchorCtr="0" compatLnSpc="1">
            <a:normAutofit fontScale="55000" lnSpcReduction="20000"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73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（</a:t>
            </a:r>
            <a:r>
              <a:rPr kumimoji="0" lang="en-US" altLang="zh-CN" sz="73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altLang="en-US" sz="73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）调动多种感官</a:t>
            </a:r>
            <a:r>
              <a:rPr kumimoji="0" lang="zh-CN" altLang="en-US" sz="73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（视听结合）</a:t>
            </a:r>
            <a:endParaRPr kumimoji="0" lang="en-US" altLang="zh-CN" sz="73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5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</a:t>
            </a:r>
            <a:r>
              <a:rPr kumimoji="0" lang="zh-CN" altLang="en-US" sz="5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积雨辋川庄作</a:t>
            </a:r>
            <a:r>
              <a:rPr kumimoji="0" lang="en-US" altLang="zh-CN" sz="5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</a:t>
            </a:r>
            <a:r>
              <a:rPr kumimoji="0" lang="zh-CN" altLang="en-US" sz="5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王维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5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积</a:t>
            </a:r>
            <a:r>
              <a:rPr kumimoji="0" lang="zh-CN" altLang="en-US" sz="5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雨空林烟火迟，蒸藜炊黍饷东菑。</a:t>
            </a:r>
            <a:br>
              <a:rPr kumimoji="0" lang="zh-CN" altLang="en-US" sz="5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</a:br>
            <a:r>
              <a:rPr kumimoji="0" lang="zh-CN" altLang="en-US" sz="5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漠漠水田飞白鹭，阴阴夏木啭黄鹂。</a:t>
            </a:r>
            <a:br>
              <a:rPr kumimoji="0" lang="zh-CN" altLang="en-US" sz="5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</a:br>
            <a:r>
              <a:rPr kumimoji="0" lang="zh-CN" altLang="en-US" sz="5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山中习静观朝槿，松下清斋折露葵。</a:t>
            </a:r>
            <a:br>
              <a:rPr kumimoji="0" lang="zh-CN" altLang="en-US" sz="5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</a:br>
            <a:r>
              <a:rPr kumimoji="0" lang="zh-CN" altLang="en-US" sz="5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野老与人争席罢，海鸥何事更相疑？</a:t>
            </a:r>
          </a:p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</a:t>
            </a:r>
            <a:r>
              <a:rPr kumimoji="0" lang="zh-CN" altLang="en-US" sz="38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颔联写</a:t>
            </a:r>
            <a:r>
              <a:rPr kumimoji="0" lang="zh-CN" altLang="en-US" sz="38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雨后初晴时的自然景致。茫茫水田里里稻子生机勃勃，绿意盎然；雪白的白鹭在稻田里飞起飞落，意态悠闲；山中林木在烟雨中苍翠欲滴；金黄的黄鹂在树林中呼朋引伴，互相唱和。雪白的白鹭，金黄的黄鹂，在视觉上自有色彩浓淡的差异；白鹭飞行，黄鹂鸣啭，一则取动态，一则取声音；漠漠，形容水田广布，视野苍茫；阴阴，描状夏木茂密，境界幽深。两种景象互相映衬，互相配合，把积雨天气的辋川山野写得画意盎然。</a:t>
            </a:r>
          </a:p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2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         </a:t>
            </a:r>
            <a:endParaRPr kumimoji="0" lang="zh-CN" altLang="en-US" sz="2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79388" y="0"/>
            <a:ext cx="8964613" cy="7100888"/>
          </a:xfrm>
        </p:spPr>
        <p:txBody>
          <a:bodyPr vert="horz" wrap="square" lIns="91440" tIns="45720" rIns="91440" bIns="45720" numCol="1" anchor="t" anchorCtr="0" compatLnSpc="1">
            <a:normAutofit fontScale="70000" lnSpcReduction="20000"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</a:t>
            </a:r>
            <a:endParaRPr kumimoji="0" lang="en-US" altLang="zh-CN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5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altLang="zh-CN" sz="5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</a:t>
            </a:r>
            <a:r>
              <a:rPr kumimoji="0" lang="zh-CN" altLang="en-US" sz="5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昭</a:t>
            </a:r>
            <a:r>
              <a:rPr kumimoji="0" lang="zh-CN" altLang="en-US" sz="5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君怨</a:t>
            </a:r>
            <a:r>
              <a:rPr kumimoji="0" lang="en-US" altLang="zh-CN" sz="5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·</a:t>
            </a:r>
            <a:r>
              <a:rPr kumimoji="0" lang="zh-CN" altLang="en-US" sz="5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咏荷上</a:t>
            </a:r>
            <a:r>
              <a:rPr kumimoji="0" lang="zh-CN" altLang="en-US" sz="5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雨 </a:t>
            </a:r>
            <a:endParaRPr kumimoji="0" lang="en-US" altLang="zh-CN" sz="51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5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 </a:t>
            </a:r>
            <a:r>
              <a:rPr kumimoji="0" lang="en-US" altLang="zh-CN" sz="5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                        </a:t>
            </a:r>
            <a:r>
              <a:rPr kumimoji="0" lang="zh-CN" altLang="en-US" sz="5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杨</a:t>
            </a:r>
            <a:r>
              <a:rPr kumimoji="0" lang="zh-CN" altLang="en-US" sz="5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万里</a:t>
            </a:r>
            <a:endParaRPr kumimoji="0" lang="en-US" altLang="zh-CN" sz="51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5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午</a:t>
            </a:r>
            <a:r>
              <a:rPr kumimoji="0" lang="zh-CN" altLang="en-US" sz="5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梦扁舟花底，香满西湖烟水。</a:t>
            </a:r>
            <a:r>
              <a:rPr kumimoji="0" lang="zh-CN" altLang="en-US" sz="51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急雨打篷声</a:t>
            </a:r>
            <a:r>
              <a:rPr kumimoji="0" lang="zh-CN" altLang="en-US" sz="5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，梦初惊。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5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却</a:t>
            </a:r>
            <a:r>
              <a:rPr kumimoji="0" lang="zh-CN" altLang="en-US" sz="5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是</a:t>
            </a:r>
            <a:r>
              <a:rPr kumimoji="0" lang="zh-CN" altLang="en-US" sz="51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池荷跳雨</a:t>
            </a:r>
            <a:r>
              <a:rPr kumimoji="0" lang="zh-CN" altLang="en-US" sz="5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，</a:t>
            </a:r>
            <a:r>
              <a:rPr kumimoji="0" lang="zh-CN" altLang="en-US" sz="51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散了真珠还聚。聚作</a:t>
            </a:r>
            <a:r>
              <a:rPr kumimoji="0" lang="zh-CN" altLang="en-US" sz="51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水银</a:t>
            </a:r>
            <a:r>
              <a:rPr kumimoji="0" lang="zh-CN" altLang="en-US" sz="51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窝，泻清</a:t>
            </a:r>
            <a:r>
              <a:rPr kumimoji="0" lang="zh-CN" altLang="en-US" sz="51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波。</a:t>
            </a:r>
            <a:endParaRPr kumimoji="0" lang="en-US" altLang="zh-CN" sz="5100" b="0" i="0" u="none" strike="noStrike" kern="1200" cap="none" spc="0" normalizeH="0" baseline="0" noProof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5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      </a:t>
            </a:r>
            <a:endParaRPr kumimoji="0" lang="en-US" altLang="zh-CN" sz="51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5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</a:t>
            </a:r>
            <a:r>
              <a:rPr kumimoji="0" lang="en-US" altLang="zh-CN" sz="5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    </a:t>
            </a:r>
            <a:r>
              <a:rPr kumimoji="0" lang="zh-CN" altLang="en-US" sz="5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夜雪    </a:t>
            </a:r>
            <a:r>
              <a:rPr kumimoji="0" lang="zh-CN" altLang="en-US" sz="5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j-cs"/>
              </a:rPr>
              <a:t>白居易</a:t>
            </a:r>
            <a:endParaRPr kumimoji="0" lang="en-US" altLang="zh-CN" sz="51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5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</a:t>
            </a:r>
            <a:r>
              <a:rPr kumimoji="0" lang="zh-CN" altLang="en-US" sz="5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已</a:t>
            </a:r>
            <a:r>
              <a:rPr kumimoji="0" lang="zh-CN" altLang="en-US" sz="5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讶</a:t>
            </a:r>
            <a:r>
              <a:rPr kumimoji="0" lang="zh-CN" altLang="en-US" sz="5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衾枕冷</a:t>
            </a:r>
            <a:r>
              <a:rPr kumimoji="0" lang="zh-CN" altLang="en-US" sz="5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，复</a:t>
            </a:r>
            <a:r>
              <a:rPr kumimoji="0" lang="zh-CN" altLang="en-US" sz="5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见窗户明</a:t>
            </a:r>
            <a:r>
              <a:rPr kumimoji="0" lang="zh-CN" altLang="en-US" sz="5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。</a:t>
            </a:r>
            <a:endParaRPr kumimoji="0" lang="en-US" altLang="zh-CN" sz="5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5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夜深</a:t>
            </a:r>
            <a:r>
              <a:rPr kumimoji="0" lang="zh-CN" altLang="en-US" sz="5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知雪重，时闻</a:t>
            </a:r>
            <a:r>
              <a:rPr kumimoji="0" lang="zh-CN" altLang="en-US" sz="5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折竹声</a:t>
            </a:r>
            <a:r>
              <a:rPr kumimoji="0" lang="zh-CN" altLang="en-US" sz="5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。</a:t>
            </a:r>
            <a:endParaRPr kumimoji="0" lang="en-US" altLang="zh-CN" sz="5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1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诗人</a:t>
            </a:r>
            <a:r>
              <a:rPr kumimoji="0" lang="zh-CN" altLang="en-US" sz="41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从触觉、视觉、听觉几个角度</a:t>
            </a:r>
            <a:r>
              <a:rPr kumimoji="0" lang="zh-CN" altLang="en-US" sz="41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，生动</a:t>
            </a:r>
            <a:r>
              <a:rPr kumimoji="0" lang="zh-CN" altLang="en-US" sz="41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传神地写了一场夜雪，全诗写雪，</a:t>
            </a:r>
            <a:r>
              <a:rPr kumimoji="0" lang="zh-CN" altLang="en-US" sz="41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却不见</a:t>
            </a:r>
            <a:r>
              <a:rPr kumimoji="0" lang="zh-CN" altLang="en-US" sz="41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一个雪字。</a:t>
            </a:r>
            <a:br>
              <a:rPr kumimoji="0" lang="zh-CN" altLang="en-US" sz="41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zh-CN" altLang="en-US" sz="41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en-US" altLang="zh-CN" sz="4000" b="0" i="0" u="none" strike="noStrike" kern="1200" cap="none" spc="0" normalizeH="0" baseline="0" noProof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0" y="-674687"/>
            <a:ext cx="8964613" cy="7532688"/>
          </a:xfrm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</a:t>
            </a:r>
            <a:endParaRPr kumimoji="0" lang="en-US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东晋陶渊明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是田园诗的开山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，南朝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的谢灵运是山水诗的鼻祖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  <a:endParaRPr kumimoji="0" lang="en-US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唐代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形成了山水田园诗派，主要有王维、孟浩然、储光羲、常建等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  <a:endParaRPr kumimoji="0" lang="en-US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盛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唐时代，我国山水田园诗进入了繁荣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时期                盛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唐山水田园诗派的主要成就有三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：</a:t>
            </a:r>
            <a:endParaRPr kumimoji="0" lang="en-US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一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是将山水与田园二者结合得更紧密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了；</a:t>
            </a:r>
            <a:endParaRPr kumimoji="0" lang="en-US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是形神兼备，物我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契合；</a:t>
            </a:r>
            <a:endParaRPr kumimoji="0" lang="en-US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三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是具有更深厚的思想内涵，寄托了高尚情操和身世之感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  <a:endParaRPr kumimoji="0" lang="en-US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标题 1"/>
          <p:cNvSpPr>
            <a:spLocks noGrp="1"/>
          </p:cNvSpPr>
          <p:nvPr>
            <p:ph type="title"/>
          </p:nvPr>
        </p:nvSpPr>
        <p:spPr>
          <a:xfrm>
            <a:off x="484188" y="452438"/>
            <a:ext cx="7688262" cy="14001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四、山水田园诗常用表现手法</a:t>
            </a:r>
            <a:b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0" y="1268413"/>
            <a:ext cx="9144000" cy="6769100"/>
          </a:xfrm>
        </p:spPr>
        <p:txBody>
          <a:bodyPr vert="horz" wrap="square" lIns="91440" tIns="45720" rIns="91440" bIns="45720" numCol="1" anchor="t" anchorCtr="0" compatLnSpc="1">
            <a:normAutofit lnSpcReduction="10000"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</a:t>
            </a: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）色彩映衬</a:t>
            </a:r>
            <a:endParaRPr kumimoji="0" lang="en-US" altLang="zh-CN" sz="4000" b="0" i="0" u="none" strike="noStrike" kern="1200" cap="none" spc="0" normalizeH="0" baseline="0" noProof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两个黄鹂鸣翠柳，一行白鹭上青天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。</a:t>
            </a:r>
            <a:endParaRPr kumimoji="0" lang="en-US" altLang="zh-CN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黄鹂在翠柳间鸣唱，白鹭在青天上自由飞翔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，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色彩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极其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鲜明，一连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用了“黄”、“翠”、“白”、“青”四种鲜明的颜色，织成一幅绚丽的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图景。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40000"/>
                  <a:lumOff val="6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漠漠水田飞白鹭，阴阴夏木啭黄鹂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。</a:t>
            </a:r>
            <a:endParaRPr kumimoji="0" lang="en-US" altLang="zh-CN" sz="3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水田里稻子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生机勃勃，绿意盎然；雪白的白鹭在稻田里飞起飞落，意态悠闲；山中林木在烟雨中苍翠欲滴；金黄的黄鹂在树林中呼朋引伴，互相唱和。雪白的白鹭，金黄的黄鹂，在视觉上自有色彩浓淡的差异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2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</a:t>
            </a:r>
            <a:endParaRPr kumimoji="0" lang="zh-CN" altLang="en-US" sz="2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标题 1"/>
          <p:cNvSpPr>
            <a:spLocks noGrp="1"/>
          </p:cNvSpPr>
          <p:nvPr>
            <p:ph type="title"/>
          </p:nvPr>
        </p:nvSpPr>
        <p:spPr>
          <a:xfrm>
            <a:off x="484188" y="452438"/>
            <a:ext cx="7688262" cy="14001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四、山水田园诗常用表现手法</a:t>
            </a:r>
            <a:b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6323" name="内容占位符 3"/>
          <p:cNvSpPr>
            <a:spLocks noGrp="1"/>
          </p:cNvSpPr>
          <p:nvPr>
            <p:ph sz="half" idx="2"/>
          </p:nvPr>
        </p:nvSpPr>
        <p:spPr>
          <a:xfrm>
            <a:off x="0" y="1268413"/>
            <a:ext cx="9144000" cy="6769100"/>
          </a:xfrm>
        </p:spPr>
        <p:txBody>
          <a:bodyPr vert="horz" wrap="square" lIns="91440" tIns="45720" rIns="91440" bIns="45720" anchor="t"/>
          <a:lstStyle/>
          <a:p>
            <a:pPr marL="0" indent="0" defTabSz="457200">
              <a:buClr>
                <a:srgbClr val="8AD0D6"/>
              </a:buClr>
              <a:buSzPct val="80000"/>
              <a:buNone/>
            </a:pPr>
            <a:r>
              <a:rPr lang="zh-CN" altLang="en-US" sz="4200" kern="1200">
                <a:latin typeface="+mj-lt"/>
                <a:ea typeface="+mj-ea"/>
                <a:cs typeface="+mj-cs"/>
              </a:rPr>
              <a:t>    </a:t>
            </a:r>
            <a:r>
              <a:rPr lang="zh-CN" altLang="en-US" sz="4200" kern="1200">
                <a:solidFill>
                  <a:srgbClr val="92D050"/>
                </a:solidFill>
                <a:latin typeface="+mj-lt"/>
                <a:ea typeface="+mj-ea"/>
                <a:cs typeface="+mj-cs"/>
              </a:rPr>
              <a:t>区分两个概念：白描与工笔细描</a:t>
            </a:r>
            <a:endParaRPr lang="en-US" altLang="zh-CN" sz="4200" kern="1200">
              <a:solidFill>
                <a:srgbClr val="92D050"/>
              </a:solidFill>
              <a:latin typeface="+mj-lt"/>
              <a:ea typeface="+mj-ea"/>
              <a:cs typeface="+mj-cs"/>
            </a:endParaRPr>
          </a:p>
          <a:p>
            <a:pPr marL="0" indent="0" defTabSz="457200">
              <a:buClr>
                <a:srgbClr val="8AD0D6"/>
              </a:buClr>
              <a:buSzPct val="80000"/>
              <a:buNone/>
            </a:pPr>
            <a:r>
              <a:rPr lang="zh-CN" altLang="en-US" sz="4200" kern="1200">
                <a:latin typeface="+mj-lt"/>
                <a:ea typeface="+mj-ea"/>
                <a:cs typeface="+mj-cs"/>
              </a:rPr>
              <a:t>   ①工笔 指对事物注重细部，进行精雕细刻、重彩浓墨的描绘，细节描写（渲染）</a:t>
            </a:r>
          </a:p>
          <a:p>
            <a:pPr marL="0" indent="0" defTabSz="457200">
              <a:buClr>
                <a:srgbClr val="8AD0D6"/>
              </a:buClr>
              <a:buSzPct val="80000"/>
              <a:buNone/>
            </a:pPr>
            <a:r>
              <a:rPr lang="zh-CN" altLang="en-US" sz="4000" kern="1200">
                <a:latin typeface="+mj-lt"/>
                <a:ea typeface="+mj-ea"/>
                <a:cs typeface="+mj-cs"/>
              </a:rPr>
              <a:t>   ②白描  指用最简洁的笔墨，不加烘托粗线条地勾画景物轮廓的方法。</a:t>
            </a:r>
          </a:p>
          <a:p>
            <a:pPr marL="0" indent="0" defTabSz="457200">
              <a:buClr>
                <a:srgbClr val="8AD0D6"/>
              </a:buClr>
              <a:buSzPct val="80000"/>
              <a:buNone/>
            </a:pPr>
            <a:r>
              <a:rPr lang="zh-CN" altLang="en-US" sz="2900" kern="120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</a:t>
            </a:r>
            <a:endParaRPr lang="zh-CN" altLang="en-US" sz="2900" kern="120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7950" y="260350"/>
            <a:ext cx="3743325" cy="8424863"/>
          </a:xfrm>
        </p:spPr>
        <p:txBody>
          <a:bodyPr vert="horz" wrap="square" lIns="91440" tIns="45720" rIns="91440" bIns="45720" numCol="1" anchor="t" anchorCtr="0" compatLnSpc="1">
            <a:normAutofit fontScale="40000" lnSpcReduction="20000"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8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江畔独步寻花</a:t>
            </a:r>
            <a:endParaRPr kumimoji="0" lang="en-US" altLang="zh-CN" sz="8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8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</a:t>
            </a:r>
            <a:r>
              <a:rPr kumimoji="0" lang="en-US" altLang="zh-CN" sz="8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</a:t>
            </a:r>
            <a:r>
              <a:rPr kumimoji="0" lang="zh-CN" altLang="en-US" sz="8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杜甫</a:t>
            </a:r>
            <a:endParaRPr kumimoji="0" lang="en-US" altLang="zh-CN" sz="8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8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黄四娘家花满蹊，</a:t>
            </a:r>
            <a:endParaRPr kumimoji="0" lang="en-US" altLang="zh-CN" sz="8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8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千</a:t>
            </a:r>
            <a:r>
              <a:rPr kumimoji="0" lang="zh-CN" altLang="en-US" sz="8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朵万朵压枝低。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8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留连戏蝶时时舞</a:t>
            </a:r>
            <a:r>
              <a:rPr kumimoji="0" lang="zh-CN" altLang="en-US" sz="8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，</a:t>
            </a:r>
            <a:endParaRPr kumimoji="0" lang="en-US" altLang="zh-CN" sz="8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8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自在</a:t>
            </a:r>
            <a:r>
              <a:rPr kumimoji="0" lang="zh-CN" altLang="en-US" sz="8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娇莺恰恰啼。 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</a:t>
            </a:r>
            <a:endParaRPr kumimoji="0" lang="en-US" altLang="zh-CN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写景</a:t>
            </a:r>
            <a:r>
              <a:rPr kumimoji="0" lang="zh-CN" altLang="en-US" sz="4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刻画十分细微</a:t>
            </a:r>
            <a:r>
              <a:rPr kumimoji="0" lang="zh-CN" altLang="en-US" sz="4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，从</a:t>
            </a:r>
            <a:r>
              <a:rPr kumimoji="0" lang="zh-CN" altLang="en-US" sz="4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形态、声音的 角度对江畔春景进行了非常细微的刻画，辅之以数量词、叠词、拟声词色彩浓丽，声音喧闹，渲染出春意闹的情趣</a:t>
            </a:r>
            <a:r>
              <a:rPr kumimoji="0" lang="zh-CN" altLang="en-US" sz="4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  <a:endParaRPr kumimoji="0" lang="zh-CN" altLang="en-US" sz="4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zh-CN" altLang="en-US" sz="3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851275" y="115888"/>
            <a:ext cx="5545138" cy="7850188"/>
          </a:xfrm>
        </p:spPr>
        <p:txBody>
          <a:bodyPr vert="horz" wrap="square" lIns="91440" tIns="45720" rIns="91440" bIns="45720" numCol="1" anchor="t" anchorCtr="0" compatLnSpc="1">
            <a:normAutofit fontScale="40000" lnSpcReduction="20000"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5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田家杂兴八首 </a:t>
            </a:r>
            <a:r>
              <a:rPr kumimoji="0" lang="en-US" altLang="zh-CN" sz="5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( </a:t>
            </a:r>
            <a:r>
              <a:rPr kumimoji="0" lang="zh-CN" altLang="en-US" sz="5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其二 </a:t>
            </a:r>
            <a:r>
              <a:rPr kumimoji="0" lang="en-US" altLang="zh-CN" sz="5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)</a:t>
            </a:r>
            <a:endParaRPr kumimoji="0" lang="zh-CN" altLang="en-US" sz="5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5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 储光羲</a:t>
            </a:r>
            <a:endParaRPr kumimoji="0" lang="zh-CN" altLang="en-US" sz="5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5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山</a:t>
            </a:r>
            <a:r>
              <a:rPr kumimoji="0" lang="zh-CN" altLang="en-US" sz="5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泽时晦暝，归家暂闲居。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5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满园植葵藿，绕屋树桑榆。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5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禽雀知我闲，翔集依我庐。</a:t>
            </a:r>
          </a:p>
          <a:p>
            <a:pPr marL="0" marR="0" lvl="0" indent="0" algn="l" defTabSz="457200" rtl="0" eaLnBrk="0" fontAlgn="base" latinLnBrk="0" hangingPunct="0">
              <a:lnSpc>
                <a:spcPct val="17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六</a:t>
            </a:r>
            <a:r>
              <a:rPr kumimoji="0" lang="zh-CN" altLang="en-US" sz="4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句具体写田园生活所乐之处。运用了白描</a:t>
            </a:r>
            <a:r>
              <a:rPr kumimoji="0" lang="zh-CN" altLang="en-US" sz="4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表现手法</a:t>
            </a:r>
            <a:r>
              <a:rPr kumimoji="0" lang="en-US" altLang="zh-CN" sz="4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 </a:t>
            </a:r>
            <a:r>
              <a:rPr kumimoji="0" lang="zh-CN" altLang="en-US" sz="4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写诗人置身田园之中平和恬淡的心态，表达了诗人归隐田园之乐</a:t>
            </a:r>
            <a:r>
              <a:rPr kumimoji="0" lang="zh-CN" altLang="en-US" sz="4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  <a:endParaRPr kumimoji="0" lang="en-US" altLang="zh-CN" sz="4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7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6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逢</a:t>
            </a: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雪宿芙蓉山主人  </a:t>
            </a:r>
            <a:r>
              <a:rPr kumimoji="0" lang="zh-CN" altLang="en-US" sz="6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</a:t>
            </a: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刘长卿</a:t>
            </a:r>
            <a:b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</a:br>
            <a:r>
              <a:rPr kumimoji="0" lang="zh-CN" altLang="en-US" sz="6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日暮苍山</a:t>
            </a: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远，天寒白屋贫。</a:t>
            </a:r>
            <a:b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</a:br>
            <a:r>
              <a:rPr kumimoji="0" lang="zh-CN" altLang="en-US" sz="6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柴门</a:t>
            </a: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闻犬吠，风雪夜归人。</a:t>
            </a:r>
            <a:r>
              <a:rPr kumimoji="0" lang="zh-CN" altLang="en-US" sz="4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zh-CN" altLang="en-US" sz="4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4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这</a:t>
            </a:r>
            <a:r>
              <a:rPr kumimoji="0" lang="zh-CN" altLang="en-US" sz="4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首诗用极其凝练的诗笔，描绘出 一幅旅客暮夜投宿、山家风雪人归的寒山夜宿图，每句诗都构成一个独立的画面，没有浓墨重彩的描绘，寥寥几笔，但形象呼之欲出，诗中有画，画外见情。 </a:t>
            </a:r>
            <a:br>
              <a:rPr kumimoji="0" lang="zh-CN" altLang="en-US" sz="4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zh-CN" altLang="en-US" sz="4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342900" marR="0" lvl="0" indent="-342900" algn="l" defTabSz="457200" rtl="0" eaLnBrk="0" fontAlgn="base" latinLnBrk="0" hangingPunct="0">
              <a:lnSpc>
                <a:spcPct val="17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标题 1"/>
          <p:cNvSpPr>
            <a:spLocks noGrp="1"/>
          </p:cNvSpPr>
          <p:nvPr>
            <p:ph type="title"/>
          </p:nvPr>
        </p:nvSpPr>
        <p:spPr>
          <a:xfrm>
            <a:off x="484188" y="452438"/>
            <a:ext cx="7688262" cy="14001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四、山水田园诗常用表现手法</a:t>
            </a:r>
            <a:b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0" y="1268413"/>
            <a:ext cx="9144000" cy="5589588"/>
          </a:xfrm>
        </p:spPr>
        <p:txBody>
          <a:bodyPr vert="horz" wrap="square" lIns="91440" tIns="45720" rIns="91440" bIns="45720" numCol="1" anchor="t" anchorCtr="0" compatLnSpc="1">
            <a:normAutofit fontScale="85000" lnSpcReduction="20000"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（一）表达方式：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抒情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</a:t>
            </a:r>
            <a:endParaRPr kumimoji="0" lang="en-US" altLang="zh-CN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2.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抒情方式：</a:t>
            </a:r>
            <a:endParaRPr kumimoji="0" lang="en-US" altLang="zh-CN" sz="4000" b="0" i="0" u="none" strike="noStrike" kern="1200" cap="none" spc="0" normalizeH="0" baseline="0" noProof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①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直抒胸臆</a:t>
            </a:r>
            <a:endParaRPr kumimoji="0" lang="en-US" altLang="zh-CN" sz="4000" b="0" i="0" u="none" strike="noStrike" kern="1200" cap="none" spc="0" normalizeH="0" baseline="0" noProof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王维</a:t>
            </a: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《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汉江临泛</a:t>
            </a: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》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39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altLang="zh-CN" sz="39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</a:t>
            </a:r>
            <a:r>
              <a:rPr kumimoji="0" lang="zh-CN" altLang="en-US" sz="3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</a:t>
            </a:r>
            <a:r>
              <a:rPr kumimoji="0" lang="zh-CN" altLang="en-US" sz="3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襄阳好风日，留醉与山翁。</a:t>
            </a:r>
            <a:r>
              <a:rPr kumimoji="0" lang="zh-CN" altLang="en-US" sz="3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</a:t>
            </a:r>
            <a:endParaRPr kumimoji="0" lang="en-US" altLang="zh-CN" sz="3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尾</a:t>
            </a:r>
            <a:r>
              <a:rPr kumimoji="0" lang="zh-CN" altLang="en-US" sz="3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联诗人直抒胸臆，表达了留恋山水的志趣。</a:t>
            </a:r>
            <a:endParaRPr kumimoji="0" lang="en-US" altLang="zh-CN" sz="3900" b="0" i="0" u="none" strike="noStrike" kern="1200" cap="none" spc="0" normalizeH="0" baseline="0" noProof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②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借景抒情  （寓情于景）</a:t>
            </a:r>
            <a:endParaRPr kumimoji="0" lang="en-US" altLang="zh-CN" sz="4000" b="0" i="0" u="none" strike="noStrike" kern="1200" cap="none" spc="0" normalizeH="0" baseline="0" noProof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山水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田园诗属于写景诗的范畴，这类诗歌的主要特点就是“一切景语皆情语”，亦即作者笔下的山水自然景物都融入了作者的主观情愫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，借景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抒情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，情景交融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  </a:t>
            </a:r>
          </a:p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404813"/>
            <a:ext cx="7993063" cy="5851525"/>
          </a:xfrm>
        </p:spPr>
        <p:txBody>
          <a:bodyPr vert="horz" wrap="square" lIns="91440" tIns="45720" rIns="91440" bIns="45720" numCol="1" anchor="t" anchorCtr="0" compatLnSpc="1">
            <a:normAutofit lnSpcReduction="10000"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寓情于景，情景交融</a:t>
            </a:r>
            <a:endParaRPr kumimoji="0" lang="en-US" altLang="zh-CN" sz="3200" b="0" i="0" u="none" strike="noStrike" kern="1200" cap="none" spc="0" normalizeH="0" baseline="0" noProof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杜甫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《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江畔独步寻花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》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写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于杜甫在饱经历乱后，暂且在成都草堂有了一个安身之地，其心情是愉悦安宁的。这首诗通篇写景，景色浓丽、美好，传达出作者愉悦欣喜的感情。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谢灵运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《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登池上楼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》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“池塘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生春草，园柳变鸣禽”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从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春草中，从园柳和鸣禽中，诗人感到春天的蓬勃生机，透露出喜悦的感情。 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>
                <a:solidFill>
                  <a:srgbClr val="92D050"/>
                </a:solidFill>
              </a:rPr>
              <a:t>乐景哀情（反衬）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0" y="1412875"/>
            <a:ext cx="8893175" cy="4843463"/>
          </a:xfrm>
        </p:spPr>
        <p:txBody>
          <a:bodyPr vert="horz" wrap="square" lIns="91440" tIns="45720" rIns="91440" bIns="45720" numCol="1" anchor="t" anchorCtr="0" compatLnSpc="1">
            <a:normAutofit lnSpcReduction="10000"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绝句    杜甫</a:t>
            </a:r>
            <a:endParaRPr kumimoji="0" lang="en-US" altLang="zh-CN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en-US" altLang="zh-CN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江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碧鸟逾白，山青花欲燃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。</a:t>
            </a:r>
            <a:endParaRPr kumimoji="0" lang="en-US" altLang="zh-CN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今春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看又过，何日是归年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？ 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浓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彩重墨渲染了一派怡人风光，山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青，花艳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，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鸟白，波碧，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景象清新，赏心悦目，却是为反衬下文漂泊的伤感。</a:t>
            </a:r>
          </a:p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标题 1"/>
          <p:cNvSpPr>
            <a:spLocks noGrp="1"/>
          </p:cNvSpPr>
          <p:nvPr>
            <p:ph type="title"/>
          </p:nvPr>
        </p:nvSpPr>
        <p:spPr>
          <a:xfrm>
            <a:off x="484188" y="452438"/>
            <a:ext cx="7688262" cy="14001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四、山水田园诗常用表现手法</a:t>
            </a:r>
            <a:b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3491" name="内容占位符 3"/>
          <p:cNvSpPr>
            <a:spLocks noGrp="1"/>
          </p:cNvSpPr>
          <p:nvPr>
            <p:ph sz="half" idx="2"/>
          </p:nvPr>
        </p:nvSpPr>
        <p:spPr>
          <a:xfrm>
            <a:off x="0" y="1268413"/>
            <a:ext cx="9144000" cy="4992687"/>
          </a:xfrm>
        </p:spPr>
        <p:txBody>
          <a:bodyPr vert="horz" wrap="square" lIns="91440" tIns="45720" rIns="91440" bIns="45720" anchor="t"/>
          <a:lstStyle/>
          <a:p>
            <a:pPr marL="0" indent="0" defTabSz="457200">
              <a:buClr>
                <a:srgbClr val="8AD0D6"/>
              </a:buClr>
              <a:buSzPct val="80000"/>
              <a:buNone/>
            </a:pPr>
            <a:r>
              <a:rPr lang="zh-CN" altLang="en-US" sz="4000" kern="1200">
                <a:latin typeface="+mj-lt"/>
                <a:ea typeface="+mj-ea"/>
                <a:cs typeface="+mj-cs"/>
              </a:rPr>
              <a:t>    （二）表现手法</a:t>
            </a:r>
            <a:endParaRPr lang="en-US" altLang="zh-CN" sz="4000" kern="1200">
              <a:latin typeface="+mj-lt"/>
              <a:ea typeface="+mj-ea"/>
              <a:cs typeface="+mj-cs"/>
            </a:endParaRPr>
          </a:p>
          <a:p>
            <a:pPr marL="0" indent="0" defTabSz="457200">
              <a:buClr>
                <a:srgbClr val="8AD0D6"/>
              </a:buClr>
              <a:buSzPct val="80000"/>
              <a:buNone/>
            </a:pPr>
            <a:r>
              <a:rPr lang="zh-CN" altLang="en-US" sz="4000" kern="1200">
                <a:latin typeface="+mj-lt"/>
                <a:ea typeface="+mj-ea"/>
                <a:cs typeface="+mj-cs"/>
              </a:rPr>
              <a:t>       动静</a:t>
            </a:r>
            <a:endParaRPr lang="en-US" altLang="zh-CN" sz="4000" kern="1200">
              <a:latin typeface="+mj-lt"/>
              <a:ea typeface="+mj-ea"/>
              <a:cs typeface="+mj-cs"/>
            </a:endParaRPr>
          </a:p>
          <a:p>
            <a:pPr marL="0" indent="0" defTabSz="457200">
              <a:buClr>
                <a:srgbClr val="8AD0D6"/>
              </a:buClr>
              <a:buSzPct val="80000"/>
              <a:buNone/>
            </a:pPr>
            <a:r>
              <a:rPr lang="en-US" altLang="zh-CN" sz="4000" kern="1200">
                <a:latin typeface="+mj-lt"/>
                <a:ea typeface="+mj-ea"/>
                <a:cs typeface="+mj-cs"/>
              </a:rPr>
              <a:t>       </a:t>
            </a:r>
            <a:r>
              <a:rPr lang="zh-CN" altLang="en-US" sz="4000" kern="1200">
                <a:latin typeface="+mj-lt"/>
                <a:ea typeface="+mj-ea"/>
                <a:cs typeface="+mj-cs"/>
              </a:rPr>
              <a:t>反衬</a:t>
            </a:r>
            <a:r>
              <a:rPr lang="en-US" altLang="zh-CN" sz="4000" kern="1200">
                <a:latin typeface="+mj-lt"/>
                <a:ea typeface="+mj-ea"/>
                <a:cs typeface="+mj-cs"/>
              </a:rPr>
              <a:t>:</a:t>
            </a:r>
            <a:r>
              <a:rPr lang="zh-CN" altLang="en-US" sz="4000" kern="1200">
                <a:latin typeface="+mj-lt"/>
                <a:ea typeface="+mj-ea"/>
                <a:cs typeface="+mj-cs"/>
              </a:rPr>
              <a:t>以动衬静、乐景哀情</a:t>
            </a:r>
            <a:endParaRPr lang="en-US" altLang="zh-CN" sz="4000" kern="1200">
              <a:latin typeface="+mj-lt"/>
              <a:ea typeface="+mj-ea"/>
              <a:cs typeface="+mj-cs"/>
            </a:endParaRPr>
          </a:p>
          <a:p>
            <a:pPr marL="0" indent="0" defTabSz="457200">
              <a:buClr>
                <a:srgbClr val="8AD0D6"/>
              </a:buClr>
              <a:buSzPct val="80000"/>
              <a:buNone/>
            </a:pPr>
            <a:r>
              <a:rPr lang="en-US" altLang="zh-CN" sz="4000" kern="1200">
                <a:latin typeface="+mj-lt"/>
                <a:ea typeface="+mj-ea"/>
                <a:cs typeface="+mj-cs"/>
              </a:rPr>
              <a:t>       </a:t>
            </a:r>
            <a:r>
              <a:rPr lang="zh-CN" altLang="en-US" sz="4000" kern="1200">
                <a:latin typeface="+mj-lt"/>
                <a:ea typeface="+mj-ea"/>
                <a:cs typeface="+mj-cs"/>
              </a:rPr>
              <a:t>虚实结合</a:t>
            </a:r>
            <a:endParaRPr lang="en-US" altLang="zh-CN" sz="4000" kern="1200">
              <a:latin typeface="+mj-lt"/>
              <a:ea typeface="+mj-ea"/>
              <a:cs typeface="+mj-cs"/>
            </a:endParaRPr>
          </a:p>
          <a:p>
            <a:pPr marL="0" indent="0" defTabSz="457200">
              <a:buClr>
                <a:srgbClr val="8AD0D6"/>
              </a:buClr>
              <a:buSzPct val="80000"/>
              <a:buNone/>
            </a:pPr>
            <a:r>
              <a:rPr lang="en-US" altLang="zh-CN" sz="4000" kern="1200">
                <a:latin typeface="+mj-lt"/>
                <a:ea typeface="+mj-ea"/>
                <a:cs typeface="+mj-cs"/>
              </a:rPr>
              <a:t>       </a:t>
            </a:r>
            <a:r>
              <a:rPr lang="zh-CN" altLang="en-US" sz="4000" kern="1200">
                <a:latin typeface="+mj-lt"/>
                <a:ea typeface="+mj-ea"/>
                <a:cs typeface="+mj-cs"/>
              </a:rPr>
              <a:t>渲染烘托</a:t>
            </a:r>
            <a:endParaRPr lang="en-US" altLang="zh-CN" sz="4000" kern="1200">
              <a:latin typeface="+mj-lt"/>
              <a:ea typeface="+mj-ea"/>
              <a:cs typeface="+mj-cs"/>
            </a:endParaRPr>
          </a:p>
          <a:p>
            <a:pPr marL="0" indent="0" defTabSz="457200">
              <a:buClr>
                <a:srgbClr val="8AD0D6"/>
              </a:buClr>
              <a:buSzPct val="80000"/>
              <a:buNone/>
            </a:pPr>
            <a:r>
              <a:rPr lang="en-US" altLang="zh-CN" sz="4000" kern="1200">
                <a:latin typeface="+mj-lt"/>
                <a:ea typeface="+mj-ea"/>
                <a:cs typeface="+mj-cs"/>
              </a:rPr>
              <a:t>       </a:t>
            </a:r>
          </a:p>
          <a:p>
            <a:pPr marL="0" indent="0" defTabSz="457200">
              <a:buClr>
                <a:srgbClr val="8AD0D6"/>
              </a:buClr>
              <a:buSzPct val="80000"/>
              <a:buNone/>
            </a:pPr>
            <a:endParaRPr lang="zh-CN" altLang="en-US" sz="4000" kern="120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标题 1"/>
          <p:cNvSpPr>
            <a:spLocks noGrp="1"/>
          </p:cNvSpPr>
          <p:nvPr>
            <p:ph type="title"/>
          </p:nvPr>
        </p:nvSpPr>
        <p:spPr>
          <a:xfrm>
            <a:off x="484188" y="452438"/>
            <a:ext cx="7688262" cy="14001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四、山水田园诗常用表现手法</a:t>
            </a:r>
            <a:b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5539" name="内容占位符 3"/>
          <p:cNvSpPr>
            <a:spLocks noGrp="1"/>
          </p:cNvSpPr>
          <p:nvPr>
            <p:ph sz="half" idx="2"/>
          </p:nvPr>
        </p:nvSpPr>
        <p:spPr>
          <a:xfrm>
            <a:off x="0" y="1268413"/>
            <a:ext cx="9144000" cy="4992687"/>
          </a:xfrm>
        </p:spPr>
        <p:txBody>
          <a:bodyPr vert="horz" wrap="square" lIns="91440" tIns="45720" rIns="91440" bIns="45720" anchor="t"/>
          <a:lstStyle/>
          <a:p>
            <a:pPr marL="0" indent="0" defTabSz="457200">
              <a:buClr>
                <a:srgbClr val="8AD0D6"/>
              </a:buClr>
              <a:buSzPct val="80000"/>
              <a:buNone/>
            </a:pPr>
            <a:r>
              <a:rPr lang="zh-CN" altLang="en-US" sz="4000" kern="1200">
                <a:latin typeface="+mj-lt"/>
                <a:ea typeface="+mj-ea"/>
                <a:cs typeface="+mj-cs"/>
              </a:rPr>
              <a:t>   （三）修辞</a:t>
            </a:r>
            <a:endParaRPr lang="en-US" altLang="zh-CN" sz="4000" kern="1200">
              <a:latin typeface="+mj-lt"/>
              <a:ea typeface="+mj-ea"/>
              <a:cs typeface="+mj-cs"/>
            </a:endParaRPr>
          </a:p>
          <a:p>
            <a:pPr marL="0" indent="0" defTabSz="457200">
              <a:buClr>
                <a:srgbClr val="8AD0D6"/>
              </a:buClr>
              <a:buSzPct val="80000"/>
              <a:buNone/>
            </a:pPr>
            <a:r>
              <a:rPr lang="zh-CN" altLang="en-US" sz="3200" kern="1200">
                <a:latin typeface="+mj-lt"/>
                <a:ea typeface="+mj-ea"/>
                <a:cs typeface="+mj-cs"/>
              </a:rPr>
              <a:t>         比喻、拟人，借代、对偶、等都是常见的修辞手法，要善于发现修辞手法。</a:t>
            </a:r>
          </a:p>
          <a:p>
            <a:pPr marL="0" indent="0" defTabSz="457200">
              <a:buClr>
                <a:srgbClr val="8AD0D6"/>
              </a:buClr>
              <a:buSzPct val="80000"/>
              <a:buNone/>
            </a:pPr>
            <a:endParaRPr lang="en-US" altLang="zh-CN" sz="3200" kern="1200">
              <a:latin typeface="+mj-lt"/>
              <a:ea typeface="+mj-ea"/>
              <a:cs typeface="+mj-cs"/>
            </a:endParaRPr>
          </a:p>
          <a:p>
            <a:pPr marL="0" indent="0" defTabSz="457200">
              <a:buClr>
                <a:srgbClr val="8AD0D6"/>
              </a:buClr>
              <a:buSzPct val="80000"/>
              <a:buNone/>
            </a:pPr>
            <a:r>
              <a:rPr lang="zh-CN" altLang="en-US" sz="3200" kern="1200">
                <a:latin typeface="+mj-lt"/>
                <a:ea typeface="+mj-ea"/>
                <a:cs typeface="+mj-cs"/>
              </a:rPr>
              <a:t>          拟人是把事物人格化</a:t>
            </a:r>
            <a:r>
              <a:rPr lang="en-US" altLang="zh-CN" sz="3200" kern="1200">
                <a:latin typeface="+mj-lt"/>
                <a:ea typeface="+mj-ea"/>
                <a:cs typeface="+mj-cs"/>
              </a:rPr>
              <a:t>(</a:t>
            </a:r>
            <a:r>
              <a:rPr lang="zh-CN" altLang="en-US" sz="3200" kern="1200">
                <a:latin typeface="+mj-lt"/>
                <a:ea typeface="+mj-ea"/>
                <a:cs typeface="+mj-cs"/>
              </a:rPr>
              <a:t>羁鸟恋旧林，池鱼思故渊。</a:t>
            </a:r>
          </a:p>
          <a:p>
            <a:pPr marL="0" indent="0" defTabSz="457200">
              <a:buClr>
                <a:srgbClr val="8AD0D6"/>
              </a:buClr>
              <a:buSzPct val="80000"/>
              <a:buNone/>
            </a:pPr>
            <a:r>
              <a:rPr lang="zh-CN" altLang="en-US" sz="3200" kern="1200">
                <a:latin typeface="+mj-lt"/>
                <a:ea typeface="+mj-ea"/>
                <a:cs typeface="+mj-cs"/>
              </a:rPr>
              <a:t>          对比是为了更突出作者的情感。（两个黄鹂鸣翠柳，一行白鹭上青天。）</a:t>
            </a:r>
          </a:p>
          <a:p>
            <a:pPr marL="0" indent="0" defTabSz="457200">
              <a:buClr>
                <a:srgbClr val="8AD0D6"/>
              </a:buClr>
              <a:buSzPct val="80000"/>
              <a:buNone/>
            </a:pPr>
            <a:endParaRPr lang="zh-CN" altLang="en-US" sz="3200" kern="120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标题 1"/>
          <p:cNvSpPr>
            <a:spLocks noGrp="1"/>
          </p:cNvSpPr>
          <p:nvPr>
            <p:ph type="title"/>
          </p:nvPr>
        </p:nvSpPr>
        <p:spPr>
          <a:xfrm>
            <a:off x="484188" y="452438"/>
            <a:ext cx="7688262" cy="1400175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五、山水田园诗鉴赏方法</a:t>
            </a:r>
          </a:p>
        </p:txBody>
      </p:sp>
      <p:sp>
        <p:nvSpPr>
          <p:cNvPr id="67587" name="内容占位符 3"/>
          <p:cNvSpPr>
            <a:spLocks noGrp="1"/>
          </p:cNvSpPr>
          <p:nvPr>
            <p:ph sz="half" idx="2"/>
          </p:nvPr>
        </p:nvSpPr>
        <p:spPr>
          <a:xfrm>
            <a:off x="1476375" y="1557338"/>
            <a:ext cx="7667625" cy="4703762"/>
          </a:xfrm>
        </p:spPr>
        <p:txBody>
          <a:bodyPr vert="horz" wrap="square" lIns="91440" tIns="45720" rIns="91440" bIns="45720" anchor="t"/>
          <a:lstStyle/>
          <a:p>
            <a:pPr marL="0" indent="0" defTabSz="457200">
              <a:buClr>
                <a:srgbClr val="8AD0D6"/>
              </a:buClr>
              <a:buSzPct val="80000"/>
              <a:buNone/>
            </a:pPr>
            <a:r>
              <a:rPr lang="en-US" altLang="zh-CN" sz="3600" kern="1200">
                <a:latin typeface="+mj-lt"/>
                <a:ea typeface="+mj-ea"/>
                <a:cs typeface="+mj-cs"/>
              </a:rPr>
              <a:t>1.</a:t>
            </a:r>
            <a:r>
              <a:rPr lang="zh-CN" altLang="en-US" sz="3600" kern="1200">
                <a:latin typeface="+mj-lt"/>
                <a:ea typeface="+mj-ea"/>
                <a:cs typeface="+mj-cs"/>
              </a:rPr>
              <a:t>把握意象，</a:t>
            </a:r>
            <a:endParaRPr lang="en-US" altLang="zh-CN" sz="3600" kern="1200">
              <a:latin typeface="+mj-lt"/>
              <a:ea typeface="+mj-ea"/>
              <a:cs typeface="+mj-cs"/>
            </a:endParaRPr>
          </a:p>
          <a:p>
            <a:pPr marL="0" indent="0" defTabSz="457200">
              <a:buClr>
                <a:srgbClr val="8AD0D6"/>
              </a:buClr>
              <a:buSzPct val="80000"/>
              <a:buNone/>
            </a:pPr>
            <a:r>
              <a:rPr lang="en-US" altLang="zh-CN" sz="3600" kern="1200">
                <a:latin typeface="+mj-lt"/>
                <a:ea typeface="+mj-ea"/>
                <a:cs typeface="+mj-cs"/>
              </a:rPr>
              <a:t>2.</a:t>
            </a:r>
            <a:r>
              <a:rPr lang="zh-CN" altLang="en-US" sz="3600" kern="1200">
                <a:latin typeface="+mj-lt"/>
                <a:ea typeface="+mj-ea"/>
                <a:cs typeface="+mj-cs"/>
              </a:rPr>
              <a:t>分析意境</a:t>
            </a:r>
            <a:endParaRPr lang="en-US" altLang="zh-CN" sz="3600" kern="1200">
              <a:latin typeface="+mj-lt"/>
              <a:ea typeface="+mj-ea"/>
              <a:cs typeface="+mj-cs"/>
            </a:endParaRPr>
          </a:p>
          <a:p>
            <a:pPr marL="0" indent="0" defTabSz="457200">
              <a:buClr>
                <a:srgbClr val="8AD0D6"/>
              </a:buClr>
              <a:buSzPct val="80000"/>
              <a:buNone/>
            </a:pPr>
            <a:r>
              <a:rPr lang="en-US" altLang="zh-CN" sz="3600" kern="1200">
                <a:latin typeface="+mj-lt"/>
                <a:ea typeface="+mj-ea"/>
                <a:cs typeface="+mj-cs"/>
              </a:rPr>
              <a:t>3.</a:t>
            </a:r>
            <a:r>
              <a:rPr lang="zh-CN" altLang="en-US" sz="3600" kern="1200">
                <a:latin typeface="+mj-lt"/>
                <a:ea typeface="+mj-ea"/>
                <a:cs typeface="+mj-cs"/>
              </a:rPr>
              <a:t>体会 情感，</a:t>
            </a:r>
            <a:endParaRPr lang="en-US" altLang="zh-CN" sz="3600" kern="1200">
              <a:latin typeface="+mj-lt"/>
              <a:ea typeface="+mj-ea"/>
              <a:cs typeface="+mj-cs"/>
            </a:endParaRPr>
          </a:p>
          <a:p>
            <a:pPr marL="0" indent="0" defTabSz="457200">
              <a:buClr>
                <a:srgbClr val="8AD0D6"/>
              </a:buClr>
              <a:buSzPct val="80000"/>
              <a:buNone/>
            </a:pPr>
            <a:r>
              <a:rPr lang="en-US" altLang="zh-CN" sz="3600" kern="1200">
                <a:latin typeface="+mj-lt"/>
                <a:ea typeface="+mj-ea"/>
                <a:cs typeface="+mj-cs"/>
              </a:rPr>
              <a:t>4.</a:t>
            </a:r>
            <a:r>
              <a:rPr lang="zh-CN" altLang="en-US" sz="3600" kern="1200">
                <a:latin typeface="+mj-lt"/>
                <a:ea typeface="+mj-ea"/>
                <a:cs typeface="+mj-cs"/>
              </a:rPr>
              <a:t>鉴赏手法，</a:t>
            </a:r>
            <a:endParaRPr lang="en-US" altLang="zh-CN" sz="3600" kern="1200">
              <a:latin typeface="+mj-lt"/>
              <a:ea typeface="+mj-ea"/>
              <a:cs typeface="+mj-cs"/>
            </a:endParaRPr>
          </a:p>
          <a:p>
            <a:pPr marL="0" indent="0" defTabSz="457200">
              <a:buClr>
                <a:srgbClr val="8AD0D6"/>
              </a:buClr>
              <a:buSzPct val="80000"/>
              <a:buNone/>
            </a:pPr>
            <a:r>
              <a:rPr lang="en-US" altLang="zh-CN" sz="3600" kern="1200">
                <a:latin typeface="+mj-lt"/>
                <a:ea typeface="+mj-ea"/>
                <a:cs typeface="+mj-cs"/>
              </a:rPr>
              <a:t>5.</a:t>
            </a:r>
            <a:r>
              <a:rPr lang="zh-CN" altLang="en-US" sz="3600" kern="1200">
                <a:latin typeface="+mj-lt"/>
                <a:ea typeface="+mj-ea"/>
                <a:cs typeface="+mj-cs"/>
              </a:rPr>
              <a:t>品味语言风格。</a:t>
            </a:r>
          </a:p>
          <a:p>
            <a:pPr marL="0" indent="0" defTabSz="457200">
              <a:buClr>
                <a:srgbClr val="8AD0D6"/>
              </a:buClr>
              <a:buSzPct val="80000"/>
              <a:buNone/>
            </a:pPr>
            <a:endParaRPr lang="zh-CN" altLang="en-US" sz="3600" kern="120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549275"/>
            <a:ext cx="9001125" cy="5707063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．把握意象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①找准、找全典型意象；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②观察物象的组合方式（上下、远近、高低、里外、俯仰等）；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③体会画面的色彩，感受画面的色调；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④注意画面的动态、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静态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</a:p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title"/>
          </p:nvPr>
        </p:nvSpPr>
        <p:spPr>
          <a:xfrm>
            <a:off x="323850" y="333375"/>
            <a:ext cx="7216775" cy="1519238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zh-CN" sz="4800">
                <a:latin typeface="华文楷体" panose="02010600040101010101" pitchFamily="2" charset="-122"/>
                <a:ea typeface="华文楷体" panose="02010600040101010101" pitchFamily="2" charset="-122"/>
              </a:rPr>
              <a:t>二、</a:t>
            </a:r>
            <a:r>
              <a:rPr lang="zh-CN" altLang="en-US" sz="4800">
                <a:latin typeface="华文楷体" panose="02010600040101010101" pitchFamily="2" charset="-122"/>
                <a:ea typeface="华文楷体" panose="02010600040101010101" pitchFamily="2" charset="-122"/>
              </a:rPr>
              <a:t>常见意象、典故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 sz="4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195" name="内容占位符 2"/>
          <p:cNvSpPr>
            <a:spLocks noGrp="1"/>
          </p:cNvSpPr>
          <p:nvPr>
            <p:ph sz="half" idx="1"/>
          </p:nvPr>
        </p:nvSpPr>
        <p:spPr>
          <a:xfrm>
            <a:off x="323850" y="1916113"/>
            <a:ext cx="4191000" cy="426085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196" name="内容占位符 3"/>
          <p:cNvSpPr>
            <a:spLocks noGrp="1"/>
          </p:cNvSpPr>
          <p:nvPr>
            <p:ph sz="half" idx="2"/>
          </p:nvPr>
        </p:nvSpPr>
        <p:spPr>
          <a:xfrm>
            <a:off x="0" y="1557338"/>
            <a:ext cx="9251950" cy="5300663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1.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菊花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菊花一直受到文人墨客的青睐，有人称赞它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坚强的品格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，有人欣赏它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清高的气质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。东晋田园诗人陶渊明，写了很多咏菊诗，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将菊花素雅、淡泊的形象与自己不同流俗的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志趣联系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在一起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，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如“采菊东篱下，悠然见南山”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。宋人范成大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《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重阳后菊花二首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》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中“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寂寞东篱湿露华，依前金靥照泥沙”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等诗句，都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借菊花来寄寓诗人的精神品质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79388" y="549275"/>
            <a:ext cx="9145588" cy="5707063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2. 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分析意境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：</a:t>
            </a:r>
            <a:endParaRPr kumimoji="0" lang="en-US" altLang="zh-CN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①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结合意象特点展开联想与想象，描摹诗歌图景。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②概括景象（意境）特点。</a:t>
            </a:r>
          </a:p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7950" y="765175"/>
            <a:ext cx="9217025" cy="5491163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3. 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体会情感：结合意境特点剖析作者思想情感。一切景语皆情语。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4. 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鉴赏手法：注意从描写、抒情、修辞等角度考虑，并结合诗作分析。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5. 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品味语言：山水田园诗的语言风格多为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质朴自然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、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清新洗练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、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清幽淡雅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的。</a:t>
            </a:r>
          </a:p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>
          <a:xfrm>
            <a:off x="323850" y="333375"/>
            <a:ext cx="7216775" cy="1519238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zh-CN" sz="4800">
                <a:latin typeface="华文楷体" panose="02010600040101010101" pitchFamily="2" charset="-122"/>
                <a:ea typeface="华文楷体" panose="02010600040101010101" pitchFamily="2" charset="-122"/>
              </a:rPr>
              <a:t>二、</a:t>
            </a:r>
            <a:r>
              <a:rPr lang="zh-CN" altLang="en-US" sz="4800">
                <a:latin typeface="华文楷体" panose="02010600040101010101" pitchFamily="2" charset="-122"/>
                <a:ea typeface="华文楷体" panose="02010600040101010101" pitchFamily="2" charset="-122"/>
              </a:rPr>
              <a:t>常见意象、典故</a:t>
            </a:r>
          </a:p>
        </p:txBody>
      </p:sp>
      <p:sp>
        <p:nvSpPr>
          <p:cNvPr id="8195" name="内容占位符 2"/>
          <p:cNvSpPr>
            <a:spLocks noGrp="1"/>
          </p:cNvSpPr>
          <p:nvPr>
            <p:ph sz="half" idx="1"/>
          </p:nvPr>
        </p:nvSpPr>
        <p:spPr>
          <a:xfrm>
            <a:off x="323850" y="1916113"/>
            <a:ext cx="4191000" cy="4260850"/>
          </a:xfrm>
        </p:spPr>
        <p:txBody>
          <a:bodyPr vert="horz" wrap="square" lIns="91440" tIns="45720" rIns="91440" bIns="45720" numCol="1" rtlCol="0" anchor="t" anchorCtr="0" compatLnSpc="1">
            <a:normAutofit fontScale="92500"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196" name="内容占位符 3"/>
          <p:cNvSpPr>
            <a:spLocks noGrp="1"/>
          </p:cNvSpPr>
          <p:nvPr>
            <p:ph sz="half" idx="2"/>
          </p:nvPr>
        </p:nvSpPr>
        <p:spPr>
          <a:xfrm>
            <a:off x="0" y="1052513"/>
            <a:ext cx="9251950" cy="5805488"/>
          </a:xfrm>
        </p:spPr>
        <p:txBody>
          <a:bodyPr vert="horz" wrap="square" lIns="91440" tIns="45720" rIns="91440" bIns="45720" numCol="1" rtlCol="0" anchor="t" anchorCtr="0" compatLnSpc="1">
            <a:normAutofit fontScale="92500"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2. 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竹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亭亭玉立，挺拔多姿，以其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“遭霜雪而不凋，历四时而常茂”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的品格，赢得古今诗人的喜爱和称颂。苏轼的</a:t>
            </a:r>
            <a:r>
              <a:rPr kumimoji="0" lang="en-US" altLang="zh-CN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《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於潜僧绿筠轩</a:t>
            </a:r>
            <a:r>
              <a:rPr kumimoji="0" lang="en-US" altLang="zh-CN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》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有咏竹名句：“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宁可食无肉，不可居无竹。无肉令人瘦，无竹使人俗。人瘦尚可肥，士俗不可医。”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将竹视为名士风度的最高标识。郑板桥一生咏竹画竹，留下了很多咏竹佳句，如：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“咬定青山不放松，立根原在破岩中。千磨万击还坚劲，任尔东西南北风。”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赞美了立于岩石之中的翠竹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坚定顽强、不屈不挠的风骨和不畏逆境、蒸蒸日上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的禀性。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/>
          </p:nvPr>
        </p:nvSpPr>
        <p:spPr>
          <a:xfrm>
            <a:off x="323850" y="333375"/>
            <a:ext cx="7216775" cy="1519238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zh-CN" sz="4800">
                <a:latin typeface="华文楷体" panose="02010600040101010101" pitchFamily="2" charset="-122"/>
                <a:ea typeface="华文楷体" panose="02010600040101010101" pitchFamily="2" charset="-122"/>
              </a:rPr>
              <a:t>二、</a:t>
            </a:r>
            <a:r>
              <a:rPr lang="zh-CN" altLang="en-US" sz="4800">
                <a:latin typeface="华文楷体" panose="02010600040101010101" pitchFamily="2" charset="-122"/>
                <a:ea typeface="华文楷体" panose="02010600040101010101" pitchFamily="2" charset="-122"/>
              </a:rPr>
              <a:t>常见意象、典故</a:t>
            </a:r>
          </a:p>
        </p:txBody>
      </p:sp>
      <p:sp>
        <p:nvSpPr>
          <p:cNvPr id="8195" name="内容占位符 2"/>
          <p:cNvSpPr>
            <a:spLocks noGrp="1"/>
          </p:cNvSpPr>
          <p:nvPr>
            <p:ph sz="half" idx="1"/>
          </p:nvPr>
        </p:nvSpPr>
        <p:spPr>
          <a:xfrm>
            <a:off x="323850" y="1916113"/>
            <a:ext cx="4191000" cy="426085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196" name="内容占位符 3"/>
          <p:cNvSpPr>
            <a:spLocks noGrp="1"/>
          </p:cNvSpPr>
          <p:nvPr>
            <p:ph sz="half" idx="2"/>
          </p:nvPr>
        </p:nvSpPr>
        <p:spPr>
          <a:xfrm>
            <a:off x="0" y="1052513"/>
            <a:ext cx="9251950" cy="5805488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3. 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五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柳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陶渊明</a:t>
            </a: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《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五柳先生传</a:t>
            </a: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》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载：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宅边有五柳树，因以号为焉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。后来“五柳”就成了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隐者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的代称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  <a:endParaRPr kumimoji="0" lang="en-US" altLang="zh-CN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如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王维的</a:t>
            </a: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《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辋川闲居赠裴秀才迪</a:t>
            </a: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》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：“寒山转苍翠，秋水日潺湲。倚杖柴门外，临风听暮蝉。渡头余落日，墟里上孤烟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。夫值接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舆醉，狂歌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五柳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前。”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323850" y="333375"/>
            <a:ext cx="8424863" cy="1519238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zh-CN" sz="4800">
                <a:latin typeface="华文楷体" panose="02010600040101010101" pitchFamily="2" charset="-122"/>
                <a:ea typeface="华文楷体" panose="02010600040101010101" pitchFamily="2" charset="-122"/>
              </a:rPr>
              <a:t>二、</a:t>
            </a:r>
            <a:r>
              <a:rPr lang="zh-CN" altLang="en-US" sz="4800">
                <a:latin typeface="华文楷体" panose="02010600040101010101" pitchFamily="2" charset="-122"/>
                <a:ea typeface="华文楷体" panose="02010600040101010101" pitchFamily="2" charset="-122"/>
              </a:rPr>
              <a:t>常见意象、典故</a:t>
            </a:r>
          </a:p>
        </p:txBody>
      </p:sp>
      <p:sp>
        <p:nvSpPr>
          <p:cNvPr id="8195" name="内容占位符 2"/>
          <p:cNvSpPr>
            <a:spLocks noGrp="1"/>
          </p:cNvSpPr>
          <p:nvPr>
            <p:ph sz="half" idx="1"/>
          </p:nvPr>
        </p:nvSpPr>
        <p:spPr>
          <a:xfrm>
            <a:off x="323850" y="1916113"/>
            <a:ext cx="4191000" cy="426085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196" name="内容占位符 3"/>
          <p:cNvSpPr>
            <a:spLocks noGrp="1"/>
          </p:cNvSpPr>
          <p:nvPr>
            <p:ph sz="half" idx="2"/>
          </p:nvPr>
        </p:nvSpPr>
        <p:spPr>
          <a:xfrm>
            <a:off x="179388" y="1052513"/>
            <a:ext cx="8856663" cy="604837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4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东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篱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陶渊明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《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饮酒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》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：“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采菊东篱下，悠然见南山。”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后来多用“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东篱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”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表现辞官归隐后的田园生活或娴雅的情致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。如李清照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《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醉花阴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》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：“东篱把酒黄昏后，有暗香盈袖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  <a:endParaRPr kumimoji="0" lang="en-US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5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三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径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陶渊明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《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归去来兮辞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》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中有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“三径就荒，松菊犹存”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的句子，后来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“三径”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就用来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指代隐士居住的地方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。如白居易的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《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欲与元八卜邻先有是赠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》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：“明月好同三径夜，绿杨宜作两家春。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>
          <a:xfrm>
            <a:off x="323850" y="333375"/>
            <a:ext cx="8424863" cy="1519238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4800">
                <a:latin typeface="华文楷体" panose="02010600040101010101" pitchFamily="2" charset="-122"/>
                <a:ea typeface="华文楷体" panose="02010600040101010101" pitchFamily="2" charset="-122"/>
              </a:rPr>
              <a:t>三</a:t>
            </a:r>
            <a:r>
              <a:rPr lang="zh-CN" altLang="zh-CN" sz="480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4800">
                <a:latin typeface="华文楷体" panose="02010600040101010101" pitchFamily="2" charset="-122"/>
                <a:ea typeface="华文楷体" panose="02010600040101010101" pitchFamily="2" charset="-122"/>
              </a:rPr>
              <a:t>常见的意象与意境</a:t>
            </a:r>
          </a:p>
        </p:txBody>
      </p:sp>
      <p:sp>
        <p:nvSpPr>
          <p:cNvPr id="8195" name="内容占位符 2"/>
          <p:cNvSpPr>
            <a:spLocks noGrp="1"/>
          </p:cNvSpPr>
          <p:nvPr>
            <p:ph sz="half" idx="1"/>
          </p:nvPr>
        </p:nvSpPr>
        <p:spPr>
          <a:xfrm>
            <a:off x="323850" y="1916113"/>
            <a:ext cx="4191000" cy="426085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412" name="内容占位符 3"/>
          <p:cNvSpPr>
            <a:spLocks noGrp="1"/>
          </p:cNvSpPr>
          <p:nvPr>
            <p:ph sz="half" idx="2"/>
          </p:nvPr>
        </p:nvSpPr>
        <p:spPr>
          <a:xfrm>
            <a:off x="179388" y="1052513"/>
            <a:ext cx="8856662" cy="6048375"/>
          </a:xfrm>
        </p:spPr>
        <p:txBody>
          <a:bodyPr vert="horz" wrap="square" lIns="91440" tIns="45720" rIns="91440" bIns="45720" anchor="t"/>
          <a:lstStyle/>
          <a:p>
            <a:pPr marL="0" indent="0" defTabSz="457200">
              <a:buClr>
                <a:srgbClr val="8AD0D6"/>
              </a:buClr>
              <a:buSzPct val="80000"/>
              <a:buNone/>
            </a:pPr>
            <a:r>
              <a:rPr lang="zh-CN" altLang="en-US" sz="4800" kern="1200">
                <a:latin typeface="+mj-lt"/>
                <a:ea typeface="+mj-ea"/>
                <a:cs typeface="+mj-cs"/>
              </a:rPr>
              <a:t>   诗歌的意境：</a:t>
            </a:r>
            <a:endParaRPr lang="en-US" altLang="zh-CN" sz="4800" kern="1200">
              <a:latin typeface="+mj-lt"/>
              <a:ea typeface="+mj-ea"/>
              <a:cs typeface="+mj-cs"/>
            </a:endParaRPr>
          </a:p>
          <a:p>
            <a:pPr marL="0" indent="0" defTabSz="457200">
              <a:buClr>
                <a:srgbClr val="8AD0D6"/>
              </a:buClr>
              <a:buSzPct val="80000"/>
              <a:buNone/>
            </a:pPr>
            <a:r>
              <a:rPr lang="en-US" altLang="zh-CN" sz="4800" kern="1200">
                <a:latin typeface="+mj-lt"/>
                <a:ea typeface="+mj-ea"/>
                <a:cs typeface="+mj-cs"/>
              </a:rPr>
              <a:t>1.</a:t>
            </a:r>
            <a:r>
              <a:rPr lang="zh-CN" altLang="en-US" sz="4800" kern="1200">
                <a:latin typeface="+mj-lt"/>
                <a:ea typeface="+mj-ea"/>
                <a:cs typeface="+mj-cs"/>
              </a:rPr>
              <a:t>把握诗中描写了什么样的景物什么样的生活画面；</a:t>
            </a:r>
            <a:endParaRPr lang="en-US" altLang="zh-CN" sz="4800" kern="1200">
              <a:latin typeface="+mj-lt"/>
              <a:ea typeface="+mj-ea"/>
              <a:cs typeface="+mj-cs"/>
            </a:endParaRPr>
          </a:p>
          <a:p>
            <a:pPr marL="0" indent="0" defTabSz="457200">
              <a:buClr>
                <a:srgbClr val="8AD0D6"/>
              </a:buClr>
              <a:buSzPct val="80000"/>
              <a:buNone/>
            </a:pPr>
            <a:r>
              <a:rPr lang="en-US" altLang="zh-CN" sz="4800" kern="1200">
                <a:latin typeface="+mj-lt"/>
                <a:ea typeface="+mj-ea"/>
                <a:cs typeface="+mj-cs"/>
              </a:rPr>
              <a:t>2.</a:t>
            </a:r>
            <a:r>
              <a:rPr lang="zh-CN" altLang="en-US" sz="4800" kern="1200">
                <a:latin typeface="+mj-lt"/>
                <a:ea typeface="+mj-ea"/>
                <a:cs typeface="+mj-cs"/>
              </a:rPr>
              <a:t>画面组合所表现的情境氛围（四字语）；</a:t>
            </a:r>
            <a:endParaRPr lang="en-US" altLang="zh-CN" sz="4800" kern="1200">
              <a:latin typeface="+mj-lt"/>
              <a:ea typeface="+mj-ea"/>
              <a:cs typeface="+mj-cs"/>
            </a:endParaRPr>
          </a:p>
          <a:p>
            <a:pPr marL="0" indent="0" defTabSz="457200">
              <a:buClr>
                <a:srgbClr val="8AD0D6"/>
              </a:buClr>
              <a:buSzPct val="80000"/>
              <a:buNone/>
            </a:pPr>
            <a:r>
              <a:rPr lang="en-US" altLang="zh-CN" sz="4800" kern="1200">
                <a:latin typeface="+mj-lt"/>
                <a:ea typeface="+mj-ea"/>
                <a:cs typeface="+mj-cs"/>
              </a:rPr>
              <a:t>3.</a:t>
            </a:r>
            <a:r>
              <a:rPr lang="zh-CN" altLang="en-US" sz="4800" kern="1200">
                <a:latin typeface="+mj-lt"/>
                <a:ea typeface="+mj-ea"/>
                <a:cs typeface="+mj-cs"/>
              </a:rPr>
              <a:t> 表达了什么情感。</a:t>
            </a:r>
          </a:p>
          <a:p>
            <a:pPr marL="0" indent="0" defTabSz="457200" eaLnBrk="1" hangingPunct="1">
              <a:buClr>
                <a:srgbClr val="8AD0D6"/>
              </a:buClr>
              <a:buSzPct val="80000"/>
              <a:buNone/>
            </a:pPr>
            <a:endParaRPr lang="en-US" altLang="zh-CN" sz="4800" kern="120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323850" y="333375"/>
            <a:ext cx="8424863" cy="1519238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4800">
                <a:latin typeface="华文楷体" panose="02010600040101010101" pitchFamily="2" charset="-122"/>
                <a:ea typeface="华文楷体" panose="02010600040101010101" pitchFamily="2" charset="-122"/>
              </a:rPr>
              <a:t>三</a:t>
            </a:r>
            <a:r>
              <a:rPr lang="zh-CN" altLang="zh-CN" sz="480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4800">
                <a:latin typeface="华文楷体" panose="02010600040101010101" pitchFamily="2" charset="-122"/>
                <a:ea typeface="华文楷体" panose="02010600040101010101" pitchFamily="2" charset="-122"/>
              </a:rPr>
              <a:t>常见的意象与意境</a:t>
            </a:r>
          </a:p>
        </p:txBody>
      </p:sp>
      <p:sp>
        <p:nvSpPr>
          <p:cNvPr id="8195" name="内容占位符 2"/>
          <p:cNvSpPr>
            <a:spLocks noGrp="1"/>
          </p:cNvSpPr>
          <p:nvPr>
            <p:ph sz="half" idx="1"/>
          </p:nvPr>
        </p:nvSpPr>
        <p:spPr>
          <a:xfrm>
            <a:off x="323850" y="1916113"/>
            <a:ext cx="4191000" cy="4260850"/>
          </a:xfrm>
        </p:spPr>
        <p:txBody>
          <a:bodyPr vert="horz" wrap="square" lIns="91440" tIns="45720" rIns="91440" bIns="45720" numCol="1" rtlCol="0" anchor="t" anchorCtr="0" compatLnSpc="1">
            <a:normAutofit fontScale="92500" lnSpcReduction="10000"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panose="05040102010807070707" pitchFamily="18" charset="2"/>
              <a:buChar char=""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196" name="内容占位符 3"/>
          <p:cNvSpPr>
            <a:spLocks noGrp="1"/>
          </p:cNvSpPr>
          <p:nvPr>
            <p:ph sz="half" idx="2"/>
          </p:nvPr>
        </p:nvSpPr>
        <p:spPr>
          <a:xfrm>
            <a:off x="179388" y="1052513"/>
            <a:ext cx="8856663" cy="6048375"/>
          </a:xfrm>
        </p:spPr>
        <p:txBody>
          <a:bodyPr vert="horz" wrap="square" lIns="91440" tIns="45720" rIns="91440" bIns="45720" numCol="1" rtlCol="0" anchor="t" anchorCtr="0" compatLnSpc="1">
            <a:normAutofit fontScale="92500" lnSpcReduction="10000"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．田园类</a:t>
            </a:r>
            <a:endParaRPr kumimoji="0" lang="en-US" altLang="zh-CN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① 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炊烟、桑麻、桑榆、桃李、麦苗、豆苗、菊花、鸡、犬、禽雀、眠蚕</a:t>
            </a: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……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②意境特点：恬淡宁谧、清新优美、宁静和谐、明丽绚烂、富有生活气息。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③表现对闲适恬淡的山水田园生活的热爱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及闲适自得、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轻松愉悦的心情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。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同时在劳动中与农民的深情厚意，歌颂农人勤劳、热情、淳朴及乡村生活的幽静平和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等。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离子">
  <a:themeElements>
    <a:clrScheme name="离子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离子">
      <a:majorFont>
        <a:latin typeface="Century Gothic"/>
        <a:ea typeface="Arial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Arial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离子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4277</Words>
  <Application>Microsoft Office PowerPoint</Application>
  <PresentationFormat>全屏显示(4:3)</PresentationFormat>
  <Paragraphs>337</Paragraphs>
  <Slides>41</Slides>
  <Notes>21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离子</vt:lpstr>
      <vt:lpstr>诗歌题材系列微课（五）</vt:lpstr>
      <vt:lpstr>一、山水田园诗的定义</vt:lpstr>
      <vt:lpstr>PowerPoint 演示文稿</vt:lpstr>
      <vt:lpstr>二、常见意象、典故 </vt:lpstr>
      <vt:lpstr>二、常见意象、典故</vt:lpstr>
      <vt:lpstr>二、常见意象、典故</vt:lpstr>
      <vt:lpstr>二、常见意象、典故</vt:lpstr>
      <vt:lpstr>三、常见的意象与意境</vt:lpstr>
      <vt:lpstr>三、常见的意象与意境</vt:lpstr>
      <vt:lpstr>三、常见的意象与意境</vt:lpstr>
      <vt:lpstr>四、山水田园诗的思想情感</vt:lpstr>
      <vt:lpstr>四、山水田园诗的思想情感</vt:lpstr>
      <vt:lpstr>四、山水田园诗的思想情感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6.歌颂劳动生活，以及在劳动中与农民的深厚情谊。  7. 反映农村生活的艰辛以及农民的痛苦。   </vt:lpstr>
      <vt:lpstr>四、山水田园诗常用表现手法 </vt:lpstr>
      <vt:lpstr>四、山水田园诗常用表现手法 </vt:lpstr>
      <vt:lpstr>四、山水田园诗常用表现手法 </vt:lpstr>
      <vt:lpstr>四、山水田园诗常用表现手法 </vt:lpstr>
      <vt:lpstr>PowerPoint 演示文稿</vt:lpstr>
      <vt:lpstr>四、山水田园诗常用表现手法 </vt:lpstr>
      <vt:lpstr>PowerPoint 演示文稿</vt:lpstr>
      <vt:lpstr>四、山水田园诗常用表现手法 </vt:lpstr>
      <vt:lpstr>四、山水田园诗常用表现手法 </vt:lpstr>
      <vt:lpstr>PowerPoint 演示文稿</vt:lpstr>
      <vt:lpstr>四、山水田园诗常用表现手法 </vt:lpstr>
      <vt:lpstr>PowerPoint 演示文稿</vt:lpstr>
      <vt:lpstr>乐景哀情（反衬）</vt:lpstr>
      <vt:lpstr>四、山水田园诗常用表现手法 </vt:lpstr>
      <vt:lpstr>四、山水田园诗常用表现手法 </vt:lpstr>
      <vt:lpstr>五、山水田园诗鉴赏方法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诗歌题材系列微课（五）</dc:title>
  <dc:creator>rbm.xkw.com</dc:creator>
  <cp:lastModifiedBy>hj</cp:lastModifiedBy>
  <cp:revision>2</cp:revision>
  <cp:lastPrinted>2020-10-28T16:18:12Z</cp:lastPrinted>
  <dcterms:created xsi:type="dcterms:W3CDTF">2020-10-28T16:18:12Z</dcterms:created>
  <dcterms:modified xsi:type="dcterms:W3CDTF">2020-12-07T06:49:15Z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