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6"/>
  </p:handoutMasterIdLst>
  <p:sldIdLst>
    <p:sldId id="260" r:id="rId2"/>
    <p:sldId id="261" r:id="rId3"/>
    <p:sldId id="494" r:id="rId4"/>
    <p:sldId id="533" r:id="rId5"/>
    <p:sldId id="534" r:id="rId6"/>
    <p:sldId id="535" r:id="rId7"/>
    <p:sldId id="725" r:id="rId8"/>
    <p:sldId id="537" r:id="rId9"/>
    <p:sldId id="538" r:id="rId10"/>
    <p:sldId id="539" r:id="rId11"/>
    <p:sldId id="540" r:id="rId12"/>
    <p:sldId id="541" r:id="rId13"/>
    <p:sldId id="542" r:id="rId14"/>
    <p:sldId id="543" r:id="rId15"/>
    <p:sldId id="574" r:id="rId16"/>
    <p:sldId id="575" r:id="rId17"/>
    <p:sldId id="272" r:id="rId18"/>
    <p:sldId id="565" r:id="rId19"/>
    <p:sldId id="566" r:id="rId20"/>
    <p:sldId id="567" r:id="rId21"/>
    <p:sldId id="568" r:id="rId22"/>
    <p:sldId id="569" r:id="rId23"/>
    <p:sldId id="570" r:id="rId24"/>
    <p:sldId id="571" r:id="rId25"/>
    <p:sldId id="572" r:id="rId26"/>
    <p:sldId id="573" r:id="rId27"/>
    <p:sldId id="576" r:id="rId28"/>
    <p:sldId id="577" r:id="rId29"/>
    <p:sldId id="550" r:id="rId30"/>
    <p:sldId id="726" r:id="rId31"/>
    <p:sldId id="727" r:id="rId32"/>
    <p:sldId id="728" r:id="rId33"/>
    <p:sldId id="554" r:id="rId34"/>
    <p:sldId id="259" r:id="rId35"/>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EBA346B2-8EC1-404C-9B9C-5C3245424999}"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B3A54BF7-5A3A-4A68-A932-4D96D6618BA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99DFE456-BBB3-47E7-802A-7854EBA1334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D284278C-4172-42D4-8206-402F4ADA1E2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15D323E9-63B8-444E-923E-2AE438E6E2EC}"/>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790938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84B4E815-5808-4C01-979D-E1A3EAC6BD5B}"/>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AEE20500-1516-48E4-ACB5-988013F365DF}"/>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03AFF4DB-5C4F-402E-8220-C55AFDA8E042}"/>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73CDAAA0-D3F8-4925-B99B-85E844C70954}"/>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C2D90D89-954C-4C2F-ACF4-A237A335A90F}"/>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A3905368-9A49-4C46-A705-BF8DBD693670}"/>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F7D19A13-0ED0-4B2F-BCCD-3DF68AC2290A}"/>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7083267B-B8CD-4297-B4DC-7EB2242B1429}"/>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3ED7AFD5-C66E-48E4-924E-BA54F76A8624}"/>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8FA8CD77-0338-4AED-A9E9-773A59AAE0E0}"/>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8D28E6CE-3EC0-4A79-B992-715A6AE6ADB2}"/>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44886C91-C624-4526-BF85-02A99D3C03DF}"/>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7F60BA4C-CA7D-4CCA-A03E-2FB44C8E41D1}"/>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616169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15B85F1-3287-414E-96DA-513B9256CDD1}"/>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E07307AF-3196-4E33-A552-CCD96A4E1AB3}"/>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22DC217B-90DA-4133-B5EA-4B0FE0F8FAA6}"/>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D5172EE1-30E0-49C2-A7D5-465921B2E45C}"/>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19BB0927-71EC-4282-810F-0C8CFBD1CE5B}"/>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2B9766FF-19B3-452A-A48D-614013EDE733}"/>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6461103B-8694-4214-B593-F5C51C2F39ED}"/>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D8A7677D-29C4-486F-B763-5C8FABD1586D}"/>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45A94B33-E368-4B94-A555-157CA16736E4}"/>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17ED5715-A686-447D-A00B-38BD608B185B}"/>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82875A8D-B2F9-4720-B492-9F4090CB893F}"/>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992E19BE-8A95-4C13-A175-4722C4A61B46}"/>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44ADA565-4008-4C3A-9198-F0736EF5053B}"/>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BD0DFF2E-99BB-4F92-9598-799F3391ECA2}"/>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8972F68D-331F-4E36-B351-D87CF26D4250}"/>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8233FCE0-3E37-4CC9-8FCA-0C687B438F64}"/>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6E6DC4F1-723C-42C5-AE40-531B6759C8A6}"/>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64DF4433-0044-4E30-9F87-7E88EC9E3B1C}"/>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3AA62056-79DA-48BB-99B3-2ACCDCA42EF7}"/>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2F59D4A7-8BAE-4CF4-99EA-6E1FC43F1D3C}"/>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54567FA0-EB07-4015-B17D-6BDE77B0185D}"/>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5A739E37-C960-4E04-8458-CC48CAF1B9F4}"/>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0B569653-D88D-496B-A842-0219231FDBD7}"/>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FA7AC7E8-B754-4E2D-9BE7-CCC1416FB5BB}"/>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B4B2E557-CE47-4361-94B6-5A6756E7C5A7}"/>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F4CE3BC4-F52B-42E8-A6F8-7619861CA0CD}"/>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04A0C0E9-AFE2-4190-B828-ABE6297359B6}"/>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3070857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3E52FA39-5FB4-4464-B33E-72B1709727DD}"/>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63DAC2BD-CE71-4649-A673-F2C463609B5E}"/>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E0258270-B92D-426D-A21F-F7FADD53D0ED}"/>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3F20E447-0C31-492A-A19A-A4C07FFB6BC1}"/>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B88A6B14-FD2D-4823-823D-7CEC02D28FBF}"/>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A01B8C3-BF6F-41B2-A6B3-7C3417E09DA0}"/>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9C2C172F-474B-49EB-B8BB-CC731F9230C9}"/>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1C50F253-23F0-4B97-8135-AAF480425D54}"/>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CA3361FE-65F7-4A52-A68B-ACFE2F5B4E51}"/>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04553462-8F56-4E82-9BDB-C5777EC934F9}"/>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1240F6DD-877F-4E75-98AF-C88FC45C8B02}"/>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74B22E6D-B375-4BC8-9EE2-A6577AB3D420}"/>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03ED2D77-8B76-4942-BE52-4CFE62281431}"/>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DE060C77-7C39-4F4B-8F12-A6F5526953DD}"/>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93DB649D-17CF-4D3D-80BD-E1B4D49FF70C}"/>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327D9E87-3546-49D9-A2FC-642AF80BCA2C}"/>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A8733A37-5B96-4812-808A-762D060ABA74}"/>
              </a:ext>
            </a:extLst>
          </p:cNvPr>
          <p:cNvSpPr>
            <a:spLocks noGrp="1"/>
          </p:cNvSpPr>
          <p:nvPr>
            <p:ph type="sldNum" sz="quarter" idx="10"/>
          </p:nvPr>
        </p:nvSpPr>
        <p:spPr>
          <a:xfrm>
            <a:off x="488950" y="6430963"/>
            <a:ext cx="373063" cy="365125"/>
          </a:xfrm>
        </p:spPr>
        <p:txBody>
          <a:bodyPr/>
          <a:lstStyle>
            <a:lvl1pPr>
              <a:defRPr/>
            </a:lvl1pPr>
          </a:lstStyle>
          <a:p>
            <a:pPr>
              <a:defRPr/>
            </a:pPr>
            <a:fld id="{CA9ED3DB-BA72-4CBB-99F9-DB1848CE52AC}" type="slidenum">
              <a:rPr lang="zh-CN" altLang="en-US"/>
              <a:pPr>
                <a:defRPr/>
              </a:pPr>
              <a:t>‹#›</a:t>
            </a:fld>
            <a:endParaRPr lang="zh-CN" altLang="en-US"/>
          </a:p>
        </p:txBody>
      </p:sp>
    </p:spTree>
    <p:extLst>
      <p:ext uri="{BB962C8B-B14F-4D97-AF65-F5344CB8AC3E}">
        <p14:creationId xmlns:p14="http://schemas.microsoft.com/office/powerpoint/2010/main" val="773709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4C7FA6ED-EFCA-4FD3-9342-39ED3C932802}"/>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91F6A902-63CD-47AB-8E14-C654944B3AA1}"/>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2DF2350A-65E3-4D77-85D7-2F2F0E12819B}"/>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B708C5CB-4888-4C8D-93ED-6700FC9D854C}"/>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A518BF26-A6BD-47F8-AC48-850697BB0F66}"/>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7EF3CDAD-A828-4171-8958-3EFB4144CA39}"/>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1038821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91BD0B99-70FA-4CBE-A847-3C013DFCFB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B5E40DA7-59C5-489A-A030-81391DC6772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7DE128FA-E264-48FB-9283-FEA61FAD074C}"/>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54354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D45031B1-89AF-48C7-8268-A8B73EB1B4C4}"/>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39992A87-7178-4619-9459-26D3DB37B1F2}"/>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7FD0F6DA-6AD4-47A8-9601-852E20A1AFB9}"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65ECA1D-A7D0-45F8-A436-FC9FA425BEC9}" type="slidenum">
              <a:rPr lang="zh-CN" altLang="en-US"/>
              <a:pPr>
                <a:defRPr/>
              </a:pPr>
              <a:t>‹#›</a:t>
            </a:fld>
            <a:endParaRPr lang="zh-CN" altLang="en-US"/>
          </a:p>
        </p:txBody>
      </p:sp>
      <p:pic>
        <p:nvPicPr>
          <p:cNvPr id="1031" name="图片 6">
            <a:extLst>
              <a:ext uri="{FF2B5EF4-FFF2-40B4-BE49-F238E27FC236}">
                <a16:creationId xmlns:a16="http://schemas.microsoft.com/office/drawing/2014/main" id="{F0D1F237-1292-4880-BA3A-3AFEC42A3E7F}"/>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B560163D-4DA8-4096-9ED3-E902668FEB1F}"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68925" y="2348862"/>
            <a:ext cx="2964273" cy="1217834"/>
          </a:xfrm>
          <a:prstGeom prst="rect">
            <a:avLst/>
          </a:prstGeom>
        </p:spPr>
        <p:txBody>
          <a:bodyPr wrap="none">
            <a:spAutoFit/>
          </a:bodyPr>
          <a:lstStyle/>
          <a:p>
            <a:pPr algn="ctr">
              <a:lnSpc>
                <a:spcPct val="240000"/>
              </a:lnSpc>
              <a:spcBef>
                <a:spcPts val="1700"/>
              </a:spcBef>
              <a:spcAft>
                <a:spcPts val="1650"/>
              </a:spcAft>
            </a:pPr>
            <a:r>
              <a:rPr lang="zh-CN" altLang="zh-CN" sz="3600" b="1" kern="2200" dirty="0">
                <a:latin typeface="Times New Roman"/>
                <a:ea typeface="方正小标宋_GBK"/>
              </a:rPr>
              <a:t>单元学习任务</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31000614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908678"/>
            <a:ext cx="1153197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Times New Roman"/>
                <a:ea typeface="黑体"/>
                <a:cs typeface="Courier New"/>
              </a:rPr>
              <a:t>4</a:t>
            </a:r>
            <a:r>
              <a:rPr lang="en-US" altLang="zh-CN" sz="2400" b="1" kern="100" dirty="0">
                <a:latin typeface="Times New Roman"/>
                <a:cs typeface="Courier New"/>
              </a:rPr>
              <a:t>.</a:t>
            </a:r>
            <a:r>
              <a:rPr lang="zh-CN" altLang="zh-CN" sz="2400" b="1" kern="100" dirty="0">
                <a:latin typeface="Times New Roman"/>
                <a:ea typeface="黑体"/>
                <a:cs typeface="Times New Roman"/>
              </a:rPr>
              <a:t>新闻材料：</a:t>
            </a:r>
            <a:endParaRPr lang="zh-CN" altLang="zh-CN" sz="1050" kern="100" dirty="0">
              <a:latin typeface="宋体"/>
              <a:cs typeface="Courier New"/>
            </a:endParaRPr>
          </a:p>
          <a:p>
            <a:pPr indent="612140" algn="ctr">
              <a:lnSpc>
                <a:spcPct val="150000"/>
              </a:lnSpc>
              <a:spcAft>
                <a:spcPts val="0"/>
              </a:spcAft>
              <a:tabLst>
                <a:tab pos="1350645" algn="l"/>
                <a:tab pos="3870960" algn="l"/>
              </a:tabLst>
            </a:pPr>
            <a:r>
              <a:rPr lang="zh-CN" altLang="zh-CN" sz="2400" b="1" kern="100" dirty="0">
                <a:latin typeface="Times New Roman"/>
                <a:ea typeface="黑体"/>
                <a:cs typeface="Times New Roman"/>
              </a:rPr>
              <a:t>人前我是乖乖仔　一上贴吧就爆粗</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a:t>
            </a:r>
            <a:r>
              <a:rPr lang="zh-CN" altLang="zh-CN" sz="2400" b="1" kern="100" dirty="0">
                <a:latin typeface="Times New Roman"/>
                <a:ea typeface="楷体_GB2312"/>
                <a:cs typeface="Times New Roman"/>
              </a:rPr>
              <a:t>吴</a:t>
            </a:r>
            <a:r>
              <a:rPr lang="en-US" altLang="zh-CN" sz="2400" b="1" kern="100" dirty="0">
                <a:latin typeface="宋体"/>
                <a:cs typeface="Times New Roman"/>
              </a:rPr>
              <a:t>××</a:t>
            </a:r>
            <a:r>
              <a:rPr lang="zh-CN" altLang="zh-CN" sz="2400" b="1" kern="100" dirty="0">
                <a:latin typeface="Times New Roman"/>
                <a:ea typeface="楷体_GB2312"/>
                <a:cs typeface="Times New Roman"/>
              </a:rPr>
              <a:t>，你知道吗？自从我第一天看见你，就被你深深地吸引。虽然你不很帅，也很爱逞能，但我心中还是很喜欢你。你的性格和言行，深深地打动了我的心。但后来，我从别的女生口里得知你甚至</a:t>
            </a:r>
            <a:r>
              <a:rPr lang="en-US" altLang="zh-CN" sz="2400" b="1" kern="100" dirty="0">
                <a:latin typeface="宋体"/>
                <a:cs typeface="Times New Roman"/>
              </a:rPr>
              <a:t>‘</a:t>
            </a:r>
            <a:r>
              <a:rPr lang="zh-CN" altLang="zh-CN" sz="2400" b="1" kern="100" dirty="0">
                <a:latin typeface="Times New Roman"/>
                <a:ea typeface="楷体_GB2312"/>
                <a:cs typeface="Times New Roman"/>
              </a:rPr>
              <a:t>两天换一个女朋友</a:t>
            </a:r>
            <a:r>
              <a:rPr lang="en-US" altLang="zh-CN" sz="2400" b="1" kern="100" dirty="0">
                <a:latin typeface="宋体"/>
                <a:cs typeface="Times New Roman"/>
              </a:rPr>
              <a:t>’</a:t>
            </a:r>
            <a:r>
              <a:rPr lang="zh-CN" altLang="zh-CN" sz="2400" b="1" kern="100" dirty="0">
                <a:latin typeface="Times New Roman"/>
                <a:ea typeface="楷体_GB2312"/>
                <a:cs typeface="Times New Roman"/>
              </a:rPr>
              <a:t>时，我很震惊。虽然我很想找你谈话，但却很害怕别的女生会骂我。我哭了一个星期</a:t>
            </a:r>
            <a:r>
              <a:rPr lang="zh-CN" altLang="zh-CN" sz="2400" b="1" kern="100" dirty="0">
                <a:latin typeface="宋体"/>
                <a:cs typeface="Times New Roman"/>
              </a:rPr>
              <a:t>……”</a:t>
            </a:r>
            <a:endParaRPr lang="zh-CN" altLang="zh-CN" sz="1050" kern="100" dirty="0">
              <a:latin typeface="宋体"/>
              <a:cs typeface="Courier New"/>
            </a:endParaRPr>
          </a:p>
          <a:p>
            <a:pPr indent="612140" algn="r">
              <a:lnSpc>
                <a:spcPct val="150000"/>
              </a:lnSpc>
              <a:spcAft>
                <a:spcPts val="0"/>
              </a:spcAft>
              <a:tabLst>
                <a:tab pos="135064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节选自《人前我是乖乖仔　一上贴吧就爆粗》</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这篇题为</a:t>
            </a:r>
            <a:r>
              <a:rPr lang="en-US" altLang="zh-CN" sz="2400" b="1" kern="100" dirty="0">
                <a:latin typeface="宋体"/>
                <a:cs typeface="Times New Roman"/>
              </a:rPr>
              <a:t>“</a:t>
            </a:r>
            <a:r>
              <a:rPr lang="zh-CN" altLang="zh-CN" sz="2400" b="1" kern="100" dirty="0">
                <a:latin typeface="Times New Roman"/>
                <a:cs typeface="Times New Roman"/>
              </a:rPr>
              <a:t>一个爱吴</a:t>
            </a:r>
            <a:r>
              <a:rPr lang="en-US" altLang="zh-CN" sz="2400" b="1" kern="100" dirty="0">
                <a:latin typeface="宋体"/>
                <a:cs typeface="Times New Roman"/>
              </a:rPr>
              <a:t>××</a:t>
            </a:r>
            <a:r>
              <a:rPr lang="zh-CN" altLang="zh-CN" sz="2400" b="1" kern="100" dirty="0">
                <a:latin typeface="Times New Roman"/>
                <a:cs typeface="Times New Roman"/>
              </a:rPr>
              <a:t>的女生的告白</a:t>
            </a:r>
            <a:r>
              <a:rPr lang="en-US" altLang="zh-CN" sz="2400" b="1" kern="100" dirty="0">
                <a:latin typeface="宋体"/>
                <a:cs typeface="Times New Roman"/>
              </a:rPr>
              <a:t>”</a:t>
            </a:r>
            <a:r>
              <a:rPr lang="zh-CN" altLang="zh-CN" sz="2400" b="1" kern="100" dirty="0">
                <a:latin typeface="Times New Roman"/>
                <a:cs typeface="Times New Roman"/>
              </a:rPr>
              <a:t>，来自百度广州某重点小学的贴吧，作者署名为</a:t>
            </a:r>
            <a:r>
              <a:rPr lang="en-US" altLang="zh-CN" sz="2400" b="1" kern="100" dirty="0">
                <a:latin typeface="宋体"/>
                <a:cs typeface="Times New Roman"/>
              </a:rPr>
              <a:t>“</a:t>
            </a:r>
            <a:r>
              <a:rPr lang="zh-CN" altLang="zh-CN" sz="2400" b="1" kern="100" dirty="0">
                <a:latin typeface="Times New Roman"/>
                <a:cs typeface="Times New Roman"/>
              </a:rPr>
              <a:t>爱的泪太苦</a:t>
            </a:r>
            <a:r>
              <a:rPr lang="en-US" altLang="zh-CN" sz="2400" b="1" kern="100" dirty="0">
                <a:latin typeface="宋体"/>
                <a:cs typeface="Times New Roman"/>
              </a:rPr>
              <a:t>”</a:t>
            </a:r>
            <a:r>
              <a:rPr lang="zh-CN" altLang="zh-CN" sz="2400" b="1" kern="100" dirty="0">
                <a:latin typeface="Times New Roman"/>
                <a:cs typeface="Times New Roman"/>
              </a:rPr>
              <a:t>。紧随其后的是一条写着</a:t>
            </a:r>
            <a:r>
              <a:rPr lang="en-US" altLang="zh-CN" sz="2400" b="1" kern="100" dirty="0">
                <a:latin typeface="宋体"/>
                <a:cs typeface="Times New Roman"/>
              </a:rPr>
              <a:t>“</a:t>
            </a:r>
            <a:r>
              <a:rPr lang="zh-CN" altLang="zh-CN" sz="2400" b="1" kern="100" dirty="0">
                <a:latin typeface="Times New Roman"/>
                <a:cs typeface="Times New Roman"/>
              </a:rPr>
              <a:t>你有病！</a:t>
            </a:r>
            <a:r>
              <a:rPr lang="en-US" altLang="zh-CN" sz="2400" b="1" kern="100" dirty="0">
                <a:latin typeface="宋体"/>
                <a:cs typeface="Times New Roman"/>
              </a:rPr>
              <a:t>”</a:t>
            </a:r>
            <a:r>
              <a:rPr lang="zh-CN" altLang="zh-CN" sz="2400" b="1" kern="100" dirty="0">
                <a:latin typeface="Times New Roman"/>
                <a:cs typeface="Times New Roman"/>
              </a:rPr>
              <a:t>的回帖。</a:t>
            </a:r>
            <a:endParaRPr lang="zh-CN" altLang="zh-CN" sz="1050" kern="100" dirty="0">
              <a:effectLst/>
              <a:latin typeface="宋体"/>
              <a:cs typeface="Courier New"/>
            </a:endParaRPr>
          </a:p>
        </p:txBody>
      </p:sp>
    </p:spTree>
    <p:extLst>
      <p:ext uri="{BB962C8B-B14F-4D97-AF65-F5344CB8AC3E}">
        <p14:creationId xmlns:p14="http://schemas.microsoft.com/office/powerpoint/2010/main" val="4157025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660745"/>
            <a:ext cx="1164729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问题：新闻的标题被喻为新闻的</a:t>
            </a:r>
            <a:r>
              <a:rPr lang="en-US" altLang="zh-CN" sz="2400" b="1" kern="100" dirty="0">
                <a:latin typeface="宋体"/>
                <a:cs typeface="Times New Roman"/>
              </a:rPr>
              <a:t>“</a:t>
            </a:r>
            <a:r>
              <a:rPr lang="zh-CN" altLang="zh-CN" sz="2400" b="1" kern="100" dirty="0">
                <a:latin typeface="Times New Roman"/>
                <a:cs typeface="Times New Roman"/>
              </a:rPr>
              <a:t>眼睛</a:t>
            </a:r>
            <a:r>
              <a:rPr lang="en-US" altLang="zh-CN" sz="2400" b="1" kern="100" dirty="0">
                <a:latin typeface="宋体"/>
                <a:cs typeface="Times New Roman"/>
              </a:rPr>
              <a:t>”</a:t>
            </a:r>
            <a:r>
              <a:rPr lang="zh-CN" altLang="zh-CN" sz="2400" b="1" kern="100" dirty="0">
                <a:latin typeface="Times New Roman"/>
                <a:cs typeface="Times New Roman"/>
              </a:rPr>
              <a:t>，标题是否精彩，直接关系到能否激发读者的阅读欲望。试分析本文标题的妙处。</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这一标题巧妙运用了对比的手法，</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人前</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上贴吧</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乖乖仔</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暴粗</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形成鲜明的对比，高度概括了新闻的重要内容，语言简练而且形象生动。</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36738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52665"/>
            <a:ext cx="11647294" cy="579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4100"/>
              </a:lnSpc>
              <a:spcAft>
                <a:spcPts val="0"/>
              </a:spcAft>
              <a:tabLst>
                <a:tab pos="1350645" algn="l"/>
                <a:tab pos="3870960" algn="l"/>
              </a:tabLst>
            </a:pPr>
            <a:r>
              <a:rPr lang="en-US" altLang="zh-CN" sz="2400" b="1" kern="100" dirty="0">
                <a:latin typeface="Times New Roman"/>
                <a:ea typeface="黑体"/>
                <a:cs typeface="Courier New"/>
              </a:rPr>
              <a:t>5</a:t>
            </a:r>
            <a:r>
              <a:rPr lang="en-US" altLang="zh-CN" sz="2400" b="1" kern="100" dirty="0">
                <a:latin typeface="Times New Roman"/>
                <a:cs typeface="Courier New"/>
              </a:rPr>
              <a:t>.</a:t>
            </a:r>
            <a:r>
              <a:rPr lang="zh-CN" altLang="zh-CN" sz="2400" b="1" kern="100" dirty="0">
                <a:latin typeface="Times New Roman"/>
                <a:ea typeface="黑体"/>
                <a:cs typeface="Times New Roman"/>
              </a:rPr>
              <a:t>新闻材料：</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latin typeface="Times New Roman"/>
                <a:ea typeface="楷体_GB2312"/>
                <a:cs typeface="Times New Roman"/>
              </a:rPr>
              <a:t>连续</a:t>
            </a:r>
            <a:r>
              <a:rPr lang="en-US" altLang="zh-CN" sz="2400" b="1" kern="100" dirty="0">
                <a:latin typeface="Times New Roman"/>
                <a:ea typeface="楷体_GB2312"/>
                <a:cs typeface="Courier New"/>
              </a:rPr>
              <a:t>3</a:t>
            </a:r>
            <a:r>
              <a:rPr lang="zh-CN" altLang="zh-CN" sz="2400" b="1" kern="100" dirty="0">
                <a:latin typeface="Times New Roman"/>
                <a:ea typeface="楷体_GB2312"/>
                <a:cs typeface="Times New Roman"/>
              </a:rPr>
              <a:t>～</a:t>
            </a:r>
            <a:r>
              <a:rPr lang="en-US" altLang="zh-CN" sz="2400" b="1" kern="100" dirty="0">
                <a:latin typeface="Times New Roman"/>
                <a:ea typeface="楷体_GB2312"/>
                <a:cs typeface="Courier New"/>
              </a:rPr>
              <a:t>4</a:t>
            </a:r>
            <a:r>
              <a:rPr lang="zh-CN" altLang="zh-CN" sz="2400" b="1" kern="100" dirty="0">
                <a:latin typeface="Times New Roman"/>
                <a:ea typeface="楷体_GB2312"/>
                <a:cs typeface="Times New Roman"/>
              </a:rPr>
              <a:t>天的高温使得各大家电空调商场再度人满为患，而在这种天气带来的商机面前，各大商家的表现和取得的效果也截然不同。苏宁在空调行业强大的销售能力和遍布全国的销售体系第一波抓住了各大空调厂商本年度最后的促销资源，</a:t>
            </a:r>
            <a:r>
              <a:rPr lang="en-US" altLang="zh-CN" sz="2400" b="1" kern="100" dirty="0">
                <a:latin typeface="Times New Roman"/>
                <a:ea typeface="楷体_GB2312"/>
                <a:cs typeface="Courier New"/>
              </a:rPr>
              <a:t>30</a:t>
            </a:r>
            <a:r>
              <a:rPr lang="zh-CN" altLang="zh-CN" sz="2400" b="1" kern="100" dirty="0">
                <a:latin typeface="Times New Roman"/>
                <a:ea typeface="楷体_GB2312"/>
                <a:cs typeface="Times New Roman"/>
              </a:rPr>
              <a:t>万台空调尾货清仓甩卖，价格优势明显，而自营的售后服务力量也保证了满足市场的需求。与此同时，市场反应能力较弱的商家则货源严重吃紧，采取服务外包。在淡季减少了服务安装量的商家则只能眼睁睁地看着商机的流失。苏宁强大的自营服务能力使空调再次成为苏宁大战初战告捷的利器。</a:t>
            </a:r>
            <a:r>
              <a:rPr lang="en-US" altLang="zh-CN" sz="2400" b="1" kern="100" dirty="0">
                <a:latin typeface="Times New Roman"/>
                <a:ea typeface="楷体_GB2312"/>
                <a:cs typeface="Times New Roman"/>
              </a:rPr>
              <a:t>	  　</a:t>
            </a:r>
            <a:r>
              <a:rPr lang="en-US" altLang="zh-CN" sz="2400" b="1" kern="100" dirty="0">
                <a:latin typeface="Times New Roman"/>
                <a:cs typeface="Courier New"/>
              </a:rPr>
              <a:t>——</a:t>
            </a:r>
            <a:r>
              <a:rPr lang="zh-CN" altLang="zh-CN" sz="2400" b="1" kern="100" dirty="0">
                <a:latin typeface="Times New Roman"/>
                <a:cs typeface="Times New Roman"/>
              </a:rPr>
              <a:t>节选自《苏宁秋季大会战初战告捷》</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latin typeface="Times New Roman"/>
                <a:cs typeface="Times New Roman"/>
              </a:rPr>
              <a:t>问题：这则新闻主要运用了什么手法？有何作用？</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主要采用了衬托手法。突出了主体</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苏宁集团</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的运筹帷幄、决胜千里的商业运作能力。</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621108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381861"/>
            <a:ext cx="11647294" cy="611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Times New Roman"/>
                <a:ea typeface="黑体"/>
                <a:cs typeface="Courier New"/>
              </a:rPr>
              <a:t>6</a:t>
            </a:r>
            <a:r>
              <a:rPr lang="en-US" altLang="zh-CN" sz="2400" b="1" kern="100" dirty="0">
                <a:latin typeface="Times New Roman"/>
                <a:cs typeface="Courier New"/>
              </a:rPr>
              <a:t>.</a:t>
            </a:r>
            <a:r>
              <a:rPr lang="zh-CN" altLang="zh-CN" sz="2400" b="1" kern="100" dirty="0">
                <a:latin typeface="Times New Roman"/>
                <a:ea typeface="黑体"/>
                <a:cs typeface="Times New Roman"/>
              </a:rPr>
              <a:t>新闻材料：</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创业艰难。戈壁是</a:t>
            </a:r>
            <a:r>
              <a:rPr lang="en-US" altLang="zh-CN" sz="2400" b="1" kern="100" dirty="0">
                <a:latin typeface="宋体"/>
                <a:cs typeface="Times New Roman"/>
              </a:rPr>
              <a:t>“</a:t>
            </a:r>
            <a:r>
              <a:rPr lang="zh-CN" altLang="zh-CN" sz="2400" b="1" kern="100" dirty="0">
                <a:latin typeface="Times New Roman"/>
                <a:ea typeface="楷体_GB2312"/>
                <a:cs typeface="Times New Roman"/>
              </a:rPr>
              <a:t>一年一场风，从春刮到冬</a:t>
            </a:r>
            <a:r>
              <a:rPr lang="en-US" altLang="zh-CN" sz="2400" b="1" kern="100" dirty="0">
                <a:latin typeface="宋体"/>
                <a:cs typeface="Times New Roman"/>
              </a:rPr>
              <a:t>”</a:t>
            </a:r>
            <a:r>
              <a:rPr lang="zh-CN" altLang="zh-CN" sz="2400" b="1" kern="100" dirty="0">
                <a:latin typeface="Times New Roman"/>
                <a:ea typeface="楷体_GB2312"/>
                <a:cs typeface="Times New Roman"/>
              </a:rPr>
              <a:t>，风沙袭人，令人无处藏身。那几年，国家处在困难时期，粮食不够吃，官兵们就打沙枣、挖骆驼刺充饥。这里自然环境异常恶劣：发射场区空气含氧量只有百分之十六；冬季严寒，最低气温零下</a:t>
            </a:r>
            <a:r>
              <a:rPr lang="en-US" altLang="zh-CN" sz="2400" b="1" kern="100" dirty="0">
                <a:latin typeface="Times New Roman"/>
                <a:ea typeface="楷体_GB2312"/>
                <a:cs typeface="Courier New"/>
              </a:rPr>
              <a:t>32</a:t>
            </a:r>
            <a:r>
              <a:rPr lang="zh-CN" altLang="zh-CN" sz="2400" b="1" kern="100" dirty="0">
                <a:latin typeface="Times New Roman"/>
                <a:ea typeface="楷体_GB2312"/>
                <a:cs typeface="Times New Roman"/>
              </a:rPr>
              <a:t>摄氏度，夏季酷暑，最高气温</a:t>
            </a:r>
            <a:r>
              <a:rPr lang="en-US" altLang="zh-CN" sz="2400" b="1" kern="100" dirty="0">
                <a:latin typeface="Times New Roman"/>
                <a:ea typeface="楷体_GB2312"/>
                <a:cs typeface="Courier New"/>
              </a:rPr>
              <a:t>42</a:t>
            </a:r>
            <a:r>
              <a:rPr lang="zh-CN" altLang="zh-CN" sz="2400" b="1" kern="100" dirty="0">
                <a:latin typeface="Times New Roman"/>
                <a:ea typeface="楷体_GB2312"/>
                <a:cs typeface="Times New Roman"/>
              </a:rPr>
              <a:t>摄氏度，地表温度最高达</a:t>
            </a:r>
            <a:r>
              <a:rPr lang="en-US" altLang="zh-CN" sz="2400" b="1" kern="100" dirty="0">
                <a:latin typeface="Times New Roman"/>
                <a:ea typeface="楷体_GB2312"/>
                <a:cs typeface="Courier New"/>
              </a:rPr>
              <a:t>58</a:t>
            </a:r>
            <a:r>
              <a:rPr lang="zh-CN" altLang="zh-CN" sz="2400" b="1" kern="100" dirty="0">
                <a:latin typeface="Times New Roman"/>
                <a:ea typeface="楷体_GB2312"/>
                <a:cs typeface="Times New Roman"/>
              </a:rPr>
              <a:t>摄氏度</a:t>
            </a:r>
            <a:r>
              <a:rPr lang="en-US" altLang="zh-CN" sz="2400" b="1" kern="100" dirty="0">
                <a:latin typeface="宋体"/>
                <a:cs typeface="Times New Roman"/>
              </a:rPr>
              <a:t>……</a:t>
            </a:r>
            <a:r>
              <a:rPr lang="zh-CN" altLang="zh-CN" sz="2400" b="1" kern="100" dirty="0">
                <a:latin typeface="Times New Roman"/>
                <a:ea typeface="楷体_GB2312"/>
                <a:cs typeface="Times New Roman"/>
              </a:rPr>
              <a:t>官兵们就像胡杨一样，顽强挺立在大漠戈壁之中。从成功发射第一枚近程导弹到成功发射第一枚远程运载火箭，从成功发射第一颗人造地球卫星到成功发射第一颗返回式科学试验卫星，从成功发射第一艘试验飞船到成功发射神舟六号载人飞船，在</a:t>
            </a:r>
            <a:r>
              <a:rPr lang="en-US" altLang="zh-CN" sz="2400" b="1" kern="100" dirty="0">
                <a:latin typeface="Times New Roman"/>
                <a:ea typeface="楷体_GB2312"/>
                <a:cs typeface="Courier New"/>
              </a:rPr>
              <a:t>47</a:t>
            </a:r>
            <a:r>
              <a:rPr lang="zh-CN" altLang="zh-CN" sz="2400" b="1" kern="100" dirty="0">
                <a:latin typeface="Times New Roman"/>
                <a:ea typeface="楷体_GB2312"/>
                <a:cs typeface="Times New Roman"/>
              </a:rPr>
              <a:t>年的艰巨历程中，他们用赤诚和智慧，创造了我国国防科技和航天事业发展中具有里程碑意义的</a:t>
            </a:r>
            <a:r>
              <a:rPr lang="en-US" altLang="zh-CN" sz="2400" b="1" kern="100" dirty="0">
                <a:latin typeface="宋体"/>
                <a:cs typeface="Times New Roman"/>
              </a:rPr>
              <a:t>“</a:t>
            </a:r>
            <a:r>
              <a:rPr lang="zh-CN" altLang="zh-CN" sz="2400" b="1" kern="100" dirty="0">
                <a:latin typeface="Times New Roman"/>
                <a:ea typeface="楷体_GB2312"/>
                <a:cs typeface="Times New Roman"/>
              </a:rPr>
              <a:t>十三个第一</a:t>
            </a:r>
            <a:r>
              <a:rPr lang="en-US" altLang="zh-CN" sz="2400" b="1" kern="100" dirty="0">
                <a:latin typeface="宋体"/>
                <a:cs typeface="Times New Roman"/>
              </a:rPr>
              <a:t>”</a:t>
            </a:r>
            <a:r>
              <a:rPr lang="zh-CN" altLang="zh-CN" sz="2400" b="1" kern="100" dirty="0">
                <a:latin typeface="Times New Roman"/>
                <a:ea typeface="楷体_GB2312"/>
                <a:cs typeface="Times New Roman"/>
              </a:rPr>
              <a:t>。功铸九天的部队，永远的胡杨林！</a:t>
            </a:r>
            <a:endParaRPr lang="zh-CN" altLang="zh-CN" sz="1050" kern="100" dirty="0">
              <a:latin typeface="宋体"/>
              <a:cs typeface="Courier New"/>
            </a:endParaRPr>
          </a:p>
          <a:p>
            <a:pPr indent="612140" algn="r">
              <a:lnSpc>
                <a:spcPct val="150000"/>
              </a:lnSpc>
              <a:spcAft>
                <a:spcPts val="0"/>
              </a:spcAft>
              <a:tabLst>
                <a:tab pos="135064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节选自《大漠英雄</a:t>
            </a:r>
            <a:r>
              <a:rPr lang="en-US" altLang="zh-CN" sz="2400" b="1" kern="100" dirty="0">
                <a:latin typeface="Times New Roman"/>
                <a:cs typeface="Courier New"/>
              </a:rPr>
              <a:t>——</a:t>
            </a:r>
            <a:r>
              <a:rPr lang="zh-CN" altLang="zh-CN" sz="2400" b="1" kern="100" dirty="0">
                <a:latin typeface="Times New Roman"/>
                <a:cs typeface="Times New Roman"/>
              </a:rPr>
              <a:t>记中国酒泉卫星发射中心发射测试站》</a:t>
            </a:r>
            <a:endParaRPr lang="zh-CN" altLang="zh-CN" sz="1050" kern="100" dirty="0">
              <a:effectLst/>
              <a:latin typeface="宋体"/>
              <a:cs typeface="Courier New"/>
            </a:endParaRPr>
          </a:p>
        </p:txBody>
      </p:sp>
    </p:spTree>
    <p:extLst>
      <p:ext uri="{BB962C8B-B14F-4D97-AF65-F5344CB8AC3E}">
        <p14:creationId xmlns:p14="http://schemas.microsoft.com/office/powerpoint/2010/main" val="770138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1448747"/>
            <a:ext cx="1153197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问题：文章以</a:t>
            </a:r>
            <a:r>
              <a:rPr lang="en-US" altLang="zh-CN" sz="2400" b="1" kern="100" dirty="0">
                <a:latin typeface="宋体"/>
                <a:cs typeface="Times New Roman"/>
              </a:rPr>
              <a:t>“</a:t>
            </a:r>
            <a:r>
              <a:rPr lang="zh-CN" altLang="zh-CN" sz="2400" b="1" kern="100" dirty="0">
                <a:latin typeface="Times New Roman"/>
                <a:cs typeface="Times New Roman"/>
              </a:rPr>
              <a:t>大漠英雄</a:t>
            </a:r>
            <a:r>
              <a:rPr lang="en-US" altLang="zh-CN" sz="2400" b="1" kern="100" dirty="0">
                <a:latin typeface="宋体"/>
                <a:cs typeface="Times New Roman"/>
              </a:rPr>
              <a:t>”</a:t>
            </a:r>
            <a:r>
              <a:rPr lang="zh-CN" altLang="zh-CN" sz="2400" b="1" kern="100" dirty="0">
                <a:latin typeface="Times New Roman"/>
                <a:cs typeface="Times New Roman"/>
              </a:rPr>
              <a:t>为题，而这一部分为什么要写</a:t>
            </a:r>
            <a:r>
              <a:rPr lang="zh-CN" altLang="zh-CN" sz="2400" b="1" kern="100" dirty="0">
                <a:latin typeface="宋体"/>
                <a:cs typeface="Times New Roman"/>
              </a:rPr>
              <a:t>“</a:t>
            </a:r>
            <a:r>
              <a:rPr lang="zh-CN" altLang="zh-CN" sz="2400" b="1" kern="100" dirty="0">
                <a:latin typeface="Times New Roman"/>
                <a:cs typeface="Times New Roman"/>
              </a:rPr>
              <a:t>永远的胡杨林</a:t>
            </a:r>
            <a:r>
              <a:rPr lang="zh-CN"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胡杨是当今世界上最古老的杨树品种。它们不畏恶劣环境，顽强挺立在大漠戈壁之中，生生不息，有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生长千年不死，死了千年不倒，倒后千年不朽</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之说。在异常恶劣的自然环境里，酒泉卫星发射中心发射测试站的官兵们就像胡杨一样，顽强挺立在大漠戈壁之中。写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永远的胡杨林</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，是对</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大漠英雄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精神品质的形象赞颂，非常巧妙独特。</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694341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88899"/>
            <a:ext cx="11647294" cy="556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Times New Roman"/>
                <a:ea typeface="黑体"/>
                <a:cs typeface="Courier New"/>
              </a:rPr>
              <a:t>7</a:t>
            </a:r>
            <a:r>
              <a:rPr lang="en-US" altLang="zh-CN" sz="2400" b="1" kern="100" dirty="0">
                <a:latin typeface="Times New Roman"/>
                <a:cs typeface="Courier New"/>
              </a:rPr>
              <a:t>.</a:t>
            </a:r>
            <a:r>
              <a:rPr lang="zh-CN" altLang="zh-CN" sz="2400" b="1" kern="100" dirty="0">
                <a:latin typeface="Times New Roman"/>
                <a:ea typeface="黑体"/>
                <a:cs typeface="Times New Roman"/>
              </a:rPr>
              <a:t>新闻材料：</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宋体"/>
                <a:cs typeface="Times New Roman"/>
              </a:rPr>
              <a:t>“</a:t>
            </a:r>
            <a:r>
              <a:rPr lang="zh-CN" altLang="zh-CN" sz="2400" b="1" kern="100" dirty="0">
                <a:latin typeface="Times New Roman"/>
                <a:ea typeface="楷体_GB2312"/>
                <a:cs typeface="Times New Roman"/>
              </a:rPr>
              <a:t>我决不会让儿子上这样无聊的论坛。</a:t>
            </a:r>
            <a:r>
              <a:rPr lang="en-US" altLang="zh-CN" sz="2400" b="1" kern="100" dirty="0">
                <a:latin typeface="宋体"/>
                <a:cs typeface="Times New Roman"/>
              </a:rPr>
              <a:t>”</a:t>
            </a:r>
            <a:r>
              <a:rPr lang="zh-CN" altLang="zh-CN" sz="2400" b="1" kern="100" dirty="0">
                <a:latin typeface="Times New Roman"/>
                <a:ea typeface="楷体_GB2312"/>
                <a:cs typeface="Times New Roman"/>
              </a:rPr>
              <a:t>医生孙小姐说。她的儿子小方今年读初一，平时孙小姐对儿子上网看得比较严，小方一般在休息时间玩玩赛车之类的竞技游戏，以及上与学习相关的网站，一般时间都不会太长。不过，当孙小姐在记者介绍下看完贴吧里的帖子后有点吃惊，她说，决不会让儿子上这样的网站。其实贴吧上的话题在她的意料之中，很多成年人在青少年时代都有类似的想法和好奇。不过，把孩子私下里想的问题正大光明地搬到网络，并用不理智的言论来讨论就不妥当了。孩子们天天都在上面讨论这些无聊的问题很浪费时间，而且孩子的判断力和自控能力都很差，如果经常上这样的论坛，说粗口或不用正常的方式讨论问题，会产生不良影响。</a:t>
            </a:r>
            <a:endParaRPr lang="zh-CN" altLang="zh-CN" sz="1050" kern="100" dirty="0">
              <a:latin typeface="宋体"/>
              <a:cs typeface="Courier New"/>
            </a:endParaRPr>
          </a:p>
          <a:p>
            <a:pPr indent="612140" algn="r">
              <a:lnSpc>
                <a:spcPct val="150000"/>
              </a:lnSpc>
              <a:spcAft>
                <a:spcPts val="0"/>
              </a:spcAft>
              <a:tabLst>
                <a:tab pos="135064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节选自《人前我是乖乖仔　一上贴吧就爆粗》</a:t>
            </a:r>
            <a:endParaRPr lang="zh-CN" altLang="zh-CN" sz="1050" kern="100" dirty="0">
              <a:effectLst/>
              <a:latin typeface="宋体"/>
              <a:cs typeface="Courier New"/>
            </a:endParaRPr>
          </a:p>
        </p:txBody>
      </p:sp>
    </p:spTree>
    <p:extLst>
      <p:ext uri="{BB962C8B-B14F-4D97-AF65-F5344CB8AC3E}">
        <p14:creationId xmlns:p14="http://schemas.microsoft.com/office/powerpoint/2010/main" val="35988433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088701"/>
            <a:ext cx="11417796"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问题：这则新闻报道以后，有读者认为在贴吧上</a:t>
            </a:r>
            <a:r>
              <a:rPr lang="zh-CN" altLang="zh-CN" sz="2400" b="1" kern="100" dirty="0">
                <a:latin typeface="宋体"/>
                <a:cs typeface="Times New Roman"/>
              </a:rPr>
              <a:t>“</a:t>
            </a:r>
            <a:r>
              <a:rPr lang="zh-CN" altLang="zh-CN" sz="2400" b="1" kern="100" dirty="0">
                <a:latin typeface="Times New Roman"/>
                <a:cs typeface="Times New Roman"/>
              </a:rPr>
              <a:t>爆粗</a:t>
            </a:r>
            <a:r>
              <a:rPr lang="zh-CN" altLang="zh-CN" sz="2400" b="1" kern="100" dirty="0">
                <a:latin typeface="宋体"/>
                <a:cs typeface="Times New Roman"/>
              </a:rPr>
              <a:t>”</a:t>
            </a:r>
            <a:r>
              <a:rPr lang="zh-CN" altLang="zh-CN" sz="2400" b="1" kern="100" dirty="0">
                <a:latin typeface="Times New Roman"/>
                <a:cs typeface="Times New Roman"/>
              </a:rPr>
              <a:t>的行为只是</a:t>
            </a:r>
            <a:r>
              <a:rPr lang="zh-CN" altLang="zh-CN" sz="2400" b="1" kern="100" dirty="0">
                <a:latin typeface="宋体"/>
                <a:cs typeface="Times New Roman"/>
              </a:rPr>
              <a:t>“</a:t>
            </a:r>
            <a:r>
              <a:rPr lang="zh-CN" altLang="zh-CN" sz="2400" b="1" kern="100" dirty="0">
                <a:latin typeface="Times New Roman"/>
                <a:cs typeface="Times New Roman"/>
              </a:rPr>
              <a:t>说说而已</a:t>
            </a:r>
            <a:r>
              <a:rPr lang="zh-CN" altLang="zh-CN" sz="2400" b="1" kern="100" dirty="0">
                <a:latin typeface="宋体"/>
                <a:cs typeface="Times New Roman"/>
              </a:rPr>
              <a:t>”</a:t>
            </a:r>
            <a:r>
              <a:rPr lang="zh-CN" altLang="zh-CN" sz="2400" b="1" kern="100" dirty="0">
                <a:latin typeface="Times New Roman"/>
                <a:cs typeface="Times New Roman"/>
              </a:rPr>
              <a:t>，并不代表什么，因此</a:t>
            </a:r>
            <a:r>
              <a:rPr lang="zh-CN" altLang="zh-CN" sz="2400" b="1" kern="100" dirty="0">
                <a:latin typeface="宋体"/>
                <a:cs typeface="Times New Roman"/>
              </a:rPr>
              <a:t>“</a:t>
            </a:r>
            <a:r>
              <a:rPr lang="zh-CN" altLang="zh-CN" sz="2400" b="1" kern="100" dirty="0">
                <a:latin typeface="Times New Roman"/>
                <a:cs typeface="Times New Roman"/>
              </a:rPr>
              <a:t>不要太紧张</a:t>
            </a:r>
            <a:r>
              <a:rPr lang="zh-CN" altLang="zh-CN" sz="2400" b="1" kern="100" dirty="0">
                <a:latin typeface="宋体"/>
                <a:cs typeface="Times New Roman"/>
              </a:rPr>
              <a:t>”</a:t>
            </a:r>
            <a:r>
              <a:rPr lang="zh-CN" altLang="zh-CN" sz="2400" b="1" kern="100" dirty="0">
                <a:latin typeface="Times New Roman"/>
                <a:cs typeface="Times New Roman"/>
              </a:rPr>
              <a:t>；甚至还有人认为，现在的网络就像公共厕所，什么脏东西都可以往里面发泄，小孩子有不平事，利用网络这件利器，敲敲键盘就行，着实堪忧！对此，请结合新闻内容谈谈你的主要观点。</a:t>
            </a:r>
            <a:endParaRPr lang="zh-CN" altLang="zh-CN" sz="1050" kern="100" dirty="0">
              <a:latin typeface="宋体"/>
              <a:cs typeface="Courier New"/>
            </a:endParaRPr>
          </a:p>
          <a:p>
            <a:pPr indent="612140">
              <a:lnSpc>
                <a:spcPct val="150000"/>
              </a:lnSpc>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我觉得要引起家长的足够重视。家长平时忙于工作，而漠视了对孩子的关心和关爱，孩子无法在感情上得到父母和家庭的满足，就容易把注意力转向贴吧、网络游戏。因此家长应该冷静下来，多跟孩子沟通，排解孩子的心结，引导他们健康成长，让我们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未来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充满阳光！</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517534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975165" y="408365"/>
            <a:ext cx="7721295" cy="668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0235" algn="ctr">
              <a:lnSpc>
                <a:spcPct val="150000"/>
              </a:lnSpc>
              <a:spcAft>
                <a:spcPts val="0"/>
              </a:spcAft>
              <a:tabLst>
                <a:tab pos="1350645" algn="l"/>
                <a:tab pos="3870960" algn="l"/>
              </a:tabLst>
            </a:pPr>
            <a:r>
              <a:rPr lang="zh-CN" altLang="zh-CN" sz="2800" b="1" kern="100" dirty="0">
                <a:latin typeface="Times New Roman"/>
                <a:ea typeface="华文新魏"/>
                <a:cs typeface="Times New Roman"/>
              </a:rPr>
              <a:t>写作任务指导</a:t>
            </a:r>
            <a:r>
              <a:rPr lang="en-US" altLang="zh-CN" sz="2800" b="1" kern="100" dirty="0">
                <a:latin typeface="Times New Roman"/>
                <a:ea typeface="华文新魏"/>
                <a:cs typeface="Courier New"/>
              </a:rPr>
              <a:t>——</a:t>
            </a:r>
            <a:r>
              <a:rPr lang="zh-CN" altLang="zh-CN" sz="2800" b="1" kern="100" dirty="0">
                <a:latin typeface="Times New Roman"/>
                <a:ea typeface="华文新魏"/>
                <a:cs typeface="Times New Roman"/>
              </a:rPr>
              <a:t>写人物如何突出细节描写</a:t>
            </a:r>
            <a:endParaRPr lang="zh-CN" altLang="zh-CN" sz="1100" kern="100" dirty="0">
              <a:effectLst/>
              <a:latin typeface="宋体"/>
              <a:cs typeface="Courier New"/>
            </a:endParaRPr>
          </a:p>
        </p:txBody>
      </p:sp>
      <p:sp>
        <p:nvSpPr>
          <p:cNvPr id="7" name="矩形 6"/>
          <p:cNvSpPr>
            <a:spLocks noChangeArrowheads="1"/>
          </p:cNvSpPr>
          <p:nvPr/>
        </p:nvSpPr>
        <p:spPr bwMode="auto">
          <a:xfrm>
            <a:off x="226537" y="1128457"/>
            <a:ext cx="11647294" cy="5382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800"/>
              </a:lnSpc>
              <a:spcAft>
                <a:spcPts val="0"/>
              </a:spcAft>
              <a:tabLst>
                <a:tab pos="1350645" algn="l"/>
                <a:tab pos="3870960" algn="l"/>
              </a:tabLst>
            </a:pPr>
            <a:r>
              <a:rPr lang="zh-CN" altLang="zh-CN" sz="2400" b="1" kern="100" dirty="0">
                <a:latin typeface="Times New Roman"/>
                <a:ea typeface="黑体"/>
                <a:cs typeface="Times New Roman"/>
              </a:rPr>
              <a:t>【知识导引】</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zh-CN" altLang="zh-CN" sz="2400" b="1" kern="100" dirty="0">
                <a:latin typeface="Times New Roman"/>
                <a:cs typeface="Times New Roman"/>
              </a:rPr>
              <a:t>近几年，高考语文作文题都是新材料作文。要求是文体不限，但学生其实以写记叙文或议论文居多。而要写记叙文，就必须出彩，要想在众多的记叙文中脱颖而出，写好</a:t>
            </a:r>
            <a:r>
              <a:rPr lang="en-US" altLang="zh-CN" sz="2400" b="1" kern="100" dirty="0">
                <a:latin typeface="宋体"/>
                <a:cs typeface="Times New Roman"/>
              </a:rPr>
              <a:t>“</a:t>
            </a:r>
            <a:r>
              <a:rPr lang="zh-CN" altLang="zh-CN" sz="2400" b="1" kern="100" dirty="0">
                <a:latin typeface="Times New Roman"/>
                <a:cs typeface="Times New Roman"/>
              </a:rPr>
              <a:t>细节</a:t>
            </a:r>
            <a:r>
              <a:rPr lang="en-US" altLang="zh-CN" sz="2400" b="1" kern="100" dirty="0">
                <a:latin typeface="宋体"/>
                <a:cs typeface="Times New Roman"/>
              </a:rPr>
              <a:t>”</a:t>
            </a:r>
            <a:r>
              <a:rPr lang="zh-CN" altLang="zh-CN" sz="2400" b="1" kern="100" dirty="0">
                <a:latin typeface="Times New Roman"/>
                <a:cs typeface="Times New Roman"/>
              </a:rPr>
              <a:t>是关键。</a:t>
            </a:r>
            <a:endParaRPr lang="zh-CN" altLang="zh-CN" sz="1050" kern="100" dirty="0">
              <a:latin typeface="宋体"/>
              <a:cs typeface="Courier New"/>
            </a:endParaRPr>
          </a:p>
          <a:p>
            <a:pPr indent="612140" algn="just">
              <a:lnSpc>
                <a:spcPts val="3800"/>
              </a:lnSpc>
              <a:spcAft>
                <a:spcPts val="0"/>
              </a:spcAft>
              <a:tabLst>
                <a:tab pos="1350645" algn="l"/>
                <a:tab pos="3870960" algn="l"/>
              </a:tabLst>
            </a:pPr>
            <a:r>
              <a:rPr lang="zh-CN" altLang="zh-CN" sz="2400" b="1" kern="100" dirty="0">
                <a:latin typeface="Times New Roman"/>
                <a:cs typeface="Times New Roman"/>
              </a:rPr>
              <a:t>细节描写，即抓住作品中人物、事件、环境的某一局部特征和细小环节展开具体而又深入的描写。细节描写是记叙文写作的第一步，也是记叙文写作的灵魂。它可以让所写之事具体细致，使读者如临其境；让所写之人鲜活生动，使读者如闻其声、如见其人。综观当前高中生写作现状，我们会发现，不少同学在写记叙文时，要么不善观察，走马观花，忽略细节；要么语言贫乏，叙事平淡，让人读来索然无味。究其主要原因，还是在于其细节描写把握不当。下面总结高中记叙文写作中细节描写的几点方法，供同学们参考。</a:t>
            </a:r>
            <a:endParaRPr lang="zh-CN" altLang="zh-CN" sz="1050" kern="100" dirty="0">
              <a:effectLst/>
              <a:latin typeface="宋体"/>
              <a:cs typeface="Courier New"/>
            </a:endParaRPr>
          </a:p>
        </p:txBody>
      </p:sp>
    </p:spTree>
    <p:extLst>
      <p:ext uri="{BB962C8B-B14F-4D97-AF65-F5344CB8AC3E}">
        <p14:creationId xmlns:p14="http://schemas.microsoft.com/office/powerpoint/2010/main" val="14833803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49856"/>
            <a:ext cx="11647294"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一、巧用肖像描写展示人物形象，以形传神</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肖像描写，即对人物的容貌、体型、服饰、神态等进行描写，以表现人物的性格、风度以及神韵，交代人物的身份、境遇和状况等，它是塑造人物形象的主要方法。比如，曹雪芹在《林黛玉进贾府》中对王熙凤的衣着描写可谓是浓墨重彩。作者从头到脚，从上到下，从整体到局部，大到外套的花样材质，小到腰间玉上的穗子，一笔笔娓娓道来，细致入微，详尽丰富，让人惊叹不已。乍看服饰描写彩绣辉煌，鲜艳庞杂，让人眼花缭乱，细细研读品味后不难发现，这种描写既突显了贾府</a:t>
            </a:r>
            <a:r>
              <a:rPr lang="zh-CN" altLang="zh-CN" sz="2400" b="1" kern="100" dirty="0">
                <a:latin typeface="宋体"/>
                <a:cs typeface="Times New Roman"/>
              </a:rPr>
              <a:t>“</a:t>
            </a:r>
            <a:r>
              <a:rPr lang="zh-CN" altLang="zh-CN" sz="2400" b="1" kern="100" dirty="0">
                <a:latin typeface="Times New Roman"/>
                <a:cs typeface="Times New Roman"/>
              </a:rPr>
              <a:t>钟鸣鼎食之家</a:t>
            </a:r>
            <a:r>
              <a:rPr lang="zh-CN" altLang="zh-CN" sz="2400" b="1" kern="100" dirty="0">
                <a:latin typeface="宋体"/>
                <a:cs typeface="Times New Roman"/>
              </a:rPr>
              <a:t>”</a:t>
            </a:r>
            <a:r>
              <a:rPr lang="zh-CN" altLang="zh-CN" sz="2400" b="1" kern="100" dirty="0">
                <a:latin typeface="Times New Roman"/>
                <a:cs typeface="Times New Roman"/>
              </a:rPr>
              <a:t>的荣华富贵和奢侈生活，又昭示了王熙凤在贾府中显赫的身份和地位。另外，通过对王熙凤的外貌描写</a:t>
            </a:r>
            <a:r>
              <a:rPr lang="zh-CN" altLang="zh-CN" sz="2400" b="1" kern="100" dirty="0">
                <a:latin typeface="宋体"/>
                <a:cs typeface="Times New Roman"/>
              </a:rPr>
              <a:t>“</a:t>
            </a:r>
            <a:r>
              <a:rPr lang="zh-CN" altLang="zh-CN" sz="2400" b="1" kern="100" dirty="0">
                <a:latin typeface="Times New Roman"/>
                <a:cs typeface="Times New Roman"/>
              </a:rPr>
              <a:t>一双丹凤三角眼，两弯柳叶吊梢眉，身量苗条，体格风骚，粉面含春威不露，丹唇未启笑先闻</a:t>
            </a:r>
            <a:r>
              <a:rPr lang="zh-CN" altLang="zh-CN" sz="2400" b="1" kern="100" dirty="0">
                <a:latin typeface="宋体"/>
                <a:cs typeface="Times New Roman"/>
              </a:rPr>
              <a:t>”</a:t>
            </a:r>
            <a:r>
              <a:rPr lang="zh-CN" altLang="zh-CN" sz="2400" b="1" kern="100" dirty="0">
                <a:latin typeface="Times New Roman"/>
                <a:cs typeface="Times New Roman"/>
              </a:rPr>
              <a:t>，可以看出王熙凤泼辣、精明的性格。</a:t>
            </a:r>
            <a:endParaRPr lang="zh-CN" altLang="zh-CN" sz="1050" kern="100" dirty="0">
              <a:effectLst/>
              <a:latin typeface="宋体"/>
              <a:cs typeface="Courier New"/>
            </a:endParaRPr>
          </a:p>
        </p:txBody>
      </p:sp>
    </p:spTree>
    <p:extLst>
      <p:ext uri="{BB962C8B-B14F-4D97-AF65-F5344CB8AC3E}">
        <p14:creationId xmlns:p14="http://schemas.microsoft.com/office/powerpoint/2010/main" val="2620488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68724"/>
            <a:ext cx="11647294"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同学们在进行记叙文写作时，要注意仔细观察，巧用肖像描写，抓住人物的典型特征，如面形、面色、目光、姿态、形体、穿着等，按照一定的顺序，以小见大，由点到面，展开准确、深入、细致的描写，从而让人物形象更加生动清晰、鲜活饱满，给人以深刻的印象。如：</a:t>
            </a:r>
            <a:r>
              <a:rPr lang="zh-CN" altLang="zh-CN" sz="2400" b="1" kern="100" dirty="0">
                <a:latin typeface="宋体"/>
                <a:cs typeface="Times New Roman"/>
              </a:rPr>
              <a:t>“</a:t>
            </a:r>
            <a:r>
              <a:rPr lang="zh-CN" altLang="zh-CN" sz="2400" b="1" kern="100" dirty="0">
                <a:latin typeface="Times New Roman"/>
                <a:cs typeface="Times New Roman"/>
              </a:rPr>
              <a:t>我的同桌，他身穿白红色相衬的衣服，黑色运动裤，裤腿外侧镶着两条红色竖杠，脚穿一双白色特步运动鞋，一副朝气蓬勃的样子，好像随时会跃出教室，驰骋在绿色的球场，飞奔到红色的赛道。</a:t>
            </a:r>
            <a:r>
              <a:rPr lang="zh-CN" altLang="zh-CN" sz="2400" b="1" kern="100" dirty="0">
                <a:latin typeface="宋体"/>
                <a:cs typeface="Times New Roman"/>
              </a:rPr>
              <a:t>”</a:t>
            </a:r>
            <a:r>
              <a:rPr lang="zh-CN" altLang="zh-CN" sz="2400" b="1" kern="100" dirty="0">
                <a:latin typeface="Times New Roman"/>
                <a:cs typeface="Times New Roman"/>
              </a:rPr>
              <a:t>作者通过细心观察，抓住人物穿着打扮的款式、颜色进行了具体描写，一位运动健将的形象跃然纸上。</a:t>
            </a:r>
            <a:endParaRPr lang="zh-CN" altLang="zh-CN" sz="1050" kern="100" dirty="0">
              <a:effectLst/>
              <a:latin typeface="宋体"/>
              <a:cs typeface="Courier New"/>
            </a:endParaRPr>
          </a:p>
        </p:txBody>
      </p:sp>
    </p:spTree>
    <p:extLst>
      <p:ext uri="{BB962C8B-B14F-4D97-AF65-F5344CB8AC3E}">
        <p14:creationId xmlns:p14="http://schemas.microsoft.com/office/powerpoint/2010/main" val="2846426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605030"/>
            <a:ext cx="1164729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【相关知识】</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新闻是属于记叙文的一种类型，包含了记叙文的基本特点，解读时我们可以借鉴记叙文的阅读方法，但又不能照搬全套。因此，根据新闻的特点我们在学习时可采用如下六个步骤：</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第一步：看标题信息。</a:t>
            </a:r>
            <a:r>
              <a:rPr lang="zh-CN" altLang="zh-CN" sz="2400" b="1" kern="100" dirty="0">
                <a:latin typeface="Times New Roman"/>
                <a:cs typeface="Times New Roman"/>
              </a:rPr>
              <a:t>即通过对标题的揣摩，要能辨别出该文的记叙对象，是人物新闻还是事件新闻，是消息还是通讯。</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第二步：抓记叙要素。</a:t>
            </a:r>
            <a:r>
              <a:rPr lang="zh-CN" altLang="zh-CN" sz="2400" b="1" kern="100" dirty="0">
                <a:latin typeface="Times New Roman"/>
                <a:cs typeface="Times New Roman"/>
              </a:rPr>
              <a:t>这是由文体特点决定的，因为新闻的内容，无论哪种类型，一般都离不开人物，时间，地点和事情的起因、发展、结果这六个要素。</a:t>
            </a:r>
            <a:endParaRPr lang="zh-CN" altLang="zh-CN" sz="1050" kern="100" dirty="0">
              <a:latin typeface="宋体"/>
              <a:cs typeface="Courier New"/>
            </a:endParaRPr>
          </a:p>
        </p:txBody>
      </p:sp>
      <p:sp>
        <p:nvSpPr>
          <p:cNvPr id="5" name="矩形 4"/>
          <p:cNvSpPr>
            <a:spLocks noChangeArrowheads="1"/>
          </p:cNvSpPr>
          <p:nvPr/>
        </p:nvSpPr>
        <p:spPr bwMode="auto">
          <a:xfrm>
            <a:off x="194997" y="728655"/>
            <a:ext cx="11647294" cy="668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800" b="1" kern="100" dirty="0">
                <a:latin typeface="Times New Roman"/>
                <a:ea typeface="华文新魏"/>
                <a:cs typeface="Times New Roman"/>
              </a:rPr>
              <a:t>关键能力培养</a:t>
            </a:r>
            <a:r>
              <a:rPr lang="en-US" altLang="zh-CN" sz="2800" b="1" kern="100" dirty="0">
                <a:latin typeface="Times New Roman"/>
                <a:ea typeface="华文新魏"/>
                <a:cs typeface="Courier New"/>
              </a:rPr>
              <a:t>——</a:t>
            </a:r>
            <a:r>
              <a:rPr lang="zh-CN" altLang="zh-CN" sz="2800" b="1" kern="100" dirty="0">
                <a:latin typeface="Times New Roman"/>
                <a:ea typeface="华文新魏"/>
                <a:cs typeface="Times New Roman"/>
              </a:rPr>
              <a:t>新闻阅读方法指导</a:t>
            </a:r>
            <a:endParaRPr lang="zh-CN" altLang="zh-CN" sz="1100" kern="100" dirty="0">
              <a:effectLst/>
              <a:latin typeface="宋体"/>
              <a:cs typeface="Courier New"/>
            </a:endParaRPr>
          </a:p>
        </p:txBody>
      </p:sp>
    </p:spTree>
    <p:extLst>
      <p:ext uri="{BB962C8B-B14F-4D97-AF65-F5344CB8AC3E}">
        <p14:creationId xmlns:p14="http://schemas.microsoft.com/office/powerpoint/2010/main" val="27566678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53774" y="738367"/>
            <a:ext cx="11192821"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二、巧抓动作描写突出人物个性，活灵活现</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动作描写，即抓住人物的行为举止进行生动细致的描写，从而展示人物个性，表现人物的内心情感和精神面貌。</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在进行动作描写时，同学们一方面要注意结合主题，抓住主要特征，准确运用恰当的动词，写出动作的细节和连贯性；另一方面要注意分解动作，突出人物的个性和心理。比如：</a:t>
            </a:r>
            <a:r>
              <a:rPr lang="en-US" altLang="zh-CN" sz="2400" b="1" kern="100" dirty="0">
                <a:latin typeface="宋体"/>
                <a:cs typeface="Times New Roman"/>
              </a:rPr>
              <a:t>“</a:t>
            </a:r>
            <a:r>
              <a:rPr lang="zh-CN" altLang="zh-CN" sz="2400" b="1" kern="100" dirty="0">
                <a:latin typeface="Times New Roman"/>
                <a:cs typeface="Times New Roman"/>
              </a:rPr>
              <a:t>说时迟，那时快。那个摔倒在地上的运动员，手一撑，脚一踮，猛地爬了起来。左脚尖顶住起跑线，膝盖一弯。两手就像两根木桩插在地上，整个身体微微前倾，那架势，就像一只起飞的雄鹰。</a:t>
            </a:r>
            <a:r>
              <a:rPr lang="zh-CN" altLang="zh-CN" sz="2400" b="1" kern="100" dirty="0">
                <a:latin typeface="宋体"/>
                <a:cs typeface="Times New Roman"/>
              </a:rPr>
              <a:t>”“</a:t>
            </a:r>
            <a:r>
              <a:rPr lang="zh-CN" altLang="zh-CN" sz="2400" b="1" kern="100" dirty="0">
                <a:latin typeface="Times New Roman"/>
                <a:cs typeface="Times New Roman"/>
              </a:rPr>
              <a:t>摔</a:t>
            </a:r>
            <a:r>
              <a:rPr lang="zh-CN" altLang="zh-CN" sz="2400" b="1" kern="100" dirty="0">
                <a:latin typeface="宋体"/>
                <a:cs typeface="Times New Roman"/>
              </a:rPr>
              <a:t>”“</a:t>
            </a:r>
            <a:r>
              <a:rPr lang="zh-CN" altLang="zh-CN" sz="2400" b="1" kern="100" dirty="0">
                <a:latin typeface="Times New Roman"/>
                <a:cs typeface="Times New Roman"/>
              </a:rPr>
              <a:t>撑</a:t>
            </a:r>
            <a:r>
              <a:rPr lang="zh-CN" altLang="zh-CN" sz="2400" b="1" kern="100" dirty="0">
                <a:latin typeface="宋体"/>
                <a:cs typeface="Times New Roman"/>
              </a:rPr>
              <a:t>”“</a:t>
            </a:r>
            <a:r>
              <a:rPr lang="zh-CN" altLang="zh-CN" sz="2400" b="1" kern="100" dirty="0">
                <a:latin typeface="Times New Roman"/>
                <a:cs typeface="Times New Roman"/>
              </a:rPr>
              <a:t>踮</a:t>
            </a:r>
            <a:r>
              <a:rPr lang="zh-CN" altLang="zh-CN" sz="2400" b="1" kern="100" dirty="0">
                <a:latin typeface="宋体"/>
                <a:cs typeface="Times New Roman"/>
              </a:rPr>
              <a:t>”“</a:t>
            </a:r>
            <a:r>
              <a:rPr lang="zh-CN" altLang="zh-CN" sz="2400" b="1" kern="100" dirty="0">
                <a:latin typeface="Times New Roman"/>
                <a:cs typeface="Times New Roman"/>
              </a:rPr>
              <a:t>爬</a:t>
            </a:r>
            <a:r>
              <a:rPr lang="zh-CN" altLang="zh-CN" sz="2400" b="1" kern="100" dirty="0">
                <a:latin typeface="宋体"/>
                <a:cs typeface="Times New Roman"/>
              </a:rPr>
              <a:t>”“</a:t>
            </a:r>
            <a:r>
              <a:rPr lang="zh-CN" altLang="zh-CN" sz="2400" b="1" kern="100" dirty="0">
                <a:latin typeface="Times New Roman"/>
                <a:cs typeface="Times New Roman"/>
              </a:rPr>
              <a:t>顶</a:t>
            </a:r>
            <a:r>
              <a:rPr lang="zh-CN" altLang="zh-CN" sz="2400" b="1" kern="100" dirty="0">
                <a:latin typeface="宋体"/>
                <a:cs typeface="Times New Roman"/>
              </a:rPr>
              <a:t>”“</a:t>
            </a:r>
            <a:r>
              <a:rPr lang="zh-CN" altLang="zh-CN" sz="2400" b="1" kern="100" dirty="0">
                <a:latin typeface="Times New Roman"/>
                <a:cs typeface="Times New Roman"/>
              </a:rPr>
              <a:t>弯</a:t>
            </a:r>
            <a:r>
              <a:rPr lang="zh-CN" altLang="zh-CN" sz="2400" b="1" kern="100" dirty="0">
                <a:latin typeface="宋体"/>
                <a:cs typeface="Times New Roman"/>
              </a:rPr>
              <a:t>”“</a:t>
            </a:r>
            <a:r>
              <a:rPr lang="zh-CN" altLang="zh-CN" sz="2400" b="1" kern="100" dirty="0">
                <a:latin typeface="Times New Roman"/>
                <a:cs typeface="Times New Roman"/>
              </a:rPr>
              <a:t>插</a:t>
            </a:r>
            <a:r>
              <a:rPr lang="zh-CN" altLang="zh-CN" sz="2400" b="1" kern="100" dirty="0">
                <a:latin typeface="宋体"/>
                <a:cs typeface="Times New Roman"/>
              </a:rPr>
              <a:t>”“</a:t>
            </a:r>
            <a:r>
              <a:rPr lang="zh-CN" altLang="zh-CN" sz="2400" b="1" kern="100" dirty="0">
                <a:latin typeface="Times New Roman"/>
                <a:cs typeface="Times New Roman"/>
              </a:rPr>
              <a:t>倾</a:t>
            </a:r>
            <a:r>
              <a:rPr lang="zh-CN" altLang="zh-CN" sz="2400" b="1" kern="100" dirty="0">
                <a:latin typeface="宋体"/>
                <a:cs typeface="Times New Roman"/>
              </a:rPr>
              <a:t>”“</a:t>
            </a:r>
            <a:r>
              <a:rPr lang="zh-CN" altLang="zh-CN" sz="2400" b="1" kern="100" dirty="0">
                <a:latin typeface="Times New Roman"/>
                <a:cs typeface="Times New Roman"/>
              </a:rPr>
              <a:t>飞</a:t>
            </a:r>
            <a:r>
              <a:rPr lang="zh-CN" altLang="zh-CN" sz="2400" b="1" kern="100" dirty="0">
                <a:latin typeface="宋体"/>
                <a:cs typeface="Times New Roman"/>
              </a:rPr>
              <a:t>”</a:t>
            </a:r>
            <a:r>
              <a:rPr lang="zh-CN" altLang="zh-CN" sz="2400" b="1" kern="100" dirty="0">
                <a:latin typeface="Times New Roman"/>
                <a:cs typeface="Times New Roman"/>
              </a:rPr>
              <a:t>等一连串精心锤炼的动词将赛场上运动员起跑的预备姿势描写得淋漓尽致。</a:t>
            </a:r>
            <a:endParaRPr lang="zh-CN" altLang="zh-CN" sz="1050" kern="100" dirty="0">
              <a:effectLst/>
              <a:latin typeface="宋体"/>
              <a:cs typeface="Courier New"/>
            </a:endParaRPr>
          </a:p>
        </p:txBody>
      </p:sp>
    </p:spTree>
    <p:extLst>
      <p:ext uri="{BB962C8B-B14F-4D97-AF65-F5344CB8AC3E}">
        <p14:creationId xmlns:p14="http://schemas.microsoft.com/office/powerpoint/2010/main" val="1692662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165452"/>
            <a:ext cx="11417796"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三、善借心理描写，刻画人物心理，倾诉心声</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心理描写，即对人物心理状态、内心活动进行具体描写，以写出人物的所思所想、所感所悟，表明人物的品质或思想情感。人是复杂的个体，有着</a:t>
            </a:r>
            <a:r>
              <a:rPr lang="en-US" altLang="zh-CN" sz="2400" b="1" kern="100" dirty="0">
                <a:latin typeface="宋体"/>
                <a:cs typeface="Times New Roman"/>
              </a:rPr>
              <a:t>“</a:t>
            </a:r>
            <a:r>
              <a:rPr lang="zh-CN" altLang="zh-CN" sz="2400" b="1" kern="100" dirty="0">
                <a:latin typeface="Times New Roman"/>
                <a:cs typeface="Times New Roman"/>
              </a:rPr>
              <a:t>喜、怒、哀、乐</a:t>
            </a:r>
            <a:r>
              <a:rPr lang="en-US" altLang="zh-CN" sz="2400" b="1" kern="100" dirty="0">
                <a:latin typeface="宋体"/>
                <a:cs typeface="Times New Roman"/>
              </a:rPr>
              <a:t>”</a:t>
            </a:r>
            <a:r>
              <a:rPr lang="zh-CN" altLang="zh-CN" sz="2400" b="1" kern="100" dirty="0">
                <a:latin typeface="Times New Roman"/>
                <a:cs typeface="Times New Roman"/>
              </a:rPr>
              <a:t>等丰富的情绪变化，要想展示人物的心路历程，揭示人物的内心世界和精神面貌，离不开对人物心理的精心描写。在进行记叙文写作时，同学们要注意借用心理描写，放飞思绪，展开想象和联想，描绘人物心理，倾诉心声，表现人物丰富而复杂的思想感情。</a:t>
            </a:r>
            <a:endParaRPr lang="zh-CN" altLang="zh-CN" sz="1050" kern="100" dirty="0">
              <a:effectLst/>
              <a:latin typeface="宋体"/>
              <a:cs typeface="Courier New"/>
            </a:endParaRPr>
          </a:p>
        </p:txBody>
      </p:sp>
    </p:spTree>
    <p:extLst>
      <p:ext uri="{BB962C8B-B14F-4D97-AF65-F5344CB8AC3E}">
        <p14:creationId xmlns:p14="http://schemas.microsoft.com/office/powerpoint/2010/main" val="2985198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譬如，有一女同学写</a:t>
            </a:r>
            <a:r>
              <a:rPr lang="zh-CN" altLang="zh-CN" sz="2400" b="1" kern="100" dirty="0">
                <a:latin typeface="宋体"/>
                <a:cs typeface="Times New Roman"/>
              </a:rPr>
              <a:t>“</a:t>
            </a:r>
            <a:r>
              <a:rPr lang="zh-CN" altLang="zh-CN" sz="2400" b="1" kern="100" dirty="0">
                <a:latin typeface="Times New Roman"/>
                <a:cs typeface="Times New Roman"/>
              </a:rPr>
              <a:t>当老师批改有错时</a:t>
            </a:r>
            <a:r>
              <a:rPr lang="zh-CN" altLang="zh-CN" sz="2400" b="1" kern="100" dirty="0">
                <a:latin typeface="宋体"/>
                <a:cs typeface="Times New Roman"/>
              </a:rPr>
              <a:t>”</a:t>
            </a:r>
            <a:r>
              <a:rPr lang="zh-CN" altLang="zh-CN" sz="2400" b="1" kern="100" dirty="0">
                <a:latin typeface="Times New Roman"/>
                <a:cs typeface="Times New Roman"/>
              </a:rPr>
              <a:t>，是这样展开心理细节描写的：</a:t>
            </a:r>
            <a:r>
              <a:rPr lang="zh-CN" altLang="zh-CN" sz="2400" b="1" kern="100" dirty="0">
                <a:latin typeface="宋体"/>
                <a:cs typeface="Times New Roman"/>
              </a:rPr>
              <a:t>“‘</a:t>
            </a:r>
            <a:r>
              <a:rPr lang="zh-CN" altLang="zh-CN" sz="2400" b="1" kern="100" dirty="0">
                <a:latin typeface="Times New Roman"/>
                <a:cs typeface="Times New Roman"/>
              </a:rPr>
              <a:t>你说，咱俩最后一道题的解法一模一样，为什么你对我错呢？</a:t>
            </a:r>
            <a:r>
              <a:rPr lang="zh-CN" altLang="zh-CN" sz="2400" b="1" kern="100" dirty="0">
                <a:latin typeface="宋体"/>
                <a:cs typeface="Times New Roman"/>
              </a:rPr>
              <a:t>’</a:t>
            </a:r>
            <a:r>
              <a:rPr lang="zh-CN" altLang="zh-CN" sz="2400" b="1" kern="100" dirty="0">
                <a:latin typeface="Times New Roman"/>
                <a:cs typeface="Times New Roman"/>
              </a:rPr>
              <a:t>我半信半疑地接过数学试卷，一看，果然，两个人的解法完全相同，但老师的批改却截然不同，一个打</a:t>
            </a:r>
            <a:r>
              <a:rPr lang="zh-CN" altLang="zh-CN" sz="2400" b="1" kern="100" dirty="0">
                <a:latin typeface="宋体"/>
                <a:cs typeface="Times New Roman"/>
              </a:rPr>
              <a:t>‘√’</a:t>
            </a:r>
            <a:r>
              <a:rPr lang="zh-CN" altLang="zh-CN" sz="2400" b="1" kern="100" dirty="0">
                <a:latin typeface="Times New Roman"/>
                <a:cs typeface="Times New Roman"/>
              </a:rPr>
              <a:t>，一个打</a:t>
            </a:r>
            <a:r>
              <a:rPr lang="zh-CN" altLang="zh-CN" sz="2400" b="1" kern="100" dirty="0">
                <a:latin typeface="宋体"/>
                <a:cs typeface="Times New Roman"/>
              </a:rPr>
              <a:t>‘×’</a:t>
            </a:r>
            <a:r>
              <a:rPr lang="zh-CN" altLang="zh-CN" sz="2400" b="1" kern="100" dirty="0">
                <a:latin typeface="Times New Roman"/>
                <a:cs typeface="Times New Roman"/>
              </a:rPr>
              <a:t>。真的是老师批改时看错了。我的心剧烈地跳动着，纠结着，心里不断地询问自己：要不要告诉老师呢？我闭上了眼睛，不觉后悔起来：要是刚才不把试卷给同桌看该多好。可现在，怎么办？要是同桌把这件事告诉了老师，那我不是拿不了优秀</a:t>
            </a:r>
            <a:r>
              <a:rPr lang="zh-CN" altLang="zh-CN" sz="2400" b="1" kern="100" dirty="0">
                <a:latin typeface="宋体"/>
                <a:cs typeface="Times New Roman"/>
              </a:rPr>
              <a:t>……</a:t>
            </a:r>
            <a:r>
              <a:rPr lang="zh-CN" altLang="zh-CN" sz="2400" b="1" kern="100" dirty="0">
                <a:latin typeface="Times New Roman"/>
                <a:cs typeface="Times New Roman"/>
              </a:rPr>
              <a:t>我甩了甩头，不想再想了，深呼吸，渐渐地我冷静下来。诚实是做人之本，想到这儿，我拿出试卷向老师走去</a:t>
            </a:r>
            <a:r>
              <a:rPr lang="zh-CN" altLang="zh-CN" sz="2400" b="1" kern="100" dirty="0">
                <a:latin typeface="宋体"/>
                <a:cs typeface="Times New Roman"/>
              </a:rPr>
              <a:t>……”</a:t>
            </a:r>
            <a:r>
              <a:rPr lang="zh-CN" altLang="zh-CN" sz="2400" b="1" kern="100" dirty="0">
                <a:latin typeface="Times New Roman"/>
                <a:cs typeface="Times New Roman"/>
              </a:rPr>
              <a:t>如此细腻的心理描写，曲折有致地揭示了人物跌宕起伏的内心情绪。</a:t>
            </a:r>
            <a:endParaRPr lang="zh-CN" altLang="zh-CN" sz="1050" kern="100" dirty="0">
              <a:effectLst/>
              <a:latin typeface="宋体"/>
              <a:cs typeface="Courier New"/>
            </a:endParaRPr>
          </a:p>
        </p:txBody>
      </p:sp>
    </p:spTree>
    <p:extLst>
      <p:ext uri="{BB962C8B-B14F-4D97-AF65-F5344CB8AC3E}">
        <p14:creationId xmlns:p14="http://schemas.microsoft.com/office/powerpoint/2010/main" val="1640620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395113"/>
            <a:ext cx="11647294"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四、巧用修辞，合理想象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徐志摩的名作《沙扬娜拉》：</a:t>
            </a:r>
            <a:r>
              <a:rPr lang="en-US" altLang="zh-CN" sz="2400" b="1" kern="100" dirty="0">
                <a:latin typeface="宋体"/>
                <a:cs typeface="Times New Roman"/>
              </a:rPr>
              <a:t>“</a:t>
            </a:r>
            <a:r>
              <a:rPr lang="zh-CN" altLang="zh-CN" sz="2400" b="1" kern="100" dirty="0">
                <a:latin typeface="Times New Roman"/>
                <a:cs typeface="Times New Roman"/>
              </a:rPr>
              <a:t>最是那一低头的温柔</a:t>
            </a:r>
            <a:r>
              <a:rPr lang="en-US" altLang="zh-CN" sz="2400" b="1" kern="100" dirty="0">
                <a:latin typeface="Times New Roman"/>
                <a:cs typeface="Courier New"/>
              </a:rPr>
              <a:t>/</a:t>
            </a:r>
            <a:r>
              <a:rPr lang="zh-CN" altLang="zh-CN" sz="2400" b="1" kern="100" dirty="0">
                <a:latin typeface="Times New Roman"/>
                <a:cs typeface="Times New Roman"/>
              </a:rPr>
              <a:t>像一朵水莲花不胜凉风的娇羞</a:t>
            </a:r>
            <a:r>
              <a:rPr lang="en-US" altLang="zh-CN" sz="2400" b="1" kern="100" dirty="0">
                <a:latin typeface="Times New Roman"/>
                <a:cs typeface="Courier New"/>
              </a:rPr>
              <a:t>/</a:t>
            </a:r>
            <a:r>
              <a:rPr lang="zh-CN" altLang="zh-CN" sz="2400" b="1" kern="100" dirty="0">
                <a:latin typeface="Times New Roman"/>
                <a:cs typeface="Times New Roman"/>
              </a:rPr>
              <a:t>道一声珍重，道一声珍重</a:t>
            </a:r>
            <a:r>
              <a:rPr lang="en-US" altLang="zh-CN" sz="2400" b="1" kern="100" dirty="0">
                <a:latin typeface="Times New Roman"/>
                <a:cs typeface="Courier New"/>
              </a:rPr>
              <a:t>/</a:t>
            </a:r>
            <a:r>
              <a:rPr lang="zh-CN" altLang="zh-CN" sz="2400" b="1" kern="100" dirty="0">
                <a:latin typeface="Times New Roman"/>
                <a:cs typeface="Times New Roman"/>
              </a:rPr>
              <a:t>那一声珍重里有蜜甜的忧愁。</a:t>
            </a:r>
            <a:r>
              <a:rPr lang="en-US" altLang="zh-CN" sz="2400" b="1" kern="100" dirty="0">
                <a:latin typeface="宋体"/>
                <a:cs typeface="Times New Roman"/>
              </a:rPr>
              <a:t>”</a:t>
            </a:r>
            <a:r>
              <a:rPr lang="zh-CN" altLang="zh-CN" sz="2400" b="1" kern="100" dirty="0">
                <a:latin typeface="Times New Roman"/>
                <a:cs typeface="Times New Roman"/>
              </a:rPr>
              <a:t>因为有</a:t>
            </a:r>
            <a:r>
              <a:rPr lang="en-US" altLang="zh-CN" sz="2400" b="1" kern="100" dirty="0">
                <a:latin typeface="宋体"/>
                <a:cs typeface="Times New Roman"/>
              </a:rPr>
              <a:t>“</a:t>
            </a:r>
            <a:r>
              <a:rPr lang="zh-CN" altLang="zh-CN" sz="2400" b="1" kern="100" dirty="0">
                <a:latin typeface="Times New Roman"/>
                <a:cs typeface="Times New Roman"/>
              </a:rPr>
              <a:t>像一朵水莲花不胜凉风的娇羞</a:t>
            </a:r>
            <a:r>
              <a:rPr lang="en-US" altLang="zh-CN" sz="2400" b="1" kern="100" dirty="0">
                <a:latin typeface="宋体"/>
                <a:cs typeface="Times New Roman"/>
              </a:rPr>
              <a:t>”</a:t>
            </a:r>
            <a:r>
              <a:rPr lang="zh-CN" altLang="zh-CN" sz="2400" b="1" kern="100" dirty="0">
                <a:latin typeface="Times New Roman"/>
                <a:cs typeface="Times New Roman"/>
              </a:rPr>
              <a:t>这一对人物形象与神态的恰当比喻，使简短的一首诗顿然变得优美动人，含蓄蕴藉，给人留下深刻的印象。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又如鲁迅的《药》中有这样一段描写：</a:t>
            </a:r>
            <a:r>
              <a:rPr lang="zh-CN" altLang="zh-CN" sz="2400" b="1" kern="100" dirty="0">
                <a:latin typeface="宋体"/>
                <a:cs typeface="Times New Roman"/>
              </a:rPr>
              <a:t>“</a:t>
            </a:r>
            <a:r>
              <a:rPr lang="zh-CN" altLang="zh-CN" sz="2400" b="1" kern="100" dirty="0">
                <a:latin typeface="Times New Roman"/>
                <a:cs typeface="Times New Roman"/>
              </a:rPr>
              <a:t>老栓也向那边看，却只见一群人的后背，颈项都伸得很长，仿佛许多鸭，被无形的手捏住了的，向上提着。</a:t>
            </a:r>
            <a:r>
              <a:rPr lang="zh-CN" altLang="zh-CN" sz="2400" b="1" kern="100" dirty="0">
                <a:latin typeface="宋体"/>
                <a:cs typeface="Times New Roman"/>
              </a:rPr>
              <a:t>”</a:t>
            </a:r>
            <a:r>
              <a:rPr lang="zh-CN" altLang="zh-CN" sz="2400" b="1" kern="100" dirty="0">
                <a:latin typeface="Times New Roman"/>
                <a:cs typeface="Times New Roman"/>
              </a:rPr>
              <a:t>这一细节，是用比喻的手法来描写一群麻木的、不觉悟的人们，在冷漠地观看刽子手杀害革命者的情景。比喻生动形象，真如浮雕一般现于读者眼前。自己的同胞惨遭杀戮，人们却无动于衷，像看与自己毫不相干的街头热闹似的，令人伤心痛心。作者那种强烈的愤懑，哀其不幸、怒其不争的炽烈情怀，通过这一细节，淋漓尽致地表现出来。</a:t>
            </a:r>
            <a:endParaRPr lang="zh-CN" altLang="zh-CN" sz="1050" kern="100" dirty="0">
              <a:latin typeface="宋体"/>
              <a:cs typeface="Courier New"/>
            </a:endParaRPr>
          </a:p>
        </p:txBody>
      </p:sp>
    </p:spTree>
    <p:extLst>
      <p:ext uri="{BB962C8B-B14F-4D97-AF65-F5344CB8AC3E}">
        <p14:creationId xmlns:p14="http://schemas.microsoft.com/office/powerpoint/2010/main" val="12820615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2121282"/>
            <a:ext cx="11417796"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总之，记叙文写作离不开细节描写，在平时的记叙文写作中，同学们要注意留心观察，巧抓细节，展开生动细致的描绘，从而让人物形象鲜活起来，让故事情节生动起来，让语言丰富起来，让文章精彩纷呈。</a:t>
            </a:r>
            <a:endParaRPr lang="zh-CN" altLang="zh-CN" sz="1050" kern="100" dirty="0">
              <a:effectLst/>
              <a:latin typeface="宋体"/>
              <a:cs typeface="Courier New"/>
            </a:endParaRPr>
          </a:p>
        </p:txBody>
      </p:sp>
    </p:spTree>
    <p:extLst>
      <p:ext uri="{BB962C8B-B14F-4D97-AF65-F5344CB8AC3E}">
        <p14:creationId xmlns:p14="http://schemas.microsoft.com/office/powerpoint/2010/main" val="23444826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37301"/>
            <a:ext cx="1164729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【写作任务】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一、下面几个学生习作文段，细节描写都不够充实，请仔细阅读后对文段进行修改，补充语言、动作、心理等细节描写，使人物形象生动、鲜活起来。</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文段</a:t>
            </a: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a:t>
            </a:r>
            <a:r>
              <a:rPr lang="zh-CN" altLang="zh-CN" sz="2400" b="1" kern="100" dirty="0">
                <a:latin typeface="Times New Roman"/>
                <a:ea typeface="楷体_GB2312"/>
                <a:cs typeface="Times New Roman"/>
              </a:rPr>
              <a:t>穿过马路，就是菜市了。母亲突然停了下来。她把菜篮挎在臂弯，腾出右手，习惯性地向我伸来。我伸出手拉住她。</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我没有像以往一样把手递过去，而是伸出一只手从她臂弯上取下篮子，提在手上，另一只手轻轻牵住她的手，对她说：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妈妈，小时候，每逢过马路都是你牵着我，今天过马路，就让我牵你吧！</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母亲先是愣了一下，随即眼里马上闪过惊喜，笑容立刻在她的脸上荡漾开来，像一个老农面对丰收的农田，像一个渔民提着沉甸甸的渔网。</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406501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31253"/>
            <a:ext cx="11647294"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文段</a:t>
            </a: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a:t>
            </a:r>
            <a:r>
              <a:rPr lang="zh-CN" altLang="zh-CN" sz="2400" b="1" kern="100" dirty="0">
                <a:latin typeface="Times New Roman"/>
                <a:ea typeface="楷体_GB2312"/>
                <a:cs typeface="Times New Roman"/>
              </a:rPr>
              <a:t>爸爸把妈妈正要走的一步棋给堵住了。妈妈一看，又把另外一粒棋子跳了过去。该我走了，我一看堵不住妈妈，便央求妈妈重走一步，好让我堵住她。妈妈不理我。反正也堵不住了，后来我就不管三七二十一，前后一起走，这盘棋终于被我</a:t>
            </a:r>
            <a:r>
              <a:rPr lang="zh-CN" altLang="zh-CN" sz="2400" b="1" kern="100" dirty="0">
                <a:latin typeface="宋体"/>
                <a:cs typeface="Times New Roman"/>
              </a:rPr>
              <a:t>“</a:t>
            </a:r>
            <a:r>
              <a:rPr lang="zh-CN" altLang="zh-CN" sz="2400" b="1" kern="100" dirty="0">
                <a:latin typeface="Times New Roman"/>
                <a:ea typeface="楷体_GB2312"/>
                <a:cs typeface="Times New Roman"/>
              </a:rPr>
              <a:t>赖</a:t>
            </a:r>
            <a:r>
              <a:rPr lang="zh-CN" altLang="zh-CN" sz="2400" b="1" kern="100" dirty="0">
                <a:latin typeface="宋体"/>
                <a:cs typeface="Times New Roman"/>
              </a:rPr>
              <a:t>”</a:t>
            </a:r>
            <a:r>
              <a:rPr lang="zh-CN" altLang="zh-CN" sz="2400" b="1" kern="100" dirty="0">
                <a:latin typeface="Times New Roman"/>
                <a:ea typeface="楷体_GB2312"/>
                <a:cs typeface="Times New Roman"/>
              </a:rPr>
              <a:t>赢了</a:t>
            </a:r>
            <a:r>
              <a:rPr lang="zh-CN" altLang="zh-CN" sz="2400" b="1" kern="100" dirty="0">
                <a:latin typeface="宋体"/>
                <a:cs typeface="Times New Roman"/>
              </a:rPr>
              <a:t>……</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我的家庭生活多么有情趣呀！</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爸爸把妈妈正要走的一步棋给堵住了，并得意地向妈妈做了一个鬼脸。妈妈笑着对爸爸说：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别高兴得太早！</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说完将另一粒棋子跳了过去，又向爸爸回敬了一个鬼脸。该我走了，我一看堵不住妈妈了，着了急，忙摆出一副可怜相，央求妈妈道：</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啊呀，好老妈，求求你重走这步吧，好让我堵住你呀。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老妈根本不理</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12177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50210" y="1212880"/>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350645" algn="l"/>
                <a:tab pos="3870960" algn="l"/>
              </a:tabLst>
            </a:pPr>
            <a:r>
              <a:rPr lang="zh-CN" altLang="zh-CN" sz="2400" b="1" kern="100" dirty="0">
                <a:solidFill>
                  <a:srgbClr val="FF0000"/>
                </a:solidFill>
                <a:latin typeface="Times New Roman"/>
                <a:cs typeface="Times New Roman"/>
              </a:rPr>
              <a:t>睬，装得还挺严肃：</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什么？重走？没门儿，现在，我们可是敌人，懂吗？</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爸爸听了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扑哧</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一声笑了。妈妈斜着眼睛瞪了爸爸一眼说：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笑什么？闭嘴！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爸爸吓得连忙板起脸来对我说：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对，笑什么？闭嘴，下棋！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唉，既然堵不住，干脆豁出去得了，不管三七二十一，我左右开弓，两只手前后一起走，堵住了爸爸妈妈所有的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出路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，哈哈，这盘棋终于被我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赖</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赢了</a:t>
            </a:r>
            <a:r>
              <a:rPr lang="zh-CN" altLang="zh-CN" sz="2400" b="1" kern="100" dirty="0">
                <a:solidFill>
                  <a:srgbClr val="FF0000"/>
                </a:solidFill>
                <a:latin typeface="宋体"/>
                <a:cs typeface="Times New Roman"/>
              </a:rPr>
              <a:t>……</a:t>
            </a:r>
            <a:endParaRPr lang="zh-CN" altLang="zh-CN" sz="1050" kern="100" dirty="0">
              <a:solidFill>
                <a:srgbClr val="FF0000"/>
              </a:solidFill>
              <a:latin typeface="宋体"/>
              <a:cs typeface="Courier New"/>
            </a:endParaRPr>
          </a:p>
          <a:p>
            <a:pPr lvl="0" indent="612140" algn="just">
              <a:lnSpc>
                <a:spcPct val="150000"/>
              </a:lnSpc>
              <a:tabLst>
                <a:tab pos="1350645" algn="l"/>
                <a:tab pos="3870960" algn="l"/>
              </a:tabLst>
            </a:pPr>
            <a:r>
              <a:rPr lang="zh-CN" altLang="zh-CN" sz="2400" b="1" kern="100" dirty="0">
                <a:solidFill>
                  <a:srgbClr val="FF0000"/>
                </a:solidFill>
                <a:latin typeface="Times New Roman"/>
                <a:cs typeface="Times New Roman"/>
              </a:rPr>
              <a:t>我的家庭生活多么有情趣呀！</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24807109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452864"/>
            <a:ext cx="1164729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文段</a:t>
            </a:r>
            <a:r>
              <a:rPr lang="en-US" altLang="zh-CN" sz="2400" b="1" kern="100" dirty="0">
                <a:latin typeface="Times New Roman"/>
                <a:ea typeface="黑体"/>
                <a:cs typeface="Courier New"/>
              </a:rPr>
              <a:t>3</a:t>
            </a:r>
            <a:r>
              <a:rPr lang="zh-CN" altLang="zh-CN" sz="2400" b="1" kern="100" dirty="0">
                <a:latin typeface="Times New Roman"/>
                <a:ea typeface="黑体"/>
                <a:cs typeface="Times New Roman"/>
              </a:rPr>
              <a:t>：</a:t>
            </a:r>
            <a:r>
              <a:rPr lang="zh-CN" altLang="zh-CN" sz="2400" b="1" kern="100" dirty="0">
                <a:latin typeface="Times New Roman"/>
                <a:ea typeface="楷体_GB2312"/>
                <a:cs typeface="Times New Roman"/>
              </a:rPr>
              <a:t>语文课开始了，老师要把批好的试卷发下来。在拿到试卷之前，我紧张得要命，就怕自己考砸了。</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我不停地在心里念叨：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阿弥陀佛，老天爷啊，保佑我吧！我再也不听录音机，不看电视，不打游戏机了。唉！都怪我自己，老想着打游戏机，考试前一天还趁父母不在家偷看了一个小时的电视。老师啊，发发慈悲，手下留情，我以后上课一定好好听讲，千万别让我不及格啊！</a:t>
            </a:r>
            <a:r>
              <a:rPr lang="en-US" altLang="zh-CN" sz="2400" b="1" kern="100" dirty="0">
                <a:solidFill>
                  <a:srgbClr val="FF0000"/>
                </a:solidFill>
                <a:latin typeface="宋体"/>
                <a:cs typeface="Times New Roman"/>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31661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二、以</a:t>
            </a:r>
            <a:r>
              <a:rPr lang="en-US" altLang="zh-CN" sz="2400" b="1" kern="100" dirty="0">
                <a:latin typeface="宋体"/>
                <a:cs typeface="Times New Roman"/>
              </a:rPr>
              <a:t>“</a:t>
            </a:r>
            <a:r>
              <a:rPr lang="zh-CN" altLang="zh-CN" sz="2400" b="1" kern="100" dirty="0">
                <a:latin typeface="Times New Roman"/>
                <a:cs typeface="Times New Roman"/>
              </a:rPr>
              <a:t>你我走过的日子</a:t>
            </a:r>
            <a:r>
              <a:rPr lang="en-US" altLang="zh-CN" sz="2400" b="1" kern="100" dirty="0">
                <a:latin typeface="宋体"/>
                <a:cs typeface="Times New Roman"/>
              </a:rPr>
              <a:t>”</a:t>
            </a:r>
            <a:r>
              <a:rPr lang="zh-CN" altLang="zh-CN" sz="2400" b="1" kern="100" dirty="0">
                <a:latin typeface="Times New Roman"/>
                <a:cs typeface="Times New Roman"/>
              </a:rPr>
              <a:t>为题目写一篇记叙文，要突出细节描写，字数不少于</a:t>
            </a:r>
            <a:r>
              <a:rPr lang="en-US" altLang="zh-CN" sz="2400" b="1" kern="100" dirty="0">
                <a:latin typeface="Times New Roman"/>
                <a:cs typeface="Courier New"/>
              </a:rPr>
              <a:t>800</a:t>
            </a:r>
            <a:r>
              <a:rPr lang="zh-CN" altLang="zh-CN" sz="2400" b="1" kern="100" dirty="0">
                <a:latin typeface="Times New Roman"/>
                <a:cs typeface="Times New Roman"/>
              </a:rPr>
              <a:t>。文中不得出现个人信息。</a:t>
            </a:r>
            <a:endParaRPr lang="zh-CN" altLang="zh-CN" sz="1050" kern="100" dirty="0">
              <a:latin typeface="宋体"/>
              <a:cs typeface="Courier New"/>
            </a:endParaRPr>
          </a:p>
          <a:p>
            <a:pPr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【写作示例】</a:t>
            </a:r>
            <a:endParaRPr lang="zh-CN" altLang="zh-CN" sz="1050" kern="100" dirty="0">
              <a:solidFill>
                <a:srgbClr val="FF0000"/>
              </a:solidFill>
              <a:latin typeface="宋体"/>
              <a:cs typeface="Courier New"/>
            </a:endParaRPr>
          </a:p>
          <a:p>
            <a:pPr algn="ctr">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你我走过的日子</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你我走过的日子，值得回忆；你我走过的日子，值得怀念。我生长在农村，从小父母就为了生计去城里打拼，爷爷也很早离开了我们。所以每当在落日的余晖下，在晚风升起的炊烟中，我只能与年迈的奶奶相伴而随，形影不离。当每天的朝阳升起之时，我就开始紧紧地跟在她的身后，唯恐把自己丢在小路上，这样的日子平淡而温馨悠远。</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657627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08365"/>
            <a:ext cx="11647294" cy="6099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第三步：理行文线索。</a:t>
            </a:r>
            <a:r>
              <a:rPr lang="zh-CN" altLang="zh-CN" sz="2400" b="1" kern="100" dirty="0">
                <a:latin typeface="Times New Roman"/>
                <a:cs typeface="Times New Roman"/>
              </a:rPr>
              <a:t>即领悟文章的脉络、顺序，目的是理清作者的行文思路，借此可准确地划分全文的段落层次。</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第四步：辨叙述方式。</a:t>
            </a:r>
            <a:r>
              <a:rPr lang="zh-CN" altLang="zh-CN" sz="2400" b="1" kern="100" dirty="0">
                <a:latin typeface="Times New Roman"/>
                <a:cs typeface="Times New Roman"/>
              </a:rPr>
              <a:t>即辨析文本主要采用的叙述方式，消息一般都是采用</a:t>
            </a:r>
            <a:r>
              <a:rPr lang="en-US" altLang="zh-CN" sz="2400" b="1" kern="100" dirty="0">
                <a:latin typeface="宋体"/>
                <a:cs typeface="Times New Roman"/>
              </a:rPr>
              <a:t>“</a:t>
            </a:r>
            <a:r>
              <a:rPr lang="zh-CN" altLang="zh-CN" sz="2400" b="1" kern="100" dirty="0">
                <a:latin typeface="Times New Roman"/>
                <a:cs typeface="Times New Roman"/>
              </a:rPr>
              <a:t>倒金字塔</a:t>
            </a:r>
            <a:r>
              <a:rPr lang="en-US" altLang="zh-CN" sz="2400" b="1" kern="100" dirty="0">
                <a:latin typeface="宋体"/>
                <a:cs typeface="Times New Roman"/>
              </a:rPr>
              <a:t>”</a:t>
            </a:r>
            <a:r>
              <a:rPr lang="zh-CN" altLang="zh-CN" sz="2400" b="1" kern="100" dirty="0">
                <a:latin typeface="Times New Roman"/>
                <a:cs typeface="Times New Roman"/>
              </a:rPr>
              <a:t>式</a:t>
            </a:r>
            <a:r>
              <a:rPr lang="en-US" altLang="zh-CN" sz="2400" b="1" kern="100" dirty="0">
                <a:latin typeface="Times New Roman"/>
                <a:cs typeface="Courier New"/>
              </a:rPr>
              <a:t>(</a:t>
            </a:r>
            <a:r>
              <a:rPr lang="zh-CN" altLang="zh-CN" sz="2400" b="1" kern="100" dirty="0">
                <a:latin typeface="Times New Roman"/>
                <a:cs typeface="Times New Roman"/>
              </a:rPr>
              <a:t>即先说结果，再说重要事实，最后说次要内容</a:t>
            </a:r>
            <a:r>
              <a:rPr lang="en-US" altLang="zh-CN" sz="2400" b="1" kern="100" dirty="0">
                <a:latin typeface="Times New Roman"/>
                <a:cs typeface="Courier New"/>
              </a:rPr>
              <a:t>)</a:t>
            </a:r>
            <a:r>
              <a:rPr lang="zh-CN" altLang="zh-CN" sz="2400" b="1" kern="100" dirty="0">
                <a:latin typeface="Times New Roman"/>
                <a:cs typeface="Times New Roman"/>
              </a:rPr>
              <a:t>，这跟一般的记叙文不同。而通讯的叙述方式就比较灵活多变，有顺叙、倒叙，中间或许还会有插叙、补叙等。</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第五步：挖中心主旨。</a:t>
            </a:r>
            <a:r>
              <a:rPr lang="zh-CN" altLang="zh-CN" sz="2400" b="1" kern="100" dirty="0">
                <a:latin typeface="Times New Roman"/>
                <a:cs typeface="Times New Roman"/>
              </a:rPr>
              <a:t>目的是评价文本的主要观点和基本倾向，评价文本产生的社会价值和影响，探讨文本反映的人生价值和时代精神。</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黑体"/>
                <a:cs typeface="Times New Roman"/>
              </a:rPr>
              <a:t>第六步：析表现手法。</a:t>
            </a:r>
            <a:r>
              <a:rPr lang="zh-CN" altLang="zh-CN" sz="2400" b="1" kern="100" dirty="0">
                <a:latin typeface="Times New Roman"/>
                <a:cs typeface="Times New Roman"/>
              </a:rPr>
              <a:t>一般可以从叙述、描写、抒情、议论等表达方式，烘托、借景抒情等文学手段，锤词炼句及比喻、拟人等种种修辞方法几个角度去考虑。但由于新闻往往综合运用多种表现手法，而考试时的阅读时间又十分有限，因此一般宜结合新闻对象，抓其中最主要、最突出的表现手法来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41820686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58894"/>
            <a:ext cx="11647294" cy="609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6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夏天的夜晚是那么的闷热，四周一片寂静，你和我就相依在门口的老槐树下纳凉，我半躺在你的怀抱里，享受着你手中那把蒲扇轻轻摇曳带来的丝丝凉风。星星也像怕热似的不知道躲哪去了，只有一轮圆月静静地停在我们的头顶，俯瞰着大地上的万物。偶尔邻居一两声低语夹杂着村口的犬吠，把整个夜晚衬得幽静而旷远。夜色中，我看到了你那满头银发在隐约闪烁，就好奇地问：</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奶奶，你的头发怎么和月亮一样白啊？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你笑眯眯地看着我，一脸神秘地跟我说：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因为奶奶是从月亮上来的。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奶奶，月球上好玩吗，和这里一样吗？</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我睁大着双眼好奇地问。</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好玩啊，有美丽的嫦娥、聪明的白兔</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你每次都津津有味地讲着。那一刻我感觉自己很幸福，因为我有一个从月亮上来的奶奶，而且一直在陪伴着我，呵护着我。奶奶的声音在黑夜里慢慢地氤氲，就如同一朵开在我心里的花，把远离父母的孤独和胆小一起消淡。无数个夏夜就这样过去了，现在想想和你在一起的日子虽然很简单，甚至乏味，但那从我手指间流逝的夏夜，还有你那奇幻的故事将一直萦绕在我的心头，烛照着我的远方道路，让我感到人生不再苦短，生命也有另一种美丽。</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9144516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77548"/>
            <a:ext cx="11647294"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秋风起时，你种在野外的那些庄稼都已成熟了。秋收季节，你去田里干活，我就会屁颠屁颠地跟在你的身后，在田里东翻西找，追寻着自己的一方乐土。每次看到那些长得黑乎乎的东西就问：</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奶奶，这是什么东西啊，长这么奇怪又难看？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你就会笑呵呵地跟我说：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虽然它长得比较丑，但那是我们的朋友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之后我就会小心翼翼地把它放回原处，知道了原来外表丑陋的东西并不全都是坏的，不能以貌取物。每次看你细致地捡起落在田里的大豆、麦穗等粮食，都感到不可思议，为什么这一点点的粮食你竟要如此费力地去拾捡，本已佝偻的身躯在夕阳下更加地贴近土地。现在想起来，我才恍然醒悟，原来这是你对粮食的一种珍惜，对土地的一种敬重，是一种真正意义上的精神膜拜。</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320675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368609"/>
            <a:ext cx="11647294"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春去秋来，燕子也飞向了远方，爸爸把我从农村老家接到城里来读书了。虽然城里的环境很好，但我总觉得自己是那样的孤单，常常看着天边的飞鸟，很是羡慕它们飞过天空时轻盈的姿态，多像自己跟随奶奶到处行走一样啊！在这里，我开始怀念雨后土地的芬芳气息，怀念落日时炊烟的袅袅，怀念我们一起手牵手走在村口小路上的倒影。</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终于我又回到你的身边，但那个远逝的夏夜再也不会来了，我再也不能在月下听你讲故事了，再也不能跟随你到处乱窜了。你静静地躺在那张我多么熟悉的小床上，那从床单下蔓出的干稻草，是我们一起从野外运回来的吗？你说稻草在冬天很暖和，也很干净。我知道稻草上面有露珠的芬芳，有阳光的甘甜，也有你温暖的体温，而这一切都已经远逝，无法寻回。门外邻家屋脊上的炊烟又一次升起，而我只能在这里一个人默默地流着泪，我知道，在我的世界里，再也没有你了。</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9403129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448747"/>
            <a:ext cx="1164729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楷体_GB2312"/>
                <a:cs typeface="Times New Roman"/>
              </a:rPr>
              <a:t>从此我只能一个人回到从前，回到那些我们熟悉的往事中，用回忆来温暖你我走过的日子。恍惚中，阳光四溢，在田野的小路上，我们一起牵手走来</a:t>
            </a:r>
            <a:r>
              <a:rPr lang="en-US" altLang="zh-CN" sz="2400" b="1" kern="100" dirty="0">
                <a:solidFill>
                  <a:srgbClr val="FF0000"/>
                </a:solidFill>
                <a:latin typeface="宋体"/>
                <a:cs typeface="Times New Roman"/>
              </a:rPr>
              <a:t>……</a:t>
            </a:r>
            <a:endParaRPr lang="zh-CN" altLang="zh-CN" sz="1050" kern="100" dirty="0">
              <a:solidFill>
                <a:srgbClr val="FF0000"/>
              </a:solidFill>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【名师点评】</a:t>
            </a:r>
            <a:r>
              <a:rPr lang="zh-CN" altLang="zh-CN" sz="2400" b="1" kern="100" dirty="0">
                <a:solidFill>
                  <a:srgbClr val="FF0000"/>
                </a:solidFill>
                <a:latin typeface="宋体"/>
                <a:ea typeface="Times New Roman"/>
                <a:cs typeface="Courier New"/>
              </a:rPr>
              <a:t> </a:t>
            </a:r>
            <a:r>
              <a:rPr lang="zh-CN" altLang="zh-CN" sz="2400" b="1" kern="100" dirty="0">
                <a:solidFill>
                  <a:srgbClr val="FF0000"/>
                </a:solidFill>
                <a:latin typeface="Times New Roman"/>
                <a:ea typeface="仿宋_GB2312"/>
                <a:cs typeface="Times New Roman"/>
              </a:rPr>
              <a:t>本文描写真实生动，主题深刻。特别是一些细节部分的深入刻画，让本来那种平淡的情感变得细腻、丰盈起来，文章字里行间所表现出来的真实细腻的情感足以打动读者的心。奶奶对我无声的爱和我对奶奶的牵挂、感激与愧疚都深深地印在读者的心中。</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8481922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2746641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28655"/>
            <a:ext cx="11647294" cy="556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【实践任务】</a:t>
            </a:r>
            <a:r>
              <a:rPr lang="zh-CN" altLang="zh-CN" sz="2400" b="1" kern="100" dirty="0">
                <a:latin typeface="宋体"/>
                <a:ea typeface="Times New Roman"/>
                <a:cs typeface="Courier New"/>
              </a:rPr>
              <a:t> </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阅读以下各个新闻片段，回答相关问题。</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新闻材料：</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ea typeface="楷体_GB2312"/>
                <a:cs typeface="Times New Roman"/>
              </a:rPr>
              <a:t>昨天晚上</a:t>
            </a:r>
            <a:r>
              <a:rPr lang="en-US" altLang="zh-CN" sz="2400" b="1" kern="100" dirty="0">
                <a:latin typeface="Times New Roman"/>
                <a:ea typeface="楷体_GB2312"/>
                <a:cs typeface="Courier New"/>
              </a:rPr>
              <a:t>7</a:t>
            </a:r>
            <a:r>
              <a:rPr lang="zh-CN" altLang="zh-CN" sz="2400" b="1" kern="100" dirty="0">
                <a:latin typeface="Times New Roman"/>
                <a:ea typeface="楷体_GB2312"/>
                <a:cs typeface="Times New Roman"/>
              </a:rPr>
              <a:t>点多钟，记者乘坐采访车赶到南澳镇。此时，一阵紧过一阵的狂风裹挟着海水，不断向镇区刮来。尽管天已漆黑，但是大海上滔天的白浪依然清晰可辨。在港湾里避风的渔排随着浪头上下摇晃，随时有倾覆的危险。晚上</a:t>
            </a:r>
            <a:r>
              <a:rPr lang="en-US" altLang="zh-CN" sz="2400" b="1" kern="100" dirty="0">
                <a:latin typeface="Times New Roman"/>
                <a:ea typeface="楷体_GB2312"/>
                <a:cs typeface="Courier New"/>
              </a:rPr>
              <a:t>8</a:t>
            </a:r>
            <a:r>
              <a:rPr lang="zh-CN" altLang="zh-CN" sz="2400" b="1" kern="100" dirty="0">
                <a:latin typeface="Times New Roman"/>
                <a:ea typeface="楷体_GB2312"/>
                <a:cs typeface="Times New Roman"/>
              </a:rPr>
              <a:t>点一过，风力明显加大。记者乘坐的采访车一停下来，车身就被大风刮得剧烈抖动。海水被接近</a:t>
            </a:r>
            <a:r>
              <a:rPr lang="en-US" altLang="zh-CN" sz="2400" b="1" kern="100" dirty="0">
                <a:latin typeface="Times New Roman"/>
                <a:ea typeface="楷体_GB2312"/>
                <a:cs typeface="Courier New"/>
              </a:rPr>
              <a:t>10</a:t>
            </a:r>
            <a:r>
              <a:rPr lang="zh-CN" altLang="zh-CN" sz="2400" b="1" kern="100" dirty="0">
                <a:latin typeface="Times New Roman"/>
                <a:ea typeface="楷体_GB2312"/>
                <a:cs typeface="Times New Roman"/>
              </a:rPr>
              <a:t>级的大风卷集着，疯狂地</a:t>
            </a:r>
            <a:r>
              <a:rPr lang="en-US" altLang="zh-CN" sz="2400" b="1" kern="100" dirty="0">
                <a:latin typeface="宋体"/>
                <a:cs typeface="Times New Roman"/>
              </a:rPr>
              <a:t>“</a:t>
            </a:r>
            <a:r>
              <a:rPr lang="zh-CN" altLang="zh-CN" sz="2400" b="1" kern="100" dirty="0">
                <a:latin typeface="Times New Roman"/>
                <a:ea typeface="楷体_GB2312"/>
                <a:cs typeface="Times New Roman"/>
              </a:rPr>
              <a:t>扑</a:t>
            </a:r>
            <a:r>
              <a:rPr lang="en-US" altLang="zh-CN" sz="2400" b="1" kern="100" dirty="0">
                <a:latin typeface="宋体"/>
                <a:cs typeface="Times New Roman"/>
              </a:rPr>
              <a:t>”</a:t>
            </a:r>
            <a:r>
              <a:rPr lang="zh-CN" altLang="zh-CN" sz="2400" b="1" kern="100" dirty="0">
                <a:latin typeface="Times New Roman"/>
                <a:ea typeface="楷体_GB2312"/>
                <a:cs typeface="Times New Roman"/>
              </a:rPr>
              <a:t>上防波堤，形成一阵充斥着咸味的暴风雨。南澳镇门朝大海的店面几乎全部大量进水，积水没过脚面。晚上</a:t>
            </a:r>
            <a:r>
              <a:rPr lang="en-US" altLang="zh-CN" sz="2400" b="1" kern="100" dirty="0">
                <a:latin typeface="Times New Roman"/>
                <a:ea typeface="楷体_GB2312"/>
                <a:cs typeface="Courier New"/>
              </a:rPr>
              <a:t>8</a:t>
            </a:r>
            <a:r>
              <a:rPr lang="zh-CN" altLang="zh-CN" sz="2400" b="1" kern="100" dirty="0">
                <a:latin typeface="Times New Roman"/>
                <a:ea typeface="楷体_GB2312"/>
                <a:cs typeface="Times New Roman"/>
              </a:rPr>
              <a:t>点</a:t>
            </a:r>
            <a:r>
              <a:rPr lang="en-US" altLang="zh-CN" sz="2400" b="1" kern="100" dirty="0">
                <a:latin typeface="Times New Roman"/>
                <a:ea typeface="楷体_GB2312"/>
                <a:cs typeface="Courier New"/>
              </a:rPr>
              <a:t>04</a:t>
            </a:r>
            <a:r>
              <a:rPr lang="zh-CN" altLang="zh-CN" sz="2400" b="1" kern="100" dirty="0">
                <a:latin typeface="Times New Roman"/>
                <a:ea typeface="楷体_GB2312"/>
                <a:cs typeface="Times New Roman"/>
              </a:rPr>
              <a:t>分，南澳全镇停电。</a:t>
            </a:r>
            <a:endParaRPr lang="zh-CN" altLang="zh-CN" sz="1050" kern="100" dirty="0">
              <a:latin typeface="宋体"/>
              <a:cs typeface="Courier New"/>
            </a:endParaRPr>
          </a:p>
          <a:p>
            <a:pPr indent="612140" algn="r">
              <a:lnSpc>
                <a:spcPct val="150000"/>
              </a:lnSpc>
              <a:spcAft>
                <a:spcPts val="0"/>
              </a:spcAft>
              <a:tabLst>
                <a:tab pos="135064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节选自《南澳：</a:t>
            </a:r>
            <a:r>
              <a:rPr lang="en-US" altLang="zh-CN" sz="2400" b="1" kern="100" dirty="0">
                <a:latin typeface="宋体"/>
                <a:cs typeface="Times New Roman"/>
              </a:rPr>
              <a:t>“</a:t>
            </a:r>
            <a:r>
              <a:rPr lang="zh-CN" altLang="zh-CN" sz="2400" b="1" kern="100" dirty="0">
                <a:latin typeface="Times New Roman"/>
                <a:cs typeface="Times New Roman"/>
              </a:rPr>
              <a:t>风眼</a:t>
            </a:r>
            <a:r>
              <a:rPr lang="en-US" altLang="zh-CN" sz="2400" b="1" kern="100" dirty="0">
                <a:latin typeface="宋体"/>
                <a:cs typeface="Times New Roman"/>
              </a:rPr>
              <a:t>”</a:t>
            </a:r>
            <a:r>
              <a:rPr lang="zh-CN" altLang="zh-CN" sz="2400" b="1" kern="100" dirty="0">
                <a:latin typeface="Times New Roman"/>
                <a:cs typeface="Times New Roman"/>
              </a:rPr>
              <a:t>里经受冲击》</a:t>
            </a:r>
            <a:endParaRPr lang="zh-CN" altLang="zh-CN" sz="1050" kern="100" dirty="0">
              <a:effectLst/>
              <a:latin typeface="宋体"/>
              <a:cs typeface="Courier New"/>
            </a:endParaRPr>
          </a:p>
        </p:txBody>
      </p:sp>
    </p:spTree>
    <p:extLst>
      <p:ext uri="{BB962C8B-B14F-4D97-AF65-F5344CB8AC3E}">
        <p14:creationId xmlns:p14="http://schemas.microsoft.com/office/powerpoint/2010/main" val="3245490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2034720"/>
            <a:ext cx="1130474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问题：本文的作者是如何突出新闻的真实性的？</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从三个方面。一是根据采访经过突出真实性，二是根据对新闻现场的客观反映突出真实性，三是根据准确的数据突出真实性。</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208556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52665"/>
            <a:ext cx="11647294" cy="579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41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新闻材料：</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latin typeface="Times New Roman"/>
                <a:ea typeface="楷体_GB2312"/>
                <a:cs typeface="Times New Roman"/>
              </a:rPr>
              <a:t>新</a:t>
            </a:r>
            <a:r>
              <a:rPr lang="en-US" altLang="zh-CN" sz="2400" b="1" kern="100" dirty="0">
                <a:latin typeface="宋体"/>
                <a:cs typeface="Times New Roman"/>
              </a:rPr>
              <a:t>“</a:t>
            </a:r>
            <a:r>
              <a:rPr lang="zh-CN" altLang="zh-CN" sz="2400" b="1" kern="100" dirty="0">
                <a:latin typeface="Times New Roman"/>
                <a:ea typeface="楷体_GB2312"/>
                <a:cs typeface="Times New Roman"/>
              </a:rPr>
              <a:t>哥德堡</a:t>
            </a:r>
            <a:r>
              <a:rPr lang="en-US" altLang="zh-CN" sz="2400" b="1" kern="100" dirty="0">
                <a:latin typeface="宋体"/>
                <a:cs typeface="Times New Roman"/>
              </a:rPr>
              <a:t>”</a:t>
            </a:r>
            <a:r>
              <a:rPr lang="zh-CN" altLang="zh-CN" sz="2400" b="1" kern="100" dirty="0">
                <a:latin typeface="Times New Roman"/>
                <a:ea typeface="楷体_GB2312"/>
                <a:cs typeface="Times New Roman"/>
              </a:rPr>
              <a:t>与</a:t>
            </a:r>
            <a:r>
              <a:rPr lang="en-US" altLang="zh-CN" sz="2400" b="1" kern="100" dirty="0">
                <a:latin typeface="宋体"/>
                <a:cs typeface="Times New Roman"/>
              </a:rPr>
              <a:t>“</a:t>
            </a:r>
            <a:r>
              <a:rPr lang="zh-CN" altLang="zh-CN" sz="2400" b="1" kern="100" dirty="0">
                <a:latin typeface="Times New Roman"/>
                <a:ea typeface="楷体_GB2312"/>
                <a:cs typeface="Times New Roman"/>
              </a:rPr>
              <a:t>哥德堡</a:t>
            </a:r>
            <a:r>
              <a:rPr lang="en-US" altLang="zh-CN" sz="2400" b="1" kern="100" dirty="0">
                <a:latin typeface="宋体"/>
                <a:cs typeface="Times New Roman"/>
              </a:rPr>
              <a:t>”</a:t>
            </a:r>
            <a:r>
              <a:rPr lang="zh-CN" altLang="zh-CN" sz="2400" b="1" kern="100" dirty="0">
                <a:latin typeface="Times New Roman"/>
                <a:ea typeface="楷体_GB2312"/>
                <a:cs typeface="Times New Roman"/>
              </a:rPr>
              <a:t>一号在形状、结构、大小上基本相同，但新</a:t>
            </a:r>
            <a:r>
              <a:rPr lang="en-US" altLang="zh-CN" sz="2400" b="1" kern="100" dirty="0">
                <a:latin typeface="宋体"/>
                <a:cs typeface="Times New Roman"/>
              </a:rPr>
              <a:t>“</a:t>
            </a:r>
            <a:r>
              <a:rPr lang="zh-CN" altLang="zh-CN" sz="2400" b="1" kern="100" dirty="0">
                <a:latin typeface="Times New Roman"/>
                <a:ea typeface="楷体_GB2312"/>
                <a:cs typeface="Times New Roman"/>
              </a:rPr>
              <a:t>哥德堡</a:t>
            </a:r>
            <a:r>
              <a:rPr lang="en-US" altLang="zh-CN" sz="2400" b="1" kern="100" dirty="0">
                <a:latin typeface="宋体"/>
                <a:cs typeface="Times New Roman"/>
              </a:rPr>
              <a:t>”</a:t>
            </a:r>
            <a:r>
              <a:rPr lang="zh-CN" altLang="zh-CN" sz="2400" b="1" kern="100" dirty="0">
                <a:latin typeface="Times New Roman"/>
                <a:ea typeface="楷体_GB2312"/>
                <a:cs typeface="Times New Roman"/>
              </a:rPr>
              <a:t>的内脏却设置有高科技设备，它完全具备了现代远洋航海安全的要求。瑞典</a:t>
            </a:r>
            <a:r>
              <a:rPr lang="en-US" altLang="zh-CN" sz="2400" b="1" kern="100" dirty="0">
                <a:latin typeface="宋体"/>
                <a:cs typeface="Times New Roman"/>
              </a:rPr>
              <a:t>“</a:t>
            </a:r>
            <a:r>
              <a:rPr lang="zh-CN" altLang="zh-CN" sz="2400" b="1" kern="100" dirty="0">
                <a:latin typeface="Times New Roman"/>
                <a:ea typeface="楷体_GB2312"/>
                <a:cs typeface="Times New Roman"/>
              </a:rPr>
              <a:t>哥德堡</a:t>
            </a:r>
            <a:r>
              <a:rPr lang="en-US" altLang="zh-CN" sz="2400" b="1" kern="100" dirty="0">
                <a:latin typeface="宋体"/>
                <a:cs typeface="Times New Roman"/>
              </a:rPr>
              <a:t>”</a:t>
            </a:r>
            <a:r>
              <a:rPr lang="zh-CN" altLang="zh-CN" sz="2400" b="1" kern="100" dirty="0">
                <a:latin typeface="Times New Roman"/>
                <a:ea typeface="楷体_GB2312"/>
                <a:cs typeface="Times New Roman"/>
              </a:rPr>
              <a:t>号官方网站充满了对</a:t>
            </a:r>
            <a:r>
              <a:rPr lang="en-US" altLang="zh-CN" sz="2400" b="1" kern="100" dirty="0">
                <a:latin typeface="宋体"/>
                <a:cs typeface="Times New Roman"/>
              </a:rPr>
              <a:t>“</a:t>
            </a:r>
            <a:r>
              <a:rPr lang="zh-CN" altLang="zh-CN" sz="2400" b="1" kern="100" dirty="0">
                <a:latin typeface="Times New Roman"/>
                <a:ea typeface="楷体_GB2312"/>
                <a:cs typeface="Times New Roman"/>
              </a:rPr>
              <a:t>哥德堡</a:t>
            </a:r>
            <a:r>
              <a:rPr lang="en-US" altLang="zh-CN" sz="2400" b="1" kern="100" dirty="0">
                <a:latin typeface="宋体"/>
                <a:cs typeface="Times New Roman"/>
              </a:rPr>
              <a:t>”</a:t>
            </a:r>
            <a:r>
              <a:rPr lang="zh-CN" altLang="zh-CN" sz="2400" b="1" kern="100" dirty="0">
                <a:latin typeface="Times New Roman"/>
                <a:ea typeface="楷体_GB2312"/>
                <a:cs typeface="Times New Roman"/>
              </a:rPr>
              <a:t>号的溢美之词：</a:t>
            </a:r>
            <a:r>
              <a:rPr lang="en-US" altLang="zh-CN" sz="2400" b="1" kern="100" dirty="0">
                <a:latin typeface="宋体"/>
                <a:cs typeface="Times New Roman"/>
              </a:rPr>
              <a:t>“</a:t>
            </a:r>
            <a:r>
              <a:rPr lang="zh-CN" altLang="zh-CN" sz="2400" b="1" kern="100" dirty="0">
                <a:latin typeface="Times New Roman"/>
                <a:ea typeface="楷体_GB2312"/>
                <a:cs typeface="Times New Roman"/>
              </a:rPr>
              <a:t>这一工程是传统造船工艺和现代科技的完美结合，继承了</a:t>
            </a:r>
            <a:r>
              <a:rPr lang="en-US" altLang="zh-CN" sz="2400" b="1" kern="100" dirty="0">
                <a:latin typeface="Times New Roman"/>
                <a:ea typeface="楷体_GB2312"/>
                <a:cs typeface="Courier New"/>
              </a:rPr>
              <a:t>18</a:t>
            </a:r>
            <a:r>
              <a:rPr lang="zh-CN" altLang="zh-CN" sz="2400" b="1" kern="100" dirty="0">
                <a:latin typeface="Times New Roman"/>
                <a:ea typeface="楷体_GB2312"/>
                <a:cs typeface="Times New Roman"/>
              </a:rPr>
              <a:t>世纪的高超手工工艺。任何人在海上见到了升起全帆航行的</a:t>
            </a:r>
            <a:r>
              <a:rPr lang="zh-CN" altLang="zh-CN" sz="2400" b="1" kern="100" dirty="0">
                <a:latin typeface="宋体"/>
                <a:cs typeface="Times New Roman"/>
              </a:rPr>
              <a:t>‘</a:t>
            </a:r>
            <a:r>
              <a:rPr lang="zh-CN" altLang="zh-CN" sz="2400" b="1" kern="100" dirty="0">
                <a:latin typeface="Times New Roman"/>
                <a:ea typeface="楷体_GB2312"/>
                <a:cs typeface="Times New Roman"/>
              </a:rPr>
              <a:t>哥德堡</a:t>
            </a:r>
            <a:r>
              <a:rPr lang="zh-CN" altLang="zh-CN" sz="2400" b="1" kern="100" dirty="0">
                <a:latin typeface="宋体"/>
                <a:cs typeface="Times New Roman"/>
              </a:rPr>
              <a:t>’</a:t>
            </a:r>
            <a:r>
              <a:rPr lang="zh-CN" altLang="zh-CN" sz="2400" b="1" kern="100" dirty="0">
                <a:latin typeface="Times New Roman"/>
                <a:ea typeface="楷体_GB2312"/>
                <a:cs typeface="Times New Roman"/>
              </a:rPr>
              <a:t>号，都看不出她和历史上的古帆船有任何区别。</a:t>
            </a:r>
            <a:r>
              <a:rPr lang="zh-CN" altLang="zh-CN" sz="2400" b="1" kern="100" dirty="0">
                <a:latin typeface="宋体"/>
                <a:cs typeface="Times New Roman"/>
              </a:rPr>
              <a:t>”</a:t>
            </a:r>
            <a:r>
              <a:rPr lang="en-US" altLang="zh-CN" sz="2400" b="1" kern="100" dirty="0">
                <a:latin typeface="Times New Roman"/>
                <a:ea typeface="楷体_GB2312"/>
                <a:cs typeface="Courier New"/>
              </a:rPr>
              <a:t>2005</a:t>
            </a:r>
            <a:r>
              <a:rPr lang="zh-CN" altLang="zh-CN" sz="2400" b="1" kern="100" dirty="0">
                <a:latin typeface="Times New Roman"/>
                <a:ea typeface="楷体_GB2312"/>
                <a:cs typeface="Times New Roman"/>
              </a:rPr>
              <a:t>年</a:t>
            </a:r>
            <a:r>
              <a:rPr lang="en-US" altLang="zh-CN" sz="2400" b="1" kern="100" dirty="0">
                <a:latin typeface="Times New Roman"/>
                <a:ea typeface="楷体_GB2312"/>
                <a:cs typeface="Courier New"/>
              </a:rPr>
              <a:t>10</a:t>
            </a:r>
            <a:r>
              <a:rPr lang="zh-CN" altLang="zh-CN" sz="2400" b="1" kern="100" dirty="0">
                <a:latin typeface="Times New Roman"/>
                <a:ea typeface="楷体_GB2312"/>
                <a:cs typeface="Times New Roman"/>
              </a:rPr>
              <a:t>月，一艘</a:t>
            </a:r>
            <a:r>
              <a:rPr lang="en-US" altLang="zh-CN" sz="2400" b="1" kern="100" dirty="0">
                <a:latin typeface="Times New Roman"/>
                <a:ea typeface="楷体_GB2312"/>
                <a:cs typeface="Courier New"/>
              </a:rPr>
              <a:t>18</a:t>
            </a:r>
            <a:r>
              <a:rPr lang="zh-CN" altLang="zh-CN" sz="2400" b="1" kern="100" dirty="0">
                <a:latin typeface="Times New Roman"/>
                <a:ea typeface="楷体_GB2312"/>
                <a:cs typeface="Times New Roman"/>
              </a:rPr>
              <a:t>世纪的古船再次扬帆远航了。</a:t>
            </a:r>
            <a:r>
              <a:rPr lang="en-US" altLang="zh-CN" sz="2400" b="1" kern="100" dirty="0">
                <a:latin typeface="Times New Roman"/>
                <a:ea typeface="楷体_GB2312"/>
                <a:cs typeface="Times New Roman"/>
              </a:rPr>
              <a:t>			</a:t>
            </a:r>
            <a:r>
              <a:rPr lang="en-US" altLang="zh-CN" sz="2400" b="1" kern="100" dirty="0">
                <a:latin typeface="Times New Roman"/>
                <a:cs typeface="Courier New"/>
              </a:rPr>
              <a:t>——</a:t>
            </a:r>
            <a:r>
              <a:rPr lang="zh-CN" altLang="zh-CN" sz="2400" b="1" kern="100" dirty="0">
                <a:latin typeface="Times New Roman"/>
                <a:cs typeface="Times New Roman"/>
              </a:rPr>
              <a:t>节选自《复活的</a:t>
            </a:r>
            <a:r>
              <a:rPr lang="en-US" altLang="zh-CN" sz="2400" b="1" kern="100" dirty="0">
                <a:latin typeface="宋体"/>
                <a:cs typeface="Times New Roman"/>
              </a:rPr>
              <a:t>“</a:t>
            </a:r>
            <a:r>
              <a:rPr lang="zh-CN" altLang="zh-CN" sz="2400" b="1" kern="100" dirty="0">
                <a:latin typeface="Times New Roman"/>
                <a:cs typeface="Times New Roman"/>
              </a:rPr>
              <a:t>歌德堡</a:t>
            </a:r>
            <a:r>
              <a:rPr lang="en-US" altLang="zh-CN" sz="2400" b="1" kern="100" dirty="0">
                <a:latin typeface="宋体"/>
                <a:cs typeface="Times New Roman"/>
              </a:rPr>
              <a:t>”</a:t>
            </a:r>
            <a:r>
              <a:rPr lang="zh-CN" altLang="zh-CN" sz="2400" b="1" kern="100" dirty="0">
                <a:latin typeface="Times New Roman"/>
                <a:cs typeface="Times New Roman"/>
              </a:rPr>
              <a:t>号到了广州》</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latin typeface="Times New Roman"/>
                <a:cs typeface="Times New Roman"/>
              </a:rPr>
              <a:t>问题：作者称新</a:t>
            </a:r>
            <a:r>
              <a:rPr lang="en-US" altLang="zh-CN" sz="2400" b="1" kern="100" dirty="0">
                <a:latin typeface="宋体"/>
                <a:cs typeface="Times New Roman"/>
              </a:rPr>
              <a:t>“</a:t>
            </a:r>
            <a:r>
              <a:rPr lang="zh-CN" altLang="zh-CN" sz="2400" b="1" kern="100" dirty="0">
                <a:latin typeface="Times New Roman"/>
                <a:cs typeface="Times New Roman"/>
              </a:rPr>
              <a:t>歌德堡</a:t>
            </a:r>
            <a:r>
              <a:rPr lang="en-US" altLang="zh-CN" sz="2400" b="1" kern="100" dirty="0">
                <a:latin typeface="宋体"/>
                <a:cs typeface="Times New Roman"/>
              </a:rPr>
              <a:t>”</a:t>
            </a:r>
            <a:r>
              <a:rPr lang="zh-CN" altLang="zh-CN" sz="2400" b="1" kern="100" dirty="0">
                <a:latin typeface="Times New Roman"/>
                <a:cs typeface="Times New Roman"/>
              </a:rPr>
              <a:t>号为</a:t>
            </a:r>
            <a:r>
              <a:rPr lang="en-US" altLang="zh-CN" sz="2400" b="1" kern="100" dirty="0">
                <a:latin typeface="宋体"/>
                <a:cs typeface="Times New Roman"/>
              </a:rPr>
              <a:t>“</a:t>
            </a:r>
            <a:r>
              <a:rPr lang="zh-CN" altLang="zh-CN" sz="2400" b="1" kern="100" dirty="0">
                <a:latin typeface="Times New Roman"/>
                <a:cs typeface="Times New Roman"/>
              </a:rPr>
              <a:t>复活的</a:t>
            </a:r>
            <a:r>
              <a:rPr lang="en-US" altLang="zh-CN" sz="2400" b="1" kern="100" dirty="0">
                <a:latin typeface="宋体"/>
                <a:cs typeface="Times New Roman"/>
              </a:rPr>
              <a:t>‘</a:t>
            </a:r>
            <a:r>
              <a:rPr lang="zh-CN" altLang="zh-CN" sz="2400" b="1" kern="100" dirty="0">
                <a:latin typeface="Times New Roman"/>
                <a:cs typeface="Times New Roman"/>
              </a:rPr>
              <a:t>歌德堡</a:t>
            </a:r>
            <a:r>
              <a:rPr lang="en-US" altLang="zh-CN" sz="2400" b="1" kern="100" dirty="0">
                <a:latin typeface="宋体"/>
                <a:cs typeface="Times New Roman"/>
              </a:rPr>
              <a:t>’</a:t>
            </a:r>
            <a:r>
              <a:rPr lang="zh-CN" altLang="zh-CN" sz="2400" b="1" kern="100" dirty="0">
                <a:latin typeface="宋体"/>
                <a:cs typeface="Times New Roman"/>
              </a:rPr>
              <a:t>”</a:t>
            </a:r>
            <a:r>
              <a:rPr lang="zh-CN" altLang="zh-CN" sz="2400" b="1" kern="100" dirty="0">
                <a:latin typeface="Times New Roman"/>
                <a:cs typeface="Times New Roman"/>
              </a:rPr>
              <a:t>号，是否准确？</a:t>
            </a:r>
            <a:endParaRPr lang="zh-CN" altLang="zh-CN" sz="1050" kern="100" dirty="0">
              <a:latin typeface="宋体"/>
              <a:cs typeface="Courier New"/>
            </a:endParaRPr>
          </a:p>
          <a:p>
            <a:pPr indent="612140" algn="just">
              <a:lnSpc>
                <a:spcPts val="41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非常贴切。</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复活</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两字使历史与现实、沉船与新船很自然地勾连起来了，同时也是对文中</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形状、结构、大小上基本一致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的应证，很好地表现了瑞典人的航海梦想与行动激情。</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217086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02860"/>
            <a:ext cx="11647294" cy="611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新闻材料：</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记者：</a:t>
            </a:r>
            <a:r>
              <a:rPr lang="zh-CN" altLang="zh-CN" sz="2400" b="1" kern="100" dirty="0">
                <a:latin typeface="Times New Roman"/>
                <a:ea typeface="楷体_GB2312"/>
                <a:cs typeface="Times New Roman"/>
              </a:rPr>
              <a:t>您正在筹备下一部武侠片，那您是否会将《英雄》中的经验教训全带到下部片中去？</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latin typeface="Times New Roman"/>
                <a:cs typeface="Times New Roman"/>
              </a:rPr>
              <a:t>张：</a:t>
            </a:r>
            <a:r>
              <a:rPr lang="zh-CN" altLang="zh-CN" sz="2400" b="1" kern="100" dirty="0">
                <a:latin typeface="Times New Roman"/>
                <a:ea typeface="楷体_GB2312"/>
                <a:cs typeface="Times New Roman"/>
              </a:rPr>
              <a:t>其实不能光拿《英雄》来说，我每拍一部片都会总结，我自己总结比媒体早得多，一般是剪完或看完拷贝就开始总结，我肯定是希望总结好的经验，每一部都能提高，但有这样的心也不一定做得到，有时自己认为做到提高了，和别人看你是两个标准，我很坦率地说，到今天我不是用别人的眼光来判断自己，而是用自己的眼光判断自己，我只要尽量客观严格要求就没问题，只靠别人评价就会失去个性，众说纷纭该听谁的呢？我相信任何一个导演都不会听别人说来改变，创作最宝贵的是个人角度，评价往往是他人角度。</a:t>
            </a:r>
            <a:endParaRPr lang="zh-CN" altLang="zh-CN" sz="1050" kern="100" dirty="0">
              <a:latin typeface="宋体"/>
              <a:cs typeface="Courier New"/>
            </a:endParaRPr>
          </a:p>
          <a:p>
            <a:pPr indent="612140" algn="r">
              <a:lnSpc>
                <a:spcPct val="150000"/>
              </a:lnSpc>
              <a:spcAft>
                <a:spcPts val="0"/>
              </a:spcAft>
              <a:tabLst>
                <a:tab pos="135064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节选自《奥斯卡决胜之前接受采访　张艺谋：得失平常心》</a:t>
            </a:r>
            <a:endParaRPr lang="zh-CN" altLang="zh-CN" sz="1050" kern="100" dirty="0">
              <a:effectLst/>
              <a:latin typeface="宋体"/>
              <a:cs typeface="Courier New"/>
            </a:endParaRPr>
          </a:p>
        </p:txBody>
      </p:sp>
    </p:spTree>
    <p:extLst>
      <p:ext uri="{BB962C8B-B14F-4D97-AF65-F5344CB8AC3E}">
        <p14:creationId xmlns:p14="http://schemas.microsoft.com/office/powerpoint/2010/main" val="754456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75647"/>
            <a:ext cx="1164729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350645" algn="l"/>
                <a:tab pos="3870960" algn="l"/>
              </a:tabLst>
            </a:pPr>
            <a:r>
              <a:rPr lang="zh-CN" altLang="zh-CN" sz="2400" b="1" kern="100" dirty="0">
                <a:latin typeface="Times New Roman"/>
                <a:cs typeface="Times New Roman"/>
              </a:rPr>
              <a:t>问题：张艺谋说完最后一段话后，记者没有作任何评论就结束了采访，你认为有没有必要评论一下？如果不必要，请说明理由。如果必要，请说明理由并说一说你准备如何评论。</a:t>
            </a:r>
            <a:endParaRPr lang="zh-CN" altLang="zh-CN" sz="1050" kern="100" dirty="0">
              <a:latin typeface="宋体"/>
              <a:cs typeface="Courier New"/>
            </a:endParaRPr>
          </a:p>
          <a:p>
            <a:pPr indent="612140" algn="just">
              <a:lnSpc>
                <a:spcPct val="150000"/>
              </a:lnSpc>
              <a:spcAft>
                <a:spcPts val="0"/>
              </a:spcAft>
              <a:tabLst>
                <a:tab pos="135064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示例一</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不必要。理由如下：张艺谋这一段话有两层主要意思，一层是每拍一部电影他都会总结提高；二层是不用别人的眼光来判断自己，而是用自己的眼光来判断自己，只靠别人评价就会失去个性。这两点都不好评论，第一点要评论就必须举例证明，就会使访谈结尾显得臃肿、偏离主题，第二点要评论就涉及对与错的问题，无论记者同不同意张的看法都不好评说，因为张的观点有一些绝对，如果同意，显得不是发自内心，说不同意则可能引起对方的不愉快。所以至此记者访谈的目的均已达到，没必要在这个问题上纠缠，适时收尾正是一种智慧，再评论下去则可能画蛇添足。</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133207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733378"/>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indent="612140" algn="just">
              <a:lnSpc>
                <a:spcPct val="150000"/>
              </a:lnSpc>
              <a:tabLst>
                <a:tab pos="1350645" algn="l"/>
                <a:tab pos="3870960" algn="l"/>
              </a:tabLst>
            </a:pP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示例二</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有必要。理由是：张艺谋兴致勃勃讲的自己关于电影的观点却没有得到回应，显得记者不够礼貌；张艺谋的观点确实有一些绝对的成分，有必要指出来，给读者一定的阅读关注指导。评论方法：基本肯定张艺谋的观点，对他坚持自己个性的做法表示欣赏，同时委婉地指出其实有一些评论如果合理参考还是有好处的。评论时关键有两点：一是注意说话的度；二是注意说话的语气，态度要真诚。</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2609999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4562</Words>
  <Application>Microsoft Office PowerPoint</Application>
  <PresentationFormat>宽屏</PresentationFormat>
  <Paragraphs>87</Paragraphs>
  <Slides>34</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34</vt:i4>
      </vt:variant>
    </vt:vector>
  </HeadingPairs>
  <TitlesOfParts>
    <vt:vector size="52"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