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p3" ContentType="audio/mpe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59" r:id="rId5"/>
    <p:sldId id="261" r:id="rId6"/>
    <p:sldId id="300" r:id="rId7"/>
    <p:sldId id="301" r:id="rId8"/>
    <p:sldId id="302" r:id="rId9"/>
    <p:sldId id="273" r:id="rId10"/>
    <p:sldId id="275" r:id="rId11"/>
    <p:sldId id="274" r:id="rId12"/>
    <p:sldId id="303" r:id="rId13"/>
    <p:sldId id="304" r:id="rId14"/>
    <p:sldId id="305" r:id="rId15"/>
    <p:sldId id="306" r:id="rId16"/>
    <p:sldId id="330" r:id="rId17"/>
    <p:sldId id="278" r:id="rId18"/>
    <p:sldId id="281" r:id="rId19"/>
    <p:sldId id="282" r:id="rId20"/>
    <p:sldId id="283" r:id="rId21"/>
    <p:sldId id="284" r:id="rId22"/>
    <p:sldId id="285" r:id="rId23"/>
    <p:sldId id="286" r:id="rId24"/>
    <p:sldId id="287" r:id="rId25"/>
    <p:sldId id="262" r:id="rId26"/>
    <p:sldId id="263" r:id="rId27"/>
    <p:sldId id="264" r:id="rId28"/>
    <p:sldId id="265" r:id="rId29"/>
    <p:sldId id="266" r:id="rId30"/>
    <p:sldId id="267" r:id="rId31"/>
    <p:sldId id="268" r:id="rId32"/>
    <p:sldId id="269" r:id="rId33"/>
    <p:sldId id="270" r:id="rId34"/>
    <p:sldId id="271" r:id="rId35"/>
    <p:sldId id="276" r:id="rId36"/>
    <p:sldId id="277" r:id="rId37"/>
  </p:sldIdLst>
  <p:sldSz cx="9144000" cy="6858000" type="screen4x3"/>
  <p:notesSz cx="6858000" cy="9144000"/>
  <p:custDataLst>
    <p:tags r:id="rId38"/>
  </p:custDataLst>
  <p:defaultTextStyle>
    <a:defPPr>
      <a:defRPr lang="zh-CN"/>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786"/>
    <p:restoredTop sz="90929"/>
  </p:normalViewPr>
  <p:slideViewPr>
    <p:cSldViewPr showGuides="1">
      <p:cViewPr varScale="1">
        <p:scale>
          <a:sx n="70" d="100"/>
          <a:sy n="70" d="100"/>
        </p:scale>
        <p:origin x="12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tags" Target="tags/tag1.xml" /><Relationship Id="rId39" Type="http://schemas.openxmlformats.org/officeDocument/2006/relationships/presProps" Target="presProps.xml" /><Relationship Id="rId4" Type="http://schemas.openxmlformats.org/officeDocument/2006/relationships/slide" Target="slides/slide3.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Times New Roman" panose="02020603050405020304" pitchFamily="18" charset="0"/>
              </a:rPr>
              <a:t>‹#›</a:t>
            </a:fld>
            <a:endParaRPr lang="en-US" altLang="zh-CN">
              <a:latin typeface="Times New Roman" panose="02020603050405020304" pitchFamily="18"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Times New Roman" panose="02020603050405020304" pitchFamily="18" charset="0"/>
              </a:rPr>
              <a:t>‹#›</a:t>
            </a:fld>
            <a:endParaRPr lang="en-US" altLang="zh-CN">
              <a:latin typeface="Times New Roman" panose="02020603050405020304" pitchFamily="18"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Times New Roman" panose="02020603050405020304" pitchFamily="18" charset="0"/>
              </a:rPr>
              <a:t>‹#›</a:t>
            </a:fld>
            <a:endParaRPr lang="en-US" altLang="zh-CN">
              <a:latin typeface="Times New Roman" panose="02020603050405020304" pitchFamily="18"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Times New Roman" panose="02020603050405020304" pitchFamily="18" charset="0"/>
              </a:rPr>
              <a:t>‹#›</a:t>
            </a:fld>
            <a:endParaRPr lang="en-US" altLang="zh-CN">
              <a:latin typeface="Times New Roman" panose="02020603050405020304" pitchFamily="18"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Times New Roman" panose="02020603050405020304" pitchFamily="18" charset="0"/>
              </a:rPr>
              <a:t>‹#›</a:t>
            </a:fld>
            <a:endParaRPr lang="en-US" altLang="zh-CN">
              <a:latin typeface="Times New Roman" panose="02020603050405020304" pitchFamily="18"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Times New Roman" panose="02020603050405020304" pitchFamily="18" charset="0"/>
              </a:rPr>
              <a:t>‹#›</a:t>
            </a:fld>
            <a:endParaRPr lang="en-US" altLang="zh-CN">
              <a:latin typeface="Times New Roman" panose="02020603050405020304" pitchFamily="18"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a:latin typeface="Times New Roman" panose="02020603050405020304" pitchFamily="18" charset="0"/>
              </a:rPr>
              <a:t>‹#›</a:t>
            </a:fld>
            <a:endParaRPr lang="en-US" altLang="zh-CN">
              <a:latin typeface="Times New Roman" panose="02020603050405020304" pitchFamily="18"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a:latin typeface="Times New Roman" panose="02020603050405020304" pitchFamily="18" charset="0"/>
              </a:rPr>
              <a:t>‹#›</a:t>
            </a:fld>
            <a:endParaRPr lang="en-US" altLang="zh-CN">
              <a:latin typeface="Times New Roman" panose="02020603050405020304" pitchFamily="18"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latin typeface="Times New Roman" panose="02020603050405020304" pitchFamily="18" charset="0"/>
              </a:rPr>
              <a:t>‹#›</a:t>
            </a:fld>
            <a:endParaRPr lang="en-US" altLang="zh-CN">
              <a:latin typeface="Times New Roman" panose="02020603050405020304" pitchFamily="18"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Times New Roman" panose="02020603050405020304" pitchFamily="18" charset="0"/>
              </a:rPr>
              <a:t>‹#›</a:t>
            </a:fld>
            <a:endParaRPr lang="en-US" altLang="zh-CN">
              <a:latin typeface="Times New Roman" panose="02020603050405020304" pitchFamily="18"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Times New Roman" panose="02020603050405020304" pitchFamily="18" charset="0"/>
              </a:rPr>
              <a:t>‹#›</a:t>
            </a:fld>
            <a:endParaRPr lang="en-US" altLang="zh-CN">
              <a:latin typeface="Times New Roman" panose="02020603050405020304" pitchFamily="18"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lstStyle/>
          <a:p>
            <a:pPr lvl="0"/>
            <a:r>
              <a:rPr lang="zh-CN" altLang="en-US"/>
              <a:t>单击此处编辑母版标题样式</a:t>
            </a:r>
          </a:p>
        </p:txBody>
      </p:sp>
      <p:sp>
        <p:nvSpPr>
          <p:cNvPr id="1027" name="Rectangle 3"/>
          <p:cNvSpPr>
            <a:spLocks noGrp="1"/>
          </p:cNvSpPr>
          <p:nvPr>
            <p:ph type="body" idx="1"/>
          </p:nvPr>
        </p:nvSpPr>
        <p:spPr>
          <a:xfrm>
            <a:off x="685800" y="1981200"/>
            <a:ext cx="7772400" cy="41148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a:latin typeface="Times New Roman" panose="02020603050405020304" pitchFamily="18" charset="0"/>
              </a:rPr>
              <a:t>‹#›</a:t>
            </a:fld>
            <a:endParaRPr lang="en-US" altLang="zh-CN">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jpeg" /><Relationship Id="rId3" Type="http://schemas.openxmlformats.org/officeDocument/2006/relationships/image" Target="../media/image17.jpeg" /><Relationship Id="rId4" Type="http://schemas.openxmlformats.org/officeDocument/2006/relationships/image" Target="../media/image18.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1.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4.png" /><Relationship Id="rId4" Type="http://schemas.openxmlformats.org/officeDocument/2006/relationships/audio" Target="../media/media1.mp3" /><Relationship Id="rId5" Type="http://schemas.microsoft.com/office/2007/relationships/media" Target="../media/media1.mp3" TargetMode="Interna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4.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5.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7.jpeg" /><Relationship Id="rId3" Type="http://schemas.openxmlformats.org/officeDocument/2006/relationships/image" Target="../media/image8.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9.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image" Target="../media/image11.png" /><Relationship Id="rId4" Type="http://schemas.openxmlformats.org/officeDocument/2006/relationships/image" Target="../media/image12.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jpeg" /><Relationship Id="rId3" Type="http://schemas.openxmlformats.org/officeDocument/2006/relationships/image" Target="../media/image14.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F:\图片\几米\2b6dcd971ee08267d0135e54.jpg"/>
          <p:cNvPicPr>
            <a:picLocks noChangeAspect="1"/>
          </p:cNvPicPr>
          <p:nvPr/>
        </p:nvPicPr>
        <p:blipFill>
          <a:blip r:embed="rId2"/>
          <a:stretch>
            <a:fillRect/>
          </a:stretch>
        </p:blipFill>
        <p:spPr>
          <a:xfrm>
            <a:off x="0" y="3175"/>
            <a:ext cx="9144000" cy="6851650"/>
          </a:xfrm>
          <a:prstGeom prst="rect">
            <a:avLst/>
          </a:prstGeom>
          <a:noFill/>
          <a:ln w="9525">
            <a:noFill/>
          </a:ln>
        </p:spPr>
      </p:pic>
      <p:sp>
        <p:nvSpPr>
          <p:cNvPr id="2051" name="Text Box 3"/>
          <p:cNvSpPr txBox="1"/>
          <p:nvPr/>
        </p:nvSpPr>
        <p:spPr>
          <a:xfrm>
            <a:off x="1066800" y="4495800"/>
            <a:ext cx="8077200" cy="1016000"/>
          </a:xfrm>
          <a:prstGeom prst="rect">
            <a:avLst/>
          </a:prstGeom>
          <a:noFill/>
          <a:ln w="9525">
            <a:noFill/>
          </a:ln>
        </p:spPr>
        <p:txBody>
          <a:bodyPr>
            <a:spAutoFit/>
          </a:bodyPr>
          <a:lstStyle/>
          <a:p>
            <a:pPr>
              <a:spcBef>
                <a:spcPct val="50000"/>
              </a:spcBef>
            </a:pPr>
            <a:r>
              <a:rPr lang="zh-CN" altLang="en-US" sz="6000">
                <a:solidFill>
                  <a:srgbClr val="FF0000"/>
                </a:solidFill>
                <a:latin typeface="华文行楷" panose="02010800040101010101" pitchFamily="2" charset="-122"/>
                <a:ea typeface="华文行楷" panose="02010800040101010101" pitchFamily="2" charset="-122"/>
              </a:rPr>
              <a:t>走进四月天</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194" name="Picture 2" descr="H:\图片2\res01_attpic_brief.jpg"/>
          <p:cNvPicPr>
            <a:picLocks noChangeAspect="1"/>
          </p:cNvPicPr>
          <p:nvPr/>
        </p:nvPicPr>
        <p:blipFill>
          <a:blip r:embed="rId2"/>
          <a:stretch>
            <a:fillRect/>
          </a:stretch>
        </p:blipFill>
        <p:spPr>
          <a:xfrm>
            <a:off x="0" y="0"/>
            <a:ext cx="9144000" cy="6873875"/>
          </a:xfrm>
          <a:prstGeom prst="rect">
            <a:avLst/>
          </a:prstGeom>
          <a:noFill/>
          <a:ln w="9525">
            <a:noFill/>
          </a:ln>
        </p:spPr>
      </p:pic>
      <p:sp>
        <p:nvSpPr>
          <p:cNvPr id="8195" name="Text Box 3"/>
          <p:cNvSpPr txBox="1"/>
          <p:nvPr/>
        </p:nvSpPr>
        <p:spPr>
          <a:xfrm>
            <a:off x="0" y="914400"/>
            <a:ext cx="1676400" cy="519113"/>
          </a:xfrm>
          <a:prstGeom prst="rect">
            <a:avLst/>
          </a:prstGeom>
          <a:noFill/>
          <a:ln w="9525">
            <a:noFill/>
          </a:ln>
        </p:spPr>
        <p:txBody>
          <a:bodyPr>
            <a:spAutoFit/>
          </a:bodyPr>
          <a:lstStyle/>
          <a:p>
            <a:pPr>
              <a:spcBef>
                <a:spcPct val="50000"/>
              </a:spcBef>
            </a:pPr>
            <a:r>
              <a:rPr lang="zh-CN" altLang="en-US" sz="2800" b="1">
                <a:latin typeface="Times New Roman" panose="02020603050405020304" pitchFamily="18" charset="0"/>
                <a:ea typeface="仿宋_GB2312" pitchFamily="49" charset="-122"/>
              </a:rPr>
              <a:t>梁思成</a:t>
            </a:r>
          </a:p>
        </p:txBody>
      </p:sp>
      <p:sp>
        <p:nvSpPr>
          <p:cNvPr id="8196" name="Text Box 4"/>
          <p:cNvSpPr txBox="1"/>
          <p:nvPr/>
        </p:nvSpPr>
        <p:spPr>
          <a:xfrm>
            <a:off x="4419600" y="457200"/>
            <a:ext cx="4495800" cy="519113"/>
          </a:xfrm>
          <a:prstGeom prst="rect">
            <a:avLst/>
          </a:prstGeom>
          <a:noFill/>
          <a:ln w="9525">
            <a:noFill/>
          </a:ln>
        </p:spPr>
        <p:txBody>
          <a:bodyPr>
            <a:spAutoFit/>
          </a:bodyPr>
          <a:lstStyle/>
          <a:p>
            <a:pPr>
              <a:spcBef>
                <a:spcPct val="50000"/>
              </a:spcBef>
            </a:pPr>
            <a:r>
              <a:rPr lang="zh-CN" altLang="en-US" sz="2800" b="1">
                <a:latin typeface="仿宋_GB2312" pitchFamily="49" charset="-122"/>
                <a:ea typeface="仿宋_GB2312" pitchFamily="49" charset="-122"/>
              </a:rPr>
              <a:t>泰戈尔  </a:t>
            </a:r>
            <a:r>
              <a:rPr lang="zh-CN" altLang="en-US" sz="2800" b="1">
                <a:solidFill>
                  <a:schemeClr val="bg1"/>
                </a:solidFill>
                <a:latin typeface="仿宋_GB2312" pitchFamily="49" charset="-122"/>
                <a:ea typeface="仿宋_GB2312" pitchFamily="49" charset="-122"/>
              </a:rPr>
              <a:t>林徽因   徐志摩</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218" name="Picture 1026" descr="H:\图片2\5647438.jpg"/>
          <p:cNvPicPr>
            <a:picLocks noChangeAspect="1"/>
          </p:cNvPicPr>
          <p:nvPr/>
        </p:nvPicPr>
        <p:blipFill>
          <a:blip r:embed="rId2"/>
          <a:stretch>
            <a:fillRect/>
          </a:stretch>
        </p:blipFill>
        <p:spPr>
          <a:xfrm>
            <a:off x="0" y="762000"/>
            <a:ext cx="3968750" cy="5791200"/>
          </a:xfrm>
          <a:prstGeom prst="rect">
            <a:avLst/>
          </a:prstGeom>
          <a:noFill/>
          <a:ln w="9525">
            <a:noFill/>
          </a:ln>
        </p:spPr>
      </p:pic>
      <p:pic>
        <p:nvPicPr>
          <p:cNvPr id="9219" name="Picture 1028" descr="H:\图片2\W020090414553876113799.jpg"/>
          <p:cNvPicPr>
            <a:picLocks noChangeAspect="1"/>
          </p:cNvPicPr>
          <p:nvPr/>
        </p:nvPicPr>
        <p:blipFill>
          <a:blip r:embed="rId3"/>
          <a:stretch>
            <a:fillRect/>
          </a:stretch>
        </p:blipFill>
        <p:spPr>
          <a:xfrm>
            <a:off x="4267200" y="3159125"/>
            <a:ext cx="4419600" cy="3698875"/>
          </a:xfrm>
          <a:prstGeom prst="rect">
            <a:avLst/>
          </a:prstGeom>
          <a:noFill/>
          <a:ln w="9525">
            <a:noFill/>
          </a:ln>
        </p:spPr>
      </p:pic>
      <p:pic>
        <p:nvPicPr>
          <p:cNvPr id="9220" name="Picture 1029" descr="H:\图片2\00142246e9800c91248931.jpg"/>
          <p:cNvPicPr>
            <a:picLocks noChangeAspect="1"/>
          </p:cNvPicPr>
          <p:nvPr/>
        </p:nvPicPr>
        <p:blipFill>
          <a:blip r:embed="rId4"/>
          <a:stretch>
            <a:fillRect/>
          </a:stretch>
        </p:blipFill>
        <p:spPr>
          <a:xfrm>
            <a:off x="4191000" y="0"/>
            <a:ext cx="4953000" cy="3500438"/>
          </a:xfrm>
          <a:prstGeom prst="rect">
            <a:avLst/>
          </a:prstGeom>
          <a:noFill/>
          <a:ln w="9525">
            <a:noFill/>
          </a:ln>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Rectangle 2"/>
          <p:cNvSpPr>
            <a:spLocks noGrp="1"/>
          </p:cNvSpPr>
          <p:nvPr>
            <p:ph type="title"/>
          </p:nvPr>
        </p:nvSpPr>
        <p:spPr/>
        <p:txBody>
          <a:bodyPr vert="horz" wrap="square" lIns="91440" tIns="45720" rIns="91440" bIns="45720" anchor="ctr"/>
          <a:lstStyle/>
          <a:p>
            <a:pPr eaLnBrk="1" hangingPunct="1"/>
            <a:r>
              <a:rPr lang="en-US" altLang="zh-CN" sz="4000"/>
              <a:t>1</a:t>
            </a:r>
            <a:r>
              <a:rPr lang="zh-CN" altLang="en-US" sz="4000"/>
              <a:t>、因为懂得，所以离开</a:t>
            </a:r>
            <a:r>
              <a:rPr lang="en-US" altLang="zh-CN" sz="4000"/>
              <a:t>——</a:t>
            </a:r>
            <a:r>
              <a:rPr lang="zh-CN" altLang="en-US" sz="4000"/>
              <a:t>与徐志摩（中国第一个离婚的人） </a:t>
            </a:r>
          </a:p>
        </p:txBody>
      </p:sp>
      <p:sp>
        <p:nvSpPr>
          <p:cNvPr id="23555" name="Rectangle 3"/>
          <p:cNvSpPr>
            <a:spLocks noGrp="1"/>
          </p:cNvSpPr>
          <p:nvPr>
            <p:ph idx="1"/>
          </p:nvPr>
        </p:nvSpPr>
        <p:spPr/>
        <p:txBody>
          <a:bodyPr vert="horz" wrap="square" lIns="91440" tIns="45720" rIns="91440" bIns="45720" anchor="t"/>
          <a:lstStyle/>
          <a:p>
            <a:pPr eaLnBrk="1" hangingPunct="1">
              <a:lnSpc>
                <a:spcPct val="90000"/>
              </a:lnSpc>
            </a:pPr>
            <a:r>
              <a:rPr lang="en-US" altLang="zh-CN" sz="2800"/>
              <a:t>1921</a:t>
            </a:r>
            <a:r>
              <a:rPr lang="zh-CN" altLang="en-US" sz="2800"/>
              <a:t>年，</a:t>
            </a:r>
            <a:r>
              <a:rPr lang="en-US" altLang="zh-CN" sz="2800"/>
              <a:t>16</a:t>
            </a:r>
            <a:r>
              <a:rPr lang="zh-CN" altLang="en-US" sz="2800"/>
              <a:t>岁的林徽因游历欧洲，在英伦期间，结识了当时正在英国留学的徐志摩 ，林徽因被徐志摩渊博的知识，风雅的谈吐、英俊的外貌所吸引。 </a:t>
            </a:r>
          </a:p>
          <a:p>
            <a:pPr eaLnBrk="1" hangingPunct="1">
              <a:lnSpc>
                <a:spcPct val="90000"/>
              </a:lnSpc>
            </a:pPr>
            <a:r>
              <a:rPr lang="en-US" altLang="zh-CN" sz="2800"/>
              <a:t>1924</a:t>
            </a:r>
            <a:r>
              <a:rPr lang="zh-CN" altLang="en-US" sz="2800"/>
              <a:t>年泰戈尔访华期间，徐志摩和林徽因共同担任翻译，之后徐志摩陪同泰戈尔去了日本，林徽因和梁思成到了宾夕法尼亚大学，当徐志摩与林徽因再次见面的时候，已是四年之后。这期间，林徽因已嫁给梁思成。 </a:t>
            </a:r>
          </a:p>
          <a:p>
            <a:pPr eaLnBrk="1" hangingPunct="1">
              <a:lnSpc>
                <a:spcPct val="90000"/>
              </a:lnSpc>
            </a:pPr>
            <a:r>
              <a:rPr lang="en-US" altLang="zh-CN" sz="2800"/>
              <a:t>1931</a:t>
            </a:r>
            <a:r>
              <a:rPr lang="zh-CN" altLang="en-US" sz="2800"/>
              <a:t>年</a:t>
            </a:r>
            <a:r>
              <a:rPr lang="en-US" altLang="zh-CN" sz="2800"/>
              <a:t>11</a:t>
            </a:r>
            <a:r>
              <a:rPr lang="zh-CN" altLang="en-US" sz="2800"/>
              <a:t>月</a:t>
            </a:r>
            <a:r>
              <a:rPr lang="en-US" altLang="zh-CN" sz="2800"/>
              <a:t>19</a:t>
            </a:r>
            <a:r>
              <a:rPr lang="zh-CN" altLang="en-US" sz="2800"/>
              <a:t>日准备参加林徽因演讲会的徐志摩遭遇坠机事故遇难。</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9" name="Rectangle 3"/>
          <p:cNvSpPr>
            <a:spLocks noGrp="1"/>
          </p:cNvSpPr>
          <p:nvPr>
            <p:ph idx="1"/>
          </p:nvPr>
        </p:nvSpPr>
        <p:spPr/>
        <p:txBody>
          <a:bodyPr vert="horz" wrap="square" lIns="91440" tIns="45720" rIns="91440" bIns="45720" anchor="t"/>
          <a:lstStyle/>
          <a:p>
            <a:pPr eaLnBrk="1" hangingPunct="1"/>
            <a:r>
              <a:rPr lang="zh-CN" altLang="en-US"/>
              <a:t>徐志摩对林徽因的影响也很大。他是林徽因文学道路上的引路人。多年以后，林徽因也曾对自己的儿女说：“</a:t>
            </a:r>
            <a:r>
              <a:rPr lang="zh-CN" altLang="en-US">
                <a:solidFill>
                  <a:srgbClr val="9966FF"/>
                </a:solidFill>
              </a:rPr>
              <a:t>徐志摩当初爱的并不是真正的我，而是他用诗人的浪漫情绪想象出来的林徽因，而事实上我并不是那样的人。</a:t>
            </a:r>
            <a:r>
              <a:rPr lang="zh-CN" altLang="en-US"/>
              <a:t> ”</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Rectangle 2"/>
          <p:cNvSpPr>
            <a:spLocks noGrp="1"/>
          </p:cNvSpPr>
          <p:nvPr>
            <p:ph type="title"/>
          </p:nvPr>
        </p:nvSpPr>
        <p:spPr>
          <a:xfrm>
            <a:off x="0" y="274638"/>
            <a:ext cx="8964613" cy="1143000"/>
          </a:xfrm>
        </p:spPr>
        <p:txBody>
          <a:bodyPr vert="horz" wrap="square" lIns="91440" tIns="45720" rIns="91440" bIns="45720" anchor="ctr"/>
          <a:lstStyle/>
          <a:p>
            <a:pPr marL="1117600" indent="-1117600" eaLnBrk="1" hangingPunct="1"/>
            <a:r>
              <a:rPr lang="en-US" altLang="zh-CN" sz="4000"/>
              <a:t>2</a:t>
            </a:r>
            <a:r>
              <a:rPr lang="zh-CN" altLang="en-US" sz="4000"/>
              <a:t>、因为懂得，所以相守</a:t>
            </a:r>
            <a:r>
              <a:rPr lang="en-US" altLang="zh-CN" sz="4000"/>
              <a:t>——</a:t>
            </a:r>
            <a:r>
              <a:rPr lang="zh-CN" altLang="en-US" sz="4000"/>
              <a:t>与梁思成</a:t>
            </a:r>
          </a:p>
        </p:txBody>
      </p:sp>
      <p:sp>
        <p:nvSpPr>
          <p:cNvPr id="25603" name="Rectangle 3"/>
          <p:cNvSpPr>
            <a:spLocks noGrp="1"/>
          </p:cNvSpPr>
          <p:nvPr>
            <p:ph idx="1"/>
          </p:nvPr>
        </p:nvSpPr>
        <p:spPr/>
        <p:txBody>
          <a:bodyPr vert="horz" wrap="square" lIns="91440" tIns="45720" rIns="91440" bIns="45720" anchor="t"/>
          <a:lstStyle/>
          <a:p>
            <a:pPr eaLnBrk="1" hangingPunct="1">
              <a:lnSpc>
                <a:spcPct val="90000"/>
              </a:lnSpc>
            </a:pPr>
            <a:r>
              <a:rPr lang="en-US" altLang="zh-CN" sz="2400"/>
              <a:t>1924</a:t>
            </a:r>
            <a:r>
              <a:rPr lang="zh-CN" altLang="en-US" sz="2400"/>
              <a:t>年</a:t>
            </a:r>
            <a:r>
              <a:rPr lang="en-US" altLang="zh-CN" sz="2400"/>
              <a:t>6</a:t>
            </a:r>
            <a:r>
              <a:rPr lang="zh-CN" altLang="en-US" sz="2400"/>
              <a:t>月，林徽因和梁思成在梁启超的安排下，同时赴美攻读建筑学。</a:t>
            </a:r>
          </a:p>
          <a:p>
            <a:pPr eaLnBrk="1" hangingPunct="1">
              <a:lnSpc>
                <a:spcPct val="90000"/>
              </a:lnSpc>
            </a:pPr>
            <a:r>
              <a:rPr lang="zh-CN" altLang="en-US" sz="2400"/>
              <a:t>有一次，梁思成问她：“这个问题我只问一遍，以后再也不提，为什么你选择的人是我？”林徽因说：“这个问题我要用一生来回答，准备好听我回答了吗？” </a:t>
            </a:r>
          </a:p>
          <a:p>
            <a:pPr eaLnBrk="1" hangingPunct="1">
              <a:lnSpc>
                <a:spcPct val="90000"/>
              </a:lnSpc>
            </a:pPr>
            <a:r>
              <a:rPr lang="en-US" altLang="zh-CN" sz="2400"/>
              <a:t>1928</a:t>
            </a:r>
            <a:r>
              <a:rPr lang="zh-CN" altLang="en-US" sz="2400"/>
              <a:t>年，林徽因与梁思成在渥太华梁思成姐夫任总领事的中国总领事馆举行婚礼。婚后梁对林呵护倍至，夫妻二人致力于他们所热爱的建筑事业，林徽因不仅具有诗人的美感与想象力，也具有科学家的细致和踏实精神，他们在山西对古建筑所做的调查和实测工作，不仅对科学研究贡献巨大，也使山西众多埋没在荒野的国宝级的古代建筑开始走向世界，为世人所知。 </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Rectangle 2"/>
          <p:cNvSpPr>
            <a:spLocks noGrp="1"/>
          </p:cNvSpPr>
          <p:nvPr>
            <p:ph type="title"/>
          </p:nvPr>
        </p:nvSpPr>
        <p:spPr>
          <a:xfrm>
            <a:off x="179388" y="274638"/>
            <a:ext cx="8785225" cy="1143000"/>
          </a:xfrm>
        </p:spPr>
        <p:txBody>
          <a:bodyPr vert="horz" wrap="square" lIns="91440" tIns="45720" rIns="91440" bIns="45720" anchor="ctr"/>
          <a:lstStyle/>
          <a:p>
            <a:pPr eaLnBrk="1" hangingPunct="1"/>
            <a:r>
              <a:rPr lang="en-US" altLang="zh-CN" sz="4000"/>
              <a:t>3</a:t>
            </a:r>
            <a:r>
              <a:rPr lang="zh-CN" altLang="en-US" sz="4000"/>
              <a:t>、因为懂得，所以祝福</a:t>
            </a:r>
            <a:r>
              <a:rPr lang="en-US" altLang="zh-CN" sz="4000"/>
              <a:t>——</a:t>
            </a:r>
            <a:r>
              <a:rPr lang="zh-CN" altLang="en-US" sz="4000"/>
              <a:t>与金岳霖</a:t>
            </a:r>
          </a:p>
        </p:txBody>
      </p:sp>
      <p:sp>
        <p:nvSpPr>
          <p:cNvPr id="26627" name="Rectangle 3"/>
          <p:cNvSpPr>
            <a:spLocks noGrp="1"/>
          </p:cNvSpPr>
          <p:nvPr>
            <p:ph idx="1"/>
          </p:nvPr>
        </p:nvSpPr>
        <p:spPr/>
        <p:txBody>
          <a:bodyPr vert="horz" wrap="square" lIns="91440" tIns="45720" rIns="91440" bIns="45720" anchor="t"/>
          <a:lstStyle/>
          <a:p>
            <a:pPr eaLnBrk="1" hangingPunct="1">
              <a:lnSpc>
                <a:spcPct val="90000"/>
              </a:lnSpc>
            </a:pPr>
            <a:r>
              <a:rPr lang="zh-CN" altLang="en-US" sz="2400"/>
              <a:t>金岳霖，哲学家，逻辑学家。</a:t>
            </a:r>
            <a:r>
              <a:rPr lang="en-US" altLang="zh-CN" sz="2400"/>
              <a:t>1914</a:t>
            </a:r>
            <a:r>
              <a:rPr lang="zh-CN" altLang="en-US" sz="2400"/>
              <a:t>年毕业于清华学校，后留学美国、英国，又游学欧洲诸国，回国后主要执教于清华和北大。他终生未娶，一直恋着林徽因 。</a:t>
            </a:r>
          </a:p>
          <a:p>
            <a:pPr eaLnBrk="1" hangingPunct="1">
              <a:lnSpc>
                <a:spcPct val="90000"/>
              </a:lnSpc>
            </a:pPr>
            <a:r>
              <a:rPr lang="zh-CN" altLang="en-US" sz="2400"/>
              <a:t>林徽因、梁思成夫妇家里几乎每周都有沙龙聚会，金岳霖始终是梁家沙龙座上常客。他们文化背景相同，志趣相投，交情也深，长期以来，一直是毗邻而居。金岳霖对林徽因人品才华赞羡至极，十分呵护；林徽因对他亦十分钦佩敬爱，他们之间的心灵沟通可谓非同一般。甚至梁思成林徽因吵架，也是找理性冷静的金岳霖仲裁。金岳霖自始至终都以最高的理智驾驭自己的感情，爱了林徽因一生。</a:t>
            </a:r>
          </a:p>
          <a:p>
            <a:pPr eaLnBrk="1" hangingPunct="1">
              <a:lnSpc>
                <a:spcPct val="90000"/>
              </a:lnSpc>
            </a:pPr>
            <a:r>
              <a:rPr lang="zh-CN" altLang="en-US" sz="2400"/>
              <a:t>五十年代后期，林徽因已经去世，追悼会上，他为她写“</a:t>
            </a:r>
            <a:r>
              <a:rPr lang="zh-CN" altLang="en-US" sz="2400">
                <a:solidFill>
                  <a:srgbClr val="FF0000"/>
                </a:solidFill>
              </a:rPr>
              <a:t>一身诗意千寻瀑，万古人间四月天</a:t>
            </a:r>
            <a:r>
              <a:rPr lang="zh-CN" altLang="en-US" sz="2400"/>
              <a:t>”的著名挽联。 </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Rectangle 2"/>
          <p:cNvSpPr>
            <a:spLocks noGrp="1"/>
          </p:cNvSpPr>
          <p:nvPr>
            <p:ph type="title"/>
          </p:nvPr>
        </p:nvSpPr>
        <p:spPr/>
        <p:txBody>
          <a:bodyPr vert="horz" wrap="square" lIns="91440" tIns="45720" rIns="91440" bIns="45720" anchor="ctr"/>
          <a:lstStyle/>
          <a:p>
            <a:pPr eaLnBrk="1" hangingPunct="1"/>
            <a:r>
              <a:rPr lang="zh-CN" altLang="en-US">
                <a:solidFill>
                  <a:srgbClr val="FF0000"/>
                </a:solidFill>
              </a:rPr>
              <a:t>四、社会评论</a:t>
            </a:r>
          </a:p>
        </p:txBody>
      </p:sp>
      <p:sp>
        <p:nvSpPr>
          <p:cNvPr id="27651" name="Rectangle 3"/>
          <p:cNvSpPr>
            <a:spLocks noGrp="1"/>
          </p:cNvSpPr>
          <p:nvPr>
            <p:ph idx="1"/>
          </p:nvPr>
        </p:nvSpPr>
        <p:spPr/>
        <p:txBody>
          <a:bodyPr vert="horz" wrap="square" lIns="91440" tIns="45720" rIns="91440" bIns="45720" anchor="t"/>
          <a:lstStyle/>
          <a:p>
            <a:pPr eaLnBrk="1" hangingPunct="1">
              <a:buNone/>
            </a:pPr>
            <a:endParaRPr lang="zh-CN" altLang="en-US" sz="2800"/>
          </a:p>
          <a:p>
            <a:pPr eaLnBrk="1" hangingPunct="1"/>
            <a:r>
              <a:rPr lang="zh-CN" altLang="en-US" sz="2800">
                <a:solidFill>
                  <a:srgbClr val="9966FF"/>
                </a:solidFill>
              </a:rPr>
              <a:t>冰心</a:t>
            </a:r>
            <a:r>
              <a:rPr lang="zh-CN" altLang="en-US" sz="2800"/>
              <a:t>：“她很美丽，很有才气。” </a:t>
            </a:r>
          </a:p>
          <a:p>
            <a:pPr eaLnBrk="1" hangingPunct="1"/>
            <a:r>
              <a:rPr lang="zh-CN" altLang="en-US" sz="2800">
                <a:solidFill>
                  <a:srgbClr val="9966FF"/>
                </a:solidFill>
              </a:rPr>
              <a:t>卞之琳</a:t>
            </a:r>
            <a:r>
              <a:rPr lang="zh-CN" altLang="en-US" sz="2800"/>
              <a:t>：“她天生是诗人气质、酷爱戏剧，也专学过舞台设计，却是她的丈夫建筑学和中国建筑史名家梁思成的同行，表面上不过主要是后者的得力协作者，实际却是他灵感的源泉”。 </a:t>
            </a:r>
          </a:p>
          <a:p>
            <a:pPr eaLnBrk="1" hangingPunct="1"/>
            <a:r>
              <a:rPr lang="zh-CN" altLang="en-US" sz="2800">
                <a:solidFill>
                  <a:srgbClr val="9966FF"/>
                </a:solidFill>
              </a:rPr>
              <a:t>沈从文</a:t>
            </a:r>
            <a:r>
              <a:rPr lang="zh-CN" altLang="en-US" sz="2800"/>
              <a:t>眼里的林徽因是“绝顶聪明的小姐”。</a:t>
            </a:r>
          </a:p>
          <a:p>
            <a:pPr eaLnBrk="1" hangingPunct="1"/>
            <a:r>
              <a:rPr lang="zh-CN" altLang="en-US" sz="2800"/>
              <a:t>晚一代的</a:t>
            </a:r>
            <a:r>
              <a:rPr lang="zh-CN" altLang="en-US" sz="2800">
                <a:solidFill>
                  <a:srgbClr val="9966FF"/>
                </a:solidFill>
              </a:rPr>
              <a:t>萧离</a:t>
            </a:r>
            <a:r>
              <a:rPr lang="zh-CN" altLang="en-US" sz="2800"/>
              <a:t>则称林徽因是“聪慧绝伦的艺术家”。</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TextBox 1"/>
          <p:cNvSpPr txBox="1"/>
          <p:nvPr/>
        </p:nvSpPr>
        <p:spPr>
          <a:xfrm>
            <a:off x="1139825" y="2060575"/>
            <a:ext cx="6192838" cy="3170238"/>
          </a:xfrm>
          <a:prstGeom prst="rect">
            <a:avLst/>
          </a:prstGeom>
          <a:noFill/>
          <a:ln w="9525">
            <a:noFill/>
          </a:ln>
        </p:spPr>
        <p:txBody>
          <a:bodyPr>
            <a:spAutoFit/>
          </a:bodyPr>
          <a:lstStyle/>
          <a:p>
            <a:r>
              <a:rPr lang="zh-CN" altLang="en-US" sz="4000" b="1">
                <a:solidFill>
                  <a:srgbClr val="0000CC"/>
                </a:solidFill>
                <a:latin typeface="Times New Roman" panose="02020603050405020304" pitchFamily="18" charset="0"/>
              </a:rPr>
              <a:t>轻</a:t>
            </a:r>
            <a:r>
              <a:rPr lang="zh-CN" altLang="en-US" sz="4000" b="1">
                <a:solidFill>
                  <a:srgbClr val="FF0000"/>
                </a:solidFill>
                <a:latin typeface="Times New Roman" panose="02020603050405020304" pitchFamily="18" charset="0"/>
              </a:rPr>
              <a:t>灵 </a:t>
            </a:r>
            <a:r>
              <a:rPr lang="zh-CN" altLang="en-US" sz="4000" b="1">
                <a:solidFill>
                  <a:srgbClr val="0000CC"/>
                </a:solidFill>
                <a:latin typeface="Times New Roman" panose="02020603050405020304" pitchFamily="18" charset="0"/>
              </a:rPr>
              <a:t>                 </a:t>
            </a:r>
            <a:r>
              <a:rPr lang="zh-CN" altLang="en-US" sz="4000" b="1">
                <a:solidFill>
                  <a:srgbClr val="FF0000"/>
                </a:solidFill>
                <a:latin typeface="Times New Roman" panose="02020603050405020304" pitchFamily="18" charset="0"/>
              </a:rPr>
              <a:t>娉</a:t>
            </a:r>
            <a:r>
              <a:rPr lang="zh-CN" altLang="en-US" sz="4000" b="1">
                <a:solidFill>
                  <a:srgbClr val="0000CC"/>
                </a:solidFill>
                <a:latin typeface="Times New Roman" panose="02020603050405020304" pitchFamily="18" charset="0"/>
              </a:rPr>
              <a:t>婷</a:t>
            </a:r>
            <a:r>
              <a:rPr lang="en-US" altLang="zh-CN" sz="4000" b="1">
                <a:solidFill>
                  <a:srgbClr val="0000CC"/>
                </a:solidFill>
                <a:latin typeface="Times New Roman" panose="02020603050405020304" pitchFamily="18" charset="0"/>
              </a:rPr>
              <a:t>       </a:t>
            </a:r>
          </a:p>
          <a:p>
            <a:endParaRPr lang="en-US" altLang="zh-CN" sz="4000" b="1">
              <a:solidFill>
                <a:srgbClr val="0000CC"/>
              </a:solidFill>
              <a:latin typeface="Times New Roman" panose="02020603050405020304" pitchFamily="18" charset="0"/>
            </a:endParaRPr>
          </a:p>
          <a:p>
            <a:r>
              <a:rPr lang="zh-CN" altLang="en-US" sz="4000" b="1">
                <a:solidFill>
                  <a:srgbClr val="0000CC"/>
                </a:solidFill>
                <a:latin typeface="Times New Roman" panose="02020603050405020304" pitchFamily="18" charset="0"/>
              </a:rPr>
              <a:t>鲜</a:t>
            </a:r>
            <a:r>
              <a:rPr lang="zh-CN" altLang="en-US" sz="4000" b="1">
                <a:solidFill>
                  <a:srgbClr val="FF0000"/>
                </a:solidFill>
                <a:latin typeface="Times New Roman" panose="02020603050405020304" pitchFamily="18" charset="0"/>
              </a:rPr>
              <a:t>妍</a:t>
            </a:r>
            <a:r>
              <a:rPr lang="zh-CN" altLang="en-US" sz="4000" b="1">
                <a:solidFill>
                  <a:srgbClr val="0000CC"/>
                </a:solidFill>
                <a:latin typeface="Times New Roman" panose="02020603050405020304" pitchFamily="18" charset="0"/>
              </a:rPr>
              <a:t>     </a:t>
            </a:r>
            <a:r>
              <a:rPr lang="en-US" altLang="zh-CN" sz="4000" b="1">
                <a:solidFill>
                  <a:srgbClr val="0000CC"/>
                </a:solidFill>
                <a:latin typeface="Times New Roman" panose="02020603050405020304" pitchFamily="18" charset="0"/>
              </a:rPr>
              <a:t>             </a:t>
            </a:r>
            <a:r>
              <a:rPr lang="zh-CN" altLang="en-US" sz="4000" b="1">
                <a:solidFill>
                  <a:srgbClr val="FF0000"/>
                </a:solidFill>
                <a:latin typeface="Times New Roman" panose="02020603050405020304" pitchFamily="18" charset="0"/>
              </a:rPr>
              <a:t>冠冕 </a:t>
            </a:r>
            <a:r>
              <a:rPr lang="zh-CN" altLang="en-US" sz="4000" b="1">
                <a:solidFill>
                  <a:srgbClr val="0000CC"/>
                </a:solidFill>
                <a:latin typeface="Times New Roman" panose="02020603050405020304" pitchFamily="18" charset="0"/>
              </a:rPr>
              <a:t>       </a:t>
            </a:r>
            <a:endParaRPr lang="en-US" altLang="zh-CN" sz="4000" b="1">
              <a:solidFill>
                <a:srgbClr val="0000CC"/>
              </a:solidFill>
              <a:latin typeface="Times New Roman" panose="02020603050405020304" pitchFamily="18" charset="0"/>
            </a:endParaRPr>
          </a:p>
          <a:p>
            <a:endParaRPr lang="en-US" altLang="zh-CN" sz="4000" b="1">
              <a:solidFill>
                <a:srgbClr val="0000CC"/>
              </a:solidFill>
              <a:latin typeface="Times New Roman" panose="02020603050405020304" pitchFamily="18" charset="0"/>
            </a:endParaRPr>
          </a:p>
          <a:p>
            <a:r>
              <a:rPr lang="zh-CN" altLang="en-US" sz="4000" b="1">
                <a:solidFill>
                  <a:srgbClr val="0000CC"/>
                </a:solidFill>
                <a:latin typeface="Times New Roman" panose="02020603050405020304" pitchFamily="18" charset="0"/>
              </a:rPr>
              <a:t>呢</a:t>
            </a:r>
            <a:r>
              <a:rPr lang="zh-CN" altLang="en-US" sz="4000" b="1">
                <a:solidFill>
                  <a:srgbClr val="FF0000"/>
                </a:solidFill>
                <a:latin typeface="Times New Roman" panose="02020603050405020304" pitchFamily="18" charset="0"/>
              </a:rPr>
              <a:t>喃</a:t>
            </a:r>
          </a:p>
        </p:txBody>
      </p:sp>
      <p:sp>
        <p:nvSpPr>
          <p:cNvPr id="10243" name="TextBox 2"/>
          <p:cNvSpPr txBox="1"/>
          <p:nvPr/>
        </p:nvSpPr>
        <p:spPr>
          <a:xfrm>
            <a:off x="1692275" y="981075"/>
            <a:ext cx="1414463" cy="830263"/>
          </a:xfrm>
          <a:prstGeom prst="rect">
            <a:avLst/>
          </a:prstGeom>
          <a:noFill/>
          <a:ln w="9525">
            <a:noFill/>
          </a:ln>
        </p:spPr>
        <p:txBody>
          <a:bodyPr wrap="none">
            <a:spAutoFit/>
          </a:bodyPr>
          <a:lstStyle/>
          <a:p>
            <a:r>
              <a:rPr lang="zh-CN" altLang="en-US" sz="4800" b="1">
                <a:solidFill>
                  <a:srgbClr val="FF0000"/>
                </a:solidFill>
                <a:latin typeface="Times New Roman" panose="02020603050405020304" pitchFamily="18" charset="0"/>
              </a:rPr>
              <a:t>正音</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Box 1"/>
          <p:cNvSpPr txBox="1"/>
          <p:nvPr/>
        </p:nvSpPr>
        <p:spPr>
          <a:xfrm>
            <a:off x="827088" y="2060575"/>
            <a:ext cx="8004175" cy="3170238"/>
          </a:xfrm>
          <a:prstGeom prst="rect">
            <a:avLst/>
          </a:prstGeom>
          <a:noFill/>
          <a:ln w="9525">
            <a:noFill/>
          </a:ln>
        </p:spPr>
        <p:txBody>
          <a:bodyPr>
            <a:spAutoFit/>
          </a:bodyPr>
          <a:lstStyle/>
          <a:p>
            <a:r>
              <a:rPr lang="zh-CN" altLang="en-US" sz="4000" b="1">
                <a:latin typeface="Times New Roman" panose="02020603050405020304" pitchFamily="18" charset="0"/>
              </a:rPr>
              <a:t>轻</a:t>
            </a:r>
            <a:r>
              <a:rPr lang="zh-CN" altLang="en-US" sz="4000" b="1">
                <a:solidFill>
                  <a:srgbClr val="FF0000"/>
                </a:solidFill>
                <a:latin typeface="Times New Roman" panose="02020603050405020304" pitchFamily="18" charset="0"/>
              </a:rPr>
              <a:t>灵</a:t>
            </a:r>
            <a:r>
              <a:rPr lang="zh-CN" altLang="en-US" sz="4000" b="1">
                <a:latin typeface="Times New Roman" panose="02020603050405020304" pitchFamily="18" charset="0"/>
              </a:rPr>
              <a:t>（</a:t>
            </a:r>
            <a:r>
              <a:rPr lang="en-US" altLang="zh-CN" sz="4000" b="1">
                <a:latin typeface="Times New Roman" panose="02020603050405020304" pitchFamily="18" charset="0"/>
              </a:rPr>
              <a:t>líng</a:t>
            </a:r>
            <a:r>
              <a:rPr lang="zh-CN" altLang="en-US" sz="4000" b="1">
                <a:latin typeface="Times New Roman" panose="02020603050405020304" pitchFamily="18" charset="0"/>
              </a:rPr>
              <a:t>）   </a:t>
            </a:r>
            <a:r>
              <a:rPr lang="zh-CN" altLang="en-US" sz="4000" b="1">
                <a:solidFill>
                  <a:srgbClr val="FF0000"/>
                </a:solidFill>
                <a:latin typeface="Times New Roman" panose="02020603050405020304" pitchFamily="18" charset="0"/>
              </a:rPr>
              <a:t>娉</a:t>
            </a:r>
            <a:r>
              <a:rPr lang="zh-CN" altLang="en-US" sz="4000" b="1">
                <a:latin typeface="Times New Roman" panose="02020603050405020304" pitchFamily="18" charset="0"/>
              </a:rPr>
              <a:t>婷（</a:t>
            </a:r>
            <a:r>
              <a:rPr lang="en-US" altLang="zh-CN" sz="4000" b="1">
                <a:latin typeface="Times New Roman" panose="02020603050405020304" pitchFamily="18" charset="0"/>
              </a:rPr>
              <a:t>pīng</a:t>
            </a:r>
            <a:r>
              <a:rPr lang="zh-CN" altLang="en-US" sz="4000" b="1">
                <a:latin typeface="Times New Roman" panose="02020603050405020304" pitchFamily="18" charset="0"/>
              </a:rPr>
              <a:t>）   </a:t>
            </a:r>
            <a:endParaRPr lang="en-US" altLang="zh-CN" sz="4000" b="1">
              <a:latin typeface="Times New Roman" panose="02020603050405020304" pitchFamily="18" charset="0"/>
            </a:endParaRPr>
          </a:p>
          <a:p>
            <a:endParaRPr lang="en-US" altLang="zh-CN" sz="4000" b="1">
              <a:latin typeface="Times New Roman" panose="02020603050405020304" pitchFamily="18" charset="0"/>
            </a:endParaRPr>
          </a:p>
          <a:p>
            <a:r>
              <a:rPr lang="zh-CN" altLang="en-US" sz="4000" b="1">
                <a:latin typeface="Times New Roman" panose="02020603050405020304" pitchFamily="18" charset="0"/>
              </a:rPr>
              <a:t>鲜</a:t>
            </a:r>
            <a:r>
              <a:rPr lang="zh-CN" altLang="en-US" sz="4000" b="1">
                <a:solidFill>
                  <a:srgbClr val="FF0000"/>
                </a:solidFill>
                <a:latin typeface="Times New Roman" panose="02020603050405020304" pitchFamily="18" charset="0"/>
              </a:rPr>
              <a:t>妍</a:t>
            </a:r>
            <a:r>
              <a:rPr lang="zh-CN" altLang="en-US" sz="4000" b="1">
                <a:latin typeface="Times New Roman" panose="02020603050405020304" pitchFamily="18" charset="0"/>
              </a:rPr>
              <a:t>（</a:t>
            </a:r>
            <a:r>
              <a:rPr lang="en-US" altLang="zh-CN" sz="4000" b="1">
                <a:latin typeface="Times New Roman" panose="02020603050405020304" pitchFamily="18" charset="0"/>
              </a:rPr>
              <a:t>yán</a:t>
            </a:r>
            <a:r>
              <a:rPr lang="zh-CN" altLang="en-US" sz="4000" b="1">
                <a:latin typeface="Times New Roman" panose="02020603050405020304" pitchFamily="18" charset="0"/>
              </a:rPr>
              <a:t>）   </a:t>
            </a:r>
            <a:r>
              <a:rPr lang="zh-CN" altLang="en-US" sz="4000" b="1">
                <a:solidFill>
                  <a:srgbClr val="FF0000"/>
                </a:solidFill>
                <a:latin typeface="Times New Roman" panose="02020603050405020304" pitchFamily="18" charset="0"/>
              </a:rPr>
              <a:t>冠冕</a:t>
            </a:r>
            <a:r>
              <a:rPr lang="zh-CN" altLang="en-US" sz="4000" b="1">
                <a:latin typeface="Times New Roman" panose="02020603050405020304" pitchFamily="18" charset="0"/>
              </a:rPr>
              <a:t>（</a:t>
            </a:r>
            <a:r>
              <a:rPr lang="en-US" altLang="zh-CN" sz="4000" b="1">
                <a:latin typeface="Times New Roman" panose="02020603050405020304" pitchFamily="18" charset="0"/>
              </a:rPr>
              <a:t>guān  miǎn</a:t>
            </a:r>
            <a:r>
              <a:rPr lang="zh-CN" altLang="en-US" sz="4000" b="1">
                <a:latin typeface="Times New Roman" panose="02020603050405020304" pitchFamily="18" charset="0"/>
              </a:rPr>
              <a:t>）   </a:t>
            </a:r>
            <a:endParaRPr lang="en-US" altLang="zh-CN" sz="4000" b="1">
              <a:latin typeface="Times New Roman" panose="02020603050405020304" pitchFamily="18" charset="0"/>
            </a:endParaRPr>
          </a:p>
          <a:p>
            <a:endParaRPr lang="en-US" altLang="zh-CN" sz="4000" b="1">
              <a:latin typeface="Times New Roman" panose="02020603050405020304" pitchFamily="18" charset="0"/>
            </a:endParaRPr>
          </a:p>
          <a:p>
            <a:r>
              <a:rPr lang="zh-CN" altLang="en-US" sz="4000" b="1">
                <a:latin typeface="Times New Roman" panose="02020603050405020304" pitchFamily="18" charset="0"/>
              </a:rPr>
              <a:t>呢</a:t>
            </a:r>
            <a:r>
              <a:rPr lang="zh-CN" altLang="en-US" sz="4000" b="1">
                <a:solidFill>
                  <a:srgbClr val="FF0000"/>
                </a:solidFill>
                <a:latin typeface="Times New Roman" panose="02020603050405020304" pitchFamily="18" charset="0"/>
              </a:rPr>
              <a:t>喃</a:t>
            </a:r>
            <a:r>
              <a:rPr lang="zh-CN" altLang="en-US" sz="4000" b="1">
                <a:latin typeface="Times New Roman" panose="02020603050405020304" pitchFamily="18" charset="0"/>
              </a:rPr>
              <a:t>（</a:t>
            </a:r>
            <a:r>
              <a:rPr lang="en-US" altLang="zh-CN" sz="4000" b="1">
                <a:latin typeface="Times New Roman" panose="02020603050405020304" pitchFamily="18" charset="0"/>
              </a:rPr>
              <a:t>nán</a:t>
            </a:r>
            <a:r>
              <a:rPr lang="zh-CN" altLang="en-US" sz="4000" b="1">
                <a:latin typeface="Times New Roman" panose="02020603050405020304" pitchFamily="18" charset="0"/>
              </a:rPr>
              <a:t>）</a:t>
            </a:r>
          </a:p>
        </p:txBody>
      </p:sp>
      <p:sp>
        <p:nvSpPr>
          <p:cNvPr id="11267" name="TextBox 2"/>
          <p:cNvSpPr txBox="1"/>
          <p:nvPr/>
        </p:nvSpPr>
        <p:spPr>
          <a:xfrm>
            <a:off x="1692275" y="981075"/>
            <a:ext cx="1414463" cy="830263"/>
          </a:xfrm>
          <a:prstGeom prst="rect">
            <a:avLst/>
          </a:prstGeom>
          <a:noFill/>
          <a:ln w="9525">
            <a:noFill/>
          </a:ln>
        </p:spPr>
        <p:txBody>
          <a:bodyPr wrap="none">
            <a:spAutoFit/>
          </a:bodyPr>
          <a:lstStyle/>
          <a:p>
            <a:r>
              <a:rPr lang="zh-CN" altLang="en-US" sz="4800" b="1">
                <a:solidFill>
                  <a:srgbClr val="FF0000"/>
                </a:solidFill>
                <a:latin typeface="Times New Roman" panose="02020603050405020304" pitchFamily="18" charset="0"/>
              </a:rPr>
              <a:t>正音</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TextBox 1"/>
          <p:cNvSpPr txBox="1"/>
          <p:nvPr/>
        </p:nvSpPr>
        <p:spPr>
          <a:xfrm>
            <a:off x="468313" y="1773238"/>
            <a:ext cx="8523287" cy="3970337"/>
          </a:xfrm>
          <a:prstGeom prst="rect">
            <a:avLst/>
          </a:prstGeom>
          <a:noFill/>
          <a:ln w="9525">
            <a:noFill/>
          </a:ln>
        </p:spPr>
        <p:txBody>
          <a:bodyPr wrap="none">
            <a:spAutoFit/>
          </a:bodyPr>
          <a:lstStyle/>
          <a:p>
            <a:r>
              <a:rPr lang="zh-CN" altLang="en-US" sz="3600" b="1">
                <a:solidFill>
                  <a:srgbClr val="0000CC"/>
                </a:solidFill>
                <a:latin typeface="Times New Roman" panose="02020603050405020304" pitchFamily="18" charset="0"/>
              </a:rPr>
              <a:t>娉婷</a:t>
            </a:r>
            <a:r>
              <a:rPr lang="zh-CN" altLang="en-US" sz="3600" b="1">
                <a:latin typeface="Times New Roman" panose="02020603050405020304" pitchFamily="18" charset="0"/>
              </a:rPr>
              <a:t>：形容女子的姿态美。</a:t>
            </a:r>
          </a:p>
          <a:p>
            <a:endParaRPr lang="en-US" altLang="zh-CN" sz="3600" b="1">
              <a:latin typeface="Times New Roman" panose="02020603050405020304" pitchFamily="18" charset="0"/>
            </a:endParaRPr>
          </a:p>
          <a:p>
            <a:r>
              <a:rPr lang="zh-CN" altLang="en-US" sz="3600" b="1">
                <a:solidFill>
                  <a:srgbClr val="0000CC"/>
                </a:solidFill>
                <a:latin typeface="Times New Roman" panose="02020603050405020304" pitchFamily="18" charset="0"/>
              </a:rPr>
              <a:t>鲜妍</a:t>
            </a:r>
            <a:r>
              <a:rPr lang="zh-CN" altLang="en-US" sz="3600" b="1">
                <a:latin typeface="Times New Roman" panose="02020603050405020304" pitchFamily="18" charset="0"/>
              </a:rPr>
              <a:t>：鲜艳。</a:t>
            </a:r>
          </a:p>
          <a:p>
            <a:endParaRPr lang="en-US" altLang="zh-CN" sz="3600" b="1">
              <a:latin typeface="Times New Roman" panose="02020603050405020304" pitchFamily="18" charset="0"/>
            </a:endParaRPr>
          </a:p>
          <a:p>
            <a:r>
              <a:rPr lang="zh-CN" altLang="en-US" sz="3600" b="1">
                <a:solidFill>
                  <a:srgbClr val="0000CC"/>
                </a:solidFill>
                <a:latin typeface="Times New Roman" panose="02020603050405020304" pitchFamily="18" charset="0"/>
              </a:rPr>
              <a:t>冠冕</a:t>
            </a:r>
            <a:r>
              <a:rPr lang="zh-CN" altLang="en-US" sz="3600" b="1">
                <a:latin typeface="Times New Roman" panose="02020603050405020304" pitchFamily="18" charset="0"/>
              </a:rPr>
              <a:t>：文中是王冠的意思。</a:t>
            </a:r>
          </a:p>
          <a:p>
            <a:endParaRPr lang="en-US" altLang="zh-CN" sz="3600" b="1">
              <a:latin typeface="Times New Roman" panose="02020603050405020304" pitchFamily="18" charset="0"/>
            </a:endParaRPr>
          </a:p>
          <a:p>
            <a:r>
              <a:rPr lang="zh-CN" altLang="en-US" sz="3600" b="1">
                <a:solidFill>
                  <a:srgbClr val="0000CC"/>
                </a:solidFill>
                <a:latin typeface="Times New Roman" panose="02020603050405020304" pitchFamily="18" charset="0"/>
              </a:rPr>
              <a:t>呢喃</a:t>
            </a:r>
            <a:r>
              <a:rPr lang="zh-CN" altLang="en-US" sz="3600" b="1">
                <a:latin typeface="Times New Roman" panose="02020603050405020304" pitchFamily="18" charset="0"/>
              </a:rPr>
              <a:t>：形容像燕子叫声那样的轻声细语。</a:t>
            </a:r>
          </a:p>
        </p:txBody>
      </p:sp>
      <p:sp>
        <p:nvSpPr>
          <p:cNvPr id="12291" name="TextBox 2"/>
          <p:cNvSpPr txBox="1"/>
          <p:nvPr/>
        </p:nvSpPr>
        <p:spPr>
          <a:xfrm>
            <a:off x="1258888" y="836613"/>
            <a:ext cx="2236787" cy="708025"/>
          </a:xfrm>
          <a:prstGeom prst="rect">
            <a:avLst/>
          </a:prstGeom>
          <a:noFill/>
          <a:ln w="9525">
            <a:noFill/>
          </a:ln>
        </p:spPr>
        <p:txBody>
          <a:bodyPr wrap="none">
            <a:spAutoFit/>
          </a:bodyPr>
          <a:lstStyle/>
          <a:p>
            <a:r>
              <a:rPr lang="zh-CN" altLang="en-US" sz="4000" b="1">
                <a:solidFill>
                  <a:srgbClr val="FF0000"/>
                </a:solidFill>
                <a:latin typeface="Times New Roman" panose="02020603050405020304" pitchFamily="18" charset="0"/>
              </a:rPr>
              <a:t>词语释义</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4" name="Picture 2" descr="F:\图片\几米\b44ccd28b31928d398250a0b.jpg"/>
          <p:cNvPicPr>
            <a:picLocks noChangeAspect="1"/>
          </p:cNvPicPr>
          <p:nvPr/>
        </p:nvPicPr>
        <p:blipFill>
          <a:blip r:embed="rId2"/>
          <a:stretch>
            <a:fillRect/>
          </a:stretch>
        </p:blipFill>
        <p:spPr>
          <a:xfrm>
            <a:off x="0" y="0"/>
            <a:ext cx="9144000" cy="6858000"/>
          </a:xfrm>
          <a:prstGeom prst="rect">
            <a:avLst/>
          </a:prstGeom>
          <a:noFill/>
          <a:ln w="9525">
            <a:noFill/>
          </a:ln>
        </p:spPr>
      </p:pic>
      <p:sp>
        <p:nvSpPr>
          <p:cNvPr id="4102" name="Text Box 6"/>
          <p:cNvSpPr txBox="1"/>
          <p:nvPr/>
        </p:nvSpPr>
        <p:spPr>
          <a:xfrm>
            <a:off x="228600" y="2895600"/>
            <a:ext cx="8915400" cy="3278188"/>
          </a:xfrm>
          <a:prstGeom prst="rect">
            <a:avLst/>
          </a:prstGeom>
          <a:noFill/>
          <a:ln w="9525">
            <a:noFill/>
          </a:ln>
        </p:spPr>
        <p:txBody>
          <a:bodyPr>
            <a:spAutoFit/>
          </a:bodyPr>
          <a:lstStyle/>
          <a:p>
            <a:pPr>
              <a:spcBef>
                <a:spcPct val="50000"/>
              </a:spcBef>
            </a:pPr>
            <a:r>
              <a:rPr lang="zh-CN" altLang="en-US" sz="5400" b="1">
                <a:solidFill>
                  <a:srgbClr val="0000CC"/>
                </a:solidFill>
                <a:latin typeface="楷体_GB2312" pitchFamily="49" charset="-122"/>
                <a:ea typeface="楷体_GB2312" pitchFamily="49" charset="-122"/>
              </a:rPr>
              <a:t>你是人间的四月天</a:t>
            </a:r>
          </a:p>
          <a:p>
            <a:pPr>
              <a:spcBef>
                <a:spcPct val="50000"/>
              </a:spcBef>
            </a:pPr>
            <a:r>
              <a:rPr lang="zh-CN" altLang="en-US" sz="5400" b="1">
                <a:solidFill>
                  <a:srgbClr val="0000CC"/>
                </a:solidFill>
                <a:latin typeface="楷体_GB2312" pitchFamily="49" charset="-122"/>
                <a:ea typeface="楷体_GB2312" pitchFamily="49" charset="-122"/>
              </a:rPr>
              <a:t>        </a:t>
            </a:r>
            <a:r>
              <a:rPr lang="en-US" altLang="zh-CN" sz="5400" b="1">
                <a:solidFill>
                  <a:srgbClr val="0000CC"/>
                </a:solidFill>
                <a:latin typeface="Times New Roman" panose="02020603050405020304" pitchFamily="18" charset="0"/>
                <a:ea typeface="楷体_GB2312" pitchFamily="49" charset="-122"/>
              </a:rPr>
              <a:t>——</a:t>
            </a:r>
            <a:r>
              <a:rPr lang="zh-CN" altLang="en-US" sz="5400" b="1">
                <a:solidFill>
                  <a:srgbClr val="0000CC"/>
                </a:solidFill>
                <a:latin typeface="楷体_GB2312" pitchFamily="49" charset="-122"/>
                <a:ea typeface="楷体_GB2312" pitchFamily="49" charset="-122"/>
              </a:rPr>
              <a:t>一句爱的赞颂</a:t>
            </a:r>
          </a:p>
          <a:p>
            <a:pPr>
              <a:spcBef>
                <a:spcPct val="50000"/>
              </a:spcBef>
            </a:pPr>
            <a:r>
              <a:rPr lang="zh-CN" altLang="en-US" sz="4800">
                <a:solidFill>
                  <a:schemeClr val="bg1"/>
                </a:solidFill>
                <a:latin typeface="楷体_GB2312" pitchFamily="49" charset="-122"/>
                <a:ea typeface="楷体_GB2312" pitchFamily="49" charset="-122"/>
              </a:rPr>
              <a:t>                      </a:t>
            </a:r>
            <a:r>
              <a:rPr lang="zh-CN" altLang="en-US" sz="4000" b="1">
                <a:solidFill>
                  <a:srgbClr val="C00000"/>
                </a:solidFill>
                <a:latin typeface="楷体_GB2312" pitchFamily="49" charset="-122"/>
                <a:ea typeface="楷体_GB2312" pitchFamily="49" charset="-122"/>
              </a:rPr>
              <a:t>林徽因</a:t>
            </a:r>
          </a:p>
        </p:txBody>
      </p:sp>
      <p:sp>
        <p:nvSpPr>
          <p:cNvPr id="4103" name="Text Box 7"/>
          <p:cNvSpPr txBox="1"/>
          <p:nvPr/>
        </p:nvSpPr>
        <p:spPr>
          <a:xfrm>
            <a:off x="304800" y="381000"/>
            <a:ext cx="4191000" cy="701675"/>
          </a:xfrm>
          <a:prstGeom prst="rect">
            <a:avLst/>
          </a:prstGeom>
          <a:noFill/>
          <a:ln w="9525">
            <a:noFill/>
          </a:ln>
        </p:spPr>
        <p:txBody>
          <a:bodyPr>
            <a:spAutoFit/>
          </a:bodyPr>
          <a:lstStyle/>
          <a:p>
            <a:pPr>
              <a:spcBef>
                <a:spcPct val="50000"/>
              </a:spcBef>
            </a:pPr>
            <a:r>
              <a:rPr lang="zh-CN" altLang="en-US" sz="4000" b="1">
                <a:latin typeface="Times New Roman" panose="02020603050405020304" pitchFamily="18" charset="0"/>
                <a:ea typeface="仿宋_GB2312" pitchFamily="49" charset="-122"/>
              </a:rPr>
              <a:t>名作重读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103"/>
                                        </p:tgtEl>
                                        <p:attrNameLst>
                                          <p:attrName>style.visibility</p:attrName>
                                        </p:attrNameLst>
                                      </p:cBhvr>
                                      <p:to>
                                        <p:strVal val="visible"/>
                                      </p:to>
                                    </p:set>
                                    <p:animEffect transition="in" filter="dissolve">
                                      <p:cBhvr>
                                        <p:cTn id="7" dur="500"/>
                                        <p:tgtEl>
                                          <p:spTgt spid="410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102"/>
                                        </p:tgtEl>
                                        <p:attrNameLst>
                                          <p:attrName>style.visibility</p:attrName>
                                        </p:attrNameLst>
                                      </p:cBhvr>
                                      <p:to>
                                        <p:strVal val="visible"/>
                                      </p:to>
                                    </p:set>
                                    <p:animEffect transition="in" filter="dissolve">
                                      <p:cBhvr>
                                        <p:cTn id="12"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p:bldP spid="410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TextBox 1"/>
          <p:cNvSpPr txBox="1"/>
          <p:nvPr/>
        </p:nvSpPr>
        <p:spPr>
          <a:xfrm>
            <a:off x="611188" y="620713"/>
            <a:ext cx="8432800" cy="708025"/>
          </a:xfrm>
          <a:prstGeom prst="rect">
            <a:avLst/>
          </a:prstGeom>
          <a:noFill/>
          <a:ln w="9525">
            <a:noFill/>
          </a:ln>
        </p:spPr>
        <p:txBody>
          <a:bodyPr wrap="none">
            <a:spAutoFit/>
          </a:bodyPr>
          <a:lstStyle/>
          <a:p>
            <a:r>
              <a:rPr lang="zh-CN" altLang="en-US" sz="4000" b="1">
                <a:solidFill>
                  <a:srgbClr val="FF0000"/>
                </a:solidFill>
                <a:latin typeface="Times New Roman" panose="02020603050405020304" pitchFamily="18" charset="0"/>
              </a:rPr>
              <a:t>整体感知：</a:t>
            </a:r>
            <a:r>
              <a:rPr lang="zh-CN" altLang="en-US" sz="3600" b="1">
                <a:solidFill>
                  <a:srgbClr val="FF0000"/>
                </a:solidFill>
                <a:latin typeface="Times New Roman" panose="02020603050405020304" pitchFamily="18" charset="0"/>
              </a:rPr>
              <a:t>请概括诗歌每一节的内容。</a:t>
            </a:r>
            <a:r>
              <a:rPr lang="zh-CN" altLang="en-US" sz="3600">
                <a:latin typeface="Times New Roman" panose="02020603050405020304" pitchFamily="18" charset="0"/>
              </a:rPr>
              <a:t> </a:t>
            </a:r>
          </a:p>
        </p:txBody>
      </p:sp>
      <p:sp>
        <p:nvSpPr>
          <p:cNvPr id="3" name="TextBox 2"/>
          <p:cNvSpPr txBox="1"/>
          <p:nvPr/>
        </p:nvSpPr>
        <p:spPr>
          <a:xfrm>
            <a:off x="250825" y="1628775"/>
            <a:ext cx="8569325" cy="4894263"/>
          </a:xfrm>
          <a:prstGeom prst="rect">
            <a:avLst/>
          </a:prstGeom>
          <a:noFill/>
          <a:ln w="9525">
            <a:noFill/>
          </a:ln>
        </p:spPr>
        <p:txBody>
          <a:bodyPr>
            <a:spAutoFit/>
          </a:bodyPr>
          <a:lstStyle/>
          <a:p>
            <a:r>
              <a:rPr lang="zh-CN" altLang="en-US" sz="3600" b="1">
                <a:latin typeface="Times New Roman" panose="02020603050405020304" pitchFamily="18" charset="0"/>
              </a:rPr>
              <a:t>明确：</a:t>
            </a:r>
            <a:endParaRPr lang="en-US" altLang="zh-CN" sz="3600" b="1">
              <a:latin typeface="Times New Roman" panose="02020603050405020304" pitchFamily="18" charset="0"/>
            </a:endParaRPr>
          </a:p>
          <a:p>
            <a:r>
              <a:rPr lang="zh-CN" altLang="en-US" sz="3600" b="1">
                <a:solidFill>
                  <a:srgbClr val="0000CC"/>
                </a:solidFill>
                <a:latin typeface="Times New Roman" panose="02020603050405020304" pitchFamily="18" charset="0"/>
              </a:rPr>
              <a:t>第一节</a:t>
            </a:r>
            <a:r>
              <a:rPr lang="zh-CN" altLang="en-US" sz="3600" b="1">
                <a:latin typeface="Times New Roman" panose="02020603050405020304" pitchFamily="18" charset="0"/>
              </a:rPr>
              <a:t>：爱如四月天里的光艳轻灵。</a:t>
            </a:r>
          </a:p>
          <a:p>
            <a:r>
              <a:rPr lang="zh-CN" altLang="en-US" sz="3600" b="1">
                <a:solidFill>
                  <a:srgbClr val="0000CC"/>
                </a:solidFill>
                <a:latin typeface="Times New Roman" panose="02020603050405020304" pitchFamily="18" charset="0"/>
              </a:rPr>
              <a:t>第二节</a:t>
            </a:r>
            <a:r>
              <a:rPr lang="zh-CN" altLang="en-US" sz="3600" b="1">
                <a:latin typeface="Times New Roman" panose="02020603050405020304" pitchFamily="18" charset="0"/>
              </a:rPr>
              <a:t>：爱如四月天里的柔和恬静。</a:t>
            </a:r>
          </a:p>
          <a:p>
            <a:r>
              <a:rPr lang="zh-CN" altLang="en-US" sz="3600" b="1">
                <a:solidFill>
                  <a:srgbClr val="0000CC"/>
                </a:solidFill>
                <a:latin typeface="Times New Roman" panose="02020603050405020304" pitchFamily="18" charset="0"/>
              </a:rPr>
              <a:t>第三节</a:t>
            </a:r>
            <a:r>
              <a:rPr lang="zh-CN" altLang="en-US" sz="3600" b="1">
                <a:latin typeface="Times New Roman" panose="02020603050405020304" pitchFamily="18" charset="0"/>
              </a:rPr>
              <a:t>：爱如四月天里的鲜妍庄严。</a:t>
            </a:r>
          </a:p>
          <a:p>
            <a:r>
              <a:rPr lang="zh-CN" altLang="en-US" sz="3600" b="1">
                <a:solidFill>
                  <a:srgbClr val="0000CC"/>
                </a:solidFill>
                <a:latin typeface="Times New Roman" panose="02020603050405020304" pitchFamily="18" charset="0"/>
              </a:rPr>
              <a:t>第四节</a:t>
            </a:r>
            <a:r>
              <a:rPr lang="zh-CN" altLang="en-US" sz="3600" b="1">
                <a:latin typeface="Times New Roman" panose="02020603050405020304" pitchFamily="18" charset="0"/>
              </a:rPr>
              <a:t>：将生命、历史融入到自然风景中，</a:t>
            </a:r>
            <a:endParaRPr lang="en-US" altLang="zh-CN" sz="3600" b="1">
              <a:latin typeface="Times New Roman" panose="02020603050405020304" pitchFamily="18" charset="0"/>
            </a:endParaRPr>
          </a:p>
          <a:p>
            <a:r>
              <a:rPr lang="zh-CN" altLang="en-US" sz="3600" b="1">
                <a:latin typeface="Times New Roman" panose="02020603050405020304" pitchFamily="18" charset="0"/>
              </a:rPr>
              <a:t>展现青春的激越与豪迈。</a:t>
            </a:r>
          </a:p>
          <a:p>
            <a:r>
              <a:rPr lang="zh-CN" altLang="en-US" sz="3600" b="1">
                <a:solidFill>
                  <a:srgbClr val="0000CC"/>
                </a:solidFill>
                <a:latin typeface="Times New Roman" panose="02020603050405020304" pitchFamily="18" charset="0"/>
              </a:rPr>
              <a:t>第五节</a:t>
            </a:r>
            <a:r>
              <a:rPr lang="zh-CN" altLang="en-US" sz="3600" b="1">
                <a:latin typeface="Times New Roman" panose="02020603050405020304" pitchFamily="18" charset="0"/>
              </a:rPr>
              <a:t>：抒发对闲适恬淡的自然生活的追求。</a:t>
            </a:r>
          </a:p>
          <a:p>
            <a:endParaRPr lang="zh-CN" altLang="en-US">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44450" y="4041775"/>
            <a:ext cx="9040813" cy="584200"/>
          </a:xfrm>
          <a:prstGeom prst="rect">
            <a:avLst/>
          </a:prstGeom>
          <a:noFill/>
          <a:ln w="9525">
            <a:noFill/>
          </a:ln>
        </p:spPr>
        <p:txBody>
          <a:bodyPr wrap="none">
            <a:spAutoFit/>
          </a:bodyPr>
          <a:lstStyle/>
          <a:p>
            <a:r>
              <a:rPr lang="en-US" altLang="zh-CN" sz="3200" b="1">
                <a:solidFill>
                  <a:srgbClr val="0000CC"/>
                </a:solidFill>
                <a:latin typeface="Times New Roman" panose="02020603050405020304" pitchFamily="18" charset="0"/>
              </a:rPr>
              <a:t>2</a:t>
            </a:r>
            <a:r>
              <a:rPr lang="zh-CN" altLang="en-US" sz="3200" b="1">
                <a:solidFill>
                  <a:srgbClr val="0000CC"/>
                </a:solidFill>
                <a:latin typeface="Times New Roman" panose="02020603050405020304" pitchFamily="18" charset="0"/>
              </a:rPr>
              <a:t>、以“四月天”为喻突出了“你”的哪些特点？</a:t>
            </a:r>
          </a:p>
        </p:txBody>
      </p:sp>
      <p:sp>
        <p:nvSpPr>
          <p:cNvPr id="14339" name="TextBox 2"/>
          <p:cNvSpPr txBox="1"/>
          <p:nvPr/>
        </p:nvSpPr>
        <p:spPr>
          <a:xfrm>
            <a:off x="1282700" y="554038"/>
            <a:ext cx="2236788" cy="708025"/>
          </a:xfrm>
          <a:prstGeom prst="rect">
            <a:avLst/>
          </a:prstGeom>
          <a:noFill/>
          <a:ln w="9525">
            <a:noFill/>
          </a:ln>
        </p:spPr>
        <p:txBody>
          <a:bodyPr wrap="none">
            <a:spAutoFit/>
          </a:bodyPr>
          <a:lstStyle/>
          <a:p>
            <a:r>
              <a:rPr lang="zh-CN" altLang="en-US" sz="4000" b="1">
                <a:solidFill>
                  <a:srgbClr val="FF0000"/>
                </a:solidFill>
                <a:latin typeface="Times New Roman" panose="02020603050405020304" pitchFamily="18" charset="0"/>
              </a:rPr>
              <a:t>问题探究</a:t>
            </a:r>
          </a:p>
        </p:txBody>
      </p:sp>
      <p:sp>
        <p:nvSpPr>
          <p:cNvPr id="4" name="TextBox 3"/>
          <p:cNvSpPr txBox="1"/>
          <p:nvPr/>
        </p:nvSpPr>
        <p:spPr>
          <a:xfrm>
            <a:off x="611188" y="1606550"/>
            <a:ext cx="7805737" cy="584200"/>
          </a:xfrm>
          <a:prstGeom prst="rect">
            <a:avLst/>
          </a:prstGeom>
          <a:noFill/>
          <a:ln w="9525">
            <a:noFill/>
          </a:ln>
        </p:spPr>
        <p:txBody>
          <a:bodyPr wrap="none">
            <a:spAutoFit/>
          </a:bodyPr>
          <a:lstStyle/>
          <a:p>
            <a:r>
              <a:rPr lang="en-US" altLang="zh-CN" sz="3200" b="1">
                <a:solidFill>
                  <a:srgbClr val="0000CC"/>
                </a:solidFill>
                <a:latin typeface="Times New Roman" panose="02020603050405020304" pitchFamily="18" charset="0"/>
              </a:rPr>
              <a:t>1</a:t>
            </a:r>
            <a:r>
              <a:rPr lang="zh-CN" altLang="en-US" sz="3200" b="1">
                <a:solidFill>
                  <a:srgbClr val="0000CC"/>
                </a:solidFill>
                <a:latin typeface="Times New Roman" panose="02020603050405020304" pitchFamily="18" charset="0"/>
              </a:rPr>
              <a:t>、副标题“一句爱的赞颂”有什么作用？</a:t>
            </a:r>
          </a:p>
        </p:txBody>
      </p:sp>
      <p:sp>
        <p:nvSpPr>
          <p:cNvPr id="5" name="TextBox 4"/>
          <p:cNvSpPr txBox="1"/>
          <p:nvPr/>
        </p:nvSpPr>
        <p:spPr>
          <a:xfrm>
            <a:off x="320675" y="2400300"/>
            <a:ext cx="8836025" cy="1077913"/>
          </a:xfrm>
          <a:prstGeom prst="rect">
            <a:avLst/>
          </a:prstGeom>
          <a:noFill/>
          <a:ln w="9525">
            <a:noFill/>
          </a:ln>
        </p:spPr>
        <p:txBody>
          <a:bodyPr wrap="none">
            <a:spAutoFit/>
          </a:bodyPr>
          <a:lstStyle/>
          <a:p>
            <a:r>
              <a:rPr lang="zh-CN" altLang="en-US" sz="3200" b="1">
                <a:latin typeface="Times New Roman" panose="02020603050405020304" pitchFamily="18" charset="0"/>
              </a:rPr>
              <a:t>提示了诗歌的写作缘由，即诗人对生命的赞颂。</a:t>
            </a:r>
            <a:endParaRPr lang="en-US" altLang="zh-CN" sz="3200" b="1">
              <a:latin typeface="Times New Roman" panose="02020603050405020304" pitchFamily="18" charset="0"/>
            </a:endParaRPr>
          </a:p>
          <a:p>
            <a:r>
              <a:rPr lang="zh-CN" altLang="en-US" sz="3200" b="1">
                <a:latin typeface="Times New Roman" panose="02020603050405020304" pitchFamily="18" charset="0"/>
              </a:rPr>
              <a:t>整首诗宛如笼罩在一轮爱的光环之中。</a:t>
            </a:r>
          </a:p>
        </p:txBody>
      </p:sp>
      <p:sp>
        <p:nvSpPr>
          <p:cNvPr id="6" name="TextBox 5"/>
          <p:cNvSpPr txBox="1"/>
          <p:nvPr/>
        </p:nvSpPr>
        <p:spPr>
          <a:xfrm>
            <a:off x="384175" y="5084763"/>
            <a:ext cx="8359775" cy="1076325"/>
          </a:xfrm>
          <a:prstGeom prst="rect">
            <a:avLst/>
          </a:prstGeom>
          <a:noFill/>
          <a:ln w="9525">
            <a:noFill/>
          </a:ln>
        </p:spPr>
        <p:txBody>
          <a:bodyPr>
            <a:spAutoFit/>
          </a:bodyPr>
          <a:lstStyle/>
          <a:p>
            <a:r>
              <a:rPr lang="zh-CN" altLang="en-US" sz="3200" b="1">
                <a:latin typeface="Times New Roman" panose="02020603050405020304" pitchFamily="18" charset="0"/>
              </a:rPr>
              <a:t>“你”光艳多变、轻柔妩媚、聘婷鲜妍却又</a:t>
            </a:r>
            <a:endParaRPr lang="en-US" altLang="zh-CN" sz="3200" b="1">
              <a:latin typeface="Times New Roman" panose="02020603050405020304" pitchFamily="18" charset="0"/>
            </a:endParaRPr>
          </a:p>
          <a:p>
            <a:r>
              <a:rPr lang="zh-CN" altLang="en-US" sz="3200" b="1">
                <a:latin typeface="Times New Roman" panose="02020603050405020304" pitchFamily="18" charset="0"/>
              </a:rPr>
              <a:t>天真庄严、充满生机、令人期待。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TextBox 1"/>
          <p:cNvSpPr txBox="1"/>
          <p:nvPr/>
        </p:nvSpPr>
        <p:spPr>
          <a:xfrm>
            <a:off x="438150" y="260350"/>
            <a:ext cx="8280400" cy="1693863"/>
          </a:xfrm>
          <a:prstGeom prst="rect">
            <a:avLst/>
          </a:prstGeom>
          <a:noFill/>
          <a:ln w="9525">
            <a:noFill/>
          </a:ln>
        </p:spPr>
        <p:txBody>
          <a:bodyPr>
            <a:spAutoFit/>
          </a:bodyPr>
          <a:lstStyle/>
          <a:p>
            <a:r>
              <a:rPr lang="zh-CN" altLang="en-US" sz="4000" b="1">
                <a:solidFill>
                  <a:srgbClr val="FF0000"/>
                </a:solidFill>
                <a:latin typeface="Times New Roman" panose="02020603050405020304" pitchFamily="18" charset="0"/>
              </a:rPr>
              <a:t>发挥想象：</a:t>
            </a:r>
            <a:endParaRPr lang="en-US" altLang="zh-CN" sz="4000" b="1">
              <a:solidFill>
                <a:srgbClr val="FF0000"/>
              </a:solidFill>
              <a:latin typeface="Times New Roman" panose="02020603050405020304" pitchFamily="18" charset="0"/>
            </a:endParaRPr>
          </a:p>
          <a:p>
            <a:r>
              <a:rPr lang="zh-CN" altLang="en-US" sz="3200" b="1">
                <a:solidFill>
                  <a:srgbClr val="0000CC"/>
                </a:solidFill>
                <a:latin typeface="Times New Roman" panose="02020603050405020304" pitchFamily="18" charset="0"/>
              </a:rPr>
              <a:t>用自己的话说说作者笔下的意境，以及抒发了作者怎样的思想感情？</a:t>
            </a:r>
          </a:p>
        </p:txBody>
      </p:sp>
      <p:sp>
        <p:nvSpPr>
          <p:cNvPr id="3" name="TextBox 2"/>
          <p:cNvSpPr txBox="1"/>
          <p:nvPr/>
        </p:nvSpPr>
        <p:spPr>
          <a:xfrm>
            <a:off x="147638" y="2062163"/>
            <a:ext cx="8861425" cy="2676525"/>
          </a:xfrm>
          <a:prstGeom prst="rect">
            <a:avLst/>
          </a:prstGeom>
          <a:noFill/>
          <a:ln w="9525">
            <a:noFill/>
          </a:ln>
        </p:spPr>
        <p:txBody>
          <a:bodyPr>
            <a:spAutoFit/>
          </a:bodyPr>
          <a:lstStyle/>
          <a:p>
            <a:r>
              <a:rPr lang="zh-CN" altLang="en-US" sz="2800" b="1">
                <a:latin typeface="Times New Roman" panose="02020603050405020304" pitchFamily="18" charset="0"/>
              </a:rPr>
              <a:t>那鹅黄，是韧放的生命；那绿色，蕴含着无限的生机；那柔嫩的生命，新鲜的景色，在这样的季节里泛着神圣的光。这神圣和佛前的圣水一样，明净、澄澈，和佛心中的白莲花一样，美丽、带着爱的光辉。这样的季节里，“你”已超越了这样的季节：“你”是一树一树的花开，是伴春飞翔的燕子，美丽轻灵，带着爱、温暖和希望。</a:t>
            </a:r>
          </a:p>
        </p:txBody>
      </p:sp>
      <p:sp>
        <p:nvSpPr>
          <p:cNvPr id="4" name="TextBox 3"/>
          <p:cNvSpPr txBox="1"/>
          <p:nvPr/>
        </p:nvSpPr>
        <p:spPr>
          <a:xfrm>
            <a:off x="438150" y="4918075"/>
            <a:ext cx="8280400" cy="1570038"/>
          </a:xfrm>
          <a:prstGeom prst="rect">
            <a:avLst/>
          </a:prstGeom>
          <a:noFill/>
          <a:ln w="9525">
            <a:noFill/>
          </a:ln>
        </p:spPr>
        <p:txBody>
          <a:bodyPr>
            <a:spAutoFit/>
          </a:bodyPr>
          <a:lstStyle/>
          <a:p>
            <a:r>
              <a:rPr lang="zh-CN" altLang="en-US" sz="3200" b="1">
                <a:solidFill>
                  <a:srgbClr val="0000CC"/>
                </a:solidFill>
                <a:latin typeface="Times New Roman" panose="02020603050405020304" pitchFamily="18" charset="0"/>
              </a:rPr>
              <a:t>这首诗是林徽因写给自己的长子梁从戒的，</a:t>
            </a:r>
            <a:endParaRPr lang="en-US" altLang="zh-CN" sz="3200" b="1">
              <a:solidFill>
                <a:srgbClr val="0000CC"/>
              </a:solidFill>
              <a:latin typeface="Times New Roman" panose="02020603050405020304" pitchFamily="18" charset="0"/>
            </a:endParaRPr>
          </a:p>
          <a:p>
            <a:r>
              <a:rPr lang="zh-CN" altLang="en-US" sz="3200" b="1">
                <a:solidFill>
                  <a:srgbClr val="0000CC"/>
                </a:solidFill>
                <a:latin typeface="Times New Roman" panose="02020603050405020304" pitchFamily="18" charset="0"/>
              </a:rPr>
              <a:t>用来表达她对孩子的无比的喜爱之情，以及</a:t>
            </a:r>
            <a:endParaRPr lang="en-US" altLang="zh-CN" sz="3200" b="1">
              <a:solidFill>
                <a:srgbClr val="0000CC"/>
              </a:solidFill>
              <a:latin typeface="Times New Roman" panose="02020603050405020304" pitchFamily="18" charset="0"/>
            </a:endParaRPr>
          </a:p>
          <a:p>
            <a:r>
              <a:rPr lang="zh-CN" altLang="en-US" sz="3200" b="1">
                <a:solidFill>
                  <a:srgbClr val="0000CC"/>
                </a:solidFill>
                <a:latin typeface="Times New Roman" panose="02020603050405020304" pitchFamily="18" charset="0"/>
              </a:rPr>
              <a:t>从儿子身上看到的生命的希望和活力。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468313" y="882650"/>
            <a:ext cx="8351837" cy="1570038"/>
          </a:xfrm>
          <a:prstGeom prst="rect">
            <a:avLst/>
          </a:prstGeom>
          <a:noFill/>
          <a:ln w="9525">
            <a:noFill/>
          </a:ln>
        </p:spPr>
        <p:txBody>
          <a:bodyPr>
            <a:spAutoFit/>
          </a:bodyPr>
          <a:lstStyle/>
          <a:p>
            <a:r>
              <a:rPr lang="zh-CN" altLang="en-US" sz="3200" b="1">
                <a:solidFill>
                  <a:srgbClr val="0000CC"/>
                </a:solidFill>
                <a:latin typeface="Times New Roman" panose="02020603050405020304" pitchFamily="18" charset="0"/>
              </a:rPr>
              <a:t>请赏析句中的</a:t>
            </a:r>
            <a:r>
              <a:rPr lang="zh-CN" altLang="en-US" sz="3200" b="1">
                <a:solidFill>
                  <a:srgbClr val="FF0000"/>
                </a:solidFill>
                <a:latin typeface="Times New Roman" panose="02020603050405020304" pitchFamily="18" charset="0"/>
              </a:rPr>
              <a:t>红色字</a:t>
            </a:r>
            <a:r>
              <a:rPr lang="zh-CN" altLang="en-US" sz="3200" b="1">
                <a:solidFill>
                  <a:srgbClr val="0000CC"/>
                </a:solidFill>
                <a:latin typeface="Times New Roman" panose="02020603050405020304" pitchFamily="18" charset="0"/>
              </a:rPr>
              <a:t>词：</a:t>
            </a:r>
            <a:endParaRPr lang="en-US" altLang="zh-CN" sz="3200" b="1">
              <a:solidFill>
                <a:srgbClr val="0000CC"/>
              </a:solidFill>
              <a:latin typeface="Times New Roman" panose="02020603050405020304" pitchFamily="18" charset="0"/>
            </a:endParaRPr>
          </a:p>
          <a:p>
            <a:r>
              <a:rPr lang="zh-CN" altLang="en-US" sz="3200" b="1">
                <a:latin typeface="Times New Roman" panose="02020603050405020304" pitchFamily="18" charset="0"/>
              </a:rPr>
              <a:t>“笑响</a:t>
            </a:r>
            <a:r>
              <a:rPr lang="zh-CN" altLang="en-US" sz="3200" b="1">
                <a:solidFill>
                  <a:srgbClr val="FF0000"/>
                </a:solidFill>
                <a:latin typeface="Times New Roman" panose="02020603050405020304" pitchFamily="18" charset="0"/>
              </a:rPr>
              <a:t>点亮</a:t>
            </a:r>
            <a:r>
              <a:rPr lang="zh-CN" altLang="en-US" sz="3200" b="1">
                <a:latin typeface="Times New Roman" panose="02020603050405020304" pitchFamily="18" charset="0"/>
              </a:rPr>
              <a:t>了四面风；轻灵在</a:t>
            </a:r>
            <a:r>
              <a:rPr lang="zh-CN" altLang="en-US" sz="3200" b="1">
                <a:solidFill>
                  <a:srgbClr val="FF0000"/>
                </a:solidFill>
                <a:latin typeface="Times New Roman" panose="02020603050405020304" pitchFamily="18" charset="0"/>
              </a:rPr>
              <a:t>春的光艳</a:t>
            </a:r>
            <a:r>
              <a:rPr lang="zh-CN" altLang="en-US" sz="3200" b="1">
                <a:latin typeface="Times New Roman" panose="02020603050405020304" pitchFamily="18" charset="0"/>
              </a:rPr>
              <a:t>中交舞着变。”</a:t>
            </a:r>
          </a:p>
        </p:txBody>
      </p:sp>
      <p:sp>
        <p:nvSpPr>
          <p:cNvPr id="16387" name="TextBox 2"/>
          <p:cNvSpPr txBox="1"/>
          <p:nvPr/>
        </p:nvSpPr>
        <p:spPr>
          <a:xfrm>
            <a:off x="971550" y="333375"/>
            <a:ext cx="2038350" cy="1014413"/>
          </a:xfrm>
          <a:prstGeom prst="rect">
            <a:avLst/>
          </a:prstGeom>
          <a:noFill/>
          <a:ln w="9525">
            <a:noFill/>
          </a:ln>
        </p:spPr>
        <p:txBody>
          <a:bodyPr wrap="none">
            <a:spAutoFit/>
          </a:bodyPr>
          <a:lstStyle/>
          <a:p>
            <a:r>
              <a:rPr lang="zh-CN" altLang="en-US" sz="3600" b="1">
                <a:solidFill>
                  <a:srgbClr val="FF0000"/>
                </a:solidFill>
                <a:latin typeface="Times New Roman" panose="02020603050405020304" pitchFamily="18" charset="0"/>
              </a:rPr>
              <a:t>品味赏析</a:t>
            </a:r>
          </a:p>
          <a:p>
            <a:endParaRPr lang="zh-CN" altLang="en-US">
              <a:latin typeface="Times New Roman" panose="02020603050405020304" pitchFamily="18" charset="0"/>
            </a:endParaRPr>
          </a:p>
        </p:txBody>
      </p:sp>
      <p:sp>
        <p:nvSpPr>
          <p:cNvPr id="4" name="TextBox 3"/>
          <p:cNvSpPr txBox="1"/>
          <p:nvPr/>
        </p:nvSpPr>
        <p:spPr>
          <a:xfrm>
            <a:off x="468313" y="2708275"/>
            <a:ext cx="8135937" cy="2555875"/>
          </a:xfrm>
          <a:prstGeom prst="rect">
            <a:avLst/>
          </a:prstGeom>
          <a:noFill/>
          <a:ln w="9525">
            <a:noFill/>
          </a:ln>
        </p:spPr>
        <p:txBody>
          <a:bodyPr>
            <a:spAutoFit/>
          </a:bodyPr>
          <a:lstStyle/>
          <a:p>
            <a:r>
              <a:rPr lang="zh-CN" altLang="en-US" sz="3200" b="1">
                <a:solidFill>
                  <a:srgbClr val="FF0000"/>
                </a:solidFill>
                <a:latin typeface="Times New Roman" panose="02020603050405020304" pitchFamily="18" charset="0"/>
              </a:rPr>
              <a:t>“点亮” 、“春的光艳”</a:t>
            </a:r>
            <a:r>
              <a:rPr lang="zh-CN" altLang="en-US" sz="3200" b="1">
                <a:latin typeface="Times New Roman" panose="02020603050405020304" pitchFamily="18" charset="0"/>
              </a:rPr>
              <a:t>，这些词语，不是静态的描摹，而是放在动态的、变化的背景中来挥洒，有点像绘画中的晕染，漫出纯粹色彩的边界，正是在那模糊之处，美感油然而生。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TextBox 1"/>
          <p:cNvSpPr txBox="1"/>
          <p:nvPr/>
        </p:nvSpPr>
        <p:spPr>
          <a:xfrm>
            <a:off x="900113" y="1052513"/>
            <a:ext cx="2235200" cy="708025"/>
          </a:xfrm>
          <a:prstGeom prst="rect">
            <a:avLst/>
          </a:prstGeom>
          <a:noFill/>
          <a:ln w="9525">
            <a:noFill/>
          </a:ln>
        </p:spPr>
        <p:txBody>
          <a:bodyPr wrap="none">
            <a:spAutoFit/>
          </a:bodyPr>
          <a:lstStyle/>
          <a:p>
            <a:r>
              <a:rPr lang="zh-CN" altLang="en-US" sz="4000" b="1">
                <a:solidFill>
                  <a:srgbClr val="FF0000"/>
                </a:solidFill>
                <a:latin typeface="Times New Roman" panose="02020603050405020304" pitchFamily="18" charset="0"/>
              </a:rPr>
              <a:t>写法探究</a:t>
            </a:r>
          </a:p>
        </p:txBody>
      </p:sp>
      <p:sp>
        <p:nvSpPr>
          <p:cNvPr id="3" name="TextBox 2"/>
          <p:cNvSpPr txBox="1"/>
          <p:nvPr/>
        </p:nvSpPr>
        <p:spPr>
          <a:xfrm>
            <a:off x="900113" y="2565400"/>
            <a:ext cx="6437312" cy="1200150"/>
          </a:xfrm>
          <a:prstGeom prst="rect">
            <a:avLst/>
          </a:prstGeom>
          <a:noFill/>
          <a:ln w="9525">
            <a:noFill/>
          </a:ln>
        </p:spPr>
        <p:txBody>
          <a:bodyPr wrap="none">
            <a:spAutoFit/>
          </a:bodyPr>
          <a:lstStyle/>
          <a:p>
            <a:r>
              <a:rPr lang="en-US" altLang="zh-CN" sz="3600" b="1">
                <a:solidFill>
                  <a:srgbClr val="0000CC"/>
                </a:solidFill>
                <a:latin typeface="Times New Roman" panose="02020603050405020304" pitchFamily="18" charset="0"/>
              </a:rPr>
              <a:t>1</a:t>
            </a:r>
            <a:r>
              <a:rPr lang="zh-CN" altLang="en-US" sz="3600" b="1">
                <a:solidFill>
                  <a:srgbClr val="0000CC"/>
                </a:solidFill>
                <a:latin typeface="Times New Roman" panose="02020603050405020304" pitchFamily="18" charset="0"/>
              </a:rPr>
              <a:t>、意境清新，画面优美。</a:t>
            </a:r>
            <a:endParaRPr lang="en-US" altLang="zh-CN" sz="3600" b="1">
              <a:solidFill>
                <a:srgbClr val="0000CC"/>
              </a:solidFill>
              <a:latin typeface="Times New Roman" panose="02020603050405020304" pitchFamily="18" charset="0"/>
            </a:endParaRPr>
          </a:p>
          <a:p>
            <a:r>
              <a:rPr lang="en-US" altLang="zh-CN" sz="3600" b="1">
                <a:solidFill>
                  <a:srgbClr val="0000CC"/>
                </a:solidFill>
                <a:latin typeface="Times New Roman" panose="02020603050405020304" pitchFamily="18" charset="0"/>
              </a:rPr>
              <a:t>2</a:t>
            </a:r>
            <a:r>
              <a:rPr lang="zh-CN" altLang="en-US" sz="3600" b="1">
                <a:solidFill>
                  <a:srgbClr val="0000CC"/>
                </a:solidFill>
                <a:latin typeface="Times New Roman" panose="02020603050405020304" pitchFamily="18" charset="0"/>
              </a:rPr>
              <a:t>、结构匀称，富有建筑美感。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434" name="Picture 4" descr="H:\图片2\几米\be2a5f3622a47e190b55a90f.jpg"/>
          <p:cNvPicPr>
            <a:picLocks noChangeAspect="1"/>
          </p:cNvPicPr>
          <p:nvPr/>
        </p:nvPicPr>
        <p:blipFill>
          <a:blip r:embed="rId2"/>
          <a:stretch>
            <a:fillRect/>
          </a:stretch>
        </p:blipFill>
        <p:spPr>
          <a:xfrm>
            <a:off x="684213" y="0"/>
            <a:ext cx="9036050" cy="6858000"/>
          </a:xfrm>
          <a:prstGeom prst="rect">
            <a:avLst/>
          </a:prstGeom>
          <a:noFill/>
          <a:ln w="9525">
            <a:noFill/>
          </a:ln>
        </p:spPr>
      </p:pic>
      <p:sp>
        <p:nvSpPr>
          <p:cNvPr id="9219" name="Text Box 3"/>
          <p:cNvSpPr txBox="1"/>
          <p:nvPr/>
        </p:nvSpPr>
        <p:spPr>
          <a:xfrm>
            <a:off x="152400" y="0"/>
            <a:ext cx="5715000" cy="7078663"/>
          </a:xfrm>
          <a:prstGeom prst="rect">
            <a:avLst/>
          </a:prstGeom>
          <a:noFill/>
          <a:ln w="9525">
            <a:noFill/>
          </a:ln>
        </p:spPr>
        <p:txBody>
          <a:bodyPr>
            <a:spAutoFit/>
          </a:bodyPr>
          <a:lstStyle/>
          <a:p>
            <a:pPr>
              <a:spcBef>
                <a:spcPct val="50000"/>
              </a:spcBef>
            </a:pPr>
            <a:r>
              <a:rPr lang="en-US" altLang="zh-CN">
                <a:latin typeface="宋体" panose="02010600030101010101" pitchFamily="2" charset="-122"/>
              </a:rPr>
              <a:t>    </a:t>
            </a:r>
          </a:p>
          <a:p>
            <a:pPr>
              <a:spcBef>
                <a:spcPct val="50000"/>
              </a:spcBef>
            </a:pPr>
            <a:r>
              <a:rPr lang="en-US" altLang="zh-CN" sz="2800" b="1">
                <a:latin typeface="仿宋_GB2312" pitchFamily="49" charset="-122"/>
                <a:ea typeface="仿宋_GB2312" pitchFamily="49" charset="-122"/>
              </a:rPr>
              <a:t>    </a:t>
            </a:r>
            <a:r>
              <a:rPr lang="zh-CN" altLang="en-US" sz="2800" b="1">
                <a:solidFill>
                  <a:srgbClr val="FF0000"/>
                </a:solidFill>
                <a:latin typeface="仿宋_GB2312" pitchFamily="49" charset="-122"/>
                <a:ea typeface="仿宋_GB2312" pitchFamily="49" charset="-122"/>
              </a:rPr>
              <a:t>这首诗的魅力和优秀并不仅仅在于意境的优美和内容的纯净，还在于形式的纯熟和语言的华美。</a:t>
            </a:r>
          </a:p>
          <a:p>
            <a:pPr>
              <a:spcBef>
                <a:spcPct val="50000"/>
              </a:spcBef>
            </a:pPr>
            <a:r>
              <a:rPr lang="zh-CN" altLang="en-US" sz="2800" b="1">
                <a:solidFill>
                  <a:srgbClr val="FF0000"/>
                </a:solidFill>
                <a:latin typeface="仿宋_GB2312" pitchFamily="49" charset="-122"/>
                <a:ea typeface="仿宋_GB2312" pitchFamily="49" charset="-122"/>
              </a:rPr>
              <a:t>    诗中采用重重叠叠的比喻，意象美丽而丝毫无雕饰之嫌，反而愈加衬出诗中的意境和纯净</a:t>
            </a:r>
            <a:r>
              <a:rPr lang="en-US" altLang="zh-CN" sz="2800" b="1">
                <a:solidFill>
                  <a:srgbClr val="FF0000"/>
                </a:solidFill>
                <a:latin typeface="Times New Roman" panose="02020603050405020304" pitchFamily="18" charset="0"/>
                <a:ea typeface="仿宋_GB2312" pitchFamily="49" charset="-122"/>
              </a:rPr>
              <a:t>——</a:t>
            </a:r>
            <a:r>
              <a:rPr lang="zh-CN" altLang="en-US" sz="2800" b="1">
                <a:solidFill>
                  <a:srgbClr val="FF0000"/>
                </a:solidFill>
                <a:latin typeface="仿宋_GB2312" pitchFamily="49" charset="-122"/>
                <a:ea typeface="仿宋_GB2312" pitchFamily="49" charset="-122"/>
              </a:rPr>
              <a:t>在华美的修饰中更见清新自然的感情流露在形式上，诗歌采用新月诗派的诗美原则：讲求格律的和谐、语言的雕塑美和音律的乐感。这首诗可以说是这一原则的完美体现，词语的跳跃和韵律的和谐几乎达到了极致。</a:t>
            </a:r>
          </a:p>
          <a:p>
            <a:pPr>
              <a:spcBef>
                <a:spcPct val="50000"/>
              </a:spcBef>
            </a:pPr>
            <a:endParaRPr lang="en-US" altLang="zh-CN" sz="2800" b="1">
              <a:latin typeface="仿宋_GB2312" pitchFamily="49" charset="-122"/>
              <a:ea typeface="仿宋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dissolve">
                                      <p:cBhvr>
                                        <p:cTn id="7"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458" name="Picture 4" descr="F:\图片\几米\c8ca724a59f704da83025cfd.jpg"/>
          <p:cNvPicPr>
            <a:picLocks noChangeAspect="1"/>
          </p:cNvPicPr>
          <p:nvPr/>
        </p:nvPicPr>
        <p:blipFill>
          <a:blip r:embed="rId2"/>
          <a:stretch>
            <a:fillRect/>
          </a:stretch>
        </p:blipFill>
        <p:spPr>
          <a:xfrm>
            <a:off x="3995738" y="0"/>
            <a:ext cx="5148262" cy="6858000"/>
          </a:xfrm>
          <a:prstGeom prst="rect">
            <a:avLst/>
          </a:prstGeom>
          <a:noFill/>
          <a:ln w="9525">
            <a:noFill/>
          </a:ln>
        </p:spPr>
      </p:pic>
      <p:sp>
        <p:nvSpPr>
          <p:cNvPr id="10245" name="Text Box 5"/>
          <p:cNvSpPr txBox="1"/>
          <p:nvPr/>
        </p:nvSpPr>
        <p:spPr>
          <a:xfrm>
            <a:off x="0" y="363538"/>
            <a:ext cx="3995738" cy="6494462"/>
          </a:xfrm>
          <a:prstGeom prst="rect">
            <a:avLst/>
          </a:prstGeom>
          <a:noFill/>
          <a:ln w="9525">
            <a:noFill/>
          </a:ln>
        </p:spPr>
        <p:txBody>
          <a:bodyPr>
            <a:spAutoFit/>
          </a:bodyPr>
          <a:lstStyle/>
          <a:p>
            <a:pPr>
              <a:spcBef>
                <a:spcPct val="50000"/>
              </a:spcBef>
            </a:pPr>
            <a:r>
              <a:rPr lang="en-US" altLang="zh-CN" sz="2800" b="1">
                <a:latin typeface="仿宋_GB2312" pitchFamily="49" charset="-122"/>
                <a:ea typeface="仿宋_GB2312" pitchFamily="49" charset="-122"/>
              </a:rPr>
              <a:t>    </a:t>
            </a:r>
            <a:r>
              <a:rPr lang="zh-CN" altLang="en-US" sz="3200" b="1">
                <a:solidFill>
                  <a:srgbClr val="FF0000"/>
                </a:solidFill>
                <a:latin typeface="仿宋_GB2312" pitchFamily="49" charset="-122"/>
                <a:ea typeface="仿宋_GB2312" pitchFamily="49" charset="-122"/>
              </a:rPr>
              <a:t>四月，是踏青的季节；四月，一年中的春天，是春天中的盛季。四月，一年中最珍贵的季节，一如初恋转瞬即逝。在这样的季节里，诗人要写下心中的爱，写下一季的心情。诗人要将这样的春景比作心中的</a:t>
            </a:r>
            <a:r>
              <a:rPr lang="zh-CN" altLang="en-US" sz="3200" b="1">
                <a:solidFill>
                  <a:srgbClr val="FF0000"/>
                </a:solidFill>
                <a:latin typeface="Times New Roman" panose="02020603050405020304" pitchFamily="18" charset="0"/>
                <a:ea typeface="仿宋_GB2312" pitchFamily="49" charset="-122"/>
              </a:rPr>
              <a:t>“</a:t>
            </a:r>
            <a:r>
              <a:rPr lang="zh-CN" altLang="en-US" sz="3200" b="1">
                <a:solidFill>
                  <a:srgbClr val="FF0000"/>
                </a:solidFill>
                <a:latin typeface="仿宋_GB2312" pitchFamily="49" charset="-122"/>
                <a:ea typeface="仿宋_GB2312" pitchFamily="49" charset="-122"/>
              </a:rPr>
              <a:t>你</a:t>
            </a:r>
            <a:r>
              <a:rPr lang="zh-CN" altLang="en-US" sz="3200" b="1">
                <a:solidFill>
                  <a:srgbClr val="FF0000"/>
                </a:solidFill>
                <a:latin typeface="Times New Roman" panose="02020603050405020304" pitchFamily="18" charset="0"/>
                <a:ea typeface="仿宋_GB2312" pitchFamily="49" charset="-122"/>
              </a:rPr>
              <a:t>”</a:t>
            </a:r>
            <a:r>
              <a:rPr lang="zh-CN" altLang="en-US" sz="3200" b="1">
                <a:solidFill>
                  <a:srgbClr val="FF0000"/>
                </a:solidFill>
                <a:latin typeface="仿宋_GB2312" pitchFamily="49" charset="-122"/>
                <a:ea typeface="仿宋_GB2312" pitchFamily="49" charset="-122"/>
              </a:rPr>
              <a:t>。这样的季节有着什么样的春景呢？</a:t>
            </a:r>
            <a:endParaRPr lang="zh-CN" altLang="en-US" sz="3200">
              <a:solidFill>
                <a:srgbClr val="FF0000"/>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dissolve">
                                      <p:cBhvr>
                                        <p:cTn id="7"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6" descr="H:\图片2\几米\c0ba1794371aba61d0135e6a.jpg"/>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1269" name="Text Box 5"/>
          <p:cNvSpPr txBox="1"/>
          <p:nvPr/>
        </p:nvSpPr>
        <p:spPr>
          <a:xfrm>
            <a:off x="228600" y="2590800"/>
            <a:ext cx="8915400" cy="3935413"/>
          </a:xfrm>
          <a:prstGeom prst="rect">
            <a:avLst/>
          </a:prstGeom>
          <a:noFill/>
          <a:ln w="9525">
            <a:noFill/>
          </a:ln>
        </p:spPr>
        <p:txBody>
          <a:bodyPr>
            <a:spAutoFit/>
          </a:bodyPr>
          <a:lstStyle/>
          <a:p>
            <a:pPr>
              <a:spcBef>
                <a:spcPct val="50000"/>
              </a:spcBef>
            </a:pPr>
            <a:r>
              <a:rPr lang="en-US" altLang="zh-CN">
                <a:latin typeface="宋体" panose="02010600030101010101" pitchFamily="2" charset="-122"/>
              </a:rPr>
              <a:t>    </a:t>
            </a:r>
            <a:r>
              <a:rPr lang="zh-CN" altLang="en-US" sz="2800" b="1">
                <a:latin typeface="宋体" panose="02010600030101010101" pitchFamily="2" charset="-122"/>
                <a:ea typeface="仿宋_GB2312" pitchFamily="49" charset="-122"/>
              </a:rPr>
              <a:t>世界带着点点的笑意，那轻柔的风声是它的倾诉、它的神韵。它是轻灵的，舞动着光艳的春天，千姿百态。在万物复苏的天地间，一切都在跃跃欲试地生长，浮动着氤氲的气息。在迷茫的天地间，云烟是复苏的景象。黄昏来临后，温凉的夜趁着这样的时机展示自己的妩媚。三两点星光有意无意地闪着，和花园里微微舞动的花朵对语，一如微风细雨中的景象：轻盈而柔美，多姿而带着鲜艳。圆月升起，天真而庄重地说着</a:t>
            </a:r>
            <a:r>
              <a:rPr lang="zh-CN" altLang="en-US" sz="2800" b="1">
                <a:latin typeface="Times New Roman" panose="02020603050405020304" pitchFamily="18" charset="0"/>
                <a:ea typeface="仿宋_GB2312" pitchFamily="49" charset="-122"/>
              </a:rPr>
              <a:t>“</a:t>
            </a:r>
            <a:r>
              <a:rPr lang="zh-CN" altLang="en-US" sz="2800" b="1">
                <a:latin typeface="宋体" panose="02010600030101010101" pitchFamily="2" charset="-122"/>
                <a:ea typeface="仿宋_GB2312" pitchFamily="49" charset="-122"/>
              </a:rPr>
              <a:t>你</a:t>
            </a:r>
            <a:r>
              <a:rPr lang="zh-CN" altLang="en-US" sz="2800" b="1">
                <a:latin typeface="Times New Roman" panose="02020603050405020304" pitchFamily="18" charset="0"/>
                <a:ea typeface="仿宋_GB2312" pitchFamily="49" charset="-122"/>
              </a:rPr>
              <a:t>”</a:t>
            </a:r>
            <a:r>
              <a:rPr lang="zh-CN" altLang="en-US" sz="2800" b="1">
                <a:latin typeface="宋体" panose="02010600030101010101" pitchFamily="2" charset="-122"/>
                <a:ea typeface="仿宋_GB2312" pitchFamily="49" charset="-122"/>
              </a:rPr>
              <a:t>的郑重和纯净。</a:t>
            </a:r>
            <a:endParaRPr lang="zh-CN" altLang="en-US" sz="2800" b="1">
              <a:latin typeface="Times New Roman" panose="02020603050405020304" pitchFamily="18" charset="0"/>
              <a:ea typeface="仿宋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dissolve">
                                      <p:cBhvr>
                                        <p:cTn id="7" dur="5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506" name="Picture 5" descr="H:\图片2\几米\1933e6280d40d906d52af176.jpg"/>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2291" name="Text Box 3"/>
          <p:cNvSpPr txBox="1"/>
          <p:nvPr/>
        </p:nvSpPr>
        <p:spPr>
          <a:xfrm>
            <a:off x="0" y="2495550"/>
            <a:ext cx="9144000" cy="4362450"/>
          </a:xfrm>
          <a:prstGeom prst="rect">
            <a:avLst/>
          </a:prstGeom>
          <a:noFill/>
          <a:ln w="9525">
            <a:noFill/>
          </a:ln>
        </p:spPr>
        <p:txBody>
          <a:bodyPr>
            <a:spAutoFit/>
          </a:bodyPr>
          <a:lstStyle/>
          <a:p>
            <a:pPr>
              <a:spcBef>
                <a:spcPct val="50000"/>
              </a:spcBef>
            </a:pPr>
            <a:r>
              <a:rPr lang="en-US" altLang="zh-CN">
                <a:latin typeface="宋体" panose="02010600030101010101" pitchFamily="2" charset="-122"/>
              </a:rPr>
              <a:t>    </a:t>
            </a:r>
            <a:r>
              <a:rPr lang="zh-CN" altLang="en-US" sz="2800" b="1">
                <a:latin typeface="宋体" panose="02010600030101010101" pitchFamily="2" charset="-122"/>
                <a:ea typeface="仿宋_GB2312" pitchFamily="49" charset="-122"/>
              </a:rPr>
              <a:t>这样的四月，该如苏东坡笔下的江南春景：</a:t>
            </a:r>
            <a:r>
              <a:rPr lang="zh-CN" altLang="en-US" sz="2800" b="1">
                <a:solidFill>
                  <a:srgbClr val="FF0000"/>
                </a:solidFill>
                <a:latin typeface="Times New Roman" panose="02020603050405020304" pitchFamily="18" charset="0"/>
                <a:ea typeface="仿宋_GB2312" pitchFamily="49" charset="-122"/>
              </a:rPr>
              <a:t>“</a:t>
            </a:r>
            <a:r>
              <a:rPr lang="zh-CN" altLang="en-US" sz="2800" b="1">
                <a:solidFill>
                  <a:srgbClr val="FF0000"/>
                </a:solidFill>
                <a:latin typeface="宋体" panose="02010600030101010101" pitchFamily="2" charset="-122"/>
                <a:ea typeface="仿宋_GB2312" pitchFamily="49" charset="-122"/>
              </a:rPr>
              <a:t>竹外桃花三两枝，春江水暖鸭先知。蒌蒿满地芦芽短．正是河豚欲上时。</a:t>
            </a:r>
            <a:r>
              <a:rPr lang="zh-CN" altLang="en-US" sz="2800" b="1">
                <a:solidFill>
                  <a:srgbClr val="FF0000"/>
                </a:solidFill>
                <a:latin typeface="Times New Roman" panose="02020603050405020304" pitchFamily="18" charset="0"/>
                <a:ea typeface="仿宋_GB2312" pitchFamily="49" charset="-122"/>
              </a:rPr>
              <a:t>”</a:t>
            </a:r>
            <a:r>
              <a:rPr lang="zh-CN" altLang="en-US" sz="2800" b="1">
                <a:latin typeface="宋体" panose="02010600030101010101" pitchFamily="2" charset="-122"/>
                <a:ea typeface="仿宋_GB2312" pitchFamily="49" charset="-122"/>
              </a:rPr>
              <a:t>亦如杜审言笔下的春景：</a:t>
            </a:r>
            <a:r>
              <a:rPr lang="zh-CN" altLang="en-US" sz="2800" b="1">
                <a:solidFill>
                  <a:srgbClr val="0000CC"/>
                </a:solidFill>
                <a:latin typeface="Times New Roman" panose="02020603050405020304" pitchFamily="18" charset="0"/>
                <a:ea typeface="仿宋_GB2312" pitchFamily="49" charset="-122"/>
              </a:rPr>
              <a:t>“</a:t>
            </a:r>
            <a:r>
              <a:rPr lang="zh-CN" altLang="en-US" sz="2800" b="1">
                <a:solidFill>
                  <a:srgbClr val="0000CC"/>
                </a:solidFill>
                <a:latin typeface="宋体" panose="02010600030101010101" pitchFamily="2" charset="-122"/>
                <a:ea typeface="仿宋_GB2312" pitchFamily="49" charset="-122"/>
              </a:rPr>
              <a:t>云霞出海曙，梅柳渡江春。淑气催黄鸟，晴光转绿蘋。</a:t>
            </a:r>
            <a:r>
              <a:rPr lang="zh-CN" altLang="en-US" sz="2800" b="1">
                <a:solidFill>
                  <a:srgbClr val="0000CC"/>
                </a:solidFill>
                <a:latin typeface="Times New Roman" panose="02020603050405020304" pitchFamily="18" charset="0"/>
                <a:ea typeface="仿宋_GB2312" pitchFamily="49" charset="-122"/>
              </a:rPr>
              <a:t>”</a:t>
            </a:r>
            <a:r>
              <a:rPr lang="zh-CN" altLang="en-US" sz="2800" b="1">
                <a:latin typeface="宋体" panose="02010600030101010101" pitchFamily="2" charset="-122"/>
                <a:ea typeface="仿宋_GB2312" pitchFamily="49" charset="-122"/>
              </a:rPr>
              <a:t>那鹅黄，是初放的生命；那绿色，蕴含着无限的生机。那柔嫩的生命，新鲜的景色，在这样的季节里泛着神圣的光。这神圣和佛前的圣水一样，明净、澄澈；和佛心中的白莲花一样，美丽、带着爱的光辉。这样的季节里，</a:t>
            </a:r>
            <a:r>
              <a:rPr lang="zh-CN" altLang="en-US" sz="2800" b="1">
                <a:latin typeface="Times New Roman" panose="02020603050405020304" pitchFamily="18" charset="0"/>
                <a:ea typeface="仿宋_GB2312" pitchFamily="49" charset="-122"/>
              </a:rPr>
              <a:t>“</a:t>
            </a:r>
            <a:r>
              <a:rPr lang="zh-CN" altLang="en-US" sz="2800" b="1">
                <a:latin typeface="宋体" panose="02010600030101010101" pitchFamily="2" charset="-122"/>
                <a:ea typeface="仿宋_GB2312" pitchFamily="49" charset="-122"/>
              </a:rPr>
              <a:t>你</a:t>
            </a:r>
            <a:r>
              <a:rPr lang="zh-CN" altLang="en-US" sz="2800" b="1">
                <a:latin typeface="Times New Roman" panose="02020603050405020304" pitchFamily="18" charset="0"/>
                <a:ea typeface="仿宋_GB2312" pitchFamily="49" charset="-122"/>
              </a:rPr>
              <a:t>”</a:t>
            </a:r>
            <a:r>
              <a:rPr lang="zh-CN" altLang="en-US" sz="2800" b="1">
                <a:latin typeface="宋体" panose="02010600030101010101" pitchFamily="2" charset="-122"/>
                <a:ea typeface="仿宋_GB2312" pitchFamily="49" charset="-122"/>
              </a:rPr>
              <a:t>已经超越了这样的季节。</a:t>
            </a:r>
            <a:r>
              <a:rPr lang="zh-CN" altLang="en-US" sz="2800" b="1">
                <a:latin typeface="Times New Roman" panose="02020603050405020304" pitchFamily="18" charset="0"/>
                <a:ea typeface="仿宋_GB2312" pitchFamily="49" charset="-122"/>
              </a:rPr>
              <a:t>“</a:t>
            </a:r>
            <a:r>
              <a:rPr lang="zh-CN" altLang="en-US" sz="2800" b="1">
                <a:latin typeface="宋体" panose="02010600030101010101" pitchFamily="2" charset="-122"/>
                <a:ea typeface="仿宋_GB2312" pitchFamily="49" charset="-122"/>
              </a:rPr>
              <a:t>你是一树一树的花开，是伴春飞翔的燕子一美丽轻灵，带着爱、温暖和希望。</a:t>
            </a:r>
            <a:endParaRPr lang="zh-CN" altLang="en-US" sz="2800" b="1">
              <a:latin typeface="Times New Roman" panose="02020603050405020304" pitchFamily="18" charset="0"/>
              <a:ea typeface="仿宋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additive="base">
                                        <p:cTn id="7" dur="500" fill="hold"/>
                                        <p:tgtEl>
                                          <p:spTgt spid="12291"/>
                                        </p:tgtEl>
                                        <p:attrNameLst>
                                          <p:attrName>ppt_x</p:attrName>
                                        </p:attrNameLst>
                                      </p:cBhvr>
                                      <p:tavLst>
                                        <p:tav tm="0">
                                          <p:val>
                                            <p:strVal val="0-#ppt_w/2"/>
                                          </p:val>
                                        </p:tav>
                                        <p:tav tm="100000">
                                          <p:val>
                                            <p:strVal val="#ppt_x"/>
                                          </p:val>
                                        </p:tav>
                                      </p:tavLst>
                                    </p:anim>
                                    <p:anim calcmode="lin" valueType="num">
                                      <p:cBhvr additive="base">
                                        <p:cTn id="8" dur="500" fill="hold"/>
                                        <p:tgtEl>
                                          <p:spTgt spid="122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530" name="Picture 2" descr="F:\图片\几米\2b6dcd971ee08267d0135e54.jpg"/>
          <p:cNvPicPr>
            <a:picLocks noChangeAspect="1"/>
          </p:cNvPicPr>
          <p:nvPr/>
        </p:nvPicPr>
        <p:blipFill>
          <a:blip r:embed="rId2"/>
          <a:stretch>
            <a:fillRect/>
          </a:stretch>
        </p:blipFill>
        <p:spPr>
          <a:xfrm>
            <a:off x="0" y="3175"/>
            <a:ext cx="9144000" cy="6851650"/>
          </a:xfrm>
          <a:prstGeom prst="rect">
            <a:avLst/>
          </a:prstGeom>
          <a:noFill/>
          <a:ln w="9525">
            <a:noFill/>
          </a:ln>
        </p:spPr>
      </p:pic>
      <p:sp>
        <p:nvSpPr>
          <p:cNvPr id="22531" name="Text Box 3"/>
          <p:cNvSpPr txBox="1"/>
          <p:nvPr/>
        </p:nvSpPr>
        <p:spPr>
          <a:xfrm>
            <a:off x="1066800" y="5105400"/>
            <a:ext cx="3352800" cy="823913"/>
          </a:xfrm>
          <a:prstGeom prst="rect">
            <a:avLst/>
          </a:prstGeom>
          <a:noFill/>
          <a:ln w="9525">
            <a:noFill/>
          </a:ln>
        </p:spPr>
        <p:txBody>
          <a:bodyPr>
            <a:spAutoFit/>
          </a:bodyPr>
          <a:lstStyle/>
          <a:p>
            <a:pPr>
              <a:spcBef>
                <a:spcPct val="50000"/>
              </a:spcBef>
            </a:pPr>
            <a:r>
              <a:rPr lang="zh-CN" altLang="en-US" sz="4800" b="1">
                <a:solidFill>
                  <a:schemeClr val="bg1"/>
                </a:solidFill>
                <a:latin typeface="Times New Roman" panose="02020603050405020304" pitchFamily="18" charset="0"/>
                <a:ea typeface="楷体_GB2312" pitchFamily="49" charset="-122"/>
              </a:rPr>
              <a:t>改写四月天</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8" name="Picture 2" descr="F:\图片\几米\4067e26c851ac5d1421694f3.jpg"/>
          <p:cNvPicPr>
            <a:picLocks noChangeAspect="1"/>
          </p:cNvPicPr>
          <p:nvPr/>
        </p:nvPicPr>
        <p:blipFill>
          <a:blip r:embed="rId2"/>
          <a:stretch>
            <a:fillRect/>
          </a:stretch>
        </p:blipFill>
        <p:spPr>
          <a:xfrm>
            <a:off x="0" y="0"/>
            <a:ext cx="9144000" cy="6858000"/>
          </a:xfrm>
          <a:prstGeom prst="rect">
            <a:avLst/>
          </a:prstGeom>
          <a:noFill/>
          <a:ln w="9525">
            <a:noFill/>
          </a:ln>
        </p:spPr>
      </p:pic>
      <p:sp>
        <p:nvSpPr>
          <p:cNvPr id="5123" name="Text Box 3"/>
          <p:cNvSpPr txBox="1"/>
          <p:nvPr/>
        </p:nvSpPr>
        <p:spPr>
          <a:xfrm>
            <a:off x="0" y="0"/>
            <a:ext cx="4953000" cy="6556375"/>
          </a:xfrm>
          <a:prstGeom prst="rect">
            <a:avLst/>
          </a:prstGeom>
          <a:noFill/>
          <a:ln w="9525">
            <a:noFill/>
          </a:ln>
        </p:spPr>
        <p:txBody>
          <a:bodyPr>
            <a:spAutoFit/>
          </a:bodyPr>
          <a:lstStyle/>
          <a:p>
            <a:pPr algn="just">
              <a:spcBef>
                <a:spcPct val="50000"/>
              </a:spcBef>
            </a:pPr>
            <a:r>
              <a:rPr lang="zh-CN" altLang="en-US" b="1">
                <a:solidFill>
                  <a:srgbClr val="000000"/>
                </a:solidFill>
                <a:latin typeface="仿宋_GB2312" pitchFamily="49" charset="-122"/>
                <a:ea typeface="仿宋_GB2312" pitchFamily="49" charset="-122"/>
              </a:rPr>
              <a:t>我说你是人间的四月天； </a:t>
            </a:r>
            <a:endParaRPr lang="zh-CN" altLang="en-US" b="1">
              <a:latin typeface="仿宋_GB2312" pitchFamily="49" charset="-122"/>
              <a:ea typeface="仿宋_GB2312" pitchFamily="49" charset="-122"/>
            </a:endParaRPr>
          </a:p>
          <a:p>
            <a:pPr algn="just">
              <a:spcBef>
                <a:spcPct val="50000"/>
              </a:spcBef>
            </a:pPr>
            <a:r>
              <a:rPr lang="zh-CN" altLang="en-US" b="1">
                <a:solidFill>
                  <a:srgbClr val="000000"/>
                </a:solidFill>
                <a:latin typeface="仿宋_GB2312" pitchFamily="49" charset="-122"/>
                <a:ea typeface="仿宋_GB2312" pitchFamily="49" charset="-122"/>
              </a:rPr>
              <a:t>笑音点亮了四面风；</a:t>
            </a:r>
            <a:endParaRPr lang="zh-CN" altLang="en-US" b="1">
              <a:latin typeface="仿宋_GB2312" pitchFamily="49" charset="-122"/>
              <a:ea typeface="仿宋_GB2312" pitchFamily="49" charset="-122"/>
            </a:endParaRPr>
          </a:p>
          <a:p>
            <a:pPr algn="just">
              <a:spcBef>
                <a:spcPct val="50000"/>
              </a:spcBef>
            </a:pPr>
            <a:r>
              <a:rPr lang="zh-CN" altLang="en-US" b="1">
                <a:solidFill>
                  <a:srgbClr val="000000"/>
                </a:solidFill>
                <a:latin typeface="仿宋_GB2312" pitchFamily="49" charset="-122"/>
                <a:ea typeface="仿宋_GB2312" pitchFamily="49" charset="-122"/>
              </a:rPr>
              <a:t>轻灵，在春的光艳中交舞著变。 </a:t>
            </a:r>
            <a:endParaRPr lang="zh-CN" altLang="en-US" b="1">
              <a:latin typeface="仿宋_GB2312" pitchFamily="49" charset="-122"/>
              <a:ea typeface="仿宋_GB2312" pitchFamily="49" charset="-122"/>
            </a:endParaRPr>
          </a:p>
          <a:p>
            <a:pPr algn="just">
              <a:spcBef>
                <a:spcPct val="50000"/>
              </a:spcBef>
            </a:pPr>
            <a:r>
              <a:rPr lang="zh-CN" altLang="en-US" b="1">
                <a:solidFill>
                  <a:srgbClr val="000000"/>
                </a:solidFill>
                <a:latin typeface="仿宋_GB2312" pitchFamily="49" charset="-122"/>
                <a:ea typeface="仿宋_GB2312" pitchFamily="49" charset="-122"/>
              </a:rPr>
              <a:t>你是四月早天里的云烟， </a:t>
            </a:r>
            <a:endParaRPr lang="zh-CN" altLang="en-US" b="1">
              <a:latin typeface="仿宋_GB2312" pitchFamily="49" charset="-122"/>
              <a:ea typeface="仿宋_GB2312" pitchFamily="49" charset="-122"/>
            </a:endParaRPr>
          </a:p>
          <a:p>
            <a:pPr algn="just">
              <a:spcBef>
                <a:spcPct val="50000"/>
              </a:spcBef>
            </a:pPr>
            <a:r>
              <a:rPr lang="zh-CN" altLang="en-US" b="1">
                <a:solidFill>
                  <a:srgbClr val="000000"/>
                </a:solidFill>
                <a:latin typeface="仿宋_GB2312" pitchFamily="49" charset="-122"/>
                <a:ea typeface="仿宋_GB2312" pitchFamily="49" charset="-122"/>
              </a:rPr>
              <a:t>黄昏吹着风的软，</a:t>
            </a:r>
            <a:endParaRPr lang="zh-CN" altLang="en-US" b="1">
              <a:latin typeface="仿宋_GB2312" pitchFamily="49" charset="-122"/>
              <a:ea typeface="仿宋_GB2312" pitchFamily="49" charset="-122"/>
            </a:endParaRPr>
          </a:p>
          <a:p>
            <a:pPr algn="just">
              <a:spcBef>
                <a:spcPct val="50000"/>
              </a:spcBef>
            </a:pPr>
            <a:r>
              <a:rPr lang="zh-CN" altLang="en-US" b="1">
                <a:solidFill>
                  <a:srgbClr val="000000"/>
                </a:solidFill>
                <a:latin typeface="仿宋_GB2312" pitchFamily="49" charset="-122"/>
                <a:ea typeface="仿宋_GB2312" pitchFamily="49" charset="-122"/>
              </a:rPr>
              <a:t>星子在无意中闪，</a:t>
            </a:r>
          </a:p>
          <a:p>
            <a:pPr algn="just">
              <a:spcBef>
                <a:spcPct val="50000"/>
              </a:spcBef>
            </a:pPr>
            <a:r>
              <a:rPr lang="zh-CN" altLang="en-US" b="1">
                <a:solidFill>
                  <a:srgbClr val="000000"/>
                </a:solidFill>
                <a:latin typeface="仿宋_GB2312" pitchFamily="49" charset="-122"/>
                <a:ea typeface="仿宋_GB2312" pitchFamily="49" charset="-122"/>
              </a:rPr>
              <a:t>细雨点洒在花前。</a:t>
            </a:r>
            <a:endParaRPr lang="zh-CN" altLang="en-US" b="1">
              <a:latin typeface="仿宋_GB2312" pitchFamily="49" charset="-122"/>
              <a:ea typeface="仿宋_GB2312" pitchFamily="49" charset="-122"/>
            </a:endParaRPr>
          </a:p>
          <a:p>
            <a:pPr algn="just">
              <a:spcBef>
                <a:spcPct val="50000"/>
              </a:spcBef>
            </a:pPr>
            <a:r>
              <a:rPr lang="zh-CN" altLang="en-US" b="1">
                <a:solidFill>
                  <a:srgbClr val="000000"/>
                </a:solidFill>
                <a:latin typeface="仿宋_GB2312" pitchFamily="49" charset="-122"/>
                <a:ea typeface="仿宋_GB2312" pitchFamily="49" charset="-122"/>
              </a:rPr>
              <a:t>那轻，那娉婷，你是；</a:t>
            </a:r>
            <a:endParaRPr lang="zh-CN" altLang="en-US" b="1">
              <a:latin typeface="仿宋_GB2312" pitchFamily="49" charset="-122"/>
              <a:ea typeface="仿宋_GB2312" pitchFamily="49" charset="-122"/>
            </a:endParaRPr>
          </a:p>
          <a:p>
            <a:pPr algn="just">
              <a:spcBef>
                <a:spcPct val="50000"/>
              </a:spcBef>
            </a:pPr>
            <a:r>
              <a:rPr lang="zh-CN" altLang="en-US" b="1">
                <a:solidFill>
                  <a:srgbClr val="000000"/>
                </a:solidFill>
                <a:latin typeface="仿宋_GB2312" pitchFamily="49" charset="-122"/>
                <a:ea typeface="仿宋_GB2312" pitchFamily="49" charset="-122"/>
              </a:rPr>
              <a:t>鲜妍百花的冠冕，你戴着；</a:t>
            </a:r>
          </a:p>
          <a:p>
            <a:pPr algn="just">
              <a:spcBef>
                <a:spcPct val="50000"/>
              </a:spcBef>
            </a:pPr>
            <a:r>
              <a:rPr lang="zh-CN" altLang="en-US" b="1">
                <a:solidFill>
                  <a:srgbClr val="000000"/>
                </a:solidFill>
                <a:latin typeface="仿宋_GB2312" pitchFamily="49" charset="-122"/>
                <a:ea typeface="仿宋_GB2312" pitchFamily="49" charset="-122"/>
              </a:rPr>
              <a:t>你是 天真，庄严；</a:t>
            </a:r>
          </a:p>
          <a:p>
            <a:pPr algn="just">
              <a:spcBef>
                <a:spcPct val="50000"/>
              </a:spcBef>
            </a:pPr>
            <a:r>
              <a:rPr lang="zh-CN" altLang="en-US" b="1">
                <a:solidFill>
                  <a:srgbClr val="000000"/>
                </a:solidFill>
                <a:latin typeface="仿宋_GB2312" pitchFamily="49" charset="-122"/>
                <a:ea typeface="仿宋_GB2312" pitchFamily="49" charset="-122"/>
              </a:rPr>
              <a:t>你是夜夜的月圆。</a:t>
            </a:r>
          </a:p>
          <a:p>
            <a:pPr algn="just">
              <a:spcBef>
                <a:spcPct val="50000"/>
              </a:spcBef>
            </a:pPr>
            <a:r>
              <a:rPr lang="zh-CN" altLang="en-US" b="1">
                <a:solidFill>
                  <a:srgbClr val="000000"/>
                </a:solidFill>
                <a:latin typeface="仿宋_GB2312" pitchFamily="49" charset="-122"/>
                <a:ea typeface="仿宋_GB2312" pitchFamily="49" charset="-122"/>
              </a:rPr>
              <a:t>雪化后那片鹅黄，你像；</a:t>
            </a:r>
          </a:p>
        </p:txBody>
      </p:sp>
      <p:sp>
        <p:nvSpPr>
          <p:cNvPr id="5124" name="Text Box 4"/>
          <p:cNvSpPr txBox="1"/>
          <p:nvPr/>
        </p:nvSpPr>
        <p:spPr>
          <a:xfrm>
            <a:off x="4648200" y="3124200"/>
            <a:ext cx="4114800" cy="3416300"/>
          </a:xfrm>
          <a:prstGeom prst="rect">
            <a:avLst/>
          </a:prstGeom>
          <a:noFill/>
          <a:ln w="9525">
            <a:noFill/>
          </a:ln>
        </p:spPr>
        <p:txBody>
          <a:bodyPr>
            <a:spAutoFit/>
          </a:bodyPr>
          <a:lstStyle/>
          <a:p>
            <a:pPr algn="just">
              <a:spcBef>
                <a:spcPct val="50000"/>
              </a:spcBef>
            </a:pPr>
            <a:r>
              <a:rPr lang="zh-CN" altLang="en-US" b="1">
                <a:solidFill>
                  <a:srgbClr val="000000"/>
                </a:solidFill>
                <a:latin typeface="仿宋_GB2312" pitchFamily="49" charset="-122"/>
                <a:ea typeface="仿宋_GB2312" pitchFamily="49" charset="-122"/>
              </a:rPr>
              <a:t>新鲜初放芽的绿，你是；</a:t>
            </a:r>
            <a:endParaRPr lang="zh-CN" altLang="en-US" b="1">
              <a:latin typeface="仿宋_GB2312" pitchFamily="49" charset="-122"/>
              <a:ea typeface="仿宋_GB2312" pitchFamily="49" charset="-122"/>
            </a:endParaRPr>
          </a:p>
          <a:p>
            <a:pPr algn="just">
              <a:spcBef>
                <a:spcPct val="50000"/>
              </a:spcBef>
            </a:pPr>
            <a:r>
              <a:rPr lang="zh-CN" altLang="en-US" b="1">
                <a:solidFill>
                  <a:srgbClr val="000000"/>
                </a:solidFill>
                <a:latin typeface="仿宋_GB2312" pitchFamily="49" charset="-122"/>
                <a:ea typeface="仿宋_GB2312" pitchFamily="49" charset="-122"/>
              </a:rPr>
              <a:t>柔嫩喜悦，水光浮动着你梦中期待的白莲。 </a:t>
            </a:r>
            <a:endParaRPr lang="zh-CN" altLang="en-US" b="1">
              <a:latin typeface="仿宋_GB2312" pitchFamily="49" charset="-122"/>
              <a:ea typeface="仿宋_GB2312" pitchFamily="49" charset="-122"/>
            </a:endParaRPr>
          </a:p>
          <a:p>
            <a:pPr algn="just">
              <a:spcBef>
                <a:spcPct val="50000"/>
              </a:spcBef>
            </a:pPr>
            <a:r>
              <a:rPr lang="zh-CN" altLang="en-US" b="1">
                <a:solidFill>
                  <a:srgbClr val="000000"/>
                </a:solidFill>
                <a:latin typeface="仿宋_GB2312" pitchFamily="49" charset="-122"/>
                <a:ea typeface="仿宋_GB2312" pitchFamily="49" charset="-122"/>
              </a:rPr>
              <a:t>你是一树一树的花开，是燕在梁间呢喃；</a:t>
            </a:r>
            <a:endParaRPr lang="zh-CN" altLang="en-US" b="1">
              <a:latin typeface="仿宋_GB2312" pitchFamily="49" charset="-122"/>
              <a:ea typeface="仿宋_GB2312" pitchFamily="49" charset="-122"/>
            </a:endParaRPr>
          </a:p>
          <a:p>
            <a:pPr algn="just">
              <a:spcBef>
                <a:spcPct val="50000"/>
              </a:spcBef>
            </a:pPr>
            <a:r>
              <a:rPr lang="en-US" altLang="zh-CN" b="1">
                <a:solidFill>
                  <a:srgbClr val="000000"/>
                </a:solidFill>
                <a:latin typeface="仿宋_GB2312" pitchFamily="49" charset="-122"/>
                <a:ea typeface="仿宋_GB2312" pitchFamily="49" charset="-122"/>
              </a:rPr>
              <a:t>——</a:t>
            </a:r>
            <a:r>
              <a:rPr lang="zh-CN" altLang="en-US" b="1">
                <a:solidFill>
                  <a:srgbClr val="000000"/>
                </a:solidFill>
                <a:latin typeface="仿宋_GB2312" pitchFamily="49" charset="-122"/>
                <a:ea typeface="仿宋_GB2312" pitchFamily="49" charset="-122"/>
              </a:rPr>
              <a:t>你是爱，是暖，是希望，</a:t>
            </a:r>
            <a:endParaRPr lang="zh-CN" altLang="en-US" b="1">
              <a:latin typeface="仿宋_GB2312" pitchFamily="49" charset="-122"/>
              <a:ea typeface="仿宋_GB2312" pitchFamily="49" charset="-122"/>
            </a:endParaRPr>
          </a:p>
          <a:p>
            <a:pPr>
              <a:spcBef>
                <a:spcPct val="50000"/>
              </a:spcBef>
            </a:pPr>
            <a:r>
              <a:rPr lang="zh-CN" altLang="en-US" b="1">
                <a:solidFill>
                  <a:srgbClr val="000000"/>
                </a:solidFill>
                <a:latin typeface="仿宋_GB2312" pitchFamily="49" charset="-122"/>
                <a:ea typeface="仿宋_GB2312" pitchFamily="49" charset="-122"/>
              </a:rPr>
              <a:t>你是人间的四月天！ </a:t>
            </a:r>
          </a:p>
        </p:txBody>
      </p:sp>
      <p:pic>
        <p:nvPicPr>
          <p:cNvPr id="3" name="你是人间的四月天">
            <a:hlinkClick action="ppaction://media"/>
          </p:cNvPr>
          <p:cNvPicPr>
            <a:picLocks noRot="1" noChangeAspect="1"/>
          </p:cNvPicPr>
          <p:nvPr>
            <a:audioFile r:link="rId4"/>
            <p:extLst>
              <p:ext uri="{DAA4B4D4-6D71-4841-9C94-3DE7FCFB9230}">
                <p14:media xmlns:p14="http://schemas.microsoft.com/office/powerpoint/2010/main" r:embed="rId5"/>
              </p:ext>
            </p:extLst>
          </p:nvPr>
        </p:nvPicPr>
        <p:blipFill>
          <a:blip r:embed="rId3"/>
          <a:stretch>
            <a:fillRect/>
          </a:stretch>
        </p:blipFill>
        <p:spPr>
          <a:xfrm>
            <a:off x="7077075" y="1000125"/>
            <a:ext cx="1457960" cy="12693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dissolve">
                                      <p:cBhvr>
                                        <p:cTn id="7" dur="500"/>
                                        <p:tgtEl>
                                          <p:spTgt spid="512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dissolve">
                                      <p:cBhvr>
                                        <p:cTn id="12" dur="500"/>
                                        <p:tgtEl>
                                          <p:spTgt spid="5124"/>
                                        </p:tgtEl>
                                      </p:cBhvr>
                                    </p:animEffect>
                                  </p:childTnLst>
                                </p:cTn>
                              </p:par>
                            </p:childTnLst>
                          </p:cTn>
                        </p:par>
                        <p:par>
                          <p:cTn id="13" fill="hold" nodeType="afterGroup">
                            <p:stCondLst>
                              <p:cond delay="500"/>
                            </p:stCondLst>
                            <p:childTnLst>
                              <p:par>
                                <p:cTn id="14" presetID="1" presetClass="mediacall" presetSubtype="0" fill="hold" nodeType="afterEffect">
                                  <p:stCondLst>
                                    <p:cond delay="0"/>
                                  </p:stCondLst>
                                  <p:childTnLst>
                                    <p:cmd type="call" cmd="playFrom(0.0)">
                                      <p:cBhvr additive="base">
                                        <p:cTn id="15" dur="20453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6"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5123" grpId="0"/>
      <p:bldP spid="5124"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3554" name="Picture 5" descr="H:\图片2\几米\bd11a2462b7bb9216a63e50c.jpg"/>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4339" name="Text Box 3"/>
          <p:cNvSpPr txBox="1"/>
          <p:nvPr/>
        </p:nvSpPr>
        <p:spPr>
          <a:xfrm>
            <a:off x="0" y="685800"/>
            <a:ext cx="4648200" cy="5643563"/>
          </a:xfrm>
          <a:prstGeom prst="rect">
            <a:avLst/>
          </a:prstGeom>
          <a:noFill/>
          <a:ln w="9525">
            <a:noFill/>
          </a:ln>
        </p:spPr>
        <p:txBody>
          <a:bodyPr>
            <a:spAutoFit/>
          </a:bodyPr>
          <a:lstStyle/>
          <a:p>
            <a:pPr>
              <a:spcBef>
                <a:spcPct val="50000"/>
              </a:spcBef>
            </a:pPr>
            <a:r>
              <a:rPr lang="zh-CN" altLang="en-US" sz="2800" b="1">
                <a:latin typeface="仿宋_GB2312" pitchFamily="49" charset="-122"/>
                <a:ea typeface="仿宋_GB2312" pitchFamily="49" charset="-122"/>
              </a:rPr>
              <a:t>我说你是人间的四月天， </a:t>
            </a:r>
            <a:br>
              <a:rPr lang="zh-CN" altLang="en-US" sz="2800" b="1">
                <a:latin typeface="仿宋_GB2312" pitchFamily="49" charset="-122"/>
                <a:ea typeface="仿宋_GB2312" pitchFamily="49" charset="-122"/>
              </a:rPr>
            </a:br>
            <a:r>
              <a:rPr lang="zh-CN" altLang="en-US" sz="2800" b="1">
                <a:latin typeface="仿宋_GB2312" pitchFamily="49" charset="-122"/>
                <a:ea typeface="仿宋_GB2312" pitchFamily="49" charset="-122"/>
              </a:rPr>
              <a:t>微笑洋溢在美人脸， </a:t>
            </a:r>
            <a:br>
              <a:rPr lang="zh-CN" altLang="en-US" sz="2800" b="1">
                <a:latin typeface="仿宋_GB2312" pitchFamily="49" charset="-122"/>
                <a:ea typeface="仿宋_GB2312" pitchFamily="49" charset="-122"/>
              </a:rPr>
            </a:br>
            <a:r>
              <a:rPr lang="zh-CN" altLang="en-US" sz="2800" b="1">
                <a:latin typeface="仿宋_GB2312" pitchFamily="49" charset="-122"/>
                <a:ea typeface="仿宋_GB2312" pitchFamily="49" charset="-122"/>
              </a:rPr>
              <a:t>荡漾在春的波涛中交舞着变。 </a:t>
            </a:r>
            <a:br>
              <a:rPr lang="zh-CN" altLang="en-US" sz="2800" b="1">
                <a:latin typeface="仿宋_GB2312" pitchFamily="49" charset="-122"/>
                <a:ea typeface="仿宋_GB2312" pitchFamily="49" charset="-122"/>
              </a:rPr>
            </a:br>
            <a:r>
              <a:rPr lang="zh-CN" altLang="en-US" sz="2800" b="1">
                <a:latin typeface="仿宋_GB2312" pitchFamily="49" charset="-122"/>
                <a:ea typeface="仿宋_GB2312" pitchFamily="49" charset="-122"/>
              </a:rPr>
              <a:t>你是四月初春里的岫（</a:t>
            </a:r>
            <a:r>
              <a:rPr lang="en-US" altLang="zh-CN" sz="2800" b="1">
                <a:latin typeface="仿宋_GB2312" pitchFamily="49" charset="-122"/>
                <a:ea typeface="仿宋_GB2312" pitchFamily="49" charset="-122"/>
              </a:rPr>
              <a:t>xiu)</a:t>
            </a:r>
            <a:r>
              <a:rPr lang="zh-CN" altLang="en-US" sz="2800" b="1">
                <a:latin typeface="仿宋_GB2312" pitchFamily="49" charset="-122"/>
                <a:ea typeface="仿宋_GB2312" pitchFamily="49" charset="-122"/>
              </a:rPr>
              <a:t>云， </a:t>
            </a:r>
            <a:br>
              <a:rPr lang="zh-CN" altLang="en-US" sz="2800" b="1">
                <a:latin typeface="仿宋_GB2312" pitchFamily="49" charset="-122"/>
                <a:ea typeface="仿宋_GB2312" pitchFamily="49" charset="-122"/>
              </a:rPr>
            </a:br>
            <a:r>
              <a:rPr lang="zh-CN" altLang="en-US" sz="2800" b="1">
                <a:latin typeface="仿宋_GB2312" pitchFamily="49" charset="-122"/>
                <a:ea typeface="仿宋_GB2312" pitchFamily="49" charset="-122"/>
              </a:rPr>
              <a:t>在几经细雨养润， </a:t>
            </a:r>
            <a:br>
              <a:rPr lang="zh-CN" altLang="en-US" sz="2800" b="1">
                <a:latin typeface="仿宋_GB2312" pitchFamily="49" charset="-122"/>
                <a:ea typeface="仿宋_GB2312" pitchFamily="49" charset="-122"/>
              </a:rPr>
            </a:br>
            <a:r>
              <a:rPr lang="zh-CN" altLang="en-US" sz="2800" b="1">
                <a:latin typeface="仿宋_GB2312" pitchFamily="49" charset="-122"/>
                <a:ea typeface="仿宋_GB2312" pitchFamily="49" charset="-122"/>
              </a:rPr>
              <a:t>空气中弥漫香醇。 </a:t>
            </a:r>
            <a:br>
              <a:rPr lang="zh-CN" altLang="en-US" sz="2800" b="1">
                <a:latin typeface="仿宋_GB2312" pitchFamily="49" charset="-122"/>
                <a:ea typeface="仿宋_GB2312" pitchFamily="49" charset="-122"/>
              </a:rPr>
            </a:br>
            <a:r>
              <a:rPr lang="zh-CN" altLang="en-US" sz="2800" b="1">
                <a:latin typeface="仿宋_GB2312" pitchFamily="49" charset="-122"/>
                <a:ea typeface="仿宋_GB2312" pitchFamily="49" charset="-122"/>
              </a:rPr>
              <a:t>那轻，那娉婷， </a:t>
            </a:r>
            <a:br>
              <a:rPr lang="zh-CN" altLang="en-US" sz="2800" b="1">
                <a:latin typeface="仿宋_GB2312" pitchFamily="49" charset="-122"/>
                <a:ea typeface="仿宋_GB2312" pitchFamily="49" charset="-122"/>
              </a:rPr>
            </a:br>
            <a:r>
              <a:rPr lang="zh-CN" altLang="en-US" sz="2800" b="1">
                <a:latin typeface="仿宋_GB2312" pitchFamily="49" charset="-122"/>
                <a:ea typeface="仿宋_GB2312" pitchFamily="49" charset="-122"/>
              </a:rPr>
              <a:t>妖娆倩影。 </a:t>
            </a:r>
            <a:br>
              <a:rPr lang="zh-CN" altLang="en-US" sz="2800" b="1">
                <a:latin typeface="仿宋_GB2312" pitchFamily="49" charset="-122"/>
                <a:ea typeface="仿宋_GB2312" pitchFamily="49" charset="-122"/>
              </a:rPr>
            </a:br>
            <a:r>
              <a:rPr lang="zh-CN" altLang="en-US" sz="2800" b="1">
                <a:latin typeface="仿宋_GB2312" pitchFamily="49" charset="-122"/>
                <a:ea typeface="仿宋_GB2312" pitchFamily="49" charset="-122"/>
              </a:rPr>
              <a:t>百花的冠冕你戴着， </a:t>
            </a:r>
            <a:br>
              <a:rPr lang="zh-CN" altLang="en-US" sz="2800" b="1">
                <a:latin typeface="仿宋_GB2312" pitchFamily="49" charset="-122"/>
                <a:ea typeface="仿宋_GB2312" pitchFamily="49" charset="-122"/>
              </a:rPr>
            </a:br>
            <a:r>
              <a:rPr lang="zh-CN" altLang="en-US" sz="2800" b="1">
                <a:latin typeface="仿宋_GB2312" pitchFamily="49" charset="-122"/>
                <a:ea typeface="仿宋_GB2312" pitchFamily="49" charset="-122"/>
              </a:rPr>
              <a:t>你是天真，纯清，你是月夜的宁静。 </a:t>
            </a:r>
            <a:br>
              <a:rPr lang="zh-CN" altLang="en-US" sz="2800" b="1">
                <a:latin typeface="仿宋_GB2312" pitchFamily="49" charset="-122"/>
                <a:ea typeface="仿宋_GB2312" pitchFamily="49" charset="-122"/>
              </a:rPr>
            </a:br>
            <a:r>
              <a:rPr lang="zh-CN" altLang="en-US" sz="2800" b="1">
                <a:latin typeface="仿宋_GB2312" pitchFamily="49" charset="-122"/>
                <a:ea typeface="仿宋_GB2312" pitchFamily="49" charset="-122"/>
              </a:rPr>
              <a:t>阳光下那片飞絮， </a:t>
            </a:r>
          </a:p>
        </p:txBody>
      </p:sp>
      <p:sp>
        <p:nvSpPr>
          <p:cNvPr id="14340" name="Text Box 4"/>
          <p:cNvSpPr txBox="1"/>
          <p:nvPr/>
        </p:nvSpPr>
        <p:spPr>
          <a:xfrm>
            <a:off x="4495800" y="3505200"/>
            <a:ext cx="4495800" cy="3081338"/>
          </a:xfrm>
          <a:prstGeom prst="rect">
            <a:avLst/>
          </a:prstGeom>
          <a:noFill/>
          <a:ln w="9525">
            <a:noFill/>
          </a:ln>
        </p:spPr>
        <p:txBody>
          <a:bodyPr>
            <a:spAutoFit/>
          </a:bodyPr>
          <a:lstStyle/>
          <a:p>
            <a:pPr>
              <a:spcBef>
                <a:spcPct val="50000"/>
              </a:spcBef>
            </a:pPr>
            <a:r>
              <a:rPr lang="zh-CN" altLang="en-US" sz="2800" b="1">
                <a:latin typeface="仿宋_GB2312" pitchFamily="49" charset="-122"/>
                <a:ea typeface="仿宋_GB2312" pitchFamily="49" charset="-122"/>
              </a:rPr>
              <a:t>你就像生机勃发的绿。 </a:t>
            </a:r>
            <a:br>
              <a:rPr lang="zh-CN" altLang="en-US" sz="2800" b="1">
                <a:latin typeface="仿宋_GB2312" pitchFamily="49" charset="-122"/>
                <a:ea typeface="仿宋_GB2312" pitchFamily="49" charset="-122"/>
              </a:rPr>
            </a:br>
            <a:r>
              <a:rPr lang="zh-CN" altLang="en-US" sz="2800" b="1">
                <a:latin typeface="仿宋_GB2312" pitchFamily="49" charset="-122"/>
                <a:ea typeface="仿宋_GB2312" pitchFamily="49" charset="-122"/>
              </a:rPr>
              <a:t>你是下凡天女， </a:t>
            </a:r>
            <a:br>
              <a:rPr lang="zh-CN" altLang="en-US" sz="2800" b="1">
                <a:latin typeface="仿宋_GB2312" pitchFamily="49" charset="-122"/>
                <a:ea typeface="仿宋_GB2312" pitchFamily="49" charset="-122"/>
              </a:rPr>
            </a:br>
            <a:r>
              <a:rPr lang="zh-CN" altLang="en-US" sz="2800" b="1">
                <a:latin typeface="仿宋_GB2312" pitchFamily="49" charset="-122"/>
                <a:ea typeface="仿宋_GB2312" pitchFamily="49" charset="-122"/>
              </a:rPr>
              <a:t>眼角灵动着你梦期待中圣域。 </a:t>
            </a:r>
            <a:br>
              <a:rPr lang="zh-CN" altLang="en-US" sz="2800" b="1">
                <a:latin typeface="仿宋_GB2312" pitchFamily="49" charset="-122"/>
                <a:ea typeface="仿宋_GB2312" pitchFamily="49" charset="-122"/>
              </a:rPr>
            </a:br>
            <a:r>
              <a:rPr lang="zh-CN" altLang="en-US" sz="2800" b="1">
                <a:latin typeface="仿宋_GB2312" pitchFamily="49" charset="-122"/>
                <a:ea typeface="仿宋_GB2312" pitchFamily="49" charset="-122"/>
              </a:rPr>
              <a:t>你那自由绽放的容颜， </a:t>
            </a:r>
            <a:br>
              <a:rPr lang="zh-CN" altLang="en-US" sz="2800" b="1">
                <a:latin typeface="仿宋_GB2312" pitchFamily="49" charset="-122"/>
                <a:ea typeface="仿宋_GB2312" pitchFamily="49" charset="-122"/>
              </a:rPr>
            </a:br>
            <a:r>
              <a:rPr lang="zh-CN" altLang="en-US" sz="2800" b="1">
                <a:latin typeface="仿宋_GB2312" pitchFamily="49" charset="-122"/>
                <a:ea typeface="仿宋_GB2312" pitchFamily="49" charset="-122"/>
              </a:rPr>
              <a:t>是梦在思绪翩然。 </a:t>
            </a:r>
            <a:br>
              <a:rPr lang="zh-CN" altLang="en-US" sz="2800" b="1">
                <a:latin typeface="仿宋_GB2312" pitchFamily="49" charset="-122"/>
                <a:ea typeface="仿宋_GB2312" pitchFamily="49" charset="-122"/>
              </a:rPr>
            </a:br>
            <a:r>
              <a:rPr lang="zh-CN" altLang="en-US" sz="2800" b="1">
                <a:latin typeface="仿宋_GB2312" pitchFamily="49" charset="-122"/>
                <a:ea typeface="仿宋_GB2312" pitchFamily="49" charset="-122"/>
              </a:rPr>
              <a:t>你是真，是纯，是思念， </a:t>
            </a:r>
            <a:br>
              <a:rPr lang="zh-CN" altLang="en-US" sz="2800" b="1">
                <a:latin typeface="仿宋_GB2312" pitchFamily="49" charset="-122"/>
                <a:ea typeface="仿宋_GB2312" pitchFamily="49" charset="-122"/>
              </a:rPr>
            </a:br>
            <a:r>
              <a:rPr lang="zh-CN" altLang="en-US" sz="2800" b="1">
                <a:latin typeface="仿宋_GB2312" pitchFamily="49" charset="-122"/>
                <a:ea typeface="仿宋_GB2312" pitchFamily="49" charset="-122"/>
              </a:rPr>
              <a:t>你是人间的四月天！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dissolve">
                                      <p:cBhvr>
                                        <p:cTn id="7" dur="500"/>
                                        <p:tgtEl>
                                          <p:spTgt spid="1433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340"/>
                                        </p:tgtEl>
                                        <p:attrNameLst>
                                          <p:attrName>style.visibility</p:attrName>
                                        </p:attrNameLst>
                                      </p:cBhvr>
                                      <p:to>
                                        <p:strVal val="visible"/>
                                      </p:to>
                                    </p:set>
                                    <p:animEffect transition="in" filter="dissolve">
                                      <p:cBhvr>
                                        <p:cTn id="12" dur="5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0"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578" name="Picture 4" descr="H:\图片2\几米\c35adfef2eed95deb3fb9511.jpg"/>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4579" name="Text Box 3"/>
          <p:cNvSpPr txBox="1"/>
          <p:nvPr/>
        </p:nvSpPr>
        <p:spPr>
          <a:xfrm>
            <a:off x="609600" y="4419600"/>
            <a:ext cx="5867400" cy="641350"/>
          </a:xfrm>
          <a:prstGeom prst="rect">
            <a:avLst/>
          </a:prstGeom>
          <a:noFill/>
          <a:ln w="9525">
            <a:noFill/>
          </a:ln>
        </p:spPr>
        <p:txBody>
          <a:bodyPr>
            <a:spAutoFit/>
          </a:bodyPr>
          <a:lstStyle/>
          <a:p>
            <a:pPr>
              <a:spcBef>
                <a:spcPct val="50000"/>
              </a:spcBef>
            </a:pPr>
            <a:r>
              <a:rPr lang="zh-CN" altLang="en-US" sz="3600" b="1">
                <a:latin typeface="Times New Roman" panose="02020603050405020304" pitchFamily="18" charset="0"/>
                <a:ea typeface="仿宋_GB2312" pitchFamily="49" charset="-122"/>
              </a:rPr>
              <a:t>你认为改写的如何呢？</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5602" name="Picture 2" descr="F:\图片\几米\2b6dcd971ee08267d0135e54.jpg"/>
          <p:cNvPicPr>
            <a:picLocks noChangeAspect="1"/>
          </p:cNvPicPr>
          <p:nvPr/>
        </p:nvPicPr>
        <p:blipFill>
          <a:blip r:embed="rId2"/>
          <a:stretch>
            <a:fillRect/>
          </a:stretch>
        </p:blipFill>
        <p:spPr>
          <a:xfrm>
            <a:off x="0" y="3175"/>
            <a:ext cx="9144000" cy="6851650"/>
          </a:xfrm>
          <a:prstGeom prst="rect">
            <a:avLst/>
          </a:prstGeom>
          <a:noFill/>
          <a:ln w="9525">
            <a:noFill/>
          </a:ln>
        </p:spPr>
      </p:pic>
      <p:sp>
        <p:nvSpPr>
          <p:cNvPr id="25603" name="Text Box 4"/>
          <p:cNvSpPr txBox="1"/>
          <p:nvPr/>
        </p:nvSpPr>
        <p:spPr>
          <a:xfrm>
            <a:off x="990600" y="4953000"/>
            <a:ext cx="4343400" cy="823913"/>
          </a:xfrm>
          <a:prstGeom prst="rect">
            <a:avLst/>
          </a:prstGeom>
          <a:noFill/>
          <a:ln w="9525">
            <a:noFill/>
          </a:ln>
        </p:spPr>
        <p:txBody>
          <a:bodyPr>
            <a:spAutoFit/>
          </a:bodyPr>
          <a:lstStyle/>
          <a:p>
            <a:pPr>
              <a:spcBef>
                <a:spcPct val="50000"/>
              </a:spcBef>
            </a:pPr>
            <a:r>
              <a:rPr lang="zh-CN" altLang="en-US" sz="4800" b="1">
                <a:solidFill>
                  <a:schemeClr val="bg1"/>
                </a:solidFill>
                <a:latin typeface="Times New Roman" panose="02020603050405020304" pitchFamily="18" charset="0"/>
                <a:ea typeface="楷体_GB2312" pitchFamily="49" charset="-122"/>
              </a:rPr>
              <a:t>回味四月天</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1" name="Text Box 3"/>
          <p:cNvSpPr txBox="1"/>
          <p:nvPr/>
        </p:nvSpPr>
        <p:spPr>
          <a:xfrm>
            <a:off x="395288" y="620713"/>
            <a:ext cx="8424862" cy="5645150"/>
          </a:xfrm>
          <a:prstGeom prst="rect">
            <a:avLst/>
          </a:prstGeom>
          <a:noFill/>
          <a:ln w="9525">
            <a:noFill/>
          </a:ln>
        </p:spPr>
        <p:txBody>
          <a:bodyPr>
            <a:spAutoFit/>
          </a:bodyPr>
          <a:lstStyle/>
          <a:p>
            <a:pPr>
              <a:spcBef>
                <a:spcPct val="50000"/>
              </a:spcBef>
            </a:pPr>
            <a:r>
              <a:rPr lang="en-US" altLang="zh-CN">
                <a:latin typeface="Arial" panose="020b0604020202020204" pitchFamily="34" charset="0"/>
                <a:ea typeface="黑体" panose="02010609060101010101" pitchFamily="49" charset="-122"/>
              </a:rPr>
              <a:t>       </a:t>
            </a:r>
            <a:r>
              <a:rPr lang="zh-CN" altLang="en-US" sz="2800" b="1">
                <a:latin typeface="仿宋_GB2312" pitchFamily="49" charset="-122"/>
                <a:ea typeface="仿宋_GB2312" pitchFamily="49" charset="-122"/>
              </a:rPr>
              <a:t>全诗以</a:t>
            </a:r>
            <a:r>
              <a:rPr lang="zh-CN" altLang="en-US" sz="2800" b="1">
                <a:solidFill>
                  <a:srgbClr val="FF0000"/>
                </a:solidFill>
                <a:latin typeface="仿宋_GB2312" pitchFamily="49" charset="-122"/>
                <a:ea typeface="仿宋_GB2312" pitchFamily="49" charset="-122"/>
              </a:rPr>
              <a:t>温馨舒缓的笔调</a:t>
            </a:r>
            <a:r>
              <a:rPr lang="zh-CN" altLang="en-US" sz="2800" b="1">
                <a:latin typeface="仿宋_GB2312" pitchFamily="49" charset="-122"/>
                <a:ea typeface="仿宋_GB2312" pitchFamily="49" charset="-122"/>
              </a:rPr>
              <a:t>细细地描绘一副四月天的风景，诗里犹如飘散着一种淡淡花香般末春与初夏之间的韵律，很暖很舒服。</a:t>
            </a:r>
          </a:p>
          <a:p>
            <a:pPr>
              <a:spcBef>
                <a:spcPct val="50000"/>
              </a:spcBef>
            </a:pPr>
            <a:r>
              <a:rPr lang="zh-CN" altLang="en-US" sz="2800" b="1">
                <a:latin typeface="仿宋_GB2312" pitchFamily="49" charset="-122"/>
                <a:ea typeface="仿宋_GB2312" pitchFamily="49" charset="-122"/>
              </a:rPr>
              <a:t>    </a:t>
            </a:r>
            <a:r>
              <a:rPr lang="zh-CN" altLang="en-US" sz="2800" b="1">
                <a:solidFill>
                  <a:srgbClr val="FF0000"/>
                </a:solidFill>
                <a:latin typeface="仿宋_GB2312" pitchFamily="49" charset="-122"/>
                <a:ea typeface="仿宋_GB2312" pitchFamily="49" charset="-122"/>
              </a:rPr>
              <a:t>首先观其景</a:t>
            </a:r>
            <a:r>
              <a:rPr lang="zh-CN" altLang="en-US" sz="2800" b="1">
                <a:latin typeface="仿宋_GB2312" pitchFamily="49" charset="-122"/>
                <a:ea typeface="仿宋_GB2312" pitchFamily="49" charset="-122"/>
              </a:rPr>
              <a:t>，四月的时令里，黄昏时分星子悄悄密集，周遭景色里有轻风、有细雨、有百花、还有云烟。细雨花前，风动云烟，花开千树，梁燕微喃。这般美景本是天成，经徽因的刻画来得更真切，好似马上就要跃出纸面。</a:t>
            </a:r>
          </a:p>
          <a:p>
            <a:pPr>
              <a:spcBef>
                <a:spcPct val="50000"/>
              </a:spcBef>
            </a:pPr>
            <a:r>
              <a:rPr lang="zh-CN" altLang="en-US" sz="2800" b="1">
                <a:latin typeface="仿宋_GB2312" pitchFamily="49" charset="-122"/>
                <a:ea typeface="仿宋_GB2312" pitchFamily="49" charset="-122"/>
              </a:rPr>
              <a:t>    </a:t>
            </a:r>
            <a:r>
              <a:rPr lang="zh-CN" altLang="en-US" sz="2800" b="1">
                <a:solidFill>
                  <a:srgbClr val="FF0000"/>
                </a:solidFill>
                <a:latin typeface="仿宋_GB2312" pitchFamily="49" charset="-122"/>
                <a:ea typeface="仿宋_GB2312" pitchFamily="49" charset="-122"/>
              </a:rPr>
              <a:t>其次感其情</a:t>
            </a:r>
            <a:r>
              <a:rPr lang="zh-CN" altLang="en-US" sz="2800" b="1">
                <a:latin typeface="仿宋_GB2312" pitchFamily="49" charset="-122"/>
                <a:ea typeface="仿宋_GB2312" pitchFamily="49" charset="-122"/>
              </a:rPr>
              <a:t>，灵动与轻盈的风景融融一春的烂漫与幸福。春风一夜花唱响，自由迷恋飞翔。有些飘逸，同时也是温情四溢。字里行间里诠释着爱与希望，点点滴滴都闪烁着春的光芒。</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ssolve">
                                      <p:cBhvr>
                                        <p:cTn id="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7650" name="Picture 2" descr="F:\图片\几米\1272581_101053_8c68424ca6.jpg"/>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8435" name="Text Box 3"/>
          <p:cNvSpPr txBox="1"/>
          <p:nvPr/>
        </p:nvSpPr>
        <p:spPr>
          <a:xfrm>
            <a:off x="304800" y="304800"/>
            <a:ext cx="5867400" cy="5797550"/>
          </a:xfrm>
          <a:prstGeom prst="rect">
            <a:avLst/>
          </a:prstGeom>
          <a:noFill/>
          <a:ln w="9525">
            <a:noFill/>
          </a:ln>
        </p:spPr>
        <p:txBody>
          <a:bodyPr>
            <a:spAutoFit/>
          </a:bodyPr>
          <a:lstStyle/>
          <a:p>
            <a:pPr algn="just">
              <a:spcBef>
                <a:spcPct val="50000"/>
              </a:spcBef>
            </a:pPr>
            <a:r>
              <a:rPr lang="en-US" altLang="zh-CN">
                <a:latin typeface="宋体" panose="02010600030101010101" pitchFamily="2" charset="-122"/>
              </a:rPr>
              <a:t>    </a:t>
            </a:r>
          </a:p>
          <a:p>
            <a:pPr algn="just">
              <a:spcBef>
                <a:spcPct val="50000"/>
              </a:spcBef>
            </a:pPr>
            <a:r>
              <a:rPr lang="en-US" altLang="zh-CN">
                <a:latin typeface="宋体" panose="02010600030101010101" pitchFamily="2" charset="-122"/>
              </a:rPr>
              <a:t>    </a:t>
            </a:r>
            <a:r>
              <a:rPr lang="zh-CN" altLang="en-US" sz="2800" b="1">
                <a:latin typeface="仿宋_GB2312" pitchFamily="49" charset="-122"/>
                <a:ea typeface="仿宋_GB2312" pitchFamily="49" charset="-122"/>
              </a:rPr>
              <a:t>不管徽因当时想要这首诗写给谁，写的谁都已经不那么重要，而是我们每每读到这首诗，都带着一种淡淡的心情。联想到我们自己的初衷，然后满满都是暖暖的感动</a:t>
            </a:r>
          </a:p>
          <a:p>
            <a:pPr>
              <a:spcBef>
                <a:spcPct val="50000"/>
              </a:spcBef>
            </a:pPr>
            <a:r>
              <a:rPr lang="zh-CN" altLang="en-US" sz="2800" b="1">
                <a:latin typeface="仿宋_GB2312" pitchFamily="49" charset="-122"/>
                <a:ea typeface="仿宋_GB2312" pitchFamily="49" charset="-122"/>
              </a:rPr>
              <a:t>    </a:t>
            </a:r>
          </a:p>
          <a:p>
            <a:pPr>
              <a:spcBef>
                <a:spcPct val="50000"/>
              </a:spcBef>
            </a:pPr>
            <a:r>
              <a:rPr lang="zh-CN" altLang="en-US" sz="2800" b="1">
                <a:latin typeface="仿宋_GB2312" pitchFamily="49" charset="-122"/>
                <a:ea typeface="仿宋_GB2312" pitchFamily="49" charset="-122"/>
              </a:rPr>
              <a:t>    让我们永远记住这首林徽因的</a:t>
            </a:r>
            <a:r>
              <a:rPr lang="en-US" altLang="zh-CN" sz="2800" b="1">
                <a:latin typeface="仿宋_GB2312" pitchFamily="49" charset="-122"/>
                <a:ea typeface="仿宋_GB2312" pitchFamily="49" charset="-122"/>
              </a:rPr>
              <a:t>《</a:t>
            </a:r>
            <a:r>
              <a:rPr lang="zh-CN" altLang="en-US" sz="2800" b="1">
                <a:latin typeface="仿宋_GB2312" pitchFamily="49" charset="-122"/>
                <a:ea typeface="仿宋_GB2312" pitchFamily="49" charset="-122"/>
              </a:rPr>
              <a:t>你是人间的四月天</a:t>
            </a:r>
            <a:r>
              <a:rPr lang="en-US" altLang="zh-CN" sz="2800" b="1">
                <a:latin typeface="仿宋_GB2312" pitchFamily="49" charset="-122"/>
                <a:ea typeface="仿宋_GB2312" pitchFamily="49" charset="-122"/>
              </a:rPr>
              <a:t>》</a:t>
            </a:r>
            <a:r>
              <a:rPr lang="zh-CN" altLang="en-US" sz="2800" b="1">
                <a:latin typeface="仿宋_GB2312" pitchFamily="49" charset="-122"/>
                <a:ea typeface="仿宋_GB2312" pitchFamily="49" charset="-122"/>
              </a:rPr>
              <a:t>的诗歌，让四月天带给我们永恒的春天，让四月天在我们心中留下最好的记忆，纪念这四季中最美好的四月天。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500" fill="hold"/>
                                        <p:tgtEl>
                                          <p:spTgt spid="18435"/>
                                        </p:tgtEl>
                                        <p:attrNameLst>
                                          <p:attrName>ppt_x</p:attrName>
                                        </p:attrNameLst>
                                      </p:cBhvr>
                                      <p:tavLst>
                                        <p:tav tm="0">
                                          <p:val>
                                            <p:strVal val="0-#ppt_w/2"/>
                                          </p:val>
                                        </p:tav>
                                        <p:tav tm="100000">
                                          <p:val>
                                            <p:strVal val="#ppt_x"/>
                                          </p:val>
                                        </p:tav>
                                      </p:tavLst>
                                    </p:anim>
                                    <p:anim calcmode="lin" valueType="num">
                                      <p:cBhvr additive="base">
                                        <p:cTn id="8" dur="500" fill="hold"/>
                                        <p:tgtEl>
                                          <p:spTgt spid="184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TextBox 1"/>
          <p:cNvSpPr txBox="1"/>
          <p:nvPr/>
        </p:nvSpPr>
        <p:spPr>
          <a:xfrm>
            <a:off x="-180975" y="1225550"/>
            <a:ext cx="4583113" cy="5632450"/>
          </a:xfrm>
          <a:prstGeom prst="rect">
            <a:avLst/>
          </a:prstGeom>
          <a:noFill/>
          <a:ln w="9525">
            <a:noFill/>
          </a:ln>
        </p:spPr>
        <p:txBody>
          <a:bodyPr wrap="none">
            <a:spAutoFit/>
          </a:bodyPr>
          <a:lstStyle/>
          <a:p>
            <a:r>
              <a:rPr lang="zh-CN" altLang="en-US">
                <a:latin typeface="Times New Roman" panose="02020603050405020304" pitchFamily="18" charset="0"/>
              </a:rPr>
              <a:t>         </a:t>
            </a:r>
            <a:r>
              <a:rPr lang="zh-CN" altLang="en-US" sz="2800" b="1">
                <a:solidFill>
                  <a:srgbClr val="0000CC"/>
                </a:solidFill>
                <a:latin typeface="Times New Roman" panose="02020603050405020304" pitchFamily="18" charset="0"/>
              </a:rPr>
              <a:t>你是人间四月天</a:t>
            </a:r>
          </a:p>
          <a:p>
            <a:r>
              <a:rPr lang="zh-CN" altLang="en-US" sz="2800" b="1">
                <a:solidFill>
                  <a:srgbClr val="0000CC"/>
                </a:solidFill>
                <a:latin typeface="Times New Roman" panose="02020603050405020304" pitchFamily="18" charset="0"/>
              </a:rPr>
              <a:t>　　是风 是月 是桃花</a:t>
            </a:r>
          </a:p>
          <a:p>
            <a:r>
              <a:rPr lang="zh-CN" altLang="en-US" sz="2800" b="1">
                <a:solidFill>
                  <a:srgbClr val="0000CC"/>
                </a:solidFill>
                <a:latin typeface="Times New Roman" panose="02020603050405020304" pitchFamily="18" charset="0"/>
              </a:rPr>
              <a:t>　　是馨香一瓣</a:t>
            </a:r>
          </a:p>
          <a:p>
            <a:r>
              <a:rPr lang="zh-CN" altLang="en-US" sz="2800" b="1">
                <a:solidFill>
                  <a:srgbClr val="0000CC"/>
                </a:solidFill>
                <a:latin typeface="Times New Roman" panose="02020603050405020304" pitchFamily="18" charset="0"/>
              </a:rPr>
              <a:t>　　你是风中的杨柳</a:t>
            </a:r>
          </a:p>
          <a:p>
            <a:r>
              <a:rPr lang="zh-CN" altLang="en-US" sz="2800" b="1">
                <a:solidFill>
                  <a:srgbClr val="0000CC"/>
                </a:solidFill>
                <a:latin typeface="Times New Roman" panose="02020603050405020304" pitchFamily="18" charset="0"/>
              </a:rPr>
              <a:t>　　嫩绿的枝桠 风中闪</a:t>
            </a:r>
          </a:p>
          <a:p>
            <a:r>
              <a:rPr lang="zh-CN" altLang="en-US" sz="2800" b="1">
                <a:solidFill>
                  <a:srgbClr val="0000CC"/>
                </a:solidFill>
                <a:latin typeface="Times New Roman" panose="02020603050405020304" pitchFamily="18" charset="0"/>
              </a:rPr>
              <a:t>　　是婀娜 是娇艳</a:t>
            </a:r>
          </a:p>
          <a:p>
            <a:r>
              <a:rPr lang="zh-CN" altLang="en-US" sz="2800" b="1">
                <a:solidFill>
                  <a:srgbClr val="0000CC"/>
                </a:solidFill>
                <a:latin typeface="Times New Roman" panose="02020603050405020304" pitchFamily="18" charset="0"/>
              </a:rPr>
              <a:t>　　你是水中的倒影</a:t>
            </a:r>
          </a:p>
          <a:p>
            <a:r>
              <a:rPr lang="zh-CN" altLang="en-US" sz="2800" b="1">
                <a:solidFill>
                  <a:srgbClr val="0000CC"/>
                </a:solidFill>
                <a:latin typeface="Times New Roman" panose="02020603050405020304" pitchFamily="18" charset="0"/>
              </a:rPr>
              <a:t>　　是暖 碧波连连</a:t>
            </a:r>
          </a:p>
          <a:p>
            <a:r>
              <a:rPr lang="zh-CN" altLang="en-US" sz="2800" b="1">
                <a:solidFill>
                  <a:srgbClr val="0000CC"/>
                </a:solidFill>
                <a:latin typeface="Times New Roman" panose="02020603050405020304" pitchFamily="18" charset="0"/>
              </a:rPr>
              <a:t>　　是柔情 在我的眸子里闪</a:t>
            </a:r>
          </a:p>
          <a:p>
            <a:r>
              <a:rPr lang="zh-CN" altLang="en-US" sz="2800" b="1">
                <a:solidFill>
                  <a:srgbClr val="0000CC"/>
                </a:solidFill>
                <a:latin typeface="Times New Roman" panose="02020603050405020304" pitchFamily="18" charset="0"/>
              </a:rPr>
              <a:t>　　你是思念 是心田</a:t>
            </a:r>
          </a:p>
          <a:p>
            <a:r>
              <a:rPr lang="zh-CN" altLang="en-US" sz="2800" b="1">
                <a:solidFill>
                  <a:srgbClr val="0000CC"/>
                </a:solidFill>
                <a:latin typeface="Times New Roman" panose="02020603050405020304" pitchFamily="18" charset="0"/>
              </a:rPr>
              <a:t>　　是一粒种子 在风中舞</a:t>
            </a:r>
          </a:p>
          <a:p>
            <a:r>
              <a:rPr lang="zh-CN" altLang="en-US" sz="2800" b="1">
                <a:solidFill>
                  <a:srgbClr val="0000CC"/>
                </a:solidFill>
                <a:latin typeface="Times New Roman" panose="02020603050405020304" pitchFamily="18" charset="0"/>
              </a:rPr>
              <a:t>　　是希望 盛开在心间</a:t>
            </a:r>
          </a:p>
          <a:p>
            <a:r>
              <a:rPr lang="zh-CN" altLang="en-US">
                <a:latin typeface="Times New Roman" panose="02020603050405020304" pitchFamily="18" charset="0"/>
              </a:rPr>
              <a:t>　　</a:t>
            </a:r>
          </a:p>
        </p:txBody>
      </p:sp>
      <p:sp>
        <p:nvSpPr>
          <p:cNvPr id="28675" name="TextBox 3"/>
          <p:cNvSpPr txBox="1"/>
          <p:nvPr/>
        </p:nvSpPr>
        <p:spPr>
          <a:xfrm>
            <a:off x="4278313" y="906463"/>
            <a:ext cx="4583112" cy="5262562"/>
          </a:xfrm>
          <a:prstGeom prst="rect">
            <a:avLst/>
          </a:prstGeom>
          <a:noFill/>
          <a:ln w="9525">
            <a:noFill/>
          </a:ln>
        </p:spPr>
        <p:txBody>
          <a:bodyPr wrap="none">
            <a:spAutoFit/>
          </a:bodyPr>
          <a:lstStyle/>
          <a:p>
            <a:r>
              <a:rPr lang="zh-CN" altLang="en-US" sz="2800" b="1">
                <a:latin typeface="Times New Roman" panose="02020603050405020304" pitchFamily="18" charset="0"/>
              </a:rPr>
              <a:t>        莺轻轻的唱 燕翩翩的舞</a:t>
            </a:r>
          </a:p>
          <a:p>
            <a:r>
              <a:rPr lang="zh-CN" altLang="en-US" sz="2800" b="1">
                <a:latin typeface="Times New Roman" panose="02020603050405020304" pitchFamily="18" charset="0"/>
              </a:rPr>
              <a:t>　　春摇动枝蔓 激情</a:t>
            </a:r>
          </a:p>
          <a:p>
            <a:r>
              <a:rPr lang="zh-CN" altLang="en-US" sz="2800" b="1">
                <a:latin typeface="Times New Roman" panose="02020603050405020304" pitchFamily="18" charset="0"/>
              </a:rPr>
              <a:t>　　你是绿 是春色无限</a:t>
            </a:r>
          </a:p>
          <a:p>
            <a:r>
              <a:rPr lang="zh-CN" altLang="en-US" sz="2800" b="1">
                <a:latin typeface="Times New Roman" panose="02020603050405020304" pitchFamily="18" charset="0"/>
              </a:rPr>
              <a:t>　　谁不爱这春天 柔软</a:t>
            </a:r>
          </a:p>
          <a:p>
            <a:r>
              <a:rPr lang="zh-CN" altLang="en-US" sz="2800" b="1">
                <a:latin typeface="Times New Roman" panose="02020603050405020304" pitchFamily="18" charset="0"/>
              </a:rPr>
              <a:t>　　风轻云淡 伸出双臂</a:t>
            </a:r>
          </a:p>
          <a:p>
            <a:r>
              <a:rPr lang="zh-CN" altLang="en-US" sz="2800" b="1">
                <a:latin typeface="Times New Roman" panose="02020603050405020304" pitchFamily="18" charset="0"/>
              </a:rPr>
              <a:t>　　呼吸 爱的缱绻</a:t>
            </a:r>
          </a:p>
          <a:p>
            <a:r>
              <a:rPr lang="zh-CN" altLang="en-US" sz="2800" b="1">
                <a:latin typeface="Times New Roman" panose="02020603050405020304" pitchFamily="18" charset="0"/>
              </a:rPr>
              <a:t>　　你是心头的朱砂 红艳</a:t>
            </a:r>
          </a:p>
          <a:p>
            <a:r>
              <a:rPr lang="zh-CN" altLang="en-US" sz="2800" b="1">
                <a:latin typeface="Times New Roman" panose="02020603050405020304" pitchFamily="18" charset="0"/>
              </a:rPr>
              <a:t>　　在我的心头 生茧</a:t>
            </a:r>
          </a:p>
          <a:p>
            <a:r>
              <a:rPr lang="zh-CN" altLang="en-US" sz="2800" b="1">
                <a:latin typeface="Times New Roman" panose="02020603050405020304" pitchFamily="18" charset="0"/>
              </a:rPr>
              <a:t>　　你是相思的泪滴 一串</a:t>
            </a:r>
          </a:p>
          <a:p>
            <a:r>
              <a:rPr lang="zh-CN" altLang="en-US" sz="2800" b="1">
                <a:latin typeface="Times New Roman" panose="02020603050405020304" pitchFamily="18" charset="0"/>
              </a:rPr>
              <a:t>　　你是人间的四月天 永恒</a:t>
            </a:r>
          </a:p>
          <a:p>
            <a:r>
              <a:rPr lang="zh-CN" altLang="en-US" sz="2800" b="1">
                <a:latin typeface="Times New Roman" panose="02020603050405020304" pitchFamily="18" charset="0"/>
              </a:rPr>
              <a:t>　　美好 一如初相见</a:t>
            </a:r>
          </a:p>
          <a:p>
            <a:r>
              <a:rPr lang="zh-CN" altLang="en-US" sz="2800" b="1">
                <a:latin typeface="Times New Roman" panose="02020603050405020304" pitchFamily="18" charset="0"/>
              </a:rPr>
              <a:t>　　是一幅画 一首诗 不倦 </a:t>
            </a:r>
          </a:p>
        </p:txBody>
      </p:sp>
      <p:sp>
        <p:nvSpPr>
          <p:cNvPr id="28676" name="TextBox 5"/>
          <p:cNvSpPr txBox="1"/>
          <p:nvPr/>
        </p:nvSpPr>
        <p:spPr>
          <a:xfrm>
            <a:off x="1579563" y="382588"/>
            <a:ext cx="2698750" cy="523875"/>
          </a:xfrm>
          <a:prstGeom prst="rect">
            <a:avLst/>
          </a:prstGeom>
          <a:noFill/>
          <a:ln w="9525">
            <a:noFill/>
          </a:ln>
        </p:spPr>
        <p:txBody>
          <a:bodyPr wrap="none">
            <a:spAutoFit/>
          </a:bodyPr>
          <a:lstStyle/>
          <a:p>
            <a:r>
              <a:rPr lang="zh-CN" altLang="en-US" sz="2800" b="1">
                <a:solidFill>
                  <a:srgbClr val="FF0000"/>
                </a:solidFill>
                <a:latin typeface="Times New Roman" panose="02020603050405020304" pitchFamily="18" charset="0"/>
              </a:rPr>
              <a:t>你是人间四月天</a:t>
            </a: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8" name="TextBox 1"/>
          <p:cNvSpPr txBox="1"/>
          <p:nvPr/>
        </p:nvSpPr>
        <p:spPr>
          <a:xfrm>
            <a:off x="179388" y="228600"/>
            <a:ext cx="4321175" cy="5694363"/>
          </a:xfrm>
          <a:prstGeom prst="rect">
            <a:avLst/>
          </a:prstGeom>
          <a:noFill/>
          <a:ln w="9525">
            <a:noFill/>
          </a:ln>
        </p:spPr>
        <p:txBody>
          <a:bodyPr>
            <a:spAutoFit/>
          </a:bodyPr>
          <a:lstStyle/>
          <a:p>
            <a:r>
              <a:rPr lang="en-US" altLang="zh-CN">
                <a:latin typeface="Times New Roman" panose="02020603050405020304" pitchFamily="18" charset="0"/>
              </a:rPr>
              <a:t> </a:t>
            </a:r>
            <a:r>
              <a:rPr lang="zh-CN" altLang="en-US" sz="2800" b="1">
                <a:solidFill>
                  <a:srgbClr val="0000CC"/>
                </a:solidFill>
                <a:latin typeface="Times New Roman" panose="02020603050405020304" pitchFamily="18" charset="0"/>
              </a:rPr>
              <a:t>你是人间四月天 可人</a:t>
            </a:r>
          </a:p>
          <a:p>
            <a:r>
              <a:rPr lang="zh-CN" altLang="en-US" sz="2800" b="1">
                <a:solidFill>
                  <a:srgbClr val="0000CC"/>
                </a:solidFill>
                <a:latin typeface="Times New Roman" panose="02020603050405020304" pitchFamily="18" charset="0"/>
              </a:rPr>
              <a:t>你是精灵 牵动</a:t>
            </a:r>
          </a:p>
          <a:p>
            <a:r>
              <a:rPr lang="zh-CN" altLang="en-US" sz="2800" b="1">
                <a:solidFill>
                  <a:srgbClr val="0000CC"/>
                </a:solidFill>
                <a:latin typeface="Times New Roman" panose="02020603050405020304" pitchFamily="18" charset="0"/>
              </a:rPr>
              <a:t>痴心人儿一个 无怨</a:t>
            </a:r>
          </a:p>
          <a:p>
            <a:r>
              <a:rPr lang="zh-CN" altLang="en-US" sz="2800" b="1">
                <a:solidFill>
                  <a:srgbClr val="0000CC"/>
                </a:solidFill>
                <a:latin typeface="Times New Roman" panose="02020603050405020304" pitchFamily="18" charset="0"/>
              </a:rPr>
              <a:t>你是人间四月天 诉说</a:t>
            </a:r>
          </a:p>
          <a:p>
            <a:r>
              <a:rPr lang="zh-CN" altLang="en-US" sz="2800" b="1">
                <a:solidFill>
                  <a:srgbClr val="0000CC"/>
                </a:solidFill>
                <a:latin typeface="Times New Roman" panose="02020603050405020304" pitchFamily="18" charset="0"/>
              </a:rPr>
              <a:t>一段情 一段爱恋</a:t>
            </a:r>
          </a:p>
          <a:p>
            <a:r>
              <a:rPr lang="zh-CN" altLang="en-US" sz="2800" b="1">
                <a:solidFill>
                  <a:srgbClr val="0000CC"/>
                </a:solidFill>
                <a:latin typeface="Times New Roman" panose="02020603050405020304" pitchFamily="18" charset="0"/>
              </a:rPr>
              <a:t>岁月洗礼亘古 不变</a:t>
            </a:r>
          </a:p>
          <a:p>
            <a:r>
              <a:rPr lang="zh-CN" altLang="en-US" sz="2800" b="1">
                <a:solidFill>
                  <a:srgbClr val="0000CC"/>
                </a:solidFill>
                <a:latin typeface="Times New Roman" panose="02020603050405020304" pitchFamily="18" charset="0"/>
              </a:rPr>
              <a:t>想着你的笑魇 如樱花般</a:t>
            </a:r>
          </a:p>
          <a:p>
            <a:r>
              <a:rPr lang="zh-CN" altLang="en-US" sz="2800" b="1">
                <a:solidFill>
                  <a:srgbClr val="0000CC"/>
                </a:solidFill>
                <a:latin typeface="Times New Roman" panose="02020603050405020304" pitchFamily="18" charset="0"/>
              </a:rPr>
              <a:t>灿烂 滴落的残红 恰好</a:t>
            </a:r>
          </a:p>
          <a:p>
            <a:r>
              <a:rPr lang="zh-CN" altLang="en-US" sz="2800" b="1">
                <a:solidFill>
                  <a:srgbClr val="0000CC"/>
                </a:solidFill>
                <a:latin typeface="Times New Roman" panose="02020603050405020304" pitchFamily="18" charset="0"/>
              </a:rPr>
              <a:t>我轻轻的拾起 亲吻 流水的华年</a:t>
            </a:r>
          </a:p>
          <a:p>
            <a:r>
              <a:rPr lang="zh-CN" altLang="en-US" sz="2800" b="1">
                <a:solidFill>
                  <a:srgbClr val="0000CC"/>
                </a:solidFill>
                <a:latin typeface="Times New Roman" panose="02020603050405020304" pitchFamily="18" charset="0"/>
              </a:rPr>
              <a:t>你是红 如霞 你是绿 如莲</a:t>
            </a:r>
          </a:p>
          <a:p>
            <a:r>
              <a:rPr lang="zh-CN" altLang="en-US" sz="2800" b="1">
                <a:solidFill>
                  <a:srgbClr val="0000CC"/>
                </a:solidFill>
                <a:latin typeface="Times New Roman" panose="02020603050405020304" pitchFamily="18" charset="0"/>
              </a:rPr>
              <a:t>你是紫色的玫瑰 七色花</a:t>
            </a:r>
          </a:p>
          <a:p>
            <a:r>
              <a:rPr lang="zh-CN" altLang="en-US" sz="2800" b="1">
                <a:solidFill>
                  <a:srgbClr val="0000CC"/>
                </a:solidFill>
                <a:latin typeface="Times New Roman" panose="02020603050405020304" pitchFamily="18" charset="0"/>
              </a:rPr>
              <a:t>是染坊 浸入我梦中的斑斓</a:t>
            </a:r>
          </a:p>
        </p:txBody>
      </p:sp>
      <p:sp>
        <p:nvSpPr>
          <p:cNvPr id="29699" name="TextBox 2"/>
          <p:cNvSpPr txBox="1"/>
          <p:nvPr/>
        </p:nvSpPr>
        <p:spPr>
          <a:xfrm>
            <a:off x="4110038" y="9525"/>
            <a:ext cx="5045075" cy="5264150"/>
          </a:xfrm>
          <a:prstGeom prst="rect">
            <a:avLst/>
          </a:prstGeom>
          <a:noFill/>
          <a:ln w="9525">
            <a:noFill/>
          </a:ln>
        </p:spPr>
        <p:txBody>
          <a:bodyPr>
            <a:spAutoFit/>
          </a:bodyPr>
          <a:lstStyle/>
          <a:p>
            <a:r>
              <a:rPr lang="en-US" altLang="zh-CN">
                <a:latin typeface="Times New Roman" panose="02020603050405020304" pitchFamily="18" charset="0"/>
              </a:rPr>
              <a:t>     </a:t>
            </a:r>
            <a:r>
              <a:rPr lang="zh-CN" altLang="en-US" sz="2800" b="1">
                <a:latin typeface="Times New Roman" panose="02020603050405020304" pitchFamily="18" charset="0"/>
              </a:rPr>
              <a:t>你是人间四月天 是期盼</a:t>
            </a:r>
          </a:p>
          <a:p>
            <a:r>
              <a:rPr lang="zh-CN" altLang="en-US" sz="2800" b="1">
                <a:latin typeface="Times New Roman" panose="02020603050405020304" pitchFamily="18" charset="0"/>
              </a:rPr>
              <a:t>　是陪伴 你的情</a:t>
            </a:r>
          </a:p>
          <a:p>
            <a:r>
              <a:rPr lang="zh-CN" altLang="en-US" sz="2800" b="1">
                <a:latin typeface="Times New Roman" panose="02020603050405020304" pitchFamily="18" charset="0"/>
              </a:rPr>
              <a:t>　萦绕心头 不见不散</a:t>
            </a:r>
          </a:p>
          <a:p>
            <a:r>
              <a:rPr lang="zh-CN" altLang="en-US" sz="2800" b="1">
                <a:latin typeface="Times New Roman" panose="02020603050405020304" pitchFamily="18" charset="0"/>
              </a:rPr>
              <a:t>　你是书笺 记忆留下的墨点</a:t>
            </a:r>
          </a:p>
          <a:p>
            <a:r>
              <a:rPr lang="zh-CN" altLang="en-US" sz="2800" b="1">
                <a:latin typeface="Times New Roman" panose="02020603050405020304" pitchFamily="18" charset="0"/>
              </a:rPr>
              <a:t>　晕染 是彼岸花 娇香</a:t>
            </a:r>
          </a:p>
          <a:p>
            <a:r>
              <a:rPr lang="zh-CN" altLang="en-US" sz="2800" b="1">
                <a:latin typeface="Times New Roman" panose="02020603050405020304" pitchFamily="18" charset="0"/>
              </a:rPr>
              <a:t>　根 在我的心帘</a:t>
            </a:r>
          </a:p>
          <a:p>
            <a:r>
              <a:rPr lang="zh-CN" altLang="en-US" sz="2800" b="1">
                <a:latin typeface="Times New Roman" panose="02020603050405020304" pitchFamily="18" charset="0"/>
              </a:rPr>
              <a:t>　你是夜空 眨呀眨的眼</a:t>
            </a:r>
          </a:p>
          <a:p>
            <a:r>
              <a:rPr lang="zh-CN" altLang="en-US" sz="2800" b="1">
                <a:latin typeface="Times New Roman" panose="02020603050405020304" pitchFamily="18" charset="0"/>
              </a:rPr>
              <a:t>　是希冀 是牵念</a:t>
            </a:r>
          </a:p>
          <a:p>
            <a:r>
              <a:rPr lang="zh-CN" altLang="en-US" sz="2800" b="1">
                <a:latin typeface="Times New Roman" panose="02020603050405020304" pitchFamily="18" charset="0"/>
              </a:rPr>
              <a:t>　共一轮 明月 蔚蓝</a:t>
            </a:r>
          </a:p>
          <a:p>
            <a:r>
              <a:rPr lang="zh-CN" altLang="en-US" sz="2800" b="1">
                <a:latin typeface="Times New Roman" panose="02020603050405020304" pitchFamily="18" charset="0"/>
              </a:rPr>
              <a:t>　最美四月天 如梦如幻 深深的</a:t>
            </a:r>
          </a:p>
          <a:p>
            <a:r>
              <a:rPr lang="zh-CN" altLang="en-US" sz="2800" b="1">
                <a:latin typeface="Times New Roman" panose="02020603050405020304" pitchFamily="18" charset="0"/>
              </a:rPr>
              <a:t>　眷恋 尤爱一句誓言 百倍胜过</a:t>
            </a:r>
          </a:p>
          <a:p>
            <a:r>
              <a:rPr lang="zh-CN" altLang="en-US" sz="2800" b="1">
                <a:latin typeface="Times New Roman" panose="02020603050405020304" pitchFamily="18" charset="0"/>
              </a:rPr>
              <a:t>　</a:t>
            </a:r>
            <a:r>
              <a:rPr lang="en-US" altLang="zh-CN" sz="2800" b="1">
                <a:latin typeface="Times New Roman" panose="02020603050405020304" pitchFamily="18" charset="0"/>
              </a:rPr>
              <a:t>—— </a:t>
            </a:r>
            <a:r>
              <a:rPr lang="zh-CN" altLang="en-US" sz="2800" b="1">
                <a:latin typeface="Times New Roman" panose="02020603050405020304" pitchFamily="18" charset="0"/>
              </a:rPr>
              <a:t>我爱你 最美四月天</a:t>
            </a:r>
          </a:p>
        </p:txBody>
      </p:sp>
      <p:pic>
        <p:nvPicPr>
          <p:cNvPr id="29700" name="New picture"/>
          <p:cNvPicPr/>
          <p:nvPr/>
        </p:nvPicPr>
        <p:blipFill>
          <a:blip r:embed="rId2"/>
          <a:stretch>
            <a:fillRect/>
          </a:stretch>
        </p:blipFill>
        <p:spPr>
          <a:xfrm>
            <a:off x="11226800" y="12534900"/>
            <a:ext cx="330200" cy="2540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5122" name="Picture 2" descr="F:\图片\几米\0c899b509b244e3f367abe9d.jpg"/>
          <p:cNvPicPr>
            <a:picLocks noChangeAspect="1"/>
          </p:cNvPicPr>
          <p:nvPr/>
        </p:nvPicPr>
        <p:blipFill>
          <a:blip r:embed="rId2"/>
          <a:stretch>
            <a:fillRect/>
          </a:stretch>
        </p:blipFill>
        <p:spPr>
          <a:xfrm>
            <a:off x="5651500" y="0"/>
            <a:ext cx="3492500" cy="6858000"/>
          </a:xfrm>
          <a:prstGeom prst="rect">
            <a:avLst/>
          </a:prstGeom>
          <a:noFill/>
          <a:ln w="9525">
            <a:noFill/>
          </a:ln>
        </p:spPr>
      </p:pic>
      <p:sp>
        <p:nvSpPr>
          <p:cNvPr id="6147" name="Text Box 3"/>
          <p:cNvSpPr txBox="1"/>
          <p:nvPr/>
        </p:nvSpPr>
        <p:spPr>
          <a:xfrm>
            <a:off x="0" y="285750"/>
            <a:ext cx="5791200" cy="6284913"/>
          </a:xfrm>
          <a:prstGeom prst="rect">
            <a:avLst/>
          </a:prstGeom>
          <a:noFill/>
          <a:ln w="9525">
            <a:noFill/>
          </a:ln>
        </p:spPr>
        <p:txBody>
          <a:bodyPr>
            <a:spAutoFit/>
          </a:bodyPr>
          <a:lstStyle/>
          <a:p>
            <a:pPr>
              <a:spcBef>
                <a:spcPct val="50000"/>
              </a:spcBef>
            </a:pPr>
            <a:r>
              <a:rPr lang="en-US" altLang="zh-CN">
                <a:solidFill>
                  <a:srgbClr val="C00000"/>
                </a:solidFill>
                <a:latin typeface="宋体" panose="02010600030101010101" pitchFamily="2" charset="-122"/>
              </a:rPr>
              <a:t>    </a:t>
            </a:r>
            <a:r>
              <a:rPr lang="zh-CN" altLang="en-US" sz="2800" b="1">
                <a:solidFill>
                  <a:srgbClr val="C00000"/>
                </a:solidFill>
                <a:latin typeface="仿宋_GB2312" pitchFamily="49" charset="-122"/>
                <a:ea typeface="仿宋_GB2312" pitchFamily="49" charset="-122"/>
              </a:rPr>
              <a:t>这首诗发表于</a:t>
            </a:r>
            <a:r>
              <a:rPr lang="en-US" altLang="zh-CN" sz="2800" b="1">
                <a:solidFill>
                  <a:srgbClr val="C00000"/>
                </a:solidFill>
                <a:latin typeface="仿宋_GB2312" pitchFamily="49" charset="-122"/>
                <a:ea typeface="仿宋_GB2312" pitchFamily="49" charset="-122"/>
              </a:rPr>
              <a:t>1934</a:t>
            </a:r>
            <a:r>
              <a:rPr lang="zh-CN" altLang="en-US" sz="2800" b="1">
                <a:solidFill>
                  <a:srgbClr val="C00000"/>
                </a:solidFill>
                <a:latin typeface="仿宋_GB2312" pitchFamily="49" charset="-122"/>
                <a:ea typeface="仿宋_GB2312" pitchFamily="49" charset="-122"/>
              </a:rPr>
              <a:t>年的</a:t>
            </a:r>
            <a:r>
              <a:rPr lang="en-US" altLang="zh-CN" sz="2800" b="1">
                <a:solidFill>
                  <a:srgbClr val="C00000"/>
                </a:solidFill>
                <a:latin typeface="仿宋_GB2312" pitchFamily="49" charset="-122"/>
                <a:ea typeface="仿宋_GB2312" pitchFamily="49" charset="-122"/>
              </a:rPr>
              <a:t>《</a:t>
            </a:r>
            <a:r>
              <a:rPr lang="zh-CN" altLang="en-US" sz="2800" b="1">
                <a:solidFill>
                  <a:srgbClr val="C00000"/>
                </a:solidFill>
                <a:latin typeface="仿宋_GB2312" pitchFamily="49" charset="-122"/>
                <a:ea typeface="仿宋_GB2312" pitchFamily="49" charset="-122"/>
              </a:rPr>
              <a:t>学文</a:t>
            </a:r>
            <a:r>
              <a:rPr lang="en-US" altLang="zh-CN" sz="2800" b="1">
                <a:solidFill>
                  <a:srgbClr val="C00000"/>
                </a:solidFill>
                <a:latin typeface="仿宋_GB2312" pitchFamily="49" charset="-122"/>
                <a:ea typeface="仿宋_GB2312" pitchFamily="49" charset="-122"/>
              </a:rPr>
              <a:t>》</a:t>
            </a:r>
            <a:r>
              <a:rPr lang="zh-CN" altLang="en-US" sz="2800" b="1">
                <a:solidFill>
                  <a:srgbClr val="C00000"/>
                </a:solidFill>
                <a:latin typeface="仿宋_GB2312" pitchFamily="49" charset="-122"/>
                <a:ea typeface="仿宋_GB2312" pitchFamily="49" charset="-122"/>
              </a:rPr>
              <a:t>上，具体的写作时间不详。关于这首诗有两种说法：一说是为悼念徐志摩而作，以怀念挚友，从电视剧</a:t>
            </a:r>
            <a:r>
              <a:rPr lang="en-US" altLang="zh-CN" sz="2800" b="1">
                <a:solidFill>
                  <a:srgbClr val="C00000"/>
                </a:solidFill>
                <a:latin typeface="仿宋_GB2312" pitchFamily="49" charset="-122"/>
                <a:ea typeface="仿宋_GB2312" pitchFamily="49" charset="-122"/>
              </a:rPr>
              <a:t>《</a:t>
            </a:r>
            <a:r>
              <a:rPr lang="zh-CN" altLang="en-US" sz="2800" b="1">
                <a:solidFill>
                  <a:srgbClr val="C00000"/>
                </a:solidFill>
                <a:latin typeface="仿宋_GB2312" pitchFamily="49" charset="-122"/>
                <a:ea typeface="仿宋_GB2312" pitchFamily="49" charset="-122"/>
              </a:rPr>
              <a:t>人间四月天</a:t>
            </a:r>
            <a:r>
              <a:rPr lang="en-US" altLang="zh-CN" sz="2800" b="1">
                <a:solidFill>
                  <a:srgbClr val="C00000"/>
                </a:solidFill>
                <a:latin typeface="仿宋_GB2312" pitchFamily="49" charset="-122"/>
                <a:ea typeface="仿宋_GB2312" pitchFamily="49" charset="-122"/>
              </a:rPr>
              <a:t>》</a:t>
            </a:r>
            <a:r>
              <a:rPr lang="zh-CN" altLang="en-US" sz="2800" b="1">
                <a:solidFill>
                  <a:srgbClr val="C00000"/>
                </a:solidFill>
                <a:latin typeface="仿宋_GB2312" pitchFamily="49" charset="-122"/>
                <a:ea typeface="仿宋_GB2312" pitchFamily="49" charset="-122"/>
              </a:rPr>
              <a:t>可了解一般；一说是为儿子粱从诫的出生而作，表达对儿子的希望和儿子出生带来的喜悦。</a:t>
            </a:r>
          </a:p>
          <a:p>
            <a:pPr>
              <a:spcBef>
                <a:spcPct val="50000"/>
              </a:spcBef>
            </a:pPr>
            <a:r>
              <a:rPr lang="zh-CN" altLang="en-US" sz="2800" b="1">
                <a:latin typeface="仿宋_GB2312" pitchFamily="49" charset="-122"/>
                <a:ea typeface="仿宋_GB2312" pitchFamily="49" charset="-122"/>
              </a:rPr>
              <a:t>    这首诗是一篇极为优秀的作品，它的价值不需要任何外在的东西来支撑。所以在诗人逝世的时候，金岳霖等好友们共同给诗人题了这样的一副挽联：</a:t>
            </a:r>
            <a:r>
              <a:rPr lang="zh-CN" altLang="en-US" sz="2800" b="1">
                <a:latin typeface="Times New Roman" panose="02020603050405020304" pitchFamily="18" charset="0"/>
                <a:ea typeface="仿宋_GB2312" pitchFamily="49" charset="-122"/>
              </a:rPr>
              <a:t>“</a:t>
            </a:r>
            <a:r>
              <a:rPr lang="zh-CN" altLang="en-US" sz="2800" b="1">
                <a:latin typeface="仿宋_GB2312" pitchFamily="49" charset="-122"/>
                <a:ea typeface="仿宋_GB2312" pitchFamily="49" charset="-122"/>
              </a:rPr>
              <a:t>一身诗意千寻瀑，万古人间四月天。</a:t>
            </a:r>
            <a:r>
              <a:rPr lang="zh-CN" altLang="en-US" sz="2800" b="1">
                <a:latin typeface="Times New Roman" panose="02020603050405020304" pitchFamily="18" charset="0"/>
                <a:ea typeface="仿宋_GB2312" pitchFamily="49" charset="-122"/>
              </a:rPr>
              <a:t>”</a:t>
            </a:r>
            <a:r>
              <a:rPr lang="zh-CN" altLang="en-US" sz="2800" b="1">
                <a:latin typeface="仿宋_GB2312" pitchFamily="49" charset="-122"/>
                <a:ea typeface="仿宋_GB2312"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dissolve">
                                      <p:cBhvr>
                                        <p:cTn id="7"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46" name="Picture 2" descr="F:\图片\几米\56131a8356240c9a6d811915.jpg"/>
          <p:cNvPicPr>
            <a:picLocks noChangeAspect="1"/>
          </p:cNvPicPr>
          <p:nvPr/>
        </p:nvPicPr>
        <p:blipFill>
          <a:blip r:embed="rId2"/>
          <a:stretch>
            <a:fillRect/>
          </a:stretch>
        </p:blipFill>
        <p:spPr>
          <a:xfrm>
            <a:off x="4679950" y="0"/>
            <a:ext cx="4343400" cy="2349500"/>
          </a:xfrm>
          <a:prstGeom prst="rect">
            <a:avLst/>
          </a:prstGeom>
          <a:noFill/>
          <a:ln w="9525">
            <a:noFill/>
          </a:ln>
        </p:spPr>
      </p:pic>
      <p:sp>
        <p:nvSpPr>
          <p:cNvPr id="8195" name="Text Box 3"/>
          <p:cNvSpPr txBox="1"/>
          <p:nvPr/>
        </p:nvSpPr>
        <p:spPr>
          <a:xfrm>
            <a:off x="0" y="0"/>
            <a:ext cx="4648200" cy="6284913"/>
          </a:xfrm>
          <a:prstGeom prst="rect">
            <a:avLst/>
          </a:prstGeom>
          <a:noFill/>
          <a:ln w="9525">
            <a:noFill/>
          </a:ln>
        </p:spPr>
        <p:txBody>
          <a:bodyPr>
            <a:spAutoFit/>
          </a:bodyPr>
          <a:lstStyle/>
          <a:p>
            <a:pPr>
              <a:spcBef>
                <a:spcPct val="50000"/>
              </a:spcBef>
            </a:pPr>
            <a:r>
              <a:rPr lang="en-US" altLang="zh-CN">
                <a:latin typeface="仿宋_GB2312" pitchFamily="49" charset="-122"/>
                <a:ea typeface="仿宋_GB2312" pitchFamily="49" charset="-122"/>
              </a:rPr>
              <a:t>    </a:t>
            </a:r>
            <a:r>
              <a:rPr lang="zh-CN" altLang="en-US" sz="2800" b="1">
                <a:latin typeface="仿宋_GB2312" pitchFamily="49" charset="-122"/>
                <a:ea typeface="仿宋_GB2312" pitchFamily="49" charset="-122"/>
              </a:rPr>
              <a:t>林徽因是中国著名的建筑学家和作家，为中国第一位女性建筑学家，被胡适誉为中国一代才女。三十年代初，与夫婿</a:t>
            </a:r>
            <a:r>
              <a:rPr lang="zh-CN" altLang="en-US" sz="2800" b="1">
                <a:solidFill>
                  <a:srgbClr val="FF0000"/>
                </a:solidFill>
                <a:latin typeface="仿宋_GB2312" pitchFamily="49" charset="-122"/>
                <a:ea typeface="仿宋_GB2312" pitchFamily="49" charset="-122"/>
              </a:rPr>
              <a:t>梁思成</a:t>
            </a:r>
            <a:r>
              <a:rPr lang="zh-CN" altLang="en-US" sz="2800" b="1">
                <a:latin typeface="仿宋_GB2312" pitchFamily="49" charset="-122"/>
                <a:ea typeface="仿宋_GB2312" pitchFamily="49" charset="-122"/>
              </a:rPr>
              <a:t>用现代科学方法研究中国古代建筑，成为这个学术领域的开拓者，获得了巨大的学术成就。他们为中国古代建筑研究奠定了坚实的科学基础。</a:t>
            </a:r>
          </a:p>
          <a:p>
            <a:pPr>
              <a:spcBef>
                <a:spcPct val="50000"/>
              </a:spcBef>
            </a:pPr>
            <a:r>
              <a:rPr lang="zh-CN" altLang="en-US" sz="2800" b="1">
                <a:latin typeface="仿宋_GB2312" pitchFamily="49" charset="-122"/>
                <a:ea typeface="仿宋_GB2312" pitchFamily="49" charset="-122"/>
              </a:rPr>
              <a:t>    在文学方面，她一生著述甚多，其中包括散文、诗歌、小说、剧本、译文和书信等作品，均属佳作</a:t>
            </a:r>
            <a:r>
              <a:rPr lang="zh-CN" altLang="en-US">
                <a:latin typeface="仿宋_GB2312" pitchFamily="49" charset="-122"/>
                <a:ea typeface="仿宋_GB2312" pitchFamily="49" charset="-122"/>
              </a:rPr>
              <a:t>，</a:t>
            </a:r>
          </a:p>
        </p:txBody>
      </p:sp>
      <p:sp>
        <p:nvSpPr>
          <p:cNvPr id="8197" name="Text Box 5"/>
          <p:cNvSpPr txBox="1"/>
          <p:nvPr/>
        </p:nvSpPr>
        <p:spPr>
          <a:xfrm>
            <a:off x="4679950" y="2349500"/>
            <a:ext cx="4343400" cy="4362450"/>
          </a:xfrm>
          <a:prstGeom prst="rect">
            <a:avLst/>
          </a:prstGeom>
          <a:noFill/>
          <a:ln w="9525">
            <a:noFill/>
          </a:ln>
        </p:spPr>
        <p:txBody>
          <a:bodyPr>
            <a:spAutoFit/>
          </a:bodyPr>
          <a:lstStyle/>
          <a:p>
            <a:pPr>
              <a:spcBef>
                <a:spcPct val="50000"/>
              </a:spcBef>
            </a:pPr>
            <a:r>
              <a:rPr lang="zh-CN" altLang="en-US" sz="2800" b="1">
                <a:latin typeface="仿宋_GB2312" pitchFamily="49" charset="-122"/>
                <a:ea typeface="仿宋_GB2312" pitchFamily="49" charset="-122"/>
              </a:rPr>
              <a:t>其中代表作为</a:t>
            </a:r>
            <a:r>
              <a:rPr lang="en-US" altLang="zh-CN" sz="2800" b="1">
                <a:solidFill>
                  <a:srgbClr val="FF0000"/>
                </a:solidFill>
                <a:latin typeface="仿宋_GB2312" pitchFamily="49" charset="-122"/>
                <a:ea typeface="仿宋_GB2312" pitchFamily="49" charset="-122"/>
              </a:rPr>
              <a:t>《</a:t>
            </a:r>
            <a:r>
              <a:rPr lang="zh-CN" altLang="en-US" sz="2800" b="1">
                <a:solidFill>
                  <a:srgbClr val="FF0000"/>
                </a:solidFill>
                <a:latin typeface="仿宋_GB2312" pitchFamily="49" charset="-122"/>
                <a:ea typeface="仿宋_GB2312" pitchFamily="49" charset="-122"/>
              </a:rPr>
              <a:t>你是人间四月天</a:t>
            </a:r>
            <a:r>
              <a:rPr lang="en-US" altLang="zh-CN" sz="2800" b="1">
                <a:solidFill>
                  <a:srgbClr val="FF0000"/>
                </a:solidFill>
                <a:latin typeface="仿宋_GB2312" pitchFamily="49" charset="-122"/>
                <a:ea typeface="仿宋_GB2312" pitchFamily="49" charset="-122"/>
              </a:rPr>
              <a:t>》</a:t>
            </a:r>
            <a:r>
              <a:rPr lang="zh-CN" altLang="en-US" sz="2800" b="1">
                <a:solidFill>
                  <a:srgbClr val="FF0000"/>
                </a:solidFill>
                <a:latin typeface="仿宋_GB2312" pitchFamily="49" charset="-122"/>
                <a:ea typeface="仿宋_GB2312" pitchFamily="49" charset="-122"/>
              </a:rPr>
              <a:t>，小说</a:t>
            </a:r>
            <a:r>
              <a:rPr lang="en-US" altLang="zh-CN" sz="2800" b="1">
                <a:solidFill>
                  <a:srgbClr val="FF0000"/>
                </a:solidFill>
                <a:latin typeface="仿宋_GB2312" pitchFamily="49" charset="-122"/>
                <a:ea typeface="仿宋_GB2312" pitchFamily="49" charset="-122"/>
              </a:rPr>
              <a:t>《</a:t>
            </a:r>
            <a:r>
              <a:rPr lang="zh-CN" altLang="en-US" sz="2800" b="1">
                <a:solidFill>
                  <a:srgbClr val="FF0000"/>
                </a:solidFill>
                <a:latin typeface="仿宋_GB2312" pitchFamily="49" charset="-122"/>
                <a:ea typeface="仿宋_GB2312" pitchFamily="49" charset="-122"/>
              </a:rPr>
              <a:t>九十九度中</a:t>
            </a:r>
            <a:r>
              <a:rPr lang="en-US" altLang="zh-CN" sz="2800" b="1">
                <a:solidFill>
                  <a:srgbClr val="FF0000"/>
                </a:solidFill>
                <a:latin typeface="仿宋_GB2312" pitchFamily="49" charset="-122"/>
                <a:ea typeface="仿宋_GB2312" pitchFamily="49" charset="-122"/>
              </a:rPr>
              <a:t>》</a:t>
            </a:r>
            <a:r>
              <a:rPr lang="zh-CN" altLang="en-US" sz="2800" b="1">
                <a:solidFill>
                  <a:srgbClr val="FF0000"/>
                </a:solidFill>
                <a:latin typeface="仿宋_GB2312" pitchFamily="49" charset="-122"/>
                <a:ea typeface="仿宋_GB2312" pitchFamily="49" charset="-122"/>
              </a:rPr>
              <a:t>等。</a:t>
            </a:r>
            <a:r>
              <a:rPr lang="zh-CN" altLang="en-US" sz="2800" b="1">
                <a:latin typeface="仿宋_GB2312" pitchFamily="49" charset="-122"/>
                <a:ea typeface="仿宋_GB2312" pitchFamily="49" charset="-122"/>
              </a:rPr>
              <a:t>１９４９年以后，林徽因在美术方面曾做过三件大事：</a:t>
            </a:r>
            <a:r>
              <a:rPr lang="zh-CN" altLang="en-US" sz="2800" b="1">
                <a:solidFill>
                  <a:srgbClr val="FF0000"/>
                </a:solidFill>
                <a:latin typeface="仿宋_GB2312" pitchFamily="49" charset="-122"/>
                <a:ea typeface="仿宋_GB2312" pitchFamily="49" charset="-122"/>
              </a:rPr>
              <a:t>第一是参与国徽设计。第二是改造传统景泰蓝。第三是参加天安门人民英雄纪念碑设计，为民族及国家作出莫大的贡献。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dissolve">
                                      <p:cBhvr>
                                        <p:cTn id="7" dur="500"/>
                                        <p:tgtEl>
                                          <p:spTgt spid="819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197"/>
                                        </p:tgtEl>
                                        <p:attrNameLst>
                                          <p:attrName>style.visibility</p:attrName>
                                        </p:attrNameLst>
                                      </p:cBhvr>
                                      <p:to>
                                        <p:strVal val="visible"/>
                                      </p:to>
                                    </p:set>
                                    <p:animEffect transition="in" filter="dissolve">
                                      <p:cBhvr>
                                        <p:cTn id="12" dur="5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u=3919663715,507812285&amp;fm=21&amp;gp=0"/>
          <p:cNvPicPr>
            <a:picLocks noChangeAspect="1"/>
          </p:cNvPicPr>
          <p:nvPr/>
        </p:nvPicPr>
        <p:blipFill>
          <a:blip r:embed="rId2">
            <a:lum bright="70001" contrast="-70000"/>
          </a:blip>
          <a:stretch>
            <a:fillRect/>
          </a:stretch>
        </p:blipFill>
        <p:spPr>
          <a:xfrm>
            <a:off x="0" y="0"/>
            <a:ext cx="9144000" cy="6858000"/>
          </a:xfrm>
          <a:prstGeom prst="rect">
            <a:avLst/>
          </a:prstGeom>
          <a:noFill/>
          <a:ln w="9525">
            <a:noFill/>
          </a:ln>
        </p:spPr>
      </p:pic>
      <p:sp>
        <p:nvSpPr>
          <p:cNvPr id="20483" name="Rectangle 3"/>
          <p:cNvSpPr>
            <a:spLocks noGrp="1"/>
          </p:cNvSpPr>
          <p:nvPr>
            <p:ph type="title"/>
          </p:nvPr>
        </p:nvSpPr>
        <p:spPr/>
        <p:txBody>
          <a:bodyPr vert="horz" wrap="square" lIns="91440" tIns="45720" rIns="91440" bIns="45720" anchor="ctr"/>
          <a:lstStyle/>
          <a:p>
            <a:pPr eaLnBrk="1" hangingPunct="1"/>
            <a:r>
              <a:rPr lang="zh-CN" altLang="en-US"/>
              <a:t>一、建筑美术</a:t>
            </a:r>
            <a:endParaRPr lang="en-US" altLang="zh-CN"/>
          </a:p>
        </p:txBody>
      </p:sp>
      <p:pic>
        <p:nvPicPr>
          <p:cNvPr id="20484" name="Picture 5" descr="EB4B33UV`]S7$SGESF_94Q0"/>
          <p:cNvPicPr>
            <a:picLocks noChangeAspect="1"/>
          </p:cNvPicPr>
          <p:nvPr/>
        </p:nvPicPr>
        <p:blipFill>
          <a:blip r:embed="rId3">
            <a:clrChange>
              <a:clrFrom>
                <a:srgbClr val="FFFFFF"/>
              </a:clrFrom>
              <a:clrTo>
                <a:srgbClr val="FFFFFF">
                  <a:alpha val="0"/>
                </a:srgbClr>
              </a:clrTo>
            </a:clrChange>
          </a:blip>
          <a:stretch>
            <a:fillRect/>
          </a:stretch>
        </p:blipFill>
        <p:spPr>
          <a:xfrm>
            <a:off x="539750" y="1412875"/>
            <a:ext cx="7699375" cy="4886325"/>
          </a:xfrm>
          <a:prstGeom prst="rect">
            <a:avLst/>
          </a:prstGeom>
          <a:noFill/>
          <a:ln w="9525">
            <a:noFill/>
          </a:ln>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506" name="Picture 2" descr="large_S6vy_41449b206096"/>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1507" name="Rectangle 3"/>
          <p:cNvSpPr>
            <a:spLocks noGrp="1"/>
          </p:cNvSpPr>
          <p:nvPr>
            <p:ph type="title"/>
          </p:nvPr>
        </p:nvSpPr>
        <p:spPr>
          <a:xfrm>
            <a:off x="468313" y="333375"/>
            <a:ext cx="8229600" cy="1143000"/>
          </a:xfrm>
        </p:spPr>
        <p:txBody>
          <a:bodyPr vert="horz" wrap="square" lIns="91440" tIns="45720" rIns="91440" bIns="45720" anchor="ctr"/>
          <a:lstStyle/>
          <a:p>
            <a:pPr eaLnBrk="1" hangingPunct="1"/>
            <a:r>
              <a:rPr lang="zh-CN" altLang="en-US">
                <a:solidFill>
                  <a:schemeClr val="bg1"/>
                </a:solidFill>
              </a:rPr>
              <a:t>二、文学</a:t>
            </a:r>
            <a:endParaRPr lang="zh-CN" altLang="en-US" sz="4000">
              <a:solidFill>
                <a:schemeClr val="bg1"/>
              </a:solidFill>
              <a:ea typeface="华文行楷" panose="02010800040101010101" pitchFamily="2" charset="-122"/>
            </a:endParaRPr>
          </a:p>
        </p:txBody>
      </p:sp>
      <p:sp>
        <p:nvSpPr>
          <p:cNvPr id="21508" name="Rectangle 4"/>
          <p:cNvSpPr>
            <a:spLocks noGrp="1"/>
          </p:cNvSpPr>
          <p:nvPr>
            <p:ph sz="half" idx="1"/>
          </p:nvPr>
        </p:nvSpPr>
        <p:spPr>
          <a:xfrm>
            <a:off x="900113" y="1628775"/>
            <a:ext cx="4038600" cy="4525963"/>
          </a:xfrm>
        </p:spPr>
        <p:txBody>
          <a:bodyPr vert="horz" wrap="square" lIns="91440" tIns="45720" rIns="91440" bIns="45720" anchor="t"/>
          <a:lstStyle/>
          <a:p>
            <a:pPr eaLnBrk="1" hangingPunct="1">
              <a:lnSpc>
                <a:spcPct val="80000"/>
              </a:lnSpc>
              <a:buNone/>
            </a:pPr>
            <a:r>
              <a:rPr lang="zh-CN" altLang="en-US" sz="2400" b="1">
                <a:latin typeface="+mn-lt"/>
                <a:ea typeface="楷体" panose="02010609060101010101" pitchFamily="49" charset="-122"/>
                <a:cs typeface="+mn-cs"/>
              </a:rPr>
              <a:t>            </a:t>
            </a:r>
            <a:r>
              <a:rPr lang="zh-CN" altLang="en-US" sz="2400" b="1">
                <a:solidFill>
                  <a:schemeClr val="bg1"/>
                </a:solidFill>
                <a:latin typeface="+mn-lt"/>
                <a:ea typeface="楷体" panose="02010609060101010101" pitchFamily="49" charset="-122"/>
                <a:cs typeface="+mn-cs"/>
              </a:rPr>
              <a:t>诗歌：</a:t>
            </a:r>
          </a:p>
          <a:p>
            <a:pPr eaLnBrk="1" hangingPunct="1">
              <a:lnSpc>
                <a:spcPct val="80000"/>
              </a:lnSpc>
              <a:buNone/>
            </a:pPr>
            <a:r>
              <a:rPr lang="zh-CN" altLang="en-US" sz="2400" b="1">
                <a:solidFill>
                  <a:schemeClr val="bg1"/>
                </a:solidFill>
                <a:latin typeface="+mn-lt"/>
                <a:ea typeface="楷体" panose="02010609060101010101" pitchFamily="49" charset="-122"/>
                <a:cs typeface="+mn-cs"/>
              </a:rPr>
              <a:t>            </a:t>
            </a:r>
            <a:r>
              <a:rPr lang="en-US" altLang="zh-CN" sz="2400" b="1">
                <a:solidFill>
                  <a:schemeClr val="bg1"/>
                </a:solidFill>
                <a:latin typeface="+mn-lt"/>
                <a:ea typeface="楷体" panose="02010609060101010101" pitchFamily="49" charset="-122"/>
                <a:cs typeface="+mn-cs"/>
              </a:rPr>
              <a:t>《</a:t>
            </a:r>
            <a:r>
              <a:rPr lang="zh-CN" altLang="en-US" sz="2400" b="1">
                <a:solidFill>
                  <a:schemeClr val="bg1"/>
                </a:solidFill>
                <a:latin typeface="+mn-lt"/>
                <a:ea typeface="楷体" panose="02010609060101010101" pitchFamily="49" charset="-122"/>
                <a:cs typeface="+mn-cs"/>
              </a:rPr>
              <a:t>你是人间四月天</a:t>
            </a:r>
            <a:r>
              <a:rPr lang="en-US" altLang="zh-CN" sz="2400" b="1">
                <a:solidFill>
                  <a:schemeClr val="bg1"/>
                </a:solidFill>
                <a:latin typeface="+mn-lt"/>
                <a:ea typeface="楷体" panose="02010609060101010101" pitchFamily="49" charset="-122"/>
                <a:cs typeface="+mn-cs"/>
              </a:rPr>
              <a:t>》</a:t>
            </a:r>
          </a:p>
          <a:p>
            <a:pPr eaLnBrk="1" hangingPunct="1">
              <a:lnSpc>
                <a:spcPct val="80000"/>
              </a:lnSpc>
              <a:buNone/>
            </a:pPr>
            <a:r>
              <a:rPr lang="en-US" altLang="zh-CN" sz="2400" b="1">
                <a:solidFill>
                  <a:schemeClr val="bg1"/>
                </a:solidFill>
                <a:latin typeface="+mn-lt"/>
                <a:ea typeface="楷体" panose="02010609060101010101" pitchFamily="49" charset="-122"/>
                <a:cs typeface="+mn-cs"/>
              </a:rPr>
              <a:t>            《</a:t>
            </a:r>
            <a:r>
              <a:rPr lang="zh-CN" altLang="en-US" sz="2400" b="1">
                <a:solidFill>
                  <a:schemeClr val="bg1"/>
                </a:solidFill>
                <a:latin typeface="+mn-lt"/>
                <a:ea typeface="楷体" panose="02010609060101010101" pitchFamily="49" charset="-122"/>
                <a:cs typeface="+mn-cs"/>
              </a:rPr>
              <a:t>那一晚</a:t>
            </a:r>
            <a:r>
              <a:rPr lang="en-US" altLang="zh-CN" sz="2400" b="1">
                <a:solidFill>
                  <a:schemeClr val="bg1"/>
                </a:solidFill>
                <a:latin typeface="+mn-lt"/>
                <a:ea typeface="楷体" panose="02010609060101010101" pitchFamily="49" charset="-122"/>
                <a:cs typeface="+mn-cs"/>
              </a:rPr>
              <a:t>》</a:t>
            </a:r>
          </a:p>
          <a:p>
            <a:pPr eaLnBrk="1" hangingPunct="1">
              <a:lnSpc>
                <a:spcPct val="80000"/>
              </a:lnSpc>
              <a:buNone/>
            </a:pPr>
            <a:r>
              <a:rPr lang="en-US" altLang="zh-CN" sz="2400" b="1">
                <a:solidFill>
                  <a:schemeClr val="bg1"/>
                </a:solidFill>
                <a:latin typeface="+mn-lt"/>
                <a:ea typeface="楷体" panose="02010609060101010101" pitchFamily="49" charset="-122"/>
                <a:cs typeface="+mn-cs"/>
              </a:rPr>
              <a:t>            《</a:t>
            </a:r>
            <a:r>
              <a:rPr lang="zh-CN" altLang="en-US" sz="2400" b="1">
                <a:solidFill>
                  <a:schemeClr val="bg1"/>
                </a:solidFill>
                <a:latin typeface="+mn-lt"/>
                <a:ea typeface="楷体" panose="02010609060101010101" pitchFamily="49" charset="-122"/>
                <a:cs typeface="+mn-cs"/>
              </a:rPr>
              <a:t>别丢掉</a:t>
            </a:r>
            <a:r>
              <a:rPr lang="en-US" altLang="zh-CN" sz="2400" b="1">
                <a:solidFill>
                  <a:schemeClr val="bg1"/>
                </a:solidFill>
                <a:latin typeface="+mn-lt"/>
                <a:ea typeface="楷体" panose="02010609060101010101" pitchFamily="49" charset="-122"/>
                <a:cs typeface="+mn-cs"/>
              </a:rPr>
              <a:t>》</a:t>
            </a:r>
          </a:p>
          <a:p>
            <a:pPr eaLnBrk="1" hangingPunct="1">
              <a:lnSpc>
                <a:spcPct val="80000"/>
              </a:lnSpc>
              <a:buNone/>
            </a:pPr>
            <a:r>
              <a:rPr lang="en-US" altLang="zh-CN" sz="2400" b="1">
                <a:solidFill>
                  <a:schemeClr val="bg1"/>
                </a:solidFill>
                <a:latin typeface="+mn-lt"/>
                <a:ea typeface="楷体" panose="02010609060101010101" pitchFamily="49" charset="-122"/>
                <a:cs typeface="+mn-cs"/>
              </a:rPr>
              <a:t>            《</a:t>
            </a:r>
            <a:r>
              <a:rPr lang="zh-CN" altLang="en-US" sz="2400" b="1">
                <a:solidFill>
                  <a:schemeClr val="bg1"/>
                </a:solidFill>
                <a:latin typeface="+mn-lt"/>
                <a:ea typeface="楷体" panose="02010609060101010101" pitchFamily="49" charset="-122"/>
                <a:cs typeface="+mn-cs"/>
              </a:rPr>
              <a:t>忆</a:t>
            </a:r>
            <a:r>
              <a:rPr lang="en-US" altLang="zh-CN" sz="2400" b="1">
                <a:solidFill>
                  <a:schemeClr val="bg1"/>
                </a:solidFill>
                <a:latin typeface="+mn-lt"/>
                <a:ea typeface="楷体" panose="02010609060101010101" pitchFamily="49" charset="-122"/>
                <a:cs typeface="+mn-cs"/>
              </a:rPr>
              <a:t>》</a:t>
            </a:r>
          </a:p>
          <a:p>
            <a:pPr eaLnBrk="1" hangingPunct="1">
              <a:lnSpc>
                <a:spcPct val="80000"/>
              </a:lnSpc>
              <a:buNone/>
            </a:pPr>
            <a:r>
              <a:rPr lang="en-US" altLang="zh-CN" sz="2400" b="1">
                <a:solidFill>
                  <a:schemeClr val="bg1"/>
                </a:solidFill>
                <a:latin typeface="+mn-lt"/>
                <a:ea typeface="楷体" panose="02010609060101010101" pitchFamily="49" charset="-122"/>
                <a:cs typeface="+mn-cs"/>
              </a:rPr>
              <a:t>            《</a:t>
            </a:r>
            <a:r>
              <a:rPr lang="zh-CN" altLang="en-US" sz="2400" b="1">
                <a:solidFill>
                  <a:schemeClr val="bg1"/>
                </a:solidFill>
                <a:latin typeface="+mn-lt"/>
                <a:ea typeface="楷体" panose="02010609060101010101" pitchFamily="49" charset="-122"/>
                <a:cs typeface="+mn-cs"/>
              </a:rPr>
              <a:t>题剔空菩提叶</a:t>
            </a:r>
            <a:r>
              <a:rPr lang="en-US" altLang="zh-CN" sz="2400" b="1">
                <a:solidFill>
                  <a:schemeClr val="bg1"/>
                </a:solidFill>
                <a:latin typeface="+mn-lt"/>
                <a:ea typeface="楷体" panose="02010609060101010101" pitchFamily="49" charset="-122"/>
                <a:cs typeface="+mn-cs"/>
              </a:rPr>
              <a:t>》</a:t>
            </a:r>
          </a:p>
          <a:p>
            <a:pPr eaLnBrk="1" hangingPunct="1">
              <a:lnSpc>
                <a:spcPct val="80000"/>
              </a:lnSpc>
              <a:buNone/>
            </a:pPr>
            <a:r>
              <a:rPr lang="en-US" altLang="zh-CN" sz="2400" b="1">
                <a:solidFill>
                  <a:schemeClr val="bg1"/>
                </a:solidFill>
                <a:latin typeface="+mn-lt"/>
                <a:ea typeface="楷体" panose="02010609060101010101" pitchFamily="49" charset="-122"/>
                <a:cs typeface="+mn-cs"/>
              </a:rPr>
              <a:t>            《</a:t>
            </a:r>
            <a:r>
              <a:rPr lang="zh-CN" altLang="en-US" sz="2400" b="1">
                <a:solidFill>
                  <a:schemeClr val="bg1"/>
                </a:solidFill>
                <a:latin typeface="+mn-lt"/>
                <a:ea typeface="楷体" panose="02010609060101010101" pitchFamily="49" charset="-122"/>
                <a:cs typeface="+mn-cs"/>
              </a:rPr>
              <a:t>静院</a:t>
            </a:r>
            <a:r>
              <a:rPr lang="en-US" altLang="zh-CN" sz="2400" b="1">
                <a:solidFill>
                  <a:schemeClr val="bg1"/>
                </a:solidFill>
                <a:latin typeface="+mn-lt"/>
                <a:ea typeface="楷体" panose="02010609060101010101" pitchFamily="49" charset="-122"/>
                <a:cs typeface="+mn-cs"/>
              </a:rPr>
              <a:t>》</a:t>
            </a:r>
          </a:p>
          <a:p>
            <a:pPr eaLnBrk="1" hangingPunct="1">
              <a:lnSpc>
                <a:spcPct val="80000"/>
              </a:lnSpc>
              <a:buNone/>
            </a:pPr>
            <a:r>
              <a:rPr lang="en-US" altLang="zh-CN" sz="2400" b="1">
                <a:solidFill>
                  <a:schemeClr val="bg1"/>
                </a:solidFill>
                <a:latin typeface="+mn-lt"/>
                <a:ea typeface="楷体" panose="02010609060101010101" pitchFamily="49" charset="-122"/>
                <a:cs typeface="+mn-cs"/>
              </a:rPr>
              <a:t>            《</a:t>
            </a:r>
            <a:r>
              <a:rPr lang="zh-CN" altLang="en-US" sz="2400" b="1">
                <a:solidFill>
                  <a:schemeClr val="bg1"/>
                </a:solidFill>
                <a:latin typeface="+mn-lt"/>
                <a:ea typeface="楷体" panose="02010609060101010101" pitchFamily="49" charset="-122"/>
                <a:cs typeface="+mn-cs"/>
              </a:rPr>
              <a:t>八月的忧愁</a:t>
            </a:r>
            <a:r>
              <a:rPr lang="en-US" altLang="zh-CN" sz="2400" b="1">
                <a:solidFill>
                  <a:schemeClr val="bg1"/>
                </a:solidFill>
                <a:latin typeface="+mn-lt"/>
                <a:ea typeface="楷体" panose="02010609060101010101" pitchFamily="49" charset="-122"/>
                <a:cs typeface="+mn-cs"/>
              </a:rPr>
              <a:t>》</a:t>
            </a:r>
          </a:p>
          <a:p>
            <a:pPr eaLnBrk="1" hangingPunct="1">
              <a:lnSpc>
                <a:spcPct val="80000"/>
              </a:lnSpc>
              <a:buNone/>
            </a:pPr>
            <a:r>
              <a:rPr lang="en-US" altLang="zh-CN" sz="2400" b="1">
                <a:solidFill>
                  <a:schemeClr val="bg1"/>
                </a:solidFill>
                <a:latin typeface="+mn-lt"/>
                <a:ea typeface="楷体" panose="02010609060101010101" pitchFamily="49" charset="-122"/>
                <a:cs typeface="+mn-cs"/>
              </a:rPr>
              <a:t>            《</a:t>
            </a:r>
            <a:r>
              <a:rPr lang="zh-CN" altLang="en-US" sz="2400" b="1">
                <a:solidFill>
                  <a:schemeClr val="bg1"/>
                </a:solidFill>
                <a:latin typeface="+mn-lt"/>
                <a:ea typeface="楷体" panose="02010609060101010101" pitchFamily="49" charset="-122"/>
                <a:cs typeface="+mn-cs"/>
              </a:rPr>
              <a:t>仍然</a:t>
            </a:r>
            <a:r>
              <a:rPr lang="en-US" altLang="zh-CN" sz="2400" b="1">
                <a:solidFill>
                  <a:schemeClr val="bg1"/>
                </a:solidFill>
                <a:latin typeface="+mn-lt"/>
                <a:ea typeface="楷体" panose="02010609060101010101" pitchFamily="49" charset="-122"/>
                <a:cs typeface="+mn-cs"/>
              </a:rPr>
              <a:t>》</a:t>
            </a:r>
          </a:p>
          <a:p>
            <a:pPr eaLnBrk="1" hangingPunct="1">
              <a:lnSpc>
                <a:spcPct val="80000"/>
              </a:lnSpc>
              <a:buNone/>
            </a:pPr>
            <a:r>
              <a:rPr lang="en-US" altLang="zh-CN" sz="2400" b="1">
                <a:solidFill>
                  <a:schemeClr val="bg1"/>
                </a:solidFill>
                <a:latin typeface="+mn-lt"/>
                <a:ea typeface="楷体" panose="02010609060101010101" pitchFamily="49" charset="-122"/>
                <a:cs typeface="+mn-cs"/>
              </a:rPr>
              <a:t>            《</a:t>
            </a:r>
            <a:r>
              <a:rPr lang="zh-CN" altLang="en-US" sz="2400" b="1">
                <a:solidFill>
                  <a:schemeClr val="bg1"/>
                </a:solidFill>
                <a:latin typeface="+mn-lt"/>
                <a:ea typeface="楷体" panose="02010609060101010101" pitchFamily="49" charset="-122"/>
                <a:cs typeface="+mn-cs"/>
              </a:rPr>
              <a:t>哭三弟恒</a:t>
            </a:r>
            <a:r>
              <a:rPr lang="en-US" altLang="zh-CN" sz="2400" b="1">
                <a:solidFill>
                  <a:schemeClr val="bg1"/>
                </a:solidFill>
                <a:latin typeface="+mn-lt"/>
                <a:ea typeface="楷体" panose="02010609060101010101" pitchFamily="49" charset="-122"/>
                <a:cs typeface="+mn-cs"/>
              </a:rPr>
              <a:t>》</a:t>
            </a:r>
          </a:p>
          <a:p>
            <a:pPr eaLnBrk="1" hangingPunct="1">
              <a:lnSpc>
                <a:spcPct val="80000"/>
              </a:lnSpc>
              <a:buNone/>
            </a:pPr>
            <a:r>
              <a:rPr lang="en-US" altLang="zh-CN" sz="2400" b="1">
                <a:solidFill>
                  <a:schemeClr val="bg1"/>
                </a:solidFill>
                <a:latin typeface="+mn-lt"/>
                <a:ea typeface="楷体" panose="02010609060101010101" pitchFamily="49" charset="-122"/>
                <a:cs typeface="+mn-cs"/>
              </a:rPr>
              <a:t>            《</a:t>
            </a:r>
            <a:r>
              <a:rPr lang="zh-CN" altLang="en-US" sz="2400" b="1">
                <a:solidFill>
                  <a:schemeClr val="bg1"/>
                </a:solidFill>
                <a:latin typeface="+mn-lt"/>
                <a:ea typeface="楷体" panose="02010609060101010101" pitchFamily="49" charset="-122"/>
                <a:cs typeface="+mn-cs"/>
              </a:rPr>
              <a:t>深笑</a:t>
            </a:r>
            <a:r>
              <a:rPr lang="en-US" altLang="zh-CN" sz="2400" b="1">
                <a:solidFill>
                  <a:schemeClr val="bg1"/>
                </a:solidFill>
                <a:latin typeface="+mn-lt"/>
                <a:ea typeface="楷体" panose="02010609060101010101" pitchFamily="49" charset="-122"/>
                <a:cs typeface="+mn-cs"/>
              </a:rPr>
              <a:t>》</a:t>
            </a:r>
          </a:p>
          <a:p>
            <a:pPr eaLnBrk="1" hangingPunct="1">
              <a:lnSpc>
                <a:spcPct val="80000"/>
              </a:lnSpc>
              <a:buNone/>
            </a:pPr>
            <a:r>
              <a:rPr lang="en-US" altLang="zh-CN" sz="2400" b="1">
                <a:solidFill>
                  <a:schemeClr val="bg1"/>
                </a:solidFill>
                <a:latin typeface="+mn-lt"/>
                <a:ea typeface="楷体" panose="02010609060101010101" pitchFamily="49" charset="-122"/>
                <a:cs typeface="+mn-cs"/>
              </a:rPr>
              <a:t>            《</a:t>
            </a:r>
            <a:r>
              <a:rPr lang="zh-CN" altLang="en-US" sz="2400" b="1">
                <a:solidFill>
                  <a:schemeClr val="bg1"/>
                </a:solidFill>
                <a:latin typeface="+mn-lt"/>
                <a:ea typeface="楷体" panose="02010609060101010101" pitchFamily="49" charset="-122"/>
                <a:cs typeface="+mn-cs"/>
              </a:rPr>
              <a:t>秋天，这秋天</a:t>
            </a:r>
            <a:r>
              <a:rPr lang="en-US" altLang="zh-CN" sz="2400" b="1">
                <a:solidFill>
                  <a:schemeClr val="bg1"/>
                </a:solidFill>
                <a:latin typeface="+mn-lt"/>
                <a:ea typeface="楷体" panose="02010609060101010101" pitchFamily="49" charset="-122"/>
                <a:cs typeface="+mn-cs"/>
              </a:rPr>
              <a:t>》</a:t>
            </a:r>
          </a:p>
          <a:p>
            <a:pPr eaLnBrk="1" hangingPunct="1">
              <a:lnSpc>
                <a:spcPct val="80000"/>
              </a:lnSpc>
            </a:pPr>
            <a:endParaRPr lang="zh-CN" altLang="en-US" sz="2400" b="1">
              <a:solidFill>
                <a:schemeClr val="bg1"/>
              </a:solidFill>
              <a:latin typeface="+mn-lt"/>
              <a:ea typeface="楷体" panose="02010609060101010101" pitchFamily="49" charset="-122"/>
              <a:cs typeface="+mn-cs"/>
            </a:endParaRPr>
          </a:p>
        </p:txBody>
      </p:sp>
      <p:sp>
        <p:nvSpPr>
          <p:cNvPr id="21509" name="Rectangle 5"/>
          <p:cNvSpPr>
            <a:spLocks noGrp="1"/>
          </p:cNvSpPr>
          <p:nvPr>
            <p:ph sz="half" idx="2"/>
          </p:nvPr>
        </p:nvSpPr>
        <p:spPr>
          <a:xfrm>
            <a:off x="5105400" y="1628775"/>
            <a:ext cx="4038600" cy="4525963"/>
          </a:xfrm>
        </p:spPr>
        <p:txBody>
          <a:bodyPr vert="horz" wrap="square" lIns="91440" tIns="45720" rIns="91440" bIns="45720" anchor="t"/>
          <a:lstStyle/>
          <a:p>
            <a:pPr eaLnBrk="1" hangingPunct="1">
              <a:lnSpc>
                <a:spcPct val="80000"/>
              </a:lnSpc>
              <a:buNone/>
            </a:pPr>
            <a:r>
              <a:rPr lang="zh-CN" altLang="en-US" sz="2400" b="1">
                <a:solidFill>
                  <a:schemeClr val="bg1"/>
                </a:solidFill>
                <a:latin typeface="+mn-lt"/>
                <a:ea typeface="楷体" panose="02010609060101010101" pitchFamily="49" charset="-122"/>
                <a:cs typeface="+mn-cs"/>
              </a:rPr>
              <a:t>散文：</a:t>
            </a:r>
          </a:p>
          <a:p>
            <a:pPr eaLnBrk="1" hangingPunct="1">
              <a:lnSpc>
                <a:spcPct val="80000"/>
              </a:lnSpc>
              <a:buNone/>
            </a:pPr>
            <a:r>
              <a:rPr lang="en-US" altLang="zh-CN" sz="2400" b="1">
                <a:solidFill>
                  <a:schemeClr val="bg1"/>
                </a:solidFill>
                <a:latin typeface="+mn-lt"/>
                <a:ea typeface="楷体" panose="02010609060101010101" pitchFamily="49" charset="-122"/>
                <a:cs typeface="+mn-cs"/>
              </a:rPr>
              <a:t>《</a:t>
            </a:r>
            <a:r>
              <a:rPr lang="zh-CN" altLang="en-US" sz="2400" b="1">
                <a:solidFill>
                  <a:schemeClr val="bg1"/>
                </a:solidFill>
                <a:latin typeface="+mn-lt"/>
                <a:ea typeface="楷体" panose="02010609060101010101" pitchFamily="49" charset="-122"/>
                <a:cs typeface="+mn-cs"/>
              </a:rPr>
              <a:t>悼志摩</a:t>
            </a:r>
            <a:r>
              <a:rPr lang="en-US" altLang="zh-CN" sz="2400" b="1">
                <a:solidFill>
                  <a:schemeClr val="bg1"/>
                </a:solidFill>
                <a:latin typeface="+mn-lt"/>
                <a:ea typeface="楷体" panose="02010609060101010101" pitchFamily="49" charset="-122"/>
                <a:cs typeface="+mn-cs"/>
              </a:rPr>
              <a:t>》</a:t>
            </a:r>
          </a:p>
          <a:p>
            <a:pPr eaLnBrk="1" hangingPunct="1">
              <a:lnSpc>
                <a:spcPct val="80000"/>
              </a:lnSpc>
              <a:buNone/>
            </a:pPr>
            <a:r>
              <a:rPr lang="en-US" altLang="zh-CN" sz="2400" b="1">
                <a:solidFill>
                  <a:schemeClr val="bg1"/>
                </a:solidFill>
                <a:latin typeface="+mn-lt"/>
                <a:ea typeface="楷体" panose="02010609060101010101" pitchFamily="49" charset="-122"/>
                <a:cs typeface="+mn-cs"/>
              </a:rPr>
              <a:t>《</a:t>
            </a:r>
            <a:r>
              <a:rPr lang="zh-CN" altLang="en-US" sz="2400" b="1">
                <a:solidFill>
                  <a:schemeClr val="bg1"/>
                </a:solidFill>
                <a:latin typeface="+mn-lt"/>
                <a:ea typeface="楷体" panose="02010609060101010101" pitchFamily="49" charset="-122"/>
                <a:cs typeface="+mn-cs"/>
              </a:rPr>
              <a:t>纪念志摩去世四周年</a:t>
            </a:r>
            <a:r>
              <a:rPr lang="en-US" altLang="zh-CN" sz="2400" b="1">
                <a:solidFill>
                  <a:schemeClr val="bg1"/>
                </a:solidFill>
                <a:latin typeface="+mn-lt"/>
                <a:ea typeface="楷体" panose="02010609060101010101" pitchFamily="49" charset="-122"/>
                <a:cs typeface="+mn-cs"/>
              </a:rPr>
              <a:t>》</a:t>
            </a:r>
          </a:p>
          <a:p>
            <a:pPr eaLnBrk="1" hangingPunct="1">
              <a:lnSpc>
                <a:spcPct val="80000"/>
              </a:lnSpc>
              <a:buNone/>
            </a:pPr>
            <a:r>
              <a:rPr lang="en-US" altLang="zh-CN" sz="2400" b="1">
                <a:solidFill>
                  <a:schemeClr val="bg1"/>
                </a:solidFill>
                <a:latin typeface="+mn-lt"/>
                <a:ea typeface="楷体" panose="02010609060101010101" pitchFamily="49" charset="-122"/>
                <a:cs typeface="+mn-cs"/>
              </a:rPr>
              <a:t>《</a:t>
            </a:r>
            <a:r>
              <a:rPr lang="zh-CN" altLang="en-US" sz="2400" b="1">
                <a:solidFill>
                  <a:schemeClr val="bg1"/>
                </a:solidFill>
                <a:latin typeface="+mn-lt"/>
                <a:ea typeface="楷体" panose="02010609060101010101" pitchFamily="49" charset="-122"/>
                <a:cs typeface="+mn-cs"/>
              </a:rPr>
              <a:t>山西通信</a:t>
            </a:r>
            <a:r>
              <a:rPr lang="en-US" altLang="zh-CN" sz="2400" b="1">
                <a:solidFill>
                  <a:schemeClr val="bg1"/>
                </a:solidFill>
                <a:latin typeface="+mn-lt"/>
                <a:ea typeface="楷体" panose="02010609060101010101" pitchFamily="49" charset="-122"/>
                <a:cs typeface="+mn-cs"/>
              </a:rPr>
              <a:t>》</a:t>
            </a:r>
          </a:p>
          <a:p>
            <a:pPr eaLnBrk="1" hangingPunct="1">
              <a:lnSpc>
                <a:spcPct val="80000"/>
              </a:lnSpc>
              <a:buNone/>
            </a:pPr>
            <a:r>
              <a:rPr lang="en-US" altLang="zh-CN" sz="2400" b="1">
                <a:solidFill>
                  <a:schemeClr val="bg1"/>
                </a:solidFill>
                <a:latin typeface="+mn-lt"/>
                <a:ea typeface="楷体" panose="02010609060101010101" pitchFamily="49" charset="-122"/>
                <a:cs typeface="+mn-cs"/>
              </a:rPr>
              <a:t>《</a:t>
            </a:r>
            <a:r>
              <a:rPr lang="zh-CN" altLang="en-US" sz="2400" b="1">
                <a:solidFill>
                  <a:schemeClr val="bg1"/>
                </a:solidFill>
                <a:latin typeface="+mn-lt"/>
                <a:ea typeface="楷体" panose="02010609060101010101" pitchFamily="49" charset="-122"/>
                <a:cs typeface="+mn-cs"/>
              </a:rPr>
              <a:t>窗子以外</a:t>
            </a:r>
            <a:r>
              <a:rPr lang="en-US" altLang="zh-CN" sz="2400" b="1">
                <a:solidFill>
                  <a:schemeClr val="bg1"/>
                </a:solidFill>
                <a:latin typeface="+mn-lt"/>
                <a:ea typeface="楷体" panose="02010609060101010101" pitchFamily="49" charset="-122"/>
                <a:cs typeface="+mn-cs"/>
              </a:rPr>
              <a:t>》《</a:t>
            </a:r>
            <a:r>
              <a:rPr lang="zh-CN" altLang="en-US" sz="2400" b="1">
                <a:solidFill>
                  <a:schemeClr val="bg1"/>
                </a:solidFill>
                <a:latin typeface="+mn-lt"/>
                <a:ea typeface="楷体" panose="02010609060101010101" pitchFamily="49" charset="-122"/>
                <a:cs typeface="+mn-cs"/>
              </a:rPr>
              <a:t>一片阳光</a:t>
            </a:r>
            <a:r>
              <a:rPr lang="en-US" altLang="zh-CN" sz="2400" b="1">
                <a:solidFill>
                  <a:schemeClr val="bg1"/>
                </a:solidFill>
                <a:latin typeface="+mn-lt"/>
                <a:ea typeface="楷体" panose="02010609060101010101" pitchFamily="49" charset="-122"/>
                <a:cs typeface="+mn-cs"/>
              </a:rPr>
              <a:t>》</a:t>
            </a:r>
          </a:p>
          <a:p>
            <a:pPr eaLnBrk="1" hangingPunct="1">
              <a:lnSpc>
                <a:spcPct val="80000"/>
              </a:lnSpc>
              <a:buNone/>
            </a:pPr>
            <a:r>
              <a:rPr lang="zh-CN" altLang="en-US" sz="2400" b="1">
                <a:solidFill>
                  <a:schemeClr val="bg1"/>
                </a:solidFill>
                <a:latin typeface="+mn-lt"/>
                <a:ea typeface="楷体" panose="02010609060101010101" pitchFamily="49" charset="-122"/>
                <a:cs typeface="+mn-cs"/>
              </a:rPr>
              <a:t>小说：</a:t>
            </a:r>
          </a:p>
          <a:p>
            <a:pPr eaLnBrk="1" hangingPunct="1">
              <a:lnSpc>
                <a:spcPct val="80000"/>
              </a:lnSpc>
              <a:buNone/>
            </a:pPr>
            <a:r>
              <a:rPr lang="en-US" altLang="zh-CN" sz="2400" b="1">
                <a:solidFill>
                  <a:schemeClr val="bg1"/>
                </a:solidFill>
                <a:latin typeface="+mn-lt"/>
                <a:ea typeface="楷体" panose="02010609060101010101" pitchFamily="49" charset="-122"/>
                <a:cs typeface="+mn-cs"/>
              </a:rPr>
              <a:t>《</a:t>
            </a:r>
            <a:r>
              <a:rPr lang="zh-CN" altLang="en-US" sz="2400" b="1">
                <a:solidFill>
                  <a:schemeClr val="bg1"/>
                </a:solidFill>
                <a:latin typeface="+mn-lt"/>
                <a:ea typeface="楷体" panose="02010609060101010101" pitchFamily="49" charset="-122"/>
                <a:cs typeface="+mn-cs"/>
              </a:rPr>
              <a:t>九十九度中</a:t>
            </a:r>
            <a:r>
              <a:rPr lang="en-US" altLang="zh-CN" sz="2400" b="1">
                <a:solidFill>
                  <a:schemeClr val="bg1"/>
                </a:solidFill>
                <a:latin typeface="+mn-lt"/>
                <a:ea typeface="楷体" panose="02010609060101010101" pitchFamily="49" charset="-122"/>
                <a:cs typeface="+mn-cs"/>
              </a:rPr>
              <a:t>》</a:t>
            </a:r>
          </a:p>
          <a:p>
            <a:pPr eaLnBrk="1" hangingPunct="1">
              <a:lnSpc>
                <a:spcPct val="80000"/>
              </a:lnSpc>
              <a:buNone/>
            </a:pPr>
            <a:r>
              <a:rPr lang="zh-CN" altLang="en-US" sz="2400" b="1">
                <a:solidFill>
                  <a:schemeClr val="bg1"/>
                </a:solidFill>
                <a:latin typeface="+mn-lt"/>
                <a:ea typeface="楷体" panose="02010609060101010101" pitchFamily="49" charset="-122"/>
                <a:cs typeface="+mn-cs"/>
              </a:rPr>
              <a:t>话剧：</a:t>
            </a:r>
          </a:p>
          <a:p>
            <a:pPr eaLnBrk="1" hangingPunct="1">
              <a:lnSpc>
                <a:spcPct val="80000"/>
              </a:lnSpc>
              <a:buNone/>
            </a:pPr>
            <a:r>
              <a:rPr lang="en-US" altLang="zh-CN" sz="2400" b="1">
                <a:solidFill>
                  <a:schemeClr val="bg1"/>
                </a:solidFill>
                <a:latin typeface="+mn-lt"/>
                <a:ea typeface="楷体" panose="02010609060101010101" pitchFamily="49" charset="-122"/>
                <a:cs typeface="+mn-cs"/>
              </a:rPr>
              <a:t>《</a:t>
            </a:r>
            <a:r>
              <a:rPr lang="zh-CN" altLang="en-US" sz="2400" b="1">
                <a:solidFill>
                  <a:schemeClr val="bg1"/>
                </a:solidFill>
                <a:latin typeface="+mn-lt"/>
                <a:ea typeface="楷体" panose="02010609060101010101" pitchFamily="49" charset="-122"/>
                <a:cs typeface="+mn-cs"/>
              </a:rPr>
              <a:t>梅真同他们</a:t>
            </a:r>
            <a:r>
              <a:rPr lang="en-US" altLang="zh-CN" sz="2400" b="1">
                <a:solidFill>
                  <a:schemeClr val="bg1"/>
                </a:solidFill>
                <a:latin typeface="+mn-lt"/>
                <a:ea typeface="楷体" panose="02010609060101010101" pitchFamily="49" charset="-122"/>
                <a:cs typeface="+mn-cs"/>
              </a:rPr>
              <a:t>》</a:t>
            </a:r>
          </a:p>
          <a:p>
            <a:pPr eaLnBrk="1" hangingPunct="1">
              <a:lnSpc>
                <a:spcPct val="80000"/>
              </a:lnSpc>
              <a:buNone/>
            </a:pPr>
            <a:r>
              <a:rPr lang="zh-CN" altLang="en-US" sz="2400" b="1">
                <a:solidFill>
                  <a:schemeClr val="bg1"/>
                </a:solidFill>
                <a:latin typeface="+mn-lt"/>
                <a:ea typeface="楷体" panose="02010609060101010101" pitchFamily="49" charset="-122"/>
                <a:cs typeface="+mn-cs"/>
              </a:rPr>
              <a:t>短篇小说：</a:t>
            </a:r>
          </a:p>
          <a:p>
            <a:pPr eaLnBrk="1" hangingPunct="1">
              <a:lnSpc>
                <a:spcPct val="80000"/>
              </a:lnSpc>
              <a:buNone/>
            </a:pPr>
            <a:r>
              <a:rPr lang="en-US" altLang="zh-CN" sz="2400" b="1">
                <a:solidFill>
                  <a:schemeClr val="bg1"/>
                </a:solidFill>
                <a:latin typeface="+mn-lt"/>
                <a:ea typeface="楷体" panose="02010609060101010101" pitchFamily="49" charset="-122"/>
                <a:cs typeface="+mn-cs"/>
              </a:rPr>
              <a:t> 《</a:t>
            </a:r>
            <a:r>
              <a:rPr lang="zh-CN" altLang="en-US" sz="2400" b="1">
                <a:solidFill>
                  <a:schemeClr val="bg1"/>
                </a:solidFill>
                <a:latin typeface="+mn-lt"/>
                <a:ea typeface="楷体" panose="02010609060101010101" pitchFamily="49" charset="-122"/>
                <a:cs typeface="+mn-cs"/>
              </a:rPr>
              <a:t>窘</a:t>
            </a:r>
            <a:r>
              <a:rPr lang="en-US" altLang="zh-CN" sz="2400" b="1">
                <a:solidFill>
                  <a:schemeClr val="bg1"/>
                </a:solidFill>
                <a:latin typeface="+mn-lt"/>
                <a:ea typeface="楷体" panose="02010609060101010101" pitchFamily="49" charset="-122"/>
                <a:cs typeface="+mn-cs"/>
              </a:rPr>
              <a:t>》《</a:t>
            </a:r>
            <a:r>
              <a:rPr lang="zh-CN" altLang="en-US" sz="2400" b="1">
                <a:solidFill>
                  <a:schemeClr val="bg1"/>
                </a:solidFill>
                <a:latin typeface="+mn-lt"/>
                <a:ea typeface="楷体" panose="02010609060101010101" pitchFamily="49" charset="-122"/>
                <a:cs typeface="+mn-cs"/>
              </a:rPr>
              <a:t>一天</a:t>
            </a:r>
            <a:r>
              <a:rPr lang="en-US" altLang="zh-CN" sz="2400" b="1">
                <a:solidFill>
                  <a:schemeClr val="bg1"/>
                </a:solidFill>
                <a:latin typeface="+mn-lt"/>
                <a:ea typeface="楷体" panose="02010609060101010101" pitchFamily="49" charset="-122"/>
                <a:cs typeface="+mn-cs"/>
              </a:rPr>
              <a:t>》《</a:t>
            </a:r>
            <a:r>
              <a:rPr lang="zh-CN" altLang="en-US" sz="2400" b="1">
                <a:solidFill>
                  <a:schemeClr val="bg1"/>
                </a:solidFill>
                <a:latin typeface="+mn-lt"/>
                <a:ea typeface="楷体" panose="02010609060101010101" pitchFamily="49" charset="-122"/>
                <a:cs typeface="+mn-cs"/>
              </a:rPr>
              <a:t>激昂</a:t>
            </a:r>
            <a:r>
              <a:rPr lang="en-US" altLang="zh-CN" sz="2400" b="1">
                <a:solidFill>
                  <a:schemeClr val="bg1"/>
                </a:solidFill>
                <a:latin typeface="+mn-lt"/>
                <a:ea typeface="楷体" panose="02010609060101010101" pitchFamily="49" charset="-122"/>
                <a:cs typeface="+mn-cs"/>
              </a:rPr>
              <a:t>》《</a:t>
            </a:r>
            <a:r>
              <a:rPr lang="zh-CN" altLang="en-US" sz="2400" b="1">
                <a:solidFill>
                  <a:schemeClr val="bg1"/>
                </a:solidFill>
                <a:latin typeface="+mn-lt"/>
                <a:ea typeface="楷体" panose="02010609060101010101" pitchFamily="49" charset="-122"/>
                <a:cs typeface="+mn-cs"/>
              </a:rPr>
              <a:t>昼梦</a:t>
            </a:r>
            <a:r>
              <a:rPr lang="en-US" altLang="zh-CN" sz="2400" b="1">
                <a:solidFill>
                  <a:schemeClr val="bg1"/>
                </a:solidFill>
                <a:latin typeface="+mn-lt"/>
                <a:ea typeface="楷体" panose="02010609060101010101" pitchFamily="49" charset="-122"/>
                <a:cs typeface="+mn-cs"/>
              </a:rPr>
              <a:t>》《</a:t>
            </a:r>
            <a:r>
              <a:rPr lang="zh-CN" altLang="en-US" sz="2400" b="1">
                <a:solidFill>
                  <a:schemeClr val="bg1"/>
                </a:solidFill>
                <a:latin typeface="+mn-lt"/>
                <a:ea typeface="楷体" panose="02010609060101010101" pitchFamily="49" charset="-122"/>
                <a:cs typeface="+mn-cs"/>
              </a:rPr>
              <a:t>瞑想</a:t>
            </a:r>
            <a:r>
              <a:rPr lang="en-US" altLang="zh-CN" sz="2400" b="1">
                <a:solidFill>
                  <a:schemeClr val="bg1"/>
                </a:solidFill>
                <a:latin typeface="+mn-lt"/>
                <a:ea typeface="楷体" panose="02010609060101010101" pitchFamily="49" charset="-122"/>
                <a:cs typeface="+mn-cs"/>
              </a:rPr>
              <a:t>》</a:t>
            </a:r>
            <a:endParaRPr lang="zh-CN" altLang="en-US" sz="2400" b="1">
              <a:solidFill>
                <a:schemeClr val="bg1"/>
              </a:solidFill>
              <a:latin typeface="+mn-lt"/>
              <a:ea typeface="楷体" panose="02010609060101010101" pitchFamily="49" charset="-122"/>
              <a:cs typeface="+mn-cs"/>
            </a:endParaRPr>
          </a:p>
        </p:txBody>
      </p:sp>
      <p:sp>
        <p:nvSpPr>
          <p:cNvPr id="21510" name="Text Box 6"/>
          <p:cNvSpPr txBox="1"/>
          <p:nvPr/>
        </p:nvSpPr>
        <p:spPr>
          <a:xfrm>
            <a:off x="5724525" y="60008"/>
            <a:ext cx="3419475" cy="1568450"/>
          </a:xfrm>
          <a:prstGeom prst="rect">
            <a:avLst/>
          </a:prstGeom>
          <a:noFill/>
          <a:ln w="9525">
            <a:noFill/>
          </a:ln>
        </p:spPr>
        <p:txBody>
          <a:bodyPr wrap="square">
            <a:spAutoFit/>
          </a:bodyPr>
          <a:lstStyle/>
          <a:p>
            <a:pPr>
              <a:spcBef>
                <a:spcPct val="50000"/>
              </a:spcBef>
            </a:pPr>
            <a:r>
              <a:rPr lang="zh-CN" altLang="en-US">
                <a:solidFill>
                  <a:schemeClr val="bg1"/>
                </a:solidFill>
                <a:latin typeface="Arial" panose="020b0604020202020204" pitchFamily="34" charset="0"/>
              </a:rPr>
              <a:t>       </a:t>
            </a:r>
            <a:r>
              <a:rPr lang="zh-CN" altLang="en-US" b="1">
                <a:solidFill>
                  <a:schemeClr val="bg1"/>
                </a:solidFill>
                <a:latin typeface="Arial" panose="020b0604020202020204" pitchFamily="34" charset="0"/>
              </a:rPr>
              <a:t>在文学方面，林徽因著述甚多，包括散文、诗歌、小说、剧本、译文和书信等作品。</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Rectangle 2"/>
          <p:cNvSpPr>
            <a:spLocks noGrp="1"/>
          </p:cNvSpPr>
          <p:nvPr>
            <p:ph type="title"/>
          </p:nvPr>
        </p:nvSpPr>
        <p:spPr/>
        <p:txBody>
          <a:bodyPr vert="horz" wrap="square" lIns="91440" tIns="45720" rIns="91440" bIns="45720" anchor="ctr"/>
          <a:lstStyle/>
          <a:p>
            <a:pPr eaLnBrk="1" hangingPunct="1"/>
            <a:r>
              <a:rPr lang="zh-CN" altLang="en-US">
                <a:solidFill>
                  <a:srgbClr val="FF0000"/>
                </a:solidFill>
              </a:rPr>
              <a:t>三、感情世界</a:t>
            </a:r>
          </a:p>
        </p:txBody>
      </p:sp>
      <p:sp>
        <p:nvSpPr>
          <p:cNvPr id="22531" name="Rectangle 3"/>
          <p:cNvSpPr>
            <a:spLocks noGrp="1"/>
          </p:cNvSpPr>
          <p:nvPr>
            <p:ph idx="1"/>
          </p:nvPr>
        </p:nvSpPr>
        <p:spPr>
          <a:xfrm>
            <a:off x="250825" y="1700213"/>
            <a:ext cx="2808288" cy="676275"/>
          </a:xfrm>
        </p:spPr>
        <p:txBody>
          <a:bodyPr vert="horz" wrap="square" lIns="91440" tIns="45720" rIns="91440" bIns="45720" anchor="t"/>
          <a:lstStyle/>
          <a:p>
            <a:pPr eaLnBrk="1" hangingPunct="1"/>
            <a:r>
              <a:rPr lang="en-US" altLang="zh-CN"/>
              <a:t>1</a:t>
            </a:r>
            <a:r>
              <a:rPr lang="zh-CN" altLang="en-US"/>
              <a:t>、与徐志摩</a:t>
            </a:r>
          </a:p>
        </p:txBody>
      </p:sp>
      <p:pic>
        <p:nvPicPr>
          <p:cNvPr id="22532" name="Picture 4" descr="B)`O3_1VX0YWIB2ERZ60T}C"/>
          <p:cNvPicPr>
            <a:picLocks noChangeAspect="1"/>
          </p:cNvPicPr>
          <p:nvPr/>
        </p:nvPicPr>
        <p:blipFill>
          <a:blip r:embed="rId2"/>
          <a:stretch>
            <a:fillRect/>
          </a:stretch>
        </p:blipFill>
        <p:spPr>
          <a:xfrm>
            <a:off x="323850" y="2636838"/>
            <a:ext cx="2847975" cy="3733800"/>
          </a:xfrm>
          <a:prstGeom prst="rect">
            <a:avLst/>
          </a:prstGeom>
          <a:noFill/>
          <a:ln w="9525">
            <a:noFill/>
          </a:ln>
        </p:spPr>
      </p:pic>
      <p:pic>
        <p:nvPicPr>
          <p:cNvPr id="22533" name="Picture 5" descr="1FZ~2M4IPYD~MOLC}J55BA5"/>
          <p:cNvPicPr>
            <a:picLocks noChangeAspect="1"/>
          </p:cNvPicPr>
          <p:nvPr/>
        </p:nvPicPr>
        <p:blipFill>
          <a:blip r:embed="rId3"/>
          <a:stretch>
            <a:fillRect/>
          </a:stretch>
        </p:blipFill>
        <p:spPr>
          <a:xfrm>
            <a:off x="3492500" y="2636838"/>
            <a:ext cx="2735263" cy="3673475"/>
          </a:xfrm>
          <a:prstGeom prst="rect">
            <a:avLst/>
          </a:prstGeom>
          <a:noFill/>
          <a:ln w="9525">
            <a:noFill/>
          </a:ln>
        </p:spPr>
      </p:pic>
      <p:pic>
        <p:nvPicPr>
          <p:cNvPr id="22534" name="Picture 6" descr="15X~LSW}]}GW$A%KCLQ)8X0"/>
          <p:cNvPicPr>
            <a:picLocks noChangeAspect="1"/>
          </p:cNvPicPr>
          <p:nvPr/>
        </p:nvPicPr>
        <p:blipFill>
          <a:blip r:embed="rId4"/>
          <a:stretch>
            <a:fillRect/>
          </a:stretch>
        </p:blipFill>
        <p:spPr>
          <a:xfrm>
            <a:off x="6516688" y="2708275"/>
            <a:ext cx="2376487" cy="3673475"/>
          </a:xfrm>
          <a:prstGeom prst="rect">
            <a:avLst/>
          </a:prstGeom>
          <a:noFill/>
          <a:ln w="9525">
            <a:noFill/>
          </a:ln>
        </p:spPr>
      </p:pic>
      <p:sp>
        <p:nvSpPr>
          <p:cNvPr id="22535" name="Rectangle 7"/>
          <p:cNvSpPr/>
          <p:nvPr/>
        </p:nvSpPr>
        <p:spPr>
          <a:xfrm>
            <a:off x="3276600" y="1773238"/>
            <a:ext cx="3240088" cy="892175"/>
          </a:xfrm>
          <a:prstGeom prst="rect">
            <a:avLst/>
          </a:prstGeom>
          <a:noFill/>
          <a:ln w="9525">
            <a:noFill/>
          </a:ln>
        </p:spPr>
        <p:txBody>
          <a:bodyPr/>
          <a:lstStyle/>
          <a:p>
            <a:pPr marL="342900" indent="-342900">
              <a:lnSpc>
                <a:spcPct val="80000"/>
              </a:lnSpc>
              <a:spcBef>
                <a:spcPct val="20000"/>
              </a:spcBef>
              <a:buChar char="•"/>
            </a:pPr>
            <a:r>
              <a:rPr lang="en-US" altLang="zh-CN" sz="3200">
                <a:latin typeface="Arial" panose="020b0604020202020204" pitchFamily="34" charset="0"/>
              </a:rPr>
              <a:t>2</a:t>
            </a:r>
            <a:r>
              <a:rPr lang="zh-CN" altLang="en-US" sz="3200">
                <a:latin typeface="Arial" panose="020b0604020202020204" pitchFamily="34" charset="0"/>
              </a:rPr>
              <a:t>、与梁思成</a:t>
            </a:r>
          </a:p>
        </p:txBody>
      </p:sp>
      <p:sp>
        <p:nvSpPr>
          <p:cNvPr id="22536" name="Rectangle 8"/>
          <p:cNvSpPr/>
          <p:nvPr/>
        </p:nvSpPr>
        <p:spPr>
          <a:xfrm>
            <a:off x="6335713" y="1773238"/>
            <a:ext cx="2808287" cy="747712"/>
          </a:xfrm>
          <a:prstGeom prst="rect">
            <a:avLst/>
          </a:prstGeom>
          <a:noFill/>
          <a:ln w="9525">
            <a:noFill/>
          </a:ln>
        </p:spPr>
        <p:txBody>
          <a:bodyPr/>
          <a:lstStyle/>
          <a:p>
            <a:pPr marL="342900" indent="-342900">
              <a:lnSpc>
                <a:spcPct val="80000"/>
              </a:lnSpc>
              <a:spcBef>
                <a:spcPct val="20000"/>
              </a:spcBef>
              <a:buChar char="•"/>
            </a:pPr>
            <a:r>
              <a:rPr lang="en-US" altLang="zh-CN" sz="3200">
                <a:latin typeface="Arial" panose="020b0604020202020204" pitchFamily="34" charset="0"/>
              </a:rPr>
              <a:t>3</a:t>
            </a:r>
            <a:r>
              <a:rPr lang="zh-CN" altLang="en-US" sz="3200">
                <a:latin typeface="Arial" panose="020b0604020202020204" pitchFamily="34" charset="0"/>
              </a:rPr>
              <a:t>、与金岳霖</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170" name="Picture 3" descr="H:\图片2\res04_attpic_brief.jpg"/>
          <p:cNvPicPr>
            <a:picLocks noChangeAspect="1"/>
          </p:cNvPicPr>
          <p:nvPr/>
        </p:nvPicPr>
        <p:blipFill>
          <a:blip r:embed="rId2"/>
          <a:stretch>
            <a:fillRect/>
          </a:stretch>
        </p:blipFill>
        <p:spPr>
          <a:xfrm>
            <a:off x="0" y="914400"/>
            <a:ext cx="3962400" cy="5943600"/>
          </a:xfrm>
          <a:prstGeom prst="rect">
            <a:avLst/>
          </a:prstGeom>
          <a:noFill/>
          <a:ln w="9525">
            <a:noFill/>
          </a:ln>
        </p:spPr>
      </p:pic>
      <p:pic>
        <p:nvPicPr>
          <p:cNvPr id="7171" name="Picture 5" descr="H:\图片2\2fac9c245ffd332d4d088d4a.jpg"/>
          <p:cNvPicPr>
            <a:picLocks noChangeAspect="1"/>
          </p:cNvPicPr>
          <p:nvPr/>
        </p:nvPicPr>
        <p:blipFill>
          <a:blip r:embed="rId3"/>
          <a:stretch>
            <a:fillRect/>
          </a:stretch>
        </p:blipFill>
        <p:spPr>
          <a:xfrm>
            <a:off x="4000500" y="0"/>
            <a:ext cx="5143500" cy="6858000"/>
          </a:xfrm>
          <a:prstGeom prst="rect">
            <a:avLst/>
          </a:prstGeom>
          <a:noFill/>
          <a:ln w="9525">
            <a:noFill/>
          </a:ln>
        </p:spPr>
      </p:pic>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186</Paragraphs>
  <Slides>36</Slides>
  <Notes>0</Notes>
  <TotalTime>0</TotalTime>
  <HiddenSlides>0</HiddenSlides>
  <MMClips>1</MMClips>
  <ScaleCrop>0</ScaleCrop>
  <HeadingPairs>
    <vt:vector baseType="variant" size="6">
      <vt:variant>
        <vt:lpstr>Fonts used</vt:lpstr>
      </vt:variant>
      <vt:variant>
        <vt:i4>8</vt:i4>
      </vt:variant>
      <vt:variant>
        <vt:lpstr>Theme</vt:lpstr>
      </vt:variant>
      <vt:variant>
        <vt:i4>1</vt:i4>
      </vt:variant>
      <vt:variant>
        <vt:lpstr>Slide Titles</vt:lpstr>
      </vt:variant>
      <vt:variant>
        <vt:i4>36</vt:i4>
      </vt:variant>
    </vt:vector>
  </HeadingPairs>
  <TitlesOfParts>
    <vt:vector baseType="lpstr" size="45">
      <vt:lpstr>Arial</vt:lpstr>
      <vt:lpstr>Times New Roman</vt:lpstr>
      <vt:lpstr>宋体</vt:lpstr>
      <vt:lpstr>华文行楷</vt:lpstr>
      <vt:lpstr>楷体_GB2312</vt:lpstr>
      <vt:lpstr>仿宋_GB2312</vt:lpstr>
      <vt:lpstr>楷体</vt:lpstr>
      <vt:lpstr>黑体</vt:lpstr>
      <vt:lpstr>默认设计模板</vt:lpstr>
      <vt:lpstr>PowerPoint Presentation</vt:lpstr>
      <vt:lpstr>PowerPoint Presentation</vt:lpstr>
      <vt:lpstr>PowerPoint Presentation</vt:lpstr>
      <vt:lpstr>PowerPoint Presentation</vt:lpstr>
      <vt:lpstr>PowerPoint Presentation</vt:lpstr>
      <vt:lpstr>一、建筑美术</vt:lpstr>
      <vt:lpstr>二、文学</vt:lpstr>
      <vt:lpstr>三、感情世界</vt:lpstr>
      <vt:lpstr>PowerPoint Presentation</vt:lpstr>
      <vt:lpstr>PowerPoint Presentation</vt:lpstr>
      <vt:lpstr>PowerPoint Presentation</vt:lpstr>
      <vt:lpstr>1、因为懂得，所以离开——与徐志摩（中国第一个离婚的人） </vt:lpstr>
      <vt:lpstr>PowerPoint Presentation</vt:lpstr>
      <vt:lpstr>2、因为懂得，所以相守——与梁思成</vt:lpstr>
      <vt:lpstr>3、因为懂得，所以祝福——与金岳霖</vt:lpstr>
      <vt:lpstr>四、社会评论</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2021-08-07T19:45:57.360</cp:lastPrinted>
  <dcterms:created xsi:type="dcterms:W3CDTF">2021-08-07T19:45:57Z</dcterms:created>
  <dcterms:modified xsi:type="dcterms:W3CDTF">2021-08-07T11:45:58Z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