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44"/>
  </p:handoutMasterIdLst>
  <p:sldIdLst>
    <p:sldId id="785" r:id="rId3"/>
    <p:sldId id="805" r:id="rId4"/>
    <p:sldId id="806" r:id="rId5"/>
    <p:sldId id="945" r:id="rId6"/>
    <p:sldId id="946" r:id="rId7"/>
    <p:sldId id="887" r:id="rId8"/>
    <p:sldId id="888" r:id="rId10"/>
    <p:sldId id="432" r:id="rId11"/>
    <p:sldId id="526" r:id="rId12"/>
    <p:sldId id="868" r:id="rId13"/>
    <p:sldId id="815" r:id="rId14"/>
    <p:sldId id="985" r:id="rId15"/>
    <p:sldId id="986" r:id="rId16"/>
    <p:sldId id="830" r:id="rId17"/>
    <p:sldId id="855" r:id="rId18"/>
    <p:sldId id="988" r:id="rId19"/>
    <p:sldId id="895" r:id="rId20"/>
    <p:sldId id="896" r:id="rId21"/>
    <p:sldId id="898" r:id="rId22"/>
    <p:sldId id="894" r:id="rId23"/>
    <p:sldId id="1010" r:id="rId24"/>
    <p:sldId id="942" r:id="rId25"/>
    <p:sldId id="1011" r:id="rId26"/>
    <p:sldId id="993" r:id="rId27"/>
    <p:sldId id="899" r:id="rId28"/>
    <p:sldId id="1039" r:id="rId29"/>
    <p:sldId id="1068" r:id="rId30"/>
    <p:sldId id="1027" r:id="rId31"/>
    <p:sldId id="891" r:id="rId32"/>
    <p:sldId id="901" r:id="rId33"/>
    <p:sldId id="904" r:id="rId34"/>
    <p:sldId id="848" r:id="rId35"/>
    <p:sldId id="885" r:id="rId36"/>
    <p:sldId id="908" r:id="rId37"/>
    <p:sldId id="846" r:id="rId38"/>
    <p:sldId id="847" r:id="rId39"/>
    <p:sldId id="874" r:id="rId40"/>
    <p:sldId id="1086" r:id="rId41"/>
    <p:sldId id="1088" r:id="rId42"/>
    <p:sldId id="1089" r:id="rId43"/>
  </p:sldIdLst>
  <p:sldSz cx="12192000" cy="6858000"/>
  <p:notesSz cx="7103745" cy="10234295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3780272-462c-4ab9-94f3-eeb62b5a6520}">
          <p14:sldIdLst>
            <p14:sldId id="785"/>
            <p14:sldId id="805"/>
            <p14:sldId id="806"/>
            <p14:sldId id="945"/>
            <p14:sldId id="946"/>
            <p14:sldId id="887"/>
            <p14:sldId id="888"/>
            <p14:sldId id="432"/>
            <p14:sldId id="526"/>
            <p14:sldId id="868"/>
            <p14:sldId id="815"/>
            <p14:sldId id="985"/>
            <p14:sldId id="986"/>
            <p14:sldId id="830"/>
            <p14:sldId id="855"/>
            <p14:sldId id="988"/>
            <p14:sldId id="895"/>
            <p14:sldId id="896"/>
            <p14:sldId id="898"/>
            <p14:sldId id="894"/>
            <p14:sldId id="1010"/>
            <p14:sldId id="942"/>
            <p14:sldId id="1011"/>
            <p14:sldId id="993"/>
            <p14:sldId id="899"/>
            <p14:sldId id="1039"/>
            <p14:sldId id="1068"/>
            <p14:sldId id="1027"/>
            <p14:sldId id="891"/>
            <p14:sldId id="901"/>
            <p14:sldId id="904"/>
            <p14:sldId id="848"/>
            <p14:sldId id="885"/>
            <p14:sldId id="908"/>
            <p14:sldId id="846"/>
            <p14:sldId id="847"/>
            <p14:sldId id="874"/>
            <p14:sldId id="1086"/>
            <p14:sldId id="1088"/>
            <p14:sldId id="1089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0" name="www.xkb1.com" initials="" lastIdx="0" clrIdx="0"/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FF3300"/>
    <a:srgbClr val="FF0000"/>
    <a:srgbClr val="1C21E4"/>
    <a:srgbClr val="007370"/>
    <a:srgbClr val="FBE5D6"/>
    <a:srgbClr val="009999"/>
    <a:srgbClr val="4F855D"/>
    <a:srgbClr val="B2B2B2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160"/>
        <p:guide pos="385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42.xml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200" lvl="1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>
              <a:spcBef>
                <a:spcPts val="2135"/>
              </a:spcBef>
              <a:spcAft>
                <a:spcPts val="2135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z="18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800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1.png"/><Relationship Id="rId17" Type="http://schemas.openxmlformats.org/officeDocument/2006/relationships/tags" Target="../tags/tag3.xml"/><Relationship Id="rId16" Type="http://schemas.openxmlformats.org/officeDocument/2006/relationships/tags" Target="../tags/tag2.xml"/><Relationship Id="rId15" Type="http://schemas.openxmlformats.org/officeDocument/2006/relationships/tags" Target="../tags/tag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8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124960" y="1819275"/>
            <a:ext cx="80670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略读方法指导课</a:t>
            </a:r>
            <a:endParaRPr lang="zh-CN" altLang="en-US" sz="4800" b="1" dirty="0" smtClean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——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梳理记事散文、小说、论述文写作思路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844559" y="926967"/>
            <a:ext cx="5018871" cy="59283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2773" name="内容占位符 2"/>
          <p:cNvSpPr>
            <a:spLocks noRot="1"/>
          </p:cNvSpPr>
          <p:nvPr/>
        </p:nvSpPr>
        <p:spPr>
          <a:xfrm>
            <a:off x="1165225" y="1939925"/>
            <a:ext cx="10359390" cy="180784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3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这些语句在文章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结构上起着总结或承上启下</a:t>
            </a: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的作用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在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内容上起着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提纲挈领</a:t>
            </a: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的作用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是文章的关键性语句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rgbClr val="09090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6865" name="标题 1"/>
          <p:cNvSpPr>
            <a:spLocks noRot="1"/>
          </p:cNvSpPr>
          <p:nvPr/>
        </p:nvSpPr>
        <p:spPr>
          <a:xfrm>
            <a:off x="4064953" y="1649730"/>
            <a:ext cx="2063750" cy="766763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略读要领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3" name="内容占位符 2"/>
          <p:cNvSpPr>
            <a:spLocks noRot="1"/>
          </p:cNvSpPr>
          <p:nvPr/>
        </p:nvSpPr>
        <p:spPr>
          <a:xfrm>
            <a:off x="1732915" y="2518410"/>
            <a:ext cx="9964420" cy="72199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3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段首或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段尾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中心句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、总结句、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过渡句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 dirty="0">
              <a:solidFill>
                <a:srgbClr val="09090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2"/>
          <p:cNvSpPr>
            <a:spLocks noRot="1"/>
          </p:cNvSpPr>
          <p:nvPr/>
        </p:nvSpPr>
        <p:spPr>
          <a:xfrm>
            <a:off x="1732915" y="3240405"/>
            <a:ext cx="6158230" cy="723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3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评价性语句或概括总结性词句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Rot="1"/>
          </p:cNvSpPr>
          <p:nvPr/>
        </p:nvSpPr>
        <p:spPr>
          <a:xfrm>
            <a:off x="1732915" y="4044950"/>
            <a:ext cx="8947785" cy="723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标题、开头、结尾</a:t>
            </a: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等关键位置的词语的信息</a:t>
            </a:r>
            <a:endParaRPr lang="zh-CN" altLang="en-US" sz="3200" b="1" dirty="0">
              <a:solidFill>
                <a:srgbClr val="09090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01675" y="626745"/>
            <a:ext cx="2407920" cy="713740"/>
            <a:chOff x="2371" y="690"/>
            <a:chExt cx="3471" cy="1124"/>
          </a:xfrm>
        </p:grpSpPr>
        <p:sp>
          <p:nvSpPr>
            <p:cNvPr id="2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2644" y="741"/>
              <a:ext cx="2993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H_SubTitle_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39695" y="3059430"/>
            <a:ext cx="33909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/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为人宽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3—5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</a:rPr>
              <a:t>段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)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MH_SubTitle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53440" y="3338195"/>
            <a:ext cx="1786255" cy="92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</a:rPr>
              <a:t>叶圣陶先生二三事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MH_SubTitle_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40330" y="4509135"/>
            <a:ext cx="290766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/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律己严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6—8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</a:rPr>
              <a:t>段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)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AutoShape 3"/>
          <p:cNvSpPr/>
          <p:nvPr/>
        </p:nvSpPr>
        <p:spPr>
          <a:xfrm>
            <a:off x="2567940" y="1701165"/>
            <a:ext cx="112395" cy="4195445"/>
          </a:xfrm>
          <a:prstGeom prst="leftBrace">
            <a:avLst>
              <a:gd name="adj1" fmla="val 54739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5514975" y="2726690"/>
            <a:ext cx="96520" cy="1057910"/>
          </a:xfrm>
          <a:prstGeom prst="leftBrace">
            <a:avLst>
              <a:gd name="adj1" fmla="val 43918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44198" y="2613025"/>
            <a:ext cx="4093845" cy="4508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文字方面</a:t>
            </a:r>
            <a:r>
              <a:rPr lang="zh-CN" altLang="en-US" sz="26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修改文章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6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zh-CN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600"/>
          </a:p>
        </p:txBody>
      </p:sp>
      <p:sp>
        <p:nvSpPr>
          <p:cNvPr id="21" name="文本框 20"/>
          <p:cNvSpPr txBox="1"/>
          <p:nvPr/>
        </p:nvSpPr>
        <p:spPr>
          <a:xfrm>
            <a:off x="7032625" y="2964180"/>
            <a:ext cx="24714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恭送客人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23" name="文本框 22"/>
          <p:cNvSpPr txBox="1"/>
          <p:nvPr/>
        </p:nvSpPr>
        <p:spPr>
          <a:xfrm>
            <a:off x="7032625" y="3414395"/>
            <a:ext cx="24714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真诚回信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32" name="文本框 31"/>
          <p:cNvSpPr txBox="1"/>
          <p:nvPr/>
        </p:nvSpPr>
        <p:spPr>
          <a:xfrm>
            <a:off x="5541645" y="4130040"/>
            <a:ext cx="31826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写文</a:t>
            </a:r>
            <a:r>
              <a:rPr lang="zh-CN" altLang="en-US" sz="24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明白如话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33" name="文本框 32"/>
          <p:cNvSpPr txBox="1"/>
          <p:nvPr/>
        </p:nvSpPr>
        <p:spPr>
          <a:xfrm>
            <a:off x="5560695" y="4515485"/>
            <a:ext cx="31826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文风</a:t>
            </a:r>
            <a:r>
              <a:rPr lang="zh-CN" altLang="en-US" sz="24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重视简洁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7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34" name="文本框 33"/>
          <p:cNvSpPr txBox="1"/>
          <p:nvPr/>
        </p:nvSpPr>
        <p:spPr>
          <a:xfrm>
            <a:off x="5541645" y="4925060"/>
            <a:ext cx="28778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写作</a:t>
            </a:r>
            <a:r>
              <a:rPr lang="zh-CN" altLang="en-US" sz="24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求完美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8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5" name="MH_SubTitle_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39695" y="1599565"/>
            <a:ext cx="4987290" cy="401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交代缘由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</a:rPr>
              <a:t>段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先生去世</a:t>
            </a:r>
            <a:endParaRPr lang="zh-CN" altLang="en-US" sz="2800" b="1" dirty="0"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MH_SubTitle_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640330" y="2078990"/>
            <a:ext cx="4987290" cy="401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总写：品德过人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</a:rPr>
              <a:t>段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2445" y="3237865"/>
            <a:ext cx="1503680" cy="4508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日常交往</a:t>
            </a:r>
            <a:endParaRPr lang="zh-CN" altLang="en-US" sz="2600"/>
          </a:p>
        </p:txBody>
      </p:sp>
      <p:sp>
        <p:nvSpPr>
          <p:cNvPr id="9" name="AutoShape 3"/>
          <p:cNvSpPr/>
          <p:nvPr/>
        </p:nvSpPr>
        <p:spPr>
          <a:xfrm>
            <a:off x="7032625" y="3063875"/>
            <a:ext cx="91440" cy="691515"/>
          </a:xfrm>
          <a:prstGeom prst="leftBrace">
            <a:avLst>
              <a:gd name="adj1" fmla="val 43918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MH_SubTitle_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640330" y="5736590"/>
            <a:ext cx="5811520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提出希望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9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</a:rPr>
              <a:t>段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铭记先生的主张</a:t>
            </a:r>
            <a:endParaRPr lang="zh-CN" altLang="en-US" sz="2800" b="1" dirty="0"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1047750" y="963295"/>
            <a:ext cx="1102106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给《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叶圣陶先生二三事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划分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层次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概括内容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绘制结构图。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AutoShape 3"/>
          <p:cNvSpPr/>
          <p:nvPr/>
        </p:nvSpPr>
        <p:spPr>
          <a:xfrm>
            <a:off x="5547995" y="4213225"/>
            <a:ext cx="96520" cy="1057910"/>
          </a:xfrm>
          <a:prstGeom prst="leftBrace">
            <a:avLst>
              <a:gd name="adj1" fmla="val 43918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6245" y="212725"/>
            <a:ext cx="2286635" cy="713740"/>
            <a:chOff x="2371" y="690"/>
            <a:chExt cx="3471" cy="1124"/>
          </a:xfrm>
        </p:grpSpPr>
        <p:sp>
          <p:nvSpPr>
            <p:cNvPr id="2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2644" y="741"/>
              <a:ext cx="2963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作业设计</a:t>
              </a:r>
              <a:endParaRPr lang="en-US" altLang="zh-CN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7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H_SubTitle_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84295" y="4034155"/>
            <a:ext cx="129921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/>
            <a:r>
              <a:rPr 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待人处事方面</a:t>
            </a:r>
            <a:endParaRPr 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MH_SubTitle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5915" y="3587750"/>
            <a:ext cx="1623060" cy="92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latin typeface="宋体" panose="02010600030101010101" pitchFamily="2" charset="-122"/>
                <a:sym typeface="+mn-ea"/>
              </a:rPr>
              <a:t>怀念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</a:rPr>
              <a:t>叶圣陶先生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AutoShape 3"/>
          <p:cNvSpPr/>
          <p:nvPr/>
        </p:nvSpPr>
        <p:spPr>
          <a:xfrm>
            <a:off x="1958975" y="1823085"/>
            <a:ext cx="112395" cy="4195445"/>
          </a:xfrm>
          <a:prstGeom prst="leftBrace">
            <a:avLst>
              <a:gd name="adj1" fmla="val 54739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3884295" y="1823085"/>
            <a:ext cx="76200" cy="2910205"/>
          </a:xfrm>
          <a:prstGeom prst="leftBrace">
            <a:avLst>
              <a:gd name="adj1" fmla="val 43918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MH_SubTitle_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002790" y="3185795"/>
            <a:ext cx="2041525" cy="401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回忆的事件</a:t>
            </a:r>
            <a:endParaRPr lang="zh-CN" sz="2800" b="1" dirty="0"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MH_SubTitle_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60495" y="2265045"/>
            <a:ext cx="1664335" cy="401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普通汉语知识方面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(</a:t>
            </a:r>
            <a:r>
              <a:rPr 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—5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)</a:t>
            </a:r>
            <a:endParaRPr lang="zh-CN" sz="2800" b="1" dirty="0"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AutoShape 3"/>
          <p:cNvSpPr/>
          <p:nvPr/>
        </p:nvSpPr>
        <p:spPr>
          <a:xfrm>
            <a:off x="5183505" y="4034155"/>
            <a:ext cx="91440" cy="1225550"/>
          </a:xfrm>
          <a:prstGeom prst="leftBrace">
            <a:avLst>
              <a:gd name="adj1" fmla="val 43918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MH_SubTitle_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71370" y="5685790"/>
            <a:ext cx="5811520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sz="2800" b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的评价赞扬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AutoShape 3"/>
          <p:cNvSpPr/>
          <p:nvPr/>
        </p:nvSpPr>
        <p:spPr>
          <a:xfrm>
            <a:off x="5548630" y="1914525"/>
            <a:ext cx="76200" cy="1595755"/>
          </a:xfrm>
          <a:prstGeom prst="leftBrace">
            <a:avLst>
              <a:gd name="adj1" fmla="val 0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335280" y="405765"/>
            <a:ext cx="1167828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2.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运用略读方法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略读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《怀念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叶圣陶先生》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梳理文章的基本结构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绘制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思维导图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励耘</a:t>
            </a:r>
            <a:r>
              <a:rPr lang="en-US" altLang="zh-CN" sz="30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现代文阅读</a:t>
            </a:r>
            <a:r>
              <a:rPr lang="en-US" altLang="zh-CN" sz="30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95520" y="5685790"/>
            <a:ext cx="6713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en-US" sz="2800" b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sz="2800" b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做挽联追忆叶圣陶先生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9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10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24830" y="1914525"/>
            <a:ext cx="6004560" cy="450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编辑、修改别人的稿件</a:t>
            </a:r>
            <a:r>
              <a:rPr lang="en-US" altLang="zh-CN" sz="2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一丝不苟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6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zh-CN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600"/>
          </a:p>
        </p:txBody>
      </p:sp>
      <p:sp>
        <p:nvSpPr>
          <p:cNvPr id="17" name="文本框 16"/>
          <p:cNvSpPr txBox="1"/>
          <p:nvPr/>
        </p:nvSpPr>
        <p:spPr>
          <a:xfrm>
            <a:off x="5624830" y="2526030"/>
            <a:ext cx="6004560" cy="450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力邀建功先生编写辞书</a:t>
            </a:r>
            <a:r>
              <a:rPr lang="en-US" altLang="zh-CN" sz="2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被拒绝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6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zh-CN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600"/>
          </a:p>
        </p:txBody>
      </p:sp>
      <p:sp>
        <p:nvSpPr>
          <p:cNvPr id="18" name="文本框 17"/>
          <p:cNvSpPr txBox="1"/>
          <p:nvPr/>
        </p:nvSpPr>
        <p:spPr>
          <a:xfrm>
            <a:off x="5624830" y="3136900"/>
            <a:ext cx="6566535" cy="450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让</a:t>
            </a:r>
            <a:r>
              <a:rPr lang="en-US" sz="2600" b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sz="2600" b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写文章批判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语法修辞讲话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6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zh-CN" sz="26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zh-CN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600"/>
          </a:p>
        </p:txBody>
      </p:sp>
      <p:sp>
        <p:nvSpPr>
          <p:cNvPr id="20" name="文本框 19"/>
          <p:cNvSpPr txBox="1"/>
          <p:nvPr/>
        </p:nvSpPr>
        <p:spPr>
          <a:xfrm>
            <a:off x="5274945" y="4004310"/>
            <a:ext cx="6004560" cy="450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在老友生病期间经常探望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6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zh-CN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600"/>
          </a:p>
        </p:txBody>
      </p:sp>
      <p:sp>
        <p:nvSpPr>
          <p:cNvPr id="27" name="文本框 26"/>
          <p:cNvSpPr txBox="1"/>
          <p:nvPr/>
        </p:nvSpPr>
        <p:spPr>
          <a:xfrm>
            <a:off x="5274945" y="4665980"/>
            <a:ext cx="6566535" cy="450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给</a:t>
            </a:r>
            <a:r>
              <a:rPr lang="en-US" sz="2600" b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sz="2600" b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写短联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给</a:t>
            </a:r>
            <a:r>
              <a:rPr lang="en-US" sz="2600" b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sz="2600" b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600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女儿</a:t>
            </a: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sym typeface="+mn-ea"/>
              </a:rPr>
              <a:t>题诗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6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7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sz="26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8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600"/>
          </a:p>
        </p:txBody>
      </p:sp>
    </p:spTree>
    <p:custDataLst>
      <p:tags r:id="rId6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1711" y="2118033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978150" y="3443605"/>
            <a:ext cx="68948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ea typeface="宋体" panose="02010600030101010101" pitchFamily="2" charset="-122"/>
              </a:rPr>
              <a:t>目标学习篇目</a:t>
            </a:r>
            <a:r>
              <a:rPr lang="zh-CN" altLang="en-US" sz="36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sz="3600" b="0">
                <a:ea typeface="宋体" panose="02010600030101010101" pitchFamily="2" charset="-122"/>
              </a:rPr>
              <a:t>《驿路梨花》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0330" y="2410460"/>
            <a:ext cx="9480550" cy="2453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运用略读方法</a:t>
            </a:r>
            <a:r>
              <a:rPr sz="3200" b="1"/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概括出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人物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与小茅屋之间的事件,理解记叙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顺序。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理清文章思路</a:t>
            </a:r>
            <a:r>
              <a:rPr sz="3200" b="1"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体会文章构思的巧妙</a:t>
            </a:r>
            <a:r>
              <a:rPr sz="3200" b="1"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学习设置悬念和误会使故事情节一波三折的写法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难点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7370" y="920750"/>
            <a:ext cx="245808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627380" y="1506855"/>
            <a:ext cx="11760200" cy="35763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给红色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音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或根据拼音写汉字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了解助词</a:t>
            </a: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预学二</a:t>
            </a:r>
            <a:r>
              <a:rPr lang="zh-CN" altLang="zh-CN" sz="36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)。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恍惚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</a:t>
            </a:r>
            <a:r>
              <a:rPr lang="en-US" altLang="zh-CN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麂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菌</a:t>
            </a:r>
            <a:r>
              <a:rPr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子</a:t>
            </a:r>
            <a:r>
              <a:rPr lang="en-US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</a:t>
            </a:r>
            <a:r>
              <a:rPr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yì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路</a:t>
            </a:r>
            <a:r>
              <a:rPr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太阳</a:t>
            </a:r>
            <a:r>
              <a:rPr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zh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   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竹</a:t>
            </a:r>
            <a:r>
              <a:rPr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miè   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  </a:t>
            </a:r>
            <a:r>
              <a:rPr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ni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走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</a:t>
            </a:r>
            <a:r>
              <a:rPr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yōu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闲    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修</a:t>
            </a:r>
            <a:r>
              <a:rPr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qì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        </a:t>
            </a:r>
            <a:r>
              <a:rPr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dǒu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qi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    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简lòu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晶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yíng</a:t>
            </a:r>
            <a:endParaRPr lang="en-US" altLang="zh-CN" sz="36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ōu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歌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折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sǔn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2291" name="组合 7"/>
          <p:cNvGrpSpPr/>
          <p:nvPr/>
        </p:nvGrpSpPr>
        <p:grpSpPr>
          <a:xfrm>
            <a:off x="776817" y="541867"/>
            <a:ext cx="2791883" cy="715433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4827" name="文本框 2"/>
          <p:cNvSpPr txBox="1"/>
          <p:nvPr/>
        </p:nvSpPr>
        <p:spPr>
          <a:xfrm>
            <a:off x="389890" y="4653915"/>
            <a:ext cx="118021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结构助词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动态助词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语气助词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3804" name="文本框 12"/>
          <p:cNvSpPr txBox="1"/>
          <p:nvPr/>
        </p:nvSpPr>
        <p:spPr>
          <a:xfrm>
            <a:off x="2259965" y="4838700"/>
            <a:ext cx="1564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的、地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3805" name="文本框 13"/>
          <p:cNvSpPr txBox="1"/>
          <p:nvPr/>
        </p:nvSpPr>
        <p:spPr>
          <a:xfrm>
            <a:off x="6013450" y="4838700"/>
            <a:ext cx="14471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着、了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3806" name="文本框 14"/>
          <p:cNvSpPr txBox="1"/>
          <p:nvPr/>
        </p:nvSpPr>
        <p:spPr>
          <a:xfrm>
            <a:off x="9584055" y="4838700"/>
            <a:ext cx="1494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了、呢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710777" y="2058247"/>
            <a:ext cx="11027833" cy="2595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hu</a:t>
            </a: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ng hū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    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jǐ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 jùn    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驿                    </a:t>
            </a:r>
            <a:endParaRPr lang="en-US" altLang="zh-CN" sz="36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寨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篾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</a:t>
            </a:r>
            <a:r>
              <a:rPr lang="en-US" altLang="zh-CN" sz="3600" b="1" dirty="0" err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撵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悠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葺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陡峭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陋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莹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讴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损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sz="36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4" grpId="0"/>
      <p:bldP spid="33805" grpId="0"/>
      <p:bldP spid="33806" grpId="0"/>
      <p:bldP spid="3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8914" name="图片 1"/>
          <p:cNvPicPr>
            <a:picLocks noChangeAspect="1"/>
          </p:cNvPicPr>
          <p:nvPr/>
        </p:nvPicPr>
        <p:blipFill>
          <a:blip r:embed="rId1"/>
          <a:srcRect t="18935" b="8344"/>
          <a:stretch>
            <a:fillRect/>
          </a:stretch>
        </p:blipFill>
        <p:spPr>
          <a:xfrm>
            <a:off x="1990090" y="1553845"/>
            <a:ext cx="9144000" cy="498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5"/>
          <p:cNvSpPr txBox="1"/>
          <p:nvPr/>
        </p:nvSpPr>
        <p:spPr>
          <a:xfrm>
            <a:off x="8163243" y="5129848"/>
            <a:ext cx="1816100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t" anchorCtr="0">
            <a:spAutoFit/>
          </a:bodyPr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三个悬念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4" name="文本框 5"/>
          <p:cNvSpPr txBox="1"/>
          <p:nvPr/>
        </p:nvSpPr>
        <p:spPr>
          <a:xfrm>
            <a:off x="8163243" y="1957705"/>
            <a:ext cx="1816100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t" anchorCtr="0">
            <a:spAutoFit/>
          </a:bodyPr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两次误会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671142" y="938328"/>
            <a:ext cx="108492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结合课文内容完成下面的思维导图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(任务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一①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83235" y="273050"/>
            <a:ext cx="2387600" cy="633095"/>
            <a:chOff x="2371" y="690"/>
            <a:chExt cx="3471" cy="1124"/>
          </a:xfrm>
        </p:grpSpPr>
        <p:sp>
          <p:nvSpPr>
            <p:cNvPr id="2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2644" y="741"/>
              <a:ext cx="3011" cy="1041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写法探究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7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6626014" y="4965843"/>
            <a:ext cx="76411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5400" b="0" i="0">
                <a:solidFill>
                  <a:schemeClr val="bg1"/>
                </a:solidFill>
              </a:rPr>
              <a:t>2</a:t>
            </a:r>
            <a:endParaRPr lang="zh-CN" altLang="zh-CN" sz="1200" b="0" i="0"/>
          </a:p>
        </p:txBody>
      </p:sp>
      <p:sp>
        <p:nvSpPr>
          <p:cNvPr id="100" name="文本框 99"/>
          <p:cNvSpPr txBox="1"/>
          <p:nvPr/>
        </p:nvSpPr>
        <p:spPr>
          <a:xfrm>
            <a:off x="1175385" y="1998345"/>
            <a:ext cx="9556115" cy="2861310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txBody>
          <a:bodyPr wrap="square" anchor="t" anchorCtr="0">
            <a:spAutoFit/>
          </a:bodyPr>
          <a:p>
            <a:pPr>
              <a:buFontTx/>
            </a:pPr>
            <a:r>
              <a:rPr lang="zh-CN" altLang="en-US" sz="3000" b="1" dirty="0">
                <a:latin typeface="Calibri" panose="020F0502020204030204" pitchFamily="34" charset="0"/>
                <a:ea typeface="宋体" panose="02010600030101010101" pitchFamily="2" charset="-122"/>
              </a:rPr>
              <a:t>知识卡片</a:t>
            </a:r>
            <a:endParaRPr lang="zh-CN" altLang="en-US" sz="30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zh-CN" altLang="en-US" sz="3000" b="1" dirty="0">
                <a:latin typeface="Calibri" panose="020F0502020204030204" pitchFamily="34" charset="0"/>
                <a:ea typeface="宋体" panose="02010600030101010101" pitchFamily="2" charset="-122"/>
              </a:rPr>
              <a:t>悬念即</a:t>
            </a:r>
            <a:r>
              <a:rPr lang="zh-CN" altLang="en-US" sz="3000" b="1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在文章中</a:t>
            </a:r>
            <a:r>
              <a:rPr lang="zh-CN" altLang="en-US" sz="30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设置一个疑问或矛盾冲突</a:t>
            </a:r>
            <a:r>
              <a:rPr lang="en-US" altLang="zh-CN" sz="3000" b="1">
                <a:solidFill>
                  <a:schemeClr val="tx1"/>
                </a:solidFill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0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造成读者对故事情节、人物命运急切期待和热切关心的心理</a:t>
            </a:r>
            <a:r>
              <a:rPr lang="zh-CN" altLang="en-US" sz="3000" b="1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的一种写法。激发读者对文艺作品中人物命运的遭遇、未知情节的发展变化持有一种急切了解和期待的心情。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目的是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吸引读者注意力</a:t>
            </a:r>
            <a:r>
              <a:rPr lang="en-US" altLang="zh-CN" sz="30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引人入胜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en-US" sz="3000" b="1" dirty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0961" name="矩形 28679"/>
          <p:cNvSpPr/>
          <p:nvPr/>
        </p:nvSpPr>
        <p:spPr>
          <a:xfrm>
            <a:off x="494665" y="881380"/>
            <a:ext cx="113753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通过梳理思维导图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你是否发现了本文构思的巧妙之处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？请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结合课文内容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说说这种写法的表达效果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(任务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一②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28679"/>
          <p:cNvSpPr/>
          <p:nvPr/>
        </p:nvSpPr>
        <p:spPr>
          <a:xfrm>
            <a:off x="494665" y="2317750"/>
            <a:ext cx="11203305" cy="10452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3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构思巧妙之处</a:t>
            </a:r>
            <a:r>
              <a:rPr lang="en-US" altLang="zh-CN" sz="3100" b="1"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文章运用</a:t>
            </a:r>
            <a:r>
              <a:rPr lang="zh-CN" altLang="en-US" sz="3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倒叙</a:t>
            </a:r>
            <a:r>
              <a:rPr lang="zh-CN" altLang="en-US" sz="3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的记叙顺序和</a:t>
            </a:r>
            <a:r>
              <a:rPr lang="en-US" altLang="zh-CN" sz="31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1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设悬</a:t>
            </a:r>
            <a:r>
              <a:rPr lang="en-US" altLang="zh-CN" sz="31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</a:t>
            </a:r>
            <a:r>
              <a:rPr lang="zh-CN" altLang="en-US" sz="31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释悬</a:t>
            </a:r>
            <a:r>
              <a:rPr lang="en-US" altLang="zh-CN" sz="31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—</a:t>
            </a:r>
            <a:r>
              <a:rPr lang="zh-CN" altLang="en-US" sz="31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再出悬</a:t>
            </a:r>
            <a:r>
              <a:rPr lang="en-US" altLang="zh-CN" sz="31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1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的手法</a:t>
            </a:r>
            <a:r>
              <a:rPr lang="zh-CN" altLang="en-US" sz="3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设置</a:t>
            </a:r>
            <a:r>
              <a:rPr lang="zh-CN" altLang="en-US" sz="3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三个悬念、</a:t>
            </a:r>
            <a:r>
              <a:rPr lang="zh-CN" altLang="en-US" sz="3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两次误会</a:t>
            </a:r>
            <a:r>
              <a:rPr lang="en-US" altLang="zh-CN" sz="31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最终</a:t>
            </a:r>
            <a:r>
              <a:rPr lang="zh-CN" altLang="en-US" sz="3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揭晓谜底</a:t>
            </a:r>
            <a:r>
              <a:rPr lang="zh-CN" altLang="en-US" sz="3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1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8679"/>
          <p:cNvSpPr/>
          <p:nvPr/>
        </p:nvSpPr>
        <p:spPr>
          <a:xfrm>
            <a:off x="493395" y="3587115"/>
            <a:ext cx="11204575" cy="15220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3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表达效果</a:t>
            </a:r>
            <a:r>
              <a:rPr lang="en-US" altLang="zh-CN" sz="3100" b="1"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100" b="1">
                <a:ea typeface="宋体" panose="02010600030101010101" pitchFamily="2" charset="-122"/>
                <a:sym typeface="+mn-ea"/>
              </a:rPr>
              <a:t>文章</a:t>
            </a:r>
            <a:r>
              <a:rPr lang="zh-CN" altLang="en-US" sz="3100" b="1">
                <a:solidFill>
                  <a:srgbClr val="FF3300"/>
                </a:solidFill>
                <a:ea typeface="宋体" panose="02010600030101010101" pitchFamily="2" charset="-122"/>
                <a:sym typeface="+mn-ea"/>
              </a:rPr>
              <a:t>始终循着</a:t>
            </a:r>
            <a:r>
              <a:rPr lang="zh-CN" altLang="en-US" sz="31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“小</a:t>
            </a:r>
            <a:r>
              <a:rPr lang="zh-CN" altLang="en-US" sz="3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茅屋的主人是谁</a:t>
            </a:r>
            <a:r>
              <a:rPr lang="zh-CN" altLang="en-US" sz="31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”的</a:t>
            </a:r>
            <a:r>
              <a:rPr lang="zh-CN" altLang="en-US" sz="3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问题推进</a:t>
            </a:r>
            <a:r>
              <a:rPr lang="en-US" altLang="zh-CN" sz="31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中间误会不断</a:t>
            </a:r>
            <a:r>
              <a:rPr lang="en-US" altLang="zh-CN" sz="31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不断设置悬念吸引读者的兴趣</a:t>
            </a:r>
            <a:r>
              <a:rPr lang="en-US" altLang="zh-CN" sz="31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最终揭示谜底</a:t>
            </a:r>
            <a:r>
              <a:rPr lang="en-US" altLang="zh-CN" sz="31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使文章一波三折</a:t>
            </a:r>
            <a:r>
              <a:rPr lang="en-US" altLang="zh-CN" sz="31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将一个浅显的故事讲得耐人寻味</a:t>
            </a:r>
            <a:r>
              <a:rPr lang="en-US" altLang="zh-CN" sz="31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引人入胜</a:t>
            </a:r>
            <a:r>
              <a:rPr lang="zh-CN" altLang="en-US" sz="3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1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824230" y="1536700"/>
            <a:ext cx="10664190" cy="332295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just"/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小贴士</a:t>
            </a:r>
            <a:endParaRPr lang="en-US" altLang="zh-CN" sz="30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⑴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略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读是一种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快速阅读文章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了解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其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内容大意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的阅读方法。</a:t>
            </a:r>
            <a:r>
              <a:rPr lang="zh-CN" altLang="en-US" sz="30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根据文体特征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记叙性文本要了解故事的梗概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,“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什么人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”“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在什么地方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”“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发生了什么事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等</a:t>
            </a:r>
            <a:r>
              <a:rPr sz="30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;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论述性文本要重点把握作者的观点、思路</a:t>
            </a:r>
            <a:r>
              <a:rPr lang="zh-CN" altLang="en-US" sz="30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等。</a:t>
            </a:r>
            <a:endParaRPr lang="zh-CN" altLang="en-US" sz="3000" b="1">
              <a:solidFill>
                <a:schemeClr val="tx1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 algn="just"/>
            <a:r>
              <a:rPr lang="en-US" altLang="zh-CN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zh-CN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⑵跳过某些细节</a:t>
            </a:r>
            <a:r>
              <a:rPr lang="en-US" altLang="zh-CN" sz="30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</a:t>
            </a:r>
            <a:r>
              <a:rPr lang="zh-CN" altLang="zh-CN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选择性阅读</a:t>
            </a:r>
            <a:r>
              <a:rPr lang="zh-CN" altLang="zh-CN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。通过</a:t>
            </a:r>
            <a:r>
              <a:rPr lang="zh-CN" altLang="zh-CN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阅读段落的主题句和结论句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快速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粗知文章大意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即可。</a:t>
            </a:r>
            <a:endParaRPr lang="zh-CN" altLang="zh-CN" sz="30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04315" y="773430"/>
            <a:ext cx="35096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什么是略读方法？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5845" name="矩形 35844"/>
          <p:cNvSpPr/>
          <p:nvPr/>
        </p:nvSpPr>
        <p:spPr>
          <a:xfrm>
            <a:off x="1073150" y="1998345"/>
            <a:ext cx="10044430" cy="369316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0" bIns="0" anchor="ctr" anchorCtr="0">
            <a:spAutoFit/>
          </a:bodyPr>
          <a:p>
            <a:pPr algn="l" fontAlgn="auto">
              <a:lnSpc>
                <a:spcPct val="10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知识卡片</a:t>
            </a:r>
            <a:endParaRPr lang="zh-CN" altLang="en-US" sz="3000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顺叙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按时间顺序叙述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故事情节和人物性格的发展过程</a:t>
            </a:r>
            <a:r>
              <a:rPr lang="en-US" altLang="zh-CN" sz="30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行文自然流畅、脉络清晰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倒叙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后发生的情节或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结局提到前面来叙述</a:t>
            </a:r>
            <a:r>
              <a:rPr lang="en-US" altLang="zh-CN" sz="30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然后按照时间先后来写事情发生、发展的经过</a:t>
            </a:r>
            <a:r>
              <a:rPr lang="en-US" altLang="zh-CN" sz="30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常会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设置悬念</a:t>
            </a:r>
            <a:r>
              <a:rPr lang="en-US" altLang="zh-CN" sz="3000" b="1">
                <a:solidFill>
                  <a:srgbClr val="FF0000"/>
                </a:solidFill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引人入胜</a:t>
            </a:r>
            <a:r>
              <a:rPr lang="en-US" altLang="zh-CN" sz="3000" b="1">
                <a:solidFill>
                  <a:srgbClr val="20202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使文章波澜起伏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增强文章的生动性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插叙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000" b="1" dirty="0">
                <a:solidFill>
                  <a:srgbClr val="20202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叙事时中断</a:t>
            </a:r>
            <a:r>
              <a:rPr lang="zh-CN" altLang="en-US" sz="3000" b="1" dirty="0">
                <a:solidFill>
                  <a:srgbClr val="20202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叙述</a:t>
            </a:r>
            <a:r>
              <a:rPr lang="en-US" altLang="zh-CN" sz="3000" b="1">
                <a:solidFill>
                  <a:srgbClr val="20202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20202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插</a:t>
            </a:r>
            <a:r>
              <a:rPr lang="zh-CN" altLang="en-US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入相关的另一件事</a:t>
            </a:r>
            <a:r>
              <a:rPr lang="en-US" altLang="zh-CN" sz="3000" b="1">
                <a:solidFill>
                  <a:srgbClr val="20202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对主要情节起补充、衬托作用</a:t>
            </a:r>
            <a:r>
              <a:rPr lang="en-US" altLang="zh-CN" sz="3000" b="1">
                <a:solidFill>
                  <a:srgbClr val="20202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20202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使情节更曲折</a:t>
            </a:r>
            <a:r>
              <a:rPr lang="en-US" altLang="zh-CN" sz="3000" b="1">
                <a:solidFill>
                  <a:srgbClr val="20202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20202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内容更充实</a:t>
            </a:r>
            <a:r>
              <a:rPr lang="zh-CN" altLang="en-US" sz="30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en-US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25345" y="1212850"/>
            <a:ext cx="794067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记叙的顺序一般有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顺叙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倒叙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和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插叙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三种。</a:t>
            </a:r>
            <a:endParaRPr lang="zh-CN" altLang="en-US" sz="3200" b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83235" y="273050"/>
            <a:ext cx="2387600" cy="633095"/>
            <a:chOff x="2371" y="690"/>
            <a:chExt cx="3471" cy="1124"/>
          </a:xfrm>
        </p:grpSpPr>
        <p:sp>
          <p:nvSpPr>
            <p:cNvPr id="2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2467" y="741"/>
              <a:ext cx="3374" cy="1041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记叙的顺序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bldLvl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532" name="矩形 18"/>
          <p:cNvSpPr/>
          <p:nvPr/>
        </p:nvSpPr>
        <p:spPr>
          <a:xfrm>
            <a:off x="400050" y="829310"/>
            <a:ext cx="115493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以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我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和老余</a:t>
            </a:r>
            <a:r>
              <a:rPr lang="zh-CN" sz="3000" b="1">
                <a:ea typeface="宋体" panose="02010600030101010101" pitchFamily="2" charset="-122"/>
                <a:sym typeface="+mn-ea"/>
              </a:rPr>
              <a:t>的所见所闻为顺序</a:t>
            </a:r>
            <a:r>
              <a:rPr lang="en-US" altLang="zh-CN" sz="30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复述故事情节</a:t>
            </a:r>
            <a:r>
              <a:rPr lang="en-US" altLang="zh-CN" sz="30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说说其记叙顺序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en-US" sz="3000" b="1" strike="noStrike" noProof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4893310" y="1605280"/>
            <a:ext cx="979170" cy="313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9869805" y="1606550"/>
            <a:ext cx="979170" cy="313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4547235" y="2247900"/>
            <a:ext cx="979170" cy="313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9338945" y="2292350"/>
            <a:ext cx="979170" cy="313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auto">
          <a:xfrm>
            <a:off x="945515" y="1501775"/>
            <a:ext cx="42525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“我”和老余</a:t>
            </a:r>
            <a:r>
              <a:rPr lang="zh-CN" altLang="en-US" sz="2800" i="0" dirty="0"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发现小茅屋</a:t>
            </a:r>
            <a:endParaRPr lang="zh-CN" altLang="en-US" sz="2800" i="0" dirty="0"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5687695" y="1501775"/>
            <a:ext cx="44126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zh-CN" sz="2800" dirty="0">
                <a:effectLst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瑶族老人为小茅屋送粮食</a:t>
            </a:r>
            <a:endParaRPr lang="zh-CN" altLang="zh-CN" sz="2800" dirty="0">
              <a:effectLst/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34" name="Rectangle 14"/>
          <p:cNvSpPr>
            <a:spLocks noChangeArrowheads="1"/>
          </p:cNvSpPr>
          <p:nvPr/>
        </p:nvSpPr>
        <p:spPr bwMode="auto">
          <a:xfrm>
            <a:off x="998855" y="2143125"/>
            <a:ext cx="38944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sz="2800"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瑶族老人借住小茅屋</a:t>
            </a:r>
            <a:endParaRPr sz="2800">
              <a:uFillTx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5596255" y="2187575"/>
            <a:ext cx="38944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dirty="0"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我们”一起修葺小茅屋</a:t>
            </a:r>
            <a:endParaRPr lang="zh-CN" altLang="zh-CN" sz="2800" i="0" dirty="0"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3914140" y="2947035"/>
            <a:ext cx="979170" cy="313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Rectangle 14"/>
          <p:cNvSpPr>
            <a:spLocks noChangeArrowheads="1"/>
          </p:cNvSpPr>
          <p:nvPr/>
        </p:nvSpPr>
        <p:spPr bwMode="auto">
          <a:xfrm>
            <a:off x="1226185" y="2854960"/>
            <a:ext cx="26879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妹妹照看</a:t>
            </a:r>
            <a:r>
              <a:rPr lang="zh-CN" altLang="zh-CN" sz="2800" i="0" dirty="0"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小茅屋</a:t>
            </a:r>
            <a:endParaRPr lang="zh-CN" altLang="zh-CN" sz="2800" i="0" dirty="0"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3" name="Rectangle 14"/>
          <p:cNvSpPr>
            <a:spLocks noChangeArrowheads="1"/>
          </p:cNvSpPr>
          <p:nvPr/>
        </p:nvSpPr>
        <p:spPr bwMode="auto">
          <a:xfrm>
            <a:off x="4893310" y="2889885"/>
            <a:ext cx="59448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i="0" dirty="0"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妹妹说十多年前解放军路过建小茅屋</a:t>
            </a:r>
            <a:endParaRPr lang="zh-CN" altLang="en-US" sz="2800" i="0" dirty="0"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1321435" y="3566160"/>
            <a:ext cx="979170" cy="313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769" name="矩形 58373"/>
          <p:cNvSpPr/>
          <p:nvPr/>
        </p:nvSpPr>
        <p:spPr>
          <a:xfrm>
            <a:off x="2300605" y="3472180"/>
            <a:ext cx="36645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姐姐梨花照料小茅屋</a:t>
            </a:r>
            <a:endParaRPr lang="zh-CN" altLang="en-US" sz="28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4540" y="4033520"/>
            <a:ext cx="110140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全文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</a:t>
            </a:r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和老余的行踪为线索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,一晚一早的所见所闻的时间顺序,采用顺叙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2800" y="5087620"/>
            <a:ext cx="109175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3000" b="1">
                <a:solidFill>
                  <a:srgbClr val="FF0000"/>
                </a:solidFill>
                <a:ea typeface="宋体" panose="02010600030101010101" pitchFamily="2" charset="-122"/>
              </a:rPr>
              <a:t>其中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瑶族老人打猎迷路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夜宿茅屋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解放军修建茅屋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梨花姐妹照料茅屋是插叙。</a:t>
            </a:r>
            <a:endParaRPr lang="zh-CN" altLang="en-US" sz="3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  <p:bldP spid="34" grpId="0"/>
      <p:bldP spid="8" grpId="0"/>
      <p:bldP spid="35" grpId="0"/>
      <p:bldP spid="33" grpId="0"/>
      <p:bldP spid="32769" grpId="0"/>
      <p:bldP spid="7" grpId="0"/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532" name="矩形 18"/>
          <p:cNvSpPr/>
          <p:nvPr/>
        </p:nvSpPr>
        <p:spPr>
          <a:xfrm>
            <a:off x="501015" y="1254760"/>
            <a:ext cx="115398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按小茅屋修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建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、维护的先后顺序列表</a:t>
            </a:r>
            <a:r>
              <a:rPr lang="en-US" altLang="zh-CN" sz="30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展示文中人物与小茅屋之间的事件</a:t>
            </a:r>
            <a:r>
              <a:rPr lang="en-US" altLang="zh-CN" sz="30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把握文章主要内容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预学一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0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说说其记叙顺序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任务一③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en-US" sz="3000" b="1" strike="noStrike" noProof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94055" y="2288540"/>
          <a:ext cx="9963785" cy="3234690"/>
        </p:xfrm>
        <a:graphic>
          <a:graphicData uri="http://schemas.openxmlformats.org/drawingml/2006/table">
            <a:tbl>
              <a:tblPr/>
              <a:tblGrid>
                <a:gridCol w="3892550"/>
                <a:gridCol w="6071235"/>
              </a:tblGrid>
              <a:tr h="57975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时间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与小茅屋的事件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78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32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499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61" name="文本框 12291"/>
          <p:cNvSpPr txBox="1"/>
          <p:nvPr/>
        </p:nvSpPr>
        <p:spPr>
          <a:xfrm>
            <a:off x="572135" y="2852420"/>
            <a:ext cx="24047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十多年前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84370" y="2852420"/>
            <a:ext cx="4450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defRPr/>
            </a:pP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解放军战士路过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修建</a:t>
            </a: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小茅屋</a:t>
            </a:r>
            <a:endParaRPr lang="zh-CN" altLang="en-US" sz="2800" dirty="0">
              <a:solidFill>
                <a:srgbClr val="1C21E4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316" name="文本框 12291"/>
          <p:cNvSpPr txBox="1"/>
          <p:nvPr/>
        </p:nvSpPr>
        <p:spPr>
          <a:xfrm>
            <a:off x="572770" y="3374390"/>
            <a:ext cx="43726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sz="2800" b="1" noProof="1">
                <a:latin typeface="宋体" panose="02010600030101010101" pitchFamily="2" charset="-122"/>
                <a:ea typeface="宋体" panose="02010600030101010101" pitchFamily="2" charset="-122"/>
              </a:rPr>
              <a:t>十多年前的第二天以后</a:t>
            </a:r>
            <a:endParaRPr sz="28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84370" y="3374390"/>
            <a:ext cx="52362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defRPr/>
            </a:pP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梨花姑娘常常来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照料</a:t>
            </a: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小茅屋</a:t>
            </a:r>
            <a:endParaRPr lang="en-US" altLang="zh-CN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2770" y="3896360"/>
            <a:ext cx="36163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base">
              <a:lnSpc>
                <a:spcPct val="100000"/>
              </a:lnSpc>
            </a:pP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前几年梨花出嫁后</a:t>
            </a:r>
            <a:endParaRPr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84370" y="3896360"/>
            <a:ext cx="61734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defRPr/>
            </a:pP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梨花姑娘出嫁后妹妹接着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照管</a:t>
            </a: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小茅屋</a:t>
            </a:r>
            <a:endParaRPr lang="zh-CN" altLang="en-US" sz="2800" dirty="0">
              <a:solidFill>
                <a:srgbClr val="1C21E4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12291"/>
          <p:cNvSpPr txBox="1"/>
          <p:nvPr/>
        </p:nvSpPr>
        <p:spPr>
          <a:xfrm>
            <a:off x="572135" y="4418330"/>
            <a:ext cx="2404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上个月</a:t>
            </a:r>
            <a:endParaRPr lang="zh-CN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4370" y="4418330"/>
            <a:ext cx="61734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defRPr/>
            </a:pP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瑶族老人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借宿</a:t>
            </a:r>
            <a:r>
              <a:rPr lang="en-US" altLang="zh-CN" sz="2800" b="1">
                <a:solidFill>
                  <a:srgbClr val="1C21E4"/>
                </a:solidFill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+mj-cs"/>
                <a:sym typeface="宋体" panose="02010600030101010101" pitchFamily="2" charset="-122"/>
              </a:rPr>
              <a:t>回报</a:t>
            </a: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小茅屋</a:t>
            </a:r>
            <a:endParaRPr lang="en-US" altLang="zh-CN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12291"/>
          <p:cNvSpPr txBox="1"/>
          <p:nvPr/>
        </p:nvSpPr>
        <p:spPr>
          <a:xfrm>
            <a:off x="572770" y="5001260"/>
            <a:ext cx="39122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暮色中到第二天早晨</a:t>
            </a:r>
            <a:endParaRPr lang="zh-CN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85005" y="4940300"/>
            <a:ext cx="61722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defRPr/>
            </a:pPr>
            <a:r>
              <a:rPr lang="en-US" altLang="zh-CN" sz="28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我们</a:t>
            </a:r>
            <a:r>
              <a:rPr lang="en-US" altLang="zh-CN" sz="28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路过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借住</a:t>
            </a:r>
            <a:r>
              <a:rPr lang="en-US" altLang="zh-CN" sz="3000" b="1">
                <a:solidFill>
                  <a:srgbClr val="FF0000"/>
                </a:solidFill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修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葺</a:t>
            </a: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小茅屋</a:t>
            </a:r>
            <a:endParaRPr lang="en-US" altLang="zh-CN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4540" y="5779135"/>
            <a:ext cx="1049147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从小茅屋建造和维护的过程来看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采用倒叙。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5" grpId="0"/>
      <p:bldP spid="13316" grpId="0"/>
      <p:bldP spid="6" grpId="0"/>
      <p:bldP spid="17" grpId="0"/>
      <p:bldP spid="14" grpId="0"/>
      <p:bldP spid="7" grpId="0"/>
      <p:bldP spid="8" grpId="0"/>
      <p:bldP spid="9" grpId="0"/>
      <p:bldP spid="10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" name="矩形 18"/>
          <p:cNvSpPr/>
          <p:nvPr/>
        </p:nvSpPr>
        <p:spPr>
          <a:xfrm>
            <a:off x="703580" y="2139950"/>
            <a:ext cx="111125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sz="3000" b="1">
                <a:ea typeface="宋体" panose="02010600030101010101" pitchFamily="2" charset="-122"/>
                <a:sym typeface="+mn-ea"/>
              </a:rPr>
              <a:t>比较两种记叙顺序</a:t>
            </a:r>
            <a:r>
              <a:rPr lang="en-US" altLang="zh-CN" sz="30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ea typeface="宋体" panose="02010600030101010101" pitchFamily="2" charset="-122"/>
                <a:sym typeface="+mn-ea"/>
              </a:rPr>
              <a:t>思考讨论课文采用的记叙顺序有什么作用？</a:t>
            </a:r>
            <a:endParaRPr lang="zh-CN" altLang="en-US" sz="3000" b="1" strike="noStrike" noProof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31595" y="3014980"/>
            <a:ext cx="100901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000" b="1">
                <a:ea typeface="宋体" panose="02010600030101010101" pitchFamily="2" charset="-122"/>
              </a:rPr>
              <a:t>课文采用倒叙的作用</a:t>
            </a:r>
            <a:r>
              <a:rPr lang="en-US" altLang="zh-CN" sz="3000" b="1">
                <a:ea typeface="宋体" panose="02010600030101010101" pitchFamily="2" charset="-122"/>
                <a:sym typeface="+mn-ea"/>
              </a:rPr>
              <a:t>: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设置悬念、引人入胜、波澜起伏</a:t>
            </a:r>
            <a:r>
              <a:rPr lang="zh-CN" sz="3000" b="1">
                <a:ea typeface="宋体" panose="02010600030101010101" pitchFamily="2" charset="-122"/>
              </a:rPr>
              <a:t>。</a:t>
            </a:r>
            <a:endParaRPr lang="zh-CN" altLang="en-US" sz="3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4" name="组合 23"/>
          <p:cNvGrpSpPr/>
          <p:nvPr/>
        </p:nvGrpSpPr>
        <p:grpSpPr>
          <a:xfrm>
            <a:off x="701675" y="626745"/>
            <a:ext cx="2407920" cy="713740"/>
            <a:chOff x="2371" y="690"/>
            <a:chExt cx="3471" cy="1124"/>
          </a:xfrm>
        </p:grpSpPr>
        <p:sp>
          <p:nvSpPr>
            <p:cNvPr id="2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2644" y="741"/>
              <a:ext cx="2993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682240" y="1809115"/>
            <a:ext cx="727456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ctr"/>
            <a:r>
              <a:rPr lang="zh-CN" sz="3200" b="1">
                <a:ea typeface="宋体" panose="02010600030101010101" pitchFamily="2" charset="-122"/>
              </a:rPr>
              <a:t>驿路梨花小茅屋的主人是谁？（悬念一）认为瑶族老人是主人。（误会一）主人家到底是谁？（悬念二）哈尼小姑娘是主人。（误会二）解放军为什么要盖小茅屋？（悬念三）是雷锋同志教我们这样做的。作用：这样写波澜起伏，引人入胜。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4" name="组合 23"/>
          <p:cNvGrpSpPr/>
          <p:nvPr/>
        </p:nvGrpSpPr>
        <p:grpSpPr>
          <a:xfrm>
            <a:off x="377190" y="383540"/>
            <a:ext cx="2286635" cy="713740"/>
            <a:chOff x="2371" y="690"/>
            <a:chExt cx="3471" cy="1124"/>
          </a:xfrm>
        </p:grpSpPr>
        <p:sp>
          <p:nvSpPr>
            <p:cNvPr id="2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2644" y="741"/>
              <a:ext cx="2963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作业设计</a:t>
              </a:r>
              <a:endParaRPr lang="en-US" altLang="zh-CN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2" name="矩形 18"/>
          <p:cNvSpPr/>
          <p:nvPr/>
        </p:nvSpPr>
        <p:spPr>
          <a:xfrm>
            <a:off x="626110" y="1288415"/>
            <a:ext cx="112547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完成《叶圣陶先生二三事》和《驿路梨花》的阅读概要表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任务一③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思考写人记事散文和小说的阅读策略。</a:t>
            </a:r>
            <a:endParaRPr lang="zh-CN" altLang="en-US" sz="2800" b="1" strike="noStrike" noProof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56363" name="表格 56362"/>
          <p:cNvGraphicFramePr/>
          <p:nvPr>
            <p:custDataLst>
              <p:tags r:id="rId1"/>
            </p:custDataLst>
          </p:nvPr>
        </p:nvGraphicFramePr>
        <p:xfrm>
          <a:off x="725805" y="2303145"/>
          <a:ext cx="10714355" cy="3858895"/>
        </p:xfrm>
        <a:graphic>
          <a:graphicData uri="http://schemas.openxmlformats.org/drawingml/2006/table">
            <a:tbl>
              <a:tblPr/>
              <a:tblGrid>
                <a:gridCol w="1466123"/>
                <a:gridCol w="1101505"/>
                <a:gridCol w="2225675"/>
                <a:gridCol w="3860101"/>
                <a:gridCol w="2060951"/>
              </a:tblGrid>
              <a:tr h="5181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篇目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文体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ym typeface="+mn-ea"/>
                        </a:rPr>
                        <a:t>评价性词句</a:t>
                      </a:r>
                      <a:endParaRPr lang="zh-CN" altLang="en-US" sz="2800" b="1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事件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sz="2800" b="1">
                          <a:latin typeface="宋体" panose="02010600030101010101" pitchFamily="2" charset="-122"/>
                          <a:sym typeface="宋体" panose="02010600030101010101" pitchFamily="2" charset="-122"/>
                        </a:rPr>
                        <a:t>感受或评析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1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《叶圣陶先生二三事》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/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《驿路梨花》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人物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/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情节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01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环境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56363" name="表格 56362"/>
          <p:cNvGraphicFramePr/>
          <p:nvPr>
            <p:custDataLst>
              <p:tags r:id="rId1"/>
            </p:custDataLst>
          </p:nvPr>
        </p:nvGraphicFramePr>
        <p:xfrm>
          <a:off x="279400" y="862965"/>
          <a:ext cx="11545570" cy="5299710"/>
        </p:xfrm>
        <a:graphic>
          <a:graphicData uri="http://schemas.openxmlformats.org/drawingml/2006/table">
            <a:tbl>
              <a:tblPr/>
              <a:tblGrid>
                <a:gridCol w="1579880"/>
                <a:gridCol w="1187450"/>
                <a:gridCol w="2454910"/>
                <a:gridCol w="2905760"/>
                <a:gridCol w="3417570"/>
              </a:tblGrid>
              <a:tr h="51879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篇目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文体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ym typeface="+mn-ea"/>
                        </a:rPr>
                        <a:t>评价性词句</a:t>
                      </a:r>
                      <a:endParaRPr lang="zh-CN" altLang="en-US" sz="2800" b="1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事件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sz="2800" b="1">
                          <a:latin typeface="宋体" panose="02010600030101010101" pitchFamily="2" charset="-122"/>
                          <a:sym typeface="宋体" panose="02010600030101010101" pitchFamily="2" charset="-122"/>
                        </a:rPr>
                        <a:t>感受或评析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795">
                <a:tc rowSpan="6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《叶圣陶先生二三事》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6"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795">
                <a:tc vMerge="1">
                  <a:tcPr/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430">
                <a:tc vMerge="1">
                  <a:tcPr/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795">
                <a:tc vMerge="1">
                  <a:tcPr/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795">
                <a:tc vMerge="1">
                  <a:tcPr/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43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795"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《驿路梨花》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人物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795">
                <a:tc vMerge="1">
                  <a:tcPr/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情节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28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环境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840865" y="2366645"/>
            <a:ext cx="1181100" cy="12922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写人的记事散文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40865" y="5095240"/>
            <a:ext cx="1181100" cy="4305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361" name="文本框 12291"/>
          <p:cNvSpPr txBox="1"/>
          <p:nvPr/>
        </p:nvSpPr>
        <p:spPr>
          <a:xfrm>
            <a:off x="3022600" y="1372235"/>
            <a:ext cx="25317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③待人厚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0210" y="1350645"/>
            <a:ext cx="26492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defRPr/>
            </a:pP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修改文章</a:t>
            </a:r>
            <a:endParaRPr lang="zh-CN" altLang="en-US" sz="2800" dirty="0">
              <a:solidFill>
                <a:srgbClr val="1C21E4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52790" y="1350645"/>
            <a:ext cx="3472815" cy="50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严谨认真、诚恳谦逊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362" name="文本框 12291"/>
          <p:cNvSpPr txBox="1"/>
          <p:nvPr/>
        </p:nvSpPr>
        <p:spPr>
          <a:xfrm>
            <a:off x="3022600" y="1944370"/>
            <a:ext cx="24676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一以贯之</a:t>
            </a:r>
            <a:r>
              <a:rPr lang="en-US" altLang="zh-CN" sz="28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宽厚待人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54345" y="187261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恭送客人</a:t>
            </a:r>
            <a:endParaRPr lang="en-US" altLang="zh-CN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52790" y="1894205"/>
            <a:ext cx="3507105" cy="50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彬彬有礼、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谦卑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54345" y="239458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真诚回信</a:t>
            </a:r>
            <a:endParaRPr lang="en-US" altLang="zh-CN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52790" y="2437765"/>
            <a:ext cx="3507105" cy="50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细心体贴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315" name="文本框 12291"/>
          <p:cNvSpPr txBox="1"/>
          <p:nvPr/>
        </p:nvSpPr>
        <p:spPr>
          <a:xfrm>
            <a:off x="3021965" y="2938145"/>
            <a:ext cx="24682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⑥律己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严</a:t>
            </a:r>
            <a:endParaRPr lang="zh-CN" altLang="en-US" noProof="1" dirty="0">
              <a:latin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90210" y="2952750"/>
            <a:ext cx="23317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</a:rPr>
              <a:t>写文明白如话</a:t>
            </a:r>
            <a:endParaRPr lang="zh-CN" sz="2800" b="0">
              <a:solidFill>
                <a:srgbClr val="1C21E4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16" name="文本框 12291"/>
          <p:cNvSpPr txBox="1"/>
          <p:nvPr/>
        </p:nvSpPr>
        <p:spPr>
          <a:xfrm>
            <a:off x="3006725" y="3460115"/>
            <a:ext cx="26396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⑦</a:t>
            </a:r>
            <a:r>
              <a:rPr lang="zh-CN" altLang="en-US" sz="27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文风重视</a:t>
            </a:r>
            <a:r>
              <a:rPr lang="zh-CN" altLang="en-US" sz="2700" b="1" noProof="1" dirty="0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简洁</a:t>
            </a:r>
            <a:endParaRPr lang="zh-CN" altLang="en-US" sz="2700" b="1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18150" y="3488055"/>
            <a:ext cx="3028315" cy="412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例举“</a:t>
            </a:r>
            <a:r>
              <a:rPr lang="zh-CN" altLang="en-US" sz="22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了</a:t>
            </a:r>
            <a:r>
              <a:rPr lang="zh-CN" altLang="en-US" sz="22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”和“</a:t>
            </a:r>
            <a:r>
              <a:rPr lang="zh-CN" altLang="en-US" sz="22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太</a:t>
            </a:r>
            <a:r>
              <a:rPr lang="zh-CN" altLang="en-US" sz="22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200" dirty="0">
                <a:solidFill>
                  <a:srgbClr val="1C21E4"/>
                </a:solidFill>
                <a:uFillTx/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+mn-ea"/>
              </a:rPr>
              <a:t>的用法</a:t>
            </a:r>
            <a:r>
              <a:rPr lang="zh-CN" altLang="en-US" sz="22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200" dirty="0">
              <a:solidFill>
                <a:srgbClr val="1C21E4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06725" y="4001770"/>
            <a:ext cx="25120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base">
              <a:lnSpc>
                <a:spcPct val="100000"/>
              </a:lnSpc>
            </a:pPr>
            <a:r>
              <a:rPr lang="zh-CN" altLang="en-US" sz="2800" b="1" dirty="0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⑧</a:t>
            </a:r>
            <a:r>
              <a:rPr 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写作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求完美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18785" y="4032885"/>
            <a:ext cx="302768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统一</a:t>
            </a:r>
            <a:r>
              <a:rPr lang="zh-CN" altLang="en-US" sz="22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2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做</a:t>
            </a:r>
            <a:r>
              <a:rPr lang="zh-CN" altLang="en-US" sz="22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altLang="en-US" sz="22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</a:t>
            </a:r>
            <a:r>
              <a:rPr lang="zh-CN" altLang="en-US" sz="22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200" dirty="0">
                <a:solidFill>
                  <a:srgbClr val="1C21E4"/>
                </a:solidFill>
                <a:uFillTx/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+mn-ea"/>
              </a:rPr>
              <a:t>使用体例</a:t>
            </a:r>
            <a:r>
              <a:rPr lang="zh-CN" altLang="en-US" sz="24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400" dirty="0">
              <a:solidFill>
                <a:srgbClr val="1C21E4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32800" y="3460115"/>
            <a:ext cx="3427095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以身作则、认真至极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03570" y="5552440"/>
            <a:ext cx="26492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defRPr/>
            </a:pP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梨花</a:t>
            </a:r>
            <a:endParaRPr lang="zh-CN" altLang="en-US" sz="2800" dirty="0">
              <a:solidFill>
                <a:srgbClr val="1C21E4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18785" y="4507230"/>
            <a:ext cx="630618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defRPr/>
            </a:pPr>
            <a:r>
              <a:rPr lang="zh-CN" altLang="en-US" sz="22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解放军战士</a:t>
            </a:r>
            <a:r>
              <a:rPr lang="en-US" altLang="zh-CN" sz="2200" b="1">
                <a:solidFill>
                  <a:srgbClr val="1C21E4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2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梨花</a:t>
            </a:r>
            <a:r>
              <a:rPr lang="en-US" altLang="zh-CN" sz="2200" b="1">
                <a:solidFill>
                  <a:srgbClr val="1C21E4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2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梨花之妹</a:t>
            </a:r>
            <a:r>
              <a:rPr lang="en-US" altLang="zh-CN" sz="2200" b="1">
                <a:solidFill>
                  <a:srgbClr val="1C21E4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2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瑶族老人</a:t>
            </a:r>
            <a:r>
              <a:rPr lang="en-US" altLang="zh-CN" sz="2200" b="1">
                <a:solidFill>
                  <a:srgbClr val="1C21E4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2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“我”和老余</a:t>
            </a:r>
            <a:endParaRPr lang="zh-CN" altLang="en-US" sz="2200" b="1" dirty="0">
              <a:solidFill>
                <a:srgbClr val="1C21E4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18150" y="5014595"/>
            <a:ext cx="6126480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defRPr/>
            </a:pPr>
            <a:r>
              <a:rPr lang="zh-CN" altLang="en-US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修建</a:t>
            </a:r>
            <a:r>
              <a:rPr lang="en-US" altLang="zh-CN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——照料——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照管</a:t>
            </a:r>
            <a:r>
              <a:rPr lang="en-US" altLang="zh-CN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回报</a:t>
            </a:r>
            <a:r>
              <a:rPr lang="en-US" altLang="zh-CN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——借住</a:t>
            </a:r>
            <a:endParaRPr lang="en-US" altLang="zh-CN" sz="2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15361" grpId="0"/>
      <p:bldP spid="8" grpId="0"/>
      <p:bldP spid="6" grpId="0"/>
      <p:bldP spid="15362" grpId="0"/>
      <p:bldP spid="11" grpId="0"/>
      <p:bldP spid="13" grpId="0"/>
      <p:bldP spid="7" grpId="0"/>
      <p:bldP spid="10" grpId="0"/>
      <p:bldP spid="13315" grpId="0"/>
      <p:bldP spid="100" grpId="0"/>
      <p:bldP spid="15" grpId="0"/>
      <p:bldP spid="17" grpId="0"/>
      <p:bldP spid="19" grpId="0"/>
      <p:bldP spid="3" grpId="0"/>
      <p:bldP spid="4" grpId="0"/>
      <p:bldP spid="9" grpId="0"/>
      <p:bldP spid="133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81965" y="1700530"/>
          <a:ext cx="11200130" cy="3796665"/>
        </p:xfrm>
        <a:graphic>
          <a:graphicData uri="http://schemas.openxmlformats.org/drawingml/2006/table">
            <a:tbl>
              <a:tblPr/>
              <a:tblGrid>
                <a:gridCol w="1167130"/>
                <a:gridCol w="4333875"/>
                <a:gridCol w="5699125"/>
              </a:tblGrid>
              <a:tr h="59753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文体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2800" b="1">
                          <a:ea typeface="宋体" panose="02010600030101010101" pitchFamily="2" charset="-122"/>
                          <a:sym typeface="+mn-ea"/>
                        </a:rPr>
                        <a:t>叙事散文</a:t>
                      </a:r>
                      <a:endParaRPr lang="zh-CN" altLang="en-US" sz="28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小说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情节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83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线索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03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顺序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468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结构方式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26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2800" b="1">
                          <a:ea typeface="宋体" panose="02010600030101010101" pitchFamily="2" charset="-122"/>
                          <a:sym typeface="+mn-ea"/>
                        </a:rPr>
                        <a:t>阅读策略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882900" y="1021715"/>
            <a:ext cx="58991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200" b="1">
                <a:ea typeface="宋体" panose="02010600030101010101" pitchFamily="2" charset="-122"/>
                <a:sym typeface="+mn-ea"/>
              </a:rPr>
              <a:t>写人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叙事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散文和小说的阅读策略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673860" y="2311400"/>
            <a:ext cx="37579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情节不求完整但很集中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14085" y="2311400"/>
            <a:ext cx="56635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情节完整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开端、发展、高潮、结局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73860" y="2833370"/>
            <a:ext cx="87649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常以时、地、人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行踪和见闻感受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、事、物、情为线索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14085" y="3426460"/>
            <a:ext cx="37579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顺叙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倒叙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和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插叙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三种</a:t>
            </a:r>
            <a:endParaRPr lang="zh-CN" altLang="en-US" sz="2800" b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14085" y="3948430"/>
            <a:ext cx="56680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前后照应、制造悬念、埋下伏笔、总结上文、点题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1673860" y="3948430"/>
            <a:ext cx="43402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首尾照应、总结、过渡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73860" y="4379595"/>
            <a:ext cx="43402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1C21E4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一般结构为</a:t>
            </a:r>
            <a:r>
              <a:rPr lang="zh-CN" altLang="en-US" sz="28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总分</a:t>
            </a:r>
            <a:r>
              <a:rPr lang="zh-CN" altLang="en-US" sz="2800">
                <a:solidFill>
                  <a:srgbClr val="1C21E4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或</a:t>
            </a:r>
            <a:r>
              <a:rPr lang="zh-CN" altLang="en-US" sz="28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分总</a:t>
            </a:r>
            <a:endParaRPr lang="zh-CN" altLang="en-US" sz="280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1673860" y="4826635"/>
            <a:ext cx="43402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文眼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2800" b="1" dirty="0">
                <a:solidFill>
                  <a:srgbClr val="1C21E4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中心词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住线索</a:t>
            </a:r>
            <a:r>
              <a:rPr lang="en-US" altLang="zh-CN" sz="28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理清结构</a:t>
            </a:r>
            <a:r>
              <a:rPr lang="en-US" altLang="zh-CN" sz="28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把握作者思路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6014085" y="4901565"/>
            <a:ext cx="56635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线索</a:t>
            </a:r>
            <a:r>
              <a:rPr lang="en-US" altLang="zh-CN" sz="28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理清情节的来龙去脉</a:t>
            </a:r>
            <a:r>
              <a:rPr lang="en-US" altLang="zh-CN" sz="28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理解记叙的顺序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11" grpId="0"/>
      <p:bldP spid="9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4" name="组合 23"/>
          <p:cNvGrpSpPr/>
          <p:nvPr/>
        </p:nvGrpSpPr>
        <p:grpSpPr>
          <a:xfrm>
            <a:off x="701675" y="626745"/>
            <a:ext cx="2286635" cy="713740"/>
            <a:chOff x="2371" y="690"/>
            <a:chExt cx="3471" cy="1124"/>
          </a:xfrm>
        </p:grpSpPr>
        <p:sp>
          <p:nvSpPr>
            <p:cNvPr id="2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2644" y="741"/>
              <a:ext cx="2963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方法小结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25525" y="2316480"/>
            <a:ext cx="1021016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ea typeface="宋体" panose="02010600030101010101" pitchFamily="2" charset="-122"/>
              </a:rPr>
              <a:t>       </a:t>
            </a:r>
            <a:r>
              <a:rPr lang="zh-CN" sz="3200" b="1">
                <a:ea typeface="宋体" panose="02010600030101010101" pitchFamily="2" charset="-122"/>
              </a:rPr>
              <a:t>略读写人叙事类文章应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关注标题、开头、结尾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明确文体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抓表明人物特点的词语和评价性语句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抓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段首或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段尾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中心句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、总起句、总结句、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过渡句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梳理文章要点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ea typeface="宋体" panose="02010600030101010101" pitchFamily="2" charset="-122"/>
              </a:rPr>
              <a:t>把握内容大意</a:t>
            </a:r>
            <a:r>
              <a:rPr 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231" y="2357428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第三课时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02535" y="3575050"/>
            <a:ext cx="74314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ea typeface="宋体" panose="02010600030101010101" pitchFamily="2" charset="-122"/>
              </a:rPr>
              <a:t>目标学习篇目</a:t>
            </a:r>
            <a:r>
              <a:rPr lang="zh-CN" altLang="en-US" sz="36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sz="3600" b="0">
                <a:ea typeface="宋体" panose="02010600030101010101" pitchFamily="2" charset="-122"/>
              </a:rPr>
              <a:t>《最苦与最乐》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29945" y="1172845"/>
            <a:ext cx="104514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文章略读三步骤：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快速浏览；2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圈出重点；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重览重点。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361" name="文本框 4"/>
          <p:cNvSpPr txBox="1"/>
          <p:nvPr/>
        </p:nvSpPr>
        <p:spPr>
          <a:xfrm>
            <a:off x="890270" y="2472055"/>
            <a:ext cx="10663555" cy="239966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略读建议：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默读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3000" b="1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出声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不指读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</a:t>
            </a:r>
            <a:r>
              <a:rPr lang="zh-CN" altLang="en-US" sz="3000" b="1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扫读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,每分钟约</a:t>
            </a:r>
            <a:r>
              <a:rPr lang="en-US" altLang="zh-CN" sz="3000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400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字</a:t>
            </a:r>
            <a:r>
              <a:rPr lang="zh-CN" altLang="en-US" sz="3000" b="1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标注出段落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序号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勾画出评价性语句</a:t>
            </a:r>
            <a:r>
              <a:rPr sz="30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;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圈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画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出提示思路的词语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把握文章的要点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。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散文的一般结构方式为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提出对</a:t>
            </a:r>
            <a:r>
              <a:rPr lang="zh-CN" altLang="zh-CN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象</a:t>
            </a:r>
            <a:r>
              <a:rPr lang="en-US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——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对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对象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进行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描</a:t>
            </a:r>
            <a:r>
              <a:rPr lang="zh-CN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</a:t>
            </a:r>
            <a:endParaRPr lang="zh-CN" altLang="zh-CN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明意义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。理解结构通常要从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抓线索或文眼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入手。</a:t>
            </a:r>
            <a:endParaRPr lang="zh-CN" altLang="zh-CN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1" grpId="0" bldLvl="0" animBg="1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50706" y="605376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TextBox 2"/>
          <p:cNvSpPr txBox="1"/>
          <p:nvPr/>
        </p:nvSpPr>
        <p:spPr>
          <a:xfrm>
            <a:off x="1288415" y="2202180"/>
            <a:ext cx="9480550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运用略读方法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找出作者的观点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圈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画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出标志文章结构的关键句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理清文章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内容</a:t>
            </a:r>
            <a:r>
              <a:rPr 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和论述思路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重难点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1" name="组合 7"/>
          <p:cNvGrpSpPr/>
          <p:nvPr/>
        </p:nvGrpSpPr>
        <p:grpSpPr>
          <a:xfrm>
            <a:off x="332740" y="325120"/>
            <a:ext cx="2657475" cy="715645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2289" name="Rectangle 3"/>
          <p:cNvSpPr>
            <a:spLocks noGrp="1"/>
          </p:cNvSpPr>
          <p:nvPr/>
        </p:nvSpPr>
        <p:spPr>
          <a:xfrm>
            <a:off x="1099185" y="1329055"/>
            <a:ext cx="7506970" cy="7867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给红色字注音或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根据拼音写汉字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3200" dirty="0">
              <a:sym typeface="+mn-ea"/>
            </a:endParaRPr>
          </a:p>
        </p:txBody>
      </p:sp>
      <p:sp>
        <p:nvSpPr>
          <p:cNvPr id="4" name="Rectangle 3"/>
          <p:cNvSpPr>
            <a:spLocks noGrp="1"/>
          </p:cNvSpPr>
          <p:nvPr/>
        </p:nvSpPr>
        <p:spPr>
          <a:xfrm>
            <a:off x="923925" y="2115820"/>
            <a:ext cx="11760200" cy="196024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安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</a:t>
            </a:r>
            <a:r>
              <a:rPr 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揽       </a:t>
            </a:r>
            <a:r>
              <a:rPr lang="en-US" sz="3200" dirty="0">
                <a:sym typeface="+mn-ea"/>
              </a:rPr>
              <a:t> </a:t>
            </a: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恩</a:t>
            </a:r>
            <a:r>
              <a:rPr lang="en-US" sz="3200" dirty="0">
                <a:sym typeface="+mn-ea"/>
              </a:rPr>
              <a:t>huì</a:t>
            </a: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监</a:t>
            </a:r>
            <a:r>
              <a:rPr sz="3200" dirty="0">
                <a:sym typeface="+mn-ea"/>
              </a:rPr>
              <a:t> dū</a:t>
            </a:r>
            <a:r>
              <a:rPr lang="en-US" sz="3200" dirty="0">
                <a:sym typeface="+mn-ea"/>
              </a:rPr>
              <a:t>            </a:t>
            </a:r>
            <a:endParaRPr lang="en-US" sz="3200" dirty="0"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3200" dirty="0">
                <a:sym typeface="+mn-ea"/>
              </a:rPr>
              <a:t>xún </a:t>
            </a:r>
            <a:r>
              <a:rPr lang="en-US" sz="3200" dirty="0">
                <a:sym typeface="+mn-ea"/>
              </a:rPr>
              <a:t>  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环</a:t>
            </a: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</a:t>
            </a:r>
            <a:r>
              <a:rPr sz="3200" dirty="0">
                <a:sym typeface="+mn-ea"/>
              </a:rPr>
              <a:t>shì　</a:t>
            </a:r>
            <a:r>
              <a:rPr lang="en-US" sz="3200" dirty="0">
                <a:sym typeface="+mn-ea"/>
              </a:rPr>
              <a:t>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重负</a:t>
            </a: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endParaRPr 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死而后</a:t>
            </a:r>
            <a:r>
              <a:rPr sz="3200" dirty="0">
                <a:sym typeface="+mn-ea"/>
              </a:rPr>
              <a:t>yǐ		</a:t>
            </a:r>
            <a:r>
              <a:rPr lang="en-US" sz="3200" dirty="0">
                <a:sym typeface="+mn-ea"/>
              </a:rPr>
              <a:t>  </a:t>
            </a:r>
            <a:r>
              <a:rPr sz="3200" dirty="0">
                <a:sym typeface="+mn-ea"/>
              </a:rPr>
              <a:t>rén　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人志士</a:t>
            </a: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悲天</a:t>
            </a:r>
            <a:r>
              <a:rPr sz="3200" dirty="0">
                <a:sym typeface="+mn-ea"/>
              </a:rPr>
              <a:t>mǐn　</a:t>
            </a:r>
            <a:r>
              <a:rPr sz="32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</a:t>
            </a:r>
            <a:endParaRPr sz="3200" dirty="0">
              <a:sym typeface="+mn-ea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1383877" y="1991572"/>
            <a:ext cx="11027833" cy="2084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fèn           l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           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惠           督        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循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释                   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已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zh-CN" altLang="en-US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仁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悯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          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0" name="文本框 4"/>
          <p:cNvSpPr txBox="1"/>
          <p:nvPr/>
        </p:nvSpPr>
        <p:spPr>
          <a:xfrm>
            <a:off x="1310005" y="4076065"/>
            <a:ext cx="293878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qì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约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qi</a:t>
            </a:r>
            <a:r>
              <a:rPr lang="en-US" altLang="en-US" sz="32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è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而不舍</a:t>
            </a:r>
            <a:r>
              <a:rPr lang="zh-CN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2" name="AutoShape 10"/>
          <p:cNvSpPr/>
          <p:nvPr/>
        </p:nvSpPr>
        <p:spPr>
          <a:xfrm>
            <a:off x="1233805" y="419163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AutoShape 10"/>
          <p:cNvSpPr/>
          <p:nvPr/>
        </p:nvSpPr>
        <p:spPr>
          <a:xfrm>
            <a:off x="5551805" y="419163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28676"/>
          <p:cNvSpPr/>
          <p:nvPr/>
        </p:nvSpPr>
        <p:spPr>
          <a:xfrm>
            <a:off x="7577455" y="5230495"/>
            <a:ext cx="28536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01930"/>
            <a:r>
              <a:rPr lang="zh-CN" altLang="en-US" sz="3000" b="1" dirty="0">
                <a:latin typeface="Arial" panose="020B0604020202020204" pitchFamily="34" charset="0"/>
              </a:rPr>
              <a:t> </a:t>
            </a:r>
            <a:endParaRPr lang="zh-CN" altLang="en-US" sz="3000" b="1" dirty="0">
              <a:latin typeface="Arial" panose="020B0604020202020204" pitchFamily="34" charset="0"/>
            </a:endParaRPr>
          </a:p>
        </p:txBody>
      </p:sp>
      <p:sp>
        <p:nvSpPr>
          <p:cNvPr id="10" name="Text Box 4"/>
          <p:cNvSpPr txBox="1"/>
          <p:nvPr/>
        </p:nvSpPr>
        <p:spPr>
          <a:xfrm>
            <a:off x="1909445" y="4107180"/>
            <a:ext cx="848995" cy="1241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契锲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          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5628005" y="4119880"/>
            <a:ext cx="293878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xiè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却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err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</a:t>
            </a:r>
            <a:r>
              <a:rPr lang="en-US" altLang="en-US" sz="3200" err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ù      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</a:t>
            </a:r>
            <a:r>
              <a:rPr lang="zh-CN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 Box 4"/>
          <p:cNvSpPr txBox="1"/>
          <p:nvPr/>
        </p:nvSpPr>
        <p:spPr>
          <a:xfrm>
            <a:off x="6209665" y="4191635"/>
            <a:ext cx="848995" cy="1241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卸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御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          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sz="36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10" grpId="0" bldLvl="0"/>
      <p:bldP spid="13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40360" y="1475740"/>
            <a:ext cx="115112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sz="3200" b="1">
                <a:ea typeface="宋体" panose="02010600030101010101" pitchFamily="2" charset="-122"/>
              </a:rPr>
              <a:t>课文《最苦与最乐》是一篇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论述性</a:t>
            </a:r>
            <a:r>
              <a:rPr lang="zh-CN" sz="3200" b="1">
                <a:ea typeface="宋体" panose="02010600030101010101" pitchFamily="2" charset="-122"/>
              </a:rPr>
              <a:t>文章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略读时应侧重把握作者的观点和思路等。略读课文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边读边用红笔圈画出三句表明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作者观点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的语句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(学习任务一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 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4215" y="397674"/>
            <a:ext cx="2428151" cy="713740"/>
            <a:chOff x="2371" y="690"/>
            <a:chExt cx="3018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018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494" y="789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理清思路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5845" name="矩形 35844"/>
          <p:cNvSpPr/>
          <p:nvPr/>
        </p:nvSpPr>
        <p:spPr>
          <a:xfrm>
            <a:off x="1052195" y="3108643"/>
            <a:ext cx="10204450" cy="98488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0" bIns="0" anchor="ctr" anchorCtr="0">
            <a:spAutoFit/>
          </a:bodyPr>
          <a:p>
            <a:pPr fontAlgn="auto"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知识卡片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观点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是指从一定的立场或角度出发</a:t>
            </a:r>
            <a:r>
              <a:rPr lang="en-US" altLang="zh-CN" sz="32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事物或问题的看法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2930" y="4222750"/>
            <a:ext cx="101955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观点句：</a:t>
            </a:r>
            <a:endParaRPr lang="zh-CN" sz="3200" b="1" dirty="0">
              <a:solidFill>
                <a:srgbClr val="FF0000"/>
              </a:solidFill>
              <a:uFillTx/>
              <a:latin typeface="黑体" panose="02010609060101010101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1751" name="矩形 31750"/>
          <p:cNvSpPr/>
          <p:nvPr/>
        </p:nvSpPr>
        <p:spPr>
          <a:xfrm>
            <a:off x="1052195" y="4806315"/>
            <a:ext cx="84245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0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①人生最苦的事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莫苦于身上背着一种未来的责任。</a:t>
            </a:r>
            <a:endParaRPr lang="zh-CN" altLang="en-US" sz="30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31753" name="矩形 31752"/>
          <p:cNvSpPr/>
          <p:nvPr/>
        </p:nvSpPr>
        <p:spPr>
          <a:xfrm>
            <a:off x="928370" y="5359083"/>
            <a:ext cx="91440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Arial" panose="020B0604020202020204" pitchFamily="34" charset="0"/>
              </a:rPr>
              <a:t> </a:t>
            </a:r>
            <a:r>
              <a:rPr lang="en-US" altLang="zh-CN" sz="30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000" b="1" dirty="0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自然责任完了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算是人生第一件乐事。</a:t>
            </a:r>
            <a:endParaRPr lang="zh-CN" altLang="en-US" sz="3000" b="1" dirty="0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7" name="矩形 31756"/>
          <p:cNvSpPr/>
          <p:nvPr/>
        </p:nvSpPr>
        <p:spPr>
          <a:xfrm>
            <a:off x="989965" y="5912168"/>
            <a:ext cx="794702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30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3000" b="1" dirty="0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责任是要解除了才没有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并不是卸了就没有。</a:t>
            </a:r>
            <a:endParaRPr lang="zh-CN" altLang="en-US" sz="3000" b="1" dirty="0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91186" y="389255"/>
            <a:ext cx="113220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/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在文中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圈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画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出标志文章结构的关键句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体会下列句子的作用</a:t>
            </a:r>
            <a:r>
              <a:rPr lang="zh-CN" altLang="zh-CN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9815" y="1009015"/>
            <a:ext cx="401193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0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①</a:t>
            </a:r>
            <a:r>
              <a:rPr lang="zh-CN" altLang="en-US" sz="30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人生什么事最苦呢？</a:t>
            </a:r>
            <a:endParaRPr lang="zh-CN" altLang="en-US" sz="30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1751" name="矩形 31750"/>
          <p:cNvSpPr/>
          <p:nvPr/>
        </p:nvSpPr>
        <p:spPr>
          <a:xfrm>
            <a:off x="1059815" y="1597660"/>
            <a:ext cx="84245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0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①</a:t>
            </a:r>
            <a:r>
              <a:rPr lang="zh-CN" altLang="en-US" sz="30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人生最苦的事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莫苦于身上背着一种未来的责任。</a:t>
            </a:r>
            <a:endParaRPr lang="zh-CN" altLang="en-US" sz="30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9815" y="2222500"/>
            <a:ext cx="5266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30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</a:t>
            </a:r>
            <a:r>
              <a:rPr sz="3000" b="1">
                <a:solidFill>
                  <a:srgbClr val="1C21E4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翻过来看</a:t>
            </a:r>
            <a:r>
              <a:rPr lang="en-US" altLang="zh-CN" sz="30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1C21E4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什么事最快乐呢</a:t>
            </a:r>
            <a:r>
              <a:rPr sz="30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？</a:t>
            </a:r>
            <a:endParaRPr lang="zh-CN" altLang="en-US" sz="3000" b="1">
              <a:solidFill>
                <a:srgbClr val="1C21E4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9815" y="2878455"/>
            <a:ext cx="783907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0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⑤然则为什么孟子又说</a:t>
            </a:r>
            <a:r>
              <a:rPr sz="30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“君子有终身之忧”</a:t>
            </a:r>
            <a:r>
              <a:rPr lang="zh-CN" sz="30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呢？</a:t>
            </a:r>
            <a:endParaRPr lang="zh-CN" altLang="en-US" sz="3000" b="1">
              <a:solidFill>
                <a:srgbClr val="1C21E4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9815" y="3534410"/>
            <a:ext cx="1007999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⑥有人说</a:t>
            </a:r>
            <a:r>
              <a:rPr lang="zh-CN" altLang="en-US" sz="3000" b="1">
                <a:solidFill>
                  <a:srgbClr val="1C21E4"/>
                </a:solidFill>
                <a:sym typeface="宋体" panose="02010600030101010101" pitchFamily="2" charset="-122"/>
              </a:rPr>
              <a:t>:</a:t>
            </a:r>
            <a:r>
              <a:rPr sz="30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既然这苦是从负责任而生的</a:t>
            </a:r>
            <a:r>
              <a:rPr lang="en-US" altLang="zh-CN" sz="30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我若是将责任卸却</a:t>
            </a:r>
            <a:r>
              <a:rPr lang="en-US" altLang="zh-CN" sz="30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岂不是就永远没有苦了吗？</a:t>
            </a:r>
            <a:r>
              <a:rPr sz="30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0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779" name="矩形 32778"/>
          <p:cNvSpPr/>
          <p:nvPr/>
        </p:nvSpPr>
        <p:spPr>
          <a:xfrm>
            <a:off x="1059815" y="5015865"/>
            <a:ext cx="97021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0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⑥</a:t>
            </a:r>
            <a:r>
              <a:rPr lang="zh-CN" altLang="en-US" sz="3000" b="1" dirty="0">
                <a:solidFill>
                  <a:srgbClr val="1C21E4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尽得大的责任</a:t>
            </a:r>
            <a:r>
              <a:rPr lang="en-US" altLang="zh-CN" sz="30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1C21E4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就得大快乐；尽得小的责任</a:t>
            </a:r>
            <a:r>
              <a:rPr lang="en-US" altLang="zh-CN" sz="30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1C21E4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就得小快乐。时时尽责任</a:t>
            </a:r>
            <a:r>
              <a:rPr lang="en-US" altLang="zh-CN" sz="30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1C21E4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便时时快乐。</a:t>
            </a:r>
            <a:endParaRPr lang="zh-CN" altLang="en-US" sz="3000" b="1" dirty="0">
              <a:solidFill>
                <a:srgbClr val="1C21E4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33620" y="972820"/>
            <a:ext cx="176403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引出下文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63125" y="1597660"/>
            <a:ext cx="13766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总结句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26505" y="2222500"/>
            <a:ext cx="14135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过渡句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76970" y="2878455"/>
            <a:ext cx="139319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过渡句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99660" y="4462780"/>
            <a:ext cx="176403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引出下文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67605" y="5932805"/>
            <a:ext cx="176403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总结全文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9" grpId="0"/>
      <p:bldP spid="8" grpId="0"/>
      <p:bldP spid="3" grpId="0"/>
      <p:bldP spid="9" grpId="0"/>
      <p:bldP spid="5" grpId="0"/>
      <p:bldP spid="10" grpId="0"/>
      <p:bldP spid="6" grpId="0"/>
      <p:bldP spid="11" grpId="0"/>
      <p:bldP spid="7" grpId="0"/>
      <p:bldP spid="12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85165" y="904875"/>
            <a:ext cx="105968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3.</a:t>
            </a:r>
            <a:r>
              <a:rPr 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根据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关键句可以明确文章写了哪几方面的内容。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将标志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文章结构的关键句与这些内容一一对应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梳理出文章的结构</a:t>
            </a:r>
            <a:r>
              <a:rPr lang="zh-CN" altLang="zh-CN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7880" y="2116455"/>
            <a:ext cx="101955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内容：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                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结构</a:t>
            </a:r>
            <a:r>
              <a:rPr 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：</a:t>
            </a:r>
            <a:endParaRPr lang="zh-CN" sz="3200" b="1" dirty="0">
              <a:solidFill>
                <a:srgbClr val="FF0000"/>
              </a:solidFill>
              <a:uFillTx/>
              <a:latin typeface="黑体" panose="02010609060101010101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7892" name="文本框 23631"/>
          <p:cNvSpPr txBox="1"/>
          <p:nvPr/>
        </p:nvSpPr>
        <p:spPr>
          <a:xfrm>
            <a:off x="817880" y="2700020"/>
            <a:ext cx="2834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人生最苦的事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77385" y="2700020"/>
            <a:ext cx="7567930" cy="5835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思源黑体 CN Medium" panose="020B0600000000000000" charset="-122"/>
              </a:rPr>
              <a:t>第一部分</a:t>
            </a:r>
            <a:r>
              <a:rPr lang="zh-CN" altLang="zh-CN" sz="3200" b="1" dirty="0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dirty="0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1-3</a:t>
            </a:r>
            <a:r>
              <a:rPr lang="zh-CN" alt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solidFill>
                  <a:srgbClr val="20202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思源黑体 CN Medium" panose="020B0600000000000000" charset="-122"/>
              </a:rPr>
              <a:t>论述</a:t>
            </a:r>
            <a:r>
              <a:rPr lang="en-US" altLang="zh-CN" sz="3200" b="1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人生最苦的事</a:t>
            </a:r>
            <a:r>
              <a:rPr lang="zh-CN" altLang="en-US" sz="3200" b="1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是</a:t>
            </a:r>
            <a:r>
              <a:rPr lang="zh-CN" altLang="en-US" sz="3200">
                <a:ln w="9525">
                  <a:noFill/>
                  <a:prstDash val="solid"/>
                </a:ln>
                <a:solidFill>
                  <a:srgbClr val="0000FF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负责</a:t>
            </a:r>
            <a:endParaRPr lang="zh-CN" altLang="en-US" sz="3200" b="1">
              <a:effectLst/>
              <a:latin typeface="Arial" panose="020B0604020202020204" pitchFamily="34" charset="0"/>
              <a:ea typeface="思源黑体 CN Medium" panose="020B0600000000000000" charset="-122"/>
              <a:cs typeface="Arial" panose="020B0604020202020204" pitchFamily="34" charset="0"/>
            </a:endParaRPr>
          </a:p>
        </p:txBody>
      </p:sp>
      <p:sp>
        <p:nvSpPr>
          <p:cNvPr id="5" name="文本框 23631"/>
          <p:cNvSpPr txBox="1"/>
          <p:nvPr/>
        </p:nvSpPr>
        <p:spPr>
          <a:xfrm>
            <a:off x="817880" y="3415030"/>
            <a:ext cx="2835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人生最乐的事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77385" y="3415030"/>
            <a:ext cx="7567930" cy="5835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思源黑体 CN Medium" panose="020B0600000000000000" charset="-122"/>
              </a:rPr>
              <a:t>第二部分</a:t>
            </a:r>
            <a:r>
              <a:rPr lang="zh-CN" altLang="zh-CN" sz="3200" b="1" dirty="0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dirty="0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solidFill>
                  <a:srgbClr val="20202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思源黑体 CN Medium" panose="020B0600000000000000" charset="-122"/>
              </a:rPr>
              <a:t>论述</a:t>
            </a:r>
            <a:r>
              <a:rPr lang="en-US" altLang="zh-CN" sz="3200" b="1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人生最</a:t>
            </a:r>
            <a:r>
              <a:rPr lang="zh-CN" altLang="en-US" sz="3200" b="1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乐</a:t>
            </a:r>
            <a:r>
              <a:rPr lang="en-US" altLang="zh-CN" sz="3200" b="1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的事</a:t>
            </a:r>
            <a:r>
              <a:rPr lang="zh-CN" altLang="en-US" sz="3200" b="1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是</a:t>
            </a:r>
            <a:r>
              <a:rPr lang="zh-CN" altLang="en-US" sz="3200">
                <a:ln w="9525">
                  <a:noFill/>
                  <a:prstDash val="solid"/>
                </a:ln>
                <a:solidFill>
                  <a:srgbClr val="0000FF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尽责</a:t>
            </a:r>
            <a:endParaRPr lang="zh-CN" altLang="en-US" sz="3200" b="1">
              <a:effectLst/>
              <a:latin typeface="Arial" panose="020B0604020202020204" pitchFamily="34" charset="0"/>
              <a:ea typeface="思源黑体 CN Medium" panose="020B0600000000000000" charset="-122"/>
              <a:cs typeface="Arial" panose="020B0604020202020204" pitchFamily="34" charset="0"/>
            </a:endParaRPr>
          </a:p>
        </p:txBody>
      </p:sp>
      <p:sp>
        <p:nvSpPr>
          <p:cNvPr id="7" name="文本框 23631"/>
          <p:cNvSpPr txBox="1"/>
          <p:nvPr/>
        </p:nvSpPr>
        <p:spPr>
          <a:xfrm>
            <a:off x="817880" y="4130040"/>
            <a:ext cx="27730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要勇于负责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7385" y="4130040"/>
            <a:ext cx="7567930" cy="5835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思源黑体 CN Medium" panose="020B0600000000000000" charset="-122"/>
              </a:rPr>
              <a:t>第三部分</a:t>
            </a:r>
            <a:r>
              <a:rPr lang="zh-CN" altLang="zh-CN" sz="3200" b="1" dirty="0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dirty="0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3200" b="1" dirty="0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dirty="0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solidFill>
                  <a:srgbClr val="20202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思源黑体 CN Medium" panose="020B0600000000000000" charset="-122"/>
              </a:rPr>
              <a:t>论述</a:t>
            </a:r>
            <a:r>
              <a:rPr lang="en-US" altLang="zh-CN" sz="3200" b="1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人生</a:t>
            </a:r>
            <a:r>
              <a:rPr lang="zh-CN" sz="3200" b="1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应当</a:t>
            </a:r>
            <a:r>
              <a:rPr lang="zh-CN" altLang="en-US" sz="3200">
                <a:ln w="9525">
                  <a:noFill/>
                  <a:prstDash val="solid"/>
                </a:ln>
                <a:solidFill>
                  <a:srgbClr val="0000FF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勇于负责</a:t>
            </a:r>
            <a:endParaRPr lang="zh-CN" altLang="en-US" sz="3200" b="1">
              <a:effectLst/>
              <a:latin typeface="Arial" panose="020B0604020202020204" pitchFamily="34" charset="0"/>
              <a:ea typeface="思源黑体 CN Medium" panose="020B0600000000000000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" grpId="0" animBg="1"/>
      <p:bldP spid="5" grpId="0"/>
      <p:bldP spid="6" grpId="0" animBg="1"/>
      <p:bldP spid="7" grpId="0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31749"/>
          <p:cNvSpPr/>
          <p:nvPr/>
        </p:nvSpPr>
        <p:spPr>
          <a:xfrm>
            <a:off x="511810" y="934720"/>
            <a:ext cx="10146665" cy="48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85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借助图表梳理出这篇文章的论述思路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(学习任务二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1" name="矩形 31750"/>
          <p:cNvSpPr/>
          <p:nvPr/>
        </p:nvSpPr>
        <p:spPr>
          <a:xfrm>
            <a:off x="114935" y="1433830"/>
            <a:ext cx="118395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文章开篇用了一连串的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提出了关于人生最大的苦的许多理解并一一加以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否定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提出了自己的观点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28688" name="文本框 3"/>
          <p:cNvSpPr txBox="1"/>
          <p:nvPr/>
        </p:nvSpPr>
        <p:spPr>
          <a:xfrm>
            <a:off x="4677728" y="1408748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设问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751" name="矩形 31750"/>
          <p:cNvSpPr/>
          <p:nvPr/>
        </p:nvSpPr>
        <p:spPr>
          <a:xfrm>
            <a:off x="6095365" y="1864995"/>
            <a:ext cx="57277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人生最苦的事</a:t>
            </a:r>
            <a:r>
              <a:rPr lang="en-US" alt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莫苦于身上背着一种未来的责任</a:t>
            </a:r>
            <a:endParaRPr lang="zh-CN" altLang="en-US" sz="28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4758055" y="2323465"/>
            <a:ext cx="425450" cy="6959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31750"/>
          <p:cNvSpPr/>
          <p:nvPr/>
        </p:nvSpPr>
        <p:spPr>
          <a:xfrm>
            <a:off x="114935" y="3063875"/>
            <a:ext cx="118395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作者阐述了责任是不可逃躲的。比起逃躲责任所要受到的良心责备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承担责任就不算是最苦的了。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3" name="矩形 31750"/>
          <p:cNvSpPr/>
          <p:nvPr/>
        </p:nvSpPr>
        <p:spPr>
          <a:xfrm>
            <a:off x="130810" y="4447540"/>
            <a:ext cx="1192974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作者进一步指出责任</a:t>
            </a:r>
            <a:r>
              <a:rPr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“还没有解除”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的种种情况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承诺未办、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、②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,这些都是生活中常见的情况。然后将这种情况延展到④</a:t>
            </a:r>
            <a:r>
              <a:rPr lang="en-US" altLang="zh-CN" sz="2800" b="1" u="sng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                             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,使论述更加深入。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5189220" y="3540760"/>
            <a:ext cx="425450" cy="9067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1810" y="4867910"/>
            <a:ext cx="1683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欠钱未还</a:t>
            </a:r>
            <a:endParaRPr lang="zh-CN" sz="28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80335" y="4867910"/>
            <a:ext cx="19977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恩惠未报答</a:t>
            </a:r>
            <a:endParaRPr lang="zh-CN" sz="28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86400" y="4867910"/>
            <a:ext cx="2446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得罪人未赔礼</a:t>
            </a:r>
            <a:endParaRPr lang="zh-CN" sz="28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89220" y="5318125"/>
            <a:ext cx="49606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家庭、社会、国家乃至自己</a:t>
            </a:r>
            <a:endParaRPr lang="zh-CN" altLang="en-US" sz="2800" b="1" dirty="0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86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7411" name="矩形 31750"/>
          <p:cNvSpPr/>
          <p:nvPr/>
        </p:nvSpPr>
        <p:spPr>
          <a:xfrm>
            <a:off x="176530" y="296545"/>
            <a:ext cx="11839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这些都是由责任产生的痛苦状态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作者总结说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32773" name="矩形 32772"/>
          <p:cNvSpPr/>
          <p:nvPr/>
        </p:nvSpPr>
        <p:spPr>
          <a:xfrm>
            <a:off x="5817870" y="296545"/>
            <a:ext cx="63741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zh-CN" altLang="en-US" sz="28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人生没有苦痛便罢；</a:t>
            </a:r>
            <a:r>
              <a:rPr lang="en-US" altLang="zh-CN" sz="28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若有苦痛</a:t>
            </a:r>
            <a:r>
              <a:rPr lang="en-US" alt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当然没有比这个更加重的了</a:t>
            </a:r>
            <a:endParaRPr lang="zh-CN" altLang="en-US" sz="2800" b="1" dirty="0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31750"/>
          <p:cNvSpPr/>
          <p:nvPr/>
        </p:nvSpPr>
        <p:spPr>
          <a:xfrm>
            <a:off x="175895" y="1452245"/>
            <a:ext cx="118395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责任带来苦痛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ea typeface="宋体" panose="02010600030101010101" pitchFamily="2" charset="-122"/>
              </a:rPr>
              <a:t>反过来讲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,最快乐的则是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,才算是真乐。圣贤豪杰、仁人志士亦是如此。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4895215" y="722630"/>
            <a:ext cx="425450" cy="6959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16775" y="1418590"/>
            <a:ext cx="32346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责任完了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尽了责任</a:t>
            </a:r>
            <a:endParaRPr lang="zh-CN" altLang="en-US" sz="2800" b="1" dirty="0">
              <a:solidFill>
                <a:srgbClr val="1C21E4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8965" y="1883410"/>
            <a:ext cx="31026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从苦中得来的乐</a:t>
            </a:r>
            <a:endParaRPr lang="zh-CN" sz="28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4763770" y="2291080"/>
            <a:ext cx="425450" cy="6959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31750"/>
          <p:cNvSpPr/>
          <p:nvPr/>
        </p:nvSpPr>
        <p:spPr>
          <a:xfrm>
            <a:off x="176530" y="3470275"/>
            <a:ext cx="118395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在最后一段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作者针对人们</a:t>
            </a:r>
            <a:r>
              <a:rPr lang="en-US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“①</a:t>
            </a:r>
            <a:r>
              <a:rPr lang="en-US" sz="2800" b="1" u="sng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                                                         </a:t>
            </a:r>
            <a:r>
              <a:rPr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endParaRPr sz="28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的疑问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明确指出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。由此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完成了全文的论述,从正面说明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责任越大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,痛苦越大,快乐也越大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；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又从反</a:t>
            </a:r>
            <a:endParaRPr lang="en-US" altLang="zh-CN" sz="28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面说明:③</a:t>
            </a:r>
            <a:r>
              <a:rPr lang="en-US" altLang="zh-CN" sz="2800" b="1" u="sng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               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31751" name="矩形 31750"/>
          <p:cNvSpPr/>
          <p:nvPr/>
        </p:nvSpPr>
        <p:spPr>
          <a:xfrm>
            <a:off x="5404485" y="2987040"/>
            <a:ext cx="61360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既然这苦是从负责任而生的</a:t>
            </a:r>
            <a:r>
              <a:rPr lang="en-US" alt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我若是将责任卸却</a:t>
            </a:r>
            <a:r>
              <a:rPr lang="en-US" alt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岂不就永远没有苦了吗？</a:t>
            </a:r>
            <a:endParaRPr sz="2800" b="1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87090" y="3859530"/>
            <a:ext cx="67538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责任是要解除了才没有</a:t>
            </a:r>
            <a:r>
              <a:rPr lang="en-US" alt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并不是卸了就没有</a:t>
            </a:r>
            <a:endParaRPr sz="2800" b="1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09750" y="4763135"/>
            <a:ext cx="3086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责任是</a:t>
            </a:r>
            <a:r>
              <a:rPr lang="zh-CN" sz="28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逃避不了的</a:t>
            </a:r>
            <a:endParaRPr lang="zh-CN" sz="2800" b="1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6530" y="5588635"/>
            <a:ext cx="116471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在这篇文章中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梁启超所说的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“最苦”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的是①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最乐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的是②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27390" y="5588635"/>
            <a:ext cx="1298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负责任</a:t>
            </a:r>
            <a:endParaRPr lang="zh-CN" sz="28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4255" y="5948680"/>
            <a:ext cx="1673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28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尽责任</a:t>
            </a:r>
            <a:endParaRPr lang="zh-CN" sz="28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38" name="文本框 30724"/>
          <p:cNvSpPr txBox="1"/>
          <p:nvPr/>
        </p:nvSpPr>
        <p:spPr>
          <a:xfrm>
            <a:off x="4943475" y="3213100"/>
            <a:ext cx="1081088" cy="58356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</a:rPr>
              <a:t>略读</a:t>
            </a:r>
            <a:endParaRPr lang="zh-CN" altLang="en-US" sz="32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339" name="文本框 30725"/>
          <p:cNvSpPr txBox="1"/>
          <p:nvPr/>
        </p:nvSpPr>
        <p:spPr>
          <a:xfrm>
            <a:off x="2279650" y="2205038"/>
            <a:ext cx="2376488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charset="-122"/>
              </a:rPr>
              <a:t>理清文章思路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340" name="文本框 30726"/>
          <p:cNvSpPr txBox="1"/>
          <p:nvPr/>
        </p:nvSpPr>
        <p:spPr>
          <a:xfrm>
            <a:off x="6240463" y="2205038"/>
            <a:ext cx="1655762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charset="-122"/>
              </a:rPr>
              <a:t>关注标题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341" name="文本框 30727"/>
          <p:cNvSpPr txBox="1"/>
          <p:nvPr/>
        </p:nvSpPr>
        <p:spPr>
          <a:xfrm>
            <a:off x="3287713" y="4365625"/>
            <a:ext cx="2087562" cy="95313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charset="-122"/>
              </a:rPr>
              <a:t>分析段与段之间的关系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342" name="文本框 30728"/>
          <p:cNvSpPr txBox="1"/>
          <p:nvPr/>
        </p:nvSpPr>
        <p:spPr>
          <a:xfrm>
            <a:off x="6527800" y="3429000"/>
            <a:ext cx="1655763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charset="-122"/>
              </a:rPr>
              <a:t>关注开头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343" name="文本框 30729"/>
          <p:cNvSpPr txBox="1"/>
          <p:nvPr/>
        </p:nvSpPr>
        <p:spPr>
          <a:xfrm>
            <a:off x="5808663" y="4581525"/>
            <a:ext cx="2447925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charset="-122"/>
              </a:rPr>
              <a:t>关注每段中心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344" name="直接连接符 30730"/>
          <p:cNvSpPr/>
          <p:nvPr/>
        </p:nvSpPr>
        <p:spPr>
          <a:xfrm>
            <a:off x="4656138" y="2565400"/>
            <a:ext cx="503237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5" name="直接连接符 30731"/>
          <p:cNvSpPr/>
          <p:nvPr/>
        </p:nvSpPr>
        <p:spPr>
          <a:xfrm flipH="1">
            <a:off x="5087938" y="3789363"/>
            <a:ext cx="144462" cy="5762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6" name="直接连接符 30732"/>
          <p:cNvSpPr/>
          <p:nvPr/>
        </p:nvSpPr>
        <p:spPr>
          <a:xfrm flipV="1">
            <a:off x="5951538" y="2708275"/>
            <a:ext cx="431800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7" name="直接连接符 30734"/>
          <p:cNvSpPr/>
          <p:nvPr/>
        </p:nvSpPr>
        <p:spPr>
          <a:xfrm>
            <a:off x="6024563" y="3644900"/>
            <a:ext cx="503237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8" name="直接连接符 30735"/>
          <p:cNvSpPr/>
          <p:nvPr/>
        </p:nvSpPr>
        <p:spPr>
          <a:xfrm>
            <a:off x="5880100" y="3789363"/>
            <a:ext cx="360363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37" name="左大括号 9"/>
          <p:cNvSpPr/>
          <p:nvPr/>
        </p:nvSpPr>
        <p:spPr>
          <a:xfrm flipH="1">
            <a:off x="2927350" y="3429000"/>
            <a:ext cx="301625" cy="2232025"/>
          </a:xfrm>
          <a:prstGeom prst="leftBrace">
            <a:avLst>
              <a:gd name="adj1" fmla="val 6851"/>
              <a:gd name="adj2" fmla="val 50000"/>
            </a:avLst>
          </a:prstGeom>
          <a:noFill/>
          <a:ln w="254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 anchorCtr="0"/>
          <a:p>
            <a:pPr algn="ctr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4350" name="文本框 30737"/>
          <p:cNvSpPr txBox="1"/>
          <p:nvPr/>
        </p:nvSpPr>
        <p:spPr>
          <a:xfrm>
            <a:off x="1919288" y="3284538"/>
            <a:ext cx="1008062" cy="26746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u="sng" dirty="0">
                <a:latin typeface="Arial" panose="020B0604020202020204" pitchFamily="34" charset="0"/>
              </a:rPr>
              <a:t>并列</a:t>
            </a:r>
            <a:endParaRPr lang="zh-CN" altLang="en-US" sz="2800" b="1" u="sng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u="sng" dirty="0">
                <a:latin typeface="Arial" panose="020B0604020202020204" pitchFamily="34" charset="0"/>
              </a:rPr>
              <a:t>递进</a:t>
            </a:r>
            <a:endParaRPr lang="zh-CN" altLang="en-US" sz="2800" b="1" u="sng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u="sng" dirty="0">
                <a:latin typeface="Arial" panose="020B0604020202020204" pitchFamily="34" charset="0"/>
              </a:rPr>
              <a:t>对照</a:t>
            </a:r>
            <a:endParaRPr lang="zh-CN" altLang="en-US" sz="2800" b="1" u="sng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u="sng" dirty="0">
                <a:latin typeface="Arial" panose="020B0604020202020204" pitchFamily="34" charset="0"/>
              </a:rPr>
              <a:t>总分</a:t>
            </a:r>
            <a:endParaRPr lang="zh-CN" altLang="en-US" sz="2800" b="1" u="sng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14351" name="直接连接符 30738"/>
          <p:cNvSpPr/>
          <p:nvPr/>
        </p:nvSpPr>
        <p:spPr>
          <a:xfrm>
            <a:off x="8183563" y="3644900"/>
            <a:ext cx="4333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" name="左大括号 9"/>
          <p:cNvSpPr/>
          <p:nvPr/>
        </p:nvSpPr>
        <p:spPr>
          <a:xfrm>
            <a:off x="7967663" y="1773238"/>
            <a:ext cx="144463" cy="122396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4353" name="文本框 30740"/>
          <p:cNvSpPr txBox="1"/>
          <p:nvPr/>
        </p:nvSpPr>
        <p:spPr>
          <a:xfrm>
            <a:off x="8112125" y="1628775"/>
            <a:ext cx="1366838" cy="1555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u="sng" dirty="0">
                <a:latin typeface="Arial" panose="020B0604020202020204" pitchFamily="34" charset="0"/>
              </a:rPr>
              <a:t>是什么</a:t>
            </a:r>
            <a:endParaRPr lang="zh-CN" altLang="en-US" sz="2800" b="1" u="sng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u="sng" dirty="0">
                <a:latin typeface="Arial" panose="020B0604020202020204" pitchFamily="34" charset="0"/>
              </a:rPr>
              <a:t>为什么</a:t>
            </a:r>
            <a:endParaRPr lang="zh-CN" altLang="en-US" sz="2800" b="1" u="sng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u="sng" dirty="0">
                <a:latin typeface="Arial" panose="020B0604020202020204" pitchFamily="34" charset="0"/>
              </a:rPr>
              <a:t>怎么样</a:t>
            </a:r>
            <a:endParaRPr lang="zh-CN" altLang="en-US" sz="2800" b="1" u="sng" dirty="0">
              <a:latin typeface="Arial" panose="020B0604020202020204" pitchFamily="34" charset="0"/>
            </a:endParaRPr>
          </a:p>
        </p:txBody>
      </p:sp>
      <p:sp>
        <p:nvSpPr>
          <p:cNvPr id="2" name="左大括号 9"/>
          <p:cNvSpPr/>
          <p:nvPr/>
        </p:nvSpPr>
        <p:spPr>
          <a:xfrm>
            <a:off x="8256588" y="4365625"/>
            <a:ext cx="144463" cy="8636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4355" name="文本框 30742"/>
          <p:cNvSpPr txBox="1"/>
          <p:nvPr/>
        </p:nvSpPr>
        <p:spPr>
          <a:xfrm>
            <a:off x="8401050" y="4221163"/>
            <a:ext cx="1366838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u="sng" dirty="0">
                <a:latin typeface="Arial" panose="020B0604020202020204" pitchFamily="34" charset="0"/>
              </a:rPr>
              <a:t>段首</a:t>
            </a:r>
            <a:endParaRPr lang="zh-CN" altLang="en-US" sz="2800" b="1" u="sng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u="sng" dirty="0">
                <a:latin typeface="Arial" panose="020B0604020202020204" pitchFamily="34" charset="0"/>
              </a:rPr>
              <a:t>段尾</a:t>
            </a:r>
            <a:endParaRPr lang="zh-CN" altLang="en-US" sz="2800" b="1" u="sng" dirty="0">
              <a:latin typeface="Arial" panose="020B0604020202020204" pitchFamily="34" charset="0"/>
            </a:endParaRPr>
          </a:p>
        </p:txBody>
      </p:sp>
      <p:sp>
        <p:nvSpPr>
          <p:cNvPr id="14357" name="矩形 14356"/>
          <p:cNvSpPr/>
          <p:nvPr/>
        </p:nvSpPr>
        <p:spPr>
          <a:xfrm>
            <a:off x="8616950" y="337026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方式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01675" y="626745"/>
            <a:ext cx="2407920" cy="713740"/>
            <a:chOff x="2371" y="690"/>
            <a:chExt cx="3471" cy="1124"/>
          </a:xfrm>
        </p:grpSpPr>
        <p:sp>
          <p:nvSpPr>
            <p:cNvPr id="2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2644" y="741"/>
              <a:ext cx="2657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7" grpId="0" bldLvl="0" animBg="1"/>
      <p:bldP spid="10" grpId="0" bldLvl="0" animBg="1"/>
      <p:bldP spid="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4" name="组合 23"/>
          <p:cNvGrpSpPr/>
          <p:nvPr/>
        </p:nvGrpSpPr>
        <p:grpSpPr>
          <a:xfrm>
            <a:off x="377190" y="383540"/>
            <a:ext cx="2286635" cy="713740"/>
            <a:chOff x="2371" y="690"/>
            <a:chExt cx="3471" cy="1124"/>
          </a:xfrm>
        </p:grpSpPr>
        <p:sp>
          <p:nvSpPr>
            <p:cNvPr id="2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2644" y="741"/>
              <a:ext cx="2963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作业设计</a:t>
              </a:r>
              <a:endParaRPr lang="en-US" altLang="zh-CN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2" name="矩形 18"/>
          <p:cNvSpPr/>
          <p:nvPr/>
        </p:nvSpPr>
        <p:spPr>
          <a:xfrm>
            <a:off x="646430" y="1074420"/>
            <a:ext cx="112547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比较阅读《叶圣陶先生二三事》和《最苦与最乐》</a:t>
            </a:r>
            <a:r>
              <a:rPr lang="en-US" altLang="zh-CN" sz="28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思考写人记事散文和论述文的阅读策略。</a:t>
            </a:r>
            <a:endParaRPr lang="zh-CN" altLang="en-US" sz="2800" b="1" strike="noStrike" noProof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56363" name="表格 56362"/>
          <p:cNvGraphicFramePr/>
          <p:nvPr>
            <p:custDataLst>
              <p:tags r:id="rId1"/>
            </p:custDataLst>
          </p:nvPr>
        </p:nvGraphicFramePr>
        <p:xfrm>
          <a:off x="725805" y="2099310"/>
          <a:ext cx="10798175" cy="3748405"/>
        </p:xfrm>
        <a:graphic>
          <a:graphicData uri="http://schemas.openxmlformats.org/drawingml/2006/table">
            <a:tbl>
              <a:tblPr/>
              <a:tblGrid>
                <a:gridCol w="1711960"/>
                <a:gridCol w="1286510"/>
                <a:gridCol w="2721610"/>
                <a:gridCol w="3148330"/>
                <a:gridCol w="1929765"/>
              </a:tblGrid>
              <a:tr h="53213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篇目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文体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ym typeface="+mn-ea"/>
                        </a:rPr>
                        <a:t>品德</a:t>
                      </a:r>
                      <a:r>
                        <a:rPr lang="zh-CN" altLang="zh-CN" b="1" dirty="0"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lang="zh-CN" altLang="en-US" b="1" dirty="0" smtClean="0">
                          <a:latin typeface="宋体" panose="02010600030101010101" pitchFamily="2" charset="-122"/>
                          <a:sym typeface="+mn-ea"/>
                        </a:rPr>
                        <a:t>中心论点</a:t>
                      </a:r>
                      <a:r>
                        <a:rPr lang="zh-CN" altLang="zh-CN" b="1" dirty="0"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en-US" sz="2800" b="1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事件</a:t>
                      </a:r>
                      <a:r>
                        <a:rPr lang="zh-CN" altLang="zh-CN" sz="2800" b="1" dirty="0"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lang="zh-CN" altLang="en-US" sz="28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分论点</a:t>
                      </a:r>
                      <a:r>
                        <a:rPr lang="zh-CN" altLang="zh-CN" sz="2800" b="1" dirty="0"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结构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48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1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《叶圣陶先生二三事》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《最苦与最乐》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/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547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508885" y="2783205"/>
            <a:ext cx="1181100" cy="12922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写人的记事散文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8885" y="4635500"/>
            <a:ext cx="1181100" cy="4305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论述文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361" name="文本框 12291"/>
          <p:cNvSpPr txBox="1"/>
          <p:nvPr/>
        </p:nvSpPr>
        <p:spPr>
          <a:xfrm>
            <a:off x="3689985" y="2952750"/>
            <a:ext cx="27546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品德过人</a:t>
            </a:r>
            <a:r>
              <a:rPr lang="zh-CN" altLang="zh-CN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待人厚律己严</a:t>
            </a:r>
            <a:r>
              <a:rPr lang="zh-CN" altLang="zh-CN" sz="24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26815" y="4352925"/>
            <a:ext cx="26803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人生最苦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是</a:t>
            </a:r>
            <a:r>
              <a:rPr lang="zh-CN" altLang="en-US" sz="2800" b="1">
                <a:ln w="9525">
                  <a:noFill/>
                  <a:prstDash val="solid"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思源黑体 CN Medium" panose="020B0600000000000000" charset="-122"/>
                <a:sym typeface="+mn-ea"/>
              </a:rPr>
              <a:t>负责任</a:t>
            </a:r>
            <a:r>
              <a:rPr lang="en-US" altLang="zh-CN" sz="28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人生最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乐是</a:t>
            </a:r>
            <a:r>
              <a:rPr lang="zh-CN" altLang="en-US" sz="2800" b="1">
                <a:ln w="9525">
                  <a:noFill/>
                  <a:prstDash val="solid"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思源黑体 CN Medium" panose="020B0600000000000000" charset="-122"/>
                <a:sym typeface="+mn-ea"/>
              </a:rPr>
              <a:t>尽</a:t>
            </a:r>
            <a:r>
              <a:rPr lang="zh-CN" altLang="en-US" sz="2800" b="1">
                <a:ln w="9525">
                  <a:noFill/>
                  <a:prstDash val="solid"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思源黑体 CN Medium" panose="020B0600000000000000" charset="-122"/>
                <a:sym typeface="+mn-ea"/>
              </a:rPr>
              <a:t>责任</a:t>
            </a:r>
            <a:endParaRPr lang="zh-CN" altLang="en-US" sz="2800" b="1">
              <a:ln w="9525">
                <a:noFill/>
                <a:prstDash val="solid"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44615" y="2609215"/>
            <a:ext cx="3170555" cy="1640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修改文章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、送客、回信、写文明白如话、文风重视简洁、写作求完美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43980" y="4174490"/>
            <a:ext cx="3136900" cy="52197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ln w="9525">
                  <a:noFill/>
                  <a:prstDash val="solid"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思源黑体 CN Medium" panose="020B0600000000000000" charset="-122"/>
              </a:rPr>
              <a:t>负责任最苦</a:t>
            </a:r>
            <a:endParaRPr lang="zh-CN" altLang="en-US" sz="2800" b="1">
              <a:ln w="9525">
                <a:noFill/>
                <a:prstDash val="solid"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思源黑体 CN Medium" panose="020B06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79540" y="4696460"/>
            <a:ext cx="3136900" cy="52197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尽责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任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最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乐</a:t>
            </a:r>
            <a:endParaRPr lang="zh-CN" altLang="en-US" sz="2800" b="1">
              <a:ln w="9525">
                <a:noFill/>
                <a:prstDash val="solid"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思源黑体 CN Medium" panose="020B0600000000000000" charset="-122"/>
            </a:endParaRPr>
          </a:p>
        </p:txBody>
      </p:sp>
      <p:sp>
        <p:nvSpPr>
          <p:cNvPr id="31757" name="矩形 31756"/>
          <p:cNvSpPr/>
          <p:nvPr/>
        </p:nvSpPr>
        <p:spPr>
          <a:xfrm>
            <a:off x="6417310" y="5218113"/>
            <a:ext cx="3286125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2700" b="1" dirty="0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责任要解除了才没有</a:t>
            </a:r>
            <a:endParaRPr lang="zh-CN" altLang="en-US" sz="2700" b="1" dirty="0">
              <a:solidFill>
                <a:srgbClr val="20202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27895" y="3023870"/>
            <a:ext cx="16014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总分总</a:t>
            </a:r>
            <a:endParaRPr lang="zh-CN" altLang="en-US" sz="280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27895" y="4696460"/>
            <a:ext cx="1377950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层进式</a:t>
            </a:r>
            <a:endParaRPr lang="zh-CN" altLang="en-US" sz="2800" b="1" dirty="0"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75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75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15361" grpId="0"/>
      <p:bldP spid="3" grpId="0"/>
      <p:bldP spid="4" grpId="0"/>
      <p:bldP spid="6" grpId="0" bldLvl="0" animBg="1"/>
      <p:bldP spid="7" grpId="0" bldLvl="0" animBg="1"/>
      <p:bldP spid="11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1" name="组合 7"/>
          <p:cNvGrpSpPr/>
          <p:nvPr/>
        </p:nvGrpSpPr>
        <p:grpSpPr>
          <a:xfrm>
            <a:off x="332740" y="325120"/>
            <a:ext cx="2657475" cy="715645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方法指导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19075" y="2973070"/>
            <a:ext cx="2334895" cy="5835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sz="2800" b="1">
                <a:ea typeface="宋体" panose="02010600030101010101" pitchFamily="2" charset="-122"/>
              </a:rPr>
              <a:t>找中心论点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" name="AutoShape 3"/>
          <p:cNvSpPr/>
          <p:nvPr/>
        </p:nvSpPr>
        <p:spPr>
          <a:xfrm>
            <a:off x="2553970" y="1343660"/>
            <a:ext cx="112395" cy="3993515"/>
          </a:xfrm>
          <a:prstGeom prst="leftBrace">
            <a:avLst>
              <a:gd name="adj1" fmla="val 54739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639060" y="1885315"/>
            <a:ext cx="9163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基本概念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990215" y="5687060"/>
            <a:ext cx="1788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答题方法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7" name="AutoShape 3"/>
          <p:cNvSpPr/>
          <p:nvPr/>
        </p:nvSpPr>
        <p:spPr>
          <a:xfrm>
            <a:off x="3555365" y="1040765"/>
            <a:ext cx="76200" cy="2350770"/>
          </a:xfrm>
          <a:prstGeom prst="leftBrace">
            <a:avLst>
              <a:gd name="adj1" fmla="val 336666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5365" y="3740150"/>
            <a:ext cx="7262495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看位置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标题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开头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中间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结尾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55365" y="2245995"/>
            <a:ext cx="8558530" cy="909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③中心论点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作者在文中摆出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核心观点。议论文一般都有一个中心论点。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55365" y="1423035"/>
            <a:ext cx="8636635" cy="909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②论点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作者对所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讨论问题所持的见解或主张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明确表明作者态度或观点</a:t>
            </a:r>
            <a:r>
              <a:rPr lang="en-US" altLang="zh-CN" sz="2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表肯定或否定的判断句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)。</a:t>
            </a:r>
            <a:endParaRPr lang="zh-CN" altLang="en-US" sz="2800"/>
          </a:p>
        </p:txBody>
      </p:sp>
      <p:sp>
        <p:nvSpPr>
          <p:cNvPr id="13" name="文本框 12"/>
          <p:cNvSpPr txBox="1"/>
          <p:nvPr/>
        </p:nvSpPr>
        <p:spPr>
          <a:xfrm>
            <a:off x="3555365" y="3089910"/>
            <a:ext cx="8558530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④分论点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各部分用以补充和主持中心论点的分支论点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AutoShape 3"/>
          <p:cNvSpPr/>
          <p:nvPr/>
        </p:nvSpPr>
        <p:spPr>
          <a:xfrm>
            <a:off x="3555365" y="3860165"/>
            <a:ext cx="76200" cy="1595755"/>
          </a:xfrm>
          <a:prstGeom prst="leftBrace">
            <a:avLst>
              <a:gd name="adj1" fmla="val 0"/>
              <a:gd name="adj2" fmla="val 79904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55365" y="1040765"/>
            <a:ext cx="5203190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①论题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作者要讨论的问题。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5963920" y="3985260"/>
            <a:ext cx="264160" cy="1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6983095" y="3975100"/>
            <a:ext cx="264160" cy="1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8063230" y="4021455"/>
            <a:ext cx="264160" cy="1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3555365" y="4184015"/>
            <a:ext cx="8558530" cy="909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抓关键词</a:t>
            </a:r>
            <a:r>
              <a:rPr lang="zh-CN" altLang="en-US" sz="2800" b="1">
                <a:solidFill>
                  <a:srgbClr val="FF0000"/>
                </a:solidFill>
                <a:sym typeface="宋体" panose="02010600030101010101" pitchFamily="2" charset="-122"/>
              </a:rPr>
              <a:t>: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可见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总之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所以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归根结底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等总说词；过渡词；反复使用的词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55365" y="5021580"/>
            <a:ext cx="8366760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提取分论点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④分析论据。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4"/>
            </p:custDataLst>
          </p:nvPr>
        </p:nvSpPr>
        <p:spPr>
          <a:xfrm>
            <a:off x="219075" y="5640070"/>
            <a:ext cx="2710180" cy="5835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2800" b="1">
                <a:ea typeface="宋体" panose="02010600030101010101" pitchFamily="2" charset="-122"/>
              </a:rPr>
              <a:t>概括</a:t>
            </a:r>
            <a:r>
              <a:rPr lang="zh-CN" sz="2800" b="1">
                <a:ea typeface="宋体" panose="02010600030101010101" pitchFamily="2" charset="-122"/>
              </a:rPr>
              <a:t>中心论点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59630" y="5720715"/>
            <a:ext cx="7454265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摘抄或改编表观点的句子为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表判断的陈述句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59630" y="6122035"/>
            <a:ext cx="8558530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找关键词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连词成句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5"/>
            </p:custDataLst>
          </p:nvPr>
        </p:nvSpPr>
        <p:spPr>
          <a:xfrm>
            <a:off x="2553970" y="4031615"/>
            <a:ext cx="9163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答题方法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51" y="1965633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41575" y="3443605"/>
            <a:ext cx="74314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ea typeface="宋体" panose="02010600030101010101" pitchFamily="2" charset="-122"/>
              </a:rPr>
              <a:t>目标学习篇目</a:t>
            </a:r>
            <a:r>
              <a:rPr lang="zh-CN" altLang="en-US" sz="36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sz="3600" b="0">
                <a:ea typeface="宋体" panose="02010600030101010101" pitchFamily="2" charset="-122"/>
              </a:rPr>
              <a:t>《叶圣陶先生二三事》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64160" y="2861945"/>
            <a:ext cx="2011045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sz="2800" b="1">
                <a:ea typeface="宋体" panose="02010600030101010101" pitchFamily="2" charset="-122"/>
              </a:rPr>
              <a:t>论证结构</a:t>
            </a:r>
            <a:endParaRPr 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" name="AutoShape 3"/>
          <p:cNvSpPr/>
          <p:nvPr/>
        </p:nvSpPr>
        <p:spPr>
          <a:xfrm>
            <a:off x="2275205" y="1394460"/>
            <a:ext cx="87630" cy="3456940"/>
          </a:xfrm>
          <a:prstGeom prst="leftBrace">
            <a:avLst>
              <a:gd name="adj1" fmla="val 72881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75205" y="1292860"/>
            <a:ext cx="7160895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一般结构</a:t>
            </a:r>
            <a:r>
              <a:rPr lang="zh-CN" altLang="en-US" sz="2800" b="1">
                <a:solidFill>
                  <a:srgbClr val="FF33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提出问题</a:t>
            </a:r>
            <a:r>
              <a:rPr lang="en-US" alt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分析问题</a:t>
            </a:r>
            <a:r>
              <a:rPr lang="en-US" alt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解决问题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5354955" y="1527810"/>
            <a:ext cx="264160" cy="1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>
            <a:off x="7201535" y="1537970"/>
            <a:ext cx="264160" cy="1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275205" y="1793240"/>
            <a:ext cx="9917430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总分式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总分式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(总分、分总、总分总</a:t>
            </a:r>
            <a:r>
              <a:rPr lang="zh-CN" altLang="zh-CN" sz="26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)里分述各项一般都是</a:t>
            </a:r>
            <a:r>
              <a:rPr lang="zh-CN" altLang="zh-CN" sz="2600" b="1" dirty="0">
                <a:solidFill>
                  <a:srgbClr val="FF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并列</a:t>
            </a:r>
            <a:r>
              <a:rPr lang="zh-CN" altLang="zh-CN" sz="26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的。</a:t>
            </a:r>
            <a:endParaRPr lang="zh-CN" sz="2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75205" y="2293620"/>
            <a:ext cx="9917430" cy="909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层进式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由浅入深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。段与段之间常有</a:t>
            </a:r>
            <a:r>
              <a:rPr lang="zh-CN" altLang="zh-CN" sz="2800" b="1" dirty="0">
                <a:solidFill>
                  <a:srgbClr val="FF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递进式的标志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不仅如此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2800" b="1" dirty="0"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而且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altLang="en-US" sz="28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甚至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等。</a:t>
            </a:r>
            <a:endParaRPr lang="zh-CN" altLang="en-US" sz="2800" b="1" dirty="0"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75205" y="3202940"/>
            <a:ext cx="9917430" cy="909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对照式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在论证过程中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把两种事物或意思加以对比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或者用一种事物或意思来比照另一种事物或意思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就是对照式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 dirty="0"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75205" y="4112260"/>
            <a:ext cx="9917430" cy="909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并列式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行文在几个并列的层次或者段落之前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常常标有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第一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2800" b="1" dirty="0"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第二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或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首先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其次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或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从</a:t>
            </a:r>
            <a:r>
              <a:rPr lang="en-US" altLang="zh-CN" sz="2800" b="1" dirty="0">
                <a:solidFill>
                  <a:srgbClr val="FF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上看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altLang="en-US" sz="28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从</a:t>
            </a:r>
            <a:r>
              <a:rPr lang="en-US" altLang="zh-CN" sz="2800" b="1" dirty="0">
                <a:solidFill>
                  <a:srgbClr val="FF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上分析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等形式。</a:t>
            </a:r>
            <a:endParaRPr lang="zh-CN" altLang="en-US" sz="2800" b="1" dirty="0"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12570" y="2410460"/>
            <a:ext cx="9043670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运用略读方法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抓文章关键词句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划分结构层次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概括主要内容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重点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2.把握课文行文思路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绘制结构图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难点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7370" y="920750"/>
            <a:ext cx="245808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1" name="组合 7"/>
          <p:cNvGrpSpPr/>
          <p:nvPr/>
        </p:nvGrpSpPr>
        <p:grpSpPr>
          <a:xfrm>
            <a:off x="553297" y="318982"/>
            <a:ext cx="2791883" cy="715433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7649" name="文本框 3"/>
          <p:cNvSpPr txBox="1"/>
          <p:nvPr/>
        </p:nvSpPr>
        <p:spPr>
          <a:xfrm>
            <a:off x="433705" y="1211580"/>
            <a:ext cx="105911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区分下列词语中红色字的读音</a:t>
            </a: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预学二</a:t>
            </a:r>
            <a:r>
              <a:rPr lang="zh-CN" altLang="zh-CN" sz="36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2" name="AutoShape 10"/>
          <p:cNvSpPr/>
          <p:nvPr/>
        </p:nvSpPr>
        <p:spPr>
          <a:xfrm>
            <a:off x="848995" y="211645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文本框 4"/>
          <p:cNvSpPr txBox="1"/>
          <p:nvPr/>
        </p:nvSpPr>
        <p:spPr>
          <a:xfrm>
            <a:off x="848678" y="1737995"/>
            <a:ext cx="1958975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商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酌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卓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越 </a:t>
            </a:r>
            <a:r>
              <a:rPr lang="zh-CN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3795713" y="1737995"/>
            <a:ext cx="1958975" cy="1581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妥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帖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请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帖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字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帖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AutoShape 10"/>
          <p:cNvSpPr/>
          <p:nvPr/>
        </p:nvSpPr>
        <p:spPr>
          <a:xfrm>
            <a:off x="3796030" y="200469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AutoShape 10"/>
          <p:cNvSpPr/>
          <p:nvPr/>
        </p:nvSpPr>
        <p:spPr>
          <a:xfrm>
            <a:off x="848995" y="3633470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AutoShape 10"/>
          <p:cNvSpPr/>
          <p:nvPr/>
        </p:nvSpPr>
        <p:spPr>
          <a:xfrm>
            <a:off x="3796030" y="374332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3710" y="1923415"/>
            <a:ext cx="10642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zhuó</a:t>
            </a:r>
            <a:endParaRPr lang="en-US" altLang="zh-CN" sz="3200" dirty="0" err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43710" y="2658110"/>
            <a:ext cx="10642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zhuó</a:t>
            </a:r>
            <a:endParaRPr lang="en-US" altLang="zh-CN" sz="3200" dirty="0" err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73918" y="1737995"/>
            <a:ext cx="612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tiē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4235" y="2236788"/>
            <a:ext cx="612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tiě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AutoShape 10"/>
          <p:cNvSpPr/>
          <p:nvPr/>
        </p:nvSpPr>
        <p:spPr>
          <a:xfrm>
            <a:off x="6236335" y="2116455"/>
            <a:ext cx="8636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AutoShape 10"/>
          <p:cNvSpPr/>
          <p:nvPr/>
        </p:nvSpPr>
        <p:spPr>
          <a:xfrm>
            <a:off x="9107170" y="211645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1" name="文本框 5"/>
          <p:cNvSpPr txBox="1"/>
          <p:nvPr/>
        </p:nvSpPr>
        <p:spPr>
          <a:xfrm>
            <a:off x="6322695" y="1737995"/>
            <a:ext cx="1116965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疏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枢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纽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3" name="文本框 10"/>
          <p:cNvSpPr txBox="1"/>
          <p:nvPr/>
        </p:nvSpPr>
        <p:spPr>
          <a:xfrm>
            <a:off x="7397433" y="1923415"/>
            <a:ext cx="8382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shū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274" name="文本框 11"/>
          <p:cNvSpPr txBox="1"/>
          <p:nvPr/>
        </p:nvSpPr>
        <p:spPr>
          <a:xfrm>
            <a:off x="7397433" y="2719705"/>
            <a:ext cx="8382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shū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9183370" y="1737995"/>
            <a:ext cx="1132840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业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绩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痕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迹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5" name="文本框 12"/>
          <p:cNvSpPr txBox="1"/>
          <p:nvPr/>
        </p:nvSpPr>
        <p:spPr>
          <a:xfrm>
            <a:off x="10035858" y="1923415"/>
            <a:ext cx="485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jì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文本框 12"/>
          <p:cNvSpPr txBox="1"/>
          <p:nvPr/>
        </p:nvSpPr>
        <p:spPr>
          <a:xfrm>
            <a:off x="10134918" y="2657793"/>
            <a:ext cx="386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jì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62" name="文本框 4"/>
          <p:cNvSpPr txBox="1"/>
          <p:nvPr/>
        </p:nvSpPr>
        <p:spPr>
          <a:xfrm>
            <a:off x="848678" y="3366453"/>
            <a:ext cx="1958975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累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赘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积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累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47215" y="3633470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léi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47215" y="4335145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lěi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AutoShape 10"/>
          <p:cNvSpPr/>
          <p:nvPr/>
        </p:nvSpPr>
        <p:spPr>
          <a:xfrm>
            <a:off x="6246495" y="374332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AutoShape 10"/>
          <p:cNvSpPr/>
          <p:nvPr/>
        </p:nvSpPr>
        <p:spPr>
          <a:xfrm>
            <a:off x="9183370" y="374332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文本框 4"/>
          <p:cNvSpPr txBox="1"/>
          <p:nvPr/>
        </p:nvSpPr>
        <p:spPr>
          <a:xfrm>
            <a:off x="3796030" y="3366770"/>
            <a:ext cx="1067435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拖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沓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践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踏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29480" y="3556635"/>
            <a:ext cx="721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29480" y="4334828"/>
            <a:ext cx="50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文本框 4"/>
          <p:cNvSpPr txBox="1"/>
          <p:nvPr/>
        </p:nvSpPr>
        <p:spPr>
          <a:xfrm>
            <a:off x="6322695" y="3366770"/>
            <a:ext cx="2162810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颠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沛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流离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肺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腑之言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10"/>
          <p:cNvSpPr txBox="1"/>
          <p:nvPr/>
        </p:nvSpPr>
        <p:spPr>
          <a:xfrm>
            <a:off x="8076883" y="3556635"/>
            <a:ext cx="7251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pèi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8" name="文本框 10"/>
          <p:cNvSpPr txBox="1"/>
          <p:nvPr/>
        </p:nvSpPr>
        <p:spPr>
          <a:xfrm>
            <a:off x="8076883" y="4335145"/>
            <a:ext cx="612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fèi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9" name="文本框 4"/>
          <p:cNvSpPr txBox="1"/>
          <p:nvPr/>
        </p:nvSpPr>
        <p:spPr>
          <a:xfrm>
            <a:off x="9197340" y="3366770"/>
            <a:ext cx="2162810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诲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人不倦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讳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莫如深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12"/>
          <p:cNvSpPr txBox="1"/>
          <p:nvPr/>
        </p:nvSpPr>
        <p:spPr>
          <a:xfrm>
            <a:off x="10939463" y="3556635"/>
            <a:ext cx="7480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huì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1" name="文本框 12"/>
          <p:cNvSpPr txBox="1"/>
          <p:nvPr/>
        </p:nvSpPr>
        <p:spPr>
          <a:xfrm>
            <a:off x="10939463" y="4335145"/>
            <a:ext cx="7480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huì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674235" y="2719388"/>
            <a:ext cx="612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tiè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7" grpId="0"/>
      <p:bldP spid="11273" grpId="0"/>
      <p:bldP spid="11274" grpId="0"/>
      <p:bldP spid="11275" grpId="0"/>
      <p:bldP spid="15" grpId="0"/>
      <p:bldP spid="16" grpId="0"/>
      <p:bldP spid="17" grpId="0"/>
      <p:bldP spid="21" grpId="0"/>
      <p:bldP spid="22" grpId="0"/>
      <p:bldP spid="26" grpId="0"/>
      <p:bldP spid="28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299720" y="466090"/>
            <a:ext cx="11760200" cy="27952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给红色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音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或根据拼音写汉字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别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扭</a:t>
            </a:r>
            <a:r>
              <a:rPr lang="en-US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lang="en-US" altLang="zh-CN" sz="36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商</a:t>
            </a:r>
            <a:r>
              <a:rPr lang="en-US" altLang="zh-CN" sz="3600" dirty="0" err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zhuó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600" dirty="0" err="1" smtClean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rǒnɡ      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长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累</a:t>
            </a:r>
            <a:r>
              <a:rPr lang="en-US" altLang="zh-CN" sz="3200" dirty="0" err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zhui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endParaRPr lang="en-US" altLang="zh-CN" sz="36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拖</a:t>
            </a:r>
            <a:r>
              <a:rPr lang="zh-CN" altLang="zh-CN" sz="3600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t</a:t>
            </a:r>
            <a:r>
              <a:rPr lang="zh-CN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妥</a:t>
            </a:r>
            <a:r>
              <a:rPr altLang="zh-CN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tiē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丁</a:t>
            </a:r>
            <a:r>
              <a:rPr lang="en-US" sz="36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m</a:t>
            </a:r>
            <a:r>
              <a:rPr 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ǎo   </a:t>
            </a:r>
            <a:r>
              <a:rPr lang="zh-CN" alt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年</a:t>
            </a:r>
            <a:r>
              <a:rPr lang="en-US"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4000" dirty="0" err="1" smtClean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pì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如</a:t>
            </a:r>
            <a:r>
              <a:rPr lang="en-US"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endParaRPr lang="en-US" altLang="zh-CN" sz="3600" b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altLang="zh-CN" sz="36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huì</a:t>
            </a:r>
            <a:r>
              <a:rPr lang="en-US" sz="36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</a:t>
            </a:r>
            <a:r>
              <a:rPr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人不倦</a:t>
            </a:r>
            <a:r>
              <a:rPr lang="en-US"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颠</a:t>
            </a:r>
            <a:r>
              <a:rPr altLang="zh-CN" sz="36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pèi</a:t>
            </a:r>
            <a:r>
              <a:rPr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流离</a:t>
            </a:r>
            <a:r>
              <a:rPr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endParaRPr lang="en-US" altLang="zh-CN" sz="3600" b="1" dirty="0" err="1" smtClean="0">
              <a:effectLst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1012825" y="1185545"/>
            <a:ext cx="10008870" cy="2214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biè               </a:t>
            </a: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酌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冗             赘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en-US" altLang="zh-CN" sz="40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               </a:t>
            </a:r>
            <a:endParaRPr lang="en-US" altLang="zh-CN" sz="4000" dirty="0" err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zh-CN" sz="4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沓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</a:t>
            </a:r>
            <a:r>
              <a:rPr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帖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卯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譬 </a:t>
            </a:r>
            <a:endParaRPr lang="en-US" altLang="zh-CN" sz="40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诲               沛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         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720" y="3491230"/>
            <a:ext cx="467614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sz="36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解释下面成语意思</a:t>
            </a:r>
            <a:endParaRPr lang="zh-CN" sz="3600" b="1" dirty="0">
              <a:solidFill>
                <a:srgbClr val="09090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17" name="矩形 28674"/>
          <p:cNvSpPr/>
          <p:nvPr/>
        </p:nvSpPr>
        <p:spPr>
          <a:xfrm>
            <a:off x="590550" y="4151630"/>
            <a:ext cx="8166100" cy="1863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学而不厌：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诲人不倦：</a:t>
            </a:r>
            <a:endParaRPr lang="zh-CN" altLang="zh-CN" sz="32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不耻下问：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en-US" altLang="zh-CN" sz="3000" b="1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59990" y="4151630"/>
            <a:ext cx="5985510" cy="6819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学习而</a:t>
            </a:r>
            <a:r>
              <a:rPr lang="zh-CN" altLang="zh-CN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不知</a:t>
            </a:r>
            <a:r>
              <a:rPr lang="zh-CN" altLang="en-US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满足</a:t>
            </a:r>
            <a:r>
              <a:rPr lang="zh-CN" altLang="zh-CN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厌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感到满足</a:t>
            </a:r>
            <a:r>
              <a:rPr lang="zh-CN" altLang="en-US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。</a:t>
            </a:r>
            <a:endParaRPr lang="en-US" altLang="zh-CN" sz="3200" b="1" dirty="0">
              <a:solidFill>
                <a:srgbClr val="090909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59990" y="4742180"/>
            <a:ext cx="3840480" cy="6819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20000"/>
              </a:lnSpc>
            </a:pPr>
            <a:r>
              <a:rPr lang="zh-CN" altLang="zh-CN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教</a:t>
            </a:r>
            <a:r>
              <a:rPr lang="zh-CN" altLang="en-US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诲别</a:t>
            </a:r>
            <a:r>
              <a:rPr lang="zh-CN" altLang="zh-CN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人不知疲倦。</a:t>
            </a:r>
            <a:endParaRPr lang="en-US" altLang="zh-CN" sz="3200" b="1" dirty="0">
              <a:solidFill>
                <a:srgbClr val="090909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59990" y="5424170"/>
            <a:ext cx="72491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3333FF"/>
                </a:solidFill>
                <a:sym typeface="+mn-ea"/>
              </a:rPr>
              <a:t>不以向地位比自己低的人请教为可耻。</a:t>
            </a:r>
            <a:r>
              <a:rPr lang="en-US" altLang="zh-CN" sz="3200" b="1" dirty="0">
                <a:solidFill>
                  <a:srgbClr val="3333FF"/>
                </a:solidFill>
                <a:sym typeface="+mn-ea"/>
              </a:rPr>
              <a:t>  </a:t>
            </a:r>
            <a:endParaRPr lang="en-US" altLang="zh-CN" sz="32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耻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以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为耻</a:t>
            </a:r>
            <a:r>
              <a:rPr lang="zh-CN" altLang="en-US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rgbClr val="3333FF"/>
                </a:solidFill>
                <a:sym typeface="+mn-ea"/>
              </a:rPr>
              <a:t>形容谦虚好学。</a:t>
            </a:r>
            <a:endParaRPr lang="en-US" altLang="zh-CN" sz="3200" b="1" dirty="0">
              <a:solidFill>
                <a:srgbClr val="090909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854710" y="1390015"/>
            <a:ext cx="1041273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略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叶圣陶先生二三事》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在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文中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勾画出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评价性语句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关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注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段首句和开头与结尾的呼应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86080" y="375285"/>
            <a:ext cx="2519680" cy="713740"/>
            <a:chOff x="2371" y="690"/>
            <a:chExt cx="3471" cy="1124"/>
          </a:xfrm>
        </p:grpSpPr>
        <p:sp>
          <p:nvSpPr>
            <p:cNvPr id="29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示例展示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94410" y="2344420"/>
            <a:ext cx="1041082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叶老既是躬行君子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又能学而不厌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诲人不倦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所以确是人之师表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总论句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4410" y="3700145"/>
            <a:ext cx="104108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④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文字之外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日常交往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他同样是一以贯之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宽厚待人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过渡句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4410" y="3245485"/>
            <a:ext cx="516064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000" b="1" dirty="0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③为他的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待人厚而深受感动。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315" name="文本框 12291"/>
          <p:cNvSpPr txBox="1"/>
          <p:nvPr/>
        </p:nvSpPr>
        <p:spPr>
          <a:xfrm>
            <a:off x="971550" y="4166235"/>
            <a:ext cx="1074610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0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⑥以上说待人厚</a:t>
            </a:r>
            <a:r>
              <a:rPr lang="en-US" altLang="zh-CN" sz="30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是叶圣陶先生为人的宽的一面。他还有严的一面</a:t>
            </a:r>
            <a:r>
              <a:rPr lang="en-US" altLang="zh-CN" sz="30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是律己</a:t>
            </a:r>
            <a:r>
              <a:rPr lang="en-US" altLang="zh-CN" sz="30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这包括正心修身和</a:t>
            </a:r>
            <a:r>
              <a:rPr lang="zh-CN" altLang="en-US" sz="3000" b="1" noProof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0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己欲立而立人</a:t>
            </a:r>
            <a:r>
              <a:rPr lang="en-US" altLang="zh-CN" sz="30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己欲达而达人</a:t>
            </a:r>
            <a:r>
              <a:rPr lang="zh-CN" altLang="en-US" sz="3000" b="1" noProof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”</a:t>
            </a:r>
            <a:r>
              <a:rPr lang="zh-CN" altLang="en-US" sz="30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noProof="1" dirty="0">
              <a:latin typeface="Arial" panose="020B0604020202020204" pitchFamily="34" charset="0"/>
            </a:endParaRPr>
          </a:p>
        </p:txBody>
      </p:sp>
      <p:sp>
        <p:nvSpPr>
          <p:cNvPr id="36868" name="矩形 36867"/>
          <p:cNvSpPr/>
          <p:nvPr/>
        </p:nvSpPr>
        <p:spPr>
          <a:xfrm>
            <a:off x="994410" y="5109845"/>
            <a:ext cx="91440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lnSpc>
                <a:spcPct val="10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⑦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在文风方面</a:t>
            </a:r>
            <a:r>
              <a:rPr lang="en-US" altLang="zh-CN" sz="30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叶圣陶先生还特别</a:t>
            </a:r>
            <a:r>
              <a:rPr lang="zh-CN" altLang="en-US" sz="30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特别重视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“</a:t>
            </a:r>
            <a:r>
              <a:rPr lang="zh-CN" altLang="en-US" sz="30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简洁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”。</a:t>
            </a:r>
            <a:endParaRPr lang="zh-CN" altLang="en-US" sz="3000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4410" y="5548630"/>
            <a:ext cx="102736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>
              <a:lnSpc>
                <a:spcPct val="100000"/>
              </a:lnSpc>
            </a:pPr>
            <a:r>
              <a:rPr lang="zh-CN" altLang="en-US" sz="3000" b="1" noProof="1" dirty="0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⑧重视语文</a:t>
            </a:r>
            <a:r>
              <a:rPr lang="en-US" altLang="zh-CN" sz="30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努力求完美</a:t>
            </a:r>
            <a:r>
              <a:rPr lang="en-US" altLang="zh-CN" sz="30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并且以身守则</a:t>
            </a:r>
            <a:r>
              <a:rPr lang="en-US" altLang="zh-CN" sz="30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鞠躬尽瘁</a:t>
            </a:r>
            <a:r>
              <a:rPr lang="en-US" altLang="zh-CN" sz="30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叶圣陶先生应该说是第一位的。</a:t>
            </a:r>
            <a:endParaRPr lang="zh-CN" altLang="en-US" sz="3000" b="1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  <p:bldP spid="13315" grpId="0"/>
      <p:bldP spid="3686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50203" y="363855"/>
            <a:ext cx="12083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/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在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文中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圈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画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出</a:t>
            </a: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评价性语句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提示思路的词语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体会下列句子的作用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zh-CN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361" name="文本框 12291"/>
          <p:cNvSpPr txBox="1"/>
          <p:nvPr/>
        </p:nvSpPr>
        <p:spPr>
          <a:xfrm>
            <a:off x="681990" y="886460"/>
            <a:ext cx="1029970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③凡是同叶圣陶先生有些交往的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无不为他的待人厚而深受感动。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25" name="矩形 43024"/>
          <p:cNvSpPr/>
          <p:nvPr/>
        </p:nvSpPr>
        <p:spPr>
          <a:xfrm>
            <a:off x="3777615" y="938530"/>
            <a:ext cx="1337945" cy="45275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35851" name="矩形 28679"/>
          <p:cNvSpPr/>
          <p:nvPr/>
        </p:nvSpPr>
        <p:spPr>
          <a:xfrm>
            <a:off x="3848418" y="1309529"/>
            <a:ext cx="1584325" cy="5708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总起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2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62" name="文本框 12291"/>
          <p:cNvSpPr txBox="1"/>
          <p:nvPr/>
        </p:nvSpPr>
        <p:spPr>
          <a:xfrm>
            <a:off x="681990" y="1821815"/>
            <a:ext cx="9144000" cy="5708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文字之外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日常交往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他同样是一以贯之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宽厚待人。</a:t>
            </a:r>
            <a:endParaRPr lang="zh-CN" altLang="en-US" sz="2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3024"/>
          <p:cNvSpPr/>
          <p:nvPr/>
        </p:nvSpPr>
        <p:spPr>
          <a:xfrm>
            <a:off x="1085850" y="1889125"/>
            <a:ext cx="1388745" cy="4222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6" name="矩形 28679"/>
          <p:cNvSpPr/>
          <p:nvPr/>
        </p:nvSpPr>
        <p:spPr>
          <a:xfrm>
            <a:off x="736283" y="2250440"/>
            <a:ext cx="2087562" cy="5708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承接上文</a:t>
            </a:r>
            <a:r>
              <a:rPr lang="en-US" altLang="zh-CN" sz="2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en-US" altLang="zh-CN" sz="2600" b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43024"/>
          <p:cNvSpPr/>
          <p:nvPr/>
        </p:nvSpPr>
        <p:spPr>
          <a:xfrm>
            <a:off x="4244975" y="1889760"/>
            <a:ext cx="741680" cy="4222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8" name="矩形 28679"/>
          <p:cNvSpPr/>
          <p:nvPr/>
        </p:nvSpPr>
        <p:spPr>
          <a:xfrm>
            <a:off x="3809365" y="2245202"/>
            <a:ext cx="4573588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引出下文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2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15" name="文本框 12291"/>
          <p:cNvSpPr txBox="1"/>
          <p:nvPr/>
        </p:nvSpPr>
        <p:spPr>
          <a:xfrm>
            <a:off x="681990" y="2743200"/>
            <a:ext cx="10746105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⑥以上说待人厚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是叶圣陶先生为人的宽的一面。他还有严的一面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是律己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26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这包括正心修身和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己欲立而立人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己欲达而达人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”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noProof="1" dirty="0">
              <a:latin typeface="Arial" panose="020B0604020202020204" pitchFamily="34" charset="0"/>
            </a:endParaRPr>
          </a:p>
        </p:txBody>
      </p:sp>
      <p:sp>
        <p:nvSpPr>
          <p:cNvPr id="10" name="矩形 43024"/>
          <p:cNvSpPr/>
          <p:nvPr/>
        </p:nvSpPr>
        <p:spPr>
          <a:xfrm>
            <a:off x="1085850" y="2822575"/>
            <a:ext cx="715645" cy="43815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11" name="矩形 28679"/>
          <p:cNvSpPr/>
          <p:nvPr/>
        </p:nvSpPr>
        <p:spPr>
          <a:xfrm>
            <a:off x="773430" y="3266758"/>
            <a:ext cx="2112645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base">
              <a:lnSpc>
                <a:spcPct val="100000"/>
              </a:lnSpc>
            </a:pPr>
            <a:r>
              <a:rPr lang="en-US" altLang="zh-CN" sz="2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【</a:t>
            </a:r>
            <a:r>
              <a:rPr lang="zh-CN" altLang="en-US" sz="26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小</a:t>
            </a:r>
            <a:r>
              <a:rPr lang="zh-CN" altLang="en-US" sz="2600" b="1" strike="noStrike" noProof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结上文</a:t>
            </a:r>
            <a:r>
              <a:rPr lang="en-US" altLang="zh-CN" sz="2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】</a:t>
            </a:r>
            <a:endParaRPr lang="zh-CN" altLang="en-US" sz="2600" b="1" strike="noStrike" noProof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43024"/>
          <p:cNvSpPr/>
          <p:nvPr/>
        </p:nvSpPr>
        <p:spPr>
          <a:xfrm>
            <a:off x="8169275" y="2835275"/>
            <a:ext cx="654685" cy="45275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16" name="矩形 28679"/>
          <p:cNvSpPr/>
          <p:nvPr/>
        </p:nvSpPr>
        <p:spPr>
          <a:xfrm>
            <a:off x="8566785" y="2312035"/>
            <a:ext cx="2190115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base">
              <a:lnSpc>
                <a:spcPct val="120000"/>
              </a:lnSpc>
            </a:pPr>
            <a:r>
              <a:rPr lang="en-US" altLang="zh-CN" sz="2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【</a:t>
            </a:r>
            <a:r>
              <a:rPr lang="zh-CN" altLang="en-US" sz="2600" b="1" strike="noStrike" noProof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总领</a:t>
            </a:r>
            <a:r>
              <a:rPr lang="zh-CN" altLang="en-US" sz="2600" b="1" strike="noStrike" noProof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下</a:t>
            </a:r>
            <a:r>
              <a:rPr lang="zh-CN" altLang="en-US" sz="2600" b="1" strike="noStrike" noProof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文</a:t>
            </a:r>
            <a:r>
              <a:rPr lang="en-US" altLang="zh-CN" sz="2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】</a:t>
            </a:r>
            <a:endParaRPr lang="zh-CN" altLang="en-US" sz="2600" b="1" strike="noStrike" noProof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16" name="文本框 12291"/>
          <p:cNvSpPr txBox="1"/>
          <p:nvPr/>
        </p:nvSpPr>
        <p:spPr>
          <a:xfrm>
            <a:off x="681990" y="3905250"/>
            <a:ext cx="9144000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⑦在文风方面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叶圣陶先生还特别重视</a:t>
            </a:r>
            <a:r>
              <a:rPr lang="zh-CN" altLang="en-US" sz="2600" b="1" noProof="1" dirty="0">
                <a:solidFill>
                  <a:srgbClr val="090909"/>
                </a:solidFill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“</a:t>
            </a:r>
            <a:r>
              <a:rPr lang="zh-CN" altLang="en-US" sz="2600" b="1" noProof="1" dirty="0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简洁</a:t>
            </a:r>
            <a:r>
              <a:rPr lang="zh-CN" altLang="en-US" sz="2600" b="1" noProof="1" dirty="0">
                <a:solidFill>
                  <a:srgbClr val="090909"/>
                </a:solidFill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”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600" b="1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矩形 43024"/>
          <p:cNvSpPr/>
          <p:nvPr/>
        </p:nvSpPr>
        <p:spPr>
          <a:xfrm>
            <a:off x="4495800" y="3987165"/>
            <a:ext cx="431800" cy="4425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19" name="矩形 28679"/>
          <p:cNvSpPr/>
          <p:nvPr/>
        </p:nvSpPr>
        <p:spPr>
          <a:xfrm>
            <a:off x="3848735" y="4475798"/>
            <a:ext cx="186817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引出下文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2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65" name="文本框 12291"/>
          <p:cNvSpPr txBox="1"/>
          <p:nvPr/>
        </p:nvSpPr>
        <p:spPr>
          <a:xfrm>
            <a:off x="681990" y="5237480"/>
            <a:ext cx="1023366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⑧上面说的是总的用语方面。零碎的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写作的各个方面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他都同样认真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不做到完全妥帖决不放松。</a:t>
            </a:r>
            <a:endParaRPr lang="zh-CN" altLang="en-US" sz="2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矩形 43024"/>
          <p:cNvSpPr/>
          <p:nvPr/>
        </p:nvSpPr>
        <p:spPr>
          <a:xfrm>
            <a:off x="1085215" y="5324475"/>
            <a:ext cx="1738630" cy="4171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21" name="矩形 28679"/>
          <p:cNvSpPr/>
          <p:nvPr/>
        </p:nvSpPr>
        <p:spPr>
          <a:xfrm>
            <a:off x="610235" y="4811395"/>
            <a:ext cx="2085975" cy="5708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承接上文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2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矩形 43024"/>
          <p:cNvSpPr/>
          <p:nvPr/>
        </p:nvSpPr>
        <p:spPr>
          <a:xfrm>
            <a:off x="9241790" y="5285105"/>
            <a:ext cx="675640" cy="4425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23" name="矩形 28679"/>
          <p:cNvSpPr/>
          <p:nvPr/>
        </p:nvSpPr>
        <p:spPr>
          <a:xfrm>
            <a:off x="8823960" y="5650548"/>
            <a:ext cx="185801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引出下文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2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43024"/>
          <p:cNvSpPr/>
          <p:nvPr/>
        </p:nvSpPr>
        <p:spPr>
          <a:xfrm>
            <a:off x="1085850" y="3979545"/>
            <a:ext cx="1641475" cy="4222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0970" y="6104890"/>
            <a:ext cx="376174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承上启下的过渡作用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/>
      <p:bldP spid="6" grpId="0"/>
      <p:bldP spid="8" grpId="0"/>
      <p:bldP spid="11" grpId="0"/>
      <p:bldP spid="16" grpId="0"/>
      <p:bldP spid="19" grpId="0"/>
      <p:bldP spid="21" grpId="0"/>
      <p:bldP spid="23" grpId="0"/>
      <p:bldP spid="3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MH" val="20180410172043"/>
  <p:tag name="MH_LIBRARY" val="GRAPHIC"/>
  <p:tag name="MH_TYPE" val="SubTitle"/>
  <p:tag name="MH_ORDER" val="2"/>
</p:tagLst>
</file>

<file path=ppt/tags/tag11.xml><?xml version="1.0" encoding="utf-8"?>
<p:tagLst xmlns:p="http://schemas.openxmlformats.org/presentationml/2006/main">
  <p:tag name="MH" val="20180410172043"/>
  <p:tag name="MH_LIBRARY" val="GRAPHIC"/>
  <p:tag name="MH_TYPE" val="SubTitle"/>
  <p:tag name="MH_ORDER" val="4"/>
</p:tagLst>
</file>

<file path=ppt/tags/tag12.xml><?xml version="1.0" encoding="utf-8"?>
<p:tagLst xmlns:p="http://schemas.openxmlformats.org/presentationml/2006/main">
  <p:tag name="MH" val="20180410172043"/>
  <p:tag name="MH_LIBRARY" val="GRAPHIC"/>
  <p:tag name="MH_TYPE" val="SubTitle"/>
  <p:tag name="MH_ORDER" val="3"/>
</p:tagLst>
</file>

<file path=ppt/tags/tag13.xml><?xml version="1.0" encoding="utf-8"?>
<p:tagLst xmlns:p="http://schemas.openxmlformats.org/presentationml/2006/main">
  <p:tag name="MH" val="20180410172043"/>
  <p:tag name="MH_LIBRARY" val="GRAPHIC"/>
  <p:tag name="MH_TYPE" val="SubTitle"/>
  <p:tag name="MH_ORDER" val="3"/>
</p:tagLst>
</file>

<file path=ppt/tags/tag14.xml><?xml version="1.0" encoding="utf-8"?>
<p:tagLst xmlns:p="http://schemas.openxmlformats.org/presentationml/2006/main">
  <p:tag name="MH" val="20180410172043"/>
  <p:tag name="MH_LIBRARY" val="GRAPHIC"/>
  <p:tag name="MH_TYPE" val="SubTitle"/>
  <p:tag name="MH_ORDER" val="3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MH" val="20180410172043"/>
  <p:tag name="MH_LIBRARY" val="GRAPHIC"/>
  <p:tag name="MH_TYPE" val="SubTitle"/>
  <p:tag name="MH_ORDER" val="3"/>
</p:tagLst>
</file>

<file path=ppt/tags/tag17.xml><?xml version="1.0" encoding="utf-8"?>
<p:tagLst xmlns:p="http://schemas.openxmlformats.org/presentationml/2006/main">
  <p:tag name="MH" val="20180410172043"/>
  <p:tag name="MH_LIBRARY" val="GRAPHIC"/>
  <p:tag name="MH_TYPE" val="SubTitle"/>
  <p:tag name="MH_ORDER" val="2"/>
</p:tagLst>
</file>

<file path=ppt/tags/tag18.xml><?xml version="1.0" encoding="utf-8"?>
<p:tagLst xmlns:p="http://schemas.openxmlformats.org/presentationml/2006/main">
  <p:tag name="MH" val="20180410172043"/>
  <p:tag name="MH_LIBRARY" val="GRAPHIC"/>
  <p:tag name="MH_TYPE" val="SubTitle"/>
  <p:tag name="MH_ORDER" val="3"/>
</p:tagLst>
</file>

<file path=ppt/tags/tag19.xml><?xml version="1.0" encoding="utf-8"?>
<p:tagLst xmlns:p="http://schemas.openxmlformats.org/presentationml/2006/main">
  <p:tag name="MH" val="20180410172043"/>
  <p:tag name="MH_LIBRARY" val="GRAPHIC"/>
  <p:tag name="MH_TYPE" val="SubTitle"/>
  <p:tag name="MH_ORDER" val="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MH" val="20180410172043"/>
  <p:tag name="MH_LIBRARY" val="GRAPHIC"/>
  <p:tag name="MH_TYPE" val="SubTitle"/>
  <p:tag name="MH_ORDER" val="3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UNIT_TABLE_BEAUTIFY" val="smartTable{276dbea5-279d-40dc-acdf-c20ce0c2f556}"/>
  <p:tag name="TABLE_ENDDRAG_ORIGIN_RECT" val="850*254"/>
  <p:tag name="TABLE_ENDDRAG_RECT" val="45*178*850*254"/>
</p:tagLst>
</file>

<file path=ppt/tags/tag25.xml><?xml version="1.0" encoding="utf-8"?>
<p:tagLst xmlns:p="http://schemas.openxmlformats.org/presentationml/2006/main">
  <p:tag name="KSO_WM_UNIT_TABLE_BEAUTIFY" val="smartTable{276dbea5-279d-40dc-acdf-c20ce0c2f556}"/>
  <p:tag name="TABLE_ENDDRAG_ORIGIN_RECT" val="843*294"/>
  <p:tag name="TABLE_ENDDRAG_RECT" val="57*181*843*294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UNIT_TABLE_BEAUTIFY" val="smartTable{276dbea5-279d-40dc-acdf-c20ce0c2f556}"/>
  <p:tag name="TABLE_ENDDRAG_ORIGIN_RECT" val="909*417"/>
  <p:tag name="TABLE_ENDDRAG_RECT" val="22*67*909*417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UNIT_TABLE_BEAUTIFY" val="smartTable{276dbea5-279d-40dc-acdf-c20ce0c2f556}"/>
  <p:tag name="TABLE_ENDDRAG_ORIGIN_RECT" val="881*298"/>
  <p:tag name="TABLE_ENDDRAG_RECT" val="37*133*881*29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FULL_TEXT_BEAUTIFY_COPY_ID" val="2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34.xml><?xml version="1.0" encoding="utf-8"?>
<p:tagLst xmlns:p="http://schemas.openxmlformats.org/presentationml/2006/main">
  <p:tag name="KSO_WM_UNIT_TABLE_BEAUTIFY" val="smartTable{276dbea5-279d-40dc-acdf-c20ce0c2f556}"/>
  <p:tag name="TABLE_ENDDRAG_ORIGIN_RECT" val="850*291"/>
  <p:tag name="TABLE_ENDDRAG_RECT" val="57*165*850*291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FULL_TEXT_BEAUTIFY_COPY_ID" val="2"/>
</p:tagLst>
</file>

<file path=ppt/tags/tag37.xml><?xml version="1.0" encoding="utf-8"?>
<p:tagLst xmlns:p="http://schemas.openxmlformats.org/presentationml/2006/main">
  <p:tag name="KSO_WM_FULL_TEXT_BEAUTIFY_COPY_ID" val="2"/>
</p:tagLst>
</file>

<file path=ppt/tags/tag38.xml><?xml version="1.0" encoding="utf-8"?>
<p:tagLst xmlns:p="http://schemas.openxmlformats.org/presentationml/2006/main">
  <p:tag name="KSO_WM_FULL_TEXT_BEAUTIFY_COPY_ID" val="2"/>
</p:tagLst>
</file>

<file path=ppt/tags/tag39.xml><?xml version="1.0" encoding="utf-8"?>
<p:tagLst xmlns:p="http://schemas.openxmlformats.org/presentationml/2006/main">
  <p:tag name="KSO_WM_FULL_TEXT_BEAUTIFY_COPY_ID" val="2"/>
</p:tagLst>
</file>

<file path=ppt/tags/tag4.xml><?xml version="1.0" encoding="utf-8"?>
<p:tagLst xmlns:p="http://schemas.openxmlformats.org/presentationml/2006/main">
  <p:tag name="KSO_WM_SPECIAL_SOURCE" val="bdnull"/>
</p:tagLst>
</file>

<file path=ppt/tags/tag40.xml><?xml version="1.0" encoding="utf-8"?>
<p:tagLst xmlns:p="http://schemas.openxmlformats.org/presentationml/2006/main">
  <p:tag name="KSO_WM_FULL_TEXT_BEAUTIFY_COPY_ID" val="2"/>
</p:tagLst>
</file>

<file path=ppt/tags/tag41.xml><?xml version="1.0" encoding="utf-8"?>
<p:tagLst xmlns:p="http://schemas.openxmlformats.org/presentationml/2006/main">
  <p:tag name="KSO_WM_FULL_TEXT_BEAUTIFY_COPY_ID" val="2"/>
</p:tagLst>
</file>

<file path=ppt/tags/tag42.xml><?xml version="1.0" encoding="utf-8"?>
<p:tagLst xmlns:p="http://schemas.openxmlformats.org/presentationml/2006/main">
  <p:tag name="KSO_DOCER_TEMPLATE_OPEN_ONCE_MARK" val="1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MH" val="20180410172043"/>
  <p:tag name="MH_LIBRARY" val="GRAPHIC"/>
  <p:tag name="MH_TYPE" val="SubTitle"/>
  <p:tag name="MH_ORDER" val="3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 w="12700" cap="flat" cmpd="sng" algn="ctr">
          <a:solidFill>
            <a:sysClr val="window" lastClr="FFFFFF"/>
          </a:solidFill>
          <a:prstDash val="solid"/>
          <a:miter lim="800000"/>
        </a:ln>
      </a:spPr>
      <a:bodyPr anchor="ctr"/>
      <a:lstStyle>
        <a:defPPr marL="0" marR="0" lvl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/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7530</Words>
  <Application>WPS 演示</Application>
  <PresentationFormat>自定义</PresentationFormat>
  <Paragraphs>747</Paragraphs>
  <Slides>40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6" baseType="lpstr">
      <vt:lpstr>Arial</vt:lpstr>
      <vt:lpstr>宋体</vt:lpstr>
      <vt:lpstr>Wingdings</vt:lpstr>
      <vt:lpstr>黑体</vt:lpstr>
      <vt:lpstr>楷体</vt:lpstr>
      <vt:lpstr>新宋体</vt:lpstr>
      <vt:lpstr>SimSun-ExtB</vt:lpstr>
      <vt:lpstr>Calibri</vt:lpstr>
      <vt:lpstr>思源宋体 CN SemiBold</vt:lpstr>
      <vt:lpstr>Times New Roman</vt:lpstr>
      <vt:lpstr>微软雅黑</vt:lpstr>
      <vt:lpstr>Arial Unicode MS</vt:lpstr>
      <vt:lpstr>等线</vt:lpstr>
      <vt:lpstr>华文细黑</vt:lpstr>
      <vt:lpstr>思源黑体 CN Medium</vt:lpstr>
      <vt:lpstr>Office 主题​​</vt:lpstr>
      <vt:lpstr>PowerPoint 演示文稿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《叶圣陶先生二三事》教学课件</dc:title>
  <dc:creator>黄红政</dc:creator>
  <cp:lastModifiedBy>dell</cp:lastModifiedBy>
  <cp:revision>29</cp:revision>
  <dcterms:created xsi:type="dcterms:W3CDTF">2021-04-21T12:25:00Z</dcterms:created>
  <dcterms:modified xsi:type="dcterms:W3CDTF">2022-04-11T04:11:03Z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6541ABA6AB3241BDB722278037238E38</vt:lpwstr>
  </property>
</Properties>
</file>