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34"/>
  </p:handoutMasterIdLst>
  <p:sldIdLst>
    <p:sldId id="256" r:id="rId2"/>
    <p:sldId id="306" r:id="rId3"/>
    <p:sldId id="303" r:id="rId4"/>
    <p:sldId id="302" r:id="rId5"/>
    <p:sldId id="299" r:id="rId6"/>
    <p:sldId id="293" r:id="rId7"/>
    <p:sldId id="285" r:id="rId8"/>
    <p:sldId id="286" r:id="rId9"/>
    <p:sldId id="266" r:id="rId10"/>
    <p:sldId id="267" r:id="rId11"/>
    <p:sldId id="268" r:id="rId12"/>
    <p:sldId id="269" r:id="rId13"/>
    <p:sldId id="270" r:id="rId14"/>
    <p:sldId id="271" r:id="rId15"/>
    <p:sldId id="282" r:id="rId16"/>
    <p:sldId id="296" r:id="rId17"/>
    <p:sldId id="304" r:id="rId18"/>
    <p:sldId id="305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4" r:id="rId27"/>
    <p:sldId id="262" r:id="rId28"/>
    <p:sldId id="309" r:id="rId29"/>
    <p:sldId id="308" r:id="rId30"/>
    <p:sldId id="310" r:id="rId31"/>
    <p:sldId id="311" r:id="rId32"/>
    <p:sldId id="312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6699"/>
    <a:srgbClr val="1707ED"/>
    <a:srgbClr val="0B0A09"/>
    <a:srgbClr val="F80421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4" d="100"/>
          <a:sy n="64" d="100"/>
        </p:scale>
        <p:origin x="-13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072106-330E-4C97-8472-64DCDA2B2D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524000"/>
            <a:ext cx="7239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5814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398F4F9-A1FF-4D30-8B6F-8AA48646C28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718AD-DBD0-4239-A689-E7A9019518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8D1EC-DDC4-439F-9018-FFDC7B6A23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3E4AC05-4746-41FF-991F-8B0324B15B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C6971-FE2B-4606-A240-715ABA8BA19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5E5B0-E4D9-42F2-9E0C-878618F8483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0DD1E-2B49-4493-9489-6BDBDF6DCE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96C15-5F38-43B2-AD7F-D599C7301F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DDB31-687E-4D88-9754-63D12C807F1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CAC21-B622-4BAD-BD96-4E9B0D93FEF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75D9B-822F-4C22-86C6-B52CCBC85A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ED5C2-FBBD-4BD4-8985-A342E96588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88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US" altLang="zh-CN"/>
          </a:p>
        </p:txBody>
      </p:sp>
      <p:sp>
        <p:nvSpPr>
          <p:cNvPr id="16389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US" altLang="zh-CN"/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8B993968-043A-4DF9-A8BE-755EFD0635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v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65000"/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65000"/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65000"/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65000"/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65000"/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6.xml"/><Relationship Id="rId7" Type="http://schemas.openxmlformats.org/officeDocument/2006/relationships/slide" Target="slide4.xm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5" Type="http://schemas.openxmlformats.org/officeDocument/2006/relationships/slide" Target="slide3.xml"/><Relationship Id="rId10" Type="http://schemas.openxmlformats.org/officeDocument/2006/relationships/hyperlink" Target="&#38475;&#23460;&#38125;FLASH&#26391;&#35835;.swf" TargetMode="External"/><Relationship Id="rId4" Type="http://schemas.openxmlformats.org/officeDocument/2006/relationships/slide" Target="slide2.xml"/><Relationship Id="rId9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57356" y="714356"/>
            <a:ext cx="5181600" cy="320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陋室铭</a:t>
            </a: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3786182" y="3857628"/>
            <a:ext cx="2971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作者</a:t>
            </a:r>
            <a:r>
              <a:rPr lang="en-US" altLang="zh-CN" sz="3600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: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刘禹锡</a:t>
            </a:r>
          </a:p>
        </p:txBody>
      </p:sp>
      <p:sp>
        <p:nvSpPr>
          <p:cNvPr id="4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00100" y="6000768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目标</a:t>
            </a:r>
          </a:p>
        </p:txBody>
      </p:sp>
      <p:sp>
        <p:nvSpPr>
          <p:cNvPr id="5" name="TextBox 4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42844" y="6000768"/>
            <a:ext cx="928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导入</a:t>
            </a:r>
          </a:p>
        </p:txBody>
      </p:sp>
      <p:sp>
        <p:nvSpPr>
          <p:cNvPr id="6" name="TextBox 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928926" y="6000768"/>
            <a:ext cx="857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字词</a:t>
            </a:r>
            <a:endParaRPr lang="zh-CN" altLang="en-US" b="1" dirty="0">
              <a:solidFill>
                <a:srgbClr val="FF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7" name="Text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000232" y="6000768"/>
            <a:ext cx="928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作者</a:t>
            </a:r>
          </a:p>
        </p:txBody>
      </p:sp>
      <p:sp>
        <p:nvSpPr>
          <p:cNvPr id="8" name="TextBox 7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786314" y="6000768"/>
            <a:ext cx="928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译文</a:t>
            </a:r>
            <a:endParaRPr lang="zh-CN" altLang="en-US" b="1" dirty="0">
              <a:solidFill>
                <a:srgbClr val="FF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9" name="TextBox 8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5786446" y="6000768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训练</a:t>
            </a:r>
            <a:endParaRPr lang="zh-CN" altLang="en-US" b="1" dirty="0">
              <a:solidFill>
                <a:srgbClr val="FF00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Text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8001000" y="6000750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FF"/>
                </a:solidFill>
                <a:latin typeface="华文隶书" pitchFamily="2" charset="-122"/>
                <a:ea typeface="华文隶书" pitchFamily="2" charset="-122"/>
              </a:rPr>
              <a:t>小结</a:t>
            </a:r>
          </a:p>
        </p:txBody>
      </p:sp>
      <p:sp>
        <p:nvSpPr>
          <p:cNvPr id="11" name="TextBox 10">
            <a:hlinkClick r:id="rId10" action="ppaction://hlinkfile"/>
          </p:cNvPr>
          <p:cNvSpPr txBox="1">
            <a:spLocks noChangeArrowheads="1"/>
          </p:cNvSpPr>
          <p:nvPr/>
        </p:nvSpPr>
        <p:spPr bwMode="auto">
          <a:xfrm>
            <a:off x="3786182" y="6000768"/>
            <a:ext cx="928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朗读</a:t>
            </a:r>
            <a:endParaRPr lang="zh-CN" altLang="en-US" b="1" dirty="0">
              <a:solidFill>
                <a:srgbClr val="FF00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" name="TextBox 11">
            <a:hlinkClick r:id="rId11" action="ppaction://hlinksldjump"/>
          </p:cNvPr>
          <p:cNvSpPr txBox="1"/>
          <p:nvPr/>
        </p:nvSpPr>
        <p:spPr>
          <a:xfrm>
            <a:off x="6929454" y="592933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分析</a:t>
            </a:r>
            <a:endParaRPr lang="zh-CN" altLang="en-US" b="1" dirty="0">
              <a:solidFill>
                <a:srgbClr val="FF00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07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044575" y="260350"/>
            <a:ext cx="792003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水不在深，有龙则灵。</a:t>
            </a: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3886200" y="3048000"/>
            <a:ext cx="2286000" cy="23622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3200400" y="1600200"/>
            <a:ext cx="2514600" cy="23622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4419600" y="1676400"/>
            <a:ext cx="1905000" cy="18288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5410200" y="2667000"/>
            <a:ext cx="2590800" cy="8382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7391400" y="1752600"/>
            <a:ext cx="838200" cy="16002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7391400" y="1676400"/>
            <a:ext cx="1524000" cy="5334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6096000" y="4800600"/>
            <a:ext cx="685800" cy="6858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6781800" y="4800600"/>
            <a:ext cx="685800" cy="685800"/>
          </a:xfrm>
          <a:prstGeom prst="ellipse">
            <a:avLst/>
          </a:prstGeom>
          <a:solidFill>
            <a:srgbClr val="FF66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6443663" y="2565400"/>
            <a:ext cx="360362" cy="358775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6172200" y="3124200"/>
            <a:ext cx="271463" cy="233363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021388" y="3429000"/>
            <a:ext cx="150812" cy="150813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3" name="Oval 15"/>
          <p:cNvSpPr>
            <a:spLocks noChangeArrowheads="1"/>
          </p:cNvSpPr>
          <p:nvPr/>
        </p:nvSpPr>
        <p:spPr bwMode="auto">
          <a:xfrm>
            <a:off x="5867400" y="3673475"/>
            <a:ext cx="115888" cy="115888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5724525" y="3860800"/>
            <a:ext cx="79375" cy="79375"/>
          </a:xfrm>
          <a:prstGeom prst="ellipse">
            <a:avLst/>
          </a:prstGeom>
          <a:solidFill>
            <a:srgbClr val="00CCFF">
              <a:alpha val="50000"/>
            </a:srgb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6781800" y="1981200"/>
            <a:ext cx="366713" cy="366713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7127875" y="1676400"/>
            <a:ext cx="187325" cy="187325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2976" y="1071546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1707ED"/>
                </a:solidFill>
                <a:latin typeface="华文楷体" pitchFamily="2" charset="-122"/>
                <a:ea typeface="华文楷体" pitchFamily="2" charset="-122"/>
              </a:rPr>
              <a:t>水不一定要深，有了龙就灵异了。</a:t>
            </a:r>
            <a:endParaRPr lang="zh-CN" altLang="en-US" sz="3600" dirty="0">
              <a:solidFill>
                <a:srgbClr val="1707ED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1071546"/>
            <a:ext cx="320675" cy="17145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7929554" y="214290"/>
            <a:ext cx="928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0421"/>
                </a:solidFill>
                <a:latin typeface="华文楷体" pitchFamily="2" charset="-122"/>
                <a:ea typeface="华文楷体" pitchFamily="2" charset="-122"/>
              </a:rPr>
              <a:t>灵异</a:t>
            </a:r>
            <a:endParaRPr lang="zh-CN" altLang="en-US" sz="2800" b="1" dirty="0">
              <a:solidFill>
                <a:srgbClr val="F8042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左箭头 2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" name="下箭头 22">
            <a:hlinkClick r:id="" action="ppaction://hlinkshowjump?jump=nextslide"/>
          </p:cNvPr>
          <p:cNvSpPr/>
          <p:nvPr/>
        </p:nvSpPr>
        <p:spPr bwMode="auto">
          <a:xfrm>
            <a:off x="6215074" y="6000768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955925" y="304800"/>
            <a:ext cx="5492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521335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斯是陋室，</a:t>
            </a: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惟吾德馨。</a:t>
            </a: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苔痕上阶绿，</a:t>
            </a:r>
          </a:p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草色入帘青。</a:t>
            </a:r>
          </a:p>
        </p:txBody>
      </p:sp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5867400" y="381000"/>
            <a:ext cx="2362200" cy="2438400"/>
          </a:xfrm>
          <a:prstGeom prst="ellipse">
            <a:avLst/>
          </a:prstGeom>
          <a:solidFill>
            <a:srgbClr val="FF00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Oval 6"/>
          <p:cNvSpPr>
            <a:spLocks noChangeArrowheads="1"/>
          </p:cNvSpPr>
          <p:nvPr/>
        </p:nvSpPr>
        <p:spPr bwMode="auto">
          <a:xfrm>
            <a:off x="5867400" y="381000"/>
            <a:ext cx="2362200" cy="2438400"/>
          </a:xfrm>
          <a:prstGeom prst="ellipse">
            <a:avLst/>
          </a:prstGeom>
          <a:solidFill>
            <a:srgbClr val="FF00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635375" y="6237288"/>
            <a:ext cx="457200" cy="152400"/>
          </a:xfrm>
          <a:prstGeom prst="rect">
            <a:avLst/>
          </a:prstGeom>
          <a:solidFill>
            <a:srgbClr val="008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581400" y="5791200"/>
            <a:ext cx="914400" cy="381000"/>
          </a:xfrm>
          <a:prstGeom prst="rect">
            <a:avLst/>
          </a:prstGeom>
          <a:solidFill>
            <a:srgbClr val="008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635375" y="4005263"/>
            <a:ext cx="838200" cy="1447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906838" y="6453188"/>
            <a:ext cx="304800" cy="152400"/>
          </a:xfrm>
          <a:prstGeom prst="rect">
            <a:avLst/>
          </a:prstGeom>
          <a:solidFill>
            <a:srgbClr val="008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2051050" y="5516563"/>
            <a:ext cx="41910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4282" y="5072074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这虽是简陋的房子，只是我的品德美好（就不感到简陋了）。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844" y="6072206"/>
            <a:ext cx="8786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苔痕碧绿，长到台阶上，草色青葱，映入帘子中。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5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143116"/>
            <a:ext cx="320675" cy="171450"/>
          </a:xfrm>
          <a:prstGeom prst="rect">
            <a:avLst/>
          </a:prstGeom>
          <a:noFill/>
        </p:spPr>
      </p:pic>
      <p:pic>
        <p:nvPicPr>
          <p:cNvPr id="16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857496"/>
            <a:ext cx="320675" cy="242888"/>
          </a:xfrm>
          <a:prstGeom prst="rect">
            <a:avLst/>
          </a:prstGeom>
          <a:noFill/>
        </p:spPr>
      </p:pic>
      <p:pic>
        <p:nvPicPr>
          <p:cNvPr id="17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214554"/>
            <a:ext cx="320675" cy="171450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5715008" y="278605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华文楷体" pitchFamily="2" charset="-122"/>
              </a:rPr>
              <a:t>（品德）高尚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左箭头 18">
            <a:hlinkClick r:id="" action="ppaction://hlinkshowjump?jump=firstslide"/>
          </p:cNvPr>
          <p:cNvSpPr/>
          <p:nvPr/>
        </p:nvSpPr>
        <p:spPr bwMode="auto">
          <a:xfrm>
            <a:off x="8072462" y="357166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" name="下箭头 19">
            <a:hlinkClick r:id="" action="ppaction://hlinkshowjump?jump=nextslide"/>
          </p:cNvPr>
          <p:cNvSpPr/>
          <p:nvPr/>
        </p:nvSpPr>
        <p:spPr bwMode="auto">
          <a:xfrm>
            <a:off x="6786578" y="5572140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13" grpId="0"/>
      <p:bldP spid="1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-36513" y="406400"/>
            <a:ext cx="91805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 smtClean="0">
                <a:solidFill>
                  <a:srgbClr val="000066"/>
                </a:solidFill>
                <a:ea typeface="隶书" pitchFamily="49" charset="-122"/>
              </a:rPr>
              <a:t>谈笑有 鸿儒 ，往来无白丁</a:t>
            </a:r>
            <a:r>
              <a:rPr lang="zh-CN" altLang="en-US" sz="6000" dirty="0" smtClean="0">
                <a:solidFill>
                  <a:srgbClr val="000066"/>
                </a:solidFill>
                <a:ea typeface="隶书" pitchFamily="49" charset="-122"/>
              </a:rPr>
              <a:t>。</a:t>
            </a:r>
            <a:endParaRPr lang="zh-CN" altLang="en-US" sz="6000" dirty="0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5500702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与我谈笑的是博学的人，往来的没有不懂学问的人。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4546" y="285728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学识渊博的人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4942" y="28572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没有学问的人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285860"/>
            <a:ext cx="320675" cy="171450"/>
          </a:xfrm>
          <a:prstGeom prst="rect">
            <a:avLst/>
          </a:prstGeom>
          <a:noFill/>
        </p:spPr>
      </p:pic>
      <p:pic>
        <p:nvPicPr>
          <p:cNvPr id="7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285860"/>
            <a:ext cx="320675" cy="171450"/>
          </a:xfrm>
          <a:prstGeom prst="rect">
            <a:avLst/>
          </a:prstGeom>
          <a:noFill/>
        </p:spPr>
      </p:pic>
      <p:pic>
        <p:nvPicPr>
          <p:cNvPr id="8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214422"/>
            <a:ext cx="320675" cy="171450"/>
          </a:xfrm>
          <a:prstGeom prst="rect">
            <a:avLst/>
          </a:prstGeom>
          <a:noFill/>
        </p:spPr>
      </p:pic>
      <p:pic>
        <p:nvPicPr>
          <p:cNvPr id="9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1285860"/>
            <a:ext cx="320675" cy="171450"/>
          </a:xfrm>
          <a:prstGeom prst="rect">
            <a:avLst/>
          </a:prstGeom>
          <a:noFill/>
        </p:spPr>
      </p:pic>
      <p:sp>
        <p:nvSpPr>
          <p:cNvPr id="10" name="左箭头 9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下箭头 10">
            <a:hlinkClick r:id="" action="ppaction://hlinkshowjump?jump=nextslide"/>
          </p:cNvPr>
          <p:cNvSpPr/>
          <p:nvPr/>
        </p:nvSpPr>
        <p:spPr bwMode="auto">
          <a:xfrm>
            <a:off x="6215074" y="6000768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69875" y="650875"/>
            <a:ext cx="8874125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800" dirty="0">
                <a:solidFill>
                  <a:srgbClr val="000066"/>
                </a:solidFill>
                <a:ea typeface="隶书" pitchFamily="49" charset="-122"/>
              </a:rPr>
              <a:t>可以调素琴，阅金经。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800" dirty="0">
                <a:solidFill>
                  <a:srgbClr val="000066"/>
                </a:solidFill>
                <a:ea typeface="隶书" pitchFamily="49" charset="-122"/>
              </a:rPr>
              <a:t>无丝竹之乱耳，无案牍</a:t>
            </a:r>
            <a:r>
              <a:rPr lang="zh-CN" altLang="en-US" sz="4800">
                <a:solidFill>
                  <a:srgbClr val="000066"/>
                </a:solidFill>
                <a:ea typeface="隶书" pitchFamily="49" charset="-122"/>
              </a:rPr>
              <a:t>之</a:t>
            </a:r>
            <a:r>
              <a:rPr lang="zh-CN" altLang="en-US" sz="4800" smtClean="0">
                <a:solidFill>
                  <a:srgbClr val="000066"/>
                </a:solidFill>
                <a:ea typeface="隶书" pitchFamily="49" charset="-122"/>
              </a:rPr>
              <a:t>劳形。</a:t>
            </a:r>
            <a:endParaRPr lang="zh-CN" altLang="en-US" sz="4800" dirty="0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752600" y="60960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800000"/>
                </a:solidFill>
                <a:ea typeface="华文琥珀" pitchFamily="2" charset="-122"/>
              </a:rPr>
              <a:t>丝竹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324600" y="6049963"/>
            <a:ext cx="1143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800000"/>
                </a:solidFill>
                <a:ea typeface="华文琥珀" pitchFamily="2" charset="-122"/>
              </a:rPr>
              <a:t>案牍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04800" y="51816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5610" name="Freeform 10"/>
          <p:cNvSpPr>
            <a:spLocks/>
          </p:cNvSpPr>
          <p:nvPr/>
        </p:nvSpPr>
        <p:spPr bwMode="auto">
          <a:xfrm>
            <a:off x="2514600" y="2667000"/>
            <a:ext cx="411163" cy="442913"/>
          </a:xfrm>
          <a:custGeom>
            <a:avLst/>
            <a:gdLst/>
            <a:ahLst/>
            <a:cxnLst>
              <a:cxn ang="0">
                <a:pos x="0" y="236"/>
              </a:cxn>
              <a:cxn ang="0">
                <a:pos x="0" y="12"/>
              </a:cxn>
              <a:cxn ang="0">
                <a:pos x="118" y="0"/>
              </a:cxn>
              <a:cxn ang="0">
                <a:pos x="153" y="259"/>
              </a:cxn>
              <a:cxn ang="0">
                <a:pos x="259" y="271"/>
              </a:cxn>
            </a:cxnLst>
            <a:rect l="0" t="0" r="r" b="b"/>
            <a:pathLst>
              <a:path w="259" h="279">
                <a:moveTo>
                  <a:pt x="0" y="236"/>
                </a:moveTo>
                <a:cubicBezTo>
                  <a:pt x="0" y="161"/>
                  <a:pt x="0" y="87"/>
                  <a:pt x="0" y="12"/>
                </a:cubicBezTo>
                <a:cubicBezTo>
                  <a:pt x="39" y="8"/>
                  <a:pt x="118" y="0"/>
                  <a:pt x="118" y="0"/>
                </a:cubicBezTo>
                <a:cubicBezTo>
                  <a:pt x="118" y="0"/>
                  <a:pt x="126" y="232"/>
                  <a:pt x="153" y="259"/>
                </a:cubicBezTo>
                <a:cubicBezTo>
                  <a:pt x="173" y="279"/>
                  <a:pt x="248" y="271"/>
                  <a:pt x="259" y="271"/>
                </a:cubicBezTo>
              </a:path>
            </a:pathLst>
          </a:custGeom>
          <a:noFill/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250825" y="3560763"/>
            <a:ext cx="609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6600CC"/>
                </a:solidFill>
                <a:ea typeface="隶书" pitchFamily="49" charset="-122"/>
              </a:rPr>
              <a:t>调素琴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6732588" y="2349500"/>
            <a:ext cx="1754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6600"/>
                </a:solidFill>
                <a:ea typeface="隶书" pitchFamily="49" charset="-122"/>
              </a:rPr>
              <a:t>阅金经</a:t>
            </a:r>
          </a:p>
        </p:txBody>
      </p:sp>
      <p:sp>
        <p:nvSpPr>
          <p:cNvPr id="9" name="矩形 8"/>
          <p:cNvSpPr/>
          <p:nvPr/>
        </p:nvSpPr>
        <p:spPr>
          <a:xfrm>
            <a:off x="357158" y="1928802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可以弹奏朴素的古琴，阅读珍贵的佛经。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2500306"/>
            <a:ext cx="5429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没有嘈杂的音乐扰乱两耳，</a:t>
            </a:r>
            <a:endParaRPr lang="en-US" altLang="zh-CN" sz="32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没有官府公文使身心劳累。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29190" y="100010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官府的公文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00892" y="785794"/>
            <a:ext cx="1800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使身体劳累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1071546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泛指音乐</a:t>
            </a:r>
            <a:endParaRPr lang="zh-CN" altLang="en-US" sz="28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142852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佛经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43042" y="14285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弹无装饰的琴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6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000108"/>
            <a:ext cx="320675" cy="171450"/>
          </a:xfrm>
          <a:prstGeom prst="rect">
            <a:avLst/>
          </a:prstGeom>
          <a:noFill/>
        </p:spPr>
      </p:pic>
      <p:pic>
        <p:nvPicPr>
          <p:cNvPr id="17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928670"/>
            <a:ext cx="320675" cy="171450"/>
          </a:xfrm>
          <a:prstGeom prst="rect">
            <a:avLst/>
          </a:prstGeom>
          <a:noFill/>
        </p:spPr>
      </p:pic>
      <p:pic>
        <p:nvPicPr>
          <p:cNvPr id="18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000108"/>
            <a:ext cx="320675" cy="171450"/>
          </a:xfrm>
          <a:prstGeom prst="rect">
            <a:avLst/>
          </a:prstGeom>
          <a:noFill/>
        </p:spPr>
      </p:pic>
      <p:pic>
        <p:nvPicPr>
          <p:cNvPr id="19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928670"/>
            <a:ext cx="320675" cy="171450"/>
          </a:xfrm>
          <a:prstGeom prst="rect">
            <a:avLst/>
          </a:prstGeom>
          <a:noFill/>
        </p:spPr>
      </p:pic>
      <p:pic>
        <p:nvPicPr>
          <p:cNvPr id="20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00108"/>
            <a:ext cx="320675" cy="171450"/>
          </a:xfrm>
          <a:prstGeom prst="rect">
            <a:avLst/>
          </a:prstGeom>
          <a:noFill/>
        </p:spPr>
      </p:pic>
      <p:pic>
        <p:nvPicPr>
          <p:cNvPr id="21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785926"/>
            <a:ext cx="320675" cy="171450"/>
          </a:xfrm>
          <a:prstGeom prst="rect">
            <a:avLst/>
          </a:prstGeom>
          <a:noFill/>
        </p:spPr>
      </p:pic>
      <p:pic>
        <p:nvPicPr>
          <p:cNvPr id="22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785926"/>
            <a:ext cx="320675" cy="171450"/>
          </a:xfrm>
          <a:prstGeom prst="rect">
            <a:avLst/>
          </a:prstGeom>
          <a:noFill/>
        </p:spPr>
      </p:pic>
      <p:pic>
        <p:nvPicPr>
          <p:cNvPr id="23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714488"/>
            <a:ext cx="320675" cy="171450"/>
          </a:xfrm>
          <a:prstGeom prst="rect">
            <a:avLst/>
          </a:prstGeom>
          <a:noFill/>
        </p:spPr>
      </p:pic>
      <p:pic>
        <p:nvPicPr>
          <p:cNvPr id="24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85926"/>
            <a:ext cx="320675" cy="171450"/>
          </a:xfrm>
          <a:prstGeom prst="rect">
            <a:avLst/>
          </a:prstGeom>
          <a:noFill/>
        </p:spPr>
      </p:pic>
      <p:pic>
        <p:nvPicPr>
          <p:cNvPr id="25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1785926"/>
            <a:ext cx="320675" cy="171450"/>
          </a:xfrm>
          <a:prstGeom prst="rect">
            <a:avLst/>
          </a:prstGeom>
          <a:noFill/>
        </p:spPr>
      </p:pic>
      <p:pic>
        <p:nvPicPr>
          <p:cNvPr id="26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785926"/>
            <a:ext cx="320675" cy="171450"/>
          </a:xfrm>
          <a:prstGeom prst="rect">
            <a:avLst/>
          </a:prstGeom>
          <a:noFill/>
        </p:spPr>
      </p:pic>
      <p:sp>
        <p:nvSpPr>
          <p:cNvPr id="27" name="左箭头 26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" name="下箭头 27">
            <a:hlinkClick r:id="" action="ppaction://hlinkshowjump?jump=nextslide"/>
          </p:cNvPr>
          <p:cNvSpPr/>
          <p:nvPr/>
        </p:nvSpPr>
        <p:spPr bwMode="auto">
          <a:xfrm>
            <a:off x="7358082" y="6143644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55575" y="5318125"/>
            <a:ext cx="945673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南阳诸葛庐，西蜀子云亭。</a:t>
            </a:r>
            <a:endParaRPr lang="zh-CN" altLang="en-US" dirty="0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371600" y="990600"/>
            <a:ext cx="2133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66"/>
                </a:solidFill>
                <a:ea typeface="华文新魏" pitchFamily="2" charset="-122"/>
              </a:rPr>
              <a:t>诸葛庐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629400" y="457200"/>
            <a:ext cx="2057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066"/>
                </a:solidFill>
                <a:ea typeface="华文新魏" pitchFamily="2" charset="-122"/>
              </a:rPr>
              <a:t>子云亭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371600" y="990600"/>
            <a:ext cx="2133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800000"/>
                </a:solidFill>
                <a:ea typeface="华文新魏" pitchFamily="2" charset="-122"/>
              </a:rPr>
              <a:t>诸葛庐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629400" y="457200"/>
            <a:ext cx="2057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800000"/>
                </a:solidFill>
                <a:ea typeface="华文新魏" pitchFamily="2" charset="-122"/>
              </a:rPr>
              <a:t>子云亭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28600" y="5591175"/>
            <a:ext cx="3479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孔子云：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3132138" y="5622925"/>
            <a:ext cx="399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何陋之有？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57158" y="357166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它好比南阳诸葛亮的茅庐，西蜀扬子云的玄亭。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857232"/>
            <a:ext cx="5620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孔子说：“有什么简陋呢？” </a:t>
            </a:r>
            <a:endParaRPr lang="zh-CN" altLang="en-US" sz="3200" b="1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1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6429396"/>
            <a:ext cx="320675" cy="1714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000496" y="5572140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助词宾语前置的标志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" name="左箭头 12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876" y="3786190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6699"/>
                </a:solidFill>
                <a:latin typeface="华文隶书" pitchFamily="2" charset="-122"/>
                <a:ea typeface="华文隶书" pitchFamily="2" charset="-122"/>
              </a:rPr>
              <a:t>君子居之，何陋之有？</a:t>
            </a:r>
            <a:endParaRPr lang="zh-CN" altLang="en-US" b="1" dirty="0">
              <a:solidFill>
                <a:srgbClr val="FF66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5" name="下箭头 14">
            <a:hlinkClick r:id="" action="ppaction://hlinkshowjump?jump=nextslide"/>
          </p:cNvPr>
          <p:cNvSpPr/>
          <p:nvPr/>
        </p:nvSpPr>
        <p:spPr bwMode="auto">
          <a:xfrm>
            <a:off x="7500958" y="6000768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31" grpId="0"/>
      <p:bldP spid="26632" grpId="0"/>
      <p:bldP spid="9" grpId="0"/>
      <p:bldP spid="10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0" y="2209800"/>
            <a:ext cx="109855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6000" b="1">
                <a:solidFill>
                  <a:srgbClr val="1707ED"/>
                </a:solidFill>
                <a:ea typeface="楷体_GB2312" pitchFamily="49" charset="-122"/>
              </a:rPr>
              <a:t>陋室铭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143000" y="114300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设喻引题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505200" y="60960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1707ED"/>
                </a:solidFill>
                <a:ea typeface="楷体_GB2312" pitchFamily="49" charset="-122"/>
              </a:rPr>
              <a:t>山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505200" y="13716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1707ED"/>
                </a:solidFill>
                <a:ea typeface="楷体_GB2312" pitchFamily="49" charset="-122"/>
              </a:rPr>
              <a:t>仙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495800" y="6858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1707ED"/>
                </a:solidFill>
                <a:ea typeface="楷体_GB2312" pitchFamily="49" charset="-122"/>
              </a:rPr>
              <a:t>水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495800" y="13716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1707ED"/>
                </a:solidFill>
                <a:ea typeface="楷体_GB2312" pitchFamily="49" charset="-122"/>
              </a:rPr>
              <a:t>龙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5486400" y="6858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1707ED"/>
                </a:solidFill>
                <a:ea typeface="楷体_GB2312" pitchFamily="49" charset="-122"/>
              </a:rPr>
              <a:t>喻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5470525" y="1335088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1707ED"/>
                </a:solidFill>
                <a:ea typeface="楷体_GB2312" pitchFamily="49" charset="-122"/>
              </a:rPr>
              <a:t>喻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6477000" y="685800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陋室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6477000" y="1371600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德馨</a:t>
            </a:r>
          </a:p>
        </p:txBody>
      </p:sp>
      <p:sp>
        <p:nvSpPr>
          <p:cNvPr id="37900" name="AutoShape 12"/>
          <p:cNvSpPr>
            <a:spLocks/>
          </p:cNvSpPr>
          <p:nvPr/>
        </p:nvSpPr>
        <p:spPr bwMode="auto">
          <a:xfrm>
            <a:off x="3429000" y="914400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1219200" y="312420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陋室不陋</a:t>
            </a:r>
          </a:p>
        </p:txBody>
      </p:sp>
      <p:sp>
        <p:nvSpPr>
          <p:cNvPr id="37902" name="AutoShape 14"/>
          <p:cNvSpPr>
            <a:spLocks/>
          </p:cNvSpPr>
          <p:nvPr/>
        </p:nvSpPr>
        <p:spPr bwMode="auto">
          <a:xfrm>
            <a:off x="3429000" y="2667000"/>
            <a:ext cx="304800" cy="1752600"/>
          </a:xfrm>
          <a:prstGeom prst="leftBrace">
            <a:avLst>
              <a:gd name="adj1" fmla="val 47917"/>
              <a:gd name="adj2" fmla="val 5000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3810000" y="2514600"/>
            <a:ext cx="350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环境清幽（景）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3810000" y="3810000"/>
            <a:ext cx="358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dirty="0" smtClean="0">
                <a:solidFill>
                  <a:srgbClr val="1707ED"/>
                </a:solidFill>
                <a:ea typeface="楷体_GB2312" pitchFamily="49" charset="-122"/>
              </a:rPr>
              <a:t>情趣高雅（事）</a:t>
            </a:r>
            <a:endParaRPr lang="zh-CN" altLang="en-US" sz="4000" dirty="0">
              <a:solidFill>
                <a:srgbClr val="1707ED"/>
              </a:solidFill>
              <a:ea typeface="楷体_GB2312" pitchFamily="49" charset="-122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1279525" y="4611688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古贤自喻</a:t>
            </a: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4343400" y="4611688"/>
            <a:ext cx="251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1707ED"/>
                </a:solidFill>
                <a:ea typeface="楷体_GB2312" pitchFamily="49" charset="-122"/>
              </a:rPr>
              <a:t>反诘点题</a:t>
            </a:r>
          </a:p>
        </p:txBody>
      </p:sp>
      <p:sp>
        <p:nvSpPr>
          <p:cNvPr id="37907" name="AutoShape 19"/>
          <p:cNvSpPr>
            <a:spLocks/>
          </p:cNvSpPr>
          <p:nvPr/>
        </p:nvSpPr>
        <p:spPr bwMode="auto">
          <a:xfrm rot="10800000" flipH="1">
            <a:off x="914400" y="1676400"/>
            <a:ext cx="228600" cy="3505200"/>
          </a:xfrm>
          <a:prstGeom prst="leftBrace">
            <a:avLst>
              <a:gd name="adj1" fmla="val 127778"/>
              <a:gd name="adj2" fmla="val 4956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08" name="Text Box 20"/>
          <p:cNvSpPr txBox="1">
            <a:spLocks noChangeArrowheads="1"/>
          </p:cNvSpPr>
          <p:nvPr/>
        </p:nvSpPr>
        <p:spPr bwMode="auto">
          <a:xfrm>
            <a:off x="3810000" y="3124200"/>
            <a:ext cx="350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dirty="0" smtClean="0">
                <a:solidFill>
                  <a:srgbClr val="1707ED"/>
                </a:solidFill>
                <a:ea typeface="楷体_GB2312" pitchFamily="49" charset="-122"/>
              </a:rPr>
              <a:t>人物不俗（人）</a:t>
            </a:r>
            <a:endParaRPr lang="zh-CN" altLang="en-US" sz="4000" dirty="0">
              <a:solidFill>
                <a:srgbClr val="1707ED"/>
              </a:solidFill>
              <a:ea typeface="楷体_GB2312" pitchFamily="49" charset="-122"/>
            </a:endParaRPr>
          </a:p>
        </p:txBody>
      </p:sp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142844" y="5715016"/>
            <a:ext cx="850112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80421"/>
                </a:solidFill>
                <a:latin typeface="楷体_GB2312" pitchFamily="49" charset="-122"/>
                <a:ea typeface="楷体_GB2312" pitchFamily="49" charset="-122"/>
              </a:rPr>
              <a:t>手法：</a:t>
            </a:r>
            <a:r>
              <a:rPr lang="zh-CN" altLang="en-US" sz="2800" dirty="0" smtClean="0">
                <a:solidFill>
                  <a:srgbClr val="F80421"/>
                </a:solidFill>
                <a:latin typeface="楷体_GB2312" pitchFamily="49" charset="-122"/>
                <a:ea typeface="楷体_GB2312" pitchFamily="49" charset="-122"/>
              </a:rPr>
              <a:t>托物言志   虚实结合  骈散结合</a:t>
            </a:r>
          </a:p>
          <a:p>
            <a:r>
              <a:rPr lang="zh-CN" altLang="en-US" sz="2800" dirty="0" smtClean="0">
                <a:solidFill>
                  <a:srgbClr val="F80421"/>
                </a:solidFill>
                <a:latin typeface="楷体_GB2312" pitchFamily="49" charset="-122"/>
                <a:ea typeface="楷体_GB2312" pitchFamily="49" charset="-122"/>
              </a:rPr>
              <a:t>修辞：对比、对偶、比喻、比兴、反诘、用典、借代</a:t>
            </a:r>
            <a:endParaRPr lang="zh-CN" altLang="en-US" sz="2800" dirty="0">
              <a:solidFill>
                <a:srgbClr val="F804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10" name="Text Box 22"/>
          <p:cNvSpPr txBox="1">
            <a:spLocks noChangeArrowheads="1"/>
          </p:cNvSpPr>
          <p:nvPr/>
        </p:nvSpPr>
        <p:spPr bwMode="auto">
          <a:xfrm>
            <a:off x="8070731" y="990600"/>
            <a:ext cx="800219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/>
            <a:r>
              <a:rPr lang="zh-CN" altLang="en-US" sz="4000" dirty="0">
                <a:solidFill>
                  <a:srgbClr val="1707ED"/>
                </a:solidFill>
                <a:latin typeface="楷体_GB2312" pitchFamily="49" charset="-122"/>
                <a:ea typeface="楷体_GB2312" pitchFamily="49" charset="-122"/>
              </a:rPr>
              <a:t>安贫乐道  </a:t>
            </a:r>
            <a:r>
              <a:rPr lang="zh-CN" altLang="en-US" sz="4000" dirty="0" smtClean="0">
                <a:solidFill>
                  <a:srgbClr val="1707ED"/>
                </a:solidFill>
                <a:latin typeface="楷体_GB2312" pitchFamily="49" charset="-122"/>
                <a:ea typeface="楷体_GB2312" pitchFamily="49" charset="-122"/>
              </a:rPr>
              <a:t>高洁傲岸</a:t>
            </a:r>
            <a:endParaRPr lang="zh-CN" altLang="en-US" sz="4000" dirty="0">
              <a:solidFill>
                <a:srgbClr val="1707E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11" name="AutoShape 23"/>
          <p:cNvSpPr>
            <a:spLocks/>
          </p:cNvSpPr>
          <p:nvPr/>
        </p:nvSpPr>
        <p:spPr bwMode="auto">
          <a:xfrm>
            <a:off x="7696200" y="1066800"/>
            <a:ext cx="152400" cy="4038600"/>
          </a:xfrm>
          <a:prstGeom prst="rightBrace">
            <a:avLst>
              <a:gd name="adj1" fmla="val 220833"/>
              <a:gd name="adj2" fmla="val 50000"/>
            </a:avLst>
          </a:prstGeom>
          <a:noFill/>
          <a:ln w="38100">
            <a:solidFill>
              <a:srgbClr val="1707E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左箭头 23">
            <a:hlinkClick r:id="" action="ppaction://hlinkshowjump?jump=firstslide"/>
          </p:cNvPr>
          <p:cNvSpPr/>
          <p:nvPr/>
        </p:nvSpPr>
        <p:spPr bwMode="auto">
          <a:xfrm>
            <a:off x="8501090" y="5786454"/>
            <a:ext cx="500066" cy="642918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5" name="WordArt 6"/>
          <p:cNvSpPr>
            <a:spLocks noChangeArrowheads="1" noChangeShapeType="1" noTextEdit="1"/>
          </p:cNvSpPr>
          <p:nvPr/>
        </p:nvSpPr>
        <p:spPr bwMode="auto">
          <a:xfrm>
            <a:off x="2928926" y="1785926"/>
            <a:ext cx="500066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6" name="WordArt 6"/>
          <p:cNvSpPr>
            <a:spLocks noChangeArrowheads="1" noChangeShapeType="1" noTextEdit="1"/>
          </p:cNvSpPr>
          <p:nvPr/>
        </p:nvSpPr>
        <p:spPr bwMode="auto">
          <a:xfrm>
            <a:off x="2928926" y="5500702"/>
            <a:ext cx="500066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7" name="WordArt 6"/>
          <p:cNvSpPr>
            <a:spLocks noChangeArrowheads="1" noChangeShapeType="1" noTextEdit="1"/>
          </p:cNvSpPr>
          <p:nvPr/>
        </p:nvSpPr>
        <p:spPr bwMode="auto">
          <a:xfrm rot="16200000">
            <a:off x="1107245" y="3679021"/>
            <a:ext cx="3714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8" name="WordArt 6"/>
          <p:cNvSpPr>
            <a:spLocks noChangeArrowheads="1" noChangeShapeType="1" noTextEdit="1"/>
          </p:cNvSpPr>
          <p:nvPr/>
        </p:nvSpPr>
        <p:spPr bwMode="auto">
          <a:xfrm rot="16200000">
            <a:off x="6036467" y="3607607"/>
            <a:ext cx="3714800" cy="71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9" name="WordArt 6"/>
          <p:cNvSpPr>
            <a:spLocks noChangeArrowheads="1" noChangeShapeType="1" noTextEdit="1"/>
          </p:cNvSpPr>
          <p:nvPr/>
        </p:nvSpPr>
        <p:spPr bwMode="auto">
          <a:xfrm rot="19695050">
            <a:off x="2615692" y="937601"/>
            <a:ext cx="3186645" cy="607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30" name="WordArt 6"/>
          <p:cNvSpPr>
            <a:spLocks noChangeArrowheads="1" noChangeShapeType="1" noTextEdit="1"/>
          </p:cNvSpPr>
          <p:nvPr/>
        </p:nvSpPr>
        <p:spPr bwMode="auto">
          <a:xfrm rot="2005276" flipV="1">
            <a:off x="5197737" y="952184"/>
            <a:ext cx="2952526" cy="457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——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29124" y="100010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惟吾德馨</a:t>
            </a:r>
            <a:endParaRPr lang="zh-CN" altLang="en-US" sz="32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00826" y="478632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6699"/>
                </a:solidFill>
                <a:latin typeface="华文隶书" pitchFamily="2" charset="-122"/>
                <a:ea typeface="华文隶书" pitchFamily="2" charset="-122"/>
              </a:rPr>
              <a:t>何陋之有</a:t>
            </a:r>
            <a:endParaRPr lang="zh-CN" altLang="en-US" b="1" dirty="0">
              <a:solidFill>
                <a:srgbClr val="FF6699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14414" y="3143248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_GB2312" pitchFamily="49" charset="-122"/>
              </a:rPr>
              <a:t>陋室不陋</a:t>
            </a: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4" name="WordArt 4"/>
          <p:cNvSpPr>
            <a:spLocks noChangeArrowheads="1" noChangeShapeType="1" noTextEdit="1"/>
          </p:cNvSpPr>
          <p:nvPr/>
        </p:nvSpPr>
        <p:spPr bwMode="auto">
          <a:xfrm>
            <a:off x="285720" y="0"/>
            <a:ext cx="3059113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 kern="10" dirty="0" smtClean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合作探究</a:t>
            </a:r>
            <a:endParaRPr lang="zh-CN" altLang="en-US" sz="4000" b="1" kern="10" dirty="0">
              <a:ln w="9525">
                <a:miter lim="800000"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8" grpId="0"/>
      <p:bldP spid="37899" grpId="0"/>
      <p:bldP spid="37901" grpId="0" autoUpdateAnimBg="0"/>
      <p:bldP spid="37903" grpId="0" autoUpdateAnimBg="0"/>
      <p:bldP spid="37904" grpId="0" autoUpdateAnimBg="0"/>
      <p:bldP spid="37905" grpId="0" autoUpdateAnimBg="0"/>
      <p:bldP spid="37906" grpId="0" autoUpdateAnimBg="0"/>
      <p:bldP spid="37908" grpId="0" autoUpdateAnimBg="0"/>
      <p:bldP spid="37909" grpId="0"/>
      <p:bldP spid="37910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68313" y="50958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主旨句：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331913" y="1196975"/>
            <a:ext cx="3935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/>
              <a:t>斯是陋室， 惟吾德馨。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33400" y="1828800"/>
            <a:ext cx="1408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主题：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609600" y="2514600"/>
            <a:ext cx="770255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/>
              <a:t>    </a:t>
            </a:r>
            <a:r>
              <a:rPr lang="zh-CN" altLang="en-US"/>
              <a:t>通过对居室的描绘，极力形容陋室不陋，表达了一种高洁傲岸的节操和安贫乐道的情趣。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09600" y="4343400"/>
            <a:ext cx="78486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/>
              <a:t>    </a:t>
            </a:r>
            <a:r>
              <a:rPr lang="zh-CN" altLang="en-US"/>
              <a:t>文章托物言志（借陋室以言志），表现作者不贪恋富贵荣华，不与统治阶级同流合污，重视自身修养的思想感情。</a:t>
            </a:r>
            <a:r>
              <a:rPr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533400" y="37338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ea typeface="隶书" pitchFamily="49" charset="-122"/>
              </a:rPr>
              <a:t>托物言志：</a:t>
            </a:r>
          </a:p>
        </p:txBody>
      </p:sp>
      <p:sp>
        <p:nvSpPr>
          <p:cNvPr id="8" name="左箭头 7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  <p:bldP spid="204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714488"/>
            <a:ext cx="814393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  　　</a:t>
            </a:r>
            <a:r>
              <a:rPr lang="zh-CN" altLang="en-US" sz="3600" b="1" dirty="0" smtClean="0">
                <a:solidFill>
                  <a:srgbClr val="1707ED"/>
                </a:solidFill>
                <a:latin typeface="华文楷体" pitchFamily="2" charset="-122"/>
                <a:ea typeface="华文楷体" pitchFamily="2" charset="-122"/>
              </a:rPr>
              <a:t>山不在高，有仙则名。水不在深，有龙则灵。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斯是陋室，惟吾德馨。</a:t>
            </a:r>
            <a:r>
              <a:rPr lang="zh-CN" altLang="en-US" sz="36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苔痕上阶绿，草色入帘青。谈笑有鸿儒，往来无白丁。可以调素琴，阅金经。无丝竹之乱耳，无案牍之劳形。</a:t>
            </a:r>
            <a:r>
              <a:rPr lang="zh-CN" altLang="en-US" sz="36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南阳诸葛庐，西蜀子云亭。孔子云：“何陋之有？”</a:t>
            </a:r>
            <a:r>
              <a:rPr lang="zh-CN" altLang="en-US" sz="3600" b="1" dirty="0" smtClean="0">
                <a:solidFill>
                  <a:srgbClr val="0B0A09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3600" b="1" dirty="0" smtClean="0">
                <a:solidFill>
                  <a:srgbClr val="0B0A09"/>
                </a:solidFill>
                <a:latin typeface="华文楷体" pitchFamily="2" charset="-122"/>
                <a:ea typeface="华文楷体" pitchFamily="2" charset="-122"/>
              </a:rPr>
            </a:br>
            <a:endParaRPr lang="zh-CN" altLang="en-US" sz="3600" b="1" dirty="0">
              <a:solidFill>
                <a:srgbClr val="0B0A09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8200"/>
            <a:ext cx="9144000" cy="1143000"/>
          </a:xfrm>
        </p:spPr>
        <p:txBody>
          <a:bodyPr/>
          <a:lstStyle/>
          <a:p>
            <a:r>
              <a:rPr lang="zh-CN" altLang="en-US" dirty="0"/>
              <a:t>举例说出</a:t>
            </a:r>
            <a:r>
              <a:rPr lang="zh-CN" altLang="en-US" dirty="0">
                <a:solidFill>
                  <a:srgbClr val="ED0754"/>
                </a:solidFill>
              </a:rPr>
              <a:t>修辞手法　</a:t>
            </a:r>
            <a:r>
              <a:rPr lang="zh-CN" altLang="en-US" dirty="0" smtClean="0"/>
              <a:t>和　</a:t>
            </a:r>
            <a:r>
              <a:rPr lang="zh-CN" altLang="en-US" dirty="0" smtClean="0">
                <a:solidFill>
                  <a:srgbClr val="0066FF"/>
                </a:solidFill>
              </a:rPr>
              <a:t>论证方法</a:t>
            </a:r>
            <a:endParaRPr lang="zh-CN" altLang="en-US" dirty="0">
              <a:solidFill>
                <a:srgbClr val="0066FF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101850"/>
            <a:ext cx="7772400" cy="4756150"/>
          </a:xfrm>
        </p:spPr>
        <p:txBody>
          <a:bodyPr/>
          <a:lstStyle/>
          <a:p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比（喻）（起）兴　　　　　　　　　</a:t>
            </a:r>
          </a:p>
          <a:p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对比   可以调素琴，阅金经。</a:t>
            </a:r>
          </a:p>
          <a:p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借代   无</a:t>
            </a:r>
            <a:r>
              <a:rPr lang="zh-CN" altLang="en-US" sz="2800" dirty="0">
                <a:solidFill>
                  <a:srgbClr val="3333FF"/>
                </a:solidFill>
                <a:ea typeface="楷体_GB2312" pitchFamily="49" charset="-122"/>
              </a:rPr>
              <a:t>丝竹</a:t>
            </a:r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之乱耳，无案牍之劳形。　　</a:t>
            </a:r>
          </a:p>
          <a:p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对偶 （对仗</a:t>
            </a:r>
            <a:r>
              <a:rPr lang="zh-CN" altLang="en-US" sz="2800" dirty="0" smtClean="0">
                <a:solidFill>
                  <a:srgbClr val="ED0754"/>
                </a:solidFill>
                <a:ea typeface="楷体_GB2312" pitchFamily="49" charset="-122"/>
              </a:rPr>
              <a:t>）谈笑有鸿儒，往来无白丁。</a:t>
            </a:r>
            <a:endParaRPr lang="zh-CN" altLang="en-US" sz="2800" dirty="0">
              <a:solidFill>
                <a:srgbClr val="ED0754"/>
              </a:solidFill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拟人  苔痕</a:t>
            </a:r>
            <a:r>
              <a:rPr lang="zh-CN" altLang="en-US" sz="2800" dirty="0">
                <a:solidFill>
                  <a:srgbClr val="3333FF"/>
                </a:solidFill>
                <a:ea typeface="楷体_GB2312" pitchFamily="49" charset="-122"/>
              </a:rPr>
              <a:t>上</a:t>
            </a:r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阶绿，草色</a:t>
            </a:r>
            <a:r>
              <a:rPr lang="zh-CN" altLang="en-US" sz="2800" dirty="0">
                <a:solidFill>
                  <a:srgbClr val="3333FF"/>
                </a:solidFill>
                <a:ea typeface="楷体_GB2312" pitchFamily="49" charset="-122"/>
              </a:rPr>
              <a:t>入</a:t>
            </a:r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帘青。</a:t>
            </a:r>
          </a:p>
          <a:p>
            <a:r>
              <a:rPr lang="zh-CN" altLang="en-US" sz="2800" dirty="0">
                <a:solidFill>
                  <a:srgbClr val="ED0754"/>
                </a:solidFill>
                <a:ea typeface="楷体_GB2312" pitchFamily="49" charset="-122"/>
              </a:rPr>
              <a:t>反问、引用　　　　　　　　　　</a:t>
            </a:r>
            <a:r>
              <a:rPr lang="zh-CN" altLang="en-US" sz="2800" dirty="0"/>
              <a:t>　　　　　　　　　</a:t>
            </a:r>
          </a:p>
          <a:p>
            <a:r>
              <a:rPr lang="zh-CN" altLang="en-US" sz="2800" dirty="0" smtClean="0">
                <a:solidFill>
                  <a:srgbClr val="ED0754"/>
                </a:solidFill>
                <a:ea typeface="楷体_GB2312" pitchFamily="49" charset="-122"/>
              </a:rPr>
              <a:t>类比</a:t>
            </a:r>
            <a:r>
              <a:rPr lang="zh-CN" altLang="en-US" sz="2800" dirty="0"/>
              <a:t>　　　　　　　</a:t>
            </a:r>
            <a:r>
              <a:rPr lang="zh-CN" altLang="en-US" sz="2800" dirty="0" smtClean="0">
                <a:solidFill>
                  <a:srgbClr val="0066FF"/>
                </a:solidFill>
              </a:rPr>
              <a:t>子</a:t>
            </a:r>
            <a:r>
              <a:rPr lang="zh-CN" altLang="en-US" sz="2800" dirty="0">
                <a:solidFill>
                  <a:srgbClr val="0066FF"/>
                </a:solidFill>
              </a:rPr>
              <a:t>云</a:t>
            </a:r>
            <a:r>
              <a:rPr lang="zh-CN" altLang="en-US" sz="2800" dirty="0" smtClean="0">
                <a:solidFill>
                  <a:srgbClr val="0066FF"/>
                </a:solidFill>
              </a:rPr>
              <a:t>亭</a:t>
            </a:r>
          </a:p>
          <a:p>
            <a:r>
              <a:rPr lang="zh-CN" altLang="en-US" sz="2800" dirty="0">
                <a:solidFill>
                  <a:srgbClr val="0066FF"/>
                </a:solidFill>
              </a:rPr>
              <a:t>　　　　　　            诸葛庐</a:t>
            </a: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实写虚写</a:t>
            </a:r>
            <a:r>
              <a:rPr lang="zh-CN" altLang="en-US" sz="2800" dirty="0">
                <a:solidFill>
                  <a:srgbClr val="FF0000"/>
                </a:solidFill>
              </a:rPr>
              <a:t>　</a:t>
            </a:r>
            <a:r>
              <a:rPr lang="zh-CN" altLang="en-US" sz="2800" dirty="0">
                <a:solidFill>
                  <a:srgbClr val="0066FF"/>
                </a:solidFill>
              </a:rPr>
              <a:t>　　　　　　　　　　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524750" y="5734050"/>
            <a:ext cx="1081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66FF"/>
                </a:solidFill>
              </a:rPr>
              <a:t>例证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164388" y="2924175"/>
            <a:ext cx="176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66FF"/>
                </a:solidFill>
              </a:rPr>
              <a:t>对比论证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7524750" y="4581525"/>
            <a:ext cx="1366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66FF"/>
                </a:solidFill>
              </a:rPr>
              <a:t>引证</a:t>
            </a:r>
          </a:p>
        </p:txBody>
      </p:sp>
      <p:sp>
        <p:nvSpPr>
          <p:cNvPr id="27656" name="AutoShape 8"/>
          <p:cNvSpPr>
            <a:spLocks/>
          </p:cNvSpPr>
          <p:nvPr/>
        </p:nvSpPr>
        <p:spPr bwMode="auto">
          <a:xfrm>
            <a:off x="7308850" y="5084763"/>
            <a:ext cx="215900" cy="1584325"/>
          </a:xfrm>
          <a:prstGeom prst="rightBracket">
            <a:avLst>
              <a:gd name="adj" fmla="val 611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3071802" y="5715016"/>
            <a:ext cx="1727200" cy="0"/>
          </a:xfrm>
          <a:prstGeom prst="line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3203575" y="5013325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492500" y="4652963"/>
            <a:ext cx="2879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ED0754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ED0754"/>
                </a:solidFill>
                <a:ea typeface="楷体_GB2312" pitchFamily="49" charset="-122"/>
              </a:rPr>
              <a:t>何陋之有？”</a:t>
            </a:r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6227763" y="4868863"/>
            <a:ext cx="1081087" cy="0"/>
          </a:xfrm>
          <a:prstGeom prst="line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>
            <a:off x="5292725" y="3141663"/>
            <a:ext cx="1727200" cy="0"/>
          </a:xfrm>
          <a:prstGeom prst="line">
            <a:avLst/>
          </a:prstGeom>
          <a:noFill/>
          <a:ln w="9525">
            <a:solidFill>
              <a:srgbClr val="3333FF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7666" name="AutoShape 18"/>
          <p:cNvSpPr>
            <a:spLocks/>
          </p:cNvSpPr>
          <p:nvPr/>
        </p:nvSpPr>
        <p:spPr bwMode="auto">
          <a:xfrm>
            <a:off x="2484438" y="2781300"/>
            <a:ext cx="73025" cy="504825"/>
          </a:xfrm>
          <a:prstGeom prst="leftBracket">
            <a:avLst>
              <a:gd name="adj" fmla="val 57609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142844" y="0"/>
            <a:ext cx="3059113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 kern="10" dirty="0" smtClean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有效训练</a:t>
            </a:r>
            <a:endParaRPr lang="zh-CN" altLang="en-US" sz="4000" b="1" kern="10" dirty="0">
              <a:ln w="9525">
                <a:miter lim="800000"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>
            <a:hlinkClick r:id="" action="ppaction://hlinkshowjump?jump=nextslide"/>
          </p:cNvPr>
          <p:cNvSpPr>
            <a:spLocks noChangeArrowheads="1" noChangeShapeType="1" noTextEdit="1"/>
          </p:cNvSpPr>
          <p:nvPr/>
        </p:nvSpPr>
        <p:spPr bwMode="auto">
          <a:xfrm>
            <a:off x="5334000" y="5562600"/>
            <a:ext cx="30480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琥珀"/>
                <a:ea typeface="华文琥珀"/>
              </a:rPr>
              <a:t>再背一遍？</a:t>
            </a:r>
          </a:p>
        </p:txBody>
      </p:sp>
      <p:sp>
        <p:nvSpPr>
          <p:cNvPr id="3" name="左箭头 2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1643050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教学目标：</a:t>
            </a:r>
            <a:endParaRPr lang="en-US" altLang="zh-CN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、掌握文言词汇，了解</a:t>
            </a: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铭</a:t>
            </a: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”</a:t>
            </a:r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的特点。</a:t>
            </a: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 </a:t>
            </a:r>
            <a:br>
              <a:rPr lang="en-US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、学习本文托物言志的写法。</a:t>
            </a: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 </a:t>
            </a:r>
            <a:br>
              <a:rPr lang="en-US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b="1" dirty="0" smtClean="0">
                <a:latin typeface="华文隶书" pitchFamily="2" charset="-122"/>
                <a:ea typeface="华文隶书" pitchFamily="2" charset="-122"/>
              </a:rPr>
              <a:t>、理解作者保持高尚节操的愿望和不求闻达、安贫乐道的情趣。学习古人的优秀品质。不断增强个人的魅力。</a:t>
            </a:r>
            <a:r>
              <a:rPr lang="en-US" b="1" dirty="0" smtClean="0"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b="1" smtClean="0">
                <a:latin typeface="华文隶书" pitchFamily="2" charset="-122"/>
                <a:ea typeface="华文隶书" pitchFamily="2" charset="-122"/>
              </a:rPr>
              <a:t/>
            </a:r>
            <a:br>
              <a:rPr lang="en-US" b="1" smtClean="0">
                <a:latin typeface="华文隶书" pitchFamily="2" charset="-122"/>
                <a:ea typeface="华文隶书" pitchFamily="2" charset="-122"/>
              </a:rPr>
            </a:br>
            <a:endParaRPr lang="zh-CN" altLang="en-US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左箭头 2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左箭头 1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练一练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just"/>
            <a:r>
              <a:rPr lang="zh-CN" altLang="en-US"/>
              <a:t>仿照下列句型造句</a:t>
            </a:r>
          </a:p>
          <a:p>
            <a:pPr algn="just"/>
            <a:endParaRPr lang="zh-CN" altLang="en-US"/>
          </a:p>
          <a:p>
            <a:pPr algn="just"/>
            <a:r>
              <a:rPr lang="en-US" altLang="zh-CN"/>
              <a:t>1</a:t>
            </a:r>
            <a:r>
              <a:rPr lang="zh-CN" altLang="en-US"/>
              <a:t>、山不在高，有仙则名。水不在深，，有龙则灵。</a:t>
            </a:r>
          </a:p>
          <a:p>
            <a:pPr algn="just"/>
            <a:endParaRPr lang="zh-CN" altLang="en-US"/>
          </a:p>
          <a:p>
            <a:pPr algn="just"/>
            <a:r>
              <a:rPr lang="en-US" altLang="zh-CN"/>
              <a:t>2</a:t>
            </a:r>
            <a:r>
              <a:rPr lang="zh-CN" altLang="en-US"/>
              <a:t>、苔痕上阶绿，草色入帘青。</a:t>
            </a:r>
            <a:endParaRPr lang="zh-CN" altLang="en-US" sz="3600"/>
          </a:p>
          <a:p>
            <a:endParaRPr lang="en-US" altLang="zh-CN" sz="3600"/>
          </a:p>
        </p:txBody>
      </p:sp>
      <p:graphicFrame>
        <p:nvGraphicFramePr>
          <p:cNvPr id="46080" name="Object 0"/>
          <p:cNvGraphicFramePr>
            <a:graphicFrameLocks noChangeAspect="1"/>
          </p:cNvGraphicFramePr>
          <p:nvPr>
            <p:ph sz="half" idx="2"/>
          </p:nvPr>
        </p:nvGraphicFramePr>
        <p:xfrm>
          <a:off x="5106988" y="1981200"/>
          <a:ext cx="2890837" cy="4114800"/>
        </p:xfrm>
        <a:graphic>
          <a:graphicData uri="http://schemas.openxmlformats.org/presentationml/2006/ole">
            <p:oleObj spid="_x0000_s46080" name="剪辑" r:id="rId3" imgW="3848040" imgH="5478120" progId="">
              <p:embed/>
            </p:oleObj>
          </a:graphicData>
        </a:graphic>
      </p:graphicFrame>
      <p:sp>
        <p:nvSpPr>
          <p:cNvPr id="5" name="左箭头 4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762000" y="457200"/>
            <a:ext cx="2590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i="1">
                <a:solidFill>
                  <a:srgbClr val="1707ED"/>
                </a:solidFill>
                <a:ea typeface="方正舒体" pitchFamily="2" charset="-122"/>
              </a:rPr>
              <a:t>考考你？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62000" y="1524000"/>
            <a:ext cx="762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、解释下列句中划线的词语。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38200" y="22860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斯是陋室，惟吾德馨。</a:t>
            </a:r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1339850" y="2743200"/>
            <a:ext cx="228600" cy="0"/>
          </a:xfrm>
          <a:prstGeom prst="line">
            <a:avLst/>
          </a:prstGeom>
          <a:noFill/>
          <a:ln w="28575">
            <a:solidFill>
              <a:srgbClr val="F8042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3854450" y="2787650"/>
            <a:ext cx="609600" cy="0"/>
          </a:xfrm>
          <a:prstGeom prst="line">
            <a:avLst/>
          </a:prstGeom>
          <a:noFill/>
          <a:ln w="28575">
            <a:solidFill>
              <a:srgbClr val="F8042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838200" y="3124200"/>
            <a:ext cx="548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谈笑有鸿儒，往来无白丁。</a:t>
            </a:r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>
            <a:off x="2406650" y="3606800"/>
            <a:ext cx="609600" cy="0"/>
          </a:xfrm>
          <a:prstGeom prst="line">
            <a:avLst/>
          </a:prstGeom>
          <a:noFill/>
          <a:ln w="28575">
            <a:solidFill>
              <a:srgbClr val="F8042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4530725" y="3575050"/>
            <a:ext cx="609600" cy="0"/>
          </a:xfrm>
          <a:prstGeom prst="line">
            <a:avLst/>
          </a:prstGeom>
          <a:noFill/>
          <a:ln w="28575">
            <a:solidFill>
              <a:srgbClr val="F8042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762000" y="3962400"/>
            <a:ext cx="662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、把下列文言句子译成现代文。</a:t>
            </a: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914400" y="4800600"/>
            <a:ext cx="617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无丝竹之乱耳，无案牍之劳形。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914400" y="5638800"/>
            <a:ext cx="655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 sz="2800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孔子云：何陋之有？</a:t>
            </a:r>
          </a:p>
        </p:txBody>
      </p:sp>
      <p:sp>
        <p:nvSpPr>
          <p:cNvPr id="13" name="左箭头 12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42984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１、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陋室铭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结尾引孔子的话“何陋之有”，有什么含义？试联系全文内容作具体分析。</a:t>
            </a:r>
            <a:endParaRPr lang="en-US" altLang="zh-CN" dirty="0" smtClean="0"/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14282" y="0"/>
            <a:ext cx="3059113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 kern="10" dirty="0" smtClean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作业</a:t>
            </a:r>
            <a:endParaRPr lang="zh-CN" altLang="en-US" sz="4000" b="1" kern="10" dirty="0">
              <a:ln w="9525">
                <a:miter lim="800000"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357158" y="2928934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“之”有时相当于“他（她、它）”“这（那）”，有时相当于“的”，有时却只有表示语气的作用，没有实际意义──这后一种用法往往凭语感就可以察觉到。试用此法辨析下列各句中的“之”字哪些属于这种用法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2000240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因主人品德高尚，安贫乐道，所以不觉房子简陋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因主人品德高尚，为陋室添光加彩，所以陋室不陋了。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8604"/>
            <a:ext cx="578644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　　①水陆草木之花，可爱者甚蕃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　　②予独爱莲之出淤泥而不染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　　③无丝竹之乱耳，无案牍之劳形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　　④孔子云：何陋之有？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　　⑤渔人甚异之。复前行，欲穷其林。</a:t>
            </a:r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72264" y="64291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的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29322" y="1428736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表示舒缓语气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72198" y="2143116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表示舒缓语气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57884" y="2857496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表示强烈反问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79214" y="3714752"/>
            <a:ext cx="3664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它（指桃花林的奇景）。</a:t>
            </a:r>
            <a:r>
              <a:rPr lang="en-US" b="1" dirty="0" smtClean="0">
                <a:solidFill>
                  <a:srgbClr val="FF0000"/>
                </a:solidFill>
              </a:rPr>
              <a:t>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图片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2285984" y="1285860"/>
            <a:ext cx="4267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宋体"/>
                <a:ea typeface="宋体"/>
              </a:rPr>
              <a:t>修复后的安徽和州刘禹锡故居</a:t>
            </a:r>
          </a:p>
        </p:txBody>
      </p:sp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 rot="5400000">
            <a:off x="-178614" y="3536144"/>
            <a:ext cx="4191000" cy="5476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方正硬笔行书简体"/>
              </a:rPr>
              <a:t>花香不在多</a:t>
            </a:r>
          </a:p>
        </p:txBody>
      </p:sp>
      <p:sp>
        <p:nvSpPr>
          <p:cNvPr id="4107" name="WordArt 11"/>
          <p:cNvSpPr>
            <a:spLocks noChangeArrowheads="1" noChangeShapeType="1" noTextEdit="1"/>
          </p:cNvSpPr>
          <p:nvPr/>
        </p:nvSpPr>
        <p:spPr bwMode="auto">
          <a:xfrm rot="5400000">
            <a:off x="5150644" y="3459956"/>
            <a:ext cx="4114800" cy="5476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方正硬笔行书简体"/>
              </a:rPr>
              <a:t>室雅何须大</a:t>
            </a:r>
          </a:p>
        </p:txBody>
      </p:sp>
      <p:sp>
        <p:nvSpPr>
          <p:cNvPr id="6" name="左箭头 5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3071802" y="0"/>
            <a:ext cx="3059113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 kern="10" dirty="0" smtClean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导入</a:t>
            </a:r>
            <a:endParaRPr lang="zh-CN" altLang="en-US" sz="4000" b="1" kern="10" dirty="0">
              <a:ln w="9525">
                <a:miter lim="800000"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  <p:sp>
        <p:nvSpPr>
          <p:cNvPr id="8" name="下箭头 7">
            <a:hlinkClick r:id="" action="ppaction://hlinkshowjump?jump=nextslide"/>
          </p:cNvPr>
          <p:cNvSpPr/>
          <p:nvPr/>
        </p:nvSpPr>
        <p:spPr bwMode="auto">
          <a:xfrm>
            <a:off x="6215074" y="6000768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9" name="图片 8" descr="08b68e525bd5144a0df3e3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2908" y="142852"/>
            <a:ext cx="1857388" cy="31432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0"/>
            <a:ext cx="853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707ED"/>
                </a:solidFill>
                <a:latin typeface="楷体_GB2312" pitchFamily="49" charset="-122"/>
                <a:ea typeface="楷体_GB2312" pitchFamily="49" charset="-122"/>
              </a:rPr>
              <a:t>解释下列字词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68313" y="1412875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惟吾德馨：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555875" y="1412875"/>
            <a:ext cx="6119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惟，只是；德馨，品德高尚。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68313" y="1905000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鸿儒：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547813" y="1989138"/>
            <a:ext cx="6769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指知识渊博的学者。鸿，大。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68313" y="2565400"/>
            <a:ext cx="1598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白丁：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476375" y="2565400"/>
            <a:ext cx="7272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无官职的平民。这里指缺乏文化的人。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68313" y="3213100"/>
            <a:ext cx="1670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金经：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547813" y="3213100"/>
            <a:ext cx="739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指用泥金（一种用金箔和胶水制成的金色颜料）书写的佛经。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468313" y="4221163"/>
            <a:ext cx="145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丝竹：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476375" y="4221163"/>
            <a:ext cx="7315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丝，指弦乐器；竹，指管乐器。这里泛指乐器发出的声音。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468313" y="5300663"/>
            <a:ext cx="1738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案牍：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1547813" y="5300663"/>
            <a:ext cx="403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指官府的公文。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468313" y="765175"/>
            <a:ext cx="2735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斯是陋室：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2555875" y="76517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110F0D"/>
                </a:solidFill>
                <a:latin typeface="楷体_GB2312" pitchFamily="49" charset="-122"/>
                <a:ea typeface="楷体_GB2312" pitchFamily="49" charset="-122"/>
              </a:rPr>
              <a:t>斯</a:t>
            </a:r>
            <a:r>
              <a:rPr lang="en-US" altLang="zh-CN" sz="3200" b="1">
                <a:solidFill>
                  <a:srgbClr val="110F0D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110F0D"/>
                </a:solidFill>
                <a:latin typeface="楷体_GB2312" pitchFamily="49" charset="-122"/>
                <a:ea typeface="楷体_GB2312" pitchFamily="49" charset="-122"/>
              </a:rPr>
              <a:t>这</a:t>
            </a:r>
            <a:r>
              <a:rPr lang="en-US" altLang="zh-CN" sz="3200" b="1">
                <a:solidFill>
                  <a:srgbClr val="110F0D"/>
                </a:solidFill>
                <a:latin typeface="楷体_GB2312" pitchFamily="49" charset="-122"/>
                <a:ea typeface="楷体_GB2312" pitchFamily="49" charset="-122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uild="p" autoUpdateAnimBg="0"/>
      <p:bldP spid="10248" grpId="0" build="p" autoUpdateAnimBg="0"/>
      <p:bldP spid="10250" grpId="0" build="p" autoUpdateAnimBg="0"/>
      <p:bldP spid="10252" grpId="0" build="p" autoUpdateAnimBg="0"/>
      <p:bldP spid="10254" grpId="0" build="p" autoUpdateAnimBg="0"/>
      <p:bldP spid="10256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何陋</a:t>
            </a:r>
            <a:r>
              <a:rPr kumimoji="0"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之有：有    何陋</a:t>
            </a:r>
          </a:p>
          <a:p>
            <a:pPr>
              <a:spcBef>
                <a:spcPct val="50000"/>
              </a:spcBef>
            </a:pPr>
            <a:r>
              <a:rPr kumimoji="0" lang="zh-CN" altLang="en-US" sz="32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211638" y="6308725"/>
            <a:ext cx="1655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0" lang="zh-CN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276600" y="126841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宾语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908175" y="1268413"/>
            <a:ext cx="107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谓语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0" y="1268413"/>
            <a:ext cx="194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宾语前置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0" y="1844675"/>
            <a:ext cx="9144000" cy="692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66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山不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高，有仙则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名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。水不在深，有龙则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灵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无丝竹之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乱耳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　　　　无案牍之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劳形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66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kumimoji="0" lang="zh-CN" altLang="en-US" sz="3200" b="1">
                <a:latin typeface="楷体_GB2312" pitchFamily="49" charset="-122"/>
                <a:ea typeface="楷体_GB2312" pitchFamily="49" charset="-122"/>
              </a:rPr>
              <a:t>苔痕</a:t>
            </a:r>
            <a:r>
              <a:rPr kumimoji="0"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r>
              <a:rPr kumimoji="0" lang="zh-CN" altLang="en-US" sz="3200" b="1">
                <a:latin typeface="楷体_GB2312" pitchFamily="49" charset="-122"/>
                <a:ea typeface="楷体_GB2312" pitchFamily="49" charset="-122"/>
              </a:rPr>
              <a:t>阶绿，草色入帘</a:t>
            </a:r>
            <a:r>
              <a:rPr kumimoji="0" lang="zh-CN" altLang="en-US" sz="3200" b="1">
                <a:solidFill>
                  <a:srgbClr val="110F0D"/>
                </a:solidFill>
                <a:latin typeface="楷体_GB2312" pitchFamily="49" charset="-122"/>
                <a:ea typeface="楷体_GB2312" pitchFamily="49" charset="-122"/>
              </a:rPr>
              <a:t>青</a:t>
            </a:r>
            <a:r>
              <a:rPr kumimoji="0"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66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66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0" y="1989138"/>
            <a:ext cx="632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B0A09"/>
                </a:solidFill>
                <a:latin typeface="楷体_GB2312" pitchFamily="49" charset="-122"/>
                <a:ea typeface="楷体_GB2312" pitchFamily="49" charset="-122"/>
              </a:rPr>
              <a:t>之，宾语前置的标志，无实义。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539750" y="3357563"/>
            <a:ext cx="107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在于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2555875" y="3141663"/>
            <a:ext cx="3816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名词活用为动词，闻名</a:t>
            </a:r>
            <a:r>
              <a:rPr lang="en-US" altLang="zh-CN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出名</a:t>
            </a:r>
            <a:r>
              <a:rPr lang="en-US" altLang="zh-CN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著名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7019925" y="3429000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灵验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1476375" y="46529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扰乱耳朵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4679950" y="4581525"/>
            <a:ext cx="4464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楷体_GB2312" pitchFamily="49" charset="-122"/>
              </a:rPr>
              <a:t>形容词使动用法</a:t>
            </a:r>
            <a:r>
              <a:rPr lang="en-US" altLang="zh-CN" sz="3200" b="1">
                <a:solidFill>
                  <a:srgbClr val="3333FF"/>
                </a:solidFill>
                <a:ea typeface="楷体_GB2312" pitchFamily="49" charset="-122"/>
              </a:rPr>
              <a:t>,</a:t>
            </a:r>
            <a:r>
              <a:rPr lang="zh-CN" altLang="en-US" sz="3200" b="1">
                <a:solidFill>
                  <a:srgbClr val="3333FF"/>
                </a:solidFill>
                <a:ea typeface="楷体_GB2312" pitchFamily="49" charset="-122"/>
              </a:rPr>
              <a:t>使</a:t>
            </a:r>
            <a:r>
              <a:rPr lang="en-US" altLang="zh-CN" sz="3200" b="1">
                <a:solidFill>
                  <a:srgbClr val="3333FF"/>
                </a:solidFill>
                <a:ea typeface="楷体_GB2312" pitchFamily="49" charset="-122"/>
              </a:rPr>
              <a:t>…</a:t>
            </a:r>
            <a:r>
              <a:rPr lang="zh-CN" altLang="en-US" sz="3200" b="1">
                <a:solidFill>
                  <a:srgbClr val="3333FF"/>
                </a:solidFill>
                <a:ea typeface="楷体_GB2312" pitchFamily="49" charset="-122"/>
              </a:rPr>
              <a:t>劳累。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使身体劳累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0" y="5791200"/>
            <a:ext cx="33131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ea typeface="楷体_GB2312" pitchFamily="49" charset="-122"/>
              </a:rPr>
              <a:t>方位名词活用为动词，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长到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8" grpId="0" build="p" autoUpdateAnimBg="0"/>
      <p:bldP spid="19470" grpId="0"/>
      <p:bldP spid="19471" grpId="0"/>
      <p:bldP spid="19472" grpId="0"/>
      <p:bldP spid="19473" grpId="0"/>
      <p:bldP spid="19474" grpId="0"/>
      <p:bldP spid="1947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857224" y="214290"/>
            <a:ext cx="462438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48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四、填空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00034" y="1071546"/>
            <a:ext cx="81534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、概括全文主旨的句子是：</a:t>
            </a:r>
          </a:p>
          <a:p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</a:t>
            </a:r>
            <a:endParaRPr lang="zh-CN" altLang="en-US" sz="32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、写出</a:t>
            </a:r>
            <a:r>
              <a:rPr lang="zh-CN" altLang="en-US" sz="3200" b="1" dirty="0">
                <a:solidFill>
                  <a:srgbClr val="0000FF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陋室</a:t>
            </a:r>
            <a:r>
              <a:rPr lang="zh-CN" altLang="en-US" sz="3200" b="1" dirty="0">
                <a:solidFill>
                  <a:srgbClr val="0000FF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环境清幽的句子是：</a:t>
            </a:r>
          </a:p>
          <a:p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  <a:p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、表明主人的生活情趣高雅的句子是：</a:t>
            </a:r>
          </a:p>
          <a:p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  <a:p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  <a:p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、表明了主人不热衷于名利的句子是：</a:t>
            </a:r>
          </a:p>
          <a:p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。</a:t>
            </a:r>
          </a:p>
          <a:p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、文末提到三位古人</a:t>
            </a:r>
            <a:r>
              <a:rPr lang="en-US" altLang="zh-CN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起什么作用</a:t>
            </a:r>
            <a:r>
              <a:rPr lang="en-US" altLang="zh-CN" sz="32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2230" name="Picture 6" descr="lxa12-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" cy="12350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57356" y="1571612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斯是陋室，惟吾德馨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3108" y="2571744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苔痕上阶绿，草色入帘青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4071942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可以调素琴，阅金经，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5072074"/>
            <a:ext cx="420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无丝竹之乱耳，无案牍之劳形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3500438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谈笑有鸿儒，往来无白丁</a:t>
            </a:r>
            <a:endParaRPr lang="zh-CN" altLang="en-US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607220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以古贤自喻，强调陋室不陋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782491"/>
            <a:ext cx="9144000" cy="60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    </a:t>
            </a:r>
            <a:r>
              <a:rPr lang="zh-CN" altLang="en-US" sz="2000" b="1" dirty="0">
                <a:latin typeface="黑体" pitchFamily="2" charset="-122"/>
                <a:ea typeface="黑体" pitchFamily="2" charset="-122"/>
              </a:rPr>
              <a:t>刘禹锡（</a:t>
            </a:r>
            <a:r>
              <a:rPr lang="en-US" altLang="zh-CN" sz="2000" b="1" dirty="0">
                <a:latin typeface="黑体" pitchFamily="2" charset="-122"/>
                <a:ea typeface="黑体" pitchFamily="2" charset="-122"/>
              </a:rPr>
              <a:t>772—842</a:t>
            </a:r>
            <a:r>
              <a:rPr lang="zh-CN" altLang="en-US" sz="2000" b="1" dirty="0">
                <a:latin typeface="黑体" pitchFamily="2" charset="-122"/>
                <a:ea typeface="黑体" pitchFamily="2" charset="-122"/>
              </a:rPr>
              <a:t>），字梦得，贞元九年进士，唐代诗人，哲学家。我们学过他的诗</a:t>
            </a:r>
            <a:r>
              <a:rPr lang="en-US" altLang="zh-CN" sz="2000" b="1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 b="1" dirty="0">
                <a:latin typeface="黑体" pitchFamily="2" charset="-122"/>
                <a:ea typeface="黑体" pitchFamily="2" charset="-122"/>
              </a:rPr>
              <a:t>酬乐天扬州初逢席上见赠</a:t>
            </a:r>
            <a:r>
              <a:rPr lang="en-US" altLang="zh-CN" sz="2000" b="1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 b="1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黑体" pitchFamily="2" charset="-122"/>
                <a:ea typeface="黑体" pitchFamily="2" charset="-122"/>
              </a:rPr>
              <a:t>    刘禹锡生活在安史之乱以后的中唐时期，他关心社会现实，忧虑国计民生。因参加王叔文的政治革新运动得罪了当朝的权贵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，被贬郎州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今湖南省常德市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司马。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年后，被朝廷“以恩召还”，回到长安。这年春天，他去京郊玄都观赏桃花，写下了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玄都观桃花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：“紫陌红尘拂面来，无人不道看花回；玄都观里桃千树，尽是刘郎去后栽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!”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以桃花隐喻暂时得势的奸佞小人。这样的诗自然有人不满，他又因“语涉讥刺”而再度遭贬，一去就是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年。后又贬任夔州、和州刺史。按当时规定，他应住衙门里的三间屋子。可是和州知县见他被贬而来，便多方刁难。半年时间连搬三次家，住房一次比一次小，最后成了一间陋室。在此背景下，刘禹锡愤然提笔写了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陋室铭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一文。</a:t>
            </a:r>
            <a:endParaRPr lang="en-US" altLang="zh-CN" sz="2000" b="1" dirty="0" smtClean="0"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  12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年后，被召回洛阳，诗人再游玄都观，写下了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再游玄都观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：“百亩庭中半是苔，桃花净尽菜花开。种桃道士归何处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?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前度刘郎今又来。”依然如故，不改初衷，痛快淋漓地抒发了自己不怕打击、坚持斗争的倔强意志。“前度刘郎今又来”的不懈斗争精神，一直为后人敬佩。刘禹锡的诗化为成语：前度刘郎。</a:t>
            </a:r>
            <a:endParaRPr lang="zh-CN" altLang="en-US" sz="2000" b="1" dirty="0" smtClean="0"/>
          </a:p>
          <a:p>
            <a:pPr>
              <a:lnSpc>
                <a:spcPct val="120000"/>
              </a:lnSpc>
            </a:pPr>
            <a:endParaRPr lang="zh-CN" altLang="en-US" sz="2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642910" y="285728"/>
            <a:ext cx="3200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华文新魏"/>
                <a:ea typeface="华文新魏"/>
              </a:rPr>
              <a:t>作者及写作背景</a:t>
            </a:r>
          </a:p>
        </p:txBody>
      </p:sp>
      <p:sp>
        <p:nvSpPr>
          <p:cNvPr id="4" name="左箭头 3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857628"/>
            <a:ext cx="8929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642918"/>
            <a:ext cx="8286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教学目标：</a:t>
            </a:r>
            <a:endParaRPr lang="en-US" altLang="zh-CN" sz="3200" b="1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、掌握文言词汇，了解</a:t>
            </a: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“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铭</a:t>
            </a: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”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的特点。</a:t>
            </a: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 </a:t>
            </a:r>
            <a:br>
              <a:rPr lang="en-US" sz="32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、学习本文托物言志的写法。</a:t>
            </a: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 </a:t>
            </a:r>
            <a:br>
              <a:rPr lang="en-US" sz="3200" b="1" dirty="0" smtClean="0">
                <a:latin typeface="华文隶书" pitchFamily="2" charset="-122"/>
                <a:ea typeface="华文隶书" pitchFamily="2" charset="-122"/>
              </a:rPr>
            </a:b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3200" b="1" dirty="0" smtClean="0">
                <a:latin typeface="华文隶书" pitchFamily="2" charset="-122"/>
                <a:ea typeface="华文隶书" pitchFamily="2" charset="-122"/>
              </a:rPr>
              <a:t>、理解作者保持高尚节操的愿望和不求闻达、安贫乐道的情趣。学习古人的优秀品质。不断增强个人的魅力。</a:t>
            </a:r>
            <a:r>
              <a:rPr lang="en-US" sz="3200" b="1" dirty="0" smtClean="0">
                <a:latin typeface="华文隶书" pitchFamily="2" charset="-122"/>
                <a:ea typeface="华文隶书" pitchFamily="2" charset="-122"/>
              </a:rPr>
              <a:t> </a:t>
            </a:r>
            <a:br>
              <a:rPr lang="en-US" sz="3200" b="1" dirty="0" smtClean="0">
                <a:latin typeface="华文隶书" pitchFamily="2" charset="-122"/>
                <a:ea typeface="华文隶书" pitchFamily="2" charset="-122"/>
              </a:rPr>
            </a:br>
            <a:endParaRPr lang="zh-CN" altLang="en-US" sz="32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左箭头 2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642910" y="285728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华文新魏"/>
                <a:ea typeface="华文新魏"/>
              </a:rPr>
              <a:t>文学常识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28596" y="1214422"/>
            <a:ext cx="7696200" cy="31085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铭：</a:t>
            </a:r>
            <a:r>
              <a:rPr lang="zh-CN" altLang="en-US" sz="2800" b="1" dirty="0">
                <a:latin typeface="华文隶书" pitchFamily="2" charset="-122"/>
                <a:ea typeface="华文隶书" pitchFamily="2" charset="-122"/>
              </a:rPr>
              <a:t>是古代刻在器物上用来警戒自己或者称述功德的文字，后来成为一种文体。这种文体一般都是用韵的。文辞精炼，有韵，读来铿锵有力。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座右铭：</a:t>
            </a:r>
            <a:r>
              <a:rPr lang="zh-CN" altLang="en-US" sz="2800" b="1" dirty="0">
                <a:latin typeface="华文隶书" pitchFamily="2" charset="-122"/>
                <a:ea typeface="华文隶书" pitchFamily="2" charset="-122"/>
              </a:rPr>
              <a:t>座右铭的铭文比其他铭文更为简短，有的只是一两句话或格言，置于座位的旁边，用以自警。座右铭的内容是勉励自己，鞭策自己，或约束自己行为的准则。 </a:t>
            </a:r>
          </a:p>
        </p:txBody>
      </p:sp>
      <p:sp>
        <p:nvSpPr>
          <p:cNvPr id="4" name="左箭头 3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3428992" y="1000108"/>
            <a:ext cx="5213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1707ED"/>
                </a:solidFill>
                <a:ea typeface="方正舒体" pitchFamily="2" charset="-122"/>
              </a:rPr>
              <a:t>给下列红色的字注音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838200" y="2209800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ea typeface="楷体_GB2312" pitchFamily="49" charset="-122"/>
              </a:rPr>
              <a:t>德</a:t>
            </a:r>
            <a:r>
              <a:rPr lang="zh-CN" altLang="en-US" sz="4000">
                <a:solidFill>
                  <a:srgbClr val="F80421"/>
                </a:solidFill>
                <a:ea typeface="楷体_GB2312" pitchFamily="49" charset="-122"/>
              </a:rPr>
              <a:t>馨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724400" y="2209800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80421"/>
                </a:solidFill>
                <a:ea typeface="楷体_GB2312" pitchFamily="49" charset="-122"/>
              </a:rPr>
              <a:t>鸿儒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990600" y="3581400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80421"/>
                </a:solidFill>
                <a:ea typeface="楷体_GB2312" pitchFamily="49" charset="-122"/>
              </a:rPr>
              <a:t>苔</a:t>
            </a:r>
            <a:r>
              <a:rPr lang="zh-CN" altLang="en-US" sz="4000">
                <a:ea typeface="楷体_GB2312" pitchFamily="49" charset="-122"/>
              </a:rPr>
              <a:t>痕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4800600" y="3581400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ea typeface="楷体_GB2312" pitchFamily="49" charset="-122"/>
              </a:rPr>
              <a:t>案</a:t>
            </a:r>
            <a:r>
              <a:rPr lang="zh-CN" altLang="en-US" sz="4000">
                <a:solidFill>
                  <a:srgbClr val="F80421"/>
                </a:solidFill>
                <a:ea typeface="楷体_GB2312" pitchFamily="49" charset="-122"/>
              </a:rPr>
              <a:t>牍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2362200" y="2133600"/>
            <a:ext cx="9636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dirty="0" err="1">
                <a:solidFill>
                  <a:srgbClr val="F80421"/>
                </a:solidFill>
              </a:rPr>
              <a:t>x</a:t>
            </a:r>
            <a:r>
              <a:rPr lang="en-US" altLang="zh-CN" sz="4800" dirty="0" err="1">
                <a:solidFill>
                  <a:srgbClr val="F80421"/>
                </a:solidFill>
                <a:cs typeface="Times New Roman" pitchFamily="18" charset="0"/>
              </a:rPr>
              <a:t>ī</a:t>
            </a:r>
            <a:r>
              <a:rPr lang="en-US" altLang="zh-CN" sz="4800" dirty="0" err="1">
                <a:solidFill>
                  <a:srgbClr val="F80421"/>
                </a:solidFill>
              </a:rPr>
              <a:t>n</a:t>
            </a:r>
            <a:endParaRPr lang="en-US" altLang="zh-CN" sz="4800" dirty="0">
              <a:solidFill>
                <a:srgbClr val="F80421"/>
              </a:solidFill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6019800" y="2209800"/>
            <a:ext cx="206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80421"/>
                </a:solidFill>
              </a:rPr>
              <a:t>h</a:t>
            </a:r>
            <a:r>
              <a:rPr lang="en-US" altLang="zh-CN" sz="4800">
                <a:solidFill>
                  <a:srgbClr val="F80421"/>
                </a:solidFill>
                <a:cs typeface="Times New Roman" pitchFamily="18" charset="0"/>
              </a:rPr>
              <a:t>ó</a:t>
            </a:r>
            <a:r>
              <a:rPr lang="en-US" altLang="zh-CN" sz="4800">
                <a:solidFill>
                  <a:srgbClr val="F80421"/>
                </a:solidFill>
              </a:rPr>
              <a:t>ng r</a:t>
            </a:r>
            <a:r>
              <a:rPr lang="en-US" altLang="zh-CN" sz="4800">
                <a:solidFill>
                  <a:srgbClr val="F80421"/>
                </a:solidFill>
                <a:cs typeface="Times New Roman" pitchFamily="18" charset="0"/>
              </a:rPr>
              <a:t>ú</a:t>
            </a:r>
            <a:endParaRPr lang="en-US" altLang="zh-CN" sz="4800">
              <a:solidFill>
                <a:srgbClr val="F80421"/>
              </a:solidFill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2438400" y="35814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80421"/>
                </a:solidFill>
              </a:rPr>
              <a:t>t</a:t>
            </a:r>
            <a:r>
              <a:rPr lang="en-US" altLang="zh-CN" sz="4800">
                <a:solidFill>
                  <a:srgbClr val="F80421"/>
                </a:solidFill>
                <a:cs typeface="Times New Roman" pitchFamily="18" charset="0"/>
              </a:rPr>
              <a:t>á</a:t>
            </a:r>
            <a:r>
              <a:rPr lang="en-US" altLang="zh-CN" sz="4800">
                <a:solidFill>
                  <a:srgbClr val="F80421"/>
                </a:solidFill>
              </a:rPr>
              <a:t>i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6248400" y="35052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F80421"/>
                </a:solidFill>
              </a:rPr>
              <a:t>d</a:t>
            </a:r>
            <a:r>
              <a:rPr lang="en-US" altLang="zh-CN" sz="4800">
                <a:solidFill>
                  <a:srgbClr val="F80421"/>
                </a:solidFill>
                <a:cs typeface="Times New Roman" pitchFamily="18" charset="0"/>
              </a:rPr>
              <a:t>ú</a:t>
            </a:r>
            <a:endParaRPr lang="en-US" altLang="zh-CN" sz="4800">
              <a:solidFill>
                <a:srgbClr val="F80421"/>
              </a:solidFill>
            </a:endParaRPr>
          </a:p>
        </p:txBody>
      </p:sp>
      <p:sp>
        <p:nvSpPr>
          <p:cNvPr id="11" name="左箭头 10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" name="下箭头 11">
            <a:hlinkClick r:id="" action="ppaction://hlinkshowjump?jump=nextslide"/>
          </p:cNvPr>
          <p:cNvSpPr/>
          <p:nvPr/>
        </p:nvSpPr>
        <p:spPr bwMode="auto">
          <a:xfrm>
            <a:off x="6215074" y="6000768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3" name="WordArt 4"/>
          <p:cNvSpPr>
            <a:spLocks noChangeArrowheads="1" noChangeShapeType="1" noTextEdit="1"/>
          </p:cNvSpPr>
          <p:nvPr/>
        </p:nvSpPr>
        <p:spPr bwMode="auto">
          <a:xfrm>
            <a:off x="428596" y="428604"/>
            <a:ext cx="3059113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000" b="1" kern="10" dirty="0" smtClean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自主学习</a:t>
            </a:r>
            <a:endParaRPr lang="zh-CN" altLang="en-US" sz="4000" b="1" kern="10" dirty="0">
              <a:ln w="9525">
                <a:miter lim="800000"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/>
      <p:bldP spid="44040" grpId="0" autoUpdateAnimBg="0"/>
      <p:bldP spid="44041" grpId="0" autoUpdateAnimBg="0"/>
      <p:bldP spid="4404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1707ED"/>
                </a:solidFill>
                <a:ea typeface="方正舒体" pitchFamily="2" charset="-122"/>
              </a:rPr>
              <a:t>解释下列字词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57200" y="12192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ea typeface="楷体_GB2312" pitchFamily="49" charset="-122"/>
              </a:rPr>
              <a:t>名</a:t>
            </a:r>
            <a:r>
              <a:rPr lang="en-US" altLang="zh-CN" sz="2800">
                <a:solidFill>
                  <a:srgbClr val="FF3399"/>
                </a:solidFill>
              </a:rPr>
              <a:t>: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143000" y="1219200"/>
            <a:ext cx="17859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B0A09"/>
                </a:solidFill>
                <a:ea typeface="楷体_GB2312" pitchFamily="49" charset="-122"/>
              </a:rPr>
              <a:t>出名著名。</a:t>
            </a:r>
            <a:endParaRPr lang="zh-CN" altLang="en-US" sz="2800" dirty="0">
              <a:solidFill>
                <a:srgbClr val="0B0A09"/>
              </a:solidFill>
              <a:ea typeface="楷体_GB2312" pitchFamily="49" charset="-122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895600" y="12192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99"/>
                </a:solidFill>
                <a:ea typeface="楷体_GB2312" pitchFamily="49" charset="-122"/>
              </a:rPr>
              <a:t>惟吾德馨</a:t>
            </a:r>
            <a:r>
              <a:rPr lang="zh-CN" altLang="en-US" sz="2800" dirty="0">
                <a:solidFill>
                  <a:srgbClr val="FF3399"/>
                </a:solidFill>
              </a:rPr>
              <a:t>：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495800" y="1219200"/>
            <a:ext cx="419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B0A09"/>
                </a:solidFill>
                <a:ea typeface="楷体_GB2312" pitchFamily="49" charset="-122"/>
              </a:rPr>
              <a:t>惟，只；德馨，品德高尚。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81000" y="19050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ea typeface="楷体_GB2312" pitchFamily="49" charset="-122"/>
              </a:rPr>
              <a:t>鸿儒：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524000" y="1905000"/>
            <a:ext cx="541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B0A09"/>
                </a:solidFill>
                <a:ea typeface="楷体_GB2312" pitchFamily="49" charset="-122"/>
              </a:rPr>
              <a:t>指知识渊博的学者。鸿，大。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381000" y="25908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ea typeface="楷体_GB2312" pitchFamily="49" charset="-122"/>
              </a:rPr>
              <a:t>白丁</a:t>
            </a:r>
            <a:r>
              <a:rPr lang="zh-CN" altLang="en-US" sz="2800">
                <a:solidFill>
                  <a:srgbClr val="FF3399"/>
                </a:solidFill>
              </a:rPr>
              <a:t>：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447800" y="2590800"/>
            <a:ext cx="655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B0A09"/>
                </a:solidFill>
                <a:ea typeface="楷体_GB2312" pitchFamily="49" charset="-122"/>
              </a:rPr>
              <a:t>无官职的平民。这里指缺乏文化的人。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381000" y="32766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ea typeface="楷体_GB2312" pitchFamily="49" charset="-122"/>
              </a:rPr>
              <a:t>金经</a:t>
            </a:r>
            <a:r>
              <a:rPr lang="zh-CN" altLang="en-US" sz="2800">
                <a:solidFill>
                  <a:srgbClr val="FF3399"/>
                </a:solidFill>
              </a:rPr>
              <a:t>：</a:t>
            </a:r>
          </a:p>
        </p:txBody>
      </p:sp>
      <p:sp>
        <p:nvSpPr>
          <p:cNvPr id="45068" name="Text Box 12"/>
          <p:cNvSpPr txBox="1">
            <a:spLocks noChangeArrowheads="1"/>
          </p:cNvSpPr>
          <p:nvPr/>
        </p:nvSpPr>
        <p:spPr bwMode="auto">
          <a:xfrm>
            <a:off x="1524000" y="3200400"/>
            <a:ext cx="739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指用泥金（一种用金箔和胶水制成的金色颜料）书写的佛经。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381000" y="42672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ea typeface="楷体_GB2312" pitchFamily="49" charset="-122"/>
              </a:rPr>
              <a:t>丝竹</a:t>
            </a:r>
            <a:r>
              <a:rPr lang="zh-CN" altLang="en-US" sz="2800">
                <a:solidFill>
                  <a:srgbClr val="FF3399"/>
                </a:solidFill>
              </a:rPr>
              <a:t>：</a:t>
            </a: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1600200" y="4267200"/>
            <a:ext cx="7315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丝，指弦乐器；竹，指管乐器。这里泛指乐器发出的声音。</a:t>
            </a:r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457200" y="53340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ea typeface="楷体_GB2312" pitchFamily="49" charset="-122"/>
              </a:rPr>
              <a:t>案牍：</a:t>
            </a: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1524000" y="5334000"/>
            <a:ext cx="403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指官府的文书。</a:t>
            </a:r>
          </a:p>
        </p:txBody>
      </p:sp>
      <p:sp>
        <p:nvSpPr>
          <p:cNvPr id="17" name="左箭头 16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uild="p" autoUpdateAnimBg="0"/>
      <p:bldP spid="45062" grpId="0" build="p" autoUpdateAnimBg="0"/>
      <p:bldP spid="45064" grpId="0" build="p" autoUpdateAnimBg="0"/>
      <p:bldP spid="45066" grpId="0" build="p" autoUpdateAnimBg="0"/>
      <p:bldP spid="45068" grpId="0" build="p" autoUpdateAnimBg="0"/>
      <p:bldP spid="45070" grpId="0" build="p" autoUpdateAnimBg="0"/>
      <p:bldP spid="45072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898525" y="404813"/>
            <a:ext cx="7921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a typeface="隶书" pitchFamily="49" charset="-122"/>
              </a:rPr>
              <a:t>山不在高，有仙则名；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514600" y="3657600"/>
            <a:ext cx="1752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21508" name="Oval 4"/>
          <p:cNvSpPr>
            <a:spLocks noChangeArrowheads="1"/>
          </p:cNvSpPr>
          <p:nvPr/>
        </p:nvSpPr>
        <p:spPr bwMode="auto">
          <a:xfrm>
            <a:off x="2819400" y="3657600"/>
            <a:ext cx="1676400" cy="1524000"/>
          </a:xfrm>
          <a:prstGeom prst="ellipse">
            <a:avLst/>
          </a:prstGeom>
          <a:solidFill>
            <a:srgbClr val="FF000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724400" y="3505200"/>
            <a:ext cx="457200" cy="6096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724400" y="3505200"/>
            <a:ext cx="457200" cy="609600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8662" y="1500174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1707ED"/>
                </a:solidFill>
                <a:latin typeface="华文楷体" pitchFamily="2" charset="-122"/>
                <a:ea typeface="华文楷体" pitchFamily="2" charset="-122"/>
              </a:rPr>
              <a:t>山不一定要高，有了仙人就著名了。</a:t>
            </a:r>
            <a:endParaRPr lang="zh-CN" altLang="en-US" sz="3600" dirty="0">
              <a:solidFill>
                <a:srgbClr val="1707ED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15272" y="285728"/>
            <a:ext cx="877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出名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Picture 31" descr="标记点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285860"/>
            <a:ext cx="320675" cy="171450"/>
          </a:xfrm>
          <a:prstGeom prst="rect">
            <a:avLst/>
          </a:prstGeom>
          <a:noFill/>
        </p:spPr>
      </p:pic>
      <p:sp>
        <p:nvSpPr>
          <p:cNvPr id="10" name="左箭头 9">
            <a:hlinkClick r:id="" action="ppaction://hlinkshowjump?jump=firstslide"/>
          </p:cNvPr>
          <p:cNvSpPr/>
          <p:nvPr/>
        </p:nvSpPr>
        <p:spPr bwMode="auto">
          <a:xfrm>
            <a:off x="8215338" y="6143644"/>
            <a:ext cx="714380" cy="714356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下箭头 10">
            <a:hlinkClick r:id="" action="ppaction://hlinkshowjump?jump=nextslide"/>
          </p:cNvPr>
          <p:cNvSpPr/>
          <p:nvPr/>
        </p:nvSpPr>
        <p:spPr bwMode="auto">
          <a:xfrm>
            <a:off x="6215074" y="6000768"/>
            <a:ext cx="714380" cy="571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Sakura">
  <a:themeElements>
    <a:clrScheme name="Sakura 1">
      <a:dk1>
        <a:srgbClr val="463634"/>
      </a:dk1>
      <a:lt1>
        <a:srgbClr val="AA947E"/>
      </a:lt1>
      <a:dk2>
        <a:srgbClr val="795241"/>
      </a:dk2>
      <a:lt2>
        <a:srgbClr val="000000"/>
      </a:lt2>
      <a:accent1>
        <a:srgbClr val="F9DBD3"/>
      </a:accent1>
      <a:accent2>
        <a:srgbClr val="DACA9C"/>
      </a:accent2>
      <a:accent3>
        <a:srgbClr val="D2C8C0"/>
      </a:accent3>
      <a:accent4>
        <a:srgbClr val="3A2D2B"/>
      </a:accent4>
      <a:accent5>
        <a:srgbClr val="FBEAE6"/>
      </a:accent5>
      <a:accent6>
        <a:srgbClr val="C5B78D"/>
      </a:accent6>
      <a:hlink>
        <a:srgbClr val="393A18"/>
      </a:hlink>
      <a:folHlink>
        <a:srgbClr val="560000"/>
      </a:folHlink>
    </a:clrScheme>
    <a:fontScheme name="Sakura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akura 1">
        <a:dk1>
          <a:srgbClr val="463634"/>
        </a:dk1>
        <a:lt1>
          <a:srgbClr val="AA947E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D2C8C0"/>
        </a:accent3>
        <a:accent4>
          <a:srgbClr val="3A2D2B"/>
        </a:accent4>
        <a:accent5>
          <a:srgbClr val="FBEAE6"/>
        </a:accent5>
        <a:accent6>
          <a:srgbClr val="C5B78D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 2">
        <a:dk1>
          <a:srgbClr val="463634"/>
        </a:dk1>
        <a:lt1>
          <a:srgbClr val="FFFFCC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FFFFE2"/>
        </a:accent3>
        <a:accent4>
          <a:srgbClr val="3A2D2B"/>
        </a:accent4>
        <a:accent5>
          <a:srgbClr val="FBEAE6"/>
        </a:accent5>
        <a:accent6>
          <a:srgbClr val="C5B78D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kur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Designs\Sakura.pot</Template>
  <TotalTime>595</TotalTime>
  <Words>1662</Words>
  <Application>Microsoft Office PowerPoint</Application>
  <PresentationFormat>全屏显示(4:3)</PresentationFormat>
  <Paragraphs>223</Paragraphs>
  <Slides>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Sakura</vt:lpstr>
      <vt:lpstr>剪辑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举例说出修辞手法　和　论证方法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练一练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wwd's 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wwd</dc:creator>
  <cp:lastModifiedBy>giulia</cp:lastModifiedBy>
  <cp:revision>66</cp:revision>
  <dcterms:created xsi:type="dcterms:W3CDTF">2001-04-07T01:07:09Z</dcterms:created>
  <dcterms:modified xsi:type="dcterms:W3CDTF">2012-07-14T08:43:08Z</dcterms:modified>
</cp:coreProperties>
</file>