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57" r:id="rId2"/>
    <p:sldId id="258" r:id="rId3"/>
    <p:sldId id="259" r:id="rId4"/>
    <p:sldId id="357"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98" r:id="rId35"/>
    <p:sldId id="299" r:id="rId36"/>
    <p:sldId id="300" r:id="rId37"/>
    <p:sldId id="301" r:id="rId38"/>
    <p:sldId id="302" r:id="rId39"/>
    <p:sldId id="303" r:id="rId40"/>
    <p:sldId id="358" r:id="rId41"/>
    <p:sldId id="359" r:id="rId42"/>
    <p:sldId id="360" r:id="rId43"/>
    <p:sldId id="361" r:id="rId44"/>
    <p:sldId id="362" r:id="rId45"/>
    <p:sldId id="363" r:id="rId46"/>
    <p:sldId id="364" r:id="rId47"/>
    <p:sldId id="365" r:id="rId48"/>
    <p:sldId id="366" r:id="rId49"/>
    <p:sldId id="367" r:id="rId50"/>
    <p:sldId id="368" r:id="rId51"/>
    <p:sldId id="369" r:id="rId52"/>
    <p:sldId id="370" r:id="rId53"/>
    <p:sldId id="371" r:id="rId54"/>
    <p:sldId id="372" r:id="rId55"/>
    <p:sldId id="373" r:id="rId56"/>
    <p:sldId id="374" r:id="rId57"/>
    <p:sldId id="375" r:id="rId58"/>
    <p:sldId id="376" r:id="rId59"/>
    <p:sldId id="377" r:id="rId60"/>
    <p:sldId id="378" r:id="rId61"/>
    <p:sldId id="379" r:id="rId62"/>
    <p:sldId id="380" r:id="rId63"/>
    <p:sldId id="383" r:id="rId64"/>
    <p:sldId id="397" r:id="rId65"/>
    <p:sldId id="407" r:id="rId66"/>
    <p:sldId id="395" r:id="rId67"/>
    <p:sldId id="396" r:id="rId68"/>
    <p:sldId id="398" r:id="rId69"/>
    <p:sldId id="399" r:id="rId70"/>
    <p:sldId id="400" r:id="rId71"/>
    <p:sldId id="401" r:id="rId72"/>
    <p:sldId id="406" r:id="rId73"/>
  </p:sldIdLst>
  <p:sldSz cx="120253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4660"/>
  </p:normalViewPr>
  <p:slideViewPr>
    <p:cSldViewPr>
      <p:cViewPr varScale="1">
        <p:scale>
          <a:sx n="83" d="100"/>
          <a:sy n="83" d="100"/>
        </p:scale>
        <p:origin x="-696" y="-58"/>
      </p:cViewPr>
      <p:guideLst>
        <p:guide orient="horz" pos="2160"/>
        <p:guide pos="37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4E9939-7537-42D1-B984-8DC452AB1926}" type="datetimeFigureOut">
              <a:rPr lang="zh-CN" altLang="en-US" smtClean="0"/>
              <a:t>2020/4/13</a:t>
            </a:fld>
            <a:endParaRPr lang="zh-CN" altLang="en-US"/>
          </a:p>
        </p:txBody>
      </p:sp>
      <p:sp>
        <p:nvSpPr>
          <p:cNvPr id="4" name="幻灯片图像占位符 3"/>
          <p:cNvSpPr>
            <a:spLocks noGrp="1" noRot="1" noChangeAspect="1"/>
          </p:cNvSpPr>
          <p:nvPr>
            <p:ph type="sldImg" idx="2"/>
          </p:nvPr>
        </p:nvSpPr>
        <p:spPr>
          <a:xfrm>
            <a:off x="423863" y="685800"/>
            <a:ext cx="60102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AB48DC-053F-485C-A356-34C8C6EDB2F6}" type="slidenum">
              <a:rPr lang="zh-CN" altLang="en-US" smtClean="0"/>
              <a:t>‹#›</a:t>
            </a:fld>
            <a:endParaRPr lang="zh-CN" altLang="en-US"/>
          </a:p>
        </p:txBody>
      </p:sp>
    </p:spTree>
    <p:extLst>
      <p:ext uri="{BB962C8B-B14F-4D97-AF65-F5344CB8AC3E}">
        <p14:creationId xmlns:p14="http://schemas.microsoft.com/office/powerpoint/2010/main" val="3717514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p:sp>
      <p:sp>
        <p:nvSpPr>
          <p:cNvPr id="61443"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614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4C58725-ACE4-43E7-9B92-37A7E3FCD659}" type="slidenum">
              <a:rPr lang="zh-CN" altLang="en-US"/>
              <a:pPr eaLnBrk="1" hangingPunct="1"/>
              <a:t>59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p:sp>
      <p:sp>
        <p:nvSpPr>
          <p:cNvPr id="88067"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88068" name="灯片编号占位符 3"/>
          <p:cNvSpPr txBox="1">
            <a:spLocks noGrp="1"/>
          </p:cNvSpPr>
          <p:nvPr/>
        </p:nvSpPr>
        <p:spPr bwMode="auto">
          <a:xfrm>
            <a:off x="3883025" y="8685213"/>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A07927A9-8E97-42BB-BEA0-6ADCAD41FDF8}" type="slidenum">
              <a:rPr lang="zh-CN" altLang="en-US"/>
              <a:pPr eaLnBrk="1" hangingPunct="1"/>
              <a:t>60</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1899" y="2130426"/>
            <a:ext cx="10221516"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03797" y="3886200"/>
            <a:ext cx="841771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671300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94686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18352" y="274639"/>
            <a:ext cx="2705695"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1266" y="274639"/>
            <a:ext cx="791666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366185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13052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49917" y="4406901"/>
            <a:ext cx="10221516"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49917" y="2906713"/>
            <a:ext cx="10221516"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350724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1266"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12867"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2353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535113"/>
            <a:ext cx="531326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1266" y="2174875"/>
            <a:ext cx="531326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08693" y="1535113"/>
            <a:ext cx="53153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08693" y="2174875"/>
            <a:ext cx="53153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83231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719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4069501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1266" y="273050"/>
            <a:ext cx="395624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01563" y="273051"/>
            <a:ext cx="672248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1266" y="1435101"/>
            <a:ext cx="395624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214393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57045" y="4800600"/>
            <a:ext cx="72151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57045" y="612775"/>
            <a:ext cx="72151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57045" y="5367338"/>
            <a:ext cx="72151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1465569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1266" y="274638"/>
            <a:ext cx="1082278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600201"/>
            <a:ext cx="1082278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1266" y="6356351"/>
            <a:ext cx="280590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B4D2B4-B714-46F7-A76D-32650D232FCE}" type="datetimeFigureOut">
              <a:rPr lang="zh-CN" altLang="en-US" smtClean="0"/>
              <a:t>2020/4/13</a:t>
            </a:fld>
            <a:endParaRPr lang="zh-CN" altLang="en-US"/>
          </a:p>
        </p:txBody>
      </p:sp>
      <p:sp>
        <p:nvSpPr>
          <p:cNvPr id="5" name="页脚占位符 4"/>
          <p:cNvSpPr>
            <a:spLocks noGrp="1"/>
          </p:cNvSpPr>
          <p:nvPr>
            <p:ph type="ftr" sz="quarter" idx="3"/>
          </p:nvPr>
        </p:nvSpPr>
        <p:spPr>
          <a:xfrm>
            <a:off x="4108649" y="6356351"/>
            <a:ext cx="380801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8141" y="6356351"/>
            <a:ext cx="280590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44158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baidu.com/s?wd=%E3%80%8A%E8%A5%BF%E5%8E%A2%E8%AE%B0%E3%80%8B&amp;tn=SE_PcZhidaonwhc_ngpagmjz&amp;rsv_dl=gh_pc_zhidao"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baidu.com/s?wd=%E6%B9%98%E4%BA%91&amp;tn=SE_PcZhidaonwhc_ngpagmjz&amp;rsv_dl=gh_pc_zhidao" TargetMode="External"/><Relationship Id="rId2" Type="http://schemas.openxmlformats.org/officeDocument/2006/relationships/hyperlink" Target="https://www.baidu.com/s?wd=%E9%BB%9B%E7%8E%89&amp;tn=SE_PcZhidaonwhc_ngpagmjz&amp;rsv_dl=gh_pc_zhidao"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淡雅ppt背景（扒土梦幻馆搜集） (41).jpg"/>
          <p:cNvPicPr>
            <a:picLocks noGrp="1" noChangeAspect="1"/>
          </p:cNvPicPr>
          <p:nvPr isPhoto="1"/>
        </p:nvPicPr>
        <p:blipFill>
          <a:blip r:embed="rId2">
            <a:extLst>
              <a:ext uri="{28A0092B-C50C-407E-A947-70E740481C1C}">
                <a14:useLocalDpi xmlns:a14="http://schemas.microsoft.com/office/drawing/2010/main" val="0"/>
              </a:ext>
            </a:extLst>
          </a:blip>
          <a:srcRect/>
          <a:stretch>
            <a:fillRect/>
          </a:stretch>
        </p:blipFill>
        <p:spPr bwMode="auto">
          <a:xfrm>
            <a:off x="-1" y="-49736"/>
            <a:ext cx="11917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2024104" y="2348880"/>
            <a:ext cx="9073008" cy="19389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6000" b="1" dirty="0">
                <a:solidFill>
                  <a:srgbClr val="0000FF"/>
                </a:solidFill>
                <a:latin typeface="楷体" pitchFamily="49" charset="-122"/>
                <a:ea typeface="楷体" pitchFamily="49" charset="-122"/>
              </a:rPr>
              <a:t>高考必考名著</a:t>
            </a:r>
            <a:r>
              <a:rPr lang="en-US" altLang="zh-CN" sz="6000" b="1" dirty="0">
                <a:solidFill>
                  <a:srgbClr val="0000FF"/>
                </a:solidFill>
                <a:latin typeface="楷体" pitchFamily="49" charset="-122"/>
                <a:ea typeface="楷体" pitchFamily="49" charset="-122"/>
              </a:rPr>
              <a:t>《</a:t>
            </a:r>
            <a:r>
              <a:rPr lang="zh-CN" altLang="en-US" sz="6000" b="1" dirty="0">
                <a:solidFill>
                  <a:srgbClr val="0000FF"/>
                </a:solidFill>
                <a:latin typeface="楷体" pitchFamily="49" charset="-122"/>
                <a:ea typeface="楷体" pitchFamily="49" charset="-122"/>
              </a:rPr>
              <a:t>红楼梦</a:t>
            </a:r>
            <a:r>
              <a:rPr lang="en-US" altLang="zh-CN" sz="6000" b="1" dirty="0" smtClean="0">
                <a:solidFill>
                  <a:srgbClr val="0000FF"/>
                </a:solidFill>
                <a:latin typeface="楷体" pitchFamily="49" charset="-122"/>
                <a:ea typeface="楷体" pitchFamily="49" charset="-122"/>
              </a:rPr>
              <a:t>》</a:t>
            </a:r>
          </a:p>
          <a:p>
            <a:pPr eaLnBrk="1" hangingPunct="1">
              <a:spcBef>
                <a:spcPct val="0"/>
              </a:spcBef>
              <a:buFontTx/>
              <a:buNone/>
            </a:pPr>
            <a:r>
              <a:rPr lang="zh-CN" altLang="en-US" sz="6000" b="1" dirty="0" smtClean="0">
                <a:solidFill>
                  <a:srgbClr val="0000FF"/>
                </a:solidFill>
                <a:latin typeface="楷体" pitchFamily="49" charset="-122"/>
                <a:ea typeface="楷体" pitchFamily="49" charset="-122"/>
              </a:rPr>
              <a:t>之</a:t>
            </a:r>
            <a:r>
              <a:rPr lang="zh-CN" altLang="en-US" sz="6000" b="1" dirty="0">
                <a:solidFill>
                  <a:srgbClr val="FF0000"/>
                </a:solidFill>
                <a:latin typeface="楷体" pitchFamily="49" charset="-122"/>
                <a:ea typeface="楷体" pitchFamily="49" charset="-122"/>
              </a:rPr>
              <a:t>薛宝钗</a:t>
            </a:r>
            <a:r>
              <a:rPr lang="zh-CN" altLang="en-US" sz="6000" b="1" dirty="0">
                <a:solidFill>
                  <a:srgbClr val="0000FF"/>
                </a:solidFill>
                <a:latin typeface="楷体" pitchFamily="49" charset="-122"/>
                <a:ea typeface="楷体" pitchFamily="49" charset="-122"/>
              </a:rPr>
              <a:t>人物形象分析</a:t>
            </a:r>
            <a:endParaRPr lang="zh-CN" altLang="en-US" sz="60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7779140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fontAlgn="base">
              <a:spcBef>
                <a:spcPct val="0"/>
              </a:spcBef>
              <a:spcAft>
                <a:spcPct val="0"/>
              </a:spcAft>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宝玉</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这段话透露了两个信息，一是他的心一直都是在黛玉这边的；二是宝钗与黛玉进贾府中间隔了很长的时间。宝玉的这段话算是说到了黛玉的心坎上，黛玉怕的就是宝玉“变心”那样宝玉就辜负了她的心。所以黛玉听后对宝玉说：“我难道为叫你疏远他？我成了个什么人了呢！我是为我的心。”黛玉的意思就是她认定了宝玉，就会一心一意对宝玉，专情不移。</a:t>
            </a:r>
          </a:p>
          <a:p>
            <a:pPr lvl="0" fontAlgn="base">
              <a:spcBef>
                <a:spcPct val="0"/>
              </a:spcBef>
              <a:spcAft>
                <a:spcPct val="0"/>
              </a:spcAft>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听</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了黛玉的一番剖白，宝玉道：“我也是为的我的心，你的心难道你就知道，我的心难道你就不知道不成？”至此，二人终于因为一段小儿女口角，第一次最直接的互剖心迹。</a:t>
            </a:r>
          </a:p>
          <a:p>
            <a:pPr lvl="0" fontAlgn="base">
              <a:spcBef>
                <a:spcPct val="0"/>
              </a:spcBef>
              <a:spcAft>
                <a:spcPct val="0"/>
              </a:spcAft>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二</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人互剖心迹后，史湘云的一句话直接透出了宝黛钗湘四人之间的关系。史湘云对黛玉说：“你敢挑宝姐姐的短处，就算你是好的。我算不如你，他怎么不及你呢？”</a:t>
            </a:r>
          </a:p>
          <a:p>
            <a:pPr lvl="0" fontAlgn="base">
              <a:spcBef>
                <a:spcPct val="0"/>
              </a:spcBef>
              <a:spcAft>
                <a:spcPct val="0"/>
              </a:spcAft>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湘</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云的这句话无异于谶语，在争夺宝玉的过程中，湘云一开始就无意，只有黛玉和宝钗不相上下，但最终还是宝钗获胜了。《红楼梦》的细节真是品之不尽。</a:t>
            </a:r>
          </a:p>
        </p:txBody>
      </p:sp>
    </p:spTree>
    <p:extLst>
      <p:ext uri="{BB962C8B-B14F-4D97-AF65-F5344CB8AC3E}">
        <p14:creationId xmlns:p14="http://schemas.microsoft.com/office/powerpoint/2010/main" val="23706956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第二十二</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听曲文宝玉悟禅机 制灯迷贾政悲谶语</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薛宝钗</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元宵灯谜是：</a:t>
            </a:r>
            <a:r>
              <a:rPr lang="zh-CN" altLang="en-US" sz="2800" b="1" u="sng" dirty="0">
                <a:solidFill>
                  <a:srgbClr val="FF0000"/>
                </a:solidFill>
                <a:latin typeface="楷体" panose="02010609060101010101" pitchFamily="49" charset="-122"/>
                <a:ea typeface="楷体" panose="02010609060101010101" pitchFamily="49" charset="-122"/>
                <a:cs typeface="宋体" pitchFamily="2" charset="-122"/>
              </a:rPr>
              <a:t>朝罢谁携两袖烟，琴边衾里总无缘。晓筹不用鸡人报，五夜无烦侍女添。焦首朝朝还暮暮，煎心日日复年年。光阴荏苒须当惜，风雨阴晴任变迁。</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谜底是更香。所谓“更香”，是古代用于计时而特制的一种香，在香上标出刻度，根据燃点后的香的长短，来计算时间的长短和迟早。</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宝</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钗的这首灯谜诗最长，隐含的内容也最多，总的来说就是暗示宝钗与宝玉成婚后不得幸福，孤独寡居，独守空房，只能如更香一样燃尽自己的青春。其中， 首联“两袖烟”寓意宝钗最终两手空空，一无所得，“琴边衾里总无缘”是说宝钗无缘琴瑟和鸣的美好夫妻生活。颔联写出宝钗寡居后的孤寂凄凉，彻夜辗转无法入眠，早晨无需公鸡报晓，半夜无需侍女添香。颈联是说宝钗朝朝暮暮，日日年年都在翘首以盼，受尽煎熬。尾联是对宝钗命运的感慨，叹息她耗尽光阴追求幸福，却敌不过世事风云变幻</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405104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500444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第二十七回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滴翠亭杨妃戏彩蝶 埋香冢飞燕泣残</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红</a:t>
            </a:r>
            <a:endPar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endParaRPr>
          </a:p>
          <a:p>
            <a:pPr>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杨</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妃，此处喻宝钗。因宝钗丰满，体型似杨贵妃；杨妃在当时人心目中是圆滑之徒，宝玉也曾这样嘲讽过她。宝钗在扑蝶中陷害黛玉，和杨贵妃陷害唐明皇的夫人梅妃相似，故名她杨妃。</a:t>
            </a:r>
          </a:p>
          <a:p>
            <a:pPr>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“戏彩蝶”</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表现了宝钗在爱情上的嫉妒心理。宝钗要到潇湘馆找黛玉，看到贾宝玉已在前面先进入潇湘馆去了，一肚子醋意无处发泄。忽见面前有一对玉色蝴蝶在相嬉飞舞，从这情景联想到黛玉和宝玉，这双玉此刻一定也如这双蝶在相嬉相亲，醋火上加油，便用扇子扑去，恨不得将这双蝶扑杀。又偷听到小红二人在私语儿女情事，已燃了起来的醋火又来了一瓢油，当然要把情敌彻底烧毁为快了。由此，嫉妒心理不言自明</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301084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47077" y="692696"/>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第二十八回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蒋玉菡情赠茜香罗 薛宝钗羞笼红麝串</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元</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春从宫中赏出很多东西，每个人都有，但是宝玉和宝钗的是一样的，黛玉的和三姐妹的是一样的，宝玉很是纳闷，看见宝钗便要看那红麝串，宝钗生的珠圆玉润，串子不容易退下来，宝玉看宝钗的臂膀产生的种种幻想，</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这个膀子要长在林妹妹身上，或者还得摸一摸，偏生长在他身上。</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正是恨没福得摸，忽然想起</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金玉</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一事来，再看看宝钗形容，只见脸若银盆，眼似水杏，唇不点而红，眉不画而翠，比林黛玉另具一种妩媚风流，不觉就呆了，宝钗褪了串子来递与他也忘了接。被宝钗看出，于是宝钗害羞的将串子抛给宝玉，这场景恰巧被黛玉看到。</a:t>
            </a:r>
            <a:endParaRPr lang="en-US" altLang="zh-CN" sz="2800" b="1" dirty="0">
              <a:solidFill>
                <a:srgbClr val="0000FF"/>
              </a:solidFill>
              <a:latin typeface="楷体" panose="02010609060101010101" pitchFamily="49" charset="-122"/>
              <a:ea typeface="楷体" panose="02010609060101010101" pitchFamily="49" charset="-122"/>
              <a:cs typeface="宋体" pitchFamily="2" charset="-122"/>
            </a:endParaRPr>
          </a:p>
          <a:p>
            <a:pPr eaLnBrk="1" hangingPunct="1">
              <a:spcBef>
                <a:spcPct val="0"/>
              </a:spcBef>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红</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麝串是戴在手上的一串珍珠，红色，有麝香味，是元妃送来的东西，宝玉和宝钗是同样的，是暗示他俩可成配</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233554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404664"/>
            <a:ext cx="11358699" cy="543533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第三十回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宝钗借扇机带双敲 龄官划蔷痴及局外</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薛宝钗在贾宝玉面前，一向都是温婉可人。一次贾宝玉说薛宝钗像杨贵妃一样丰满，薛宝钗立马变脸，想要对贾宝玉发火，可还是忍住了。不过薛宝钗最终还是借着小丫头靛儿找扇子，说了一句“和你素日嬉皮笑脸的那些姑娘们跟前，你该问他们去。”</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明是训斥丫头，实是讽刺宝玉，接着又用</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负荆请罪</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来讽刺宝黛。</a:t>
            </a:r>
            <a:endParaRPr lang="en-US" altLang="zh-CN" sz="2800" b="1"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“宝玉黛玉二人听见这话，越发不好过了。宝钗再要说话，见宝玉十分讨愧，形景改变，也就不好再说，只得一笑收住。”</a:t>
            </a: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面对宝钗的“无情打击”，宝黛已是羞赧满面。又凭空加上王熙凤绘声绘色添油加醋的打趣，两个人的处境更其难堪。黛玉是“越发不好过了”，宝玉则已经到了“十分讨愧，形景改变”的地步。可知宝钗此次发作使宝黛蒙受的打击有多么沉重</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0122951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第三十七回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秋爽斋偶结海棠社 蘅芜苑夜拟菊花题</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蘅</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芜院是宝钗住处，是宝钗的代名。诗社邀史湘云入社，由她来做一次东，作东要办宴招待大家。她不富裕，这样的阔宴她请不起。宝钗为她出主意，请吃螃蟹。宝钗又帮她拟出诗题</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菊花题。宝钗和湘云因人生观相似而成了朋友。</a:t>
            </a:r>
          </a:p>
        </p:txBody>
      </p:sp>
    </p:spTree>
    <p:extLst>
      <p:ext uri="{BB962C8B-B14F-4D97-AF65-F5344CB8AC3E}">
        <p14:creationId xmlns:p14="http://schemas.microsoft.com/office/powerpoint/2010/main" val="2954145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65452" y="44624"/>
            <a:ext cx="11722787"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第三十八回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林潇湘魁夺菊花诗 薛蘅芜讽和螃蟹咏</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薛宝钗也做了一首咏螃蟹诗，众人一致赞赏，说她小题寓大意，只是讽刺世人太毒了些。宝玉称痛快！</a:t>
            </a:r>
            <a:endParaRPr lang="en-US" altLang="zh-CN" sz="2800" b="1"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螃蟹</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咏</a:t>
            </a: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桂霭桐阴坐举觞，长安涎口盼重阳。</a:t>
            </a: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眼前道路无经纬，皮里春秋空黑黄！</a:t>
            </a: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酒未涤腥还用菊，性防积冷定须姜。</a:t>
            </a: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于今落釜成何益？月浦空余禾黍香</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a:t>
            </a:r>
            <a:endPar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endParaRP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白话译文</a:t>
            </a: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桂香氤氲梧桐阴下端坐着举起杯，好吃贪馋的人瞧着你螃蟹盼重阳。</a:t>
            </a: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眼前的道路你从不管纵横一味旁行，装模作样肚子里却只有黑膏和蟹黄。</a:t>
            </a: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酒也敌不过你那腥味还得用菊花，为防腹内积冷吃时定要多加姜。</a:t>
            </a: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横行到今落入锅里得到了什么好处？月夜里水边上只留下了禾黍的芳香</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91028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第四十一回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栊翠庵茶品梅花雪 怡红院劫遇母蝗虫</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妙</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玉奉了茶之后，她把宝钗、黛玉的衣襟一拉，请两个人进去了。在这些人里面，她独钟宝钗跟黛玉，比较雅，合她的意。她的耳房内是禅修的地方，宝钗坐在榻上，黛玉坐在妙玉的蒲团上面，妙玉自己在风炉上扇滚了水，另泡了壶茶。</a:t>
            </a:r>
          </a:p>
        </p:txBody>
      </p:sp>
    </p:spTree>
    <p:extLst>
      <p:ext uri="{BB962C8B-B14F-4D97-AF65-F5344CB8AC3E}">
        <p14:creationId xmlns:p14="http://schemas.microsoft.com/office/powerpoint/2010/main" val="2297476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第四十二回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蘅芜君兰言解疑癖 潇湘子雅谑补</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余香</a:t>
            </a:r>
            <a:endPar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endParaRPr>
          </a:p>
          <a:p>
            <a:pPr lvl="0" fontAlgn="base">
              <a:spcBef>
                <a:spcPct val="0"/>
              </a:spcBef>
              <a:spcAft>
                <a:spcPct val="0"/>
              </a:spcAft>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贾母设宴，黛玉在行酒令时用了</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牡丹亭</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西厢记</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hlinkClick r:id="rId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里的</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文句</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这两本书在当时封建传统属于邪书，是被禁止看的</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，被宝钗发觉。事后宝钗私专下劝谏黛玉要注意，免得被恶心之心抓住话柄。这使得黛玉完全打消了对宝钗的猜疑，使得二者的关系形如姐属妹。</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4384313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第五十回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芦</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雪</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广</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争</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联即景诗 暖香坞雅制春灯谜</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黛玉宝钗建议让联诗少的邢岫烟、李纹、李绮三人写红梅诗，宝钗说就用红梅花三个字作韵，每人一首七律。邢大妹妹作红字，你们李大妹妹作梅字，琴儿作花字，湘云建议罚宝玉作访妙玉乞红梅。宝玉取回梅枝，三人也分别写了</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咏红梅花</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，宝玉也写出一首七律。</a:t>
            </a:r>
            <a:endParaRPr lang="en-US" altLang="zh-CN" sz="2800" b="1" dirty="0">
              <a:solidFill>
                <a:srgbClr val="0000FF"/>
              </a:solidFill>
              <a:latin typeface="楷体" panose="02010609060101010101" pitchFamily="49" charset="-122"/>
              <a:ea typeface="楷体" panose="02010609060101010101" pitchFamily="49" charset="-122"/>
              <a:cs typeface="宋体" pitchFamily="2" charset="-122"/>
            </a:endParaRPr>
          </a:p>
          <a:p>
            <a:pPr eaLnBrk="1" hangingPunct="1">
              <a:spcBef>
                <a:spcPct val="0"/>
              </a:spcBef>
              <a:buFontTx/>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暖香坞雅制春灯谜</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李纨</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说起作灯谜一事，她跟李纹李绮各编了两个</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四书</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句灯谜，宝钗说这些虽好，不合老太太意思，不如做些浅近的物儿，大家雅俗共赏才好。湘云编了一支</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点绛唇</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，有“后世终难继”一句，宝玉猜出是耍的猴儿。宝钗、宝玉、黛玉也各编了一个，宝琴写了十首怀古诗，写她走过的十个地方，怀往事，又暗隐俗物十件。</a:t>
            </a:r>
          </a:p>
        </p:txBody>
      </p:sp>
    </p:spTree>
    <p:extLst>
      <p:ext uri="{BB962C8B-B14F-4D97-AF65-F5344CB8AC3E}">
        <p14:creationId xmlns:p14="http://schemas.microsoft.com/office/powerpoint/2010/main" val="1982633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6773" y="228599"/>
            <a:ext cx="11358699" cy="584159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描写薛宝钗的章节</a:t>
            </a:r>
          </a:p>
          <a:p>
            <a:pPr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第五</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游</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幻境指迷十二钗 饮仙醪曲演红楼梦</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第八</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比通灵金莺微露意 探宝钗黛玉半含酸</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第十八</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大观园</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试才题对额 荣国府归省庆元宵</a:t>
            </a:r>
          </a:p>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第二十</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王熙凤正言弹妒意 林黛玉俏语谑娇音</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第二十二</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听曲文宝玉悟禅机 制灯迷贾政悲谶语</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第二十七</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滴翠亭杨妃戏彩蝶 埋香冢飞燕泣残红</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第二十八</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蒋玉菡情赠茜香罗 薛宝钗羞笼红麝串</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第三十</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宝钗借扇机带双敲 龄官划蔷痴及局外</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第三十七</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秋爽斋偶结海棠社 蘅芜苑夜拟菊花题</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第三十八</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林潇湘魁夺菊花诗 薛蘅芜讽和螃蟹咏</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第四十一</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栊翠庵茶品梅花雪 怡红院劫遇母蝗虫</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第四十二</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蘅芜君兰言解疑癖 潇湘子雅谑补</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余香</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2" name="Rectangle 1"/>
          <p:cNvSpPr>
            <a:spLocks noChangeArrowheads="1"/>
          </p:cNvSpPr>
          <p:nvPr/>
        </p:nvSpPr>
        <p:spPr bwMode="auto">
          <a:xfrm>
            <a:off x="0" y="90100"/>
            <a:ext cx="65" cy="276999"/>
          </a:xfrm>
          <a:prstGeom prst="rect">
            <a:avLst/>
          </a:prstGeom>
          <a:solidFill>
            <a:srgbClr val="F8F8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5215172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第五十六回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敏探春兴利除宿弊 时宝钗小惠全大体</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当平儿提出莺儿母亲会弄花草时，薛宝钗坚决不同意，并举荐了叶妈。一则老叶妈有不懂的地方可问莺儿娘，二则又不会落人话柄，说闲话。宝钗善良宽厚但是擅长施小惠刁买人心，她的全大体则是以怀柔政策维护封建制度。</a:t>
            </a:r>
          </a:p>
          <a:p>
            <a:pPr eaLnBrk="1" hangingPunct="1">
              <a:spcBef>
                <a:spcPct val="0"/>
              </a:spcBef>
              <a:buNone/>
            </a:pP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时”在这里的含义是“合时”“从时”，与“巧”字的含义是“机巧”“机敏”相一致。作者对宝钗的构思从“巧”起，至“时”终，将宝钗的主体性格框架出来。宝钗“合时”“从时”的特点，表现在她人生的各个方面，这里主要写了在理家方面。在这方面她与凤姐完全不同。凤姐处事干练泼辣，治家的窍门是手腕加淫威，这在她协理宁国府时表现得很充分。而宝钗理家威而不露，从时而发，她很懂得“幸于始者怠其终，缮其辞者嗜其利”的道理。尤其她那篇“小惠全大体”的理论，顺乎时势，合乎人心，把众人说得口服心服。就连王熙凤对宝钗的治家才能也不得不佩服。</a:t>
            </a:r>
          </a:p>
        </p:txBody>
      </p:sp>
    </p:spTree>
    <p:extLst>
      <p:ext uri="{BB962C8B-B14F-4D97-AF65-F5344CB8AC3E}">
        <p14:creationId xmlns:p14="http://schemas.microsoft.com/office/powerpoint/2010/main" val="465962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208222"/>
            <a:ext cx="11672475" cy="66418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第五十七</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慧紫鹃情辞试忙玉 慈姨妈爱语慰痴颦</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写</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宝钗与岫烟路上相遇，因为前面已交代岫烟就将嫁给薛蝌，所以她们之间的又多了一层亲情关系。“岫烟心中先取中宝钗，然后方取薛蝌。有时岫烟仍与宝钗闲话，宝钗仍以姊妹相呼。”</a:t>
            </a:r>
          </a:p>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宝</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钗是个极有心机的细心之人，马上就发现岫烟衣服单薄，追问后才知是她因为要应付迎春屋里的一般下人，以“省事”来应付“不省事”的，“却不敢很使他们，过三天五天，我倒得拿出钱来给他们打酒买点心吃才好。”而她的二两银子分例又遵从邢夫人的吩咐，供一两给了父母，至使她捉襟见肘，但她没有向别人诉说，只得偷偷拿棉衣去典了几吊钱使。见此情，按宝钗品行，毫不犹豫立刻替邢岫烟赎当。</a:t>
            </a:r>
          </a:p>
          <a:p>
            <a:pPr eaLnBrk="1" hangingPunct="1">
              <a:spcBef>
                <a:spcPct val="0"/>
              </a:spcBef>
              <a:buFontTx/>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比较</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岫烟与宝钗两人性格，钗岫皆端庄稳重、随分从时，在世俗人际关系上皆有不错的口碑。宝钗耐得富，岫烟守得贫；宝钗仰仗富贵而施小惠笼络人心，岫烟以贫贱而不自卑，端雅的举止让人疼爱；宝钗有城府策略，而岫烟则淡定自然；宝钗表现出传统道德涵养，岫烟透射出传统哲学的神韵。</a:t>
            </a:r>
          </a:p>
        </p:txBody>
      </p:sp>
    </p:spTree>
    <p:extLst>
      <p:ext uri="{BB962C8B-B14F-4D97-AF65-F5344CB8AC3E}">
        <p14:creationId xmlns:p14="http://schemas.microsoft.com/office/powerpoint/2010/main" val="1745103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08000" y="1052736"/>
            <a:ext cx="11358699" cy="285001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第六十三</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寿怡红群芳开夜宴 死金丹独艳理亲丧</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为庆祝宝玉生日，怡红院开夜宴，在“占花名”的行酒令中</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，薛宝钗占</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得什么花名？作者为什么会如此安排？</a:t>
            </a:r>
          </a:p>
          <a:p>
            <a:pPr>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薛宝钗</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：牡丹</a:t>
            </a:r>
          </a:p>
          <a:p>
            <a:pPr>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牡丹</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端庄、典雅，象征富贵，有大家闺秀之感，薛宝钗就和牡丹一样，大方端庄，追求富贵，与林黛玉形成鲜明对比</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4889881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00444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第七十五回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开夜宴异兆发悲音 赏中秋新词得佳谶</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宝</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钗搬出大观园</a:t>
            </a:r>
            <a:endPar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endParaRPr>
          </a:p>
          <a:p>
            <a:pPr>
              <a:buNone/>
            </a:pP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宝</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钗是来向李纨请假回家照看母亲的。显然，宝钗也知道了昨夜园子里搜查的事情，只是碍于情面，没有搜到自己的屋里。对于非常注重名节的薛宝钗来说，与其让人在这里说闲话，倒不如自己搬出去为好，这样省得给人口实。因为在她看来，随着园子里的人多，人际关系变得异常复杂，特别是那些奴字号的婆婆们加入，这里几乎成了一个是非窝。而自己是有明确目的的，绝不能因为住处的问题把自己的清白搭进去。更何况自己也有去处，因此，赶快离开才是上策。</a:t>
            </a:r>
          </a:p>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但</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如何提及这个事情呢？宝钗当然有办法。她谎称自己的母亲病了，需要自己过去照看几天，然后就回来</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40920768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474591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宝</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钗出园也是对贾府的一个刺激和反思，至少总要在一些人当中激起一层波浪。表现出四种意思：</a:t>
            </a:r>
          </a:p>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其一</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，她早就想出去百了，今天既然提到，出去无疑；</a:t>
            </a:r>
          </a:p>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其二</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，园里管理不善，如东南角的小门常开，无人盘度查；</a:t>
            </a:r>
          </a:p>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其</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三，园里姐妹都大了，当然包括</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hlinkClick r:id="rId2"/>
              </a:rPr>
              <a:t>黛玉</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和</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hlinkClick r:id="rId3"/>
              </a:rPr>
              <a:t>湘云</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，宝玉与她们一起厮混，怕惹出一些不才之事出来，由宝钗带头出知去，全是为贾府的声誉作想；</a:t>
            </a:r>
          </a:p>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其</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四，“该减省的就减省一些”，“园子里这一项费用竟也可以免了”。勤俭持家的理念，好当家媳妇的人选，附带大观园往日的生活都没了，皮之不存道，毛将焉附。</a:t>
            </a:r>
          </a:p>
        </p:txBody>
      </p:sp>
    </p:spTree>
    <p:extLst>
      <p:ext uri="{BB962C8B-B14F-4D97-AF65-F5344CB8AC3E}">
        <p14:creationId xmlns:p14="http://schemas.microsoft.com/office/powerpoint/2010/main" val="7516897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第八十三回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省宫闱贾元妃染恙 闹闺阃薛宝钗吞声</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一时</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夏金桂吃饱喝足又使气，“将桌椅杯盏尽行打碎”，宝钗护着薛姨妈回呛“大嫂子，大家和和气气的过日子，也省的妈妈天天为咱们费心”，夏金桂一听来了精神，“好姑娘！你是个大贤大德的。你日后必定有个好人家，决不像我这样守活寡。何苦来，天下有几个是贵妃的命？行点好儿吧！别修的像我嫁个糊涂行子守活寡，那就是活活儿的现了眼了”。宝钗听了这话又羞又气，竟张不开嘴了。夏金桂为什么要说宝钗守活寡？还劝她积点德吧？</a:t>
            </a:r>
          </a:p>
        </p:txBody>
      </p:sp>
    </p:spTree>
    <p:extLst>
      <p:ext uri="{BB962C8B-B14F-4D97-AF65-F5344CB8AC3E}">
        <p14:creationId xmlns:p14="http://schemas.microsoft.com/office/powerpoint/2010/main" val="3620567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16149" y="404664"/>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第九十七回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林黛玉焚稿断痴情 薛宝钗出闺成大礼</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第九十七</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回 林黛玉焚稿断痴情 薛宝钗出闺成大</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礼。此时</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的黛玉已经不再伤心，只希望快快死去，以了百结这段痴情。贾母知道了这件事的原委后，疼黛玉的心肠竟淡了许多，一心只度放在宝玉宝钗的婚事上。薛姨妈知道了“调包计”后，恐怕宝钗委屈，但仍答应了。只有宝玉问听说要娶林妹妹过来，心里竟不像先前那样糊涂了。成亲那天夜里，看到喜娘是雪雁，竟像答看到黛玉一样。及至掀开盖头，发现是宝钗，竟像在梦里一般，糊涂得更厉害了。贾政见宝玉顺利完婚，便放心地起程上任去了。黛玉如今病得厉害，上下却很少人来探视。她版的病一天重似一天。紫鹃悲愤交加，却见不到贾母宝玉等人的踪影。幸亏有人请了李纨过来，劝住紫鹃，要她收权拾黛玉的衣衾给她换上。然后才打发雪雁过去作宝钗的喜娘。</a:t>
            </a:r>
          </a:p>
        </p:txBody>
      </p:sp>
    </p:spTree>
    <p:extLst>
      <p:ext uri="{BB962C8B-B14F-4D97-AF65-F5344CB8AC3E}">
        <p14:creationId xmlns:p14="http://schemas.microsoft.com/office/powerpoint/2010/main" val="31738862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15589" y="116632"/>
            <a:ext cx="11358699" cy="66418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第九十八回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苦绛珠魂归离恨天 病神瑛泪洒相思地</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en-US" altLang="zh-CN"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宝钗告诉宝玉，黛玉已死</a:t>
            </a:r>
            <a:r>
              <a:rPr lang="en-US" altLang="zh-CN"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你</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又生出事来。老太太一生疼你一个，如今八十多岁的人了，虽不图你的诰封，将来你成了人，老太太也看着乐一天，也不枉老人家的苦心。太太一生的心血抚养了你这一个儿子，若是半途死了，将来怎么样？我虽是薄命，也不至于此。据此三件，你就要死，天也不容，安稳着几天，太和正气一足，自然这些邪病多没有了。”宝玉听了半晌，答道：“你是好些时不和我说话了，如今说这些大道理的话给谁听？”宝钗说道：“实告诉你说罢：那两日你不知人事的时候，林妹妹已经亡故了！”宝玉忽然坐起，道：“果真死了？”宝钗道：“岂有红口白舌咒人死的。” </a:t>
            </a:r>
            <a:endParaRPr lang="en-US" altLang="zh-CN" sz="2800" b="1"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贾母</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来到宝钗这边。那时尚未回九，所以倒有含羞之意。与贾母递了茶，问道：“听得林妹妹病了，可好些没有？”贾母道：“我的儿！我告诉你，你别告诉宝玉。多因你林妹妹，叫你受了多少委屈！你林妹妹已经没了两三天了，就是娶你的那个时辰死的。”宝钗听了不觉落下泪来。贾母又说了一回话去了。</a:t>
            </a:r>
          </a:p>
        </p:txBody>
      </p:sp>
    </p:spTree>
    <p:extLst>
      <p:ext uri="{BB962C8B-B14F-4D97-AF65-F5344CB8AC3E}">
        <p14:creationId xmlns:p14="http://schemas.microsoft.com/office/powerpoint/2010/main" val="2391610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138499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第一零八回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强欢笑蘅芜庆生辰 死缠绵潇湘闻鬼哭</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贾母</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对湘云说宝钗有福气，黛玉小性儿又多心，所以不长寿。 贾母受湘云怂恿拿一百银子给宝钗做生日。</a:t>
            </a:r>
          </a:p>
        </p:txBody>
      </p:sp>
    </p:spTree>
    <p:extLst>
      <p:ext uri="{BB962C8B-B14F-4D97-AF65-F5344CB8AC3E}">
        <p14:creationId xmlns:p14="http://schemas.microsoft.com/office/powerpoint/2010/main" val="19331766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第一零九回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候芳魂五儿承错爱 还孽债迎女返真元</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宝玉欲梦黛玉而不得。宝钗听之任之。</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39433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第五十</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芦</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雪</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广</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争</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联即景诗 暖香坞雅制春灯谜</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第五十六</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敏探春兴利除宿弊 时宝钗小惠全大体</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第五十七</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慧紫鹃情辞试忙玉 慈姨妈爱语慰痴颦</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第六十三</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寿怡红群芳开夜宴 死金丹独艳理亲丧</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第七十五</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开夜宴异兆发悲音 赏中秋新词得佳谶</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第八十三</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省宫闱贾元妃染恙 闹闺阃薛宝钗吞声</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第九十七</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林黛玉焚稿断痴情 薛宝钗出闺成大礼</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第九十八</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苦绛珠魂归离恨天 病神瑛泪洒相思地</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第一零八</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强欢笑蘅芜庆生辰 死缠绵潇湘闻鬼哭</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第一零九</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候芳魂五儿承错爱 还孽债迎女返真元</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第一一七</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阻超凡佳人双护玉 欣聚党恶子独承家</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第一一八</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记微嫌舅兄欺弱女 惊谜语妻妾谏痴人</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第一一九</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中乡魁宝玉却尘缘 沐皇恩贾家延世泽</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第一二零</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甄士隐详说太虚情 贾雨村归结红楼梦</a:t>
            </a:r>
          </a:p>
        </p:txBody>
      </p:sp>
    </p:spTree>
    <p:extLst>
      <p:ext uri="{BB962C8B-B14F-4D97-AF65-F5344CB8AC3E}">
        <p14:creationId xmlns:p14="http://schemas.microsoft.com/office/powerpoint/2010/main" val="3165355969"/>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138499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第一一七回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阻超凡佳人双护玉 欣聚党恶子独承家</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宝玉在还和尚玉，紫鹃、袭人拉住不放；宝钗接过玉，要宝玉见和尚，宝玉说他们重玉不重人。</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5500588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138499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第一一八回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记微嫌舅兄欺弱女 惊谜语妻妾谏痴人</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宝玉</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到静室准备应考。宝钗、袭人既为其不信和尚高兴，又怕其恢复与女孩儿打起交道的旧病。</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7877407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第一一九回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中乡魁宝玉却尘缘 沐皇恩贾家延世泽</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贾兰回来报信，丢了宝玉。宝钗悲伤。</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7338897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fontAlgn="base">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第一二零回</a:t>
            </a:r>
            <a:r>
              <a:rPr lang="zh-CN" altLang="en-US"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甄士隐详说太虚情 贾雨村归结</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红楼梦</a:t>
            </a:r>
            <a:endPar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endParaRPr>
          </a:p>
          <a:p>
            <a:pPr lvl="0" fontAlgn="base">
              <a:spcBef>
                <a:spcPct val="0"/>
              </a:spcBef>
              <a:spcAft>
                <a:spcPct val="0"/>
              </a:spcAft>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薛蟠回，誓改前非，香菱被扶正。薛姨妈以李纨比宝钗。</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41686654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95239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关于红楼梦中薛宝钗的性格特点剖析</a:t>
            </a:r>
          </a:p>
          <a:p>
            <a:pPr>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在</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红楼梦</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的几百个人里面，最懂得相处艺术的，就是性格八面玲珑的薛宝钗。宝钗能赢得贾府上上下下的喜爱，跟她的性格有很大关系。处事淡然，做事无情</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稳重平和，恭顺体谅</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圆滑隐忍，深明大义。</a:t>
            </a:r>
            <a:endParaRPr lang="en-US" altLang="zh-CN" sz="2800" b="1"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在</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红楼梦》塑造的中众多个性鲜明、丰满的人物当中，薛宝钗无疑是最难给予评价的一个。你无法像对其他小说人物那样简单的把她归入“好人”或“坏人”之列。一方面，她集美貌与智慧于一身，而且稳重温柔，识大体顾大局，是完美无瑕的大家闺秀的典范；另一方面，她在骨子里是一个追求现实功利的现实主义者，并且她的现实主义价值观又不像王熙凤那样赤裸裸地暴露在人们面前，而是深深地隐藏在封建淑女的外衣之下，具有极大的迷惑性。也正因为如此人们对她褒贬不一，众说纷纭，使薛宝钗这一形象具有了更多的文化阐释意义。</a:t>
            </a:r>
          </a:p>
          <a:p>
            <a:pPr>
              <a:buNone/>
            </a:pP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40920768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629710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一</a:t>
            </a: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、处事淡然，做事无情</a:t>
            </a:r>
          </a:p>
          <a:p>
            <a:pPr>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例如金钏儿的死：</a:t>
            </a:r>
          </a:p>
          <a:p>
            <a:pPr>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王夫人为头等大丫头金钏儿的死有些心疼，宝钗知道后就赶过来进行了一番巧妙的劝慰。王夫人说：金钏把我的一件东西弄坏了，我一时生气，打了她几下，撵了她出去，原想过几天就叫她上来，谁知她气性这么大，投井死了，岂不是我的罪过。宝钗听后很会说话，她知道王夫人频繁吃斋、信佛，劝道：</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姨娘是慈善人，固然这么想。据我看来，她并不是赌气投井，多半是她下去玩，或是在井跟前憨玩，失了脚掉下去的，岂有这样大气的理。纵然有这样大气，也不过是个糊涂人，也不为可惜。</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王夫人叹道，话虽然如此，到底我心不安。宝钗叹道：</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姨娘也不要老念念于此。十分过不去，不过多赏几两银子发送她，也就尽了主仆之情了。</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她切实安慰了姨妈，让王夫人不但不用不安，而且还认为自己是慈善的。但金钏儿的死，在宝钗眼里，如同一缕青烟一样轻飘，多给几两发送银子就足够了，可见她的无情。</a:t>
            </a:r>
          </a:p>
        </p:txBody>
      </p:sp>
    </p:spTree>
    <p:extLst>
      <p:ext uri="{BB962C8B-B14F-4D97-AF65-F5344CB8AC3E}">
        <p14:creationId xmlns:p14="http://schemas.microsoft.com/office/powerpoint/2010/main" val="751689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43533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二</a:t>
            </a: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、稳重平和，恭顺体谅</a:t>
            </a:r>
          </a:p>
          <a:p>
            <a:pPr>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1</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、贾母让宝钗点戏</a:t>
            </a:r>
          </a:p>
          <a:p>
            <a:pPr>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贾母让宝钗点戏，问她爱吃什么。书中写道：</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宝钗深知年迈之人，喜欢热闹戏，爱吃甜烂食物，于是照说了，贾母果然更加喜欢。</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让她点一出戏，她点的是《西游记》，后来又让她点，她又点了《鲁智深醉闹五台山》。惹得从不忍心让女孩子生气的宝玉直抱怨：</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你只好点这些热闹戏。</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宝钗不但懂得揣摩老太太的心理，她也有方法让宝玉也喜欢这戏。她说，你要说这出戏热闹，那你就是不知戏了。这出戏的节奏韵律都是好的，里面的一首《寄生草》辞藻极妙。宝玉就央求：好姐姐，念给我听听。宝钗念道：</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慢搵英雄泪，相离处士家，谢慈悲，剃度在莲台下。没缘法，转眼分离乍。赤条条来去无牵挂。</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宝玉听了，果然好词</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dirty="0"/>
              <a:t>　</a:t>
            </a:r>
          </a:p>
        </p:txBody>
      </p:sp>
    </p:spTree>
    <p:extLst>
      <p:ext uri="{BB962C8B-B14F-4D97-AF65-F5344CB8AC3E}">
        <p14:creationId xmlns:p14="http://schemas.microsoft.com/office/powerpoint/2010/main" val="36205673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86622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2</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、史湘云海棠诗社做东</a:t>
            </a:r>
          </a:p>
          <a:p>
            <a:pPr>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史湘云快人快语，性情豪爽。在三十七回，湘云偶然兴起，说要做东邀一起海棠诗社。她就没有想自己从小没有了父母，在家只能听叔叔婶子的，花钱做不得主。</a:t>
            </a:r>
          </a:p>
          <a:p>
            <a:pPr>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宝钗就跟她商量说：</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单请做诗的姐妹，别人看着不太好。虽然只是个玩意儿，也要瞻前顾后，又要自己方便，又要不得罪了人，方大家有趣。在家你又做不得主，又要你婶子抱怨你了。依我的主意，我们当铺里有个伙计，她们家田上出的好肥螃蟹，前儿送了些来。这里从老太太起，连园子里的人，多半都是爱吃螃蟹的，你如今且把诗社别提起，只普通一请，等她们散了，咱们再作诗。我再要几篓极大的螃蟹，取几坛好酒，摆几桌果碟，岂不又省事，又大家热闹。</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宝钗又怕伤她自尊，又说：</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你可别多心想着是我小看了你，咱们两个就白好了，你若不多心，我好叫她们办去。</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湘云自是心服口服，感动不已。</a:t>
            </a:r>
          </a:p>
        </p:txBody>
      </p:sp>
    </p:spTree>
    <p:extLst>
      <p:ext uri="{BB962C8B-B14F-4D97-AF65-F5344CB8AC3E}">
        <p14:creationId xmlns:p14="http://schemas.microsoft.com/office/powerpoint/2010/main" val="31738862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60157" y="116632"/>
            <a:ext cx="11358699" cy="629710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dirty="0"/>
              <a:t>　</a:t>
            </a: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三</a:t>
            </a: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、圆滑隐忍，深明大义</a:t>
            </a:r>
          </a:p>
          <a:p>
            <a:pPr>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　　</a:t>
            </a: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1</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、行酒令时黛玉的</a:t>
            </a: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诗句</a:t>
            </a:r>
            <a:endParaRPr lang="zh-CN" altLang="zh-CN" sz="2800" b="1" dirty="0">
              <a:solidFill>
                <a:srgbClr val="FF0000"/>
              </a:solidFill>
              <a:latin typeface="楷体" panose="02010609060101010101" pitchFamily="49" charset="-122"/>
              <a:ea typeface="楷体" panose="02010609060101010101" pitchFamily="49" charset="-122"/>
              <a:cs typeface="宋体" pitchFamily="2" charset="-122"/>
            </a:endParaRPr>
          </a:p>
          <a:p>
            <a:pPr>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在四十回大家团团围坐行酒令时要求说一句诗和一句现成话，黛玉说了两句话：良辰美景奈何天，纱窗也没有红娘报。这两句是出自西厢记和牡丹亭，在那个对女子限制繁多的时代，大家闺秀不能看这个，更不能当众说出来。别人对黛玉的话都没有在意，而宝钗是很在意了。宝钗当时的反应是，扭头看了黛玉一眼，没言语，但记在心里。就她们两个的时候，宝钗玩笑似地说：你跪下，我要审你。好个千金小姐，好个不出闺门的女孩儿，满嘴里都说的是什么</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看黛玉蒙了，没有了平时的伶俐尖刻，宝钗就拉她坐下，款款给她讲大道理：我们女孩子啊，不要看那些杂七杂八的书，乱了心性。如果真是这样，就不如不识字的好。既然识了字，该看正经书。看些杂书，乱了性情，就不可救了。女孩子的正经事还是针线纺织，这才是正理。黛玉感动宝钗没有当众揭穿她，给她难看</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dirty="0"/>
              <a:t>　</a:t>
            </a:r>
          </a:p>
        </p:txBody>
      </p:sp>
    </p:spTree>
    <p:extLst>
      <p:ext uri="{BB962C8B-B14F-4D97-AF65-F5344CB8AC3E}">
        <p14:creationId xmlns:p14="http://schemas.microsoft.com/office/powerpoint/2010/main" val="23916103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543533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anose="02010609060101010101" pitchFamily="49" charset="-122"/>
                <a:ea typeface="楷体" panose="02010609060101010101" pitchFamily="49" charset="-122"/>
                <a:cs typeface="宋体" pitchFamily="2" charset="-122"/>
              </a:rPr>
              <a:t>2</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、对薛蟠和赵姨娘的周到</a:t>
            </a:r>
          </a:p>
          <a:p>
            <a:pPr>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宝钗对自己的哥哥也不护短，而是深明大义。薛蟠被柳湘莲打了以后，薛姨妈着急地要下人们找柳湘莲报复，宝钗就说：他们喝酒，酒后翻脸是常情，谁醉了，多挨几下也是有的。况且咱们家无法无天，也是人所共知。今儿偶然吃了一次亏，妈就这样兴师动众，显得倚着亲戚之势欺压常人。说得薛姨妈消了火气。宝钗对人见人烦的赵姨娘也是礼节有加。宝钗的哥哥薛蟠从南方带来很多的土特产，分派送人的时候，宝钗并没有忘记给赵姨娘准备一份。这个从没有被别人正眼看过的人心里就念叨开了：还是人家宝姑娘会做人，即展样，又大方，要是林姑娘，连正眼都不会看我们。</a:t>
            </a:r>
          </a:p>
          <a:p>
            <a:pPr>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　　宝钗性格温柔大方，周到得体，柔韧而有弹性。她进退有据、刚柔有度、行止得体，是温良恭让的典范。</a:t>
            </a:r>
          </a:p>
        </p:txBody>
      </p:sp>
    </p:spTree>
    <p:extLst>
      <p:ext uri="{BB962C8B-B14F-4D97-AF65-F5344CB8AC3E}">
        <p14:creationId xmlns:p14="http://schemas.microsoft.com/office/powerpoint/2010/main" val="1933176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3"/>
          <p:cNvSpPr txBox="1">
            <a:spLocks noChangeArrowheads="1"/>
          </p:cNvSpPr>
          <p:nvPr/>
        </p:nvSpPr>
        <p:spPr bwMode="auto">
          <a:xfrm>
            <a:off x="107950" y="476672"/>
            <a:ext cx="11809362" cy="615707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gn="just" eaLnBrk="0" hangingPunct="0">
              <a:lnSpc>
                <a:spcPct val="110000"/>
              </a:lnSpc>
              <a:spcBef>
                <a:spcPts val="900"/>
              </a:spcBef>
              <a:buClr>
                <a:schemeClr val="accent1"/>
              </a:buClr>
              <a:buSzPct val="90000"/>
              <a:buBlip>
                <a:blip r:embed="rId2"/>
              </a:buBlip>
              <a:defRPr sz="2800">
                <a:solidFill>
                  <a:srgbClr val="8C590D"/>
                </a:solidFill>
                <a:latin typeface="幼圆" pitchFamily="49" charset="-122"/>
                <a:ea typeface="幼圆" pitchFamily="49" charset="-122"/>
              </a:defRPr>
            </a:lvl1pPr>
            <a:lvl2pPr marL="742950" indent="-285750" algn="just" eaLnBrk="0" hangingPunct="0">
              <a:lnSpc>
                <a:spcPct val="120000"/>
              </a:lnSpc>
              <a:spcAft>
                <a:spcPts val="900"/>
              </a:spcAft>
              <a:buClr>
                <a:srgbClr val="F0B256"/>
              </a:buClr>
              <a:buFont typeface="幼圆" pitchFamily="49" charset="-122"/>
              <a:buChar char=" "/>
              <a:defRPr>
                <a:solidFill>
                  <a:schemeClr val="tx1"/>
                </a:solidFill>
                <a:latin typeface="幼圆" pitchFamily="49" charset="-122"/>
                <a:ea typeface="幼圆" pitchFamily="49" charset="-122"/>
              </a:defRPr>
            </a:lvl2pPr>
            <a:lvl3pPr marL="1143000" indent="-228600" eaLnBrk="0" hangingPunct="0">
              <a:lnSpc>
                <a:spcPct val="90000"/>
              </a:lnSpc>
              <a:spcBef>
                <a:spcPts val="275"/>
              </a:spcBef>
              <a:spcAft>
                <a:spcPts val="900"/>
              </a:spcAft>
              <a:buChar char="•"/>
              <a:defRPr sz="1100">
                <a:solidFill>
                  <a:schemeClr val="tx1"/>
                </a:solidFill>
                <a:latin typeface="Calibri" pitchFamily="34" charset="0"/>
                <a:ea typeface="幼圆" pitchFamily="49" charset="-122"/>
              </a:defRPr>
            </a:lvl3pPr>
            <a:lvl4pPr marL="1600200" indent="-228600" eaLnBrk="0" hangingPunct="0">
              <a:lnSpc>
                <a:spcPct val="90000"/>
              </a:lnSpc>
              <a:spcBef>
                <a:spcPts val="275"/>
              </a:spcBef>
              <a:spcAft>
                <a:spcPts val="900"/>
              </a:spcAft>
              <a:buChar char="•"/>
              <a:defRPr sz="1000">
                <a:solidFill>
                  <a:schemeClr val="tx1"/>
                </a:solidFill>
                <a:latin typeface="Calibri" pitchFamily="34" charset="0"/>
                <a:ea typeface="幼圆" pitchFamily="49" charset="-122"/>
              </a:defRPr>
            </a:lvl4pPr>
            <a:lvl5pPr marL="2057400" indent="-228600" eaLnBrk="0" hangingPunct="0">
              <a:lnSpc>
                <a:spcPct val="90000"/>
              </a:lnSpc>
              <a:spcBef>
                <a:spcPts val="275"/>
              </a:spcBef>
              <a:spcAft>
                <a:spcPts val="900"/>
              </a:spcAft>
              <a:buChar char="•"/>
              <a:defRPr sz="1000">
                <a:solidFill>
                  <a:schemeClr val="tx1"/>
                </a:solidFill>
                <a:latin typeface="Calibri" pitchFamily="34" charset="0"/>
                <a:ea typeface="幼圆" pitchFamily="49" charset="-122"/>
              </a:defRPr>
            </a:lvl5pPr>
            <a:lvl6pPr marL="2514600" indent="-228600" eaLnBrk="0" fontAlgn="base" hangingPunct="0">
              <a:lnSpc>
                <a:spcPct val="90000"/>
              </a:lnSpc>
              <a:spcBef>
                <a:spcPts val="275"/>
              </a:spcBef>
              <a:spcAft>
                <a:spcPts val="900"/>
              </a:spcAft>
              <a:buFont typeface="Arial" pitchFamily="34" charset="0"/>
              <a:buChar char="•"/>
              <a:defRPr sz="1000">
                <a:solidFill>
                  <a:schemeClr val="tx1"/>
                </a:solidFill>
                <a:latin typeface="Calibri" pitchFamily="34" charset="0"/>
                <a:ea typeface="幼圆" pitchFamily="49" charset="-122"/>
              </a:defRPr>
            </a:lvl6pPr>
            <a:lvl7pPr marL="2971800" indent="-228600" eaLnBrk="0" fontAlgn="base" hangingPunct="0">
              <a:lnSpc>
                <a:spcPct val="90000"/>
              </a:lnSpc>
              <a:spcBef>
                <a:spcPts val="275"/>
              </a:spcBef>
              <a:spcAft>
                <a:spcPts val="900"/>
              </a:spcAft>
              <a:buFont typeface="Arial" pitchFamily="34" charset="0"/>
              <a:buChar char="•"/>
              <a:defRPr sz="1000">
                <a:solidFill>
                  <a:schemeClr val="tx1"/>
                </a:solidFill>
                <a:latin typeface="Calibri" pitchFamily="34" charset="0"/>
                <a:ea typeface="幼圆" pitchFamily="49" charset="-122"/>
              </a:defRPr>
            </a:lvl7pPr>
            <a:lvl8pPr marL="3429000" indent="-228600" eaLnBrk="0" fontAlgn="base" hangingPunct="0">
              <a:lnSpc>
                <a:spcPct val="90000"/>
              </a:lnSpc>
              <a:spcBef>
                <a:spcPts val="275"/>
              </a:spcBef>
              <a:spcAft>
                <a:spcPts val="900"/>
              </a:spcAft>
              <a:buFont typeface="Arial" pitchFamily="34" charset="0"/>
              <a:buChar char="•"/>
              <a:defRPr sz="1000">
                <a:solidFill>
                  <a:schemeClr val="tx1"/>
                </a:solidFill>
                <a:latin typeface="Calibri" pitchFamily="34" charset="0"/>
                <a:ea typeface="幼圆" pitchFamily="49" charset="-122"/>
              </a:defRPr>
            </a:lvl8pPr>
            <a:lvl9pPr marL="3886200" indent="-228600" eaLnBrk="0" fontAlgn="base" hangingPunct="0">
              <a:lnSpc>
                <a:spcPct val="90000"/>
              </a:lnSpc>
              <a:spcBef>
                <a:spcPts val="275"/>
              </a:spcBef>
              <a:spcAft>
                <a:spcPts val="900"/>
              </a:spcAft>
              <a:buFont typeface="Arial" pitchFamily="34" charset="0"/>
              <a:buChar char="•"/>
              <a:defRPr sz="1000">
                <a:solidFill>
                  <a:schemeClr val="tx1"/>
                </a:solidFill>
                <a:latin typeface="Calibri" pitchFamily="34" charset="0"/>
                <a:ea typeface="幼圆" pitchFamily="49" charset="-122"/>
              </a:defRPr>
            </a:lvl9pPr>
          </a:lstStyle>
          <a:p>
            <a:pPr>
              <a:lnSpc>
                <a:spcPct val="100000"/>
              </a:lnSpc>
              <a:buFontTx/>
              <a:buNone/>
            </a:pPr>
            <a:r>
              <a:rPr lang="zh-CN" altLang="en-US" b="1" dirty="0">
                <a:solidFill>
                  <a:srgbClr val="FF0000"/>
                </a:solidFill>
                <a:latin typeface="楷体" pitchFamily="49" charset="-122"/>
                <a:ea typeface="楷体" pitchFamily="49" charset="-122"/>
              </a:rPr>
              <a:t>姓  名</a:t>
            </a:r>
            <a:r>
              <a:rPr lang="zh-CN" altLang="en-US" b="1" dirty="0" smtClean="0">
                <a:solidFill>
                  <a:srgbClr val="FF0000"/>
                </a:solidFill>
                <a:latin typeface="楷体" pitchFamily="49" charset="-122"/>
                <a:ea typeface="楷体" pitchFamily="49" charset="-122"/>
              </a:rPr>
              <a:t>：薛宝钗</a:t>
            </a:r>
            <a:endParaRPr lang="en-US" altLang="zh-CN" b="1" dirty="0" smtClean="0">
              <a:solidFill>
                <a:srgbClr val="FF0000"/>
              </a:solidFill>
              <a:latin typeface="楷体" pitchFamily="49" charset="-122"/>
              <a:ea typeface="楷体" pitchFamily="49" charset="-122"/>
            </a:endParaRPr>
          </a:p>
          <a:p>
            <a:pPr>
              <a:lnSpc>
                <a:spcPct val="100000"/>
              </a:lnSpc>
              <a:buFontTx/>
              <a:buNone/>
            </a:pPr>
            <a:r>
              <a:rPr lang="zh-CN" altLang="en-US" b="1" dirty="0" smtClean="0">
                <a:solidFill>
                  <a:srgbClr val="FF0000"/>
                </a:solidFill>
                <a:latin typeface="楷体" pitchFamily="49" charset="-122"/>
                <a:ea typeface="楷体" pitchFamily="49" charset="-122"/>
              </a:rPr>
              <a:t>别  </a:t>
            </a:r>
            <a:r>
              <a:rPr lang="zh-CN" altLang="en-US" b="1" dirty="0">
                <a:solidFill>
                  <a:srgbClr val="FF0000"/>
                </a:solidFill>
                <a:latin typeface="楷体" pitchFamily="49" charset="-122"/>
                <a:ea typeface="楷体" pitchFamily="49" charset="-122"/>
              </a:rPr>
              <a:t>称</a:t>
            </a:r>
            <a:r>
              <a:rPr lang="zh-CN" altLang="en-US" b="1" dirty="0" smtClean="0">
                <a:solidFill>
                  <a:srgbClr val="FF0000"/>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蘅芜君，宝姐姐，宝丫头，宝姑娘</a:t>
            </a:r>
            <a:endParaRPr lang="en-US" altLang="zh-CN" b="1" dirty="0">
              <a:solidFill>
                <a:srgbClr val="0000FF"/>
              </a:solidFill>
              <a:latin typeface="楷体" pitchFamily="49" charset="-122"/>
              <a:ea typeface="楷体" pitchFamily="49" charset="-122"/>
            </a:endParaRPr>
          </a:p>
          <a:p>
            <a:pPr>
              <a:lnSpc>
                <a:spcPct val="100000"/>
              </a:lnSpc>
              <a:buFontTx/>
              <a:buNone/>
            </a:pPr>
            <a:r>
              <a:rPr lang="zh-CN" altLang="en-US" b="1" dirty="0" smtClean="0">
                <a:solidFill>
                  <a:srgbClr val="FF0000"/>
                </a:solidFill>
                <a:latin typeface="楷体" pitchFamily="49" charset="-122"/>
                <a:ea typeface="楷体" pitchFamily="49" charset="-122"/>
              </a:rPr>
              <a:t>生  </a:t>
            </a:r>
            <a:r>
              <a:rPr lang="zh-CN" altLang="en-US" b="1" dirty="0">
                <a:solidFill>
                  <a:srgbClr val="FF0000"/>
                </a:solidFill>
                <a:latin typeface="楷体" pitchFamily="49" charset="-122"/>
                <a:ea typeface="楷体" pitchFamily="49" charset="-122"/>
              </a:rPr>
              <a:t>日</a:t>
            </a:r>
            <a:r>
              <a:rPr lang="zh-CN" altLang="en-US" b="1" dirty="0" smtClean="0">
                <a:solidFill>
                  <a:srgbClr val="FF0000"/>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正月二十一</a:t>
            </a:r>
            <a:r>
              <a:rPr lang="zh-CN" altLang="en-US" b="1" dirty="0">
                <a:solidFill>
                  <a:srgbClr val="0000FF"/>
                </a:solidFill>
                <a:latin typeface="楷体" pitchFamily="49" charset="-122"/>
                <a:ea typeface="楷体" pitchFamily="49" charset="-122"/>
              </a:rPr>
              <a:t>（二十二回）</a:t>
            </a:r>
            <a:endParaRPr lang="en-US" altLang="zh-CN" b="1" dirty="0">
              <a:solidFill>
                <a:srgbClr val="0000FF"/>
              </a:solidFill>
              <a:latin typeface="楷体" pitchFamily="49" charset="-122"/>
              <a:ea typeface="楷体" pitchFamily="49" charset="-122"/>
            </a:endParaRPr>
          </a:p>
          <a:p>
            <a:pPr>
              <a:lnSpc>
                <a:spcPct val="100000"/>
              </a:lnSpc>
              <a:buFontTx/>
              <a:buNone/>
            </a:pPr>
            <a:r>
              <a:rPr lang="zh-CN" altLang="en-US" b="1" dirty="0" smtClean="0">
                <a:solidFill>
                  <a:srgbClr val="FF0000"/>
                </a:solidFill>
                <a:latin typeface="楷体" pitchFamily="49" charset="-122"/>
                <a:ea typeface="楷体" pitchFamily="49" charset="-122"/>
              </a:rPr>
              <a:t>父  </a:t>
            </a:r>
            <a:r>
              <a:rPr lang="zh-CN" altLang="en-US" b="1" dirty="0">
                <a:solidFill>
                  <a:srgbClr val="FF0000"/>
                </a:solidFill>
                <a:latin typeface="楷体" pitchFamily="49" charset="-122"/>
                <a:ea typeface="楷体" pitchFamily="49" charset="-122"/>
              </a:rPr>
              <a:t>母</a:t>
            </a:r>
            <a:r>
              <a:rPr lang="zh-CN" altLang="en-US" b="1" dirty="0" smtClean="0">
                <a:solidFill>
                  <a:srgbClr val="FF0000"/>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父亲（薛姨爸）早亡</a:t>
            </a:r>
            <a:r>
              <a:rPr lang="zh-CN" altLang="en-US" b="1" dirty="0" smtClean="0">
                <a:solidFill>
                  <a:srgbClr val="0000FF"/>
                </a:solidFill>
                <a:latin typeface="楷体" pitchFamily="49" charset="-122"/>
                <a:ea typeface="楷体" pitchFamily="49" charset="-122"/>
              </a:rPr>
              <a:t>，母亲</a:t>
            </a:r>
            <a:r>
              <a:rPr lang="zh-CN" altLang="en-US" b="1" dirty="0">
                <a:solidFill>
                  <a:srgbClr val="0000FF"/>
                </a:solidFill>
                <a:latin typeface="楷体" pitchFamily="49" charset="-122"/>
                <a:ea typeface="楷体" pitchFamily="49" charset="-122"/>
              </a:rPr>
              <a:t>（薛姨妈）</a:t>
            </a:r>
            <a:endParaRPr lang="en-US" altLang="zh-CN" b="1" dirty="0">
              <a:solidFill>
                <a:srgbClr val="0000FF"/>
              </a:solidFill>
              <a:latin typeface="楷体" pitchFamily="49" charset="-122"/>
              <a:ea typeface="楷体" pitchFamily="49" charset="-122"/>
            </a:endParaRPr>
          </a:p>
          <a:p>
            <a:pPr>
              <a:lnSpc>
                <a:spcPct val="100000"/>
              </a:lnSpc>
              <a:buFontTx/>
              <a:buNone/>
            </a:pPr>
            <a:r>
              <a:rPr lang="zh-CN" altLang="en-US" b="1" dirty="0" smtClean="0">
                <a:solidFill>
                  <a:srgbClr val="FF0000"/>
                </a:solidFill>
                <a:latin typeface="楷体" pitchFamily="49" charset="-122"/>
                <a:ea typeface="楷体" pitchFamily="49" charset="-122"/>
              </a:rPr>
              <a:t>大观园</a:t>
            </a:r>
            <a:r>
              <a:rPr lang="zh-CN" altLang="en-US" b="1" dirty="0">
                <a:solidFill>
                  <a:srgbClr val="FF0000"/>
                </a:solidFill>
                <a:latin typeface="楷体" pitchFamily="49" charset="-122"/>
                <a:ea typeface="楷体" pitchFamily="49" charset="-122"/>
              </a:rPr>
              <a:t>内居所</a:t>
            </a:r>
            <a:r>
              <a:rPr lang="zh-CN" altLang="en-US" b="1" dirty="0" smtClean="0">
                <a:solidFill>
                  <a:srgbClr val="FF0000"/>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蘅芜苑</a:t>
            </a:r>
          </a:p>
          <a:p>
            <a:pPr eaLnBrk="1" hangingPunct="1">
              <a:lnSpc>
                <a:spcPct val="100000"/>
              </a:lnSpc>
              <a:buFontTx/>
              <a:buNone/>
            </a:pPr>
            <a:r>
              <a:rPr lang="zh-CN" altLang="en-US" b="1" dirty="0">
                <a:solidFill>
                  <a:srgbClr val="FF0000"/>
                </a:solidFill>
                <a:latin typeface="楷体" pitchFamily="49" charset="-122"/>
                <a:ea typeface="楷体" pitchFamily="49" charset="-122"/>
              </a:rPr>
              <a:t>外貌</a:t>
            </a:r>
            <a:r>
              <a:rPr lang="zh-CN" altLang="en-US" b="1" dirty="0" smtClean="0">
                <a:solidFill>
                  <a:srgbClr val="FF0000"/>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头上挽著漆黑油光的纂儿，蜜合色棉袄，玫瑰紫二色金银鼠比肩褂，葱黄绫棉裙，一色半新不旧，看去不觉奢华。唇不点而红，眉不画而翠，脸若银盆，眼如水杏。罕言寡语，人谓藏愚；安分随时，自云守拙。</a:t>
            </a:r>
          </a:p>
          <a:p>
            <a:pPr>
              <a:buNone/>
            </a:pPr>
            <a:r>
              <a:rPr lang="zh-CN" altLang="en-US" b="1" dirty="0">
                <a:solidFill>
                  <a:srgbClr val="FF0000"/>
                </a:solidFill>
                <a:latin typeface="楷体" pitchFamily="49" charset="-122"/>
                <a:ea typeface="楷体" pitchFamily="49" charset="-122"/>
              </a:rPr>
              <a:t>性格</a:t>
            </a:r>
            <a:r>
              <a:rPr lang="zh-CN" altLang="en-US" b="1" dirty="0" smtClean="0">
                <a:solidFill>
                  <a:srgbClr val="FF0000"/>
                </a:solidFill>
                <a:latin typeface="楷体" pitchFamily="49" charset="-122"/>
                <a:ea typeface="楷体" pitchFamily="49" charset="-122"/>
              </a:rPr>
              <a:t>：</a:t>
            </a:r>
            <a:r>
              <a:rPr lang="zh-CN" altLang="en-US" dirty="0"/>
              <a:t> </a:t>
            </a:r>
            <a:r>
              <a:rPr lang="en-US" altLang="zh-CN" b="1" dirty="0">
                <a:solidFill>
                  <a:srgbClr val="0000FF"/>
                </a:solidFill>
                <a:latin typeface="楷体" pitchFamily="49" charset="-122"/>
                <a:ea typeface="楷体" pitchFamily="49" charset="-122"/>
              </a:rPr>
              <a:t>1</a:t>
            </a:r>
            <a:r>
              <a:rPr lang="zh-CN" altLang="en-US" b="1" dirty="0">
                <a:solidFill>
                  <a:srgbClr val="0000FF"/>
                </a:solidFill>
                <a:latin typeface="楷体" pitchFamily="49" charset="-122"/>
                <a:ea typeface="楷体" pitchFamily="49" charset="-122"/>
              </a:rPr>
              <a:t>、处事淡然，做事无情</a:t>
            </a:r>
            <a:r>
              <a:rPr lang="zh-CN" altLang="en-US" b="1" dirty="0" smtClean="0">
                <a:solidFill>
                  <a:srgbClr val="0000FF"/>
                </a:solidFill>
                <a:latin typeface="楷体" pitchFamily="49" charset="-122"/>
                <a:ea typeface="楷体" pitchFamily="49" charset="-122"/>
              </a:rPr>
              <a:t>。</a:t>
            </a:r>
            <a:r>
              <a:rPr lang="en-US" altLang="zh-CN" b="1" dirty="0" smtClean="0">
                <a:solidFill>
                  <a:srgbClr val="0000FF"/>
                </a:solidFill>
                <a:latin typeface="楷体" pitchFamily="49" charset="-122"/>
                <a:ea typeface="楷体" pitchFamily="49" charset="-122"/>
              </a:rPr>
              <a:t>2</a:t>
            </a:r>
            <a:r>
              <a:rPr lang="zh-CN" altLang="en-US" b="1" dirty="0">
                <a:solidFill>
                  <a:srgbClr val="0000FF"/>
                </a:solidFill>
                <a:latin typeface="楷体" pitchFamily="49" charset="-122"/>
                <a:ea typeface="楷体" pitchFamily="49" charset="-122"/>
              </a:rPr>
              <a:t>、稳重平和，恭顺体谅</a:t>
            </a:r>
            <a:r>
              <a:rPr lang="zh-CN" altLang="en-US" b="1" dirty="0" smtClean="0">
                <a:solidFill>
                  <a:srgbClr val="0000FF"/>
                </a:solidFill>
                <a:latin typeface="楷体" pitchFamily="49" charset="-122"/>
                <a:ea typeface="楷体" pitchFamily="49" charset="-122"/>
              </a:rPr>
              <a:t>。</a:t>
            </a:r>
            <a:r>
              <a:rPr lang="en-US" altLang="zh-CN" b="1" dirty="0" smtClean="0">
                <a:solidFill>
                  <a:srgbClr val="0000FF"/>
                </a:solidFill>
                <a:latin typeface="楷体" pitchFamily="49" charset="-122"/>
                <a:ea typeface="楷体" pitchFamily="49" charset="-122"/>
              </a:rPr>
              <a:t>3</a:t>
            </a:r>
            <a:r>
              <a:rPr lang="zh-CN" altLang="en-US" b="1" dirty="0">
                <a:solidFill>
                  <a:srgbClr val="0000FF"/>
                </a:solidFill>
                <a:latin typeface="楷体" pitchFamily="49" charset="-122"/>
                <a:ea typeface="楷体" pitchFamily="49" charset="-122"/>
              </a:rPr>
              <a:t>、圆滑隐忍，深明大义。</a:t>
            </a:r>
          </a:p>
          <a:p>
            <a:pPr eaLnBrk="1" hangingPunct="1">
              <a:lnSpc>
                <a:spcPct val="100000"/>
              </a:lnSpc>
              <a:buFontTx/>
              <a:buNone/>
            </a:pPr>
            <a:r>
              <a:rPr lang="zh-CN" altLang="en-US" b="1" dirty="0" smtClean="0">
                <a:solidFill>
                  <a:srgbClr val="FF0000"/>
                </a:solidFill>
                <a:latin typeface="楷体" pitchFamily="49" charset="-122"/>
                <a:ea typeface="楷体" pitchFamily="49" charset="-122"/>
              </a:rPr>
              <a:t>人物</a:t>
            </a:r>
            <a:r>
              <a:rPr lang="zh-CN" altLang="en-US" b="1" dirty="0">
                <a:solidFill>
                  <a:srgbClr val="FF0000"/>
                </a:solidFill>
                <a:latin typeface="楷体" pitchFamily="49" charset="-122"/>
                <a:ea typeface="楷体" pitchFamily="49" charset="-122"/>
              </a:rPr>
              <a:t>关系</a:t>
            </a:r>
            <a:r>
              <a:rPr lang="zh-CN" altLang="en-US" b="1" dirty="0" smtClean="0">
                <a:solidFill>
                  <a:srgbClr val="FF0000"/>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姨母：王夫人  姨父：贾政  从</a:t>
            </a:r>
            <a:r>
              <a:rPr lang="zh-CN" altLang="en-US" b="1" dirty="0">
                <a:solidFill>
                  <a:srgbClr val="0000FF"/>
                </a:solidFill>
                <a:latin typeface="楷体" pitchFamily="49" charset="-122"/>
                <a:ea typeface="楷体" pitchFamily="49" charset="-122"/>
              </a:rPr>
              <a:t>母</a:t>
            </a:r>
            <a:r>
              <a:rPr lang="zh-CN" altLang="en-US" b="1" dirty="0" smtClean="0">
                <a:solidFill>
                  <a:srgbClr val="0000FF"/>
                </a:solidFill>
                <a:latin typeface="楷体" pitchFamily="49" charset="-122"/>
                <a:ea typeface="楷体" pitchFamily="49" charset="-122"/>
              </a:rPr>
              <a:t>姊妹：贾元春  从</a:t>
            </a:r>
            <a:r>
              <a:rPr lang="zh-CN" altLang="en-US" b="1" dirty="0">
                <a:solidFill>
                  <a:srgbClr val="0000FF"/>
                </a:solidFill>
                <a:latin typeface="楷体" pitchFamily="49" charset="-122"/>
                <a:ea typeface="楷体" pitchFamily="49" charset="-122"/>
              </a:rPr>
              <a:t>母</a:t>
            </a:r>
            <a:r>
              <a:rPr lang="zh-CN" altLang="en-US" b="1" dirty="0" smtClean="0">
                <a:solidFill>
                  <a:srgbClr val="0000FF"/>
                </a:solidFill>
                <a:latin typeface="楷体" pitchFamily="49" charset="-122"/>
                <a:ea typeface="楷体" pitchFamily="49" charset="-122"/>
              </a:rPr>
              <a:t>兄弟：贾珠</a:t>
            </a:r>
            <a:r>
              <a:rPr lang="zh-CN" altLang="en-US" b="1" dirty="0">
                <a:solidFill>
                  <a:srgbClr val="0000FF"/>
                </a:solidFill>
                <a:latin typeface="楷体" pitchFamily="49" charset="-122"/>
                <a:ea typeface="楷体" pitchFamily="49" charset="-122"/>
              </a:rPr>
              <a:t>、</a:t>
            </a:r>
            <a:r>
              <a:rPr lang="zh-CN" altLang="en-US" b="1" dirty="0" smtClean="0">
                <a:solidFill>
                  <a:srgbClr val="0000FF"/>
                </a:solidFill>
                <a:latin typeface="楷体" pitchFamily="49" charset="-122"/>
                <a:ea typeface="楷体" pitchFamily="49" charset="-122"/>
              </a:rPr>
              <a:t>贾宝玉  哥哥：薛蟠  从</a:t>
            </a:r>
            <a:r>
              <a:rPr lang="zh-CN" altLang="en-US" b="1" dirty="0">
                <a:solidFill>
                  <a:srgbClr val="0000FF"/>
                </a:solidFill>
                <a:latin typeface="楷体" pitchFamily="49" charset="-122"/>
                <a:ea typeface="楷体" pitchFamily="49" charset="-122"/>
              </a:rPr>
              <a:t>父</a:t>
            </a:r>
            <a:r>
              <a:rPr lang="zh-CN" altLang="en-US" b="1" dirty="0" smtClean="0">
                <a:solidFill>
                  <a:srgbClr val="0000FF"/>
                </a:solidFill>
                <a:latin typeface="楷体" pitchFamily="49" charset="-122"/>
                <a:ea typeface="楷体" pitchFamily="49" charset="-122"/>
              </a:rPr>
              <a:t>姊妹：薛宝琴  从</a:t>
            </a:r>
            <a:r>
              <a:rPr lang="zh-CN" altLang="en-US" b="1" dirty="0">
                <a:solidFill>
                  <a:srgbClr val="0000FF"/>
                </a:solidFill>
                <a:latin typeface="楷体" pitchFamily="49" charset="-122"/>
                <a:ea typeface="楷体" pitchFamily="49" charset="-122"/>
              </a:rPr>
              <a:t>父兄</a:t>
            </a:r>
            <a:r>
              <a:rPr lang="zh-CN" altLang="en-US" b="1" dirty="0" smtClean="0">
                <a:solidFill>
                  <a:srgbClr val="0000FF"/>
                </a:solidFill>
                <a:latin typeface="楷体" pitchFamily="49" charset="-122"/>
                <a:ea typeface="楷体" pitchFamily="49" charset="-122"/>
              </a:rPr>
              <a:t>弟：薛蝌</a:t>
            </a:r>
            <a:endParaRPr lang="zh-CN" altLang="en-US" b="1" dirty="0">
              <a:solidFill>
                <a:srgbClr val="0000FF"/>
              </a:solidFill>
              <a:latin typeface="楷体" pitchFamily="49" charset="-122"/>
              <a:ea typeface="楷体" pitchFamily="49" charset="-122"/>
            </a:endParaRPr>
          </a:p>
        </p:txBody>
      </p:sp>
      <p:sp>
        <p:nvSpPr>
          <p:cNvPr id="3" name="矩形 2"/>
          <p:cNvSpPr/>
          <p:nvPr/>
        </p:nvSpPr>
        <p:spPr>
          <a:xfrm>
            <a:off x="755650" y="0"/>
            <a:ext cx="2709396" cy="523220"/>
          </a:xfrm>
          <a:prstGeom prst="rect">
            <a:avLst/>
          </a:prstGeom>
        </p:spPr>
        <p:txBody>
          <a:bodyPr wrap="none">
            <a:spAutoFit/>
          </a:bodyPr>
          <a:lstStyle/>
          <a:p>
            <a:pPr>
              <a:defRPr/>
            </a:pPr>
            <a:r>
              <a:rPr lang="zh-CN" altLang="zh-CN" sz="2800" b="1" dirty="0" smtClean="0">
                <a:solidFill>
                  <a:srgbClr val="FF0000"/>
                </a:solidFill>
                <a:latin typeface="楷体" pitchFamily="49" charset="-122"/>
                <a:ea typeface="楷体" pitchFamily="49" charset="-122"/>
                <a:cs typeface="+mj-cs"/>
              </a:rPr>
              <a:t>【</a:t>
            </a:r>
            <a:r>
              <a:rPr lang="zh-CN" altLang="en-US" sz="2800" b="1" dirty="0" smtClean="0">
                <a:solidFill>
                  <a:srgbClr val="FF0000"/>
                </a:solidFill>
                <a:latin typeface="楷体" pitchFamily="49" charset="-122"/>
                <a:ea typeface="楷体" pitchFamily="49" charset="-122"/>
                <a:cs typeface="+mj-cs"/>
              </a:rPr>
              <a:t>薛宝钗</a:t>
            </a:r>
            <a:r>
              <a:rPr lang="zh-CN" altLang="zh-CN" sz="2800" b="1" dirty="0" smtClean="0">
                <a:solidFill>
                  <a:srgbClr val="FF0000"/>
                </a:solidFill>
                <a:latin typeface="楷体" pitchFamily="49" charset="-122"/>
                <a:ea typeface="楷体" pitchFamily="49" charset="-122"/>
                <a:cs typeface="+mj-cs"/>
              </a:rPr>
              <a:t>名片】</a:t>
            </a:r>
            <a:endParaRPr lang="zh-CN" altLang="zh-CN" sz="2800" b="1" dirty="0">
              <a:solidFill>
                <a:srgbClr val="FF0000"/>
              </a:solidFill>
              <a:latin typeface="楷体" pitchFamily="49" charset="-122"/>
              <a:ea typeface="楷体" pitchFamily="49" charset="-122"/>
              <a:cs typeface="+mj-cs"/>
            </a:endParaRPr>
          </a:p>
        </p:txBody>
      </p:sp>
    </p:spTree>
    <p:extLst>
      <p:ext uri="{BB962C8B-B14F-4D97-AF65-F5344CB8AC3E}">
        <p14:creationId xmlns:p14="http://schemas.microsoft.com/office/powerpoint/2010/main" val="13898869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Text Box 7"/>
          <p:cNvSpPr txBox="1">
            <a:spLocks noChangeArrowheads="1"/>
          </p:cNvSpPr>
          <p:nvPr/>
        </p:nvSpPr>
        <p:spPr bwMode="auto">
          <a:xfrm>
            <a:off x="329862" y="1204914"/>
            <a:ext cx="10147290" cy="2000548"/>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3200" b="1" dirty="0">
                <a:solidFill>
                  <a:srgbClr val="FF0000"/>
                </a:solidFill>
                <a:latin typeface="楷体" panose="02010609060101010101" pitchFamily="49" charset="-122"/>
                <a:ea typeface="楷体" panose="02010609060101010101" pitchFamily="49" charset="-122"/>
              </a:rPr>
              <a:t>                  薛宝钗</a:t>
            </a:r>
            <a:r>
              <a:rPr lang="zh-CN" altLang="en-US" sz="3200" b="1" dirty="0">
                <a:latin typeface="楷体" panose="02010609060101010101" pitchFamily="49" charset="-122"/>
                <a:ea typeface="楷体" panose="02010609060101010101" pitchFamily="49" charset="-122"/>
              </a:rPr>
              <a:t>  </a:t>
            </a:r>
            <a:endParaRPr lang="en-US" altLang="zh-CN" sz="3200" b="1" dirty="0">
              <a:latin typeface="楷体" panose="02010609060101010101" pitchFamily="49" charset="-122"/>
              <a:ea typeface="楷体" panose="02010609060101010101" pitchFamily="49" charset="-122"/>
            </a:endParaRPr>
          </a:p>
          <a:p>
            <a:pPr algn="just" eaLnBrk="1" hangingPunct="1"/>
            <a:r>
              <a:rPr lang="en-US" altLang="zh-CN" sz="3200" b="1" dirty="0"/>
              <a:t>   </a:t>
            </a:r>
          </a:p>
          <a:p>
            <a:pPr algn="just" eaLnBrk="1" hangingPunct="1"/>
            <a:r>
              <a:rPr lang="en-US" altLang="zh-CN" sz="3200" b="1" dirty="0"/>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《红楼梦》中最复杂难懂的人物之一，你眼中的薛宝钗是个怎样的形象？你喜欢她吗？</a:t>
            </a:r>
          </a:p>
        </p:txBody>
      </p:sp>
      <p:sp>
        <p:nvSpPr>
          <p:cNvPr id="24583" name="Text Box 7"/>
          <p:cNvSpPr txBox="1">
            <a:spLocks noChangeArrowheads="1"/>
          </p:cNvSpPr>
          <p:nvPr/>
        </p:nvSpPr>
        <p:spPr bwMode="auto">
          <a:xfrm>
            <a:off x="1724463" y="4443414"/>
            <a:ext cx="532997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3200" b="1" dirty="0">
                <a:solidFill>
                  <a:srgbClr val="FF0000"/>
                </a:solidFill>
                <a:latin typeface="楷体" panose="02010609060101010101" pitchFamily="49" charset="-122"/>
                <a:ea typeface="楷体" panose="02010609060101010101" pitchFamily="49" charset="-122"/>
              </a:rPr>
              <a:t>淡极始知花更艳</a:t>
            </a:r>
          </a:p>
        </p:txBody>
      </p:sp>
      <p:sp>
        <p:nvSpPr>
          <p:cNvPr id="24584" name="Text Box 8"/>
          <p:cNvSpPr txBox="1">
            <a:spLocks noChangeArrowheads="1"/>
          </p:cNvSpPr>
          <p:nvPr/>
        </p:nvSpPr>
        <p:spPr bwMode="auto">
          <a:xfrm>
            <a:off x="1087708" y="5157789"/>
            <a:ext cx="625065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3200" b="1" dirty="0">
                <a:solidFill>
                  <a:srgbClr val="FF0000"/>
                </a:solidFill>
                <a:latin typeface="楷体" panose="02010609060101010101" pitchFamily="49" charset="-122"/>
                <a:ea typeface="楷体" panose="02010609060101010101" pitchFamily="49" charset="-122"/>
              </a:rPr>
              <a:t>好风凭借力，送我上青云</a:t>
            </a:r>
          </a:p>
        </p:txBody>
      </p:sp>
    </p:spTree>
    <p:extLst>
      <p:ext uri="{BB962C8B-B14F-4D97-AF65-F5344CB8AC3E}">
        <p14:creationId xmlns:p14="http://schemas.microsoft.com/office/powerpoint/2010/main" val="40755106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3"/>
                                        </p:tgtEl>
                                        <p:attrNameLst>
                                          <p:attrName>style.visibility</p:attrName>
                                        </p:attrNameLst>
                                      </p:cBhvr>
                                      <p:to>
                                        <p:strVal val="visible"/>
                                      </p:to>
                                    </p:set>
                                    <p:anim calcmode="lin" valueType="num">
                                      <p:cBhvr additive="base">
                                        <p:cTn id="7" dur="500" fill="hold"/>
                                        <p:tgtEl>
                                          <p:spTgt spid="24583"/>
                                        </p:tgtEl>
                                        <p:attrNameLst>
                                          <p:attrName>ppt_x</p:attrName>
                                        </p:attrNameLst>
                                      </p:cBhvr>
                                      <p:tavLst>
                                        <p:tav tm="0">
                                          <p:val>
                                            <p:strVal val="#ppt_x"/>
                                          </p:val>
                                        </p:tav>
                                        <p:tav tm="100000">
                                          <p:val>
                                            <p:strVal val="#ppt_x"/>
                                          </p:val>
                                        </p:tav>
                                      </p:tavLst>
                                    </p:anim>
                                    <p:anim calcmode="lin" valueType="num">
                                      <p:cBhvr additive="base">
                                        <p:cTn id="8" dur="500" fill="hold"/>
                                        <p:tgtEl>
                                          <p:spTgt spid="245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84"/>
                                        </p:tgtEl>
                                        <p:attrNameLst>
                                          <p:attrName>style.visibility</p:attrName>
                                        </p:attrNameLst>
                                      </p:cBhvr>
                                      <p:to>
                                        <p:strVal val="visible"/>
                                      </p:to>
                                    </p:set>
                                    <p:anim calcmode="lin" valueType="num">
                                      <p:cBhvr additive="base">
                                        <p:cTn id="13" dur="500" fill="hold"/>
                                        <p:tgtEl>
                                          <p:spTgt spid="24584"/>
                                        </p:tgtEl>
                                        <p:attrNameLst>
                                          <p:attrName>ppt_x</p:attrName>
                                        </p:attrNameLst>
                                      </p:cBhvr>
                                      <p:tavLst>
                                        <p:tav tm="0">
                                          <p:val>
                                            <p:strVal val="#ppt_x"/>
                                          </p:val>
                                        </p:tav>
                                        <p:tav tm="100000">
                                          <p:val>
                                            <p:strVal val="#ppt_x"/>
                                          </p:val>
                                        </p:tav>
                                      </p:tavLst>
                                    </p:anim>
                                    <p:anim calcmode="lin" valueType="num">
                                      <p:cBhvr additive="base">
                                        <p:cTn id="14" dur="500" fill="hold"/>
                                        <p:tgtEl>
                                          <p:spTgt spid="245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p:bldP spid="2458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内容占位符 2"/>
          <p:cNvSpPr>
            <a:spLocks noGrp="1" noChangeArrowheads="1"/>
          </p:cNvSpPr>
          <p:nvPr/>
        </p:nvSpPr>
        <p:spPr bwMode="auto">
          <a:xfrm>
            <a:off x="233826" y="908050"/>
            <a:ext cx="11231976" cy="5357813"/>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20000"/>
              </a:spcBef>
              <a:buFont typeface="Arial" pitchFamily="34" charset="0"/>
              <a:buNone/>
            </a:pPr>
            <a:r>
              <a:rPr lang="en-US" altLang="zh-CN" sz="3200" dirty="0">
                <a:solidFill>
                  <a:srgbClr val="0000FF"/>
                </a:solidFill>
                <a:latin typeface="楷体" panose="02010609060101010101" pitchFamily="49" charset="-122"/>
                <a:ea typeface="楷体" panose="02010609060101010101" pitchFamily="49" charset="-122"/>
                <a:sym typeface="Calibri" pitchFamily="34" charset="0"/>
              </a:rPr>
              <a:t>1 </a:t>
            </a:r>
            <a:r>
              <a:rPr lang="zh-CN" altLang="en-US" sz="3200" dirty="0">
                <a:solidFill>
                  <a:srgbClr val="0000FF"/>
                </a:solidFill>
                <a:latin typeface="楷体" panose="02010609060101010101" pitchFamily="49" charset="-122"/>
                <a:ea typeface="楷体" panose="02010609060101010101" pitchFamily="49" charset="-122"/>
                <a:sym typeface="Calibri" pitchFamily="34" charset="0"/>
              </a:rPr>
              <a:t>、               </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咏白海棠（薛宝钗）</a:t>
            </a:r>
            <a:endParaRPr lang="en-US" altLang="zh-CN" sz="3200" b="1" dirty="0">
              <a:solidFill>
                <a:srgbClr val="0000FF"/>
              </a:solidFill>
              <a:latin typeface="楷体" panose="02010609060101010101" pitchFamily="49" charset="-122"/>
              <a:ea typeface="楷体" panose="02010609060101010101" pitchFamily="49" charset="-122"/>
              <a:sym typeface="Calibri" pitchFamily="34" charset="0"/>
            </a:endParaRPr>
          </a:p>
          <a:p>
            <a:pPr>
              <a:spcBef>
                <a:spcPct val="20000"/>
              </a:spcBef>
              <a:buFont typeface="Arial" pitchFamily="34" charset="0"/>
              <a:buNone/>
            </a:pPr>
            <a:r>
              <a:rPr lang="en-US" altLang="zh-CN" sz="3200" b="1" dirty="0">
                <a:solidFill>
                  <a:srgbClr val="0000FF"/>
                </a:solidFill>
                <a:latin typeface="楷体" panose="02010609060101010101" pitchFamily="49" charset="-122"/>
                <a:ea typeface="楷体" panose="02010609060101010101" pitchFamily="49" charset="-122"/>
                <a:sym typeface="Calibri" pitchFamily="34" charset="0"/>
              </a:rPr>
              <a:t>    </a:t>
            </a:r>
            <a:r>
              <a:rPr lang="zh-CN" altLang="en-US" sz="2800" b="1" dirty="0" smtClean="0">
                <a:solidFill>
                  <a:srgbClr val="0000FF"/>
                </a:solidFill>
                <a:latin typeface="楷体" panose="02010609060101010101" pitchFamily="49" charset="-122"/>
                <a:ea typeface="楷体" panose="02010609060101010101" pitchFamily="49" charset="-122"/>
                <a:sym typeface="Calibri" pitchFamily="34" charset="0"/>
              </a:rPr>
              <a:t>珍重</a:t>
            </a: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芳姿昼掩门，自携手瓮灌苔盆。</a:t>
            </a: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 </a:t>
            </a:r>
            <a:b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b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
            </a:r>
            <a:b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b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  </a:t>
            </a:r>
            <a:r>
              <a:rPr lang="zh-CN" altLang="en-US" sz="2800" b="1" dirty="0" smtClean="0">
                <a:solidFill>
                  <a:srgbClr val="0000FF"/>
                </a:solidFill>
                <a:latin typeface="楷体" panose="02010609060101010101" pitchFamily="49" charset="-122"/>
                <a:ea typeface="楷体" panose="02010609060101010101" pitchFamily="49" charset="-122"/>
                <a:sym typeface="Calibri" pitchFamily="34" charset="0"/>
              </a:rPr>
              <a:t>胭脂</a:t>
            </a: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洗出秋阶影，冰雪招来露砌魂。</a:t>
            </a: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 </a:t>
            </a:r>
          </a:p>
          <a:p>
            <a:pPr>
              <a:spcBef>
                <a:spcPct val="20000"/>
              </a:spcBef>
              <a:buFont typeface="Arial" pitchFamily="34" charset="0"/>
              <a:buChar char="•"/>
            </a:pPr>
            <a:endParaRPr lang="en-US" altLang="zh-CN" sz="2800" b="1" dirty="0">
              <a:solidFill>
                <a:srgbClr val="0000FF"/>
              </a:solidFill>
              <a:latin typeface="楷体" panose="02010609060101010101" pitchFamily="49" charset="-122"/>
              <a:ea typeface="楷体" panose="02010609060101010101" pitchFamily="49" charset="-122"/>
              <a:sym typeface="Calibri" pitchFamily="34" charset="0"/>
            </a:endParaRPr>
          </a:p>
          <a:p>
            <a:pPr>
              <a:spcBef>
                <a:spcPct val="20000"/>
              </a:spcBef>
              <a:buFont typeface="Arial" pitchFamily="34" charset="0"/>
              <a:buNone/>
            </a:pP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    </a:t>
            </a:r>
            <a:r>
              <a:rPr lang="zh-CN" altLang="en-US" sz="2800" b="1" dirty="0" smtClean="0">
                <a:solidFill>
                  <a:srgbClr val="0000FF"/>
                </a:solidFill>
                <a:latin typeface="楷体" panose="02010609060101010101" pitchFamily="49" charset="-122"/>
                <a:ea typeface="楷体" panose="02010609060101010101" pitchFamily="49" charset="-122"/>
                <a:sym typeface="Calibri" pitchFamily="34" charset="0"/>
              </a:rPr>
              <a:t>淡</a:t>
            </a: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极始知花更艳，愁多焉得玉无痕。</a:t>
            </a: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 </a:t>
            </a:r>
          </a:p>
          <a:p>
            <a:pPr>
              <a:spcBef>
                <a:spcPct val="20000"/>
              </a:spcBef>
              <a:buFont typeface="Arial" pitchFamily="34" charset="0"/>
              <a:buNone/>
            </a:pP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
            </a:r>
            <a:b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b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
            </a:r>
            <a:b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b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  </a:t>
            </a:r>
            <a:r>
              <a:rPr lang="zh-CN" altLang="en-US" sz="2800" b="1" dirty="0" smtClean="0">
                <a:solidFill>
                  <a:srgbClr val="0000FF"/>
                </a:solidFill>
                <a:latin typeface="楷体" panose="02010609060101010101" pitchFamily="49" charset="-122"/>
                <a:ea typeface="楷体" panose="02010609060101010101" pitchFamily="49" charset="-122"/>
                <a:sym typeface="Calibri" pitchFamily="34" charset="0"/>
              </a:rPr>
              <a:t>欲</a:t>
            </a: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偿白帝凭清洁，不语婷婷日又昏。</a:t>
            </a:r>
          </a:p>
        </p:txBody>
      </p:sp>
      <p:sp>
        <p:nvSpPr>
          <p:cNvPr id="16390" name="TextBox 4"/>
          <p:cNvSpPr txBox="1">
            <a:spLocks noChangeArrowheads="1"/>
          </p:cNvSpPr>
          <p:nvPr/>
        </p:nvSpPr>
        <p:spPr bwMode="auto">
          <a:xfrm>
            <a:off x="591871" y="3861048"/>
            <a:ext cx="105158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dirty="0">
                <a:solidFill>
                  <a:srgbClr val="001414"/>
                </a:solidFill>
              </a:rPr>
              <a:t>　　</a:t>
            </a:r>
            <a:r>
              <a:rPr lang="zh-CN" altLang="en-US" sz="2000" b="1" dirty="0">
                <a:solidFill>
                  <a:srgbClr val="FF0000"/>
                </a:solidFill>
                <a:latin typeface="楷体" panose="02010609060101010101" pitchFamily="49" charset="-122"/>
                <a:ea typeface="楷体" panose="02010609060101010101" pitchFamily="49" charset="-122"/>
              </a:rPr>
              <a:t>含蓄玄远，返璞归真。最为清净的色彩彰显出压倒群芳的美艳。这句亦是宝钗的精神追求。淡极，即姿容洁雅，恬淡自然，更指性情端庄，行为淑静，贞洁无邪的品行。以宝黛之多愁善感反衬自己的宁静娴雅。</a:t>
            </a:r>
          </a:p>
        </p:txBody>
      </p:sp>
      <p:sp>
        <p:nvSpPr>
          <p:cNvPr id="16391" name="TextBox 5"/>
          <p:cNvSpPr txBox="1">
            <a:spLocks noChangeArrowheads="1"/>
          </p:cNvSpPr>
          <p:nvPr/>
        </p:nvSpPr>
        <p:spPr bwMode="auto">
          <a:xfrm>
            <a:off x="1559533" y="2060576"/>
            <a:ext cx="87162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dirty="0">
                <a:solidFill>
                  <a:srgbClr val="FF0000"/>
                </a:solidFill>
                <a:latin typeface="楷体" panose="02010609060101010101" pitchFamily="49" charset="-122"/>
                <a:ea typeface="楷体" panose="02010609060101010101" pitchFamily="49" charset="-122"/>
              </a:rPr>
              <a:t>描绘出诗人端凝庄重的性格</a:t>
            </a:r>
            <a:r>
              <a:rPr lang="zh-CN" altLang="en-US" sz="2400" b="1" dirty="0">
                <a:solidFill>
                  <a:srgbClr val="FF0000"/>
                </a:solidFill>
                <a:latin typeface="楷体" panose="02010609060101010101" pitchFamily="49" charset="-122"/>
                <a:ea typeface="楷体" panose="02010609060101010101" pitchFamily="49" charset="-122"/>
              </a:rPr>
              <a:t>。 </a:t>
            </a:r>
          </a:p>
        </p:txBody>
      </p:sp>
      <p:sp>
        <p:nvSpPr>
          <p:cNvPr id="16392" name="TextBox 6"/>
          <p:cNvSpPr txBox="1">
            <a:spLocks noChangeArrowheads="1"/>
          </p:cNvSpPr>
          <p:nvPr/>
        </p:nvSpPr>
        <p:spPr bwMode="auto">
          <a:xfrm>
            <a:off x="376882" y="2780928"/>
            <a:ext cx="1054302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dirty="0">
                <a:solidFill>
                  <a:srgbClr val="001414"/>
                </a:solidFill>
              </a:rPr>
              <a:t>　　</a:t>
            </a:r>
            <a:r>
              <a:rPr lang="zh-CN" altLang="en-US" sz="2000" b="1" dirty="0">
                <a:solidFill>
                  <a:srgbClr val="FF0000"/>
                </a:solidFill>
                <a:latin typeface="楷体" panose="02010609060101010101" pitchFamily="49" charset="-122"/>
                <a:ea typeface="楷体" panose="02010609060101010101" pitchFamily="49" charset="-122"/>
              </a:rPr>
              <a:t>洗掉涂抹的胭脂而现出本色，这正是宝钗性爱雅淡，不爱艳装的自我写照。“冰雪魂”指白海棠精魂如冰雪般洁白，亦是宝钗自写身份</a:t>
            </a:r>
            <a:r>
              <a:rPr lang="zh-CN" altLang="en-US" sz="2000" b="1" dirty="0" smtClean="0">
                <a:solidFill>
                  <a:srgbClr val="FF0000"/>
                </a:solidFill>
                <a:latin typeface="楷体" panose="02010609060101010101" pitchFamily="49" charset="-122"/>
                <a:ea typeface="楷体" panose="02010609060101010101" pitchFamily="49" charset="-122"/>
              </a:rPr>
              <a:t>。</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6393" name="TextBox 7"/>
          <p:cNvSpPr txBox="1">
            <a:spLocks noChangeArrowheads="1"/>
          </p:cNvSpPr>
          <p:nvPr/>
        </p:nvSpPr>
        <p:spPr bwMode="auto">
          <a:xfrm>
            <a:off x="972096" y="5662614"/>
            <a:ext cx="105851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dirty="0">
                <a:solidFill>
                  <a:srgbClr val="FF0000"/>
                </a:solidFill>
                <a:latin typeface="楷体" panose="02010609060101010101" pitchFamily="49" charset="-122"/>
                <a:ea typeface="楷体" panose="02010609060101010101" pitchFamily="49" charset="-122"/>
              </a:rPr>
              <a:t>此诗以花写人，反映宝钗以稳重、端庄、淡雅、宁静、清洁自诩的内心世界。李纨评此诗第一，就是因为它</a:t>
            </a:r>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有身份”</a:t>
            </a:r>
            <a:r>
              <a:rPr lang="zh-CN" altLang="en-US" sz="2000" b="1" dirty="0" smtClean="0">
                <a:solidFill>
                  <a:srgbClr val="FF0000"/>
                </a:solidFill>
                <a:latin typeface="楷体" panose="02010609060101010101" pitchFamily="49" charset="-122"/>
                <a:ea typeface="楷体" panose="02010609060101010101" pitchFamily="49" charset="-122"/>
              </a:rPr>
              <a:t>。</a:t>
            </a:r>
            <a:endParaRPr lang="zh-CN" altLang="en-US" sz="2800" b="1" dirty="0"/>
          </a:p>
        </p:txBody>
      </p:sp>
      <p:sp>
        <p:nvSpPr>
          <p:cNvPr id="80906" name="Text Box 10"/>
          <p:cNvSpPr txBox="1">
            <a:spLocks noChangeArrowheads="1"/>
          </p:cNvSpPr>
          <p:nvPr/>
        </p:nvSpPr>
        <p:spPr bwMode="auto">
          <a:xfrm>
            <a:off x="2981276" y="331788"/>
            <a:ext cx="4873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一、解读薛宝钗的诗词作品：</a:t>
            </a:r>
          </a:p>
        </p:txBody>
      </p:sp>
    </p:spTree>
    <p:extLst>
      <p:ext uri="{BB962C8B-B14F-4D97-AF65-F5344CB8AC3E}">
        <p14:creationId xmlns:p14="http://schemas.microsoft.com/office/powerpoint/2010/main" val="26822602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box(in)">
                                      <p:cBhvr>
                                        <p:cTn id="7" dur="500"/>
                                        <p:tgtEl>
                                          <p:spTgt spid="163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391"/>
                                        </p:tgtEl>
                                        <p:attrNameLst>
                                          <p:attrName>style.visibility</p:attrName>
                                        </p:attrNameLst>
                                      </p:cBhvr>
                                      <p:to>
                                        <p:strVal val="visible"/>
                                      </p:to>
                                    </p:set>
                                    <p:animEffect transition="in" filter="box(in)">
                                      <p:cBhvr>
                                        <p:cTn id="12" dur="500"/>
                                        <p:tgtEl>
                                          <p:spTgt spid="163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6392"/>
                                        </p:tgtEl>
                                        <p:attrNameLst>
                                          <p:attrName>style.visibility</p:attrName>
                                        </p:attrNameLst>
                                      </p:cBhvr>
                                      <p:to>
                                        <p:strVal val="visible"/>
                                      </p:to>
                                    </p:set>
                                    <p:animEffect transition="in" filter="box(in)">
                                      <p:cBhvr>
                                        <p:cTn id="17" dur="500"/>
                                        <p:tgtEl>
                                          <p:spTgt spid="163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6390"/>
                                        </p:tgtEl>
                                        <p:attrNameLst>
                                          <p:attrName>style.visibility</p:attrName>
                                        </p:attrNameLst>
                                      </p:cBhvr>
                                      <p:to>
                                        <p:strVal val="visible"/>
                                      </p:to>
                                    </p:set>
                                    <p:animEffect transition="in" filter="box(in)">
                                      <p:cBhvr>
                                        <p:cTn id="22" dur="500"/>
                                        <p:tgtEl>
                                          <p:spTgt spid="163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393"/>
                                        </p:tgtEl>
                                        <p:attrNameLst>
                                          <p:attrName>style.visibility</p:attrName>
                                        </p:attrNameLst>
                                      </p:cBhvr>
                                      <p:to>
                                        <p:strVal val="visible"/>
                                      </p:to>
                                    </p:set>
                                    <p:animEffect transition="in" filter="box(in)">
                                      <p:cBhvr>
                                        <p:cTn id="27" dur="5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nimBg="1" autoUpdateAnimBg="0"/>
      <p:bldP spid="16390" grpId="0" autoUpdateAnimBg="0"/>
      <p:bldP spid="16391" grpId="0" autoUpdateAnimBg="0"/>
      <p:bldP spid="16392" grpId="0" autoUpdateAnimBg="0"/>
      <p:bldP spid="16393"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内容占位符 2"/>
          <p:cNvSpPr>
            <a:spLocks noGrp="1" noChangeArrowheads="1"/>
          </p:cNvSpPr>
          <p:nvPr/>
        </p:nvSpPr>
        <p:spPr bwMode="auto">
          <a:xfrm>
            <a:off x="1091882" y="908051"/>
            <a:ext cx="9751777" cy="5401269"/>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20000"/>
              </a:spcBef>
              <a:buFont typeface="Arial" pitchFamily="34" charset="0"/>
              <a:buNone/>
            </a:pPr>
            <a:r>
              <a:rPr lang="zh-CN" altLang="en-US" sz="3200" dirty="0">
                <a:latin typeface="Calibri" pitchFamily="34" charset="0"/>
                <a:sym typeface="Calibri" pitchFamily="34" charset="0"/>
              </a:rPr>
              <a:t>                </a:t>
            </a:r>
            <a:r>
              <a:rPr lang="zh-CN" altLang="en-US" sz="3200" dirty="0">
                <a:solidFill>
                  <a:srgbClr val="FF0000"/>
                </a:solidFill>
                <a:latin typeface="Calibri" pitchFamily="34" charset="0"/>
                <a:sym typeface="Calibri" pitchFamily="34" charset="0"/>
              </a:rPr>
              <a:t> </a:t>
            </a:r>
            <a:r>
              <a:rPr lang="zh-CN" altLang="en-US" sz="2800" b="1" dirty="0">
                <a:solidFill>
                  <a:srgbClr val="FF0000"/>
                </a:solidFill>
                <a:latin typeface="楷体" panose="02010609060101010101" pitchFamily="49" charset="-122"/>
                <a:ea typeface="楷体" panose="02010609060101010101" pitchFamily="49" charset="-122"/>
                <a:sym typeface="Calibri" pitchFamily="34" charset="0"/>
              </a:rPr>
              <a:t>咏白海棠（林黛玉）</a:t>
            </a:r>
            <a:endParaRPr lang="en-US" altLang="zh-CN" sz="2800" b="1" dirty="0">
              <a:solidFill>
                <a:srgbClr val="FF0000"/>
              </a:solidFill>
              <a:latin typeface="楷体" panose="02010609060101010101" pitchFamily="49" charset="-122"/>
              <a:ea typeface="楷体" panose="02010609060101010101" pitchFamily="49" charset="-122"/>
              <a:sym typeface="Calibri" pitchFamily="34" charset="0"/>
            </a:endParaRPr>
          </a:p>
          <a:p>
            <a:pPr>
              <a:spcBef>
                <a:spcPct val="20000"/>
              </a:spcBef>
              <a:buFont typeface="Arial" pitchFamily="34" charset="0"/>
              <a:buNone/>
            </a:pPr>
            <a:r>
              <a:rPr lang="zh-CN" altLang="en-US" sz="2800" b="1" dirty="0">
                <a:solidFill>
                  <a:srgbClr val="FF0000"/>
                </a:solidFill>
                <a:latin typeface="楷体" panose="02010609060101010101" pitchFamily="49" charset="-122"/>
                <a:ea typeface="楷体" panose="02010609060101010101" pitchFamily="49" charset="-122"/>
                <a:sym typeface="Calibri" pitchFamily="34" charset="0"/>
              </a:rPr>
              <a:t>      半卷湘帘半掩门，碾冰为土玉为盆。</a:t>
            </a:r>
          </a:p>
          <a:p>
            <a:pPr>
              <a:spcBef>
                <a:spcPct val="20000"/>
              </a:spcBef>
              <a:buFont typeface="Arial" pitchFamily="34" charset="0"/>
              <a:buNone/>
            </a:pPr>
            <a:r>
              <a:rPr lang="zh-CN" altLang="en-US" sz="2800" b="1" dirty="0">
                <a:solidFill>
                  <a:srgbClr val="FF0000"/>
                </a:solidFill>
                <a:latin typeface="楷体" panose="02010609060101010101" pitchFamily="49" charset="-122"/>
                <a:ea typeface="楷体" panose="02010609060101010101" pitchFamily="49" charset="-122"/>
                <a:sym typeface="Calibri" pitchFamily="34" charset="0"/>
              </a:rPr>
              <a:t>      偷来梨蕊三分白，借得梅花一缕魂。</a:t>
            </a:r>
          </a:p>
          <a:p>
            <a:pPr>
              <a:spcBef>
                <a:spcPct val="20000"/>
              </a:spcBef>
              <a:buFont typeface="Arial" pitchFamily="34" charset="0"/>
              <a:buNone/>
            </a:pPr>
            <a:r>
              <a:rPr lang="zh-CN" altLang="en-US" sz="2800" b="1" dirty="0">
                <a:solidFill>
                  <a:srgbClr val="FF0000"/>
                </a:solidFill>
                <a:latin typeface="楷体" panose="02010609060101010101" pitchFamily="49" charset="-122"/>
                <a:ea typeface="楷体" panose="02010609060101010101" pitchFamily="49" charset="-122"/>
                <a:sym typeface="Calibri" pitchFamily="34" charset="0"/>
              </a:rPr>
              <a:t>      </a:t>
            </a:r>
            <a:r>
              <a:rPr lang="zh-CN" altLang="en-US" sz="2800" b="1" dirty="0" smtClean="0">
                <a:solidFill>
                  <a:srgbClr val="FF0000"/>
                </a:solidFill>
                <a:latin typeface="楷体" panose="02010609060101010101" pitchFamily="49" charset="-122"/>
                <a:ea typeface="楷体" panose="02010609060101010101" pitchFamily="49" charset="-122"/>
                <a:sym typeface="Calibri" pitchFamily="34" charset="0"/>
              </a:rPr>
              <a:t>月</a:t>
            </a:r>
            <a:r>
              <a:rPr lang="zh-CN" altLang="en-US" sz="2800" b="1" dirty="0">
                <a:solidFill>
                  <a:srgbClr val="FF0000"/>
                </a:solidFill>
                <a:latin typeface="楷体" panose="02010609060101010101" pitchFamily="49" charset="-122"/>
                <a:ea typeface="楷体" panose="02010609060101010101" pitchFamily="49" charset="-122"/>
                <a:sym typeface="Calibri" pitchFamily="34" charset="0"/>
              </a:rPr>
              <a:t>窟仙人缝缟袂，秋闺怨女拭啼痕。</a:t>
            </a:r>
            <a:r>
              <a:rPr lang="en-US" altLang="zh-CN" sz="2800" b="1" dirty="0">
                <a:solidFill>
                  <a:srgbClr val="FF0000"/>
                </a:solidFill>
                <a:latin typeface="楷体" panose="02010609060101010101" pitchFamily="49" charset="-122"/>
                <a:ea typeface="楷体" panose="02010609060101010101" pitchFamily="49" charset="-122"/>
                <a:sym typeface="Calibri" pitchFamily="34" charset="0"/>
              </a:rPr>
              <a:t> </a:t>
            </a:r>
            <a:br>
              <a:rPr lang="en-US" altLang="zh-CN" sz="2800" b="1" dirty="0">
                <a:solidFill>
                  <a:srgbClr val="FF0000"/>
                </a:solidFill>
                <a:latin typeface="楷体" panose="02010609060101010101" pitchFamily="49" charset="-122"/>
                <a:ea typeface="楷体" panose="02010609060101010101" pitchFamily="49" charset="-122"/>
                <a:sym typeface="Calibri" pitchFamily="34" charset="0"/>
              </a:rPr>
            </a:br>
            <a:r>
              <a:rPr lang="en-US" altLang="zh-CN" sz="2800" b="1" dirty="0">
                <a:solidFill>
                  <a:srgbClr val="FF0000"/>
                </a:solidFill>
                <a:latin typeface="楷体" panose="02010609060101010101" pitchFamily="49" charset="-122"/>
                <a:ea typeface="楷体" panose="02010609060101010101" pitchFamily="49" charset="-122"/>
                <a:sym typeface="Calibri" pitchFamily="34" charset="0"/>
              </a:rPr>
              <a:t>   </a:t>
            </a:r>
            <a:r>
              <a:rPr lang="zh-CN" altLang="en-US" sz="2800" b="1" dirty="0">
                <a:solidFill>
                  <a:srgbClr val="FF0000"/>
                </a:solidFill>
                <a:latin typeface="楷体" panose="02010609060101010101" pitchFamily="49" charset="-122"/>
                <a:ea typeface="楷体" panose="02010609060101010101" pitchFamily="49" charset="-122"/>
                <a:sym typeface="Calibri" pitchFamily="34" charset="0"/>
              </a:rPr>
              <a:t>娇羞默默同谁诉，倦倚西风夜已昏。</a:t>
            </a:r>
          </a:p>
          <a:p>
            <a:pPr>
              <a:spcBef>
                <a:spcPct val="20000"/>
              </a:spcBef>
              <a:buFont typeface="Arial" pitchFamily="34" charset="0"/>
              <a:buNone/>
            </a:pPr>
            <a:r>
              <a:rPr lang="zh-CN" altLang="en-US" sz="2800" b="1" dirty="0">
                <a:solidFill>
                  <a:srgbClr val="FF0000"/>
                </a:solidFill>
                <a:latin typeface="楷体" panose="02010609060101010101" pitchFamily="49" charset="-122"/>
                <a:ea typeface="楷体" panose="02010609060101010101" pitchFamily="49" charset="-122"/>
                <a:sym typeface="Calibri" pitchFamily="34" charset="0"/>
              </a:rPr>
              <a:t>              </a:t>
            </a:r>
          </a:p>
        </p:txBody>
      </p:sp>
      <p:sp>
        <p:nvSpPr>
          <p:cNvPr id="81927" name="Text Box 7"/>
          <p:cNvSpPr txBox="1">
            <a:spLocks noChangeArrowheads="1"/>
          </p:cNvSpPr>
          <p:nvPr/>
        </p:nvSpPr>
        <p:spPr bwMode="auto">
          <a:xfrm>
            <a:off x="1655569" y="331788"/>
            <a:ext cx="359924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anose="02010609060101010101" pitchFamily="49" charset="-122"/>
                <a:ea typeface="楷体" panose="02010609060101010101" pitchFamily="49" charset="-122"/>
              </a:rPr>
              <a:t>比较阅读</a:t>
            </a:r>
          </a:p>
        </p:txBody>
      </p:sp>
      <p:sp>
        <p:nvSpPr>
          <p:cNvPr id="81928" name="Text Box 8"/>
          <p:cNvSpPr txBox="1">
            <a:spLocks noChangeArrowheads="1"/>
          </p:cNvSpPr>
          <p:nvPr/>
        </p:nvSpPr>
        <p:spPr bwMode="auto">
          <a:xfrm>
            <a:off x="1260129" y="3949700"/>
            <a:ext cx="9649072"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smtClean="0">
                <a:solidFill>
                  <a:srgbClr val="0000FF"/>
                </a:solidFill>
                <a:latin typeface="楷体" panose="02010609060101010101" pitchFamily="49" charset="-122"/>
                <a:ea typeface="楷体" panose="02010609060101010101" pitchFamily="49" charset="-122"/>
              </a:rPr>
              <a:t>   林黛玉</a:t>
            </a:r>
            <a:r>
              <a:rPr lang="zh-CN" altLang="en-US" sz="2800" b="1" dirty="0">
                <a:solidFill>
                  <a:srgbClr val="0000FF"/>
                </a:solidFill>
                <a:latin typeface="楷体" panose="02010609060101010101" pitchFamily="49" charset="-122"/>
                <a:ea typeface="楷体" panose="02010609060101010101" pitchFamily="49" charset="-122"/>
              </a:rPr>
              <a:t>诗才敏捷，此诗一挥而就。以人写花，新颖别致。诗中所表现出来的潇洒、灵秀、高洁、清寂、哀愁、深情的形象，正是林黛玉思想性格的化身。与宝钗的白海棠诗相同，她们都在诗中表现了自我，但黛玉的率真与宝钗之矜持，表现出完全不同的特征</a:t>
            </a:r>
            <a:r>
              <a:rPr lang="zh-CN" altLang="en-US" sz="2800" b="1" dirty="0" smtClean="0">
                <a:solidFill>
                  <a:srgbClr val="0000FF"/>
                </a:solidFill>
                <a:latin typeface="楷体" panose="02010609060101010101" pitchFamily="49" charset="-122"/>
                <a:ea typeface="楷体" panose="02010609060101010101" pitchFamily="49" charset="-122"/>
              </a:rPr>
              <a:t>。</a:t>
            </a:r>
            <a:endParaRPr lang="zh-CN" altLang="en-US" sz="28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5258736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1928"/>
                                        </p:tgtEl>
                                        <p:attrNameLst>
                                          <p:attrName>style.visibility</p:attrName>
                                        </p:attrNameLst>
                                      </p:cBhvr>
                                      <p:to>
                                        <p:strVal val="visible"/>
                                      </p:to>
                                    </p:set>
                                    <p:animEffect transition="in" filter="box(in)">
                                      <p:cBhvr>
                                        <p:cTn id="7" dur="500"/>
                                        <p:tgtEl>
                                          <p:spTgt spid="819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Text Box 4"/>
          <p:cNvSpPr txBox="1">
            <a:spLocks noChangeArrowheads="1"/>
          </p:cNvSpPr>
          <p:nvPr/>
        </p:nvSpPr>
        <p:spPr bwMode="auto">
          <a:xfrm>
            <a:off x="2981275" y="331788"/>
            <a:ext cx="45127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一、解读薛宝钗的诗词作品</a:t>
            </a:r>
          </a:p>
        </p:txBody>
      </p:sp>
      <p:pic>
        <p:nvPicPr>
          <p:cNvPr id="82949" name="Picture 5" descr="2572038_220213043593_2"/>
          <p:cNvPicPr>
            <a:picLocks noChangeAspect="1" noChangeArrowheads="1"/>
          </p:cNvPicPr>
          <p:nvPr/>
        </p:nvPicPr>
        <p:blipFill>
          <a:blip r:embed="rId2">
            <a:extLst>
              <a:ext uri="{28A0092B-C50C-407E-A947-70E740481C1C}">
                <a14:useLocalDpi xmlns:a14="http://schemas.microsoft.com/office/drawing/2010/main" val="0"/>
              </a:ext>
            </a:extLst>
          </a:blip>
          <a:srcRect b="3963"/>
          <a:stretch>
            <a:fillRect/>
          </a:stretch>
        </p:blipFill>
        <p:spPr bwMode="auto">
          <a:xfrm>
            <a:off x="1" y="1052514"/>
            <a:ext cx="3979209" cy="554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Text Box 6"/>
          <p:cNvSpPr txBox="1">
            <a:spLocks noChangeArrowheads="1"/>
          </p:cNvSpPr>
          <p:nvPr/>
        </p:nvSpPr>
        <p:spPr bwMode="auto">
          <a:xfrm>
            <a:off x="4572496" y="2348880"/>
            <a:ext cx="6630624"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r>
              <a:rPr lang="en-US" altLang="zh-CN" sz="2800" b="1" dirty="0">
                <a:solidFill>
                  <a:srgbClr val="0000FF"/>
                </a:solidFill>
                <a:latin typeface="楷体" panose="02010609060101010101" pitchFamily="49" charset="-122"/>
                <a:ea typeface="楷体" panose="02010609060101010101" pitchFamily="49" charset="-122"/>
              </a:rPr>
              <a:t>2 </a:t>
            </a:r>
            <a:r>
              <a:rPr lang="zh-CN" altLang="en-US" sz="2800" b="1" dirty="0">
                <a:solidFill>
                  <a:srgbClr val="0000FF"/>
                </a:solidFill>
                <a:latin typeface="楷体" panose="02010609060101010101" pitchFamily="49" charset="-122"/>
                <a:ea typeface="楷体" panose="02010609060101010101" pitchFamily="49" charset="-122"/>
              </a:rPr>
              <a:t>、         临 江 仙</a:t>
            </a:r>
          </a:p>
          <a:p>
            <a:pPr algn="just"/>
            <a:r>
              <a:rPr lang="zh-CN" altLang="en-US" sz="2800" b="1" dirty="0">
                <a:solidFill>
                  <a:srgbClr val="0000FF"/>
                </a:solidFill>
                <a:latin typeface="楷体" panose="02010609060101010101" pitchFamily="49" charset="-122"/>
                <a:ea typeface="楷体" panose="02010609060101010101" pitchFamily="49" charset="-122"/>
              </a:rPr>
              <a:t>  </a:t>
            </a:r>
            <a:r>
              <a:rPr lang="zh-CN" altLang="en-US" sz="2800" b="1" dirty="0" smtClean="0">
                <a:solidFill>
                  <a:srgbClr val="0000FF"/>
                </a:solidFill>
                <a:latin typeface="楷体" panose="02010609060101010101" pitchFamily="49" charset="-122"/>
                <a:ea typeface="楷体" panose="02010609060101010101" pitchFamily="49" charset="-122"/>
              </a:rPr>
              <a:t>白玉</a:t>
            </a:r>
            <a:r>
              <a:rPr lang="zh-CN" altLang="en-US" sz="2800" b="1" dirty="0">
                <a:solidFill>
                  <a:srgbClr val="0000FF"/>
                </a:solidFill>
                <a:latin typeface="楷体" panose="02010609060101010101" pitchFamily="49" charset="-122"/>
                <a:ea typeface="楷体" panose="02010609060101010101" pitchFamily="49" charset="-122"/>
              </a:rPr>
              <a:t>堂前春解舞，东风卷得均匀。蜂团蝶阵乱纷纷。几曾随流水，岂必委芳尘。</a:t>
            </a:r>
          </a:p>
          <a:p>
            <a:pPr algn="just"/>
            <a:r>
              <a:rPr lang="zh-CN" altLang="en-US" sz="2800" b="1" dirty="0">
                <a:solidFill>
                  <a:srgbClr val="0000FF"/>
                </a:solidFill>
                <a:latin typeface="楷体" panose="02010609060101010101" pitchFamily="49" charset="-122"/>
                <a:ea typeface="楷体" panose="02010609060101010101" pitchFamily="49" charset="-122"/>
              </a:rPr>
              <a:t>  </a:t>
            </a:r>
            <a:r>
              <a:rPr lang="zh-CN" altLang="en-US" sz="2800" b="1" dirty="0" smtClean="0">
                <a:solidFill>
                  <a:srgbClr val="0000FF"/>
                </a:solidFill>
                <a:latin typeface="楷体" panose="02010609060101010101" pitchFamily="49" charset="-122"/>
                <a:ea typeface="楷体" panose="02010609060101010101" pitchFamily="49" charset="-122"/>
              </a:rPr>
              <a:t>万</a:t>
            </a:r>
            <a:r>
              <a:rPr lang="zh-CN" altLang="en-US" sz="2800" b="1" dirty="0">
                <a:solidFill>
                  <a:srgbClr val="0000FF"/>
                </a:solidFill>
                <a:latin typeface="楷体" panose="02010609060101010101" pitchFamily="49" charset="-122"/>
                <a:ea typeface="楷体" panose="02010609060101010101" pitchFamily="49" charset="-122"/>
              </a:rPr>
              <a:t>缕千丝终不改，任他随聚随分。韶华休笑本无根，好风频借力，送我上青云</a:t>
            </a:r>
            <a:r>
              <a:rPr lang="zh-CN" altLang="en-US" sz="2800" b="1" dirty="0" smtClean="0">
                <a:solidFill>
                  <a:srgbClr val="0000FF"/>
                </a:solidFill>
                <a:latin typeface="楷体" panose="02010609060101010101" pitchFamily="49" charset="-122"/>
                <a:ea typeface="楷体" panose="02010609060101010101" pitchFamily="49" charset="-122"/>
              </a:rPr>
              <a:t>。</a:t>
            </a:r>
            <a:endParaRPr lang="zh-CN" altLang="en-US" sz="28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6666224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checkerboard(across)">
                                      <p:cBhvr>
                                        <p:cTn id="7"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内容占位符 2"/>
          <p:cNvSpPr>
            <a:spLocks noGrp="1" noChangeArrowheads="1"/>
          </p:cNvSpPr>
          <p:nvPr/>
        </p:nvSpPr>
        <p:spPr bwMode="auto">
          <a:xfrm>
            <a:off x="801688" y="1484313"/>
            <a:ext cx="10165148" cy="288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20000"/>
              </a:spcBef>
              <a:buFont typeface="Arial" pitchFamily="34" charset="0"/>
              <a:buNone/>
            </a:pP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3</a:t>
            </a: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                          螃 蟹 咏</a:t>
            </a:r>
          </a:p>
          <a:p>
            <a:pPr>
              <a:spcBef>
                <a:spcPct val="20000"/>
              </a:spcBef>
              <a:buFont typeface="Arial" pitchFamily="34" charset="0"/>
              <a:buNone/>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      桂霭桐阴坐举觞，长安涎口盼重阳。  </a:t>
            </a:r>
            <a:endParaRPr lang="en-US" altLang="zh-CN" sz="2800" b="1" dirty="0">
              <a:solidFill>
                <a:srgbClr val="0000FF"/>
              </a:solidFill>
              <a:latin typeface="楷体" panose="02010609060101010101" pitchFamily="49" charset="-122"/>
              <a:ea typeface="楷体" panose="02010609060101010101" pitchFamily="49" charset="-122"/>
              <a:sym typeface="Calibri" pitchFamily="34" charset="0"/>
            </a:endParaRPr>
          </a:p>
          <a:p>
            <a:pPr>
              <a:spcBef>
                <a:spcPct val="20000"/>
              </a:spcBef>
              <a:buFont typeface="Arial" pitchFamily="34" charset="0"/>
              <a:buNone/>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      眼前道路无经纬，皮里春秋空黑黄。</a:t>
            </a:r>
            <a:endParaRPr lang="en-US" altLang="zh-CN" sz="2800" b="1" dirty="0">
              <a:solidFill>
                <a:srgbClr val="0000FF"/>
              </a:solidFill>
              <a:latin typeface="楷体" panose="02010609060101010101" pitchFamily="49" charset="-122"/>
              <a:ea typeface="楷体" panose="02010609060101010101" pitchFamily="49" charset="-122"/>
              <a:sym typeface="Calibri" pitchFamily="34" charset="0"/>
            </a:endParaRPr>
          </a:p>
          <a:p>
            <a:pPr>
              <a:spcBef>
                <a:spcPct val="20000"/>
              </a:spcBef>
              <a:buFont typeface="Arial" pitchFamily="34" charset="0"/>
              <a:buNone/>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      酒未敌腥还用菊，性防积冷定须姜。 </a:t>
            </a:r>
            <a:r>
              <a:rPr lang="en-US" altLang="zh-CN" sz="2800" b="1" dirty="0">
                <a:solidFill>
                  <a:srgbClr val="0000FF"/>
                </a:solidFill>
                <a:latin typeface="楷体" panose="02010609060101010101" pitchFamily="49" charset="-122"/>
                <a:ea typeface="楷体" panose="02010609060101010101" pitchFamily="49" charset="-122"/>
                <a:sym typeface="Calibri" pitchFamily="34" charset="0"/>
              </a:rPr>
              <a:t>  </a:t>
            </a:r>
          </a:p>
          <a:p>
            <a:pPr>
              <a:spcBef>
                <a:spcPct val="20000"/>
              </a:spcBef>
              <a:buFont typeface="Arial" pitchFamily="34" charset="0"/>
              <a:buNone/>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      于今落釜成何益，月浦空余禾黍香。</a:t>
            </a:r>
          </a:p>
        </p:txBody>
      </p:sp>
      <p:sp>
        <p:nvSpPr>
          <p:cNvPr id="83973" name="TextBox 3"/>
          <p:cNvSpPr txBox="1">
            <a:spLocks noChangeArrowheads="1"/>
          </p:cNvSpPr>
          <p:nvPr/>
        </p:nvSpPr>
        <p:spPr bwMode="auto">
          <a:xfrm>
            <a:off x="423810" y="4870450"/>
            <a:ext cx="111776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螃蟹咏</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中颔联是对当时横行无道的官场人物如贾雨村之流的讽刺。</a:t>
            </a:r>
          </a:p>
        </p:txBody>
      </p:sp>
      <p:sp>
        <p:nvSpPr>
          <p:cNvPr id="83974" name="Text Box 6"/>
          <p:cNvSpPr txBox="1">
            <a:spLocks noChangeArrowheads="1"/>
          </p:cNvSpPr>
          <p:nvPr/>
        </p:nvSpPr>
        <p:spPr bwMode="auto">
          <a:xfrm>
            <a:off x="2981275" y="331788"/>
            <a:ext cx="45127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一、解读薛宝钗的诗词作品</a:t>
            </a:r>
          </a:p>
        </p:txBody>
      </p:sp>
    </p:spTree>
    <p:extLst>
      <p:ext uri="{BB962C8B-B14F-4D97-AF65-F5344CB8AC3E}">
        <p14:creationId xmlns:p14="http://schemas.microsoft.com/office/powerpoint/2010/main" val="36213736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3973"/>
                                        </p:tgtEl>
                                        <p:attrNameLst>
                                          <p:attrName>style.visibility</p:attrName>
                                        </p:attrNameLst>
                                      </p:cBhvr>
                                      <p:to>
                                        <p:strVal val="visible"/>
                                      </p:to>
                                    </p:set>
                                    <p:animEffect transition="in" filter="box(in)">
                                      <p:cBhvr>
                                        <p:cTn id="7" dur="500"/>
                                        <p:tgtEl>
                                          <p:spTgt spid="839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标题 1"/>
          <p:cNvSpPr>
            <a:spLocks noChangeArrowheads="1"/>
          </p:cNvSpPr>
          <p:nvPr/>
        </p:nvSpPr>
        <p:spPr bwMode="auto">
          <a:xfrm>
            <a:off x="707741" y="-28575"/>
            <a:ext cx="11231976"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800" b="1" dirty="0">
                <a:solidFill>
                  <a:srgbClr val="FF0000"/>
                </a:solidFill>
                <a:latin typeface="楷体" panose="02010609060101010101" pitchFamily="49" charset="-122"/>
                <a:ea typeface="楷体" panose="02010609060101010101" pitchFamily="49" charset="-122"/>
                <a:sym typeface="Calibri" pitchFamily="34" charset="0"/>
              </a:rPr>
              <a:t>山中高士晶莹雪</a:t>
            </a:r>
            <a:r>
              <a:rPr lang="en-US" altLang="zh-CN" sz="2800" b="1" dirty="0">
                <a:solidFill>
                  <a:srgbClr val="FF0000"/>
                </a:solidFill>
                <a:latin typeface="楷体" panose="02010609060101010101" pitchFamily="49" charset="-122"/>
                <a:ea typeface="楷体" panose="02010609060101010101" pitchFamily="49" charset="-122"/>
                <a:sym typeface="Calibri" pitchFamily="34" charset="0"/>
              </a:rPr>
              <a:t>——</a:t>
            </a:r>
            <a:r>
              <a:rPr lang="zh-CN" altLang="en-US" sz="2800" b="1" dirty="0">
                <a:solidFill>
                  <a:srgbClr val="FF0000"/>
                </a:solidFill>
                <a:latin typeface="楷体" panose="02010609060101010101" pitchFamily="49" charset="-122"/>
                <a:ea typeface="楷体" panose="02010609060101010101" pitchFamily="49" charset="-122"/>
                <a:sym typeface="Calibri" pitchFamily="34" charset="0"/>
              </a:rPr>
              <a:t>宝钗最喜欢的曲子</a:t>
            </a:r>
          </a:p>
        </p:txBody>
      </p:sp>
      <p:sp>
        <p:nvSpPr>
          <p:cNvPr id="20485" name="Text Box 5"/>
          <p:cNvSpPr txBox="1">
            <a:spLocks noChangeArrowheads="1"/>
          </p:cNvSpPr>
          <p:nvPr/>
        </p:nvSpPr>
        <p:spPr bwMode="auto">
          <a:xfrm>
            <a:off x="707741" y="4437064"/>
            <a:ext cx="1051588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2000" b="1" dirty="0">
                <a:solidFill>
                  <a:srgbClr val="001414"/>
                </a:solidFill>
              </a:rPr>
              <a:t>      </a:t>
            </a:r>
            <a:r>
              <a:rPr lang="zh-CN" altLang="en-US" sz="2800" b="1" dirty="0">
                <a:solidFill>
                  <a:srgbClr val="0000FF"/>
                </a:solidFill>
                <a:latin typeface="楷体" panose="02010609060101010101" pitchFamily="49" charset="-122"/>
                <a:ea typeface="楷体" panose="02010609060101010101" pitchFamily="49" charset="-122"/>
              </a:rPr>
              <a:t>“赤条条，来去无牵挂”“一任俺芒鞋破钵随缘化”佛教用以说不受身外之累。宝玉“悟道”，始于此。</a:t>
            </a:r>
          </a:p>
        </p:txBody>
      </p:sp>
      <p:sp>
        <p:nvSpPr>
          <p:cNvPr id="84998" name="Text Box 6"/>
          <p:cNvSpPr txBox="1">
            <a:spLocks noChangeArrowheads="1"/>
          </p:cNvSpPr>
          <p:nvPr/>
        </p:nvSpPr>
        <p:spPr bwMode="auto">
          <a:xfrm>
            <a:off x="1181654" y="1484314"/>
            <a:ext cx="947202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800" b="1" dirty="0">
                <a:solidFill>
                  <a:srgbClr val="0000FF"/>
                </a:solidFill>
                <a:latin typeface="楷体" panose="02010609060101010101" pitchFamily="49" charset="-122"/>
                <a:ea typeface="楷体" panose="02010609060101010101" pitchFamily="49" charset="-122"/>
              </a:rPr>
              <a:t>寄生草</a:t>
            </a:r>
          </a:p>
          <a:p>
            <a:pPr algn="just" eaLnBrk="1" hangingPunct="1"/>
            <a:r>
              <a:rPr lang="zh-CN" altLang="en-US" sz="2800" b="1" dirty="0">
                <a:solidFill>
                  <a:srgbClr val="0000FF"/>
                </a:solidFill>
                <a:latin typeface="楷体" panose="02010609060101010101" pitchFamily="49" charset="-122"/>
                <a:ea typeface="楷体" panose="02010609060101010101" pitchFamily="49" charset="-122"/>
              </a:rPr>
              <a:t>        漫搵英雄泪，相离处士家，谢慈悲，剃度在莲台下。没缘法，转眼分离乍。赤条条，来去无牵挂。那里讨烟蓑雨笠卷单行？一任俺芒鞋破钵随缘化！</a:t>
            </a:r>
          </a:p>
        </p:txBody>
      </p:sp>
    </p:spTree>
    <p:extLst>
      <p:ext uri="{BB962C8B-B14F-4D97-AF65-F5344CB8AC3E}">
        <p14:creationId xmlns:p14="http://schemas.microsoft.com/office/powerpoint/2010/main" val="26653999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checkerboard(across)">
                                      <p:cBhvr>
                                        <p:cTn id="7" dur="5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内容占位符 2"/>
          <p:cNvSpPr>
            <a:spLocks noGrp="1" noChangeArrowheads="1"/>
          </p:cNvSpPr>
          <p:nvPr/>
        </p:nvSpPr>
        <p:spPr bwMode="auto">
          <a:xfrm>
            <a:off x="900088" y="2204864"/>
            <a:ext cx="9979287"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spcBef>
                <a:spcPct val="20000"/>
              </a:spcBef>
              <a:buFont typeface="Arial" pitchFamily="34" charset="0"/>
              <a:buNone/>
            </a:pPr>
            <a:r>
              <a:rPr lang="zh-CN" altLang="en-US" sz="3200" b="1" dirty="0">
                <a:latin typeface="Calibri" pitchFamily="34" charset="0"/>
                <a:sym typeface="Calibri" pitchFamily="34" charset="0"/>
              </a:rPr>
              <a:t>            </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宝钗生得</a:t>
            </a:r>
            <a:r>
              <a:rPr lang="zh-CN" altLang="en-US" sz="3200" b="1" dirty="0">
                <a:solidFill>
                  <a:srgbClr val="FF0000"/>
                </a:solidFill>
                <a:latin typeface="楷体" panose="02010609060101010101" pitchFamily="49" charset="-122"/>
                <a:ea typeface="楷体" panose="02010609060101010101" pitchFamily="49" charset="-122"/>
                <a:sym typeface="Calibri" pitchFamily="34" charset="0"/>
              </a:rPr>
              <a:t>肌骨莹润，举止娴雅</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。当日有他父亲在日，酷爱此女，令其读书识字，较之乃兄竟高过十倍。自父亲死后，见哥哥不能依贴母怀，他便不以书字为事，只留心针黹家计等事，好为母亲分忧解劳。</a:t>
            </a:r>
          </a:p>
          <a:p>
            <a:pPr eaLnBrk="1" hangingPunct="1">
              <a:spcBef>
                <a:spcPct val="20000"/>
              </a:spcBef>
              <a:buFont typeface="Arial" pitchFamily="34" charset="0"/>
              <a:buNone/>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       </a:t>
            </a:r>
          </a:p>
        </p:txBody>
      </p:sp>
      <p:sp>
        <p:nvSpPr>
          <p:cNvPr id="25605" name="Text Box 5"/>
          <p:cNvSpPr txBox="1">
            <a:spLocks noChangeArrowheads="1"/>
          </p:cNvSpPr>
          <p:nvPr/>
        </p:nvSpPr>
        <p:spPr bwMode="auto">
          <a:xfrm>
            <a:off x="2603397" y="403226"/>
            <a:ext cx="55948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二、宝钗的外貌：淡极始知花更艳</a:t>
            </a:r>
          </a:p>
        </p:txBody>
      </p:sp>
    </p:spTree>
    <p:extLst>
      <p:ext uri="{BB962C8B-B14F-4D97-AF65-F5344CB8AC3E}">
        <p14:creationId xmlns:p14="http://schemas.microsoft.com/office/powerpoint/2010/main" val="6076518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ext Box 4"/>
          <p:cNvSpPr txBox="1">
            <a:spLocks noChangeArrowheads="1"/>
          </p:cNvSpPr>
          <p:nvPr/>
        </p:nvSpPr>
        <p:spPr bwMode="auto">
          <a:xfrm>
            <a:off x="1993936" y="285751"/>
            <a:ext cx="55948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二、宝钗的外貌：淡极始知花更艳</a:t>
            </a:r>
          </a:p>
        </p:txBody>
      </p:sp>
      <p:sp>
        <p:nvSpPr>
          <p:cNvPr id="26630" name="Text Box 6"/>
          <p:cNvSpPr txBox="1">
            <a:spLocks noChangeArrowheads="1"/>
          </p:cNvSpPr>
          <p:nvPr/>
        </p:nvSpPr>
        <p:spPr bwMode="auto">
          <a:xfrm>
            <a:off x="1044104" y="1628800"/>
            <a:ext cx="10031378" cy="3437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15000"/>
              </a:lnSpc>
            </a:pPr>
            <a:r>
              <a:rPr lang="zh-CN" altLang="en-US" b="1" dirty="0"/>
              <a:t>           </a:t>
            </a:r>
            <a:r>
              <a:rPr lang="zh-CN" altLang="en-US" sz="3200" b="1" dirty="0">
                <a:solidFill>
                  <a:srgbClr val="0000FF"/>
                </a:solidFill>
                <a:latin typeface="楷体" panose="02010609060101010101" pitchFamily="49" charset="-122"/>
                <a:ea typeface="楷体" panose="02010609060101010101" pitchFamily="49" charset="-122"/>
              </a:rPr>
              <a:t>不想如今忽然来了一个薛宝钗，年岁虽大不多，然</a:t>
            </a:r>
            <a:r>
              <a:rPr lang="zh-CN" altLang="en-US" sz="3200" b="1" dirty="0">
                <a:solidFill>
                  <a:srgbClr val="FF0000"/>
                </a:solidFill>
                <a:latin typeface="楷体" panose="02010609060101010101" pitchFamily="49" charset="-122"/>
                <a:ea typeface="楷体" panose="02010609060101010101" pitchFamily="49" charset="-122"/>
              </a:rPr>
              <a:t>品格端方，容貌丰美，人多谓黛玉所不及。</a:t>
            </a:r>
            <a:r>
              <a:rPr lang="zh-CN" altLang="en-US" sz="3200" b="1" dirty="0">
                <a:solidFill>
                  <a:srgbClr val="0000FF"/>
                </a:solidFill>
                <a:latin typeface="楷体" panose="02010609060101010101" pitchFamily="49" charset="-122"/>
                <a:ea typeface="楷体" panose="02010609060101010101" pitchFamily="49" charset="-122"/>
              </a:rPr>
              <a:t>而且宝钗行为豁达，随分从时，不比黛玉孤高自许，目无下尘，故比黛玉大得下人之心。便是那些小丫头子们，亦多喜与宝钗去顽。因此黛玉心中便有些悒郁不忿之意，宝钗却浑然不觉。</a:t>
            </a:r>
          </a:p>
        </p:txBody>
      </p:sp>
    </p:spTree>
    <p:extLst>
      <p:ext uri="{BB962C8B-B14F-4D97-AF65-F5344CB8AC3E}">
        <p14:creationId xmlns:p14="http://schemas.microsoft.com/office/powerpoint/2010/main" val="44774756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内容占位符 2"/>
          <p:cNvSpPr>
            <a:spLocks noGrp="1" noChangeArrowheads="1"/>
          </p:cNvSpPr>
          <p:nvPr/>
        </p:nvSpPr>
        <p:spPr bwMode="auto">
          <a:xfrm>
            <a:off x="612056" y="1268760"/>
            <a:ext cx="10801200" cy="4734801"/>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spcBef>
                <a:spcPct val="20000"/>
              </a:spcBef>
              <a:buFont typeface="Arial" pitchFamily="34" charset="0"/>
              <a:buNone/>
            </a:pPr>
            <a:r>
              <a:rPr lang="zh-CN" altLang="en-US" sz="3200" b="1" dirty="0">
                <a:latin typeface="Calibri" pitchFamily="34" charset="0"/>
                <a:sym typeface="Calibri" pitchFamily="34" charset="0"/>
              </a:rPr>
              <a:t>         </a:t>
            </a:r>
            <a:r>
              <a:rPr lang="zh-CN" altLang="en-US" sz="2800" b="1" dirty="0">
                <a:latin typeface="Calibri" pitchFamily="34" charset="0"/>
                <a:sym typeface="Calibri" pitchFamily="34" charset="0"/>
              </a:rPr>
              <a:t> </a:t>
            </a:r>
            <a:r>
              <a:rPr lang="zh-CN" altLang="en-US" sz="3200" b="1" dirty="0">
                <a:latin typeface="Calibri" pitchFamily="34" charset="0"/>
                <a:sym typeface="Calibri" pitchFamily="34" charset="0"/>
              </a:rPr>
              <a:t>  </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宝玉掀帘一迈步进去，先就看见薛宝钗坐在炕上作针线，</a:t>
            </a:r>
            <a:r>
              <a:rPr lang="zh-CN" altLang="en-US" sz="3200" b="1" dirty="0">
                <a:solidFill>
                  <a:srgbClr val="FF0000"/>
                </a:solidFill>
                <a:latin typeface="楷体" panose="02010609060101010101" pitchFamily="49" charset="-122"/>
                <a:ea typeface="楷体" panose="02010609060101010101" pitchFamily="49" charset="-122"/>
                <a:sym typeface="Calibri" pitchFamily="34" charset="0"/>
              </a:rPr>
              <a:t>头上挽着漆黑油光的髻儿，蜜合色棉袄，玫瑰紫二色金银鼠比肩褂，葱黄绫棉裙，一色半新不旧，看去不觉奢华。唇不点而红，眉不画而翠，脸若银盆，眼如水杏。罕言寡语，人谓藏愚，安分随时，自云守拙。</a:t>
            </a:r>
          </a:p>
          <a:p>
            <a:pPr algn="just" eaLnBrk="1" hangingPunct="1">
              <a:spcBef>
                <a:spcPct val="20000"/>
              </a:spcBef>
              <a:buFont typeface="Arial" pitchFamily="34" charset="0"/>
              <a:buNone/>
            </a:pP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     </a:t>
            </a:r>
            <a:r>
              <a:rPr lang="zh-CN" altLang="en-US" sz="3200" b="1" dirty="0" smtClean="0">
                <a:solidFill>
                  <a:srgbClr val="0000FF"/>
                </a:solidFill>
                <a:latin typeface="楷体" panose="02010609060101010101" pitchFamily="49" charset="-122"/>
                <a:ea typeface="楷体" panose="02010609060101010101" pitchFamily="49" charset="-122"/>
                <a:sym typeface="Calibri" pitchFamily="34" charset="0"/>
              </a:rPr>
              <a:t>宝玉</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此时与宝钗就近，只闻一阵阵凉森森甜丝丝的幽香，竟不知系何香气，遂问：“姐姐熏的是什么香？我竟从未闻见过这味儿。”宝钗笑道：“我最怕熏香，好好的衣服，熏的烟燎火气的。”</a:t>
            </a:r>
          </a:p>
        </p:txBody>
      </p:sp>
      <p:sp>
        <p:nvSpPr>
          <p:cNvPr id="27653" name="Text Box 5"/>
          <p:cNvSpPr txBox="1">
            <a:spLocks noChangeArrowheads="1"/>
          </p:cNvSpPr>
          <p:nvPr/>
        </p:nvSpPr>
        <p:spPr bwMode="auto">
          <a:xfrm>
            <a:off x="2317379" y="403226"/>
            <a:ext cx="55948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二、宝钗的外貌：淡极始知花更艳</a:t>
            </a:r>
          </a:p>
        </p:txBody>
      </p:sp>
    </p:spTree>
    <p:extLst>
      <p:ext uri="{BB962C8B-B14F-4D97-AF65-F5344CB8AC3E}">
        <p14:creationId xmlns:p14="http://schemas.microsoft.com/office/powerpoint/2010/main" val="11430235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内容占位符 2"/>
          <p:cNvSpPr>
            <a:spLocks noGrp="1" noChangeArrowheads="1"/>
          </p:cNvSpPr>
          <p:nvPr/>
        </p:nvSpPr>
        <p:spPr bwMode="auto">
          <a:xfrm>
            <a:off x="335407" y="1616077"/>
            <a:ext cx="11110888" cy="4045172"/>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spcBef>
                <a:spcPct val="20000"/>
              </a:spcBef>
              <a:buFont typeface="Arial" pitchFamily="34" charset="0"/>
              <a:buNone/>
            </a:pPr>
            <a:r>
              <a:rPr lang="zh-CN" altLang="en-US" sz="3200" dirty="0">
                <a:latin typeface="Calibri" pitchFamily="34" charset="0"/>
                <a:sym typeface="Calibri" pitchFamily="34" charset="0"/>
              </a:rPr>
              <a:t>            </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薛姨妈道：“这是宫里头的新鲜样法，拿纱堆的花儿十二支。昨儿我想起来，白放着可惜了儿的，何不给他们姊妹们戴去。昨儿要送去，偏又忘了。你今儿来的巧，就带了去罢。你家的三位姑娘，每人一对，剩下的六枝，送林姑娘两枝，那四枝给了凤哥罢。”王夫人道：“留着给宝丫头戴罢，又想着他们作什么。”薛姨妈道：</a:t>
            </a:r>
            <a:r>
              <a:rPr lang="zh-CN" altLang="en-US" sz="3200" b="1" dirty="0">
                <a:solidFill>
                  <a:srgbClr val="FF0000"/>
                </a:solidFill>
                <a:latin typeface="楷体" panose="02010609060101010101" pitchFamily="49" charset="-122"/>
                <a:ea typeface="楷体" panose="02010609060101010101" pitchFamily="49" charset="-122"/>
                <a:sym typeface="Calibri" pitchFamily="34" charset="0"/>
              </a:rPr>
              <a:t>“姨娘不知道，宝丫头古怪着呢，他从来不爱这些花儿粉儿的。” </a:t>
            </a:r>
            <a:br>
              <a:rPr lang="zh-CN" altLang="en-US" sz="3200" b="1" dirty="0">
                <a:solidFill>
                  <a:srgbClr val="FF0000"/>
                </a:solidFill>
                <a:latin typeface="楷体" panose="02010609060101010101" pitchFamily="49" charset="-122"/>
                <a:ea typeface="楷体" panose="02010609060101010101" pitchFamily="49" charset="-122"/>
                <a:sym typeface="Calibri" pitchFamily="34" charset="0"/>
              </a:rPr>
            </a:br>
            <a:endParaRPr lang="zh-CN" altLang="en-US" sz="3200" b="1" dirty="0">
              <a:solidFill>
                <a:srgbClr val="FF0000"/>
              </a:solidFill>
              <a:latin typeface="楷体" panose="02010609060101010101" pitchFamily="49" charset="-122"/>
              <a:ea typeface="楷体" panose="02010609060101010101" pitchFamily="49" charset="-122"/>
              <a:sym typeface="Calibri" pitchFamily="34" charset="0"/>
            </a:endParaRPr>
          </a:p>
        </p:txBody>
      </p:sp>
      <p:sp>
        <p:nvSpPr>
          <p:cNvPr id="28677" name="Text Box 5"/>
          <p:cNvSpPr txBox="1">
            <a:spLocks noChangeArrowheads="1"/>
          </p:cNvSpPr>
          <p:nvPr/>
        </p:nvSpPr>
        <p:spPr bwMode="auto">
          <a:xfrm>
            <a:off x="2507362" y="403226"/>
            <a:ext cx="55948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二、宝钗的外貌：淡极始知花更艳</a:t>
            </a:r>
          </a:p>
        </p:txBody>
      </p:sp>
    </p:spTree>
    <p:extLst>
      <p:ext uri="{BB962C8B-B14F-4D97-AF65-F5344CB8AC3E}">
        <p14:creationId xmlns:p14="http://schemas.microsoft.com/office/powerpoint/2010/main" val="5007522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138499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第五</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游</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幻</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境</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指迷十二钗 饮仙醪曲演</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红楼梦</a:t>
            </a:r>
            <a:endPar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endParaRPr>
          </a:p>
          <a:p>
            <a:pPr eaLnBrk="1" hangingPunct="1">
              <a:spcBef>
                <a:spcPct val="0"/>
              </a:spcBef>
              <a:buFontTx/>
              <a:buNone/>
            </a:pP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“可叹停机德”、“金簪雪里埋”，指薛宝钗，“金簪</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喻</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宝钗”，“雪”，谐音“薛”，句意</a:t>
            </a: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暗寓其结局之冷落与凄苦。</a:t>
            </a:r>
            <a:endParaRPr lang="zh-CN" altLang="en-US" sz="2800" b="1" dirty="0">
              <a:solidFill>
                <a:srgbClr val="FF0000"/>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3765231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内容占位符 2"/>
          <p:cNvSpPr>
            <a:spLocks noGrp="1" noChangeArrowheads="1"/>
          </p:cNvSpPr>
          <p:nvPr/>
        </p:nvSpPr>
        <p:spPr bwMode="auto">
          <a:xfrm>
            <a:off x="252016" y="1484784"/>
            <a:ext cx="11305256" cy="4464496"/>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spcBef>
                <a:spcPct val="20000"/>
              </a:spcBef>
              <a:buFont typeface="Arial" pitchFamily="34" charset="0"/>
              <a:buNone/>
            </a:pPr>
            <a:r>
              <a:rPr lang="zh-CN" altLang="en-US" sz="2800" dirty="0">
                <a:latin typeface="Calibri" pitchFamily="34" charset="0"/>
                <a:sym typeface="Calibri" pitchFamily="34" charset="0"/>
              </a:rPr>
              <a:t>             </a:t>
            </a:r>
            <a:r>
              <a:rPr lang="zh-CN" altLang="en-US" sz="3200" dirty="0">
                <a:latin typeface="Calibri" pitchFamily="34" charset="0"/>
                <a:sym typeface="Calibri" pitchFamily="34" charset="0"/>
              </a:rPr>
              <a:t> </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忽见宝玉笑问道：“宝姐姐，我瞧瞧你的红麝串子？”可巧宝钗左腕上笼着一串，见宝玉问他，少不得褪了下来。宝钗生的</a:t>
            </a:r>
            <a:r>
              <a:rPr lang="zh-CN" altLang="en-US" sz="3200" b="1" dirty="0">
                <a:solidFill>
                  <a:srgbClr val="FF0000"/>
                </a:solidFill>
                <a:latin typeface="楷体" panose="02010609060101010101" pitchFamily="49" charset="-122"/>
                <a:ea typeface="楷体" panose="02010609060101010101" pitchFamily="49" charset="-122"/>
                <a:sym typeface="Calibri" pitchFamily="34" charset="0"/>
              </a:rPr>
              <a:t>肌肤丰泽</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，容易褪不下来。宝玉在旁看着</a:t>
            </a:r>
            <a:r>
              <a:rPr lang="zh-CN" altLang="en-US" sz="3200" b="1" dirty="0">
                <a:solidFill>
                  <a:srgbClr val="FF0000"/>
                </a:solidFill>
                <a:latin typeface="楷体" panose="02010609060101010101" pitchFamily="49" charset="-122"/>
                <a:ea typeface="楷体" panose="02010609060101010101" pitchFamily="49" charset="-122"/>
                <a:sym typeface="Calibri" pitchFamily="34" charset="0"/>
              </a:rPr>
              <a:t>雪白一段酥臂</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，不觉动了羡慕之心，暗暗想道：“这个膀子要长在林妹妹身上，或者还得摸一摸，偏生长在他身上。”正是恨没福得摸，忽然想起“金玉”一事来，再看看宝钗形容，只见</a:t>
            </a:r>
            <a:r>
              <a:rPr lang="zh-CN" altLang="en-US" sz="3200" b="1" dirty="0">
                <a:solidFill>
                  <a:srgbClr val="FF0000"/>
                </a:solidFill>
                <a:latin typeface="楷体" panose="02010609060101010101" pitchFamily="49" charset="-122"/>
                <a:ea typeface="楷体" panose="02010609060101010101" pitchFamily="49" charset="-122"/>
                <a:sym typeface="Calibri" pitchFamily="34" charset="0"/>
              </a:rPr>
              <a:t>脸若银盆，眼似水杏，唇不点而红，眉不画而翠，比林黛玉另具一种妩媚风流，不觉就呆了</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，宝钗褪了串子来递与他也忘了接。</a:t>
            </a:r>
          </a:p>
        </p:txBody>
      </p:sp>
      <p:sp>
        <p:nvSpPr>
          <p:cNvPr id="29701" name="Text Box 5"/>
          <p:cNvSpPr txBox="1">
            <a:spLocks noChangeArrowheads="1"/>
          </p:cNvSpPr>
          <p:nvPr/>
        </p:nvSpPr>
        <p:spPr bwMode="auto">
          <a:xfrm>
            <a:off x="2413414" y="403226"/>
            <a:ext cx="55948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二、宝钗的外貌：淡极始知花更艳</a:t>
            </a:r>
          </a:p>
        </p:txBody>
      </p:sp>
    </p:spTree>
    <p:extLst>
      <p:ext uri="{BB962C8B-B14F-4D97-AF65-F5344CB8AC3E}">
        <p14:creationId xmlns:p14="http://schemas.microsoft.com/office/powerpoint/2010/main" val="174038368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Text Box 4"/>
          <p:cNvSpPr txBox="1">
            <a:spLocks noChangeArrowheads="1"/>
          </p:cNvSpPr>
          <p:nvPr/>
        </p:nvSpPr>
        <p:spPr bwMode="auto">
          <a:xfrm>
            <a:off x="872671" y="1562100"/>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28678" name="Text Box 6"/>
          <p:cNvSpPr txBox="1">
            <a:spLocks noChangeArrowheads="1"/>
          </p:cNvSpPr>
          <p:nvPr/>
        </p:nvSpPr>
        <p:spPr bwMode="auto">
          <a:xfrm>
            <a:off x="1620168" y="2420888"/>
            <a:ext cx="9597307" cy="1569660"/>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3200" b="1" dirty="0">
                <a:solidFill>
                  <a:srgbClr val="0000FF"/>
                </a:solidFill>
                <a:latin typeface="楷体" panose="02010609060101010101" pitchFamily="49" charset="-122"/>
                <a:ea typeface="楷体" panose="02010609060101010101" pitchFamily="49" charset="-122"/>
              </a:rPr>
              <a:t>小结：</a:t>
            </a:r>
          </a:p>
          <a:p>
            <a:pPr algn="just" eaLnBrk="1" hangingPunct="1"/>
            <a:r>
              <a:rPr lang="zh-CN" altLang="en-US" sz="3200" b="1" dirty="0">
                <a:solidFill>
                  <a:srgbClr val="0000FF"/>
                </a:solidFill>
                <a:latin typeface="楷体" panose="02010609060101010101" pitchFamily="49" charset="-122"/>
                <a:ea typeface="楷体" panose="02010609060101010101" pitchFamily="49" charset="-122"/>
              </a:rPr>
              <a:t>      白皙润泽，丰满漂亮，朴素典雅，秀美端庄。比黛玉更具一种妩媚风流。</a:t>
            </a:r>
          </a:p>
        </p:txBody>
      </p:sp>
      <p:sp>
        <p:nvSpPr>
          <p:cNvPr id="30727" name="Text Box 7"/>
          <p:cNvSpPr txBox="1">
            <a:spLocks noChangeArrowheads="1"/>
          </p:cNvSpPr>
          <p:nvPr/>
        </p:nvSpPr>
        <p:spPr bwMode="auto">
          <a:xfrm>
            <a:off x="2413414" y="403226"/>
            <a:ext cx="55948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二、宝钗的外貌：淡极始知花更艳</a:t>
            </a:r>
          </a:p>
        </p:txBody>
      </p:sp>
    </p:spTree>
    <p:extLst>
      <p:ext uri="{BB962C8B-B14F-4D97-AF65-F5344CB8AC3E}">
        <p14:creationId xmlns:p14="http://schemas.microsoft.com/office/powerpoint/2010/main" val="28040682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box(in)">
                                      <p:cBhvr>
                                        <p:cTn id="7"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内容占位符 2"/>
          <p:cNvSpPr>
            <a:spLocks noGrp="1" noChangeArrowheads="1"/>
          </p:cNvSpPr>
          <p:nvPr/>
        </p:nvSpPr>
        <p:spPr bwMode="auto">
          <a:xfrm>
            <a:off x="684064" y="1412875"/>
            <a:ext cx="11013477" cy="3816325"/>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spcBef>
                <a:spcPct val="20000"/>
              </a:spcBef>
              <a:buFont typeface="Arial" pitchFamily="34" charset="0"/>
              <a:buNone/>
            </a:pPr>
            <a:r>
              <a:rPr lang="zh-CN" altLang="en-US" sz="3200" b="1" dirty="0">
                <a:latin typeface="Calibri" pitchFamily="34" charset="0"/>
                <a:sym typeface="Calibri" pitchFamily="34" charset="0"/>
              </a:rPr>
              <a:t>        </a:t>
            </a:r>
            <a:r>
              <a:rPr lang="zh-CN" altLang="en-US" sz="3600" b="1" dirty="0">
                <a:latin typeface="Calibri" pitchFamily="34" charset="0"/>
                <a:sym typeface="Calibri" pitchFamily="34" charset="0"/>
              </a:rPr>
              <a:t> </a:t>
            </a:r>
            <a:r>
              <a:rPr lang="zh-CN" altLang="en-US" sz="3200" b="1" dirty="0">
                <a:solidFill>
                  <a:srgbClr val="FF0000"/>
                </a:solidFill>
                <a:latin typeface="楷体" panose="02010609060101010101" pitchFamily="49" charset="-122"/>
                <a:ea typeface="楷体" panose="02010609060101010101" pitchFamily="49" charset="-122"/>
                <a:sym typeface="Calibri" pitchFamily="34" charset="0"/>
              </a:rPr>
              <a:t>“神仙似的妹妹” </a:t>
            </a:r>
          </a:p>
          <a:p>
            <a:pPr algn="just" eaLnBrk="1" hangingPunct="1">
              <a:spcBef>
                <a:spcPct val="20000"/>
              </a:spcBef>
              <a:buFont typeface="Arial" pitchFamily="34" charset="0"/>
              <a:buNone/>
            </a:pP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            </a:t>
            </a:r>
          </a:p>
          <a:p>
            <a:pPr algn="just" eaLnBrk="1" hangingPunct="1">
              <a:spcBef>
                <a:spcPct val="20000"/>
              </a:spcBef>
              <a:buFont typeface="Arial" pitchFamily="34" charset="0"/>
              <a:buNone/>
            </a:pP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 </a:t>
            </a:r>
            <a:r>
              <a:rPr lang="zh-CN" altLang="en-US" sz="3200" b="1" dirty="0" smtClean="0">
                <a:solidFill>
                  <a:srgbClr val="0000FF"/>
                </a:solidFill>
                <a:latin typeface="楷体" panose="02010609060101010101" pitchFamily="49" charset="-122"/>
                <a:ea typeface="楷体" panose="02010609060101010101" pitchFamily="49" charset="-122"/>
                <a:sym typeface="Calibri" pitchFamily="34" charset="0"/>
              </a:rPr>
              <a:t>     </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两弯似蹙非蹙罥烟眉，一双似喜非喜含情目。态生两靥之愁，娇袭一身之病。泪光点点，娇喘微微。闲静时如姣花照水，行动处似弱柳扶风。心较比干多一窍，病如西子胜三</a:t>
            </a:r>
            <a:r>
              <a:rPr lang="zh-CN" altLang="en-US" sz="3200" b="1" dirty="0" smtClean="0">
                <a:solidFill>
                  <a:srgbClr val="0000FF"/>
                </a:solidFill>
                <a:latin typeface="楷体" panose="02010609060101010101" pitchFamily="49" charset="-122"/>
                <a:ea typeface="楷体" panose="02010609060101010101" pitchFamily="49" charset="-122"/>
                <a:sym typeface="Calibri" pitchFamily="34" charset="0"/>
              </a:rPr>
              <a:t>分。</a:t>
            </a:r>
          </a:p>
          <a:p>
            <a:pPr eaLnBrk="1" hangingPunct="1">
              <a:spcBef>
                <a:spcPct val="20000"/>
              </a:spcBef>
              <a:buFont typeface="Arial" pitchFamily="34" charset="0"/>
              <a:buNone/>
            </a:pPr>
            <a:r>
              <a:rPr lang="zh-CN" altLang="en-US" sz="3200" b="1" dirty="0" smtClean="0">
                <a:solidFill>
                  <a:srgbClr val="0000FF"/>
                </a:solidFill>
                <a:latin typeface="楷体" panose="02010609060101010101" pitchFamily="49" charset="-122"/>
                <a:ea typeface="楷体" panose="02010609060101010101" pitchFamily="49" charset="-122"/>
                <a:sym typeface="Calibri" pitchFamily="34" charset="0"/>
              </a:rPr>
              <a:t>       </a:t>
            </a:r>
            <a:endParaRPr lang="zh-CN" altLang="en-US" sz="3200" b="1" dirty="0">
              <a:solidFill>
                <a:srgbClr val="0000FF"/>
              </a:solidFill>
              <a:latin typeface="楷体" panose="02010609060101010101" pitchFamily="49" charset="-122"/>
              <a:ea typeface="楷体" panose="02010609060101010101" pitchFamily="49" charset="-122"/>
              <a:sym typeface="Calibri" pitchFamily="34" charset="0"/>
            </a:endParaRPr>
          </a:p>
        </p:txBody>
      </p:sp>
      <p:sp>
        <p:nvSpPr>
          <p:cNvPr id="31749" name="Text Box 5"/>
          <p:cNvSpPr txBox="1">
            <a:spLocks noChangeArrowheads="1"/>
          </p:cNvSpPr>
          <p:nvPr/>
        </p:nvSpPr>
        <p:spPr bwMode="auto">
          <a:xfrm>
            <a:off x="2319466" y="403226"/>
            <a:ext cx="59554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比较阅读（一）：天上掉下个林妹妹</a:t>
            </a:r>
          </a:p>
        </p:txBody>
      </p:sp>
    </p:spTree>
    <p:extLst>
      <p:ext uri="{BB962C8B-B14F-4D97-AF65-F5344CB8AC3E}">
        <p14:creationId xmlns:p14="http://schemas.microsoft.com/office/powerpoint/2010/main" val="26203419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box(in)">
                                      <p:cBhvr>
                                        <p:cTn id="7"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灯片编号占位符 4"/>
          <p:cNvSpPr txBox="1">
            <a:spLocks noGrp="1" noChangeArrowheads="1"/>
          </p:cNvSpPr>
          <p:nvPr/>
        </p:nvSpPr>
        <p:spPr bwMode="auto">
          <a:xfrm>
            <a:off x="8618141" y="6356351"/>
            <a:ext cx="2805906"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98F33F4C-8F1F-4F63-AB35-B1E35F45B318}" type="slidenum">
              <a:rPr lang="zh-CN" altLang="en-US" sz="1200">
                <a:solidFill>
                  <a:srgbClr val="898989"/>
                </a:solidFill>
              </a:rPr>
              <a:pPr algn="r" eaLnBrk="1" hangingPunct="1"/>
              <a:t>53</a:t>
            </a:fld>
            <a:endParaRPr lang="en-US" altLang="zh-CN"/>
          </a:p>
        </p:txBody>
      </p:sp>
      <p:sp>
        <p:nvSpPr>
          <p:cNvPr id="30724" name="Rectangle 4"/>
          <p:cNvSpPr>
            <a:spLocks noGrp="1" noRot="1" noChangeArrowheads="1"/>
          </p:cNvSpPr>
          <p:nvPr/>
        </p:nvSpPr>
        <p:spPr bwMode="auto">
          <a:xfrm>
            <a:off x="233826" y="1196976"/>
            <a:ext cx="6820608" cy="4176240"/>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lnSpc>
                <a:spcPct val="90000"/>
              </a:lnSpc>
              <a:spcBef>
                <a:spcPct val="20000"/>
              </a:spcBef>
              <a:buFont typeface="Arial" pitchFamily="34" charset="0"/>
              <a:buNone/>
            </a:pPr>
            <a:r>
              <a:rPr lang="zh-CN" altLang="en-US" sz="2800" b="1" dirty="0">
                <a:latin typeface="楷体_GB2312" pitchFamily="49" charset="-122"/>
                <a:ea typeface="楷体_GB2312" pitchFamily="49" charset="-122"/>
                <a:sym typeface="Calibri" pitchFamily="34" charset="0"/>
              </a:rPr>
              <a:t>      </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一语未了，只听后院中有人笑声，说：“我来迟了，不曾迎接远客！”黛玉纳罕道：“这些人个个皆敛声屏气，恭肃严整如此，这来者系谁，这样放诞无礼？”心下想时，只见一群媳妇丫鬟围拥着一个人从后房门进来。这个人打扮与众姑娘不同，彩绣辉煌，恍若神妃仙子：</a:t>
            </a:r>
          </a:p>
        </p:txBody>
      </p:sp>
      <p:sp>
        <p:nvSpPr>
          <p:cNvPr id="32773" name="Text Box 5"/>
          <p:cNvSpPr txBox="1">
            <a:spLocks noChangeArrowheads="1"/>
          </p:cNvSpPr>
          <p:nvPr/>
        </p:nvSpPr>
        <p:spPr bwMode="auto">
          <a:xfrm>
            <a:off x="2887328" y="403226"/>
            <a:ext cx="4873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比较阅读二：浓墨重彩王熙凤</a:t>
            </a:r>
          </a:p>
        </p:txBody>
      </p:sp>
      <p:pic>
        <p:nvPicPr>
          <p:cNvPr id="32774" name="Picture 6" descr="2572038_214735099399_2"/>
          <p:cNvPicPr>
            <a:picLocks noChangeAspect="1" noChangeArrowheads="1"/>
          </p:cNvPicPr>
          <p:nvPr/>
        </p:nvPicPr>
        <p:blipFill>
          <a:blip r:embed="rId2">
            <a:extLst>
              <a:ext uri="{28A0092B-C50C-407E-A947-70E740481C1C}">
                <a14:useLocalDpi xmlns:a14="http://schemas.microsoft.com/office/drawing/2010/main" val="0"/>
              </a:ext>
            </a:extLst>
          </a:blip>
          <a:srcRect t="8908" b="3760"/>
          <a:stretch>
            <a:fillRect/>
          </a:stretch>
        </p:blipFill>
        <p:spPr bwMode="auto">
          <a:xfrm>
            <a:off x="7528348" y="1052513"/>
            <a:ext cx="4357089" cy="562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61345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diamond(in)">
                                      <p:cBhvr>
                                        <p:cTn id="7" dur="20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Text Box 4"/>
          <p:cNvSpPr txBox="1">
            <a:spLocks noChangeArrowheads="1"/>
          </p:cNvSpPr>
          <p:nvPr/>
        </p:nvSpPr>
        <p:spPr bwMode="auto">
          <a:xfrm>
            <a:off x="2887328" y="403226"/>
            <a:ext cx="4873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比较阅读二：浓墨重彩王熙凤</a:t>
            </a:r>
          </a:p>
        </p:txBody>
      </p:sp>
      <p:pic>
        <p:nvPicPr>
          <p:cNvPr id="33797" name="Picture 5" descr="2572038_214735099399_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t="8908" b="3760"/>
          <a:stretch>
            <a:fillRect/>
          </a:stretch>
        </p:blipFill>
        <p:spPr>
          <a:xfrm>
            <a:off x="7624383" y="1052513"/>
            <a:ext cx="4263140" cy="5478462"/>
          </a:xfrm>
          <a:noFill/>
        </p:spPr>
      </p:pic>
      <p:sp>
        <p:nvSpPr>
          <p:cNvPr id="31750" name="Text Box 6"/>
          <p:cNvSpPr txBox="1">
            <a:spLocks noChangeArrowheads="1"/>
          </p:cNvSpPr>
          <p:nvPr/>
        </p:nvSpPr>
        <p:spPr bwMode="auto">
          <a:xfrm>
            <a:off x="233826" y="1412876"/>
            <a:ext cx="7484505" cy="3637919"/>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90000"/>
              </a:lnSpc>
            </a:pPr>
            <a:r>
              <a:rPr lang="zh-CN" altLang="en-US" sz="3200" b="1" dirty="0" smtClean="0">
                <a:solidFill>
                  <a:srgbClr val="0000FF"/>
                </a:solidFill>
                <a:latin typeface="楷体" panose="02010609060101010101" pitchFamily="49" charset="-122"/>
                <a:ea typeface="楷体" panose="02010609060101010101" pitchFamily="49" charset="-122"/>
                <a:sym typeface="Calibri" pitchFamily="34" charset="0"/>
              </a:rPr>
              <a:t> 头</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上戴着金丝八宝攒珠髻，绾着朝阳五凤挂珠钗，项上戴着赤金盘螭璎珞圈，裙边系着豆绿宫绦，双衡比目玫瑰佩，身上穿着缕金百蝶穿花大红洋缎窄裉袄，外罩五彩刻丝石青银鼠褂，下着翡翠撒花洋绉裙。一双丹凤三角眼，两弯柳叶吊梢眉，身量苗条，体格风骚，粉面含春威不露，丹唇未起笑先闻</a:t>
            </a:r>
            <a:r>
              <a:rPr lang="zh-CN" altLang="en-US" sz="3200" b="1" dirty="0" smtClean="0">
                <a:solidFill>
                  <a:srgbClr val="0000FF"/>
                </a:solidFill>
                <a:latin typeface="楷体" panose="02010609060101010101" pitchFamily="49" charset="-122"/>
                <a:ea typeface="楷体" panose="02010609060101010101" pitchFamily="49" charset="-122"/>
                <a:sym typeface="Calibri" pitchFamily="34" charset="0"/>
              </a:rPr>
              <a:t>。</a:t>
            </a:r>
            <a:endParaRPr lang="zh-CN" altLang="en-US" sz="3200" b="1" dirty="0">
              <a:solidFill>
                <a:srgbClr val="0000FF"/>
              </a:solidFill>
              <a:latin typeface="楷体" panose="02010609060101010101" pitchFamily="49" charset="-122"/>
              <a:ea typeface="楷体" panose="02010609060101010101" pitchFamily="49" charset="-122"/>
              <a:sym typeface="Calibri" pitchFamily="34" charset="0"/>
            </a:endParaRPr>
          </a:p>
        </p:txBody>
      </p:sp>
    </p:spTree>
    <p:extLst>
      <p:ext uri="{BB962C8B-B14F-4D97-AF65-F5344CB8AC3E}">
        <p14:creationId xmlns:p14="http://schemas.microsoft.com/office/powerpoint/2010/main" val="36670367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1750"/>
                                        </p:tgtEl>
                                        <p:attrNameLst>
                                          <p:attrName>style.visibility</p:attrName>
                                        </p:attrNameLst>
                                      </p:cBhvr>
                                      <p:to>
                                        <p:strVal val="visible"/>
                                      </p:to>
                                    </p:set>
                                    <p:animEffect transition="in" filter="diamond(in)">
                                      <p:cBhvr>
                                        <p:cTn id="7" dur="20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灯片编号占位符 4"/>
          <p:cNvSpPr txBox="1">
            <a:spLocks noGrp="1" noChangeArrowheads="1"/>
          </p:cNvSpPr>
          <p:nvPr/>
        </p:nvSpPr>
        <p:spPr bwMode="auto">
          <a:xfrm>
            <a:off x="8618141" y="6356351"/>
            <a:ext cx="2805906"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38582286-6980-4400-87BB-308DBDF50848}" type="slidenum">
              <a:rPr lang="zh-CN" altLang="en-US" sz="1200">
                <a:solidFill>
                  <a:srgbClr val="898989"/>
                </a:solidFill>
              </a:rPr>
              <a:pPr algn="r" eaLnBrk="1" hangingPunct="1"/>
              <a:t>55</a:t>
            </a:fld>
            <a:endParaRPr lang="en-US" altLang="zh-CN"/>
          </a:p>
        </p:txBody>
      </p:sp>
      <p:sp>
        <p:nvSpPr>
          <p:cNvPr id="32772" name="内容占位符 2"/>
          <p:cNvSpPr>
            <a:spLocks noGrp="1" noChangeArrowheads="1"/>
          </p:cNvSpPr>
          <p:nvPr/>
        </p:nvSpPr>
        <p:spPr bwMode="auto">
          <a:xfrm>
            <a:off x="1561621" y="2276476"/>
            <a:ext cx="8430245"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20000"/>
              </a:spcBef>
              <a:buFont typeface="Arial" pitchFamily="34" charset="0"/>
              <a:buNone/>
            </a:pPr>
            <a:r>
              <a:rPr lang="zh-CN" altLang="zh-CN" sz="3200" dirty="0">
                <a:latin typeface="Calibri" pitchFamily="34" charset="0"/>
                <a:sym typeface="Calibri" pitchFamily="34" charset="0"/>
              </a:rPr>
              <a:t>         </a:t>
            </a:r>
            <a:r>
              <a:rPr lang="zh-CN" altLang="zh-CN" sz="3200" dirty="0">
                <a:latin typeface="楷体" pitchFamily="49" charset="-122"/>
                <a:ea typeface="楷体" pitchFamily="49" charset="-122"/>
                <a:sym typeface="Calibri" pitchFamily="34" charset="0"/>
              </a:rPr>
              <a:t> </a:t>
            </a:r>
            <a:r>
              <a:rPr lang="zh-CN" altLang="en-US" sz="3200" b="1" dirty="0">
                <a:solidFill>
                  <a:srgbClr val="0000FF"/>
                </a:solidFill>
                <a:latin typeface="楷体" panose="02010609060101010101" pitchFamily="49" charset="-122"/>
                <a:ea typeface="楷体" panose="02010609060101010101" pitchFamily="49" charset="-122"/>
                <a:sym typeface="Calibri" pitchFamily="34" charset="0"/>
              </a:rPr>
              <a:t>进了蘅芜苑，只觉异香扑鼻。那些奇草仙藤愈冷逾苍翠，都结了实，似珊瑚豆子一般，累垂可爱。及进了房屋，雪洞一般，一色玩器全无，案上只有一个土定瓶中供着数枝菊花，并两部书，茶奁茶杯而已。床上只吊着青纱帐幔，衾褥也十分朴素。</a:t>
            </a:r>
          </a:p>
        </p:txBody>
      </p:sp>
      <p:sp>
        <p:nvSpPr>
          <p:cNvPr id="32773" name="Text Box 5"/>
          <p:cNvSpPr txBox="1">
            <a:spLocks noChangeArrowheads="1"/>
          </p:cNvSpPr>
          <p:nvPr/>
        </p:nvSpPr>
        <p:spPr bwMode="auto">
          <a:xfrm>
            <a:off x="10427325" y="2205039"/>
            <a:ext cx="904863" cy="3279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3600" b="1" dirty="0">
                <a:solidFill>
                  <a:srgbClr val="FF0000"/>
                </a:solidFill>
                <a:latin typeface="楷体" panose="02010609060101010101" pitchFamily="49" charset="-122"/>
                <a:ea typeface="楷体" panose="02010609060101010101" pitchFamily="49" charset="-122"/>
                <a:sym typeface="Arial" pitchFamily="34" charset="0"/>
              </a:rPr>
              <a:t>吟成豆蔻才犹艳</a:t>
            </a:r>
          </a:p>
        </p:txBody>
      </p:sp>
      <p:sp>
        <p:nvSpPr>
          <p:cNvPr id="32774" name="Text Box 6"/>
          <p:cNvSpPr txBox="1">
            <a:spLocks noChangeArrowheads="1"/>
          </p:cNvSpPr>
          <p:nvPr/>
        </p:nvSpPr>
        <p:spPr bwMode="auto">
          <a:xfrm>
            <a:off x="982444" y="2154238"/>
            <a:ext cx="904863" cy="37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3600" b="1" dirty="0">
                <a:solidFill>
                  <a:srgbClr val="FF0000"/>
                </a:solidFill>
                <a:latin typeface="楷体" panose="02010609060101010101" pitchFamily="49" charset="-122"/>
                <a:ea typeface="楷体" panose="02010609060101010101" pitchFamily="49" charset="-122"/>
              </a:rPr>
              <a:t>睡足酴醾梦也香</a:t>
            </a:r>
          </a:p>
        </p:txBody>
      </p:sp>
      <p:sp>
        <p:nvSpPr>
          <p:cNvPr id="32775" name="Text Box 7"/>
          <p:cNvSpPr txBox="1">
            <a:spLocks noChangeArrowheads="1"/>
          </p:cNvSpPr>
          <p:nvPr/>
        </p:nvSpPr>
        <p:spPr bwMode="auto">
          <a:xfrm>
            <a:off x="4023053" y="1268413"/>
            <a:ext cx="46730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dirty="0">
                <a:solidFill>
                  <a:srgbClr val="FF0000"/>
                </a:solidFill>
                <a:latin typeface="楷体" panose="02010609060101010101" pitchFamily="49" charset="-122"/>
                <a:ea typeface="楷体" panose="02010609060101010101" pitchFamily="49" charset="-122"/>
                <a:sym typeface="Arial" pitchFamily="34" charset="0"/>
              </a:rPr>
              <a:t>蘅  芷  清  芬</a:t>
            </a:r>
            <a:r>
              <a:rPr lang="zh-CN" altLang="en-US" sz="3200" b="1" dirty="0">
                <a:solidFill>
                  <a:srgbClr val="FF0000"/>
                </a:solidFill>
                <a:latin typeface="楷体" panose="02010609060101010101" pitchFamily="49" charset="-122"/>
                <a:ea typeface="楷体" panose="02010609060101010101" pitchFamily="49" charset="-122"/>
              </a:rPr>
              <a:t>      </a:t>
            </a:r>
          </a:p>
        </p:txBody>
      </p:sp>
      <p:sp>
        <p:nvSpPr>
          <p:cNvPr id="41992" name="Text Box 8"/>
          <p:cNvSpPr txBox="1">
            <a:spLocks noChangeArrowheads="1"/>
          </p:cNvSpPr>
          <p:nvPr/>
        </p:nvSpPr>
        <p:spPr bwMode="auto">
          <a:xfrm>
            <a:off x="4309071" y="331789"/>
            <a:ext cx="37892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三、宝钗的住所</a:t>
            </a:r>
          </a:p>
        </p:txBody>
      </p:sp>
    </p:spTree>
    <p:extLst>
      <p:ext uri="{BB962C8B-B14F-4D97-AF65-F5344CB8AC3E}">
        <p14:creationId xmlns:p14="http://schemas.microsoft.com/office/powerpoint/2010/main" val="18178413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5"/>
                                        </p:tgtEl>
                                        <p:attrNameLst>
                                          <p:attrName>style.visibility</p:attrName>
                                        </p:attrNameLst>
                                      </p:cBhvr>
                                      <p:to>
                                        <p:strVal val="visible"/>
                                      </p:to>
                                    </p:set>
                                    <p:anim calcmode="lin" valueType="num">
                                      <p:cBhvr additive="base">
                                        <p:cTn id="7" dur="500" fill="hold"/>
                                        <p:tgtEl>
                                          <p:spTgt spid="32775"/>
                                        </p:tgtEl>
                                        <p:attrNameLst>
                                          <p:attrName>ppt_x</p:attrName>
                                        </p:attrNameLst>
                                      </p:cBhvr>
                                      <p:tavLst>
                                        <p:tav tm="0">
                                          <p:val>
                                            <p:strVal val="#ppt_x"/>
                                          </p:val>
                                        </p:tav>
                                        <p:tav tm="100000">
                                          <p:val>
                                            <p:strVal val="#ppt_x"/>
                                          </p:val>
                                        </p:tav>
                                      </p:tavLst>
                                    </p:anim>
                                    <p:anim calcmode="lin" valueType="num">
                                      <p:cBhvr additive="base">
                                        <p:cTn id="8" dur="500" fill="hold"/>
                                        <p:tgtEl>
                                          <p:spTgt spid="3277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3"/>
                                        </p:tgtEl>
                                        <p:attrNameLst>
                                          <p:attrName>style.visibility</p:attrName>
                                        </p:attrNameLst>
                                      </p:cBhvr>
                                      <p:to>
                                        <p:strVal val="visible"/>
                                      </p:to>
                                    </p:set>
                                    <p:anim calcmode="lin" valueType="num">
                                      <p:cBhvr additive="base">
                                        <p:cTn id="13" dur="500" fill="hold"/>
                                        <p:tgtEl>
                                          <p:spTgt spid="32773"/>
                                        </p:tgtEl>
                                        <p:attrNameLst>
                                          <p:attrName>ppt_x</p:attrName>
                                        </p:attrNameLst>
                                      </p:cBhvr>
                                      <p:tavLst>
                                        <p:tav tm="0">
                                          <p:val>
                                            <p:strVal val="#ppt_x"/>
                                          </p:val>
                                        </p:tav>
                                        <p:tav tm="100000">
                                          <p:val>
                                            <p:strVal val="#ppt_x"/>
                                          </p:val>
                                        </p:tav>
                                      </p:tavLst>
                                    </p:anim>
                                    <p:anim calcmode="lin" valueType="num">
                                      <p:cBhvr additive="base">
                                        <p:cTn id="14" dur="500" fill="hold"/>
                                        <p:tgtEl>
                                          <p:spTgt spid="3277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774"/>
                                        </p:tgtEl>
                                        <p:attrNameLst>
                                          <p:attrName>style.visibility</p:attrName>
                                        </p:attrNameLst>
                                      </p:cBhvr>
                                      <p:to>
                                        <p:strVal val="visible"/>
                                      </p:to>
                                    </p:set>
                                    <p:anim calcmode="lin" valueType="num">
                                      <p:cBhvr additive="base">
                                        <p:cTn id="19" dur="500" fill="hold"/>
                                        <p:tgtEl>
                                          <p:spTgt spid="32774"/>
                                        </p:tgtEl>
                                        <p:attrNameLst>
                                          <p:attrName>ppt_x</p:attrName>
                                        </p:attrNameLst>
                                      </p:cBhvr>
                                      <p:tavLst>
                                        <p:tav tm="0">
                                          <p:val>
                                            <p:strVal val="#ppt_x"/>
                                          </p:val>
                                        </p:tav>
                                        <p:tav tm="100000">
                                          <p:val>
                                            <p:strVal val="#ppt_x"/>
                                          </p:val>
                                        </p:tav>
                                      </p:tavLst>
                                    </p:anim>
                                    <p:anim calcmode="lin" valueType="num">
                                      <p:cBhvr additive="base">
                                        <p:cTn id="20" dur="500" fill="hold"/>
                                        <p:tgtEl>
                                          <p:spTgt spid="3277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32772"/>
                                        </p:tgtEl>
                                        <p:attrNameLst>
                                          <p:attrName>style.visibility</p:attrName>
                                        </p:attrNameLst>
                                      </p:cBhvr>
                                      <p:to>
                                        <p:strVal val="visible"/>
                                      </p:to>
                                    </p:set>
                                    <p:animEffect transition="in" filter="box(in)">
                                      <p:cBhvr>
                                        <p:cTn id="25"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utoUpdateAnimBg="0"/>
      <p:bldP spid="32773" grpId="0" autoUpdateAnimBg="0"/>
      <p:bldP spid="32774" grpId="0" autoUpdateAnimBg="0"/>
      <p:bldP spid="32775"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body" idx="1"/>
          </p:nvPr>
        </p:nvSpPr>
        <p:spPr>
          <a:xfrm>
            <a:off x="2196232" y="1556792"/>
            <a:ext cx="7056784" cy="3816424"/>
          </a:xfrm>
        </p:spPr>
        <p:txBody>
          <a:bodyPr>
            <a:normAutofit fontScale="92500" lnSpcReduction="10000"/>
          </a:bodyPr>
          <a:lstStyle/>
          <a:p>
            <a:pPr marL="0" indent="0" eaLnBrk="1" hangingPunct="1">
              <a:lnSpc>
                <a:spcPct val="90000"/>
              </a:lnSpc>
              <a:buNone/>
            </a:pPr>
            <a:r>
              <a:rPr lang="zh-CN" altLang="en-US" sz="4400" b="1" dirty="0" smtClean="0">
                <a:solidFill>
                  <a:srgbClr val="FF0000"/>
                </a:solidFill>
                <a:latin typeface="楷体" panose="02010609060101010101" pitchFamily="49" charset="-122"/>
                <a:ea typeface="楷体" panose="02010609060101010101" pitchFamily="49" charset="-122"/>
              </a:rPr>
              <a:t>滴翠亭杨妃戏彩蝶</a:t>
            </a:r>
            <a:r>
              <a:rPr lang="zh-CN" altLang="en-US" sz="4400" dirty="0" smtClean="0">
                <a:solidFill>
                  <a:srgbClr val="FF0000"/>
                </a:solidFill>
                <a:latin typeface="楷体" panose="02010609060101010101" pitchFamily="49" charset="-122"/>
                <a:ea typeface="楷体" panose="02010609060101010101" pitchFamily="49" charset="-122"/>
              </a:rPr>
              <a:t> </a:t>
            </a:r>
          </a:p>
          <a:p>
            <a:pPr marL="0" indent="0" eaLnBrk="1" hangingPunct="1">
              <a:lnSpc>
                <a:spcPct val="90000"/>
              </a:lnSpc>
              <a:buNone/>
            </a:pPr>
            <a:r>
              <a:rPr lang="zh-CN" altLang="en-US" sz="4400" b="1" dirty="0" smtClean="0">
                <a:solidFill>
                  <a:schemeClr val="hlink"/>
                </a:solidFill>
                <a:latin typeface="楷体" panose="02010609060101010101" pitchFamily="49" charset="-122"/>
                <a:ea typeface="楷体" panose="02010609060101010101" pitchFamily="49" charset="-122"/>
              </a:rPr>
              <a:t>蘅芜君兰言解疑癖</a:t>
            </a:r>
          </a:p>
          <a:p>
            <a:pPr marL="0" indent="0" eaLnBrk="1" hangingPunct="1">
              <a:lnSpc>
                <a:spcPct val="90000"/>
              </a:lnSpc>
              <a:buNone/>
            </a:pPr>
            <a:r>
              <a:rPr lang="zh-CN" altLang="en-US" sz="4400" b="1" dirty="0" smtClean="0">
                <a:solidFill>
                  <a:srgbClr val="FF0000"/>
                </a:solidFill>
                <a:latin typeface="楷体" panose="02010609060101010101" pitchFamily="49" charset="-122"/>
                <a:ea typeface="楷体" panose="02010609060101010101" pitchFamily="49" charset="-122"/>
              </a:rPr>
              <a:t>金兰契互剖金兰语</a:t>
            </a:r>
            <a:r>
              <a:rPr lang="zh-CN" altLang="en-US" sz="4400" dirty="0" smtClean="0">
                <a:solidFill>
                  <a:srgbClr val="FF0000"/>
                </a:solidFill>
                <a:latin typeface="楷体" panose="02010609060101010101" pitchFamily="49" charset="-122"/>
                <a:ea typeface="楷体" panose="02010609060101010101" pitchFamily="49" charset="-122"/>
              </a:rPr>
              <a:t> </a:t>
            </a:r>
          </a:p>
          <a:p>
            <a:pPr marL="0" indent="0" eaLnBrk="1" hangingPunct="1">
              <a:lnSpc>
                <a:spcPct val="90000"/>
              </a:lnSpc>
              <a:buNone/>
            </a:pPr>
            <a:r>
              <a:rPr lang="zh-CN" altLang="en-US" sz="4400" b="1" dirty="0" smtClean="0">
                <a:solidFill>
                  <a:schemeClr val="hlink"/>
                </a:solidFill>
                <a:latin typeface="楷体" panose="02010609060101010101" pitchFamily="49" charset="-122"/>
                <a:ea typeface="楷体" panose="02010609060101010101" pitchFamily="49" charset="-122"/>
              </a:rPr>
              <a:t>不在意尤三姐之死</a:t>
            </a:r>
          </a:p>
          <a:p>
            <a:pPr marL="0" indent="0">
              <a:lnSpc>
                <a:spcPct val="90000"/>
              </a:lnSpc>
              <a:buNone/>
            </a:pPr>
            <a:r>
              <a:rPr lang="zh-CN" altLang="en-US" sz="4400" b="1" dirty="0" smtClean="0">
                <a:solidFill>
                  <a:srgbClr val="FF0000"/>
                </a:solidFill>
                <a:latin typeface="楷体" panose="02010609060101010101" pitchFamily="49" charset="-122"/>
                <a:ea typeface="楷体" panose="02010609060101010101" pitchFamily="49" charset="-122"/>
              </a:rPr>
              <a:t>分送土仪</a:t>
            </a:r>
            <a:r>
              <a:rPr lang="zh-CN" altLang="en-US" sz="4400" dirty="0" smtClean="0">
                <a:solidFill>
                  <a:srgbClr val="FF0000"/>
                </a:solidFill>
                <a:latin typeface="楷体" panose="02010609060101010101" pitchFamily="49" charset="-122"/>
                <a:ea typeface="楷体" panose="02010609060101010101" pitchFamily="49" charset="-122"/>
              </a:rPr>
              <a:t> （</a:t>
            </a:r>
            <a:r>
              <a:rPr lang="zh-CN" altLang="en-US" sz="4400" b="1" dirty="0">
                <a:solidFill>
                  <a:schemeClr val="hlink"/>
                </a:solidFill>
                <a:latin typeface="楷体" panose="02010609060101010101" pitchFamily="49" charset="-122"/>
                <a:ea typeface="楷体" panose="02010609060101010101" pitchFamily="49" charset="-122"/>
              </a:rPr>
              <a:t>宝钗把薛蟠苏州带来的土仪送黛</a:t>
            </a:r>
            <a:r>
              <a:rPr lang="zh-CN" altLang="en-US" sz="4400" b="1" dirty="0" smtClean="0">
                <a:solidFill>
                  <a:schemeClr val="hlink"/>
                </a:solidFill>
                <a:latin typeface="楷体" panose="02010609060101010101" pitchFamily="49" charset="-122"/>
                <a:ea typeface="楷体" panose="02010609060101010101" pitchFamily="49" charset="-122"/>
              </a:rPr>
              <a:t>玉）</a:t>
            </a:r>
            <a:endParaRPr lang="zh-CN" altLang="en-US" sz="4400" b="1" dirty="0">
              <a:solidFill>
                <a:schemeClr val="hlink"/>
              </a:solidFill>
              <a:latin typeface="楷体" panose="02010609060101010101" pitchFamily="49" charset="-122"/>
              <a:ea typeface="楷体" panose="02010609060101010101" pitchFamily="49" charset="-122"/>
            </a:endParaRPr>
          </a:p>
        </p:txBody>
      </p:sp>
      <p:sp>
        <p:nvSpPr>
          <p:cNvPr id="34820" name="灯片编号占位符 4"/>
          <p:cNvSpPr txBox="1">
            <a:spLocks noGrp="1" noChangeArrowheads="1"/>
          </p:cNvSpPr>
          <p:nvPr/>
        </p:nvSpPr>
        <p:spPr bwMode="auto">
          <a:xfrm>
            <a:off x="8618141" y="6356351"/>
            <a:ext cx="2805906"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03E249DC-F29D-42D9-9A19-6E00DF22A3E2}" type="slidenum">
              <a:rPr lang="zh-CN" altLang="en-US" sz="1200">
                <a:solidFill>
                  <a:srgbClr val="898989"/>
                </a:solidFill>
              </a:rPr>
              <a:pPr algn="r" eaLnBrk="1" hangingPunct="1"/>
              <a:t>56</a:t>
            </a:fld>
            <a:endParaRPr lang="en-US" altLang="zh-CN"/>
          </a:p>
        </p:txBody>
      </p:sp>
      <p:sp>
        <p:nvSpPr>
          <p:cNvPr id="34821" name="Text Box 5"/>
          <p:cNvSpPr txBox="1">
            <a:spLocks noChangeArrowheads="1"/>
          </p:cNvSpPr>
          <p:nvPr/>
        </p:nvSpPr>
        <p:spPr bwMode="auto">
          <a:xfrm>
            <a:off x="4023053" y="285751"/>
            <a:ext cx="2709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四、宝钗的言行</a:t>
            </a:r>
          </a:p>
        </p:txBody>
      </p:sp>
    </p:spTree>
    <p:extLst>
      <p:ext uri="{BB962C8B-B14F-4D97-AF65-F5344CB8AC3E}">
        <p14:creationId xmlns:p14="http://schemas.microsoft.com/office/powerpoint/2010/main" val="16077505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3795">
                                            <p:txEl>
                                              <p:pRg st="1" end="1"/>
                                            </p:txEl>
                                          </p:spTgt>
                                        </p:tgtEl>
                                        <p:attrNameLst>
                                          <p:attrName>style.visibility</p:attrName>
                                        </p:attrNameLst>
                                      </p:cBhvr>
                                      <p:to>
                                        <p:strVal val="visible"/>
                                      </p:to>
                                    </p:set>
                                    <p:anim calcmode="lin" valueType="num">
                                      <p:cBhvr additive="base">
                                        <p:cTn id="13" dur="500" fill="hold"/>
                                        <p:tgtEl>
                                          <p:spTgt spid="337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3795">
                                            <p:txEl>
                                              <p:pRg st="2" end="2"/>
                                            </p:txEl>
                                          </p:spTgt>
                                        </p:tgtEl>
                                        <p:attrNameLst>
                                          <p:attrName>style.visibility</p:attrName>
                                        </p:attrNameLst>
                                      </p:cBhvr>
                                      <p:to>
                                        <p:strVal val="visible"/>
                                      </p:to>
                                    </p:set>
                                    <p:anim calcmode="lin" valueType="num">
                                      <p:cBhvr additive="base">
                                        <p:cTn id="19" dur="500" fill="hold"/>
                                        <p:tgtEl>
                                          <p:spTgt spid="3379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3795">
                                            <p:txEl>
                                              <p:pRg st="3" end="3"/>
                                            </p:txEl>
                                          </p:spTgt>
                                        </p:tgtEl>
                                        <p:attrNameLst>
                                          <p:attrName>style.visibility</p:attrName>
                                        </p:attrNameLst>
                                      </p:cBhvr>
                                      <p:to>
                                        <p:strVal val="visible"/>
                                      </p:to>
                                    </p:set>
                                    <p:anim calcmode="lin" valueType="num">
                                      <p:cBhvr additive="base">
                                        <p:cTn id="25" dur="500" fill="hold"/>
                                        <p:tgtEl>
                                          <p:spTgt spid="3379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37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3795">
                                            <p:txEl>
                                              <p:pRg st="4" end="4"/>
                                            </p:txEl>
                                          </p:spTgt>
                                        </p:tgtEl>
                                        <p:attrNameLst>
                                          <p:attrName>style.visibility</p:attrName>
                                        </p:attrNameLst>
                                      </p:cBhvr>
                                      <p:to>
                                        <p:strVal val="visible"/>
                                      </p:to>
                                    </p:set>
                                    <p:anim calcmode="lin" valueType="num">
                                      <p:cBhvr additive="base">
                                        <p:cTn id="31" dur="500" fill="hold"/>
                                        <p:tgtEl>
                                          <p:spTgt spid="3379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379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Text Box 4"/>
          <p:cNvSpPr txBox="1">
            <a:spLocks noChangeArrowheads="1"/>
          </p:cNvSpPr>
          <p:nvPr/>
        </p:nvSpPr>
        <p:spPr bwMode="auto">
          <a:xfrm>
            <a:off x="1655570" y="1195388"/>
            <a:ext cx="814631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t> </a:t>
            </a:r>
            <a:r>
              <a:rPr lang="zh-CN" altLang="en-US" sz="2800" b="1" dirty="0">
                <a:solidFill>
                  <a:srgbClr val="0000FF"/>
                </a:solidFill>
                <a:latin typeface="楷体" panose="02010609060101010101" pitchFamily="49" charset="-122"/>
                <a:ea typeface="楷体" panose="02010609060101010101" pitchFamily="49" charset="-122"/>
              </a:rPr>
              <a:t>艳冠群芳   牡丹花   任是无情也动人</a:t>
            </a:r>
          </a:p>
          <a:p>
            <a:pPr eaLnBrk="1" hangingPunct="1"/>
            <a:r>
              <a:rPr lang="zh-CN" altLang="en-US" b="1" dirty="0">
                <a:solidFill>
                  <a:srgbClr val="FF3300"/>
                </a:solidFill>
                <a:latin typeface="楷体" panose="02010609060101010101" pitchFamily="49" charset="-122"/>
                <a:ea typeface="楷体" panose="02010609060101010101" pitchFamily="49" charset="-122"/>
              </a:rPr>
              <a:t>（第六十三回 </a:t>
            </a:r>
            <a:r>
              <a:rPr lang="en-US" altLang="zh-CN" b="1" dirty="0">
                <a:solidFill>
                  <a:srgbClr val="FF3300"/>
                </a:solidFill>
                <a:latin typeface="楷体" panose="02010609060101010101" pitchFamily="49" charset="-122"/>
                <a:ea typeface="楷体" panose="02010609060101010101" pitchFamily="49" charset="-122"/>
              </a:rPr>
              <a:t>《</a:t>
            </a:r>
            <a:r>
              <a:rPr lang="zh-CN" altLang="en-US" b="1" dirty="0">
                <a:solidFill>
                  <a:srgbClr val="FF3300"/>
                </a:solidFill>
                <a:latin typeface="楷体" panose="02010609060101010101" pitchFamily="49" charset="-122"/>
                <a:ea typeface="楷体" panose="02010609060101010101" pitchFamily="49" charset="-122"/>
              </a:rPr>
              <a:t>寿怡红群芳开夜宴　死金丹独艳理亲丧</a:t>
            </a:r>
            <a:r>
              <a:rPr lang="en-US" altLang="zh-CN" b="1" dirty="0">
                <a:solidFill>
                  <a:srgbClr val="FF3300"/>
                </a:solidFill>
                <a:latin typeface="楷体" panose="02010609060101010101" pitchFamily="49" charset="-122"/>
                <a:ea typeface="楷体" panose="02010609060101010101" pitchFamily="49" charset="-122"/>
              </a:rPr>
              <a:t>》</a:t>
            </a:r>
            <a:r>
              <a:rPr lang="zh-CN" altLang="en-US" b="1" dirty="0" smtClean="0">
                <a:solidFill>
                  <a:srgbClr val="FF3300"/>
                </a:solidFill>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                   </a:t>
            </a:r>
            <a:endParaRPr lang="zh-CN" altLang="en-US" sz="2400" dirty="0">
              <a:latin typeface="楷体" panose="02010609060101010101" pitchFamily="49" charset="-122"/>
              <a:ea typeface="楷体" panose="02010609060101010101" pitchFamily="49" charset="-122"/>
            </a:endParaRPr>
          </a:p>
        </p:txBody>
      </p:sp>
      <p:sp>
        <p:nvSpPr>
          <p:cNvPr id="21509" name="Text Box 5"/>
          <p:cNvSpPr txBox="1">
            <a:spLocks noChangeArrowheads="1"/>
          </p:cNvSpPr>
          <p:nvPr/>
        </p:nvSpPr>
        <p:spPr bwMode="auto">
          <a:xfrm>
            <a:off x="468040" y="5789613"/>
            <a:ext cx="10047154"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anose="02010609060101010101" pitchFamily="49" charset="-122"/>
                <a:ea typeface="楷体" panose="02010609060101010101" pitchFamily="49" charset="-122"/>
              </a:rPr>
              <a:t>何谓“无情”？冷漠无情？压抑天性？淡泊内敛？</a:t>
            </a:r>
          </a:p>
        </p:txBody>
      </p:sp>
      <p:sp>
        <p:nvSpPr>
          <p:cNvPr id="21510" name="Text Box 6"/>
          <p:cNvSpPr txBox="1">
            <a:spLocks noChangeArrowheads="1"/>
          </p:cNvSpPr>
          <p:nvPr/>
        </p:nvSpPr>
        <p:spPr bwMode="auto">
          <a:xfrm>
            <a:off x="43843" y="5070476"/>
            <a:ext cx="41504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anose="02010609060101010101" pitchFamily="49" charset="-122"/>
                <a:ea typeface="楷体" panose="02010609060101010101" pitchFamily="49" charset="-122"/>
              </a:rPr>
              <a:t>“艳冠群芳”如何理解？</a:t>
            </a:r>
          </a:p>
        </p:txBody>
      </p:sp>
      <p:sp>
        <p:nvSpPr>
          <p:cNvPr id="21511" name="Text Box 7"/>
          <p:cNvSpPr txBox="1">
            <a:spLocks noChangeArrowheads="1"/>
          </p:cNvSpPr>
          <p:nvPr/>
        </p:nvSpPr>
        <p:spPr bwMode="auto">
          <a:xfrm>
            <a:off x="4737055" y="5013326"/>
            <a:ext cx="73383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anose="02010609060101010101" pitchFamily="49" charset="-122"/>
                <a:ea typeface="楷体" panose="02010609060101010101" pitchFamily="49" charset="-122"/>
              </a:rPr>
              <a:t>貌、才、德。符合道统的淑女典范</a:t>
            </a:r>
            <a:endParaRPr lang="en-US" altLang="zh-CN" sz="2800" b="1" dirty="0">
              <a:solidFill>
                <a:srgbClr val="0000FF"/>
              </a:solidFill>
              <a:latin typeface="楷体" panose="02010609060101010101" pitchFamily="49" charset="-122"/>
              <a:ea typeface="楷体" panose="02010609060101010101" pitchFamily="49" charset="-122"/>
            </a:endParaRPr>
          </a:p>
        </p:txBody>
      </p:sp>
      <p:sp>
        <p:nvSpPr>
          <p:cNvPr id="43016" name="Text Box 8"/>
          <p:cNvSpPr txBox="1">
            <a:spLocks noChangeArrowheads="1"/>
          </p:cNvSpPr>
          <p:nvPr/>
        </p:nvSpPr>
        <p:spPr bwMode="auto">
          <a:xfrm>
            <a:off x="3169172" y="414339"/>
            <a:ext cx="540095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sym typeface="Arial" pitchFamily="34" charset="0"/>
              </a:rPr>
              <a:t>五、解读薛宝钗的花语</a:t>
            </a:r>
          </a:p>
        </p:txBody>
      </p:sp>
      <p:sp>
        <p:nvSpPr>
          <p:cNvPr id="43017" name="Text Box 9"/>
          <p:cNvSpPr txBox="1">
            <a:spLocks noChangeArrowheads="1"/>
          </p:cNvSpPr>
          <p:nvPr/>
        </p:nvSpPr>
        <p:spPr bwMode="auto">
          <a:xfrm>
            <a:off x="1655569" y="2276476"/>
            <a:ext cx="7831067"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800" b="1" dirty="0">
                <a:solidFill>
                  <a:srgbClr val="0000FF"/>
                </a:solidFill>
                <a:latin typeface="楷体" panose="02010609060101010101" pitchFamily="49" charset="-122"/>
                <a:ea typeface="楷体" panose="02010609060101010101" pitchFamily="49" charset="-122"/>
              </a:rPr>
              <a:t>牡丹花 （罗隐）</a:t>
            </a:r>
          </a:p>
          <a:p>
            <a:pPr eaLnBrk="1" hangingPunct="1"/>
            <a:r>
              <a:rPr lang="zh-CN" altLang="en-US" sz="2800" b="1" dirty="0">
                <a:solidFill>
                  <a:srgbClr val="0000FF"/>
                </a:solidFill>
                <a:latin typeface="楷体" panose="02010609060101010101" pitchFamily="49" charset="-122"/>
                <a:ea typeface="楷体" panose="02010609060101010101" pitchFamily="49" charset="-122"/>
              </a:rPr>
              <a:t>似共东风别有因，绛罗高卷不胜春。</a:t>
            </a:r>
          </a:p>
          <a:p>
            <a:pPr eaLnBrk="1" hangingPunct="1"/>
            <a:r>
              <a:rPr lang="zh-CN" altLang="en-US" sz="2800" b="1" dirty="0">
                <a:solidFill>
                  <a:srgbClr val="0000FF"/>
                </a:solidFill>
                <a:latin typeface="楷体" panose="02010609060101010101" pitchFamily="49" charset="-122"/>
                <a:ea typeface="楷体" panose="02010609060101010101" pitchFamily="49" charset="-122"/>
              </a:rPr>
              <a:t>若教解语应倾国，任是无情亦动人。</a:t>
            </a:r>
          </a:p>
          <a:p>
            <a:pPr eaLnBrk="1" hangingPunct="1"/>
            <a:r>
              <a:rPr lang="zh-CN" altLang="en-US" sz="2800" b="1" dirty="0">
                <a:solidFill>
                  <a:srgbClr val="0000FF"/>
                </a:solidFill>
                <a:latin typeface="楷体" panose="02010609060101010101" pitchFamily="49" charset="-122"/>
                <a:ea typeface="楷体" panose="02010609060101010101" pitchFamily="49" charset="-122"/>
              </a:rPr>
              <a:t>芍药与君为近待，芙蓉何处避芳尘。</a:t>
            </a:r>
          </a:p>
          <a:p>
            <a:pPr eaLnBrk="1" hangingPunct="1"/>
            <a:r>
              <a:rPr lang="zh-CN" altLang="en-US" sz="2800" b="1" dirty="0">
                <a:solidFill>
                  <a:srgbClr val="0000FF"/>
                </a:solidFill>
                <a:latin typeface="楷体" panose="02010609060101010101" pitchFamily="49" charset="-122"/>
                <a:ea typeface="楷体" panose="02010609060101010101" pitchFamily="49" charset="-122"/>
              </a:rPr>
              <a:t>可怜韩令功成后，辜负秾华过此身。</a:t>
            </a:r>
            <a:r>
              <a:rPr lang="zh-CN" altLang="en-US" b="1" dirty="0">
                <a:solidFill>
                  <a:srgbClr val="0000FF"/>
                </a:solidFill>
                <a:latin typeface="楷体" panose="02010609060101010101" pitchFamily="49" charset="-122"/>
                <a:ea typeface="楷体" panose="02010609060101010101" pitchFamily="49" charset="-122"/>
              </a:rPr>
              <a:t> </a:t>
            </a:r>
          </a:p>
        </p:txBody>
      </p:sp>
    </p:spTree>
    <p:extLst>
      <p:ext uri="{BB962C8B-B14F-4D97-AF65-F5344CB8AC3E}">
        <p14:creationId xmlns:p14="http://schemas.microsoft.com/office/powerpoint/2010/main" val="25500788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anim calcmode="lin" valueType="num">
                                      <p:cBhvr additive="base">
                                        <p:cTn id="7" dur="500" fill="hold"/>
                                        <p:tgtEl>
                                          <p:spTgt spid="21510"/>
                                        </p:tgtEl>
                                        <p:attrNameLst>
                                          <p:attrName>ppt_x</p:attrName>
                                        </p:attrNameLst>
                                      </p:cBhvr>
                                      <p:tavLst>
                                        <p:tav tm="0">
                                          <p:val>
                                            <p:strVal val="#ppt_x"/>
                                          </p:val>
                                        </p:tav>
                                        <p:tav tm="100000">
                                          <p:val>
                                            <p:strVal val="#ppt_x"/>
                                          </p:val>
                                        </p:tav>
                                      </p:tavLst>
                                    </p:anim>
                                    <p:anim calcmode="lin" valueType="num">
                                      <p:cBhvr additive="base">
                                        <p:cTn id="8" dur="500" fill="hold"/>
                                        <p:tgtEl>
                                          <p:spTgt spid="215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21511"/>
                                        </p:tgtEl>
                                        <p:attrNameLst>
                                          <p:attrName>style.visibility</p:attrName>
                                        </p:attrNameLst>
                                      </p:cBhvr>
                                      <p:to>
                                        <p:strVal val="visible"/>
                                      </p:to>
                                    </p:set>
                                    <p:anim calcmode="lin" valueType="num">
                                      <p:cBhvr>
                                        <p:cTn id="13" dur="1000" fill="hold"/>
                                        <p:tgtEl>
                                          <p:spTgt spid="21511"/>
                                        </p:tgtEl>
                                        <p:attrNameLst>
                                          <p:attrName>ppt_w</p:attrName>
                                        </p:attrNameLst>
                                      </p:cBhvr>
                                      <p:tavLst>
                                        <p:tav tm="0">
                                          <p:val>
                                            <p:fltVal val="0"/>
                                          </p:val>
                                        </p:tav>
                                        <p:tav tm="100000">
                                          <p:val>
                                            <p:strVal val="#ppt_w"/>
                                          </p:val>
                                        </p:tav>
                                      </p:tavLst>
                                    </p:anim>
                                    <p:anim calcmode="lin" valueType="num">
                                      <p:cBhvr>
                                        <p:cTn id="14" dur="1000" fill="hold"/>
                                        <p:tgtEl>
                                          <p:spTgt spid="21511"/>
                                        </p:tgtEl>
                                        <p:attrNameLst>
                                          <p:attrName>ppt_h</p:attrName>
                                        </p:attrNameLst>
                                      </p:cBhvr>
                                      <p:tavLst>
                                        <p:tav tm="0">
                                          <p:val>
                                            <p:fltVal val="0"/>
                                          </p:val>
                                        </p:tav>
                                        <p:tav tm="100000">
                                          <p:val>
                                            <p:strVal val="#ppt_h"/>
                                          </p:val>
                                        </p:tav>
                                      </p:tavLst>
                                    </p:anim>
                                    <p:anim calcmode="lin" valueType="num">
                                      <p:cBhvr>
                                        <p:cTn id="15" dur="1000" fill="hold"/>
                                        <p:tgtEl>
                                          <p:spTgt spid="21511"/>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15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509"/>
                                        </p:tgtEl>
                                        <p:attrNameLst>
                                          <p:attrName>style.visibility</p:attrName>
                                        </p:attrNameLst>
                                      </p:cBhvr>
                                      <p:to>
                                        <p:strVal val="visible"/>
                                      </p:to>
                                    </p:set>
                                    <p:animEffect transition="in" filter="fade">
                                      <p:cBhvr>
                                        <p:cTn id="21" dur="1000"/>
                                        <p:tgtEl>
                                          <p:spTgt spid="21509"/>
                                        </p:tgtEl>
                                      </p:cBhvr>
                                    </p:animEffect>
                                    <p:anim calcmode="lin" valueType="num">
                                      <p:cBhvr>
                                        <p:cTn id="22" dur="1000" fill="hold"/>
                                        <p:tgtEl>
                                          <p:spTgt spid="21509"/>
                                        </p:tgtEl>
                                        <p:attrNameLst>
                                          <p:attrName>ppt_x</p:attrName>
                                        </p:attrNameLst>
                                      </p:cBhvr>
                                      <p:tavLst>
                                        <p:tav tm="0">
                                          <p:val>
                                            <p:strVal val="#ppt_x"/>
                                          </p:val>
                                        </p:tav>
                                        <p:tav tm="100000">
                                          <p:val>
                                            <p:strVal val="#ppt_x"/>
                                          </p:val>
                                        </p:tav>
                                      </p:tavLst>
                                    </p:anim>
                                    <p:anim calcmode="lin" valueType="num">
                                      <p:cBhvr>
                                        <p:cTn id="23" dur="1000" fill="hold"/>
                                        <p:tgtEl>
                                          <p:spTgt spid="215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autoUpdateAnimBg="0"/>
      <p:bldP spid="21510" grpId="0" autoUpdateAnimBg="0"/>
      <p:bldP spid="21511"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内容占位符 2"/>
          <p:cNvSpPr>
            <a:spLocks noGrp="1" noChangeArrowheads="1"/>
          </p:cNvSpPr>
          <p:nvPr/>
        </p:nvSpPr>
        <p:spPr bwMode="auto">
          <a:xfrm>
            <a:off x="451383" y="1988841"/>
            <a:ext cx="11353251"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indent="0" eaLnBrk="1" hangingPunct="1">
              <a:spcBef>
                <a:spcPct val="20000"/>
              </a:spcBef>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行为豁达，随分从时，沉静矜持，平和稳重、含蓄典雅，宽容忍让</a:t>
            </a:r>
          </a:p>
          <a:p>
            <a:pPr marL="0" indent="0" eaLnBrk="1" hangingPunct="1">
              <a:spcBef>
                <a:spcPct val="20000"/>
              </a:spcBef>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孝顺、体贴、细心周到、乐于助人</a:t>
            </a:r>
          </a:p>
          <a:p>
            <a:pPr marL="0" indent="0" eaLnBrk="1" hangingPunct="1">
              <a:spcBef>
                <a:spcPct val="20000"/>
              </a:spcBef>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聪敏，有深刻的洞察力</a:t>
            </a:r>
          </a:p>
          <a:p>
            <a:pPr marL="0" indent="0" eaLnBrk="1" hangingPunct="1">
              <a:spcBef>
                <a:spcPct val="20000"/>
              </a:spcBef>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博学多才（涉猎广泛，工诗善画懂戏懂医、精于女红，擅长理家）</a:t>
            </a:r>
            <a:endParaRPr lang="en-US" altLang="zh-CN" sz="2800" b="1" dirty="0">
              <a:solidFill>
                <a:srgbClr val="0000FF"/>
              </a:solidFill>
              <a:latin typeface="楷体" panose="02010609060101010101" pitchFamily="49" charset="-122"/>
              <a:ea typeface="楷体" panose="02010609060101010101" pitchFamily="49" charset="-122"/>
              <a:sym typeface="Calibri" pitchFamily="34" charset="0"/>
            </a:endParaRPr>
          </a:p>
          <a:p>
            <a:pPr marL="0" indent="0" eaLnBrk="1" hangingPunct="1">
              <a:spcBef>
                <a:spcPct val="20000"/>
              </a:spcBef>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自觉遵循传统女德规范，淑女的典范</a:t>
            </a:r>
          </a:p>
          <a:p>
            <a:pPr marL="0" indent="0" eaLnBrk="1" hangingPunct="1">
              <a:spcBef>
                <a:spcPct val="20000"/>
              </a:spcBef>
            </a:pPr>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冷漠？自私？工于心计？善于逢迎？城府极深？追求世俗的功名利禄</a:t>
            </a:r>
            <a:r>
              <a:rPr lang="zh-CN" altLang="en-US" sz="2800" b="1" dirty="0" smtClean="0">
                <a:solidFill>
                  <a:srgbClr val="0000FF"/>
                </a:solidFill>
                <a:latin typeface="楷体" panose="02010609060101010101" pitchFamily="49" charset="-122"/>
                <a:ea typeface="楷体" panose="02010609060101010101" pitchFamily="49" charset="-122"/>
                <a:sym typeface="Calibri" pitchFamily="34" charset="0"/>
              </a:rPr>
              <a:t>？</a:t>
            </a:r>
            <a:endParaRPr lang="en-US" altLang="zh-CN" sz="2800" b="1" dirty="0">
              <a:solidFill>
                <a:srgbClr val="0000FF"/>
              </a:solidFill>
              <a:latin typeface="楷体" panose="02010609060101010101" pitchFamily="49" charset="-122"/>
              <a:ea typeface="楷体" panose="02010609060101010101" pitchFamily="49" charset="-122"/>
              <a:sym typeface="Calibri" pitchFamily="34" charset="0"/>
            </a:endParaRPr>
          </a:p>
        </p:txBody>
      </p:sp>
      <p:sp>
        <p:nvSpPr>
          <p:cNvPr id="44037" name="Text Box 5"/>
          <p:cNvSpPr txBox="1">
            <a:spLocks noChangeArrowheads="1"/>
          </p:cNvSpPr>
          <p:nvPr/>
        </p:nvSpPr>
        <p:spPr bwMode="auto">
          <a:xfrm>
            <a:off x="3564384" y="980728"/>
            <a:ext cx="41520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小结：薛宝钗形象的特点</a:t>
            </a:r>
          </a:p>
        </p:txBody>
      </p:sp>
    </p:spTree>
    <p:extLst>
      <p:ext uri="{BB962C8B-B14F-4D97-AF65-F5344CB8AC3E}">
        <p14:creationId xmlns:p14="http://schemas.microsoft.com/office/powerpoint/2010/main" val="18102749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20">
                                            <p:txEl>
                                              <p:pRg st="0" end="0"/>
                                            </p:txEl>
                                          </p:spTgt>
                                        </p:tgtEl>
                                        <p:attrNameLst>
                                          <p:attrName>style.visibility</p:attrName>
                                        </p:attrNameLst>
                                      </p:cBhvr>
                                      <p:to>
                                        <p:strVal val="visible"/>
                                      </p:to>
                                    </p:set>
                                    <p:anim calcmode="lin" valueType="num">
                                      <p:cBhvr additive="base">
                                        <p:cTn id="7" dur="500" fill="hold"/>
                                        <p:tgtEl>
                                          <p:spTgt spid="348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4820">
                                            <p:txEl>
                                              <p:pRg st="1" end="1"/>
                                            </p:txEl>
                                          </p:spTgt>
                                        </p:tgtEl>
                                        <p:attrNameLst>
                                          <p:attrName>style.visibility</p:attrName>
                                        </p:attrNameLst>
                                      </p:cBhvr>
                                      <p:to>
                                        <p:strVal val="visible"/>
                                      </p:to>
                                    </p:set>
                                    <p:anim calcmode="lin" valueType="num">
                                      <p:cBhvr additive="base">
                                        <p:cTn id="13" dur="500" fill="hold"/>
                                        <p:tgtEl>
                                          <p:spTgt spid="3482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2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4820">
                                            <p:txEl>
                                              <p:pRg st="2" end="2"/>
                                            </p:txEl>
                                          </p:spTgt>
                                        </p:tgtEl>
                                        <p:attrNameLst>
                                          <p:attrName>style.visibility</p:attrName>
                                        </p:attrNameLst>
                                      </p:cBhvr>
                                      <p:to>
                                        <p:strVal val="visible"/>
                                      </p:to>
                                    </p:set>
                                    <p:anim calcmode="lin" valueType="num">
                                      <p:cBhvr additive="base">
                                        <p:cTn id="19" dur="500" fill="hold"/>
                                        <p:tgtEl>
                                          <p:spTgt spid="3482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2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4820">
                                            <p:txEl>
                                              <p:pRg st="3" end="3"/>
                                            </p:txEl>
                                          </p:spTgt>
                                        </p:tgtEl>
                                        <p:attrNameLst>
                                          <p:attrName>style.visibility</p:attrName>
                                        </p:attrNameLst>
                                      </p:cBhvr>
                                      <p:to>
                                        <p:strVal val="visible"/>
                                      </p:to>
                                    </p:set>
                                    <p:anim calcmode="lin" valueType="num">
                                      <p:cBhvr additive="base">
                                        <p:cTn id="25" dur="500" fill="hold"/>
                                        <p:tgtEl>
                                          <p:spTgt spid="3482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482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4820">
                                            <p:txEl>
                                              <p:pRg st="4" end="4"/>
                                            </p:txEl>
                                          </p:spTgt>
                                        </p:tgtEl>
                                        <p:attrNameLst>
                                          <p:attrName>style.visibility</p:attrName>
                                        </p:attrNameLst>
                                      </p:cBhvr>
                                      <p:to>
                                        <p:strVal val="visible"/>
                                      </p:to>
                                    </p:set>
                                    <p:anim calcmode="lin" valueType="num">
                                      <p:cBhvr additive="base">
                                        <p:cTn id="31" dur="500" fill="hold"/>
                                        <p:tgtEl>
                                          <p:spTgt spid="3482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482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4820">
                                            <p:txEl>
                                              <p:pRg st="5" end="5"/>
                                            </p:txEl>
                                          </p:spTgt>
                                        </p:tgtEl>
                                        <p:attrNameLst>
                                          <p:attrName>style.visibility</p:attrName>
                                        </p:attrNameLst>
                                      </p:cBhvr>
                                      <p:to>
                                        <p:strVal val="visible"/>
                                      </p:to>
                                    </p:set>
                                    <p:anim calcmode="lin" valueType="num">
                                      <p:cBhvr additive="base">
                                        <p:cTn id="37" dur="500" fill="hold"/>
                                        <p:tgtEl>
                                          <p:spTgt spid="3482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482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灯片编号占位符 4"/>
          <p:cNvSpPr txBox="1">
            <a:spLocks noGrp="1" noChangeArrowheads="1"/>
          </p:cNvSpPr>
          <p:nvPr/>
        </p:nvSpPr>
        <p:spPr bwMode="auto">
          <a:xfrm>
            <a:off x="8618141" y="6356351"/>
            <a:ext cx="2805906"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7FFE34CE-9B30-4004-A715-B6900156F7EE}" type="slidenum">
              <a:rPr lang="zh-CN" altLang="en-US" sz="1200">
                <a:solidFill>
                  <a:srgbClr val="898989"/>
                </a:solidFill>
              </a:rPr>
              <a:pPr algn="r" eaLnBrk="1" hangingPunct="1"/>
              <a:t>59</a:t>
            </a:fld>
            <a:endParaRPr lang="en-US" altLang="zh-CN"/>
          </a:p>
        </p:txBody>
      </p:sp>
      <p:sp>
        <p:nvSpPr>
          <p:cNvPr id="46084" name="Text Box 5"/>
          <p:cNvSpPr txBox="1">
            <a:spLocks noChangeArrowheads="1"/>
          </p:cNvSpPr>
          <p:nvPr/>
        </p:nvSpPr>
        <p:spPr bwMode="auto">
          <a:xfrm>
            <a:off x="329862" y="1109663"/>
            <a:ext cx="11046169"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anose="02010609060101010101" pitchFamily="49" charset="-122"/>
                <a:ea typeface="楷体" panose="02010609060101010101" pitchFamily="49" charset="-122"/>
              </a:rPr>
              <a:t>探讨：曹雪芹塑造薛宝钗这个人物形象，原旨何在？</a:t>
            </a:r>
          </a:p>
        </p:txBody>
      </p:sp>
      <p:sp>
        <p:nvSpPr>
          <p:cNvPr id="46085" name="Text Box 6"/>
          <p:cNvSpPr txBox="1">
            <a:spLocks noChangeArrowheads="1"/>
          </p:cNvSpPr>
          <p:nvPr/>
        </p:nvSpPr>
        <p:spPr bwMode="auto">
          <a:xfrm>
            <a:off x="1250550" y="1993901"/>
            <a:ext cx="1044490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36871" name="Text Box 7"/>
          <p:cNvSpPr txBox="1">
            <a:spLocks noChangeArrowheads="1"/>
          </p:cNvSpPr>
          <p:nvPr/>
        </p:nvSpPr>
        <p:spPr bwMode="auto">
          <a:xfrm>
            <a:off x="1404144" y="2900364"/>
            <a:ext cx="949379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dirty="0"/>
              <a:t>       </a:t>
            </a:r>
            <a:r>
              <a:rPr lang="zh-CN" altLang="en-US" sz="3200" b="1" dirty="0">
                <a:solidFill>
                  <a:srgbClr val="0000FF"/>
                </a:solidFill>
                <a:latin typeface="楷体" panose="02010609060101010101" pitchFamily="49" charset="-122"/>
                <a:ea typeface="楷体" panose="02010609060101010101" pitchFamily="49" charset="-122"/>
              </a:rPr>
              <a:t>张爱玲在她写的</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红楼梦魇</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中有一句名言：</a:t>
            </a:r>
            <a:endParaRPr lang="en-US" altLang="zh-CN" sz="3200" b="1" dirty="0">
              <a:solidFill>
                <a:srgbClr val="0000FF"/>
              </a:solidFill>
              <a:latin typeface="楷体" panose="02010609060101010101" pitchFamily="49" charset="-122"/>
              <a:ea typeface="楷体" panose="02010609060101010101" pitchFamily="49" charset="-122"/>
            </a:endParaRPr>
          </a:p>
          <a:p>
            <a:pPr eaLnBrk="1" hangingPunct="1"/>
            <a:r>
              <a:rPr lang="zh-CN" altLang="en-US" sz="3200" b="1" dirty="0">
                <a:solidFill>
                  <a:srgbClr val="0000FF"/>
                </a:solidFill>
                <a:latin typeface="楷体" panose="02010609060101010101" pitchFamily="49" charset="-122"/>
                <a:ea typeface="楷体" panose="02010609060101010101" pitchFamily="49" charset="-122"/>
              </a:rPr>
              <a:t>      一恨鲥鱼多刺，二恨海棠无香，三恨</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红楼梦</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未完。</a:t>
            </a:r>
          </a:p>
        </p:txBody>
      </p:sp>
    </p:spTree>
    <p:extLst>
      <p:ext uri="{BB962C8B-B14F-4D97-AF65-F5344CB8AC3E}">
        <p14:creationId xmlns:p14="http://schemas.microsoft.com/office/powerpoint/2010/main" val="14732207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6871">
                                            <p:txEl>
                                              <p:pRg st="0" end="0"/>
                                            </p:txEl>
                                          </p:spTgt>
                                        </p:tgtEl>
                                        <p:attrNameLst>
                                          <p:attrName>style.visibility</p:attrName>
                                        </p:attrNameLst>
                                      </p:cBhvr>
                                      <p:to>
                                        <p:strVal val="visible"/>
                                      </p:to>
                                    </p:set>
                                    <p:animEffect transition="in" filter="box(in)">
                                      <p:cBhvr>
                                        <p:cTn id="7" dur="500"/>
                                        <p:tgtEl>
                                          <p:spTgt spid="368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6871">
                                            <p:txEl>
                                              <p:pRg st="1" end="1"/>
                                            </p:txEl>
                                          </p:spTgt>
                                        </p:tgtEl>
                                        <p:attrNameLst>
                                          <p:attrName>style.visibility</p:attrName>
                                        </p:attrNameLst>
                                      </p:cBhvr>
                                      <p:to>
                                        <p:strVal val="visible"/>
                                      </p:to>
                                    </p:set>
                                    <p:animEffect transition="in" filter="box(in)">
                                      <p:cBhvr>
                                        <p:cTn id="12" dur="500"/>
                                        <p:tgtEl>
                                          <p:spTgt spid="368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574723"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第八回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比通灵金莺微露意 探宝钗黛玉半含酸</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此回的要点是宝玉贪闻宝钗身上的香：（评：一个</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贪</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字，写出了宝玉的女人崇拜狂性格）宝玉此时与宝钗就近，只闻一阵阵凉森森甜丝丝的幽香，竟不知系何香气，遂问：</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姐姐熏的是什么香？我竟从未闻见过这味儿。</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宝钗笑道：</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是早起吃了丸药的香气。</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宝玉笑道：</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什么丸药这么好闻？</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b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这段文字很有味儿。宝钗身子的香是人为的冷香，这种体香，是内在的。就这一点来说，这香与女性的天然体香是相似的。</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r>
            <a:b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薛宝钗身子的这种香，不是轻微的淡香，而是</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一阵阵凉森森甜丝丝的幽香</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，森森，有浓密之意。而只有贾宝玉一人能独享此艳福。这是为什么呢？这和第</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19</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回黛玉身上的香也只有宝玉一人能闻到一样，或许是作者要强调他们之间的</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木石前盟</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和</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金玉良缘</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之</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缘份</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吧。是这样！但作者这样的写法，用佛教哲学来解释这种现象，是</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因缘。</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这也是神来之笔。幽香，是一种轻微的绵绵的甜。凉森森，既是香之浓烈，又是香之寒气逼人</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a:t>
            </a:r>
            <a:endParaRPr lang="zh-CN" altLang="zh-CN"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37069561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7" name="内容占位符 2"/>
          <p:cNvSpPr>
            <a:spLocks noGrp="1" noChangeArrowheads="1"/>
          </p:cNvSpPr>
          <p:nvPr/>
        </p:nvSpPr>
        <p:spPr bwMode="auto">
          <a:xfrm>
            <a:off x="3361242" y="1916114"/>
            <a:ext cx="5778831"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30000"/>
              </a:lnSpc>
              <a:spcBef>
                <a:spcPct val="20000"/>
              </a:spcBef>
              <a:buFont typeface="Arial" pitchFamily="34" charset="0"/>
              <a:buNone/>
            </a:pPr>
            <a:r>
              <a:rPr lang="zh-CN" altLang="en-US" sz="3600" b="1" dirty="0">
                <a:solidFill>
                  <a:srgbClr val="0000FF"/>
                </a:solidFill>
                <a:latin typeface="楷体" panose="02010609060101010101" pitchFamily="49" charset="-122"/>
                <a:ea typeface="楷体" panose="02010609060101010101" pitchFamily="49" charset="-122"/>
                <a:sym typeface="Calibri" pitchFamily="34" charset="0"/>
              </a:rPr>
              <a:t>群芳髓(碎）</a:t>
            </a:r>
            <a:r>
              <a:rPr lang="en-US" altLang="zh-CN" sz="3600" b="1" dirty="0">
                <a:solidFill>
                  <a:srgbClr val="0000FF"/>
                </a:solidFill>
                <a:latin typeface="楷体" panose="02010609060101010101" pitchFamily="49" charset="-122"/>
                <a:ea typeface="楷体" panose="02010609060101010101" pitchFamily="49" charset="-122"/>
                <a:sym typeface="Calibri" pitchFamily="34" charset="0"/>
              </a:rPr>
              <a:t>—</a:t>
            </a:r>
            <a:r>
              <a:rPr lang="zh-CN" altLang="en-US" sz="3600" b="1" dirty="0">
                <a:solidFill>
                  <a:srgbClr val="FF0000"/>
                </a:solidFill>
                <a:latin typeface="楷体" panose="02010609060101010101" pitchFamily="49" charset="-122"/>
                <a:ea typeface="楷体" panose="02010609060101010101" pitchFamily="49" charset="-122"/>
                <a:sym typeface="Calibri" pitchFamily="34" charset="0"/>
              </a:rPr>
              <a:t>香</a:t>
            </a:r>
            <a:endParaRPr lang="en-US" altLang="zh-CN" sz="3600" b="1" dirty="0">
              <a:solidFill>
                <a:srgbClr val="FF0000"/>
              </a:solidFill>
              <a:latin typeface="楷体" panose="02010609060101010101" pitchFamily="49" charset="-122"/>
              <a:ea typeface="楷体" panose="02010609060101010101" pitchFamily="49" charset="-122"/>
              <a:sym typeface="Calibri" pitchFamily="34" charset="0"/>
            </a:endParaRPr>
          </a:p>
          <a:p>
            <a:pPr algn="just" eaLnBrk="1" hangingPunct="1">
              <a:lnSpc>
                <a:spcPct val="130000"/>
              </a:lnSpc>
              <a:spcBef>
                <a:spcPct val="20000"/>
              </a:spcBef>
              <a:buFont typeface="Arial" pitchFamily="34" charset="0"/>
              <a:buNone/>
            </a:pPr>
            <a:r>
              <a:rPr lang="zh-CN" altLang="en-US" sz="3600" b="1" dirty="0">
                <a:solidFill>
                  <a:srgbClr val="0000FF"/>
                </a:solidFill>
                <a:latin typeface="楷体" panose="02010609060101010101" pitchFamily="49" charset="-122"/>
                <a:ea typeface="楷体" panose="02010609060101010101" pitchFamily="49" charset="-122"/>
                <a:sym typeface="Calibri" pitchFamily="34" charset="0"/>
              </a:rPr>
              <a:t>千红一窟(哭）</a:t>
            </a:r>
            <a:r>
              <a:rPr lang="en-US" altLang="zh-CN" sz="3600" b="1" dirty="0">
                <a:solidFill>
                  <a:srgbClr val="0033CC"/>
                </a:solidFill>
                <a:latin typeface="楷体" panose="02010609060101010101" pitchFamily="49" charset="-122"/>
                <a:ea typeface="楷体" panose="02010609060101010101" pitchFamily="49" charset="-122"/>
                <a:sym typeface="Calibri" pitchFamily="34" charset="0"/>
              </a:rPr>
              <a:t>—</a:t>
            </a:r>
            <a:r>
              <a:rPr lang="zh-CN" altLang="en-US" sz="3600" b="1" dirty="0">
                <a:solidFill>
                  <a:srgbClr val="FF0000"/>
                </a:solidFill>
                <a:latin typeface="楷体" panose="02010609060101010101" pitchFamily="49" charset="-122"/>
                <a:ea typeface="楷体" panose="02010609060101010101" pitchFamily="49" charset="-122"/>
                <a:sym typeface="Calibri" pitchFamily="34" charset="0"/>
              </a:rPr>
              <a:t>茶</a:t>
            </a:r>
            <a:endParaRPr lang="en-US" altLang="zh-CN" sz="3600" b="1" dirty="0">
              <a:solidFill>
                <a:srgbClr val="FF0000"/>
              </a:solidFill>
              <a:latin typeface="楷体" panose="02010609060101010101" pitchFamily="49" charset="-122"/>
              <a:ea typeface="楷体" panose="02010609060101010101" pitchFamily="49" charset="-122"/>
              <a:sym typeface="Calibri" pitchFamily="34" charset="0"/>
            </a:endParaRPr>
          </a:p>
          <a:p>
            <a:pPr algn="just" eaLnBrk="1" hangingPunct="1">
              <a:lnSpc>
                <a:spcPct val="130000"/>
              </a:lnSpc>
              <a:spcBef>
                <a:spcPct val="20000"/>
              </a:spcBef>
              <a:buFont typeface="Arial" pitchFamily="34" charset="0"/>
              <a:buNone/>
            </a:pPr>
            <a:r>
              <a:rPr lang="zh-CN" altLang="en-US" sz="3600" b="1" dirty="0">
                <a:solidFill>
                  <a:srgbClr val="0000FF"/>
                </a:solidFill>
                <a:latin typeface="楷体" panose="02010609060101010101" pitchFamily="49" charset="-122"/>
                <a:ea typeface="楷体" panose="02010609060101010101" pitchFamily="49" charset="-122"/>
                <a:sym typeface="Calibri" pitchFamily="34" charset="0"/>
              </a:rPr>
              <a:t>万艳同杯(悲）</a:t>
            </a:r>
            <a:r>
              <a:rPr lang="en-US" altLang="zh-CN" sz="3600" b="1" dirty="0">
                <a:solidFill>
                  <a:srgbClr val="0000FF"/>
                </a:solidFill>
                <a:latin typeface="楷体" panose="02010609060101010101" pitchFamily="49" charset="-122"/>
                <a:ea typeface="楷体" panose="02010609060101010101" pitchFamily="49" charset="-122"/>
                <a:sym typeface="Calibri" pitchFamily="34" charset="0"/>
              </a:rPr>
              <a:t>—</a:t>
            </a:r>
            <a:r>
              <a:rPr lang="zh-CN" altLang="en-US" sz="3600" b="1" dirty="0">
                <a:solidFill>
                  <a:srgbClr val="FF0000"/>
                </a:solidFill>
                <a:latin typeface="楷体" panose="02010609060101010101" pitchFamily="49" charset="-122"/>
                <a:ea typeface="楷体" panose="02010609060101010101" pitchFamily="49" charset="-122"/>
                <a:sym typeface="Calibri" pitchFamily="34" charset="0"/>
              </a:rPr>
              <a:t>酒</a:t>
            </a:r>
            <a:endParaRPr lang="en-US" altLang="zh-CN" sz="3600" b="1" dirty="0">
              <a:solidFill>
                <a:srgbClr val="FF0000"/>
              </a:solidFill>
              <a:latin typeface="楷体" panose="02010609060101010101" pitchFamily="49" charset="-122"/>
              <a:ea typeface="楷体" panose="02010609060101010101" pitchFamily="49" charset="-122"/>
              <a:sym typeface="Calibri" pitchFamily="34" charset="0"/>
            </a:endParaRPr>
          </a:p>
          <a:p>
            <a:pPr eaLnBrk="1" hangingPunct="1">
              <a:spcBef>
                <a:spcPct val="20000"/>
              </a:spcBef>
              <a:buFont typeface="Arial" pitchFamily="34" charset="0"/>
              <a:buNone/>
            </a:pPr>
            <a:r>
              <a:rPr lang="zh-CN" altLang="en-US" sz="3200" b="1" dirty="0">
                <a:latin typeface="Calibri" pitchFamily="34" charset="0"/>
                <a:sym typeface="Calibri" pitchFamily="34" charset="0"/>
              </a:rPr>
              <a:t/>
            </a:r>
            <a:br>
              <a:rPr lang="zh-CN" altLang="en-US" sz="3200" b="1" dirty="0">
                <a:latin typeface="Calibri" pitchFamily="34" charset="0"/>
                <a:sym typeface="Calibri" pitchFamily="34" charset="0"/>
              </a:rPr>
            </a:br>
            <a:r>
              <a:rPr lang="zh-CN" altLang="en-US" sz="3200" dirty="0">
                <a:latin typeface="Calibri" pitchFamily="34" charset="0"/>
                <a:sym typeface="Calibri" pitchFamily="34" charset="0"/>
              </a:rPr>
              <a:t/>
            </a:r>
            <a:br>
              <a:rPr lang="zh-CN" altLang="en-US" sz="3200" dirty="0">
                <a:latin typeface="Calibri" pitchFamily="34" charset="0"/>
                <a:sym typeface="Calibri" pitchFamily="34" charset="0"/>
              </a:rPr>
            </a:br>
            <a:endParaRPr lang="zh-CN" altLang="en-US" sz="3200" dirty="0">
              <a:latin typeface="Calibri" pitchFamily="34" charset="0"/>
              <a:sym typeface="Calibri" pitchFamily="34" charset="0"/>
            </a:endParaRPr>
          </a:p>
        </p:txBody>
      </p:sp>
      <p:sp>
        <p:nvSpPr>
          <p:cNvPr id="87048" name="Text Box 8"/>
          <p:cNvSpPr txBox="1">
            <a:spLocks noChangeArrowheads="1"/>
          </p:cNvSpPr>
          <p:nvPr/>
        </p:nvSpPr>
        <p:spPr bwMode="auto">
          <a:xfrm>
            <a:off x="9053923" y="2063751"/>
            <a:ext cx="923330" cy="433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800" b="1" dirty="0">
                <a:solidFill>
                  <a:srgbClr val="0000FF"/>
                </a:solidFill>
                <a:latin typeface="黑体" pitchFamily="49" charset="-122"/>
                <a:ea typeface="黑体" pitchFamily="49" charset="-122"/>
              </a:rPr>
              <a:t>春恨秋悲皆自惹</a:t>
            </a:r>
          </a:p>
        </p:txBody>
      </p:sp>
      <p:sp>
        <p:nvSpPr>
          <p:cNvPr id="87049" name="Text Box 9"/>
          <p:cNvSpPr txBox="1">
            <a:spLocks noChangeArrowheads="1"/>
          </p:cNvSpPr>
          <p:nvPr/>
        </p:nvSpPr>
        <p:spPr bwMode="auto">
          <a:xfrm>
            <a:off x="2341877" y="1928813"/>
            <a:ext cx="923330"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800" b="1" dirty="0">
                <a:solidFill>
                  <a:srgbClr val="0000FF"/>
                </a:solidFill>
                <a:latin typeface="黑体" pitchFamily="49" charset="-122"/>
                <a:ea typeface="黑体" pitchFamily="49" charset="-122"/>
              </a:rPr>
              <a:t>花容月貌为谁妍</a:t>
            </a:r>
          </a:p>
        </p:txBody>
      </p:sp>
      <p:sp>
        <p:nvSpPr>
          <p:cNvPr id="87050" name="Text Box 10"/>
          <p:cNvSpPr txBox="1">
            <a:spLocks noChangeArrowheads="1"/>
          </p:cNvSpPr>
          <p:nvPr/>
        </p:nvSpPr>
        <p:spPr bwMode="auto">
          <a:xfrm>
            <a:off x="1724463" y="519528"/>
            <a:ext cx="66768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dirty="0">
                <a:solidFill>
                  <a:srgbClr val="0000FF"/>
                </a:solidFill>
                <a:latin typeface="楷体" panose="02010609060101010101" pitchFamily="49" charset="-122"/>
                <a:ea typeface="楷体" panose="02010609060101010101" pitchFamily="49" charset="-122"/>
              </a:rPr>
              <a:t>痴情、结怨、春感、秋悲、朝啼、夜怨、</a:t>
            </a:r>
          </a:p>
        </p:txBody>
      </p:sp>
      <p:sp>
        <p:nvSpPr>
          <p:cNvPr id="87051" name="Text Box 11"/>
          <p:cNvSpPr txBox="1">
            <a:spLocks noChangeArrowheads="1"/>
          </p:cNvSpPr>
          <p:nvPr/>
        </p:nvSpPr>
        <p:spPr bwMode="auto">
          <a:xfrm>
            <a:off x="10311681" y="2301876"/>
            <a:ext cx="738664" cy="2368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r>
              <a:rPr lang="zh-CN" altLang="en-US" sz="3600" b="1">
                <a:solidFill>
                  <a:srgbClr val="FF0000"/>
                </a:solidFill>
              </a:rPr>
              <a:t>幽微灵秀地</a:t>
            </a:r>
          </a:p>
        </p:txBody>
      </p:sp>
      <p:sp>
        <p:nvSpPr>
          <p:cNvPr id="87052" name="Text Box 12"/>
          <p:cNvSpPr txBox="1">
            <a:spLocks noChangeArrowheads="1"/>
          </p:cNvSpPr>
          <p:nvPr/>
        </p:nvSpPr>
        <p:spPr bwMode="auto">
          <a:xfrm>
            <a:off x="1200836" y="2446339"/>
            <a:ext cx="738664" cy="2368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r>
              <a:rPr lang="zh-CN" altLang="en-US" sz="3600" b="1">
                <a:solidFill>
                  <a:srgbClr val="FF0000"/>
                </a:solidFill>
              </a:rPr>
              <a:t>无可奈何天</a:t>
            </a:r>
          </a:p>
        </p:txBody>
      </p:sp>
    </p:spTree>
    <p:extLst>
      <p:ext uri="{BB962C8B-B14F-4D97-AF65-F5344CB8AC3E}">
        <p14:creationId xmlns:p14="http://schemas.microsoft.com/office/powerpoint/2010/main" val="12129467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51"/>
                                        </p:tgtEl>
                                        <p:attrNameLst>
                                          <p:attrName>style.visibility</p:attrName>
                                        </p:attrNameLst>
                                      </p:cBhvr>
                                      <p:to>
                                        <p:strVal val="visible"/>
                                      </p:to>
                                    </p:set>
                                    <p:anim calcmode="lin" valueType="num">
                                      <p:cBhvr additive="base">
                                        <p:cTn id="7" dur="500" fill="hold"/>
                                        <p:tgtEl>
                                          <p:spTgt spid="87051"/>
                                        </p:tgtEl>
                                        <p:attrNameLst>
                                          <p:attrName>ppt_x</p:attrName>
                                        </p:attrNameLst>
                                      </p:cBhvr>
                                      <p:tavLst>
                                        <p:tav tm="0">
                                          <p:val>
                                            <p:strVal val="#ppt_x"/>
                                          </p:val>
                                        </p:tav>
                                        <p:tav tm="100000">
                                          <p:val>
                                            <p:strVal val="#ppt_x"/>
                                          </p:val>
                                        </p:tav>
                                      </p:tavLst>
                                    </p:anim>
                                    <p:anim calcmode="lin" valueType="num">
                                      <p:cBhvr additive="base">
                                        <p:cTn id="8" dur="500" fill="hold"/>
                                        <p:tgtEl>
                                          <p:spTgt spid="8705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7052"/>
                                        </p:tgtEl>
                                        <p:attrNameLst>
                                          <p:attrName>style.visibility</p:attrName>
                                        </p:attrNameLst>
                                      </p:cBhvr>
                                      <p:to>
                                        <p:strVal val="visible"/>
                                      </p:to>
                                    </p:set>
                                    <p:anim calcmode="lin" valueType="num">
                                      <p:cBhvr additive="base">
                                        <p:cTn id="13" dur="500" fill="hold"/>
                                        <p:tgtEl>
                                          <p:spTgt spid="87052"/>
                                        </p:tgtEl>
                                        <p:attrNameLst>
                                          <p:attrName>ppt_x</p:attrName>
                                        </p:attrNameLst>
                                      </p:cBhvr>
                                      <p:tavLst>
                                        <p:tav tm="0">
                                          <p:val>
                                            <p:strVal val="#ppt_x"/>
                                          </p:val>
                                        </p:tav>
                                        <p:tav tm="100000">
                                          <p:val>
                                            <p:strVal val="#ppt_x"/>
                                          </p:val>
                                        </p:tav>
                                      </p:tavLst>
                                    </p:anim>
                                    <p:anim calcmode="lin" valueType="num">
                                      <p:cBhvr additive="base">
                                        <p:cTn id="14" dur="500" fill="hold"/>
                                        <p:tgtEl>
                                          <p:spTgt spid="87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1" grpId="0"/>
      <p:bldP spid="8705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灯片编号占位符 4"/>
          <p:cNvSpPr txBox="1">
            <a:spLocks noGrp="1" noChangeArrowheads="1"/>
          </p:cNvSpPr>
          <p:nvPr/>
        </p:nvSpPr>
        <p:spPr bwMode="auto">
          <a:xfrm>
            <a:off x="8618141" y="6356351"/>
            <a:ext cx="2805906"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D60021DE-19A8-4382-BFC5-E40D62A7F65E}" type="slidenum">
              <a:rPr lang="zh-CN" altLang="en-US" sz="1200">
                <a:solidFill>
                  <a:srgbClr val="898989"/>
                </a:solidFill>
              </a:rPr>
              <a:pPr algn="r" eaLnBrk="1" hangingPunct="1"/>
              <a:t>61</a:t>
            </a:fld>
            <a:endParaRPr lang="en-US" altLang="zh-CN"/>
          </a:p>
        </p:txBody>
      </p:sp>
      <p:sp>
        <p:nvSpPr>
          <p:cNvPr id="92164" name="标题 1"/>
          <p:cNvSpPr>
            <a:spLocks noGrp="1" noChangeArrowheads="1"/>
          </p:cNvSpPr>
          <p:nvPr/>
        </p:nvSpPr>
        <p:spPr bwMode="auto">
          <a:xfrm>
            <a:off x="4023053" y="1339850"/>
            <a:ext cx="3885261"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914400" indent="-9144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eaLnBrk="1" hangingPunct="1"/>
            <a:r>
              <a:rPr lang="zh-CN" altLang="en-US" sz="2800" b="1" dirty="0">
                <a:solidFill>
                  <a:srgbClr val="0000FF"/>
                </a:solidFill>
                <a:latin typeface="楷体" panose="02010609060101010101" pitchFamily="49" charset="-122"/>
                <a:ea typeface="楷体" panose="02010609060101010101" pitchFamily="49" charset="-122"/>
                <a:sym typeface="Calibri" pitchFamily="34" charset="0"/>
              </a:rPr>
              <a:t>宝黛判词</a:t>
            </a:r>
          </a:p>
        </p:txBody>
      </p:sp>
      <p:sp>
        <p:nvSpPr>
          <p:cNvPr id="92165" name="内容占位符 2"/>
          <p:cNvSpPr>
            <a:spLocks noGrp="1" noChangeArrowheads="1"/>
          </p:cNvSpPr>
          <p:nvPr/>
        </p:nvSpPr>
        <p:spPr bwMode="auto">
          <a:xfrm>
            <a:off x="1939500" y="3860801"/>
            <a:ext cx="3883174"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20000"/>
              </a:spcBef>
              <a:buFont typeface="Arial" pitchFamily="34" charset="0"/>
              <a:buNone/>
            </a:pPr>
            <a:r>
              <a:rPr lang="zh-CN" altLang="en-US" sz="3600" b="1" dirty="0">
                <a:solidFill>
                  <a:srgbClr val="FF0000"/>
                </a:solidFill>
                <a:latin typeface="楷体" panose="02010609060101010101" pitchFamily="49" charset="-122"/>
                <a:ea typeface="楷体" panose="02010609060101010101" pitchFamily="49" charset="-122"/>
                <a:sym typeface="Calibri" pitchFamily="34" charset="0"/>
              </a:rPr>
              <a:t>可叹停机德，</a:t>
            </a:r>
          </a:p>
          <a:p>
            <a:pPr>
              <a:spcBef>
                <a:spcPct val="20000"/>
              </a:spcBef>
              <a:buFont typeface="Arial" pitchFamily="34" charset="0"/>
              <a:buNone/>
            </a:pPr>
            <a:r>
              <a:rPr lang="zh-CN" altLang="en-US" sz="3600" b="1" dirty="0">
                <a:solidFill>
                  <a:srgbClr val="FF0000"/>
                </a:solidFill>
                <a:latin typeface="楷体" panose="02010609060101010101" pitchFamily="49" charset="-122"/>
                <a:ea typeface="楷体" panose="02010609060101010101" pitchFamily="49" charset="-122"/>
                <a:sym typeface="Calibri" pitchFamily="34" charset="0"/>
              </a:rPr>
              <a:t>堪怜咏絮才。</a:t>
            </a:r>
          </a:p>
          <a:p>
            <a:pPr>
              <a:spcBef>
                <a:spcPct val="20000"/>
              </a:spcBef>
              <a:buFont typeface="Arial" pitchFamily="34" charset="0"/>
              <a:buNone/>
            </a:pPr>
            <a:r>
              <a:rPr lang="zh-CN" altLang="en-US" sz="3600" b="1" dirty="0">
                <a:solidFill>
                  <a:srgbClr val="FF0000"/>
                </a:solidFill>
                <a:latin typeface="楷体" panose="02010609060101010101" pitchFamily="49" charset="-122"/>
                <a:ea typeface="楷体" panose="02010609060101010101" pitchFamily="49" charset="-122"/>
                <a:sym typeface="Calibri" pitchFamily="34" charset="0"/>
              </a:rPr>
              <a:t>玉带林中挂，</a:t>
            </a:r>
          </a:p>
          <a:p>
            <a:pPr>
              <a:spcBef>
                <a:spcPct val="20000"/>
              </a:spcBef>
              <a:buFont typeface="Arial" pitchFamily="34" charset="0"/>
              <a:buNone/>
            </a:pPr>
            <a:r>
              <a:rPr lang="zh-CN" altLang="en-US" sz="3600" b="1" dirty="0">
                <a:solidFill>
                  <a:srgbClr val="FF0000"/>
                </a:solidFill>
                <a:latin typeface="楷体" panose="02010609060101010101" pitchFamily="49" charset="-122"/>
                <a:ea typeface="楷体" panose="02010609060101010101" pitchFamily="49" charset="-122"/>
                <a:sym typeface="Calibri" pitchFamily="34" charset="0"/>
              </a:rPr>
              <a:t>金簪雪里埋。</a:t>
            </a:r>
          </a:p>
        </p:txBody>
      </p:sp>
      <p:sp>
        <p:nvSpPr>
          <p:cNvPr id="92166" name="Text Box 6"/>
          <p:cNvSpPr txBox="1">
            <a:spLocks noChangeArrowheads="1"/>
          </p:cNvSpPr>
          <p:nvPr/>
        </p:nvSpPr>
        <p:spPr bwMode="auto">
          <a:xfrm>
            <a:off x="613793" y="1123951"/>
            <a:ext cx="2698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anose="02010609060101010101" pitchFamily="49" charset="-122"/>
                <a:ea typeface="楷体" panose="02010609060101010101" pitchFamily="49" charset="-122"/>
              </a:rPr>
              <a:t>金陵十二钗正册</a:t>
            </a:r>
          </a:p>
        </p:txBody>
      </p:sp>
      <p:sp>
        <p:nvSpPr>
          <p:cNvPr id="92167" name="Text Box 7"/>
          <p:cNvSpPr txBox="1">
            <a:spLocks noChangeArrowheads="1"/>
          </p:cNvSpPr>
          <p:nvPr/>
        </p:nvSpPr>
        <p:spPr bwMode="auto">
          <a:xfrm>
            <a:off x="991672" y="2347913"/>
            <a:ext cx="10515885" cy="111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indent="-914400" eaLnBrk="1" hangingPunct="1">
              <a:lnSpc>
                <a:spcPct val="125000"/>
              </a:lnSpc>
            </a:pPr>
            <a:r>
              <a:rPr lang="zh-CN" altLang="en-US" sz="2800" b="1" dirty="0"/>
              <a:t>      </a:t>
            </a:r>
            <a:r>
              <a:rPr lang="zh-CN" altLang="en-US" sz="2800" b="1" dirty="0">
                <a:solidFill>
                  <a:srgbClr val="0000FF"/>
                </a:solidFill>
                <a:latin typeface="楷体" panose="02010609060101010101" pitchFamily="49" charset="-122"/>
                <a:ea typeface="楷体" panose="02010609060101010101" pitchFamily="49" charset="-122"/>
              </a:rPr>
              <a:t>一页上便画着两株枯木，木上悬着一围玉带，又有一堆雪，雪下一股金簪。也有四句言词，道是：</a:t>
            </a:r>
          </a:p>
        </p:txBody>
      </p:sp>
      <p:pic>
        <p:nvPicPr>
          <p:cNvPr id="92168" name="Picture 8" descr="6741e7ee7148df0879f05555"/>
          <p:cNvPicPr>
            <a:picLocks noChangeAspect="1" noChangeArrowheads="1"/>
          </p:cNvPicPr>
          <p:nvPr/>
        </p:nvPicPr>
        <p:blipFill>
          <a:blip r:embed="rId2">
            <a:extLst>
              <a:ext uri="{28A0092B-C50C-407E-A947-70E740481C1C}">
                <a14:useLocalDpi xmlns:a14="http://schemas.microsoft.com/office/drawing/2010/main" val="0"/>
              </a:ext>
            </a:extLst>
          </a:blip>
          <a:srcRect l="29701"/>
          <a:stretch>
            <a:fillRect/>
          </a:stretch>
        </p:blipFill>
        <p:spPr bwMode="auto">
          <a:xfrm>
            <a:off x="6486571" y="3573464"/>
            <a:ext cx="5584672"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432333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灯片编号占位符 4"/>
          <p:cNvSpPr txBox="1">
            <a:spLocks noGrp="1" noChangeArrowheads="1"/>
          </p:cNvSpPr>
          <p:nvPr/>
        </p:nvSpPr>
        <p:spPr bwMode="auto">
          <a:xfrm>
            <a:off x="8618141" y="6356351"/>
            <a:ext cx="2805906"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2D81B0FA-2D2C-438E-9F05-36DDD949B729}" type="slidenum">
              <a:rPr lang="zh-CN" altLang="en-US" sz="1200">
                <a:solidFill>
                  <a:srgbClr val="898989"/>
                </a:solidFill>
              </a:rPr>
              <a:pPr algn="r" eaLnBrk="1" hangingPunct="1"/>
              <a:t>62</a:t>
            </a:fld>
            <a:endParaRPr lang="en-US" altLang="zh-CN"/>
          </a:p>
        </p:txBody>
      </p:sp>
      <p:sp>
        <p:nvSpPr>
          <p:cNvPr id="13316" name="内容占位符 2"/>
          <p:cNvSpPr>
            <a:spLocks noGrp="1" noChangeArrowheads="1"/>
          </p:cNvSpPr>
          <p:nvPr/>
        </p:nvSpPr>
        <p:spPr bwMode="auto">
          <a:xfrm>
            <a:off x="517757" y="2347913"/>
            <a:ext cx="6935059" cy="432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20000"/>
              </a:spcBef>
              <a:buFont typeface="Arial" pitchFamily="34" charset="0"/>
              <a:buNone/>
            </a:pPr>
            <a:r>
              <a:rPr lang="zh-CN" altLang="en-US" sz="3200" dirty="0">
                <a:latin typeface="Calibri" pitchFamily="34" charset="0"/>
                <a:sym typeface="Calibri" pitchFamily="34" charset="0"/>
              </a:rPr>
              <a:t>                     </a:t>
            </a:r>
            <a:r>
              <a:rPr lang="zh-CN" altLang="en-US" sz="2800" b="1" dirty="0">
                <a:solidFill>
                  <a:srgbClr val="0000FF"/>
                </a:solidFill>
                <a:latin typeface="楷体" pitchFamily="49" charset="-122"/>
                <a:ea typeface="楷体" pitchFamily="49" charset="-122"/>
                <a:sym typeface="Calibri" pitchFamily="34" charset="0"/>
              </a:rPr>
              <a:t>终身误</a:t>
            </a:r>
            <a:endParaRPr lang="en-US" altLang="zh-CN" sz="2800" b="1" dirty="0">
              <a:solidFill>
                <a:srgbClr val="0000FF"/>
              </a:solidFill>
              <a:latin typeface="楷体" pitchFamily="49" charset="-122"/>
              <a:ea typeface="楷体" pitchFamily="49" charset="-122"/>
              <a:sym typeface="Calibri" pitchFamily="34" charset="0"/>
            </a:endParaRPr>
          </a:p>
          <a:p>
            <a:pPr>
              <a:lnSpc>
                <a:spcPct val="135000"/>
              </a:lnSpc>
              <a:spcBef>
                <a:spcPct val="20000"/>
              </a:spcBef>
              <a:buFont typeface="Arial" pitchFamily="34" charset="0"/>
              <a:buNone/>
            </a:pPr>
            <a:r>
              <a:rPr lang="zh-CN" altLang="en-US" sz="2800" b="1" dirty="0">
                <a:solidFill>
                  <a:srgbClr val="0000FF"/>
                </a:solidFill>
                <a:latin typeface="楷体" pitchFamily="49" charset="-122"/>
                <a:ea typeface="楷体" pitchFamily="49" charset="-122"/>
                <a:sym typeface="Calibri" pitchFamily="34" charset="0"/>
              </a:rPr>
              <a:t>都道是金玉良姻，俺只念木石前盟。</a:t>
            </a:r>
          </a:p>
          <a:p>
            <a:pPr>
              <a:lnSpc>
                <a:spcPct val="135000"/>
              </a:lnSpc>
              <a:spcBef>
                <a:spcPct val="20000"/>
              </a:spcBef>
              <a:buFont typeface="Arial" pitchFamily="34" charset="0"/>
              <a:buNone/>
            </a:pPr>
            <a:r>
              <a:rPr lang="zh-CN" altLang="en-US" sz="2800" b="1" dirty="0">
                <a:solidFill>
                  <a:srgbClr val="0000FF"/>
                </a:solidFill>
                <a:latin typeface="楷体" pitchFamily="49" charset="-122"/>
                <a:ea typeface="楷体" pitchFamily="49" charset="-122"/>
                <a:sym typeface="Calibri" pitchFamily="34" charset="0"/>
              </a:rPr>
              <a:t>空对着，山中高士晶莹雪；</a:t>
            </a:r>
          </a:p>
          <a:p>
            <a:pPr>
              <a:lnSpc>
                <a:spcPct val="135000"/>
              </a:lnSpc>
              <a:spcBef>
                <a:spcPct val="20000"/>
              </a:spcBef>
              <a:buFont typeface="Arial" pitchFamily="34" charset="0"/>
              <a:buNone/>
            </a:pPr>
            <a:r>
              <a:rPr lang="zh-CN" altLang="en-US" sz="2800" b="1" dirty="0">
                <a:solidFill>
                  <a:srgbClr val="0000FF"/>
                </a:solidFill>
                <a:latin typeface="楷体" pitchFamily="49" charset="-122"/>
                <a:ea typeface="楷体" pitchFamily="49" charset="-122"/>
                <a:sym typeface="Calibri" pitchFamily="34" charset="0"/>
              </a:rPr>
              <a:t>终不忘，世外仙姝寂寞林。</a:t>
            </a:r>
          </a:p>
          <a:p>
            <a:pPr>
              <a:lnSpc>
                <a:spcPct val="135000"/>
              </a:lnSpc>
              <a:spcBef>
                <a:spcPct val="20000"/>
              </a:spcBef>
              <a:buFont typeface="Arial" pitchFamily="34" charset="0"/>
              <a:buNone/>
            </a:pPr>
            <a:r>
              <a:rPr lang="zh-CN" altLang="en-US" sz="2800" b="1" dirty="0">
                <a:solidFill>
                  <a:srgbClr val="0000FF"/>
                </a:solidFill>
                <a:latin typeface="楷体" pitchFamily="49" charset="-122"/>
                <a:ea typeface="楷体" pitchFamily="49" charset="-122"/>
                <a:sym typeface="Calibri" pitchFamily="34" charset="0"/>
              </a:rPr>
              <a:t>叹人间，美中不足今方信。</a:t>
            </a:r>
          </a:p>
          <a:p>
            <a:pPr>
              <a:lnSpc>
                <a:spcPct val="135000"/>
              </a:lnSpc>
              <a:spcBef>
                <a:spcPct val="20000"/>
              </a:spcBef>
              <a:buFont typeface="Arial" pitchFamily="34" charset="0"/>
              <a:buNone/>
            </a:pPr>
            <a:r>
              <a:rPr lang="zh-CN" altLang="en-US" sz="2800" b="1" dirty="0">
                <a:solidFill>
                  <a:srgbClr val="0000FF"/>
                </a:solidFill>
                <a:latin typeface="楷体" pitchFamily="49" charset="-122"/>
                <a:ea typeface="楷体" pitchFamily="49" charset="-122"/>
                <a:sym typeface="Calibri" pitchFamily="34" charset="0"/>
              </a:rPr>
              <a:t>纵然是齐眉举案，到底意难平。</a:t>
            </a:r>
          </a:p>
        </p:txBody>
      </p:sp>
      <p:sp>
        <p:nvSpPr>
          <p:cNvPr id="13317" name="TextBox 3"/>
          <p:cNvSpPr txBox="1">
            <a:spLocks noChangeArrowheads="1"/>
          </p:cNvSpPr>
          <p:nvPr/>
        </p:nvSpPr>
        <p:spPr bwMode="auto">
          <a:xfrm>
            <a:off x="7236792" y="2997201"/>
            <a:ext cx="431878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2400" dirty="0"/>
              <a:t>      </a:t>
            </a:r>
            <a:r>
              <a:rPr lang="zh-CN" altLang="en-US" sz="2800" b="1" dirty="0">
                <a:solidFill>
                  <a:srgbClr val="FF0000"/>
                </a:solidFill>
                <a:latin typeface="楷体" panose="02010609060101010101" pitchFamily="49" charset="-122"/>
                <a:ea typeface="楷体" panose="02010609060101010101" pitchFamily="49" charset="-122"/>
              </a:rPr>
              <a:t>写的是贾宝玉婚后仍不忘怀死去的林黛玉，薛宝钗徒有“金玉良姻”的虚名而实际上则终身寂寞。曲名</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终身误</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就包含这个意思。</a:t>
            </a:r>
          </a:p>
        </p:txBody>
      </p:sp>
      <p:sp>
        <p:nvSpPr>
          <p:cNvPr id="89094" name="Text Box 6"/>
          <p:cNvSpPr txBox="1">
            <a:spLocks noChangeArrowheads="1"/>
          </p:cNvSpPr>
          <p:nvPr/>
        </p:nvSpPr>
        <p:spPr bwMode="auto">
          <a:xfrm>
            <a:off x="517756" y="1123951"/>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anose="02010609060101010101" pitchFamily="49" charset="-122"/>
                <a:ea typeface="楷体" panose="02010609060101010101" pitchFamily="49" charset="-122"/>
                <a:sym typeface="Arial" pitchFamily="34" charset="0"/>
              </a:rPr>
              <a:t>红楼梦曲子</a:t>
            </a:r>
          </a:p>
        </p:txBody>
      </p:sp>
    </p:spTree>
    <p:extLst>
      <p:ext uri="{BB962C8B-B14F-4D97-AF65-F5344CB8AC3E}">
        <p14:creationId xmlns:p14="http://schemas.microsoft.com/office/powerpoint/2010/main" val="24222939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box(in)">
                                      <p:cBhvr>
                                        <p:cTn id="7" dur="500"/>
                                        <p:tgtEl>
                                          <p:spTgt spid="133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box(in)">
                                      <p:cBhvr>
                                        <p:cTn id="12"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P spid="13317"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内容占位符 2"/>
          <p:cNvSpPr>
            <a:spLocks noGrp="1" noChangeArrowheads="1"/>
          </p:cNvSpPr>
          <p:nvPr/>
        </p:nvSpPr>
        <p:spPr bwMode="auto">
          <a:xfrm>
            <a:off x="233826" y="1485901"/>
            <a:ext cx="11231976"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spcBef>
                <a:spcPct val="20000"/>
              </a:spcBef>
              <a:buFont typeface="Arial" pitchFamily="34" charset="0"/>
              <a:buNone/>
            </a:pPr>
            <a:r>
              <a:rPr lang="zh-CN" altLang="en-US" sz="3200" dirty="0">
                <a:latin typeface="Calibri" pitchFamily="34" charset="0"/>
                <a:sym typeface="Calibri" pitchFamily="34" charset="0"/>
              </a:rPr>
              <a:t>              </a:t>
            </a:r>
            <a:r>
              <a:rPr lang="zh-CN" altLang="en-US" sz="3600" b="1" dirty="0">
                <a:solidFill>
                  <a:srgbClr val="0000FF"/>
                </a:solidFill>
                <a:latin typeface="楷体" pitchFamily="49" charset="-122"/>
                <a:ea typeface="楷体" pitchFamily="49" charset="-122"/>
                <a:sym typeface="Calibri" pitchFamily="34" charset="0"/>
              </a:rPr>
              <a:t>曹雪芹生前的知己脂砚斋指出，在人生观、价值观的选择上，“钗、玉二人形景较诸人皆近，二人之远，实相近之至也。至颦儿于宝玉似近之至矣，却远之至也”，“钗与玉远中近，颦与玉近中远。”         </a:t>
            </a:r>
          </a:p>
        </p:txBody>
      </p:sp>
      <p:sp>
        <p:nvSpPr>
          <p:cNvPr id="90118" name="Text Box 6"/>
          <p:cNvSpPr txBox="1">
            <a:spLocks noChangeArrowheads="1"/>
          </p:cNvSpPr>
          <p:nvPr/>
        </p:nvSpPr>
        <p:spPr bwMode="auto">
          <a:xfrm>
            <a:off x="4213035" y="403226"/>
            <a:ext cx="3601331"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深度解读薛宝钗</a:t>
            </a:r>
          </a:p>
        </p:txBody>
      </p:sp>
    </p:spTree>
    <p:extLst>
      <p:ext uri="{BB962C8B-B14F-4D97-AF65-F5344CB8AC3E}">
        <p14:creationId xmlns:p14="http://schemas.microsoft.com/office/powerpoint/2010/main" val="409177278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578004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倾读宝钗</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a:p>
            <a:pPr>
              <a:buNone/>
            </a:pP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薛宝钗之美不仅在于她美丽姿容的</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艳冠群芳</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，更在于</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珍重芳姿</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昼掩门</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的持重；不仅在于</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淡极始知花更艳</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的清雅，更在于</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不语婷婷日又昏</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的坦然。薛宝钗的大美在于她的超凡脱俗与处世圆融，这美是回归人性本真的大美，这是强有力生命的再现，她是人类精神和灵魂孤独的探索者，她向我们展示了超凡入圣的高妙人生境界。宝钗的丰富是基于她对世界的完全了悟，一个了悟了的人，她便是一个完整的世界。对于了悟宇宙真理的人来说，无所谓出世与入世，无所谓相聚与分离，无所谓失去与得到，世界再也不是矛盾和对立的二元，而是完全的同一了，同一的世界不需要分辨，只需要体验。有了这样的体悟，便会有一种面对命运坦然而大度的姿态，这便是凡与圣的差别。偏颇于一边的读者无法解读宝钗那个完整的世界，无法领略她全然的美。宝钗是一位超凡入圣的女子，宝钗是一位圆融无碍的高士</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p:txBody>
      </p:sp>
    </p:spTree>
    <p:extLst>
      <p:ext uri="{BB962C8B-B14F-4D97-AF65-F5344CB8AC3E}">
        <p14:creationId xmlns:p14="http://schemas.microsoft.com/office/powerpoint/2010/main" val="353171171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463511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宝钗的丰富是一个世界，宝钗的神秘也是一个世界。宝钗的出场是那么清谈，我们虽无法详细得知她成长的心路历程、生活所给她的苦与乐，但我们却能从她的遭遇和她处世的态度上看到她的成长。</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我们且看第四回宝钗的出场：</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还有一女，比薛蟠小两岁，乳名宝钗，生得肌骨莹润，举止娴雅。当日有他父亲在日，酷爱此女，令其读书识字，较之乃兄竟高过十倍。自父亲死后，见哥哥不能依贴母怀，他便不以书字为事，只留心针</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黹</a:t>
            </a:r>
            <a:r>
              <a:rPr lang="en-US" altLang="zh-CN" sz="2800" b="1" dirty="0">
                <a:solidFill>
                  <a:srgbClr val="FF0000"/>
                </a:solidFill>
              </a:rPr>
              <a:t>[</a:t>
            </a:r>
            <a:r>
              <a:rPr lang="en-US" altLang="zh-CN" sz="2800" b="1" dirty="0" err="1">
                <a:solidFill>
                  <a:srgbClr val="FF0000"/>
                </a:solidFill>
              </a:rPr>
              <a:t>zhǐ</a:t>
            </a:r>
            <a:r>
              <a:rPr lang="en-US" altLang="zh-CN" sz="2800" b="1" dirty="0">
                <a:solidFill>
                  <a:srgbClr val="FF0000"/>
                </a:solidFill>
              </a:rPr>
              <a:t>]</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等</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事，好为母亲分忧解劳。近因今上崇诗尚礼，征采才能，降不世出之隆恩，除聘选妃嫔外，凡仕宦名家之女，皆亲名达部，以备选为公主郡主入学陪侍，充为才人赞善之职。</a:t>
            </a:r>
          </a:p>
        </p:txBody>
      </p:sp>
    </p:spTree>
    <p:extLst>
      <p:ext uri="{BB962C8B-B14F-4D97-AF65-F5344CB8AC3E}">
        <p14:creationId xmlns:p14="http://schemas.microsoft.com/office/powerpoint/2010/main" val="23534810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酷爱</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宝钗的父亲去世了，我们不知道丧父之痛给过宝钗怎样的内心苦难，但我们看到了一个在苦难中成熟的宝钗，一个将自我放下，为母亲分忧的宝钗。父亲的去世让宝钗看到了生命的无常，这无常定让她对有限生命做过最深刻的思考。宝钗的博学是大观园中的女儿们无人能比的，就连最有才华的黛玉也不及宝钗的广博。一个丰富的灵魂是一定要经过知识的浸润的，而对生命的彻悟却是要经历通过知而达到智的转变，绝圣弃知，这是一个大智慧的境界，宝钗在丧父之痛后经历了这样的转变。凡圣只在一念之间，这不同的一念就在于对待世界的态度。宝钗不是一个自由人，她无法决定自己的命运，宝钗充为才人赞善之职也并非自己的选择，而是因为</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凡仕宦名家之女，皆亲名达部</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。宝钗不能掌握自己命运，所以她选择一种超然于命运之上的姿态，这种超然正是对小我的挣脱，正是生命的大智慧。正是这种大智慧使得宝钗超凡脱俗、圆融无碍</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p:txBody>
      </p:sp>
    </p:spTree>
    <p:extLst>
      <p:ext uri="{BB962C8B-B14F-4D97-AF65-F5344CB8AC3E}">
        <p14:creationId xmlns:p14="http://schemas.microsoft.com/office/powerpoint/2010/main" val="133002082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86622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宝钗一出场，她已经是一个彻悟了的宝钗，所以在以后的整部书里我们看不到宝钗在情感上的大起大落，看不到宝钗的任性悲愤，我们看到的是宝钗的随缘守份，看到的是宝钗的藏愚守拙。作者将一个完整的宝钗呈现给我们，她不需要再雕琢，我们看到的宝钗已经是一个成熟的宝钗，一个</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行为豁达，随分从时</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的宝钗，一个了悟了的宝钗，一个丰富而又意韵深长，随缘却又超然的宝钗。</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宝钗的美貌是艳冠群芳的，她</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品格端方，容貌丰美，人多谓黛玉所不及</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痴情公子贾宝玉常常忘情于宝钗，也决非与她的美貌无关。我们且看第二十八回《薛宝钗羞笼红麝串》一回：</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宝钗原生的肌肤丰泽，容易褪不下来，宝玉在旁边看着雪白的一段酥臂，不觉动了羡慕之心</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再看宝钗形容，只见脸若银盘，眼似水杏，唇不点而红，眉不画而翠，比黛玉更具一种妩媚风流，不觉就呆了。</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p:txBody>
      </p:sp>
    </p:spTree>
    <p:extLst>
      <p:ext uri="{BB962C8B-B14F-4D97-AF65-F5344CB8AC3E}">
        <p14:creationId xmlns:p14="http://schemas.microsoft.com/office/powerpoint/2010/main" val="359940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016" y="188640"/>
            <a:ext cx="11358699" cy="534915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黛</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玉在宝玉的眼里已经是一个</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神仙似的妹妹</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了，而宝钗比黛玉却更有一种妩媚风流</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这给了我们多么广阔的想象空间啊！还好书中用群花之首牡丹来比喻宝钗，又有</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若教解语应倾国，任是无情也动人</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的诗句，帮助我们去想象宝钗的天姿国色。可美貌超群的宝钗对自己的容貌除持守住天然之外，没有再多一丝的雕琢。我们从宝钗平时的穿着就可看到：</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b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b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宝玉掀帘一迈步进去，先就看见薛宝钗坐在炕上作针线，头上挽着漆黑油光的纂儿，蜜合色棉袄，玫瑰紫二色金银鼠比肩褂，葱黄绫棉裙，一色半新不旧，看去不觉奢华。罕言寡语，人谓藏愚；安分随时，自云守拙。</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薛姨妈道：</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姨娘不知道，宝丫头古怪着呢，她从来不爱这些花儿粉儿的</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p:txBody>
      </p:sp>
    </p:spTree>
    <p:extLst>
      <p:ext uri="{BB962C8B-B14F-4D97-AF65-F5344CB8AC3E}">
        <p14:creationId xmlns:p14="http://schemas.microsoft.com/office/powerpoint/2010/main" val="7411012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9621" y="30904"/>
            <a:ext cx="11717691"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latin typeface="Calibri" pitchFamily="34" charset="0"/>
                <a:sym typeface="Calibri" pitchFamily="34" charset="0"/>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一</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位妙龄少女在一个完全可以奢华的家境里，却不觉奢华，这是</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怎样  一</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种心境。一位妙龄少女从来不爱花儿、粉儿这些，这又会是怎样独特的情致呢？《红楼梦》整部书都在惋惜女儿们易逝的青春和无常的命运，宝钗却在豆蔻年华便对青春没有一丝的执着。这不执着是生命的冷静，这冷静将带给她红颜逝去时的平静，这平静来自于心底，她再不受肉体的困惑。王熙凤爱这个世间的名和利，她的穿着是多么的雍容富贵！因为她太在意这个外在的世界了。大观园里那些既美且才的女儿们，又有那一个像宝钗这样的朴素与沉静呢？这朴素与沉静是灵性世界的召唤，这召唤是生命根本的声音。如果我们可以通过一个人的穿着修饰，窥到他的内心世界，那么宝钗就再也没有一丝的虚饰，正是因为她看到了世界的实相，虚饰对她已经一无用处，一无吸引了，持纯守素这是一个返朴归真的境界，这是一个不再被欲望纷扰的境界。纯素之道是美的大道，这样的审美情趣，一定是超越在世俗的美和丑之上的。</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淡极始知花更艳</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，这正是宝钗对人生大美的领悟。宝钗是做到了</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虽有荣观，燕处超然</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的境界，拥有了这样的沉静那一定是懂得了生命的根本。</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en-US" altLang="zh-CN" sz="2800" b="1" dirty="0">
                <a:latin typeface="Calibri" pitchFamily="34" charset="0"/>
                <a:sym typeface="Calibri" pitchFamily="34" charset="0"/>
              </a:rPr>
              <a:t> </a:t>
            </a:r>
            <a:endParaRPr lang="zh-CN" altLang="en-US" sz="2800" b="1" dirty="0">
              <a:latin typeface="Calibri" pitchFamily="34" charset="0"/>
              <a:sym typeface="Calibri" pitchFamily="34" charset="0"/>
            </a:endParaRPr>
          </a:p>
        </p:txBody>
      </p:sp>
    </p:spTree>
    <p:extLst>
      <p:ext uri="{BB962C8B-B14F-4D97-AF65-F5344CB8AC3E}">
        <p14:creationId xmlns:p14="http://schemas.microsoft.com/office/powerpoint/2010/main" val="1511466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这</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一阵阵凉森森甜丝丝的幽香</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，在修辞上是一种感觉向另一种</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感觉的</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转化；读之，有一种缠缠绵绵的音乐之美。是啊，宝钗和黛玉，对于宝玉来说，是一首美妙的歌，她们的体香，当然是一曲动人的、令人陶醉的音乐啊。</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r>
            <a:b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当然</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，薛宝钗身子的这种冷香，是宝钗性格的象征，是宝玉的某种主观感觉的产物，这和后文第</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19</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回林黛玉的天生暖香，是不尽相同的。</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4051048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1661" y="353145"/>
            <a:ext cx="11358699" cy="595239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看懂了宝钗的穿着我们再去看宝钗的蘅芜苑：</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顺着</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云步石梯上去，一同进了蘅芜苑，只觉异香扑鼻。那些奇草仙藤愈冷愈苍翠，</a:t>
            </a:r>
          </a:p>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都</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结了实，似珊瑚豆子一般，累垂可爱。及进了房屋，雪洞一般，一色玩器全无，案上只有一个土定瓶中供着数枝菊花，并两部书，茶奁茶杯而已。床上只吊着青纱帐幔，衾褥也十分朴素。</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a:p>
            <a:pPr>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宝</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钗屋里清淡到除了日常必须用品之外，再无一样多余，这样至简的生活大概只有得道了的高僧可以享用。宝钗这至简的生活定会有她的真意，那真意一定是内心世界的愈冷愈苍翠，一定结了累垂可爱的果实。妙玉是最为清高的，妙玉在请宝玉品茗时用了稀世珍宝，而宝钗所用的那普通的茶杯，却早已在妙玉的珍宝之上了。抛却了世间的宝物，却保有了生命最可贵的天真。这样的脱俗连在佛门中修行的妙玉也是望尘莫及的。</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endParaRPr>
          </a:p>
        </p:txBody>
      </p:sp>
    </p:spTree>
    <p:extLst>
      <p:ext uri="{BB962C8B-B14F-4D97-AF65-F5344CB8AC3E}">
        <p14:creationId xmlns:p14="http://schemas.microsoft.com/office/powerpoint/2010/main" val="18750356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19029" y="836712"/>
            <a:ext cx="11358699" cy="440120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    如果</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说对物质世界的超越还较为容易的话，那么对精神世界的超越就更为艰难。王熙凤热爱那个物质的世界，耗费了一生的聪明才智，却最终将她陷入困境。黛玉在她诗和情的精神世界里跋涉，化解不开的愁思成了她生命的主旋律。如何能得到生命中真正的自由和幸福？这样的探索只有宝钗完成了，她松开了手，松开了一切，但一个完整的世界向她展开了。从知到智的过程是一个艰难的过程，知识的广博是一个基础，当智慧的大门打开之后，知识便成为度脱苦海的舟筏，失去了被依附的作用，成为了一种方便。此时我们就懂得了博学的宝钗为何不以</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书字为事</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sym typeface="Calibri" pitchFamily="34" charset="0"/>
              </a:rPr>
              <a:t>的原因了。生命的鲜活不在书和字里，而是在对当下的体悟里。</a:t>
            </a:r>
          </a:p>
        </p:txBody>
      </p:sp>
    </p:spTree>
    <p:extLst>
      <p:ext uri="{BB962C8B-B14F-4D97-AF65-F5344CB8AC3E}">
        <p14:creationId xmlns:p14="http://schemas.microsoft.com/office/powerpoint/2010/main" val="15114662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4624"/>
            <a:ext cx="11852484"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buNone/>
            </a:pP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另类解读：</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在宝玉</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眼里，纯幽默简直就是庸俗，宝钗第一出点了</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西游记</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，这叫古代奇幻故事，架空历史兼带幽默的，已经不够雅，下面立马又一出</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山门</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难道宝姐姐就喜欢搞笑不成？宝玉心里不藏话，他说了：“只好点这些戏。”他开始怀疑宝钗的欣赏水平了。宝钗该如何做答呢？ </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宝钗的生日，贾母出头让操办的，按照宝钗的潜规则 ，她首先得奉承老太太高兴，然后才可以自己高兴。点两出热闹搞笑的戏，明摆着就是为了讨</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老太太开心</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，不料宝玉以为她自身喜欢这些戏，公然怀疑她的欣赏水平，她不能闭口不答，也不能说我就是为了讨好你奶奶，更不能说本姐姐就是喜欢这些幽默的，她咋办 呢？她不笨，她机变是有的，她得有理有据说明这戏好，她点得够个性。 </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呵呵</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，要在贾家生存的好，必须八面玲珑才可。宝钗生日，娱乐了老太太，让宝玉做了回粉丝，自己也开心幸福的很，非常之成功到位，这年纪才</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15</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岁的姑娘，了不得，这心机权变比刘备青梅煮酒毫不逊色啊。至于宝玉，实在因为看戏不多，或者看了不记，心思又太过天真，只能瞪大美目佩服宝姐姐了。 </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摘自网</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评</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875035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第十八</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大观园</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试才题对额 荣国府归省庆</a:t>
            </a:r>
            <a:r>
              <a:rPr lang="zh-CN" altLang="en-US" sz="2800" b="1" dirty="0" smtClean="0">
                <a:solidFill>
                  <a:srgbClr val="0000FF"/>
                </a:solidFill>
                <a:latin typeface="楷体" panose="02010609060101010101" pitchFamily="49" charset="-122"/>
                <a:ea typeface="楷体" panose="02010609060101010101" pitchFamily="49" charset="-122"/>
                <a:cs typeface="宋体" pitchFamily="2" charset="-122"/>
              </a:rPr>
              <a:t>元宵</a:t>
            </a:r>
            <a:endParaRPr lang="en-US" altLang="zh-CN" sz="2800" dirty="0" smtClean="0"/>
          </a:p>
          <a:p>
            <a:pPr eaLnBrk="1" hangingPunct="1">
              <a:spcBef>
                <a:spcPct val="0"/>
              </a:spcBef>
              <a:buFontTx/>
              <a:buNone/>
            </a:pP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凝晖钟瑞     匾额</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庚辰双行夹批：便又含蓄。</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薛宝钗</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芳园筑向帝城西，</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华日祥云笼罩奇。</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高柳喜迁莺出谷，</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修篁时待凤来仪。</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庚辰双行夹批：恰极！</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文风已着宸游夕，</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孝化应隆遍省时。</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睿藻仙才盈彩笔，</a:t>
            </a:r>
            <a:b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b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　　自惭何敢再为辞？</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r>
              <a:rPr lang="zh-CN" altLang="en-US" sz="2800" b="1" dirty="0">
                <a:solidFill>
                  <a:srgbClr val="0000FF"/>
                </a:solidFill>
                <a:latin typeface="楷体" panose="02010609060101010101" pitchFamily="49" charset="-122"/>
                <a:ea typeface="楷体" panose="02010609060101010101" pitchFamily="49" charset="-122"/>
                <a:cs typeface="宋体" pitchFamily="2" charset="-122"/>
              </a:rPr>
              <a:t>庚辰双行夹批：好诗！此不过颂圣应酬耳，未见长，以后渐知。</a:t>
            </a:r>
            <a:r>
              <a:rPr lang="en-US" altLang="zh-CN" sz="2800" b="1" dirty="0">
                <a:solidFill>
                  <a:srgbClr val="0000FF"/>
                </a:solidFill>
                <a:latin typeface="楷体" panose="02010609060101010101" pitchFamily="49" charset="-122"/>
                <a:ea typeface="楷体" panose="02010609060101010101" pitchFamily="49" charset="-122"/>
                <a:cs typeface="宋体" pitchFamily="2" charset="-122"/>
              </a:rPr>
              <a:t>】</a:t>
            </a:r>
            <a:endParaRPr lang="zh-CN" altLang="en-US" sz="2800" b="1"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3010849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8" y="116632"/>
            <a:ext cx="11600468"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fontAlgn="base" hangingPunct="1">
              <a:spcBef>
                <a:spcPct val="0"/>
              </a:spcBef>
              <a:spcAft>
                <a:spcPct val="0"/>
              </a:spcAft>
              <a:buNone/>
            </a:pPr>
            <a:r>
              <a:rPr lang="zh-CN" altLang="zh-CN" sz="2800" b="1" dirty="0">
                <a:solidFill>
                  <a:srgbClr val="FF0000"/>
                </a:solidFill>
                <a:latin typeface="楷体" panose="02010609060101010101" pitchFamily="49" charset="-122"/>
                <a:ea typeface="楷体" panose="02010609060101010101" pitchFamily="49" charset="-122"/>
                <a:cs typeface="宋体" pitchFamily="2" charset="-122"/>
              </a:rPr>
              <a:t>第二十</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回</a:t>
            </a:r>
            <a:r>
              <a:rPr lang="zh-CN" altLang="en-US" sz="2800" b="1"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b="1" dirty="0" smtClean="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王熙凤正言弹妒意 林黛玉俏语谑娇音</a:t>
            </a:r>
            <a:b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b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湘云出场时，曹公还写了个小插曲。黛玉见宝玉从宝钗处来吃醋，冷笑说</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：“我说亏你在那里绊住，不然早就飞了来了。”宝玉笑着解释：“只许同你玩，替你解闷儿。不过偶然去他那里一趟。”黛玉赌气回房去了。</a:t>
            </a:r>
          </a:p>
          <a:p>
            <a:pPr lvl="0" fontAlgn="base">
              <a:spcBef>
                <a:spcPct val="0"/>
              </a:spcBef>
              <a:spcAft>
                <a:spcPct val="0"/>
              </a:spcAft>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我们</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知道黛玉一心一意只对宝玉一人，这种情不能掺杂任何东西，不能多出任何人。而宝玉的辩解在她心中却还有别人，所以两个人又闹了别扭。尚不知情的宝钗此时插了进来，又把宝玉叫走了，黛玉就越发气闷，只向窗前流泪。没多久，宝玉又回来接着哄黛玉。这段描写特别细腻。</a:t>
            </a:r>
          </a:p>
          <a:p>
            <a:pPr lvl="0" fontAlgn="base">
              <a:spcBef>
                <a:spcPct val="0"/>
              </a:spcBef>
              <a:spcAft>
                <a:spcPct val="0"/>
              </a:spcAft>
              <a:buNone/>
            </a:pPr>
            <a:r>
              <a:rPr lang="en-US" altLang="zh-CN" sz="2800" b="1" dirty="0" smtClean="0">
                <a:solidFill>
                  <a:srgbClr val="0000FF"/>
                </a:solidFill>
                <a:latin typeface="楷体" panose="02010609060101010101" pitchFamily="49" charset="-122"/>
                <a:ea typeface="楷体" panose="02010609060101010101" pitchFamily="49" charset="-122"/>
                <a:cs typeface="宋体" pitchFamily="2" charset="-122"/>
              </a:rPr>
              <a:t>   </a:t>
            </a:r>
            <a:r>
              <a:rPr lang="zh-CN" altLang="zh-CN" sz="2800" b="1" dirty="0" smtClean="0">
                <a:solidFill>
                  <a:srgbClr val="0000FF"/>
                </a:solidFill>
                <a:latin typeface="楷体" panose="02010609060101010101" pitchFamily="49" charset="-122"/>
                <a:ea typeface="楷体" panose="02010609060101010101" pitchFamily="49" charset="-122"/>
                <a:cs typeface="宋体" pitchFamily="2" charset="-122"/>
              </a:rPr>
              <a:t>宝玉</a:t>
            </a:r>
            <a:r>
              <a:rPr lang="zh-CN" altLang="zh-CN" sz="2800" b="1" dirty="0">
                <a:solidFill>
                  <a:srgbClr val="0000FF"/>
                </a:solidFill>
                <a:latin typeface="楷体" panose="02010609060101010101" pitchFamily="49" charset="-122"/>
                <a:ea typeface="楷体" panose="02010609060101010101" pitchFamily="49" charset="-122"/>
                <a:cs typeface="宋体" pitchFamily="2" charset="-122"/>
              </a:rPr>
              <a:t>摸准了黛玉的心思，开解黛玉说：“你这么个明白人，难道连亲不间疏、先不僭后也不知道？我虽糊涂，却明白这两句话，头一件咱们是姑舅姊妹，宝姐姐是两姨姊妹，论亲戚，他比你疏。第二件，你先来，咱们两个一桌吃，一床睡，长的这么大了，他是才来的，岂有个为他疏了你的呢！”</a:t>
            </a:r>
          </a:p>
        </p:txBody>
      </p:sp>
      <p:sp>
        <p:nvSpPr>
          <p:cNvPr id="3" name="Rectangle 3"/>
          <p:cNvSpPr>
            <a:spLocks noChangeArrowheads="1"/>
          </p:cNvSpPr>
          <p:nvPr/>
        </p:nvSpPr>
        <p:spPr bwMode="auto">
          <a:xfrm>
            <a:off x="0" y="0"/>
            <a:ext cx="5016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900" b="0" i="0" u="none" strike="noStrike" cap="none" normalizeH="0" baseline="0" smtClean="0">
                <a:ln>
                  <a:noFill/>
                </a:ln>
                <a:solidFill>
                  <a:srgbClr val="FF4200"/>
                </a:solidFill>
                <a:effectLst/>
                <a:latin typeface="Verdana" pitchFamily="34" charset="0"/>
                <a:ea typeface="宋体" pitchFamily="2" charset="-122"/>
                <a:cs typeface="宋体" pitchFamily="2" charset="-122"/>
              </a:rPr>
              <a:t/>
            </a:r>
            <a:br>
              <a:rPr kumimoji="0" lang="zh-CN" altLang="zh-CN" sz="900" b="0" i="0" u="none" strike="noStrike" cap="none" normalizeH="0" baseline="0" smtClean="0">
                <a:ln>
                  <a:noFill/>
                </a:ln>
                <a:solidFill>
                  <a:srgbClr val="FF4200"/>
                </a:solidFill>
                <a:effectLst/>
                <a:latin typeface="Verdana"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233554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429</TotalTime>
  <Words>4971</Words>
  <Application>Microsoft Office PowerPoint</Application>
  <PresentationFormat>自定义</PresentationFormat>
  <Paragraphs>245</Paragraphs>
  <Slides>72</Slides>
  <Notes>2</Notes>
  <HiddenSlides>0</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50</cp:revision>
  <dcterms:created xsi:type="dcterms:W3CDTF">2019-04-17T12:34:40Z</dcterms:created>
  <dcterms:modified xsi:type="dcterms:W3CDTF">2020-04-13T14:16:04Z</dcterms:modified>
</cp:coreProperties>
</file>