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单元写作任务　学写观后心得</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96752"/>
            <a:ext cx="8128000" cy="57734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主人公哈姆莱特并不是完美的。不要忘记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他是一个人文主义者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人文主义者喜好推崇自我的力量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讲求自我崇拜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这也恰好反映了文艺复兴时期新贵族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人文主义者长时间不能进行改革的原因。群众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就是群众的力量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群众的信赖。太平天国运动之所以失败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一个重要原因就是没有充分调动群众的力量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以至于攻打南京后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一味地沉迷于醉生梦死的生活中。再来看看中国共产党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毛泽东提出了走农村包围城市的道路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使党转危为安。</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我认为莎士比亚笔下的哈姆莱特是当时丹麦封建社会的一个缩影。当时的英国是北欧强国丹麦的一个附属国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莎士比亚又是英国学者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所以反映了当时的英国社会动乱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人民生活困苦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社会矛盾激化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资产阶级及新贵族与封建势力的矛盾尖锐。莎士比亚巧借哈姆莱特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无情地揭露了社会的黑暗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表现了对欲望人性的批判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对美好人性的追求。</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494171"/>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不恰好也是当时中国封建社会的样子吗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鲁迅《狂人日记》中说封建社会的历史每一页都写着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也表现了封建制度压抑人性的罪恶。在我看来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当时封建社会的中国和文艺复兴前期的欧洲没有什么两样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看完戏剧《哈姆莱特》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我看着窗外的光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一种敬意油然而生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24744"/>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评析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556792"/>
            <a:ext cx="8128000" cy="37439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文章以题记的形式指出了所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首段紧承题记而来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对整个剧本加以评价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提出文章中心。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第二段从哈姆莱特的角度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进一步阐释文章的中心。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第三段联系作品。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第四段由作品联系文艺复兴的历史背景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并进而提出自己的观点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同时以中国的历史事实为例证加以论证。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第五段联系丹麦社会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指出作品对美好人性的追求这一主旨。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反问句承上启下的同时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引发读者思考。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a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结尾段呼应题记的内容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首尾圆合。</a:t>
            </a:r>
            <a:endParaRPr lang="zh-CN" altLang="en-US" sz="2200"/>
          </a:p>
        </p:txBody>
      </p:sp>
      <p:sp>
        <p:nvSpPr>
          <p:cNvPr id="4" name="矩形 3"/>
          <p:cNvSpPr>
            <a:spLocks noChangeAspect="1"/>
          </p:cNvSpPr>
          <p:nvPr/>
        </p:nvSpPr>
        <p:spPr>
          <a:xfrm>
            <a:off x="508000" y="5234658"/>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作为一篇观后心得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文章最突出的特色是由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主旨鲜明。在论述过程中作者旁征博引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紧密联系实际。另外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文章结构完整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也增强了文章的可读性。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上海东岸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民生艺术码头挺热闹。每天下午和晚上都有</a:t>
            </a:r>
            <a:r>
              <a:rPr lang="en-US" altLang="zh-CN" sz="2200">
                <a:solidFill>
                  <a:srgbClr val="000000"/>
                </a:solidFill>
                <a:latin typeface="Times New Roman" panose="02020603050405020304" pitchFamily="18" charset="0"/>
                <a:cs typeface="Times New Roman" panose="02020603050405020304" pitchFamily="18" charset="0"/>
              </a:rPr>
              <a:t>250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名观众在上下七层近</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平方米的艺术实验现场内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感受一场两小时的跨界艺术体验。这是继</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年在北京举办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戏游</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,MD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Art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在上海举办的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戏游</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无界之宴</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28</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zh-CN" altLang="en-US" sz="2200">
                <a:solidFill>
                  <a:srgbClr val="000000"/>
                </a:solidFill>
                <a:latin typeface="Times New Roman" panose="02020603050405020304" pitchFamily="18" charset="0"/>
                <a:cs typeface="Times New Roman" panose="02020603050405020304" pitchFamily="18" charset="0"/>
              </a:rPr>
              <a:t>至</a:t>
            </a:r>
            <a:r>
              <a:rPr lang="en-US" altLang="zh-CN" sz="2200" smtClean="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每天两场的艺术体验吸引了许多艺术爱好者。而所有限额门票在首演第三天就全部售罄。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由来自不同领域的</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位国际艺术家共同创作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糅合了浸没式戏剧与当代艺术的多种艺术语言。在</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分钟的旅程中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戏剧、舞蹈、行为、南音、彩妆、装置、声音、影像、新媒体等各种艺术形式扑面而来。观众在行走中体验这部作品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不时也会参与互动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成为其间的演员。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在突破传统的艺术体验的同时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科技也成为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戏游</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观众戴着蓝牙耳机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用手机</a:t>
            </a:r>
            <a:r>
              <a:rPr lang="en-US" altLang="zh-CN" sz="2200">
                <a:solidFill>
                  <a:srgbClr val="000000"/>
                </a:solidFill>
                <a:latin typeface="Times New Roman" panose="02020603050405020304" pitchFamily="18" charset="0"/>
                <a:cs typeface="Times New Roman" panose="02020603050405020304" pitchFamily="18" charset="0"/>
              </a:rPr>
              <a:t>App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探索这个艺术空间</a:t>
            </a:r>
            <a:r>
              <a:rPr lang="en-US" altLang="zh-CN" sz="2200">
                <a:solidFill>
                  <a:srgbClr val="000000"/>
                </a:solidFill>
                <a:latin typeface="Times New Roman" panose="02020603050405020304" pitchFamily="18" charset="0"/>
                <a:cs typeface="Times New Roman" panose="02020603050405020304" pitchFamily="18" charset="0"/>
              </a:rPr>
              <a:t>,GPRS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的定位帮助耳机中的声音迅速切换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成为观众全新的感受方式。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戏游</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创造了一种全新的艺术体验形式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当浸没式戏剧、当代艺术和科技融合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它既是跨界的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也是突破时代传统的。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素材解读</a:t>
            </a:r>
            <a:endParaRPr lang="zh-CN" altLang="en-US" sz="1400" dirty="0">
              <a:solidFill>
                <a:schemeClr val="bg1"/>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在信息时代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科技与艺术相互依存、彼此促进的关系已经越来越明显。互联网思维不仅影响了人们的日常生活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而且改变了人们对于世界的感知方式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进而作用于人们的艺术构思与创新思维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形成具有新的时代特点的表达与呈现方式。戏剧艺术源远流长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现代科技的出现则是晚近之事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古希腊的悲剧和神话至今仍是难以超越的经典范本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艺术的价值似乎并不会由于科技的加入而增值。不过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现代科技手段对剧场艺术的影响显然是巨大的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在国内外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已经有人开始尝试让机器人参与戏剧表演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用各种方式打破舞台艺术的传统局限。传统与现代、继承与发展是一个永恒的话题。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适用话题</a:t>
            </a:r>
            <a:r>
              <a:rPr lang="zh-CN" altLang="zh-CN" sz="2200">
                <a:solidFill>
                  <a:srgbClr val="000000"/>
                </a:solidFill>
                <a:latin typeface="Times New Roman" panose="02020603050405020304" pitchFamily="18" charset="0"/>
                <a:cs typeface="Times New Roman" panose="02020603050405020304" pitchFamily="18" charset="0"/>
              </a:rPr>
              <a:t>可用于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继承与发展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8" name="矩形 7">
            <a:hlinkClick r:id="rId6" action="ppaction://hlinksldjump"/>
          </p:cNvPr>
          <p:cNvSpPr/>
          <p:nvPr/>
        </p:nvSpPr>
        <p:spPr>
          <a:xfrm>
            <a:off x="721829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charset="-122"/>
                <a:ea typeface="微软雅黑" panose="020B0503020204020204" charset="-122"/>
              </a:rPr>
              <a:t>单元实练</a:t>
            </a:r>
            <a:endParaRPr lang="zh-CN" altLang="en-US" sz="1400" dirty="0">
              <a:solidFill>
                <a:schemeClr val="bg1"/>
              </a:solidFill>
              <a:latin typeface="微软雅黑" panose="020B0503020204020204" charset="-122"/>
              <a:ea typeface="微软雅黑" panose="020B0503020204020204" charset="-122"/>
            </a:endParaRPr>
          </a:p>
        </p:txBody>
      </p:sp>
      <p:sp>
        <p:nvSpPr>
          <p:cNvPr id="4" name="矩形 3"/>
          <p:cNvSpPr>
            <a:spLocks noChangeAspect="1"/>
          </p:cNvSpPr>
          <p:nvPr/>
        </p:nvSpPr>
        <p:spPr>
          <a:xfrm>
            <a:off x="508000" y="1302338"/>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课余时间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你一定看过不少文学作品或者电影和电视剧吧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其中哪一部给你的印象最深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就此写一篇观后心得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题目自拟。不少于</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smtClean="0">
                <a:solidFill>
                  <a:srgbClr val="000000"/>
                </a:solidFill>
                <a:latin typeface="Times New Roman" panose="02020603050405020304" pitchFamily="18" charset="0"/>
                <a:cs typeface="Times New Roman" panose="02020603050405020304" pitchFamily="18" charset="0"/>
              </a:rPr>
              <a:t>本题</a:t>
            </a:r>
            <a:r>
              <a:rPr lang="zh-CN" altLang="zh-CN" sz="2200">
                <a:solidFill>
                  <a:srgbClr val="000000"/>
                </a:solidFill>
                <a:latin typeface="Times New Roman" panose="02020603050405020304" pitchFamily="18" charset="0"/>
                <a:cs typeface="Times New Roman" panose="02020603050405020304" pitchFamily="18" charset="0"/>
              </a:rPr>
              <a:t>就选材而言较为开放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可选择自己感受最深、印象最深的影视剧作为写作对象。写作时应注意选择重点作感点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一部作品可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的点很多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要从众多的感点中选择自己感受最深、角度最新、现实针对性最强、最善于写的感点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作自己读后感的切入点。可以抓住原作的中心思想写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也可以抓住作品中令自己感受最深的一个情节、一个人物、一句闪光的语言来写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最好是突出一点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深入挖掘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写出自己的真情实感。总之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感受越深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表达才能越真切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文章才能越感人。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学习目标</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3" name="矩形 12">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了解观后心得这种文体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初步掌握观后心得的基本要求和写法。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培养并提高欣赏和表达能力。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运用所学知识写观后心得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培养对影视的评价能力。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一、什么是观后心得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观后心得也就是观后感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就是看了一部戏剧或影片后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把具体感受和得到的启示写成的文章。所谓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可以是从作品中领悟出来的道理</a:t>
            </a:r>
            <a:r>
              <a:rPr lang="zh-CN" altLang="zh-CN" sz="2200" smtClean="0">
                <a:solidFill>
                  <a:srgbClr val="000000"/>
                </a:solidFill>
                <a:latin typeface="Times New Roman" panose="02020603050405020304" pitchFamily="18" charset="0"/>
                <a:cs typeface="Times New Roman" panose="02020603050405020304" pitchFamily="18" charset="0"/>
              </a:rPr>
              <a:t>或思想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可以是受作品中的内容启发而引起的思考与联想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可以是因观看而激发的决心和理想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也可以是因观看而引起的对社会上某些丑恶现象的抨击。观后心得的表达方式灵活多样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基本属于议论范畴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但写法不同于一般议论文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因为它必须是在观看后的基础上发感想。简单来说就是观赏过后的感触。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二、观后心得的一般写法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观后心得一般包括四部分内容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直接的初步的论证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联系自己的生活实际和社会实际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也可以联系作品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结尾归纳看法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呼应作品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一篇完整的观后心得可以分为四部分。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由观而引出感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这开头部分就好比一则醒目的标语或引子一样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先交代清楚看了什么作品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有什么感想。一般来说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这一部分要求简明扼要、开门见山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千万不要绕圈子、卖关子、遮遮掩掩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而是要用肯定的语气概括地说出感受是什么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简单但明确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不含糊。不必展开来说。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467544" y="1116813"/>
            <a:ext cx="8240464" cy="5367655"/>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具体谈感受是什么。我们读书看剧都有一个过程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都需要一段时间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而我们的感受也是在这个过程、这段时间内一点一点产生的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感受由浅到深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感受由心而发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因此要自然真实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有感而发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不要无病呻吟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这样才能感人。写法上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可采用夹叙夹议的形式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就是把感人的故事情节、人物形象或词句叙述出来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叙述是简述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不能太长。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就是抒发自己的感受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要有层次地把自己的感情一步一步地推向顶点。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把感受落实到自己的现实生活中去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联系生活中的事例来谈感受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的目的就是要指导我们的实际行动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要不就毫无意义了。具体说来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就是把自己在现实生活中的所作所为和作品中感动自己的人或事情进行对比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找出差距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树立学习的榜样。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第四部分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要对全文内容做个收尾总结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可以进一步抒发理想或希望与祝愿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把全文的情感升华到顶点。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3" name="矩形 2"/>
          <p:cNvSpPr>
            <a:spLocks noChangeAspect="1"/>
          </p:cNvSpPr>
          <p:nvPr/>
        </p:nvSpPr>
        <p:spPr>
          <a:xfrm>
            <a:off x="508000" y="1884774"/>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三、写观后心得的注意事项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大量引述。观后心得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即观后感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顾名思义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引述是为写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但有些同学偏偏忘记了这一条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本末倒置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大量抄录或复述作品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结果犯了以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的毛病。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脱离作品空写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。任何事物都非凭空而生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都有个由来。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而生发。只写感想而不交代其来由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从何来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成了无本之木、无源之水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让人感到莫名其妙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不知就里。因此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应当与作品自然结合起来</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8" name="矩形 7"/>
          <p:cNvSpPr>
            <a:spLocks noChangeAspect="1"/>
          </p:cNvSpPr>
          <p:nvPr/>
        </p:nvSpPr>
        <p:spPr>
          <a:xfrm>
            <a:off x="508000" y="2107334"/>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内容杂乱无中心。写出的观后心得无中心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是犯了作文之大忌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也不符合写观后心得应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抓要领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的要求。因此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一定要确定好中心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不可漫无边际地想到什么写什么。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感受认识太肤浅。观后心得要求写个人在感情上最受触动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在认识上最受启发的内容。因此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一定要联系生活现实和个人实际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写与个人真情实感相结合的内容。但是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在不少同学的观后心得中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看不到观后的动情点和深刻的启示点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内容杂乱</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3" name="矩形 2"/>
          <p:cNvSpPr>
            <a:spLocks noChangeAspect="1"/>
          </p:cNvSpPr>
          <p:nvPr/>
        </p:nvSpPr>
        <p:spPr>
          <a:xfrm>
            <a:off x="508000" y="1196752"/>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cs typeface="Times New Roman" panose="02020603050405020304" pitchFamily="18" charset="0"/>
              </a:rPr>
              <a:t>《哈姆莱特》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世界著名悲剧之一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也是莎士比亚最负盛名的剧本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悲剧意义深刻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人物性格复杂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悲剧艺术手法丰富完美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代表着整个西方文艺复兴时期文学的最高成就。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55576" y="245395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5" name="矩形 4"/>
          <p:cNvSpPr>
            <a:spLocks noChangeAspect="1"/>
          </p:cNvSpPr>
          <p:nvPr/>
        </p:nvSpPr>
        <p:spPr>
          <a:xfrm>
            <a:off x="508000" y="2966699"/>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《哈姆莱特》观后心得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何时让我再想起那日的阳光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人性的温暖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文艺复兴前期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黑色的云雾笼罩着欧洲大地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也恰恰在这个时期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莎士比亚创作出了《哈姆莱特》这朵奇葩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一部追求美好人性、批判罪恶人性的名著。</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素材解读</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主人公哈姆莱特在一切还没有发生之前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对天地、人性、社会都充满希望、赞美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但是严酷的现实使他不得不由人文主义者转变成一个处于现实与理想的矛盾中的矛盾者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他的人文主义和他的复仇念头相互矛盾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显示出了人文主义的弱小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同时寄托了作者对现实的批判。</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哈姆莱特一出场就是一身黑衣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他曾经有一个多么美好的信仰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人类是上天多么伟大的杰作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然而他的父王被密谋杀害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尊敬的母后却和卑鄙的叔父结婚。盛大的婚礼使他看到了本民族的奢侈。大臣们纷纷向新王献媚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使他看到了人情的冷暖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世态的炎凉。</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a:hlinkClick r:id="rId6" action="ppaction://hlinksldjump"/>
          </p:cNvPr>
          <p:cNvSpPr/>
          <p:nvPr/>
        </p:nvSpPr>
        <p:spPr>
          <a:xfrm>
            <a:off x="721829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3929</Words>
  <Application>WPS 演示</Application>
  <PresentationFormat/>
  <Paragraphs>248</Paragraphs>
  <Slides>16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Arial</vt:lpstr>
      <vt:lpstr>宋体</vt:lpstr>
      <vt:lpstr>Wingdings</vt:lpstr>
      <vt:lpstr>微软雅黑</vt:lpstr>
      <vt:lpstr>Arial Unicode MS</vt:lpstr>
      <vt:lpstr>Calibri</vt:lpstr>
      <vt:lpstr>Times New Roman</vt:lpstr>
      <vt:lpstr>NEU-BZ-S92</vt:lpstr>
      <vt:lpstr>Segoe Print</vt:lpstr>
      <vt:lpstr>方正书宋_GBK</vt:lpstr>
      <vt:lpstr>黑体</vt:lpstr>
      <vt:lpstr>方正宋黑_GBK</vt:lpstr>
      <vt:lpstr>仿宋</vt:lpstr>
      <vt:lpstr>楷体</vt:lpstr>
      <vt:lpstr>默认设计模板</vt:lpstr>
      <vt:lpstr>单元写作任务　学写观后心得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2</cp:revision>
  <dcterms:created xsi:type="dcterms:W3CDTF">2020-04-15T10:26:00Z</dcterms:created>
  <dcterms:modified xsi:type="dcterms:W3CDTF">2020-04-17T07:14:19Z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