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8" r:id="rId2"/>
    <p:sldId id="257" r:id="rId3"/>
    <p:sldId id="357" r:id="rId4"/>
    <p:sldId id="358" r:id="rId5"/>
    <p:sldId id="359" r:id="rId6"/>
    <p:sldId id="360" r:id="rId7"/>
    <p:sldId id="361" r:id="rId8"/>
    <p:sldId id="363" r:id="rId9"/>
    <p:sldId id="373" r:id="rId10"/>
    <p:sldId id="374" r:id="rId11"/>
    <p:sldId id="375" r:id="rId12"/>
    <p:sldId id="376" r:id="rId13"/>
    <p:sldId id="377" r:id="rId14"/>
    <p:sldId id="362" r:id="rId15"/>
    <p:sldId id="378" r:id="rId16"/>
    <p:sldId id="364" r:id="rId17"/>
    <p:sldId id="367" r:id="rId18"/>
    <p:sldId id="365" r:id="rId19"/>
    <p:sldId id="370" r:id="rId20"/>
    <p:sldId id="346" r:id="rId21"/>
    <p:sldId id="371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2020-12-14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45" y="163195"/>
            <a:ext cx="11235055" cy="1527810"/>
          </a:xfrm>
        </p:spPr>
        <p:txBody>
          <a:bodyPr/>
          <a:lstStyle/>
          <a:p>
            <a:pPr algn="ctr"/>
            <a:r>
              <a:rPr lang="zh-CN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燕歌行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1305" y="1483360"/>
            <a:ext cx="11677650" cy="4693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方正粗黑宋简体" panose="02000000000000000000" charset="-122"/>
              </a:rPr>
              <a:t>学习目标：</a:t>
            </a:r>
          </a:p>
          <a:p>
            <a:pPr marL="0" indent="0">
              <a:buNone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方正粗黑宋简体" panose="02000000000000000000" charset="-122"/>
              </a:rPr>
              <a:t>一、理解诗歌内容</a:t>
            </a:r>
          </a:p>
          <a:p>
            <a:pPr marL="0" indent="0">
              <a:buNone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方正粗黑宋简体" panose="02000000000000000000" charset="-122"/>
              </a:rPr>
              <a:t>二、分析《燕歌行》一诗的层次结构和主要的艺术特色－－对比。（重点）</a:t>
            </a:r>
          </a:p>
          <a:p>
            <a:pPr marL="0" indent="0">
              <a:buNone/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方正粗黑宋简体" panose="02000000000000000000" charset="-122"/>
              </a:rPr>
              <a:t>三、体会作者感情。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196850"/>
            <a:ext cx="115169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 诗中哪几句是写将帅的？哪几句是写士卒的？分别反映了将帅士卒怎样的精神面貌？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548640" y="1535430"/>
            <a:ext cx="115169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写帅将：男儿本自重横行；美人帐下犹歌舞，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身当恩遇常轻敌，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写士卒：战士军前半死生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力尽关山未解围。相看白刃血纷纷，死节从来岂顾勋？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精神风貌：士卒英勇顽强，视死如归，为国捐躯。将帅好大喜功，贪生怕死，一味享受，不体恤士卒。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196850"/>
            <a:ext cx="115169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 分析“摐金伐鼓”“旌旆逶迤”的唐军怎么会遭遇如此惨痛的失败？（用诗歌中的原句来概括）我们感觉到，唐军面临着怎样的问题？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548640" y="1535430"/>
            <a:ext cx="115169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答：（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）①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自然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条件恶劣：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“山川萧条极边土”。 ②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敌人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来势凶猛，战力强；天气之恶劣：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“胡骑凭陵杂风雨”。 ③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士兵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在前线拼命，而将军却在醉生梦死：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“战士军前半死生，美人帐下犹歌舞”。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将军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的骄傲轻敌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：“身当恩遇常轻敌，力尽关山未解围”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）将领的骄奢轻敌，士兵的拼死奋战，存在着严重的苦乐不均。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196850"/>
            <a:ext cx="115169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 再次朗读描写将领和士兵的句子，结合“序言”和背景，思考作者为什么要写一次失败的战斗，他想表达什么？（主旨）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534035" y="1506220"/>
            <a:ext cx="11516995" cy="1943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作者在序言中提到“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征戍之事，因而和焉”，其实就是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有感而发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，是对边塞一些将领的做法表示出的无情揭露和深刻批判。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歌颂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了前线士卒的奋勇杀敌，不图名利的高尚爱国精神，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谴责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了将帅的骄纵荒淫。</a:t>
            </a:r>
          </a:p>
          <a:p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196850"/>
            <a:ext cx="115169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 诗文写征人和思妇的彼此分离和思念之苦，与全诗描写战争过程是否背离？与诗歌主旨有何联系？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548640" y="1535430"/>
            <a:ext cx="115169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答：这两节是写士兵被围困时的痛苦，其实这是对唐军将领更深的谴责。同时这两节并不是游离于战争进程外的泛写，而是处在被围困的险境中的士兵心情的写照。四句诗一句写征夫，一句写征夫日夜想念的思妇，四句相互交错，将征人思妇的相思离别之苦深深的刻画了出来。（</a:t>
            </a:r>
            <a:r>
              <a:rPr lang="zh-CN" altLang="en-US" sz="2800" b="1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人遥隔万里，何时才能相见呢？更何况身处大漠绝域，环境险恶，看到听到的只是“杀气三时作阵云”“寒声一夜传刁斗”，如此危急的绝境，生死只在一线之间，不由得会让人想到是谁将他们推到了如此绝境？是封建统治者的穷兵黩武，更是边关将领的无能轻敌，所以说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这两节是深化主旨不可缺少的一段。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196850"/>
            <a:ext cx="115169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 为什么“至今犹忆李将军”？</a:t>
            </a:r>
          </a:p>
          <a:p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548640" y="1535430"/>
            <a:ext cx="115169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李将军：《史记·李将军列传》记载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：“广廉，得赏赐辄分其麾下，饮食与士共之。”“广之将兵，乏绝之处见水，士卒不尽饮，广不近水；士卒不尽食，广不尝食。宽缓不苛，士以此爱乐为用。”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李广精于骑射，作战勇敢；热爱士卒，不贪钱财；为人简易，号令不烦。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21640" y="3909060"/>
            <a:ext cx="115169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答：文中提到李将军是表达作者对李将军这样的将领的向往。李广将军处处爱护士卒，使士卒“咸乐为之死”。这与那些骄横的将军形成鲜明的对比。有力的批判了将领骄傲轻敌，荒淫失职，将失败的矛头直指将领的无能昏庸无所作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196850"/>
            <a:ext cx="115169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 本诗最突出的艺术手法是什么？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337185" y="1013460"/>
            <a:ext cx="1151699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（1）对比手法的运用。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如：写士卒与将帅悬殊境遇的“战士军前半死生，美人帐下犹歌舞”；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写双方紧张的军事活动的“校尉羽书飞瀚海，单于猎火照狼山”；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还有暗比，如“君不见沙场征战苦，至今犹忆李将军”用古代的飞将军李广来隐比现实中的昏庸将军。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（2）诗人善于描写边塞风光，渲染战争气氛。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：“山川萧条极边土”“大漠穷秋塞草腓，孤城落日斗兵稀”这些句子，以极简练的笔墨，就给我们勾勒出了边塞苍凉、壮阔、凄清的景色。同时诗中对战争紧张与残酷气氛的描写和非常到位，如“杀气三时作阵云，寒声一夜传刁斗”“相看白刃血纷纷， 死节从来岂顾勋？”等等，使我们如身临其境般地领略到了特定的边塞战争气氛。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758825"/>
            <a:ext cx="1151699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1．高适的《燕歌行》中“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，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”两句指明了战争的方位和性质，可见诗人是指陈时事，有感而发。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2．高适的《燕歌行》中“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，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”两句从将领和君王两个角度来写汉将去国时的威武荣耀，实则已隐含讥讽，预伏下文。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3.高适的《燕歌行》中描写行军时金鼓齐鸣，旗帜飞扬的两句是“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，     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4.高适的《燕歌行》中通过军情紧急和敌势盛大写战争开始的两句是“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，    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”。</a:t>
            </a:r>
          </a:p>
          <a:p>
            <a:endParaRPr lang="zh-CN" altLang="en-US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055" y="236220"/>
            <a:ext cx="2798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九、课堂检测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196850"/>
            <a:ext cx="11516995" cy="5515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1．高适的《燕歌行》中“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汉家烟尘在东北，汉将辞家破残贼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”两句指明了战争的方位和性质，可见诗人是指陈时事，有感而发。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2．高适的《燕歌行》中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“男儿本自重横行，天子非常赐颜色”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两句从将领和君王两个角度来写汉将去国时的威武荣耀，实则已隐含讥讽，预伏下文。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3．高适的《燕歌行》中描写行军时金鼓齐鸣，旗帜飞扬的两句是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“摐金伐鼓下榆关，旌旆逶迤碣石间”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4．高适的《燕歌行》中通过军情紧急和敌势盛大写战争开始的两句是“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校尉羽书飞瀚海，单于猎火照狼山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509270" y="460375"/>
            <a:ext cx="115169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5．高适的《燕歌行》中“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”一句展现了开阔而无险可凭的地带，带出一片肃杀的气氛；“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”一句写敌人迅急剽悍，像狂风暴雨，卷地而来。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6．高适的《燕歌行》中揭露“汉军”中将军和士兵苦乐不均、生死迥异的地位和待遇，暗示了必败的原因的句子是“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，     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7．高适的《燕歌行》中“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，   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”两句用有着鲜明的边塞特点的凄惨景色，烘托出残兵败卒心境的凄凉。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8．高适的《燕歌行》中“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，    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”两句回应上文，汉将“横行”的豪气已灰飞烟灭，他的罪责也确定无疑了。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196850"/>
            <a:ext cx="11516995" cy="5259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5．高适的《燕歌行》中“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山川萧条极边土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”一句展现了开阔而无险可凭的地带，带出一片肃杀的气氛；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“胡骑凭陵杂风雨”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一句写敌人迅急剽悍，像狂风暴雨，卷地而来。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6．高适的《燕歌行》中揭露“汉军”中将军和士兵苦乐不均、生死迥异的地位和待遇，暗示了必败的原因的句子是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“战士军前半死生，美人帐下犹歌舞”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7．高适的《燕歌行》中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“大漠穷秋塞草腓，孤城落日斗兵稀”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两句用有着鲜明的边塞特点的凄惨景色，烘托出残兵败卒心境的凄凉。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8．高适的《燕歌行》中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“身当恩遇常轻敌，力尽关山未解围”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两句回应上文，汉将“横行”的豪气已灰飞烟灭，他的罪责也确定无疑了。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6850" y="157480"/>
            <a:ext cx="3917315" cy="633031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一、检查预习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用诗句或序文回答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1.体裁：       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2.题材：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3.写作起因：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4.时间：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5.地点：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6.诗中人物：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7.环境：</a:t>
            </a: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8.战况： 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49290" y="260985"/>
            <a:ext cx="6097905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汉家烟尘在东北，</a:t>
            </a:r>
            <a:r>
              <a:rPr lang="zh-CN" altLang="en-US" sz="2800">
                <a:solidFill>
                  <a:srgbClr val="FF0000"/>
                </a:solidFill>
              </a:rPr>
              <a:t>汉将辞家破残贼。</a:t>
            </a:r>
            <a:endParaRPr lang="zh-CN" altLang="en-US" sz="2800"/>
          </a:p>
          <a:p>
            <a:r>
              <a:rPr lang="zh-CN" altLang="en-US" sz="2800"/>
              <a:t>男儿本自重横行，</a:t>
            </a:r>
            <a:r>
              <a:rPr lang="zh-CN" altLang="en-US" sz="2800">
                <a:solidFill>
                  <a:srgbClr val="FF0000"/>
                </a:solidFill>
              </a:rPr>
              <a:t>天子非常赐颜色</a:t>
            </a:r>
            <a:r>
              <a:rPr lang="zh-CN" altLang="en-US" sz="2800"/>
              <a:t>。</a:t>
            </a:r>
          </a:p>
          <a:p>
            <a:r>
              <a:rPr lang="zh-CN" altLang="en-US" sz="2800"/>
              <a:t>摐金伐鼓下榆关，旌旆逶迤碣石间。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校尉羽书飞瀚海</a:t>
            </a:r>
            <a:r>
              <a:rPr lang="zh-CN" altLang="en-US" sz="2800"/>
              <a:t>，</a:t>
            </a:r>
            <a:r>
              <a:rPr lang="zh-CN" altLang="en-US" sz="2800">
                <a:solidFill>
                  <a:srgbClr val="FF0000"/>
                </a:solidFill>
              </a:rPr>
              <a:t>单于猎火照狼山</a:t>
            </a:r>
            <a:r>
              <a:rPr lang="zh-CN" altLang="en-US" sz="2800"/>
              <a:t>。</a:t>
            </a:r>
          </a:p>
          <a:p>
            <a:r>
              <a:rPr lang="zh-CN" altLang="en-US" sz="2800"/>
              <a:t>山川萧条极边土，</a:t>
            </a:r>
            <a:r>
              <a:rPr lang="zh-CN" altLang="en-US" sz="2800">
                <a:solidFill>
                  <a:srgbClr val="FF0000"/>
                </a:solidFill>
              </a:rPr>
              <a:t>胡骑凭陵杂风雨</a:t>
            </a:r>
            <a:r>
              <a:rPr lang="zh-CN" altLang="en-US" sz="2800"/>
              <a:t>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战士军前半死生，美人帐下犹歌舞！</a:t>
            </a:r>
            <a:endParaRPr lang="zh-CN" altLang="en-US" sz="2800"/>
          </a:p>
          <a:p>
            <a:r>
              <a:rPr lang="zh-CN" altLang="en-US" sz="2800"/>
              <a:t>大漠穷秋塞草腓，孤城落日斗兵稀。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身当恩遇常轻敌</a:t>
            </a:r>
            <a:r>
              <a:rPr lang="zh-CN" altLang="en-US" sz="2800"/>
              <a:t>，</a:t>
            </a:r>
            <a:r>
              <a:rPr lang="zh-CN" altLang="en-US" sz="2800">
                <a:sym typeface="+mn-ea"/>
              </a:rPr>
              <a:t>力尽关山未解围</a:t>
            </a:r>
            <a:r>
              <a:rPr lang="zh-CN" altLang="en-US" sz="2800"/>
              <a:t>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铁衣远戍辛勤久</a:t>
            </a:r>
            <a:r>
              <a:rPr lang="zh-CN" altLang="en-US" sz="2800"/>
              <a:t>，玉箸应啼别离后。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少妇城南欲断肠</a:t>
            </a:r>
            <a:r>
              <a:rPr lang="zh-CN" altLang="en-US" sz="2800"/>
              <a:t>，</a:t>
            </a:r>
            <a:r>
              <a:rPr lang="zh-CN" altLang="en-US" sz="2800">
                <a:solidFill>
                  <a:srgbClr val="FF0000"/>
                </a:solidFill>
              </a:rPr>
              <a:t>征人蓟北空回首</a:t>
            </a:r>
            <a:r>
              <a:rPr lang="zh-CN" altLang="en-US" sz="2800"/>
              <a:t>。</a:t>
            </a:r>
          </a:p>
          <a:p>
            <a:r>
              <a:rPr lang="zh-CN" altLang="en-US" sz="2800"/>
              <a:t>边庭飘飖那可度，绝域苍茫无所有！</a:t>
            </a:r>
          </a:p>
          <a:p>
            <a:r>
              <a:rPr lang="zh-CN" altLang="en-US" sz="2800"/>
              <a:t>杀气三时作阵云，寒声一夜传刁斗。</a:t>
            </a:r>
          </a:p>
          <a:p>
            <a:r>
              <a:rPr lang="zh-CN" altLang="en-US" sz="2800"/>
              <a:t>相看白刃血纷纷，死节从来岂顾勋？</a:t>
            </a:r>
          </a:p>
          <a:p>
            <a:r>
              <a:rPr lang="zh-CN" altLang="en-US" sz="2800"/>
              <a:t>君不见沙场征战苦，至今犹忆李将军！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40915" y="1400810"/>
            <a:ext cx="3509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歌行体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40915" y="2001520"/>
            <a:ext cx="3509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边塞诗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40280" y="2637155"/>
            <a:ext cx="3721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适感征戍之事，因而和焉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40280" y="3275965"/>
            <a:ext cx="3509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88820" y="3867150"/>
            <a:ext cx="3747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东北 榆关 孤城 边庭</a:t>
            </a: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2867660" y="604520"/>
            <a:ext cx="5805170" cy="41573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2867660" y="996950"/>
            <a:ext cx="5995670" cy="37426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2890520" y="1994535"/>
            <a:ext cx="2980690" cy="27336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2901315" y="1870710"/>
            <a:ext cx="6017895" cy="2880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2901315" y="2341880"/>
            <a:ext cx="5905500" cy="2409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924175" y="2800985"/>
            <a:ext cx="3282950" cy="19500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2912745" y="2733675"/>
            <a:ext cx="5838190" cy="2028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2924175" y="4347210"/>
            <a:ext cx="2947035" cy="4146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2934970" y="4437380"/>
            <a:ext cx="5804535" cy="3022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773555" y="5117465"/>
            <a:ext cx="4097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ym typeface="+mn-ea"/>
              </a:rPr>
              <a:t>大漠穷秋塞草腓，孤城落日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88820" y="5923280"/>
            <a:ext cx="33743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力尽关山未解围</a:t>
            </a: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2915920" y="3985260"/>
            <a:ext cx="2974340" cy="7181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2"/>
      <p:bldP spid="7" grpId="3"/>
      <p:bldP spid="8" grpId="4"/>
      <p:bldP spid="18" grpId="5"/>
      <p:bldP spid="19" grpId="6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196850"/>
            <a:ext cx="1151699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9.高适的《燕歌行》中用蒙太奇镜头写出两地离情深重和久戍之苦的句子是“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，    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10.高适的《燕歌行》中先从少妇角度写，再从战士角度写离别之苦的句子是“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，  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11．高适的《燕歌行》中“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，     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”两句写出了征夫思妇相去万里，永无见期。</a:t>
            </a:r>
          </a:p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12．高适的《燕歌行》中“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，                 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”两句写士兵们与敌人短兵相接，浴血奋战，视死如归，有力地讽刺了轻开边衅，冒进贪功的汉将。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196850"/>
            <a:ext cx="11516995" cy="5128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9．高适的《燕歌行》中用蒙太奇镜头写出两地离情深重和久戍之苦的句子是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“铁衣远戍辛勤久，玉箸应啼别离后”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10．高适的《燕歌行》中先从少妇角度写，再从战士角度写离别之苦的句子是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“少妇城南欲断肠，征人蓟北空回首”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11．高适的《燕歌行》中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“边庭飘飖那可度，绝域苍茫无所有”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两句写出了征夫思妇相去万里，永无见期。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12．高适的《燕歌行》中“</a:t>
            </a:r>
            <a:r>
              <a:rPr lang="zh-CN" altLang="en-US" sz="2800" b="1" u="sng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相看白刃血纷纷，死节从来岂顾勋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”两句写士兵们与敌人短兵相接，浴血奋战，视死如归，有力地讽刺了轻开边衅，冒进贪功的汉将。</a:t>
            </a:r>
          </a:p>
        </p:txBody>
      </p:sp>
      <p:pic>
        <p:nvPicPr>
          <p:cNvPr id="36867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772900" y="12357100"/>
            <a:ext cx="406400" cy="469900"/>
          </a:xfrm>
          <a:prstGeom prst="cube">
            <a:avLst/>
          </a:prstGeom>
        </p:spPr>
      </p:pic>
      <p:pic>
        <p:nvPicPr>
          <p:cNvPr id="3686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69600" y="114554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2332355" y="709930"/>
            <a:ext cx="220789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汉将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天子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校尉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单于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胡骑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战士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美人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将军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战士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思妇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征人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070" y="2648585"/>
            <a:ext cx="9702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诗中人物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01590" y="568325"/>
            <a:ext cx="645541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汉家烟尘在东北，</a:t>
            </a:r>
            <a:r>
              <a:rPr lang="zh-CN" altLang="en-US" sz="2800">
                <a:solidFill>
                  <a:srgbClr val="FF0000"/>
                </a:solidFill>
              </a:rPr>
              <a:t>汉将辞家破残贼。</a:t>
            </a:r>
            <a:endParaRPr lang="zh-CN" altLang="en-US" sz="2800"/>
          </a:p>
          <a:p>
            <a:r>
              <a:rPr lang="zh-CN" altLang="en-US" sz="2800"/>
              <a:t>男儿本自重横行，</a:t>
            </a:r>
            <a:r>
              <a:rPr lang="zh-CN" altLang="en-US" sz="2800">
                <a:solidFill>
                  <a:srgbClr val="FF0000"/>
                </a:solidFill>
              </a:rPr>
              <a:t>天子非常赐颜色</a:t>
            </a:r>
            <a:r>
              <a:rPr lang="zh-CN" altLang="en-US" sz="2800"/>
              <a:t>。</a:t>
            </a:r>
          </a:p>
          <a:p>
            <a:r>
              <a:rPr lang="zh-CN" altLang="en-US" sz="2800"/>
              <a:t>摐金伐鼓下榆关，旌旆逶迤碣石间。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校尉羽书飞瀚海</a:t>
            </a:r>
            <a:r>
              <a:rPr lang="zh-CN" altLang="en-US" sz="2800"/>
              <a:t>，</a:t>
            </a:r>
            <a:r>
              <a:rPr lang="zh-CN" altLang="en-US" sz="2800">
                <a:solidFill>
                  <a:srgbClr val="FF0000"/>
                </a:solidFill>
              </a:rPr>
              <a:t>单于猎火照狼山</a:t>
            </a:r>
            <a:r>
              <a:rPr lang="zh-CN" altLang="en-US" sz="2800"/>
              <a:t>。</a:t>
            </a:r>
          </a:p>
          <a:p>
            <a:r>
              <a:rPr lang="zh-CN" altLang="en-US" sz="2800"/>
              <a:t>山川萧条极边土，</a:t>
            </a:r>
            <a:r>
              <a:rPr lang="zh-CN" altLang="en-US" sz="2800">
                <a:solidFill>
                  <a:srgbClr val="FF0000"/>
                </a:solidFill>
              </a:rPr>
              <a:t>胡骑凭陵杂风雨</a:t>
            </a:r>
            <a:r>
              <a:rPr lang="zh-CN" altLang="en-US" sz="2800"/>
              <a:t>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战士军前半死生，美人帐下犹歌舞！</a:t>
            </a:r>
            <a:endParaRPr lang="zh-CN" altLang="en-US" sz="2800"/>
          </a:p>
          <a:p>
            <a:r>
              <a:rPr lang="zh-CN" altLang="en-US" sz="2800"/>
              <a:t>大漠穷秋塞草腓，孤城落日斗兵稀。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身当恩遇常轻敌</a:t>
            </a:r>
            <a:r>
              <a:rPr lang="zh-CN" altLang="en-US" sz="2800"/>
              <a:t>，力尽关山未解围。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铁衣远戍辛勤久</a:t>
            </a:r>
            <a:r>
              <a:rPr lang="zh-CN" altLang="en-US" sz="2800"/>
              <a:t>，玉箸应啼别离后。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少妇城南欲断肠</a:t>
            </a:r>
            <a:r>
              <a:rPr lang="zh-CN" altLang="en-US" sz="2800"/>
              <a:t>，</a:t>
            </a:r>
            <a:r>
              <a:rPr lang="zh-CN" altLang="en-US" sz="2800">
                <a:solidFill>
                  <a:srgbClr val="FF0000"/>
                </a:solidFill>
              </a:rPr>
              <a:t>征人蓟北空回首</a:t>
            </a:r>
            <a:r>
              <a:rPr lang="zh-CN" altLang="en-US" sz="2800"/>
              <a:t>。</a:t>
            </a:r>
          </a:p>
          <a:p>
            <a:r>
              <a:rPr lang="zh-CN" altLang="en-US" sz="2800"/>
              <a:t>边庭飘飖那可度，绝域苍茫无所有！</a:t>
            </a:r>
          </a:p>
          <a:p>
            <a:r>
              <a:rPr lang="zh-CN" altLang="en-US" sz="2800"/>
              <a:t>杀气三时作阵云，寒声一夜传刁斗。</a:t>
            </a:r>
          </a:p>
          <a:p>
            <a:r>
              <a:rPr lang="zh-CN" altLang="en-US" sz="2800"/>
              <a:t>相看白刃血纷纷，死节从来岂顾勋？</a:t>
            </a:r>
          </a:p>
          <a:p>
            <a:r>
              <a:rPr lang="zh-CN" altLang="en-US" sz="2800"/>
              <a:t>君不见沙场征战苦，至今犹忆李将军！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9070" y="187960"/>
            <a:ext cx="11249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二、读全诗，注意构建全诗的内容情景。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73660" y="196850"/>
            <a:ext cx="427482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三、诗人所见所感？</a:t>
            </a: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所见：征戍之事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（想象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合理的想象）</a:t>
            </a: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“感征戍之事”的三方面 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所“感”唐家声威。 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所“感”思乡盼归之情。  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所“感”军中苦乐不均。 </a:t>
            </a: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有感情地读全诗，突出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标红部分的情感。</a:t>
            </a: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0250" y="63500"/>
            <a:ext cx="701675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</a:rPr>
              <a:t>汉家烟尘在东北，汉将</a:t>
            </a:r>
            <a:r>
              <a:rPr lang="zh-CN" altLang="en-US" sz="2800">
                <a:solidFill>
                  <a:srgbClr val="FF0000"/>
                </a:solidFill>
              </a:rPr>
              <a:t>辞家破残贼</a:t>
            </a:r>
            <a:r>
              <a:rPr lang="zh-CN" altLang="en-US" sz="2800">
                <a:solidFill>
                  <a:schemeClr val="tx1"/>
                </a:solidFill>
              </a:rPr>
              <a:t>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男儿本自</a:t>
            </a:r>
            <a:r>
              <a:rPr lang="zh-CN" altLang="en-US" sz="2800">
                <a:solidFill>
                  <a:srgbClr val="FF0000"/>
                </a:solidFill>
              </a:rPr>
              <a:t>重横行</a:t>
            </a:r>
            <a:r>
              <a:rPr lang="zh-CN" altLang="en-US" sz="2800">
                <a:solidFill>
                  <a:schemeClr val="tx1"/>
                </a:solidFill>
              </a:rPr>
              <a:t>，天子非常赐颜色。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摐金伐鼓</a:t>
            </a:r>
            <a:r>
              <a:rPr lang="zh-CN" altLang="en-US" sz="2800">
                <a:solidFill>
                  <a:schemeClr val="tx1"/>
                </a:solidFill>
              </a:rPr>
              <a:t>下榆关，</a:t>
            </a:r>
            <a:r>
              <a:rPr lang="zh-CN" altLang="en-US" sz="2800">
                <a:solidFill>
                  <a:srgbClr val="FF0000"/>
                </a:solidFill>
              </a:rPr>
              <a:t>旌旆逶迤</a:t>
            </a:r>
            <a:r>
              <a:rPr lang="zh-CN" altLang="en-US" sz="2800">
                <a:solidFill>
                  <a:schemeClr val="tx1"/>
                </a:solidFill>
              </a:rPr>
              <a:t>碣石间。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校尉羽书飞瀚海，单于猎火照狼山。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山川萧条极边土，胡骑凭陵杂风雨。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战士军前</a:t>
            </a:r>
            <a:r>
              <a:rPr lang="zh-CN" altLang="en-US" sz="2800">
                <a:solidFill>
                  <a:srgbClr val="FF0000"/>
                </a:solidFill>
              </a:rPr>
              <a:t>半死生</a:t>
            </a:r>
            <a:r>
              <a:rPr lang="zh-CN" altLang="en-US" sz="2800">
                <a:solidFill>
                  <a:schemeClr val="tx1"/>
                </a:solidFill>
              </a:rPr>
              <a:t>，美人帐下</a:t>
            </a:r>
            <a:r>
              <a:rPr lang="zh-CN" altLang="en-US" sz="2800">
                <a:solidFill>
                  <a:srgbClr val="FF0000"/>
                </a:solidFill>
              </a:rPr>
              <a:t>犹歌舞</a:t>
            </a:r>
            <a:r>
              <a:rPr lang="zh-CN" altLang="en-US" sz="2800">
                <a:solidFill>
                  <a:schemeClr val="tx1"/>
                </a:solidFill>
              </a:rPr>
              <a:t>！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大漠穷秋塞草腓，孤城落日</a:t>
            </a:r>
            <a:r>
              <a:rPr lang="zh-CN" altLang="en-US" sz="2800">
                <a:solidFill>
                  <a:srgbClr val="FF0000"/>
                </a:solidFill>
              </a:rPr>
              <a:t>斗兵稀</a:t>
            </a:r>
            <a:r>
              <a:rPr lang="zh-CN" altLang="en-US" sz="2800">
                <a:solidFill>
                  <a:schemeClr val="tx1"/>
                </a:solidFill>
              </a:rPr>
              <a:t>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身当恩遇</a:t>
            </a:r>
            <a:r>
              <a:rPr lang="zh-CN" altLang="en-US" sz="2800">
                <a:solidFill>
                  <a:srgbClr val="FF0000"/>
                </a:solidFill>
              </a:rPr>
              <a:t>常轻敌</a:t>
            </a:r>
            <a:r>
              <a:rPr lang="zh-CN" altLang="en-US" sz="2800">
                <a:solidFill>
                  <a:schemeClr val="tx1"/>
                </a:solidFill>
              </a:rPr>
              <a:t>，力尽关山</a:t>
            </a:r>
            <a:r>
              <a:rPr lang="zh-CN" altLang="en-US" sz="2800">
                <a:solidFill>
                  <a:srgbClr val="FF0000"/>
                </a:solidFill>
              </a:rPr>
              <a:t>未解围</a:t>
            </a:r>
            <a:r>
              <a:rPr lang="zh-CN" altLang="en-US" sz="2800">
                <a:solidFill>
                  <a:schemeClr val="tx1"/>
                </a:solidFill>
              </a:rPr>
              <a:t>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铁衣远戍辛勤久，玉箸应</a:t>
            </a:r>
            <a:r>
              <a:rPr lang="zh-CN" altLang="en-US" sz="2800">
                <a:solidFill>
                  <a:srgbClr val="FF0000"/>
                </a:solidFill>
              </a:rPr>
              <a:t>啼别离</a:t>
            </a:r>
            <a:r>
              <a:rPr lang="zh-CN" altLang="en-US" sz="2800">
                <a:solidFill>
                  <a:schemeClr val="tx1"/>
                </a:solidFill>
              </a:rPr>
              <a:t>后。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少妇城南</a:t>
            </a:r>
            <a:r>
              <a:rPr lang="zh-CN" altLang="en-US" sz="2800">
                <a:solidFill>
                  <a:srgbClr val="FF0000"/>
                </a:solidFill>
              </a:rPr>
              <a:t>欲断肠</a:t>
            </a:r>
            <a:r>
              <a:rPr lang="zh-CN" altLang="en-US" sz="2800">
                <a:solidFill>
                  <a:schemeClr val="tx1"/>
                </a:solidFill>
              </a:rPr>
              <a:t>，征人蓟北</a:t>
            </a:r>
            <a:r>
              <a:rPr lang="zh-CN" altLang="en-US" sz="2800">
                <a:solidFill>
                  <a:srgbClr val="FF0000"/>
                </a:solidFill>
              </a:rPr>
              <a:t>空回首</a:t>
            </a:r>
            <a:r>
              <a:rPr lang="zh-CN" altLang="en-US" sz="2800">
                <a:solidFill>
                  <a:schemeClr val="tx1"/>
                </a:solidFill>
              </a:rPr>
              <a:t>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边庭飘飖那可度，绝域苍茫</a:t>
            </a:r>
            <a:r>
              <a:rPr lang="zh-CN" altLang="en-US" sz="2800">
                <a:solidFill>
                  <a:srgbClr val="FF0000"/>
                </a:solidFill>
              </a:rPr>
              <a:t>无所有</a:t>
            </a:r>
            <a:r>
              <a:rPr lang="zh-CN" altLang="en-US" sz="2800">
                <a:solidFill>
                  <a:schemeClr val="tx1"/>
                </a:solidFill>
              </a:rPr>
              <a:t>！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杀气三时作阵云，寒声一夜传刁斗。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相看白刃</a:t>
            </a:r>
            <a:r>
              <a:rPr lang="zh-CN" altLang="en-US" sz="2800">
                <a:solidFill>
                  <a:srgbClr val="FF0000"/>
                </a:solidFill>
              </a:rPr>
              <a:t>血纷纷</a:t>
            </a:r>
            <a:r>
              <a:rPr lang="zh-CN" altLang="en-US" sz="2800">
                <a:solidFill>
                  <a:schemeClr val="tx1"/>
                </a:solidFill>
              </a:rPr>
              <a:t>，死节从来岂顾勋？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君不见沙场</a:t>
            </a:r>
            <a:r>
              <a:rPr lang="zh-CN" altLang="en-US" sz="2800">
                <a:solidFill>
                  <a:srgbClr val="FF0000"/>
                </a:solidFill>
              </a:rPr>
              <a:t>征战苦</a:t>
            </a:r>
            <a:r>
              <a:rPr lang="zh-CN" altLang="en-US" sz="2800">
                <a:solidFill>
                  <a:schemeClr val="tx1"/>
                </a:solidFill>
              </a:rPr>
              <a:t>，至今犹忆李将军！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36245" y="224790"/>
            <a:ext cx="1151699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四、结构层次：</a:t>
            </a: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出师：（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句）</a:t>
            </a: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战斗经过（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句）</a:t>
            </a: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征人思妇（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句）</a:t>
            </a: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作者感慨（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句）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26035" y="866140"/>
            <a:ext cx="6077585" cy="538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主题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序中所指，有人说是安禄山轻敌致败。</a:t>
            </a: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诗意：慨叹征战之苦，谴责将军骄傲轻敌荒淫失职，造成战争失利，使战士痛苦，牺牲。（体现在哪些诗句？）</a:t>
            </a: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此诗通过边塞战场各种尖锐矛盾的深刻反映，热情歌颂了爱国将士勇往直前、不怕牺牲的英雄主义精神，揭露了封建时代军队中残酷的阶级压迫。对“将军”的腐败导致战争的失利予以有力的鞭笞，对广大士卒的悲惨遭遇表达了深刻的同情。 </a:t>
            </a:r>
          </a:p>
          <a:p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反映出士兵与将领苦乐不同，</a:t>
            </a:r>
          </a:p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庄严与荒淫迥异的现实。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03620" y="196850"/>
            <a:ext cx="590804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汉家烟尘在东北，汉将辞家破残贼。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男儿本自重横行，天子非常赐颜色。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摐金伐鼓下榆关，旌旆逶迤碣石间。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校尉羽书飞瀚海，单于猎火照狼山。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山川萧条极边土，胡骑凭陵杂风雨。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战士军前半死生，美人帐下犹歌舞！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大漠穷秋塞草腓，孤城落日斗兵稀。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身当恩遇常轻敌，力尽关山未解围。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铁衣远戍辛勤久，玉箸应啼别离后。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少妇城南欲断肠，征人蓟北空回首。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边庭飘飖那可度，绝域苍茫无所有！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杀气三时作阵云，寒声一夜传刁斗。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相看白刃血纷纷，死节从来岂顾勋？</a:t>
            </a:r>
          </a:p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君不见沙场征战苦，至今犹忆李将军！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5890" y="196850"/>
            <a:ext cx="5651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五、再读全诗，体会作者的慨叹</a:t>
            </a:r>
            <a:endParaRPr lang="en-US" altLang="zh-CN" sz="280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316230" y="1514475"/>
            <a:ext cx="478726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评价：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叙述战事，重点不在民族矛盾，讽刺愤恨不恤战士的将领。也写出了为国御敌之辛勤。</a:t>
            </a:r>
          </a:p>
          <a:p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风格：雄健激越，慷慨悲壮。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23890" y="196850"/>
            <a:ext cx="6161405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</a:rPr>
              <a:t>汉家烟尘在东北，汉将辞家破残贼。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男儿本自重横行，天子非常赐颜色。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摐金伐鼓下榆关，旌旆逶迤碣石间。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校尉羽书飞瀚海，单于猎火照狼山。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山川萧条极边土，胡骑凭陵杂风雨。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战士军前半死生，美人帐下犹歌舞！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大漠穷秋塞草腓，孤城落日斗兵稀。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身当恩遇常轻敌，力尽关山未解围。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铁衣远戍辛勤久，玉箸应啼别离后。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少妇城南欲断肠，征人蓟北空回首。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边庭飘飖那可度，绝域苍茫无所有！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杀气三时作阵云，寒声一夜传刁斗。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相看白刃血纷纷，死节从来岂顾勋？</a:t>
            </a:r>
          </a:p>
          <a:p>
            <a:r>
              <a:rPr lang="zh-CN" altLang="en-US" sz="2800">
                <a:solidFill>
                  <a:schemeClr val="tx1"/>
                </a:solidFill>
              </a:rPr>
              <a:t>君不见沙场征战苦，至今犹忆李将军！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150" y="264160"/>
            <a:ext cx="53054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六、再读全诗，读出雄健激越和慷慨悲壮。</a:t>
            </a:r>
            <a:endParaRPr lang="en-US" altLang="zh-CN" sz="280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196850"/>
            <a:ext cx="1151699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七、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艺术赏析 </a:t>
            </a:r>
          </a:p>
          <a:p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诗作善于描绘边塞风光，渲染战地气氛； </a:t>
            </a:r>
          </a:p>
          <a:p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充分运用对比手法  </a:t>
            </a:r>
          </a:p>
          <a:p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汉将（男儿）：重横行——半生死——斗兵稀——空回首——死节不顾勋。 </a:t>
            </a:r>
          </a:p>
          <a:p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将军：美人帐下犹歌舞——身当恩   遇常轻敌——力尽关山未解围。 </a:t>
            </a:r>
          </a:p>
          <a:p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四组对比  </a:t>
            </a:r>
          </a:p>
          <a:p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唐军——敌军 </a:t>
            </a:r>
          </a:p>
          <a:p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战士—— 将军 </a:t>
            </a:r>
          </a:p>
          <a:p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征人 ——思妇 </a:t>
            </a:r>
          </a:p>
          <a:p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古将军— 今将军 </a:t>
            </a:r>
          </a:p>
          <a:p>
            <a:endParaRPr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借景抒情，情景交融。 </a:t>
            </a:r>
          </a:p>
          <a:p>
            <a:r>
              <a:rPr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981200" y="357188"/>
            <a:ext cx="8229600" cy="12858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endParaRPr lang="zh-CN" altLang="en-US"/>
          </a:p>
        </p:txBody>
      </p:sp>
      <p:sp>
        <p:nvSpPr>
          <p:cNvPr id="36866" name="TextBox 3"/>
          <p:cNvSpPr txBox="1"/>
          <p:nvPr/>
        </p:nvSpPr>
        <p:spPr>
          <a:xfrm>
            <a:off x="421640" y="577850"/>
            <a:ext cx="115169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这首诗主要写了什么事？ 哪些人？ 哪些景？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534035" y="1293495"/>
            <a:ext cx="115169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人：将帅     士卒     思妇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事：战争</a:t>
            </a: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景：塞外秋景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3695" y="114300"/>
            <a:ext cx="3096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八、鉴赏分析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3228</Words>
  <Application>Microsoft Office PowerPoint</Application>
  <PresentationFormat>自定义</PresentationFormat>
  <Paragraphs>224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燕歌行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燕歌行</dc:title>
  <dc:creator>rbm.xkw.com</dc:creator>
  <cp:lastModifiedBy>hj</cp:lastModifiedBy>
  <cp:revision>2</cp:revision>
  <cp:lastPrinted>2020-11-27T14:30:58Z</cp:lastPrinted>
  <dcterms:created xsi:type="dcterms:W3CDTF">2020-11-27T14:30:58Z</dcterms:created>
  <dcterms:modified xsi:type="dcterms:W3CDTF">2020-12-14T08:32:01Z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