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25" r:id="rId2"/>
    <p:sldId id="505" r:id="rId3"/>
    <p:sldId id="506" r:id="rId4"/>
    <p:sldId id="507" r:id="rId5"/>
    <p:sldId id="508" r:id="rId6"/>
    <p:sldId id="466" r:id="rId7"/>
    <p:sldId id="512" r:id="rId8"/>
    <p:sldId id="516" r:id="rId9"/>
    <p:sldId id="538" r:id="rId10"/>
    <p:sldId id="514" r:id="rId11"/>
    <p:sldId id="513" r:id="rId12"/>
    <p:sldId id="520" r:id="rId13"/>
    <p:sldId id="519" r:id="rId14"/>
    <p:sldId id="518" r:id="rId15"/>
    <p:sldId id="517" r:id="rId16"/>
    <p:sldId id="524" r:id="rId17"/>
    <p:sldId id="531" r:id="rId18"/>
    <p:sldId id="525" r:id="rId19"/>
    <p:sldId id="526" r:id="rId20"/>
    <p:sldId id="527" r:id="rId21"/>
    <p:sldId id="528" r:id="rId22"/>
    <p:sldId id="530" r:id="rId23"/>
    <p:sldId id="532" r:id="rId24"/>
    <p:sldId id="539" r:id="rId25"/>
    <p:sldId id="533" r:id="rId26"/>
    <p:sldId id="529" r:id="rId27"/>
    <p:sldId id="534" r:id="rId28"/>
    <p:sldId id="540" r:id="rId29"/>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A50021"/>
    <a:srgbClr val="DE7538"/>
    <a:srgbClr val="A73904"/>
    <a:srgbClr val="6FB52F"/>
    <a:srgbClr val="99CA6C"/>
    <a:srgbClr val="316A2C"/>
    <a:srgbClr val="5AB430"/>
    <a:srgbClr val="B18147"/>
    <a:srgbClr val="7F4E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6" d="100"/>
          <a:sy n="116" d="100"/>
        </p:scale>
        <p:origin x="-518" y="-77"/>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280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专题九</a:t>
              </a:r>
              <a:endParaRPr lang="en-US" altLang="zh-CN" sz="3200" b="1" dirty="0">
                <a:solidFill>
                  <a:schemeClr val="bg1"/>
                </a:solidFill>
                <a:latin typeface="微软雅黑" pitchFamily="34" charset="-122"/>
                <a:ea typeface="微软雅黑" pitchFamily="34" charset="-122"/>
              </a:endParaRPr>
            </a:p>
            <a:p>
              <a:pPr algn="ctr" eaLnBrk="1" fontAlgn="auto" hangingPunct="1">
                <a:lnSpc>
                  <a:spcPct val="150000"/>
                </a:lnSpc>
                <a:spcBef>
                  <a:spcPts val="0"/>
                </a:spcBef>
                <a:spcAft>
                  <a:spcPts val="0"/>
                </a:spcAft>
                <a:defRPr/>
              </a:pPr>
              <a:r>
                <a:rPr lang="zh-CN" altLang="en-US" sz="2800" dirty="0" smtClean="0">
                  <a:solidFill>
                    <a:schemeClr val="bg1"/>
                  </a:solidFill>
                  <a:latin typeface="微软雅黑" pitchFamily="34" charset="-122"/>
                  <a:ea typeface="微软雅黑" pitchFamily="34" charset="-122"/>
                </a:rPr>
                <a:t>议论文阅读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 xmlns:a16="http://schemas.microsoft.com/office/drawing/2014/main" id="{AC661369-7F35-4FB2-A688-71209A56C55B}"/>
              </a:ext>
            </a:extLst>
          </p:cNvPr>
          <p:cNvSpPr txBox="1"/>
          <p:nvPr/>
        </p:nvSpPr>
        <p:spPr>
          <a:xfrm>
            <a:off x="6903879"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271840738"/>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377836"/>
            <a:ext cx="7886700" cy="923330"/>
          </a:xfrm>
          <a:prstGeom prst="rect">
            <a:avLst/>
          </a:prstGeom>
        </p:spPr>
        <p:txBody>
          <a:bodyPr wrap="square">
            <a:spAutoFit/>
          </a:bodyPr>
          <a:lstStyle/>
          <a:p>
            <a:pPr algn="just">
              <a:lnSpc>
                <a:spcPct val="150000"/>
              </a:lnSpc>
            </a:pPr>
            <a:r>
              <a:rPr lang="en-US" b="1" dirty="0" smtClean="0"/>
              <a:t>2.</a:t>
            </a:r>
            <a:r>
              <a:rPr lang="zh-CN" altLang="en-US" dirty="0" smtClean="0"/>
              <a:t>从第</a:t>
            </a:r>
            <a:r>
              <a:rPr lang="en-US" dirty="0" smtClean="0"/>
              <a:t>③</a:t>
            </a:r>
            <a:r>
              <a:rPr lang="zh-CN" altLang="en-US" dirty="0" smtClean="0"/>
              <a:t>段画线句子看</a:t>
            </a:r>
            <a:r>
              <a:rPr lang="en-US" dirty="0" smtClean="0"/>
              <a:t>,</a:t>
            </a:r>
            <a:r>
              <a:rPr lang="zh-CN" altLang="en-US" dirty="0" smtClean="0"/>
              <a:t>如果辩论失败</a:t>
            </a:r>
            <a:r>
              <a:rPr lang="en-US" dirty="0" smtClean="0"/>
              <a:t>,</a:t>
            </a:r>
            <a:r>
              <a:rPr lang="zh-CN" altLang="en-US" dirty="0" smtClean="0"/>
              <a:t>中国学者会有哪些“常态”</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内容理解与概括</a:t>
            </a:r>
            <a:r>
              <a:rPr lang="en-US" altLang="zh-CN" dirty="0" smtClean="0"/>
              <a:t>】</a:t>
            </a:r>
            <a:endParaRPr lang="zh-CN" altLang="en-US" dirty="0"/>
          </a:p>
        </p:txBody>
      </p:sp>
      <p:sp>
        <p:nvSpPr>
          <p:cNvPr id="3" name="矩形 2"/>
          <p:cNvSpPr/>
          <p:nvPr/>
        </p:nvSpPr>
        <p:spPr>
          <a:xfrm>
            <a:off x="911168" y="1328986"/>
            <a:ext cx="7809186" cy="1754326"/>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如果辩论失败</a:t>
            </a:r>
            <a:r>
              <a:rPr lang="en-US" dirty="0" smtClean="0">
                <a:solidFill>
                  <a:srgbClr val="A50021"/>
                </a:solidFill>
              </a:rPr>
              <a:t>,</a:t>
            </a:r>
            <a:r>
              <a:rPr lang="zh-CN" altLang="en-US" dirty="0" smtClean="0">
                <a:solidFill>
                  <a:srgbClr val="A50021"/>
                </a:solidFill>
              </a:rPr>
              <a:t>中国学者的“常态”主要有</a:t>
            </a:r>
            <a:r>
              <a:rPr lang="en-US" dirty="0" smtClean="0">
                <a:solidFill>
                  <a:srgbClr val="A50021"/>
                </a:solidFill>
              </a:rPr>
              <a:t>:</a:t>
            </a:r>
            <a:r>
              <a:rPr lang="zh-CN" altLang="en-US" dirty="0" smtClean="0">
                <a:solidFill>
                  <a:srgbClr val="A50021"/>
                </a:solidFill>
              </a:rPr>
              <a:t>在失败后常“作狡辩”</a:t>
            </a:r>
            <a:r>
              <a:rPr lang="en-US" dirty="0" smtClean="0">
                <a:solidFill>
                  <a:srgbClr val="A50021"/>
                </a:solidFill>
              </a:rPr>
              <a:t>,</a:t>
            </a:r>
            <a:r>
              <a:rPr lang="zh-CN" altLang="en-US" dirty="0" smtClean="0">
                <a:solidFill>
                  <a:srgbClr val="A50021"/>
                </a:solidFill>
              </a:rPr>
              <a:t>常“作遁词”</a:t>
            </a:r>
            <a:r>
              <a:rPr lang="en-US" dirty="0" smtClean="0">
                <a:solidFill>
                  <a:srgbClr val="A50021"/>
                </a:solidFill>
              </a:rPr>
              <a:t>,</a:t>
            </a:r>
            <a:r>
              <a:rPr lang="zh-CN" altLang="en-US" dirty="0" smtClean="0">
                <a:solidFill>
                  <a:srgbClr val="A50021"/>
                </a:solidFill>
              </a:rPr>
              <a:t>甚至出现“无理的谩骂</a:t>
            </a:r>
            <a:r>
              <a:rPr lang="en-US" dirty="0" smtClean="0">
                <a:solidFill>
                  <a:srgbClr val="A50021"/>
                </a:solidFill>
              </a:rPr>
              <a:t>,</a:t>
            </a:r>
            <a:r>
              <a:rPr lang="zh-CN" altLang="en-US" dirty="0" smtClean="0">
                <a:solidFill>
                  <a:srgbClr val="A50021"/>
                </a:solidFill>
              </a:rPr>
              <a:t>话出题外</a:t>
            </a:r>
            <a:r>
              <a:rPr lang="en-US" dirty="0" smtClean="0">
                <a:solidFill>
                  <a:srgbClr val="A50021"/>
                </a:solidFill>
              </a:rPr>
              <a:t>,</a:t>
            </a:r>
            <a:r>
              <a:rPr lang="zh-CN" altLang="en-US" dirty="0" smtClean="0">
                <a:solidFill>
                  <a:srgbClr val="A50021"/>
                </a:solidFill>
              </a:rPr>
              <a:t>另生枝词”等现象。</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解答时抓住题目中要求阅读的具体段落</a:t>
            </a:r>
            <a:r>
              <a:rPr lang="en-US" dirty="0" smtClean="0">
                <a:solidFill>
                  <a:srgbClr val="A50021"/>
                </a:solidFill>
              </a:rPr>
              <a:t>,</a:t>
            </a:r>
            <a:r>
              <a:rPr lang="zh-CN" altLang="en-US" dirty="0" smtClean="0">
                <a:solidFill>
                  <a:srgbClr val="A50021"/>
                </a:solidFill>
              </a:rPr>
              <a:t>找到相关语句</a:t>
            </a:r>
            <a:r>
              <a:rPr lang="en-US" dirty="0" smtClean="0">
                <a:solidFill>
                  <a:srgbClr val="A50021"/>
                </a:solidFill>
              </a:rPr>
              <a:t>,</a:t>
            </a:r>
            <a:r>
              <a:rPr lang="zh-CN" altLang="en-US" dirty="0" smtClean="0">
                <a:solidFill>
                  <a:srgbClr val="A50021"/>
                </a:solidFill>
              </a:rPr>
              <a:t>然后扣住“绝不</a:t>
            </a:r>
            <a:r>
              <a:rPr lang="en-US" altLang="zh-CN" dirty="0" smtClean="0">
                <a:solidFill>
                  <a:srgbClr val="A50021"/>
                </a:solidFill>
              </a:rPr>
              <a:t>……</a:t>
            </a:r>
            <a:r>
              <a:rPr lang="en-US" dirty="0" smtClean="0">
                <a:solidFill>
                  <a:srgbClr val="A50021"/>
                </a:solidFill>
              </a:rPr>
              <a:t>,</a:t>
            </a:r>
            <a:r>
              <a:rPr lang="zh-CN" altLang="en-US" dirty="0" smtClean="0">
                <a:solidFill>
                  <a:srgbClr val="A50021"/>
                </a:solidFill>
              </a:rPr>
              <a:t>像</a:t>
            </a:r>
            <a:r>
              <a:rPr lang="en-US" altLang="zh-CN" dirty="0" smtClean="0">
                <a:solidFill>
                  <a:srgbClr val="A50021"/>
                </a:solidFill>
              </a:rPr>
              <a:t>……”</a:t>
            </a:r>
            <a:r>
              <a:rPr lang="en-US" dirty="0" smtClean="0">
                <a:solidFill>
                  <a:srgbClr val="A50021"/>
                </a:solidFill>
              </a:rPr>
              <a:t>,</a:t>
            </a:r>
            <a:r>
              <a:rPr lang="zh-CN" altLang="en-US" dirty="0" smtClean="0">
                <a:solidFill>
                  <a:srgbClr val="A50021"/>
                </a:solidFill>
              </a:rPr>
              <a:t>然后反向思考即可概括出中国学者的“常态”了。</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0438" y="360251"/>
            <a:ext cx="7886700" cy="874407"/>
          </a:xfrm>
          <a:prstGeom prst="rect">
            <a:avLst/>
          </a:prstGeom>
        </p:spPr>
        <p:txBody>
          <a:bodyPr wrap="square">
            <a:spAutoFit/>
          </a:bodyPr>
          <a:lstStyle/>
          <a:p>
            <a:pPr algn="just">
              <a:lnSpc>
                <a:spcPct val="150000"/>
              </a:lnSpc>
            </a:pPr>
            <a:r>
              <a:rPr lang="en-US" b="1" dirty="0" smtClean="0"/>
              <a:t>3.</a:t>
            </a:r>
            <a:r>
              <a:rPr lang="zh-CN" altLang="en-US" dirty="0" smtClean="0"/>
              <a:t>第</a:t>
            </a:r>
            <a:r>
              <a:rPr lang="en-US" dirty="0" smtClean="0"/>
              <a:t>⑤</a:t>
            </a:r>
            <a:r>
              <a:rPr lang="zh-CN" altLang="en-US" dirty="0" smtClean="0"/>
              <a:t>段谈欧洲中古学者的精神时</a:t>
            </a:r>
            <a:r>
              <a:rPr lang="en-US" dirty="0" smtClean="0"/>
              <a:t>,</a:t>
            </a:r>
            <a:r>
              <a:rPr lang="zh-CN" altLang="en-US" dirty="0" smtClean="0"/>
              <a:t>提到“中国学者”有什么作用</a:t>
            </a:r>
            <a:r>
              <a:rPr lang="en-US" dirty="0" smtClean="0"/>
              <a:t>?</a:t>
            </a:r>
            <a:r>
              <a:rPr lang="zh-CN" altLang="en-US" dirty="0" smtClean="0"/>
              <a:t>请加以分析。</a:t>
            </a:r>
            <a:r>
              <a:rPr lang="en-US" dirty="0" smtClean="0"/>
              <a:t>(6</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论证方法及其作用</a:t>
            </a:r>
            <a:r>
              <a:rPr lang="en-US" altLang="zh-CN" dirty="0" smtClean="0"/>
              <a:t>】</a:t>
            </a:r>
            <a:endParaRPr lang="zh-CN" altLang="en-US" dirty="0"/>
          </a:p>
        </p:txBody>
      </p:sp>
      <p:sp>
        <p:nvSpPr>
          <p:cNvPr id="3" name="矩形 2"/>
          <p:cNvSpPr/>
          <p:nvPr/>
        </p:nvSpPr>
        <p:spPr>
          <a:xfrm>
            <a:off x="884791" y="1328987"/>
            <a:ext cx="7809186" cy="2585323"/>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通过对比证明了“什么是真正的学者的精神”</a:t>
            </a:r>
            <a:r>
              <a:rPr lang="en-US" dirty="0" smtClean="0">
                <a:solidFill>
                  <a:srgbClr val="A50021"/>
                </a:solidFill>
              </a:rPr>
              <a:t>,</a:t>
            </a:r>
            <a:r>
              <a:rPr lang="zh-CN" altLang="en-US" dirty="0" smtClean="0">
                <a:solidFill>
                  <a:srgbClr val="A50021"/>
                </a:solidFill>
              </a:rPr>
              <a:t>也说明了中国学者缺失“真正的学者的精神”</a:t>
            </a:r>
            <a:r>
              <a:rPr lang="en-US" dirty="0" smtClean="0">
                <a:solidFill>
                  <a:srgbClr val="A50021"/>
                </a:solidFill>
              </a:rPr>
              <a:t>;</a:t>
            </a:r>
            <a:r>
              <a:rPr lang="zh-CN" altLang="en-US" dirty="0" smtClean="0">
                <a:solidFill>
                  <a:srgbClr val="A50021"/>
                </a:solidFill>
              </a:rPr>
              <a:t>为文末中心论点的提出提供了论据。</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首先根据相关内容可判断出这是事实论据</a:t>
            </a:r>
            <a:r>
              <a:rPr lang="en-US" dirty="0" smtClean="0">
                <a:solidFill>
                  <a:srgbClr val="A50021"/>
                </a:solidFill>
              </a:rPr>
              <a:t>,</a:t>
            </a:r>
            <a:r>
              <a:rPr lang="zh-CN" altLang="en-US" dirty="0" smtClean="0">
                <a:solidFill>
                  <a:srgbClr val="A50021"/>
                </a:solidFill>
              </a:rPr>
              <a:t>其次分析其与观点的关系</a:t>
            </a:r>
            <a:r>
              <a:rPr lang="en-US" dirty="0" smtClean="0">
                <a:solidFill>
                  <a:srgbClr val="A50021"/>
                </a:solidFill>
              </a:rPr>
              <a:t>(</a:t>
            </a:r>
            <a:r>
              <a:rPr lang="zh-CN" altLang="en-US" dirty="0" smtClean="0">
                <a:solidFill>
                  <a:srgbClr val="A50021"/>
                </a:solidFill>
              </a:rPr>
              <a:t>如何论证观点的</a:t>
            </a:r>
            <a:r>
              <a:rPr lang="en-US" dirty="0" smtClean="0">
                <a:solidFill>
                  <a:srgbClr val="A50021"/>
                </a:solidFill>
              </a:rPr>
              <a:t>)</a:t>
            </a:r>
            <a:r>
              <a:rPr lang="zh-CN" altLang="en-US" dirty="0" smtClean="0">
                <a:solidFill>
                  <a:srgbClr val="A50021"/>
                </a:solidFill>
              </a:rPr>
              <a:t>。联系上下文不难看出中国学者的表现与欧洲中古学者的精神形成对比</a:t>
            </a:r>
            <a:r>
              <a:rPr lang="en-US" dirty="0" smtClean="0">
                <a:solidFill>
                  <a:srgbClr val="A50021"/>
                </a:solidFill>
              </a:rPr>
              <a:t>,</a:t>
            </a:r>
            <a:r>
              <a:rPr lang="zh-CN" altLang="en-US" dirty="0" smtClean="0">
                <a:solidFill>
                  <a:srgbClr val="A50021"/>
                </a:solidFill>
              </a:rPr>
              <a:t>强调了学者精神的真谛</a:t>
            </a:r>
            <a:r>
              <a:rPr lang="en-US" dirty="0" smtClean="0">
                <a:solidFill>
                  <a:srgbClr val="A50021"/>
                </a:solidFill>
              </a:rPr>
              <a:t>,</a:t>
            </a:r>
            <a:r>
              <a:rPr lang="zh-CN" altLang="en-US" dirty="0" smtClean="0">
                <a:solidFill>
                  <a:srgbClr val="A50021"/>
                </a:solidFill>
              </a:rPr>
              <a:t>突出了中国学者缺少学者精神</a:t>
            </a:r>
            <a:r>
              <a:rPr lang="en-US" dirty="0" smtClean="0">
                <a:solidFill>
                  <a:srgbClr val="A50021"/>
                </a:solidFill>
              </a:rPr>
              <a:t>,</a:t>
            </a:r>
            <a:r>
              <a:rPr lang="zh-CN" altLang="en-US" dirty="0" smtClean="0">
                <a:solidFill>
                  <a:srgbClr val="A50021"/>
                </a:solidFill>
              </a:rPr>
              <a:t>从而论证了中心论点。</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24605" y="335795"/>
            <a:ext cx="8217171" cy="369332"/>
          </a:xfrm>
          <a:prstGeom prst="rect">
            <a:avLst/>
          </a:prstGeom>
        </p:spPr>
        <p:txBody>
          <a:bodyPr wrap="square">
            <a:spAutoFit/>
          </a:bodyPr>
          <a:lstStyle/>
          <a:p>
            <a:r>
              <a:rPr lang="en-US" b="1" dirty="0" smtClean="0"/>
              <a:t>4.</a:t>
            </a:r>
            <a:r>
              <a:rPr lang="zh-CN" altLang="en-US" dirty="0" smtClean="0"/>
              <a:t>概括文章的主要观点。</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概括论点</a:t>
            </a:r>
            <a:r>
              <a:rPr lang="en-US" altLang="zh-CN" dirty="0" smtClean="0"/>
              <a:t>】</a:t>
            </a:r>
            <a:endParaRPr lang="zh-CN" altLang="en-US" dirty="0"/>
          </a:p>
        </p:txBody>
      </p:sp>
      <p:sp>
        <p:nvSpPr>
          <p:cNvPr id="3" name="矩形 2"/>
          <p:cNvSpPr/>
          <p:nvPr/>
        </p:nvSpPr>
        <p:spPr>
          <a:xfrm>
            <a:off x="739364" y="740307"/>
            <a:ext cx="8103473" cy="3831818"/>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 (</a:t>
            </a:r>
            <a:r>
              <a:rPr lang="zh-CN" altLang="en-US" dirty="0" smtClean="0">
                <a:solidFill>
                  <a:srgbClr val="A50021"/>
                </a:solidFill>
              </a:rPr>
              <a:t>中国</a:t>
            </a:r>
            <a:r>
              <a:rPr lang="en-US" dirty="0" smtClean="0">
                <a:solidFill>
                  <a:srgbClr val="A50021"/>
                </a:solidFill>
              </a:rPr>
              <a:t>)</a:t>
            </a:r>
            <a:r>
              <a:rPr lang="zh-CN" altLang="en-US" dirty="0" smtClean="0">
                <a:solidFill>
                  <a:srgbClr val="A50021"/>
                </a:solidFill>
              </a:rPr>
              <a:t>学者应该具有服从真理、牺牲成见的态度和拥护真理、牺牲生命的精神。</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首先可以从标题、位置、关键句、论据等多个角度去辨析文章中心论点。文题“学者的态度与精神”明显不是一句话</a:t>
            </a:r>
            <a:r>
              <a:rPr lang="en-US" dirty="0" smtClean="0">
                <a:solidFill>
                  <a:srgbClr val="A50021"/>
                </a:solidFill>
              </a:rPr>
              <a:t>,</a:t>
            </a:r>
            <a:r>
              <a:rPr lang="zh-CN" altLang="en-US" dirty="0" smtClean="0">
                <a:solidFill>
                  <a:srgbClr val="A50021"/>
                </a:solidFill>
              </a:rPr>
              <a:t>不可能是中心论点</a:t>
            </a:r>
            <a:r>
              <a:rPr lang="en-US" dirty="0" smtClean="0">
                <a:solidFill>
                  <a:srgbClr val="A50021"/>
                </a:solidFill>
              </a:rPr>
              <a:t>;</a:t>
            </a:r>
            <a:r>
              <a:rPr lang="zh-CN" altLang="en-US" dirty="0" smtClean="0">
                <a:solidFill>
                  <a:srgbClr val="A50021"/>
                </a:solidFill>
              </a:rPr>
              <a:t>首段根本没有写清态度与精神的具体含义</a:t>
            </a:r>
            <a:r>
              <a:rPr lang="en-US" dirty="0" smtClean="0">
                <a:solidFill>
                  <a:srgbClr val="A50021"/>
                </a:solidFill>
              </a:rPr>
              <a:t>;</a:t>
            </a:r>
            <a:r>
              <a:rPr lang="zh-CN" altLang="en-US" dirty="0" smtClean="0">
                <a:solidFill>
                  <a:srgbClr val="A50021"/>
                </a:solidFill>
              </a:rPr>
              <a:t>而第</a:t>
            </a:r>
            <a:r>
              <a:rPr lang="en-US" dirty="0" smtClean="0">
                <a:solidFill>
                  <a:srgbClr val="A50021"/>
                </a:solidFill>
              </a:rPr>
              <a:t>②④</a:t>
            </a:r>
            <a:r>
              <a:rPr lang="zh-CN" altLang="en-US" dirty="0" smtClean="0">
                <a:solidFill>
                  <a:srgbClr val="A50021"/>
                </a:solidFill>
              </a:rPr>
              <a:t>段只是“态度与精神”的一个方面</a:t>
            </a:r>
            <a:r>
              <a:rPr lang="en-US" altLang="zh-CN" dirty="0" smtClean="0">
                <a:solidFill>
                  <a:srgbClr val="A50021"/>
                </a:solidFill>
              </a:rPr>
              <a:t>……</a:t>
            </a:r>
            <a:r>
              <a:rPr lang="zh-CN" altLang="en-US" dirty="0" smtClean="0">
                <a:solidFill>
                  <a:srgbClr val="A50021"/>
                </a:solidFill>
              </a:rPr>
              <a:t>其次</a:t>
            </a:r>
            <a:r>
              <a:rPr lang="en-US" dirty="0" smtClean="0">
                <a:solidFill>
                  <a:srgbClr val="A50021"/>
                </a:solidFill>
              </a:rPr>
              <a:t>,</a:t>
            </a:r>
            <a:r>
              <a:rPr lang="zh-CN" altLang="en-US" dirty="0" smtClean="0">
                <a:solidFill>
                  <a:srgbClr val="A50021"/>
                </a:solidFill>
              </a:rPr>
              <a:t>综合考量分析的结果会发现文章结尾“这种态度</a:t>
            </a:r>
            <a:r>
              <a:rPr lang="en-US" dirty="0" smtClean="0">
                <a:solidFill>
                  <a:srgbClr val="A50021"/>
                </a:solidFill>
              </a:rPr>
              <a:t>,</a:t>
            </a:r>
            <a:r>
              <a:rPr lang="zh-CN" altLang="en-US" dirty="0" smtClean="0">
                <a:solidFill>
                  <a:srgbClr val="A50021"/>
                </a:solidFill>
              </a:rPr>
              <a:t>这种精神</a:t>
            </a:r>
            <a:r>
              <a:rPr lang="en-US" dirty="0" smtClean="0">
                <a:solidFill>
                  <a:srgbClr val="A50021"/>
                </a:solidFill>
              </a:rPr>
              <a:t>,</a:t>
            </a:r>
            <a:r>
              <a:rPr lang="zh-CN" altLang="en-US" dirty="0" smtClean="0">
                <a:solidFill>
                  <a:srgbClr val="A50021"/>
                </a:solidFill>
              </a:rPr>
              <a:t>正是我们中国学者应具有的态度</a:t>
            </a:r>
            <a:r>
              <a:rPr lang="en-US" dirty="0" smtClean="0">
                <a:solidFill>
                  <a:srgbClr val="A50021"/>
                </a:solidFill>
              </a:rPr>
              <a:t>,</a:t>
            </a:r>
            <a:r>
              <a:rPr lang="zh-CN" altLang="en-US" dirty="0" smtClean="0">
                <a:solidFill>
                  <a:srgbClr val="A50021"/>
                </a:solidFill>
              </a:rPr>
              <a:t>应抱的精神”是作者的核心观点</a:t>
            </a:r>
            <a:r>
              <a:rPr lang="en-US" dirty="0" smtClean="0">
                <a:solidFill>
                  <a:srgbClr val="A50021"/>
                </a:solidFill>
              </a:rPr>
              <a:t>,</a:t>
            </a:r>
            <a:r>
              <a:rPr lang="zh-CN" altLang="en-US" dirty="0" smtClean="0">
                <a:solidFill>
                  <a:srgbClr val="A50021"/>
                </a:solidFill>
              </a:rPr>
              <a:t>然后结合文章关键词句便可概括出文章的中心论点</a:t>
            </a:r>
            <a:r>
              <a:rPr lang="en-US" altLang="zh-CN" dirty="0" smtClean="0">
                <a:solidFill>
                  <a:srgbClr val="A50021"/>
                </a:solidFill>
              </a:rPr>
              <a:t>——</a:t>
            </a:r>
            <a:r>
              <a:rPr lang="en-US" dirty="0" smtClean="0">
                <a:solidFill>
                  <a:srgbClr val="A50021"/>
                </a:solidFill>
              </a:rPr>
              <a:t>(</a:t>
            </a:r>
            <a:r>
              <a:rPr lang="zh-CN" altLang="en-US" dirty="0" smtClean="0">
                <a:solidFill>
                  <a:srgbClr val="A50021"/>
                </a:solidFill>
              </a:rPr>
              <a:t>中国</a:t>
            </a:r>
            <a:r>
              <a:rPr lang="en-US" dirty="0" smtClean="0">
                <a:solidFill>
                  <a:srgbClr val="A50021"/>
                </a:solidFill>
              </a:rPr>
              <a:t>)</a:t>
            </a:r>
            <a:r>
              <a:rPr lang="zh-CN" altLang="en-US" dirty="0" smtClean="0">
                <a:solidFill>
                  <a:srgbClr val="A50021"/>
                </a:solidFill>
              </a:rPr>
              <a:t>学者应该具有服从真理、牺牲成见的态度和拥护真理、牺牲生命的精神。</a:t>
            </a:r>
            <a:endParaRPr lang="zh-CN" altLang="en-US" dirty="0">
              <a:solidFill>
                <a:srgbClr val="A50021"/>
              </a:solidFill>
            </a:endParaRP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30590"/>
            <a:ext cx="7886700" cy="369332"/>
          </a:xfrm>
          <a:prstGeom prst="rect">
            <a:avLst/>
          </a:prstGeom>
        </p:spPr>
        <p:txBody>
          <a:bodyPr wrap="square">
            <a:spAutoFit/>
          </a:bodyPr>
          <a:lstStyle/>
          <a:p>
            <a:r>
              <a:rPr lang="en-US" b="1" dirty="0" smtClean="0"/>
              <a:t>5.</a:t>
            </a:r>
            <a:r>
              <a:rPr lang="en-US" dirty="0" smtClean="0"/>
              <a:t> </a:t>
            </a:r>
            <a:r>
              <a:rPr lang="en-US" dirty="0" smtClean="0">
                <a:solidFill>
                  <a:srgbClr val="0092D7"/>
                </a:solidFill>
              </a:rPr>
              <a:t>[</a:t>
            </a:r>
            <a:r>
              <a:rPr lang="zh-CN" altLang="en-US" dirty="0" smtClean="0">
                <a:solidFill>
                  <a:srgbClr val="0092D7"/>
                </a:solidFill>
              </a:rPr>
              <a:t>原创</a:t>
            </a:r>
            <a:r>
              <a:rPr lang="en-US" dirty="0" smtClean="0">
                <a:solidFill>
                  <a:srgbClr val="0092D7"/>
                </a:solidFill>
              </a:rPr>
              <a:t>]</a:t>
            </a:r>
            <a:r>
              <a:rPr lang="zh-CN" altLang="en-US" dirty="0" smtClean="0"/>
              <a:t>分析本文列举了哪两个故事</a:t>
            </a:r>
            <a:r>
              <a:rPr lang="en-US" dirty="0" smtClean="0"/>
              <a:t>?</a:t>
            </a:r>
            <a:r>
              <a:rPr lang="zh-CN" altLang="en-US" dirty="0" smtClean="0"/>
              <a:t>有什么作用</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分析概括论据</a:t>
            </a:r>
            <a:r>
              <a:rPr lang="en-US" altLang="zh-CN" dirty="0" smtClean="0"/>
              <a:t>】</a:t>
            </a:r>
            <a:endParaRPr lang="zh-CN" altLang="en-US" dirty="0"/>
          </a:p>
        </p:txBody>
      </p:sp>
      <p:sp>
        <p:nvSpPr>
          <p:cNvPr id="3" name="矩形 2"/>
          <p:cNvSpPr/>
          <p:nvPr/>
        </p:nvSpPr>
        <p:spPr>
          <a:xfrm>
            <a:off x="848107" y="840256"/>
            <a:ext cx="7891447"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zh-CN" altLang="en-US" dirty="0" smtClean="0">
                <a:solidFill>
                  <a:srgbClr val="A50021"/>
                </a:solidFill>
              </a:rPr>
              <a:t>本文列举了古印度学者辩论失败后的自杀或归依、欧洲中古学者为真理而献身两个故事</a:t>
            </a:r>
            <a:r>
              <a:rPr lang="en-US" dirty="0" smtClean="0">
                <a:solidFill>
                  <a:srgbClr val="A50021"/>
                </a:solidFill>
              </a:rPr>
              <a:t>,</a:t>
            </a:r>
            <a:r>
              <a:rPr lang="zh-CN" altLang="en-US" dirty="0" smtClean="0">
                <a:solidFill>
                  <a:srgbClr val="A50021"/>
                </a:solidFill>
              </a:rPr>
              <a:t>前者论证了服从真理、牺牲成见的态度</a:t>
            </a:r>
            <a:r>
              <a:rPr lang="en-US" dirty="0" smtClean="0">
                <a:solidFill>
                  <a:srgbClr val="A50021"/>
                </a:solidFill>
              </a:rPr>
              <a:t>,</a:t>
            </a:r>
            <a:r>
              <a:rPr lang="zh-CN" altLang="en-US" dirty="0" smtClean="0">
                <a:solidFill>
                  <a:srgbClr val="A50021"/>
                </a:solidFill>
              </a:rPr>
              <a:t>后者论证了拥护真理、牺牲生命的精神</a:t>
            </a:r>
            <a:r>
              <a:rPr lang="en-US" dirty="0" smtClean="0">
                <a:solidFill>
                  <a:srgbClr val="A50021"/>
                </a:solidFill>
              </a:rPr>
              <a:t>,</a:t>
            </a:r>
            <a:r>
              <a:rPr lang="zh-CN" altLang="en-US" dirty="0" smtClean="0">
                <a:solidFill>
                  <a:srgbClr val="A50021"/>
                </a:solidFill>
              </a:rPr>
              <a:t>这两个故事分别从学者的态度、学者的精神两个方面印证了中心论点</a:t>
            </a:r>
            <a:r>
              <a:rPr lang="en-US" dirty="0" smtClean="0">
                <a:solidFill>
                  <a:srgbClr val="A50021"/>
                </a:solidFill>
              </a:rPr>
              <a:t>,</a:t>
            </a:r>
            <a:r>
              <a:rPr lang="zh-CN" altLang="en-US" dirty="0" smtClean="0">
                <a:solidFill>
                  <a:srgbClr val="A50021"/>
                </a:solidFill>
              </a:rPr>
              <a:t>给中国新学者指明了方向</a:t>
            </a:r>
            <a:r>
              <a:rPr lang="en-US" dirty="0" smtClean="0">
                <a:solidFill>
                  <a:srgbClr val="A50021"/>
                </a:solidFill>
              </a:rPr>
              <a:t>,</a:t>
            </a:r>
            <a:r>
              <a:rPr lang="zh-CN" altLang="en-US" dirty="0" smtClean="0">
                <a:solidFill>
                  <a:srgbClr val="A50021"/>
                </a:solidFill>
              </a:rPr>
              <a:t>使得论点更有说服力。</a:t>
            </a: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本题考查分析概括论据。本文</a:t>
            </a:r>
            <a:r>
              <a:rPr lang="en-US" dirty="0" smtClean="0">
                <a:solidFill>
                  <a:srgbClr val="A50021"/>
                </a:solidFill>
              </a:rPr>
              <a:t>②③</a:t>
            </a:r>
            <a:r>
              <a:rPr lang="zh-CN" altLang="en-US" dirty="0" smtClean="0">
                <a:solidFill>
                  <a:srgbClr val="A50021"/>
                </a:solidFill>
              </a:rPr>
              <a:t>段给出了古印度学者辩论失败后的自杀或归依的故事</a:t>
            </a:r>
            <a:r>
              <a:rPr lang="en-US" dirty="0" smtClean="0">
                <a:solidFill>
                  <a:srgbClr val="A50021"/>
                </a:solidFill>
              </a:rPr>
              <a:t>,④⑤</a:t>
            </a:r>
            <a:r>
              <a:rPr lang="zh-CN" altLang="en-US" dirty="0" smtClean="0">
                <a:solidFill>
                  <a:srgbClr val="A50021"/>
                </a:solidFill>
              </a:rPr>
              <a:t>段给出了欧洲中古学者为真理而献身的事例</a:t>
            </a:r>
            <a:r>
              <a:rPr lang="en-US" dirty="0" smtClean="0">
                <a:solidFill>
                  <a:srgbClr val="A50021"/>
                </a:solidFill>
              </a:rPr>
              <a:t>,</a:t>
            </a:r>
            <a:r>
              <a:rPr lang="zh-CN" altLang="en-US" dirty="0" smtClean="0">
                <a:solidFill>
                  <a:srgbClr val="A50021"/>
                </a:solidFill>
              </a:rPr>
              <a:t>这两个故事是本文的两大论据。一个从学者的态度角度论证观点</a:t>
            </a:r>
            <a:r>
              <a:rPr lang="en-US" dirty="0" smtClean="0">
                <a:solidFill>
                  <a:srgbClr val="A50021"/>
                </a:solidFill>
              </a:rPr>
              <a:t>,</a:t>
            </a:r>
            <a:r>
              <a:rPr lang="zh-CN" altLang="en-US" dirty="0" smtClean="0">
                <a:solidFill>
                  <a:srgbClr val="A50021"/>
                </a:solidFill>
              </a:rPr>
              <a:t>一个从学者的精神角度论证观点</a:t>
            </a:r>
            <a:r>
              <a:rPr lang="en-US" dirty="0" smtClean="0">
                <a:solidFill>
                  <a:srgbClr val="A50021"/>
                </a:solidFill>
              </a:rPr>
              <a:t>,</a:t>
            </a:r>
            <a:r>
              <a:rPr lang="zh-CN" altLang="en-US" dirty="0" smtClean="0">
                <a:solidFill>
                  <a:srgbClr val="A50021"/>
                </a:solidFill>
              </a:rPr>
              <a:t>分而论之</a:t>
            </a:r>
            <a:r>
              <a:rPr lang="en-US" dirty="0" smtClean="0">
                <a:solidFill>
                  <a:srgbClr val="A50021"/>
                </a:solidFill>
              </a:rPr>
              <a:t>,</a:t>
            </a:r>
            <a:r>
              <a:rPr lang="zh-CN" altLang="en-US" dirty="0" smtClean="0">
                <a:solidFill>
                  <a:srgbClr val="A50021"/>
                </a:solidFill>
              </a:rPr>
              <a:t>末段进行总结</a:t>
            </a:r>
            <a:r>
              <a:rPr lang="en-US" dirty="0" smtClean="0">
                <a:solidFill>
                  <a:srgbClr val="A50021"/>
                </a:solidFill>
              </a:rPr>
              <a:t>,</a:t>
            </a:r>
            <a:r>
              <a:rPr lang="zh-CN" altLang="en-US" dirty="0" smtClean="0">
                <a:solidFill>
                  <a:srgbClr val="A50021"/>
                </a:solidFill>
              </a:rPr>
              <a:t>阐释了“学者的态度与精神”的内涵。</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19553" y="1196531"/>
            <a:ext cx="7886700" cy="2169825"/>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en-US" dirty="0" smtClean="0"/>
              <a:t> </a:t>
            </a:r>
            <a:r>
              <a:rPr lang="en-US" dirty="0" smtClean="0">
                <a:solidFill>
                  <a:srgbClr val="0092D7"/>
                </a:solidFill>
              </a:rPr>
              <a:t>[2014</a:t>
            </a:r>
            <a:r>
              <a:rPr lang="en-US" altLang="zh-CN" dirty="0" smtClean="0">
                <a:solidFill>
                  <a:srgbClr val="0092D7"/>
                </a:solidFill>
              </a:rPr>
              <a:t>·</a:t>
            </a:r>
            <a:r>
              <a:rPr lang="en-US" dirty="0" smtClean="0">
                <a:solidFill>
                  <a:srgbClr val="0092D7"/>
                </a:solidFill>
              </a:rPr>
              <a:t>13]</a:t>
            </a:r>
            <a:r>
              <a:rPr lang="zh-CN" altLang="en-US" dirty="0" smtClean="0"/>
              <a:t>概括文章的主要观点。</a:t>
            </a:r>
          </a:p>
          <a:p>
            <a:pPr>
              <a:lnSpc>
                <a:spcPct val="150000"/>
              </a:lnSpc>
            </a:pPr>
            <a:r>
              <a:rPr lang="en-US" b="1" dirty="0" smtClean="0"/>
              <a:t>2.</a:t>
            </a:r>
            <a:r>
              <a:rPr lang="en-US" dirty="0" smtClean="0"/>
              <a:t> </a:t>
            </a:r>
            <a:r>
              <a:rPr lang="en-US" dirty="0" smtClean="0">
                <a:solidFill>
                  <a:srgbClr val="0092D7"/>
                </a:solidFill>
              </a:rPr>
              <a:t>[2012</a:t>
            </a:r>
            <a:r>
              <a:rPr lang="en-US" altLang="zh-CN" dirty="0" smtClean="0">
                <a:solidFill>
                  <a:srgbClr val="0092D7"/>
                </a:solidFill>
              </a:rPr>
              <a:t>·</a:t>
            </a:r>
            <a:r>
              <a:rPr lang="en-US" dirty="0" smtClean="0">
                <a:solidFill>
                  <a:srgbClr val="0092D7"/>
                </a:solidFill>
              </a:rPr>
              <a:t>5]</a:t>
            </a:r>
            <a:r>
              <a:rPr lang="zh-CN" altLang="en-US" dirty="0" smtClean="0"/>
              <a:t>针对</a:t>
            </a:r>
            <a:r>
              <a:rPr lang="en-US" altLang="zh-CN" dirty="0" smtClean="0"/>
              <a:t>……</a:t>
            </a:r>
            <a:r>
              <a:rPr lang="en-US" dirty="0" smtClean="0"/>
              <a:t>,</a:t>
            </a:r>
            <a:r>
              <a:rPr lang="zh-CN" altLang="en-US" dirty="0" smtClean="0"/>
              <a:t>本文提出了什么观点</a:t>
            </a:r>
            <a:r>
              <a:rPr lang="en-US" dirty="0" smtClean="0"/>
              <a:t>?</a:t>
            </a:r>
            <a:r>
              <a:rPr lang="zh-CN" altLang="en-US" dirty="0" smtClean="0"/>
              <a:t>请用一句话概括。</a:t>
            </a:r>
          </a:p>
          <a:p>
            <a:pPr>
              <a:lnSpc>
                <a:spcPct val="150000"/>
              </a:lnSpc>
            </a:pPr>
            <a:r>
              <a:rPr lang="en-US" b="1" dirty="0" smtClean="0"/>
              <a:t>3. </a:t>
            </a:r>
            <a:r>
              <a:rPr lang="en-US" dirty="0" smtClean="0">
                <a:solidFill>
                  <a:srgbClr val="0092D7"/>
                </a:solidFill>
              </a:rPr>
              <a:t>[2010</a:t>
            </a:r>
            <a:r>
              <a:rPr lang="en-US" altLang="zh-CN" dirty="0" smtClean="0">
                <a:solidFill>
                  <a:srgbClr val="0092D7"/>
                </a:solidFill>
              </a:rPr>
              <a:t>·</a:t>
            </a:r>
            <a:r>
              <a:rPr lang="en-US" dirty="0" smtClean="0">
                <a:solidFill>
                  <a:srgbClr val="0092D7"/>
                </a:solidFill>
              </a:rPr>
              <a:t>5]</a:t>
            </a:r>
            <a:r>
              <a:rPr lang="zh-CN" altLang="en-US" dirty="0" smtClean="0"/>
              <a:t>本文的中心论点是什么</a:t>
            </a:r>
            <a:r>
              <a:rPr lang="en-US" dirty="0" smtClean="0"/>
              <a:t>?</a:t>
            </a:r>
            <a:endParaRPr lang="zh-CN" altLang="en-US" dirty="0" smtClean="0"/>
          </a:p>
          <a:p>
            <a:pPr>
              <a:lnSpc>
                <a:spcPct val="150000"/>
              </a:lnSpc>
            </a:pPr>
            <a:r>
              <a:rPr lang="en-US" b="1" dirty="0" smtClean="0"/>
              <a:t>4.</a:t>
            </a:r>
            <a:r>
              <a:rPr lang="zh-CN" altLang="en-US" dirty="0" smtClean="0"/>
              <a:t>请用自己的语言概括本文的观点。</a:t>
            </a:r>
            <a:endParaRPr lang="zh-CN" altLang="en-US" dirty="0"/>
          </a:p>
        </p:txBody>
      </p:sp>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4"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技法</a:t>
              </a:r>
              <a:r>
                <a:rPr lang="zh-CN" altLang="en-US" b="1" dirty="0" smtClean="0">
                  <a:latin typeface="微软雅黑" panose="020B0503020204020204" pitchFamily="34" charset="-122"/>
                  <a:ea typeface="微软雅黑" panose="020B0503020204020204" pitchFamily="34" charset="-122"/>
                </a:rPr>
                <a:t>精讲</a:t>
              </a:r>
              <a:endParaRPr lang="zh-CN" altLang="en-US" b="1" dirty="0">
                <a:latin typeface="微软雅黑" panose="020B0503020204020204" pitchFamily="34" charset="-122"/>
                <a:ea typeface="微软雅黑" panose="020B0503020204020204" pitchFamily="34" charset="-122"/>
              </a:endParaRPr>
            </a:p>
          </p:txBody>
        </p:sp>
        <p:cxnSp>
          <p:nvCxnSpPr>
            <p:cNvPr id="5" name="直接箭头连接符 4">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919430" y="800022"/>
            <a:ext cx="3223959" cy="369332"/>
          </a:xfrm>
          <a:prstGeom prst="rect">
            <a:avLst/>
          </a:prstGeom>
        </p:spPr>
        <p:txBody>
          <a:bodyPr wrap="none">
            <a:spAutoFit/>
          </a:bodyPr>
          <a:lstStyle/>
          <a:p>
            <a:r>
              <a:rPr lang="zh-CN" altLang="en-US" b="1" dirty="0" smtClean="0">
                <a:solidFill>
                  <a:srgbClr val="0092D7"/>
                </a:solidFill>
              </a:rPr>
              <a:t>考点一　概括中心论点</a:t>
            </a:r>
            <a:r>
              <a:rPr lang="en-US" sz="1600" dirty="0" smtClean="0"/>
              <a:t>4</a:t>
            </a:r>
            <a:r>
              <a:rPr lang="zh-CN" altLang="en-US" sz="1600" dirty="0" smtClean="0"/>
              <a:t>年</a:t>
            </a:r>
            <a:r>
              <a:rPr lang="en-US" sz="1600" dirty="0" smtClean="0"/>
              <a:t>4</a:t>
            </a:r>
            <a:r>
              <a:rPr lang="zh-CN" altLang="en-US" sz="1600" dirty="0" smtClean="0"/>
              <a:t>考</a:t>
            </a:r>
            <a:endParaRPr lang="zh-CN" altLang="en-US" sz="1600"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79230" y="430590"/>
            <a:ext cx="7886700" cy="2585323"/>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nSpc>
                <a:spcPct val="150000"/>
              </a:lnSpc>
            </a:pPr>
            <a:r>
              <a:rPr lang="en-US" b="1" dirty="0" smtClean="0"/>
              <a:t>1.</a:t>
            </a:r>
            <a:r>
              <a:rPr lang="zh-CN" altLang="en-US" b="1" dirty="0" smtClean="0"/>
              <a:t>把握中心论点特点</a:t>
            </a:r>
            <a:r>
              <a:rPr lang="en-US" b="1" dirty="0" smtClean="0"/>
              <a:t>,</a:t>
            </a:r>
            <a:r>
              <a:rPr lang="zh-CN" altLang="en-US" b="1" dirty="0" smtClean="0"/>
              <a:t>要找“准”</a:t>
            </a:r>
            <a:r>
              <a:rPr lang="en-US" b="1" dirty="0" smtClean="0"/>
              <a:t>:</a:t>
            </a:r>
            <a:endParaRPr lang="zh-CN" altLang="en-US" b="1" dirty="0" smtClean="0"/>
          </a:p>
          <a:p>
            <a:pPr>
              <a:lnSpc>
                <a:spcPct val="150000"/>
              </a:lnSpc>
            </a:pPr>
            <a:r>
              <a:rPr lang="en-US" dirty="0" smtClean="0"/>
              <a:t>①</a:t>
            </a:r>
            <a:r>
              <a:rPr lang="zh-CN" altLang="en-US" dirty="0" smtClean="0"/>
              <a:t>在形式上是完整的句子</a:t>
            </a:r>
            <a:r>
              <a:rPr lang="en-US" dirty="0" smtClean="0"/>
              <a:t>,</a:t>
            </a:r>
            <a:r>
              <a:rPr lang="zh-CN" altLang="en-US" dirty="0" smtClean="0"/>
              <a:t>是作者看法的完整陈述。</a:t>
            </a:r>
          </a:p>
          <a:p>
            <a:pPr>
              <a:lnSpc>
                <a:spcPct val="150000"/>
              </a:lnSpc>
            </a:pPr>
            <a:r>
              <a:rPr lang="en-US" dirty="0" smtClean="0"/>
              <a:t>②</a:t>
            </a:r>
            <a:r>
              <a:rPr lang="zh-CN" altLang="en-US" dirty="0" smtClean="0"/>
              <a:t>是明确的判断。</a:t>
            </a:r>
          </a:p>
          <a:p>
            <a:pPr>
              <a:lnSpc>
                <a:spcPct val="150000"/>
              </a:lnSpc>
            </a:pPr>
            <a:r>
              <a:rPr lang="en-US" dirty="0" smtClean="0"/>
              <a:t>③</a:t>
            </a:r>
            <a:r>
              <a:rPr lang="zh-CN" altLang="en-US" dirty="0" smtClean="0"/>
              <a:t>不运用修辞和疑问词。</a:t>
            </a:r>
          </a:p>
          <a:p>
            <a:pPr>
              <a:lnSpc>
                <a:spcPct val="150000"/>
              </a:lnSpc>
            </a:pPr>
            <a:r>
              <a:rPr lang="en-US" dirty="0" smtClean="0"/>
              <a:t>④</a:t>
            </a:r>
            <a:r>
              <a:rPr lang="zh-CN" altLang="en-US" dirty="0" smtClean="0"/>
              <a:t>具有概括性</a:t>
            </a:r>
            <a:r>
              <a:rPr lang="en-US" dirty="0" smtClean="0"/>
              <a:t>,</a:t>
            </a:r>
            <a:r>
              <a:rPr lang="zh-CN" altLang="en-US" dirty="0" smtClean="0"/>
              <a:t>很少带修饰性词语。</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47547" y="283648"/>
            <a:ext cx="8035967" cy="3782895"/>
          </a:xfrm>
          <a:prstGeom prst="rect">
            <a:avLst/>
          </a:prstGeom>
        </p:spPr>
        <p:txBody>
          <a:bodyPr wrap="square">
            <a:spAutoFit/>
          </a:bodyPr>
          <a:lstStyle/>
          <a:p>
            <a:pPr algn="just">
              <a:lnSpc>
                <a:spcPct val="150000"/>
              </a:lnSpc>
            </a:pPr>
            <a:r>
              <a:rPr lang="en-US" b="1" dirty="0" smtClean="0"/>
              <a:t>2.</a:t>
            </a:r>
            <a:r>
              <a:rPr lang="zh-CN" altLang="en-US" b="1" dirty="0" smtClean="0"/>
              <a:t>从以下角度入手</a:t>
            </a:r>
            <a:r>
              <a:rPr lang="en-US" b="1" dirty="0" smtClean="0"/>
              <a:t>:</a:t>
            </a:r>
            <a:endParaRPr lang="zh-CN" altLang="en-US" b="1" dirty="0" smtClean="0"/>
          </a:p>
          <a:p>
            <a:pPr algn="just">
              <a:lnSpc>
                <a:spcPct val="150000"/>
              </a:lnSpc>
            </a:pPr>
            <a:r>
              <a:rPr lang="en-US" dirty="0" smtClean="0"/>
              <a:t>①</a:t>
            </a:r>
            <a:r>
              <a:rPr lang="zh-CN" altLang="en-US" dirty="0" smtClean="0"/>
              <a:t>看标题。题目充当中心论点。</a:t>
            </a:r>
          </a:p>
          <a:p>
            <a:pPr algn="just">
              <a:lnSpc>
                <a:spcPct val="150000"/>
              </a:lnSpc>
            </a:pPr>
            <a:r>
              <a:rPr lang="en-US" dirty="0" smtClean="0"/>
              <a:t>②</a:t>
            </a:r>
            <a:r>
              <a:rPr lang="zh-CN" altLang="en-US" dirty="0" smtClean="0"/>
              <a:t>看开头。开门见山</a:t>
            </a:r>
            <a:r>
              <a:rPr lang="en-US" dirty="0" smtClean="0"/>
              <a:t>,</a:t>
            </a:r>
            <a:r>
              <a:rPr lang="zh-CN" altLang="en-US" dirty="0" smtClean="0"/>
              <a:t>提出中心论点。</a:t>
            </a:r>
          </a:p>
          <a:p>
            <a:pPr algn="just">
              <a:lnSpc>
                <a:spcPct val="150000"/>
              </a:lnSpc>
            </a:pPr>
            <a:r>
              <a:rPr lang="en-US" dirty="0" smtClean="0"/>
              <a:t>③</a:t>
            </a:r>
            <a:r>
              <a:rPr lang="zh-CN" altLang="en-US" dirty="0" smtClean="0"/>
              <a:t>看结尾。末段归纳全文的总结性句子。</a:t>
            </a:r>
          </a:p>
          <a:p>
            <a:pPr algn="just">
              <a:lnSpc>
                <a:spcPct val="150000"/>
              </a:lnSpc>
            </a:pPr>
            <a:r>
              <a:rPr lang="en-US" dirty="0" smtClean="0"/>
              <a:t>④</a:t>
            </a:r>
            <a:r>
              <a:rPr lang="zh-CN" altLang="en-US" dirty="0" smtClean="0"/>
              <a:t>看关键词。找提示性的词语</a:t>
            </a:r>
            <a:r>
              <a:rPr lang="en-US" dirty="0" smtClean="0"/>
              <a:t>,</a:t>
            </a:r>
            <a:r>
              <a:rPr lang="zh-CN" altLang="en-US" dirty="0" smtClean="0"/>
              <a:t>如总之、可见、这样、所以、因此、由此看来等。</a:t>
            </a:r>
          </a:p>
          <a:p>
            <a:pPr algn="just">
              <a:lnSpc>
                <a:spcPct val="150000"/>
              </a:lnSpc>
            </a:pPr>
            <a:r>
              <a:rPr lang="en-US" dirty="0" smtClean="0"/>
              <a:t>⑤</a:t>
            </a:r>
            <a:r>
              <a:rPr lang="zh-CN" altLang="en-US" dirty="0" smtClean="0"/>
              <a:t>找关键句。起承上启下过渡作用的概括句</a:t>
            </a:r>
            <a:r>
              <a:rPr lang="en-US" dirty="0" smtClean="0"/>
              <a:t>,</a:t>
            </a:r>
            <a:r>
              <a:rPr lang="zh-CN" altLang="en-US" dirty="0" smtClean="0"/>
              <a:t>正文中关于论题、体现作者主要观点的正面表述句。</a:t>
            </a:r>
          </a:p>
          <a:p>
            <a:pPr algn="just">
              <a:lnSpc>
                <a:spcPct val="150000"/>
              </a:lnSpc>
            </a:pPr>
            <a:r>
              <a:rPr lang="en-US" dirty="0" smtClean="0"/>
              <a:t>⑥</a:t>
            </a:r>
            <a:r>
              <a:rPr lang="zh-CN" altLang="en-US" dirty="0" smtClean="0"/>
              <a:t>看分论点</a:t>
            </a:r>
            <a:r>
              <a:rPr lang="en-US" dirty="0" smtClean="0"/>
              <a:t>,</a:t>
            </a:r>
            <a:r>
              <a:rPr lang="zh-CN" altLang="en-US" dirty="0" smtClean="0"/>
              <a:t>自己概括。找出关键词语或分论点</a:t>
            </a:r>
            <a:r>
              <a:rPr lang="en-US" dirty="0" smtClean="0"/>
              <a:t>,</a:t>
            </a:r>
            <a:r>
              <a:rPr lang="zh-CN" altLang="en-US" dirty="0" smtClean="0"/>
              <a:t>进行概括</a:t>
            </a:r>
            <a:r>
              <a:rPr lang="en-US" dirty="0" smtClean="0"/>
              <a:t>,</a:t>
            </a:r>
            <a:r>
              <a:rPr lang="zh-CN" altLang="en-US" dirty="0" smtClean="0"/>
              <a:t>一定要关照全文</a:t>
            </a:r>
            <a:r>
              <a:rPr lang="en-US" dirty="0" smtClean="0"/>
              <a:t>,</a:t>
            </a:r>
            <a:r>
              <a:rPr lang="zh-CN" altLang="en-US" dirty="0" smtClean="0"/>
              <a:t>不要断章取义。</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45879" y="1739045"/>
            <a:ext cx="7955220" cy="507831"/>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九</a:t>
            </a:r>
            <a:r>
              <a:rPr lang="en-US" dirty="0" smtClean="0"/>
              <a:t>):</a:t>
            </a:r>
            <a:r>
              <a:rPr lang="zh-CN" altLang="en-US" dirty="0" smtClean="0"/>
              <a:t>第一题</a:t>
            </a:r>
            <a:r>
              <a:rPr lang="en-US" dirty="0" smtClean="0"/>
              <a:t>1</a:t>
            </a:r>
            <a:r>
              <a:rPr lang="zh-CN" altLang="en-US" dirty="0" smtClean="0"/>
              <a:t>小题、第五题</a:t>
            </a:r>
            <a:r>
              <a:rPr lang="en-US" dirty="0" smtClean="0"/>
              <a:t>1</a:t>
            </a:r>
            <a:r>
              <a:rPr lang="zh-CN" altLang="en-US" dirty="0" smtClean="0"/>
              <a:t>小题、第八题</a:t>
            </a:r>
            <a:r>
              <a:rPr lang="en-US" dirty="0" smtClean="0"/>
              <a:t>1</a:t>
            </a:r>
            <a:r>
              <a:rPr lang="zh-CN" altLang="en-US" dirty="0" smtClean="0"/>
              <a:t>小题</a:t>
            </a:r>
          </a:p>
        </p:txBody>
      </p:sp>
      <p:sp>
        <p:nvSpPr>
          <p:cNvPr id="4" name="矩形 3"/>
          <p:cNvSpPr/>
          <p:nvPr/>
        </p:nvSpPr>
        <p:spPr>
          <a:xfrm>
            <a:off x="817684" y="393326"/>
            <a:ext cx="7807569" cy="1289905"/>
          </a:xfrm>
          <a:prstGeom prst="rect">
            <a:avLst/>
          </a:prstGeom>
        </p:spPr>
        <p:txBody>
          <a:bodyPr wrap="square">
            <a:spAutoFit/>
          </a:bodyPr>
          <a:lstStyle/>
          <a:p>
            <a:pPr algn="just">
              <a:lnSpc>
                <a:spcPct val="150000"/>
              </a:lnSpc>
            </a:pPr>
            <a:r>
              <a:rPr lang="en-US" b="1" dirty="0" smtClean="0"/>
              <a:t>3.</a:t>
            </a:r>
            <a:r>
              <a:rPr lang="zh-CN" altLang="en-US" b="1" dirty="0" smtClean="0"/>
              <a:t>要分清中心论点和分论点</a:t>
            </a:r>
            <a:r>
              <a:rPr lang="en-US" b="1" dirty="0" smtClean="0"/>
              <a:t>:</a:t>
            </a:r>
            <a:r>
              <a:rPr lang="zh-CN" altLang="en-US" dirty="0" smtClean="0"/>
              <a:t>分论点一般位于段首或有标志性词语</a:t>
            </a:r>
            <a:r>
              <a:rPr lang="en-US" dirty="0" smtClean="0"/>
              <a:t>,</a:t>
            </a:r>
            <a:r>
              <a:rPr lang="zh-CN" altLang="en-US" dirty="0" smtClean="0"/>
              <a:t>如“首先、其次、第三</a:t>
            </a:r>
            <a:r>
              <a:rPr lang="en-US" altLang="zh-CN" dirty="0" smtClean="0"/>
              <a:t>……”</a:t>
            </a:r>
            <a:r>
              <a:rPr lang="en-US" dirty="0" smtClean="0"/>
              <a:t>,</a:t>
            </a:r>
            <a:r>
              <a:rPr lang="zh-CN" altLang="en-US" dirty="0" smtClean="0"/>
              <a:t>而中心论点是统率全文</a:t>
            </a:r>
            <a:r>
              <a:rPr lang="en-US" dirty="0" smtClean="0"/>
              <a:t>,</a:t>
            </a:r>
            <a:r>
              <a:rPr lang="zh-CN" altLang="en-US" dirty="0" smtClean="0"/>
              <a:t>统率分论点的。</a:t>
            </a:r>
          </a:p>
          <a:p>
            <a:pPr algn="just">
              <a:lnSpc>
                <a:spcPct val="150000"/>
              </a:lnSpc>
            </a:pPr>
            <a:r>
              <a:rPr lang="en-US" b="1" dirty="0" smtClean="0"/>
              <a:t>4.</a:t>
            </a:r>
            <a:r>
              <a:rPr lang="zh-CN" altLang="en-US" b="1" dirty="0" smtClean="0"/>
              <a:t>要分清论题和分论点</a:t>
            </a:r>
            <a:r>
              <a:rPr lang="en-US" b="1" dirty="0" smtClean="0"/>
              <a:t>:</a:t>
            </a:r>
            <a:r>
              <a:rPr lang="zh-CN" altLang="en-US" dirty="0" smtClean="0"/>
              <a:t>论题是文章论述的话题</a:t>
            </a:r>
            <a:r>
              <a:rPr lang="en-US" dirty="0" smtClean="0"/>
              <a:t>,</a:t>
            </a:r>
            <a:r>
              <a:rPr lang="zh-CN" altLang="en-US" dirty="0" smtClean="0"/>
              <a:t>不是某种观点。</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89740" y="787942"/>
            <a:ext cx="7886700" cy="2169825"/>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en-US" dirty="0" smtClean="0"/>
              <a:t> </a:t>
            </a:r>
            <a:r>
              <a:rPr lang="en-US" dirty="0" smtClean="0">
                <a:solidFill>
                  <a:srgbClr val="0092D7"/>
                </a:solidFill>
              </a:rPr>
              <a:t>[2014</a:t>
            </a:r>
            <a:r>
              <a:rPr lang="en-US" altLang="zh-CN" dirty="0" smtClean="0">
                <a:solidFill>
                  <a:srgbClr val="0092D7"/>
                </a:solidFill>
              </a:rPr>
              <a:t>·</a:t>
            </a:r>
            <a:r>
              <a:rPr lang="en-US" dirty="0" smtClean="0">
                <a:solidFill>
                  <a:srgbClr val="0092D7"/>
                </a:solidFill>
              </a:rPr>
              <a:t>12] </a:t>
            </a:r>
            <a:r>
              <a:rPr lang="en-US" altLang="zh-CN" dirty="0" smtClean="0"/>
              <a:t>……</a:t>
            </a:r>
            <a:r>
              <a:rPr lang="zh-CN" altLang="en-US" dirty="0" smtClean="0"/>
              <a:t>提到“</a:t>
            </a:r>
            <a:r>
              <a:rPr lang="en-US" altLang="zh-CN" dirty="0" smtClean="0"/>
              <a:t>……”</a:t>
            </a:r>
            <a:r>
              <a:rPr lang="zh-CN" altLang="en-US" dirty="0" smtClean="0"/>
              <a:t>有什么作用</a:t>
            </a:r>
            <a:r>
              <a:rPr lang="en-US" dirty="0" smtClean="0"/>
              <a:t>?</a:t>
            </a:r>
            <a:r>
              <a:rPr lang="zh-CN" altLang="en-US" dirty="0" smtClean="0"/>
              <a:t>请加以分析。</a:t>
            </a:r>
            <a:r>
              <a:rPr lang="en-US" dirty="0" smtClean="0"/>
              <a:t>(</a:t>
            </a:r>
            <a:r>
              <a:rPr lang="zh-CN" altLang="en-US" dirty="0" smtClean="0"/>
              <a:t>隐性考查事实论证</a:t>
            </a:r>
            <a:r>
              <a:rPr lang="en-US" dirty="0" smtClean="0"/>
              <a:t>)</a:t>
            </a:r>
            <a:endParaRPr lang="zh-CN" altLang="en-US" dirty="0" smtClean="0"/>
          </a:p>
          <a:p>
            <a:pPr>
              <a:lnSpc>
                <a:spcPct val="150000"/>
              </a:lnSpc>
            </a:pPr>
            <a:r>
              <a:rPr lang="en-US" b="1" dirty="0" smtClean="0"/>
              <a:t>2.</a:t>
            </a:r>
            <a:r>
              <a:rPr lang="en-US" dirty="0" smtClean="0"/>
              <a:t> </a:t>
            </a:r>
            <a:r>
              <a:rPr lang="en-US" dirty="0" smtClean="0">
                <a:solidFill>
                  <a:srgbClr val="0092D7"/>
                </a:solidFill>
              </a:rPr>
              <a:t>[2012</a:t>
            </a:r>
            <a:r>
              <a:rPr lang="en-US" altLang="zh-CN" dirty="0" smtClean="0">
                <a:solidFill>
                  <a:srgbClr val="0092D7"/>
                </a:solidFill>
              </a:rPr>
              <a:t>·</a:t>
            </a:r>
            <a:r>
              <a:rPr lang="en-US" dirty="0" smtClean="0">
                <a:solidFill>
                  <a:srgbClr val="0092D7"/>
                </a:solidFill>
              </a:rPr>
              <a:t>8]</a:t>
            </a:r>
            <a:r>
              <a:rPr lang="zh-CN" altLang="en-US" dirty="0" smtClean="0"/>
              <a:t>第</a:t>
            </a:r>
            <a:r>
              <a:rPr lang="en-US" dirty="0" smtClean="0"/>
              <a:t>×</a:t>
            </a:r>
            <a:r>
              <a:rPr lang="zh-CN" altLang="en-US" dirty="0" smtClean="0"/>
              <a:t>段中</a:t>
            </a:r>
            <a:r>
              <a:rPr lang="en-US" dirty="0" smtClean="0"/>
              <a:t>,</a:t>
            </a:r>
            <a:r>
              <a:rPr lang="en-US" altLang="zh-CN" dirty="0" smtClean="0"/>
              <a:t>……</a:t>
            </a:r>
            <a:r>
              <a:rPr lang="zh-CN" altLang="en-US" dirty="0" smtClean="0"/>
              <a:t>的比喻是为了阐释什么道理</a:t>
            </a:r>
            <a:r>
              <a:rPr lang="en-US" dirty="0" smtClean="0"/>
              <a:t>?</a:t>
            </a:r>
            <a:r>
              <a:rPr lang="zh-CN" altLang="en-US" dirty="0" smtClean="0"/>
              <a:t>这样写有什么好处</a:t>
            </a:r>
            <a:r>
              <a:rPr lang="en-US" dirty="0" smtClean="0"/>
              <a:t>?</a:t>
            </a:r>
            <a:endParaRPr lang="zh-CN" altLang="en-US" dirty="0" smtClean="0"/>
          </a:p>
          <a:p>
            <a:pPr>
              <a:lnSpc>
                <a:spcPct val="150000"/>
              </a:lnSpc>
            </a:pPr>
            <a:r>
              <a:rPr lang="en-US" b="1" dirty="0" smtClean="0"/>
              <a:t>3. </a:t>
            </a:r>
            <a:r>
              <a:rPr lang="en-US" dirty="0" smtClean="0">
                <a:solidFill>
                  <a:srgbClr val="0092D7"/>
                </a:solidFill>
              </a:rPr>
              <a:t>[2010</a:t>
            </a:r>
            <a:r>
              <a:rPr lang="en-US" altLang="zh-CN" dirty="0" smtClean="0">
                <a:solidFill>
                  <a:srgbClr val="0092D7"/>
                </a:solidFill>
              </a:rPr>
              <a:t>·</a:t>
            </a:r>
            <a:r>
              <a:rPr lang="en-US" dirty="0" smtClean="0">
                <a:solidFill>
                  <a:srgbClr val="0092D7"/>
                </a:solidFill>
              </a:rPr>
              <a:t>9]</a:t>
            </a:r>
            <a:r>
              <a:rPr lang="zh-CN" altLang="en-US" dirty="0" smtClean="0"/>
              <a:t>说说画线句子在文中的表达作用。</a:t>
            </a:r>
          </a:p>
          <a:p>
            <a:pPr>
              <a:lnSpc>
                <a:spcPct val="150000"/>
              </a:lnSpc>
            </a:pPr>
            <a:r>
              <a:rPr lang="en-US" b="1" dirty="0" smtClean="0"/>
              <a:t>4. </a:t>
            </a:r>
            <a:r>
              <a:rPr lang="zh-CN" altLang="en-US" dirty="0" smtClean="0"/>
              <a:t>文章</a:t>
            </a:r>
            <a:r>
              <a:rPr lang="en-US" dirty="0" smtClean="0"/>
              <a:t>(×</a:t>
            </a:r>
            <a:r>
              <a:rPr lang="zh-CN" altLang="en-US" dirty="0" smtClean="0"/>
              <a:t>段</a:t>
            </a:r>
            <a:r>
              <a:rPr lang="en-US" dirty="0" smtClean="0"/>
              <a:t>)</a:t>
            </a:r>
            <a:r>
              <a:rPr lang="zh-CN" altLang="en-US" dirty="0" smtClean="0"/>
              <a:t>主要运用了什么论证方法</a:t>
            </a:r>
            <a:r>
              <a:rPr lang="en-US" dirty="0" smtClean="0"/>
              <a:t>?</a:t>
            </a:r>
            <a:r>
              <a:rPr lang="zh-CN" altLang="en-US" dirty="0" smtClean="0"/>
              <a:t>简要分析其作用。</a:t>
            </a:r>
            <a:endParaRPr lang="zh-CN" altLang="en-US" dirty="0"/>
          </a:p>
        </p:txBody>
      </p:sp>
      <p:sp>
        <p:nvSpPr>
          <p:cNvPr id="3" name="矩形 2"/>
          <p:cNvSpPr/>
          <p:nvPr/>
        </p:nvSpPr>
        <p:spPr>
          <a:xfrm>
            <a:off x="885217" y="369099"/>
            <a:ext cx="3685624" cy="369332"/>
          </a:xfrm>
          <a:prstGeom prst="rect">
            <a:avLst/>
          </a:prstGeom>
        </p:spPr>
        <p:txBody>
          <a:bodyPr wrap="none">
            <a:spAutoFit/>
          </a:bodyPr>
          <a:lstStyle/>
          <a:p>
            <a:r>
              <a:rPr lang="zh-CN" altLang="en-US" b="1" dirty="0" smtClean="0">
                <a:solidFill>
                  <a:srgbClr val="0092D7"/>
                </a:solidFill>
              </a:rPr>
              <a:t>考点二　论证方法及其作用</a:t>
            </a:r>
            <a:r>
              <a:rPr lang="en-US" sz="1600" dirty="0" smtClean="0"/>
              <a:t>4</a:t>
            </a:r>
            <a:r>
              <a:rPr lang="zh-CN" altLang="en-US" sz="1600" dirty="0" smtClean="0"/>
              <a:t>年</a:t>
            </a:r>
            <a:r>
              <a:rPr lang="en-US" sz="1600" dirty="0" smtClean="0"/>
              <a:t>3</a:t>
            </a:r>
            <a:r>
              <a:rPr lang="zh-CN" altLang="en-US" sz="1600" dirty="0" smtClean="0"/>
              <a:t>考</a:t>
            </a:r>
            <a:endParaRPr lang="zh-CN" altLang="en-US" sz="1600"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4" y="421799"/>
            <a:ext cx="7886700" cy="253640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gn="just">
              <a:lnSpc>
                <a:spcPct val="150000"/>
              </a:lnSpc>
            </a:pPr>
            <a:r>
              <a:rPr lang="en-US" b="1" dirty="0" smtClean="0"/>
              <a:t>1.</a:t>
            </a:r>
            <a:r>
              <a:rPr lang="zh-CN" altLang="en-US" dirty="0" smtClean="0"/>
              <a:t>调动有关论证方法的知识积累</a:t>
            </a:r>
            <a:r>
              <a:rPr lang="en-US" dirty="0" smtClean="0"/>
              <a:t>,</a:t>
            </a:r>
            <a:r>
              <a:rPr lang="zh-CN" altLang="en-US" dirty="0" smtClean="0"/>
              <a:t>判断选段或语句所使用的论证方法。</a:t>
            </a:r>
          </a:p>
          <a:p>
            <a:pPr algn="just">
              <a:lnSpc>
                <a:spcPct val="150000"/>
              </a:lnSpc>
            </a:pPr>
            <a:r>
              <a:rPr lang="en-US" b="1" dirty="0" smtClean="0"/>
              <a:t>2.</a:t>
            </a:r>
            <a:r>
              <a:rPr lang="zh-CN" altLang="en-US" dirty="0" smtClean="0"/>
              <a:t>看看作者使用了怎样的论据</a:t>
            </a:r>
            <a:r>
              <a:rPr lang="en-US" dirty="0" smtClean="0"/>
              <a:t>,</a:t>
            </a:r>
            <a:r>
              <a:rPr lang="zh-CN" altLang="en-US" dirty="0" smtClean="0"/>
              <a:t>是事实论据还是道理论据。</a:t>
            </a:r>
          </a:p>
          <a:p>
            <a:pPr algn="just">
              <a:lnSpc>
                <a:spcPct val="150000"/>
              </a:lnSpc>
            </a:pPr>
            <a:r>
              <a:rPr lang="en-US" b="1" dirty="0" smtClean="0"/>
              <a:t>3.</a:t>
            </a:r>
            <a:r>
              <a:rPr lang="zh-CN" altLang="en-US" dirty="0" smtClean="0"/>
              <a:t>联系中心论点或分论点</a:t>
            </a:r>
            <a:r>
              <a:rPr lang="en-US" dirty="0" smtClean="0"/>
              <a:t>,</a:t>
            </a:r>
            <a:r>
              <a:rPr lang="zh-CN" altLang="en-US" dirty="0" smtClean="0"/>
              <a:t>具体分析一下</a:t>
            </a:r>
            <a:r>
              <a:rPr lang="en-US" dirty="0" smtClean="0"/>
              <a:t>,</a:t>
            </a:r>
            <a:r>
              <a:rPr lang="zh-CN" altLang="en-US" dirty="0" smtClean="0"/>
              <a:t>论据是按怎样的步骤证明中心论点或分论点的。</a:t>
            </a:r>
          </a:p>
          <a:p>
            <a:pPr algn="just">
              <a:lnSpc>
                <a:spcPct val="150000"/>
              </a:lnSpc>
            </a:pPr>
            <a:r>
              <a:rPr lang="en-US" b="1" dirty="0" smtClean="0"/>
              <a:t>4.</a:t>
            </a:r>
            <a:r>
              <a:rPr lang="zh-CN" altLang="en-US" dirty="0" smtClean="0"/>
              <a:t>结合下面的答题模式</a:t>
            </a:r>
            <a:r>
              <a:rPr lang="en-US" dirty="0" smtClean="0"/>
              <a:t>,</a:t>
            </a:r>
            <a:r>
              <a:rPr lang="zh-CN" altLang="en-US" dirty="0" smtClean="0"/>
              <a:t>用通畅的语言</a:t>
            </a:r>
            <a:r>
              <a:rPr lang="en-US" dirty="0" smtClean="0"/>
              <a:t>,</a:t>
            </a:r>
            <a:r>
              <a:rPr lang="zh-CN" altLang="en-US" dirty="0" smtClean="0"/>
              <a:t>将论证方法的作用进行简洁的表述。</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3">
            <a:extLst>
              <a:ext uri="{FF2B5EF4-FFF2-40B4-BE49-F238E27FC236}">
                <a16:creationId xmlns="" xmlns:a16="http://schemas.microsoft.com/office/drawing/2014/main" id="{75CE02DD-70B6-497F-B0BD-8BA8DBE969A4}"/>
              </a:ext>
            </a:extLst>
          </p:cNvPr>
          <p:cNvGrpSpPr/>
          <p:nvPr/>
        </p:nvGrpSpPr>
        <p:grpSpPr>
          <a:xfrm>
            <a:off x="3972496" y="353685"/>
            <a:ext cx="1642305" cy="439278"/>
            <a:chOff x="3768436" y="706582"/>
            <a:chExt cx="1406637" cy="439278"/>
          </a:xfrm>
        </p:grpSpPr>
        <p:sp>
          <p:nvSpPr>
            <p:cNvPr id="12" name="文本框 14">
              <a:extLst>
                <a:ext uri="{FF2B5EF4-FFF2-40B4-BE49-F238E27FC236}">
                  <a16:creationId xmlns="" xmlns:a16="http://schemas.microsoft.com/office/drawing/2014/main" id="{0E212731-39CB-4A88-BE94-BB6F287DDC6F}"/>
                </a:ext>
              </a:extLst>
            </p:cNvPr>
            <p:cNvSpPr txBox="1"/>
            <p:nvPr/>
          </p:nvSpPr>
          <p:spPr>
            <a:xfrm>
              <a:off x="3768436" y="706582"/>
              <a:ext cx="1248521"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中考考</a:t>
              </a:r>
              <a:r>
                <a:rPr lang="zh-CN" altLang="en-US" b="1" dirty="0">
                  <a:latin typeface="微软雅黑" panose="020B0503020204020204" pitchFamily="34" charset="-122"/>
                  <a:ea typeface="微软雅黑" panose="020B0503020204020204" pitchFamily="34" charset="-122"/>
                </a:rPr>
                <a:t>情速递</a:t>
              </a:r>
            </a:p>
          </p:txBody>
        </p:sp>
        <p:cxnSp>
          <p:nvCxnSpPr>
            <p:cNvPr id="13" name="直接箭头连接符 12">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nvGraphicFramePr>
        <p:xfrm>
          <a:off x="991772" y="980831"/>
          <a:ext cx="7633481" cy="1714500"/>
        </p:xfrm>
        <a:graphic>
          <a:graphicData uri="http://schemas.openxmlformats.org/drawingml/2006/table">
            <a:tbl>
              <a:tblPr/>
              <a:tblGrid>
                <a:gridCol w="705143"/>
                <a:gridCol w="2127957"/>
                <a:gridCol w="875029"/>
                <a:gridCol w="875029"/>
                <a:gridCol w="1087647"/>
                <a:gridCol w="875029"/>
                <a:gridCol w="1087647"/>
              </a:tblGrid>
              <a:tr h="0">
                <a:tc>
                  <a:txBody>
                    <a:bodyPr/>
                    <a:lstStyle/>
                    <a:p>
                      <a:pPr algn="ctr">
                        <a:lnSpc>
                          <a:spcPct val="150000"/>
                        </a:lnSpc>
                        <a:spcAft>
                          <a:spcPts val="0"/>
                        </a:spcAft>
                      </a:pPr>
                      <a:r>
                        <a:rPr lang="zh-CN" sz="1500" kern="100">
                          <a:solidFill>
                            <a:srgbClr val="000000"/>
                          </a:solidFill>
                          <a:latin typeface="+mn-ea"/>
                          <a:ea typeface="+mn-ea"/>
                          <a:cs typeface="Times New Roman"/>
                        </a:rPr>
                        <a:t>年份</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篇名</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作者</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字数</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题材</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主题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分值题量</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500" kern="100">
                          <a:solidFill>
                            <a:srgbClr val="000000"/>
                          </a:solidFill>
                          <a:latin typeface="+mn-ea"/>
                          <a:ea typeface="+mn-ea"/>
                          <a:cs typeface="Times New Roman"/>
                        </a:rPr>
                        <a:t>2016</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阅读是有重量的精神运动</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铁凝</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800</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读书感悟</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阅读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4</a:t>
                      </a:r>
                      <a:r>
                        <a:rPr lang="zh-CN" sz="1500" kern="100">
                          <a:solidFill>
                            <a:srgbClr val="000000"/>
                          </a:solidFill>
                          <a:latin typeface="+mn-ea"/>
                          <a:ea typeface="+mn-ea"/>
                          <a:cs typeface="Times New Roman"/>
                        </a:rPr>
                        <a:t>题</a:t>
                      </a:r>
                      <a:r>
                        <a:rPr lang="en-US" sz="1500" kern="100">
                          <a:solidFill>
                            <a:srgbClr val="000000"/>
                          </a:solidFill>
                          <a:latin typeface="+mn-ea"/>
                          <a:ea typeface="+mn-ea"/>
                          <a:cs typeface="Times New Roman"/>
                        </a:rPr>
                        <a:t>17</a:t>
                      </a:r>
                      <a:r>
                        <a:rPr lang="zh-CN" sz="1500" kern="100">
                          <a:solidFill>
                            <a:srgbClr val="000000"/>
                          </a:solidFill>
                          <a:latin typeface="+mn-ea"/>
                          <a:ea typeface="+mn-ea"/>
                          <a:cs typeface="Times New Roman"/>
                        </a:rPr>
                        <a:t>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500" kern="100">
                          <a:solidFill>
                            <a:srgbClr val="000000"/>
                          </a:solidFill>
                          <a:latin typeface="+mn-ea"/>
                          <a:ea typeface="+mn-ea"/>
                          <a:cs typeface="Times New Roman"/>
                        </a:rPr>
                        <a:t>2014</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学者的态度与精神</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宗白华</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590</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素养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素养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4</a:t>
                      </a:r>
                      <a:r>
                        <a:rPr lang="zh-CN" sz="1500" kern="100">
                          <a:solidFill>
                            <a:srgbClr val="000000"/>
                          </a:solidFill>
                          <a:latin typeface="+mn-ea"/>
                          <a:ea typeface="+mn-ea"/>
                          <a:cs typeface="Times New Roman"/>
                        </a:rPr>
                        <a:t>题</a:t>
                      </a:r>
                      <a:r>
                        <a:rPr lang="en-US" sz="1500" kern="100">
                          <a:solidFill>
                            <a:srgbClr val="000000"/>
                          </a:solidFill>
                          <a:latin typeface="+mn-ea"/>
                          <a:ea typeface="+mn-ea"/>
                          <a:cs typeface="Times New Roman"/>
                        </a:rPr>
                        <a:t>18</a:t>
                      </a:r>
                      <a:r>
                        <a:rPr lang="zh-CN" sz="1500" kern="100">
                          <a:solidFill>
                            <a:srgbClr val="000000"/>
                          </a:solidFill>
                          <a:latin typeface="+mn-ea"/>
                          <a:ea typeface="+mn-ea"/>
                          <a:cs typeface="Times New Roman"/>
                        </a:rPr>
                        <a:t>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500" kern="100">
                          <a:solidFill>
                            <a:srgbClr val="000000"/>
                          </a:solidFill>
                          <a:latin typeface="+mn-ea"/>
                          <a:ea typeface="+mn-ea"/>
                          <a:cs typeface="Times New Roman"/>
                        </a:rPr>
                        <a:t>2012</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成长是一件怎样的事</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乔叶</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850</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个人修养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成长</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5</a:t>
                      </a:r>
                      <a:r>
                        <a:rPr lang="zh-CN" sz="1500" kern="100">
                          <a:solidFill>
                            <a:srgbClr val="000000"/>
                          </a:solidFill>
                          <a:latin typeface="+mn-ea"/>
                          <a:ea typeface="+mn-ea"/>
                          <a:cs typeface="Times New Roman"/>
                        </a:rPr>
                        <a:t>题</a:t>
                      </a:r>
                      <a:r>
                        <a:rPr lang="en-US" sz="1500" kern="100">
                          <a:solidFill>
                            <a:srgbClr val="000000"/>
                          </a:solidFill>
                          <a:latin typeface="+mn-ea"/>
                          <a:ea typeface="+mn-ea"/>
                          <a:cs typeface="Times New Roman"/>
                        </a:rPr>
                        <a:t>18</a:t>
                      </a:r>
                      <a:r>
                        <a:rPr lang="zh-CN" sz="1500" kern="100">
                          <a:solidFill>
                            <a:srgbClr val="000000"/>
                          </a:solidFill>
                          <a:latin typeface="+mn-ea"/>
                          <a:ea typeface="+mn-ea"/>
                          <a:cs typeface="Times New Roman"/>
                        </a:rPr>
                        <a:t>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0">
                <a:tc>
                  <a:txBody>
                    <a:bodyPr/>
                    <a:lstStyle/>
                    <a:p>
                      <a:pPr algn="ctr">
                        <a:lnSpc>
                          <a:spcPct val="150000"/>
                        </a:lnSpc>
                        <a:spcAft>
                          <a:spcPts val="0"/>
                        </a:spcAft>
                      </a:pPr>
                      <a:r>
                        <a:rPr lang="en-US" sz="1500" kern="100">
                          <a:solidFill>
                            <a:srgbClr val="000000"/>
                          </a:solidFill>
                          <a:latin typeface="+mn-ea"/>
                          <a:ea typeface="+mn-ea"/>
                          <a:cs typeface="Times New Roman"/>
                        </a:rPr>
                        <a:t>2010</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科学不怕挑战</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沈致远</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a:solidFill>
                            <a:srgbClr val="000000"/>
                          </a:solidFill>
                          <a:latin typeface="+mn-ea"/>
                          <a:ea typeface="+mn-ea"/>
                          <a:cs typeface="Times New Roman"/>
                        </a:rPr>
                        <a:t>530</a:t>
                      </a:r>
                      <a:endParaRPr lang="zh-CN" sz="1500" kern="100">
                        <a:solidFill>
                          <a:srgbClr val="000000"/>
                        </a:solidFill>
                        <a:latin typeface="+mn-ea"/>
                        <a:ea typeface="+mn-ea"/>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素养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500" kern="100">
                          <a:solidFill>
                            <a:srgbClr val="000000"/>
                          </a:solidFill>
                          <a:latin typeface="+mn-ea"/>
                          <a:ea typeface="+mn-ea"/>
                          <a:cs typeface="Times New Roman"/>
                        </a:rPr>
                        <a:t>素养</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en-US" sz="1500" kern="100" dirty="0">
                          <a:solidFill>
                            <a:srgbClr val="000000"/>
                          </a:solidFill>
                          <a:latin typeface="+mn-ea"/>
                          <a:ea typeface="+mn-ea"/>
                          <a:cs typeface="Times New Roman"/>
                        </a:rPr>
                        <a:t>5</a:t>
                      </a:r>
                      <a:r>
                        <a:rPr lang="zh-CN" sz="1500" kern="100" dirty="0">
                          <a:solidFill>
                            <a:srgbClr val="000000"/>
                          </a:solidFill>
                          <a:latin typeface="+mn-ea"/>
                          <a:ea typeface="+mn-ea"/>
                          <a:cs typeface="Times New Roman"/>
                        </a:rPr>
                        <a:t>题</a:t>
                      </a:r>
                      <a:r>
                        <a:rPr lang="en-US" sz="1500" kern="100" dirty="0">
                          <a:solidFill>
                            <a:srgbClr val="000000"/>
                          </a:solidFill>
                          <a:latin typeface="+mn-ea"/>
                          <a:ea typeface="+mn-ea"/>
                          <a:cs typeface="Times New Roman"/>
                        </a:rPr>
                        <a:t>17</a:t>
                      </a:r>
                      <a:r>
                        <a:rPr lang="zh-CN" sz="1500" kern="100" dirty="0">
                          <a:solidFill>
                            <a:srgbClr val="000000"/>
                          </a:solidFill>
                          <a:latin typeface="+mn-ea"/>
                          <a:ea typeface="+mn-ea"/>
                          <a:cs typeface="Times New Roman"/>
                        </a:rPr>
                        <a:t>分</a:t>
                      </a: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1307" y="307497"/>
            <a:ext cx="7921870" cy="3416320"/>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答题模式</a:t>
            </a:r>
            <a:r>
              <a:rPr lang="en-US" altLang="zh-CN" b="1" dirty="0" smtClean="0">
                <a:solidFill>
                  <a:srgbClr val="0092D7"/>
                </a:solidFill>
              </a:rPr>
              <a:t>】</a:t>
            </a:r>
          </a:p>
          <a:p>
            <a:pPr algn="just">
              <a:lnSpc>
                <a:spcPct val="150000"/>
              </a:lnSpc>
            </a:pPr>
            <a:r>
              <a:rPr lang="en-US" b="1" dirty="0" smtClean="0"/>
              <a:t>1.</a:t>
            </a:r>
            <a:r>
              <a:rPr lang="zh-CN" altLang="en-US" b="1" dirty="0" smtClean="0"/>
              <a:t>对比论证</a:t>
            </a:r>
            <a:r>
              <a:rPr lang="en-US" b="1" dirty="0" smtClean="0"/>
              <a:t>:</a:t>
            </a:r>
            <a:r>
              <a:rPr lang="zh-CN" altLang="en-US" dirty="0" smtClean="0"/>
              <a:t>辨别标志是“相反”“与之不同”等</a:t>
            </a:r>
            <a:r>
              <a:rPr lang="en-US" dirty="0" smtClean="0"/>
              <a:t>,</a:t>
            </a:r>
            <a:r>
              <a:rPr lang="zh-CN" altLang="en-US" dirty="0" smtClean="0"/>
              <a:t>答题格式为</a:t>
            </a:r>
            <a:r>
              <a:rPr lang="en-US" dirty="0" smtClean="0"/>
              <a:t>:</a:t>
            </a:r>
            <a:r>
              <a:rPr lang="zh-CN" altLang="en-US" dirty="0" smtClean="0"/>
              <a:t>使用了对比论证的论证方法</a:t>
            </a:r>
            <a:r>
              <a:rPr lang="en-US" dirty="0" smtClean="0"/>
              <a:t>,</a:t>
            </a:r>
            <a:r>
              <a:rPr lang="zh-CN" altLang="en-US" dirty="0" smtClean="0"/>
              <a:t>将</a:t>
            </a:r>
            <a:r>
              <a:rPr lang="en-US" altLang="zh-CN" dirty="0" smtClean="0"/>
              <a:t>……</a:t>
            </a:r>
            <a:r>
              <a:rPr lang="zh-CN" altLang="en-US" dirty="0" smtClean="0"/>
              <a:t>和</a:t>
            </a:r>
            <a:r>
              <a:rPr lang="en-US" altLang="zh-CN" dirty="0" smtClean="0"/>
              <a:t>……</a:t>
            </a:r>
            <a:r>
              <a:rPr lang="zh-CN" altLang="en-US" dirty="0" smtClean="0"/>
              <a:t>加以比较</a:t>
            </a:r>
            <a:r>
              <a:rPr lang="en-US" dirty="0" smtClean="0"/>
              <a:t>,</a:t>
            </a:r>
            <a:r>
              <a:rPr lang="zh-CN" altLang="en-US" dirty="0" smtClean="0"/>
              <a:t>突出强调了</a:t>
            </a:r>
            <a:r>
              <a:rPr lang="en-US" altLang="zh-CN" dirty="0" smtClean="0"/>
              <a:t>……</a:t>
            </a:r>
            <a:r>
              <a:rPr lang="zh-CN" altLang="en-US" dirty="0" smtClean="0"/>
              <a:t>的观点。</a:t>
            </a:r>
          </a:p>
          <a:p>
            <a:pPr algn="just">
              <a:lnSpc>
                <a:spcPct val="150000"/>
              </a:lnSpc>
            </a:pPr>
            <a:r>
              <a:rPr lang="en-US" b="1" dirty="0" smtClean="0"/>
              <a:t>2.</a:t>
            </a:r>
            <a:r>
              <a:rPr lang="zh-CN" altLang="en-US" b="1" dirty="0" smtClean="0"/>
              <a:t>比喻论证</a:t>
            </a:r>
            <a:r>
              <a:rPr lang="en-US" b="1" dirty="0" smtClean="0"/>
              <a:t>:</a:t>
            </a:r>
            <a:r>
              <a:rPr lang="zh-CN" altLang="en-US" dirty="0" smtClean="0"/>
              <a:t>辨别标志是比喻词“如”“好像”等</a:t>
            </a:r>
            <a:r>
              <a:rPr lang="en-US" dirty="0" smtClean="0"/>
              <a:t>,</a:t>
            </a:r>
            <a:r>
              <a:rPr lang="zh-CN" altLang="en-US" dirty="0" smtClean="0"/>
              <a:t>答题格式为</a:t>
            </a:r>
            <a:r>
              <a:rPr lang="en-US" dirty="0" smtClean="0"/>
              <a:t>:</a:t>
            </a:r>
            <a:r>
              <a:rPr lang="zh-CN" altLang="en-US" dirty="0" smtClean="0"/>
              <a:t>使用了比喻论证的论证方法</a:t>
            </a:r>
            <a:r>
              <a:rPr lang="en-US" dirty="0" smtClean="0"/>
              <a:t>,</a:t>
            </a:r>
            <a:r>
              <a:rPr lang="zh-CN" altLang="en-US" dirty="0" smtClean="0"/>
              <a:t>将</a:t>
            </a:r>
            <a:r>
              <a:rPr lang="en-US" altLang="zh-CN" dirty="0" smtClean="0"/>
              <a:t>……</a:t>
            </a:r>
            <a:r>
              <a:rPr lang="zh-CN" altLang="en-US" dirty="0" smtClean="0"/>
              <a:t>比作</a:t>
            </a:r>
            <a:r>
              <a:rPr lang="en-US" altLang="zh-CN" dirty="0" smtClean="0"/>
              <a:t>……</a:t>
            </a:r>
            <a:r>
              <a:rPr lang="en-US" dirty="0" smtClean="0"/>
              <a:t>,</a:t>
            </a:r>
            <a:r>
              <a:rPr lang="zh-CN" altLang="en-US" dirty="0" smtClean="0"/>
              <a:t>形象生动地证明了</a:t>
            </a:r>
            <a:r>
              <a:rPr lang="en-US" altLang="zh-CN" dirty="0" smtClean="0"/>
              <a:t>……</a:t>
            </a:r>
            <a:r>
              <a:rPr lang="zh-CN" altLang="en-US" dirty="0" smtClean="0"/>
              <a:t>的观点</a:t>
            </a:r>
            <a:r>
              <a:rPr lang="en-US" dirty="0" smtClean="0"/>
              <a:t>,</a:t>
            </a:r>
            <a:r>
              <a:rPr lang="zh-CN" altLang="en-US" dirty="0" smtClean="0"/>
              <a:t>使论证浅显易懂</a:t>
            </a:r>
            <a:r>
              <a:rPr lang="en-US" dirty="0" smtClean="0"/>
              <a:t>,</a:t>
            </a:r>
            <a:r>
              <a:rPr lang="zh-CN" altLang="en-US" dirty="0" smtClean="0"/>
              <a:t>易被接受。</a:t>
            </a:r>
          </a:p>
          <a:p>
            <a:pPr algn="just">
              <a:lnSpc>
                <a:spcPct val="150000"/>
              </a:lnSpc>
            </a:pPr>
            <a:r>
              <a:rPr lang="en-US" b="1" dirty="0" smtClean="0"/>
              <a:t>3.</a:t>
            </a:r>
            <a:r>
              <a:rPr lang="zh-CN" altLang="en-US" b="1" dirty="0" smtClean="0"/>
              <a:t>举例论证</a:t>
            </a:r>
            <a:r>
              <a:rPr lang="en-US" b="1" dirty="0" smtClean="0"/>
              <a:t>:</a:t>
            </a:r>
            <a:r>
              <a:rPr lang="zh-CN" altLang="en-US" dirty="0" smtClean="0"/>
              <a:t>辨别标志为“例如”“譬如”等</a:t>
            </a:r>
            <a:r>
              <a:rPr lang="en-US" dirty="0" smtClean="0"/>
              <a:t>,</a:t>
            </a:r>
            <a:r>
              <a:rPr lang="zh-CN" altLang="en-US" dirty="0" smtClean="0"/>
              <a:t>答题格式为</a:t>
            </a:r>
            <a:r>
              <a:rPr lang="en-US" dirty="0" smtClean="0"/>
              <a:t>:</a:t>
            </a:r>
            <a:r>
              <a:rPr lang="zh-CN" altLang="en-US" dirty="0" smtClean="0"/>
              <a:t>使用了举例论证的论证方法</a:t>
            </a:r>
            <a:r>
              <a:rPr lang="en-US" dirty="0" smtClean="0"/>
              <a:t>,</a:t>
            </a:r>
            <a:r>
              <a:rPr lang="zh-CN" altLang="en-US" dirty="0" smtClean="0"/>
              <a:t>举出</a:t>
            </a:r>
            <a:r>
              <a:rPr lang="en-US" altLang="zh-CN" dirty="0" smtClean="0"/>
              <a:t>……</a:t>
            </a:r>
            <a:r>
              <a:rPr lang="zh-CN" altLang="en-US" dirty="0" smtClean="0"/>
              <a:t>的事例</a:t>
            </a:r>
            <a:r>
              <a:rPr lang="en-US" dirty="0" smtClean="0"/>
              <a:t>,</a:t>
            </a:r>
            <a:r>
              <a:rPr lang="zh-CN" altLang="en-US" dirty="0" smtClean="0"/>
              <a:t>具体有力地论证了</a:t>
            </a:r>
            <a:r>
              <a:rPr lang="en-US" altLang="zh-CN" dirty="0" smtClean="0"/>
              <a:t>……</a:t>
            </a:r>
            <a:r>
              <a:rPr lang="zh-CN" altLang="en-US" dirty="0" smtClean="0"/>
              <a:t>的观点。</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430590"/>
            <a:ext cx="7886700" cy="1289905"/>
          </a:xfrm>
          <a:prstGeom prst="rect">
            <a:avLst/>
          </a:prstGeom>
        </p:spPr>
        <p:txBody>
          <a:bodyPr wrap="square">
            <a:spAutoFit/>
          </a:bodyPr>
          <a:lstStyle/>
          <a:p>
            <a:pPr algn="just">
              <a:lnSpc>
                <a:spcPct val="150000"/>
              </a:lnSpc>
            </a:pPr>
            <a:r>
              <a:rPr lang="en-US" b="1" dirty="0" smtClean="0"/>
              <a:t>4.</a:t>
            </a:r>
            <a:r>
              <a:rPr lang="zh-CN" altLang="en-US" b="1" dirty="0" smtClean="0"/>
              <a:t>道理论证</a:t>
            </a:r>
            <a:r>
              <a:rPr lang="en-US" b="1" dirty="0" smtClean="0"/>
              <a:t>:</a:t>
            </a:r>
            <a:r>
              <a:rPr lang="zh-CN" altLang="en-US" dirty="0" smtClean="0"/>
              <a:t>辨别标志为“俗话说”“</a:t>
            </a:r>
            <a:r>
              <a:rPr lang="en-US" dirty="0" smtClean="0"/>
              <a:t>××</a:t>
            </a:r>
            <a:r>
              <a:rPr lang="zh-CN" altLang="en-US" dirty="0" smtClean="0"/>
              <a:t>说”以及格言警句</a:t>
            </a:r>
            <a:r>
              <a:rPr lang="en-US" dirty="0" smtClean="0"/>
              <a:t>,</a:t>
            </a:r>
            <a:r>
              <a:rPr lang="zh-CN" altLang="en-US" dirty="0" smtClean="0"/>
              <a:t>答题格式为</a:t>
            </a:r>
            <a:r>
              <a:rPr lang="en-US" dirty="0" smtClean="0"/>
              <a:t>:</a:t>
            </a:r>
            <a:r>
              <a:rPr lang="zh-CN" altLang="en-US" dirty="0" smtClean="0"/>
              <a:t>使用了道理论证的论证方法</a:t>
            </a:r>
            <a:r>
              <a:rPr lang="en-US" dirty="0" smtClean="0"/>
              <a:t>,</a:t>
            </a:r>
            <a:r>
              <a:rPr lang="zh-CN" altLang="en-US" dirty="0" smtClean="0"/>
              <a:t>引用</a:t>
            </a:r>
            <a:r>
              <a:rPr lang="en-US" altLang="zh-CN" dirty="0" smtClean="0"/>
              <a:t>……</a:t>
            </a:r>
            <a:r>
              <a:rPr lang="zh-CN" altLang="en-US" dirty="0" smtClean="0"/>
              <a:t>的名言或引用格言、俗语等</a:t>
            </a:r>
            <a:r>
              <a:rPr lang="en-US" dirty="0" smtClean="0"/>
              <a:t>,</a:t>
            </a:r>
            <a:r>
              <a:rPr lang="zh-CN" altLang="en-US" dirty="0" smtClean="0"/>
              <a:t>充分有力地论证了</a:t>
            </a:r>
            <a:r>
              <a:rPr lang="en-US" altLang="zh-CN" dirty="0" smtClean="0"/>
              <a:t>……</a:t>
            </a:r>
            <a:r>
              <a:rPr lang="zh-CN" altLang="en-US" dirty="0" smtClean="0"/>
              <a:t>的观点</a:t>
            </a:r>
            <a:r>
              <a:rPr lang="en-US" dirty="0" smtClean="0"/>
              <a:t>,</a:t>
            </a:r>
            <a:r>
              <a:rPr lang="zh-CN" altLang="en-US" dirty="0" smtClean="0"/>
              <a:t>增强文章的说服力。</a:t>
            </a:r>
            <a:endParaRPr lang="zh-CN" altLang="en-US" dirty="0"/>
          </a:p>
        </p:txBody>
      </p:sp>
      <p:sp>
        <p:nvSpPr>
          <p:cNvPr id="3" name="矩形 2"/>
          <p:cNvSpPr/>
          <p:nvPr/>
        </p:nvSpPr>
        <p:spPr>
          <a:xfrm>
            <a:off x="940776" y="1855107"/>
            <a:ext cx="7754815" cy="874407"/>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九</a:t>
            </a:r>
            <a:r>
              <a:rPr lang="en-US" dirty="0" smtClean="0"/>
              <a:t>):</a:t>
            </a:r>
            <a:r>
              <a:rPr lang="zh-CN" altLang="en-US" dirty="0" smtClean="0"/>
              <a:t>第一题</a:t>
            </a:r>
            <a:r>
              <a:rPr lang="en-US" dirty="0" smtClean="0"/>
              <a:t>3</a:t>
            </a:r>
            <a:r>
              <a:rPr lang="zh-CN" altLang="en-US" dirty="0" smtClean="0"/>
              <a:t>小题、第二题</a:t>
            </a:r>
            <a:r>
              <a:rPr lang="en-US" dirty="0" smtClean="0"/>
              <a:t>1</a:t>
            </a:r>
            <a:r>
              <a:rPr lang="zh-CN" altLang="en-US" dirty="0" smtClean="0"/>
              <a:t>小题、第三题</a:t>
            </a:r>
            <a:r>
              <a:rPr lang="en-US" dirty="0" smtClean="0"/>
              <a:t>2</a:t>
            </a:r>
            <a:r>
              <a:rPr lang="zh-CN" altLang="en-US" dirty="0" smtClean="0"/>
              <a:t>小题、第五题</a:t>
            </a:r>
            <a:r>
              <a:rPr lang="en-US" dirty="0" smtClean="0"/>
              <a:t>3</a:t>
            </a:r>
            <a:r>
              <a:rPr lang="zh-CN" altLang="en-US" dirty="0" smtClean="0"/>
              <a:t>小题、第八题</a:t>
            </a:r>
            <a:r>
              <a:rPr lang="en-US" dirty="0" smtClean="0"/>
              <a:t>3</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00251" y="924577"/>
            <a:ext cx="7623639" cy="2585323"/>
          </a:xfrm>
          <a:prstGeom prst="rect">
            <a:avLst/>
          </a:prstGeom>
        </p:spPr>
        <p:txBody>
          <a:bodyPr wrap="square">
            <a:spAutoFit/>
          </a:bodyPr>
          <a:lstStyle/>
          <a:p>
            <a:pPr>
              <a:lnSpc>
                <a:spcPct val="150000"/>
              </a:lnSpc>
            </a:pPr>
            <a:r>
              <a:rPr lang="zh-CN" altLang="en-US" b="1" dirty="0" smtClean="0"/>
              <a:t>角度</a:t>
            </a:r>
            <a:r>
              <a:rPr lang="en-US" b="1" dirty="0" smtClean="0"/>
              <a:t>1</a:t>
            </a:r>
            <a:r>
              <a:rPr lang="zh-CN" altLang="en-US" b="1" dirty="0" smtClean="0"/>
              <a:t>　概括论据</a:t>
            </a:r>
          </a:p>
          <a:p>
            <a:pPr>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 </a:t>
            </a:r>
            <a:r>
              <a:rPr lang="en-US" dirty="0" smtClean="0">
                <a:solidFill>
                  <a:srgbClr val="0092D7"/>
                </a:solidFill>
              </a:rPr>
              <a:t>[2010</a:t>
            </a:r>
            <a:r>
              <a:rPr lang="en-US" altLang="zh-CN" dirty="0" smtClean="0">
                <a:solidFill>
                  <a:srgbClr val="0092D7"/>
                </a:solidFill>
              </a:rPr>
              <a:t>·</a:t>
            </a:r>
            <a:r>
              <a:rPr lang="en-US" dirty="0" smtClean="0">
                <a:solidFill>
                  <a:srgbClr val="0092D7"/>
                </a:solidFill>
              </a:rPr>
              <a:t>6]</a:t>
            </a:r>
            <a:r>
              <a:rPr lang="zh-CN" altLang="en-US" dirty="0" smtClean="0"/>
              <a:t>填空题。</a:t>
            </a:r>
          </a:p>
          <a:p>
            <a:pPr>
              <a:lnSpc>
                <a:spcPct val="150000"/>
              </a:lnSpc>
            </a:pPr>
            <a:r>
              <a:rPr lang="en-US" b="1" dirty="0" smtClean="0"/>
              <a:t>2.</a:t>
            </a:r>
            <a:r>
              <a:rPr lang="en-US" dirty="0" smtClean="0"/>
              <a:t> </a:t>
            </a:r>
            <a:r>
              <a:rPr lang="en-US" dirty="0" smtClean="0">
                <a:solidFill>
                  <a:srgbClr val="0092D7"/>
                </a:solidFill>
              </a:rPr>
              <a:t>[2010</a:t>
            </a:r>
            <a:r>
              <a:rPr lang="en-US" altLang="zh-CN" dirty="0" smtClean="0">
                <a:solidFill>
                  <a:srgbClr val="0092D7"/>
                </a:solidFill>
              </a:rPr>
              <a:t>·</a:t>
            </a:r>
            <a:r>
              <a:rPr lang="en-US" dirty="0" smtClean="0">
                <a:solidFill>
                  <a:srgbClr val="0092D7"/>
                </a:solidFill>
              </a:rPr>
              <a:t>6]</a:t>
            </a:r>
            <a:r>
              <a:rPr lang="zh-CN" altLang="en-US" dirty="0" smtClean="0"/>
              <a:t>请分别概括这两个事例的内容。</a:t>
            </a:r>
          </a:p>
          <a:p>
            <a:pPr>
              <a:lnSpc>
                <a:spcPct val="150000"/>
              </a:lnSpc>
            </a:pPr>
            <a:r>
              <a:rPr lang="en-US" b="1" dirty="0" smtClean="0"/>
              <a:t>3.</a:t>
            </a:r>
            <a:r>
              <a:rPr lang="zh-CN" altLang="en-US" dirty="0" smtClean="0"/>
              <a:t>第</a:t>
            </a:r>
            <a:r>
              <a:rPr lang="en-US" dirty="0" smtClean="0"/>
              <a:t>×</a:t>
            </a:r>
            <a:r>
              <a:rPr lang="zh-CN" altLang="en-US" dirty="0" smtClean="0"/>
              <a:t>段列举了哪些事件</a:t>
            </a:r>
            <a:r>
              <a:rPr lang="en-US" dirty="0" smtClean="0"/>
              <a:t>?</a:t>
            </a:r>
            <a:r>
              <a:rPr lang="zh-CN" altLang="en-US" dirty="0" smtClean="0"/>
              <a:t>请概括这些事实论据。</a:t>
            </a:r>
          </a:p>
          <a:p>
            <a:pPr>
              <a:lnSpc>
                <a:spcPct val="150000"/>
              </a:lnSpc>
            </a:pPr>
            <a:r>
              <a:rPr lang="en-US" b="1" dirty="0" smtClean="0"/>
              <a:t>4.</a:t>
            </a:r>
            <a:r>
              <a:rPr lang="zh-CN" altLang="en-US" dirty="0" smtClean="0"/>
              <a:t>下面所列举的材料适合充当本文的事实</a:t>
            </a:r>
            <a:r>
              <a:rPr lang="en-US" dirty="0" smtClean="0"/>
              <a:t>/</a:t>
            </a:r>
            <a:r>
              <a:rPr lang="zh-CN" altLang="en-US" dirty="0" smtClean="0"/>
              <a:t>道理论据吗</a:t>
            </a:r>
            <a:r>
              <a:rPr lang="en-US" dirty="0" smtClean="0"/>
              <a:t>?</a:t>
            </a:r>
            <a:r>
              <a:rPr lang="zh-CN" altLang="en-US" dirty="0" smtClean="0"/>
              <a:t>为什么</a:t>
            </a:r>
            <a:r>
              <a:rPr lang="en-US" dirty="0" smtClean="0"/>
              <a:t>?</a:t>
            </a:r>
            <a:endParaRPr lang="zh-CN" altLang="en-US" dirty="0"/>
          </a:p>
        </p:txBody>
      </p:sp>
      <p:sp>
        <p:nvSpPr>
          <p:cNvPr id="3" name="矩形 2"/>
          <p:cNvSpPr/>
          <p:nvPr/>
        </p:nvSpPr>
        <p:spPr>
          <a:xfrm>
            <a:off x="847441" y="432159"/>
            <a:ext cx="3223959" cy="369332"/>
          </a:xfrm>
          <a:prstGeom prst="rect">
            <a:avLst/>
          </a:prstGeom>
        </p:spPr>
        <p:txBody>
          <a:bodyPr wrap="none">
            <a:spAutoFit/>
          </a:bodyPr>
          <a:lstStyle/>
          <a:p>
            <a:r>
              <a:rPr lang="zh-CN" altLang="en-US" b="1" dirty="0" smtClean="0">
                <a:solidFill>
                  <a:srgbClr val="0092D7"/>
                </a:solidFill>
              </a:rPr>
              <a:t>考点三　分析概括论据</a:t>
            </a:r>
            <a:r>
              <a:rPr lang="en-US" sz="1600" dirty="0" smtClean="0"/>
              <a:t>4</a:t>
            </a:r>
            <a:r>
              <a:rPr lang="zh-CN" altLang="en-US" sz="1600" dirty="0" smtClean="0"/>
              <a:t>年</a:t>
            </a:r>
            <a:r>
              <a:rPr lang="en-US" sz="1600" dirty="0" smtClean="0"/>
              <a:t>2</a:t>
            </a:r>
            <a:r>
              <a:rPr lang="zh-CN" altLang="en-US" sz="1600" dirty="0" smtClean="0"/>
              <a:t>考</a:t>
            </a:r>
            <a:endParaRPr lang="zh-CN" altLang="en-US" sz="1600"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6168" y="378039"/>
            <a:ext cx="7886700" cy="3000821"/>
          </a:xfrm>
          <a:prstGeom prst="rect">
            <a:avLst/>
          </a:prstGeom>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nSpc>
                <a:spcPct val="150000"/>
              </a:lnSpc>
            </a:pPr>
            <a:r>
              <a:rPr lang="en-US" b="1" dirty="0" smtClean="0"/>
              <a:t>1.</a:t>
            </a:r>
            <a:r>
              <a:rPr lang="zh-CN" altLang="en-US" b="1" dirty="0" smtClean="0"/>
              <a:t>概括事实论据</a:t>
            </a:r>
          </a:p>
          <a:p>
            <a:pPr>
              <a:lnSpc>
                <a:spcPct val="150000"/>
              </a:lnSpc>
            </a:pPr>
            <a:r>
              <a:rPr lang="zh-CN" altLang="en-US" dirty="0" smtClean="0"/>
              <a:t>      概括论据必须包含两个要素</a:t>
            </a:r>
            <a:r>
              <a:rPr lang="en-US" dirty="0" smtClean="0"/>
              <a:t>:</a:t>
            </a:r>
            <a:r>
              <a:rPr lang="zh-CN" altLang="en-US" dirty="0" smtClean="0"/>
              <a:t>人物</a:t>
            </a:r>
            <a:r>
              <a:rPr lang="en-US" dirty="0" smtClean="0"/>
              <a:t>+</a:t>
            </a:r>
            <a:r>
              <a:rPr lang="zh-CN" altLang="en-US" dirty="0" smtClean="0"/>
              <a:t>事件</a:t>
            </a:r>
            <a:r>
              <a:rPr lang="en-US" dirty="0" smtClean="0"/>
              <a:t>;</a:t>
            </a:r>
            <a:r>
              <a:rPr lang="zh-CN" altLang="en-US" dirty="0" smtClean="0"/>
              <a:t>其他要素如时间</a:t>
            </a:r>
            <a:r>
              <a:rPr lang="en-US" dirty="0" smtClean="0"/>
              <a:t>(</a:t>
            </a:r>
            <a:r>
              <a:rPr lang="zh-CN" altLang="en-US" dirty="0" smtClean="0"/>
              <a:t>季节、年代</a:t>
            </a:r>
            <a:r>
              <a:rPr lang="en-US" dirty="0" smtClean="0"/>
              <a:t>)</a:t>
            </a:r>
            <a:r>
              <a:rPr lang="zh-CN" altLang="en-US" dirty="0" smtClean="0"/>
              <a:t>、地点、环境</a:t>
            </a:r>
            <a:r>
              <a:rPr lang="en-US" dirty="0" smtClean="0"/>
              <a:t>,</a:t>
            </a:r>
            <a:r>
              <a:rPr lang="zh-CN" altLang="en-US" dirty="0" smtClean="0"/>
              <a:t>如果有特定意义</a:t>
            </a:r>
            <a:r>
              <a:rPr lang="en-US" dirty="0" smtClean="0"/>
              <a:t>,</a:t>
            </a:r>
            <a:r>
              <a:rPr lang="zh-CN" altLang="en-US" dirty="0" smtClean="0"/>
              <a:t>也应概括在内。</a:t>
            </a:r>
          </a:p>
          <a:p>
            <a:pPr>
              <a:lnSpc>
                <a:spcPct val="150000"/>
              </a:lnSpc>
            </a:pPr>
            <a:r>
              <a:rPr lang="en-US" b="1" dirty="0" smtClean="0"/>
              <a:t>2.</a:t>
            </a:r>
            <a:r>
              <a:rPr lang="zh-CN" altLang="en-US" b="1" dirty="0" smtClean="0"/>
              <a:t>分析论据作用</a:t>
            </a:r>
          </a:p>
          <a:p>
            <a:pPr>
              <a:lnSpc>
                <a:spcPct val="150000"/>
              </a:lnSpc>
            </a:pPr>
            <a:r>
              <a:rPr lang="zh-CN" altLang="en-US" dirty="0" smtClean="0"/>
              <a:t>       无论是事实论据还是道理论据</a:t>
            </a:r>
            <a:r>
              <a:rPr lang="en-US" dirty="0" smtClean="0"/>
              <a:t>,</a:t>
            </a:r>
            <a:r>
              <a:rPr lang="zh-CN" altLang="en-US" dirty="0" smtClean="0"/>
              <a:t>作用都是证明论点。答题时要答出直接证明的观点</a:t>
            </a:r>
            <a:r>
              <a:rPr lang="en-US" dirty="0" smtClean="0"/>
              <a:t>,</a:t>
            </a:r>
            <a:r>
              <a:rPr lang="zh-CN" altLang="en-US" dirty="0" smtClean="0"/>
              <a:t>这个观点未必是全文的中心论点。</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16168" y="378039"/>
            <a:ext cx="7886700" cy="2169825"/>
          </a:xfrm>
          <a:prstGeom prst="rect">
            <a:avLst/>
          </a:prstGeom>
        </p:spPr>
        <p:txBody>
          <a:bodyPr wrap="square">
            <a:spAutoFit/>
          </a:bodyPr>
          <a:lstStyle/>
          <a:p>
            <a:pPr>
              <a:lnSpc>
                <a:spcPct val="150000"/>
              </a:lnSpc>
            </a:pPr>
            <a:r>
              <a:rPr lang="zh-CN" altLang="en-US" dirty="0" smtClean="0"/>
              <a:t>答题格式</a:t>
            </a:r>
            <a:r>
              <a:rPr lang="en-US" dirty="0" smtClean="0"/>
              <a:t>:</a:t>
            </a:r>
            <a:r>
              <a:rPr lang="zh-CN" altLang="en-US" dirty="0" smtClean="0"/>
              <a:t>论据的作用</a:t>
            </a:r>
            <a:r>
              <a:rPr lang="en-US" dirty="0" smtClean="0"/>
              <a:t>=</a:t>
            </a:r>
            <a:r>
              <a:rPr lang="zh-CN" altLang="en-US" dirty="0" smtClean="0"/>
              <a:t>论据类型</a:t>
            </a:r>
            <a:r>
              <a:rPr lang="en-US" dirty="0" smtClean="0"/>
              <a:t>+</a:t>
            </a:r>
            <a:r>
              <a:rPr lang="zh-CN" altLang="en-US" dirty="0" smtClean="0"/>
              <a:t>概括论据</a:t>
            </a:r>
            <a:r>
              <a:rPr lang="en-US" dirty="0" smtClean="0"/>
              <a:t>+</a:t>
            </a:r>
            <a:r>
              <a:rPr lang="zh-CN" altLang="en-US" dirty="0" smtClean="0"/>
              <a:t>作用</a:t>
            </a:r>
            <a:r>
              <a:rPr lang="en-US" dirty="0" smtClean="0"/>
              <a:t>+</a:t>
            </a:r>
            <a:r>
              <a:rPr lang="zh-CN" altLang="en-US" dirty="0" smtClean="0"/>
              <a:t>论点</a:t>
            </a:r>
          </a:p>
          <a:p>
            <a:pPr>
              <a:lnSpc>
                <a:spcPct val="150000"/>
              </a:lnSpc>
            </a:pPr>
            <a:r>
              <a:rPr lang="en-US" dirty="0" smtClean="0"/>
              <a:t>①</a:t>
            </a:r>
            <a:r>
              <a:rPr lang="zh-CN" altLang="en-US" dirty="0" smtClean="0"/>
              <a:t>事实论据</a:t>
            </a:r>
            <a:r>
              <a:rPr lang="en-US" dirty="0" smtClean="0"/>
              <a:t>:</a:t>
            </a:r>
            <a:r>
              <a:rPr lang="zh-CN" altLang="en-US" dirty="0" smtClean="0"/>
              <a:t>这是</a:t>
            </a:r>
            <a:r>
              <a:rPr lang="en-US" dirty="0" smtClean="0"/>
              <a:t>××</a:t>
            </a:r>
            <a:r>
              <a:rPr lang="zh-CN" altLang="en-US" dirty="0" smtClean="0"/>
              <a:t>论据</a:t>
            </a:r>
            <a:r>
              <a:rPr lang="en-US" dirty="0" smtClean="0"/>
              <a:t>,</a:t>
            </a:r>
            <a:r>
              <a:rPr lang="zh-CN" altLang="en-US" dirty="0" smtClean="0"/>
              <a:t>用何人何事真实有力地证明了</a:t>
            </a:r>
            <a:r>
              <a:rPr lang="en-US" altLang="zh-CN" dirty="0" smtClean="0"/>
              <a:t>……</a:t>
            </a:r>
            <a:r>
              <a:rPr lang="en-US" dirty="0" smtClean="0"/>
              <a:t>,</a:t>
            </a:r>
            <a:r>
              <a:rPr lang="zh-CN" altLang="en-US" dirty="0" smtClean="0"/>
              <a:t>增强了文章的说服力。</a:t>
            </a:r>
          </a:p>
          <a:p>
            <a:pPr>
              <a:lnSpc>
                <a:spcPct val="150000"/>
              </a:lnSpc>
            </a:pPr>
            <a:r>
              <a:rPr lang="en-US" dirty="0" smtClean="0"/>
              <a:t>②</a:t>
            </a:r>
            <a:r>
              <a:rPr lang="zh-CN" altLang="en-US" dirty="0" smtClean="0"/>
              <a:t>道理论据</a:t>
            </a:r>
            <a:r>
              <a:rPr lang="en-US" dirty="0" smtClean="0"/>
              <a:t>:</a:t>
            </a:r>
            <a:r>
              <a:rPr lang="zh-CN" altLang="en-US" dirty="0" smtClean="0"/>
              <a:t>这是</a:t>
            </a:r>
            <a:r>
              <a:rPr lang="en-US" dirty="0" smtClean="0"/>
              <a:t>××</a:t>
            </a:r>
            <a:r>
              <a:rPr lang="zh-CN" altLang="en-US" dirty="0" smtClean="0"/>
              <a:t>论据</a:t>
            </a:r>
            <a:r>
              <a:rPr lang="en-US" dirty="0" smtClean="0"/>
              <a:t>,</a:t>
            </a:r>
            <a:r>
              <a:rPr lang="zh-CN" altLang="en-US" dirty="0" smtClean="0"/>
              <a:t>引用</a:t>
            </a:r>
            <a:r>
              <a:rPr lang="en-US" altLang="zh-CN" dirty="0" smtClean="0"/>
              <a:t>……</a:t>
            </a:r>
            <a:r>
              <a:rPr lang="zh-CN" altLang="en-US" dirty="0" smtClean="0"/>
              <a:t>深刻有力地证明了</a:t>
            </a:r>
            <a:r>
              <a:rPr lang="en-US" altLang="zh-CN" dirty="0" smtClean="0"/>
              <a:t>……</a:t>
            </a:r>
            <a:r>
              <a:rPr lang="en-US" dirty="0" smtClean="0"/>
              <a:t>,</a:t>
            </a:r>
            <a:r>
              <a:rPr lang="zh-CN" altLang="en-US" dirty="0" smtClean="0"/>
              <a:t>增强了论证的权威性和说服力。</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84636" y="335997"/>
            <a:ext cx="7980991" cy="4247317"/>
          </a:xfrm>
          <a:prstGeom prst="rect">
            <a:avLst/>
          </a:prstGeom>
        </p:spPr>
        <p:txBody>
          <a:bodyPr wrap="square">
            <a:spAutoFit/>
          </a:bodyPr>
          <a:lstStyle/>
          <a:p>
            <a:pPr algn="just">
              <a:lnSpc>
                <a:spcPct val="150000"/>
              </a:lnSpc>
            </a:pPr>
            <a:r>
              <a:rPr lang="en-US" b="1" dirty="0" smtClean="0"/>
              <a:t>3.</a:t>
            </a:r>
            <a:r>
              <a:rPr lang="zh-CN" altLang="en-US" b="1" dirty="0" smtClean="0"/>
              <a:t>论据应该放在哪段或哪则材料合适</a:t>
            </a:r>
          </a:p>
          <a:p>
            <a:pPr algn="just">
              <a:lnSpc>
                <a:spcPct val="150000"/>
              </a:lnSpc>
            </a:pPr>
            <a:r>
              <a:rPr lang="en-US" dirty="0" smtClean="0"/>
              <a:t>①</a:t>
            </a:r>
            <a:r>
              <a:rPr lang="zh-CN" altLang="en-US" dirty="0" smtClean="0"/>
              <a:t>明确文章的中心论点和分论点。</a:t>
            </a:r>
          </a:p>
          <a:p>
            <a:pPr algn="just">
              <a:lnSpc>
                <a:spcPct val="150000"/>
              </a:lnSpc>
            </a:pPr>
            <a:r>
              <a:rPr lang="en-US" dirty="0" smtClean="0"/>
              <a:t>②</a:t>
            </a:r>
            <a:r>
              <a:rPr lang="zh-CN" altLang="en-US" dirty="0" smtClean="0"/>
              <a:t>分析材料</a:t>
            </a:r>
            <a:r>
              <a:rPr lang="en-US" dirty="0" smtClean="0"/>
              <a:t>,</a:t>
            </a:r>
            <a:r>
              <a:rPr lang="zh-CN" altLang="en-US" dirty="0" smtClean="0"/>
              <a:t>判断材料是事实论据还是道理论据</a:t>
            </a:r>
            <a:r>
              <a:rPr lang="en-US" dirty="0" smtClean="0"/>
              <a:t>,</a:t>
            </a:r>
            <a:r>
              <a:rPr lang="zh-CN" altLang="en-US" dirty="0" smtClean="0"/>
              <a:t>明确材料所表达的观点。</a:t>
            </a:r>
          </a:p>
          <a:p>
            <a:pPr algn="just">
              <a:lnSpc>
                <a:spcPct val="150000"/>
              </a:lnSpc>
            </a:pPr>
            <a:r>
              <a:rPr lang="en-US" dirty="0" smtClean="0"/>
              <a:t>③</a:t>
            </a:r>
            <a:r>
              <a:rPr lang="zh-CN" altLang="en-US" dirty="0" smtClean="0"/>
              <a:t>将材料的观点与文章的中心论点、分论点进行比较</a:t>
            </a:r>
            <a:r>
              <a:rPr lang="en-US" dirty="0" smtClean="0"/>
              <a:t>,</a:t>
            </a:r>
            <a:r>
              <a:rPr lang="zh-CN" altLang="en-US" dirty="0" smtClean="0"/>
              <a:t>作出判断。</a:t>
            </a:r>
          </a:p>
          <a:p>
            <a:pPr algn="just">
              <a:lnSpc>
                <a:spcPct val="150000"/>
              </a:lnSpc>
            </a:pPr>
            <a:r>
              <a:rPr lang="zh-CN" altLang="en-US" dirty="0" smtClean="0"/>
              <a:t>　　材料观点与中心论点相似</a:t>
            </a:r>
            <a:r>
              <a:rPr lang="en-US" dirty="0" smtClean="0"/>
              <a:t>,</a:t>
            </a:r>
            <a:r>
              <a:rPr lang="zh-CN" altLang="en-US" dirty="0" smtClean="0"/>
              <a:t>则表明该材料可以作为全文的论据</a:t>
            </a:r>
            <a:r>
              <a:rPr lang="en-US" dirty="0" smtClean="0"/>
              <a:t>,</a:t>
            </a:r>
            <a:r>
              <a:rPr lang="zh-CN" altLang="en-US" dirty="0" smtClean="0"/>
              <a:t>根据论证思路安排其位置即可</a:t>
            </a:r>
            <a:r>
              <a:rPr lang="en-US" dirty="0" smtClean="0"/>
              <a:t>,</a:t>
            </a:r>
            <a:r>
              <a:rPr lang="zh-CN" altLang="en-US" dirty="0" smtClean="0"/>
              <a:t>找与之表达相近的段落中放置。</a:t>
            </a:r>
          </a:p>
          <a:p>
            <a:pPr algn="just">
              <a:lnSpc>
                <a:spcPct val="150000"/>
              </a:lnSpc>
            </a:pPr>
            <a:r>
              <a:rPr lang="zh-CN" altLang="en-US" dirty="0" smtClean="0"/>
              <a:t>　　材料观点与分论点</a:t>
            </a:r>
            <a:r>
              <a:rPr lang="en-US" dirty="0" smtClean="0"/>
              <a:t>(</a:t>
            </a:r>
            <a:r>
              <a:rPr lang="zh-CN" altLang="en-US" dirty="0" smtClean="0"/>
              <a:t>即文章某个段落中的观点</a:t>
            </a:r>
            <a:r>
              <a:rPr lang="en-US" dirty="0" smtClean="0"/>
              <a:t>)</a:t>
            </a:r>
            <a:r>
              <a:rPr lang="zh-CN" altLang="en-US" dirty="0" smtClean="0"/>
              <a:t>相似</a:t>
            </a:r>
            <a:r>
              <a:rPr lang="en-US" dirty="0" smtClean="0"/>
              <a:t>,</a:t>
            </a:r>
            <a:r>
              <a:rPr lang="zh-CN" altLang="en-US" dirty="0" smtClean="0"/>
              <a:t>则表明该材料仅能作为这一段的论据</a:t>
            </a:r>
            <a:r>
              <a:rPr lang="en-US" dirty="0" smtClean="0"/>
              <a:t>,</a:t>
            </a:r>
            <a:r>
              <a:rPr lang="zh-CN" altLang="en-US" dirty="0" smtClean="0"/>
              <a:t>放在这段论点前后均可。</a:t>
            </a:r>
          </a:p>
          <a:p>
            <a:pPr algn="just">
              <a:lnSpc>
                <a:spcPct val="150000"/>
              </a:lnSpc>
            </a:pPr>
            <a:r>
              <a:rPr lang="zh-CN" altLang="en-US" dirty="0" smtClean="0"/>
              <a:t>　　如材料的观点与中心论点、分论点都不相同或没有联系</a:t>
            </a:r>
            <a:r>
              <a:rPr lang="en-US" dirty="0" smtClean="0"/>
              <a:t>,</a:t>
            </a:r>
            <a:r>
              <a:rPr lang="zh-CN" altLang="en-US" dirty="0" smtClean="0"/>
              <a:t>则表明该材料不能作为这篇文章或某一段的论据。</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3212" y="398857"/>
            <a:ext cx="8022021" cy="2169825"/>
          </a:xfrm>
          <a:prstGeom prst="rect">
            <a:avLst/>
          </a:prstGeom>
        </p:spPr>
        <p:txBody>
          <a:bodyPr wrap="square">
            <a:spAutoFit/>
          </a:bodyPr>
          <a:lstStyle/>
          <a:p>
            <a:pPr>
              <a:lnSpc>
                <a:spcPct val="150000"/>
              </a:lnSpc>
            </a:pPr>
            <a:r>
              <a:rPr lang="zh-CN" altLang="en-US" b="1" dirty="0" smtClean="0"/>
              <a:t>角度</a:t>
            </a:r>
            <a:r>
              <a:rPr lang="en-US" b="1" dirty="0" smtClean="0"/>
              <a:t>2</a:t>
            </a:r>
            <a:r>
              <a:rPr lang="zh-CN" altLang="en-US" b="1" dirty="0" smtClean="0"/>
              <a:t>　补写论据</a:t>
            </a:r>
          </a:p>
          <a:p>
            <a:pPr>
              <a:lnSpc>
                <a:spcPct val="150000"/>
              </a:lnSpc>
            </a:pPr>
            <a:r>
              <a:rPr lang="en-US" altLang="zh-CN" b="1" dirty="0" smtClean="0">
                <a:solidFill>
                  <a:srgbClr val="0092D7"/>
                </a:solidFill>
              </a:rPr>
              <a:t>【</a:t>
            </a:r>
            <a:r>
              <a:rPr lang="zh-CN" altLang="en-US" b="1" dirty="0" smtClean="0">
                <a:solidFill>
                  <a:srgbClr val="0092D7"/>
                </a:solidFill>
              </a:rPr>
              <a:t>常见题型</a:t>
            </a:r>
            <a:r>
              <a:rPr lang="en-US" altLang="zh-CN" b="1" dirty="0" smtClean="0">
                <a:solidFill>
                  <a:srgbClr val="0092D7"/>
                </a:solidFill>
              </a:rPr>
              <a:t>】</a:t>
            </a:r>
          </a:p>
          <a:p>
            <a:pPr>
              <a:lnSpc>
                <a:spcPct val="150000"/>
              </a:lnSpc>
            </a:pPr>
            <a:r>
              <a:rPr lang="en-US" b="1" dirty="0" smtClean="0"/>
              <a:t>1.</a:t>
            </a:r>
            <a:r>
              <a:rPr lang="zh-CN" altLang="en-US" dirty="0" smtClean="0"/>
              <a:t>模仿第</a:t>
            </a:r>
            <a:r>
              <a:rPr lang="en-US" altLang="zh-CN" dirty="0" smtClean="0"/>
              <a:t>……</a:t>
            </a:r>
            <a:r>
              <a:rPr lang="zh-CN" altLang="en-US" dirty="0" smtClean="0"/>
              <a:t>段画线句的句式</a:t>
            </a:r>
            <a:r>
              <a:rPr lang="en-US" dirty="0" smtClean="0"/>
              <a:t>,</a:t>
            </a:r>
            <a:r>
              <a:rPr lang="zh-CN" altLang="en-US" dirty="0" smtClean="0"/>
              <a:t>给本段补充一个论据。</a:t>
            </a:r>
          </a:p>
          <a:p>
            <a:pPr>
              <a:lnSpc>
                <a:spcPct val="150000"/>
              </a:lnSpc>
            </a:pPr>
            <a:r>
              <a:rPr lang="en-US" b="1" dirty="0" smtClean="0"/>
              <a:t>2.</a:t>
            </a:r>
            <a:r>
              <a:rPr lang="zh-CN" altLang="en-US" dirty="0" smtClean="0"/>
              <a:t>请为本文中心论点再补充一个论据。</a:t>
            </a:r>
          </a:p>
          <a:p>
            <a:pPr>
              <a:lnSpc>
                <a:spcPct val="150000"/>
              </a:lnSpc>
            </a:pPr>
            <a:r>
              <a:rPr lang="en-US" b="1" dirty="0" smtClean="0"/>
              <a:t>3.</a:t>
            </a:r>
            <a:r>
              <a:rPr lang="zh-CN" altLang="en-US" dirty="0" smtClean="0"/>
              <a:t>请为第</a:t>
            </a:r>
            <a:r>
              <a:rPr lang="en-US" altLang="zh-CN" dirty="0" smtClean="0"/>
              <a:t>……</a:t>
            </a:r>
            <a:r>
              <a:rPr lang="zh-CN" altLang="en-US" dirty="0" smtClean="0"/>
              <a:t>段补写一个论据。</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7224" y="486141"/>
            <a:ext cx="7719848" cy="3416320"/>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答题思路</a:t>
            </a:r>
            <a:r>
              <a:rPr lang="en-US" altLang="zh-CN" b="1" dirty="0" smtClean="0">
                <a:solidFill>
                  <a:srgbClr val="0092D7"/>
                </a:solidFill>
              </a:rPr>
              <a:t>】</a:t>
            </a:r>
          </a:p>
          <a:p>
            <a:pPr>
              <a:lnSpc>
                <a:spcPct val="150000"/>
              </a:lnSpc>
            </a:pPr>
            <a:r>
              <a:rPr lang="en-US" b="1" dirty="0" smtClean="0"/>
              <a:t>1.</a:t>
            </a:r>
            <a:r>
              <a:rPr lang="zh-CN" altLang="en-US" dirty="0" smtClean="0"/>
              <a:t>明确题干要求</a:t>
            </a:r>
            <a:r>
              <a:rPr lang="en-US" dirty="0" smtClean="0"/>
              <a:t>,</a:t>
            </a:r>
            <a:r>
              <a:rPr lang="zh-CN" altLang="en-US" dirty="0" smtClean="0"/>
              <a:t>是补充道理论据还是事实论据。</a:t>
            </a:r>
          </a:p>
          <a:p>
            <a:pPr>
              <a:lnSpc>
                <a:spcPct val="150000"/>
              </a:lnSpc>
            </a:pPr>
            <a:r>
              <a:rPr lang="en-US" b="1" dirty="0" smtClean="0"/>
              <a:t>2.</a:t>
            </a:r>
            <a:r>
              <a:rPr lang="zh-CN" altLang="en-US" dirty="0" smtClean="0"/>
              <a:t>明确中心论点</a:t>
            </a:r>
            <a:r>
              <a:rPr lang="en-US" dirty="0" smtClean="0"/>
              <a:t>,</a:t>
            </a:r>
            <a:r>
              <a:rPr lang="zh-CN" altLang="en-US" dirty="0" smtClean="0"/>
              <a:t>补写的论据一定要与论点一致。</a:t>
            </a:r>
          </a:p>
          <a:p>
            <a:pPr>
              <a:lnSpc>
                <a:spcPct val="150000"/>
              </a:lnSpc>
            </a:pPr>
            <a:r>
              <a:rPr lang="en-US" b="1" dirty="0" smtClean="0"/>
              <a:t>3.</a:t>
            </a:r>
            <a:r>
              <a:rPr lang="zh-CN" altLang="en-US" b="1" dirty="0" smtClean="0"/>
              <a:t>补充事实论据</a:t>
            </a:r>
            <a:r>
              <a:rPr lang="en-US" b="1" dirty="0" smtClean="0"/>
              <a:t>:</a:t>
            </a:r>
            <a:endParaRPr lang="zh-CN" altLang="en-US" b="1" dirty="0" smtClean="0"/>
          </a:p>
          <a:p>
            <a:pPr>
              <a:lnSpc>
                <a:spcPct val="150000"/>
              </a:lnSpc>
            </a:pPr>
            <a:r>
              <a:rPr lang="en-US" dirty="0" smtClean="0"/>
              <a:t>①</a:t>
            </a:r>
            <a:r>
              <a:rPr lang="zh-CN" altLang="en-US" dirty="0" smtClean="0"/>
              <a:t>能很好地证明论点。</a:t>
            </a:r>
          </a:p>
          <a:p>
            <a:pPr>
              <a:lnSpc>
                <a:spcPct val="150000"/>
              </a:lnSpc>
            </a:pPr>
            <a:r>
              <a:rPr lang="en-US" dirty="0" smtClean="0"/>
              <a:t>②</a:t>
            </a:r>
            <a:r>
              <a:rPr lang="zh-CN" altLang="en-US" dirty="0" smtClean="0"/>
              <a:t>事例有代表性</a:t>
            </a:r>
            <a:r>
              <a:rPr lang="en-US" dirty="0" smtClean="0"/>
              <a:t>,</a:t>
            </a:r>
            <a:r>
              <a:rPr lang="zh-CN" altLang="en-US" dirty="0" smtClean="0"/>
              <a:t>尽可能是人所共知的。</a:t>
            </a:r>
          </a:p>
          <a:p>
            <a:pPr>
              <a:lnSpc>
                <a:spcPct val="150000"/>
              </a:lnSpc>
            </a:pPr>
            <a:r>
              <a:rPr lang="en-US" dirty="0" smtClean="0"/>
              <a:t>③</a:t>
            </a:r>
            <a:r>
              <a:rPr lang="zh-CN" altLang="en-US" dirty="0" smtClean="0"/>
              <a:t>表述力求简洁</a:t>
            </a:r>
            <a:r>
              <a:rPr lang="en-US" dirty="0" smtClean="0"/>
              <a:t>,</a:t>
            </a:r>
            <a:r>
              <a:rPr lang="zh-CN" altLang="en-US" dirty="0" smtClean="0"/>
              <a:t>有概括性</a:t>
            </a:r>
            <a:r>
              <a:rPr lang="en-US" dirty="0" smtClean="0"/>
              <a:t>,</a:t>
            </a:r>
            <a:r>
              <a:rPr lang="zh-CN" altLang="en-US" dirty="0" smtClean="0"/>
              <a:t>字数不宜太多。</a:t>
            </a:r>
          </a:p>
          <a:p>
            <a:pPr>
              <a:lnSpc>
                <a:spcPct val="150000"/>
              </a:lnSpc>
            </a:pPr>
            <a:r>
              <a:rPr lang="en-US" dirty="0" smtClean="0"/>
              <a:t>④</a:t>
            </a:r>
            <a:r>
              <a:rPr lang="zh-CN" altLang="en-US" dirty="0" smtClean="0"/>
              <a:t>必须真实</a:t>
            </a:r>
            <a:r>
              <a:rPr lang="en-US" dirty="0" smtClean="0"/>
              <a:t>,</a:t>
            </a:r>
            <a:r>
              <a:rPr lang="zh-CN" altLang="en-US" dirty="0" smtClean="0"/>
              <a:t>人物与事实要相符</a:t>
            </a:r>
            <a:r>
              <a:rPr lang="en-US" dirty="0" smtClean="0"/>
              <a:t>,</a:t>
            </a:r>
            <a:r>
              <a:rPr lang="zh-CN" altLang="en-US" dirty="0" smtClean="0"/>
              <a:t>不能编造。</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7224" y="486141"/>
            <a:ext cx="7719848" cy="2585323"/>
          </a:xfrm>
          <a:prstGeom prst="rect">
            <a:avLst/>
          </a:prstGeom>
        </p:spPr>
        <p:txBody>
          <a:bodyPr wrap="square">
            <a:spAutoFit/>
          </a:bodyPr>
          <a:lstStyle/>
          <a:p>
            <a:pPr>
              <a:lnSpc>
                <a:spcPct val="150000"/>
              </a:lnSpc>
            </a:pPr>
            <a:r>
              <a:rPr lang="en-US" b="1" dirty="0" smtClean="0"/>
              <a:t>4.</a:t>
            </a:r>
            <a:r>
              <a:rPr lang="zh-CN" altLang="en-US" b="1" dirty="0" smtClean="0"/>
              <a:t>补充道理论据</a:t>
            </a:r>
            <a:r>
              <a:rPr lang="en-US" b="1" dirty="0" smtClean="0"/>
              <a:t>:</a:t>
            </a:r>
            <a:endParaRPr lang="zh-CN" altLang="en-US" b="1" dirty="0" smtClean="0"/>
          </a:p>
          <a:p>
            <a:pPr>
              <a:lnSpc>
                <a:spcPct val="150000"/>
              </a:lnSpc>
            </a:pPr>
            <a:r>
              <a:rPr lang="en-US" dirty="0" smtClean="0"/>
              <a:t>①</a:t>
            </a:r>
            <a:r>
              <a:rPr lang="zh-CN" altLang="en-US" dirty="0" smtClean="0"/>
              <a:t>能很好地证明论点。</a:t>
            </a:r>
          </a:p>
          <a:p>
            <a:pPr>
              <a:lnSpc>
                <a:spcPct val="150000"/>
              </a:lnSpc>
            </a:pPr>
            <a:r>
              <a:rPr lang="en-US" dirty="0" smtClean="0"/>
              <a:t>②</a:t>
            </a:r>
            <a:r>
              <a:rPr lang="zh-CN" altLang="en-US" dirty="0" smtClean="0"/>
              <a:t>所写的名言、格言要有一定的权威性。</a:t>
            </a:r>
          </a:p>
          <a:p>
            <a:pPr>
              <a:lnSpc>
                <a:spcPct val="150000"/>
              </a:lnSpc>
            </a:pPr>
            <a:r>
              <a:rPr lang="en-US" dirty="0" smtClean="0"/>
              <a:t>③</a:t>
            </a:r>
            <a:r>
              <a:rPr lang="zh-CN" altLang="en-US" dirty="0" smtClean="0"/>
              <a:t>引用要完整准确</a:t>
            </a:r>
            <a:r>
              <a:rPr lang="en-US" dirty="0" smtClean="0"/>
              <a:t>,</a:t>
            </a:r>
            <a:r>
              <a:rPr lang="zh-CN" altLang="en-US" dirty="0" smtClean="0"/>
              <a:t>不可张冠李戴</a:t>
            </a:r>
            <a:r>
              <a:rPr lang="en-US" dirty="0" smtClean="0"/>
              <a:t>,</a:t>
            </a:r>
            <a:r>
              <a:rPr lang="zh-CN" altLang="en-US" dirty="0" smtClean="0"/>
              <a:t>不可断章取义。</a:t>
            </a:r>
          </a:p>
          <a:p>
            <a:pPr>
              <a:lnSpc>
                <a:spcPct val="150000"/>
              </a:lnSpc>
            </a:pPr>
            <a:r>
              <a:rPr lang="en-US" altLang="zh-CN" b="1" dirty="0" smtClean="0">
                <a:solidFill>
                  <a:srgbClr val="0092D7"/>
                </a:solidFill>
              </a:rPr>
              <a:t>【</a:t>
            </a:r>
            <a:r>
              <a:rPr lang="zh-CN" altLang="en-US" b="1" dirty="0" smtClean="0">
                <a:solidFill>
                  <a:srgbClr val="0092D7"/>
                </a:solidFill>
              </a:rPr>
              <a:t>答题模式</a:t>
            </a:r>
            <a:r>
              <a:rPr lang="en-US" altLang="zh-CN" b="1" dirty="0" smtClean="0">
                <a:solidFill>
                  <a:srgbClr val="0092D7"/>
                </a:solidFill>
              </a:rPr>
              <a:t>】</a:t>
            </a:r>
          </a:p>
          <a:p>
            <a:pPr>
              <a:lnSpc>
                <a:spcPct val="150000"/>
              </a:lnSpc>
            </a:pPr>
            <a:r>
              <a:rPr lang="zh-CN" altLang="en-US" dirty="0" smtClean="0"/>
              <a:t>人物</a:t>
            </a:r>
            <a:r>
              <a:rPr lang="en-US" dirty="0" smtClean="0"/>
              <a:t>+</a:t>
            </a:r>
            <a:r>
              <a:rPr lang="zh-CN" altLang="en-US" dirty="0" smtClean="0"/>
              <a:t>事例</a:t>
            </a:r>
            <a:r>
              <a:rPr lang="en-US" dirty="0" smtClean="0"/>
              <a:t>+</a:t>
            </a:r>
            <a:r>
              <a:rPr lang="zh-CN" altLang="en-US" dirty="0" smtClean="0"/>
              <a:t>简短评价。</a:t>
            </a:r>
            <a:endParaRPr lang="zh-CN" altLang="en-US" dirty="0"/>
          </a:p>
        </p:txBody>
      </p:sp>
      <p:sp>
        <p:nvSpPr>
          <p:cNvPr id="4" name="矩形 3"/>
          <p:cNvSpPr/>
          <p:nvPr/>
        </p:nvSpPr>
        <p:spPr>
          <a:xfrm>
            <a:off x="1003737" y="3141965"/>
            <a:ext cx="7488621" cy="923330"/>
          </a:xfrm>
          <a:prstGeom prst="rect">
            <a:avLst/>
          </a:prstGeom>
        </p:spPr>
        <p:txBody>
          <a:bodyPr wrap="square">
            <a:spAutoFit/>
          </a:bodyPr>
          <a:lstStyle/>
          <a:p>
            <a:pPr>
              <a:lnSpc>
                <a:spcPct val="150000"/>
              </a:lnSpc>
            </a:pPr>
            <a:r>
              <a:rPr lang="en-US" altLang="zh-CN" b="1" dirty="0" smtClean="0">
                <a:solidFill>
                  <a:srgbClr val="0092D7"/>
                </a:solidFill>
              </a:rPr>
              <a:t>【</a:t>
            </a:r>
            <a:r>
              <a:rPr lang="zh-CN" altLang="en-US" b="1" dirty="0" smtClean="0">
                <a:solidFill>
                  <a:srgbClr val="0092D7"/>
                </a:solidFill>
              </a:rPr>
              <a:t>考点专练</a:t>
            </a:r>
            <a:r>
              <a:rPr lang="en-US" altLang="zh-CN" b="1" dirty="0" smtClean="0">
                <a:solidFill>
                  <a:srgbClr val="0092D7"/>
                </a:solidFill>
              </a:rPr>
              <a:t>】</a:t>
            </a:r>
            <a:r>
              <a:rPr lang="zh-CN" altLang="en-US" dirty="0" smtClean="0"/>
              <a:t>满分训练</a:t>
            </a:r>
            <a:r>
              <a:rPr lang="en-US" dirty="0" smtClean="0"/>
              <a:t>(</a:t>
            </a:r>
            <a:r>
              <a:rPr lang="zh-CN" altLang="en-US" dirty="0" smtClean="0"/>
              <a:t>九</a:t>
            </a:r>
            <a:r>
              <a:rPr lang="en-US" dirty="0" smtClean="0"/>
              <a:t>):</a:t>
            </a:r>
            <a:r>
              <a:rPr lang="zh-CN" altLang="en-US" dirty="0" smtClean="0"/>
              <a:t>第一题</a:t>
            </a:r>
            <a:r>
              <a:rPr lang="en-US" dirty="0" smtClean="0"/>
              <a:t>5</a:t>
            </a:r>
            <a:r>
              <a:rPr lang="zh-CN" altLang="en-US" dirty="0" smtClean="0"/>
              <a:t>小题、第二题</a:t>
            </a:r>
            <a:r>
              <a:rPr lang="en-US" dirty="0" smtClean="0"/>
              <a:t>3</a:t>
            </a:r>
            <a:r>
              <a:rPr lang="zh-CN" altLang="en-US" dirty="0" smtClean="0"/>
              <a:t>小题、第六题</a:t>
            </a:r>
            <a:r>
              <a:rPr lang="en-US" dirty="0" smtClean="0"/>
              <a:t>4</a:t>
            </a:r>
            <a:r>
              <a:rPr lang="zh-CN" altLang="en-US" dirty="0" smtClean="0"/>
              <a:t>小题、第九题</a:t>
            </a:r>
            <a:r>
              <a:rPr lang="en-US" dirty="0" smtClean="0"/>
              <a:t>3</a:t>
            </a:r>
            <a:r>
              <a:rPr lang="zh-CN" altLang="en-US" dirty="0" smtClean="0"/>
              <a:t>小题</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56138" y="434615"/>
            <a:ext cx="7833946" cy="3367397"/>
          </a:xfrm>
          <a:prstGeom prst="rect">
            <a:avLst/>
          </a:prstGeom>
          <a:solidFill>
            <a:schemeClr val="bg1">
              <a:lumMod val="95000"/>
            </a:schemeClr>
          </a:solidFill>
        </p:spPr>
        <p:txBody>
          <a:bodyPr wrap="square">
            <a:spAutoFit/>
          </a:bodyPr>
          <a:lstStyle/>
          <a:p>
            <a:pPr algn="just">
              <a:lnSpc>
                <a:spcPct val="150000"/>
              </a:lnSpc>
            </a:pPr>
            <a:r>
              <a:rPr lang="en-US" altLang="zh-CN" b="1" dirty="0" smtClean="0">
                <a:solidFill>
                  <a:srgbClr val="0092D7"/>
                </a:solidFill>
              </a:rPr>
              <a:t>【</a:t>
            </a:r>
            <a:r>
              <a:rPr lang="zh-CN" altLang="en-US" b="1" dirty="0" smtClean="0">
                <a:solidFill>
                  <a:srgbClr val="0092D7"/>
                </a:solidFill>
              </a:rPr>
              <a:t>考情总结</a:t>
            </a:r>
            <a:r>
              <a:rPr lang="en-US" altLang="zh-CN" b="1" dirty="0" smtClean="0">
                <a:solidFill>
                  <a:srgbClr val="0092D7"/>
                </a:solidFill>
              </a:rPr>
              <a:t>】</a:t>
            </a:r>
          </a:p>
          <a:p>
            <a:pPr algn="just">
              <a:lnSpc>
                <a:spcPct val="150000"/>
              </a:lnSpc>
            </a:pPr>
            <a:r>
              <a:rPr lang="en-US" b="1" dirty="0" smtClean="0">
                <a:solidFill>
                  <a:srgbClr val="0092D7"/>
                </a:solidFill>
              </a:rPr>
              <a:t>(1)</a:t>
            </a:r>
            <a:r>
              <a:rPr lang="en-US" altLang="zh-CN" b="1" dirty="0" smtClean="0">
                <a:solidFill>
                  <a:srgbClr val="0092D7"/>
                </a:solidFill>
              </a:rPr>
              <a:t>《</a:t>
            </a:r>
            <a:r>
              <a:rPr lang="zh-CN" altLang="en-US" b="1" dirty="0" smtClean="0">
                <a:solidFill>
                  <a:srgbClr val="0092D7"/>
                </a:solidFill>
              </a:rPr>
              <a:t>考试纲要</a:t>
            </a:r>
            <a:r>
              <a:rPr lang="en-US" altLang="zh-CN" b="1" dirty="0" smtClean="0">
                <a:solidFill>
                  <a:srgbClr val="0092D7"/>
                </a:solidFill>
              </a:rPr>
              <a:t>》</a:t>
            </a:r>
            <a:r>
              <a:rPr lang="zh-CN" altLang="en-US" b="1" dirty="0" smtClean="0">
                <a:solidFill>
                  <a:srgbClr val="0092D7"/>
                </a:solidFill>
              </a:rPr>
              <a:t>规定</a:t>
            </a:r>
            <a:r>
              <a:rPr lang="en-US" b="1" dirty="0" smtClean="0">
                <a:solidFill>
                  <a:srgbClr val="0092D7"/>
                </a:solidFill>
              </a:rPr>
              <a:t>:</a:t>
            </a:r>
            <a:r>
              <a:rPr lang="en-US" dirty="0" smtClean="0"/>
              <a:t>①</a:t>
            </a:r>
            <a:r>
              <a:rPr lang="zh-CN" altLang="en-US" dirty="0" smtClean="0"/>
              <a:t>整体把握文章大意</a:t>
            </a:r>
            <a:r>
              <a:rPr lang="en-US" dirty="0" smtClean="0"/>
              <a:t>,</a:t>
            </a:r>
            <a:r>
              <a:rPr lang="zh-CN" altLang="en-US" dirty="0" smtClean="0"/>
              <a:t>从中获取重要信息</a:t>
            </a:r>
            <a:r>
              <a:rPr lang="en-US" dirty="0" smtClean="0"/>
              <a:t>;②</a:t>
            </a:r>
            <a:r>
              <a:rPr lang="zh-CN" altLang="en-US" dirty="0" smtClean="0"/>
              <a:t>准确概括段意或层意</a:t>
            </a:r>
            <a:r>
              <a:rPr lang="en-US" dirty="0" smtClean="0"/>
              <a:t>,</a:t>
            </a:r>
            <a:r>
              <a:rPr lang="zh-CN" altLang="en-US" dirty="0" smtClean="0"/>
              <a:t>归纳文章中心</a:t>
            </a:r>
            <a:r>
              <a:rPr lang="en-US" dirty="0" smtClean="0"/>
              <a:t>(</a:t>
            </a:r>
            <a:r>
              <a:rPr lang="zh-CN" altLang="en-US" dirty="0" smtClean="0"/>
              <a:t>论点</a:t>
            </a:r>
            <a:r>
              <a:rPr lang="en-US" dirty="0" smtClean="0"/>
              <a:t>);③</a:t>
            </a:r>
            <a:r>
              <a:rPr lang="zh-CN" altLang="en-US" dirty="0" smtClean="0"/>
              <a:t>体味和推敲重要词句段在语言环境中的意义和作用</a:t>
            </a:r>
            <a:r>
              <a:rPr lang="en-US" dirty="0" smtClean="0"/>
              <a:t>;④</a:t>
            </a:r>
            <a:r>
              <a:rPr lang="zh-CN" altLang="en-US" dirty="0" smtClean="0"/>
              <a:t>了解文章常用的写作手法</a:t>
            </a:r>
            <a:r>
              <a:rPr lang="en-US" dirty="0" smtClean="0"/>
              <a:t>(</a:t>
            </a:r>
            <a:r>
              <a:rPr lang="zh-CN" altLang="en-US" dirty="0" smtClean="0"/>
              <a:t>论证方法</a:t>
            </a:r>
            <a:r>
              <a:rPr lang="en-US" dirty="0" smtClean="0"/>
              <a:t>)</a:t>
            </a:r>
            <a:r>
              <a:rPr lang="zh-CN" altLang="en-US" dirty="0" smtClean="0"/>
              <a:t>并能作出简单分析</a:t>
            </a:r>
            <a:r>
              <a:rPr lang="en-US" dirty="0" smtClean="0"/>
              <a:t>;⑤</a:t>
            </a:r>
            <a:r>
              <a:rPr lang="zh-CN" altLang="en-US" dirty="0" smtClean="0"/>
              <a:t>区分简单议论文中的观点和材料</a:t>
            </a:r>
            <a:r>
              <a:rPr lang="en-US" dirty="0" smtClean="0"/>
              <a:t>,</a:t>
            </a:r>
            <a:r>
              <a:rPr lang="zh-CN" altLang="en-US" dirty="0" smtClean="0"/>
              <a:t>发现观点和材料的联系并作出判断。</a:t>
            </a:r>
          </a:p>
          <a:p>
            <a:pPr algn="just">
              <a:lnSpc>
                <a:spcPct val="150000"/>
              </a:lnSpc>
            </a:pPr>
            <a:r>
              <a:rPr lang="en-US" b="1" dirty="0" smtClean="0">
                <a:solidFill>
                  <a:srgbClr val="0092D7"/>
                </a:solidFill>
              </a:rPr>
              <a:t>(2)</a:t>
            </a:r>
            <a:r>
              <a:rPr lang="zh-CN" altLang="en-US" b="1" dirty="0" smtClean="0">
                <a:solidFill>
                  <a:srgbClr val="0092D7"/>
                </a:solidFill>
              </a:rPr>
              <a:t>考查特点</a:t>
            </a:r>
            <a:r>
              <a:rPr lang="en-US" b="1" dirty="0" smtClean="0">
                <a:solidFill>
                  <a:srgbClr val="0092D7"/>
                </a:solidFill>
              </a:rPr>
              <a:t>:</a:t>
            </a:r>
            <a:r>
              <a:rPr lang="zh-CN" altLang="en-US" dirty="0" smtClean="0"/>
              <a:t>从近</a:t>
            </a:r>
            <a:r>
              <a:rPr lang="en-US" dirty="0" smtClean="0"/>
              <a:t>5</a:t>
            </a:r>
            <a:r>
              <a:rPr lang="zh-CN" altLang="en-US" dirty="0" smtClean="0"/>
              <a:t>年的安徽中考试题来看</a:t>
            </a:r>
            <a:r>
              <a:rPr lang="en-US" dirty="0" smtClean="0"/>
              <a:t>,</a:t>
            </a:r>
            <a:r>
              <a:rPr lang="zh-CN" altLang="en-US" dirty="0" smtClean="0"/>
              <a:t>隔年考查一次的规律被打破</a:t>
            </a:r>
            <a:r>
              <a:rPr lang="en-US" dirty="0" smtClean="0"/>
              <a:t>,2017</a:t>
            </a:r>
            <a:r>
              <a:rPr lang="zh-CN" altLang="en-US" dirty="0" smtClean="0"/>
              <a:t>年和</a:t>
            </a:r>
            <a:r>
              <a:rPr lang="en-US" dirty="0" smtClean="0"/>
              <a:t>2018</a:t>
            </a:r>
            <a:r>
              <a:rPr lang="zh-CN" altLang="en-US" dirty="0" smtClean="0"/>
              <a:t>年连续两年都考查了说明文阅读</a:t>
            </a:r>
            <a:r>
              <a:rPr lang="en-US" dirty="0" smtClean="0"/>
              <a:t>,2019</a:t>
            </a:r>
            <a:r>
              <a:rPr lang="zh-CN" altLang="en-US" dirty="0" smtClean="0"/>
              <a:t>年考查非连续性文本阅读。</a:t>
            </a:r>
            <a:r>
              <a:rPr lang="en-US" dirty="0" smtClean="0"/>
              <a:t>5</a:t>
            </a:r>
            <a:r>
              <a:rPr lang="zh-CN" altLang="en-US" dirty="0" smtClean="0"/>
              <a:t>年之内</a:t>
            </a:r>
            <a:r>
              <a:rPr lang="en-US" dirty="0" smtClean="0"/>
              <a:t>,</a:t>
            </a:r>
            <a:r>
              <a:rPr lang="zh-CN" altLang="en-US" dirty="0" smtClean="0"/>
              <a:t>只有</a:t>
            </a:r>
            <a:r>
              <a:rPr lang="en-US" dirty="0" smtClean="0"/>
              <a:t>2016</a:t>
            </a:r>
            <a:r>
              <a:rPr lang="zh-CN" altLang="en-US" dirty="0" smtClean="0"/>
              <a:t>年考查了议论文</a:t>
            </a:r>
            <a:r>
              <a:rPr lang="en-US" dirty="0" smtClean="0"/>
              <a:t>,</a:t>
            </a:r>
            <a:r>
              <a:rPr lang="zh-CN" altLang="en-US" dirty="0" smtClean="0"/>
              <a:t>近</a:t>
            </a:r>
            <a:r>
              <a:rPr lang="en-US" dirty="0" smtClean="0"/>
              <a:t>3</a:t>
            </a:r>
            <a:r>
              <a:rPr lang="zh-CN" altLang="en-US" dirty="0" smtClean="0"/>
              <a:t>年没有考查。</a:t>
            </a:r>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0100" y="460992"/>
            <a:ext cx="7992208" cy="3416320"/>
          </a:xfrm>
          <a:prstGeom prst="rect">
            <a:avLst/>
          </a:prstGeom>
          <a:solidFill>
            <a:schemeClr val="bg1">
              <a:lumMod val="95000"/>
            </a:schemeClr>
          </a:solidFill>
        </p:spPr>
        <p:txBody>
          <a:bodyPr wrap="square">
            <a:spAutoFit/>
          </a:bodyPr>
          <a:lstStyle/>
          <a:p>
            <a:pPr algn="just">
              <a:lnSpc>
                <a:spcPct val="150000"/>
              </a:lnSpc>
            </a:pPr>
            <a:r>
              <a:rPr lang="en-US" b="1" dirty="0" smtClean="0">
                <a:solidFill>
                  <a:srgbClr val="0092D7"/>
                </a:solidFill>
              </a:rPr>
              <a:t>(3)</a:t>
            </a:r>
            <a:r>
              <a:rPr lang="zh-CN" altLang="en-US" b="1" dirty="0" smtClean="0">
                <a:solidFill>
                  <a:srgbClr val="0092D7"/>
                </a:solidFill>
              </a:rPr>
              <a:t>题型、题量与分值</a:t>
            </a:r>
            <a:r>
              <a:rPr lang="en-US" b="1" dirty="0" smtClean="0">
                <a:solidFill>
                  <a:srgbClr val="0092D7"/>
                </a:solidFill>
              </a:rPr>
              <a:t>:</a:t>
            </a:r>
            <a:r>
              <a:rPr lang="zh-CN" altLang="en-US" dirty="0" smtClean="0"/>
              <a:t>近几年题目都是以简答题为主</a:t>
            </a:r>
            <a:r>
              <a:rPr lang="en-US" dirty="0" smtClean="0"/>
              <a:t>,2016</a:t>
            </a:r>
            <a:r>
              <a:rPr lang="zh-CN" altLang="en-US" dirty="0" smtClean="0"/>
              <a:t>年出现了填空题</a:t>
            </a:r>
            <a:r>
              <a:rPr lang="en-US" dirty="0" smtClean="0"/>
              <a:t>,2014</a:t>
            </a:r>
            <a:r>
              <a:rPr lang="zh-CN" altLang="en-US" dirty="0" smtClean="0"/>
              <a:t>年出现了选择题</a:t>
            </a:r>
            <a:r>
              <a:rPr lang="en-US" dirty="0" smtClean="0"/>
              <a:t>;</a:t>
            </a:r>
            <a:r>
              <a:rPr lang="zh-CN" altLang="en-US" dirty="0" smtClean="0"/>
              <a:t>每篇阅读材料设置</a:t>
            </a:r>
            <a:r>
              <a:rPr lang="en-US" dirty="0" smtClean="0"/>
              <a:t>4-5</a:t>
            </a:r>
            <a:r>
              <a:rPr lang="zh-CN" altLang="en-US" dirty="0" smtClean="0"/>
              <a:t>题</a:t>
            </a:r>
            <a:r>
              <a:rPr lang="en-US" dirty="0" smtClean="0"/>
              <a:t>,</a:t>
            </a:r>
            <a:r>
              <a:rPr lang="zh-CN" altLang="en-US" dirty="0" smtClean="0"/>
              <a:t>分值控制在</a:t>
            </a:r>
            <a:r>
              <a:rPr lang="en-US" dirty="0" smtClean="0"/>
              <a:t>17-18</a:t>
            </a:r>
            <a:r>
              <a:rPr lang="zh-CN" altLang="en-US" dirty="0" smtClean="0"/>
              <a:t>分。</a:t>
            </a:r>
          </a:p>
          <a:p>
            <a:pPr algn="just">
              <a:lnSpc>
                <a:spcPct val="150000"/>
              </a:lnSpc>
            </a:pPr>
            <a:r>
              <a:rPr lang="en-US" b="1" dirty="0" smtClean="0">
                <a:solidFill>
                  <a:srgbClr val="0092D7"/>
                </a:solidFill>
              </a:rPr>
              <a:t>(4)</a:t>
            </a:r>
            <a:r>
              <a:rPr lang="zh-CN" altLang="en-US" b="1" dirty="0" smtClean="0">
                <a:solidFill>
                  <a:srgbClr val="0092D7"/>
                </a:solidFill>
              </a:rPr>
              <a:t>文章题材及主题</a:t>
            </a:r>
            <a:r>
              <a:rPr lang="en-US" b="1" dirty="0" smtClean="0">
                <a:solidFill>
                  <a:srgbClr val="0092D7"/>
                </a:solidFill>
              </a:rPr>
              <a:t>:</a:t>
            </a:r>
            <a:r>
              <a:rPr lang="zh-CN" altLang="en-US" dirty="0" smtClean="0"/>
              <a:t>文章材料均来自课外</a:t>
            </a:r>
            <a:r>
              <a:rPr lang="en-US" dirty="0" smtClean="0"/>
              <a:t>,</a:t>
            </a:r>
            <a:r>
              <a:rPr lang="zh-CN" altLang="en-US" dirty="0" smtClean="0"/>
              <a:t>内容贴近学生生活实际</a:t>
            </a:r>
            <a:r>
              <a:rPr lang="en-US" dirty="0" smtClean="0"/>
              <a:t>,</a:t>
            </a:r>
            <a:r>
              <a:rPr lang="zh-CN" altLang="en-US" dirty="0" smtClean="0"/>
              <a:t>涉及关于读书感悟、个人成长和素养方面</a:t>
            </a:r>
            <a:r>
              <a:rPr lang="en-US" dirty="0" smtClean="0"/>
              <a:t>,</a:t>
            </a:r>
            <a:r>
              <a:rPr lang="zh-CN" altLang="en-US" dirty="0" smtClean="0"/>
              <a:t>选文不长</a:t>
            </a:r>
            <a:r>
              <a:rPr lang="en-US" dirty="0" smtClean="0"/>
              <a:t>,</a:t>
            </a:r>
            <a:r>
              <a:rPr lang="zh-CN" altLang="en-US" dirty="0" smtClean="0"/>
              <a:t>字数控制在</a:t>
            </a:r>
            <a:r>
              <a:rPr lang="en-US" dirty="0" smtClean="0"/>
              <a:t>1000</a:t>
            </a:r>
            <a:r>
              <a:rPr lang="zh-CN" altLang="en-US" dirty="0" smtClean="0"/>
              <a:t>字以内。</a:t>
            </a:r>
          </a:p>
          <a:p>
            <a:pPr algn="just">
              <a:lnSpc>
                <a:spcPct val="150000"/>
              </a:lnSpc>
            </a:pPr>
            <a:r>
              <a:rPr lang="en-US" b="1" dirty="0" smtClean="0">
                <a:solidFill>
                  <a:srgbClr val="0092D7"/>
                </a:solidFill>
              </a:rPr>
              <a:t>(5)</a:t>
            </a:r>
            <a:r>
              <a:rPr lang="zh-CN" altLang="en-US" b="1" dirty="0" smtClean="0">
                <a:solidFill>
                  <a:srgbClr val="0092D7"/>
                </a:solidFill>
              </a:rPr>
              <a:t>考点</a:t>
            </a:r>
            <a:r>
              <a:rPr lang="en-US" b="1" dirty="0" smtClean="0">
                <a:solidFill>
                  <a:srgbClr val="0092D7"/>
                </a:solidFill>
              </a:rPr>
              <a:t>:</a:t>
            </a:r>
            <a:r>
              <a:rPr lang="zh-CN" altLang="en-US" dirty="0" smtClean="0"/>
              <a:t>主要考查学生对论点、论据、论证的掌握及对文章的整体感知、概括和理解能力。主要包括对文章中心论点的提取和对文章主要内容的理解与概括</a:t>
            </a:r>
            <a:r>
              <a:rPr lang="en-US" dirty="0" smtClean="0"/>
              <a:t>;</a:t>
            </a:r>
            <a:r>
              <a:rPr lang="zh-CN" altLang="en-US" dirty="0" smtClean="0"/>
              <a:t>句段的作用</a:t>
            </a:r>
            <a:r>
              <a:rPr lang="en-US" dirty="0" smtClean="0"/>
              <a:t>;</a:t>
            </a:r>
            <a:r>
              <a:rPr lang="zh-CN" altLang="en-US" dirty="0" smtClean="0"/>
              <a:t>论证方法及作用的分析</a:t>
            </a:r>
            <a:r>
              <a:rPr lang="en-US" dirty="0" smtClean="0"/>
              <a:t>;</a:t>
            </a:r>
            <a:r>
              <a:rPr lang="zh-CN" altLang="en-US" dirty="0" smtClean="0"/>
              <a:t>议论文的语言分析等。其中</a:t>
            </a:r>
            <a:r>
              <a:rPr lang="en-US" dirty="0" smtClean="0"/>
              <a:t>,</a:t>
            </a:r>
            <a:r>
              <a:rPr lang="zh-CN" altLang="en-US" dirty="0" smtClean="0"/>
              <a:t>对中心论点的把握每次必考</a:t>
            </a:r>
            <a:r>
              <a:rPr lang="en-US" dirty="0" smtClean="0"/>
              <a:t>,</a:t>
            </a:r>
            <a:r>
              <a:rPr lang="zh-CN" altLang="en-US" dirty="0" smtClean="0"/>
              <a:t>仍然是复习的重点。</a:t>
            </a:r>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a:solidFill>
                  <a:srgbClr val="0092D7"/>
                </a:solidFill>
                <a:latin typeface="微软雅黑" pitchFamily="34" charset="-122"/>
                <a:ea typeface="微软雅黑" pitchFamily="34" charset="-122"/>
              </a:rPr>
              <a:t>第</a:t>
            </a:r>
            <a:r>
              <a:rPr lang="en-US" altLang="zh-CN" sz="2400" b="1" dirty="0">
                <a:solidFill>
                  <a:srgbClr val="0092D7"/>
                </a:solidFill>
                <a:latin typeface="微软雅黑" pitchFamily="34" charset="-122"/>
                <a:ea typeface="微软雅黑" pitchFamily="34" charset="-122"/>
              </a:rPr>
              <a:t>1</a:t>
            </a:r>
            <a:r>
              <a:rPr lang="zh-CN" altLang="en-US" sz="2400" b="1" dirty="0">
                <a:solidFill>
                  <a:srgbClr val="0092D7"/>
                </a:solidFill>
                <a:latin typeface="微软雅黑" pitchFamily="34" charset="-122"/>
                <a:ea typeface="微软雅黑" pitchFamily="34" charset="-122"/>
              </a:rPr>
              <a:t>讲　</a:t>
            </a:r>
            <a:r>
              <a:rPr lang="zh-CN" altLang="en-US" sz="2400" b="1" dirty="0" smtClean="0">
                <a:solidFill>
                  <a:srgbClr val="0092D7"/>
                </a:solidFill>
                <a:latin typeface="微软雅黑" pitchFamily="34" charset="-122"/>
                <a:ea typeface="微软雅黑" pitchFamily="34" charset="-122"/>
              </a:rPr>
              <a:t>议论文三要素</a:t>
            </a:r>
          </a:p>
        </p:txBody>
      </p:sp>
      <p:sp>
        <p:nvSpPr>
          <p:cNvPr id="4" name="矩形 3"/>
          <p:cNvSpPr/>
          <p:nvPr/>
        </p:nvSpPr>
        <p:spPr>
          <a:xfrm>
            <a:off x="835269" y="995310"/>
            <a:ext cx="7895492" cy="3000821"/>
          </a:xfrm>
          <a:prstGeom prst="rect">
            <a:avLst/>
          </a:prstGeom>
        </p:spPr>
        <p:txBody>
          <a:bodyPr wrap="square">
            <a:spAutoFit/>
          </a:bodyPr>
          <a:lstStyle/>
          <a:p>
            <a:pPr algn="just">
              <a:lnSpc>
                <a:spcPct val="150000"/>
              </a:lnSpc>
            </a:pPr>
            <a:r>
              <a:rPr lang="en-US" dirty="0" smtClean="0">
                <a:solidFill>
                  <a:srgbClr val="0092D7"/>
                </a:solidFill>
              </a:rPr>
              <a:t>[2014</a:t>
            </a:r>
            <a:r>
              <a:rPr lang="en-US" altLang="zh-CN" dirty="0" smtClean="0">
                <a:solidFill>
                  <a:srgbClr val="0092D7"/>
                </a:solidFill>
              </a:rPr>
              <a:t>·</a:t>
            </a:r>
            <a:r>
              <a:rPr lang="zh-CN" altLang="en-US" dirty="0" smtClean="0">
                <a:solidFill>
                  <a:srgbClr val="0092D7"/>
                </a:solidFill>
              </a:rPr>
              <a:t>安徽</a:t>
            </a:r>
            <a:r>
              <a:rPr lang="en-US" dirty="0" smtClean="0">
                <a:solidFill>
                  <a:srgbClr val="0092D7"/>
                </a:solidFill>
              </a:rPr>
              <a:t>10~13</a:t>
            </a:r>
            <a:r>
              <a:rPr lang="zh-CN" altLang="en-US" dirty="0" smtClean="0">
                <a:solidFill>
                  <a:srgbClr val="0092D7"/>
                </a:solidFill>
              </a:rPr>
              <a:t>题</a:t>
            </a:r>
            <a:r>
              <a:rPr lang="en-US" dirty="0" smtClean="0">
                <a:solidFill>
                  <a:srgbClr val="0092D7"/>
                </a:solidFill>
              </a:rPr>
              <a:t>+</a:t>
            </a:r>
            <a:r>
              <a:rPr lang="zh-CN" altLang="en-US" dirty="0" smtClean="0">
                <a:solidFill>
                  <a:srgbClr val="0092D7"/>
                </a:solidFill>
              </a:rPr>
              <a:t>原创题</a:t>
            </a:r>
            <a:r>
              <a:rPr lang="en-US" dirty="0" smtClean="0">
                <a:solidFill>
                  <a:srgbClr val="0092D7"/>
                </a:solidFill>
              </a:rPr>
              <a:t>]</a:t>
            </a:r>
            <a:r>
              <a:rPr lang="zh-CN" altLang="en-US" dirty="0" smtClean="0"/>
              <a:t>阅读下面的文字</a:t>
            </a:r>
            <a:r>
              <a:rPr lang="en-US" dirty="0" smtClean="0"/>
              <a:t>,</a:t>
            </a:r>
            <a:r>
              <a:rPr lang="zh-CN" altLang="en-US" dirty="0" smtClean="0"/>
              <a:t>分别回答问题。</a:t>
            </a:r>
            <a:r>
              <a:rPr lang="en-US" dirty="0" smtClean="0"/>
              <a:t>(18</a:t>
            </a:r>
            <a:r>
              <a:rPr lang="zh-CN" altLang="en-US" dirty="0" smtClean="0"/>
              <a:t>分</a:t>
            </a:r>
            <a:r>
              <a:rPr lang="en-US" dirty="0" smtClean="0"/>
              <a:t>+4</a:t>
            </a:r>
            <a:r>
              <a:rPr lang="zh-CN" altLang="en-US" dirty="0" smtClean="0"/>
              <a:t>分</a:t>
            </a:r>
            <a:r>
              <a:rPr lang="en-US" dirty="0" smtClean="0"/>
              <a:t>)</a:t>
            </a:r>
            <a:endParaRPr lang="zh-CN" altLang="en-US" dirty="0" smtClean="0"/>
          </a:p>
          <a:p>
            <a:pPr algn="ctr">
              <a:lnSpc>
                <a:spcPct val="150000"/>
              </a:lnSpc>
            </a:pPr>
            <a:r>
              <a:rPr lang="zh-CN" altLang="en-US" dirty="0" smtClean="0"/>
              <a:t>学者的态度与精神</a:t>
            </a:r>
          </a:p>
          <a:p>
            <a:pPr algn="ctr">
              <a:lnSpc>
                <a:spcPct val="150000"/>
              </a:lnSpc>
            </a:pPr>
            <a:r>
              <a:rPr lang="zh-CN" altLang="en-US" dirty="0" smtClean="0"/>
              <a:t>宗白华</a:t>
            </a:r>
          </a:p>
          <a:p>
            <a:pPr algn="just">
              <a:lnSpc>
                <a:spcPct val="150000"/>
              </a:lnSpc>
            </a:pPr>
            <a:r>
              <a:rPr lang="en-US" dirty="0" smtClean="0"/>
              <a:t>	 ①</a:t>
            </a:r>
            <a:r>
              <a:rPr lang="zh-CN" altLang="en-US" dirty="0" smtClean="0"/>
              <a:t>我向来最佩服的</a:t>
            </a:r>
            <a:r>
              <a:rPr lang="en-US" dirty="0" smtClean="0"/>
              <a:t>,</a:t>
            </a:r>
            <a:r>
              <a:rPr lang="zh-CN" altLang="en-US" dirty="0" smtClean="0"/>
              <a:t>是古印度学者的态度</a:t>
            </a:r>
            <a:r>
              <a:rPr lang="en-US" dirty="0" smtClean="0"/>
              <a:t>;</a:t>
            </a:r>
            <a:r>
              <a:rPr lang="zh-CN" altLang="en-US" dirty="0" smtClean="0"/>
              <a:t>最景仰的</a:t>
            </a:r>
            <a:r>
              <a:rPr lang="en-US" dirty="0" smtClean="0"/>
              <a:t>,</a:t>
            </a:r>
            <a:r>
              <a:rPr lang="zh-CN" altLang="en-US" dirty="0" smtClean="0"/>
              <a:t>是欧洲中古学者的精神。</a:t>
            </a:r>
          </a:p>
          <a:p>
            <a:pPr algn="just">
              <a:lnSpc>
                <a:spcPct val="150000"/>
              </a:lnSpc>
            </a:pPr>
            <a:r>
              <a:rPr lang="en-US" dirty="0" smtClean="0"/>
              <a:t>	②</a:t>
            </a:r>
            <a:r>
              <a:rPr lang="zh-CN" altLang="en-US" dirty="0" smtClean="0"/>
              <a:t>古印度学者的态度怎么样</a:t>
            </a:r>
            <a:r>
              <a:rPr lang="en-US" dirty="0" smtClean="0"/>
              <a:t>?</a:t>
            </a:r>
            <a:r>
              <a:rPr lang="zh-CN" altLang="en-US" dirty="0" smtClean="0"/>
              <a:t>他们的态度就是</a:t>
            </a:r>
            <a:r>
              <a:rPr lang="en-US" dirty="0" smtClean="0"/>
              <a:t>:</a:t>
            </a:r>
            <a:r>
              <a:rPr lang="zh-CN" altLang="en-US" dirty="0" smtClean="0"/>
              <a:t>绝对地服从真理</a:t>
            </a:r>
            <a:r>
              <a:rPr lang="en-US" dirty="0" smtClean="0"/>
              <a:t>,</a:t>
            </a:r>
            <a:r>
              <a:rPr lang="zh-CN" altLang="en-US" dirty="0" smtClean="0"/>
              <a:t>猛烈地牺牲成见。</a:t>
            </a:r>
            <a:endParaRPr lang="zh-CN" altLang="en-US" dirty="0"/>
          </a:p>
        </p:txBody>
      </p:sp>
    </p:spTree>
    <p:extLst>
      <p:ext uri="{BB962C8B-B14F-4D97-AF65-F5344CB8AC3E}">
        <p14:creationId xmlns="" xmlns:p14="http://schemas.microsoft.com/office/powerpoint/2010/main" val="3458465652"/>
      </p:ext>
    </p:extLst>
  </p:cSld>
  <p:clrMapOvr>
    <a:masterClrMapping/>
  </p:clrMapOvr>
  <p:transition spd="slow">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64929" y="360252"/>
            <a:ext cx="8018585" cy="3367397"/>
          </a:xfrm>
          <a:prstGeom prst="rect">
            <a:avLst/>
          </a:prstGeom>
        </p:spPr>
        <p:txBody>
          <a:bodyPr wrap="square">
            <a:spAutoFit/>
          </a:bodyPr>
          <a:lstStyle/>
          <a:p>
            <a:pPr algn="just">
              <a:lnSpc>
                <a:spcPct val="150000"/>
              </a:lnSpc>
            </a:pPr>
            <a:r>
              <a:rPr lang="zh-CN" altLang="en-US" dirty="0" smtClean="0"/>
              <a:t>　</a:t>
            </a:r>
            <a:r>
              <a:rPr lang="en-US" dirty="0" smtClean="0"/>
              <a:t>  ③</a:t>
            </a:r>
            <a:r>
              <a:rPr lang="zh-CN" altLang="en-US" dirty="0" smtClean="0"/>
              <a:t>古印度学说的派别将近百种。他们互相争辩的激烈</a:t>
            </a:r>
            <a:r>
              <a:rPr lang="en-US" dirty="0" smtClean="0"/>
              <a:t>,</a:t>
            </a:r>
            <a:r>
              <a:rPr lang="zh-CN" altLang="en-US" dirty="0" smtClean="0"/>
              <a:t>可想而知</a:t>
            </a:r>
            <a:r>
              <a:rPr lang="en-US" dirty="0" smtClean="0"/>
              <a:t>;</a:t>
            </a:r>
            <a:r>
              <a:rPr lang="zh-CN" altLang="en-US" dirty="0" smtClean="0"/>
              <a:t>但他们争辩的态度</a:t>
            </a:r>
            <a:r>
              <a:rPr lang="en-US" dirty="0" smtClean="0"/>
              <a:t>,</a:t>
            </a:r>
            <a:r>
              <a:rPr lang="zh-CN" altLang="en-US" dirty="0" smtClean="0"/>
              <a:t>却很可注意。当未辩论以前</a:t>
            </a:r>
            <a:r>
              <a:rPr lang="en-US" dirty="0" smtClean="0"/>
              <a:t>,</a:t>
            </a:r>
            <a:r>
              <a:rPr lang="zh-CN" altLang="en-US" dirty="0" smtClean="0"/>
              <a:t>那辩论者往往宣言</a:t>
            </a:r>
            <a:r>
              <a:rPr lang="en-US" dirty="0" smtClean="0"/>
              <a:t>:</a:t>
            </a:r>
            <a:r>
              <a:rPr lang="zh-CN" altLang="en-US" dirty="0" smtClean="0"/>
              <a:t>“若辩论败了</a:t>
            </a:r>
            <a:r>
              <a:rPr lang="en-US" dirty="0" smtClean="0"/>
              <a:t>,</a:t>
            </a:r>
            <a:r>
              <a:rPr lang="zh-CN" altLang="en-US" dirty="0" smtClean="0"/>
              <a:t>就自杀以报</a:t>
            </a:r>
            <a:r>
              <a:rPr lang="en-US" dirty="0" smtClean="0"/>
              <a:t>,</a:t>
            </a:r>
            <a:r>
              <a:rPr lang="zh-CN" altLang="en-US" dirty="0" smtClean="0"/>
              <a:t>或归依做弟子。”</a:t>
            </a:r>
            <a:r>
              <a:rPr lang="zh-CN" altLang="en-US" u="sng" dirty="0" smtClean="0"/>
              <a:t>辩论之后</a:t>
            </a:r>
            <a:r>
              <a:rPr lang="en-US" u="sng" dirty="0" smtClean="0"/>
              <a:t>,</a:t>
            </a:r>
            <a:r>
              <a:rPr lang="zh-CN" altLang="en-US" u="sng" dirty="0" smtClean="0"/>
              <a:t>那辩论败的不是立刻自杀</a:t>
            </a:r>
            <a:r>
              <a:rPr lang="en-US" u="sng" dirty="0" smtClean="0"/>
              <a:t>,</a:t>
            </a:r>
            <a:r>
              <a:rPr lang="zh-CN" altLang="en-US" u="sng" dirty="0" smtClean="0"/>
              <a:t>就是立刻归依做弟子</a:t>
            </a:r>
            <a:r>
              <a:rPr lang="en-US" u="sng" dirty="0" smtClean="0"/>
              <a:t>,</a:t>
            </a:r>
            <a:r>
              <a:rPr lang="zh-CN" altLang="en-US" u="sng" dirty="0" smtClean="0"/>
              <a:t>绝不作狡辩</a:t>
            </a:r>
            <a:r>
              <a:rPr lang="en-US" u="sng" dirty="0" smtClean="0"/>
              <a:t>,</a:t>
            </a:r>
            <a:r>
              <a:rPr lang="zh-CN" altLang="en-US" u="sng" dirty="0" smtClean="0"/>
              <a:t>决不作遁词</a:t>
            </a:r>
            <a:r>
              <a:rPr lang="en-US" u="sng" baseline="30000" dirty="0" smtClean="0"/>
              <a:t>①</a:t>
            </a:r>
            <a:r>
              <a:rPr lang="en-US" u="sng" dirty="0" smtClean="0"/>
              <a:t>,</a:t>
            </a:r>
            <a:r>
              <a:rPr lang="zh-CN" altLang="en-US" u="sng" dirty="0" smtClean="0"/>
              <a:t>更没有无理的谩骂</a:t>
            </a:r>
            <a:r>
              <a:rPr lang="en-US" u="sng" dirty="0" smtClean="0"/>
              <a:t>,</a:t>
            </a:r>
            <a:r>
              <a:rPr lang="zh-CN" altLang="en-US" u="sng" dirty="0" smtClean="0"/>
              <a:t>话出题外</a:t>
            </a:r>
            <a:r>
              <a:rPr lang="en-US" u="sng" dirty="0" smtClean="0"/>
              <a:t>,</a:t>
            </a:r>
            <a:r>
              <a:rPr lang="zh-CN" altLang="en-US" u="sng" dirty="0" smtClean="0"/>
              <a:t>另生枝词的现象</a:t>
            </a:r>
            <a:r>
              <a:rPr lang="en-US" u="sng" dirty="0" smtClean="0"/>
              <a:t>,</a:t>
            </a:r>
            <a:r>
              <a:rPr lang="zh-CN" altLang="en-US" u="sng" dirty="0" smtClean="0"/>
              <a:t>像我中国学者的常态。</a:t>
            </a:r>
            <a:r>
              <a:rPr lang="zh-CN" altLang="en-US" dirty="0" smtClean="0"/>
              <a:t>这种态度</a:t>
            </a:r>
            <a:r>
              <a:rPr lang="en-US" dirty="0" smtClean="0"/>
              <a:t>,</a:t>
            </a:r>
            <a:r>
              <a:rPr lang="zh-CN" altLang="en-US" dirty="0" smtClean="0"/>
              <a:t>你看可佩服不佩服</a:t>
            </a:r>
            <a:r>
              <a:rPr lang="en-US" dirty="0" smtClean="0"/>
              <a:t>?</a:t>
            </a:r>
            <a:r>
              <a:rPr lang="zh-CN" altLang="en-US" dirty="0" smtClean="0"/>
              <a:t>这才真是“只晓得有真理</a:t>
            </a:r>
            <a:r>
              <a:rPr lang="en-US" dirty="0" smtClean="0"/>
              <a:t>,</a:t>
            </a:r>
            <a:r>
              <a:rPr lang="zh-CN" altLang="en-US" dirty="0" smtClean="0"/>
              <a:t>不晓得有成见”呢</a:t>
            </a:r>
            <a:r>
              <a:rPr lang="en-US" dirty="0" smtClean="0"/>
              <a:t>!</a:t>
            </a:r>
            <a:r>
              <a:rPr lang="zh-CN" altLang="en-US" dirty="0" smtClean="0"/>
              <a:t>这就是古印度学者的态度</a:t>
            </a:r>
            <a:r>
              <a:rPr lang="en-US" dirty="0" smtClean="0"/>
              <a:t>,</a:t>
            </a:r>
            <a:r>
              <a:rPr lang="zh-CN" altLang="en-US" dirty="0" smtClean="0"/>
              <a:t>我希望中国的新学者也有这种态度。</a:t>
            </a:r>
          </a:p>
          <a:p>
            <a:pPr algn="just">
              <a:lnSpc>
                <a:spcPct val="150000"/>
              </a:lnSpc>
            </a:pPr>
            <a:r>
              <a:rPr lang="en-US" dirty="0" smtClean="0"/>
              <a:t>      ④</a:t>
            </a:r>
            <a:r>
              <a:rPr lang="zh-CN" altLang="en-US" dirty="0" smtClean="0"/>
              <a:t>欧洲中古学者的精神又怎么样呢</a:t>
            </a:r>
            <a:r>
              <a:rPr lang="en-US" dirty="0" smtClean="0"/>
              <a:t>?</a:t>
            </a:r>
            <a:r>
              <a:rPr lang="zh-CN" altLang="en-US" dirty="0" smtClean="0"/>
              <a:t>他们的精神就是</a:t>
            </a:r>
            <a:r>
              <a:rPr lang="en-US" dirty="0" smtClean="0"/>
              <a:t>:</a:t>
            </a:r>
            <a:r>
              <a:rPr lang="zh-CN" altLang="en-US" dirty="0" smtClean="0"/>
              <a:t>宁愿牺牲性命</a:t>
            </a:r>
            <a:r>
              <a:rPr lang="en-US" dirty="0" smtClean="0"/>
              <a:t>,</a:t>
            </a:r>
            <a:r>
              <a:rPr lang="zh-CN" altLang="en-US" dirty="0" smtClean="0"/>
              <a:t>不愿牺牲真理。</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1307" y="369045"/>
            <a:ext cx="8001001" cy="4247317"/>
          </a:xfrm>
          <a:prstGeom prst="rect">
            <a:avLst/>
          </a:prstGeom>
        </p:spPr>
        <p:txBody>
          <a:bodyPr wrap="square">
            <a:spAutoFit/>
          </a:bodyPr>
          <a:lstStyle/>
          <a:p>
            <a:pPr>
              <a:lnSpc>
                <a:spcPct val="150000"/>
              </a:lnSpc>
            </a:pPr>
            <a:r>
              <a:rPr lang="en-US" dirty="0" smtClean="0"/>
              <a:t>       ⑤</a:t>
            </a:r>
            <a:r>
              <a:rPr lang="zh-CN" altLang="en-US" dirty="0" smtClean="0"/>
              <a:t>欧洲中古时的学者</a:t>
            </a:r>
            <a:r>
              <a:rPr lang="en-US" dirty="0" smtClean="0"/>
              <a:t>,</a:t>
            </a:r>
            <a:r>
              <a:rPr lang="zh-CN" altLang="en-US" dirty="0" smtClean="0"/>
              <a:t>因发现真理</a:t>
            </a:r>
            <a:r>
              <a:rPr lang="en-US" dirty="0" smtClean="0"/>
              <a:t>,</a:t>
            </a:r>
            <a:r>
              <a:rPr lang="zh-CN" altLang="en-US" dirty="0" smtClean="0"/>
              <a:t>拥护真理</a:t>
            </a:r>
            <a:r>
              <a:rPr lang="en-US" dirty="0" smtClean="0"/>
              <a:t>,</a:t>
            </a:r>
            <a:r>
              <a:rPr lang="zh-CN" altLang="en-US" dirty="0" smtClean="0"/>
              <a:t>以致焚身入狱的</a:t>
            </a:r>
            <a:r>
              <a:rPr lang="en-US" dirty="0" smtClean="0"/>
              <a:t>,</a:t>
            </a:r>
            <a:r>
              <a:rPr lang="zh-CN" altLang="en-US" dirty="0" smtClean="0"/>
              <a:t>很不鲜见。他们那为着真理</a:t>
            </a:r>
            <a:r>
              <a:rPr lang="en-US" dirty="0" smtClean="0"/>
              <a:t>,</a:t>
            </a:r>
            <a:r>
              <a:rPr lang="zh-CN" altLang="en-US" dirty="0" smtClean="0"/>
              <a:t>牺牲生命时所受的痛苦</a:t>
            </a:r>
            <a:r>
              <a:rPr lang="en-US" dirty="0" smtClean="0"/>
              <a:t>,</a:t>
            </a:r>
            <a:r>
              <a:rPr lang="zh-CN" altLang="en-US" dirty="0" smtClean="0"/>
              <a:t>若给中国学者看了</a:t>
            </a:r>
            <a:r>
              <a:rPr lang="en-US" dirty="0" smtClean="0"/>
              <a:t>,</a:t>
            </a:r>
            <a:r>
              <a:rPr lang="zh-CN" altLang="en-US" dirty="0" smtClean="0"/>
              <a:t>很觉得不值得。但真理却因此昌明了</a:t>
            </a:r>
            <a:r>
              <a:rPr lang="en-US" dirty="0" smtClean="0"/>
              <a:t>!</a:t>
            </a:r>
            <a:r>
              <a:rPr lang="zh-CN" altLang="en-US" dirty="0" smtClean="0"/>
              <a:t>人类却因此进化了</a:t>
            </a:r>
            <a:r>
              <a:rPr lang="en-US" dirty="0" smtClean="0"/>
              <a:t>!</a:t>
            </a:r>
            <a:r>
              <a:rPr lang="zh-CN" altLang="en-US" dirty="0" smtClean="0"/>
              <a:t>那学者一时的生命与痛苦又算得什么</a:t>
            </a:r>
            <a:r>
              <a:rPr lang="en-US" dirty="0" smtClean="0"/>
              <a:t>,</a:t>
            </a:r>
            <a:r>
              <a:rPr lang="zh-CN" altLang="en-US" dirty="0" smtClean="0"/>
              <a:t>那学者的心中只晓得真理的价值</a:t>
            </a:r>
            <a:r>
              <a:rPr lang="en-US" dirty="0" smtClean="0"/>
              <a:t>,</a:t>
            </a:r>
            <a:r>
              <a:rPr lang="zh-CN" altLang="en-US" dirty="0" smtClean="0"/>
              <a:t>不晓得生命的价值</a:t>
            </a:r>
            <a:r>
              <a:rPr lang="en-US" dirty="0" smtClean="0"/>
              <a:t>,</a:t>
            </a:r>
            <a:r>
              <a:rPr lang="zh-CN" altLang="en-US" dirty="0" smtClean="0"/>
              <a:t>这才真是“学者的精神”</a:t>
            </a:r>
            <a:r>
              <a:rPr lang="en-US" dirty="0" smtClean="0"/>
              <a:t>!</a:t>
            </a:r>
            <a:endParaRPr lang="zh-CN" altLang="en-US" dirty="0" smtClean="0"/>
          </a:p>
          <a:p>
            <a:pPr>
              <a:lnSpc>
                <a:spcPct val="150000"/>
              </a:lnSpc>
            </a:pPr>
            <a:r>
              <a:rPr lang="en-US" dirty="0" smtClean="0"/>
              <a:t>       ⑥</a:t>
            </a:r>
            <a:r>
              <a:rPr lang="zh-CN" altLang="en-US" dirty="0" smtClean="0"/>
              <a:t>总之</a:t>
            </a:r>
            <a:r>
              <a:rPr lang="en-US" dirty="0" smtClean="0"/>
              <a:t>,</a:t>
            </a:r>
            <a:r>
              <a:rPr lang="zh-CN" altLang="en-US" dirty="0" smtClean="0"/>
              <a:t>学者的责任本是探求真理</a:t>
            </a:r>
            <a:r>
              <a:rPr lang="en-US" dirty="0" smtClean="0"/>
              <a:t>,</a:t>
            </a:r>
            <a:r>
              <a:rPr lang="zh-CN" altLang="en-US" dirty="0" smtClean="0"/>
              <a:t>真理是学者第一种的生命。小己的成见与外界的势力都是真理的大敌。抵抗这种大敌的器械</a:t>
            </a:r>
            <a:r>
              <a:rPr lang="en-US" dirty="0" smtClean="0"/>
              <a:t>,</a:t>
            </a:r>
            <a:r>
              <a:rPr lang="zh-CN" altLang="en-US" dirty="0" smtClean="0"/>
              <a:t>莫过于古印度学者服从真理、牺牲成见的态度</a:t>
            </a:r>
            <a:r>
              <a:rPr lang="en-US" dirty="0" smtClean="0"/>
              <a:t>;</a:t>
            </a:r>
            <a:r>
              <a:rPr lang="zh-CN" altLang="en-US" dirty="0" smtClean="0"/>
              <a:t>欧洲中古学者拥护真理、牺牲生命的精神。这种态度</a:t>
            </a:r>
            <a:r>
              <a:rPr lang="en-US" dirty="0" smtClean="0"/>
              <a:t>,</a:t>
            </a:r>
            <a:r>
              <a:rPr lang="zh-CN" altLang="en-US" dirty="0" smtClean="0"/>
              <a:t>这种精神</a:t>
            </a:r>
            <a:r>
              <a:rPr lang="en-US" dirty="0" smtClean="0"/>
              <a:t>,</a:t>
            </a:r>
            <a:r>
              <a:rPr lang="zh-CN" altLang="en-US" dirty="0" smtClean="0"/>
              <a:t>正是我们中国学者应具有的态度</a:t>
            </a:r>
            <a:r>
              <a:rPr lang="en-US" dirty="0" smtClean="0"/>
              <a:t>,</a:t>
            </a:r>
            <a:r>
              <a:rPr lang="zh-CN" altLang="en-US" dirty="0" smtClean="0"/>
              <a:t>应抱的精神</a:t>
            </a:r>
            <a:r>
              <a:rPr lang="en-US" dirty="0" smtClean="0"/>
              <a:t>!</a:t>
            </a:r>
            <a:endParaRPr lang="zh-CN" altLang="en-US" dirty="0" smtClean="0"/>
          </a:p>
          <a:p>
            <a:pPr algn="r">
              <a:lnSpc>
                <a:spcPct val="150000"/>
              </a:lnSpc>
            </a:pPr>
            <a:r>
              <a:rPr lang="en-US" dirty="0" smtClean="0"/>
              <a:t>(</a:t>
            </a:r>
            <a:r>
              <a:rPr lang="zh-CN" altLang="en-US" dirty="0" smtClean="0"/>
              <a:t>选自</a:t>
            </a:r>
            <a:r>
              <a:rPr lang="en-US" altLang="zh-CN" dirty="0" smtClean="0"/>
              <a:t>《</a:t>
            </a:r>
            <a:r>
              <a:rPr lang="zh-CN" altLang="en-US" dirty="0" smtClean="0"/>
              <a:t>百年老课文</a:t>
            </a:r>
            <a:r>
              <a:rPr lang="en-US" altLang="zh-CN" dirty="0" smtClean="0"/>
              <a:t>》</a:t>
            </a:r>
            <a:r>
              <a:rPr lang="en-US" dirty="0" smtClean="0"/>
              <a:t>,</a:t>
            </a:r>
            <a:r>
              <a:rPr lang="zh-CN" altLang="en-US" dirty="0" smtClean="0"/>
              <a:t>有改动</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注释</a:t>
            </a:r>
            <a:r>
              <a:rPr lang="en-US" dirty="0" smtClean="0">
                <a:solidFill>
                  <a:srgbClr val="0092D7"/>
                </a:solidFill>
              </a:rPr>
              <a:t>]</a:t>
            </a:r>
            <a:r>
              <a:rPr lang="en-US" dirty="0" smtClean="0"/>
              <a:t>①</a:t>
            </a:r>
            <a:r>
              <a:rPr lang="zh-CN" altLang="en-US" dirty="0" smtClean="0"/>
              <a:t>遁词</a:t>
            </a:r>
            <a:r>
              <a:rPr lang="en-US" dirty="0" smtClean="0"/>
              <a:t>:</a:t>
            </a:r>
            <a:r>
              <a:rPr lang="zh-CN" altLang="en-US" dirty="0" smtClean="0"/>
              <a:t>因为理屈词穷而故意避开正题的话。</a:t>
            </a:r>
            <a:endParaRPr lang="zh-CN" altLang="en-US" dirty="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52853" y="395421"/>
            <a:ext cx="7877909" cy="2169825"/>
          </a:xfrm>
          <a:prstGeom prst="rect">
            <a:avLst/>
          </a:prstGeom>
        </p:spPr>
        <p:txBody>
          <a:bodyPr wrap="square">
            <a:spAutoFit/>
          </a:bodyPr>
          <a:lstStyle/>
          <a:p>
            <a:pPr algn="just">
              <a:lnSpc>
                <a:spcPct val="150000"/>
              </a:lnSpc>
            </a:pPr>
            <a:r>
              <a:rPr lang="en-US" b="1" dirty="0" smtClean="0"/>
              <a:t>1.</a:t>
            </a:r>
            <a:r>
              <a:rPr lang="zh-CN" altLang="en-US" dirty="0" smtClean="0"/>
              <a:t>下列对文章结构层次的划分</a:t>
            </a:r>
            <a:r>
              <a:rPr lang="en-US" dirty="0" smtClean="0"/>
              <a:t>,</a:t>
            </a:r>
            <a:r>
              <a:rPr lang="zh-CN" altLang="en-US" dirty="0" smtClean="0"/>
              <a:t>正确的一项是</a:t>
            </a:r>
            <a:r>
              <a:rPr lang="en-US" dirty="0" smtClean="0"/>
              <a:t>(</a:t>
            </a:r>
            <a:r>
              <a:rPr lang="zh-CN" altLang="en-US" dirty="0" smtClean="0"/>
              <a:t>　　</a:t>
            </a:r>
            <a:r>
              <a:rPr lang="en-US" dirty="0" smtClean="0"/>
              <a:t>)(4</a:t>
            </a:r>
            <a:r>
              <a:rPr lang="zh-CN" altLang="en-US" dirty="0" smtClean="0"/>
              <a:t>分</a:t>
            </a:r>
            <a:r>
              <a:rPr lang="en-US" dirty="0" smtClean="0"/>
              <a:t>)</a:t>
            </a:r>
            <a:r>
              <a:rPr lang="en-US" altLang="zh-CN" dirty="0" smtClean="0"/>
              <a:t>【</a:t>
            </a:r>
            <a:r>
              <a:rPr lang="zh-CN" altLang="en-US" dirty="0" smtClean="0"/>
              <a:t>考点</a:t>
            </a:r>
            <a:r>
              <a:rPr lang="en-US" dirty="0" smtClean="0"/>
              <a:t>:</a:t>
            </a:r>
            <a:r>
              <a:rPr lang="zh-CN" altLang="en-US" dirty="0" smtClean="0"/>
              <a:t>论证结构</a:t>
            </a:r>
            <a:r>
              <a:rPr lang="en-US" altLang="zh-CN" dirty="0" smtClean="0"/>
              <a:t>】</a:t>
            </a:r>
          </a:p>
          <a:p>
            <a:pPr algn="just">
              <a:lnSpc>
                <a:spcPct val="150000"/>
              </a:lnSpc>
            </a:pPr>
            <a:r>
              <a:rPr lang="en-US" dirty="0" smtClean="0"/>
              <a:t>A.①②③/④⑤/⑥</a:t>
            </a:r>
            <a:endParaRPr lang="zh-CN" altLang="en-US" dirty="0" smtClean="0"/>
          </a:p>
          <a:p>
            <a:pPr algn="just">
              <a:lnSpc>
                <a:spcPct val="150000"/>
              </a:lnSpc>
            </a:pPr>
            <a:r>
              <a:rPr lang="en-US" dirty="0" smtClean="0"/>
              <a:t>B.①/②③④⑤/⑥</a:t>
            </a:r>
            <a:endParaRPr lang="zh-CN" altLang="en-US" dirty="0" smtClean="0"/>
          </a:p>
          <a:p>
            <a:pPr algn="just">
              <a:lnSpc>
                <a:spcPct val="150000"/>
              </a:lnSpc>
            </a:pPr>
            <a:r>
              <a:rPr lang="en-US" dirty="0" smtClean="0"/>
              <a:t>C.①/②③/④⑤⑥</a:t>
            </a:r>
            <a:endParaRPr lang="zh-CN" altLang="en-US" dirty="0" smtClean="0"/>
          </a:p>
          <a:p>
            <a:pPr algn="just">
              <a:lnSpc>
                <a:spcPct val="150000"/>
              </a:lnSpc>
            </a:pPr>
            <a:r>
              <a:rPr lang="en-US" dirty="0" smtClean="0"/>
              <a:t>D.①②/③④⑤/⑥</a:t>
            </a:r>
            <a:endParaRPr lang="zh-CN" altLang="en-US" dirty="0" smtClean="0"/>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7686" y="409432"/>
            <a:ext cx="7895492" cy="3416320"/>
          </a:xfrm>
          <a:prstGeom prst="rect">
            <a:avLst/>
          </a:prstGeom>
          <a:solidFill>
            <a:schemeClr val="bg1">
              <a:lumMod val="95000"/>
            </a:schemeClr>
          </a:solidFill>
        </p:spPr>
        <p:txBody>
          <a:bodyPr wrap="square">
            <a:spAutoFit/>
          </a:bodyPr>
          <a:lstStyle/>
          <a:p>
            <a:pPr algn="just">
              <a:lnSpc>
                <a:spcPct val="150000"/>
              </a:lnSpc>
            </a:pPr>
            <a:r>
              <a:rPr lang="en-US" dirty="0" smtClean="0">
                <a:solidFill>
                  <a:srgbClr val="A50021"/>
                </a:solidFill>
              </a:rPr>
              <a:t>[</a:t>
            </a:r>
            <a:r>
              <a:rPr lang="zh-CN" altLang="en-US" dirty="0" smtClean="0">
                <a:solidFill>
                  <a:srgbClr val="A50021"/>
                </a:solidFill>
              </a:rPr>
              <a:t>答案</a:t>
            </a:r>
            <a:r>
              <a:rPr lang="en-US" dirty="0" smtClean="0">
                <a:solidFill>
                  <a:srgbClr val="A50021"/>
                </a:solidFill>
              </a:rPr>
              <a:t>]</a:t>
            </a:r>
            <a:r>
              <a:rPr lang="en-US" altLang="zh-CN" dirty="0" smtClean="0">
                <a:solidFill>
                  <a:srgbClr val="A50021"/>
                </a:solidFill>
              </a:rPr>
              <a:t>B</a:t>
            </a:r>
            <a:endParaRPr lang="zh-CN" altLang="en-US" dirty="0" smtClean="0">
              <a:solidFill>
                <a:srgbClr val="A50021"/>
              </a:solidFill>
            </a:endParaRPr>
          </a:p>
          <a:p>
            <a:pPr algn="just">
              <a:lnSpc>
                <a:spcPct val="150000"/>
              </a:lnSpc>
            </a:pPr>
            <a:r>
              <a:rPr lang="en-US" dirty="0" smtClean="0">
                <a:solidFill>
                  <a:srgbClr val="A50021"/>
                </a:solidFill>
              </a:rPr>
              <a:t>[</a:t>
            </a:r>
            <a:r>
              <a:rPr lang="zh-CN" altLang="en-US" dirty="0" smtClean="0">
                <a:solidFill>
                  <a:srgbClr val="A50021"/>
                </a:solidFill>
              </a:rPr>
              <a:t>解析</a:t>
            </a:r>
            <a:r>
              <a:rPr lang="en-US" dirty="0" smtClean="0">
                <a:solidFill>
                  <a:srgbClr val="A50021"/>
                </a:solidFill>
              </a:rPr>
              <a:t>]</a:t>
            </a:r>
            <a:r>
              <a:rPr lang="zh-CN" altLang="en-US" dirty="0" smtClean="0">
                <a:solidFill>
                  <a:srgbClr val="A50021"/>
                </a:solidFill>
              </a:rPr>
              <a:t>解答时首先要了解议论文由引论、本论、结论三部分组成</a:t>
            </a:r>
            <a:r>
              <a:rPr lang="en-US" dirty="0" smtClean="0">
                <a:solidFill>
                  <a:srgbClr val="A50021"/>
                </a:solidFill>
              </a:rPr>
              <a:t>,</a:t>
            </a:r>
            <a:r>
              <a:rPr lang="zh-CN" altLang="en-US" dirty="0" smtClean="0">
                <a:solidFill>
                  <a:srgbClr val="A50021"/>
                </a:solidFill>
              </a:rPr>
              <a:t>而引论往往是引出话题</a:t>
            </a:r>
            <a:r>
              <a:rPr lang="en-US" dirty="0" smtClean="0">
                <a:solidFill>
                  <a:srgbClr val="A50021"/>
                </a:solidFill>
              </a:rPr>
              <a:t>(</a:t>
            </a:r>
            <a:r>
              <a:rPr lang="zh-CN" altLang="en-US" dirty="0" smtClean="0">
                <a:solidFill>
                  <a:srgbClr val="A50021"/>
                </a:solidFill>
              </a:rPr>
              <a:t>中心论点</a:t>
            </a:r>
            <a:r>
              <a:rPr lang="en-US" dirty="0" smtClean="0">
                <a:solidFill>
                  <a:srgbClr val="A50021"/>
                </a:solidFill>
              </a:rPr>
              <a:t>),</a:t>
            </a:r>
            <a:r>
              <a:rPr lang="zh-CN" altLang="en-US" dirty="0" smtClean="0">
                <a:solidFill>
                  <a:srgbClr val="A50021"/>
                </a:solidFill>
              </a:rPr>
              <a:t>或直接提出观点</a:t>
            </a:r>
            <a:r>
              <a:rPr lang="en-US" dirty="0" smtClean="0">
                <a:solidFill>
                  <a:srgbClr val="A50021"/>
                </a:solidFill>
              </a:rPr>
              <a:t>,</a:t>
            </a:r>
            <a:r>
              <a:rPr lang="zh-CN" altLang="en-US" dirty="0" smtClean="0">
                <a:solidFill>
                  <a:srgbClr val="A50021"/>
                </a:solidFill>
              </a:rPr>
              <a:t>本论运用论据论证中心论点</a:t>
            </a:r>
            <a:r>
              <a:rPr lang="en-US" dirty="0" smtClean="0">
                <a:solidFill>
                  <a:srgbClr val="A50021"/>
                </a:solidFill>
              </a:rPr>
              <a:t>,</a:t>
            </a:r>
            <a:r>
              <a:rPr lang="zh-CN" altLang="en-US" dirty="0" smtClean="0">
                <a:solidFill>
                  <a:srgbClr val="A50021"/>
                </a:solidFill>
              </a:rPr>
              <a:t>结论是照应开头</a:t>
            </a:r>
            <a:r>
              <a:rPr lang="en-US" dirty="0" smtClean="0">
                <a:solidFill>
                  <a:srgbClr val="A50021"/>
                </a:solidFill>
              </a:rPr>
              <a:t>,</a:t>
            </a:r>
            <a:r>
              <a:rPr lang="zh-CN" altLang="en-US" dirty="0" smtClean="0">
                <a:solidFill>
                  <a:srgbClr val="A50021"/>
                </a:solidFill>
              </a:rPr>
              <a:t>再次强调</a:t>
            </a:r>
            <a:r>
              <a:rPr lang="en-US" dirty="0" smtClean="0">
                <a:solidFill>
                  <a:srgbClr val="A50021"/>
                </a:solidFill>
              </a:rPr>
              <a:t>,</a:t>
            </a:r>
            <a:r>
              <a:rPr lang="zh-CN" altLang="en-US" dirty="0" smtClean="0">
                <a:solidFill>
                  <a:srgbClr val="A50021"/>
                </a:solidFill>
              </a:rPr>
              <a:t>或在结尾提出中心论点。就本题而言</a:t>
            </a:r>
            <a:r>
              <a:rPr lang="en-US" dirty="0" smtClean="0">
                <a:solidFill>
                  <a:srgbClr val="A50021"/>
                </a:solidFill>
              </a:rPr>
              <a:t>,</a:t>
            </a:r>
            <a:r>
              <a:rPr lang="zh-CN" altLang="en-US" dirty="0" smtClean="0">
                <a:solidFill>
                  <a:srgbClr val="A50021"/>
                </a:solidFill>
              </a:rPr>
              <a:t>首段表明态度</a:t>
            </a:r>
            <a:r>
              <a:rPr lang="en-US" dirty="0" smtClean="0">
                <a:solidFill>
                  <a:srgbClr val="A50021"/>
                </a:solidFill>
              </a:rPr>
              <a:t>,</a:t>
            </a:r>
            <a:r>
              <a:rPr lang="zh-CN" altLang="en-US" dirty="0" smtClean="0">
                <a:solidFill>
                  <a:srgbClr val="A50021"/>
                </a:solidFill>
              </a:rPr>
              <a:t>揭示话题</a:t>
            </a:r>
            <a:r>
              <a:rPr lang="en-US" dirty="0" smtClean="0">
                <a:solidFill>
                  <a:srgbClr val="A50021"/>
                </a:solidFill>
              </a:rPr>
              <a:t>,</a:t>
            </a:r>
            <a:r>
              <a:rPr lang="zh-CN" altLang="en-US" dirty="0" smtClean="0">
                <a:solidFill>
                  <a:srgbClr val="A50021"/>
                </a:solidFill>
              </a:rPr>
              <a:t>引出下文的具体论述</a:t>
            </a:r>
            <a:r>
              <a:rPr lang="en-US" dirty="0" smtClean="0">
                <a:solidFill>
                  <a:srgbClr val="A50021"/>
                </a:solidFill>
              </a:rPr>
              <a:t>;②~⑤</a:t>
            </a:r>
            <a:r>
              <a:rPr lang="zh-CN" altLang="en-US" dirty="0" smtClean="0">
                <a:solidFill>
                  <a:srgbClr val="A50021"/>
                </a:solidFill>
              </a:rPr>
              <a:t>段承接首段</a:t>
            </a:r>
            <a:r>
              <a:rPr lang="en-US" dirty="0" smtClean="0">
                <a:solidFill>
                  <a:srgbClr val="A50021"/>
                </a:solidFill>
              </a:rPr>
              <a:t>,</a:t>
            </a:r>
            <a:r>
              <a:rPr lang="zh-CN" altLang="en-US" dirty="0" smtClean="0">
                <a:solidFill>
                  <a:srgbClr val="A50021"/>
                </a:solidFill>
              </a:rPr>
              <a:t>从两个方面展开具体论述</a:t>
            </a:r>
            <a:r>
              <a:rPr lang="en-US" dirty="0" smtClean="0">
                <a:solidFill>
                  <a:srgbClr val="A50021"/>
                </a:solidFill>
              </a:rPr>
              <a:t>;</a:t>
            </a:r>
            <a:r>
              <a:rPr lang="zh-CN" altLang="en-US" dirty="0" smtClean="0">
                <a:solidFill>
                  <a:srgbClr val="A50021"/>
                </a:solidFill>
              </a:rPr>
              <a:t>结尾段得出结论</a:t>
            </a:r>
            <a:r>
              <a:rPr lang="en-US" dirty="0" smtClean="0">
                <a:solidFill>
                  <a:srgbClr val="A50021"/>
                </a:solidFill>
              </a:rPr>
              <a:t>,</a:t>
            </a:r>
            <a:r>
              <a:rPr lang="zh-CN" altLang="en-US" dirty="0" smtClean="0">
                <a:solidFill>
                  <a:srgbClr val="A50021"/>
                </a:solidFill>
              </a:rPr>
              <a:t>提出观点。此外</a:t>
            </a:r>
            <a:r>
              <a:rPr lang="en-US" dirty="0" smtClean="0">
                <a:solidFill>
                  <a:srgbClr val="A50021"/>
                </a:solidFill>
              </a:rPr>
              <a:t>,</a:t>
            </a:r>
            <a:r>
              <a:rPr lang="zh-CN" altLang="en-US" dirty="0" smtClean="0">
                <a:solidFill>
                  <a:srgbClr val="A50021"/>
                </a:solidFill>
              </a:rPr>
              <a:t>还可从抓关键词句的角度进行分析。文章</a:t>
            </a:r>
            <a:r>
              <a:rPr lang="en-US" dirty="0" smtClean="0">
                <a:solidFill>
                  <a:srgbClr val="A50021"/>
                </a:solidFill>
              </a:rPr>
              <a:t>①②④</a:t>
            </a:r>
            <a:r>
              <a:rPr lang="zh-CN" altLang="en-US" dirty="0" smtClean="0">
                <a:solidFill>
                  <a:srgbClr val="A50021"/>
                </a:solidFill>
              </a:rPr>
              <a:t>三段明显具有概括作用</a:t>
            </a:r>
            <a:r>
              <a:rPr lang="en-US" dirty="0" smtClean="0">
                <a:solidFill>
                  <a:srgbClr val="A50021"/>
                </a:solidFill>
              </a:rPr>
              <a:t>,</a:t>
            </a:r>
            <a:r>
              <a:rPr lang="zh-CN" altLang="en-US" dirty="0" smtClean="0">
                <a:solidFill>
                  <a:srgbClr val="A50021"/>
                </a:solidFill>
              </a:rPr>
              <a:t>结尾段的“总之”一词同样具有总结意味。这样</a:t>
            </a:r>
            <a:r>
              <a:rPr lang="en-US" dirty="0" smtClean="0">
                <a:solidFill>
                  <a:srgbClr val="A50021"/>
                </a:solidFill>
              </a:rPr>
              <a:t>,</a:t>
            </a:r>
            <a:r>
              <a:rPr lang="zh-CN" altLang="en-US" dirty="0" smtClean="0">
                <a:solidFill>
                  <a:srgbClr val="A50021"/>
                </a:solidFill>
              </a:rPr>
              <a:t>就不难判断出选项</a:t>
            </a:r>
            <a:r>
              <a:rPr lang="en-US" dirty="0" smtClean="0">
                <a:solidFill>
                  <a:srgbClr val="A50021"/>
                </a:solidFill>
              </a:rPr>
              <a:t>B</a:t>
            </a:r>
            <a:r>
              <a:rPr lang="zh-CN" altLang="en-US" dirty="0" smtClean="0">
                <a:solidFill>
                  <a:srgbClr val="A50021"/>
                </a:solidFill>
              </a:rPr>
              <a:t>是正确的。</a:t>
            </a:r>
          </a:p>
        </p:txBody>
      </p:sp>
    </p:spTree>
    <p:extLst>
      <p:ext uri="{BB962C8B-B14F-4D97-AF65-F5344CB8AC3E}">
        <p14:creationId xmlns="" xmlns:p14="http://schemas.microsoft.com/office/powerpoint/2010/main" val="27697647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课件">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2971</TotalTime>
  <Words>2523</Words>
  <Application>Microsoft Office PowerPoint</Application>
  <PresentationFormat>全屏显示(16:9)</PresentationFormat>
  <Paragraphs>158</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476</cp:revision>
  <cp:lastPrinted>2019-07-27T07:43:24Z</cp:lastPrinted>
  <dcterms:created xsi:type="dcterms:W3CDTF">2018-08-24T06:22:56Z</dcterms:created>
  <dcterms:modified xsi:type="dcterms:W3CDTF">2020-03-25T02:00:43Z</dcterms:modified>
</cp:coreProperties>
</file>