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2"/>
  </p:notesMasterIdLst>
  <p:sldIdLst>
    <p:sldId id="256" r:id="rId2"/>
    <p:sldId id="258"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300" r:id="rId29"/>
    <p:sldId id="292" r:id="rId30"/>
    <p:sldId id="293" r:id="rId31"/>
    <p:sldId id="294" r:id="rId32"/>
    <p:sldId id="295" r:id="rId33"/>
    <p:sldId id="296" r:id="rId34"/>
    <p:sldId id="297" r:id="rId35"/>
    <p:sldId id="298" r:id="rId36"/>
    <p:sldId id="299" r:id="rId37"/>
    <p:sldId id="259" r:id="rId38"/>
    <p:sldId id="262" r:id="rId39"/>
    <p:sldId id="308" r:id="rId40"/>
    <p:sldId id="302" r:id="rId41"/>
    <p:sldId id="304" r:id="rId42"/>
    <p:sldId id="305" r:id="rId43"/>
    <p:sldId id="306" r:id="rId44"/>
    <p:sldId id="307" r:id="rId45"/>
    <p:sldId id="309" r:id="rId46"/>
    <p:sldId id="312" r:id="rId47"/>
    <p:sldId id="310" r:id="rId48"/>
    <p:sldId id="311" r:id="rId49"/>
    <p:sldId id="314" r:id="rId50"/>
    <p:sldId id="315" r:id="rId51"/>
    <p:sldId id="316" r:id="rId52"/>
    <p:sldId id="317" r:id="rId53"/>
    <p:sldId id="318" r:id="rId54"/>
    <p:sldId id="319" r:id="rId55"/>
    <p:sldId id="321" r:id="rId56"/>
    <p:sldId id="322" r:id="rId57"/>
    <p:sldId id="323" r:id="rId58"/>
    <p:sldId id="324" r:id="rId59"/>
    <p:sldId id="260" r:id="rId60"/>
    <p:sldId id="325" r:id="rId61"/>
    <p:sldId id="327" r:id="rId62"/>
    <p:sldId id="328" r:id="rId63"/>
    <p:sldId id="329" r:id="rId64"/>
    <p:sldId id="326" r:id="rId65"/>
    <p:sldId id="331" r:id="rId66"/>
    <p:sldId id="332" r:id="rId67"/>
    <p:sldId id="333" r:id="rId68"/>
    <p:sldId id="330" r:id="rId69"/>
    <p:sldId id="335" r:id="rId70"/>
    <p:sldId id="336" r:id="rId71"/>
    <p:sldId id="337" r:id="rId72"/>
    <p:sldId id="339" r:id="rId73"/>
    <p:sldId id="338" r:id="rId74"/>
    <p:sldId id="340" r:id="rId75"/>
    <p:sldId id="341" r:id="rId76"/>
    <p:sldId id="342" r:id="rId77"/>
    <p:sldId id="334" r:id="rId78"/>
    <p:sldId id="344" r:id="rId79"/>
    <p:sldId id="345" r:id="rId80"/>
    <p:sldId id="346" r:id="rId81"/>
  </p:sldIdLst>
  <p:sldSz cx="12192000" cy="6858000"/>
  <p:notesSz cx="6858000" cy="9144000"/>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37">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 SYSTEM" initials="M"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horzBarState="maximized">
    <p:restoredLeft sz="13778" autoAdjust="0"/>
    <p:restoredTop sz="94660"/>
  </p:normalViewPr>
  <p:slideViewPr>
    <p:cSldViewPr snapToGrid="0">
      <p:cViewPr varScale="1">
        <p:scale>
          <a:sx n="113" d="100"/>
          <a:sy n="113" d="100"/>
        </p:scale>
        <p:origin x="-1176" y="-108"/>
      </p:cViewPr>
      <p:guideLst>
        <p:guide orient="horz" pos="2160"/>
        <p:guide pos="3837"/>
      </p:guideLst>
    </p:cSldViewPr>
  </p:slideViewPr>
  <p:notesTextViewPr>
    <p:cViewPr>
      <p:scale>
        <a:sx n="3" d="2"/>
        <a:sy n="3" d="2"/>
      </p:scale>
      <p:origin x="0" y="0"/>
    </p:cViewPr>
  </p:notesTextViewPr>
  <p:sorterViewPr>
    <p:cViewPr>
      <p:scale>
        <a:sx n="100" d="100"/>
        <a:sy n="100" d="100"/>
      </p:scale>
      <p:origin x="0" y="7812"/>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gs" Target="tags/tag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2022/9/25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52258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nchorCtr="0"/>
          <a:lstStyle/>
          <a:p>
            <a:pPr lvl="0" algn="r"/>
            <a:fld id="{9A0DB2DC-4C9A-4742-B13C-FB6460FD3503}" type="slidenum">
              <a:rPr lang="en-US" altLang="zh-CN" sz="1200">
                <a:solidFill>
                  <a:schemeClr val="tx1"/>
                </a:solidFill>
                <a:latin typeface="Times New Roman" panose="02020603050405020304" charset="0"/>
              </a:rPr>
              <a:pPr lvl="0" algn="r"/>
              <a:t>4</a:t>
            </a:fld>
            <a:endParaRPr lang="en-US" altLang="zh-CN" sz="1200">
              <a:solidFill>
                <a:schemeClr val="tx1"/>
              </a:solidFill>
              <a:latin typeface="Times New Roman" panose="02020603050405020304" charset="0"/>
            </a:endParaRPr>
          </a:p>
        </p:txBody>
      </p:sp>
      <p:sp>
        <p:nvSpPr>
          <p:cNvPr id="154626" name="Rectangle 2"/>
          <p:cNvSpPr>
            <a:spLocks noGrp="1" noRot="1" noChangeAspect="1" noTextEdit="1"/>
          </p:cNvSpPr>
          <p:nvPr>
            <p:ph type="sldImg" idx="1"/>
          </p:nvPr>
        </p:nvSpPr>
        <p:spPr/>
      </p:sp>
      <p:sp>
        <p:nvSpPr>
          <p:cNvPr id="154627" name="Rectangle 3"/>
          <p:cNvSpPr>
            <a:spLocks noGrp="1"/>
          </p:cNvSpPr>
          <p:nvPr>
            <p:ph type="body" idx="2"/>
          </p:nvPr>
        </p:nvSpPr>
        <p:spPr>
          <a:xfrm>
            <a:off x="914400" y="4343400"/>
            <a:ext cx="5029200" cy="4114800"/>
          </a:xfrm>
        </p:spPr>
        <p:txBody>
          <a:bodyPr wrap="square" lIns="91440" tIns="45720" rIns="91440" bIns="45720" anchor="t" anchorCtr="0"/>
          <a:lstStyle/>
          <a:p>
            <a:pPr lvl="0" defTabSz="914400" eaLnBrk="1" hangingPunct="1">
              <a:spcBef>
                <a:spcPct val="0"/>
              </a:spcBef>
            </a:pPr>
            <a:endParaRPr lang="zh-CN" altLang="zh-CN">
              <a:solidFill>
                <a:srgbClr val="000000"/>
              </a:solidFill>
              <a:latin typeface="Calibri"/>
              <a:ea typeface="宋体" panose="02010600030101010101" pitchFamily="2" charset="-122"/>
            </a:endParaRPr>
          </a:p>
        </p:txBody>
      </p:sp>
    </p:spTree>
    <p:extLst>
      <p:ext uri="{BB962C8B-B14F-4D97-AF65-F5344CB8AC3E}">
        <p14:creationId xmlns:p14="http://schemas.microsoft.com/office/powerpoint/2010/main" val="103103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7"/>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nchorCtr="0"/>
          <a:lstStyle/>
          <a:p>
            <a:pPr lvl="0" algn="r"/>
            <a:fld id="{9A0DB2DC-4C9A-4742-B13C-FB6460FD3503}" type="slidenum">
              <a:rPr lang="en-US" altLang="zh-CN" sz="1200">
                <a:solidFill>
                  <a:schemeClr val="tx1"/>
                </a:solidFill>
                <a:latin typeface="Arial" panose="020B0604020202020204" pitchFamily="34" charset="0"/>
              </a:rPr>
              <a:pPr lvl="0" algn="r"/>
              <a:t>21</a:t>
            </a:fld>
            <a:endParaRPr lang="en-US" altLang="zh-CN" sz="1200">
              <a:solidFill>
                <a:schemeClr val="tx1"/>
              </a:solidFill>
              <a:latin typeface="Arial" panose="020B0604020202020204" pitchFamily="34" charset="0"/>
            </a:endParaRPr>
          </a:p>
        </p:txBody>
      </p:sp>
      <p:sp>
        <p:nvSpPr>
          <p:cNvPr id="176130" name="Rectangle 2"/>
          <p:cNvSpPr>
            <a:spLocks noGrp="1" noRot="1" noChangeAspect="1" noTextEdit="1"/>
          </p:cNvSpPr>
          <p:nvPr>
            <p:ph type="sldImg" idx="1"/>
          </p:nvPr>
        </p:nvSpPr>
        <p:spPr/>
      </p:sp>
      <p:sp>
        <p:nvSpPr>
          <p:cNvPr id="176131" name="Rectangle 3"/>
          <p:cNvSpPr>
            <a:spLocks noGrp="1"/>
          </p:cNvSpPr>
          <p:nvPr>
            <p:ph type="body" idx="2"/>
          </p:nvPr>
        </p:nvSpPr>
        <p:spPr/>
        <p:txBody>
          <a:bodyPr wrap="square" lIns="91440" tIns="45720" rIns="91440" bIns="45720" anchor="t" anchorCtr="0"/>
          <a:lstStyle/>
          <a:p>
            <a:pPr lvl="0" defTabSz="914400" eaLnBrk="1" hangingPunct="1"/>
            <a:endParaRPr lang="zh-CN" altLang="zh-CN">
              <a:solidFill>
                <a:srgbClr val="000000"/>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565654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7"/>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nchorCtr="0"/>
          <a:lstStyle/>
          <a:p>
            <a:pPr lvl="0" algn="r"/>
            <a:fld id="{9A0DB2DC-4C9A-4742-B13C-FB6460FD3503}" type="slidenum">
              <a:rPr lang="en-US" altLang="zh-CN" sz="1200">
                <a:solidFill>
                  <a:schemeClr val="tx1"/>
                </a:solidFill>
                <a:latin typeface="Arial" panose="020B0604020202020204" pitchFamily="34" charset="0"/>
              </a:rPr>
              <a:pPr lvl="0" algn="r"/>
              <a:t>24</a:t>
            </a:fld>
            <a:endParaRPr lang="en-US" altLang="zh-CN" sz="1200">
              <a:solidFill>
                <a:schemeClr val="tx1"/>
              </a:solidFill>
              <a:latin typeface="Arial" panose="020B0604020202020204" pitchFamily="34" charset="0"/>
            </a:endParaRPr>
          </a:p>
        </p:txBody>
      </p:sp>
      <p:sp>
        <p:nvSpPr>
          <p:cNvPr id="180226" name="Rectangle 2"/>
          <p:cNvSpPr>
            <a:spLocks noGrp="1" noRot="1" noChangeAspect="1" noTextEdit="1"/>
          </p:cNvSpPr>
          <p:nvPr>
            <p:ph type="sldImg" idx="1"/>
          </p:nvPr>
        </p:nvSpPr>
        <p:spPr/>
      </p:sp>
      <p:sp>
        <p:nvSpPr>
          <p:cNvPr id="180227" name="Rectangle 3"/>
          <p:cNvSpPr>
            <a:spLocks noGrp="1"/>
          </p:cNvSpPr>
          <p:nvPr>
            <p:ph type="body" idx="2"/>
          </p:nvPr>
        </p:nvSpPr>
        <p:spPr/>
        <p:txBody>
          <a:bodyPr wrap="square" lIns="91440" tIns="45720" rIns="91440" bIns="45720" anchor="t" anchorCtr="0"/>
          <a:lstStyle/>
          <a:p>
            <a:pPr lvl="0" defTabSz="914400" eaLnBrk="1" hangingPunct="1"/>
            <a:endParaRPr lang="zh-CN" altLang="zh-CN">
              <a:solidFill>
                <a:srgbClr val="000000"/>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2684444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2022/9/25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cSld name="标题，文本与内容">
    <p:bg>
      <p:bgPr>
        <a:solidFill>
          <a:schemeClr val="bg1"/>
        </a:solidFill>
        <a:effectLst/>
      </p:bgPr>
    </p:bg>
    <p:spTree>
      <p:nvGrpSpPr>
        <p:cNvPr id="1" name=""/>
        <p:cNvGrpSpPr/>
        <p:nvPr/>
      </p:nvGrpSpPr>
      <p:grpSpPr>
        <a:xfrm>
          <a:off x="0" y="0"/>
          <a:ext cx="0" cy="0"/>
          <a:chOff x="0" y="0"/>
          <a:chExt cx="0" cy="0"/>
        </a:xfrm>
      </p:grpSpPr>
      <p:pic>
        <p:nvPicPr>
          <p:cNvPr id="107522" name="图片 4" descr="图片1"/>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2" name="标题 1"/>
          <p:cNvSpPr>
            <a:spLocks noGrp="1"/>
          </p:cNvSpPr>
          <p:nvPr>
            <p:ph type="title"/>
          </p:nvPr>
        </p:nvSpPr>
        <p:spPr>
          <a:xfrm>
            <a:off x="609600" y="274638"/>
            <a:ext cx="10972800" cy="1143000"/>
          </a:xfrm>
        </p:spPr>
        <p:txBody>
          <a:bodyPr/>
          <a:lstStyle/>
          <a:p>
            <a:pPr fontAlgn="base"/>
            <a:r>
              <a:rPr kumimoji="0" lang="zh-CN" altLang="en-US" sz="4400" b="0" i="0" u="none" strike="noStrike" kern="1200" cap="none" spc="0" normalizeH="0" baseline="0" noProof="1">
                <a:uLnTx/>
                <a:uFillTx/>
              </a:rPr>
              <a:t>单击此处编辑母版标题样式</a:t>
            </a:r>
          </a:p>
        </p:txBody>
      </p:sp>
      <p:sp>
        <p:nvSpPr>
          <p:cNvPr id="3" name="文本占位符 2"/>
          <p:cNvSpPr>
            <a:spLocks noGrp="1"/>
          </p:cNvSpPr>
          <p:nvPr>
            <p:ph type="body" sz="half" idx="1"/>
          </p:nvPr>
        </p:nvSpPr>
        <p:spPr>
          <a:xfrm>
            <a:off x="838200" y="1825625"/>
            <a:ext cx="5181600" cy="4351338"/>
          </a:xfrm>
        </p:spPr>
        <p:txBody>
          <a:bodyPr/>
          <a:lstStyle/>
          <a:p>
            <a:pPr lvl="0" fontAlgn="base"/>
            <a:r>
              <a:rPr kumimoji="0" lang="zh-CN" altLang="en-US" sz="3200" b="0" i="0" u="none" strike="noStrike" kern="1200" cap="none" spc="0" normalizeH="0" baseline="0" noProof="1">
                <a:uLnTx/>
                <a:uFillTx/>
              </a:rPr>
              <a:t>单击此处编辑母版文本样式</a:t>
            </a:r>
          </a:p>
          <a:p>
            <a:pPr lvl="1" fontAlgn="base"/>
            <a:r>
              <a:rPr kumimoji="0" lang="zh-CN" altLang="en-US" sz="2800" b="0" i="0" u="none" strike="noStrike" kern="1200" cap="none" spc="0" normalizeH="0" baseline="0" noProof="1">
                <a:uLnTx/>
                <a:uFillTx/>
              </a:rPr>
              <a:t>第二级</a:t>
            </a:r>
          </a:p>
          <a:p>
            <a:pPr lvl="2" fontAlgn="base"/>
            <a:r>
              <a:rPr kumimoji="0" lang="zh-CN" altLang="en-US" sz="2400" b="0" i="0" u="none" strike="noStrike" kern="1200" cap="none" spc="0" normalizeH="0" baseline="0" noProof="1">
                <a:uLnTx/>
                <a:uFillTx/>
              </a:rPr>
              <a:t>第三级</a:t>
            </a:r>
          </a:p>
          <a:p>
            <a:pPr lvl="3" fontAlgn="base"/>
            <a:r>
              <a:rPr kumimoji="0" lang="zh-CN" altLang="en-US" sz="2000" b="0" i="0" u="none" strike="noStrike" kern="1200" cap="none" spc="0" normalizeH="0" baseline="0" noProof="1">
                <a:uLnTx/>
                <a:uFillTx/>
              </a:rPr>
              <a:t>第四级</a:t>
            </a:r>
          </a:p>
          <a:p>
            <a:pPr lvl="4" fontAlgn="base"/>
            <a:r>
              <a:rPr kumimoji="0" lang="zh-CN" altLang="en-US" sz="2000" b="0" i="0" u="none" strike="noStrike" kern="1200" cap="none" spc="0" normalizeH="0" baseline="0" noProof="1">
                <a:uLnTx/>
                <a:uFillTx/>
              </a:rPr>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kumimoji="0" lang="zh-CN" altLang="en-US" sz="3200" b="0" i="0" u="none" strike="noStrike" kern="1200" cap="none" spc="0" normalizeH="0" baseline="0" noProof="1">
                <a:uLnTx/>
                <a:uFillTx/>
              </a:rPr>
              <a:t>单击此处编辑母版文本样式</a:t>
            </a:r>
          </a:p>
          <a:p>
            <a:pPr lvl="1" fontAlgn="base"/>
            <a:r>
              <a:rPr kumimoji="0" lang="zh-CN" altLang="en-US" sz="2800" b="0" i="0" u="none" strike="noStrike" kern="1200" cap="none" spc="0" normalizeH="0" baseline="0" noProof="1">
                <a:uLnTx/>
                <a:uFillTx/>
              </a:rPr>
              <a:t>第二级</a:t>
            </a:r>
          </a:p>
          <a:p>
            <a:pPr lvl="2" fontAlgn="base"/>
            <a:r>
              <a:rPr kumimoji="0" lang="zh-CN" altLang="en-US" sz="2400" b="0" i="0" u="none" strike="noStrike" kern="1200" cap="none" spc="0" normalizeH="0" baseline="0" noProof="1">
                <a:uLnTx/>
                <a:uFillTx/>
              </a:rPr>
              <a:t>第三级</a:t>
            </a:r>
          </a:p>
          <a:p>
            <a:pPr lvl="3" fontAlgn="base"/>
            <a:r>
              <a:rPr kumimoji="0" lang="zh-CN" altLang="en-US" sz="2000" b="0" i="0" u="none" strike="noStrike" kern="1200" cap="none" spc="0" normalizeH="0" baseline="0" noProof="1">
                <a:uLnTx/>
                <a:uFillTx/>
              </a:rPr>
              <a:t>第四级</a:t>
            </a:r>
          </a:p>
          <a:p>
            <a:pPr lvl="4" fontAlgn="base"/>
            <a:r>
              <a:rPr kumimoji="0" lang="zh-CN" altLang="en-US" sz="2000" b="0" i="0" u="none" strike="noStrike" kern="1200" cap="none" spc="0" normalizeH="0" baseline="0" noProof="1">
                <a:uLnTx/>
                <a:uFillTx/>
              </a:rPr>
              <a:t>第五级</a:t>
            </a:r>
          </a:p>
        </p:txBody>
      </p:sp>
      <p:sp>
        <p:nvSpPr>
          <p:cNvPr id="107523" name="灯片编号占位符 1027"/>
          <p:cNvSpPr>
            <a:spLocks noGrp="1"/>
          </p:cNvSpPr>
          <p:nvPr>
            <p:ph type="sldNum" sz="quarter" idx="4"/>
          </p:nvPr>
        </p:nvSpPr>
        <p:spPr>
          <a:xfrm>
            <a:off x="8737600" y="6248400"/>
            <a:ext cx="2540000" cy="457200"/>
          </a:xfrm>
          <a:prstGeom prst="rect">
            <a:avLst/>
          </a:prstGeom>
          <a:noFill/>
          <a:ln w="9525">
            <a:noFill/>
          </a:ln>
        </p:spPr>
        <p:txBody>
          <a:bodyPr wrap="square" lIns="91440" tIns="45720" rIns="91440" bIns="45720" anchor="t" anchorCtr="0"/>
          <a:lstStyle/>
          <a:p>
            <a:pPr algn="r" fontAlgn="base"/>
            <a:fld id="{9A0DB2DC-4C9A-4742-B13C-FB6460FD3503}" type="slidenum">
              <a:rPr lang="en-US" altLang="zh-CN" strike="noStrike" noProof="1">
                <a:latin typeface="Times New Roman" panose="02020603050405020304" charset="0"/>
                <a:ea typeface="宋体" panose="02010600030101010101" pitchFamily="2" charset="-122"/>
                <a:cs typeface="+mn-cs"/>
              </a:rPr>
              <a:pPr algn="r" fontAlgn="base"/>
              <a:t>‹#›</a:t>
            </a:fld>
            <a:endParaRPr lang="en-US" altLang="zh-CN" strike="noStrike" noProof="1">
              <a:latin typeface="Times New Roman" panose="02020603050405020304" charset="0"/>
            </a:endParaRPr>
          </a:p>
        </p:txBody>
      </p:sp>
      <p:sp>
        <p:nvSpPr>
          <p:cNvPr id="107526" name="日期占位符 1025"/>
          <p:cNvSpPr>
            <a:spLocks noGrp="1"/>
          </p:cNvSpPr>
          <p:nvPr>
            <p:ph type="dt" sz="half" idx="12"/>
          </p:nvPr>
        </p:nvSpPr>
        <p:spPr>
          <a:xfrm>
            <a:off x="914400" y="6248400"/>
            <a:ext cx="2540000" cy="457200"/>
          </a:xfrm>
          <a:prstGeom prst="rect">
            <a:avLst/>
          </a:prstGeom>
          <a:noFill/>
          <a:ln w="9525">
            <a:noFill/>
          </a:ln>
        </p:spPr>
        <p:txBody>
          <a:bodyPr lIns="91440" tIns="45720" rIns="91440" bIns="45720" anchor="t" anchorCtr="0"/>
          <a:lstStyle/>
          <a:p>
            <a:pPr fontAlgn="base"/>
            <a:endParaRPr lang="zh-CN" altLang="en-US" strike="noStrike" noProof="1">
              <a:latin typeface="Times New Roman" panose="02020603050405020304" charset="0"/>
            </a:endParaRPr>
          </a:p>
        </p:txBody>
      </p:sp>
      <p:sp>
        <p:nvSpPr>
          <p:cNvPr id="107527" name="页脚占位符 1026"/>
          <p:cNvSpPr>
            <a:spLocks noGrp="1"/>
          </p:cNvSpPr>
          <p:nvPr>
            <p:ph type="ftr" sz="quarter" idx="3"/>
          </p:nvPr>
        </p:nvSpPr>
        <p:spPr>
          <a:xfrm>
            <a:off x="4165600" y="6248400"/>
            <a:ext cx="3860800" cy="457200"/>
          </a:xfrm>
          <a:prstGeom prst="rect">
            <a:avLst/>
          </a:prstGeom>
          <a:noFill/>
          <a:ln w="9525">
            <a:noFill/>
          </a:ln>
        </p:spPr>
        <p:txBody>
          <a:bodyPr lIns="91440" tIns="45720" rIns="91440" bIns="45720" anchor="t" anchorCtr="0"/>
          <a:lstStyle/>
          <a:p>
            <a:pPr algn="ctr" fontAlgn="base"/>
            <a:endParaRPr lang="en-US" altLang="en-US" strike="noStrike" noProof="1">
              <a:latin typeface="Times New Roman" panose="0202060305040502030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2022/9/25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2022/9/25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2022/9/25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2022/9/25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2022/9/25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tags" Target="../tags/tag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2022/9/25</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042035" y="1913890"/>
            <a:ext cx="9799320" cy="3855720"/>
          </a:xfrm>
          <a:noFill/>
          <a:extLst>
            <a:ext uri="{909E8E84-426E-40DD-AFC4-6F175D3DCCD1}">
              <a14:hiddenFill xmlns:a14="http://schemas.microsoft.com/office/drawing/2010/main">
                <a:solidFill>
                  <a:srgbClr val="FFFF00"/>
                </a:solidFill>
              </a14:hiddenFill>
            </a:ext>
          </a:extLst>
        </p:spPr>
        <p:style>
          <a:lnRef idx="2">
            <a:schemeClr val="accent4">
              <a:shade val="50000"/>
            </a:schemeClr>
          </a:lnRef>
          <a:fillRef idx="1">
            <a:schemeClr val="accent4"/>
          </a:fillRef>
          <a:effectRef idx="0">
            <a:schemeClr val="accent4"/>
          </a:effectRef>
          <a:fontRef idx="minor">
            <a:schemeClr val="lt1"/>
          </a:fontRef>
        </p:style>
        <p:txBody>
          <a:bodyPr>
            <a:normAutofit/>
          </a:bodyPr>
          <a:lstStyle/>
          <a:p>
            <a:pPr>
              <a:lnSpc>
                <a:spcPct val="200000"/>
              </a:lnSpc>
            </a:pPr>
            <a:r>
              <a:rPr lang="zh-CN" altLang="zh-CN">
                <a:solidFill>
                  <a:srgbClr val="FF0000"/>
                </a:solidFill>
                <a:effectLst>
                  <a:outerShdw blurRad="38100" dist="38100" dir="2700000" algn="tl">
                    <a:srgbClr val="000000">
                      <a:alpha val="43137"/>
                    </a:srgbClr>
                  </a:outerShdw>
                </a:effectLst>
              </a:rPr>
              <a:t>《拿来主义》</a:t>
            </a:r>
            <a:br>
              <a:rPr lang="zh-CN" altLang="zh-CN">
                <a:solidFill>
                  <a:srgbClr val="FF0000"/>
                </a:solidFill>
                <a:effectLst>
                  <a:outerShdw blurRad="38100" dist="38100" dir="2700000" algn="tl">
                    <a:srgbClr val="000000">
                      <a:alpha val="43137"/>
                    </a:srgbClr>
                  </a:outerShdw>
                </a:effectLst>
              </a:rPr>
            </a:br>
            <a:r>
              <a:rPr lang="en-US" altLang="zh-CN">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t>
            </a:r>
            <a:r>
              <a:rPr lang="zh-CN" altLang="zh-CN">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论述类文本的论证分析</a:t>
            </a:r>
            <a:endParaRPr lang="zh-CN" altLang="zh-CN" sz="360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pic>
        <p:nvPicPr>
          <p:cNvPr id="12" name="图片 11"/>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flipH="1">
            <a:off x="495222" y="-306"/>
            <a:ext cx="1907381" cy="1914525"/>
          </a:xfrm>
          <a:prstGeom prst="rect">
            <a:avLst/>
          </a:prstGeom>
        </p:spPr>
      </p:pic>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7698" name="文本框 370690"/>
          <p:cNvSpPr/>
          <p:nvPr/>
        </p:nvSpPr>
        <p:spPr>
          <a:xfrm>
            <a:off x="3000375" y="3557588"/>
            <a:ext cx="2178050" cy="830262"/>
          </a:xfrm>
          <a:prstGeom prst="rect">
            <a:avLst/>
          </a:prstGeom>
          <a:noFill/>
          <a:ln w="9525">
            <a:noFill/>
          </a:ln>
        </p:spPr>
        <p:txBody>
          <a:bodyPr anchor="t" anchorCtr="0"/>
          <a:lstStyle/>
          <a:p>
            <a:pPr>
              <a:spcBef>
                <a:spcPct val="50000"/>
              </a:spcBef>
            </a:pPr>
            <a:r>
              <a:rPr lang="zh-CN" altLang="en-US" sz="4800" b="1">
                <a:latin typeface="黑体" panose="02010609060101010101" pitchFamily="49" charset="-122"/>
                <a:ea typeface="黑体" panose="02010609060101010101" pitchFamily="49" charset="-122"/>
              </a:rPr>
              <a:t>是什么</a:t>
            </a:r>
            <a:endParaRPr lang="zh-CN" altLang="en-US" sz="4800" b="1">
              <a:latin typeface="Times New Roman" panose="02020603050405020304" charset="0"/>
              <a:ea typeface="方正舒体" charset="-122"/>
            </a:endParaRPr>
          </a:p>
        </p:txBody>
      </p:sp>
      <p:sp>
        <p:nvSpPr>
          <p:cNvPr id="157699" name="矩形 370691"/>
          <p:cNvSpPr/>
          <p:nvPr/>
        </p:nvSpPr>
        <p:spPr>
          <a:xfrm>
            <a:off x="3000375" y="2133600"/>
            <a:ext cx="2019300" cy="830263"/>
          </a:xfrm>
          <a:prstGeom prst="rect">
            <a:avLst/>
          </a:prstGeom>
          <a:noFill/>
          <a:ln w="9525">
            <a:noFill/>
          </a:ln>
        </p:spPr>
        <p:txBody>
          <a:bodyPr wrap="none" anchor="t" anchorCtr="0"/>
          <a:lstStyle/>
          <a:p>
            <a:r>
              <a:rPr lang="zh-CN" altLang="en-US" sz="4800" b="1">
                <a:latin typeface="黑体" panose="02010609060101010101" pitchFamily="49" charset="-122"/>
                <a:ea typeface="黑体" panose="02010609060101010101" pitchFamily="49" charset="-122"/>
              </a:rPr>
              <a:t>为什么</a:t>
            </a:r>
          </a:p>
        </p:txBody>
      </p:sp>
      <p:sp>
        <p:nvSpPr>
          <p:cNvPr id="157700" name="矩形 370692"/>
          <p:cNvSpPr/>
          <p:nvPr/>
        </p:nvSpPr>
        <p:spPr>
          <a:xfrm>
            <a:off x="3000375" y="4892675"/>
            <a:ext cx="2019300" cy="830263"/>
          </a:xfrm>
          <a:prstGeom prst="rect">
            <a:avLst/>
          </a:prstGeom>
          <a:noFill/>
          <a:ln w="9525">
            <a:noFill/>
          </a:ln>
        </p:spPr>
        <p:txBody>
          <a:bodyPr wrap="none" anchor="t" anchorCtr="0"/>
          <a:lstStyle/>
          <a:p>
            <a:pPr>
              <a:spcBef>
                <a:spcPct val="50000"/>
              </a:spcBef>
            </a:pPr>
            <a:r>
              <a:rPr lang="zh-CN" altLang="en-US" sz="4800" b="1">
                <a:latin typeface="黑体" panose="02010609060101010101" pitchFamily="49" charset="-122"/>
                <a:ea typeface="黑体" panose="02010609060101010101" pitchFamily="49" charset="-122"/>
              </a:rPr>
              <a:t>怎么样</a:t>
            </a:r>
            <a:endParaRPr lang="zh-CN" altLang="en-US" sz="4800" b="1">
              <a:latin typeface="Times New Roman" panose="02020603050405020304" charset="0"/>
              <a:ea typeface="方正舒体" charset="-122"/>
            </a:endParaRPr>
          </a:p>
        </p:txBody>
      </p:sp>
      <p:sp>
        <p:nvSpPr>
          <p:cNvPr id="162820" name="文本框 370693"/>
          <p:cNvSpPr/>
          <p:nvPr/>
        </p:nvSpPr>
        <p:spPr>
          <a:xfrm>
            <a:off x="6311900" y="3357563"/>
            <a:ext cx="3505200" cy="823912"/>
          </a:xfrm>
          <a:prstGeom prst="rect">
            <a:avLst/>
          </a:prstGeom>
          <a:noFill/>
          <a:ln w="9525">
            <a:noFill/>
          </a:ln>
        </p:spPr>
        <p:txBody>
          <a:bodyPr anchor="t" anchorCtr="0"/>
          <a:lstStyle/>
          <a:p>
            <a:pPr>
              <a:spcBef>
                <a:spcPct val="50000"/>
              </a:spcBef>
            </a:pPr>
            <a:endParaRPr lang="zh-CN" altLang="zh-CN" sz="4800" b="1">
              <a:solidFill>
                <a:srgbClr val="800080"/>
              </a:solidFill>
              <a:latin typeface="Times New Roman" panose="02020603050405020304" charset="0"/>
              <a:ea typeface="方正舒体" charset="-122"/>
            </a:endParaRPr>
          </a:p>
        </p:txBody>
      </p:sp>
      <p:sp>
        <p:nvSpPr>
          <p:cNvPr id="157702" name="文本框 370694"/>
          <p:cNvSpPr/>
          <p:nvPr/>
        </p:nvSpPr>
        <p:spPr>
          <a:xfrm>
            <a:off x="5124450" y="3500438"/>
            <a:ext cx="5543550" cy="830262"/>
          </a:xfrm>
          <a:prstGeom prst="rect">
            <a:avLst/>
          </a:prstGeom>
          <a:noFill/>
          <a:ln w="9525">
            <a:noFill/>
          </a:ln>
        </p:spPr>
        <p:txBody>
          <a:bodyPr wrap="square" anchor="t" anchorCtr="0"/>
          <a:lstStyle/>
          <a:p>
            <a:pPr>
              <a:spcBef>
                <a:spcPct val="50000"/>
              </a:spcBef>
            </a:pPr>
            <a:r>
              <a:rPr lang="zh-CN" altLang="en-US" sz="4800" b="1">
                <a:latin typeface="Times New Roman" panose="02020603050405020304" charset="0"/>
                <a:ea typeface="方正舒体" charset="-122"/>
              </a:rPr>
              <a:t>（</a:t>
            </a:r>
            <a:r>
              <a:rPr lang="zh-CN" altLang="en-US" sz="4800" b="1">
                <a:latin typeface="黑体" panose="02010609060101010101" pitchFamily="49" charset="-122"/>
                <a:ea typeface="黑体" panose="02010609060101010101" pitchFamily="49" charset="-122"/>
              </a:rPr>
              <a:t>拿来主义是什么</a:t>
            </a:r>
            <a:r>
              <a:rPr lang="zh-CN" altLang="en-US" sz="4800" b="1">
                <a:latin typeface="Times New Roman" panose="02020603050405020304" charset="0"/>
                <a:ea typeface="方正舒体" charset="-122"/>
              </a:rPr>
              <a:t>）</a:t>
            </a:r>
          </a:p>
        </p:txBody>
      </p:sp>
      <p:sp>
        <p:nvSpPr>
          <p:cNvPr id="157703" name="文本框 370695"/>
          <p:cNvSpPr/>
          <p:nvPr/>
        </p:nvSpPr>
        <p:spPr>
          <a:xfrm>
            <a:off x="5124450" y="2166938"/>
            <a:ext cx="5292725" cy="830262"/>
          </a:xfrm>
          <a:prstGeom prst="rect">
            <a:avLst/>
          </a:prstGeom>
          <a:noFill/>
          <a:ln w="9525">
            <a:noFill/>
          </a:ln>
        </p:spPr>
        <p:txBody>
          <a:bodyPr anchor="t" anchorCtr="0"/>
          <a:lstStyle/>
          <a:p>
            <a:pPr>
              <a:spcBef>
                <a:spcPct val="50000"/>
              </a:spcBef>
            </a:pPr>
            <a:r>
              <a:rPr lang="zh-CN" altLang="en-US" sz="4800" b="1">
                <a:latin typeface="Times New Roman" panose="02020603050405020304" charset="0"/>
                <a:ea typeface="方正舒体" charset="-122"/>
              </a:rPr>
              <a:t>（</a:t>
            </a:r>
            <a:r>
              <a:rPr lang="zh-CN" altLang="en-US" sz="4800" b="1">
                <a:latin typeface="黑体" panose="02010609060101010101" pitchFamily="49" charset="-122"/>
                <a:ea typeface="黑体" panose="02010609060101010101" pitchFamily="49" charset="-122"/>
              </a:rPr>
              <a:t>为什么要拿来</a:t>
            </a:r>
            <a:r>
              <a:rPr lang="zh-CN" altLang="en-US" sz="4800" b="1">
                <a:latin typeface="Times New Roman" panose="02020603050405020304" charset="0"/>
                <a:ea typeface="方正舒体" charset="-122"/>
              </a:rPr>
              <a:t>）</a:t>
            </a:r>
          </a:p>
        </p:txBody>
      </p:sp>
      <p:sp>
        <p:nvSpPr>
          <p:cNvPr id="157704" name="文本框 370696"/>
          <p:cNvSpPr/>
          <p:nvPr/>
        </p:nvSpPr>
        <p:spPr>
          <a:xfrm>
            <a:off x="5178425" y="4802188"/>
            <a:ext cx="4740275" cy="830262"/>
          </a:xfrm>
          <a:prstGeom prst="rect">
            <a:avLst/>
          </a:prstGeom>
          <a:noFill/>
          <a:ln w="9525">
            <a:noFill/>
          </a:ln>
        </p:spPr>
        <p:txBody>
          <a:bodyPr anchor="t" anchorCtr="0"/>
          <a:lstStyle/>
          <a:p>
            <a:pPr>
              <a:spcBef>
                <a:spcPct val="50000"/>
              </a:spcBef>
            </a:pPr>
            <a:r>
              <a:rPr lang="zh-CN" altLang="en-US" sz="4800" b="1">
                <a:latin typeface="Times New Roman" panose="02020603050405020304" charset="0"/>
                <a:ea typeface="方正舒体" charset="-122"/>
              </a:rPr>
              <a:t>（</a:t>
            </a:r>
            <a:r>
              <a:rPr lang="zh-CN" altLang="en-US" sz="4800" b="1">
                <a:latin typeface="黑体" panose="02010609060101010101" pitchFamily="49" charset="-122"/>
                <a:ea typeface="黑体" panose="02010609060101010101" pitchFamily="49" charset="-122"/>
              </a:rPr>
              <a:t>怎么拿来</a:t>
            </a:r>
            <a:r>
              <a:rPr lang="zh-CN" altLang="en-US" sz="4800" b="1">
                <a:latin typeface="Times New Roman" panose="02020603050405020304" charset="0"/>
                <a:ea typeface="方正舒体" charset="-122"/>
              </a:rPr>
              <a:t>）</a:t>
            </a:r>
          </a:p>
        </p:txBody>
      </p:sp>
      <p:cxnSp>
        <p:nvCxnSpPr>
          <p:cNvPr id="157705" name="直接连接符 370699"/>
          <p:cNvCxnSpPr/>
          <p:nvPr/>
        </p:nvCxnSpPr>
        <p:spPr>
          <a:xfrm flipH="1">
            <a:off x="4008438" y="2997200"/>
            <a:ext cx="0" cy="503238"/>
          </a:xfrm>
          <a:prstGeom prst="line">
            <a:avLst/>
          </a:prstGeom>
          <a:ln w="76200" cap="flat" cmpd="sng">
            <a:solidFill>
              <a:srgbClr val="F83E61"/>
            </a:solidFill>
            <a:prstDash val="solid"/>
            <a:round/>
            <a:headEnd type="none" w="med" len="med"/>
            <a:tailEnd type="triangle" w="med" len="med"/>
          </a:ln>
        </p:spPr>
      </p:cxnSp>
      <p:cxnSp>
        <p:nvCxnSpPr>
          <p:cNvPr id="157706" name="直接连接符 370700"/>
          <p:cNvCxnSpPr/>
          <p:nvPr/>
        </p:nvCxnSpPr>
        <p:spPr>
          <a:xfrm flipH="1">
            <a:off x="4008438" y="4478338"/>
            <a:ext cx="0" cy="503237"/>
          </a:xfrm>
          <a:prstGeom prst="line">
            <a:avLst/>
          </a:prstGeom>
          <a:ln w="76200" cap="flat" cmpd="sng">
            <a:solidFill>
              <a:srgbClr val="F83E61"/>
            </a:solidFill>
            <a:prstDash val="solid"/>
            <a:round/>
            <a:headEnd type="none" w="med" len="med"/>
            <a:tailEnd type="triangle" w="med" len="med"/>
          </a:ln>
        </p:spPr>
      </p:cxnSp>
      <p:sp>
        <p:nvSpPr>
          <p:cNvPr id="162826" name="矩形 370702"/>
          <p:cNvSpPr/>
          <p:nvPr/>
        </p:nvSpPr>
        <p:spPr>
          <a:xfrm>
            <a:off x="1524000" y="0"/>
            <a:ext cx="4560888" cy="996950"/>
          </a:xfrm>
          <a:prstGeom prst="rect">
            <a:avLst/>
          </a:prstGeom>
          <a:noFill/>
          <a:ln w="9525" cap="flat" cmpd="sng">
            <a:solidFill>
              <a:srgbClr val="7030A0"/>
            </a:solidFill>
            <a:prstDash val="solid"/>
            <a:round/>
            <a:headEnd type="none" w="med" len="med"/>
            <a:tailEnd type="none" w="med" len="med"/>
          </a:ln>
        </p:spPr>
        <p:txBody>
          <a:bodyPr anchor="t" anchorCtr="0"/>
          <a:lstStyle/>
          <a:p>
            <a:r>
              <a:rPr lang="zh-CN" altLang="en-US" sz="6600" b="1">
                <a:solidFill>
                  <a:srgbClr val="7030A0"/>
                </a:solidFill>
                <a:latin typeface="华文新魏" pitchFamily="2" charset="-122"/>
                <a:ea typeface="华文新魏" pitchFamily="2" charset="-122"/>
              </a:rPr>
              <a:t>理清思路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nodeType="clickEffect">
                                  <p:stCondLst>
                                    <p:cond delay="0"/>
                                  </p:stCondLst>
                                  <p:childTnLst>
                                    <p:set>
                                      <p:cBhvr>
                                        <p:cTn id="6" dur="1" fill="hold">
                                          <p:stCondLst>
                                            <p:cond delay="0"/>
                                          </p:stCondLst>
                                        </p:cTn>
                                        <p:tgtEl>
                                          <p:spTgt spid="157699"/>
                                        </p:tgtEl>
                                        <p:attrNameLst>
                                          <p:attrName>style.visibility</p:attrName>
                                        </p:attrNameLst>
                                      </p:cBhvr>
                                      <p:to>
                                        <p:strVal val="visible"/>
                                      </p:to>
                                    </p:set>
                                    <p:animEffect transition="in" filter="barn(inHorizontal)">
                                      <p:cBhvr>
                                        <p:cTn id="7" dur="500" fill="hold"/>
                                        <p:tgtEl>
                                          <p:spTgt spid="157699"/>
                                        </p:tgtEl>
                                      </p:cBhvr>
                                    </p:animEffect>
                                  </p:childTnLst>
                                </p:cTn>
                              </p:par>
                              <p:par>
                                <p:cTn id="8" presetID="1" presetClass="entr" presetSubtype="0" fill="hold" nodeType="withEffect">
                                  <p:stCondLst>
                                    <p:cond delay="0"/>
                                  </p:stCondLst>
                                  <p:childTnLst>
                                    <p:set>
                                      <p:cBhvr>
                                        <p:cTn id="9" dur="1" fill="hold">
                                          <p:stCondLst>
                                            <p:cond delay="0"/>
                                          </p:stCondLst>
                                        </p:cTn>
                                        <p:tgtEl>
                                          <p:spTgt spid="157705"/>
                                        </p:tgtEl>
                                        <p:attrNameLst>
                                          <p:attrName>style.visibility</p:attrName>
                                        </p:attrNameLst>
                                      </p:cBhvr>
                                      <p:to>
                                        <p:strVal val="visible"/>
                                      </p:to>
                                    </p:set>
                                  </p:childTnLst>
                                </p:cTn>
                              </p:par>
                            </p:childTnLst>
                          </p:cTn>
                        </p:par>
                        <p:par>
                          <p:cTn id="10" fill="hold" nodeType="afterGroup">
                            <p:stCondLst>
                              <p:cond delay="500"/>
                            </p:stCondLst>
                            <p:childTnLst>
                              <p:par>
                                <p:cTn id="11" presetID="15" presetClass="entr" presetSubtype="0" fill="hold" grpId="0" nodeType="afterEffect">
                                  <p:stCondLst>
                                    <p:cond delay="0"/>
                                  </p:stCondLst>
                                  <p:childTnLst>
                                    <p:set>
                                      <p:cBhvr>
                                        <p:cTn id="12" dur="1" fill="hold">
                                          <p:stCondLst>
                                            <p:cond delay="0"/>
                                          </p:stCondLst>
                                        </p:cTn>
                                        <p:tgtEl>
                                          <p:spTgt spid="157698"/>
                                        </p:tgtEl>
                                        <p:attrNameLst>
                                          <p:attrName>style.visibility</p:attrName>
                                        </p:attrNameLst>
                                      </p:cBhvr>
                                      <p:to>
                                        <p:strVal val="visible"/>
                                      </p:to>
                                    </p:set>
                                    <p:anim calcmode="lin" valueType="num">
                                      <p:cBhvr>
                                        <p:cTn id="13" dur="1000" fill="hold"/>
                                        <p:tgtEl>
                                          <p:spTgt spid="157698"/>
                                        </p:tgtEl>
                                        <p:attrNameLst>
                                          <p:attrName>ppt_w</p:attrName>
                                        </p:attrNameLst>
                                      </p:cBhvr>
                                      <p:tavLst>
                                        <p:tav tm="0">
                                          <p:val>
                                            <p:fltVal val="0"/>
                                          </p:val>
                                        </p:tav>
                                        <p:tav tm="100000">
                                          <p:val>
                                            <p:strVal val="#ppt_w"/>
                                          </p:val>
                                        </p:tav>
                                      </p:tavLst>
                                    </p:anim>
                                    <p:anim calcmode="lin" valueType="num">
                                      <p:cBhvr>
                                        <p:cTn id="14" dur="1000" fill="hold"/>
                                        <p:tgtEl>
                                          <p:spTgt spid="157698"/>
                                        </p:tgtEl>
                                        <p:attrNameLst>
                                          <p:attrName>ppt_h</p:attrName>
                                        </p:attrNameLst>
                                      </p:cBhvr>
                                      <p:tavLst>
                                        <p:tav tm="0">
                                          <p:val>
                                            <p:fltVal val="0"/>
                                          </p:val>
                                        </p:tav>
                                        <p:tav tm="100000">
                                          <p:val>
                                            <p:strVal val="#ppt_h"/>
                                          </p:val>
                                        </p:tav>
                                      </p:tavLst>
                                    </p:anim>
                                    <p:anim calcmode="lin" valueType="num">
                                      <p:cBhvr>
                                        <p:cTn id="15" dur="1000" fill="hold"/>
                                        <p:tgtEl>
                                          <p:spTgt spid="15769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57698"/>
                                        </p:tgtEl>
                                        <p:attrNameLst>
                                          <p:attrName>ppt_y</p:attrName>
                                        </p:attrNameLst>
                                      </p:cBhvr>
                                      <p:tavLst>
                                        <p:tav tm="0" fmla="#ppt_y+(sin(-2*pi*(1-$))*-#ppt_x+cos(-2*pi*(1-$))*(1-#ppt_y))*(1-$)">
                                          <p:val>
                                            <p:fltVal val="0"/>
                                          </p:val>
                                        </p:tav>
                                        <p:tav tm="100000">
                                          <p:val>
                                            <p:fltVal val="1"/>
                                          </p:val>
                                        </p:tav>
                                      </p:tavLst>
                                    </p:anim>
                                  </p:childTnLst>
                                </p:cTn>
                              </p:par>
                              <p:par>
                                <p:cTn id="17" presetID="1" presetClass="entr" presetSubtype="0" fill="hold" nodeType="withEffect">
                                  <p:stCondLst>
                                    <p:cond delay="0"/>
                                  </p:stCondLst>
                                  <p:childTnLst>
                                    <p:set>
                                      <p:cBhvr>
                                        <p:cTn id="18" dur="1" fill="hold">
                                          <p:stCondLst>
                                            <p:cond delay="0"/>
                                          </p:stCondLst>
                                        </p:cTn>
                                        <p:tgtEl>
                                          <p:spTgt spid="157706"/>
                                        </p:tgtEl>
                                        <p:attrNameLst>
                                          <p:attrName>style.visibility</p:attrName>
                                        </p:attrNameLst>
                                      </p:cBhvr>
                                      <p:to>
                                        <p:strVal val="visible"/>
                                      </p:to>
                                    </p:set>
                                  </p:childTnLst>
                                </p:cTn>
                              </p:par>
                            </p:childTnLst>
                          </p:cTn>
                        </p:par>
                        <p:par>
                          <p:cTn id="19" fill="hold" nodeType="afterGroup">
                            <p:stCondLst>
                              <p:cond delay="1500"/>
                            </p:stCondLst>
                            <p:childTnLst>
                              <p:par>
                                <p:cTn id="20" presetID="16" presetClass="entr" presetSubtype="26" fill="hold" nodeType="afterEffect">
                                  <p:stCondLst>
                                    <p:cond delay="0"/>
                                  </p:stCondLst>
                                  <p:childTnLst>
                                    <p:set>
                                      <p:cBhvr>
                                        <p:cTn id="21" dur="1" fill="hold">
                                          <p:stCondLst>
                                            <p:cond delay="0"/>
                                          </p:stCondLst>
                                        </p:cTn>
                                        <p:tgtEl>
                                          <p:spTgt spid="157700"/>
                                        </p:tgtEl>
                                        <p:attrNameLst>
                                          <p:attrName>style.visibility</p:attrName>
                                        </p:attrNameLst>
                                      </p:cBhvr>
                                      <p:to>
                                        <p:strVal val="visible"/>
                                      </p:to>
                                    </p:set>
                                    <p:animEffect transition="in" filter="barn(inHorizontal)">
                                      <p:cBhvr>
                                        <p:cTn id="22" dur="500" fill="hold"/>
                                        <p:tgtEl>
                                          <p:spTgt spid="1577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7" presetClass="entr" presetSubtype="2" fill="hold" nodeType="clickEffect">
                                  <p:stCondLst>
                                    <p:cond delay="0"/>
                                  </p:stCondLst>
                                  <p:childTnLst>
                                    <p:set>
                                      <p:cBhvr>
                                        <p:cTn id="26" dur="1" fill="hold">
                                          <p:stCondLst>
                                            <p:cond delay="0"/>
                                          </p:stCondLst>
                                        </p:cTn>
                                        <p:tgtEl>
                                          <p:spTgt spid="157702"/>
                                        </p:tgtEl>
                                        <p:attrNameLst>
                                          <p:attrName>style.visibility</p:attrName>
                                        </p:attrNameLst>
                                      </p:cBhvr>
                                      <p:to>
                                        <p:strVal val="visible"/>
                                      </p:to>
                                    </p:set>
                                    <p:anim calcmode="lin" valueType="num">
                                      <p:cBhvr>
                                        <p:cTn id="27" dur="500" fill="hold"/>
                                        <p:tgtEl>
                                          <p:spTgt spid="157702"/>
                                        </p:tgtEl>
                                        <p:attrNameLst>
                                          <p:attrName>ppt_x</p:attrName>
                                        </p:attrNameLst>
                                      </p:cBhvr>
                                      <p:tavLst>
                                        <p:tav tm="0">
                                          <p:val>
                                            <p:strVal val="#ppt_x+#ppt_w/2"/>
                                          </p:val>
                                        </p:tav>
                                        <p:tav tm="100000">
                                          <p:val>
                                            <p:strVal val="#ppt_x"/>
                                          </p:val>
                                        </p:tav>
                                      </p:tavLst>
                                    </p:anim>
                                    <p:anim calcmode="lin" valueType="num">
                                      <p:cBhvr>
                                        <p:cTn id="28" dur="500" fill="hold"/>
                                        <p:tgtEl>
                                          <p:spTgt spid="157702"/>
                                        </p:tgtEl>
                                        <p:attrNameLst>
                                          <p:attrName>ppt_y</p:attrName>
                                        </p:attrNameLst>
                                      </p:cBhvr>
                                      <p:tavLst>
                                        <p:tav tm="0">
                                          <p:val>
                                            <p:strVal val="#ppt_y"/>
                                          </p:val>
                                        </p:tav>
                                        <p:tav tm="100000">
                                          <p:val>
                                            <p:strVal val="#ppt_y"/>
                                          </p:val>
                                        </p:tav>
                                      </p:tavLst>
                                    </p:anim>
                                    <p:anim calcmode="lin" valueType="num">
                                      <p:cBhvr>
                                        <p:cTn id="29" dur="500" fill="hold"/>
                                        <p:tgtEl>
                                          <p:spTgt spid="157702"/>
                                        </p:tgtEl>
                                        <p:attrNameLst>
                                          <p:attrName>ppt_w</p:attrName>
                                        </p:attrNameLst>
                                      </p:cBhvr>
                                      <p:tavLst>
                                        <p:tav tm="0">
                                          <p:val>
                                            <p:fltVal val="0"/>
                                          </p:val>
                                        </p:tav>
                                        <p:tav tm="100000">
                                          <p:val>
                                            <p:strVal val="#ppt_w"/>
                                          </p:val>
                                        </p:tav>
                                      </p:tavLst>
                                    </p:anim>
                                    <p:anim calcmode="lin" valueType="num">
                                      <p:cBhvr>
                                        <p:cTn id="30" dur="500" fill="hold"/>
                                        <p:tgtEl>
                                          <p:spTgt spid="157702"/>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17" presetClass="entr" presetSubtype="2" fill="hold" nodeType="clickEffect">
                                  <p:stCondLst>
                                    <p:cond delay="0"/>
                                  </p:stCondLst>
                                  <p:childTnLst>
                                    <p:set>
                                      <p:cBhvr>
                                        <p:cTn id="34" dur="1" fill="hold">
                                          <p:stCondLst>
                                            <p:cond delay="0"/>
                                          </p:stCondLst>
                                        </p:cTn>
                                        <p:tgtEl>
                                          <p:spTgt spid="157703"/>
                                        </p:tgtEl>
                                        <p:attrNameLst>
                                          <p:attrName>style.visibility</p:attrName>
                                        </p:attrNameLst>
                                      </p:cBhvr>
                                      <p:to>
                                        <p:strVal val="visible"/>
                                      </p:to>
                                    </p:set>
                                    <p:anim calcmode="lin" valueType="num">
                                      <p:cBhvr>
                                        <p:cTn id="35" dur="500" fill="hold"/>
                                        <p:tgtEl>
                                          <p:spTgt spid="157703"/>
                                        </p:tgtEl>
                                        <p:attrNameLst>
                                          <p:attrName>ppt_x</p:attrName>
                                        </p:attrNameLst>
                                      </p:cBhvr>
                                      <p:tavLst>
                                        <p:tav tm="0">
                                          <p:val>
                                            <p:strVal val="#ppt_x+#ppt_w/2"/>
                                          </p:val>
                                        </p:tav>
                                        <p:tav tm="100000">
                                          <p:val>
                                            <p:strVal val="#ppt_x"/>
                                          </p:val>
                                        </p:tav>
                                      </p:tavLst>
                                    </p:anim>
                                    <p:anim calcmode="lin" valueType="num">
                                      <p:cBhvr>
                                        <p:cTn id="36" dur="500" fill="hold"/>
                                        <p:tgtEl>
                                          <p:spTgt spid="157703"/>
                                        </p:tgtEl>
                                        <p:attrNameLst>
                                          <p:attrName>ppt_y</p:attrName>
                                        </p:attrNameLst>
                                      </p:cBhvr>
                                      <p:tavLst>
                                        <p:tav tm="0">
                                          <p:val>
                                            <p:strVal val="#ppt_y"/>
                                          </p:val>
                                        </p:tav>
                                        <p:tav tm="100000">
                                          <p:val>
                                            <p:strVal val="#ppt_y"/>
                                          </p:val>
                                        </p:tav>
                                      </p:tavLst>
                                    </p:anim>
                                    <p:anim calcmode="lin" valueType="num">
                                      <p:cBhvr>
                                        <p:cTn id="37" dur="500" fill="hold"/>
                                        <p:tgtEl>
                                          <p:spTgt spid="157703"/>
                                        </p:tgtEl>
                                        <p:attrNameLst>
                                          <p:attrName>ppt_w</p:attrName>
                                        </p:attrNameLst>
                                      </p:cBhvr>
                                      <p:tavLst>
                                        <p:tav tm="0">
                                          <p:val>
                                            <p:fltVal val="0"/>
                                          </p:val>
                                        </p:tav>
                                        <p:tav tm="100000">
                                          <p:val>
                                            <p:strVal val="#ppt_w"/>
                                          </p:val>
                                        </p:tav>
                                      </p:tavLst>
                                    </p:anim>
                                    <p:anim calcmode="lin" valueType="num">
                                      <p:cBhvr>
                                        <p:cTn id="38" dur="500" fill="hold"/>
                                        <p:tgtEl>
                                          <p:spTgt spid="157703"/>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17" presetClass="entr" presetSubtype="2" fill="hold" nodeType="clickEffect">
                                  <p:stCondLst>
                                    <p:cond delay="0"/>
                                  </p:stCondLst>
                                  <p:childTnLst>
                                    <p:set>
                                      <p:cBhvr>
                                        <p:cTn id="42" dur="1" fill="hold">
                                          <p:stCondLst>
                                            <p:cond delay="0"/>
                                          </p:stCondLst>
                                        </p:cTn>
                                        <p:tgtEl>
                                          <p:spTgt spid="157704"/>
                                        </p:tgtEl>
                                        <p:attrNameLst>
                                          <p:attrName>style.visibility</p:attrName>
                                        </p:attrNameLst>
                                      </p:cBhvr>
                                      <p:to>
                                        <p:strVal val="visible"/>
                                      </p:to>
                                    </p:set>
                                    <p:anim calcmode="lin" valueType="num">
                                      <p:cBhvr>
                                        <p:cTn id="43" dur="500" fill="hold"/>
                                        <p:tgtEl>
                                          <p:spTgt spid="157704"/>
                                        </p:tgtEl>
                                        <p:attrNameLst>
                                          <p:attrName>ppt_x</p:attrName>
                                        </p:attrNameLst>
                                      </p:cBhvr>
                                      <p:tavLst>
                                        <p:tav tm="0">
                                          <p:val>
                                            <p:strVal val="#ppt_x+#ppt_w/2"/>
                                          </p:val>
                                        </p:tav>
                                        <p:tav tm="100000">
                                          <p:val>
                                            <p:strVal val="#ppt_x"/>
                                          </p:val>
                                        </p:tav>
                                      </p:tavLst>
                                    </p:anim>
                                    <p:anim calcmode="lin" valueType="num">
                                      <p:cBhvr>
                                        <p:cTn id="44" dur="500" fill="hold"/>
                                        <p:tgtEl>
                                          <p:spTgt spid="157704"/>
                                        </p:tgtEl>
                                        <p:attrNameLst>
                                          <p:attrName>ppt_y</p:attrName>
                                        </p:attrNameLst>
                                      </p:cBhvr>
                                      <p:tavLst>
                                        <p:tav tm="0">
                                          <p:val>
                                            <p:strVal val="#ppt_y"/>
                                          </p:val>
                                        </p:tav>
                                        <p:tav tm="100000">
                                          <p:val>
                                            <p:strVal val="#ppt_y"/>
                                          </p:val>
                                        </p:tav>
                                      </p:tavLst>
                                    </p:anim>
                                    <p:anim calcmode="lin" valueType="num">
                                      <p:cBhvr>
                                        <p:cTn id="45" dur="500" fill="hold"/>
                                        <p:tgtEl>
                                          <p:spTgt spid="157704"/>
                                        </p:tgtEl>
                                        <p:attrNameLst>
                                          <p:attrName>ppt_w</p:attrName>
                                        </p:attrNameLst>
                                      </p:cBhvr>
                                      <p:tavLst>
                                        <p:tav tm="0">
                                          <p:val>
                                            <p:fltVal val="0"/>
                                          </p:val>
                                        </p:tav>
                                        <p:tav tm="100000">
                                          <p:val>
                                            <p:strVal val="#ppt_w"/>
                                          </p:val>
                                        </p:tav>
                                      </p:tavLst>
                                    </p:anim>
                                    <p:anim calcmode="lin" valueType="num">
                                      <p:cBhvr>
                                        <p:cTn id="46" dur="500" fill="hold"/>
                                        <p:tgtEl>
                                          <p:spTgt spid="15770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3841" name="Text Box 57"/>
          <p:cNvSpPr/>
          <p:nvPr/>
        </p:nvSpPr>
        <p:spPr>
          <a:xfrm>
            <a:off x="2260600" y="3057525"/>
            <a:ext cx="8037513" cy="2324735"/>
          </a:xfrm>
          <a:prstGeom prst="rect">
            <a:avLst/>
          </a:prstGeom>
          <a:noFill/>
          <a:ln w="9525">
            <a:noFill/>
          </a:ln>
        </p:spPr>
        <p:txBody>
          <a:bodyPr anchor="t" anchorCtr="0">
            <a:spAutoFit/>
          </a:bodyPr>
          <a:lstStyle/>
          <a:p>
            <a:pPr>
              <a:lnSpc>
                <a:spcPct val="110000"/>
              </a:lnSpc>
            </a:pPr>
            <a:r>
              <a:rPr lang="zh-CN" altLang="en-US" sz="4400" b="1">
                <a:latin typeface="Arial" panose="020B0604020202020204" pitchFamily="34" charset="0"/>
                <a:ea typeface="宋体" panose="02010600030101010101" pitchFamily="2" charset="-122"/>
              </a:rPr>
              <a:t>作者在提出拿来主义之前提到</a:t>
            </a:r>
            <a:r>
              <a:rPr lang="zh-CN" altLang="en-US" sz="4400" b="1">
                <a:solidFill>
                  <a:srgbClr val="7030A0"/>
                </a:solidFill>
                <a:latin typeface="Arial" panose="020B0604020202020204" pitchFamily="34" charset="0"/>
                <a:ea typeface="宋体" panose="02010600030101010101" pitchFamily="2" charset="-122"/>
              </a:rPr>
              <a:t>哪几个</a:t>
            </a:r>
            <a:r>
              <a:rPr lang="zh-CN" altLang="en-US" sz="4400" b="1">
                <a:solidFill>
                  <a:srgbClr val="7030A0"/>
                </a:solidFill>
                <a:latin typeface="微软雅黑" panose="020B0503020204020204" pitchFamily="34" charset="-122"/>
                <a:ea typeface="宋体" panose="02010600030101010101" pitchFamily="2" charset="-122"/>
              </a:rPr>
              <a:t>“</a:t>
            </a:r>
            <a:r>
              <a:rPr lang="zh-CN" altLang="en-US" sz="4400" b="1">
                <a:solidFill>
                  <a:srgbClr val="7030A0"/>
                </a:solidFill>
                <a:latin typeface="Arial" panose="020B0604020202020204" pitchFamily="34" charset="0"/>
                <a:ea typeface="宋体" panose="02010600030101010101" pitchFamily="2" charset="-122"/>
              </a:rPr>
              <a:t>主义</a:t>
            </a:r>
            <a:r>
              <a:rPr lang="zh-CN" altLang="en-US" sz="4400" b="1">
                <a:solidFill>
                  <a:srgbClr val="7030A0"/>
                </a:solidFill>
                <a:latin typeface="微软雅黑" panose="020B0503020204020204" pitchFamily="34" charset="-122"/>
                <a:ea typeface="宋体" panose="02010600030101010101" pitchFamily="2" charset="-122"/>
              </a:rPr>
              <a:t>”</a:t>
            </a:r>
            <a:r>
              <a:rPr lang="zh-CN" altLang="en-US" sz="4400" b="1">
                <a:latin typeface="Arial" panose="020B0604020202020204" pitchFamily="34" charset="0"/>
                <a:ea typeface="宋体" panose="02010600030101010101" pitchFamily="2" charset="-122"/>
              </a:rPr>
              <a:t>？它们的</a:t>
            </a:r>
            <a:r>
              <a:rPr lang="zh-CN" altLang="en-US" sz="4400" b="1">
                <a:solidFill>
                  <a:srgbClr val="7030A0"/>
                </a:solidFill>
                <a:latin typeface="Arial" panose="020B0604020202020204" pitchFamily="34" charset="0"/>
                <a:ea typeface="宋体" panose="02010600030101010101" pitchFamily="2" charset="-122"/>
              </a:rPr>
              <a:t>实质、表现</a:t>
            </a:r>
            <a:r>
              <a:rPr lang="zh-CN" altLang="en-US" sz="4400" b="1">
                <a:latin typeface="Arial" panose="020B0604020202020204" pitchFamily="34" charset="0"/>
                <a:ea typeface="宋体" panose="02010600030101010101" pitchFamily="2" charset="-122"/>
              </a:rPr>
              <a:t>和</a:t>
            </a:r>
            <a:r>
              <a:rPr lang="zh-CN" altLang="en-US" sz="4400" b="1">
                <a:solidFill>
                  <a:srgbClr val="7030A0"/>
                </a:solidFill>
                <a:latin typeface="Arial" panose="020B0604020202020204" pitchFamily="34" charset="0"/>
                <a:ea typeface="宋体" panose="02010600030101010101" pitchFamily="2" charset="-122"/>
              </a:rPr>
              <a:t>危害</a:t>
            </a:r>
            <a:r>
              <a:rPr lang="zh-CN" altLang="en-US" sz="4400" b="1">
                <a:latin typeface="Arial" panose="020B0604020202020204" pitchFamily="34" charset="0"/>
                <a:ea typeface="宋体" panose="02010600030101010101" pitchFamily="2" charset="-122"/>
              </a:rPr>
              <a:t>是什么？</a:t>
            </a:r>
          </a:p>
        </p:txBody>
      </p:sp>
      <p:sp>
        <p:nvSpPr>
          <p:cNvPr id="163842" name="Text Box 76"/>
          <p:cNvSpPr/>
          <p:nvPr/>
        </p:nvSpPr>
        <p:spPr>
          <a:xfrm>
            <a:off x="2782888" y="1620838"/>
            <a:ext cx="5691187" cy="922020"/>
          </a:xfrm>
          <a:prstGeom prst="rect">
            <a:avLst/>
          </a:prstGeom>
          <a:noFill/>
          <a:ln w="9525">
            <a:noFill/>
          </a:ln>
        </p:spPr>
        <p:txBody>
          <a:bodyPr wrap="square" anchor="t" anchorCtr="0">
            <a:spAutoFit/>
          </a:bodyPr>
          <a:lstStyle/>
          <a:p>
            <a:r>
              <a:rPr lang="en-US" altLang="zh-CN" sz="2500" b="1">
                <a:latin typeface="Arial" panose="020B0604020202020204" pitchFamily="34" charset="0"/>
                <a:ea typeface="宋体" panose="02010600030101010101" pitchFamily="2" charset="-122"/>
              </a:rPr>
              <a:t>   </a:t>
            </a:r>
            <a:r>
              <a:rPr lang="zh-CN" altLang="en-US" sz="5400" b="1">
                <a:latin typeface="黑体" panose="02010609060101010101" pitchFamily="49" charset="-122"/>
                <a:ea typeface="黑体" panose="02010609060101010101" pitchFamily="49" charset="-122"/>
              </a:rPr>
              <a:t>速读第</a:t>
            </a:r>
            <a:r>
              <a:rPr lang="en-US" altLang="zh-CN" sz="5400" b="1">
                <a:latin typeface="黑体" panose="02010609060101010101" pitchFamily="49" charset="-122"/>
                <a:ea typeface="黑体" panose="02010609060101010101" pitchFamily="49" charset="-122"/>
              </a:rPr>
              <a:t>1—6</a:t>
            </a:r>
            <a:r>
              <a:rPr lang="zh-CN" altLang="en-US" sz="5400" b="1">
                <a:latin typeface="黑体" panose="02010609060101010101" pitchFamily="49" charset="-122"/>
                <a:ea typeface="黑体" panose="02010609060101010101" pitchFamily="49" charset="-122"/>
              </a:rPr>
              <a:t>段</a:t>
            </a:r>
          </a:p>
        </p:txBody>
      </p:sp>
      <p:sp>
        <p:nvSpPr>
          <p:cNvPr id="163843" name="文本框 8"/>
          <p:cNvSpPr/>
          <p:nvPr/>
        </p:nvSpPr>
        <p:spPr>
          <a:xfrm>
            <a:off x="1524000" y="0"/>
            <a:ext cx="3883025" cy="1106805"/>
          </a:xfrm>
          <a:prstGeom prst="rect">
            <a:avLst/>
          </a:prstGeom>
          <a:noFill/>
          <a:ln w="9525" cap="flat" cmpd="sng">
            <a:solidFill>
              <a:srgbClr val="7030A0"/>
            </a:solidFill>
            <a:prstDash val="solid"/>
            <a:round/>
            <a:headEnd type="none" w="med" len="med"/>
            <a:tailEnd type="none" w="med" len="med"/>
          </a:ln>
        </p:spPr>
        <p:txBody>
          <a:bodyPr wrap="square" anchor="t" anchorCtr="0">
            <a:spAutoFit/>
          </a:bodyPr>
          <a:lstStyle/>
          <a:p>
            <a:r>
              <a:rPr lang="zh-CN" altLang="en-US" sz="6600" b="1">
                <a:solidFill>
                  <a:srgbClr val="7030A0"/>
                </a:solidFill>
                <a:latin typeface="华文新魏" pitchFamily="2" charset="-122"/>
                <a:ea typeface="华文新魏" pitchFamily="2" charset="-122"/>
              </a:rPr>
              <a:t>研读课文</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4865" name="Rectangle 3"/>
          <p:cNvSpPr>
            <a:spLocks noGrp="1"/>
          </p:cNvSpPr>
          <p:nvPr>
            <p:ph idx="1"/>
          </p:nvPr>
        </p:nvSpPr>
        <p:spPr>
          <a:xfrm>
            <a:off x="1712913" y="758825"/>
            <a:ext cx="8955087" cy="5661025"/>
          </a:xfrm>
        </p:spPr>
        <p:txBody>
          <a:bodyPr wrap="square" lIns="91440" tIns="45720" rIns="91440" bIns="45720" anchor="t" anchorCtr="0">
            <a:normAutofit fontScale="97500"/>
          </a:bodyPr>
          <a:lstStyle/>
          <a:p>
            <a:pPr marL="0" indent="0" latinLnBrk="0">
              <a:lnSpc>
                <a:spcPct val="200000"/>
              </a:lnSpc>
              <a:spcBef>
                <a:spcPct val="0"/>
              </a:spcBef>
              <a:buClr>
                <a:srgbClr val="808080"/>
              </a:buClr>
              <a:buNone/>
            </a:pPr>
            <a:r>
              <a:rPr lang="zh-CN" altLang="en-US" sz="4000" b="1">
                <a:latin typeface="黑体" panose="02010609060101010101" pitchFamily="49" charset="-122"/>
                <a:ea typeface="黑体" panose="02010609060101010101" pitchFamily="49" charset="-122"/>
              </a:rPr>
              <a:t>    中国一向是所谓“闭关主义”，自己不去，别人也不许来。自从给枪炮打破了大门之后，又碰了一串钉子，到现在，成了什么都是“送去主义”了。</a:t>
            </a:r>
          </a:p>
        </p:txBody>
      </p:sp>
      <p:sp>
        <p:nvSpPr>
          <p:cNvPr id="164866" name="AutoShape 10"/>
          <p:cNvSpPr/>
          <p:nvPr/>
        </p:nvSpPr>
        <p:spPr>
          <a:xfrm>
            <a:off x="7391400" y="4797425"/>
            <a:ext cx="2449513" cy="719138"/>
          </a:xfrm>
          <a:prstGeom prst="wedgeRoundRectCallout">
            <a:avLst>
              <a:gd name="adj1" fmla="val -43750"/>
              <a:gd name="adj2" fmla="val 70000"/>
              <a:gd name="adj3" fmla="val 16667"/>
            </a:avLst>
          </a:prstGeom>
          <a:noFill/>
          <a:ln w="9525">
            <a:noFill/>
          </a:ln>
        </p:spPr>
        <p:txBody>
          <a:bodyPr anchor="t" anchorCtr="0"/>
          <a:lstStyle/>
          <a:p>
            <a:pPr algn="ctr"/>
            <a:endParaRPr lang="zh-CN" altLang="en-US" sz="3600" b="1">
              <a:solidFill>
                <a:srgbClr val="00007D"/>
              </a:solidFill>
              <a:latin typeface="Arial" panose="020B0604020202020204" pitchFamily="34" charset="0"/>
              <a:ea typeface="黑体" panose="02010609060101010101" pitchFamily="49" charset="-122"/>
            </a:endParaRPr>
          </a:p>
        </p:txBody>
      </p:sp>
      <p:cxnSp>
        <p:nvCxnSpPr>
          <p:cNvPr id="164867" name="Line 3"/>
          <p:cNvCxnSpPr/>
          <p:nvPr/>
        </p:nvCxnSpPr>
        <p:spPr>
          <a:xfrm flipV="1">
            <a:off x="1862138" y="1022350"/>
            <a:ext cx="8229600" cy="41275"/>
          </a:xfrm>
          <a:prstGeom prst="line">
            <a:avLst/>
          </a:prstGeom>
          <a:ln w="60325" cap="rnd" cmpd="sng">
            <a:solidFill>
              <a:srgbClr val="FFFF99"/>
            </a:solidFill>
            <a:prstDash val="sysDot"/>
            <a:round/>
            <a:headEnd type="none" w="med" len="med"/>
            <a:tailEnd type="none" w="med" len="med"/>
          </a:ln>
          <a:effectLst>
            <a:outerShdw dist="107763" dir="13499999" algn="ctr" rotWithShape="0">
              <a:srgbClr val="C0C0C0">
                <a:alpha val="50000"/>
              </a:srgbClr>
            </a:outerShdw>
          </a:effectLst>
        </p:spPr>
      </p:cxnSp>
      <p:sp>
        <p:nvSpPr>
          <p:cNvPr id="159749" name="TextBox 13"/>
          <p:cNvSpPr/>
          <p:nvPr/>
        </p:nvSpPr>
        <p:spPr>
          <a:xfrm>
            <a:off x="1524000" y="158750"/>
            <a:ext cx="2428240" cy="768350"/>
          </a:xfrm>
          <a:prstGeom prst="rect">
            <a:avLst/>
          </a:prstGeom>
          <a:solidFill>
            <a:srgbClr val="FFFF00"/>
          </a:solidFill>
          <a:ln w="9525" cap="flat" cmpd="sng">
            <a:solidFill>
              <a:srgbClr val="FF0000"/>
            </a:solidFill>
            <a:prstDash val="solid"/>
            <a:miter/>
            <a:headEnd type="none" w="med" len="med"/>
            <a:tailEnd type="none" w="med" len="med"/>
          </a:ln>
        </p:spPr>
        <p:txBody>
          <a:bodyPr wrap="none" anchor="t" anchorCtr="0">
            <a:spAutoFit/>
          </a:bodyPr>
          <a:lstStyle/>
          <a:p>
            <a:pPr>
              <a:buClrTx/>
            </a:pPr>
            <a:r>
              <a:rPr lang="zh-CN" altLang="en-US" sz="4400" b="1">
                <a:solidFill>
                  <a:srgbClr val="FF0000"/>
                </a:solidFill>
                <a:latin typeface="Arial" panose="020B0604020202020204" pitchFamily="34" charset="0"/>
                <a:ea typeface="宋体" panose="02010600030101010101" pitchFamily="2" charset="-122"/>
              </a:rPr>
              <a:t>闭关主义</a:t>
            </a:r>
          </a:p>
        </p:txBody>
      </p:sp>
      <p:sp>
        <p:nvSpPr>
          <p:cNvPr id="159750" name="椭圆 2"/>
          <p:cNvSpPr/>
          <p:nvPr/>
        </p:nvSpPr>
        <p:spPr>
          <a:xfrm>
            <a:off x="1712913" y="2424113"/>
            <a:ext cx="5362575" cy="804862"/>
          </a:xfrm>
          <a:prstGeom prst="ellipse">
            <a:avLst/>
          </a:prstGeom>
          <a:noFill/>
          <a:ln w="28575" cap="flat" cmpd="sng">
            <a:solidFill>
              <a:srgbClr val="FF0000"/>
            </a:solidFill>
            <a:prstDash val="solid"/>
            <a:round/>
            <a:headEnd type="none" w="med" len="med"/>
            <a:tailEnd type="none" w="med" len="med"/>
          </a:ln>
        </p:spPr>
        <p:txBody>
          <a:bodyPr anchor="ctr" anchorCtr="0"/>
          <a:lstStyle/>
          <a:p>
            <a:pPr algn="ctr"/>
            <a:endParaRPr lang="zh-CN" altLang="en-US">
              <a:solidFill>
                <a:srgbClr val="FFFFFF"/>
              </a:solidFill>
              <a:latin typeface="Arial" panose="020B0604020202020204" pitchFamily="34" charset="0"/>
              <a:ea typeface="宋体" panose="02010600030101010101" pitchFamily="2" charset="-122"/>
            </a:endParaRPr>
          </a:p>
        </p:txBody>
      </p:sp>
      <p:sp>
        <p:nvSpPr>
          <p:cNvPr id="159751" name="文本框 3"/>
          <p:cNvSpPr/>
          <p:nvPr/>
        </p:nvSpPr>
        <p:spPr>
          <a:xfrm>
            <a:off x="1617663" y="1860550"/>
            <a:ext cx="1714500" cy="706755"/>
          </a:xfrm>
          <a:prstGeom prst="rect">
            <a:avLst/>
          </a:prstGeom>
          <a:noFill/>
          <a:ln w="9525">
            <a:noFill/>
          </a:ln>
        </p:spPr>
        <p:txBody>
          <a:bodyPr wrap="non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表现：</a:t>
            </a:r>
          </a:p>
        </p:txBody>
      </p:sp>
      <p:sp>
        <p:nvSpPr>
          <p:cNvPr id="159752" name="文本框 4"/>
          <p:cNvSpPr/>
          <p:nvPr/>
        </p:nvSpPr>
        <p:spPr>
          <a:xfrm>
            <a:off x="5599113" y="157163"/>
            <a:ext cx="2735580" cy="706755"/>
          </a:xfrm>
          <a:prstGeom prst="rect">
            <a:avLst/>
          </a:prstGeom>
          <a:noFill/>
          <a:ln w="9525">
            <a:noFill/>
          </a:ln>
        </p:spPr>
        <p:txBody>
          <a:bodyPr wrap="non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惧外、排外</a:t>
            </a:r>
            <a:endParaRPr lang="zh-CN" altLang="en-US" sz="4000" b="1">
              <a:solidFill>
                <a:srgbClr val="FF0000"/>
              </a:solidFill>
              <a:latin typeface="黑体" panose="02010609060101010101" pitchFamily="49" charset="-122"/>
              <a:ea typeface="黑体" panose="02010609060101010101" pitchFamily="49" charset="-122"/>
            </a:endParaRPr>
          </a:p>
        </p:txBody>
      </p:sp>
      <p:sp>
        <p:nvSpPr>
          <p:cNvPr id="159753" name="Rectangle 5"/>
          <p:cNvSpPr/>
          <p:nvPr/>
        </p:nvSpPr>
        <p:spPr>
          <a:xfrm>
            <a:off x="4184650" y="222250"/>
            <a:ext cx="1787525" cy="641350"/>
          </a:xfrm>
          <a:prstGeom prst="rect">
            <a:avLst/>
          </a:prstGeom>
          <a:noFill/>
          <a:ln w="9525">
            <a:noFill/>
          </a:ln>
        </p:spPr>
        <p:txBody>
          <a:bodyPr lIns="92075" tIns="46038" rIns="92075" bIns="46038" anchor="t" anchorCtr="0"/>
          <a:lstStyle/>
          <a:p>
            <a:pPr marL="342900" indent="-342900">
              <a:lnSpc>
                <a:spcPct val="90000"/>
              </a:lnSpc>
              <a:spcBef>
                <a:spcPct val="50000"/>
              </a:spcBef>
            </a:pPr>
            <a:r>
              <a:rPr lang="zh-CN" altLang="en-US" sz="4000" b="1">
                <a:solidFill>
                  <a:srgbClr val="FF0000"/>
                </a:solidFill>
                <a:latin typeface="黑体" panose="02010609060101010101" pitchFamily="49" charset="-122"/>
                <a:ea typeface="黑体" panose="02010609060101010101" pitchFamily="49" charset="-122"/>
              </a:rPr>
              <a:t>实质：</a:t>
            </a:r>
          </a:p>
        </p:txBody>
      </p:sp>
      <p:cxnSp>
        <p:nvCxnSpPr>
          <p:cNvPr id="159754" name="直接连接符 5"/>
          <p:cNvCxnSpPr/>
          <p:nvPr/>
        </p:nvCxnSpPr>
        <p:spPr>
          <a:xfrm>
            <a:off x="8578850" y="3225800"/>
            <a:ext cx="1852613" cy="3175"/>
          </a:xfrm>
          <a:prstGeom prst="line">
            <a:avLst/>
          </a:prstGeom>
          <a:ln w="28575" cap="flat" cmpd="thickThin">
            <a:solidFill>
              <a:srgbClr val="FF0000"/>
            </a:solidFill>
            <a:prstDash val="solid"/>
            <a:round/>
            <a:headEnd type="none" w="med" len="med"/>
            <a:tailEnd type="none" w="med" len="med"/>
          </a:ln>
        </p:spPr>
      </p:cxnSp>
      <p:cxnSp>
        <p:nvCxnSpPr>
          <p:cNvPr id="159755" name="直接连接符 6"/>
          <p:cNvCxnSpPr/>
          <p:nvPr/>
        </p:nvCxnSpPr>
        <p:spPr>
          <a:xfrm>
            <a:off x="1811338" y="4424363"/>
            <a:ext cx="1979612" cy="12700"/>
          </a:xfrm>
          <a:prstGeom prst="line">
            <a:avLst/>
          </a:prstGeom>
          <a:ln w="28575" cap="flat" cmpd="thickThin">
            <a:solidFill>
              <a:srgbClr val="FF0000"/>
            </a:solidFill>
            <a:prstDash val="solid"/>
            <a:round/>
            <a:headEnd type="none" w="med" len="med"/>
            <a:tailEnd type="none" w="med" len="med"/>
          </a:ln>
        </p:spPr>
      </p:cxnSp>
      <p:cxnSp>
        <p:nvCxnSpPr>
          <p:cNvPr id="159756" name="直接连接符 7"/>
          <p:cNvCxnSpPr/>
          <p:nvPr/>
        </p:nvCxnSpPr>
        <p:spPr>
          <a:xfrm>
            <a:off x="6040438" y="4424363"/>
            <a:ext cx="2719387" cy="12700"/>
          </a:xfrm>
          <a:prstGeom prst="line">
            <a:avLst/>
          </a:prstGeom>
          <a:ln w="28575" cap="flat" cmpd="thickThin">
            <a:solidFill>
              <a:srgbClr val="FF0000"/>
            </a:solidFill>
            <a:prstDash val="solid"/>
            <a:round/>
            <a:headEnd type="none" w="med" len="med"/>
            <a:tailEnd type="none" w="med" len="med"/>
          </a:ln>
        </p:spPr>
      </p:cxnSp>
      <p:cxnSp>
        <p:nvCxnSpPr>
          <p:cNvPr id="159757" name="直接连接符 8"/>
          <p:cNvCxnSpPr/>
          <p:nvPr/>
        </p:nvCxnSpPr>
        <p:spPr>
          <a:xfrm>
            <a:off x="6481763" y="5668963"/>
            <a:ext cx="1852612" cy="3175"/>
          </a:xfrm>
          <a:prstGeom prst="line">
            <a:avLst/>
          </a:prstGeom>
          <a:ln w="28575" cap="flat" cmpd="thickThin">
            <a:solidFill>
              <a:srgbClr val="FF0000"/>
            </a:solidFill>
            <a:prstDash val="solid"/>
            <a:round/>
            <a:headEnd type="none" w="med" len="med"/>
            <a:tailEnd type="none" w="med" len="med"/>
          </a:ln>
        </p:spPr>
      </p:cxnSp>
      <p:sp>
        <p:nvSpPr>
          <p:cNvPr id="159758" name="文本框 9"/>
          <p:cNvSpPr/>
          <p:nvPr/>
        </p:nvSpPr>
        <p:spPr>
          <a:xfrm>
            <a:off x="7724775" y="1860550"/>
            <a:ext cx="2943225" cy="706755"/>
          </a:xfrm>
          <a:prstGeom prst="rect">
            <a:avLst/>
          </a:prstGeom>
          <a:noFill/>
          <a:ln w="9525">
            <a:noFill/>
          </a:ln>
        </p:spPr>
        <p:txBody>
          <a:bodyPr wrap="square" anchor="t" anchorCtr="0">
            <a:spAutoFit/>
          </a:bodyPr>
          <a:lstStyle/>
          <a:p>
            <a:r>
              <a:rPr lang="en-US" altLang="zh-CN" sz="4000" b="1">
                <a:solidFill>
                  <a:srgbClr val="FF0000"/>
                </a:solidFill>
                <a:latin typeface="黑体" panose="02010609060101010101" pitchFamily="49" charset="-122"/>
                <a:ea typeface="黑体" panose="02010609060101010101" pitchFamily="49" charset="-122"/>
                <a:sym typeface="宋体" panose="02010600030101010101" pitchFamily="2" charset="-122"/>
              </a:rPr>
              <a:t>1.</a:t>
            </a:r>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鸦片战争</a:t>
            </a:r>
            <a:endParaRPr lang="zh-CN" altLang="en-US" sz="4000" b="1">
              <a:solidFill>
                <a:srgbClr val="FF0000"/>
              </a:solidFill>
              <a:latin typeface="黑体" panose="02010609060101010101" pitchFamily="49" charset="-122"/>
              <a:ea typeface="黑体" panose="02010609060101010101" pitchFamily="49" charset="-122"/>
            </a:endParaRPr>
          </a:p>
        </p:txBody>
      </p:sp>
      <p:sp>
        <p:nvSpPr>
          <p:cNvPr id="159759" name="文本框 10"/>
          <p:cNvSpPr/>
          <p:nvPr/>
        </p:nvSpPr>
        <p:spPr>
          <a:xfrm>
            <a:off x="6288088" y="1860550"/>
            <a:ext cx="1714500" cy="706755"/>
          </a:xfrm>
          <a:prstGeom prst="rect">
            <a:avLst/>
          </a:prstGeom>
          <a:noFill/>
          <a:ln w="9525">
            <a:noFill/>
          </a:ln>
        </p:spPr>
        <p:txBody>
          <a:bodyPr wrap="non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危害：</a:t>
            </a:r>
          </a:p>
        </p:txBody>
      </p:sp>
      <p:sp>
        <p:nvSpPr>
          <p:cNvPr id="159760" name="文本框 11"/>
          <p:cNvSpPr/>
          <p:nvPr/>
        </p:nvSpPr>
        <p:spPr>
          <a:xfrm>
            <a:off x="6288088" y="3228975"/>
            <a:ext cx="2943225" cy="706755"/>
          </a:xfrm>
          <a:prstGeom prst="rect">
            <a:avLst/>
          </a:prstGeom>
          <a:noFill/>
          <a:ln w="9525">
            <a:noFill/>
          </a:ln>
        </p:spPr>
        <p:txBody>
          <a:bodyPr wrap="square" anchor="t" anchorCtr="0">
            <a:spAutoFit/>
          </a:bodyPr>
          <a:lstStyle/>
          <a:p>
            <a:r>
              <a:rPr lang="en-US" altLang="zh-CN" sz="4000" b="1">
                <a:solidFill>
                  <a:srgbClr val="FF0000"/>
                </a:solidFill>
                <a:latin typeface="黑体" panose="02010609060101010101" pitchFamily="49" charset="-122"/>
                <a:ea typeface="黑体" panose="02010609060101010101" pitchFamily="49" charset="-122"/>
                <a:sym typeface="宋体" panose="02010600030101010101" pitchFamily="2" charset="-122"/>
              </a:rPr>
              <a:t>2.</a:t>
            </a:r>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割地赔款</a:t>
            </a:r>
            <a:endParaRPr lang="zh-CN" altLang="en-US" sz="4000" b="1">
              <a:solidFill>
                <a:srgbClr val="FF0000"/>
              </a:solidFill>
              <a:latin typeface="黑体" panose="02010609060101010101" pitchFamily="49" charset="-122"/>
              <a:ea typeface="黑体" panose="02010609060101010101" pitchFamily="49" charset="-122"/>
            </a:endParaRPr>
          </a:p>
        </p:txBody>
      </p:sp>
      <p:sp>
        <p:nvSpPr>
          <p:cNvPr id="159761" name="文本框 12"/>
          <p:cNvSpPr/>
          <p:nvPr/>
        </p:nvSpPr>
        <p:spPr>
          <a:xfrm>
            <a:off x="4916488" y="5516563"/>
            <a:ext cx="2943225" cy="706755"/>
          </a:xfrm>
          <a:prstGeom prst="rect">
            <a:avLst/>
          </a:prstGeom>
          <a:noFill/>
          <a:ln w="9525">
            <a:noFill/>
          </a:ln>
        </p:spPr>
        <p:txBody>
          <a:bodyPr wrap="square" anchor="t" anchorCtr="0">
            <a:spAutoFit/>
          </a:bodyPr>
          <a:lstStyle/>
          <a:p>
            <a:r>
              <a:rPr lang="en-US" altLang="zh-CN" sz="4000" b="1">
                <a:solidFill>
                  <a:srgbClr val="FF0000"/>
                </a:solidFill>
                <a:latin typeface="黑体" panose="02010609060101010101" pitchFamily="49" charset="-122"/>
                <a:ea typeface="黑体" panose="02010609060101010101" pitchFamily="49" charset="-122"/>
                <a:sym typeface="宋体" panose="02010600030101010101" pitchFamily="2" charset="-122"/>
              </a:rPr>
              <a:t>3.</a:t>
            </a:r>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导致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9749"/>
                                        </p:tgtEl>
                                        <p:attrNameLst>
                                          <p:attrName>style.visibility</p:attrName>
                                        </p:attrNameLst>
                                      </p:cBhvr>
                                      <p:to>
                                        <p:strVal val="visible"/>
                                      </p:to>
                                    </p:set>
                                    <p:anim calcmode="lin" valueType="num">
                                      <p:cBhvr additive="base">
                                        <p:cTn id="7" dur="500" fill="hold"/>
                                        <p:tgtEl>
                                          <p:spTgt spid="159749"/>
                                        </p:tgtEl>
                                        <p:attrNameLst>
                                          <p:attrName>ppt_x</p:attrName>
                                        </p:attrNameLst>
                                      </p:cBhvr>
                                      <p:tavLst>
                                        <p:tav tm="0">
                                          <p:val>
                                            <p:strVal val="#ppt_x"/>
                                          </p:val>
                                        </p:tav>
                                        <p:tav tm="100000">
                                          <p:val>
                                            <p:strVal val="#ppt_x"/>
                                          </p:val>
                                        </p:tav>
                                      </p:tavLst>
                                    </p:anim>
                                    <p:anim calcmode="lin" valueType="num">
                                      <p:cBhvr additive="base">
                                        <p:cTn id="8" dur="500" fill="hold"/>
                                        <p:tgtEl>
                                          <p:spTgt spid="15974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9750"/>
                                        </p:tgtEl>
                                        <p:attrNameLst>
                                          <p:attrName>style.visibility</p:attrName>
                                        </p:attrNameLst>
                                      </p:cBhvr>
                                      <p:to>
                                        <p:strVal val="visible"/>
                                      </p:to>
                                    </p:set>
                                    <p:anim calcmode="lin" valueType="num">
                                      <p:cBhvr additive="base">
                                        <p:cTn id="13" dur="500" fill="hold"/>
                                        <p:tgtEl>
                                          <p:spTgt spid="159750"/>
                                        </p:tgtEl>
                                        <p:attrNameLst>
                                          <p:attrName>ppt_x</p:attrName>
                                        </p:attrNameLst>
                                      </p:cBhvr>
                                      <p:tavLst>
                                        <p:tav tm="0">
                                          <p:val>
                                            <p:strVal val="#ppt_x"/>
                                          </p:val>
                                        </p:tav>
                                        <p:tav tm="100000">
                                          <p:val>
                                            <p:strVal val="#ppt_x"/>
                                          </p:val>
                                        </p:tav>
                                      </p:tavLst>
                                    </p:anim>
                                    <p:anim calcmode="lin" valueType="num">
                                      <p:cBhvr additive="base">
                                        <p:cTn id="14" dur="500" fill="hold"/>
                                        <p:tgtEl>
                                          <p:spTgt spid="15975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59751"/>
                                        </p:tgtEl>
                                        <p:attrNameLst>
                                          <p:attrName>style.visibility</p:attrName>
                                        </p:attrNameLst>
                                      </p:cBhvr>
                                      <p:to>
                                        <p:strVal val="visible"/>
                                      </p:to>
                                    </p:set>
                                    <p:anim calcmode="lin" valueType="num">
                                      <p:cBhvr additive="base">
                                        <p:cTn id="17" dur="500" fill="hold"/>
                                        <p:tgtEl>
                                          <p:spTgt spid="159751"/>
                                        </p:tgtEl>
                                        <p:attrNameLst>
                                          <p:attrName>ppt_x</p:attrName>
                                        </p:attrNameLst>
                                      </p:cBhvr>
                                      <p:tavLst>
                                        <p:tav tm="0">
                                          <p:val>
                                            <p:strVal val="#ppt_x"/>
                                          </p:val>
                                        </p:tav>
                                        <p:tav tm="100000">
                                          <p:val>
                                            <p:strVal val="#ppt_x"/>
                                          </p:val>
                                        </p:tav>
                                      </p:tavLst>
                                    </p:anim>
                                    <p:anim calcmode="lin" valueType="num">
                                      <p:cBhvr additive="base">
                                        <p:cTn id="18" dur="500" fill="hold"/>
                                        <p:tgtEl>
                                          <p:spTgt spid="159751"/>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500"/>
                            </p:stCondLst>
                            <p:childTnLst>
                              <p:par>
                                <p:cTn id="20" presetID="2" presetClass="entr" presetSubtype="4" fill="hold" grpId="3" nodeType="afterEffect">
                                  <p:stCondLst>
                                    <p:cond delay="0"/>
                                  </p:stCondLst>
                                  <p:childTnLst>
                                    <p:set>
                                      <p:cBhvr>
                                        <p:cTn id="21" dur="1" fill="hold">
                                          <p:stCondLst>
                                            <p:cond delay="0"/>
                                          </p:stCondLst>
                                        </p:cTn>
                                        <p:tgtEl>
                                          <p:spTgt spid="159753"/>
                                        </p:tgtEl>
                                        <p:attrNameLst>
                                          <p:attrName>style.visibility</p:attrName>
                                        </p:attrNameLst>
                                      </p:cBhvr>
                                      <p:to>
                                        <p:strVal val="visible"/>
                                      </p:to>
                                    </p:set>
                                    <p:anim calcmode="lin" valueType="num">
                                      <p:cBhvr additive="base">
                                        <p:cTn id="22" dur="500" fill="hold"/>
                                        <p:tgtEl>
                                          <p:spTgt spid="159753"/>
                                        </p:tgtEl>
                                        <p:attrNameLst>
                                          <p:attrName>ppt_x</p:attrName>
                                        </p:attrNameLst>
                                      </p:cBhvr>
                                      <p:tavLst>
                                        <p:tav tm="0">
                                          <p:val>
                                            <p:strVal val="#ppt_x"/>
                                          </p:val>
                                        </p:tav>
                                        <p:tav tm="100000">
                                          <p:val>
                                            <p:strVal val="#ppt_x"/>
                                          </p:val>
                                        </p:tav>
                                      </p:tavLst>
                                    </p:anim>
                                    <p:anim calcmode="lin" valueType="num">
                                      <p:cBhvr additive="base">
                                        <p:cTn id="23" dur="500" fill="hold"/>
                                        <p:tgtEl>
                                          <p:spTgt spid="159753"/>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9752"/>
                                        </p:tgtEl>
                                        <p:attrNameLst>
                                          <p:attrName>style.visibility</p:attrName>
                                        </p:attrNameLst>
                                      </p:cBhvr>
                                      <p:to>
                                        <p:strVal val="visible"/>
                                      </p:to>
                                    </p:set>
                                    <p:anim calcmode="lin" valueType="num">
                                      <p:cBhvr additive="base">
                                        <p:cTn id="28" dur="500" fill="hold"/>
                                        <p:tgtEl>
                                          <p:spTgt spid="159752"/>
                                        </p:tgtEl>
                                        <p:attrNameLst>
                                          <p:attrName>ppt_x</p:attrName>
                                        </p:attrNameLst>
                                      </p:cBhvr>
                                      <p:tavLst>
                                        <p:tav tm="0">
                                          <p:val>
                                            <p:strVal val="#ppt_x"/>
                                          </p:val>
                                        </p:tav>
                                        <p:tav tm="100000">
                                          <p:val>
                                            <p:strVal val="#ppt_x"/>
                                          </p:val>
                                        </p:tav>
                                      </p:tavLst>
                                    </p:anim>
                                    <p:anim calcmode="lin" valueType="num">
                                      <p:cBhvr additive="base">
                                        <p:cTn id="29" dur="500" fill="hold"/>
                                        <p:tgtEl>
                                          <p:spTgt spid="159752"/>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59759"/>
                                        </p:tgtEl>
                                        <p:attrNameLst>
                                          <p:attrName>style.visibility</p:attrName>
                                        </p:attrNameLst>
                                      </p:cBhvr>
                                      <p:to>
                                        <p:strVal val="visible"/>
                                      </p:to>
                                    </p:set>
                                    <p:anim calcmode="lin" valueType="num">
                                      <p:cBhvr additive="base">
                                        <p:cTn id="34" dur="500" fill="hold"/>
                                        <p:tgtEl>
                                          <p:spTgt spid="159759"/>
                                        </p:tgtEl>
                                        <p:attrNameLst>
                                          <p:attrName>ppt_x</p:attrName>
                                        </p:attrNameLst>
                                      </p:cBhvr>
                                      <p:tavLst>
                                        <p:tav tm="0">
                                          <p:val>
                                            <p:strVal val="#ppt_x"/>
                                          </p:val>
                                        </p:tav>
                                        <p:tav tm="100000">
                                          <p:val>
                                            <p:strVal val="#ppt_x"/>
                                          </p:val>
                                        </p:tav>
                                      </p:tavLst>
                                    </p:anim>
                                    <p:anim calcmode="lin" valueType="num">
                                      <p:cBhvr additive="base">
                                        <p:cTn id="35" dur="500" fill="hold"/>
                                        <p:tgtEl>
                                          <p:spTgt spid="159759"/>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nodeType="clickEffect">
                                  <p:stCondLst>
                                    <p:cond delay="0"/>
                                  </p:stCondLst>
                                  <p:childTnLst>
                                    <p:set>
                                      <p:cBhvr>
                                        <p:cTn id="39" dur="1" fill="hold">
                                          <p:stCondLst>
                                            <p:cond delay="0"/>
                                          </p:stCondLst>
                                        </p:cTn>
                                        <p:tgtEl>
                                          <p:spTgt spid="159754"/>
                                        </p:tgtEl>
                                        <p:attrNameLst>
                                          <p:attrName>style.visibility</p:attrName>
                                        </p:attrNameLst>
                                      </p:cBhvr>
                                      <p:to>
                                        <p:strVal val="visible"/>
                                      </p:to>
                                    </p:set>
                                    <p:anim calcmode="lin" valueType="num">
                                      <p:cBhvr additive="base">
                                        <p:cTn id="40" dur="500" fill="hold"/>
                                        <p:tgtEl>
                                          <p:spTgt spid="159754"/>
                                        </p:tgtEl>
                                        <p:attrNameLst>
                                          <p:attrName>ppt_x</p:attrName>
                                        </p:attrNameLst>
                                      </p:cBhvr>
                                      <p:tavLst>
                                        <p:tav tm="0">
                                          <p:val>
                                            <p:strVal val="#ppt_x"/>
                                          </p:val>
                                        </p:tav>
                                        <p:tav tm="100000">
                                          <p:val>
                                            <p:strVal val="#ppt_x"/>
                                          </p:val>
                                        </p:tav>
                                      </p:tavLst>
                                    </p:anim>
                                    <p:anim calcmode="lin" valueType="num">
                                      <p:cBhvr additive="base">
                                        <p:cTn id="41" dur="500" fill="hold"/>
                                        <p:tgtEl>
                                          <p:spTgt spid="15975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59758"/>
                                        </p:tgtEl>
                                        <p:attrNameLst>
                                          <p:attrName>style.visibility</p:attrName>
                                        </p:attrNameLst>
                                      </p:cBhvr>
                                      <p:to>
                                        <p:strVal val="visible"/>
                                      </p:to>
                                    </p:set>
                                    <p:anim calcmode="lin" valueType="num">
                                      <p:cBhvr additive="base">
                                        <p:cTn id="44" dur="500" fill="hold"/>
                                        <p:tgtEl>
                                          <p:spTgt spid="159758"/>
                                        </p:tgtEl>
                                        <p:attrNameLst>
                                          <p:attrName>ppt_x</p:attrName>
                                        </p:attrNameLst>
                                      </p:cBhvr>
                                      <p:tavLst>
                                        <p:tav tm="0">
                                          <p:val>
                                            <p:strVal val="#ppt_x"/>
                                          </p:val>
                                        </p:tav>
                                        <p:tav tm="100000">
                                          <p:val>
                                            <p:strVal val="#ppt_x"/>
                                          </p:val>
                                        </p:tav>
                                      </p:tavLst>
                                    </p:anim>
                                    <p:anim calcmode="lin" valueType="num">
                                      <p:cBhvr additive="base">
                                        <p:cTn id="45" dur="500" fill="hold"/>
                                        <p:tgtEl>
                                          <p:spTgt spid="15975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59755"/>
                                        </p:tgtEl>
                                        <p:attrNameLst>
                                          <p:attrName>style.visibility</p:attrName>
                                        </p:attrNameLst>
                                      </p:cBhvr>
                                      <p:to>
                                        <p:strVal val="visible"/>
                                      </p:to>
                                    </p:set>
                                    <p:anim calcmode="lin" valueType="num">
                                      <p:cBhvr additive="base">
                                        <p:cTn id="48" dur="500" fill="hold"/>
                                        <p:tgtEl>
                                          <p:spTgt spid="159755"/>
                                        </p:tgtEl>
                                        <p:attrNameLst>
                                          <p:attrName>ppt_x</p:attrName>
                                        </p:attrNameLst>
                                      </p:cBhvr>
                                      <p:tavLst>
                                        <p:tav tm="0">
                                          <p:val>
                                            <p:strVal val="#ppt_x"/>
                                          </p:val>
                                        </p:tav>
                                        <p:tav tm="100000">
                                          <p:val>
                                            <p:strVal val="#ppt_x"/>
                                          </p:val>
                                        </p:tav>
                                      </p:tavLst>
                                    </p:anim>
                                    <p:anim calcmode="lin" valueType="num">
                                      <p:cBhvr additive="base">
                                        <p:cTn id="49" dur="500" fill="hold"/>
                                        <p:tgtEl>
                                          <p:spTgt spid="159755"/>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nodeType="clickEffect">
                                  <p:stCondLst>
                                    <p:cond delay="0"/>
                                  </p:stCondLst>
                                  <p:childTnLst>
                                    <p:set>
                                      <p:cBhvr>
                                        <p:cTn id="53" dur="1" fill="hold">
                                          <p:stCondLst>
                                            <p:cond delay="0"/>
                                          </p:stCondLst>
                                        </p:cTn>
                                        <p:tgtEl>
                                          <p:spTgt spid="159756"/>
                                        </p:tgtEl>
                                        <p:attrNameLst>
                                          <p:attrName>style.visibility</p:attrName>
                                        </p:attrNameLst>
                                      </p:cBhvr>
                                      <p:to>
                                        <p:strVal val="visible"/>
                                      </p:to>
                                    </p:set>
                                    <p:anim calcmode="lin" valueType="num">
                                      <p:cBhvr additive="base">
                                        <p:cTn id="54" dur="500" fill="hold"/>
                                        <p:tgtEl>
                                          <p:spTgt spid="159756"/>
                                        </p:tgtEl>
                                        <p:attrNameLst>
                                          <p:attrName>ppt_x</p:attrName>
                                        </p:attrNameLst>
                                      </p:cBhvr>
                                      <p:tavLst>
                                        <p:tav tm="0">
                                          <p:val>
                                            <p:strVal val="#ppt_x"/>
                                          </p:val>
                                        </p:tav>
                                        <p:tav tm="100000">
                                          <p:val>
                                            <p:strVal val="#ppt_x"/>
                                          </p:val>
                                        </p:tav>
                                      </p:tavLst>
                                    </p:anim>
                                    <p:anim calcmode="lin" valueType="num">
                                      <p:cBhvr additive="base">
                                        <p:cTn id="55" dur="500" fill="hold"/>
                                        <p:tgtEl>
                                          <p:spTgt spid="15975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59760"/>
                                        </p:tgtEl>
                                        <p:attrNameLst>
                                          <p:attrName>style.visibility</p:attrName>
                                        </p:attrNameLst>
                                      </p:cBhvr>
                                      <p:to>
                                        <p:strVal val="visible"/>
                                      </p:to>
                                    </p:set>
                                    <p:anim calcmode="lin" valueType="num">
                                      <p:cBhvr additive="base">
                                        <p:cTn id="58" dur="500" fill="hold"/>
                                        <p:tgtEl>
                                          <p:spTgt spid="159760"/>
                                        </p:tgtEl>
                                        <p:attrNameLst>
                                          <p:attrName>ppt_x</p:attrName>
                                        </p:attrNameLst>
                                      </p:cBhvr>
                                      <p:tavLst>
                                        <p:tav tm="0">
                                          <p:val>
                                            <p:strVal val="#ppt_x"/>
                                          </p:val>
                                        </p:tav>
                                        <p:tav tm="100000">
                                          <p:val>
                                            <p:strVal val="#ppt_x"/>
                                          </p:val>
                                        </p:tav>
                                      </p:tavLst>
                                    </p:anim>
                                    <p:anim calcmode="lin" valueType="num">
                                      <p:cBhvr additive="base">
                                        <p:cTn id="59" dur="500" fill="hold"/>
                                        <p:tgtEl>
                                          <p:spTgt spid="159760"/>
                                        </p:tgtEl>
                                        <p:attrNameLst>
                                          <p:attrName>ppt_y</p:attrName>
                                        </p:attrNameLst>
                                      </p:cBhvr>
                                      <p:tavLst>
                                        <p:tav tm="0">
                                          <p:val>
                                            <p:strVal val="1+#ppt_h/2"/>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59761"/>
                                        </p:tgtEl>
                                        <p:attrNameLst>
                                          <p:attrName>style.visibility</p:attrName>
                                        </p:attrNameLst>
                                      </p:cBhvr>
                                      <p:to>
                                        <p:strVal val="visible"/>
                                      </p:to>
                                    </p:set>
                                    <p:anim calcmode="lin" valueType="num">
                                      <p:cBhvr additive="base">
                                        <p:cTn id="64" dur="500" fill="hold"/>
                                        <p:tgtEl>
                                          <p:spTgt spid="159761"/>
                                        </p:tgtEl>
                                        <p:attrNameLst>
                                          <p:attrName>ppt_x</p:attrName>
                                        </p:attrNameLst>
                                      </p:cBhvr>
                                      <p:tavLst>
                                        <p:tav tm="0">
                                          <p:val>
                                            <p:strVal val="#ppt_x"/>
                                          </p:val>
                                        </p:tav>
                                        <p:tav tm="100000">
                                          <p:val>
                                            <p:strVal val="#ppt_x"/>
                                          </p:val>
                                        </p:tav>
                                      </p:tavLst>
                                    </p:anim>
                                    <p:anim calcmode="lin" valueType="num">
                                      <p:cBhvr additive="base">
                                        <p:cTn id="65" dur="500" fill="hold"/>
                                        <p:tgtEl>
                                          <p:spTgt spid="159761"/>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159757"/>
                                        </p:tgtEl>
                                        <p:attrNameLst>
                                          <p:attrName>style.visibility</p:attrName>
                                        </p:attrNameLst>
                                      </p:cBhvr>
                                      <p:to>
                                        <p:strVal val="visible"/>
                                      </p:to>
                                    </p:set>
                                    <p:anim calcmode="lin" valueType="num">
                                      <p:cBhvr additive="base">
                                        <p:cTn id="68" dur="500" fill="hold"/>
                                        <p:tgtEl>
                                          <p:spTgt spid="159757"/>
                                        </p:tgtEl>
                                        <p:attrNameLst>
                                          <p:attrName>ppt_x</p:attrName>
                                        </p:attrNameLst>
                                      </p:cBhvr>
                                      <p:tavLst>
                                        <p:tav tm="0">
                                          <p:val>
                                            <p:strVal val="#ppt_x"/>
                                          </p:val>
                                        </p:tav>
                                        <p:tav tm="100000">
                                          <p:val>
                                            <p:strVal val="#ppt_x"/>
                                          </p:val>
                                        </p:tav>
                                      </p:tavLst>
                                    </p:anim>
                                    <p:anim calcmode="lin" valueType="num">
                                      <p:cBhvr additive="base">
                                        <p:cTn id="69" dur="500" fill="hold"/>
                                        <p:tgtEl>
                                          <p:spTgt spid="1597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9" grpId="0" animBg="1"/>
      <p:bldP spid="159750" grpId="0" animBg="1"/>
      <p:bldP spid="159751" grpId="0"/>
      <p:bldP spid="159752" grpId="0"/>
      <p:bldP spid="159753" grpId="3"/>
      <p:bldP spid="159758" grpId="0"/>
      <p:bldP spid="159759" grpId="0"/>
      <p:bldP spid="159760" grpId="0"/>
      <p:bldP spid="15976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6913" name="Rectangle 2"/>
          <p:cNvSpPr>
            <a:spLocks noGrp="1"/>
          </p:cNvSpPr>
          <p:nvPr>
            <p:ph type="title"/>
          </p:nvPr>
        </p:nvSpPr>
        <p:spPr>
          <a:xfrm>
            <a:off x="2074863" y="0"/>
            <a:ext cx="8229600" cy="836613"/>
          </a:xfrm>
        </p:spPr>
        <p:txBody>
          <a:bodyPr wrap="square" lIns="91440" tIns="45720" rIns="91440" bIns="45720" anchor="ctr" anchorCtr="0">
            <a:normAutofit fontScale="90000"/>
          </a:bodyPr>
          <a:lstStyle/>
          <a:p>
            <a:r>
              <a:rPr lang="zh-CN" altLang="en-US" sz="5400" b="1">
                <a:solidFill>
                  <a:srgbClr val="7030A0"/>
                </a:solidFill>
                <a:latin typeface="华文新魏" pitchFamily="2" charset="-122"/>
                <a:ea typeface="华文新魏" pitchFamily="2" charset="-122"/>
              </a:rPr>
              <a:t>揣摩鉴赏</a:t>
            </a:r>
            <a:r>
              <a:rPr lang="en-US" altLang="zh-CN" sz="5400" b="1">
                <a:solidFill>
                  <a:srgbClr val="7030A0"/>
                </a:solidFill>
                <a:latin typeface="华文新魏" pitchFamily="2" charset="-122"/>
                <a:ea typeface="华文新魏" pitchFamily="2" charset="-122"/>
              </a:rPr>
              <a:t>·</a:t>
            </a:r>
            <a:r>
              <a:rPr lang="zh-CN" altLang="en-US" sz="5400" b="1">
                <a:solidFill>
                  <a:srgbClr val="7030A0"/>
                </a:solidFill>
                <a:latin typeface="华文新魏" pitchFamily="2" charset="-122"/>
                <a:ea typeface="华文新魏" pitchFamily="2" charset="-122"/>
              </a:rPr>
              <a:t>语言艺术</a:t>
            </a:r>
          </a:p>
        </p:txBody>
      </p:sp>
      <p:sp>
        <p:nvSpPr>
          <p:cNvPr id="166914" name="Rectangle 3"/>
          <p:cNvSpPr>
            <a:spLocks noGrp="1"/>
          </p:cNvSpPr>
          <p:nvPr>
            <p:ph idx="1"/>
          </p:nvPr>
        </p:nvSpPr>
        <p:spPr>
          <a:xfrm>
            <a:off x="1712913" y="836613"/>
            <a:ext cx="8955087" cy="5661025"/>
          </a:xfrm>
        </p:spPr>
        <p:txBody>
          <a:bodyPr wrap="square" lIns="91440" tIns="45720" rIns="91440" bIns="45720" anchor="t" anchorCtr="0">
            <a:normAutofit lnSpcReduction="10000"/>
          </a:bodyPr>
          <a:lstStyle/>
          <a:p>
            <a:pPr marL="0" indent="0" latinLnBrk="0">
              <a:lnSpc>
                <a:spcPct val="130000"/>
              </a:lnSpc>
              <a:spcBef>
                <a:spcPct val="0"/>
              </a:spcBef>
              <a:buClr>
                <a:srgbClr val="808080"/>
              </a:buClr>
            </a:pPr>
            <a:r>
              <a:rPr lang="zh-CN" altLang="en-US" sz="4000" b="1">
                <a:latin typeface="黑体" panose="02010609060101010101" pitchFamily="49" charset="-122"/>
                <a:ea typeface="黑体" panose="02010609060101010101" pitchFamily="49" charset="-122"/>
              </a:rPr>
              <a:t>推敲比较，原文好在哪里？</a:t>
            </a:r>
          </a:p>
          <a:p>
            <a:pPr marL="0" indent="0" latinLnBrk="0">
              <a:lnSpc>
                <a:spcPct val="130000"/>
              </a:lnSpc>
              <a:spcBef>
                <a:spcPct val="0"/>
              </a:spcBef>
              <a:buClr>
                <a:srgbClr val="808080"/>
              </a:buClr>
              <a:buNone/>
            </a:pPr>
            <a:r>
              <a:rPr lang="zh-CN" altLang="en-US" sz="4000" b="1">
                <a:latin typeface="黑体" panose="02010609060101010101" pitchFamily="49" charset="-122"/>
                <a:ea typeface="黑体" panose="02010609060101010101" pitchFamily="49" charset="-122"/>
              </a:rPr>
              <a:t>   中国一向是</a:t>
            </a:r>
            <a:r>
              <a:rPr lang="zh-CN" altLang="en-US" sz="4000" b="1" u="sng">
                <a:solidFill>
                  <a:srgbClr val="7030A0"/>
                </a:solidFill>
                <a:latin typeface="黑体" panose="02010609060101010101" pitchFamily="49" charset="-122"/>
                <a:ea typeface="黑体" panose="02010609060101010101" pitchFamily="49" charset="-122"/>
              </a:rPr>
              <a:t>所谓“闭关主义”</a:t>
            </a:r>
            <a:r>
              <a:rPr lang="zh-CN" altLang="en-US" sz="4000" b="1" u="sng">
                <a:latin typeface="黑体" panose="02010609060101010101" pitchFamily="49" charset="-122"/>
                <a:ea typeface="黑体" panose="02010609060101010101" pitchFamily="49" charset="-122"/>
              </a:rPr>
              <a:t>（闭关锁国）</a:t>
            </a:r>
            <a:r>
              <a:rPr lang="zh-CN" altLang="en-US" sz="4000" b="1">
                <a:latin typeface="黑体" panose="02010609060101010101" pitchFamily="49" charset="-122"/>
                <a:ea typeface="黑体" panose="02010609060101010101" pitchFamily="49" charset="-122"/>
              </a:rPr>
              <a:t>，自己不去，别人也不许来。自从</a:t>
            </a:r>
            <a:r>
              <a:rPr lang="zh-CN" altLang="en-US" sz="4000" b="1" u="sng">
                <a:solidFill>
                  <a:srgbClr val="7030A0"/>
                </a:solidFill>
                <a:latin typeface="黑体" panose="02010609060101010101" pitchFamily="49" charset="-122"/>
                <a:ea typeface="黑体" panose="02010609060101010101" pitchFamily="49" charset="-122"/>
              </a:rPr>
              <a:t>给枪炮打破了大门</a:t>
            </a:r>
            <a:r>
              <a:rPr lang="zh-CN" altLang="en-US" sz="4000" b="1" u="sng">
                <a:latin typeface="黑体" panose="02010609060101010101" pitchFamily="49" charset="-122"/>
                <a:ea typeface="黑体" panose="02010609060101010101" pitchFamily="49" charset="-122"/>
              </a:rPr>
              <a:t>（鸦片战争）</a:t>
            </a:r>
            <a:r>
              <a:rPr lang="zh-CN" altLang="en-US" sz="4000" b="1">
                <a:latin typeface="黑体" panose="02010609060101010101" pitchFamily="49" charset="-122"/>
                <a:ea typeface="黑体" panose="02010609060101010101" pitchFamily="49" charset="-122"/>
              </a:rPr>
              <a:t>之后，又</a:t>
            </a:r>
            <a:r>
              <a:rPr lang="zh-CN" altLang="en-US" sz="4000" b="1" u="sng">
                <a:solidFill>
                  <a:srgbClr val="7030A0"/>
                </a:solidFill>
                <a:latin typeface="黑体" panose="02010609060101010101" pitchFamily="49" charset="-122"/>
                <a:ea typeface="黑体" panose="02010609060101010101" pitchFamily="49" charset="-122"/>
              </a:rPr>
              <a:t>碰了一串钉子</a:t>
            </a:r>
            <a:r>
              <a:rPr lang="zh-CN" altLang="en-US" sz="4000" b="1" u="sng">
                <a:latin typeface="黑体" panose="02010609060101010101" pitchFamily="49" charset="-122"/>
                <a:ea typeface="黑体" panose="02010609060101010101" pitchFamily="49" charset="-122"/>
              </a:rPr>
              <a:t>（签订了一系列不平等条约），</a:t>
            </a:r>
            <a:r>
              <a:rPr lang="zh-CN" altLang="en-US" sz="4000" b="1">
                <a:latin typeface="黑体" panose="02010609060101010101" pitchFamily="49" charset="-122"/>
                <a:ea typeface="黑体" panose="02010609060101010101" pitchFamily="49" charset="-122"/>
              </a:rPr>
              <a:t>到现在，成了什么都是“送去主义”了。</a:t>
            </a:r>
          </a:p>
        </p:txBody>
      </p:sp>
      <p:sp>
        <p:nvSpPr>
          <p:cNvPr id="161796" name="AutoShape 8"/>
          <p:cNvSpPr/>
          <p:nvPr/>
        </p:nvSpPr>
        <p:spPr>
          <a:xfrm>
            <a:off x="6653213" y="728663"/>
            <a:ext cx="2808287" cy="792162"/>
          </a:xfrm>
          <a:prstGeom prst="wedgeRoundRectCallout">
            <a:avLst>
              <a:gd name="adj1" fmla="val -50282"/>
              <a:gd name="adj2" fmla="val 107917"/>
              <a:gd name="adj3" fmla="val 16667"/>
            </a:avLst>
          </a:prstGeom>
          <a:solidFill>
            <a:srgbClr val="FFFF00"/>
          </a:solidFill>
          <a:ln w="9525">
            <a:noFill/>
          </a:ln>
        </p:spPr>
        <p:txBody>
          <a:bodyPr anchor="t" anchorCtr="0"/>
          <a:lstStyle/>
          <a:p>
            <a:pPr algn="ctr"/>
            <a:r>
              <a:rPr lang="zh-CN" altLang="en-US" sz="4000" b="1">
                <a:solidFill>
                  <a:srgbClr val="FF0000"/>
                </a:solidFill>
                <a:latin typeface="Arial" panose="020B0604020202020204" pitchFamily="34" charset="0"/>
                <a:ea typeface="黑体" panose="02010609060101010101" pitchFamily="49" charset="-122"/>
              </a:rPr>
              <a:t>暗含讽刺</a:t>
            </a:r>
          </a:p>
        </p:txBody>
      </p:sp>
      <p:sp>
        <p:nvSpPr>
          <p:cNvPr id="161797" name="AutoShape 9"/>
          <p:cNvSpPr/>
          <p:nvPr/>
        </p:nvSpPr>
        <p:spPr>
          <a:xfrm>
            <a:off x="2500313" y="2184400"/>
            <a:ext cx="3673475" cy="792163"/>
          </a:xfrm>
          <a:prstGeom prst="wedgeRoundRectCallout">
            <a:avLst>
              <a:gd name="adj1" fmla="val -616"/>
              <a:gd name="adj2" fmla="val 115528"/>
              <a:gd name="adj3" fmla="val 16667"/>
            </a:avLst>
          </a:prstGeom>
          <a:solidFill>
            <a:srgbClr val="FFFF00"/>
          </a:solidFill>
          <a:ln w="9525">
            <a:noFill/>
          </a:ln>
        </p:spPr>
        <p:txBody>
          <a:bodyPr anchor="t" anchorCtr="0"/>
          <a:lstStyle/>
          <a:p>
            <a:pPr algn="ctr"/>
            <a:r>
              <a:rPr lang="zh-CN" altLang="en-US" sz="4000" b="1">
                <a:solidFill>
                  <a:srgbClr val="FF0000"/>
                </a:solidFill>
                <a:latin typeface="Arial" panose="020B0604020202020204" pitchFamily="34" charset="0"/>
                <a:ea typeface="黑体" panose="02010609060101010101" pitchFamily="49" charset="-122"/>
              </a:rPr>
              <a:t>化抽象为形象</a:t>
            </a:r>
          </a:p>
        </p:txBody>
      </p:sp>
      <p:sp>
        <p:nvSpPr>
          <p:cNvPr id="166917" name="AutoShape 10"/>
          <p:cNvSpPr/>
          <p:nvPr/>
        </p:nvSpPr>
        <p:spPr>
          <a:xfrm>
            <a:off x="7391400" y="4797425"/>
            <a:ext cx="2449513" cy="719138"/>
          </a:xfrm>
          <a:prstGeom prst="wedgeRoundRectCallout">
            <a:avLst>
              <a:gd name="adj1" fmla="val -43750"/>
              <a:gd name="adj2" fmla="val 70000"/>
              <a:gd name="adj3" fmla="val 16667"/>
            </a:avLst>
          </a:prstGeom>
          <a:noFill/>
          <a:ln w="9525">
            <a:noFill/>
          </a:ln>
        </p:spPr>
        <p:txBody>
          <a:bodyPr anchor="t" anchorCtr="0"/>
          <a:lstStyle/>
          <a:p>
            <a:pPr algn="ctr"/>
            <a:endParaRPr lang="zh-CN" altLang="en-US" sz="3600" b="1">
              <a:solidFill>
                <a:srgbClr val="00007D"/>
              </a:solidFill>
              <a:latin typeface="Arial" panose="020B0604020202020204" pitchFamily="34" charset="0"/>
              <a:ea typeface="黑体" panose="02010609060101010101" pitchFamily="49" charset="-122"/>
            </a:endParaRPr>
          </a:p>
        </p:txBody>
      </p:sp>
      <p:sp>
        <p:nvSpPr>
          <p:cNvPr id="161799" name="AutoShape 11"/>
          <p:cNvSpPr/>
          <p:nvPr/>
        </p:nvSpPr>
        <p:spPr>
          <a:xfrm>
            <a:off x="3575050" y="4995863"/>
            <a:ext cx="5040313" cy="863600"/>
          </a:xfrm>
          <a:prstGeom prst="wedgeRoundRectCallout">
            <a:avLst>
              <a:gd name="adj1" fmla="val -23505"/>
              <a:gd name="adj2" fmla="val -80037"/>
              <a:gd name="adj3" fmla="val 16667"/>
            </a:avLst>
          </a:prstGeom>
          <a:solidFill>
            <a:srgbClr val="FFFF00"/>
          </a:solidFill>
          <a:ln w="9525">
            <a:noFill/>
          </a:ln>
        </p:spPr>
        <p:txBody>
          <a:bodyPr anchor="t" anchorCtr="0"/>
          <a:lstStyle/>
          <a:p>
            <a:pPr algn="ctr"/>
            <a:r>
              <a:rPr lang="zh-CN" altLang="en-US" sz="4000" b="1">
                <a:solidFill>
                  <a:srgbClr val="FF0000"/>
                </a:solidFill>
                <a:latin typeface="Arial" panose="020B0604020202020204" pitchFamily="34" charset="0"/>
                <a:ea typeface="黑体" panose="02010609060101010101" pitchFamily="49" charset="-122"/>
              </a:rPr>
              <a:t>借用比喻，形象直观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1796"/>
                                        </p:tgtEl>
                                        <p:attrNameLst>
                                          <p:attrName>style.visibility</p:attrName>
                                        </p:attrNameLst>
                                      </p:cBhvr>
                                      <p:to>
                                        <p:strVal val="visible"/>
                                      </p:to>
                                    </p:set>
                                    <p:animEffect transition="in" filter="wipe(up)">
                                      <p:cBhvr>
                                        <p:cTn id="7" dur="500" fill="hold"/>
                                        <p:tgtEl>
                                          <p:spTgt spid="1617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61797"/>
                                        </p:tgtEl>
                                        <p:attrNameLst>
                                          <p:attrName>style.visibility</p:attrName>
                                        </p:attrNameLst>
                                      </p:cBhvr>
                                      <p:to>
                                        <p:strVal val="visible"/>
                                      </p:to>
                                    </p:set>
                                    <p:animEffect transition="in" filter="wipe(up)">
                                      <p:cBhvr>
                                        <p:cTn id="12" dur="500" fill="hold"/>
                                        <p:tgtEl>
                                          <p:spTgt spid="16179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61799"/>
                                        </p:tgtEl>
                                        <p:attrNameLst>
                                          <p:attrName>style.visibility</p:attrName>
                                        </p:attrNameLst>
                                      </p:cBhvr>
                                      <p:to>
                                        <p:strVal val="visible"/>
                                      </p:to>
                                    </p:set>
                                    <p:animEffect transition="in" filter="wipe(up)">
                                      <p:cBhvr>
                                        <p:cTn id="17" dur="500" fill="hold"/>
                                        <p:tgtEl>
                                          <p:spTgt spid="161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7937" name="Rectangle 3"/>
          <p:cNvSpPr>
            <a:spLocks noGrp="1"/>
          </p:cNvSpPr>
          <p:nvPr>
            <p:ph idx="1"/>
          </p:nvPr>
        </p:nvSpPr>
        <p:spPr>
          <a:xfrm>
            <a:off x="1712913" y="601663"/>
            <a:ext cx="8955087" cy="6256337"/>
          </a:xfrm>
        </p:spPr>
        <p:txBody>
          <a:bodyPr wrap="square" lIns="91440" tIns="45720" rIns="91440" bIns="45720" anchor="t" anchorCtr="0">
            <a:normAutofit fontScale="90000" lnSpcReduction="20000"/>
          </a:bodyPr>
          <a:lstStyle/>
          <a:p>
            <a:pPr marL="0" indent="0" latinLnBrk="0">
              <a:spcBef>
                <a:spcPct val="0"/>
              </a:spcBef>
              <a:buClr>
                <a:srgbClr val="808080"/>
              </a:buClr>
              <a:buNone/>
            </a:pPr>
            <a:r>
              <a:rPr lang="zh-CN" altLang="en-US" sz="4000" b="1">
                <a:latin typeface="黑体" panose="02010609060101010101" pitchFamily="49" charset="-122"/>
                <a:ea typeface="黑体" panose="02010609060101010101" pitchFamily="49" charset="-122"/>
              </a:rPr>
              <a:t>    </a:t>
            </a:r>
            <a:r>
              <a:rPr lang="zh-CN" altLang="en-US" sz="3600" b="1">
                <a:latin typeface="黑体" panose="02010609060101010101" pitchFamily="49" charset="-122"/>
                <a:ea typeface="黑体" panose="02010609060101010101" pitchFamily="49" charset="-122"/>
              </a:rPr>
              <a:t>当然，能够只是送出去，也不算坏事情，一者见得丰富，二者见得大度。尼采就自诩过他是太阳，光热无穷，只是给与，不想取得。然而尼采究竟不是太阳，他发了疯。中国也不是，虽然有人说，掘起地下的煤来，就足够全世界几百年之用，但是，几百年之后呢？几百年之后，我们当然是化为魂灵，或上天堂，或落了地狱，但我们的子孙是在的，所以还应该给他们留下一点礼品。要不然，则当佳节大典之际，他们拿不出东西来，只好磕头贺喜，讨一点残羹冷炙做奖赏。</a:t>
            </a:r>
          </a:p>
        </p:txBody>
      </p:sp>
      <p:sp>
        <p:nvSpPr>
          <p:cNvPr id="167938" name="AutoShape 10"/>
          <p:cNvSpPr/>
          <p:nvPr/>
        </p:nvSpPr>
        <p:spPr>
          <a:xfrm>
            <a:off x="7391400" y="4797425"/>
            <a:ext cx="2449513" cy="719138"/>
          </a:xfrm>
          <a:prstGeom prst="wedgeRoundRectCallout">
            <a:avLst>
              <a:gd name="adj1" fmla="val -43750"/>
              <a:gd name="adj2" fmla="val 70000"/>
              <a:gd name="adj3" fmla="val 16667"/>
            </a:avLst>
          </a:prstGeom>
          <a:noFill/>
          <a:ln w="9525">
            <a:noFill/>
          </a:ln>
        </p:spPr>
        <p:txBody>
          <a:bodyPr anchor="t" anchorCtr="0"/>
          <a:lstStyle/>
          <a:p>
            <a:pPr algn="ctr"/>
            <a:endParaRPr lang="zh-CN" altLang="en-US" sz="3600" b="1">
              <a:solidFill>
                <a:srgbClr val="00007D"/>
              </a:solidFill>
              <a:latin typeface="Arial" panose="020B0604020202020204" pitchFamily="34" charset="0"/>
              <a:ea typeface="黑体" panose="02010609060101010101" pitchFamily="49" charset="-122"/>
            </a:endParaRPr>
          </a:p>
        </p:txBody>
      </p:sp>
      <p:sp>
        <p:nvSpPr>
          <p:cNvPr id="162820" name="TextBox 13"/>
          <p:cNvSpPr/>
          <p:nvPr/>
        </p:nvSpPr>
        <p:spPr>
          <a:xfrm>
            <a:off x="1524000" y="0"/>
            <a:ext cx="2428240" cy="768350"/>
          </a:xfrm>
          <a:prstGeom prst="rect">
            <a:avLst/>
          </a:prstGeom>
          <a:solidFill>
            <a:srgbClr val="FFFF00"/>
          </a:solidFill>
          <a:ln w="9525" cap="flat" cmpd="sng">
            <a:solidFill>
              <a:srgbClr val="FF0000"/>
            </a:solidFill>
            <a:prstDash val="solid"/>
            <a:miter/>
            <a:headEnd type="none" w="med" len="med"/>
            <a:tailEnd type="none" w="med" len="med"/>
          </a:ln>
        </p:spPr>
        <p:txBody>
          <a:bodyPr wrap="none" anchor="t" anchorCtr="0">
            <a:spAutoFit/>
          </a:bodyPr>
          <a:lstStyle/>
          <a:p>
            <a:pPr>
              <a:buClrTx/>
            </a:pPr>
            <a:r>
              <a:rPr lang="zh-CN" altLang="en-US" sz="4400" b="1">
                <a:solidFill>
                  <a:srgbClr val="FF0000"/>
                </a:solidFill>
                <a:latin typeface="Arial" panose="020B0604020202020204" pitchFamily="34" charset="0"/>
                <a:ea typeface="宋体" panose="02010600030101010101" pitchFamily="2" charset="-122"/>
                <a:sym typeface="宋体" panose="02010600030101010101" pitchFamily="2" charset="-122"/>
              </a:rPr>
              <a:t>送去</a:t>
            </a:r>
            <a:r>
              <a:rPr lang="zh-CN" altLang="en-US" sz="4400" b="1">
                <a:solidFill>
                  <a:srgbClr val="FF0000"/>
                </a:solidFill>
                <a:latin typeface="Arial" panose="020B0604020202020204" pitchFamily="34" charset="0"/>
                <a:ea typeface="宋体" panose="02010600030101010101" pitchFamily="2" charset="-122"/>
              </a:rPr>
              <a:t>主义</a:t>
            </a:r>
          </a:p>
        </p:txBody>
      </p:sp>
      <p:sp>
        <p:nvSpPr>
          <p:cNvPr id="162821" name="椭圆 2"/>
          <p:cNvSpPr/>
          <p:nvPr/>
        </p:nvSpPr>
        <p:spPr>
          <a:xfrm>
            <a:off x="5080000" y="758825"/>
            <a:ext cx="2457450" cy="531813"/>
          </a:xfrm>
          <a:prstGeom prst="ellipse">
            <a:avLst/>
          </a:prstGeom>
          <a:noFill/>
          <a:ln w="28575" cap="flat" cmpd="sng">
            <a:solidFill>
              <a:srgbClr val="FF0000"/>
            </a:solidFill>
            <a:prstDash val="solid"/>
            <a:round/>
            <a:headEnd type="none" w="med" len="med"/>
            <a:tailEnd type="none" w="med" len="med"/>
          </a:ln>
        </p:spPr>
        <p:txBody>
          <a:bodyPr anchor="ctr" anchorCtr="0"/>
          <a:lstStyle/>
          <a:p>
            <a:pPr algn="ctr"/>
            <a:endParaRPr lang="zh-CN" altLang="en-US">
              <a:solidFill>
                <a:srgbClr val="FFFFFF"/>
              </a:solidFill>
              <a:latin typeface="Arial" panose="020B0604020202020204" pitchFamily="34" charset="0"/>
              <a:ea typeface="宋体" panose="02010600030101010101" pitchFamily="2" charset="-122"/>
            </a:endParaRPr>
          </a:p>
        </p:txBody>
      </p:sp>
      <p:sp>
        <p:nvSpPr>
          <p:cNvPr id="162822" name="文本框 3"/>
          <p:cNvSpPr/>
          <p:nvPr/>
        </p:nvSpPr>
        <p:spPr>
          <a:xfrm>
            <a:off x="4256088" y="63500"/>
            <a:ext cx="1714500" cy="706755"/>
          </a:xfrm>
          <a:prstGeom prst="rect">
            <a:avLst/>
          </a:prstGeom>
          <a:noFill/>
          <a:ln w="9525">
            <a:noFill/>
          </a:ln>
        </p:spPr>
        <p:txBody>
          <a:bodyPr wrap="non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表现：</a:t>
            </a:r>
          </a:p>
        </p:txBody>
      </p:sp>
      <p:sp>
        <p:nvSpPr>
          <p:cNvPr id="162823" name="文本框 4"/>
          <p:cNvSpPr/>
          <p:nvPr/>
        </p:nvSpPr>
        <p:spPr>
          <a:xfrm>
            <a:off x="8050213" y="0"/>
            <a:ext cx="2735262" cy="1322070"/>
          </a:xfrm>
          <a:prstGeom prst="rect">
            <a:avLst/>
          </a:prstGeom>
          <a:noFill/>
          <a:ln w="9525">
            <a:noFill/>
          </a:ln>
        </p:spPr>
        <p:txBody>
          <a:bodyPr wrap="squar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媚外、卖国</a:t>
            </a:r>
            <a:endParaRPr lang="zh-CN" altLang="en-US" sz="4000" b="1">
              <a:solidFill>
                <a:srgbClr val="FF0000"/>
              </a:solidFill>
              <a:latin typeface="黑体" panose="02010609060101010101" pitchFamily="49" charset="-122"/>
              <a:ea typeface="黑体" panose="02010609060101010101" pitchFamily="49" charset="-122"/>
            </a:endParaRPr>
          </a:p>
        </p:txBody>
      </p:sp>
      <p:sp>
        <p:nvSpPr>
          <p:cNvPr id="162824" name="Rectangle 5"/>
          <p:cNvSpPr/>
          <p:nvPr/>
        </p:nvSpPr>
        <p:spPr>
          <a:xfrm>
            <a:off x="6718300" y="63500"/>
            <a:ext cx="1787525" cy="641350"/>
          </a:xfrm>
          <a:prstGeom prst="rect">
            <a:avLst/>
          </a:prstGeom>
          <a:noFill/>
          <a:ln w="9525">
            <a:noFill/>
          </a:ln>
        </p:spPr>
        <p:txBody>
          <a:bodyPr lIns="92075" tIns="46038" rIns="92075" bIns="46038" anchor="t" anchorCtr="0"/>
          <a:lstStyle/>
          <a:p>
            <a:pPr marL="342900" indent="-342900">
              <a:lnSpc>
                <a:spcPct val="90000"/>
              </a:lnSpc>
              <a:spcBef>
                <a:spcPct val="50000"/>
              </a:spcBef>
            </a:pPr>
            <a:r>
              <a:rPr lang="zh-CN" altLang="en-US" sz="4000" b="1">
                <a:solidFill>
                  <a:srgbClr val="FF0000"/>
                </a:solidFill>
                <a:latin typeface="黑体" panose="02010609060101010101" pitchFamily="49" charset="-122"/>
                <a:ea typeface="黑体" panose="02010609060101010101" pitchFamily="49" charset="-122"/>
              </a:rPr>
              <a:t>实质：</a:t>
            </a:r>
          </a:p>
        </p:txBody>
      </p:sp>
      <p:cxnSp>
        <p:nvCxnSpPr>
          <p:cNvPr id="162825" name="直接连接符 6"/>
          <p:cNvCxnSpPr/>
          <p:nvPr/>
        </p:nvCxnSpPr>
        <p:spPr>
          <a:xfrm flipV="1">
            <a:off x="6989763" y="5043488"/>
            <a:ext cx="2578100" cy="38100"/>
          </a:xfrm>
          <a:prstGeom prst="line">
            <a:avLst/>
          </a:prstGeom>
          <a:ln w="28575" cap="flat" cmpd="thinThick">
            <a:solidFill>
              <a:srgbClr val="FF0000"/>
            </a:solidFill>
            <a:prstDash val="solid"/>
            <a:round/>
            <a:headEnd type="none" w="med" len="med"/>
            <a:tailEnd type="none" w="med" len="med"/>
          </a:ln>
        </p:spPr>
      </p:cxnSp>
      <p:sp>
        <p:nvSpPr>
          <p:cNvPr id="162826" name="文本框 10"/>
          <p:cNvSpPr/>
          <p:nvPr/>
        </p:nvSpPr>
        <p:spPr>
          <a:xfrm>
            <a:off x="5970588" y="4375150"/>
            <a:ext cx="1714500" cy="706755"/>
          </a:xfrm>
          <a:prstGeom prst="rect">
            <a:avLst/>
          </a:prstGeom>
          <a:noFill/>
          <a:ln w="9525">
            <a:noFill/>
          </a:ln>
        </p:spPr>
        <p:txBody>
          <a:bodyPr wrap="non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危害：</a:t>
            </a:r>
          </a:p>
        </p:txBody>
      </p:sp>
      <p:cxnSp>
        <p:nvCxnSpPr>
          <p:cNvPr id="162827" name="直接连接符 1"/>
          <p:cNvCxnSpPr/>
          <p:nvPr/>
        </p:nvCxnSpPr>
        <p:spPr>
          <a:xfrm>
            <a:off x="7816850" y="6156325"/>
            <a:ext cx="2743200" cy="9525"/>
          </a:xfrm>
          <a:prstGeom prst="line">
            <a:avLst/>
          </a:prstGeom>
          <a:ln w="28575" cap="flat" cmpd="thickThin">
            <a:solidFill>
              <a:srgbClr val="FF0000"/>
            </a:solidFill>
            <a:prstDash val="solid"/>
            <a:round/>
            <a:headEnd type="none" w="med" len="med"/>
            <a:tailEnd type="none" w="med" len="med"/>
          </a:ln>
        </p:spPr>
      </p:cxnSp>
      <p:cxnSp>
        <p:nvCxnSpPr>
          <p:cNvPr id="162828" name="直接连接符 14"/>
          <p:cNvCxnSpPr/>
          <p:nvPr/>
        </p:nvCxnSpPr>
        <p:spPr>
          <a:xfrm flipV="1">
            <a:off x="5080000" y="6669088"/>
            <a:ext cx="4687888" cy="49212"/>
          </a:xfrm>
          <a:prstGeom prst="line">
            <a:avLst/>
          </a:prstGeom>
          <a:ln w="28575" cap="flat" cmpd="thinThick">
            <a:solidFill>
              <a:srgbClr val="FF0000"/>
            </a:solidFill>
            <a:prstDash val="solid"/>
            <a:round/>
            <a:headEnd type="none" w="med" len="med"/>
            <a:tailEnd type="none" w="med" len="med"/>
          </a:ln>
        </p:spPr>
      </p:cxnSp>
      <p:sp>
        <p:nvSpPr>
          <p:cNvPr id="162829" name="文本框 15"/>
          <p:cNvSpPr/>
          <p:nvPr/>
        </p:nvSpPr>
        <p:spPr>
          <a:xfrm>
            <a:off x="2398713" y="5192713"/>
            <a:ext cx="6108700" cy="706755"/>
          </a:xfrm>
          <a:prstGeom prst="rect">
            <a:avLst/>
          </a:prstGeom>
          <a:solidFill>
            <a:schemeClr val="bg1"/>
          </a:solidFill>
          <a:ln w="9525">
            <a:noFill/>
          </a:ln>
        </p:spPr>
        <p:txBody>
          <a:bodyPr wrap="squar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亡国灭种，子孙沦为乞丐</a:t>
            </a:r>
            <a:endParaRPr lang="zh-CN" altLang="en-US" sz="40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2820"/>
                                        </p:tgtEl>
                                        <p:attrNameLst>
                                          <p:attrName>style.visibility</p:attrName>
                                        </p:attrNameLst>
                                      </p:cBhvr>
                                      <p:to>
                                        <p:strVal val="visible"/>
                                      </p:to>
                                    </p:set>
                                    <p:anim calcmode="lin" valueType="num">
                                      <p:cBhvr additive="base">
                                        <p:cTn id="7" dur="500" fill="hold"/>
                                        <p:tgtEl>
                                          <p:spTgt spid="162820"/>
                                        </p:tgtEl>
                                        <p:attrNameLst>
                                          <p:attrName>ppt_x</p:attrName>
                                        </p:attrNameLst>
                                      </p:cBhvr>
                                      <p:tavLst>
                                        <p:tav tm="0">
                                          <p:val>
                                            <p:strVal val="#ppt_x"/>
                                          </p:val>
                                        </p:tav>
                                        <p:tav tm="100000">
                                          <p:val>
                                            <p:strVal val="#ppt_x"/>
                                          </p:val>
                                        </p:tav>
                                      </p:tavLst>
                                    </p:anim>
                                    <p:anim calcmode="lin" valueType="num">
                                      <p:cBhvr additive="base">
                                        <p:cTn id="8" dur="500" fill="hold"/>
                                        <p:tgtEl>
                                          <p:spTgt spid="1628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2821"/>
                                        </p:tgtEl>
                                        <p:attrNameLst>
                                          <p:attrName>style.visibility</p:attrName>
                                        </p:attrNameLst>
                                      </p:cBhvr>
                                      <p:to>
                                        <p:strVal val="visible"/>
                                      </p:to>
                                    </p:set>
                                    <p:anim calcmode="lin" valueType="num">
                                      <p:cBhvr additive="base">
                                        <p:cTn id="13" dur="500" fill="hold"/>
                                        <p:tgtEl>
                                          <p:spTgt spid="162821"/>
                                        </p:tgtEl>
                                        <p:attrNameLst>
                                          <p:attrName>ppt_x</p:attrName>
                                        </p:attrNameLst>
                                      </p:cBhvr>
                                      <p:tavLst>
                                        <p:tav tm="0">
                                          <p:val>
                                            <p:strVal val="#ppt_x"/>
                                          </p:val>
                                        </p:tav>
                                        <p:tav tm="100000">
                                          <p:val>
                                            <p:strVal val="#ppt_x"/>
                                          </p:val>
                                        </p:tav>
                                      </p:tavLst>
                                    </p:anim>
                                    <p:anim calcmode="lin" valueType="num">
                                      <p:cBhvr additive="base">
                                        <p:cTn id="14" dur="500" fill="hold"/>
                                        <p:tgtEl>
                                          <p:spTgt spid="16282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62822"/>
                                        </p:tgtEl>
                                        <p:attrNameLst>
                                          <p:attrName>style.visibility</p:attrName>
                                        </p:attrNameLst>
                                      </p:cBhvr>
                                      <p:to>
                                        <p:strVal val="visible"/>
                                      </p:to>
                                    </p:set>
                                    <p:anim calcmode="lin" valueType="num">
                                      <p:cBhvr additive="base">
                                        <p:cTn id="17" dur="500" fill="hold"/>
                                        <p:tgtEl>
                                          <p:spTgt spid="162822"/>
                                        </p:tgtEl>
                                        <p:attrNameLst>
                                          <p:attrName>ppt_x</p:attrName>
                                        </p:attrNameLst>
                                      </p:cBhvr>
                                      <p:tavLst>
                                        <p:tav tm="0">
                                          <p:val>
                                            <p:strVal val="#ppt_x"/>
                                          </p:val>
                                        </p:tav>
                                        <p:tav tm="100000">
                                          <p:val>
                                            <p:strVal val="#ppt_x"/>
                                          </p:val>
                                        </p:tav>
                                      </p:tavLst>
                                    </p:anim>
                                    <p:anim calcmode="lin" valueType="num">
                                      <p:cBhvr additive="base">
                                        <p:cTn id="18" dur="500" fill="hold"/>
                                        <p:tgtEl>
                                          <p:spTgt spid="162822"/>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500"/>
                            </p:stCondLst>
                            <p:childTnLst>
                              <p:par>
                                <p:cTn id="20" presetID="2" presetClass="entr" presetSubtype="4" fill="hold" grpId="3" nodeType="afterEffect">
                                  <p:stCondLst>
                                    <p:cond delay="0"/>
                                  </p:stCondLst>
                                  <p:childTnLst>
                                    <p:set>
                                      <p:cBhvr>
                                        <p:cTn id="21" dur="1" fill="hold">
                                          <p:stCondLst>
                                            <p:cond delay="0"/>
                                          </p:stCondLst>
                                        </p:cTn>
                                        <p:tgtEl>
                                          <p:spTgt spid="162824"/>
                                        </p:tgtEl>
                                        <p:attrNameLst>
                                          <p:attrName>style.visibility</p:attrName>
                                        </p:attrNameLst>
                                      </p:cBhvr>
                                      <p:to>
                                        <p:strVal val="visible"/>
                                      </p:to>
                                    </p:set>
                                    <p:anim calcmode="lin" valueType="num">
                                      <p:cBhvr additive="base">
                                        <p:cTn id="22" dur="500" fill="hold"/>
                                        <p:tgtEl>
                                          <p:spTgt spid="162824"/>
                                        </p:tgtEl>
                                        <p:attrNameLst>
                                          <p:attrName>ppt_x</p:attrName>
                                        </p:attrNameLst>
                                      </p:cBhvr>
                                      <p:tavLst>
                                        <p:tav tm="0">
                                          <p:val>
                                            <p:strVal val="#ppt_x"/>
                                          </p:val>
                                        </p:tav>
                                        <p:tav tm="100000">
                                          <p:val>
                                            <p:strVal val="#ppt_x"/>
                                          </p:val>
                                        </p:tav>
                                      </p:tavLst>
                                    </p:anim>
                                    <p:anim calcmode="lin" valueType="num">
                                      <p:cBhvr additive="base">
                                        <p:cTn id="23" dur="500" fill="hold"/>
                                        <p:tgtEl>
                                          <p:spTgt spid="162824"/>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62823"/>
                                        </p:tgtEl>
                                        <p:attrNameLst>
                                          <p:attrName>style.visibility</p:attrName>
                                        </p:attrNameLst>
                                      </p:cBhvr>
                                      <p:to>
                                        <p:strVal val="visible"/>
                                      </p:to>
                                    </p:set>
                                    <p:anim calcmode="lin" valueType="num">
                                      <p:cBhvr additive="base">
                                        <p:cTn id="28" dur="500" fill="hold"/>
                                        <p:tgtEl>
                                          <p:spTgt spid="162823"/>
                                        </p:tgtEl>
                                        <p:attrNameLst>
                                          <p:attrName>ppt_x</p:attrName>
                                        </p:attrNameLst>
                                      </p:cBhvr>
                                      <p:tavLst>
                                        <p:tav tm="0">
                                          <p:val>
                                            <p:strVal val="#ppt_x"/>
                                          </p:val>
                                        </p:tav>
                                        <p:tav tm="100000">
                                          <p:val>
                                            <p:strVal val="#ppt_x"/>
                                          </p:val>
                                        </p:tav>
                                      </p:tavLst>
                                    </p:anim>
                                    <p:anim calcmode="lin" valueType="num">
                                      <p:cBhvr additive="base">
                                        <p:cTn id="29" dur="500" fill="hold"/>
                                        <p:tgtEl>
                                          <p:spTgt spid="162823"/>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62826"/>
                                        </p:tgtEl>
                                        <p:attrNameLst>
                                          <p:attrName>style.visibility</p:attrName>
                                        </p:attrNameLst>
                                      </p:cBhvr>
                                      <p:to>
                                        <p:strVal val="visible"/>
                                      </p:to>
                                    </p:set>
                                    <p:anim calcmode="lin" valueType="num">
                                      <p:cBhvr additive="base">
                                        <p:cTn id="34" dur="500" fill="hold"/>
                                        <p:tgtEl>
                                          <p:spTgt spid="162826"/>
                                        </p:tgtEl>
                                        <p:attrNameLst>
                                          <p:attrName>ppt_x</p:attrName>
                                        </p:attrNameLst>
                                      </p:cBhvr>
                                      <p:tavLst>
                                        <p:tav tm="0">
                                          <p:val>
                                            <p:strVal val="#ppt_x"/>
                                          </p:val>
                                        </p:tav>
                                        <p:tav tm="100000">
                                          <p:val>
                                            <p:strVal val="#ppt_x"/>
                                          </p:val>
                                        </p:tav>
                                      </p:tavLst>
                                    </p:anim>
                                    <p:anim calcmode="lin" valueType="num">
                                      <p:cBhvr additive="base">
                                        <p:cTn id="35" dur="500" fill="hold"/>
                                        <p:tgtEl>
                                          <p:spTgt spid="162826"/>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nodeType="clickEffect">
                                  <p:stCondLst>
                                    <p:cond delay="0"/>
                                  </p:stCondLst>
                                  <p:childTnLst>
                                    <p:set>
                                      <p:cBhvr>
                                        <p:cTn id="39" dur="1" fill="hold">
                                          <p:stCondLst>
                                            <p:cond delay="0"/>
                                          </p:stCondLst>
                                        </p:cTn>
                                        <p:tgtEl>
                                          <p:spTgt spid="162825"/>
                                        </p:tgtEl>
                                        <p:attrNameLst>
                                          <p:attrName>style.visibility</p:attrName>
                                        </p:attrNameLst>
                                      </p:cBhvr>
                                      <p:to>
                                        <p:strVal val="visible"/>
                                      </p:to>
                                    </p:set>
                                    <p:anim calcmode="lin" valueType="num">
                                      <p:cBhvr additive="base">
                                        <p:cTn id="40" dur="500" fill="hold"/>
                                        <p:tgtEl>
                                          <p:spTgt spid="162825"/>
                                        </p:tgtEl>
                                        <p:attrNameLst>
                                          <p:attrName>ppt_x</p:attrName>
                                        </p:attrNameLst>
                                      </p:cBhvr>
                                      <p:tavLst>
                                        <p:tav tm="0">
                                          <p:val>
                                            <p:strVal val="#ppt_x"/>
                                          </p:val>
                                        </p:tav>
                                        <p:tav tm="100000">
                                          <p:val>
                                            <p:strVal val="#ppt_x"/>
                                          </p:val>
                                        </p:tav>
                                      </p:tavLst>
                                    </p:anim>
                                    <p:anim calcmode="lin" valueType="num">
                                      <p:cBhvr additive="base">
                                        <p:cTn id="41" dur="500" fill="hold"/>
                                        <p:tgtEl>
                                          <p:spTgt spid="162825"/>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62827"/>
                                        </p:tgtEl>
                                        <p:attrNameLst>
                                          <p:attrName>style.visibility</p:attrName>
                                        </p:attrNameLst>
                                      </p:cBhvr>
                                      <p:to>
                                        <p:strVal val="visible"/>
                                      </p:to>
                                    </p:set>
                                    <p:anim calcmode="lin" valueType="num">
                                      <p:cBhvr additive="base">
                                        <p:cTn id="44" dur="500" fill="hold"/>
                                        <p:tgtEl>
                                          <p:spTgt spid="162827"/>
                                        </p:tgtEl>
                                        <p:attrNameLst>
                                          <p:attrName>ppt_x</p:attrName>
                                        </p:attrNameLst>
                                      </p:cBhvr>
                                      <p:tavLst>
                                        <p:tav tm="0">
                                          <p:val>
                                            <p:strVal val="#ppt_x"/>
                                          </p:val>
                                        </p:tav>
                                        <p:tav tm="100000">
                                          <p:val>
                                            <p:strVal val="#ppt_x"/>
                                          </p:val>
                                        </p:tav>
                                      </p:tavLst>
                                    </p:anim>
                                    <p:anim calcmode="lin" valueType="num">
                                      <p:cBhvr additive="base">
                                        <p:cTn id="45" dur="500" fill="hold"/>
                                        <p:tgtEl>
                                          <p:spTgt spid="162827"/>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62828"/>
                                        </p:tgtEl>
                                        <p:attrNameLst>
                                          <p:attrName>style.visibility</p:attrName>
                                        </p:attrNameLst>
                                      </p:cBhvr>
                                      <p:to>
                                        <p:strVal val="visible"/>
                                      </p:to>
                                    </p:set>
                                    <p:anim calcmode="lin" valueType="num">
                                      <p:cBhvr additive="base">
                                        <p:cTn id="48" dur="500" fill="hold"/>
                                        <p:tgtEl>
                                          <p:spTgt spid="162828"/>
                                        </p:tgtEl>
                                        <p:attrNameLst>
                                          <p:attrName>ppt_x</p:attrName>
                                        </p:attrNameLst>
                                      </p:cBhvr>
                                      <p:tavLst>
                                        <p:tav tm="0">
                                          <p:val>
                                            <p:strVal val="#ppt_x"/>
                                          </p:val>
                                        </p:tav>
                                        <p:tav tm="100000">
                                          <p:val>
                                            <p:strVal val="#ppt_x"/>
                                          </p:val>
                                        </p:tav>
                                      </p:tavLst>
                                    </p:anim>
                                    <p:anim calcmode="lin" valueType="num">
                                      <p:cBhvr additive="base">
                                        <p:cTn id="49" dur="500" fill="hold"/>
                                        <p:tgtEl>
                                          <p:spTgt spid="162828"/>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62829"/>
                                        </p:tgtEl>
                                        <p:attrNameLst>
                                          <p:attrName>style.visibility</p:attrName>
                                        </p:attrNameLst>
                                      </p:cBhvr>
                                      <p:to>
                                        <p:strVal val="visible"/>
                                      </p:to>
                                    </p:set>
                                    <p:animEffect transition="in" filter="barn(inVertical)">
                                      <p:cBhvr>
                                        <p:cTn id="54" dur="500" fill="hold"/>
                                        <p:tgtEl>
                                          <p:spTgt spid="162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animBg="1"/>
      <p:bldP spid="162821" grpId="0" animBg="1"/>
      <p:bldP spid="162822" grpId="0"/>
      <p:bldP spid="162823" grpId="0"/>
      <p:bldP spid="162824" grpId="3"/>
      <p:bldP spid="162826" grpId="0"/>
      <p:bldP spid="1628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8961" name="Line 3"/>
          <p:cNvSpPr/>
          <p:nvPr/>
        </p:nvSpPr>
        <p:spPr>
          <a:xfrm>
            <a:off x="1524000" y="706438"/>
            <a:ext cx="9013825" cy="1587"/>
          </a:xfrm>
          <a:prstGeom prst="line">
            <a:avLst/>
          </a:prstGeom>
          <a:ln w="60325" cap="rnd" cmpd="sng">
            <a:solidFill>
              <a:srgbClr val="FFFF99"/>
            </a:solidFill>
            <a:prstDash val="sysDot"/>
            <a:round/>
            <a:headEnd type="none" w="med" len="med"/>
            <a:tailEnd type="none" w="med" len="med"/>
          </a:ln>
          <a:effectLst>
            <a:outerShdw dist="107763" dir="13499999" algn="ctr" rotWithShape="0">
              <a:srgbClr val="C0C0C0">
                <a:alpha val="50000"/>
              </a:srgbClr>
            </a:outerShdw>
          </a:effectLst>
        </p:spPr>
        <p:txBody>
          <a:bodyPr anchor="t" anchorCtr="0"/>
          <a:lstStyle/>
          <a:p>
            <a:endParaRPr lang="zh-CN" altLang="en-US" sz="1600">
              <a:latin typeface="Arial" panose="020B0604020202020204" pitchFamily="34" charset="0"/>
              <a:ea typeface="宋体" panose="02010600030101010101" pitchFamily="2" charset="-122"/>
            </a:endParaRPr>
          </a:p>
        </p:txBody>
      </p:sp>
      <p:pic>
        <p:nvPicPr>
          <p:cNvPr id="168962" name="Picture 120"/>
          <p:cNvPicPr>
            <a:picLocks noChangeAspect="1"/>
          </p:cNvPicPr>
          <p:nvPr/>
        </p:nvPicPr>
        <p:blipFill>
          <a:blip r:embed="rId3"/>
          <a:srcRect l="3957" t="6805" r="-3957" b="2827"/>
          <a:stretch>
            <a:fillRect/>
          </a:stretch>
        </p:blipFill>
        <p:spPr>
          <a:xfrm>
            <a:off x="1524000" y="4568825"/>
            <a:ext cx="3373438" cy="2251075"/>
          </a:xfrm>
          <a:prstGeom prst="rect">
            <a:avLst/>
          </a:prstGeom>
          <a:noFill/>
          <a:ln w="9525">
            <a:noFill/>
          </a:ln>
        </p:spPr>
      </p:pic>
      <p:pic>
        <p:nvPicPr>
          <p:cNvPr id="168963" name="Picture 115"/>
          <p:cNvPicPr>
            <a:picLocks noChangeAspect="1"/>
          </p:cNvPicPr>
          <p:nvPr/>
        </p:nvPicPr>
        <p:blipFill>
          <a:blip r:embed="rId4"/>
          <a:stretch>
            <a:fillRect/>
          </a:stretch>
        </p:blipFill>
        <p:spPr>
          <a:xfrm>
            <a:off x="7491413" y="4568825"/>
            <a:ext cx="3325812" cy="2251075"/>
          </a:xfrm>
          <a:prstGeom prst="rect">
            <a:avLst/>
          </a:prstGeom>
          <a:noFill/>
          <a:ln w="9525">
            <a:noFill/>
          </a:ln>
        </p:spPr>
      </p:pic>
      <p:pic>
        <p:nvPicPr>
          <p:cNvPr id="168964" name="Picture 128"/>
          <p:cNvPicPr/>
          <p:nvPr/>
        </p:nvPicPr>
        <p:blipFill>
          <a:blip r:embed="rId5"/>
          <a:stretch>
            <a:fillRect/>
          </a:stretch>
        </p:blipFill>
        <p:spPr>
          <a:xfrm>
            <a:off x="4878388" y="4568825"/>
            <a:ext cx="2435225" cy="2289175"/>
          </a:xfrm>
          <a:prstGeom prst="rect">
            <a:avLst/>
          </a:prstGeom>
          <a:noFill/>
          <a:ln w="9525">
            <a:noFill/>
          </a:ln>
        </p:spPr>
      </p:pic>
      <p:sp>
        <p:nvSpPr>
          <p:cNvPr id="168965" name="文本框 5"/>
          <p:cNvSpPr/>
          <p:nvPr/>
        </p:nvSpPr>
        <p:spPr>
          <a:xfrm>
            <a:off x="1524000" y="6173788"/>
            <a:ext cx="1101090" cy="645160"/>
          </a:xfrm>
          <a:prstGeom prst="rect">
            <a:avLst/>
          </a:prstGeom>
          <a:solidFill>
            <a:schemeClr val="bg1"/>
          </a:solidFill>
          <a:ln w="9525">
            <a:noFill/>
          </a:ln>
        </p:spPr>
        <p:txBody>
          <a:bodyPr wrap="none" anchor="t" anchorCtr="0">
            <a:spAutoFit/>
          </a:bodyPr>
          <a:lstStyle/>
          <a:p>
            <a:r>
              <a:rPr lang="zh-CN" altLang="en-US" sz="3600" b="1">
                <a:latin typeface="黑体" panose="02010609060101010101" pitchFamily="49" charset="-122"/>
                <a:ea typeface="黑体" panose="02010609060101010101" pitchFamily="49" charset="-122"/>
              </a:rPr>
              <a:t>古董</a:t>
            </a:r>
          </a:p>
        </p:txBody>
      </p:sp>
      <p:sp>
        <p:nvSpPr>
          <p:cNvPr id="168966" name="文本框 6"/>
          <p:cNvSpPr/>
          <p:nvPr/>
        </p:nvSpPr>
        <p:spPr>
          <a:xfrm>
            <a:off x="4878388" y="6175375"/>
            <a:ext cx="700087" cy="645160"/>
          </a:xfrm>
          <a:prstGeom prst="rect">
            <a:avLst/>
          </a:prstGeom>
          <a:solidFill>
            <a:schemeClr val="bg1"/>
          </a:solidFill>
          <a:ln w="9525">
            <a:noFill/>
          </a:ln>
        </p:spPr>
        <p:txBody>
          <a:bodyPr wrap="square" anchor="t" anchorCtr="0">
            <a:spAutoFit/>
          </a:bodyPr>
          <a:lstStyle/>
          <a:p>
            <a:r>
              <a:rPr lang="zh-CN" altLang="en-US" sz="3600" b="1">
                <a:latin typeface="黑体" panose="02010609060101010101" pitchFamily="49" charset="-122"/>
                <a:ea typeface="黑体" panose="02010609060101010101" pitchFamily="49" charset="-122"/>
              </a:rPr>
              <a:t>画</a:t>
            </a:r>
          </a:p>
        </p:txBody>
      </p:sp>
      <p:sp>
        <p:nvSpPr>
          <p:cNvPr id="168967" name="文本框 7"/>
          <p:cNvSpPr/>
          <p:nvPr/>
        </p:nvSpPr>
        <p:spPr>
          <a:xfrm>
            <a:off x="7491413" y="5067300"/>
            <a:ext cx="557212" cy="1753235"/>
          </a:xfrm>
          <a:prstGeom prst="rect">
            <a:avLst/>
          </a:prstGeom>
          <a:solidFill>
            <a:schemeClr val="bg1"/>
          </a:solidFill>
          <a:ln w="9525">
            <a:noFill/>
          </a:ln>
        </p:spPr>
        <p:txBody>
          <a:bodyPr wrap="square" anchor="t" anchorCtr="0">
            <a:spAutoFit/>
          </a:bodyPr>
          <a:lstStyle/>
          <a:p>
            <a:r>
              <a:rPr lang="zh-CN" altLang="en-US" sz="3600" b="1">
                <a:latin typeface="黑体" panose="02010609060101010101" pitchFamily="49" charset="-122"/>
                <a:ea typeface="黑体" panose="02010609060101010101" pitchFamily="49" charset="-122"/>
              </a:rPr>
              <a:t>梅兰芳</a:t>
            </a:r>
          </a:p>
        </p:txBody>
      </p:sp>
      <p:sp>
        <p:nvSpPr>
          <p:cNvPr id="168968" name="文本框 1"/>
          <p:cNvSpPr/>
          <p:nvPr/>
        </p:nvSpPr>
        <p:spPr>
          <a:xfrm>
            <a:off x="1535113" y="0"/>
            <a:ext cx="7840980" cy="706755"/>
          </a:xfrm>
          <a:prstGeom prst="rect">
            <a:avLst/>
          </a:prstGeom>
          <a:noFill/>
          <a:ln w="9525">
            <a:noFill/>
          </a:ln>
        </p:spPr>
        <p:txBody>
          <a:bodyPr wrap="none" anchor="t" anchorCtr="0">
            <a:spAutoFit/>
          </a:bodyPr>
          <a:lstStyle/>
          <a:p>
            <a:r>
              <a:rPr lang="zh-CN" altLang="en-US" sz="4000" b="1">
                <a:latin typeface="Arial" panose="020B0604020202020204" pitchFamily="34" charset="0"/>
                <a:ea typeface="黑体" panose="02010609060101010101" pitchFamily="49" charset="-122"/>
              </a:rPr>
              <a:t>作者是怎样否定“送去主义”的？</a:t>
            </a:r>
          </a:p>
        </p:txBody>
      </p:sp>
      <p:sp>
        <p:nvSpPr>
          <p:cNvPr id="168969" name="文本框 2"/>
          <p:cNvSpPr/>
          <p:nvPr/>
        </p:nvSpPr>
        <p:spPr>
          <a:xfrm>
            <a:off x="1535113" y="682625"/>
            <a:ext cx="7485062" cy="2861310"/>
          </a:xfrm>
          <a:prstGeom prst="rect">
            <a:avLst/>
          </a:prstGeom>
          <a:noFill/>
          <a:ln w="9525">
            <a:noFill/>
          </a:ln>
        </p:spPr>
        <p:txBody>
          <a:bodyPr wrap="square" anchor="t" anchorCtr="0">
            <a:spAutoFit/>
          </a:bodyPr>
          <a:lstStyle/>
          <a:p>
            <a:pPr latinLnBrk="1"/>
            <a:r>
              <a:rPr lang="en-US" altLang="zh-CN" sz="3600" b="1">
                <a:solidFill>
                  <a:srgbClr val="7030A0"/>
                </a:solidFill>
                <a:latin typeface="黑体" panose="02010609060101010101" pitchFamily="49" charset="-122"/>
                <a:ea typeface="黑体" panose="02010609060101010101" pitchFamily="49" charset="-122"/>
              </a:rPr>
              <a:t>  </a:t>
            </a:r>
            <a:r>
              <a:rPr lang="zh-CN" altLang="en-US" sz="3600" b="1">
                <a:solidFill>
                  <a:srgbClr val="7030A0"/>
                </a:solidFill>
                <a:latin typeface="黑体" panose="02010609060101010101" pitchFamily="49" charset="-122"/>
                <a:ea typeface="黑体" panose="02010609060101010101" pitchFamily="49" charset="-122"/>
              </a:rPr>
              <a:t>尼采</a:t>
            </a:r>
            <a:r>
              <a:rPr lang="en-US" altLang="zh-CN" sz="3600" b="1">
                <a:solidFill>
                  <a:srgbClr val="7030A0"/>
                </a:solidFill>
                <a:latin typeface="黑体" panose="02010609060101010101" pitchFamily="49" charset="-122"/>
                <a:ea typeface="黑体" panose="02010609060101010101" pitchFamily="49" charset="-122"/>
              </a:rPr>
              <a:t>                          </a:t>
            </a:r>
            <a:r>
              <a:rPr lang="zh-CN" altLang="en-US" sz="3600" b="1">
                <a:solidFill>
                  <a:srgbClr val="7030A0"/>
                </a:solidFill>
                <a:latin typeface="黑体" panose="02010609060101010101" pitchFamily="49" charset="-122"/>
                <a:ea typeface="黑体" panose="02010609060101010101" pitchFamily="49" charset="-122"/>
              </a:rPr>
              <a:t>中国</a:t>
            </a:r>
            <a:r>
              <a:rPr lang="en-US" altLang="zh-CN" sz="3600" b="1">
                <a:solidFill>
                  <a:srgbClr val="7030A0"/>
                </a:solidFill>
                <a:latin typeface="黑体" panose="02010609060101010101" pitchFamily="49" charset="-122"/>
                <a:ea typeface="黑体" panose="02010609060101010101" pitchFamily="49" charset="-122"/>
              </a:rPr>
              <a:t> </a:t>
            </a:r>
          </a:p>
          <a:p>
            <a:pPr latinLnBrk="1"/>
            <a:r>
              <a:rPr lang="en-US" altLang="zh-CN" sz="3600" b="1">
                <a:solidFill>
                  <a:srgbClr val="7030A0"/>
                </a:solidFill>
                <a:latin typeface="黑体" panose="02010609060101010101" pitchFamily="49" charset="-122"/>
                <a:ea typeface="黑体" panose="02010609060101010101" pitchFamily="49" charset="-122"/>
              </a:rPr>
              <a:t>                   </a:t>
            </a:r>
            <a:br>
              <a:rPr lang="en-US" altLang="zh-CN" sz="3600" b="1">
                <a:solidFill>
                  <a:srgbClr val="7030A0"/>
                </a:solidFill>
                <a:latin typeface="黑体" panose="02010609060101010101" pitchFamily="49" charset="-122"/>
                <a:ea typeface="黑体" panose="02010609060101010101" pitchFamily="49" charset="-122"/>
              </a:rPr>
            </a:br>
            <a:r>
              <a:rPr lang="en-US" altLang="zh-CN" sz="3600" b="1">
                <a:solidFill>
                  <a:srgbClr val="7030A0"/>
                </a:solidFill>
                <a:latin typeface="黑体" panose="02010609060101010101" pitchFamily="49" charset="-122"/>
                <a:ea typeface="黑体" panose="02010609060101010101" pitchFamily="49" charset="-122"/>
              </a:rPr>
              <a:t>                  </a:t>
            </a:r>
            <a:br>
              <a:rPr lang="en-US" altLang="zh-CN" sz="3600" b="1">
                <a:solidFill>
                  <a:srgbClr val="7030A0"/>
                </a:solidFill>
                <a:latin typeface="黑体" panose="02010609060101010101" pitchFamily="49" charset="-122"/>
                <a:ea typeface="黑体" panose="02010609060101010101" pitchFamily="49" charset="-122"/>
              </a:rPr>
            </a:br>
            <a:r>
              <a:rPr lang="en-US" altLang="zh-CN" sz="3600" b="1">
                <a:solidFill>
                  <a:srgbClr val="7030A0"/>
                </a:solidFill>
                <a:latin typeface="黑体" panose="02010609060101010101" pitchFamily="49" charset="-122"/>
                <a:ea typeface="黑体" panose="02010609060101010101" pitchFamily="49" charset="-122"/>
              </a:rPr>
              <a:t>                      </a:t>
            </a:r>
            <a:br>
              <a:rPr lang="en-US" altLang="zh-CN" sz="3600" b="1">
                <a:solidFill>
                  <a:srgbClr val="7030A0"/>
                </a:solidFill>
                <a:latin typeface="黑体" panose="02010609060101010101" pitchFamily="49" charset="-122"/>
                <a:ea typeface="黑体" panose="02010609060101010101" pitchFamily="49" charset="-122"/>
              </a:rPr>
            </a:br>
            <a:r>
              <a:rPr lang="en-US" altLang="zh-CN" sz="3600" b="1">
                <a:solidFill>
                  <a:srgbClr val="7030A0"/>
                </a:solidFill>
                <a:latin typeface="黑体" panose="02010609060101010101" pitchFamily="49" charset="-122"/>
                <a:ea typeface="黑体" panose="02010609060101010101" pitchFamily="49" charset="-122"/>
              </a:rPr>
              <a:t>               </a:t>
            </a:r>
          </a:p>
        </p:txBody>
      </p:sp>
      <p:sp>
        <p:nvSpPr>
          <p:cNvPr id="163851" name="文本框 1"/>
          <p:cNvSpPr/>
          <p:nvPr/>
        </p:nvSpPr>
        <p:spPr>
          <a:xfrm>
            <a:off x="1524000" y="1270000"/>
            <a:ext cx="2224405" cy="583565"/>
          </a:xfrm>
          <a:prstGeom prst="rect">
            <a:avLst/>
          </a:prstGeom>
          <a:noFill/>
          <a:ln w="9525">
            <a:noFill/>
          </a:ln>
        </p:spPr>
        <p:txBody>
          <a:bodyPr wrap="none" anchor="t" anchorCtr="0">
            <a:spAutoFit/>
          </a:bodyPr>
          <a:lstStyle/>
          <a:p>
            <a:r>
              <a:rPr lang="zh-CN" altLang="en-US" sz="3200" b="1">
                <a:latin typeface="黑体" panose="02010609060101010101" pitchFamily="49" charset="-122"/>
                <a:ea typeface="黑体" panose="02010609060101010101" pitchFamily="49" charset="-122"/>
              </a:rPr>
              <a:t>自诩是太阳</a:t>
            </a:r>
            <a:endParaRPr lang="zh-CN" altLang="en-US">
              <a:latin typeface="Arial" panose="020B0604020202020204" pitchFamily="34" charset="0"/>
              <a:ea typeface="宋体" panose="02010600030101010101" pitchFamily="2" charset="-122"/>
            </a:endParaRPr>
          </a:p>
        </p:txBody>
      </p:sp>
      <p:sp>
        <p:nvSpPr>
          <p:cNvPr id="163852" name="文本框 2"/>
          <p:cNvSpPr/>
          <p:nvPr/>
        </p:nvSpPr>
        <p:spPr>
          <a:xfrm>
            <a:off x="5392738" y="1270000"/>
            <a:ext cx="2632710" cy="583565"/>
          </a:xfrm>
          <a:prstGeom prst="rect">
            <a:avLst/>
          </a:prstGeom>
          <a:noFill/>
          <a:ln w="9525">
            <a:noFill/>
          </a:ln>
        </p:spPr>
        <p:txBody>
          <a:bodyPr wrap="none" anchor="t" anchorCtr="0">
            <a:spAutoFit/>
          </a:bodyPr>
          <a:lstStyle/>
          <a:p>
            <a:r>
              <a:rPr lang="zh-CN" altLang="en-US" sz="3200" b="1">
                <a:latin typeface="黑体" panose="02010609060101010101" pitchFamily="49" charset="-122"/>
                <a:ea typeface="黑体" panose="02010609060101010101" pitchFamily="49" charset="-122"/>
              </a:rPr>
              <a:t>自诩地大物博</a:t>
            </a:r>
            <a:endParaRPr lang="zh-CN" altLang="en-US">
              <a:latin typeface="Arial" panose="020B0604020202020204" pitchFamily="34" charset="0"/>
              <a:ea typeface="宋体" panose="02010600030101010101" pitchFamily="2" charset="-122"/>
            </a:endParaRPr>
          </a:p>
        </p:txBody>
      </p:sp>
      <p:sp>
        <p:nvSpPr>
          <p:cNvPr id="163853" name="文本框 3"/>
          <p:cNvSpPr/>
          <p:nvPr/>
        </p:nvSpPr>
        <p:spPr>
          <a:xfrm>
            <a:off x="1535113" y="1793875"/>
            <a:ext cx="1816100" cy="583565"/>
          </a:xfrm>
          <a:prstGeom prst="rect">
            <a:avLst/>
          </a:prstGeom>
          <a:noFill/>
          <a:ln w="9525">
            <a:noFill/>
          </a:ln>
        </p:spPr>
        <p:txBody>
          <a:bodyPr wrap="none" anchor="t" anchorCtr="0">
            <a:spAutoFit/>
          </a:bodyPr>
          <a:lstStyle/>
          <a:p>
            <a:r>
              <a:rPr lang="zh-CN" altLang="en-US" sz="3200" b="1">
                <a:latin typeface="黑体" panose="02010609060101010101" pitchFamily="49" charset="-122"/>
                <a:ea typeface="黑体" panose="02010609060101010101" pitchFamily="49" charset="-122"/>
              </a:rPr>
              <a:t>光热无穷</a:t>
            </a:r>
            <a:endParaRPr lang="zh-CN" altLang="en-US">
              <a:latin typeface="Arial" panose="020B0604020202020204" pitchFamily="34" charset="0"/>
              <a:ea typeface="宋体" panose="02010600030101010101" pitchFamily="2" charset="-122"/>
            </a:endParaRPr>
          </a:p>
        </p:txBody>
      </p:sp>
      <p:sp>
        <p:nvSpPr>
          <p:cNvPr id="163854" name="文本框 4"/>
          <p:cNvSpPr/>
          <p:nvPr/>
        </p:nvSpPr>
        <p:spPr>
          <a:xfrm>
            <a:off x="5934075" y="1793875"/>
            <a:ext cx="1816100" cy="583565"/>
          </a:xfrm>
          <a:prstGeom prst="rect">
            <a:avLst/>
          </a:prstGeom>
          <a:noFill/>
          <a:ln w="9525">
            <a:noFill/>
          </a:ln>
        </p:spPr>
        <p:txBody>
          <a:bodyPr wrap="none" anchor="t" anchorCtr="0">
            <a:spAutoFit/>
          </a:bodyPr>
          <a:lstStyle/>
          <a:p>
            <a:r>
              <a:rPr lang="zh-CN" altLang="en-US" sz="3200" b="1">
                <a:latin typeface="黑体" panose="02010609060101010101" pitchFamily="49" charset="-122"/>
                <a:ea typeface="黑体" panose="02010609060101010101" pitchFamily="49" charset="-122"/>
              </a:rPr>
              <a:t>煤矿丰富</a:t>
            </a:r>
            <a:endParaRPr lang="zh-CN" altLang="en-US">
              <a:latin typeface="Arial" panose="020B0604020202020204" pitchFamily="34" charset="0"/>
              <a:ea typeface="宋体" panose="02010600030101010101" pitchFamily="2" charset="-122"/>
            </a:endParaRPr>
          </a:p>
        </p:txBody>
      </p:sp>
      <p:sp>
        <p:nvSpPr>
          <p:cNvPr id="163855" name="文本框 5"/>
          <p:cNvSpPr/>
          <p:nvPr/>
        </p:nvSpPr>
        <p:spPr>
          <a:xfrm>
            <a:off x="1535113" y="2376488"/>
            <a:ext cx="3857625" cy="583565"/>
          </a:xfrm>
          <a:prstGeom prst="rect">
            <a:avLst/>
          </a:prstGeom>
          <a:noFill/>
          <a:ln w="9525">
            <a:noFill/>
          </a:ln>
        </p:spPr>
        <p:txBody>
          <a:bodyPr wrap="none" anchor="t" anchorCtr="0">
            <a:spAutoFit/>
          </a:bodyPr>
          <a:lstStyle/>
          <a:p>
            <a:r>
              <a:rPr lang="zh-CN" altLang="en-US" sz="3200" b="1">
                <a:latin typeface="黑体" panose="02010609060101010101" pitchFamily="49" charset="-122"/>
                <a:ea typeface="黑体" panose="02010609060101010101" pitchFamily="49" charset="-122"/>
              </a:rPr>
              <a:t>只是给予，不想取得</a:t>
            </a:r>
            <a:endParaRPr lang="zh-CN" altLang="en-US">
              <a:latin typeface="Arial" panose="020B0604020202020204" pitchFamily="34" charset="0"/>
              <a:ea typeface="宋体" panose="02010600030101010101" pitchFamily="2" charset="-122"/>
            </a:endParaRPr>
          </a:p>
        </p:txBody>
      </p:sp>
      <p:sp>
        <p:nvSpPr>
          <p:cNvPr id="163856" name="文本框 6"/>
          <p:cNvSpPr/>
          <p:nvPr/>
        </p:nvSpPr>
        <p:spPr>
          <a:xfrm>
            <a:off x="5492750" y="2376488"/>
            <a:ext cx="3041015" cy="583565"/>
          </a:xfrm>
          <a:prstGeom prst="rect">
            <a:avLst/>
          </a:prstGeom>
          <a:noFill/>
          <a:ln w="9525">
            <a:noFill/>
          </a:ln>
        </p:spPr>
        <p:txBody>
          <a:bodyPr wrap="none" anchor="t" anchorCtr="0">
            <a:spAutoFit/>
          </a:bodyPr>
          <a:lstStyle/>
          <a:p>
            <a:r>
              <a:rPr lang="zh-CN" altLang="en-US" sz="3200" b="1">
                <a:latin typeface="黑体" panose="02010609060101010101" pitchFamily="49" charset="-122"/>
                <a:ea typeface="黑体" panose="02010609060101010101" pitchFamily="49" charset="-122"/>
              </a:rPr>
              <a:t>只送去，不拿来</a:t>
            </a:r>
            <a:endParaRPr lang="zh-CN" altLang="en-US">
              <a:latin typeface="Arial" panose="020B0604020202020204" pitchFamily="34" charset="0"/>
              <a:ea typeface="宋体" panose="02010600030101010101" pitchFamily="2" charset="-122"/>
            </a:endParaRPr>
          </a:p>
        </p:txBody>
      </p:sp>
      <p:sp>
        <p:nvSpPr>
          <p:cNvPr id="163857" name="文本框 7"/>
          <p:cNvSpPr/>
          <p:nvPr/>
        </p:nvSpPr>
        <p:spPr>
          <a:xfrm>
            <a:off x="1535113" y="2986088"/>
            <a:ext cx="1816100" cy="583565"/>
          </a:xfrm>
          <a:prstGeom prst="rect">
            <a:avLst/>
          </a:prstGeom>
          <a:noFill/>
          <a:ln w="9525">
            <a:noFill/>
          </a:ln>
        </p:spPr>
        <p:txBody>
          <a:bodyPr wrap="none" anchor="t" anchorCtr="0">
            <a:spAutoFit/>
          </a:bodyPr>
          <a:lstStyle/>
          <a:p>
            <a:r>
              <a:rPr lang="zh-CN" altLang="en-US" sz="3200" b="1">
                <a:latin typeface="黑体" panose="02010609060101010101" pitchFamily="49" charset="-122"/>
                <a:ea typeface="黑体" panose="02010609060101010101" pitchFamily="49" charset="-122"/>
              </a:rPr>
              <a:t>发疯而死</a:t>
            </a:r>
            <a:endParaRPr lang="zh-CN" altLang="en-US">
              <a:latin typeface="Arial" panose="020B0604020202020204" pitchFamily="34" charset="0"/>
              <a:ea typeface="宋体" panose="02010600030101010101" pitchFamily="2" charset="-122"/>
            </a:endParaRPr>
          </a:p>
        </p:txBody>
      </p:sp>
      <p:sp>
        <p:nvSpPr>
          <p:cNvPr id="163858" name="文本框 8"/>
          <p:cNvSpPr/>
          <p:nvPr/>
        </p:nvSpPr>
        <p:spPr>
          <a:xfrm>
            <a:off x="5675313" y="2960688"/>
            <a:ext cx="1816100" cy="583565"/>
          </a:xfrm>
          <a:prstGeom prst="rect">
            <a:avLst/>
          </a:prstGeom>
          <a:noFill/>
          <a:ln w="9525">
            <a:noFill/>
          </a:ln>
        </p:spPr>
        <p:txBody>
          <a:bodyPr wrap="none" anchor="t" anchorCtr="0">
            <a:spAutoFit/>
          </a:bodyPr>
          <a:lstStyle/>
          <a:p>
            <a:pPr latinLnBrk="1"/>
            <a:r>
              <a:rPr lang="zh-CN" altLang="en-US" sz="3200" b="1">
                <a:latin typeface="黑体" panose="02010609060101010101" pitchFamily="49" charset="-122"/>
                <a:ea typeface="黑体" panose="02010609060101010101" pitchFamily="49" charset="-122"/>
              </a:rPr>
              <a:t>亡国灭种</a:t>
            </a:r>
            <a:endParaRPr lang="zh-CN" altLang="en-US">
              <a:latin typeface="Arial" panose="020B0604020202020204" pitchFamily="34" charset="0"/>
              <a:ea typeface="宋体" panose="02010600030101010101" pitchFamily="2" charset="-122"/>
            </a:endParaRPr>
          </a:p>
        </p:txBody>
      </p:sp>
      <p:sp>
        <p:nvSpPr>
          <p:cNvPr id="163859" name="文本框 9"/>
          <p:cNvSpPr/>
          <p:nvPr/>
        </p:nvSpPr>
        <p:spPr>
          <a:xfrm>
            <a:off x="8918575" y="708025"/>
            <a:ext cx="909638" cy="3046095"/>
          </a:xfrm>
          <a:prstGeom prst="rect">
            <a:avLst/>
          </a:prstGeom>
          <a:noFill/>
          <a:ln w="9525">
            <a:noFill/>
          </a:ln>
        </p:spPr>
        <p:txBody>
          <a:bodyPr wrap="square" anchor="t" anchorCtr="0">
            <a:spAutoFit/>
          </a:bodyPr>
          <a:lstStyle/>
          <a:p>
            <a:pPr>
              <a:spcBef>
                <a:spcPct val="50000"/>
              </a:spcBef>
            </a:pPr>
            <a:r>
              <a:rPr lang="zh-CN" altLang="en-US" sz="4800" b="1">
                <a:solidFill>
                  <a:srgbClr val="FF3300"/>
                </a:solidFill>
                <a:latin typeface="华文新魏" pitchFamily="2" charset="-122"/>
                <a:ea typeface="华文新魏" pitchFamily="2" charset="-122"/>
              </a:rPr>
              <a:t>类比论证</a:t>
            </a:r>
          </a:p>
        </p:txBody>
      </p:sp>
      <p:sp>
        <p:nvSpPr>
          <p:cNvPr id="163860" name="Text Box 22"/>
          <p:cNvSpPr/>
          <p:nvPr/>
        </p:nvSpPr>
        <p:spPr>
          <a:xfrm>
            <a:off x="1524000" y="3754438"/>
            <a:ext cx="9002713" cy="630237"/>
          </a:xfrm>
          <a:prstGeom prst="rect">
            <a:avLst/>
          </a:prstGeom>
          <a:noFill/>
          <a:ln w="9525">
            <a:noFill/>
          </a:ln>
        </p:spPr>
        <p:txBody>
          <a:bodyPr anchor="t" anchorCtr="0"/>
          <a:lstStyle/>
          <a:p>
            <a:pPr>
              <a:spcBef>
                <a:spcPct val="50000"/>
              </a:spcBef>
            </a:pPr>
            <a:r>
              <a:rPr lang="zh-CN" altLang="en-US" sz="4000" b="1">
                <a:solidFill>
                  <a:srgbClr val="FF0000"/>
                </a:solidFill>
                <a:latin typeface="黑体" panose="02010609060101010101" pitchFamily="49" charset="-122"/>
                <a:ea typeface="黑体" panose="02010609060101010101" pitchFamily="49" charset="-122"/>
              </a:rPr>
              <a:t>作用：讽刺和批判送去主义的愚蠢可笑。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51"/>
                                        </p:tgtEl>
                                        <p:attrNameLst>
                                          <p:attrName>style.visibility</p:attrName>
                                        </p:attrNameLst>
                                      </p:cBhvr>
                                      <p:to>
                                        <p:strVal val="visible"/>
                                      </p:to>
                                    </p:set>
                                    <p:anim calcmode="lin" valueType="num">
                                      <p:cBhvr additive="base">
                                        <p:cTn id="7" dur="500" fill="hold"/>
                                        <p:tgtEl>
                                          <p:spTgt spid="163851"/>
                                        </p:tgtEl>
                                        <p:attrNameLst>
                                          <p:attrName>ppt_x</p:attrName>
                                        </p:attrNameLst>
                                      </p:cBhvr>
                                      <p:tavLst>
                                        <p:tav tm="0">
                                          <p:val>
                                            <p:strVal val="#ppt_x"/>
                                          </p:val>
                                        </p:tav>
                                        <p:tav tm="100000">
                                          <p:val>
                                            <p:strVal val="#ppt_x"/>
                                          </p:val>
                                        </p:tav>
                                      </p:tavLst>
                                    </p:anim>
                                    <p:anim calcmode="lin" valueType="num">
                                      <p:cBhvr additive="base">
                                        <p:cTn id="8" dur="500" fill="hold"/>
                                        <p:tgtEl>
                                          <p:spTgt spid="16385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53"/>
                                        </p:tgtEl>
                                        <p:attrNameLst>
                                          <p:attrName>style.visibility</p:attrName>
                                        </p:attrNameLst>
                                      </p:cBhvr>
                                      <p:to>
                                        <p:strVal val="visible"/>
                                      </p:to>
                                    </p:set>
                                    <p:anim calcmode="lin" valueType="num">
                                      <p:cBhvr additive="base">
                                        <p:cTn id="13" dur="500" fill="hold"/>
                                        <p:tgtEl>
                                          <p:spTgt spid="163853"/>
                                        </p:tgtEl>
                                        <p:attrNameLst>
                                          <p:attrName>ppt_x</p:attrName>
                                        </p:attrNameLst>
                                      </p:cBhvr>
                                      <p:tavLst>
                                        <p:tav tm="0">
                                          <p:val>
                                            <p:strVal val="#ppt_x"/>
                                          </p:val>
                                        </p:tav>
                                        <p:tav tm="100000">
                                          <p:val>
                                            <p:strVal val="#ppt_x"/>
                                          </p:val>
                                        </p:tav>
                                      </p:tavLst>
                                    </p:anim>
                                    <p:anim calcmode="lin" valueType="num">
                                      <p:cBhvr additive="base">
                                        <p:cTn id="14" dur="500" fill="hold"/>
                                        <p:tgtEl>
                                          <p:spTgt spid="16385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3855"/>
                                        </p:tgtEl>
                                        <p:attrNameLst>
                                          <p:attrName>style.visibility</p:attrName>
                                        </p:attrNameLst>
                                      </p:cBhvr>
                                      <p:to>
                                        <p:strVal val="visible"/>
                                      </p:to>
                                    </p:set>
                                    <p:anim calcmode="lin" valueType="num">
                                      <p:cBhvr additive="base">
                                        <p:cTn id="19" dur="500" fill="hold"/>
                                        <p:tgtEl>
                                          <p:spTgt spid="163855"/>
                                        </p:tgtEl>
                                        <p:attrNameLst>
                                          <p:attrName>ppt_x</p:attrName>
                                        </p:attrNameLst>
                                      </p:cBhvr>
                                      <p:tavLst>
                                        <p:tav tm="0">
                                          <p:val>
                                            <p:strVal val="#ppt_x"/>
                                          </p:val>
                                        </p:tav>
                                        <p:tav tm="100000">
                                          <p:val>
                                            <p:strVal val="#ppt_x"/>
                                          </p:val>
                                        </p:tav>
                                      </p:tavLst>
                                    </p:anim>
                                    <p:anim calcmode="lin" valueType="num">
                                      <p:cBhvr additive="base">
                                        <p:cTn id="20" dur="500" fill="hold"/>
                                        <p:tgtEl>
                                          <p:spTgt spid="16385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3857"/>
                                        </p:tgtEl>
                                        <p:attrNameLst>
                                          <p:attrName>style.visibility</p:attrName>
                                        </p:attrNameLst>
                                      </p:cBhvr>
                                      <p:to>
                                        <p:strVal val="visible"/>
                                      </p:to>
                                    </p:set>
                                    <p:anim calcmode="lin" valueType="num">
                                      <p:cBhvr additive="base">
                                        <p:cTn id="25" dur="500" fill="hold"/>
                                        <p:tgtEl>
                                          <p:spTgt spid="163857"/>
                                        </p:tgtEl>
                                        <p:attrNameLst>
                                          <p:attrName>ppt_x</p:attrName>
                                        </p:attrNameLst>
                                      </p:cBhvr>
                                      <p:tavLst>
                                        <p:tav tm="0">
                                          <p:val>
                                            <p:strVal val="#ppt_x"/>
                                          </p:val>
                                        </p:tav>
                                        <p:tav tm="100000">
                                          <p:val>
                                            <p:strVal val="#ppt_x"/>
                                          </p:val>
                                        </p:tav>
                                      </p:tavLst>
                                    </p:anim>
                                    <p:anim calcmode="lin" valueType="num">
                                      <p:cBhvr additive="base">
                                        <p:cTn id="26" dur="500" fill="hold"/>
                                        <p:tgtEl>
                                          <p:spTgt spid="16385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3852"/>
                                        </p:tgtEl>
                                        <p:attrNameLst>
                                          <p:attrName>style.visibility</p:attrName>
                                        </p:attrNameLst>
                                      </p:cBhvr>
                                      <p:to>
                                        <p:strVal val="visible"/>
                                      </p:to>
                                    </p:set>
                                    <p:anim calcmode="lin" valueType="num">
                                      <p:cBhvr additive="base">
                                        <p:cTn id="31" dur="500" fill="hold"/>
                                        <p:tgtEl>
                                          <p:spTgt spid="163852"/>
                                        </p:tgtEl>
                                        <p:attrNameLst>
                                          <p:attrName>ppt_x</p:attrName>
                                        </p:attrNameLst>
                                      </p:cBhvr>
                                      <p:tavLst>
                                        <p:tav tm="0">
                                          <p:val>
                                            <p:strVal val="#ppt_x"/>
                                          </p:val>
                                        </p:tav>
                                        <p:tav tm="100000">
                                          <p:val>
                                            <p:strVal val="#ppt_x"/>
                                          </p:val>
                                        </p:tav>
                                      </p:tavLst>
                                    </p:anim>
                                    <p:anim calcmode="lin" valueType="num">
                                      <p:cBhvr additive="base">
                                        <p:cTn id="32" dur="500" fill="hold"/>
                                        <p:tgtEl>
                                          <p:spTgt spid="16385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854"/>
                                        </p:tgtEl>
                                        <p:attrNameLst>
                                          <p:attrName>style.visibility</p:attrName>
                                        </p:attrNameLst>
                                      </p:cBhvr>
                                      <p:to>
                                        <p:strVal val="visible"/>
                                      </p:to>
                                    </p:set>
                                    <p:anim calcmode="lin" valueType="num">
                                      <p:cBhvr additive="base">
                                        <p:cTn id="37" dur="500" fill="hold"/>
                                        <p:tgtEl>
                                          <p:spTgt spid="163854"/>
                                        </p:tgtEl>
                                        <p:attrNameLst>
                                          <p:attrName>ppt_x</p:attrName>
                                        </p:attrNameLst>
                                      </p:cBhvr>
                                      <p:tavLst>
                                        <p:tav tm="0">
                                          <p:val>
                                            <p:strVal val="#ppt_x"/>
                                          </p:val>
                                        </p:tav>
                                        <p:tav tm="100000">
                                          <p:val>
                                            <p:strVal val="#ppt_x"/>
                                          </p:val>
                                        </p:tav>
                                      </p:tavLst>
                                    </p:anim>
                                    <p:anim calcmode="lin" valueType="num">
                                      <p:cBhvr additive="base">
                                        <p:cTn id="38" dur="500" fill="hold"/>
                                        <p:tgtEl>
                                          <p:spTgt spid="16385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3856"/>
                                        </p:tgtEl>
                                        <p:attrNameLst>
                                          <p:attrName>style.visibility</p:attrName>
                                        </p:attrNameLst>
                                      </p:cBhvr>
                                      <p:to>
                                        <p:strVal val="visible"/>
                                      </p:to>
                                    </p:set>
                                    <p:anim calcmode="lin" valueType="num">
                                      <p:cBhvr additive="base">
                                        <p:cTn id="43" dur="500" fill="hold"/>
                                        <p:tgtEl>
                                          <p:spTgt spid="163856"/>
                                        </p:tgtEl>
                                        <p:attrNameLst>
                                          <p:attrName>ppt_x</p:attrName>
                                        </p:attrNameLst>
                                      </p:cBhvr>
                                      <p:tavLst>
                                        <p:tav tm="0">
                                          <p:val>
                                            <p:strVal val="#ppt_x"/>
                                          </p:val>
                                        </p:tav>
                                        <p:tav tm="100000">
                                          <p:val>
                                            <p:strVal val="#ppt_x"/>
                                          </p:val>
                                        </p:tav>
                                      </p:tavLst>
                                    </p:anim>
                                    <p:anim calcmode="lin" valueType="num">
                                      <p:cBhvr additive="base">
                                        <p:cTn id="44" dur="500" fill="hold"/>
                                        <p:tgtEl>
                                          <p:spTgt spid="16385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3858"/>
                                        </p:tgtEl>
                                        <p:attrNameLst>
                                          <p:attrName>style.visibility</p:attrName>
                                        </p:attrNameLst>
                                      </p:cBhvr>
                                      <p:to>
                                        <p:strVal val="visible"/>
                                      </p:to>
                                    </p:set>
                                    <p:anim calcmode="lin" valueType="num">
                                      <p:cBhvr additive="base">
                                        <p:cTn id="49" dur="500" fill="hold"/>
                                        <p:tgtEl>
                                          <p:spTgt spid="163858"/>
                                        </p:tgtEl>
                                        <p:attrNameLst>
                                          <p:attrName>ppt_x</p:attrName>
                                        </p:attrNameLst>
                                      </p:cBhvr>
                                      <p:tavLst>
                                        <p:tav tm="0">
                                          <p:val>
                                            <p:strVal val="#ppt_x"/>
                                          </p:val>
                                        </p:tav>
                                        <p:tav tm="100000">
                                          <p:val>
                                            <p:strVal val="#ppt_x"/>
                                          </p:val>
                                        </p:tav>
                                      </p:tavLst>
                                    </p:anim>
                                    <p:anim calcmode="lin" valueType="num">
                                      <p:cBhvr additive="base">
                                        <p:cTn id="50" dur="500" fill="hold"/>
                                        <p:tgtEl>
                                          <p:spTgt spid="16385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3859"/>
                                        </p:tgtEl>
                                        <p:attrNameLst>
                                          <p:attrName>style.visibility</p:attrName>
                                        </p:attrNameLst>
                                      </p:cBhvr>
                                      <p:to>
                                        <p:strVal val="visible"/>
                                      </p:to>
                                    </p:set>
                                    <p:anim calcmode="lin" valueType="num">
                                      <p:cBhvr additive="base">
                                        <p:cTn id="55" dur="500" fill="hold"/>
                                        <p:tgtEl>
                                          <p:spTgt spid="163859"/>
                                        </p:tgtEl>
                                        <p:attrNameLst>
                                          <p:attrName>ppt_x</p:attrName>
                                        </p:attrNameLst>
                                      </p:cBhvr>
                                      <p:tavLst>
                                        <p:tav tm="0">
                                          <p:val>
                                            <p:strVal val="#ppt_x"/>
                                          </p:val>
                                        </p:tav>
                                        <p:tav tm="100000">
                                          <p:val>
                                            <p:strVal val="#ppt_x"/>
                                          </p:val>
                                        </p:tav>
                                      </p:tavLst>
                                    </p:anim>
                                    <p:anim calcmode="lin" valueType="num">
                                      <p:cBhvr additive="base">
                                        <p:cTn id="56" dur="500" fill="hold"/>
                                        <p:tgtEl>
                                          <p:spTgt spid="16385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4" nodeType="clickEffect">
                                  <p:stCondLst>
                                    <p:cond delay="0"/>
                                  </p:stCondLst>
                                  <p:childTnLst>
                                    <p:set>
                                      <p:cBhvr>
                                        <p:cTn id="60" dur="1" fill="hold">
                                          <p:stCondLst>
                                            <p:cond delay="0"/>
                                          </p:stCondLst>
                                        </p:cTn>
                                        <p:tgtEl>
                                          <p:spTgt spid="163860"/>
                                        </p:tgtEl>
                                        <p:attrNameLst>
                                          <p:attrName>style.visibility</p:attrName>
                                        </p:attrNameLst>
                                      </p:cBhvr>
                                      <p:to>
                                        <p:strVal val="visible"/>
                                      </p:to>
                                    </p:set>
                                    <p:anim calcmode="lin" valueType="num">
                                      <p:cBhvr additive="base">
                                        <p:cTn id="61" dur="500" fill="hold"/>
                                        <p:tgtEl>
                                          <p:spTgt spid="163860"/>
                                        </p:tgtEl>
                                        <p:attrNameLst>
                                          <p:attrName>ppt_x</p:attrName>
                                        </p:attrNameLst>
                                      </p:cBhvr>
                                      <p:tavLst>
                                        <p:tav tm="0">
                                          <p:val>
                                            <p:strVal val="#ppt_x"/>
                                          </p:val>
                                        </p:tav>
                                        <p:tav tm="100000">
                                          <p:val>
                                            <p:strVal val="#ppt_x"/>
                                          </p:val>
                                        </p:tav>
                                      </p:tavLst>
                                    </p:anim>
                                    <p:anim calcmode="lin" valueType="num">
                                      <p:cBhvr additive="base">
                                        <p:cTn id="62" dur="500" fill="hold"/>
                                        <p:tgtEl>
                                          <p:spTgt spid="1638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1" grpId="0"/>
      <p:bldP spid="163852" grpId="0"/>
      <p:bldP spid="163853" grpId="0"/>
      <p:bldP spid="163854" grpId="0"/>
      <p:bldP spid="163855" grpId="0"/>
      <p:bldP spid="163856" grpId="0"/>
      <p:bldP spid="163857" grpId="0"/>
      <p:bldP spid="163858" grpId="0"/>
      <p:bldP spid="163859" grpId="0"/>
      <p:bldP spid="163860" grpId="4"/>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9985" name="Rectangle 3"/>
          <p:cNvSpPr>
            <a:spLocks noGrp="1"/>
          </p:cNvSpPr>
          <p:nvPr>
            <p:ph idx="1"/>
          </p:nvPr>
        </p:nvSpPr>
        <p:spPr>
          <a:xfrm>
            <a:off x="1617663" y="300038"/>
            <a:ext cx="8955087" cy="6256337"/>
          </a:xfrm>
        </p:spPr>
        <p:txBody>
          <a:bodyPr wrap="square" lIns="91440" tIns="45720" rIns="91440" bIns="45720" anchor="t" anchorCtr="0">
            <a:normAutofit fontScale="60000" lnSpcReduction="20000"/>
          </a:bodyPr>
          <a:lstStyle/>
          <a:p>
            <a:pPr marL="0" indent="0" latinLnBrk="0">
              <a:spcBef>
                <a:spcPct val="0"/>
              </a:spcBef>
              <a:buClr>
                <a:srgbClr val="808080"/>
              </a:buClr>
              <a:buNone/>
            </a:pPr>
            <a:r>
              <a:rPr lang="zh-CN" altLang="en-US" sz="4000" b="1">
                <a:latin typeface="黑体" panose="02010609060101010101" pitchFamily="49" charset="-122"/>
                <a:ea typeface="黑体" panose="02010609060101010101" pitchFamily="49" charset="-122"/>
              </a:rPr>
              <a:t>    </a:t>
            </a:r>
            <a:r>
              <a:rPr lang="zh-CN" altLang="en-US" sz="5145"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当然，能够只是送出去，也不算坏事情，一者见得</a:t>
            </a:r>
            <a:r>
              <a:rPr lang="zh-CN" altLang="en-US" sz="5145"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丰富</a:t>
            </a:r>
            <a:r>
              <a:rPr lang="zh-CN" altLang="en-US" sz="5145"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，二者见得</a:t>
            </a:r>
            <a:r>
              <a:rPr lang="zh-CN" altLang="en-US" sz="5145"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大度</a:t>
            </a:r>
            <a:r>
              <a:rPr lang="zh-CN" altLang="en-US" sz="5145" b="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尼采就自诩过他是太阳，光热无穷，只是给与，不想取得。然而尼采究竟不是太阳，他发了疯。中国也不是，虽然有人说，掘起地下的煤来，就足够全世界几百年之用，但是，几百年之后呢？几百年之后，我们当然是化为魂灵，或上天堂，或落了地狱，但我们的子孙是在的，所以还应该给他们留下一点礼品。要不然，则当佳节大典之际，他们拿不出东西来，只好磕头贺喜，讨一点残羹冷炙做奖赏。</a:t>
            </a:r>
          </a:p>
        </p:txBody>
      </p:sp>
      <p:sp>
        <p:nvSpPr>
          <p:cNvPr id="169986" name="AutoShape 10"/>
          <p:cNvSpPr/>
          <p:nvPr/>
        </p:nvSpPr>
        <p:spPr>
          <a:xfrm>
            <a:off x="7391400" y="4797425"/>
            <a:ext cx="2449513" cy="719138"/>
          </a:xfrm>
          <a:prstGeom prst="wedgeRoundRectCallout">
            <a:avLst>
              <a:gd name="adj1" fmla="val -43750"/>
              <a:gd name="adj2" fmla="val 70000"/>
              <a:gd name="adj3" fmla="val 16667"/>
            </a:avLst>
          </a:prstGeom>
          <a:noFill/>
          <a:ln w="9525">
            <a:noFill/>
          </a:ln>
        </p:spPr>
        <p:txBody>
          <a:bodyPr anchor="t" anchorCtr="0"/>
          <a:lstStyle/>
          <a:p>
            <a:pPr algn="ctr"/>
            <a:endParaRPr lang="zh-CN" altLang="en-US" sz="3600" b="1">
              <a:solidFill>
                <a:srgbClr val="00007D"/>
              </a:solidFill>
              <a:latin typeface="Arial" panose="020B0604020202020204" pitchFamily="34" charset="0"/>
              <a:ea typeface="黑体" panose="02010609060101010101" pitchFamily="49" charset="-122"/>
            </a:endParaRPr>
          </a:p>
        </p:txBody>
      </p:sp>
      <p:cxnSp>
        <p:nvCxnSpPr>
          <p:cNvPr id="169987" name="直接连接符 5"/>
          <p:cNvCxnSpPr/>
          <p:nvPr/>
        </p:nvCxnSpPr>
        <p:spPr>
          <a:xfrm flipV="1">
            <a:off x="2700338" y="1773238"/>
            <a:ext cx="5916612" cy="14287"/>
          </a:xfrm>
          <a:prstGeom prst="line">
            <a:avLst/>
          </a:prstGeom>
          <a:ln w="28575" cap="flat" cmpd="thinThick">
            <a:solidFill>
              <a:srgbClr val="7030A0"/>
            </a:solidFill>
            <a:prstDash val="solid"/>
            <a:round/>
            <a:headEnd type="none" w="med" len="med"/>
            <a:tailEnd type="none" w="med" len="med"/>
          </a:ln>
        </p:spPr>
      </p:cxnSp>
      <p:sp>
        <p:nvSpPr>
          <p:cNvPr id="164869" name="文本框 424966"/>
          <p:cNvSpPr/>
          <p:nvPr/>
        </p:nvSpPr>
        <p:spPr>
          <a:xfrm>
            <a:off x="1633538" y="1962150"/>
            <a:ext cx="9034462" cy="2660650"/>
          </a:xfrm>
          <a:prstGeom prst="rect">
            <a:avLst/>
          </a:prstGeom>
          <a:solidFill>
            <a:schemeClr val="bg1"/>
          </a:solidFill>
          <a:ln w="9525">
            <a:noFill/>
          </a:ln>
        </p:spPr>
        <p:txBody>
          <a:bodyPr anchor="t" anchorCtr="0"/>
          <a:lstStyle/>
          <a:p>
            <a:r>
              <a:rPr lang="en-US" altLang="zh-CN" sz="4000" b="1">
                <a:solidFill>
                  <a:srgbClr val="FF0000"/>
                </a:solidFill>
                <a:latin typeface="黑体" panose="02010609060101010101" pitchFamily="49" charset="-122"/>
                <a:ea typeface="黑体" panose="02010609060101010101" pitchFamily="49" charset="-122"/>
              </a:rPr>
              <a:t>    </a:t>
            </a:r>
            <a:r>
              <a:rPr lang="zh-CN" altLang="en-US" sz="4000" b="1">
                <a:solidFill>
                  <a:srgbClr val="FF0000"/>
                </a:solidFill>
                <a:latin typeface="黑体" panose="02010609060101010101" pitchFamily="49" charset="-122"/>
                <a:ea typeface="黑体" panose="02010609060101010101" pitchFamily="49" charset="-122"/>
              </a:rPr>
              <a:t>反语、讽刺，</a:t>
            </a:r>
            <a:r>
              <a:rPr lang="zh-CN" altLang="en-US" sz="4000" b="1">
                <a:latin typeface="黑体" panose="02010609060101010101" pitchFamily="49" charset="-122"/>
                <a:ea typeface="黑体" panose="02010609060101010101" pitchFamily="49" charset="-122"/>
              </a:rPr>
              <a:t>“丰富”和“大度”都是媚外求荣的借口，是自欺欺人的疯话，突出了当局的自高自大。“丰富”其实是</a:t>
            </a:r>
            <a:r>
              <a:rPr lang="zh-CN" altLang="en-US" sz="4000" b="1">
                <a:solidFill>
                  <a:srgbClr val="FF0000"/>
                </a:solidFill>
                <a:latin typeface="黑体" panose="02010609060101010101" pitchFamily="49" charset="-122"/>
                <a:ea typeface="黑体" panose="02010609060101010101" pitchFamily="49" charset="-122"/>
              </a:rPr>
              <a:t>贫乏</a:t>
            </a:r>
            <a:r>
              <a:rPr lang="zh-CN" altLang="en-US" sz="4000" b="1">
                <a:latin typeface="黑体" panose="02010609060101010101" pitchFamily="49" charset="-122"/>
                <a:ea typeface="黑体" panose="02010609060101010101" pitchFamily="49" charset="-122"/>
              </a:rPr>
              <a:t>，“大度”其实是</a:t>
            </a:r>
            <a:r>
              <a:rPr lang="zh-CN" altLang="en-US" sz="4000" b="1">
                <a:solidFill>
                  <a:srgbClr val="FF0000"/>
                </a:solidFill>
                <a:latin typeface="黑体" panose="02010609060101010101" pitchFamily="49" charset="-122"/>
                <a:ea typeface="黑体" panose="02010609060101010101" pitchFamily="49" charset="-122"/>
              </a:rPr>
              <a:t>背叛出卖</a:t>
            </a:r>
            <a:r>
              <a:rPr lang="zh-CN" altLang="en-US" sz="4000" b="1">
                <a:latin typeface="黑体" panose="02010609060101010101" pitchFamily="49" charset="-122"/>
                <a:ea typeface="黑体" panose="02010609060101010101" pitchFamily="49" charset="-122"/>
              </a:rPr>
              <a:t>。</a:t>
            </a:r>
            <a:r>
              <a:rPr lang="zh-CN" altLang="en-US" sz="3600" b="1">
                <a:solidFill>
                  <a:srgbClr val="FFFFFF"/>
                </a:solidFill>
                <a:latin typeface="黑体" panose="02010609060101010101" pitchFamily="49" charset="-122"/>
                <a:ea typeface="黑体" panose="02010609060101010101" pitchFamily="49" charset="-122"/>
              </a:rPr>
              <a:t> </a:t>
            </a:r>
            <a:endParaRPr lang="zh-CN" altLang="en-US" sz="36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4" nodeType="clickEffect">
                                  <p:stCondLst>
                                    <p:cond delay="0"/>
                                  </p:stCondLst>
                                  <p:childTnLst>
                                    <p:set>
                                      <p:cBhvr>
                                        <p:cTn id="6" dur="1" fill="hold">
                                          <p:stCondLst>
                                            <p:cond delay="0"/>
                                          </p:stCondLst>
                                        </p:cTn>
                                        <p:tgtEl>
                                          <p:spTgt spid="164869"/>
                                        </p:tgtEl>
                                        <p:attrNameLst>
                                          <p:attrName>style.visibility</p:attrName>
                                        </p:attrNameLst>
                                      </p:cBhvr>
                                      <p:to>
                                        <p:strVal val="visible"/>
                                      </p:to>
                                    </p:set>
                                    <p:anim calcmode="lin" valueType="num">
                                      <p:cBhvr additive="base">
                                        <p:cTn id="7" dur="500" fill="hold"/>
                                        <p:tgtEl>
                                          <p:spTgt spid="164869"/>
                                        </p:tgtEl>
                                        <p:attrNameLst>
                                          <p:attrName>ppt_x</p:attrName>
                                        </p:attrNameLst>
                                      </p:cBhvr>
                                      <p:tavLst>
                                        <p:tav tm="0">
                                          <p:val>
                                            <p:strVal val="#ppt_x"/>
                                          </p:val>
                                        </p:tav>
                                        <p:tav tm="100000">
                                          <p:val>
                                            <p:strVal val="#ppt_x"/>
                                          </p:val>
                                        </p:tav>
                                      </p:tavLst>
                                    </p:anim>
                                    <p:anim calcmode="lin" valueType="num">
                                      <p:cBhvr additive="base">
                                        <p:cTn id="8" dur="500" fill="hold"/>
                                        <p:tgtEl>
                                          <p:spTgt spid="1648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9" grpId="4"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1009" name="Rectangle 2"/>
          <p:cNvSpPr>
            <a:spLocks noGrp="1"/>
          </p:cNvSpPr>
          <p:nvPr>
            <p:ph type="title"/>
          </p:nvPr>
        </p:nvSpPr>
        <p:spPr>
          <a:xfrm>
            <a:off x="2019300" y="0"/>
            <a:ext cx="8229600" cy="828675"/>
          </a:xfrm>
        </p:spPr>
        <p:txBody>
          <a:bodyPr wrap="square" lIns="91440" tIns="45720" rIns="91440" bIns="45720" anchor="ctr" anchorCtr="0">
            <a:normAutofit fontScale="90000"/>
          </a:bodyPr>
          <a:lstStyle/>
          <a:p>
            <a:r>
              <a:rPr lang="zh-CN" altLang="en-US" sz="5400" b="1">
                <a:solidFill>
                  <a:srgbClr val="7030A0"/>
                </a:solidFill>
                <a:latin typeface="华文新魏" pitchFamily="2" charset="-122"/>
                <a:ea typeface="华文新魏" pitchFamily="2" charset="-122"/>
              </a:rPr>
              <a:t>揣摩鉴赏·语言艺术</a:t>
            </a:r>
          </a:p>
        </p:txBody>
      </p:sp>
      <p:sp>
        <p:nvSpPr>
          <p:cNvPr id="171010" name="Rectangle 3"/>
          <p:cNvSpPr>
            <a:spLocks noGrp="1"/>
          </p:cNvSpPr>
          <p:nvPr>
            <p:ph idx="1"/>
          </p:nvPr>
        </p:nvSpPr>
        <p:spPr>
          <a:xfrm>
            <a:off x="528955" y="828675"/>
            <a:ext cx="10139045" cy="6029325"/>
          </a:xfrm>
        </p:spPr>
        <p:txBody>
          <a:bodyPr wrap="square" lIns="91440" tIns="45720" rIns="91440" bIns="45720" anchor="t" anchorCtr="0">
            <a:normAutofit fontScale="90000" lnSpcReduction="10000"/>
          </a:bodyPr>
          <a:lstStyle/>
          <a:p>
            <a:pPr marL="0" indent="0" latinLnBrk="0">
              <a:lnSpc>
                <a:spcPct val="120000"/>
              </a:lnSpc>
              <a:spcBef>
                <a:spcPct val="0"/>
              </a:spcBef>
              <a:buClr>
                <a:srgbClr val="808080"/>
              </a:buClr>
              <a:buNone/>
            </a:pPr>
            <a:r>
              <a:rPr lang="en-US" altLang="zh-CN" sz="4000" b="1">
                <a:latin typeface="黑体" panose="02010609060101010101" pitchFamily="49" charset="-122"/>
                <a:ea typeface="黑体" panose="02010609060101010101" pitchFamily="49" charset="-122"/>
              </a:rPr>
              <a:t>    </a:t>
            </a:r>
            <a:r>
              <a:rPr lang="zh-CN" altLang="en-US" sz="4800" b="1">
                <a:latin typeface="黑体" panose="02010609060101010101" pitchFamily="49" charset="-122"/>
                <a:ea typeface="黑体" panose="02010609060101010101" pitchFamily="49" charset="-122"/>
              </a:rPr>
              <a:t>还有几位“大师”们</a:t>
            </a:r>
            <a:r>
              <a:rPr lang="en-US" altLang="zh-CN" sz="4800" b="1">
                <a:latin typeface="黑体" panose="02010609060101010101" pitchFamily="49" charset="-122"/>
                <a:ea typeface="黑体" panose="02010609060101010101" pitchFamily="49" charset="-122"/>
              </a:rPr>
              <a:t>___</a:t>
            </a:r>
            <a:r>
              <a:rPr lang="zh-CN" altLang="en-US" sz="4800" b="1">
                <a:latin typeface="黑体" panose="02010609060101010101" pitchFamily="49" charset="-122"/>
                <a:ea typeface="黑体" panose="02010609060101010101" pitchFamily="49" charset="-122"/>
              </a:rPr>
              <a:t>着几张古画和新画，在欧洲各国一路的</a:t>
            </a:r>
            <a:r>
              <a:rPr lang="en-US" altLang="zh-CN" sz="4800" b="1">
                <a:latin typeface="黑体" panose="02010609060101010101" pitchFamily="49" charset="-122"/>
                <a:ea typeface="黑体" panose="02010609060101010101" pitchFamily="49" charset="-122"/>
              </a:rPr>
              <a:t>___</a:t>
            </a:r>
            <a:r>
              <a:rPr lang="zh-CN" altLang="en-US" sz="4800" b="1">
                <a:latin typeface="黑体" panose="02010609060101010101" pitchFamily="49" charset="-122"/>
                <a:ea typeface="黑体" panose="02010609060101010101" pitchFamily="49" charset="-122"/>
              </a:rPr>
              <a:t>过去，</a:t>
            </a:r>
            <a:r>
              <a:rPr lang="zh-CN" altLang="en-US" sz="4800" b="1">
                <a:ea typeface="黑体" panose="02010609060101010101" pitchFamily="49" charset="-122"/>
              </a:rPr>
              <a:t>叫</a:t>
            </a:r>
            <a:r>
              <a:rPr lang="zh-CN" altLang="en-US" sz="4800" b="1">
                <a:latin typeface="黑体" panose="02010609060101010101" pitchFamily="49" charset="-122"/>
                <a:ea typeface="黑体" panose="02010609060101010101" pitchFamily="49" charset="-122"/>
              </a:rPr>
              <a:t>作“</a:t>
            </a:r>
            <a:r>
              <a:rPr lang="en-US" altLang="zh-CN" sz="4800" b="1">
                <a:latin typeface="黑体" panose="02010609060101010101" pitchFamily="49" charset="-122"/>
                <a:ea typeface="黑体" panose="02010609060101010101" pitchFamily="49" charset="-122"/>
              </a:rPr>
              <a:t>_______”</a:t>
            </a:r>
            <a:r>
              <a:rPr lang="zh-CN" altLang="en-US" sz="4800" b="1">
                <a:latin typeface="黑体" panose="02010609060101010101" pitchFamily="49" charset="-122"/>
                <a:ea typeface="黑体" panose="02010609060101010101" pitchFamily="49" charset="-122"/>
              </a:rPr>
              <a:t>。听说不远还要送梅兰芳博士到苏联去，以催进“象征主义”，此后是顺便到欧洲传道。我在这里不想讨论梅博士演艺和象征主义的关系，总之，活人替代了古董，我敢说，也可以算得显出一点</a:t>
            </a:r>
            <a:r>
              <a:rPr lang="zh-CN" altLang="en-US" sz="4800" b="1" u="sng">
                <a:latin typeface="黑体" panose="02010609060101010101" pitchFamily="49" charset="-122"/>
                <a:ea typeface="黑体" panose="02010609060101010101" pitchFamily="49" charset="-122"/>
              </a:rPr>
              <a:t>        </a:t>
            </a:r>
            <a:r>
              <a:rPr lang="zh-CN" altLang="en-US" sz="4800" b="1">
                <a:latin typeface="黑体" panose="02010609060101010101" pitchFamily="49" charset="-122"/>
                <a:ea typeface="黑体" panose="02010609060101010101" pitchFamily="49" charset="-122"/>
              </a:rPr>
              <a:t>了。</a:t>
            </a:r>
          </a:p>
        </p:txBody>
      </p:sp>
      <p:sp>
        <p:nvSpPr>
          <p:cNvPr id="171011" name="Rectangle 4"/>
          <p:cNvSpPr/>
          <p:nvPr/>
        </p:nvSpPr>
        <p:spPr>
          <a:xfrm>
            <a:off x="1981200" y="274638"/>
            <a:ext cx="8229600" cy="1143000"/>
          </a:xfrm>
          <a:prstGeom prst="rect">
            <a:avLst/>
          </a:prstGeom>
          <a:noFill/>
          <a:ln w="9525">
            <a:noFill/>
          </a:ln>
        </p:spPr>
        <p:txBody>
          <a:bodyPr anchor="ctr" anchorCtr="0"/>
          <a:lstStyle/>
          <a:p>
            <a:endParaRPr lang="zh-CN" altLang="en-US" sz="4400">
              <a:latin typeface="Arial" panose="020B0604020202020204" pitchFamily="34" charset="0"/>
              <a:ea typeface="宋体" panose="02010600030101010101" pitchFamily="2" charset="-122"/>
            </a:endParaRPr>
          </a:p>
        </p:txBody>
      </p:sp>
      <p:sp>
        <p:nvSpPr>
          <p:cNvPr id="171012" name="Rectangle 5"/>
          <p:cNvSpPr/>
          <p:nvPr/>
        </p:nvSpPr>
        <p:spPr>
          <a:xfrm>
            <a:off x="1981200" y="274638"/>
            <a:ext cx="8229600" cy="1143000"/>
          </a:xfrm>
          <a:prstGeom prst="rect">
            <a:avLst/>
          </a:prstGeom>
          <a:noFill/>
          <a:ln w="9525">
            <a:noFill/>
          </a:ln>
        </p:spPr>
        <p:txBody>
          <a:bodyPr anchor="ctr" anchorCtr="0"/>
          <a:lstStyle/>
          <a:p>
            <a:endParaRPr lang="zh-CN" altLang="en-US" sz="4400">
              <a:latin typeface="Arial" panose="020B0604020202020204" pitchFamily="34" charset="0"/>
              <a:ea typeface="宋体" panose="02010600030101010101" pitchFamily="2" charset="-122"/>
            </a:endParaRPr>
          </a:p>
        </p:txBody>
      </p:sp>
      <p:sp>
        <p:nvSpPr>
          <p:cNvPr id="171013" name="Rectangle 6"/>
          <p:cNvSpPr/>
          <p:nvPr/>
        </p:nvSpPr>
        <p:spPr>
          <a:xfrm>
            <a:off x="1981200" y="274638"/>
            <a:ext cx="8229600" cy="1143000"/>
          </a:xfrm>
          <a:prstGeom prst="rect">
            <a:avLst/>
          </a:prstGeom>
          <a:noFill/>
          <a:ln w="9525">
            <a:noFill/>
          </a:ln>
        </p:spPr>
        <p:txBody>
          <a:bodyPr anchor="ctr" anchorCtr="0"/>
          <a:lstStyle/>
          <a:p>
            <a:endParaRPr lang="zh-CN" altLang="en-US" sz="4400">
              <a:latin typeface="Arial" panose="020B0604020202020204" pitchFamily="34" charset="0"/>
              <a:ea typeface="宋体" panose="02010600030101010101" pitchFamily="2" charset="-122"/>
            </a:endParaRPr>
          </a:p>
        </p:txBody>
      </p:sp>
      <p:sp>
        <p:nvSpPr>
          <p:cNvPr id="165895" name="Text Box 7"/>
          <p:cNvSpPr/>
          <p:nvPr/>
        </p:nvSpPr>
        <p:spPr>
          <a:xfrm>
            <a:off x="2019300" y="2306638"/>
            <a:ext cx="2867025" cy="579437"/>
          </a:xfrm>
          <a:prstGeom prst="rect">
            <a:avLst/>
          </a:prstGeom>
          <a:noFill/>
          <a:ln w="9525">
            <a:noFill/>
          </a:ln>
        </p:spPr>
        <p:txBody>
          <a:bodyPr lIns="90000" tIns="46800" rIns="90000" bIns="46800" anchor="t" anchorCtr="0"/>
          <a:lstStyle/>
          <a:p>
            <a:pPr algn="ctr">
              <a:spcBef>
                <a:spcPct val="50000"/>
              </a:spcBef>
            </a:pPr>
            <a:r>
              <a:rPr lang="zh-CN" altLang="en-US" sz="4000" b="1">
                <a:solidFill>
                  <a:srgbClr val="7030A0"/>
                </a:solidFill>
                <a:latin typeface="Times New Roman" panose="02020603050405020304" charset="0"/>
                <a:ea typeface="黑体" panose="02010609060101010101" pitchFamily="49" charset="-122"/>
              </a:rPr>
              <a:t>发扬国光</a:t>
            </a:r>
          </a:p>
        </p:txBody>
      </p:sp>
      <p:sp>
        <p:nvSpPr>
          <p:cNvPr id="165896" name="Text Box 9"/>
          <p:cNvSpPr/>
          <p:nvPr/>
        </p:nvSpPr>
        <p:spPr>
          <a:xfrm>
            <a:off x="6751320" y="809625"/>
            <a:ext cx="952500" cy="785813"/>
          </a:xfrm>
          <a:prstGeom prst="rect">
            <a:avLst/>
          </a:prstGeom>
          <a:noFill/>
          <a:ln w="9525">
            <a:noFill/>
          </a:ln>
        </p:spPr>
        <p:txBody>
          <a:bodyPr lIns="90000" tIns="46800" rIns="90000" bIns="46800" anchor="t" anchorCtr="0"/>
          <a:lstStyle/>
          <a:p>
            <a:pPr algn="ctr">
              <a:spcBef>
                <a:spcPct val="50000"/>
              </a:spcBef>
            </a:pPr>
            <a:r>
              <a:rPr lang="zh-CN" altLang="en-US" sz="4000" b="1">
                <a:solidFill>
                  <a:srgbClr val="7030A0"/>
                </a:solidFill>
                <a:latin typeface="Times New Roman" panose="02020603050405020304" charset="0"/>
                <a:ea typeface="黑体" panose="02010609060101010101" pitchFamily="49" charset="-122"/>
              </a:rPr>
              <a:t>捧</a:t>
            </a:r>
          </a:p>
        </p:txBody>
      </p:sp>
      <p:sp>
        <p:nvSpPr>
          <p:cNvPr id="165897" name="Text Box 10"/>
          <p:cNvSpPr/>
          <p:nvPr/>
        </p:nvSpPr>
        <p:spPr>
          <a:xfrm>
            <a:off x="7505383" y="1595438"/>
            <a:ext cx="808037" cy="804862"/>
          </a:xfrm>
          <a:prstGeom prst="rect">
            <a:avLst/>
          </a:prstGeom>
          <a:noFill/>
          <a:ln w="9525">
            <a:noFill/>
          </a:ln>
        </p:spPr>
        <p:txBody>
          <a:bodyPr lIns="90000" tIns="46800" rIns="90000" bIns="46800" anchor="t" anchorCtr="0"/>
          <a:lstStyle/>
          <a:p>
            <a:pPr algn="ctr">
              <a:spcBef>
                <a:spcPct val="50000"/>
              </a:spcBef>
            </a:pPr>
            <a:r>
              <a:rPr lang="zh-CN" altLang="en-US" sz="4000" b="1">
                <a:solidFill>
                  <a:srgbClr val="7030A0"/>
                </a:solidFill>
                <a:latin typeface="Times New Roman" panose="02020603050405020304" charset="0"/>
                <a:ea typeface="黑体" panose="02010609060101010101" pitchFamily="49" charset="-122"/>
              </a:rPr>
              <a:t>挂</a:t>
            </a:r>
          </a:p>
        </p:txBody>
      </p:sp>
      <p:sp>
        <p:nvSpPr>
          <p:cNvPr id="165898" name="AutoShape 11"/>
          <p:cNvSpPr/>
          <p:nvPr/>
        </p:nvSpPr>
        <p:spPr>
          <a:xfrm>
            <a:off x="7748588" y="17463"/>
            <a:ext cx="3014662" cy="792162"/>
          </a:xfrm>
          <a:prstGeom prst="wedgeRoundRectCallout">
            <a:avLst>
              <a:gd name="adj1" fmla="val -44500"/>
              <a:gd name="adj2" fmla="val 101602"/>
              <a:gd name="adj3" fmla="val 16667"/>
            </a:avLst>
          </a:prstGeom>
          <a:solidFill>
            <a:srgbClr val="FFFF00"/>
          </a:solidFill>
          <a:ln w="9525">
            <a:noFill/>
          </a:ln>
        </p:spPr>
        <p:txBody>
          <a:bodyPr anchor="t" anchorCtr="0"/>
          <a:lstStyle/>
          <a:p>
            <a:r>
              <a:rPr lang="zh-CN" altLang="en-US" sz="4000" b="1">
                <a:solidFill>
                  <a:srgbClr val="FF0000"/>
                </a:solidFill>
                <a:latin typeface="Arial" panose="020B0604020202020204" pitchFamily="34" charset="0"/>
                <a:ea typeface="黑体" panose="02010609060101010101" pitchFamily="49" charset="-122"/>
              </a:rPr>
              <a:t>恭敬的媚态</a:t>
            </a:r>
          </a:p>
        </p:txBody>
      </p:sp>
      <p:sp>
        <p:nvSpPr>
          <p:cNvPr id="165899" name="AutoShape 12"/>
          <p:cNvSpPr/>
          <p:nvPr/>
        </p:nvSpPr>
        <p:spPr>
          <a:xfrm>
            <a:off x="2354263" y="2886075"/>
            <a:ext cx="8313737" cy="1443038"/>
          </a:xfrm>
          <a:prstGeom prst="wedgeRoundRectCallout">
            <a:avLst>
              <a:gd name="adj1" fmla="val 17366"/>
              <a:gd name="adj2" fmla="val -95051"/>
              <a:gd name="adj3" fmla="val 16667"/>
            </a:avLst>
          </a:prstGeom>
          <a:solidFill>
            <a:srgbClr val="FFFF00"/>
          </a:solidFill>
          <a:ln w="9525">
            <a:noFill/>
          </a:ln>
        </p:spPr>
        <p:txBody>
          <a:bodyPr anchor="t" anchorCtr="0"/>
          <a:lstStyle/>
          <a:p>
            <a:r>
              <a:rPr lang="zh-CN" altLang="en-US" sz="4000" b="1">
                <a:latin typeface="黑体" panose="02010609060101010101" pitchFamily="49" charset="-122"/>
                <a:ea typeface="黑体" panose="02010609060101010101" pitchFamily="49" charset="-122"/>
              </a:rPr>
              <a:t>“几张”显得相当贫乏，却一路张扬，</a:t>
            </a:r>
            <a:r>
              <a:rPr lang="zh-CN" altLang="en-US" sz="4000" b="1">
                <a:solidFill>
                  <a:srgbClr val="FF0000"/>
                </a:solidFill>
                <a:latin typeface="黑体" panose="02010609060101010101" pitchFamily="49" charset="-122"/>
                <a:ea typeface="黑体" panose="02010609060101010101" pitchFamily="49" charset="-122"/>
              </a:rPr>
              <a:t>讽刺卑下地炫耀，卖力地讨好</a:t>
            </a:r>
          </a:p>
        </p:txBody>
      </p:sp>
      <p:sp>
        <p:nvSpPr>
          <p:cNvPr id="165900" name="AutoShape 13"/>
          <p:cNvSpPr/>
          <p:nvPr/>
        </p:nvSpPr>
        <p:spPr>
          <a:xfrm>
            <a:off x="1654175" y="1419225"/>
            <a:ext cx="5051425" cy="771525"/>
          </a:xfrm>
          <a:prstGeom prst="wedgeRoundRectCallout">
            <a:avLst>
              <a:gd name="adj1" fmla="val 2657"/>
              <a:gd name="adj2" fmla="val 114625"/>
              <a:gd name="adj3" fmla="val 16667"/>
            </a:avLst>
          </a:prstGeom>
          <a:solidFill>
            <a:srgbClr val="FFFF00"/>
          </a:solidFill>
          <a:ln w="9525">
            <a:noFill/>
          </a:ln>
        </p:spPr>
        <p:txBody>
          <a:bodyPr anchor="t" anchorCtr="0"/>
          <a:lstStyle/>
          <a:p>
            <a:pPr algn="ctr"/>
            <a:r>
              <a:rPr lang="zh-CN" altLang="en-US" sz="4000" b="1">
                <a:solidFill>
                  <a:srgbClr val="FF0000"/>
                </a:solidFill>
                <a:latin typeface="Arial" panose="020B0604020202020204" pitchFamily="34" charset="0"/>
                <a:ea typeface="黑体" panose="02010609060101010101" pitchFamily="49" charset="-122"/>
              </a:rPr>
              <a:t>反语，讽刺自欺欺人</a:t>
            </a:r>
          </a:p>
        </p:txBody>
      </p:sp>
      <p:sp>
        <p:nvSpPr>
          <p:cNvPr id="165901" name="AutoShape 14"/>
          <p:cNvSpPr/>
          <p:nvPr/>
        </p:nvSpPr>
        <p:spPr>
          <a:xfrm>
            <a:off x="1524000" y="5332413"/>
            <a:ext cx="6224588" cy="652462"/>
          </a:xfrm>
          <a:prstGeom prst="wedgeRoundRectCallout">
            <a:avLst>
              <a:gd name="adj1" fmla="val 27810"/>
              <a:gd name="adj2" fmla="val 93079"/>
              <a:gd name="adj3" fmla="val 16667"/>
            </a:avLst>
          </a:prstGeom>
          <a:solidFill>
            <a:srgbClr val="FFFF00"/>
          </a:solidFill>
          <a:ln w="9525">
            <a:noFill/>
          </a:ln>
        </p:spPr>
        <p:txBody>
          <a:bodyPr anchor="t" anchorCtr="0"/>
          <a:lstStyle/>
          <a:p>
            <a:r>
              <a:rPr lang="zh-CN" altLang="en-US" sz="4000" b="1">
                <a:solidFill>
                  <a:srgbClr val="FF0000"/>
                </a:solidFill>
                <a:latin typeface="黑体" panose="02010609060101010101" pitchFamily="49" charset="-122"/>
                <a:ea typeface="黑体" panose="02010609060101010101" pitchFamily="49" charset="-122"/>
              </a:rPr>
              <a:t>激愤的反语</a:t>
            </a:r>
            <a:r>
              <a:rPr lang="en-US" altLang="zh-CN" sz="4000" b="1">
                <a:solidFill>
                  <a:srgbClr val="FF0000"/>
                </a:solidFill>
                <a:latin typeface="黑体" panose="02010609060101010101" pitchFamily="49" charset="-122"/>
                <a:ea typeface="黑体" panose="02010609060101010101" pitchFamily="49" charset="-122"/>
              </a:rPr>
              <a:t>,</a:t>
            </a:r>
            <a:r>
              <a:rPr lang="zh-CN" altLang="en-US" sz="4000" b="1">
                <a:solidFill>
                  <a:srgbClr val="FF0000"/>
                </a:solidFill>
                <a:latin typeface="黑体" panose="02010609060101010101" pitchFamily="49" charset="-122"/>
                <a:ea typeface="黑体" panose="02010609060101010101" pitchFamily="49" charset="-122"/>
              </a:rPr>
              <a:t>讽刺媚外求荣</a:t>
            </a:r>
          </a:p>
        </p:txBody>
      </p:sp>
      <p:sp>
        <p:nvSpPr>
          <p:cNvPr id="165902" name="Text Box 15"/>
          <p:cNvSpPr/>
          <p:nvPr/>
        </p:nvSpPr>
        <p:spPr>
          <a:xfrm>
            <a:off x="6143625" y="5984875"/>
            <a:ext cx="2019300" cy="577850"/>
          </a:xfrm>
          <a:prstGeom prst="rect">
            <a:avLst/>
          </a:prstGeom>
          <a:noFill/>
          <a:ln w="9525">
            <a:noFill/>
          </a:ln>
        </p:spPr>
        <p:txBody>
          <a:bodyPr lIns="90000" tIns="46800" rIns="90000" bIns="46800" anchor="t" anchorCtr="0"/>
          <a:lstStyle/>
          <a:p>
            <a:pPr algn="ctr">
              <a:spcBef>
                <a:spcPct val="50000"/>
              </a:spcBef>
            </a:pPr>
            <a:r>
              <a:rPr lang="zh-CN" altLang="en-US" sz="4000" b="1">
                <a:solidFill>
                  <a:srgbClr val="7030A0"/>
                </a:solidFill>
                <a:latin typeface="Times New Roman" panose="02020603050405020304" charset="0"/>
                <a:ea typeface="黑体" panose="02010609060101010101" pitchFamily="49" charset="-122"/>
              </a:rPr>
              <a:t>进步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65896"/>
                                        </p:tgtEl>
                                        <p:attrNameLst>
                                          <p:attrName>style.visibility</p:attrName>
                                        </p:attrNameLst>
                                      </p:cBhvr>
                                      <p:to>
                                        <p:strVal val="visible"/>
                                      </p:to>
                                    </p:set>
                                    <p:animEffect transition="in" filter="slide(fromBottom)">
                                      <p:cBhvr>
                                        <p:cTn id="7" dur="500" fill="hold"/>
                                        <p:tgtEl>
                                          <p:spTgt spid="1658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65897"/>
                                        </p:tgtEl>
                                        <p:attrNameLst>
                                          <p:attrName>style.visibility</p:attrName>
                                        </p:attrNameLst>
                                      </p:cBhvr>
                                      <p:to>
                                        <p:strVal val="visible"/>
                                      </p:to>
                                    </p:set>
                                    <p:animEffect transition="in" filter="slide(fromBottom)">
                                      <p:cBhvr>
                                        <p:cTn id="12" dur="500" fill="hold"/>
                                        <p:tgtEl>
                                          <p:spTgt spid="16589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5895"/>
                                        </p:tgtEl>
                                        <p:attrNameLst>
                                          <p:attrName>style.visibility</p:attrName>
                                        </p:attrNameLst>
                                      </p:cBhvr>
                                      <p:to>
                                        <p:strVal val="visible"/>
                                      </p:to>
                                    </p:set>
                                    <p:animEffect transition="in" filter="slide(fromBottom)">
                                      <p:cBhvr>
                                        <p:cTn id="17" dur="500" fill="hold"/>
                                        <p:tgtEl>
                                          <p:spTgt spid="16589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65902"/>
                                        </p:tgtEl>
                                        <p:attrNameLst>
                                          <p:attrName>style.visibility</p:attrName>
                                        </p:attrNameLst>
                                      </p:cBhvr>
                                      <p:to>
                                        <p:strVal val="visible"/>
                                      </p:to>
                                    </p:set>
                                    <p:anim calcmode="lin" valueType="num">
                                      <p:cBhvr>
                                        <p:cTn id="22" dur="500" fill="hold"/>
                                        <p:tgtEl>
                                          <p:spTgt spid="165902"/>
                                        </p:tgtEl>
                                        <p:attrNameLst>
                                          <p:attrName>ppt_x</p:attrName>
                                        </p:attrNameLst>
                                      </p:cBhvr>
                                      <p:tavLst>
                                        <p:tav tm="0">
                                          <p:val>
                                            <p:strVal val="#ppt_x"/>
                                          </p:val>
                                        </p:tav>
                                        <p:tav tm="100000">
                                          <p:val>
                                            <p:strVal val="#ppt_x"/>
                                          </p:val>
                                        </p:tav>
                                      </p:tavLst>
                                    </p:anim>
                                    <p:anim calcmode="lin" valueType="num">
                                      <p:cBhvr>
                                        <p:cTn id="23" dur="500" fill="hold"/>
                                        <p:tgtEl>
                                          <p:spTgt spid="165902"/>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65898"/>
                                        </p:tgtEl>
                                        <p:attrNameLst>
                                          <p:attrName>style.visibility</p:attrName>
                                        </p:attrNameLst>
                                      </p:cBhvr>
                                      <p:to>
                                        <p:strVal val="visible"/>
                                      </p:to>
                                    </p:set>
                                    <p:animEffect transition="in" filter="wipe(left)">
                                      <p:cBhvr>
                                        <p:cTn id="28" dur="500" fill="hold"/>
                                        <p:tgtEl>
                                          <p:spTgt spid="165898"/>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65899"/>
                                        </p:tgtEl>
                                        <p:attrNameLst>
                                          <p:attrName>style.visibility</p:attrName>
                                        </p:attrNameLst>
                                      </p:cBhvr>
                                      <p:to>
                                        <p:strVal val="visible"/>
                                      </p:to>
                                    </p:set>
                                    <p:animEffect transition="in" filter="wipe(left)">
                                      <p:cBhvr>
                                        <p:cTn id="33" dur="500" fill="hold"/>
                                        <p:tgtEl>
                                          <p:spTgt spid="165899"/>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65900"/>
                                        </p:tgtEl>
                                        <p:attrNameLst>
                                          <p:attrName>style.visibility</p:attrName>
                                        </p:attrNameLst>
                                      </p:cBhvr>
                                      <p:to>
                                        <p:strVal val="visible"/>
                                      </p:to>
                                    </p:set>
                                    <p:animEffect transition="in" filter="wipe(left)">
                                      <p:cBhvr>
                                        <p:cTn id="38" dur="500" fill="hold"/>
                                        <p:tgtEl>
                                          <p:spTgt spid="165900"/>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65901"/>
                                        </p:tgtEl>
                                        <p:attrNameLst>
                                          <p:attrName>style.visibility</p:attrName>
                                        </p:attrNameLst>
                                      </p:cBhvr>
                                      <p:to>
                                        <p:strVal val="visible"/>
                                      </p:to>
                                    </p:set>
                                    <p:animEffect transition="in" filter="wipe(left)">
                                      <p:cBhvr>
                                        <p:cTn id="43" dur="500" fill="hold"/>
                                        <p:tgtEl>
                                          <p:spTgt spid="165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2033" name="Rectangle 2"/>
          <p:cNvSpPr>
            <a:spLocks noGrp="1"/>
          </p:cNvSpPr>
          <p:nvPr>
            <p:ph type="ctrTitle" idx="4294967295"/>
          </p:nvPr>
        </p:nvSpPr>
        <p:spPr>
          <a:xfrm>
            <a:off x="1524000" y="2622550"/>
            <a:ext cx="5603875" cy="787400"/>
          </a:xfrm>
          <a:solidFill>
            <a:srgbClr val="00B050"/>
          </a:solidFill>
        </p:spPr>
        <p:txBody>
          <a:bodyPr wrap="square" lIns="91440" tIns="45720" rIns="91440" bIns="45720" anchor="ctr" anchorCtr="0">
            <a:normAutofit fontScale="90000"/>
          </a:bodyPr>
          <a:lstStyle>
            <a:lvl1pPr lvl="0">
              <a:buClrTx/>
              <a:buSzTx/>
              <a:buFontTx/>
              <a:defRPr/>
            </a:lvl1pPr>
          </a:lstStyle>
          <a:p>
            <a:pPr lvl="0" algn="l" latinLnBrk="0"/>
            <a:r>
              <a:rPr lang="zh-CN" altLang="en-US" sz="4800">
                <a:solidFill>
                  <a:srgbClr val="FFFFFF"/>
                </a:solidFill>
                <a:latin typeface="黑体" panose="02010609060101010101" pitchFamily="49" charset="-122"/>
                <a:ea typeface="黑体" panose="02010609060101010101" pitchFamily="49" charset="-122"/>
              </a:rPr>
              <a:t>文章的语言艺术：</a:t>
            </a:r>
            <a:endParaRPr lang="zh-CN" altLang="en-US" sz="4800">
              <a:solidFill>
                <a:srgbClr val="000000"/>
              </a:solidFill>
              <a:latin typeface="黑体" panose="02010609060101010101" pitchFamily="49" charset="-122"/>
              <a:ea typeface="黑体" panose="02010609060101010101" pitchFamily="49" charset="-122"/>
            </a:endParaRPr>
          </a:p>
        </p:txBody>
      </p:sp>
      <p:sp>
        <p:nvSpPr>
          <p:cNvPr id="166915" name="Rectangle 3"/>
          <p:cNvSpPr/>
          <p:nvPr/>
        </p:nvSpPr>
        <p:spPr>
          <a:xfrm>
            <a:off x="1641475" y="3724275"/>
            <a:ext cx="8624888" cy="2449513"/>
          </a:xfrm>
          <a:prstGeom prst="rect">
            <a:avLst/>
          </a:prstGeom>
          <a:noFill/>
          <a:ln w="9525">
            <a:noFill/>
          </a:ln>
        </p:spPr>
        <p:txBody>
          <a:bodyPr anchor="t" anchorCtr="0"/>
          <a:lstStyle/>
          <a:p>
            <a:pPr marL="342900" indent="-342900" fontAlgn="base">
              <a:spcBef>
                <a:spcPct val="20000"/>
              </a:spcBef>
              <a:buChar char="•"/>
            </a:pPr>
            <a:r>
              <a:rPr lang="zh-CN" altLang="en-US" sz="4400" b="1" strike="noStrike"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cs typeface="+mn-cs"/>
              </a:rPr>
              <a:t>讽刺辛辣，妙趣横生</a:t>
            </a:r>
            <a:endParaRPr lang="zh-CN" altLang="en-US" sz="4400" b="1" strike="noStrike" noProof="1">
              <a:solidFill>
                <a:srgbClr val="FF0000"/>
              </a:solidFill>
              <a:latin typeface="黑体" panose="02010609060101010101" pitchFamily="49" charset="-122"/>
              <a:ea typeface="黑体" panose="02010609060101010101" pitchFamily="49" charset="-122"/>
            </a:endParaRPr>
          </a:p>
          <a:p>
            <a:pPr marL="342900" indent="-342900" fontAlgn="base">
              <a:spcBef>
                <a:spcPct val="20000"/>
              </a:spcBef>
              <a:buChar char="•"/>
            </a:pPr>
            <a:endParaRPr lang="zh-CN" altLang="en-US" sz="4400" b="1" strike="noStrike" noProof="1">
              <a:solidFill>
                <a:srgbClr val="FF0000"/>
              </a:solidFill>
              <a:latin typeface="黑体" panose="02010609060101010101" pitchFamily="49" charset="-122"/>
              <a:ea typeface="黑体" panose="02010609060101010101" pitchFamily="49" charset="-122"/>
            </a:endParaRPr>
          </a:p>
          <a:p>
            <a:pPr marL="342900" indent="-342900" fontAlgn="base">
              <a:spcBef>
                <a:spcPct val="20000"/>
              </a:spcBef>
              <a:buChar char="•"/>
            </a:pPr>
            <a:r>
              <a:rPr lang="zh-CN" altLang="en-US" sz="4400" b="1" strike="noStrike"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cs typeface="+mn-cs"/>
              </a:rPr>
              <a:t>诙谐中见讥讽，憎恶溢于言表</a:t>
            </a:r>
            <a:endParaRPr lang="zh-CN" altLang="en-US" sz="4400" b="1" strike="noStrike"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172035" name="Text Box 5"/>
          <p:cNvSpPr/>
          <p:nvPr/>
        </p:nvSpPr>
        <p:spPr>
          <a:xfrm>
            <a:off x="1524000" y="0"/>
            <a:ext cx="9153525" cy="2306955"/>
          </a:xfrm>
          <a:prstGeom prst="rect">
            <a:avLst/>
          </a:prstGeom>
          <a:noFill/>
          <a:ln w="9525">
            <a:noFill/>
          </a:ln>
        </p:spPr>
        <p:txBody>
          <a:bodyPr wrap="square" anchor="t" anchorCtr="0">
            <a:spAutoFit/>
          </a:bodyPr>
          <a:lstStyle/>
          <a:p>
            <a:r>
              <a:rPr lang="en-US" altLang="zh-CN" sz="4000" b="1">
                <a:latin typeface="黑体" panose="02010609060101010101" pitchFamily="49" charset="-122"/>
                <a:ea typeface="黑体" panose="02010609060101010101" pitchFamily="49" charset="-122"/>
              </a:rPr>
              <a:t>    </a:t>
            </a:r>
            <a:r>
              <a:rPr lang="zh-CN" altLang="en-US" sz="4800" b="1">
                <a:latin typeface="黑体" panose="02010609060101010101" pitchFamily="49" charset="-122"/>
                <a:ea typeface="黑体" panose="02010609060101010101" pitchFamily="49" charset="-122"/>
              </a:rPr>
              <a:t>鲁迅处在黑暗势力统治下面，没有言论自由，所以用</a:t>
            </a:r>
            <a:r>
              <a:rPr lang="zh-CN" altLang="en-US" sz="4800" b="1">
                <a:solidFill>
                  <a:srgbClr val="7030A0"/>
                </a:solidFill>
                <a:latin typeface="黑体" panose="02010609060101010101" pitchFamily="49" charset="-122"/>
                <a:ea typeface="黑体" panose="02010609060101010101" pitchFamily="49" charset="-122"/>
              </a:rPr>
              <a:t>冷嘲热讽</a:t>
            </a:r>
            <a:r>
              <a:rPr lang="zh-CN" altLang="en-US" sz="4800" b="1">
                <a:latin typeface="黑体" panose="02010609060101010101" pitchFamily="49" charset="-122"/>
                <a:ea typeface="黑体" panose="02010609060101010101" pitchFamily="49" charset="-122"/>
              </a:rPr>
              <a:t>的杂文形式作战。</a:t>
            </a:r>
            <a:r>
              <a:rPr lang="en-US" altLang="zh-CN" sz="4800" b="1">
                <a:latin typeface="黑体" panose="02010609060101010101" pitchFamily="49" charset="-122"/>
                <a:ea typeface="黑体" panose="02010609060101010101" pitchFamily="49" charset="-122"/>
              </a:rPr>
              <a:t>——</a:t>
            </a:r>
            <a:r>
              <a:rPr lang="zh-CN" altLang="en-US" sz="4800" b="1">
                <a:latin typeface="黑体" panose="02010609060101010101" pitchFamily="49" charset="-122"/>
                <a:ea typeface="黑体" panose="02010609060101010101" pitchFamily="49" charset="-122"/>
              </a:rPr>
              <a:t>毛泽东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6915"/>
                                        </p:tgtEl>
                                        <p:attrNameLst>
                                          <p:attrName>style.visibility</p:attrName>
                                        </p:attrNameLst>
                                      </p:cBhvr>
                                      <p:to>
                                        <p:strVal val="visible"/>
                                      </p:to>
                                    </p:set>
                                    <p:anim calcmode="lin" valueType="num">
                                      <p:cBhvr additive="base">
                                        <p:cTn id="7" dur="500" fill="hold"/>
                                        <p:tgtEl>
                                          <p:spTgt spid="166915"/>
                                        </p:tgtEl>
                                        <p:attrNameLst>
                                          <p:attrName>ppt_x</p:attrName>
                                        </p:attrNameLst>
                                      </p:cBhvr>
                                      <p:tavLst>
                                        <p:tav tm="0">
                                          <p:val>
                                            <p:strVal val="#ppt_x"/>
                                          </p:val>
                                        </p:tav>
                                        <p:tav tm="100000">
                                          <p:val>
                                            <p:strVal val="#ppt_x"/>
                                          </p:val>
                                        </p:tav>
                                      </p:tavLst>
                                    </p:anim>
                                    <p:anim calcmode="lin" valueType="num">
                                      <p:cBhvr additive="base">
                                        <p:cTn id="8" dur="500" fill="hold"/>
                                        <p:tgtEl>
                                          <p:spTgt spid="1669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3057" name="Rectangle 3"/>
          <p:cNvSpPr>
            <a:spLocks noGrp="1"/>
          </p:cNvSpPr>
          <p:nvPr>
            <p:ph idx="1"/>
          </p:nvPr>
        </p:nvSpPr>
        <p:spPr>
          <a:xfrm>
            <a:off x="1524000" y="561975"/>
            <a:ext cx="8956675" cy="6394450"/>
          </a:xfrm>
        </p:spPr>
        <p:txBody>
          <a:bodyPr wrap="square" lIns="91440" tIns="45720" rIns="91440" bIns="45720" anchor="t" anchorCtr="0"/>
          <a:lstStyle/>
          <a:p>
            <a:pPr marL="0" indent="0" latinLnBrk="0">
              <a:lnSpc>
                <a:spcPct val="140000"/>
              </a:lnSpc>
              <a:spcBef>
                <a:spcPct val="0"/>
              </a:spcBef>
              <a:buClr>
                <a:srgbClr val="808080"/>
              </a:buClr>
              <a:buNone/>
            </a:pPr>
            <a:r>
              <a:rPr lang="zh-CN" altLang="en-US" sz="4000" b="1">
                <a:latin typeface="黑体" panose="02010609060101010101" pitchFamily="49" charset="-122"/>
                <a:ea typeface="黑体" panose="02010609060101010101" pitchFamily="49" charset="-122"/>
              </a:rPr>
              <a:t>    但我们被“送来”的东西吓怕了。先有英国的鸦片，德国的废枪炮，后有法国的香粉，美国的电影，日本的印着“完全国货”的各种小东西。于是连清醒的青年们，也对于洋货发生了恐怖。其实，这正是因为那是“送来”的，而不是“拿来”的缘故。</a:t>
            </a:r>
            <a:endParaRPr lang="zh-CN" altLang="en-US" sz="3600" b="1">
              <a:latin typeface="黑体" panose="02010609060101010101" pitchFamily="49" charset="-122"/>
              <a:ea typeface="黑体" panose="02010609060101010101" pitchFamily="49" charset="-122"/>
            </a:endParaRPr>
          </a:p>
        </p:txBody>
      </p:sp>
      <p:sp>
        <p:nvSpPr>
          <p:cNvPr id="173058" name="AutoShape 10"/>
          <p:cNvSpPr/>
          <p:nvPr/>
        </p:nvSpPr>
        <p:spPr>
          <a:xfrm>
            <a:off x="7391400" y="4797425"/>
            <a:ext cx="2449513" cy="719138"/>
          </a:xfrm>
          <a:prstGeom prst="wedgeRoundRectCallout">
            <a:avLst>
              <a:gd name="adj1" fmla="val -43750"/>
              <a:gd name="adj2" fmla="val 70000"/>
              <a:gd name="adj3" fmla="val 16667"/>
            </a:avLst>
          </a:prstGeom>
          <a:noFill/>
          <a:ln w="9525">
            <a:noFill/>
          </a:ln>
        </p:spPr>
        <p:txBody>
          <a:bodyPr anchor="t" anchorCtr="0"/>
          <a:lstStyle/>
          <a:p>
            <a:pPr algn="ctr"/>
            <a:endParaRPr lang="zh-CN" altLang="en-US" sz="3600" b="1">
              <a:solidFill>
                <a:srgbClr val="00007D"/>
              </a:solidFill>
              <a:latin typeface="Arial" panose="020B0604020202020204" pitchFamily="34" charset="0"/>
              <a:ea typeface="黑体" panose="02010609060101010101" pitchFamily="49" charset="-122"/>
            </a:endParaRPr>
          </a:p>
        </p:txBody>
      </p:sp>
      <p:sp>
        <p:nvSpPr>
          <p:cNvPr id="167940" name="TextBox 13"/>
          <p:cNvSpPr/>
          <p:nvPr/>
        </p:nvSpPr>
        <p:spPr>
          <a:xfrm>
            <a:off x="1524000" y="0"/>
            <a:ext cx="2428240" cy="768350"/>
          </a:xfrm>
          <a:prstGeom prst="rect">
            <a:avLst/>
          </a:prstGeom>
          <a:solidFill>
            <a:srgbClr val="FFFF00"/>
          </a:solidFill>
          <a:ln w="9525" cap="flat" cmpd="sng">
            <a:solidFill>
              <a:srgbClr val="FF0000"/>
            </a:solidFill>
            <a:prstDash val="solid"/>
            <a:miter/>
            <a:headEnd type="none" w="med" len="med"/>
            <a:tailEnd type="none" w="med" len="med"/>
          </a:ln>
        </p:spPr>
        <p:txBody>
          <a:bodyPr wrap="none" anchor="t" anchorCtr="0">
            <a:spAutoFit/>
          </a:bodyPr>
          <a:lstStyle/>
          <a:p>
            <a:pPr>
              <a:buClrTx/>
            </a:pPr>
            <a:r>
              <a:rPr lang="zh-CN" altLang="en-US" sz="4400" b="1">
                <a:solidFill>
                  <a:srgbClr val="FF0000"/>
                </a:solidFill>
                <a:latin typeface="Arial" panose="020B0604020202020204" pitchFamily="34" charset="0"/>
                <a:ea typeface="宋体" panose="02010600030101010101" pitchFamily="2" charset="-122"/>
                <a:sym typeface="宋体" panose="02010600030101010101" pitchFamily="2" charset="-122"/>
              </a:rPr>
              <a:t>送来</a:t>
            </a:r>
            <a:r>
              <a:rPr lang="zh-CN" altLang="en-US" sz="4400" b="1">
                <a:solidFill>
                  <a:srgbClr val="FF0000"/>
                </a:solidFill>
                <a:latin typeface="Arial" panose="020B0604020202020204" pitchFamily="34" charset="0"/>
                <a:ea typeface="宋体" panose="02010600030101010101" pitchFamily="2" charset="-122"/>
              </a:rPr>
              <a:t>主义</a:t>
            </a:r>
          </a:p>
        </p:txBody>
      </p:sp>
      <p:sp>
        <p:nvSpPr>
          <p:cNvPr id="167941" name="椭圆 2"/>
          <p:cNvSpPr/>
          <p:nvPr/>
        </p:nvSpPr>
        <p:spPr>
          <a:xfrm>
            <a:off x="5145088" y="4265613"/>
            <a:ext cx="5522912" cy="663575"/>
          </a:xfrm>
          <a:prstGeom prst="ellipse">
            <a:avLst/>
          </a:prstGeom>
          <a:noFill/>
          <a:ln w="28575" cap="flat" cmpd="sng">
            <a:solidFill>
              <a:srgbClr val="FF0000"/>
            </a:solidFill>
            <a:prstDash val="solid"/>
            <a:round/>
            <a:headEnd type="none" w="med" len="med"/>
            <a:tailEnd type="none" w="med" len="med"/>
          </a:ln>
        </p:spPr>
        <p:txBody>
          <a:bodyPr anchor="ctr" anchorCtr="0"/>
          <a:lstStyle/>
          <a:p>
            <a:pPr algn="ctr"/>
            <a:endParaRPr lang="zh-CN" altLang="en-US">
              <a:solidFill>
                <a:srgbClr val="FFFFFF"/>
              </a:solidFill>
              <a:latin typeface="Arial" panose="020B0604020202020204" pitchFamily="34" charset="0"/>
              <a:ea typeface="宋体" panose="02010600030101010101" pitchFamily="2" charset="-122"/>
            </a:endParaRPr>
          </a:p>
        </p:txBody>
      </p:sp>
      <p:sp>
        <p:nvSpPr>
          <p:cNvPr id="167942" name="文本框 3"/>
          <p:cNvSpPr/>
          <p:nvPr/>
        </p:nvSpPr>
        <p:spPr>
          <a:xfrm>
            <a:off x="1524000" y="1047750"/>
            <a:ext cx="1714500" cy="706755"/>
          </a:xfrm>
          <a:prstGeom prst="rect">
            <a:avLst/>
          </a:prstGeom>
          <a:noFill/>
          <a:ln w="9525">
            <a:noFill/>
          </a:ln>
        </p:spPr>
        <p:txBody>
          <a:bodyPr wrap="non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表现：</a:t>
            </a:r>
          </a:p>
        </p:txBody>
      </p:sp>
      <p:sp>
        <p:nvSpPr>
          <p:cNvPr id="167943" name="文本框 4"/>
          <p:cNvSpPr/>
          <p:nvPr/>
        </p:nvSpPr>
        <p:spPr>
          <a:xfrm>
            <a:off x="5392738" y="0"/>
            <a:ext cx="5410200" cy="1938020"/>
          </a:xfrm>
          <a:prstGeom prst="rect">
            <a:avLst/>
          </a:prstGeom>
          <a:solidFill>
            <a:schemeClr val="bg1"/>
          </a:solidFill>
          <a:ln w="9525">
            <a:noFill/>
          </a:ln>
        </p:spPr>
        <p:txBody>
          <a:bodyPr wrap="squar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帝国主义向中国倾销商品(经济侵略)和文化侵略。</a:t>
            </a:r>
            <a:endParaRPr lang="zh-CN" altLang="en-US" sz="4000" b="1">
              <a:solidFill>
                <a:srgbClr val="FF0000"/>
              </a:solidFill>
              <a:latin typeface="黑体" panose="02010609060101010101" pitchFamily="49" charset="-122"/>
              <a:ea typeface="黑体" panose="02010609060101010101" pitchFamily="49" charset="-122"/>
            </a:endParaRPr>
          </a:p>
        </p:txBody>
      </p:sp>
      <p:sp>
        <p:nvSpPr>
          <p:cNvPr id="167944" name="Rectangle 5"/>
          <p:cNvSpPr/>
          <p:nvPr/>
        </p:nvSpPr>
        <p:spPr>
          <a:xfrm>
            <a:off x="3951288" y="63500"/>
            <a:ext cx="1787525" cy="641350"/>
          </a:xfrm>
          <a:prstGeom prst="rect">
            <a:avLst/>
          </a:prstGeom>
          <a:noFill/>
          <a:ln w="9525">
            <a:noFill/>
          </a:ln>
        </p:spPr>
        <p:txBody>
          <a:bodyPr lIns="92075" tIns="46038" rIns="92075" bIns="46038" anchor="t" anchorCtr="0"/>
          <a:lstStyle/>
          <a:p>
            <a:pPr marL="342900" indent="-342900">
              <a:lnSpc>
                <a:spcPct val="90000"/>
              </a:lnSpc>
              <a:spcBef>
                <a:spcPct val="50000"/>
              </a:spcBef>
            </a:pPr>
            <a:r>
              <a:rPr lang="zh-CN" altLang="en-US" sz="4000" b="1">
                <a:solidFill>
                  <a:srgbClr val="FF0000"/>
                </a:solidFill>
                <a:latin typeface="黑体" panose="02010609060101010101" pitchFamily="49" charset="-122"/>
                <a:ea typeface="黑体" panose="02010609060101010101" pitchFamily="49" charset="-122"/>
              </a:rPr>
              <a:t>实质：</a:t>
            </a:r>
          </a:p>
        </p:txBody>
      </p:sp>
      <p:cxnSp>
        <p:nvCxnSpPr>
          <p:cNvPr id="167945" name="直接连接符 6"/>
          <p:cNvCxnSpPr/>
          <p:nvPr/>
        </p:nvCxnSpPr>
        <p:spPr>
          <a:xfrm flipV="1">
            <a:off x="2754313" y="2276475"/>
            <a:ext cx="7726362" cy="15875"/>
          </a:xfrm>
          <a:prstGeom prst="line">
            <a:avLst/>
          </a:prstGeom>
          <a:ln w="28575" cap="flat" cmpd="thinThick">
            <a:solidFill>
              <a:srgbClr val="FF0000"/>
            </a:solidFill>
            <a:prstDash val="solid"/>
            <a:round/>
            <a:headEnd type="none" w="med" len="med"/>
            <a:tailEnd type="none" w="med" len="med"/>
          </a:ln>
        </p:spPr>
      </p:cxnSp>
      <p:sp>
        <p:nvSpPr>
          <p:cNvPr id="167946" name="文本框 10"/>
          <p:cNvSpPr/>
          <p:nvPr/>
        </p:nvSpPr>
        <p:spPr>
          <a:xfrm>
            <a:off x="6181725" y="5516563"/>
            <a:ext cx="1714500" cy="706755"/>
          </a:xfrm>
          <a:prstGeom prst="rect">
            <a:avLst/>
          </a:prstGeom>
          <a:noFill/>
          <a:ln w="9525">
            <a:noFill/>
          </a:ln>
        </p:spPr>
        <p:txBody>
          <a:bodyPr wrap="non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危害：</a:t>
            </a:r>
          </a:p>
        </p:txBody>
      </p:sp>
      <p:cxnSp>
        <p:nvCxnSpPr>
          <p:cNvPr id="167947" name="直接连接符 1"/>
          <p:cNvCxnSpPr/>
          <p:nvPr/>
        </p:nvCxnSpPr>
        <p:spPr>
          <a:xfrm>
            <a:off x="1524000" y="3187700"/>
            <a:ext cx="8820150" cy="25400"/>
          </a:xfrm>
          <a:prstGeom prst="line">
            <a:avLst/>
          </a:prstGeom>
          <a:ln w="28575" cap="flat" cmpd="thickThin">
            <a:solidFill>
              <a:srgbClr val="FF0000"/>
            </a:solidFill>
            <a:prstDash val="solid"/>
            <a:round/>
            <a:headEnd type="none" w="med" len="med"/>
            <a:tailEnd type="none" w="med" len="med"/>
          </a:ln>
        </p:spPr>
      </p:cxnSp>
      <p:cxnSp>
        <p:nvCxnSpPr>
          <p:cNvPr id="167948" name="直接连接符 14"/>
          <p:cNvCxnSpPr/>
          <p:nvPr/>
        </p:nvCxnSpPr>
        <p:spPr>
          <a:xfrm flipV="1">
            <a:off x="1524000" y="4005263"/>
            <a:ext cx="6372225" cy="39687"/>
          </a:xfrm>
          <a:prstGeom prst="line">
            <a:avLst/>
          </a:prstGeom>
          <a:ln w="28575" cap="flat" cmpd="thinThick">
            <a:solidFill>
              <a:srgbClr val="FF0000"/>
            </a:solidFill>
            <a:prstDash val="solid"/>
            <a:round/>
            <a:headEnd type="none" w="med" len="med"/>
            <a:tailEnd type="none" w="med" len="med"/>
          </a:ln>
        </p:spPr>
      </p:cxnSp>
      <p:sp>
        <p:nvSpPr>
          <p:cNvPr id="167949" name="文本框 5"/>
          <p:cNvSpPr/>
          <p:nvPr/>
        </p:nvSpPr>
        <p:spPr>
          <a:xfrm>
            <a:off x="7486650" y="5516563"/>
            <a:ext cx="2857500" cy="1322070"/>
          </a:xfrm>
          <a:prstGeom prst="rect">
            <a:avLst/>
          </a:prstGeom>
          <a:noFill/>
          <a:ln w="9525">
            <a:noFill/>
          </a:ln>
        </p:spPr>
        <p:txBody>
          <a:bodyPr wrap="squar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对外国文化的一概排斥</a:t>
            </a:r>
            <a:endParaRPr lang="zh-CN" altLang="en-US" sz="40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7940"/>
                                        </p:tgtEl>
                                        <p:attrNameLst>
                                          <p:attrName>style.visibility</p:attrName>
                                        </p:attrNameLst>
                                      </p:cBhvr>
                                      <p:to>
                                        <p:strVal val="visible"/>
                                      </p:to>
                                    </p:set>
                                    <p:anim calcmode="lin" valueType="num">
                                      <p:cBhvr additive="base">
                                        <p:cTn id="7" dur="500" fill="hold"/>
                                        <p:tgtEl>
                                          <p:spTgt spid="167940"/>
                                        </p:tgtEl>
                                        <p:attrNameLst>
                                          <p:attrName>ppt_x</p:attrName>
                                        </p:attrNameLst>
                                      </p:cBhvr>
                                      <p:tavLst>
                                        <p:tav tm="0">
                                          <p:val>
                                            <p:strVal val="#ppt_x"/>
                                          </p:val>
                                        </p:tav>
                                        <p:tav tm="100000">
                                          <p:val>
                                            <p:strVal val="#ppt_x"/>
                                          </p:val>
                                        </p:tav>
                                      </p:tavLst>
                                    </p:anim>
                                    <p:anim calcmode="lin" valueType="num">
                                      <p:cBhvr additive="base">
                                        <p:cTn id="8" dur="500" fill="hold"/>
                                        <p:tgtEl>
                                          <p:spTgt spid="16794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7945"/>
                                        </p:tgtEl>
                                        <p:attrNameLst>
                                          <p:attrName>style.visibility</p:attrName>
                                        </p:attrNameLst>
                                      </p:cBhvr>
                                      <p:to>
                                        <p:strVal val="visible"/>
                                      </p:to>
                                    </p:set>
                                    <p:anim calcmode="lin" valueType="num">
                                      <p:cBhvr additive="base">
                                        <p:cTn id="13" dur="500" fill="hold"/>
                                        <p:tgtEl>
                                          <p:spTgt spid="167945"/>
                                        </p:tgtEl>
                                        <p:attrNameLst>
                                          <p:attrName>ppt_x</p:attrName>
                                        </p:attrNameLst>
                                      </p:cBhvr>
                                      <p:tavLst>
                                        <p:tav tm="0">
                                          <p:val>
                                            <p:strVal val="#ppt_x"/>
                                          </p:val>
                                        </p:tav>
                                        <p:tav tm="100000">
                                          <p:val>
                                            <p:strVal val="#ppt_x"/>
                                          </p:val>
                                        </p:tav>
                                      </p:tavLst>
                                    </p:anim>
                                    <p:anim calcmode="lin" valueType="num">
                                      <p:cBhvr additive="base">
                                        <p:cTn id="14" dur="500" fill="hold"/>
                                        <p:tgtEl>
                                          <p:spTgt spid="16794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67947"/>
                                        </p:tgtEl>
                                        <p:attrNameLst>
                                          <p:attrName>style.visibility</p:attrName>
                                        </p:attrNameLst>
                                      </p:cBhvr>
                                      <p:to>
                                        <p:strVal val="visible"/>
                                      </p:to>
                                    </p:set>
                                    <p:anim calcmode="lin" valueType="num">
                                      <p:cBhvr additive="base">
                                        <p:cTn id="17" dur="500" fill="hold"/>
                                        <p:tgtEl>
                                          <p:spTgt spid="167947"/>
                                        </p:tgtEl>
                                        <p:attrNameLst>
                                          <p:attrName>ppt_x</p:attrName>
                                        </p:attrNameLst>
                                      </p:cBhvr>
                                      <p:tavLst>
                                        <p:tav tm="0">
                                          <p:val>
                                            <p:strVal val="#ppt_x"/>
                                          </p:val>
                                        </p:tav>
                                        <p:tav tm="100000">
                                          <p:val>
                                            <p:strVal val="#ppt_x"/>
                                          </p:val>
                                        </p:tav>
                                      </p:tavLst>
                                    </p:anim>
                                    <p:anim calcmode="lin" valueType="num">
                                      <p:cBhvr additive="base">
                                        <p:cTn id="18" dur="500" fill="hold"/>
                                        <p:tgtEl>
                                          <p:spTgt spid="16794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67948"/>
                                        </p:tgtEl>
                                        <p:attrNameLst>
                                          <p:attrName>style.visibility</p:attrName>
                                        </p:attrNameLst>
                                      </p:cBhvr>
                                      <p:to>
                                        <p:strVal val="visible"/>
                                      </p:to>
                                    </p:set>
                                    <p:anim calcmode="lin" valueType="num">
                                      <p:cBhvr additive="base">
                                        <p:cTn id="21" dur="500" fill="hold"/>
                                        <p:tgtEl>
                                          <p:spTgt spid="167948"/>
                                        </p:tgtEl>
                                        <p:attrNameLst>
                                          <p:attrName>ppt_x</p:attrName>
                                        </p:attrNameLst>
                                      </p:cBhvr>
                                      <p:tavLst>
                                        <p:tav tm="0">
                                          <p:val>
                                            <p:strVal val="#ppt_x"/>
                                          </p:val>
                                        </p:tav>
                                        <p:tav tm="100000">
                                          <p:val>
                                            <p:strVal val="#ppt_x"/>
                                          </p:val>
                                        </p:tav>
                                      </p:tavLst>
                                    </p:anim>
                                    <p:anim calcmode="lin" valueType="num">
                                      <p:cBhvr additive="base">
                                        <p:cTn id="22" dur="500" fill="hold"/>
                                        <p:tgtEl>
                                          <p:spTgt spid="16794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7942"/>
                                        </p:tgtEl>
                                        <p:attrNameLst>
                                          <p:attrName>style.visibility</p:attrName>
                                        </p:attrNameLst>
                                      </p:cBhvr>
                                      <p:to>
                                        <p:strVal val="visible"/>
                                      </p:to>
                                    </p:set>
                                    <p:anim calcmode="lin" valueType="num">
                                      <p:cBhvr additive="base">
                                        <p:cTn id="25" dur="500" fill="hold"/>
                                        <p:tgtEl>
                                          <p:spTgt spid="167942"/>
                                        </p:tgtEl>
                                        <p:attrNameLst>
                                          <p:attrName>ppt_x</p:attrName>
                                        </p:attrNameLst>
                                      </p:cBhvr>
                                      <p:tavLst>
                                        <p:tav tm="0">
                                          <p:val>
                                            <p:strVal val="#ppt_x"/>
                                          </p:val>
                                        </p:tav>
                                        <p:tav tm="100000">
                                          <p:val>
                                            <p:strVal val="#ppt_x"/>
                                          </p:val>
                                        </p:tav>
                                      </p:tavLst>
                                    </p:anim>
                                    <p:anim calcmode="lin" valueType="num">
                                      <p:cBhvr additive="base">
                                        <p:cTn id="26" dur="500" fill="hold"/>
                                        <p:tgtEl>
                                          <p:spTgt spid="16794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500"/>
                            </p:stCondLst>
                            <p:childTnLst>
                              <p:par>
                                <p:cTn id="28" presetID="2" presetClass="entr" presetSubtype="4" fill="hold" grpId="3" nodeType="afterEffect">
                                  <p:stCondLst>
                                    <p:cond delay="0"/>
                                  </p:stCondLst>
                                  <p:childTnLst>
                                    <p:set>
                                      <p:cBhvr>
                                        <p:cTn id="29" dur="1" fill="hold">
                                          <p:stCondLst>
                                            <p:cond delay="0"/>
                                          </p:stCondLst>
                                        </p:cTn>
                                        <p:tgtEl>
                                          <p:spTgt spid="167944"/>
                                        </p:tgtEl>
                                        <p:attrNameLst>
                                          <p:attrName>style.visibility</p:attrName>
                                        </p:attrNameLst>
                                      </p:cBhvr>
                                      <p:to>
                                        <p:strVal val="visible"/>
                                      </p:to>
                                    </p:set>
                                    <p:anim calcmode="lin" valueType="num">
                                      <p:cBhvr additive="base">
                                        <p:cTn id="30" dur="500" fill="hold"/>
                                        <p:tgtEl>
                                          <p:spTgt spid="167944"/>
                                        </p:tgtEl>
                                        <p:attrNameLst>
                                          <p:attrName>ppt_x</p:attrName>
                                        </p:attrNameLst>
                                      </p:cBhvr>
                                      <p:tavLst>
                                        <p:tav tm="0">
                                          <p:val>
                                            <p:strVal val="#ppt_x"/>
                                          </p:val>
                                        </p:tav>
                                        <p:tav tm="100000">
                                          <p:val>
                                            <p:strVal val="#ppt_x"/>
                                          </p:val>
                                        </p:tav>
                                      </p:tavLst>
                                    </p:anim>
                                    <p:anim calcmode="lin" valueType="num">
                                      <p:cBhvr additive="base">
                                        <p:cTn id="31" dur="500" fill="hold"/>
                                        <p:tgtEl>
                                          <p:spTgt spid="167944"/>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7943"/>
                                        </p:tgtEl>
                                        <p:attrNameLst>
                                          <p:attrName>style.visibility</p:attrName>
                                        </p:attrNameLst>
                                      </p:cBhvr>
                                      <p:to>
                                        <p:strVal val="visible"/>
                                      </p:to>
                                    </p:set>
                                    <p:anim calcmode="lin" valueType="num">
                                      <p:cBhvr additive="base">
                                        <p:cTn id="36" dur="500" fill="hold"/>
                                        <p:tgtEl>
                                          <p:spTgt spid="167943"/>
                                        </p:tgtEl>
                                        <p:attrNameLst>
                                          <p:attrName>ppt_x</p:attrName>
                                        </p:attrNameLst>
                                      </p:cBhvr>
                                      <p:tavLst>
                                        <p:tav tm="0">
                                          <p:val>
                                            <p:strVal val="#ppt_x"/>
                                          </p:val>
                                        </p:tav>
                                        <p:tav tm="100000">
                                          <p:val>
                                            <p:strVal val="#ppt_x"/>
                                          </p:val>
                                        </p:tav>
                                      </p:tavLst>
                                    </p:anim>
                                    <p:anim calcmode="lin" valueType="num">
                                      <p:cBhvr additive="base">
                                        <p:cTn id="37" dur="500" fill="hold"/>
                                        <p:tgtEl>
                                          <p:spTgt spid="167943"/>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67946"/>
                                        </p:tgtEl>
                                        <p:attrNameLst>
                                          <p:attrName>style.visibility</p:attrName>
                                        </p:attrNameLst>
                                      </p:cBhvr>
                                      <p:to>
                                        <p:strVal val="visible"/>
                                      </p:to>
                                    </p:set>
                                    <p:anim calcmode="lin" valueType="num">
                                      <p:cBhvr additive="base">
                                        <p:cTn id="42" dur="500" fill="hold"/>
                                        <p:tgtEl>
                                          <p:spTgt spid="167946"/>
                                        </p:tgtEl>
                                        <p:attrNameLst>
                                          <p:attrName>ppt_x</p:attrName>
                                        </p:attrNameLst>
                                      </p:cBhvr>
                                      <p:tavLst>
                                        <p:tav tm="0">
                                          <p:val>
                                            <p:strVal val="#ppt_x"/>
                                          </p:val>
                                        </p:tav>
                                        <p:tav tm="100000">
                                          <p:val>
                                            <p:strVal val="#ppt_x"/>
                                          </p:val>
                                        </p:tav>
                                      </p:tavLst>
                                    </p:anim>
                                    <p:anim calcmode="lin" valueType="num">
                                      <p:cBhvr additive="base">
                                        <p:cTn id="43" dur="500" fill="hold"/>
                                        <p:tgtEl>
                                          <p:spTgt spid="16794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67941"/>
                                        </p:tgtEl>
                                        <p:attrNameLst>
                                          <p:attrName>style.visibility</p:attrName>
                                        </p:attrNameLst>
                                      </p:cBhvr>
                                      <p:to>
                                        <p:strVal val="visible"/>
                                      </p:to>
                                    </p:set>
                                    <p:anim calcmode="lin" valueType="num">
                                      <p:cBhvr additive="base">
                                        <p:cTn id="46" dur="500" fill="hold"/>
                                        <p:tgtEl>
                                          <p:spTgt spid="167941"/>
                                        </p:tgtEl>
                                        <p:attrNameLst>
                                          <p:attrName>ppt_x</p:attrName>
                                        </p:attrNameLst>
                                      </p:cBhvr>
                                      <p:tavLst>
                                        <p:tav tm="0">
                                          <p:val>
                                            <p:strVal val="#ppt_x"/>
                                          </p:val>
                                        </p:tav>
                                        <p:tav tm="100000">
                                          <p:val>
                                            <p:strVal val="#ppt_x"/>
                                          </p:val>
                                        </p:tav>
                                      </p:tavLst>
                                    </p:anim>
                                    <p:anim calcmode="lin" valueType="num">
                                      <p:cBhvr additive="base">
                                        <p:cTn id="47" dur="500" fill="hold"/>
                                        <p:tgtEl>
                                          <p:spTgt spid="167941"/>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67949"/>
                                        </p:tgtEl>
                                        <p:attrNameLst>
                                          <p:attrName>style.visibility</p:attrName>
                                        </p:attrNameLst>
                                      </p:cBhvr>
                                      <p:to>
                                        <p:strVal val="visible"/>
                                      </p:to>
                                    </p:set>
                                    <p:anim calcmode="lin" valueType="num">
                                      <p:cBhvr additive="base">
                                        <p:cTn id="52" dur="500" fill="hold"/>
                                        <p:tgtEl>
                                          <p:spTgt spid="167949"/>
                                        </p:tgtEl>
                                        <p:attrNameLst>
                                          <p:attrName>ppt_x</p:attrName>
                                        </p:attrNameLst>
                                      </p:cBhvr>
                                      <p:tavLst>
                                        <p:tav tm="0">
                                          <p:val>
                                            <p:strVal val="#ppt_x"/>
                                          </p:val>
                                        </p:tav>
                                        <p:tav tm="100000">
                                          <p:val>
                                            <p:strVal val="#ppt_x"/>
                                          </p:val>
                                        </p:tav>
                                      </p:tavLst>
                                    </p:anim>
                                    <p:anim calcmode="lin" valueType="num">
                                      <p:cBhvr additive="base">
                                        <p:cTn id="53" dur="500" fill="hold"/>
                                        <p:tgtEl>
                                          <p:spTgt spid="1679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animBg="1"/>
      <p:bldP spid="167941" grpId="0" animBg="1"/>
      <p:bldP spid="167942" grpId="0"/>
      <p:bldP spid="167943" grpId="0" animBg="1"/>
      <p:bldP spid="167944" grpId="3"/>
      <p:bldP spid="167946" grpId="0"/>
      <p:bldP spid="16794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514725" y="2439035"/>
            <a:ext cx="4486275" cy="705485"/>
          </a:xfrm>
        </p:spPr>
        <p:txBody>
          <a:bodyPr>
            <a:noAutofit/>
            <a:scene3d>
              <a:camera prst="orthographicFront"/>
              <a:lightRig rig="threePt" dir="t"/>
            </a:scene3d>
          </a:bodyPr>
          <a:lstStyle/>
          <a:p>
            <a:r>
              <a:rPr lang="zh-CN" altLang="en-US" sz="6600">
                <a:ln w="12700">
                  <a:solidFill>
                    <a:srgbClr val="FFFF00"/>
                  </a:solidFill>
                  <a:prstDash val="solid"/>
                </a:ln>
                <a:solidFill>
                  <a:srgbClr val="FF0000"/>
                </a:solidFill>
                <a:effectLst>
                  <a:outerShdw blurRad="38100" dist="38100" dir="2700000" algn="tl">
                    <a:srgbClr val="000000">
                      <a:alpha val="43137"/>
                    </a:srgbClr>
                  </a:outerShdw>
                </a:effectLst>
              </a:rPr>
              <a:t>课文典例</a:t>
            </a:r>
          </a:p>
        </p:txBody>
      </p:sp>
      <p:sp>
        <p:nvSpPr>
          <p:cNvPr id="4" name="标题 1"/>
          <p:cNvSpPr>
            <a:spLocks noGrp="1"/>
          </p:cNvSpPr>
          <p:nvPr/>
        </p:nvSpPr>
        <p:spPr>
          <a:xfrm>
            <a:off x="1897380" y="3827780"/>
            <a:ext cx="8213725" cy="1137920"/>
          </a:xfrm>
          <a:prstGeom prst="rect">
            <a:avLst/>
          </a:prstGeom>
          <a:solidFill>
            <a:srgbClr val="FFFF00"/>
          </a:solidFill>
          <a:ln>
            <a:solidFill>
              <a:srgbClr val="FF0000"/>
            </a:solidFill>
          </a:ln>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r>
              <a:rPr lang="zh-CN" altLang="en-US" sz="4800"/>
              <a:t>论述类文本阅读（论证分析）</a:t>
            </a:r>
          </a:p>
        </p:txBody>
      </p:sp>
      <p:pic>
        <p:nvPicPr>
          <p:cNvPr id="9" name="图片 8"/>
          <p:cNvPicPr>
            <a:picLocks noChangeAspect="1"/>
          </p:cNvPicPr>
          <p:nvPr>
            <p:custDataLst>
              <p:tags r:id="rId2"/>
            </p:custDataLst>
          </p:nvPr>
        </p:nvPicPr>
        <p:blipFill>
          <a:blip r:embed="rId5"/>
          <a:stretch>
            <a:fillRect/>
          </a:stretch>
        </p:blipFill>
        <p:spPr>
          <a:xfrm rot="622335">
            <a:off x="9735096" y="4723544"/>
            <a:ext cx="1525187" cy="1804987"/>
          </a:xfrm>
          <a:prstGeom prst="rect">
            <a:avLst/>
          </a:prstGeom>
        </p:spPr>
      </p:pic>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74081" name="Picture 15"/>
          <p:cNvPicPr/>
          <p:nvPr/>
        </p:nvPicPr>
        <p:blipFill>
          <a:blip r:embed="rId3"/>
          <a:stretch>
            <a:fillRect/>
          </a:stretch>
        </p:blipFill>
        <p:spPr>
          <a:xfrm>
            <a:off x="6345238" y="706438"/>
            <a:ext cx="4322762" cy="2933700"/>
          </a:xfrm>
          <a:prstGeom prst="rect">
            <a:avLst/>
          </a:prstGeom>
          <a:noFill/>
          <a:ln w="9525">
            <a:noFill/>
          </a:ln>
        </p:spPr>
      </p:pic>
      <p:pic>
        <p:nvPicPr>
          <p:cNvPr id="174082" name="Picture 19"/>
          <p:cNvPicPr>
            <a:picLocks noChangeAspect="1"/>
          </p:cNvPicPr>
          <p:nvPr/>
        </p:nvPicPr>
        <p:blipFill>
          <a:blip r:embed="rId4"/>
          <a:stretch>
            <a:fillRect/>
          </a:stretch>
        </p:blipFill>
        <p:spPr>
          <a:xfrm>
            <a:off x="1524000" y="706438"/>
            <a:ext cx="4248150" cy="2933700"/>
          </a:xfrm>
          <a:prstGeom prst="rect">
            <a:avLst/>
          </a:prstGeom>
          <a:noFill/>
          <a:ln w="9525">
            <a:noFill/>
          </a:ln>
        </p:spPr>
      </p:pic>
      <p:pic>
        <p:nvPicPr>
          <p:cNvPr id="174083" name="Picture 23"/>
          <p:cNvPicPr/>
          <p:nvPr/>
        </p:nvPicPr>
        <p:blipFill>
          <a:blip r:embed="rId5"/>
          <a:stretch>
            <a:fillRect/>
          </a:stretch>
        </p:blipFill>
        <p:spPr>
          <a:xfrm>
            <a:off x="1524000" y="4411663"/>
            <a:ext cx="2784475" cy="2446337"/>
          </a:xfrm>
          <a:prstGeom prst="rect">
            <a:avLst/>
          </a:prstGeom>
          <a:noFill/>
          <a:ln w="9525">
            <a:noFill/>
          </a:ln>
        </p:spPr>
      </p:pic>
      <p:pic>
        <p:nvPicPr>
          <p:cNvPr id="174084" name="Picture 26"/>
          <p:cNvPicPr/>
          <p:nvPr/>
        </p:nvPicPr>
        <p:blipFill>
          <a:blip r:embed="rId6"/>
          <a:stretch>
            <a:fillRect/>
          </a:stretch>
        </p:blipFill>
        <p:spPr>
          <a:xfrm>
            <a:off x="4478338" y="4411663"/>
            <a:ext cx="2700337" cy="2446337"/>
          </a:xfrm>
          <a:prstGeom prst="rect">
            <a:avLst/>
          </a:prstGeom>
          <a:noFill/>
          <a:ln w="9525">
            <a:noFill/>
          </a:ln>
        </p:spPr>
      </p:pic>
      <p:pic>
        <p:nvPicPr>
          <p:cNvPr id="174085" name="Picture 2"/>
          <p:cNvPicPr/>
          <p:nvPr/>
        </p:nvPicPr>
        <p:blipFill>
          <a:blip r:embed="rId7"/>
          <a:stretch>
            <a:fillRect/>
          </a:stretch>
        </p:blipFill>
        <p:spPr>
          <a:xfrm>
            <a:off x="7618413" y="4411663"/>
            <a:ext cx="3040062" cy="2446337"/>
          </a:xfrm>
          <a:prstGeom prst="rect">
            <a:avLst/>
          </a:prstGeom>
          <a:noFill/>
          <a:ln w="9525">
            <a:noFill/>
          </a:ln>
        </p:spPr>
      </p:pic>
      <p:sp>
        <p:nvSpPr>
          <p:cNvPr id="174086" name="文本框 6"/>
          <p:cNvSpPr/>
          <p:nvPr/>
        </p:nvSpPr>
        <p:spPr>
          <a:xfrm>
            <a:off x="7394575" y="3640138"/>
            <a:ext cx="3489325"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日本的宣传画</a:t>
            </a:r>
          </a:p>
        </p:txBody>
      </p:sp>
      <p:sp>
        <p:nvSpPr>
          <p:cNvPr id="174087" name="文本框 8"/>
          <p:cNvSpPr/>
          <p:nvPr/>
        </p:nvSpPr>
        <p:spPr>
          <a:xfrm>
            <a:off x="4743450" y="3640138"/>
            <a:ext cx="2649538"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美国电影</a:t>
            </a:r>
          </a:p>
        </p:txBody>
      </p:sp>
      <p:sp>
        <p:nvSpPr>
          <p:cNvPr id="174088" name="文本框 9"/>
          <p:cNvSpPr/>
          <p:nvPr/>
        </p:nvSpPr>
        <p:spPr>
          <a:xfrm>
            <a:off x="1944688" y="3640138"/>
            <a:ext cx="2533650"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法国香粉</a:t>
            </a:r>
          </a:p>
        </p:txBody>
      </p:sp>
      <p:sp>
        <p:nvSpPr>
          <p:cNvPr id="174089" name="文本框 10"/>
          <p:cNvSpPr/>
          <p:nvPr/>
        </p:nvSpPr>
        <p:spPr>
          <a:xfrm>
            <a:off x="7032625" y="0"/>
            <a:ext cx="2947988"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德国废枪炮</a:t>
            </a:r>
          </a:p>
        </p:txBody>
      </p:sp>
      <p:sp>
        <p:nvSpPr>
          <p:cNvPr id="174090" name="文本框 11"/>
          <p:cNvSpPr/>
          <p:nvPr/>
        </p:nvSpPr>
        <p:spPr>
          <a:xfrm>
            <a:off x="2351088" y="0"/>
            <a:ext cx="2819400"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吸食鸦片</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75105" name="Text Box 3"/>
          <p:cNvSpPr/>
          <p:nvPr/>
        </p:nvSpPr>
        <p:spPr>
          <a:xfrm>
            <a:off x="1524000" y="0"/>
            <a:ext cx="9144000" cy="1328738"/>
          </a:xfrm>
          <a:prstGeom prst="rect">
            <a:avLst/>
          </a:prstGeom>
          <a:noFill/>
          <a:ln w="9525">
            <a:noFill/>
          </a:ln>
        </p:spPr>
        <p:txBody>
          <a:bodyPr anchor="t" anchorCtr="0"/>
          <a:lstStyle/>
          <a:p>
            <a:r>
              <a:rPr lang="zh-CN" altLang="en-US" sz="4000" b="1">
                <a:latin typeface="黑体" panose="02010609060101010101" pitchFamily="49" charset="-122"/>
                <a:ea typeface="黑体" panose="02010609060101010101" pitchFamily="49" charset="-122"/>
              </a:rPr>
              <a:t>提问：说说“抛来”、“抛给”、“送来”“拿来”各指什么意思。 </a:t>
            </a:r>
          </a:p>
        </p:txBody>
      </p:sp>
      <p:sp>
        <p:nvSpPr>
          <p:cNvPr id="175106" name="Text Box 5"/>
          <p:cNvSpPr/>
          <p:nvPr/>
        </p:nvSpPr>
        <p:spPr>
          <a:xfrm>
            <a:off x="1524000" y="1328738"/>
            <a:ext cx="9144000" cy="5410200"/>
          </a:xfrm>
          <a:prstGeom prst="rect">
            <a:avLst/>
          </a:prstGeom>
          <a:noFill/>
          <a:ln w="9525">
            <a:noFill/>
          </a:ln>
        </p:spPr>
        <p:txBody>
          <a:bodyPr anchor="t" anchorCtr="0"/>
          <a:lstStyle/>
          <a:p>
            <a:pPr>
              <a:lnSpc>
                <a:spcPct val="120000"/>
              </a:lnSpc>
            </a:pPr>
            <a:r>
              <a:rPr lang="zh-CN" altLang="en-US" sz="4000" b="1">
                <a:solidFill>
                  <a:srgbClr val="7030A0"/>
                </a:solidFill>
                <a:latin typeface="黑体" panose="02010609060101010101" pitchFamily="49" charset="-122"/>
                <a:ea typeface="黑体" panose="02010609060101010101" pitchFamily="49" charset="-122"/>
              </a:rPr>
              <a:t>抛来：</a:t>
            </a:r>
          </a:p>
          <a:p>
            <a:pPr>
              <a:lnSpc>
                <a:spcPct val="120000"/>
              </a:lnSpc>
            </a:pPr>
            <a:endParaRPr lang="zh-CN" altLang="en-US" sz="4000" b="1">
              <a:latin typeface="黑体" panose="02010609060101010101" pitchFamily="49" charset="-122"/>
              <a:ea typeface="黑体" panose="02010609060101010101" pitchFamily="49" charset="-122"/>
            </a:endParaRPr>
          </a:p>
          <a:p>
            <a:pPr>
              <a:lnSpc>
                <a:spcPct val="120000"/>
              </a:lnSpc>
            </a:pPr>
            <a:r>
              <a:rPr lang="zh-CN" altLang="en-US" sz="4000" b="1">
                <a:solidFill>
                  <a:srgbClr val="7030A0"/>
                </a:solidFill>
                <a:latin typeface="黑体" panose="02010609060101010101" pitchFamily="49" charset="-122"/>
                <a:ea typeface="黑体" panose="02010609060101010101" pitchFamily="49" charset="-122"/>
              </a:rPr>
              <a:t>抛给：</a:t>
            </a:r>
          </a:p>
          <a:p>
            <a:pPr>
              <a:lnSpc>
                <a:spcPct val="120000"/>
              </a:lnSpc>
            </a:pPr>
            <a:r>
              <a:rPr lang="zh-CN" altLang="en-US" sz="4000" b="1">
                <a:solidFill>
                  <a:srgbClr val="7030A0"/>
                </a:solidFill>
                <a:latin typeface="黑体" panose="02010609060101010101" pitchFamily="49" charset="-122"/>
                <a:ea typeface="黑体" panose="02010609060101010101" pitchFamily="49" charset="-122"/>
              </a:rPr>
              <a:t>送来：</a:t>
            </a:r>
          </a:p>
          <a:p>
            <a:pPr>
              <a:lnSpc>
                <a:spcPct val="120000"/>
              </a:lnSpc>
            </a:pPr>
            <a:r>
              <a:rPr lang="zh-CN" altLang="en-US" sz="4000" b="1">
                <a:solidFill>
                  <a:srgbClr val="7030A0"/>
                </a:solidFill>
                <a:latin typeface="黑体" panose="02010609060101010101" pitchFamily="49" charset="-122"/>
                <a:ea typeface="黑体" panose="02010609060101010101" pitchFamily="49" charset="-122"/>
              </a:rPr>
              <a:t>拿来：</a:t>
            </a:r>
            <a:endParaRPr lang="zh-CN" altLang="en-US" sz="4000" b="1">
              <a:latin typeface="黑体" panose="02010609060101010101" pitchFamily="49" charset="-122"/>
              <a:ea typeface="黑体" panose="02010609060101010101" pitchFamily="49" charset="-122"/>
            </a:endParaRPr>
          </a:p>
          <a:p>
            <a:pPr>
              <a:lnSpc>
                <a:spcPct val="120000"/>
              </a:lnSpc>
            </a:pPr>
            <a:endParaRPr lang="zh-CN" altLang="en-US" sz="4000" b="1">
              <a:latin typeface="黑体" panose="02010609060101010101" pitchFamily="49" charset="-122"/>
              <a:ea typeface="黑体" panose="02010609060101010101" pitchFamily="49" charset="-122"/>
            </a:endParaRPr>
          </a:p>
          <a:p>
            <a:pPr>
              <a:lnSpc>
                <a:spcPct val="120000"/>
              </a:lnSpc>
            </a:pPr>
            <a:endParaRPr lang="zh-CN" altLang="en-US" sz="4000" b="1">
              <a:latin typeface="黑体" panose="02010609060101010101" pitchFamily="49" charset="-122"/>
              <a:ea typeface="黑体" panose="02010609060101010101" pitchFamily="49" charset="-122"/>
            </a:endParaRPr>
          </a:p>
        </p:txBody>
      </p:sp>
      <p:sp>
        <p:nvSpPr>
          <p:cNvPr id="169988" name="Text Box 8"/>
          <p:cNvSpPr/>
          <p:nvPr/>
        </p:nvSpPr>
        <p:spPr>
          <a:xfrm>
            <a:off x="1703388" y="5900738"/>
            <a:ext cx="8964612" cy="701675"/>
          </a:xfrm>
          <a:prstGeom prst="rect">
            <a:avLst/>
          </a:prstGeom>
          <a:solidFill>
            <a:srgbClr val="0000FF"/>
          </a:solidFill>
          <a:ln w="9525">
            <a:noFill/>
          </a:ln>
        </p:spPr>
        <p:txBody>
          <a:bodyPr lIns="90000" tIns="46800" rIns="90000" bIns="46800" anchor="t" anchorCtr="0"/>
          <a:lstStyle/>
          <a:p>
            <a:r>
              <a:rPr lang="zh-CN" altLang="en-US" sz="4000" b="1">
                <a:solidFill>
                  <a:srgbClr val="FFFF00"/>
                </a:solidFill>
                <a:latin typeface="楷体_GB2312" pitchFamily="49" charset="-122"/>
                <a:ea typeface="楷体_GB2312" pitchFamily="49" charset="-122"/>
              </a:rPr>
              <a:t>抛来≠抛给  抛给＝送来  送来≠拿来</a:t>
            </a:r>
          </a:p>
        </p:txBody>
      </p:sp>
      <p:sp>
        <p:nvSpPr>
          <p:cNvPr id="169989" name="文本框 1"/>
          <p:cNvSpPr/>
          <p:nvPr/>
        </p:nvSpPr>
        <p:spPr>
          <a:xfrm>
            <a:off x="2828925" y="1441450"/>
            <a:ext cx="7680325" cy="1322070"/>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把</a:t>
            </a:r>
            <a:r>
              <a:rPr lang="zh-CN" altLang="en-US" sz="4000" b="1">
                <a:solidFill>
                  <a:srgbClr val="7030A0"/>
                </a:solidFill>
                <a:latin typeface="黑体" panose="02010609060101010101" pitchFamily="49" charset="-122"/>
                <a:ea typeface="黑体" panose="02010609060101010101" pitchFamily="49" charset="-122"/>
              </a:rPr>
              <a:t>无用的东西</a:t>
            </a:r>
            <a:r>
              <a:rPr lang="zh-CN" altLang="en-US" sz="4000" b="1">
                <a:latin typeface="黑体" panose="02010609060101010101" pitchFamily="49" charset="-122"/>
                <a:ea typeface="黑体" panose="02010609060101010101" pitchFamily="49" charset="-122"/>
              </a:rPr>
              <a:t>抛弃，或无代价地送人或施舍，一般</a:t>
            </a:r>
            <a:r>
              <a:rPr lang="zh-CN" altLang="en-US" sz="4000" b="1">
                <a:solidFill>
                  <a:srgbClr val="7030A0"/>
                </a:solidFill>
                <a:latin typeface="黑体" panose="02010609060101010101" pitchFamily="49" charset="-122"/>
                <a:ea typeface="黑体" panose="02010609060101010101" pitchFamily="49" charset="-122"/>
              </a:rPr>
              <a:t>不怀好意。</a:t>
            </a:r>
            <a:endParaRPr lang="zh-CN" altLang="en-US">
              <a:latin typeface="Arial" panose="020B0604020202020204" pitchFamily="34" charset="0"/>
              <a:ea typeface="宋体" panose="02010600030101010101" pitchFamily="2" charset="-122"/>
            </a:endParaRPr>
          </a:p>
        </p:txBody>
      </p:sp>
      <p:sp>
        <p:nvSpPr>
          <p:cNvPr id="169990" name="文本框 2"/>
          <p:cNvSpPr/>
          <p:nvPr/>
        </p:nvSpPr>
        <p:spPr>
          <a:xfrm>
            <a:off x="2828925" y="2876550"/>
            <a:ext cx="5288280" cy="706755"/>
          </a:xfrm>
          <a:prstGeom prst="rect">
            <a:avLst/>
          </a:prstGeom>
          <a:noFill/>
          <a:ln w="9525">
            <a:noFill/>
          </a:ln>
        </p:spPr>
        <p:txBody>
          <a:bodyPr wrap="none" anchor="t" anchorCtr="0">
            <a:spAutoFit/>
          </a:bodyPr>
          <a:lstStyle/>
          <a:p>
            <a:r>
              <a:rPr lang="zh-CN" altLang="en-US" sz="4000" b="1">
                <a:solidFill>
                  <a:srgbClr val="7030A0"/>
                </a:solidFill>
                <a:latin typeface="黑体" panose="02010609060101010101" pitchFamily="49" charset="-122"/>
                <a:ea typeface="黑体" panose="02010609060101010101" pitchFamily="49" charset="-122"/>
              </a:rPr>
              <a:t>有目的</a:t>
            </a:r>
            <a:r>
              <a:rPr lang="zh-CN" altLang="en-US" sz="4000" b="1">
                <a:latin typeface="黑体" panose="02010609060101010101" pitchFamily="49" charset="-122"/>
                <a:ea typeface="黑体" panose="02010609060101010101" pitchFamily="49" charset="-122"/>
              </a:rPr>
              <a:t>、</a:t>
            </a:r>
            <a:r>
              <a:rPr lang="zh-CN" altLang="en-US" sz="4000" b="1">
                <a:solidFill>
                  <a:srgbClr val="7030A0"/>
                </a:solidFill>
                <a:latin typeface="黑体" panose="02010609060101010101" pitchFamily="49" charset="-122"/>
                <a:ea typeface="黑体" panose="02010609060101010101" pitchFamily="49" charset="-122"/>
              </a:rPr>
              <a:t>恶意</a:t>
            </a:r>
            <a:r>
              <a:rPr lang="zh-CN" altLang="en-US" sz="4000" b="1">
                <a:latin typeface="黑体" panose="02010609060101010101" pitchFamily="49" charset="-122"/>
                <a:ea typeface="黑体" panose="02010609060101010101" pitchFamily="49" charset="-122"/>
              </a:rPr>
              <a:t>地输出。</a:t>
            </a:r>
            <a:endParaRPr lang="zh-CN" altLang="en-US">
              <a:latin typeface="Arial" panose="020B0604020202020204" pitchFamily="34" charset="0"/>
              <a:ea typeface="宋体" panose="02010600030101010101" pitchFamily="2" charset="-122"/>
            </a:endParaRPr>
          </a:p>
        </p:txBody>
      </p:sp>
      <p:sp>
        <p:nvSpPr>
          <p:cNvPr id="169991" name="文本框 3"/>
          <p:cNvSpPr/>
          <p:nvPr/>
        </p:nvSpPr>
        <p:spPr>
          <a:xfrm>
            <a:off x="2619375" y="3695700"/>
            <a:ext cx="8097520" cy="706755"/>
          </a:xfrm>
          <a:prstGeom prst="rect">
            <a:avLst/>
          </a:prstGeom>
          <a:noFill/>
          <a:ln w="9525">
            <a:noFill/>
          </a:ln>
        </p:spPr>
        <p:txBody>
          <a:bodyPr wrap="none" anchor="t" anchorCtr="0">
            <a:spAutoFit/>
          </a:bodyPr>
          <a:lstStyle/>
          <a:p>
            <a:r>
              <a:rPr lang="zh-CN" altLang="en-US" sz="4000" b="1">
                <a:latin typeface="黑体" panose="02010609060101010101" pitchFamily="49" charset="-122"/>
                <a:ea typeface="黑体" panose="02010609060101010101" pitchFamily="49" charset="-122"/>
              </a:rPr>
              <a:t>“抛给’的冠冕的说法</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实质一样。</a:t>
            </a:r>
            <a:endParaRPr lang="zh-CN" altLang="en-US">
              <a:latin typeface="Arial" panose="020B0604020202020204" pitchFamily="34" charset="0"/>
              <a:ea typeface="宋体" panose="02010600030101010101" pitchFamily="2" charset="-122"/>
            </a:endParaRPr>
          </a:p>
        </p:txBody>
      </p:sp>
      <p:sp>
        <p:nvSpPr>
          <p:cNvPr id="169992" name="文本框 4"/>
          <p:cNvSpPr/>
          <p:nvPr/>
        </p:nvSpPr>
        <p:spPr>
          <a:xfrm>
            <a:off x="2930525" y="4402138"/>
            <a:ext cx="7475538" cy="1322070"/>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是</a:t>
            </a:r>
            <a:r>
              <a:rPr lang="zh-CN" altLang="en-US" sz="4000" b="1">
                <a:solidFill>
                  <a:srgbClr val="7030A0"/>
                </a:solidFill>
                <a:latin typeface="黑体" panose="02010609060101010101" pitchFamily="49" charset="-122"/>
                <a:ea typeface="黑体" panose="02010609060101010101" pitchFamily="49" charset="-122"/>
              </a:rPr>
              <a:t>主动获取</a:t>
            </a:r>
            <a:r>
              <a:rPr lang="zh-CN" altLang="en-US" sz="4000" b="1">
                <a:latin typeface="黑体" panose="02010609060101010101" pitchFamily="49" charset="-122"/>
                <a:ea typeface="黑体" panose="02010609060101010101" pitchFamily="49" charset="-122"/>
              </a:rPr>
              <a:t>。“拿来”的是</a:t>
            </a:r>
            <a:r>
              <a:rPr lang="zh-CN" altLang="en-US" sz="4000" b="1">
                <a:solidFill>
                  <a:srgbClr val="7030A0"/>
                </a:solidFill>
                <a:latin typeface="黑体" panose="02010609060101010101" pitchFamily="49" charset="-122"/>
                <a:ea typeface="黑体" panose="02010609060101010101" pitchFamily="49" charset="-122"/>
              </a:rPr>
              <a:t>经过挑选</a:t>
            </a:r>
            <a:r>
              <a:rPr lang="zh-CN" altLang="en-US" sz="4000" b="1">
                <a:latin typeface="黑体" panose="02010609060101010101" pitchFamily="49" charset="-122"/>
                <a:ea typeface="黑体" panose="02010609060101010101" pitchFamily="49" charset="-122"/>
              </a:rPr>
              <a:t>的</a:t>
            </a:r>
            <a:r>
              <a:rPr lang="zh-CN" altLang="en-US" sz="4000" b="1">
                <a:solidFill>
                  <a:srgbClr val="7030A0"/>
                </a:solidFill>
                <a:latin typeface="黑体" panose="02010609060101010101" pitchFamily="49" charset="-122"/>
                <a:ea typeface="黑体" panose="02010609060101010101" pitchFamily="49" charset="-122"/>
              </a:rPr>
              <a:t>有用</a:t>
            </a:r>
            <a:r>
              <a:rPr lang="zh-CN" altLang="en-US" sz="4000" b="1">
                <a:latin typeface="黑体" panose="02010609060101010101" pitchFamily="49" charset="-122"/>
                <a:ea typeface="黑体" panose="02010609060101010101" pitchFamily="49" charset="-122"/>
              </a:rPr>
              <a:t>的东西。</a:t>
            </a:r>
            <a:endParaRPr lang="zh-CN" altLang="en-US">
              <a:latin typeface="Arial" panose="020B0604020202020204" pitchFamily="34" charset="0"/>
              <a:ea typeface="宋体" panose="02010600030101010101" pitchFamily="2"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9989"/>
                                        </p:tgtEl>
                                        <p:attrNameLst>
                                          <p:attrName>style.visibility</p:attrName>
                                        </p:attrNameLst>
                                      </p:cBhvr>
                                      <p:to>
                                        <p:strVal val="visible"/>
                                      </p:to>
                                    </p:set>
                                    <p:anim calcmode="lin" valueType="num">
                                      <p:cBhvr additive="base">
                                        <p:cTn id="7" dur="500" fill="hold"/>
                                        <p:tgtEl>
                                          <p:spTgt spid="169989"/>
                                        </p:tgtEl>
                                        <p:attrNameLst>
                                          <p:attrName>ppt_x</p:attrName>
                                        </p:attrNameLst>
                                      </p:cBhvr>
                                      <p:tavLst>
                                        <p:tav tm="0">
                                          <p:val>
                                            <p:strVal val="#ppt_x"/>
                                          </p:val>
                                        </p:tav>
                                        <p:tav tm="100000">
                                          <p:val>
                                            <p:strVal val="#ppt_x"/>
                                          </p:val>
                                        </p:tav>
                                      </p:tavLst>
                                    </p:anim>
                                    <p:anim calcmode="lin" valueType="num">
                                      <p:cBhvr additive="base">
                                        <p:cTn id="8" dur="500" fill="hold"/>
                                        <p:tgtEl>
                                          <p:spTgt spid="16998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9990"/>
                                        </p:tgtEl>
                                        <p:attrNameLst>
                                          <p:attrName>style.visibility</p:attrName>
                                        </p:attrNameLst>
                                      </p:cBhvr>
                                      <p:to>
                                        <p:strVal val="visible"/>
                                      </p:to>
                                    </p:set>
                                    <p:anim calcmode="lin" valueType="num">
                                      <p:cBhvr additive="base">
                                        <p:cTn id="13" dur="500" fill="hold"/>
                                        <p:tgtEl>
                                          <p:spTgt spid="169990"/>
                                        </p:tgtEl>
                                        <p:attrNameLst>
                                          <p:attrName>ppt_x</p:attrName>
                                        </p:attrNameLst>
                                      </p:cBhvr>
                                      <p:tavLst>
                                        <p:tav tm="0">
                                          <p:val>
                                            <p:strVal val="#ppt_x"/>
                                          </p:val>
                                        </p:tav>
                                        <p:tav tm="100000">
                                          <p:val>
                                            <p:strVal val="#ppt_x"/>
                                          </p:val>
                                        </p:tav>
                                      </p:tavLst>
                                    </p:anim>
                                    <p:anim calcmode="lin" valueType="num">
                                      <p:cBhvr additive="base">
                                        <p:cTn id="14" dur="500" fill="hold"/>
                                        <p:tgtEl>
                                          <p:spTgt spid="16999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9991"/>
                                        </p:tgtEl>
                                        <p:attrNameLst>
                                          <p:attrName>style.visibility</p:attrName>
                                        </p:attrNameLst>
                                      </p:cBhvr>
                                      <p:to>
                                        <p:strVal val="visible"/>
                                      </p:to>
                                    </p:set>
                                    <p:anim calcmode="lin" valueType="num">
                                      <p:cBhvr additive="base">
                                        <p:cTn id="19" dur="500" fill="hold"/>
                                        <p:tgtEl>
                                          <p:spTgt spid="169991"/>
                                        </p:tgtEl>
                                        <p:attrNameLst>
                                          <p:attrName>ppt_x</p:attrName>
                                        </p:attrNameLst>
                                      </p:cBhvr>
                                      <p:tavLst>
                                        <p:tav tm="0">
                                          <p:val>
                                            <p:strVal val="#ppt_x"/>
                                          </p:val>
                                        </p:tav>
                                        <p:tav tm="100000">
                                          <p:val>
                                            <p:strVal val="#ppt_x"/>
                                          </p:val>
                                        </p:tav>
                                      </p:tavLst>
                                    </p:anim>
                                    <p:anim calcmode="lin" valueType="num">
                                      <p:cBhvr additive="base">
                                        <p:cTn id="20" dur="500" fill="hold"/>
                                        <p:tgtEl>
                                          <p:spTgt spid="16999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9992"/>
                                        </p:tgtEl>
                                        <p:attrNameLst>
                                          <p:attrName>style.visibility</p:attrName>
                                        </p:attrNameLst>
                                      </p:cBhvr>
                                      <p:to>
                                        <p:strVal val="visible"/>
                                      </p:to>
                                    </p:set>
                                    <p:anim calcmode="lin" valueType="num">
                                      <p:cBhvr additive="base">
                                        <p:cTn id="25" dur="500" fill="hold"/>
                                        <p:tgtEl>
                                          <p:spTgt spid="169992"/>
                                        </p:tgtEl>
                                        <p:attrNameLst>
                                          <p:attrName>ppt_x</p:attrName>
                                        </p:attrNameLst>
                                      </p:cBhvr>
                                      <p:tavLst>
                                        <p:tav tm="0">
                                          <p:val>
                                            <p:strVal val="#ppt_x"/>
                                          </p:val>
                                        </p:tav>
                                        <p:tav tm="100000">
                                          <p:val>
                                            <p:strVal val="#ppt_x"/>
                                          </p:val>
                                        </p:tav>
                                      </p:tavLst>
                                    </p:anim>
                                    <p:anim calcmode="lin" valueType="num">
                                      <p:cBhvr additive="base">
                                        <p:cTn id="26" dur="500" fill="hold"/>
                                        <p:tgtEl>
                                          <p:spTgt spid="16999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2" nodeType="clickEffect">
                                  <p:stCondLst>
                                    <p:cond delay="0"/>
                                  </p:stCondLst>
                                  <p:childTnLst>
                                    <p:set>
                                      <p:cBhvr>
                                        <p:cTn id="30" dur="1" fill="hold">
                                          <p:stCondLst>
                                            <p:cond delay="0"/>
                                          </p:stCondLst>
                                        </p:cTn>
                                        <p:tgtEl>
                                          <p:spTgt spid="169988"/>
                                        </p:tgtEl>
                                        <p:attrNameLst>
                                          <p:attrName>style.visibility</p:attrName>
                                        </p:attrNameLst>
                                      </p:cBhvr>
                                      <p:to>
                                        <p:strVal val="visible"/>
                                      </p:to>
                                    </p:set>
                                    <p:anim calcmode="lin" valueType="num">
                                      <p:cBhvr additive="base">
                                        <p:cTn id="31" dur="500" fill="hold"/>
                                        <p:tgtEl>
                                          <p:spTgt spid="169988"/>
                                        </p:tgtEl>
                                        <p:attrNameLst>
                                          <p:attrName>ppt_x</p:attrName>
                                        </p:attrNameLst>
                                      </p:cBhvr>
                                      <p:tavLst>
                                        <p:tav tm="0">
                                          <p:val>
                                            <p:strVal val="#ppt_x"/>
                                          </p:val>
                                        </p:tav>
                                        <p:tav tm="100000">
                                          <p:val>
                                            <p:strVal val="#ppt_x"/>
                                          </p:val>
                                        </p:tav>
                                      </p:tavLst>
                                    </p:anim>
                                    <p:anim calcmode="lin" valueType="num">
                                      <p:cBhvr additive="base">
                                        <p:cTn id="32" dur="500" fill="hold"/>
                                        <p:tgtEl>
                                          <p:spTgt spid="1699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8" grpId="2" animBg="1"/>
      <p:bldP spid="169989" grpId="0"/>
      <p:bldP spid="169990" grpId="0"/>
      <p:bldP spid="169991" grpId="0"/>
      <p:bldP spid="16999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7153" name="标题 399361"/>
          <p:cNvSpPr>
            <a:spLocks noGrp="1" noRot="1"/>
          </p:cNvSpPr>
          <p:nvPr>
            <p:ph type="title"/>
          </p:nvPr>
        </p:nvSpPr>
        <p:spPr>
          <a:xfrm>
            <a:off x="1990725" y="255588"/>
            <a:ext cx="8540750" cy="1143000"/>
          </a:xfrm>
        </p:spPr>
        <p:txBody>
          <a:bodyPr lIns="91440" tIns="45720" rIns="91440" bIns="45720" anchor="ctr" anchorCtr="0"/>
          <a:lstStyle/>
          <a:p>
            <a:r>
              <a:rPr lang="zh-CN" altLang="en-US" sz="6000" b="1">
                <a:latin typeface="华文新魏" pitchFamily="2" charset="-122"/>
                <a:ea typeface="华文新魏" pitchFamily="2" charset="-122"/>
              </a:rPr>
              <a:t>拿来主义的含义是什么？</a:t>
            </a:r>
          </a:p>
        </p:txBody>
      </p:sp>
      <p:sp>
        <p:nvSpPr>
          <p:cNvPr id="171011" name="文本框 399364"/>
          <p:cNvSpPr/>
          <p:nvPr/>
        </p:nvSpPr>
        <p:spPr>
          <a:xfrm>
            <a:off x="1624013" y="1792288"/>
            <a:ext cx="9043987" cy="762000"/>
          </a:xfrm>
          <a:prstGeom prst="rect">
            <a:avLst/>
          </a:prstGeom>
          <a:noFill/>
          <a:ln w="9525">
            <a:noFill/>
          </a:ln>
        </p:spPr>
        <p:txBody>
          <a:bodyPr anchor="t" anchorCtr="0"/>
          <a:lstStyle/>
          <a:p>
            <a:pPr>
              <a:spcBef>
                <a:spcPct val="50000"/>
              </a:spcBef>
            </a:pPr>
            <a:r>
              <a:rPr lang="zh-CN" altLang="en-US" sz="4800" b="1">
                <a:latin typeface="Comic Sans MS" panose="030F0702030302020204" pitchFamily="66" charset="0"/>
                <a:ea typeface="宋体" panose="02010600030101010101" pitchFamily="2" charset="-122"/>
              </a:rPr>
              <a:t>运用脑髓，放出眼光，自己来拿。</a:t>
            </a:r>
          </a:p>
        </p:txBody>
      </p:sp>
      <p:sp>
        <p:nvSpPr>
          <p:cNvPr id="171012" name="文本框 1"/>
          <p:cNvSpPr/>
          <p:nvPr/>
        </p:nvSpPr>
        <p:spPr>
          <a:xfrm>
            <a:off x="1624013" y="2890838"/>
            <a:ext cx="2609850" cy="1445260"/>
          </a:xfrm>
          <a:prstGeom prst="rect">
            <a:avLst/>
          </a:prstGeom>
          <a:noFill/>
          <a:ln w="9525">
            <a:noFill/>
          </a:ln>
        </p:spPr>
        <p:txBody>
          <a:bodyPr wrap="square" anchor="t" anchorCtr="0">
            <a:spAutoFit/>
          </a:bodyPr>
          <a:lstStyle/>
          <a:p>
            <a:r>
              <a:rPr lang="zh-CN" altLang="en-US" sz="4400" b="1">
                <a:solidFill>
                  <a:srgbClr val="FF0000"/>
                </a:solidFill>
                <a:latin typeface="黑体" panose="02010609060101010101" pitchFamily="49" charset="-122"/>
                <a:ea typeface="黑体" panose="02010609060101010101" pitchFamily="49" charset="-122"/>
              </a:rPr>
              <a:t>独立思考，有主见</a:t>
            </a:r>
          </a:p>
        </p:txBody>
      </p:sp>
      <p:sp>
        <p:nvSpPr>
          <p:cNvPr id="171013" name="文本框 2"/>
          <p:cNvSpPr/>
          <p:nvPr/>
        </p:nvSpPr>
        <p:spPr>
          <a:xfrm>
            <a:off x="4692650" y="2890838"/>
            <a:ext cx="2906713" cy="1445260"/>
          </a:xfrm>
          <a:prstGeom prst="rect">
            <a:avLst/>
          </a:prstGeom>
          <a:noFill/>
          <a:ln w="9525">
            <a:noFill/>
          </a:ln>
        </p:spPr>
        <p:txBody>
          <a:bodyPr wrap="square" anchor="t" anchorCtr="0">
            <a:spAutoFit/>
          </a:bodyPr>
          <a:lstStyle/>
          <a:p>
            <a:r>
              <a:rPr lang="zh-CN" altLang="en-US" sz="4400" b="1">
                <a:solidFill>
                  <a:srgbClr val="FF0000"/>
                </a:solidFill>
                <a:latin typeface="黑体" panose="02010609060101010101" pitchFamily="49" charset="-122"/>
                <a:ea typeface="黑体" panose="02010609060101010101" pitchFamily="49" charset="-122"/>
              </a:rPr>
              <a:t>要看得清，有辨别力</a:t>
            </a:r>
          </a:p>
        </p:txBody>
      </p:sp>
      <p:sp>
        <p:nvSpPr>
          <p:cNvPr id="171014" name="文本框 3"/>
          <p:cNvSpPr/>
          <p:nvPr/>
        </p:nvSpPr>
        <p:spPr>
          <a:xfrm>
            <a:off x="7837488" y="2890838"/>
            <a:ext cx="3005137" cy="1445260"/>
          </a:xfrm>
          <a:prstGeom prst="rect">
            <a:avLst/>
          </a:prstGeom>
          <a:noFill/>
          <a:ln w="9525">
            <a:noFill/>
          </a:ln>
        </p:spPr>
        <p:txBody>
          <a:bodyPr wrap="square" anchor="t" anchorCtr="0">
            <a:spAutoFit/>
          </a:bodyPr>
          <a:lstStyle/>
          <a:p>
            <a:r>
              <a:rPr lang="zh-CN" altLang="en-US" sz="4400" b="1">
                <a:solidFill>
                  <a:srgbClr val="FF0000"/>
                </a:solidFill>
                <a:latin typeface="黑体" panose="02010609060101010101" pitchFamily="49" charset="-122"/>
                <a:ea typeface="黑体" panose="02010609060101010101" pitchFamily="49" charset="-122"/>
              </a:rPr>
              <a:t>要有选择，自己拿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1011"/>
                                        </p:tgtEl>
                                        <p:attrNameLst>
                                          <p:attrName>style.visibility</p:attrName>
                                        </p:attrNameLst>
                                      </p:cBhvr>
                                      <p:to>
                                        <p:strVal val="visible"/>
                                      </p:to>
                                    </p:set>
                                    <p:anim calcmode="lin" valueType="num">
                                      <p:cBhvr additive="base">
                                        <p:cTn id="7" dur="500" fill="hold"/>
                                        <p:tgtEl>
                                          <p:spTgt spid="171011"/>
                                        </p:tgtEl>
                                        <p:attrNameLst>
                                          <p:attrName>ppt_x</p:attrName>
                                        </p:attrNameLst>
                                      </p:cBhvr>
                                      <p:tavLst>
                                        <p:tav tm="0">
                                          <p:val>
                                            <p:strVal val="#ppt_x"/>
                                          </p:val>
                                        </p:tav>
                                        <p:tav tm="100000">
                                          <p:val>
                                            <p:strVal val="#ppt_x"/>
                                          </p:val>
                                        </p:tav>
                                      </p:tavLst>
                                    </p:anim>
                                    <p:anim calcmode="lin" valueType="num">
                                      <p:cBhvr additive="base">
                                        <p:cTn id="8" dur="500" fill="hold"/>
                                        <p:tgtEl>
                                          <p:spTgt spid="1710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1012"/>
                                        </p:tgtEl>
                                        <p:attrNameLst>
                                          <p:attrName>style.visibility</p:attrName>
                                        </p:attrNameLst>
                                      </p:cBhvr>
                                      <p:to>
                                        <p:strVal val="visible"/>
                                      </p:to>
                                    </p:set>
                                    <p:anim calcmode="lin" valueType="num">
                                      <p:cBhvr additive="base">
                                        <p:cTn id="13" dur="500" fill="hold"/>
                                        <p:tgtEl>
                                          <p:spTgt spid="171012"/>
                                        </p:tgtEl>
                                        <p:attrNameLst>
                                          <p:attrName>ppt_x</p:attrName>
                                        </p:attrNameLst>
                                      </p:cBhvr>
                                      <p:tavLst>
                                        <p:tav tm="0">
                                          <p:val>
                                            <p:strVal val="#ppt_x"/>
                                          </p:val>
                                        </p:tav>
                                        <p:tav tm="100000">
                                          <p:val>
                                            <p:strVal val="#ppt_x"/>
                                          </p:val>
                                        </p:tav>
                                      </p:tavLst>
                                    </p:anim>
                                    <p:anim calcmode="lin" valueType="num">
                                      <p:cBhvr additive="base">
                                        <p:cTn id="14" dur="500" fill="hold"/>
                                        <p:tgtEl>
                                          <p:spTgt spid="1710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1013"/>
                                        </p:tgtEl>
                                        <p:attrNameLst>
                                          <p:attrName>style.visibility</p:attrName>
                                        </p:attrNameLst>
                                      </p:cBhvr>
                                      <p:to>
                                        <p:strVal val="visible"/>
                                      </p:to>
                                    </p:set>
                                    <p:anim calcmode="lin" valueType="num">
                                      <p:cBhvr additive="base">
                                        <p:cTn id="19" dur="500" fill="hold"/>
                                        <p:tgtEl>
                                          <p:spTgt spid="171013"/>
                                        </p:tgtEl>
                                        <p:attrNameLst>
                                          <p:attrName>ppt_x</p:attrName>
                                        </p:attrNameLst>
                                      </p:cBhvr>
                                      <p:tavLst>
                                        <p:tav tm="0">
                                          <p:val>
                                            <p:strVal val="#ppt_x"/>
                                          </p:val>
                                        </p:tav>
                                        <p:tav tm="100000">
                                          <p:val>
                                            <p:strVal val="#ppt_x"/>
                                          </p:val>
                                        </p:tav>
                                      </p:tavLst>
                                    </p:anim>
                                    <p:anim calcmode="lin" valueType="num">
                                      <p:cBhvr additive="base">
                                        <p:cTn id="20" dur="500" fill="hold"/>
                                        <p:tgtEl>
                                          <p:spTgt spid="1710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1014"/>
                                        </p:tgtEl>
                                        <p:attrNameLst>
                                          <p:attrName>style.visibility</p:attrName>
                                        </p:attrNameLst>
                                      </p:cBhvr>
                                      <p:to>
                                        <p:strVal val="visible"/>
                                      </p:to>
                                    </p:set>
                                    <p:anim calcmode="lin" valueType="num">
                                      <p:cBhvr additive="base">
                                        <p:cTn id="25" dur="500" fill="hold"/>
                                        <p:tgtEl>
                                          <p:spTgt spid="171014"/>
                                        </p:tgtEl>
                                        <p:attrNameLst>
                                          <p:attrName>ppt_x</p:attrName>
                                        </p:attrNameLst>
                                      </p:cBhvr>
                                      <p:tavLst>
                                        <p:tav tm="0">
                                          <p:val>
                                            <p:strVal val="#ppt_x"/>
                                          </p:val>
                                        </p:tav>
                                        <p:tav tm="100000">
                                          <p:val>
                                            <p:strVal val="#ppt_x"/>
                                          </p:val>
                                        </p:tav>
                                      </p:tavLst>
                                    </p:anim>
                                    <p:anim calcmode="lin" valueType="num">
                                      <p:cBhvr additive="base">
                                        <p:cTn id="26" dur="500" fill="hold"/>
                                        <p:tgtEl>
                                          <p:spTgt spid="1710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1" grpId="0"/>
      <p:bldP spid="171012" grpId="0"/>
      <p:bldP spid="171013" grpId="0"/>
      <p:bldP spid="17101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2034" name="Text Box 58"/>
          <p:cNvSpPr/>
          <p:nvPr/>
        </p:nvSpPr>
        <p:spPr>
          <a:xfrm>
            <a:off x="1792288" y="1146175"/>
            <a:ext cx="3144837" cy="706755"/>
          </a:xfrm>
          <a:prstGeom prst="rect">
            <a:avLst/>
          </a:prstGeom>
          <a:noFill/>
          <a:ln w="9525">
            <a:noFill/>
          </a:ln>
        </p:spPr>
        <p:txBody>
          <a:bodyPr wrap="square" anchor="t" anchorCtr="0">
            <a:spAutoFit/>
          </a:bodyPr>
          <a:lstStyle/>
          <a:p>
            <a:r>
              <a:rPr lang="en-US" altLang="zh-CN" sz="4000" b="1">
                <a:latin typeface="黑体" panose="02010609060101010101" pitchFamily="49" charset="-122"/>
                <a:ea typeface="黑体" panose="02010609060101010101" pitchFamily="49" charset="-122"/>
              </a:rPr>
              <a:t>1.</a:t>
            </a:r>
            <a:r>
              <a:rPr lang="zh-CN" altLang="en-US" sz="4000" b="1">
                <a:latin typeface="黑体" panose="02010609060101010101" pitchFamily="49" charset="-122"/>
                <a:ea typeface="黑体" panose="02010609060101010101" pitchFamily="49" charset="-122"/>
              </a:rPr>
              <a:t>闭关主义</a:t>
            </a:r>
          </a:p>
        </p:txBody>
      </p:sp>
      <p:sp>
        <p:nvSpPr>
          <p:cNvPr id="172035" name="Text Box 60"/>
          <p:cNvSpPr/>
          <p:nvPr/>
        </p:nvSpPr>
        <p:spPr>
          <a:xfrm>
            <a:off x="1792288" y="2559050"/>
            <a:ext cx="2795587"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3.送来主义</a:t>
            </a:r>
          </a:p>
        </p:txBody>
      </p:sp>
      <p:sp>
        <p:nvSpPr>
          <p:cNvPr id="172036" name="Text Box 62"/>
          <p:cNvSpPr/>
          <p:nvPr/>
        </p:nvSpPr>
        <p:spPr>
          <a:xfrm>
            <a:off x="4713288" y="1146175"/>
            <a:ext cx="3565525"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落后挨打</a:t>
            </a:r>
          </a:p>
        </p:txBody>
      </p:sp>
      <p:sp>
        <p:nvSpPr>
          <p:cNvPr id="172037" name="Text Box 63"/>
          <p:cNvSpPr/>
          <p:nvPr/>
        </p:nvSpPr>
        <p:spPr>
          <a:xfrm>
            <a:off x="4713288" y="1852613"/>
            <a:ext cx="3694112"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亡国灭种</a:t>
            </a:r>
          </a:p>
        </p:txBody>
      </p:sp>
      <p:sp>
        <p:nvSpPr>
          <p:cNvPr id="172038" name="Text Box 64"/>
          <p:cNvSpPr/>
          <p:nvPr/>
        </p:nvSpPr>
        <p:spPr>
          <a:xfrm>
            <a:off x="4713288" y="2559050"/>
            <a:ext cx="3629025"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深受其害</a:t>
            </a:r>
          </a:p>
        </p:txBody>
      </p:sp>
      <p:sp>
        <p:nvSpPr>
          <p:cNvPr id="172039" name="Text Box 66"/>
          <p:cNvSpPr/>
          <p:nvPr/>
        </p:nvSpPr>
        <p:spPr>
          <a:xfrm>
            <a:off x="3187700" y="3806825"/>
            <a:ext cx="3046413" cy="829945"/>
          </a:xfrm>
          <a:prstGeom prst="rect">
            <a:avLst/>
          </a:prstGeom>
          <a:noFill/>
          <a:ln w="9525">
            <a:noFill/>
          </a:ln>
        </p:spPr>
        <p:txBody>
          <a:bodyPr wrap="square" anchor="t" anchorCtr="0">
            <a:spAutoFit/>
          </a:bodyPr>
          <a:lstStyle/>
          <a:p>
            <a:pPr algn="ctr"/>
            <a:r>
              <a:rPr lang="zh-CN" altLang="en-US" sz="4800" b="1">
                <a:latin typeface="黑体" panose="02010609060101010101" pitchFamily="49" charset="-122"/>
                <a:ea typeface="黑体" panose="02010609060101010101" pitchFamily="49" charset="-122"/>
              </a:rPr>
              <a:t>拿来主义</a:t>
            </a:r>
          </a:p>
        </p:txBody>
      </p:sp>
      <p:sp>
        <p:nvSpPr>
          <p:cNvPr id="172040" name="Text Box 72"/>
          <p:cNvSpPr/>
          <p:nvPr/>
        </p:nvSpPr>
        <p:spPr>
          <a:xfrm>
            <a:off x="7499350" y="2895600"/>
            <a:ext cx="3495675" cy="768350"/>
          </a:xfrm>
          <a:prstGeom prst="rect">
            <a:avLst/>
          </a:prstGeom>
          <a:noFill/>
          <a:ln w="9525">
            <a:noFill/>
          </a:ln>
        </p:spPr>
        <p:txBody>
          <a:bodyPr wrap="square" anchor="t" anchorCtr="0">
            <a:spAutoFit/>
          </a:bodyPr>
          <a:lstStyle/>
          <a:p>
            <a:pPr algn="ctr"/>
            <a:r>
              <a:rPr lang="zh-CN" altLang="en-US" sz="4400" b="1">
                <a:solidFill>
                  <a:srgbClr val="FF0000"/>
                </a:solidFill>
                <a:latin typeface="黑体" panose="02010609060101010101" pitchFamily="49" charset="-122"/>
                <a:ea typeface="黑体" panose="02010609060101010101" pitchFamily="49" charset="-122"/>
              </a:rPr>
              <a:t>先破后立</a:t>
            </a:r>
          </a:p>
        </p:txBody>
      </p:sp>
      <p:sp>
        <p:nvSpPr>
          <p:cNvPr id="172041" name="矩形 27649"/>
          <p:cNvSpPr/>
          <p:nvPr/>
        </p:nvSpPr>
        <p:spPr>
          <a:xfrm>
            <a:off x="1792288" y="4838700"/>
            <a:ext cx="6616700" cy="1568450"/>
          </a:xfrm>
          <a:prstGeom prst="rect">
            <a:avLst/>
          </a:prstGeom>
          <a:noFill/>
          <a:ln w="9525">
            <a:noFill/>
          </a:ln>
        </p:spPr>
        <p:txBody>
          <a:bodyPr wrap="square" anchor="t" anchorCtr="0">
            <a:spAutoFit/>
          </a:bodyPr>
          <a:lstStyle/>
          <a:p>
            <a:r>
              <a:rPr lang="zh-CN" altLang="en-US" sz="4800" b="1">
                <a:solidFill>
                  <a:srgbClr val="7030A0"/>
                </a:solidFill>
                <a:latin typeface="黑体" panose="02010609060101010101" pitchFamily="49" charset="-122"/>
                <a:ea typeface="黑体" panose="02010609060101010101" pitchFamily="49" charset="-122"/>
              </a:rPr>
              <a:t>所以</a:t>
            </a:r>
            <a:r>
              <a:rPr lang="zh-CN" altLang="en-US" sz="4800" b="1">
                <a:latin typeface="黑体" panose="02010609060101010101" pitchFamily="49" charset="-122"/>
                <a:ea typeface="黑体" panose="02010609060101010101" pitchFamily="49" charset="-122"/>
              </a:rPr>
              <a:t>我们要</a:t>
            </a:r>
            <a:r>
              <a:rPr lang="zh-CN" altLang="en-US" sz="4800" b="1">
                <a:solidFill>
                  <a:srgbClr val="7030A0"/>
                </a:solidFill>
                <a:latin typeface="黑体" panose="02010609060101010101" pitchFamily="49" charset="-122"/>
                <a:ea typeface="黑体" panose="02010609060101010101" pitchFamily="49" charset="-122"/>
              </a:rPr>
              <a:t>运用脑髓</a:t>
            </a:r>
            <a:r>
              <a:rPr lang="zh-CN" altLang="en-US" sz="4800" b="1">
                <a:latin typeface="黑体" panose="02010609060101010101" pitchFamily="49" charset="-122"/>
                <a:ea typeface="黑体" panose="02010609060101010101" pitchFamily="49" charset="-122"/>
              </a:rPr>
              <a:t>，</a:t>
            </a:r>
            <a:r>
              <a:rPr lang="zh-CN" altLang="en-US" sz="4800" b="1">
                <a:solidFill>
                  <a:srgbClr val="7030A0"/>
                </a:solidFill>
                <a:latin typeface="黑体" panose="02010609060101010101" pitchFamily="49" charset="-122"/>
                <a:ea typeface="黑体" panose="02010609060101010101" pitchFamily="49" charset="-122"/>
              </a:rPr>
              <a:t>放出眼光</a:t>
            </a:r>
            <a:r>
              <a:rPr lang="zh-CN" altLang="en-US" sz="4800" b="1">
                <a:latin typeface="黑体" panose="02010609060101010101" pitchFamily="49" charset="-122"/>
                <a:ea typeface="黑体" panose="02010609060101010101" pitchFamily="49" charset="-122"/>
              </a:rPr>
              <a:t>，</a:t>
            </a:r>
            <a:r>
              <a:rPr lang="zh-CN" altLang="en-US" sz="4800" b="1">
                <a:solidFill>
                  <a:srgbClr val="7030A0"/>
                </a:solidFill>
                <a:latin typeface="黑体" panose="02010609060101010101" pitchFamily="49" charset="-122"/>
                <a:ea typeface="黑体" panose="02010609060101010101" pitchFamily="49" charset="-122"/>
              </a:rPr>
              <a:t>自己来拿</a:t>
            </a:r>
            <a:r>
              <a:rPr lang="zh-CN" altLang="en-US" sz="4800" b="1">
                <a:latin typeface="黑体" panose="02010609060101010101" pitchFamily="49" charset="-122"/>
                <a:ea typeface="黑体" panose="02010609060101010101" pitchFamily="49" charset="-122"/>
              </a:rPr>
              <a:t>！</a:t>
            </a:r>
          </a:p>
        </p:txBody>
      </p:sp>
      <p:sp>
        <p:nvSpPr>
          <p:cNvPr id="172042" name="左大括号 4"/>
          <p:cNvSpPr/>
          <p:nvPr/>
        </p:nvSpPr>
        <p:spPr>
          <a:xfrm rot="-5400000">
            <a:off x="4606925" y="1441450"/>
            <a:ext cx="206375" cy="4235450"/>
          </a:xfrm>
          <a:prstGeom prst="leftBrace">
            <a:avLst>
              <a:gd name="adj1" fmla="val 8171"/>
              <a:gd name="adj2" fmla="val 50000"/>
            </a:avLst>
          </a:prstGeom>
          <a:noFill/>
          <a:ln w="12700" cap="flat" cmpd="sng">
            <a:solidFill>
              <a:schemeClr val="accent2"/>
            </a:solidFill>
            <a:prstDash val="solid"/>
            <a:miter/>
            <a:headEnd type="none" w="med" len="med"/>
            <a:tailEnd type="none" w="med" len="med"/>
          </a:ln>
        </p:spPr>
        <p:txBody>
          <a:bodyPr anchor="ctr" anchorCtr="0"/>
          <a:lstStyle/>
          <a:p>
            <a:pPr algn="ctr"/>
            <a:endParaRPr lang="zh-CN" altLang="en-US" sz="1600" b="1">
              <a:latin typeface="Arial" panose="020B0604020202020204" pitchFamily="34" charset="0"/>
              <a:ea typeface="宋体" panose="02010600030101010101" pitchFamily="2" charset="-122"/>
            </a:endParaRPr>
          </a:p>
        </p:txBody>
      </p:sp>
      <p:sp>
        <p:nvSpPr>
          <p:cNvPr id="172043" name="TextBox 13"/>
          <p:cNvSpPr/>
          <p:nvPr/>
        </p:nvSpPr>
        <p:spPr>
          <a:xfrm rot="-900000">
            <a:off x="3205163" y="4486275"/>
            <a:ext cx="2579687" cy="706755"/>
          </a:xfrm>
          <a:prstGeom prst="rect">
            <a:avLst/>
          </a:prstGeom>
          <a:solidFill>
            <a:srgbClr val="FFFF00"/>
          </a:solidFill>
          <a:ln w="38100" cap="flat" cmpd="sng">
            <a:solidFill>
              <a:srgbClr val="7030A0"/>
            </a:solidFill>
            <a:prstDash val="solid"/>
            <a:miter/>
            <a:headEnd type="none" w="med" len="med"/>
            <a:tailEnd type="none" w="med" len="med"/>
          </a:ln>
        </p:spPr>
        <p:txBody>
          <a:bodyPr wrap="square" anchor="t" anchorCtr="0">
            <a:spAutoFit/>
          </a:bodyPr>
          <a:lstStyle/>
          <a:p>
            <a:pPr algn="ctr"/>
            <a:r>
              <a:rPr lang="zh-CN" altLang="en-US" sz="4000" i="1">
                <a:solidFill>
                  <a:srgbClr val="7030A0"/>
                </a:solidFill>
                <a:latin typeface="Times New Roman" panose="02020603050405020304" charset="0"/>
                <a:ea typeface="黑体" panose="02010609060101010101" pitchFamily="49" charset="-122"/>
              </a:rPr>
              <a:t>肯定</a:t>
            </a:r>
          </a:p>
        </p:txBody>
      </p:sp>
      <p:sp>
        <p:nvSpPr>
          <p:cNvPr id="172044" name="TextBox 13"/>
          <p:cNvSpPr/>
          <p:nvPr/>
        </p:nvSpPr>
        <p:spPr>
          <a:xfrm rot="-900000">
            <a:off x="6943725" y="1098550"/>
            <a:ext cx="820738" cy="706755"/>
          </a:xfrm>
          <a:prstGeom prst="rect">
            <a:avLst/>
          </a:prstGeom>
          <a:noFill/>
          <a:ln w="38100" cap="flat" cmpd="sng">
            <a:solidFill>
              <a:srgbClr val="7030A0"/>
            </a:solidFill>
            <a:prstDash val="solid"/>
            <a:miter/>
            <a:headEnd type="none" w="med" len="med"/>
            <a:tailEnd type="none" w="med" len="med"/>
          </a:ln>
        </p:spPr>
        <p:txBody>
          <a:bodyPr anchor="t" anchorCtr="0">
            <a:spAutoFit/>
          </a:bodyPr>
          <a:lstStyle/>
          <a:p>
            <a:pPr algn="ctr"/>
            <a:r>
              <a:rPr lang="zh-CN" altLang="en-US" sz="4000">
                <a:solidFill>
                  <a:srgbClr val="7030A0"/>
                </a:solidFill>
                <a:latin typeface="Times New Roman" panose="02020603050405020304" charset="0"/>
                <a:ea typeface="黑体" panose="02010609060101010101" pitchFamily="49" charset="-122"/>
              </a:rPr>
              <a:t>破</a:t>
            </a:r>
          </a:p>
        </p:txBody>
      </p:sp>
      <p:sp>
        <p:nvSpPr>
          <p:cNvPr id="172045" name="TextBox 13"/>
          <p:cNvSpPr/>
          <p:nvPr/>
        </p:nvSpPr>
        <p:spPr>
          <a:xfrm rot="-900000">
            <a:off x="6943725" y="4040188"/>
            <a:ext cx="822325" cy="706755"/>
          </a:xfrm>
          <a:prstGeom prst="rect">
            <a:avLst/>
          </a:prstGeom>
          <a:noFill/>
          <a:ln w="38100" cap="flat" cmpd="sng">
            <a:solidFill>
              <a:srgbClr val="7030A0"/>
            </a:solidFill>
            <a:prstDash val="solid"/>
            <a:miter/>
            <a:headEnd type="none" w="med" len="med"/>
            <a:tailEnd type="none" w="med" len="med"/>
          </a:ln>
        </p:spPr>
        <p:txBody>
          <a:bodyPr anchor="t" anchorCtr="0">
            <a:spAutoFit/>
          </a:bodyPr>
          <a:lstStyle/>
          <a:p>
            <a:pPr algn="ctr"/>
            <a:r>
              <a:rPr lang="zh-CN" altLang="en-US" sz="4000">
                <a:solidFill>
                  <a:srgbClr val="7030A0"/>
                </a:solidFill>
                <a:latin typeface="Times New Roman" panose="02020603050405020304" charset="0"/>
                <a:ea typeface="黑体" panose="02010609060101010101" pitchFamily="49" charset="-122"/>
              </a:rPr>
              <a:t>立</a:t>
            </a:r>
          </a:p>
        </p:txBody>
      </p:sp>
      <p:sp>
        <p:nvSpPr>
          <p:cNvPr id="172046" name="右大括号 8"/>
          <p:cNvSpPr/>
          <p:nvPr/>
        </p:nvSpPr>
        <p:spPr>
          <a:xfrm>
            <a:off x="7823200" y="1298575"/>
            <a:ext cx="439738" cy="3138488"/>
          </a:xfrm>
          <a:prstGeom prst="rightBrace">
            <a:avLst>
              <a:gd name="adj1" fmla="val 8293"/>
              <a:gd name="adj2" fmla="val 50000"/>
            </a:avLst>
          </a:prstGeom>
          <a:noFill/>
          <a:ln w="12700" cap="flat" cmpd="sng">
            <a:solidFill>
              <a:srgbClr val="000000"/>
            </a:solidFill>
            <a:prstDash val="solid"/>
            <a:miter/>
            <a:headEnd type="none" w="med" len="med"/>
            <a:tailEnd type="none" w="med" len="med"/>
          </a:ln>
        </p:spPr>
        <p:txBody>
          <a:bodyPr anchor="ctr" anchorCtr="0"/>
          <a:lstStyle/>
          <a:p>
            <a:pPr algn="ctr"/>
            <a:endParaRPr lang="zh-CN" altLang="en-US" sz="1600">
              <a:latin typeface="Arial" panose="020B0604020202020204" pitchFamily="34" charset="0"/>
              <a:ea typeface="宋体" panose="02010600030101010101" pitchFamily="2" charset="-122"/>
            </a:endParaRPr>
          </a:p>
        </p:txBody>
      </p:sp>
      <p:sp>
        <p:nvSpPr>
          <p:cNvPr id="172047" name="文本框 2"/>
          <p:cNvSpPr/>
          <p:nvPr/>
        </p:nvSpPr>
        <p:spPr>
          <a:xfrm>
            <a:off x="7826375" y="1998663"/>
            <a:ext cx="2843213" cy="768350"/>
          </a:xfrm>
          <a:prstGeom prst="rect">
            <a:avLst/>
          </a:prstGeom>
          <a:noFill/>
          <a:ln w="9525">
            <a:noFill/>
          </a:ln>
        </p:spPr>
        <p:txBody>
          <a:bodyPr wrap="square" anchor="t" anchorCtr="0">
            <a:spAutoFit/>
          </a:bodyPr>
          <a:lstStyle/>
          <a:p>
            <a:pPr algn="ctr"/>
            <a:r>
              <a:rPr lang="zh-CN" altLang="en-US" sz="4400" b="1">
                <a:solidFill>
                  <a:srgbClr val="FF0000"/>
                </a:solidFill>
                <a:latin typeface="黑体" panose="02010609060101010101" pitchFamily="49" charset="-122"/>
                <a:ea typeface="黑体" panose="02010609060101010101" pitchFamily="49" charset="-122"/>
              </a:rPr>
              <a:t>因果论证</a:t>
            </a:r>
          </a:p>
        </p:txBody>
      </p:sp>
      <p:sp>
        <p:nvSpPr>
          <p:cNvPr id="178191" name="Text Box 21"/>
          <p:cNvSpPr/>
          <p:nvPr/>
        </p:nvSpPr>
        <p:spPr>
          <a:xfrm>
            <a:off x="1738313" y="0"/>
            <a:ext cx="8713787" cy="1014730"/>
          </a:xfrm>
          <a:prstGeom prst="rect">
            <a:avLst/>
          </a:prstGeom>
          <a:noFill/>
          <a:ln w="12700">
            <a:noFill/>
          </a:ln>
        </p:spPr>
        <p:txBody>
          <a:bodyPr anchor="t" anchorCtr="0">
            <a:spAutoFit/>
          </a:bodyPr>
          <a:lstStyle/>
          <a:p>
            <a:pPr>
              <a:spcBef>
                <a:spcPct val="50000"/>
              </a:spcBef>
            </a:pPr>
            <a:r>
              <a:rPr lang="zh-CN" altLang="en-US" sz="6000" b="1" u="sng">
                <a:solidFill>
                  <a:srgbClr val="A50021"/>
                </a:solidFill>
                <a:latin typeface="Arial" panose="020B0604020202020204" pitchFamily="34" charset="0"/>
                <a:ea typeface="方正细珊瑚简体" pitchFamily="65" charset="-122"/>
              </a:rPr>
              <a:t>小结：论证思路</a:t>
            </a:r>
          </a:p>
        </p:txBody>
      </p:sp>
      <p:sp>
        <p:nvSpPr>
          <p:cNvPr id="172049" name="Text Box 60"/>
          <p:cNvSpPr/>
          <p:nvPr/>
        </p:nvSpPr>
        <p:spPr>
          <a:xfrm>
            <a:off x="1792288" y="1852613"/>
            <a:ext cx="2797175"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2.送去主义</a:t>
            </a:r>
          </a:p>
        </p:txBody>
      </p:sp>
      <p:sp>
        <p:nvSpPr>
          <p:cNvPr id="172050" name="TextBox 13"/>
          <p:cNvSpPr/>
          <p:nvPr/>
        </p:nvSpPr>
        <p:spPr>
          <a:xfrm rot="-900000">
            <a:off x="3222625" y="1773238"/>
            <a:ext cx="2395538" cy="706755"/>
          </a:xfrm>
          <a:prstGeom prst="rect">
            <a:avLst/>
          </a:prstGeom>
          <a:solidFill>
            <a:srgbClr val="FFFF00"/>
          </a:solidFill>
          <a:ln w="38100" cap="flat" cmpd="sng">
            <a:solidFill>
              <a:srgbClr val="7030A0"/>
            </a:solidFill>
            <a:prstDash val="solid"/>
            <a:miter/>
            <a:headEnd type="none" w="med" len="med"/>
            <a:tailEnd type="none" w="med" len="med"/>
          </a:ln>
        </p:spPr>
        <p:txBody>
          <a:bodyPr anchor="t" anchorCtr="0">
            <a:spAutoFit/>
          </a:bodyPr>
          <a:lstStyle/>
          <a:p>
            <a:pPr algn="ctr"/>
            <a:r>
              <a:rPr lang="zh-CN" altLang="en-US" sz="4000" i="1">
                <a:solidFill>
                  <a:srgbClr val="7030A0"/>
                </a:solidFill>
                <a:latin typeface="Times New Roman" panose="02020603050405020304" charset="0"/>
                <a:ea typeface="黑体" panose="02010609060101010101" pitchFamily="49" charset="-122"/>
                <a:sym typeface="微软雅黑" panose="020B0503020204020204" pitchFamily="34" charset="-122"/>
              </a:rPr>
              <a:t>否定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2034"/>
                                        </p:tgtEl>
                                        <p:attrNameLst>
                                          <p:attrName>style.visibility</p:attrName>
                                        </p:attrNameLst>
                                      </p:cBhvr>
                                      <p:to>
                                        <p:strVal val="visible"/>
                                      </p:to>
                                    </p:set>
                                    <p:anim calcmode="lin" valueType="num">
                                      <p:cBhvr additive="base">
                                        <p:cTn id="7" dur="500" fill="hold"/>
                                        <p:tgtEl>
                                          <p:spTgt spid="172034"/>
                                        </p:tgtEl>
                                        <p:attrNameLst>
                                          <p:attrName>ppt_x</p:attrName>
                                        </p:attrNameLst>
                                      </p:cBhvr>
                                      <p:tavLst>
                                        <p:tav tm="0">
                                          <p:val>
                                            <p:strVal val="#ppt_x"/>
                                          </p:val>
                                        </p:tav>
                                        <p:tav tm="100000">
                                          <p:val>
                                            <p:strVal val="#ppt_x"/>
                                          </p:val>
                                        </p:tav>
                                      </p:tavLst>
                                    </p:anim>
                                    <p:anim calcmode="lin" valueType="num">
                                      <p:cBhvr additive="base">
                                        <p:cTn id="8" dur="500" fill="hold"/>
                                        <p:tgtEl>
                                          <p:spTgt spid="1720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2036"/>
                                        </p:tgtEl>
                                        <p:attrNameLst>
                                          <p:attrName>style.visibility</p:attrName>
                                        </p:attrNameLst>
                                      </p:cBhvr>
                                      <p:to>
                                        <p:strVal val="visible"/>
                                      </p:to>
                                    </p:set>
                                    <p:anim calcmode="lin" valueType="num">
                                      <p:cBhvr additive="base">
                                        <p:cTn id="13" dur="500" fill="hold"/>
                                        <p:tgtEl>
                                          <p:spTgt spid="172036"/>
                                        </p:tgtEl>
                                        <p:attrNameLst>
                                          <p:attrName>ppt_x</p:attrName>
                                        </p:attrNameLst>
                                      </p:cBhvr>
                                      <p:tavLst>
                                        <p:tav tm="0">
                                          <p:val>
                                            <p:strVal val="#ppt_x"/>
                                          </p:val>
                                        </p:tav>
                                        <p:tav tm="100000">
                                          <p:val>
                                            <p:strVal val="#ppt_x"/>
                                          </p:val>
                                        </p:tav>
                                      </p:tavLst>
                                    </p:anim>
                                    <p:anim calcmode="lin" valueType="num">
                                      <p:cBhvr additive="base">
                                        <p:cTn id="14" dur="500" fill="hold"/>
                                        <p:tgtEl>
                                          <p:spTgt spid="17203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2049"/>
                                        </p:tgtEl>
                                        <p:attrNameLst>
                                          <p:attrName>style.visibility</p:attrName>
                                        </p:attrNameLst>
                                      </p:cBhvr>
                                      <p:to>
                                        <p:strVal val="visible"/>
                                      </p:to>
                                    </p:set>
                                    <p:anim calcmode="lin" valueType="num">
                                      <p:cBhvr additive="base">
                                        <p:cTn id="19" dur="500" fill="hold"/>
                                        <p:tgtEl>
                                          <p:spTgt spid="172049"/>
                                        </p:tgtEl>
                                        <p:attrNameLst>
                                          <p:attrName>ppt_x</p:attrName>
                                        </p:attrNameLst>
                                      </p:cBhvr>
                                      <p:tavLst>
                                        <p:tav tm="0">
                                          <p:val>
                                            <p:strVal val="#ppt_x"/>
                                          </p:val>
                                        </p:tav>
                                        <p:tav tm="100000">
                                          <p:val>
                                            <p:strVal val="#ppt_x"/>
                                          </p:val>
                                        </p:tav>
                                      </p:tavLst>
                                    </p:anim>
                                    <p:anim calcmode="lin" valueType="num">
                                      <p:cBhvr additive="base">
                                        <p:cTn id="20" dur="500" fill="hold"/>
                                        <p:tgtEl>
                                          <p:spTgt spid="17204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2037"/>
                                        </p:tgtEl>
                                        <p:attrNameLst>
                                          <p:attrName>style.visibility</p:attrName>
                                        </p:attrNameLst>
                                      </p:cBhvr>
                                      <p:to>
                                        <p:strVal val="visible"/>
                                      </p:to>
                                    </p:set>
                                    <p:anim calcmode="lin" valueType="num">
                                      <p:cBhvr additive="base">
                                        <p:cTn id="25" dur="500" fill="hold"/>
                                        <p:tgtEl>
                                          <p:spTgt spid="172037"/>
                                        </p:tgtEl>
                                        <p:attrNameLst>
                                          <p:attrName>ppt_x</p:attrName>
                                        </p:attrNameLst>
                                      </p:cBhvr>
                                      <p:tavLst>
                                        <p:tav tm="0">
                                          <p:val>
                                            <p:strVal val="#ppt_x"/>
                                          </p:val>
                                        </p:tav>
                                        <p:tav tm="100000">
                                          <p:val>
                                            <p:strVal val="#ppt_x"/>
                                          </p:val>
                                        </p:tav>
                                      </p:tavLst>
                                    </p:anim>
                                    <p:anim calcmode="lin" valueType="num">
                                      <p:cBhvr additive="base">
                                        <p:cTn id="26" dur="500" fill="hold"/>
                                        <p:tgtEl>
                                          <p:spTgt spid="17203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2035"/>
                                        </p:tgtEl>
                                        <p:attrNameLst>
                                          <p:attrName>style.visibility</p:attrName>
                                        </p:attrNameLst>
                                      </p:cBhvr>
                                      <p:to>
                                        <p:strVal val="visible"/>
                                      </p:to>
                                    </p:set>
                                    <p:anim calcmode="lin" valueType="num">
                                      <p:cBhvr additive="base">
                                        <p:cTn id="31" dur="500" fill="hold"/>
                                        <p:tgtEl>
                                          <p:spTgt spid="172035"/>
                                        </p:tgtEl>
                                        <p:attrNameLst>
                                          <p:attrName>ppt_x</p:attrName>
                                        </p:attrNameLst>
                                      </p:cBhvr>
                                      <p:tavLst>
                                        <p:tav tm="0">
                                          <p:val>
                                            <p:strVal val="#ppt_x"/>
                                          </p:val>
                                        </p:tav>
                                        <p:tav tm="100000">
                                          <p:val>
                                            <p:strVal val="#ppt_x"/>
                                          </p:val>
                                        </p:tav>
                                      </p:tavLst>
                                    </p:anim>
                                    <p:anim calcmode="lin" valueType="num">
                                      <p:cBhvr additive="base">
                                        <p:cTn id="32" dur="500" fill="hold"/>
                                        <p:tgtEl>
                                          <p:spTgt spid="17203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2038"/>
                                        </p:tgtEl>
                                        <p:attrNameLst>
                                          <p:attrName>style.visibility</p:attrName>
                                        </p:attrNameLst>
                                      </p:cBhvr>
                                      <p:to>
                                        <p:strVal val="visible"/>
                                      </p:to>
                                    </p:set>
                                    <p:anim calcmode="lin" valueType="num">
                                      <p:cBhvr additive="base">
                                        <p:cTn id="37" dur="500" fill="hold"/>
                                        <p:tgtEl>
                                          <p:spTgt spid="172038"/>
                                        </p:tgtEl>
                                        <p:attrNameLst>
                                          <p:attrName>ppt_x</p:attrName>
                                        </p:attrNameLst>
                                      </p:cBhvr>
                                      <p:tavLst>
                                        <p:tav tm="0">
                                          <p:val>
                                            <p:strVal val="#ppt_x"/>
                                          </p:val>
                                        </p:tav>
                                        <p:tav tm="100000">
                                          <p:val>
                                            <p:strVal val="#ppt_x"/>
                                          </p:val>
                                        </p:tav>
                                      </p:tavLst>
                                    </p:anim>
                                    <p:anim calcmode="lin" valueType="num">
                                      <p:cBhvr additive="base">
                                        <p:cTn id="38" dur="500" fill="hold"/>
                                        <p:tgtEl>
                                          <p:spTgt spid="17203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2050"/>
                                        </p:tgtEl>
                                        <p:attrNameLst>
                                          <p:attrName>style.visibility</p:attrName>
                                        </p:attrNameLst>
                                      </p:cBhvr>
                                      <p:to>
                                        <p:strVal val="visible"/>
                                      </p:to>
                                    </p:set>
                                    <p:anim calcmode="lin" valueType="num">
                                      <p:cBhvr additive="base">
                                        <p:cTn id="43" dur="500" fill="hold"/>
                                        <p:tgtEl>
                                          <p:spTgt spid="172050"/>
                                        </p:tgtEl>
                                        <p:attrNameLst>
                                          <p:attrName>ppt_x</p:attrName>
                                        </p:attrNameLst>
                                      </p:cBhvr>
                                      <p:tavLst>
                                        <p:tav tm="0">
                                          <p:val>
                                            <p:strVal val="#ppt_x"/>
                                          </p:val>
                                        </p:tav>
                                        <p:tav tm="100000">
                                          <p:val>
                                            <p:strVal val="#ppt_x"/>
                                          </p:val>
                                        </p:tav>
                                      </p:tavLst>
                                    </p:anim>
                                    <p:anim calcmode="lin" valueType="num">
                                      <p:cBhvr additive="base">
                                        <p:cTn id="44" dur="500" fill="hold"/>
                                        <p:tgtEl>
                                          <p:spTgt spid="17205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2042"/>
                                        </p:tgtEl>
                                        <p:attrNameLst>
                                          <p:attrName>style.visibility</p:attrName>
                                        </p:attrNameLst>
                                      </p:cBhvr>
                                      <p:to>
                                        <p:strVal val="visible"/>
                                      </p:to>
                                    </p:set>
                                    <p:anim calcmode="lin" valueType="num">
                                      <p:cBhvr additive="base">
                                        <p:cTn id="47" dur="500" fill="hold"/>
                                        <p:tgtEl>
                                          <p:spTgt spid="172042"/>
                                        </p:tgtEl>
                                        <p:attrNameLst>
                                          <p:attrName>ppt_x</p:attrName>
                                        </p:attrNameLst>
                                      </p:cBhvr>
                                      <p:tavLst>
                                        <p:tav tm="0">
                                          <p:val>
                                            <p:strVal val="#ppt_x"/>
                                          </p:val>
                                        </p:tav>
                                        <p:tav tm="100000">
                                          <p:val>
                                            <p:strVal val="#ppt_x"/>
                                          </p:val>
                                        </p:tav>
                                      </p:tavLst>
                                    </p:anim>
                                    <p:anim calcmode="lin" valueType="num">
                                      <p:cBhvr additive="base">
                                        <p:cTn id="48" dur="500" fill="hold"/>
                                        <p:tgtEl>
                                          <p:spTgt spid="172042"/>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72039"/>
                                        </p:tgtEl>
                                        <p:attrNameLst>
                                          <p:attrName>style.visibility</p:attrName>
                                        </p:attrNameLst>
                                      </p:cBhvr>
                                      <p:to>
                                        <p:strVal val="visible"/>
                                      </p:to>
                                    </p:set>
                                    <p:anim calcmode="lin" valueType="num">
                                      <p:cBhvr additive="base">
                                        <p:cTn id="53" dur="500" fill="hold"/>
                                        <p:tgtEl>
                                          <p:spTgt spid="172039"/>
                                        </p:tgtEl>
                                        <p:attrNameLst>
                                          <p:attrName>ppt_x</p:attrName>
                                        </p:attrNameLst>
                                      </p:cBhvr>
                                      <p:tavLst>
                                        <p:tav tm="0">
                                          <p:val>
                                            <p:strVal val="#ppt_x"/>
                                          </p:val>
                                        </p:tav>
                                        <p:tav tm="100000">
                                          <p:val>
                                            <p:strVal val="#ppt_x"/>
                                          </p:val>
                                        </p:tav>
                                      </p:tavLst>
                                    </p:anim>
                                    <p:anim calcmode="lin" valueType="num">
                                      <p:cBhvr additive="base">
                                        <p:cTn id="54" dur="500" fill="hold"/>
                                        <p:tgtEl>
                                          <p:spTgt spid="172039"/>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72041"/>
                                        </p:tgtEl>
                                        <p:attrNameLst>
                                          <p:attrName>style.visibility</p:attrName>
                                        </p:attrNameLst>
                                      </p:cBhvr>
                                      <p:to>
                                        <p:strVal val="visible"/>
                                      </p:to>
                                    </p:set>
                                    <p:anim calcmode="lin" valueType="num">
                                      <p:cBhvr additive="base">
                                        <p:cTn id="59" dur="500" fill="hold"/>
                                        <p:tgtEl>
                                          <p:spTgt spid="172041"/>
                                        </p:tgtEl>
                                        <p:attrNameLst>
                                          <p:attrName>ppt_x</p:attrName>
                                        </p:attrNameLst>
                                      </p:cBhvr>
                                      <p:tavLst>
                                        <p:tav tm="0">
                                          <p:val>
                                            <p:strVal val="#ppt_x"/>
                                          </p:val>
                                        </p:tav>
                                        <p:tav tm="100000">
                                          <p:val>
                                            <p:strVal val="#ppt_x"/>
                                          </p:val>
                                        </p:tav>
                                      </p:tavLst>
                                    </p:anim>
                                    <p:anim calcmode="lin" valueType="num">
                                      <p:cBhvr additive="base">
                                        <p:cTn id="60" dur="500" fill="hold"/>
                                        <p:tgtEl>
                                          <p:spTgt spid="172041"/>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72043"/>
                                        </p:tgtEl>
                                        <p:attrNameLst>
                                          <p:attrName>style.visibility</p:attrName>
                                        </p:attrNameLst>
                                      </p:cBhvr>
                                      <p:to>
                                        <p:strVal val="visible"/>
                                      </p:to>
                                    </p:set>
                                    <p:anim calcmode="lin" valueType="num">
                                      <p:cBhvr additive="base">
                                        <p:cTn id="65" dur="500" fill="hold"/>
                                        <p:tgtEl>
                                          <p:spTgt spid="172043"/>
                                        </p:tgtEl>
                                        <p:attrNameLst>
                                          <p:attrName>ppt_x</p:attrName>
                                        </p:attrNameLst>
                                      </p:cBhvr>
                                      <p:tavLst>
                                        <p:tav tm="0">
                                          <p:val>
                                            <p:strVal val="#ppt_x"/>
                                          </p:val>
                                        </p:tav>
                                        <p:tav tm="100000">
                                          <p:val>
                                            <p:strVal val="#ppt_x"/>
                                          </p:val>
                                        </p:tav>
                                      </p:tavLst>
                                    </p:anim>
                                    <p:anim calcmode="lin" valueType="num">
                                      <p:cBhvr additive="base">
                                        <p:cTn id="66" dur="500" fill="hold"/>
                                        <p:tgtEl>
                                          <p:spTgt spid="17204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72046"/>
                                        </p:tgtEl>
                                        <p:attrNameLst>
                                          <p:attrName>style.visibility</p:attrName>
                                        </p:attrNameLst>
                                      </p:cBhvr>
                                      <p:to>
                                        <p:strVal val="visible"/>
                                      </p:to>
                                    </p:set>
                                    <p:anim calcmode="lin" valueType="num">
                                      <p:cBhvr additive="base">
                                        <p:cTn id="69" dur="500" fill="hold"/>
                                        <p:tgtEl>
                                          <p:spTgt spid="172046"/>
                                        </p:tgtEl>
                                        <p:attrNameLst>
                                          <p:attrName>ppt_x</p:attrName>
                                        </p:attrNameLst>
                                      </p:cBhvr>
                                      <p:tavLst>
                                        <p:tav tm="0">
                                          <p:val>
                                            <p:strVal val="#ppt_x"/>
                                          </p:val>
                                        </p:tav>
                                        <p:tav tm="100000">
                                          <p:val>
                                            <p:strVal val="#ppt_x"/>
                                          </p:val>
                                        </p:tav>
                                      </p:tavLst>
                                    </p:anim>
                                    <p:anim calcmode="lin" valueType="num">
                                      <p:cBhvr additive="base">
                                        <p:cTn id="70" dur="500" fill="hold"/>
                                        <p:tgtEl>
                                          <p:spTgt spid="172046"/>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72047"/>
                                        </p:tgtEl>
                                        <p:attrNameLst>
                                          <p:attrName>style.visibility</p:attrName>
                                        </p:attrNameLst>
                                      </p:cBhvr>
                                      <p:to>
                                        <p:strVal val="visible"/>
                                      </p:to>
                                    </p:set>
                                    <p:anim calcmode="lin" valueType="num">
                                      <p:cBhvr additive="base">
                                        <p:cTn id="75" dur="500" fill="hold"/>
                                        <p:tgtEl>
                                          <p:spTgt spid="172047"/>
                                        </p:tgtEl>
                                        <p:attrNameLst>
                                          <p:attrName>ppt_x</p:attrName>
                                        </p:attrNameLst>
                                      </p:cBhvr>
                                      <p:tavLst>
                                        <p:tav tm="0">
                                          <p:val>
                                            <p:strVal val="#ppt_x"/>
                                          </p:val>
                                        </p:tav>
                                        <p:tav tm="100000">
                                          <p:val>
                                            <p:strVal val="#ppt_x"/>
                                          </p:val>
                                        </p:tav>
                                      </p:tavLst>
                                    </p:anim>
                                    <p:anim calcmode="lin" valueType="num">
                                      <p:cBhvr additive="base">
                                        <p:cTn id="76" dur="500" fill="hold"/>
                                        <p:tgtEl>
                                          <p:spTgt spid="172047"/>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afterGroup">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72044"/>
                                        </p:tgtEl>
                                        <p:attrNameLst>
                                          <p:attrName>style.visibility</p:attrName>
                                        </p:attrNameLst>
                                      </p:cBhvr>
                                      <p:to>
                                        <p:strVal val="visible"/>
                                      </p:to>
                                    </p:set>
                                    <p:anim calcmode="lin" valueType="num">
                                      <p:cBhvr additive="base">
                                        <p:cTn id="81" dur="500" fill="hold"/>
                                        <p:tgtEl>
                                          <p:spTgt spid="172044"/>
                                        </p:tgtEl>
                                        <p:attrNameLst>
                                          <p:attrName>ppt_x</p:attrName>
                                        </p:attrNameLst>
                                      </p:cBhvr>
                                      <p:tavLst>
                                        <p:tav tm="0">
                                          <p:val>
                                            <p:strVal val="#ppt_x"/>
                                          </p:val>
                                        </p:tav>
                                        <p:tav tm="100000">
                                          <p:val>
                                            <p:strVal val="#ppt_x"/>
                                          </p:val>
                                        </p:tav>
                                      </p:tavLst>
                                    </p:anim>
                                    <p:anim calcmode="lin" valueType="num">
                                      <p:cBhvr additive="base">
                                        <p:cTn id="82" dur="500" fill="hold"/>
                                        <p:tgtEl>
                                          <p:spTgt spid="172044"/>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72045"/>
                                        </p:tgtEl>
                                        <p:attrNameLst>
                                          <p:attrName>style.visibility</p:attrName>
                                        </p:attrNameLst>
                                      </p:cBhvr>
                                      <p:to>
                                        <p:strVal val="visible"/>
                                      </p:to>
                                    </p:set>
                                    <p:anim calcmode="lin" valueType="num">
                                      <p:cBhvr additive="base">
                                        <p:cTn id="87" dur="500" fill="hold"/>
                                        <p:tgtEl>
                                          <p:spTgt spid="172045"/>
                                        </p:tgtEl>
                                        <p:attrNameLst>
                                          <p:attrName>ppt_x</p:attrName>
                                        </p:attrNameLst>
                                      </p:cBhvr>
                                      <p:tavLst>
                                        <p:tav tm="0">
                                          <p:val>
                                            <p:strVal val="#ppt_x"/>
                                          </p:val>
                                        </p:tav>
                                        <p:tav tm="100000">
                                          <p:val>
                                            <p:strVal val="#ppt_x"/>
                                          </p:val>
                                        </p:tav>
                                      </p:tavLst>
                                    </p:anim>
                                    <p:anim calcmode="lin" valueType="num">
                                      <p:cBhvr additive="base">
                                        <p:cTn id="88" dur="500" fill="hold"/>
                                        <p:tgtEl>
                                          <p:spTgt spid="172045"/>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afterGroup">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72040"/>
                                        </p:tgtEl>
                                        <p:attrNameLst>
                                          <p:attrName>style.visibility</p:attrName>
                                        </p:attrNameLst>
                                      </p:cBhvr>
                                      <p:to>
                                        <p:strVal val="visible"/>
                                      </p:to>
                                    </p:set>
                                    <p:anim calcmode="lin" valueType="num">
                                      <p:cBhvr additive="base">
                                        <p:cTn id="93" dur="500" fill="hold"/>
                                        <p:tgtEl>
                                          <p:spTgt spid="172040"/>
                                        </p:tgtEl>
                                        <p:attrNameLst>
                                          <p:attrName>ppt_x</p:attrName>
                                        </p:attrNameLst>
                                      </p:cBhvr>
                                      <p:tavLst>
                                        <p:tav tm="0">
                                          <p:val>
                                            <p:strVal val="#ppt_x"/>
                                          </p:val>
                                        </p:tav>
                                        <p:tav tm="100000">
                                          <p:val>
                                            <p:strVal val="#ppt_x"/>
                                          </p:val>
                                        </p:tav>
                                      </p:tavLst>
                                    </p:anim>
                                    <p:anim calcmode="lin" valueType="num">
                                      <p:cBhvr additive="base">
                                        <p:cTn id="94" dur="500" fill="hold"/>
                                        <p:tgtEl>
                                          <p:spTgt spid="1720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172035" grpId="0"/>
      <p:bldP spid="172036" grpId="0"/>
      <p:bldP spid="172037" grpId="0"/>
      <p:bldP spid="172038" grpId="0"/>
      <p:bldP spid="172039" grpId="0"/>
      <p:bldP spid="172040" grpId="0"/>
      <p:bldP spid="172041" grpId="0"/>
      <p:bldP spid="172042" grpId="0" animBg="1"/>
      <p:bldP spid="172043" grpId="0" animBg="1"/>
      <p:bldP spid="172044" grpId="0" animBg="1"/>
      <p:bldP spid="172045" grpId="0" animBg="1"/>
      <p:bldP spid="172046" grpId="0" animBg="1"/>
      <p:bldP spid="172047" grpId="0"/>
      <p:bldP spid="172049" grpId="0"/>
      <p:bldP spid="17205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79201" name="Text Box 2"/>
          <p:cNvSpPr>
            <a:spLocks noGrp="1"/>
          </p:cNvSpPr>
          <p:nvPr>
            <p:ph idx="1"/>
          </p:nvPr>
        </p:nvSpPr>
        <p:spPr>
          <a:xfrm>
            <a:off x="1638300" y="1401763"/>
            <a:ext cx="8915400" cy="5019675"/>
          </a:xfrm>
        </p:spPr>
        <p:txBody>
          <a:bodyPr wrap="square" lIns="92075" tIns="46038" rIns="92075" bIns="46038" anchor="t" anchorCtr="0">
            <a:normAutofit fontScale="85000" lnSpcReduction="20000"/>
          </a:bodyPr>
          <a:lstStyle/>
          <a:p>
            <a:pPr marL="0" indent="0" latinLnBrk="0">
              <a:spcBef>
                <a:spcPct val="0"/>
              </a:spcBef>
              <a:buClr>
                <a:srgbClr val="BBE0E3"/>
              </a:buClr>
            </a:pPr>
            <a:r>
              <a:rPr lang="zh-CN" altLang="en-US" sz="4000" b="1">
                <a:solidFill>
                  <a:srgbClr val="7030A0"/>
                </a:solidFill>
                <a:latin typeface="黑体" panose="02010609060101010101" pitchFamily="49" charset="-122"/>
                <a:ea typeface="黑体" panose="02010609060101010101" pitchFamily="49" charset="-122"/>
              </a:rPr>
              <a:t>立论：</a:t>
            </a:r>
          </a:p>
          <a:p>
            <a:pPr marL="0" indent="0" latinLnBrk="0">
              <a:spcBef>
                <a:spcPct val="0"/>
              </a:spcBef>
              <a:buClr>
                <a:srgbClr val="BBE0E3"/>
              </a:buClr>
            </a:pPr>
            <a:endParaRPr lang="zh-CN" altLang="en-US" sz="4000" b="1">
              <a:solidFill>
                <a:srgbClr val="7030A0"/>
              </a:solidFill>
              <a:latin typeface="黑体" panose="02010609060101010101" pitchFamily="49" charset="-122"/>
              <a:ea typeface="黑体" panose="02010609060101010101" pitchFamily="49" charset="-122"/>
            </a:endParaRPr>
          </a:p>
          <a:p>
            <a:pPr marL="0" indent="0" latinLnBrk="0">
              <a:spcBef>
                <a:spcPct val="0"/>
              </a:spcBef>
              <a:buClr>
                <a:srgbClr val="BBE0E3"/>
              </a:buClr>
            </a:pPr>
            <a:r>
              <a:rPr lang="zh-CN" altLang="en-US" sz="4000" b="1">
                <a:solidFill>
                  <a:srgbClr val="7030A0"/>
                </a:solidFill>
                <a:latin typeface="黑体" panose="02010609060101010101" pitchFamily="49" charset="-122"/>
                <a:ea typeface="黑体" panose="02010609060101010101" pitchFamily="49" charset="-122"/>
              </a:rPr>
              <a:t>驳论：</a:t>
            </a:r>
          </a:p>
          <a:p>
            <a:pPr marL="0" indent="0" latinLnBrk="0">
              <a:spcBef>
                <a:spcPct val="0"/>
              </a:spcBef>
              <a:buClr>
                <a:srgbClr val="BBE0E3"/>
              </a:buClr>
            </a:pPr>
            <a:endParaRPr lang="zh-CN" altLang="en-US" sz="4000" b="1">
              <a:latin typeface="黑体" panose="02010609060101010101" pitchFamily="49" charset="-122"/>
              <a:ea typeface="黑体" panose="02010609060101010101" pitchFamily="49" charset="-122"/>
            </a:endParaRPr>
          </a:p>
          <a:p>
            <a:pPr marL="0" indent="0" latinLnBrk="0">
              <a:lnSpc>
                <a:spcPct val="120000"/>
              </a:lnSpc>
              <a:spcBef>
                <a:spcPct val="0"/>
              </a:spcBef>
              <a:buClr>
                <a:srgbClr val="BBE0E3"/>
              </a:buClr>
              <a:buNone/>
            </a:pPr>
            <a:r>
              <a:rPr lang="zh-CN" altLang="en-US" sz="4000" b="1">
                <a:latin typeface="黑体" panose="02010609060101010101" pitchFamily="49" charset="-122"/>
                <a:ea typeface="黑体" panose="02010609060101010101" pitchFamily="49" charset="-122"/>
              </a:rPr>
              <a:t>本文</a:t>
            </a:r>
          </a:p>
          <a:p>
            <a:pPr marL="0" indent="0" latinLnBrk="0">
              <a:lnSpc>
                <a:spcPct val="120000"/>
              </a:lnSpc>
              <a:spcBef>
                <a:spcPct val="0"/>
              </a:spcBef>
              <a:buClr>
                <a:srgbClr val="BBE0E3"/>
              </a:buClr>
              <a:buNone/>
            </a:pPr>
            <a:r>
              <a:rPr lang="zh-CN" altLang="en-US" sz="4000" b="1">
                <a:latin typeface="黑体" panose="02010609060101010101" pitchFamily="49" charset="-122"/>
                <a:ea typeface="黑体" panose="02010609060101010101" pitchFamily="49" charset="-122"/>
                <a:sym typeface="宋体" panose="02010600030101010101" pitchFamily="2" charset="-122"/>
              </a:rPr>
              <a:t>先</a:t>
            </a:r>
          </a:p>
          <a:p>
            <a:pPr marL="0" indent="0" latinLnBrk="0">
              <a:lnSpc>
                <a:spcPct val="120000"/>
              </a:lnSpc>
              <a:spcBef>
                <a:spcPct val="0"/>
              </a:spcBef>
              <a:buClr>
                <a:srgbClr val="BBE0E3"/>
              </a:buClr>
              <a:buNone/>
            </a:pPr>
            <a:r>
              <a:rPr lang="zh-CN" altLang="en-US" sz="4000" b="1">
                <a:latin typeface="黑体" panose="02010609060101010101" pitchFamily="49" charset="-122"/>
                <a:ea typeface="黑体" panose="02010609060101010101" pitchFamily="49" charset="-122"/>
                <a:sym typeface="宋体" panose="02010600030101010101" pitchFamily="2" charset="-122"/>
              </a:rPr>
              <a:t>再</a:t>
            </a:r>
            <a:endParaRPr lang="zh-CN" altLang="en-US" sz="4000" b="1">
              <a:latin typeface="黑体" panose="02010609060101010101" pitchFamily="49" charset="-122"/>
              <a:ea typeface="黑体" panose="02010609060101010101" pitchFamily="49" charset="-122"/>
            </a:endParaRPr>
          </a:p>
          <a:p>
            <a:pPr marL="0" indent="0" latinLnBrk="0">
              <a:spcBef>
                <a:spcPct val="0"/>
              </a:spcBef>
              <a:buClr>
                <a:srgbClr val="BBE0E3"/>
              </a:buClr>
            </a:pPr>
            <a:endParaRPr lang="zh-CN" altLang="en-US" sz="4000" b="1">
              <a:latin typeface="黑体" panose="02010609060101010101" pitchFamily="49" charset="-122"/>
              <a:ea typeface="黑体" panose="02010609060101010101" pitchFamily="49" charset="-122"/>
            </a:endParaRPr>
          </a:p>
        </p:txBody>
      </p:sp>
      <p:sp>
        <p:nvSpPr>
          <p:cNvPr id="179202" name="Text Box 3"/>
          <p:cNvSpPr/>
          <p:nvPr/>
        </p:nvSpPr>
        <p:spPr>
          <a:xfrm>
            <a:off x="1600200" y="0"/>
            <a:ext cx="4175125" cy="823913"/>
          </a:xfrm>
          <a:prstGeom prst="rect">
            <a:avLst/>
          </a:prstGeom>
          <a:noFill/>
          <a:ln w="9525" cap="flat" cmpd="sng">
            <a:solidFill>
              <a:srgbClr val="7030A0"/>
            </a:solidFill>
            <a:prstDash val="solid"/>
            <a:round/>
            <a:headEnd type="none" w="med" len="med"/>
            <a:tailEnd type="none" w="med" len="med"/>
          </a:ln>
        </p:spPr>
        <p:txBody>
          <a:bodyPr anchor="t" anchorCtr="0"/>
          <a:lstStyle/>
          <a:p>
            <a:pPr>
              <a:spcBef>
                <a:spcPct val="50000"/>
              </a:spcBef>
            </a:pPr>
            <a:r>
              <a:rPr lang="zh-CN" altLang="en-US" sz="6000" b="1">
                <a:solidFill>
                  <a:srgbClr val="7030A0"/>
                </a:solidFill>
                <a:latin typeface="Times New Roman" panose="02020603050405020304" charset="0"/>
                <a:ea typeface="华文新魏" pitchFamily="2" charset="-122"/>
              </a:rPr>
              <a:t>论方一角</a:t>
            </a:r>
          </a:p>
        </p:txBody>
      </p:sp>
      <p:sp>
        <p:nvSpPr>
          <p:cNvPr id="173060" name="文本框 1"/>
          <p:cNvSpPr/>
          <p:nvPr/>
        </p:nvSpPr>
        <p:spPr>
          <a:xfrm>
            <a:off x="3122613" y="1401763"/>
            <a:ext cx="7431087" cy="706755"/>
          </a:xfrm>
          <a:prstGeom prst="rect">
            <a:avLst/>
          </a:prstGeom>
          <a:noFill/>
          <a:ln w="9525">
            <a:noFill/>
          </a:ln>
        </p:spPr>
        <p:txBody>
          <a:bodyPr wrap="square" anchor="t" anchorCtr="0">
            <a:spAutoFit/>
          </a:bodyPr>
          <a:lstStyle/>
          <a:p>
            <a:pPr>
              <a:buClr>
                <a:srgbClr val="BBE0E3"/>
              </a:buClr>
            </a:pPr>
            <a:r>
              <a:rPr lang="zh-CN" altLang="en-US" sz="4000" b="1">
                <a:solidFill>
                  <a:srgbClr val="7030A0"/>
                </a:solidFill>
                <a:latin typeface="黑体" panose="02010609060101010101" pitchFamily="49" charset="-122"/>
                <a:ea typeface="黑体" panose="02010609060101010101" pitchFamily="49" charset="-122"/>
              </a:rPr>
              <a:t>提出、阐述自己</a:t>
            </a:r>
            <a:r>
              <a:rPr lang="zh-CN" altLang="en-US" sz="4000" b="1">
                <a:latin typeface="黑体" panose="02010609060101010101" pitchFamily="49" charset="-122"/>
                <a:ea typeface="黑体" panose="02010609060101010101" pitchFamily="49" charset="-122"/>
              </a:rPr>
              <a:t>的观点叫“立”</a:t>
            </a:r>
            <a:endParaRPr lang="zh-CN" altLang="en-US">
              <a:latin typeface="Arial" panose="020B0604020202020204" pitchFamily="34" charset="0"/>
              <a:ea typeface="宋体" panose="02010600030101010101" pitchFamily="2" charset="-122"/>
            </a:endParaRPr>
          </a:p>
        </p:txBody>
      </p:sp>
      <p:sp>
        <p:nvSpPr>
          <p:cNvPr id="173061" name="文本框 2"/>
          <p:cNvSpPr/>
          <p:nvPr/>
        </p:nvSpPr>
        <p:spPr>
          <a:xfrm>
            <a:off x="3122613" y="2660650"/>
            <a:ext cx="5798820" cy="706755"/>
          </a:xfrm>
          <a:prstGeom prst="rect">
            <a:avLst/>
          </a:prstGeom>
          <a:noFill/>
          <a:ln w="9525">
            <a:noFill/>
          </a:ln>
        </p:spPr>
        <p:txBody>
          <a:bodyPr wrap="none" anchor="t" anchorCtr="0">
            <a:spAutoFit/>
          </a:bodyPr>
          <a:lstStyle/>
          <a:p>
            <a:pPr>
              <a:buClr>
                <a:srgbClr val="BBE0E3"/>
              </a:buClr>
            </a:pPr>
            <a:r>
              <a:rPr lang="zh-CN" altLang="en-US" sz="4000" b="1">
                <a:solidFill>
                  <a:srgbClr val="7030A0"/>
                </a:solidFill>
                <a:latin typeface="黑体" panose="02010609060101010101" pitchFamily="49" charset="-122"/>
                <a:ea typeface="黑体" panose="02010609060101010101" pitchFamily="49" charset="-122"/>
              </a:rPr>
              <a:t>批驳别人</a:t>
            </a:r>
            <a:r>
              <a:rPr lang="zh-CN" altLang="en-US" sz="4000" b="1">
                <a:latin typeface="黑体" panose="02010609060101010101" pitchFamily="49" charset="-122"/>
                <a:ea typeface="黑体" panose="02010609060101010101" pitchFamily="49" charset="-122"/>
              </a:rPr>
              <a:t>的观点叫“破”</a:t>
            </a:r>
            <a:endParaRPr lang="zh-CN" altLang="en-US">
              <a:latin typeface="Arial" panose="020B0604020202020204" pitchFamily="34" charset="0"/>
              <a:ea typeface="宋体" panose="02010600030101010101" pitchFamily="2" charset="-122"/>
            </a:endParaRPr>
          </a:p>
        </p:txBody>
      </p:sp>
      <p:sp>
        <p:nvSpPr>
          <p:cNvPr id="173062" name="文本框 4"/>
          <p:cNvSpPr/>
          <p:nvPr/>
        </p:nvSpPr>
        <p:spPr>
          <a:xfrm>
            <a:off x="2686050" y="3937000"/>
            <a:ext cx="5798820" cy="706755"/>
          </a:xfrm>
          <a:prstGeom prst="rect">
            <a:avLst/>
          </a:prstGeom>
          <a:noFill/>
          <a:ln w="9525">
            <a:noFill/>
          </a:ln>
        </p:spPr>
        <p:txBody>
          <a:bodyPr wrap="none" anchor="t" anchorCtr="0">
            <a:spAutoFit/>
          </a:bodyPr>
          <a:lstStyle/>
          <a:p>
            <a:r>
              <a:rPr lang="zh-CN" altLang="en-US" sz="4000" b="1">
                <a:solidFill>
                  <a:srgbClr val="7030A0"/>
                </a:solidFill>
                <a:latin typeface="黑体" panose="02010609060101010101" pitchFamily="49" charset="-122"/>
                <a:ea typeface="黑体" panose="02010609060101010101" pitchFamily="49" charset="-122"/>
                <a:sym typeface="宋体" panose="02010600030101010101" pitchFamily="2" charset="-122"/>
              </a:rPr>
              <a:t>先驳后立（先破后立）：</a:t>
            </a:r>
          </a:p>
        </p:txBody>
      </p:sp>
      <p:sp>
        <p:nvSpPr>
          <p:cNvPr id="173063" name="文本框 6"/>
          <p:cNvSpPr/>
          <p:nvPr/>
        </p:nvSpPr>
        <p:spPr>
          <a:xfrm>
            <a:off x="2162175" y="4546600"/>
            <a:ext cx="3502660" cy="829945"/>
          </a:xfrm>
          <a:prstGeom prst="rect">
            <a:avLst/>
          </a:prstGeom>
          <a:noFill/>
          <a:ln w="9525">
            <a:noFill/>
          </a:ln>
        </p:spPr>
        <p:txBody>
          <a:bodyPr wrap="none" anchor="t" anchorCtr="0">
            <a:spAutoFit/>
          </a:bodyPr>
          <a:lstStyle/>
          <a:p>
            <a:pPr>
              <a:lnSpc>
                <a:spcPct val="120000"/>
              </a:lnSpc>
              <a:buClr>
                <a:srgbClr val="BBE0E3"/>
              </a:buClr>
            </a:pPr>
            <a:r>
              <a:rPr lang="zh-CN" altLang="en-US" sz="4000" b="1">
                <a:latin typeface="黑体" panose="02010609060101010101" pitchFamily="49" charset="-122"/>
                <a:ea typeface="黑体" panose="02010609060101010101" pitchFamily="49" charset="-122"/>
                <a:sym typeface="宋体" panose="02010600030101010101" pitchFamily="2" charset="-122"/>
              </a:rPr>
              <a:t>破错误的观点</a:t>
            </a:r>
            <a:r>
              <a:rPr lang="en-US" altLang="zh-CN" sz="4000" b="1">
                <a:latin typeface="黑体" panose="02010609060101010101" pitchFamily="49" charset="-122"/>
                <a:ea typeface="黑体" panose="02010609060101010101" pitchFamily="49" charset="-122"/>
                <a:sym typeface="宋体" panose="02010600030101010101" pitchFamily="2" charset="-122"/>
              </a:rPr>
              <a:t>,</a:t>
            </a:r>
            <a:endParaRPr lang="zh-CN" altLang="en-US">
              <a:latin typeface="Arial" panose="020B0604020202020204" pitchFamily="34" charset="0"/>
              <a:ea typeface="宋体" panose="02010600030101010101" pitchFamily="2" charset="-122"/>
            </a:endParaRPr>
          </a:p>
        </p:txBody>
      </p:sp>
      <p:sp>
        <p:nvSpPr>
          <p:cNvPr id="173064" name="文本框 7"/>
          <p:cNvSpPr/>
          <p:nvPr/>
        </p:nvSpPr>
        <p:spPr>
          <a:xfrm>
            <a:off x="2162175" y="5376863"/>
            <a:ext cx="5798820" cy="829945"/>
          </a:xfrm>
          <a:prstGeom prst="rect">
            <a:avLst/>
          </a:prstGeom>
          <a:noFill/>
          <a:ln w="9525">
            <a:noFill/>
          </a:ln>
        </p:spPr>
        <p:txBody>
          <a:bodyPr wrap="none" anchor="t" anchorCtr="0">
            <a:spAutoFit/>
          </a:bodyPr>
          <a:lstStyle/>
          <a:p>
            <a:pPr>
              <a:lnSpc>
                <a:spcPct val="120000"/>
              </a:lnSpc>
              <a:buClr>
                <a:srgbClr val="BBE0E3"/>
              </a:buClr>
            </a:pPr>
            <a:r>
              <a:rPr lang="zh-CN" altLang="en-US" sz="4000" b="1">
                <a:latin typeface="黑体" panose="02010609060101010101" pitchFamily="49" charset="-122"/>
                <a:ea typeface="黑体" panose="02010609060101010101" pitchFamily="49" charset="-122"/>
                <a:sym typeface="宋体" panose="02010600030101010101" pitchFamily="2" charset="-122"/>
              </a:rPr>
              <a:t>提出相对的正确的观点。</a:t>
            </a:r>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3060"/>
                                        </p:tgtEl>
                                        <p:attrNameLst>
                                          <p:attrName>style.visibility</p:attrName>
                                        </p:attrNameLst>
                                      </p:cBhvr>
                                      <p:to>
                                        <p:strVal val="visible"/>
                                      </p:to>
                                    </p:set>
                                    <p:anim calcmode="lin" valueType="num">
                                      <p:cBhvr additive="base">
                                        <p:cTn id="7" dur="500" fill="hold"/>
                                        <p:tgtEl>
                                          <p:spTgt spid="173060"/>
                                        </p:tgtEl>
                                        <p:attrNameLst>
                                          <p:attrName>ppt_x</p:attrName>
                                        </p:attrNameLst>
                                      </p:cBhvr>
                                      <p:tavLst>
                                        <p:tav tm="0">
                                          <p:val>
                                            <p:strVal val="#ppt_x"/>
                                          </p:val>
                                        </p:tav>
                                        <p:tav tm="100000">
                                          <p:val>
                                            <p:strVal val="#ppt_x"/>
                                          </p:val>
                                        </p:tav>
                                      </p:tavLst>
                                    </p:anim>
                                    <p:anim calcmode="lin" valueType="num">
                                      <p:cBhvr additive="base">
                                        <p:cTn id="8" dur="500" fill="hold"/>
                                        <p:tgtEl>
                                          <p:spTgt spid="17306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3061"/>
                                        </p:tgtEl>
                                        <p:attrNameLst>
                                          <p:attrName>style.visibility</p:attrName>
                                        </p:attrNameLst>
                                      </p:cBhvr>
                                      <p:to>
                                        <p:strVal val="visible"/>
                                      </p:to>
                                    </p:set>
                                    <p:anim calcmode="lin" valueType="num">
                                      <p:cBhvr additive="base">
                                        <p:cTn id="13" dur="500" fill="hold"/>
                                        <p:tgtEl>
                                          <p:spTgt spid="173061"/>
                                        </p:tgtEl>
                                        <p:attrNameLst>
                                          <p:attrName>ppt_x</p:attrName>
                                        </p:attrNameLst>
                                      </p:cBhvr>
                                      <p:tavLst>
                                        <p:tav tm="0">
                                          <p:val>
                                            <p:strVal val="#ppt_x"/>
                                          </p:val>
                                        </p:tav>
                                        <p:tav tm="100000">
                                          <p:val>
                                            <p:strVal val="#ppt_x"/>
                                          </p:val>
                                        </p:tav>
                                      </p:tavLst>
                                    </p:anim>
                                    <p:anim calcmode="lin" valueType="num">
                                      <p:cBhvr additive="base">
                                        <p:cTn id="14" dur="500" fill="hold"/>
                                        <p:tgtEl>
                                          <p:spTgt spid="17306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3062"/>
                                        </p:tgtEl>
                                        <p:attrNameLst>
                                          <p:attrName>style.visibility</p:attrName>
                                        </p:attrNameLst>
                                      </p:cBhvr>
                                      <p:to>
                                        <p:strVal val="visible"/>
                                      </p:to>
                                    </p:set>
                                    <p:anim calcmode="lin" valueType="num">
                                      <p:cBhvr additive="base">
                                        <p:cTn id="19" dur="500" fill="hold"/>
                                        <p:tgtEl>
                                          <p:spTgt spid="173062"/>
                                        </p:tgtEl>
                                        <p:attrNameLst>
                                          <p:attrName>ppt_x</p:attrName>
                                        </p:attrNameLst>
                                      </p:cBhvr>
                                      <p:tavLst>
                                        <p:tav tm="0">
                                          <p:val>
                                            <p:strVal val="#ppt_x"/>
                                          </p:val>
                                        </p:tav>
                                        <p:tav tm="100000">
                                          <p:val>
                                            <p:strVal val="#ppt_x"/>
                                          </p:val>
                                        </p:tav>
                                      </p:tavLst>
                                    </p:anim>
                                    <p:anim calcmode="lin" valueType="num">
                                      <p:cBhvr additive="base">
                                        <p:cTn id="20" dur="500" fill="hold"/>
                                        <p:tgtEl>
                                          <p:spTgt spid="17306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3063"/>
                                        </p:tgtEl>
                                        <p:attrNameLst>
                                          <p:attrName>style.visibility</p:attrName>
                                        </p:attrNameLst>
                                      </p:cBhvr>
                                      <p:to>
                                        <p:strVal val="visible"/>
                                      </p:to>
                                    </p:set>
                                    <p:anim calcmode="lin" valueType="num">
                                      <p:cBhvr additive="base">
                                        <p:cTn id="25" dur="500" fill="hold"/>
                                        <p:tgtEl>
                                          <p:spTgt spid="173063"/>
                                        </p:tgtEl>
                                        <p:attrNameLst>
                                          <p:attrName>ppt_x</p:attrName>
                                        </p:attrNameLst>
                                      </p:cBhvr>
                                      <p:tavLst>
                                        <p:tav tm="0">
                                          <p:val>
                                            <p:strVal val="#ppt_x"/>
                                          </p:val>
                                        </p:tav>
                                        <p:tav tm="100000">
                                          <p:val>
                                            <p:strVal val="#ppt_x"/>
                                          </p:val>
                                        </p:tav>
                                      </p:tavLst>
                                    </p:anim>
                                    <p:anim calcmode="lin" valueType="num">
                                      <p:cBhvr additive="base">
                                        <p:cTn id="26" dur="500" fill="hold"/>
                                        <p:tgtEl>
                                          <p:spTgt spid="17306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3064"/>
                                        </p:tgtEl>
                                        <p:attrNameLst>
                                          <p:attrName>style.visibility</p:attrName>
                                        </p:attrNameLst>
                                      </p:cBhvr>
                                      <p:to>
                                        <p:strVal val="visible"/>
                                      </p:to>
                                    </p:set>
                                    <p:anim calcmode="lin" valueType="num">
                                      <p:cBhvr additive="base">
                                        <p:cTn id="31" dur="500" fill="hold"/>
                                        <p:tgtEl>
                                          <p:spTgt spid="173064"/>
                                        </p:tgtEl>
                                        <p:attrNameLst>
                                          <p:attrName>ppt_x</p:attrName>
                                        </p:attrNameLst>
                                      </p:cBhvr>
                                      <p:tavLst>
                                        <p:tav tm="0">
                                          <p:val>
                                            <p:strVal val="#ppt_x"/>
                                          </p:val>
                                        </p:tav>
                                        <p:tav tm="100000">
                                          <p:val>
                                            <p:strVal val="#ppt_x"/>
                                          </p:val>
                                        </p:tav>
                                      </p:tavLst>
                                    </p:anim>
                                    <p:anim calcmode="lin" valueType="num">
                                      <p:cBhvr additive="base">
                                        <p:cTn id="32" dur="500" fill="hold"/>
                                        <p:tgtEl>
                                          <p:spTgt spid="1730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0" grpId="0"/>
      <p:bldP spid="173061" grpId="0"/>
      <p:bldP spid="173062" grpId="0"/>
      <p:bldP spid="173063" grpId="0"/>
      <p:bldP spid="17306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1250" name="文本框 381960"/>
          <p:cNvSpPr/>
          <p:nvPr/>
        </p:nvSpPr>
        <p:spPr>
          <a:xfrm>
            <a:off x="1912620" y="1347470"/>
            <a:ext cx="4914900" cy="830263"/>
          </a:xfrm>
          <a:prstGeom prst="rect">
            <a:avLst/>
          </a:prstGeom>
          <a:noFill/>
          <a:ln w="9525">
            <a:noFill/>
          </a:ln>
        </p:spPr>
        <p:txBody>
          <a:bodyPr wrap="square" anchor="t" anchorCtr="0"/>
          <a:lstStyle/>
          <a:p>
            <a:pPr algn="ctr">
              <a:lnSpc>
                <a:spcPct val="120000"/>
              </a:lnSpc>
              <a:spcBef>
                <a:spcPct val="50000"/>
              </a:spcBef>
            </a:pPr>
            <a:r>
              <a:rPr lang="zh-CN" altLang="en-US" sz="4000" b="1">
                <a:effectLst>
                  <a:outerShdw blurRad="38100" dist="38100" dir="2700000" algn="tl">
                    <a:srgbClr val="000000">
                      <a:alpha val="43137"/>
                    </a:srgbClr>
                  </a:outerShdw>
                </a:effectLst>
                <a:latin typeface="华文新魏" pitchFamily="2" charset="-122"/>
                <a:ea typeface="华文新魏" pitchFamily="2" charset="-122"/>
              </a:rPr>
              <a:t>（二）怎么样拿来？</a:t>
            </a:r>
          </a:p>
        </p:txBody>
      </p:sp>
      <p:sp>
        <p:nvSpPr>
          <p:cNvPr id="181251" name="文本框 4"/>
          <p:cNvSpPr/>
          <p:nvPr/>
        </p:nvSpPr>
        <p:spPr>
          <a:xfrm>
            <a:off x="1398905" y="2955608"/>
            <a:ext cx="8839200" cy="1938020"/>
          </a:xfrm>
          <a:prstGeom prst="rect">
            <a:avLst/>
          </a:prstGeom>
          <a:noFill/>
          <a:ln w="9525">
            <a:noFill/>
          </a:ln>
        </p:spPr>
        <p:txBody>
          <a:bodyPr wrap="square" anchor="t" anchorCtr="0">
            <a:spAutoFit/>
          </a:bodyPr>
          <a:lstStyle/>
          <a:p>
            <a:pPr>
              <a:buClr>
                <a:srgbClr val="FFFFFF"/>
              </a:buClr>
            </a:pPr>
            <a:r>
              <a:rPr lang="zh-CN" altLang="en-US" sz="4000" b="1">
                <a:latin typeface="黑体" panose="02010609060101010101" pitchFamily="49" charset="-122"/>
                <a:ea typeface="黑体" panose="02010609060101010101" pitchFamily="49" charset="-122"/>
              </a:rPr>
              <a:t>阅读</a:t>
            </a:r>
            <a:r>
              <a:rPr lang="en-US" altLang="zh-CN" sz="4000" b="1">
                <a:latin typeface="黑体" panose="02010609060101010101" pitchFamily="49" charset="-122"/>
                <a:ea typeface="黑体" panose="02010609060101010101" pitchFamily="49" charset="-122"/>
              </a:rPr>
              <a:t>8-10</a:t>
            </a:r>
            <a:r>
              <a:rPr lang="zh-CN" altLang="en-US" sz="4000" b="1">
                <a:latin typeface="黑体" panose="02010609060101010101" pitchFamily="49" charset="-122"/>
                <a:ea typeface="黑体" panose="02010609060101010101" pitchFamily="49" charset="-122"/>
              </a:rPr>
              <a:t>段，思考：</a:t>
            </a:r>
          </a:p>
          <a:p>
            <a:pPr>
              <a:buClr>
                <a:srgbClr val="FFFFFF"/>
              </a:buClr>
            </a:pPr>
            <a:r>
              <a:rPr lang="zh-CN" altLang="en-US" sz="4000" b="1">
                <a:latin typeface="黑体" panose="02010609060101010101" pitchFamily="49" charset="-122"/>
                <a:ea typeface="黑体" panose="02010609060101010101" pitchFamily="49" charset="-122"/>
              </a:rPr>
              <a:t>“大宅子”比喻什么？对待文化遗产，文章一共列举了几种态度？</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5106" name="文本框 381953"/>
          <p:cNvSpPr/>
          <p:nvPr/>
        </p:nvSpPr>
        <p:spPr>
          <a:xfrm>
            <a:off x="1703388" y="981075"/>
            <a:ext cx="8791575" cy="1800225"/>
          </a:xfrm>
          <a:prstGeom prst="rect">
            <a:avLst/>
          </a:prstGeom>
          <a:noFill/>
          <a:ln w="9525">
            <a:noFill/>
          </a:ln>
        </p:spPr>
        <p:txBody>
          <a:bodyPr anchor="t" anchorCtr="0"/>
          <a:lstStyle/>
          <a:p>
            <a:pPr fontAlgn="base">
              <a:spcBef>
                <a:spcPct val="50000"/>
              </a:spcBef>
              <a:buClr>
                <a:srgbClr val="FFFFFF"/>
              </a:buClr>
            </a:pPr>
            <a:endParaRPr lang="zh-CN" altLang="en-US" sz="3200" b="1" strike="noStrike" noProof="1">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182275" name="文本框 381956"/>
          <p:cNvSpPr/>
          <p:nvPr/>
        </p:nvSpPr>
        <p:spPr>
          <a:xfrm>
            <a:off x="3489960" y="716280"/>
            <a:ext cx="3006725" cy="660400"/>
          </a:xfrm>
          <a:prstGeom prst="rect">
            <a:avLst/>
          </a:prstGeom>
          <a:solidFill>
            <a:srgbClr val="FFFF00"/>
          </a:solidFill>
          <a:ln w="19050" cap="flat" cmpd="sng">
            <a:solidFill>
              <a:srgbClr val="000000"/>
            </a:solidFill>
            <a:prstDash val="solid"/>
            <a:miter/>
            <a:headEnd type="none" w="med" len="med"/>
            <a:tailEnd type="none" w="med" len="med"/>
          </a:ln>
        </p:spPr>
        <p:txBody>
          <a:bodyPr anchor="t" anchorCtr="0"/>
          <a:lstStyle/>
          <a:p>
            <a:pPr algn="ctr">
              <a:spcBef>
                <a:spcPct val="50000"/>
              </a:spcBef>
            </a:pPr>
            <a:r>
              <a:rPr lang="en-US" altLang="zh-CN" sz="3600">
                <a:solidFill>
                  <a:srgbClr val="9900FF"/>
                </a:solidFill>
                <a:latin typeface="华文行楷" pitchFamily="2" charset="-122"/>
                <a:ea typeface="华文行楷" pitchFamily="2" charset="-122"/>
              </a:rPr>
              <a:t> </a:t>
            </a:r>
            <a:r>
              <a:rPr lang="zh-CN" altLang="en-US" sz="4400" b="1">
                <a:solidFill>
                  <a:srgbClr val="FF0000"/>
                </a:solidFill>
                <a:latin typeface="黑体" panose="02010609060101010101" pitchFamily="49" charset="-122"/>
                <a:ea typeface="黑体" panose="02010609060101010101" pitchFamily="49" charset="-122"/>
              </a:rPr>
              <a:t>大 宅 子</a:t>
            </a:r>
          </a:p>
        </p:txBody>
      </p:sp>
      <p:sp>
        <p:nvSpPr>
          <p:cNvPr id="175109" name="文本框 381957"/>
          <p:cNvSpPr/>
          <p:nvPr/>
        </p:nvSpPr>
        <p:spPr>
          <a:xfrm>
            <a:off x="3085783" y="2781300"/>
            <a:ext cx="3644900" cy="858838"/>
          </a:xfrm>
          <a:prstGeom prst="rect">
            <a:avLst/>
          </a:prstGeom>
          <a:solidFill>
            <a:srgbClr val="FFFF00"/>
          </a:solidFill>
          <a:ln w="19050" cap="flat" cmpd="sng">
            <a:solidFill>
              <a:srgbClr val="000000"/>
            </a:solidFill>
            <a:prstDash val="solid"/>
            <a:miter/>
            <a:headEnd type="none" w="med" len="med"/>
            <a:tailEnd type="none" w="med" len="med"/>
          </a:ln>
        </p:spPr>
        <p:txBody>
          <a:bodyPr anchor="t" anchorCtr="0"/>
          <a:lstStyle/>
          <a:p>
            <a:pPr>
              <a:spcBef>
                <a:spcPct val="50000"/>
              </a:spcBef>
            </a:pPr>
            <a:r>
              <a:rPr lang="zh-CN" altLang="en-US" sz="4400" b="1">
                <a:solidFill>
                  <a:srgbClr val="FF0000"/>
                </a:solidFill>
                <a:latin typeface="黑体" panose="02010609060101010101" pitchFamily="49" charset="-122"/>
                <a:ea typeface="黑体" panose="02010609060101010101" pitchFamily="49" charset="-122"/>
              </a:rPr>
              <a:t>文 化 遗 产</a:t>
            </a:r>
          </a:p>
        </p:txBody>
      </p:sp>
      <p:sp>
        <p:nvSpPr>
          <p:cNvPr id="182277" name="下箭头 381958"/>
          <p:cNvSpPr/>
          <p:nvPr/>
        </p:nvSpPr>
        <p:spPr>
          <a:xfrm>
            <a:off x="4843145" y="1522413"/>
            <a:ext cx="576263" cy="1008062"/>
          </a:xfrm>
          <a:prstGeom prst="downArrow">
            <a:avLst>
              <a:gd name="adj1" fmla="val 50000"/>
              <a:gd name="adj2" fmla="val 43611"/>
            </a:avLst>
          </a:prstGeom>
          <a:gradFill rotWithShape="1">
            <a:gsLst>
              <a:gs pos="0">
                <a:srgbClr val="7B32B2"/>
              </a:gs>
              <a:gs pos="100000">
                <a:srgbClr val="401A5D"/>
              </a:gs>
            </a:gsLst>
            <a:lin ang="5400000"/>
          </a:gradFill>
          <a:ln w="9525" cap="flat" cmpd="sng">
            <a:solidFill>
              <a:schemeClr val="tx1"/>
            </a:solidFill>
            <a:prstDash val="solid"/>
            <a:miter/>
            <a:headEnd type="none" w="med" len="med"/>
            <a:tailEnd type="none" w="med" len="med"/>
          </a:ln>
        </p:spPr>
        <p:txBody>
          <a:bodyPr anchor="t" anchorCtr="0"/>
          <a:lstStyle/>
          <a:p>
            <a:endParaRPr lang="zh-CN" altLang="en-US">
              <a:latin typeface="Comic Sans MS" panose="030F0702030302020204" pitchFamily="66" charset="0"/>
              <a:ea typeface="宋体" panose="02010600030101010101" pitchFamily="2" charset="-122"/>
            </a:endParaRPr>
          </a:p>
        </p:txBody>
      </p:sp>
      <p:sp>
        <p:nvSpPr>
          <p:cNvPr id="175111" name="文本框 381959"/>
          <p:cNvSpPr/>
          <p:nvPr/>
        </p:nvSpPr>
        <p:spPr>
          <a:xfrm>
            <a:off x="1351280" y="4560570"/>
            <a:ext cx="9144000" cy="1519238"/>
          </a:xfrm>
          <a:prstGeom prst="rect">
            <a:avLst/>
          </a:prstGeom>
          <a:solidFill>
            <a:srgbClr val="FFFF00"/>
          </a:solidFill>
          <a:ln w="9525">
            <a:noFill/>
          </a:ln>
        </p:spPr>
        <p:txBody>
          <a:bodyPr wrap="square" anchor="t" anchorCtr="0"/>
          <a:lstStyle/>
          <a:p>
            <a:pPr>
              <a:spcBef>
                <a:spcPct val="50000"/>
              </a:spcBef>
              <a:buClr>
                <a:srgbClr val="FFFFFF"/>
              </a:buClr>
            </a:pPr>
            <a:r>
              <a:rPr lang="en-US" altLang="zh-CN" sz="3400" b="1">
                <a:solidFill>
                  <a:srgbClr val="CC00FF"/>
                </a:solidFill>
                <a:latin typeface="黑体" panose="02010609060101010101" pitchFamily="49" charset="-122"/>
                <a:ea typeface="黑体" panose="02010609060101010101" pitchFamily="49" charset="-122"/>
              </a:rPr>
              <a:t>  </a:t>
            </a:r>
            <a:r>
              <a:rPr lang="zh-CN" altLang="en-US" sz="4400" b="1">
                <a:solidFill>
                  <a:srgbClr val="FF0000"/>
                </a:solidFill>
                <a:latin typeface="黑体" panose="02010609060101010101" pitchFamily="49" charset="-122"/>
                <a:ea typeface="黑体" panose="02010609060101010101" pitchFamily="49" charset="-122"/>
              </a:rPr>
              <a:t>比喻论证</a:t>
            </a:r>
            <a:r>
              <a:rPr lang="zh-CN" altLang="en-US" sz="4400" b="1">
                <a:latin typeface="黑体" panose="02010609060101010101" pitchFamily="49" charset="-122"/>
                <a:ea typeface="黑体" panose="02010609060101010101" pitchFamily="49" charset="-122"/>
              </a:rPr>
              <a:t>，继承“大宅子”即继承“文化遗产”。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3" nodeType="clickEffect">
                                  <p:stCondLst>
                                    <p:cond delay="0"/>
                                  </p:stCondLst>
                                  <p:childTnLst>
                                    <p:set>
                                      <p:cBhvr>
                                        <p:cTn id="6" dur="1" fill="hold">
                                          <p:stCondLst>
                                            <p:cond delay="0"/>
                                          </p:stCondLst>
                                        </p:cTn>
                                        <p:tgtEl>
                                          <p:spTgt spid="175109"/>
                                        </p:tgtEl>
                                        <p:attrNameLst>
                                          <p:attrName>style.visibility</p:attrName>
                                        </p:attrNameLst>
                                      </p:cBhvr>
                                      <p:to>
                                        <p:strVal val="visible"/>
                                      </p:to>
                                    </p:set>
                                    <p:anim calcmode="lin" valueType="num">
                                      <p:cBhvr additive="base">
                                        <p:cTn id="7" dur="500" fill="hold"/>
                                        <p:tgtEl>
                                          <p:spTgt spid="175109"/>
                                        </p:tgtEl>
                                        <p:attrNameLst>
                                          <p:attrName>ppt_x</p:attrName>
                                        </p:attrNameLst>
                                      </p:cBhvr>
                                      <p:tavLst>
                                        <p:tav tm="0">
                                          <p:val>
                                            <p:strVal val="#ppt_x"/>
                                          </p:val>
                                        </p:tav>
                                        <p:tav tm="100000">
                                          <p:val>
                                            <p:strVal val="#ppt_x"/>
                                          </p:val>
                                        </p:tav>
                                      </p:tavLst>
                                    </p:anim>
                                    <p:anim calcmode="lin" valueType="num">
                                      <p:cBhvr additive="base">
                                        <p:cTn id="8" dur="500" fill="hold"/>
                                        <p:tgtEl>
                                          <p:spTgt spid="17510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4" nodeType="clickEffect">
                                  <p:stCondLst>
                                    <p:cond delay="0"/>
                                  </p:stCondLst>
                                  <p:childTnLst>
                                    <p:set>
                                      <p:cBhvr>
                                        <p:cTn id="12" dur="1" fill="hold">
                                          <p:stCondLst>
                                            <p:cond delay="0"/>
                                          </p:stCondLst>
                                        </p:cTn>
                                        <p:tgtEl>
                                          <p:spTgt spid="175111"/>
                                        </p:tgtEl>
                                        <p:attrNameLst>
                                          <p:attrName>style.visibility</p:attrName>
                                        </p:attrNameLst>
                                      </p:cBhvr>
                                      <p:to>
                                        <p:strVal val="visible"/>
                                      </p:to>
                                    </p:set>
                                    <p:anim calcmode="lin" valueType="num">
                                      <p:cBhvr additive="base">
                                        <p:cTn id="13" dur="500" fill="hold"/>
                                        <p:tgtEl>
                                          <p:spTgt spid="175111"/>
                                        </p:tgtEl>
                                        <p:attrNameLst>
                                          <p:attrName>ppt_x</p:attrName>
                                        </p:attrNameLst>
                                      </p:cBhvr>
                                      <p:tavLst>
                                        <p:tav tm="0">
                                          <p:val>
                                            <p:strVal val="#ppt_x"/>
                                          </p:val>
                                        </p:tav>
                                        <p:tav tm="100000">
                                          <p:val>
                                            <p:strVal val="#ppt_x"/>
                                          </p:val>
                                        </p:tav>
                                      </p:tavLst>
                                    </p:anim>
                                    <p:anim calcmode="lin" valueType="num">
                                      <p:cBhvr additive="base">
                                        <p:cTn id="14" dur="500" fill="hold"/>
                                        <p:tgtEl>
                                          <p:spTgt spid="175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9" grpId="3" animBg="1"/>
      <p:bldP spid="175111" grpId="4"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6131" name="文本框 382978"/>
          <p:cNvSpPr/>
          <p:nvPr/>
        </p:nvSpPr>
        <p:spPr>
          <a:xfrm>
            <a:off x="6311900" y="1565275"/>
            <a:ext cx="3816350" cy="1273175"/>
          </a:xfrm>
          <a:prstGeom prst="rect">
            <a:avLst/>
          </a:prstGeom>
          <a:noFill/>
          <a:ln w="9525">
            <a:noFill/>
          </a:ln>
        </p:spPr>
        <p:txBody>
          <a:bodyPr anchor="t" anchorCtr="0"/>
          <a:lstStyle/>
          <a:p>
            <a:r>
              <a:rPr lang="en-US" altLang="zh-CN" sz="2400">
                <a:latin typeface="黑体" panose="02010609060101010101" pitchFamily="49" charset="-122"/>
                <a:ea typeface="黑体" panose="02010609060101010101" pitchFamily="49" charset="-122"/>
              </a:rPr>
              <a:t>  </a:t>
            </a:r>
            <a:r>
              <a:rPr lang="zh-CN" altLang="en-US" sz="4000" b="1">
                <a:latin typeface="黑体" panose="02010609060101010101" pitchFamily="49" charset="-122"/>
                <a:ea typeface="黑体" panose="02010609060101010101" pitchFamily="49" charset="-122"/>
              </a:rPr>
              <a:t>“怕被染污徘徊不敢走进门”</a:t>
            </a:r>
          </a:p>
        </p:txBody>
      </p:sp>
      <p:sp>
        <p:nvSpPr>
          <p:cNvPr id="176132" name="文本框 382979"/>
          <p:cNvSpPr/>
          <p:nvPr/>
        </p:nvSpPr>
        <p:spPr>
          <a:xfrm>
            <a:off x="5861050" y="4822825"/>
            <a:ext cx="4806950" cy="1755775"/>
          </a:xfrm>
          <a:prstGeom prst="rect">
            <a:avLst/>
          </a:prstGeom>
          <a:noFill/>
          <a:ln w="9525">
            <a:noFill/>
          </a:ln>
        </p:spPr>
        <p:txBody>
          <a:bodyPr anchor="t" anchorCtr="0"/>
          <a:lstStyle/>
          <a:p>
            <a:pPr>
              <a:spcBef>
                <a:spcPct val="50000"/>
              </a:spcBef>
            </a:pPr>
            <a:r>
              <a:rPr lang="zh-CN" altLang="en-US" sz="4400" b="1">
                <a:solidFill>
                  <a:srgbClr val="FF0000"/>
                </a:solidFill>
                <a:latin typeface="黑体" panose="02010609060101010101" pitchFamily="49" charset="-122"/>
                <a:ea typeface="黑体" panose="02010609060101010101" pitchFamily="49" charset="-122"/>
              </a:rPr>
              <a:t>害怕继承拒绝借鉴的逃避主义者 </a:t>
            </a:r>
          </a:p>
        </p:txBody>
      </p:sp>
      <p:cxnSp>
        <p:nvCxnSpPr>
          <p:cNvPr id="183300" name="直接连接符 382980"/>
          <p:cNvCxnSpPr/>
          <p:nvPr/>
        </p:nvCxnSpPr>
        <p:spPr>
          <a:xfrm>
            <a:off x="2022475" y="828675"/>
            <a:ext cx="7773988" cy="0"/>
          </a:xfrm>
          <a:prstGeom prst="line">
            <a:avLst/>
          </a:prstGeom>
          <a:ln w="57150" cap="flat" cmpd="sng">
            <a:solidFill>
              <a:srgbClr val="663300"/>
            </a:solidFill>
            <a:prstDash val="solid"/>
            <a:round/>
            <a:headEnd type="none" w="med" len="med"/>
            <a:tailEnd type="none" w="med" len="med"/>
          </a:ln>
        </p:spPr>
      </p:cxnSp>
      <p:sp>
        <p:nvSpPr>
          <p:cNvPr id="176134" name="文本框 382982"/>
          <p:cNvSpPr/>
          <p:nvPr/>
        </p:nvSpPr>
        <p:spPr>
          <a:xfrm>
            <a:off x="2209800" y="127000"/>
            <a:ext cx="7399338" cy="701675"/>
          </a:xfrm>
          <a:prstGeom prst="rect">
            <a:avLst/>
          </a:prstGeom>
          <a:noFill/>
          <a:ln w="9525">
            <a:noFill/>
          </a:ln>
        </p:spPr>
        <p:txBody>
          <a:bodyPr anchor="t" anchorCtr="0"/>
          <a:lstStyle/>
          <a:p>
            <a:pPr fontAlgn="base">
              <a:spcBef>
                <a:spcPct val="50000"/>
              </a:spcBef>
              <a:buClr>
                <a:srgbClr val="FFFFFF"/>
              </a:buClr>
            </a:pPr>
            <a:r>
              <a:rPr lang="zh-CN" altLang="en-US" sz="4000" b="1" strike="noStrike" noProof="1">
                <a:solidFill>
                  <a:srgbClr val="7030A0"/>
                </a:solidFill>
                <a:effectLst>
                  <a:outerShdw blurRad="38100" dist="38100" dir="2700000">
                    <a:srgbClr val="C0C0C0"/>
                  </a:outerShdw>
                </a:effectLst>
                <a:latin typeface="黑体" panose="02010609060101010101" pitchFamily="49" charset="-122"/>
                <a:ea typeface="黑体" panose="02010609060101010101" pitchFamily="49" charset="-122"/>
                <a:cs typeface="+mn-cs"/>
              </a:rPr>
              <a:t>对待文化遗产的三种错误态度</a:t>
            </a:r>
            <a:endParaRPr lang="zh-CN" altLang="en-US" sz="4000" b="1" strike="noStrike" noProof="1">
              <a:solidFill>
                <a:srgbClr val="7030A0"/>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183302" name="燕尾形箭头 382983"/>
          <p:cNvSpPr/>
          <p:nvPr/>
        </p:nvSpPr>
        <p:spPr>
          <a:xfrm>
            <a:off x="5802313" y="1047750"/>
            <a:ext cx="838200" cy="457200"/>
          </a:xfrm>
          <a:prstGeom prst="notchedRightArrow">
            <a:avLst>
              <a:gd name="adj1" fmla="val 50000"/>
              <a:gd name="adj2" fmla="val 45706"/>
            </a:avLst>
          </a:prstGeom>
          <a:solidFill>
            <a:srgbClr val="92D050"/>
          </a:solidFill>
          <a:ln w="9525" cap="flat" cmpd="sng">
            <a:solidFill>
              <a:schemeClr val="tx1"/>
            </a:solidFill>
            <a:prstDash val="solid"/>
            <a:miter/>
            <a:headEnd type="none" w="med" len="med"/>
            <a:tailEnd type="none" w="med" len="med"/>
          </a:ln>
        </p:spPr>
        <p:txBody>
          <a:bodyPr wrap="none" anchor="ctr" anchorCtr="0"/>
          <a:lstStyle/>
          <a:p>
            <a:pPr algn="ctr"/>
            <a:endParaRPr lang="zh-CN" altLang="zh-CN" sz="2400">
              <a:latin typeface="黑体" panose="02010609060101010101" pitchFamily="49" charset="-122"/>
              <a:ea typeface="黑体" panose="02010609060101010101" pitchFamily="49" charset="-122"/>
            </a:endParaRPr>
          </a:p>
        </p:txBody>
      </p:sp>
      <p:sp>
        <p:nvSpPr>
          <p:cNvPr id="183303" name="文本框 382984"/>
          <p:cNvSpPr/>
          <p:nvPr/>
        </p:nvSpPr>
        <p:spPr>
          <a:xfrm>
            <a:off x="6816725" y="985838"/>
            <a:ext cx="3810000" cy="579437"/>
          </a:xfrm>
          <a:prstGeom prst="rect">
            <a:avLst/>
          </a:prstGeom>
          <a:noFill/>
          <a:ln w="9525">
            <a:noFill/>
          </a:ln>
        </p:spPr>
        <p:txBody>
          <a:bodyPr anchor="t" anchorCtr="0"/>
          <a:lstStyle/>
          <a:p>
            <a:pPr>
              <a:spcBef>
                <a:spcPct val="50000"/>
              </a:spcBef>
              <a:buClr>
                <a:srgbClr val="FFFFFF"/>
              </a:buClr>
            </a:pPr>
            <a:r>
              <a:rPr lang="zh-CN" altLang="en-US" sz="4000" b="1">
                <a:latin typeface="黑体" panose="02010609060101010101" pitchFamily="49" charset="-122"/>
                <a:ea typeface="黑体" panose="02010609060101010101" pitchFamily="49" charset="-122"/>
              </a:rPr>
              <a:t>第一种：</a:t>
            </a:r>
          </a:p>
        </p:txBody>
      </p:sp>
      <p:sp>
        <p:nvSpPr>
          <p:cNvPr id="183304" name="燕尾形箭头 382985"/>
          <p:cNvSpPr/>
          <p:nvPr/>
        </p:nvSpPr>
        <p:spPr>
          <a:xfrm>
            <a:off x="5802313" y="4264025"/>
            <a:ext cx="838200" cy="457200"/>
          </a:xfrm>
          <a:prstGeom prst="notchedRightArrow">
            <a:avLst>
              <a:gd name="adj1" fmla="val 50000"/>
              <a:gd name="adj2" fmla="val 45706"/>
            </a:avLst>
          </a:prstGeom>
          <a:solidFill>
            <a:srgbClr val="92D050"/>
          </a:solidFill>
          <a:ln w="9525" cap="flat" cmpd="sng">
            <a:solidFill>
              <a:schemeClr val="tx1"/>
            </a:solidFill>
            <a:prstDash val="solid"/>
            <a:miter/>
            <a:headEnd type="none" w="med" len="med"/>
            <a:tailEnd type="none" w="med" len="med"/>
          </a:ln>
        </p:spPr>
        <p:txBody>
          <a:bodyPr wrap="none" anchor="ctr" anchorCtr="0"/>
          <a:lstStyle/>
          <a:p>
            <a:pPr algn="ctr"/>
            <a:endParaRPr lang="zh-CN" altLang="zh-CN" sz="2400">
              <a:latin typeface="黑体" panose="02010609060101010101" pitchFamily="49" charset="-122"/>
              <a:ea typeface="黑体" panose="02010609060101010101" pitchFamily="49" charset="-122"/>
            </a:endParaRPr>
          </a:p>
        </p:txBody>
      </p:sp>
      <p:sp>
        <p:nvSpPr>
          <p:cNvPr id="183305" name="文本框 382986"/>
          <p:cNvSpPr/>
          <p:nvPr/>
        </p:nvSpPr>
        <p:spPr>
          <a:xfrm>
            <a:off x="6924675" y="4141788"/>
            <a:ext cx="3203575" cy="579437"/>
          </a:xfrm>
          <a:prstGeom prst="rect">
            <a:avLst/>
          </a:prstGeom>
          <a:noFill/>
          <a:ln w="9525">
            <a:noFill/>
          </a:ln>
        </p:spPr>
        <p:txBody>
          <a:bodyPr anchor="t" anchorCtr="0"/>
          <a:lstStyle/>
          <a:p>
            <a:pPr>
              <a:spcBef>
                <a:spcPct val="50000"/>
              </a:spcBef>
              <a:buClr>
                <a:srgbClr val="FFFFFF"/>
              </a:buClr>
            </a:pPr>
            <a:r>
              <a:rPr lang="zh-CN" altLang="en-US" sz="4000" b="1">
                <a:latin typeface="黑体" panose="02010609060101010101" pitchFamily="49" charset="-122"/>
                <a:ea typeface="黑体" panose="02010609060101010101" pitchFamily="49" charset="-122"/>
              </a:rPr>
              <a:t>指哪类人？</a:t>
            </a:r>
          </a:p>
        </p:txBody>
      </p:sp>
      <p:sp>
        <p:nvSpPr>
          <p:cNvPr id="176139" name="椭圆形标注 382987"/>
          <p:cNvSpPr/>
          <p:nvPr/>
        </p:nvSpPr>
        <p:spPr>
          <a:xfrm>
            <a:off x="2022475" y="2742565"/>
            <a:ext cx="2174875" cy="1046163"/>
          </a:xfrm>
          <a:prstGeom prst="wedgeEllipseCallout">
            <a:avLst>
              <a:gd name="adj1" fmla="val 21750"/>
              <a:gd name="adj2" fmla="val 75222"/>
            </a:avLst>
          </a:prstGeom>
          <a:solidFill>
            <a:srgbClr val="00B050"/>
          </a:solidFill>
          <a:ln w="9525" cap="flat" cmpd="sng">
            <a:solidFill>
              <a:schemeClr val="tx1"/>
            </a:solidFill>
            <a:prstDash val="solid"/>
            <a:miter/>
            <a:headEnd type="none" w="med" len="med"/>
            <a:tailEnd type="none" w="med" len="med"/>
          </a:ln>
        </p:spPr>
        <p:txBody>
          <a:bodyPr anchor="t" anchorCtr="0"/>
          <a:lstStyle/>
          <a:p>
            <a:pPr algn="ctr" fontAlgn="base">
              <a:buClr>
                <a:srgbClr val="FFFFFF"/>
              </a:buClr>
            </a:pPr>
            <a:r>
              <a:rPr lang="zh-CN" altLang="en-US" sz="4400" b="1" strike="noStrike" noProof="1">
                <a:solidFill>
                  <a:srgbClr val="FFFFFF"/>
                </a:solidFill>
                <a:effectLst>
                  <a:outerShdw blurRad="38100" dist="38100" dir="2700000">
                    <a:srgbClr val="000000"/>
                  </a:outerShdw>
                </a:effectLst>
                <a:latin typeface="黑体" panose="02010609060101010101" pitchFamily="49" charset="-122"/>
                <a:ea typeface="黑体" panose="02010609060101010101" pitchFamily="49" charset="-122"/>
                <a:cs typeface="+mn-cs"/>
              </a:rPr>
              <a:t>孱头</a:t>
            </a:r>
            <a:endParaRPr lang="zh-CN" altLang="en-US" sz="4400" b="1" strike="noStrike" noProof="1">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76140" name="矩形 382988"/>
          <p:cNvSpPr/>
          <p:nvPr/>
        </p:nvSpPr>
        <p:spPr>
          <a:xfrm>
            <a:off x="5802313" y="2838450"/>
            <a:ext cx="4865687" cy="854075"/>
          </a:xfrm>
          <a:prstGeom prst="rect">
            <a:avLst/>
          </a:prstGeom>
          <a:noFill/>
          <a:ln w="9525">
            <a:noFill/>
          </a:ln>
        </p:spPr>
        <p:txBody>
          <a:bodyPr wrap="none" anchor="t" anchorCtr="0"/>
          <a:lstStyle/>
          <a:p>
            <a:r>
              <a:rPr lang="zh-CN" altLang="en-US" sz="4000" b="1">
                <a:solidFill>
                  <a:srgbClr val="7030A0"/>
                </a:solidFill>
                <a:latin typeface="黑体" panose="02010609060101010101" pitchFamily="49" charset="-122"/>
                <a:ea typeface="黑体" panose="02010609060101010101" pitchFamily="49" charset="-122"/>
              </a:rPr>
              <a:t>懦弱无能，不敢面对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6131"/>
                                        </p:tgtEl>
                                        <p:attrNameLst>
                                          <p:attrName>style.visibility</p:attrName>
                                        </p:attrNameLst>
                                      </p:cBhvr>
                                      <p:to>
                                        <p:strVal val="visible"/>
                                      </p:to>
                                    </p:set>
                                    <p:anim calcmode="lin" valueType="num">
                                      <p:cBhvr additive="base">
                                        <p:cTn id="7" dur="500" fill="hold"/>
                                        <p:tgtEl>
                                          <p:spTgt spid="176131"/>
                                        </p:tgtEl>
                                        <p:attrNameLst>
                                          <p:attrName>ppt_x</p:attrName>
                                        </p:attrNameLst>
                                      </p:cBhvr>
                                      <p:tavLst>
                                        <p:tav tm="0">
                                          <p:val>
                                            <p:strVal val="#ppt_x"/>
                                          </p:val>
                                        </p:tav>
                                        <p:tav tm="100000">
                                          <p:val>
                                            <p:strVal val="#ppt_x"/>
                                          </p:val>
                                        </p:tav>
                                      </p:tavLst>
                                    </p:anim>
                                    <p:anim calcmode="lin" valueType="num">
                                      <p:cBhvr additive="base">
                                        <p:cTn id="8" dur="500" fill="hold"/>
                                        <p:tgtEl>
                                          <p:spTgt spid="1761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0" nodeType="clickEffect">
                                  <p:stCondLst>
                                    <p:cond delay="0"/>
                                  </p:stCondLst>
                                  <p:childTnLst>
                                    <p:set>
                                      <p:cBhvr>
                                        <p:cTn id="12" dur="1" fill="hold">
                                          <p:stCondLst>
                                            <p:cond delay="0"/>
                                          </p:stCondLst>
                                        </p:cTn>
                                        <p:tgtEl>
                                          <p:spTgt spid="176140"/>
                                        </p:tgtEl>
                                        <p:attrNameLst>
                                          <p:attrName>style.visibility</p:attrName>
                                        </p:attrNameLst>
                                      </p:cBhvr>
                                      <p:to>
                                        <p:strVal val="visible"/>
                                      </p:to>
                                    </p:set>
                                    <p:anim calcmode="lin" valueType="num">
                                      <p:cBhvr additive="base">
                                        <p:cTn id="13" dur="500" fill="hold"/>
                                        <p:tgtEl>
                                          <p:spTgt spid="176140"/>
                                        </p:tgtEl>
                                        <p:attrNameLst>
                                          <p:attrName>ppt_x</p:attrName>
                                        </p:attrNameLst>
                                      </p:cBhvr>
                                      <p:tavLst>
                                        <p:tav tm="0">
                                          <p:val>
                                            <p:strVal val="#ppt_x"/>
                                          </p:val>
                                        </p:tav>
                                        <p:tav tm="100000">
                                          <p:val>
                                            <p:strVal val="#ppt_x"/>
                                          </p:val>
                                        </p:tav>
                                      </p:tavLst>
                                    </p:anim>
                                    <p:anim calcmode="lin" valueType="num">
                                      <p:cBhvr additive="base">
                                        <p:cTn id="14" dur="500" fill="hold"/>
                                        <p:tgtEl>
                                          <p:spTgt spid="176140"/>
                                        </p:tgtEl>
                                        <p:attrNameLst>
                                          <p:attrName>ppt_y</p:attrName>
                                        </p:attrNameLst>
                                      </p:cBhvr>
                                      <p:tavLst>
                                        <p:tav tm="0">
                                          <p:val>
                                            <p:strVal val="1+#ppt_h/2"/>
                                          </p:val>
                                        </p:tav>
                                        <p:tav tm="100000">
                                          <p:val>
                                            <p:strVal val="#ppt_y"/>
                                          </p:val>
                                        </p:tav>
                                      </p:tavLst>
                                    </p:anim>
                                  </p:childTnLst>
                                </p:cTn>
                              </p:par>
                              <p:par>
                                <p:cTn id="15" presetID="2" presetClass="entr" presetSubtype="4" fill="hold" grpId="9" nodeType="withEffect">
                                  <p:stCondLst>
                                    <p:cond delay="0"/>
                                  </p:stCondLst>
                                  <p:childTnLst>
                                    <p:set>
                                      <p:cBhvr>
                                        <p:cTn id="16" dur="1" fill="hold">
                                          <p:stCondLst>
                                            <p:cond delay="0"/>
                                          </p:stCondLst>
                                        </p:cTn>
                                        <p:tgtEl>
                                          <p:spTgt spid="176139"/>
                                        </p:tgtEl>
                                        <p:attrNameLst>
                                          <p:attrName>style.visibility</p:attrName>
                                        </p:attrNameLst>
                                      </p:cBhvr>
                                      <p:to>
                                        <p:strVal val="visible"/>
                                      </p:to>
                                    </p:set>
                                    <p:anim calcmode="lin" valueType="num">
                                      <p:cBhvr additive="base">
                                        <p:cTn id="17" dur="500" fill="hold"/>
                                        <p:tgtEl>
                                          <p:spTgt spid="176139"/>
                                        </p:tgtEl>
                                        <p:attrNameLst>
                                          <p:attrName>ppt_x</p:attrName>
                                        </p:attrNameLst>
                                      </p:cBhvr>
                                      <p:tavLst>
                                        <p:tav tm="0">
                                          <p:val>
                                            <p:strVal val="#ppt_x"/>
                                          </p:val>
                                        </p:tav>
                                        <p:tav tm="100000">
                                          <p:val>
                                            <p:strVal val="#ppt_x"/>
                                          </p:val>
                                        </p:tav>
                                      </p:tavLst>
                                    </p:anim>
                                    <p:anim calcmode="lin" valueType="num">
                                      <p:cBhvr additive="base">
                                        <p:cTn id="18" dur="500" fill="hold"/>
                                        <p:tgtEl>
                                          <p:spTgt spid="17613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2" nodeType="clickEffect">
                                  <p:stCondLst>
                                    <p:cond delay="0"/>
                                  </p:stCondLst>
                                  <p:childTnLst>
                                    <p:set>
                                      <p:cBhvr>
                                        <p:cTn id="22" dur="1" fill="hold">
                                          <p:stCondLst>
                                            <p:cond delay="0"/>
                                          </p:stCondLst>
                                        </p:cTn>
                                        <p:tgtEl>
                                          <p:spTgt spid="176132"/>
                                        </p:tgtEl>
                                        <p:attrNameLst>
                                          <p:attrName>style.visibility</p:attrName>
                                        </p:attrNameLst>
                                      </p:cBhvr>
                                      <p:to>
                                        <p:strVal val="visible"/>
                                      </p:to>
                                    </p:set>
                                    <p:anim calcmode="lin" valueType="num">
                                      <p:cBhvr additive="base">
                                        <p:cTn id="23" dur="500" fill="hold"/>
                                        <p:tgtEl>
                                          <p:spTgt spid="176132"/>
                                        </p:tgtEl>
                                        <p:attrNameLst>
                                          <p:attrName>ppt_x</p:attrName>
                                        </p:attrNameLst>
                                      </p:cBhvr>
                                      <p:tavLst>
                                        <p:tav tm="0">
                                          <p:val>
                                            <p:strVal val="#ppt_x"/>
                                          </p:val>
                                        </p:tav>
                                        <p:tav tm="100000">
                                          <p:val>
                                            <p:strVal val="#ppt_x"/>
                                          </p:val>
                                        </p:tav>
                                      </p:tavLst>
                                    </p:anim>
                                    <p:anim calcmode="lin" valueType="num">
                                      <p:cBhvr additive="base">
                                        <p:cTn id="24" dur="500" fill="hold"/>
                                        <p:tgtEl>
                                          <p:spTgt spid="176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p:bldP spid="176132" grpId="2"/>
      <p:bldP spid="176139" grpId="9" animBg="1"/>
      <p:bldP spid="176140" grpId="1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7155" name="文本框 384002"/>
          <p:cNvSpPr/>
          <p:nvPr/>
        </p:nvSpPr>
        <p:spPr>
          <a:xfrm>
            <a:off x="6467475" y="1466850"/>
            <a:ext cx="3333750" cy="1327150"/>
          </a:xfrm>
          <a:prstGeom prst="rect">
            <a:avLst/>
          </a:prstGeom>
          <a:noFill/>
          <a:ln w="9525">
            <a:noFill/>
          </a:ln>
        </p:spPr>
        <p:txBody>
          <a:bodyPr anchor="t" anchorCtr="0"/>
          <a:lstStyle/>
          <a:p>
            <a:pPr>
              <a:spcBef>
                <a:spcPct val="50000"/>
              </a:spcBef>
            </a:pPr>
            <a:r>
              <a:rPr lang="zh-CN" altLang="en-US" sz="4000" b="1">
                <a:latin typeface="黑体" panose="02010609060101010101" pitchFamily="49" charset="-122"/>
                <a:ea typeface="黑体" panose="02010609060101010101" pitchFamily="49" charset="-122"/>
              </a:rPr>
              <a:t>“勃然大怒放一把火烧光”</a:t>
            </a:r>
          </a:p>
        </p:txBody>
      </p:sp>
      <p:sp>
        <p:nvSpPr>
          <p:cNvPr id="177156" name="文本框 384003"/>
          <p:cNvSpPr/>
          <p:nvPr/>
        </p:nvSpPr>
        <p:spPr>
          <a:xfrm>
            <a:off x="6276975" y="4926013"/>
            <a:ext cx="4281488" cy="1589087"/>
          </a:xfrm>
          <a:prstGeom prst="rect">
            <a:avLst/>
          </a:prstGeom>
          <a:noFill/>
          <a:ln w="9525">
            <a:noFill/>
          </a:ln>
        </p:spPr>
        <p:txBody>
          <a:bodyPr anchor="t" anchorCtr="0"/>
          <a:lstStyle/>
          <a:p>
            <a:pPr>
              <a:spcBef>
                <a:spcPct val="50000"/>
              </a:spcBef>
            </a:pPr>
            <a:r>
              <a:rPr lang="zh-CN" altLang="en-US" sz="4400" b="1">
                <a:solidFill>
                  <a:srgbClr val="FF0000"/>
                </a:solidFill>
                <a:latin typeface="黑体" panose="02010609060101010101" pitchFamily="49" charset="-122"/>
                <a:ea typeface="黑体" panose="02010609060101010101" pitchFamily="49" charset="-122"/>
              </a:rPr>
              <a:t>盲目排斥全盘否定的虚无主义者</a:t>
            </a:r>
          </a:p>
        </p:txBody>
      </p:sp>
      <p:sp>
        <p:nvSpPr>
          <p:cNvPr id="184324" name="文本框 384004"/>
          <p:cNvSpPr/>
          <p:nvPr/>
        </p:nvSpPr>
        <p:spPr>
          <a:xfrm>
            <a:off x="1562100" y="0"/>
            <a:ext cx="8631238" cy="701675"/>
          </a:xfrm>
          <a:prstGeom prst="rect">
            <a:avLst/>
          </a:prstGeom>
          <a:noFill/>
          <a:ln w="9525">
            <a:noFill/>
          </a:ln>
        </p:spPr>
        <p:txBody>
          <a:bodyPr anchor="t" anchorCtr="0"/>
          <a:lstStyle/>
          <a:p>
            <a:pPr eaLnBrk="0" hangingPunct="0">
              <a:buClr>
                <a:srgbClr val="FFFFFF"/>
              </a:buClr>
            </a:pPr>
            <a:r>
              <a:rPr lang="zh-CN" altLang="en-US" sz="4000" b="1">
                <a:solidFill>
                  <a:srgbClr val="7030A0"/>
                </a:solidFill>
                <a:latin typeface="Times New Roman" panose="02020603050405020304" charset="0"/>
                <a:ea typeface="黑体" panose="02010609060101010101" pitchFamily="49" charset="-122"/>
              </a:rPr>
              <a:t>对待文化遗产的三种错误态度</a:t>
            </a:r>
          </a:p>
        </p:txBody>
      </p:sp>
      <p:sp>
        <p:nvSpPr>
          <p:cNvPr id="184325" name="燕尾形箭头 384006"/>
          <p:cNvSpPr/>
          <p:nvPr/>
        </p:nvSpPr>
        <p:spPr>
          <a:xfrm>
            <a:off x="5949950" y="1009650"/>
            <a:ext cx="977900" cy="457200"/>
          </a:xfrm>
          <a:prstGeom prst="notchedRightArrow">
            <a:avLst>
              <a:gd name="adj1" fmla="val 50000"/>
              <a:gd name="adj2" fmla="val 53323"/>
            </a:avLst>
          </a:prstGeom>
          <a:solidFill>
            <a:srgbClr val="92D050"/>
          </a:solidFill>
          <a:ln w="9525" cap="flat" cmpd="sng">
            <a:solidFill>
              <a:schemeClr val="tx1"/>
            </a:solidFill>
            <a:prstDash val="solid"/>
            <a:miter/>
            <a:headEnd type="none" w="med" len="med"/>
            <a:tailEnd type="none" w="med" len="med"/>
          </a:ln>
        </p:spPr>
        <p:txBody>
          <a:bodyPr wrap="none" anchor="ctr" anchorCtr="0"/>
          <a:lstStyle/>
          <a:p>
            <a:pPr algn="ctr"/>
            <a:endParaRPr lang="zh-CN" altLang="zh-CN" sz="2400">
              <a:latin typeface="Times New Roman" panose="02020603050405020304" charset="0"/>
              <a:ea typeface="黑体" panose="02010609060101010101" pitchFamily="49" charset="-122"/>
            </a:endParaRPr>
          </a:p>
        </p:txBody>
      </p:sp>
      <p:sp>
        <p:nvSpPr>
          <p:cNvPr id="184326" name="文本框 384007"/>
          <p:cNvSpPr/>
          <p:nvPr/>
        </p:nvSpPr>
        <p:spPr>
          <a:xfrm>
            <a:off x="7107238" y="887413"/>
            <a:ext cx="3738562" cy="579437"/>
          </a:xfrm>
          <a:prstGeom prst="rect">
            <a:avLst/>
          </a:prstGeom>
          <a:noFill/>
          <a:ln w="9525">
            <a:noFill/>
          </a:ln>
        </p:spPr>
        <p:txBody>
          <a:bodyPr anchor="t" anchorCtr="0"/>
          <a:lstStyle/>
          <a:p>
            <a:pPr eaLnBrk="0" hangingPunct="0">
              <a:buClr>
                <a:srgbClr val="FFFFFF"/>
              </a:buClr>
            </a:pPr>
            <a:r>
              <a:rPr lang="zh-CN" altLang="en-US" sz="4000" b="1">
                <a:latin typeface="黑体" panose="02010609060101010101" pitchFamily="49" charset="-122"/>
                <a:ea typeface="黑体" panose="02010609060101010101" pitchFamily="49" charset="-122"/>
              </a:rPr>
              <a:t>第二种：</a:t>
            </a:r>
          </a:p>
        </p:txBody>
      </p:sp>
      <p:sp>
        <p:nvSpPr>
          <p:cNvPr id="184327" name="燕尾形箭头 384008"/>
          <p:cNvSpPr/>
          <p:nvPr/>
        </p:nvSpPr>
        <p:spPr>
          <a:xfrm>
            <a:off x="5949950" y="4191000"/>
            <a:ext cx="977900" cy="457200"/>
          </a:xfrm>
          <a:prstGeom prst="notchedRightArrow">
            <a:avLst>
              <a:gd name="adj1" fmla="val 50000"/>
              <a:gd name="adj2" fmla="val 53323"/>
            </a:avLst>
          </a:prstGeom>
          <a:solidFill>
            <a:srgbClr val="92D050"/>
          </a:solidFill>
          <a:ln w="9525" cap="flat" cmpd="sng">
            <a:solidFill>
              <a:schemeClr val="tx1"/>
            </a:solidFill>
            <a:prstDash val="solid"/>
            <a:miter/>
            <a:headEnd type="none" w="med" len="med"/>
            <a:tailEnd type="none" w="med" len="med"/>
          </a:ln>
        </p:spPr>
        <p:txBody>
          <a:bodyPr wrap="none" anchor="ctr" anchorCtr="0"/>
          <a:lstStyle/>
          <a:p>
            <a:pPr algn="ctr"/>
            <a:endParaRPr lang="zh-CN" altLang="zh-CN" sz="2400">
              <a:latin typeface="Times New Roman" panose="02020603050405020304" charset="0"/>
              <a:ea typeface="黑体" panose="02010609060101010101" pitchFamily="49" charset="-122"/>
            </a:endParaRPr>
          </a:p>
        </p:txBody>
      </p:sp>
      <p:sp>
        <p:nvSpPr>
          <p:cNvPr id="184328" name="文本框 384009"/>
          <p:cNvSpPr/>
          <p:nvPr/>
        </p:nvSpPr>
        <p:spPr>
          <a:xfrm>
            <a:off x="7108825" y="4083050"/>
            <a:ext cx="3738563" cy="674688"/>
          </a:xfrm>
          <a:prstGeom prst="rect">
            <a:avLst/>
          </a:prstGeom>
          <a:noFill/>
          <a:ln w="9525">
            <a:noFill/>
          </a:ln>
        </p:spPr>
        <p:txBody>
          <a:bodyPr anchor="t" anchorCtr="0"/>
          <a:lstStyle/>
          <a:p>
            <a:pPr eaLnBrk="0" hangingPunct="0">
              <a:buClr>
                <a:srgbClr val="FFFFFF"/>
              </a:buClr>
            </a:pPr>
            <a:r>
              <a:rPr lang="zh-CN" altLang="en-US" sz="4000" b="1">
                <a:latin typeface="黑体" panose="02010609060101010101" pitchFamily="49" charset="-122"/>
                <a:ea typeface="黑体" panose="02010609060101010101" pitchFamily="49" charset="-122"/>
              </a:rPr>
              <a:t>指哪类人？</a:t>
            </a:r>
          </a:p>
        </p:txBody>
      </p:sp>
      <p:sp>
        <p:nvSpPr>
          <p:cNvPr id="177162" name="椭圆形标注 384010"/>
          <p:cNvSpPr/>
          <p:nvPr/>
        </p:nvSpPr>
        <p:spPr>
          <a:xfrm>
            <a:off x="2972753" y="3001963"/>
            <a:ext cx="1498600" cy="1584325"/>
          </a:xfrm>
          <a:prstGeom prst="wedgeEllipseCallout">
            <a:avLst>
              <a:gd name="adj1" fmla="val -58185"/>
              <a:gd name="adj2" fmla="val -61722"/>
            </a:avLst>
          </a:prstGeom>
          <a:solidFill>
            <a:srgbClr val="00B050"/>
          </a:solidFill>
          <a:ln w="9525" cap="flat" cmpd="sng">
            <a:solidFill>
              <a:schemeClr val="tx1"/>
            </a:solidFill>
            <a:prstDash val="solid"/>
            <a:miter/>
            <a:headEnd type="none" w="med" len="med"/>
            <a:tailEnd type="none" w="med" len="med"/>
          </a:ln>
        </p:spPr>
        <p:txBody>
          <a:bodyPr anchor="t" anchorCtr="0"/>
          <a:lstStyle/>
          <a:p>
            <a:pPr algn="ctr" fontAlgn="base">
              <a:buClr>
                <a:srgbClr val="FFFFFF"/>
              </a:buClr>
            </a:pPr>
            <a:r>
              <a:rPr lang="zh-CN" altLang="en-US" sz="4400" b="1" strike="noStrike" noProof="1">
                <a:solidFill>
                  <a:srgbClr val="FFFFFF"/>
                </a:solidFill>
                <a:effectLst>
                  <a:outerShdw blurRad="38100" dist="38100" dir="2700000">
                    <a:srgbClr val="000000"/>
                  </a:outerShdw>
                </a:effectLst>
                <a:latin typeface="黑体" panose="02010609060101010101" pitchFamily="49" charset="-122"/>
                <a:ea typeface="黑体" panose="02010609060101010101" pitchFamily="49" charset="-122"/>
                <a:cs typeface="+mn-cs"/>
              </a:rPr>
              <a:t>昏蛋</a:t>
            </a:r>
            <a:endParaRPr lang="zh-CN" altLang="en-US" sz="4400" b="1" strike="noStrike" noProof="1">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77163" name="矩形 384011"/>
          <p:cNvSpPr/>
          <p:nvPr/>
        </p:nvSpPr>
        <p:spPr>
          <a:xfrm>
            <a:off x="5949950" y="3001963"/>
            <a:ext cx="4978400" cy="873125"/>
          </a:xfrm>
          <a:prstGeom prst="rect">
            <a:avLst/>
          </a:prstGeom>
          <a:noFill/>
          <a:ln w="9525">
            <a:noFill/>
          </a:ln>
        </p:spPr>
        <p:txBody>
          <a:bodyPr wrap="none" anchor="t" anchorCtr="0"/>
          <a:lstStyle/>
          <a:p>
            <a:r>
              <a:rPr lang="zh-CN" altLang="en-US" sz="4000" b="1">
                <a:solidFill>
                  <a:srgbClr val="7030A0"/>
                </a:solidFill>
                <a:latin typeface="黑体" panose="02010609060101010101" pitchFamily="49" charset="-122"/>
                <a:ea typeface="黑体" panose="02010609060101010101" pitchFamily="49" charset="-122"/>
              </a:rPr>
              <a:t>盲目偏激，全盘否定</a:t>
            </a:r>
          </a:p>
        </p:txBody>
      </p:sp>
      <p:cxnSp>
        <p:nvCxnSpPr>
          <p:cNvPr id="184331" name="直接连接符 384012"/>
          <p:cNvCxnSpPr/>
          <p:nvPr/>
        </p:nvCxnSpPr>
        <p:spPr>
          <a:xfrm>
            <a:off x="1489075" y="701675"/>
            <a:ext cx="9069388" cy="1588"/>
          </a:xfrm>
          <a:prstGeom prst="line">
            <a:avLst/>
          </a:prstGeom>
          <a:ln w="57150" cap="flat" cmpd="sng">
            <a:solidFill>
              <a:srgbClr val="663300"/>
            </a:solidFill>
            <a:prstDash val="solid"/>
            <a:round/>
            <a:headEnd type="none" w="med" len="med"/>
            <a:tailEnd type="none"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7155"/>
                                        </p:tgtEl>
                                        <p:attrNameLst>
                                          <p:attrName>style.visibility</p:attrName>
                                        </p:attrNameLst>
                                      </p:cBhvr>
                                      <p:to>
                                        <p:strVal val="visible"/>
                                      </p:to>
                                    </p:set>
                                    <p:anim calcmode="lin" valueType="num">
                                      <p:cBhvr additive="base">
                                        <p:cTn id="7" dur="500" fill="hold"/>
                                        <p:tgtEl>
                                          <p:spTgt spid="177155"/>
                                        </p:tgtEl>
                                        <p:attrNameLst>
                                          <p:attrName>ppt_x</p:attrName>
                                        </p:attrNameLst>
                                      </p:cBhvr>
                                      <p:tavLst>
                                        <p:tav tm="0">
                                          <p:val>
                                            <p:strVal val="#ppt_x"/>
                                          </p:val>
                                        </p:tav>
                                        <p:tav tm="100000">
                                          <p:val>
                                            <p:strVal val="#ppt_x"/>
                                          </p:val>
                                        </p:tav>
                                      </p:tavLst>
                                    </p:anim>
                                    <p:anim calcmode="lin" valueType="num">
                                      <p:cBhvr additive="base">
                                        <p:cTn id="8" dur="500" fill="hold"/>
                                        <p:tgtEl>
                                          <p:spTgt spid="17715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9" nodeType="clickEffect">
                                  <p:stCondLst>
                                    <p:cond delay="0"/>
                                  </p:stCondLst>
                                  <p:childTnLst>
                                    <p:set>
                                      <p:cBhvr>
                                        <p:cTn id="12" dur="1" fill="hold">
                                          <p:stCondLst>
                                            <p:cond delay="0"/>
                                          </p:stCondLst>
                                        </p:cTn>
                                        <p:tgtEl>
                                          <p:spTgt spid="177163"/>
                                        </p:tgtEl>
                                        <p:attrNameLst>
                                          <p:attrName>style.visibility</p:attrName>
                                        </p:attrNameLst>
                                      </p:cBhvr>
                                      <p:to>
                                        <p:strVal val="visible"/>
                                      </p:to>
                                    </p:set>
                                    <p:anim calcmode="lin" valueType="num">
                                      <p:cBhvr additive="base">
                                        <p:cTn id="13" dur="500" fill="hold"/>
                                        <p:tgtEl>
                                          <p:spTgt spid="177163"/>
                                        </p:tgtEl>
                                        <p:attrNameLst>
                                          <p:attrName>ppt_x</p:attrName>
                                        </p:attrNameLst>
                                      </p:cBhvr>
                                      <p:tavLst>
                                        <p:tav tm="0">
                                          <p:val>
                                            <p:strVal val="#ppt_x"/>
                                          </p:val>
                                        </p:tav>
                                        <p:tav tm="100000">
                                          <p:val>
                                            <p:strVal val="#ppt_x"/>
                                          </p:val>
                                        </p:tav>
                                      </p:tavLst>
                                    </p:anim>
                                    <p:anim calcmode="lin" valueType="num">
                                      <p:cBhvr additive="base">
                                        <p:cTn id="14" dur="500" fill="hold"/>
                                        <p:tgtEl>
                                          <p:spTgt spid="177163"/>
                                        </p:tgtEl>
                                        <p:attrNameLst>
                                          <p:attrName>ppt_y</p:attrName>
                                        </p:attrNameLst>
                                      </p:cBhvr>
                                      <p:tavLst>
                                        <p:tav tm="0">
                                          <p:val>
                                            <p:strVal val="1+#ppt_h/2"/>
                                          </p:val>
                                        </p:tav>
                                        <p:tav tm="100000">
                                          <p:val>
                                            <p:strVal val="#ppt_y"/>
                                          </p:val>
                                        </p:tav>
                                      </p:tavLst>
                                    </p:anim>
                                  </p:childTnLst>
                                </p:cTn>
                              </p:par>
                              <p:par>
                                <p:cTn id="15" presetID="2" presetClass="entr" presetSubtype="4" fill="hold" grpId="8" nodeType="withEffect">
                                  <p:stCondLst>
                                    <p:cond delay="0"/>
                                  </p:stCondLst>
                                  <p:childTnLst>
                                    <p:set>
                                      <p:cBhvr>
                                        <p:cTn id="16" dur="1" fill="hold">
                                          <p:stCondLst>
                                            <p:cond delay="0"/>
                                          </p:stCondLst>
                                        </p:cTn>
                                        <p:tgtEl>
                                          <p:spTgt spid="177162"/>
                                        </p:tgtEl>
                                        <p:attrNameLst>
                                          <p:attrName>style.visibility</p:attrName>
                                        </p:attrNameLst>
                                      </p:cBhvr>
                                      <p:to>
                                        <p:strVal val="visible"/>
                                      </p:to>
                                    </p:set>
                                    <p:anim calcmode="lin" valueType="num">
                                      <p:cBhvr additive="base">
                                        <p:cTn id="17" dur="500" fill="hold"/>
                                        <p:tgtEl>
                                          <p:spTgt spid="177162"/>
                                        </p:tgtEl>
                                        <p:attrNameLst>
                                          <p:attrName>ppt_x</p:attrName>
                                        </p:attrNameLst>
                                      </p:cBhvr>
                                      <p:tavLst>
                                        <p:tav tm="0">
                                          <p:val>
                                            <p:strVal val="#ppt_x"/>
                                          </p:val>
                                        </p:tav>
                                        <p:tav tm="100000">
                                          <p:val>
                                            <p:strVal val="#ppt_x"/>
                                          </p:val>
                                        </p:tav>
                                      </p:tavLst>
                                    </p:anim>
                                    <p:anim calcmode="lin" valueType="num">
                                      <p:cBhvr additive="base">
                                        <p:cTn id="18" dur="500" fill="hold"/>
                                        <p:tgtEl>
                                          <p:spTgt spid="17716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2" nodeType="clickEffect">
                                  <p:stCondLst>
                                    <p:cond delay="0"/>
                                  </p:stCondLst>
                                  <p:childTnLst>
                                    <p:set>
                                      <p:cBhvr>
                                        <p:cTn id="22" dur="1" fill="hold">
                                          <p:stCondLst>
                                            <p:cond delay="0"/>
                                          </p:stCondLst>
                                        </p:cTn>
                                        <p:tgtEl>
                                          <p:spTgt spid="177156"/>
                                        </p:tgtEl>
                                        <p:attrNameLst>
                                          <p:attrName>style.visibility</p:attrName>
                                        </p:attrNameLst>
                                      </p:cBhvr>
                                      <p:to>
                                        <p:strVal val="visible"/>
                                      </p:to>
                                    </p:set>
                                    <p:anim calcmode="lin" valueType="num">
                                      <p:cBhvr additive="base">
                                        <p:cTn id="23" dur="500" fill="hold"/>
                                        <p:tgtEl>
                                          <p:spTgt spid="177156"/>
                                        </p:tgtEl>
                                        <p:attrNameLst>
                                          <p:attrName>ppt_x</p:attrName>
                                        </p:attrNameLst>
                                      </p:cBhvr>
                                      <p:tavLst>
                                        <p:tav tm="0">
                                          <p:val>
                                            <p:strVal val="#ppt_x"/>
                                          </p:val>
                                        </p:tav>
                                        <p:tav tm="100000">
                                          <p:val>
                                            <p:strVal val="#ppt_x"/>
                                          </p:val>
                                        </p:tav>
                                      </p:tavLst>
                                    </p:anim>
                                    <p:anim calcmode="lin" valueType="num">
                                      <p:cBhvr additive="base">
                                        <p:cTn id="24" dur="500" fill="hold"/>
                                        <p:tgtEl>
                                          <p:spTgt spid="177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5" grpId="0"/>
      <p:bldP spid="177156" grpId="2"/>
      <p:bldP spid="177162" grpId="8" animBg="1"/>
      <p:bldP spid="177163" grpId="9"/>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78179" name="文本框 385026"/>
          <p:cNvSpPr/>
          <p:nvPr/>
        </p:nvSpPr>
        <p:spPr>
          <a:xfrm>
            <a:off x="6100763" y="1927225"/>
            <a:ext cx="4751387" cy="1300163"/>
          </a:xfrm>
          <a:prstGeom prst="rect">
            <a:avLst/>
          </a:prstGeom>
          <a:noFill/>
          <a:ln w="9525">
            <a:noFill/>
          </a:ln>
        </p:spPr>
        <p:txBody>
          <a:bodyPr anchor="t" anchorCtr="0"/>
          <a:lstStyle/>
          <a:p>
            <a:pPr>
              <a:spcBef>
                <a:spcPct val="50000"/>
              </a:spcBef>
            </a:pPr>
            <a:r>
              <a:rPr lang="zh-CN" altLang="en-US" sz="4000" b="1">
                <a:latin typeface="黑体" panose="02010609060101010101" pitchFamily="49" charset="-122"/>
                <a:ea typeface="黑体" panose="02010609060101010101" pitchFamily="49" charset="-122"/>
              </a:rPr>
              <a:t>“欣欣然蹩进卧室大吸鸦片”</a:t>
            </a:r>
          </a:p>
        </p:txBody>
      </p:sp>
      <p:sp>
        <p:nvSpPr>
          <p:cNvPr id="178180" name="文本框 385027"/>
          <p:cNvSpPr/>
          <p:nvPr/>
        </p:nvSpPr>
        <p:spPr>
          <a:xfrm>
            <a:off x="6438900" y="4894263"/>
            <a:ext cx="3206750" cy="1638300"/>
          </a:xfrm>
          <a:prstGeom prst="rect">
            <a:avLst/>
          </a:prstGeom>
          <a:noFill/>
          <a:ln w="9525">
            <a:noFill/>
          </a:ln>
        </p:spPr>
        <p:txBody>
          <a:bodyPr anchor="t" anchorCtr="0"/>
          <a:lstStyle/>
          <a:p>
            <a:pPr>
              <a:spcBef>
                <a:spcPct val="50000"/>
              </a:spcBef>
            </a:pPr>
            <a:r>
              <a:rPr lang="zh-CN" altLang="en-US" sz="4400" b="1">
                <a:solidFill>
                  <a:srgbClr val="FF0000"/>
                </a:solidFill>
                <a:latin typeface="黑体" panose="02010609060101010101" pitchFamily="49" charset="-122"/>
                <a:ea typeface="黑体" panose="02010609060101010101" pitchFamily="49" charset="-122"/>
              </a:rPr>
              <a:t>全盘接受的投降主义者</a:t>
            </a:r>
          </a:p>
        </p:txBody>
      </p:sp>
      <p:sp>
        <p:nvSpPr>
          <p:cNvPr id="178181" name="文本框 385028"/>
          <p:cNvSpPr/>
          <p:nvPr/>
        </p:nvSpPr>
        <p:spPr>
          <a:xfrm>
            <a:off x="1524000" y="0"/>
            <a:ext cx="7399338" cy="701675"/>
          </a:xfrm>
          <a:prstGeom prst="rect">
            <a:avLst/>
          </a:prstGeom>
          <a:noFill/>
          <a:ln w="9525">
            <a:noFill/>
          </a:ln>
        </p:spPr>
        <p:txBody>
          <a:bodyPr anchor="t" anchorCtr="0"/>
          <a:lstStyle/>
          <a:p>
            <a:pPr eaLnBrk="0" fontAlgn="base" hangingPunct="0">
              <a:buClr>
                <a:srgbClr val="FFFFFF"/>
              </a:buClr>
            </a:pPr>
            <a:r>
              <a:rPr lang="zh-CN" altLang="en-US" sz="4000" b="1" strike="noStrike" noProof="1">
                <a:solidFill>
                  <a:srgbClr val="7030A0"/>
                </a:solidFill>
                <a:effectLst>
                  <a:outerShdw blurRad="38100" dist="38100" dir="2700000">
                    <a:srgbClr val="C0C0C0"/>
                  </a:outerShdw>
                </a:effectLst>
                <a:latin typeface="Times New Roman" panose="02020603050405020304" charset="0"/>
                <a:ea typeface="黑体" panose="02010609060101010101" pitchFamily="49" charset="-122"/>
                <a:cs typeface="+mn-cs"/>
              </a:rPr>
              <a:t>对待文化遗产的三种错误态度</a:t>
            </a:r>
            <a:endParaRPr lang="zh-CN" altLang="en-US" sz="4000" b="1" strike="noStrike" noProof="1">
              <a:solidFill>
                <a:srgbClr val="7030A0"/>
              </a:solidFill>
              <a:effectLst>
                <a:outerShdw blurRad="38100" dist="38100" dir="2700000">
                  <a:srgbClr val="C0C0C0"/>
                </a:outerShdw>
              </a:effectLst>
              <a:latin typeface="Times New Roman" panose="02020603050405020304" charset="0"/>
              <a:ea typeface="黑体" panose="02010609060101010101" pitchFamily="49" charset="-122"/>
            </a:endParaRPr>
          </a:p>
        </p:txBody>
      </p:sp>
      <p:cxnSp>
        <p:nvCxnSpPr>
          <p:cNvPr id="185349" name="直接连接符 385030"/>
          <p:cNvCxnSpPr/>
          <p:nvPr/>
        </p:nvCxnSpPr>
        <p:spPr>
          <a:xfrm>
            <a:off x="1679575" y="701675"/>
            <a:ext cx="8458200" cy="0"/>
          </a:xfrm>
          <a:prstGeom prst="line">
            <a:avLst/>
          </a:prstGeom>
          <a:ln w="57150" cap="flat" cmpd="sng">
            <a:solidFill>
              <a:srgbClr val="663300"/>
            </a:solidFill>
            <a:prstDash val="solid"/>
            <a:round/>
            <a:headEnd type="none" w="med" len="med"/>
            <a:tailEnd type="none" w="med" len="med"/>
          </a:ln>
        </p:spPr>
      </p:cxnSp>
      <p:sp>
        <p:nvSpPr>
          <p:cNvPr id="185350" name="燕尾形箭头 385031"/>
          <p:cNvSpPr/>
          <p:nvPr/>
        </p:nvSpPr>
        <p:spPr>
          <a:xfrm>
            <a:off x="5951538" y="998538"/>
            <a:ext cx="838200" cy="457200"/>
          </a:xfrm>
          <a:prstGeom prst="notchedRightArrow">
            <a:avLst>
              <a:gd name="adj1" fmla="val 50000"/>
              <a:gd name="adj2" fmla="val 45706"/>
            </a:avLst>
          </a:prstGeom>
          <a:solidFill>
            <a:srgbClr val="92D050"/>
          </a:solidFill>
          <a:ln w="9525" cap="flat" cmpd="sng">
            <a:solidFill>
              <a:schemeClr val="tx1"/>
            </a:solidFill>
            <a:prstDash val="solid"/>
            <a:miter/>
            <a:headEnd type="none" w="med" len="med"/>
            <a:tailEnd type="none" w="med" len="med"/>
          </a:ln>
        </p:spPr>
        <p:txBody>
          <a:bodyPr wrap="none" anchor="ctr" anchorCtr="0"/>
          <a:lstStyle/>
          <a:p>
            <a:pPr algn="ctr"/>
            <a:endParaRPr lang="zh-CN" altLang="zh-CN" sz="2400">
              <a:latin typeface="Times New Roman" panose="02020603050405020304" charset="0"/>
              <a:ea typeface="黑体" panose="02010609060101010101" pitchFamily="49" charset="-122"/>
            </a:endParaRPr>
          </a:p>
        </p:txBody>
      </p:sp>
      <p:sp>
        <p:nvSpPr>
          <p:cNvPr id="185351" name="文本框 385032"/>
          <p:cNvSpPr/>
          <p:nvPr/>
        </p:nvSpPr>
        <p:spPr>
          <a:xfrm>
            <a:off x="6934200" y="903288"/>
            <a:ext cx="3203575" cy="579437"/>
          </a:xfrm>
          <a:prstGeom prst="rect">
            <a:avLst/>
          </a:prstGeom>
          <a:noFill/>
          <a:ln w="9525">
            <a:noFill/>
          </a:ln>
        </p:spPr>
        <p:txBody>
          <a:bodyPr anchor="t" anchorCtr="0"/>
          <a:lstStyle/>
          <a:p>
            <a:pPr eaLnBrk="0" hangingPunct="0">
              <a:buClr>
                <a:srgbClr val="FFFFFF"/>
              </a:buClr>
            </a:pPr>
            <a:r>
              <a:rPr lang="zh-CN" altLang="en-US" sz="4000" b="1">
                <a:latin typeface="黑体" panose="02010609060101010101" pitchFamily="49" charset="-122"/>
                <a:ea typeface="黑体" panose="02010609060101010101" pitchFamily="49" charset="-122"/>
              </a:rPr>
              <a:t>第三种：</a:t>
            </a:r>
          </a:p>
        </p:txBody>
      </p:sp>
      <p:sp>
        <p:nvSpPr>
          <p:cNvPr id="185352" name="燕尾形箭头 385033"/>
          <p:cNvSpPr/>
          <p:nvPr/>
        </p:nvSpPr>
        <p:spPr>
          <a:xfrm>
            <a:off x="6167438" y="4221163"/>
            <a:ext cx="838200" cy="457200"/>
          </a:xfrm>
          <a:prstGeom prst="notchedRightArrow">
            <a:avLst>
              <a:gd name="adj1" fmla="val 50000"/>
              <a:gd name="adj2" fmla="val 45706"/>
            </a:avLst>
          </a:prstGeom>
          <a:solidFill>
            <a:srgbClr val="92D050"/>
          </a:solidFill>
          <a:ln w="9525" cap="flat" cmpd="sng">
            <a:solidFill>
              <a:schemeClr val="tx1"/>
            </a:solidFill>
            <a:prstDash val="solid"/>
            <a:miter/>
            <a:headEnd type="none" w="med" len="med"/>
            <a:tailEnd type="none" w="med" len="med"/>
          </a:ln>
        </p:spPr>
        <p:txBody>
          <a:bodyPr wrap="none" anchor="ctr" anchorCtr="0"/>
          <a:lstStyle/>
          <a:p>
            <a:pPr algn="ctr"/>
            <a:endParaRPr lang="zh-CN" altLang="zh-CN" sz="2400">
              <a:latin typeface="Times New Roman" panose="02020603050405020304" charset="0"/>
              <a:ea typeface="黑体" panose="02010609060101010101" pitchFamily="49" charset="-122"/>
            </a:endParaRPr>
          </a:p>
        </p:txBody>
      </p:sp>
      <p:sp>
        <p:nvSpPr>
          <p:cNvPr id="185353" name="文本框 385034"/>
          <p:cNvSpPr/>
          <p:nvPr/>
        </p:nvSpPr>
        <p:spPr>
          <a:xfrm>
            <a:off x="7032625" y="4149725"/>
            <a:ext cx="3203575" cy="579438"/>
          </a:xfrm>
          <a:prstGeom prst="rect">
            <a:avLst/>
          </a:prstGeom>
          <a:noFill/>
          <a:ln w="9525">
            <a:noFill/>
          </a:ln>
        </p:spPr>
        <p:txBody>
          <a:bodyPr anchor="t" anchorCtr="0"/>
          <a:lstStyle/>
          <a:p>
            <a:pPr eaLnBrk="0" hangingPunct="0">
              <a:buClr>
                <a:srgbClr val="FFFFFF"/>
              </a:buClr>
            </a:pPr>
            <a:r>
              <a:rPr lang="zh-CN" altLang="en-US" sz="4000" b="1">
                <a:latin typeface="黑体" panose="02010609060101010101" pitchFamily="49" charset="-122"/>
                <a:ea typeface="黑体" panose="02010609060101010101" pitchFamily="49" charset="-122"/>
              </a:rPr>
              <a:t>指哪类人？</a:t>
            </a:r>
          </a:p>
        </p:txBody>
      </p:sp>
      <p:sp>
        <p:nvSpPr>
          <p:cNvPr id="178187" name="椭圆形标注 385035"/>
          <p:cNvSpPr/>
          <p:nvPr/>
        </p:nvSpPr>
        <p:spPr>
          <a:xfrm>
            <a:off x="2955925" y="3038158"/>
            <a:ext cx="1905000" cy="1111250"/>
          </a:xfrm>
          <a:prstGeom prst="wedgeEllipseCallout">
            <a:avLst>
              <a:gd name="adj1" fmla="val -29667"/>
              <a:gd name="adj2" fmla="val -124361"/>
            </a:avLst>
          </a:prstGeom>
          <a:solidFill>
            <a:srgbClr val="00B050"/>
          </a:solidFill>
          <a:ln w="9525" cap="flat" cmpd="sng">
            <a:solidFill>
              <a:schemeClr val="tx1"/>
            </a:solidFill>
            <a:prstDash val="solid"/>
            <a:miter/>
            <a:headEnd type="none" w="med" len="med"/>
            <a:tailEnd type="none" w="med" len="med"/>
          </a:ln>
        </p:spPr>
        <p:txBody>
          <a:bodyPr anchor="t" anchorCtr="0"/>
          <a:lstStyle/>
          <a:p>
            <a:pPr algn="ctr" fontAlgn="base">
              <a:buClr>
                <a:srgbClr val="FFFFFF"/>
              </a:buClr>
              <a:buFontTx/>
            </a:pPr>
            <a:r>
              <a:rPr lang="zh-CN" altLang="en-US" sz="4400" b="1" strike="noStrike" noProof="1">
                <a:solidFill>
                  <a:srgbClr val="FFFFFF"/>
                </a:solidFill>
                <a:effectLst>
                  <a:outerShdw blurRad="38100" dist="38100" dir="2700000">
                    <a:srgbClr val="000000"/>
                  </a:outerShdw>
                </a:effectLst>
                <a:latin typeface="黑体" panose="02010609060101010101" pitchFamily="49" charset="-122"/>
                <a:ea typeface="黑体" panose="02010609060101010101" pitchFamily="49" charset="-122"/>
                <a:cs typeface="+mn-cs"/>
              </a:rPr>
              <a:t>废物</a:t>
            </a:r>
            <a:endParaRPr lang="zh-CN" altLang="en-US" sz="4400" b="1" strike="noStrike" noProof="1">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78188" name="矩形 385036"/>
          <p:cNvSpPr/>
          <p:nvPr/>
        </p:nvSpPr>
        <p:spPr>
          <a:xfrm>
            <a:off x="5951538" y="3406775"/>
            <a:ext cx="5086350" cy="742950"/>
          </a:xfrm>
          <a:prstGeom prst="rect">
            <a:avLst/>
          </a:prstGeom>
          <a:noFill/>
          <a:ln w="9525">
            <a:noFill/>
          </a:ln>
        </p:spPr>
        <p:txBody>
          <a:bodyPr wrap="none" anchor="t" anchorCtr="0"/>
          <a:lstStyle/>
          <a:p>
            <a:r>
              <a:rPr lang="zh-CN" altLang="en-US" sz="4000" b="1">
                <a:solidFill>
                  <a:srgbClr val="7030A0"/>
                </a:solidFill>
                <a:latin typeface="黑体" panose="02010609060101010101" pitchFamily="49" charset="-122"/>
                <a:ea typeface="黑体" panose="02010609060101010101" pitchFamily="49" charset="-122"/>
              </a:rPr>
              <a:t>愚蠢无知，全盘接受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8179"/>
                                        </p:tgtEl>
                                        <p:attrNameLst>
                                          <p:attrName>style.visibility</p:attrName>
                                        </p:attrNameLst>
                                      </p:cBhvr>
                                      <p:to>
                                        <p:strVal val="visible"/>
                                      </p:to>
                                    </p:set>
                                    <p:anim calcmode="lin" valueType="num">
                                      <p:cBhvr additive="base">
                                        <p:cTn id="7" dur="500" fill="hold"/>
                                        <p:tgtEl>
                                          <p:spTgt spid="178179"/>
                                        </p:tgtEl>
                                        <p:attrNameLst>
                                          <p:attrName>ppt_x</p:attrName>
                                        </p:attrNameLst>
                                      </p:cBhvr>
                                      <p:tavLst>
                                        <p:tav tm="0">
                                          <p:val>
                                            <p:strVal val="#ppt_x"/>
                                          </p:val>
                                        </p:tav>
                                        <p:tav tm="100000">
                                          <p:val>
                                            <p:strVal val="#ppt_x"/>
                                          </p:val>
                                        </p:tav>
                                      </p:tavLst>
                                    </p:anim>
                                    <p:anim calcmode="lin" valueType="num">
                                      <p:cBhvr additive="base">
                                        <p:cTn id="8" dur="500" fill="hold"/>
                                        <p:tgtEl>
                                          <p:spTgt spid="1781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9" nodeType="clickEffect">
                                  <p:stCondLst>
                                    <p:cond delay="0"/>
                                  </p:stCondLst>
                                  <p:childTnLst>
                                    <p:set>
                                      <p:cBhvr>
                                        <p:cTn id="12" dur="1" fill="hold">
                                          <p:stCondLst>
                                            <p:cond delay="0"/>
                                          </p:stCondLst>
                                        </p:cTn>
                                        <p:tgtEl>
                                          <p:spTgt spid="178188"/>
                                        </p:tgtEl>
                                        <p:attrNameLst>
                                          <p:attrName>style.visibility</p:attrName>
                                        </p:attrNameLst>
                                      </p:cBhvr>
                                      <p:to>
                                        <p:strVal val="visible"/>
                                      </p:to>
                                    </p:set>
                                    <p:anim calcmode="lin" valueType="num">
                                      <p:cBhvr additive="base">
                                        <p:cTn id="13" dur="500" fill="hold"/>
                                        <p:tgtEl>
                                          <p:spTgt spid="178188"/>
                                        </p:tgtEl>
                                        <p:attrNameLst>
                                          <p:attrName>ppt_x</p:attrName>
                                        </p:attrNameLst>
                                      </p:cBhvr>
                                      <p:tavLst>
                                        <p:tav tm="0">
                                          <p:val>
                                            <p:strVal val="#ppt_x"/>
                                          </p:val>
                                        </p:tav>
                                        <p:tav tm="100000">
                                          <p:val>
                                            <p:strVal val="#ppt_x"/>
                                          </p:val>
                                        </p:tav>
                                      </p:tavLst>
                                    </p:anim>
                                    <p:anim calcmode="lin" valueType="num">
                                      <p:cBhvr additive="base">
                                        <p:cTn id="14" dur="500" fill="hold"/>
                                        <p:tgtEl>
                                          <p:spTgt spid="178188"/>
                                        </p:tgtEl>
                                        <p:attrNameLst>
                                          <p:attrName>ppt_y</p:attrName>
                                        </p:attrNameLst>
                                      </p:cBhvr>
                                      <p:tavLst>
                                        <p:tav tm="0">
                                          <p:val>
                                            <p:strVal val="1+#ppt_h/2"/>
                                          </p:val>
                                        </p:tav>
                                        <p:tav tm="100000">
                                          <p:val>
                                            <p:strVal val="#ppt_y"/>
                                          </p:val>
                                        </p:tav>
                                      </p:tavLst>
                                    </p:anim>
                                  </p:childTnLst>
                                </p:cTn>
                              </p:par>
                              <p:par>
                                <p:cTn id="15" presetID="2" presetClass="entr" presetSubtype="4" fill="hold" grpId="8" nodeType="withEffect">
                                  <p:stCondLst>
                                    <p:cond delay="0"/>
                                  </p:stCondLst>
                                  <p:childTnLst>
                                    <p:set>
                                      <p:cBhvr>
                                        <p:cTn id="16" dur="1" fill="hold">
                                          <p:stCondLst>
                                            <p:cond delay="0"/>
                                          </p:stCondLst>
                                        </p:cTn>
                                        <p:tgtEl>
                                          <p:spTgt spid="178187"/>
                                        </p:tgtEl>
                                        <p:attrNameLst>
                                          <p:attrName>style.visibility</p:attrName>
                                        </p:attrNameLst>
                                      </p:cBhvr>
                                      <p:to>
                                        <p:strVal val="visible"/>
                                      </p:to>
                                    </p:set>
                                    <p:anim calcmode="lin" valueType="num">
                                      <p:cBhvr additive="base">
                                        <p:cTn id="17" dur="500" fill="hold"/>
                                        <p:tgtEl>
                                          <p:spTgt spid="178187"/>
                                        </p:tgtEl>
                                        <p:attrNameLst>
                                          <p:attrName>ppt_x</p:attrName>
                                        </p:attrNameLst>
                                      </p:cBhvr>
                                      <p:tavLst>
                                        <p:tav tm="0">
                                          <p:val>
                                            <p:strVal val="#ppt_x"/>
                                          </p:val>
                                        </p:tav>
                                        <p:tav tm="100000">
                                          <p:val>
                                            <p:strVal val="#ppt_x"/>
                                          </p:val>
                                        </p:tav>
                                      </p:tavLst>
                                    </p:anim>
                                    <p:anim calcmode="lin" valueType="num">
                                      <p:cBhvr additive="base">
                                        <p:cTn id="18" dur="500" fill="hold"/>
                                        <p:tgtEl>
                                          <p:spTgt spid="17818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2" nodeType="clickEffect">
                                  <p:stCondLst>
                                    <p:cond delay="0"/>
                                  </p:stCondLst>
                                  <p:childTnLst>
                                    <p:set>
                                      <p:cBhvr>
                                        <p:cTn id="22" dur="1" fill="hold">
                                          <p:stCondLst>
                                            <p:cond delay="0"/>
                                          </p:stCondLst>
                                        </p:cTn>
                                        <p:tgtEl>
                                          <p:spTgt spid="178180"/>
                                        </p:tgtEl>
                                        <p:attrNameLst>
                                          <p:attrName>style.visibility</p:attrName>
                                        </p:attrNameLst>
                                      </p:cBhvr>
                                      <p:to>
                                        <p:strVal val="visible"/>
                                      </p:to>
                                    </p:set>
                                    <p:anim calcmode="lin" valueType="num">
                                      <p:cBhvr additive="base">
                                        <p:cTn id="23" dur="500" fill="hold"/>
                                        <p:tgtEl>
                                          <p:spTgt spid="178180"/>
                                        </p:tgtEl>
                                        <p:attrNameLst>
                                          <p:attrName>ppt_x</p:attrName>
                                        </p:attrNameLst>
                                      </p:cBhvr>
                                      <p:tavLst>
                                        <p:tav tm="0">
                                          <p:val>
                                            <p:strVal val="#ppt_x"/>
                                          </p:val>
                                        </p:tav>
                                        <p:tav tm="100000">
                                          <p:val>
                                            <p:strVal val="#ppt_x"/>
                                          </p:val>
                                        </p:tav>
                                      </p:tavLst>
                                    </p:anim>
                                    <p:anim calcmode="lin" valueType="num">
                                      <p:cBhvr additive="base">
                                        <p:cTn id="24" dur="500" fill="hold"/>
                                        <p:tgtEl>
                                          <p:spTgt spid="1781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9" grpId="0"/>
      <p:bldP spid="178180" grpId="2"/>
      <p:bldP spid="178187" grpId="8" animBg="1"/>
      <p:bldP spid="178188" grpId="9"/>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52577" name="Picture 2"/>
          <p:cNvPicPr>
            <a:picLocks noChangeAspect="1"/>
          </p:cNvPicPr>
          <p:nvPr/>
        </p:nvPicPr>
        <p:blipFill>
          <a:blip r:embed="rId3"/>
          <a:stretch>
            <a:fillRect/>
          </a:stretch>
        </p:blipFill>
        <p:spPr>
          <a:xfrm>
            <a:off x="10521950" y="5548630"/>
            <a:ext cx="1809750" cy="1187450"/>
          </a:xfrm>
          <a:prstGeom prst="rect">
            <a:avLst/>
          </a:prstGeom>
          <a:noFill/>
          <a:ln w="9525">
            <a:noFill/>
          </a:ln>
        </p:spPr>
      </p:pic>
      <p:pic>
        <p:nvPicPr>
          <p:cNvPr id="149507" name="Picture 3"/>
          <p:cNvPicPr>
            <a:picLocks noChangeAspect="1"/>
          </p:cNvPicPr>
          <p:nvPr/>
        </p:nvPicPr>
        <p:blipFill>
          <a:blip r:embed="rId4">
            <a:lum bright="23999"/>
          </a:blip>
          <a:stretch>
            <a:fillRect/>
          </a:stretch>
        </p:blipFill>
        <p:spPr>
          <a:xfrm>
            <a:off x="1524000" y="0"/>
            <a:ext cx="4140200" cy="3736975"/>
          </a:xfrm>
          <a:prstGeom prst="rect">
            <a:avLst/>
          </a:prstGeom>
          <a:solidFill>
            <a:srgbClr val="008080"/>
          </a:solidFill>
          <a:ln w="57150">
            <a:noFill/>
          </a:ln>
        </p:spPr>
      </p:pic>
      <p:sp>
        <p:nvSpPr>
          <p:cNvPr id="149508" name="Rectangle 4"/>
          <p:cNvSpPr/>
          <p:nvPr/>
        </p:nvSpPr>
        <p:spPr>
          <a:xfrm>
            <a:off x="650240" y="4070350"/>
            <a:ext cx="9371965" cy="2461260"/>
          </a:xfrm>
          <a:prstGeom prst="rect">
            <a:avLst/>
          </a:prstGeom>
          <a:noFill/>
          <a:ln w="50800" cap="flat" cmpd="sng">
            <a:solidFill>
              <a:schemeClr val="bg1"/>
            </a:solidFill>
            <a:prstDash val="solid"/>
            <a:miter/>
            <a:headEnd type="none" w="med" len="med"/>
            <a:tailEnd type="none" w="med" len="med"/>
          </a:ln>
        </p:spPr>
        <p:txBody>
          <a:bodyPr wrap="square" anchor="t" anchorCtr="0">
            <a:spAutoFit/>
          </a:bodyPr>
          <a:lstStyle/>
          <a:p>
            <a:r>
              <a:rPr lang="zh-CN" altLang="en-US" sz="3800" b="1">
                <a:latin typeface="黑体" panose="02010609060101010101" pitchFamily="49" charset="-122"/>
                <a:ea typeface="黑体" panose="02010609060101010101" pitchFamily="49" charset="-122"/>
              </a:rPr>
              <a:t>杂文集</a:t>
            </a:r>
            <a:r>
              <a:rPr lang="en-US" altLang="zh-CN" sz="3800" b="1">
                <a:latin typeface="黑体" panose="02010609060101010101" pitchFamily="49" charset="-122"/>
                <a:ea typeface="黑体" panose="02010609060101010101" pitchFamily="49" charset="-122"/>
              </a:rPr>
              <a:t>:</a:t>
            </a:r>
          </a:p>
          <a:p>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华盖集</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坟</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南腔北调集</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二心集</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而已集</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且介亭杂文</a:t>
            </a:r>
            <a:r>
              <a:rPr lang="en-US" altLang="zh-CN" sz="3800" b="1">
                <a:latin typeface="黑体" panose="02010609060101010101" pitchFamily="49" charset="-122"/>
                <a:ea typeface="黑体" panose="02010609060101010101" pitchFamily="49" charset="-122"/>
              </a:rPr>
              <a:t>》</a:t>
            </a:r>
            <a:r>
              <a:rPr lang="zh-CN" altLang="en-US" sz="3800" b="1">
                <a:latin typeface="黑体" panose="02010609060101010101" pitchFamily="49" charset="-122"/>
                <a:ea typeface="黑体" panose="02010609060101010101" pitchFamily="49" charset="-122"/>
              </a:rPr>
              <a:t>。</a:t>
            </a:r>
            <a:r>
              <a:rPr lang="zh-CN" altLang="en-US" sz="4000" b="1">
                <a:latin typeface="Arial" panose="020B0604020202020204" pitchFamily="34" charset="0"/>
                <a:ea typeface="黑体" panose="02010609060101010101" pitchFamily="49" charset="-122"/>
              </a:rPr>
              <a:t>本文选自杂文集</a:t>
            </a:r>
            <a:r>
              <a:rPr lang="en-US" altLang="zh-CN" sz="4000" b="1">
                <a:latin typeface="Arial" panose="020B0604020202020204" pitchFamily="34" charset="0"/>
                <a:ea typeface="黑体" panose="02010609060101010101" pitchFamily="49" charset="-122"/>
              </a:rPr>
              <a:t>《</a:t>
            </a:r>
            <a:r>
              <a:rPr lang="zh-CN" altLang="en-US" sz="4000" b="1" u="sng">
                <a:latin typeface="Arial" panose="020B0604020202020204" pitchFamily="34" charset="0"/>
                <a:ea typeface="黑体" panose="02010609060101010101" pitchFamily="49" charset="-122"/>
              </a:rPr>
              <a:t>且介亭杂文</a:t>
            </a:r>
            <a:r>
              <a:rPr lang="en-US" altLang="zh-CN" sz="4000" b="1">
                <a:latin typeface="Arial" panose="020B0604020202020204" pitchFamily="34" charset="0"/>
                <a:ea typeface="黑体" panose="02010609060101010101" pitchFamily="49" charset="-122"/>
              </a:rPr>
              <a:t>》</a:t>
            </a:r>
          </a:p>
        </p:txBody>
      </p:sp>
      <p:sp>
        <p:nvSpPr>
          <p:cNvPr id="149509" name="Text Box 5"/>
          <p:cNvSpPr/>
          <p:nvPr/>
        </p:nvSpPr>
        <p:spPr>
          <a:xfrm>
            <a:off x="6098540" y="937260"/>
            <a:ext cx="5212715" cy="2799715"/>
          </a:xfrm>
          <a:prstGeom prst="rect">
            <a:avLst/>
          </a:prstGeom>
          <a:noFill/>
          <a:ln w="50800" cap="flat" cmpd="sng">
            <a:solidFill>
              <a:schemeClr val="bg1"/>
            </a:solidFill>
            <a:prstDash val="solid"/>
            <a:miter/>
            <a:headEnd type="none" w="med" len="med"/>
            <a:tailEnd type="none" w="med" len="med"/>
          </a:ln>
        </p:spPr>
        <p:txBody>
          <a:bodyPr wrap="square" anchor="t" anchorCtr="0">
            <a:spAutoFit/>
          </a:bodyPr>
          <a:lstStyle/>
          <a:p>
            <a:pPr fontAlgn="t"/>
            <a:r>
              <a:rPr lang="en-US" altLang="zh-CN" sz="3800">
                <a:solidFill>
                  <a:srgbClr val="333399"/>
                </a:solidFill>
                <a:latin typeface="华文中宋" panose="02010600040101010101" pitchFamily="2" charset="-122"/>
                <a:ea typeface="华文中宋" panose="02010600040101010101" pitchFamily="2" charset="-122"/>
              </a:rPr>
              <a:t>      </a:t>
            </a:r>
            <a:r>
              <a:rPr lang="zh-CN" altLang="en-US" sz="4400" b="1">
                <a:latin typeface="黑体" panose="02010609060101010101" pitchFamily="49" charset="-122"/>
                <a:ea typeface="黑体" panose="02010609060101010101" pitchFamily="49" charset="-122"/>
              </a:rPr>
              <a:t>鲁迅最杰出的是杂文创作。其杂文</a:t>
            </a:r>
            <a:r>
              <a:rPr lang="zh-CN" altLang="en-US" sz="4400" b="1">
                <a:solidFill>
                  <a:srgbClr val="7030A0"/>
                </a:solidFill>
                <a:latin typeface="华文中宋" panose="02010600040101010101" pitchFamily="2" charset="-122"/>
                <a:ea typeface="黑体" panose="02010609060101010101" pitchFamily="49" charset="-122"/>
              </a:rPr>
              <a:t>“</a:t>
            </a:r>
            <a:r>
              <a:rPr lang="zh-CN" altLang="en-US" sz="4400" b="1">
                <a:solidFill>
                  <a:srgbClr val="7030A0"/>
                </a:solidFill>
                <a:latin typeface="黑体" panose="02010609060101010101" pitchFamily="49" charset="-122"/>
                <a:ea typeface="黑体" panose="02010609060101010101" pitchFamily="49" charset="-122"/>
              </a:rPr>
              <a:t>象投枪</a:t>
            </a:r>
            <a:r>
              <a:rPr lang="en-US" altLang="zh-CN" sz="4400" b="1">
                <a:solidFill>
                  <a:srgbClr val="7030A0"/>
                </a:solidFill>
                <a:latin typeface="黑体" panose="02010609060101010101" pitchFamily="49" charset="-122"/>
                <a:ea typeface="黑体" panose="02010609060101010101" pitchFamily="49" charset="-122"/>
              </a:rPr>
              <a:t>,</a:t>
            </a:r>
            <a:r>
              <a:rPr lang="zh-CN" altLang="en-US" sz="4400" b="1">
                <a:solidFill>
                  <a:srgbClr val="7030A0"/>
                </a:solidFill>
                <a:latin typeface="黑体" panose="02010609060101010101" pitchFamily="49" charset="-122"/>
                <a:ea typeface="黑体" panose="02010609060101010101" pitchFamily="49" charset="-122"/>
              </a:rPr>
              <a:t>象匕首</a:t>
            </a:r>
            <a:r>
              <a:rPr lang="en-US" altLang="zh-CN" sz="4400" b="1">
                <a:solidFill>
                  <a:srgbClr val="7030A0"/>
                </a:solidFill>
                <a:latin typeface="黑体" panose="02010609060101010101" pitchFamily="49" charset="-122"/>
                <a:ea typeface="黑体" panose="02010609060101010101" pitchFamily="49" charset="-122"/>
              </a:rPr>
              <a:t>,</a:t>
            </a:r>
            <a:r>
              <a:rPr lang="zh-CN" altLang="en-US" sz="4400" b="1">
                <a:solidFill>
                  <a:srgbClr val="7030A0"/>
                </a:solidFill>
                <a:latin typeface="黑体" panose="02010609060101010101" pitchFamily="49" charset="-122"/>
                <a:ea typeface="黑体" panose="02010609060101010101" pitchFamily="49" charset="-122"/>
              </a:rPr>
              <a:t>直刺向黑暗势力</a:t>
            </a:r>
            <a:r>
              <a:rPr lang="zh-CN" altLang="en-US" sz="4400" b="1">
                <a:solidFill>
                  <a:srgbClr val="7030A0"/>
                </a:solidFill>
                <a:latin typeface="华文中宋" panose="02010600040101010101" pitchFamily="2" charset="-122"/>
                <a:ea typeface="黑体" panose="02010609060101010101" pitchFamily="49" charset="-122"/>
              </a:rPr>
              <a:t>”</a:t>
            </a:r>
            <a:r>
              <a:rPr lang="zh-CN" altLang="en-US" sz="4400" b="1">
                <a:latin typeface="黑体" panose="02010609060101010101" pitchFamily="49" charset="-122"/>
                <a:ea typeface="黑体" panose="02010609060101010101" pitchFamily="49"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149507"/>
                                        </p:tgtEl>
                                        <p:attrNameLst>
                                          <p:attrName>style.visibility</p:attrName>
                                        </p:attrNameLst>
                                      </p:cBhvr>
                                      <p:to>
                                        <p:strVal val="visible"/>
                                      </p:to>
                                    </p:set>
                                    <p:anim calcmode="lin" valueType="num">
                                      <p:cBhvr additive="base">
                                        <p:cTn id="7" dur="500" fill="hold"/>
                                        <p:tgtEl>
                                          <p:spTgt spid="149507"/>
                                        </p:tgtEl>
                                        <p:attrNameLst>
                                          <p:attrName>ppt_x</p:attrName>
                                        </p:attrNameLst>
                                      </p:cBhvr>
                                      <p:tavLst>
                                        <p:tav tm="0">
                                          <p:val>
                                            <p:strVal val="#ppt_x"/>
                                          </p:val>
                                        </p:tav>
                                        <p:tav tm="100000">
                                          <p:val>
                                            <p:strVal val="#ppt_x"/>
                                          </p:val>
                                        </p:tav>
                                      </p:tavLst>
                                    </p:anim>
                                    <p:anim calcmode="lin" valueType="num">
                                      <p:cBhvr additive="base">
                                        <p:cTn id="8" dur="500" fill="hold"/>
                                        <p:tgtEl>
                                          <p:spTgt spid="14950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9509"/>
                                        </p:tgtEl>
                                        <p:attrNameLst>
                                          <p:attrName>style.visibility</p:attrName>
                                        </p:attrNameLst>
                                      </p:cBhvr>
                                      <p:to>
                                        <p:strVal val="visible"/>
                                      </p:to>
                                    </p:set>
                                    <p:anim calcmode="lin" valueType="num">
                                      <p:cBhvr additive="base">
                                        <p:cTn id="12" dur="500" fill="hold"/>
                                        <p:tgtEl>
                                          <p:spTgt spid="149509"/>
                                        </p:tgtEl>
                                        <p:attrNameLst>
                                          <p:attrName>ppt_x</p:attrName>
                                        </p:attrNameLst>
                                      </p:cBhvr>
                                      <p:tavLst>
                                        <p:tav tm="0">
                                          <p:val>
                                            <p:strVal val="#ppt_x"/>
                                          </p:val>
                                        </p:tav>
                                        <p:tav tm="100000">
                                          <p:val>
                                            <p:strVal val="#ppt_x"/>
                                          </p:val>
                                        </p:tav>
                                      </p:tavLst>
                                    </p:anim>
                                    <p:anim calcmode="lin" valueType="num">
                                      <p:cBhvr additive="base">
                                        <p:cTn id="13" dur="500" fill="hold"/>
                                        <p:tgtEl>
                                          <p:spTgt spid="14950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9508"/>
                                        </p:tgtEl>
                                        <p:attrNameLst>
                                          <p:attrName>style.visibility</p:attrName>
                                        </p:attrNameLst>
                                      </p:cBhvr>
                                      <p:to>
                                        <p:strVal val="visible"/>
                                      </p:to>
                                    </p:set>
                                    <p:anim calcmode="lin" valueType="num">
                                      <p:cBhvr additive="base">
                                        <p:cTn id="18" dur="500" fill="hold"/>
                                        <p:tgtEl>
                                          <p:spTgt spid="149508"/>
                                        </p:tgtEl>
                                        <p:attrNameLst>
                                          <p:attrName>ppt_x</p:attrName>
                                        </p:attrNameLst>
                                      </p:cBhvr>
                                      <p:tavLst>
                                        <p:tav tm="0">
                                          <p:val>
                                            <p:strVal val="#ppt_x"/>
                                          </p:val>
                                        </p:tav>
                                        <p:tav tm="100000">
                                          <p:val>
                                            <p:strVal val="#ppt_x"/>
                                          </p:val>
                                        </p:tav>
                                      </p:tavLst>
                                    </p:anim>
                                    <p:anim calcmode="lin" valueType="num">
                                      <p:cBhvr additive="base">
                                        <p:cTn id="19" dur="500" fill="hold"/>
                                        <p:tgtEl>
                                          <p:spTgt spid="1495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animBg="1"/>
      <p:bldP spid="14950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6369" name="文本框 386049"/>
          <p:cNvSpPr/>
          <p:nvPr/>
        </p:nvSpPr>
        <p:spPr>
          <a:xfrm>
            <a:off x="1524000" y="0"/>
            <a:ext cx="10312400" cy="808038"/>
          </a:xfrm>
          <a:prstGeom prst="rect">
            <a:avLst/>
          </a:prstGeom>
          <a:noFill/>
          <a:ln w="9525">
            <a:noFill/>
          </a:ln>
        </p:spPr>
        <p:txBody>
          <a:bodyPr anchor="t" anchorCtr="0"/>
          <a:lstStyle/>
          <a:p>
            <a:pPr>
              <a:spcBef>
                <a:spcPct val="50000"/>
              </a:spcBef>
              <a:buClr>
                <a:srgbClr val="FFFFFF"/>
              </a:buClr>
            </a:pPr>
            <a:r>
              <a:rPr lang="zh-CN" altLang="en-US" sz="3600" b="1">
                <a:solidFill>
                  <a:srgbClr val="7030A0"/>
                </a:solidFill>
                <a:latin typeface="黑体" panose="02010609060101010101" pitchFamily="49" charset="-122"/>
                <a:ea typeface="黑体" panose="02010609060101010101" pitchFamily="49" charset="-122"/>
              </a:rPr>
              <a:t>“拿来主义”者</a:t>
            </a:r>
            <a:r>
              <a:rPr lang="zh-CN" altLang="en-US" sz="3600" b="1">
                <a:latin typeface="黑体" panose="02010609060101010101" pitchFamily="49" charset="-122"/>
                <a:ea typeface="黑体" panose="02010609060101010101" pitchFamily="49" charset="-122"/>
              </a:rPr>
              <a:t>是怎样</a:t>
            </a:r>
            <a:r>
              <a:rPr lang="zh-CN" altLang="en-US" sz="3600" b="1">
                <a:solidFill>
                  <a:srgbClr val="7030A0"/>
                </a:solidFill>
                <a:latin typeface="黑体" panose="02010609060101010101" pitchFamily="49" charset="-122"/>
                <a:ea typeface="黑体" panose="02010609060101010101" pitchFamily="49" charset="-122"/>
              </a:rPr>
              <a:t>“挑选”</a:t>
            </a:r>
            <a:r>
              <a:rPr lang="zh-CN" altLang="en-US" sz="3600" b="1">
                <a:latin typeface="黑体" panose="02010609060101010101" pitchFamily="49" charset="-122"/>
                <a:ea typeface="黑体" panose="02010609060101010101" pitchFamily="49" charset="-122"/>
              </a:rPr>
              <a:t>文化遗产的</a:t>
            </a:r>
            <a:r>
              <a:rPr lang="en-US" altLang="zh-CN" sz="3600" b="1">
                <a:latin typeface="黑体" panose="02010609060101010101" pitchFamily="49" charset="-122"/>
                <a:ea typeface="黑体" panose="02010609060101010101" pitchFamily="49" charset="-122"/>
              </a:rPr>
              <a:t>?</a:t>
            </a:r>
          </a:p>
        </p:txBody>
      </p:sp>
      <p:sp>
        <p:nvSpPr>
          <p:cNvPr id="179203" name="文本框 386050"/>
          <p:cNvSpPr/>
          <p:nvPr/>
        </p:nvSpPr>
        <p:spPr>
          <a:xfrm>
            <a:off x="2371725" y="5915025"/>
            <a:ext cx="2857500" cy="617538"/>
          </a:xfrm>
          <a:prstGeom prst="rect">
            <a:avLst/>
          </a:prstGeom>
          <a:noFill/>
          <a:ln w="9525">
            <a:noFill/>
          </a:ln>
        </p:spPr>
        <p:txBody>
          <a:bodyPr anchor="t" anchorCtr="0"/>
          <a:lstStyle/>
          <a:p>
            <a:pPr fontAlgn="base">
              <a:spcBef>
                <a:spcPct val="50000"/>
              </a:spcBef>
              <a:buClr>
                <a:srgbClr val="FFFFFF"/>
              </a:buClr>
            </a:pPr>
            <a:r>
              <a:rPr lang="zh-CN" altLang="en-US" sz="4000" b="1" strike="noStrike" noProof="1">
                <a:effectLst>
                  <a:outerShdw blurRad="38100" dist="38100" dir="2700000">
                    <a:srgbClr val="C0C0C0"/>
                  </a:outerShdw>
                </a:effectLst>
                <a:latin typeface="黑体" panose="02010609060101010101" pitchFamily="49" charset="-122"/>
                <a:ea typeface="黑体" panose="02010609060101010101" pitchFamily="49" charset="-122"/>
                <a:cs typeface="+mn-cs"/>
              </a:rPr>
              <a:t>姨太太</a:t>
            </a:r>
            <a:endParaRPr lang="zh-CN" altLang="en-US" sz="4000" b="1" strike="noStrike" noProof="1">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186371" name="文本框 386053"/>
          <p:cNvSpPr/>
          <p:nvPr/>
        </p:nvSpPr>
        <p:spPr>
          <a:xfrm>
            <a:off x="1524000" y="2292350"/>
            <a:ext cx="603250" cy="4316413"/>
          </a:xfrm>
          <a:prstGeom prst="rect">
            <a:avLst/>
          </a:prstGeom>
          <a:noFill/>
          <a:ln w="9525">
            <a:noFill/>
          </a:ln>
        </p:spPr>
        <p:txBody>
          <a:bodyPr anchor="t" anchorCtr="0"/>
          <a:lstStyle/>
          <a:p>
            <a:pPr>
              <a:spcBef>
                <a:spcPct val="50000"/>
              </a:spcBef>
            </a:pPr>
            <a:r>
              <a:rPr lang="zh-CN" altLang="en-US" sz="4000" b="1">
                <a:latin typeface="黑体" panose="02010609060101010101" pitchFamily="49" charset="-122"/>
                <a:ea typeface="黑体" panose="02010609060101010101" pitchFamily="49" charset="-122"/>
              </a:rPr>
              <a:t>大宅子里的遗产</a:t>
            </a:r>
          </a:p>
        </p:txBody>
      </p:sp>
      <p:grpSp>
        <p:nvGrpSpPr>
          <p:cNvPr id="179205" name="组合 386054"/>
          <p:cNvGrpSpPr/>
          <p:nvPr/>
        </p:nvGrpSpPr>
        <p:grpSpPr>
          <a:xfrm>
            <a:off x="3552825" y="2362200"/>
            <a:ext cx="2647950" cy="642938"/>
            <a:chOff x="3120" y="1382"/>
            <a:chExt cx="1668" cy="405"/>
          </a:xfrm>
        </p:grpSpPr>
        <p:sp>
          <p:nvSpPr>
            <p:cNvPr id="186373" name="左箭头 386055"/>
            <p:cNvSpPr/>
            <p:nvPr/>
          </p:nvSpPr>
          <p:spPr>
            <a:xfrm>
              <a:off x="3120" y="1536"/>
              <a:ext cx="312" cy="167"/>
            </a:xfrm>
            <a:prstGeom prst="leftArrow">
              <a:avLst>
                <a:gd name="adj1" fmla="val 50000"/>
                <a:gd name="adj2" fmla="val 66504"/>
              </a:avLst>
            </a:prstGeom>
            <a:noFill/>
            <a:ln w="9525" cap="flat" cmpd="sng">
              <a:solidFill>
                <a:schemeClr val="tx1"/>
              </a:solidFill>
              <a:prstDash val="solid"/>
              <a:miter/>
              <a:headEnd type="none" w="med" len="med"/>
              <a:tailEnd type="none" w="med" len="med"/>
            </a:ln>
          </p:spPr>
          <p:txBody>
            <a:bodyPr anchor="t" anchorCtr="0"/>
            <a:lstStyle/>
            <a:p>
              <a:endParaRPr lang="zh-CN" altLang="en-US">
                <a:latin typeface="Comic Sans MS" panose="030F0702030302020204" pitchFamily="66" charset="0"/>
                <a:ea typeface="宋体" panose="02010600030101010101" pitchFamily="2" charset="-122"/>
              </a:endParaRPr>
            </a:p>
          </p:txBody>
        </p:sp>
        <p:sp>
          <p:nvSpPr>
            <p:cNvPr id="186374" name="文本框 386056"/>
            <p:cNvSpPr/>
            <p:nvPr/>
          </p:nvSpPr>
          <p:spPr>
            <a:xfrm>
              <a:off x="3432" y="1382"/>
              <a:ext cx="1356" cy="405"/>
            </a:xfrm>
            <a:prstGeom prst="rect">
              <a:avLst/>
            </a:prstGeom>
            <a:noFill/>
            <a:ln w="9525">
              <a:noFill/>
            </a:ln>
          </p:spPr>
          <p:txBody>
            <a:bodyPr anchor="t" anchorCtr="0"/>
            <a:lstStyle/>
            <a:p>
              <a:pPr>
                <a:spcBef>
                  <a:spcPct val="50000"/>
                </a:spcBef>
                <a:buClr>
                  <a:srgbClr val="FFFFFF"/>
                </a:buClr>
              </a:pPr>
              <a:r>
                <a:rPr lang="zh-CN" altLang="en-US" sz="4000" b="1">
                  <a:latin typeface="黑体" panose="02010609060101010101" pitchFamily="49" charset="-122"/>
                  <a:ea typeface="黑体" panose="02010609060101010101" pitchFamily="49" charset="-122"/>
                </a:rPr>
                <a:t>吃掉</a:t>
              </a:r>
            </a:p>
          </p:txBody>
        </p:sp>
      </p:grpSp>
      <p:grpSp>
        <p:nvGrpSpPr>
          <p:cNvPr id="179208" name="组合 386057"/>
          <p:cNvGrpSpPr/>
          <p:nvPr/>
        </p:nvGrpSpPr>
        <p:grpSpPr>
          <a:xfrm>
            <a:off x="3616325" y="3381375"/>
            <a:ext cx="2155825" cy="571500"/>
            <a:chOff x="3120" y="1826"/>
            <a:chExt cx="962" cy="360"/>
          </a:xfrm>
        </p:grpSpPr>
        <p:sp>
          <p:nvSpPr>
            <p:cNvPr id="186376" name="左箭头 386058"/>
            <p:cNvSpPr/>
            <p:nvPr/>
          </p:nvSpPr>
          <p:spPr>
            <a:xfrm>
              <a:off x="3120" y="1968"/>
              <a:ext cx="221" cy="148"/>
            </a:xfrm>
            <a:prstGeom prst="leftArrow">
              <a:avLst>
                <a:gd name="adj1" fmla="val 50000"/>
                <a:gd name="adj2" fmla="val 66511"/>
              </a:avLst>
            </a:prstGeom>
            <a:noFill/>
            <a:ln w="9525" cap="flat" cmpd="sng">
              <a:solidFill>
                <a:schemeClr val="tx1"/>
              </a:solidFill>
              <a:prstDash val="solid"/>
              <a:miter/>
              <a:headEnd type="none" w="med" len="med"/>
              <a:tailEnd type="none" w="med" len="med"/>
            </a:ln>
          </p:spPr>
          <p:txBody>
            <a:bodyPr anchor="t" anchorCtr="0"/>
            <a:lstStyle/>
            <a:p>
              <a:endParaRPr lang="zh-CN" altLang="en-US">
                <a:latin typeface="Comic Sans MS" panose="030F0702030302020204" pitchFamily="66" charset="0"/>
                <a:ea typeface="宋体" panose="02010600030101010101" pitchFamily="2" charset="-122"/>
              </a:endParaRPr>
            </a:p>
          </p:txBody>
        </p:sp>
        <p:sp>
          <p:nvSpPr>
            <p:cNvPr id="186377" name="文本框 386059"/>
            <p:cNvSpPr/>
            <p:nvPr/>
          </p:nvSpPr>
          <p:spPr>
            <a:xfrm>
              <a:off x="3313" y="1826"/>
              <a:ext cx="769" cy="360"/>
            </a:xfrm>
            <a:prstGeom prst="rect">
              <a:avLst/>
            </a:prstGeom>
            <a:noFill/>
            <a:ln w="9525">
              <a:noFill/>
            </a:ln>
          </p:spPr>
          <p:txBody>
            <a:bodyPr anchor="t" anchorCtr="0"/>
            <a:lstStyle/>
            <a:p>
              <a:pPr>
                <a:spcBef>
                  <a:spcPct val="50000"/>
                </a:spcBef>
                <a:buClr>
                  <a:srgbClr val="FFFFFF"/>
                </a:buClr>
              </a:pPr>
              <a:r>
                <a:rPr lang="zh-CN" altLang="en-US" sz="4000" b="1">
                  <a:latin typeface="黑体" panose="02010609060101010101" pitchFamily="49" charset="-122"/>
                  <a:ea typeface="黑体" panose="02010609060101010101" pitchFamily="49" charset="-122"/>
                </a:rPr>
                <a:t>送药房</a:t>
              </a:r>
            </a:p>
          </p:txBody>
        </p:sp>
      </p:grpSp>
      <p:grpSp>
        <p:nvGrpSpPr>
          <p:cNvPr id="179211" name="组合 386060"/>
          <p:cNvGrpSpPr/>
          <p:nvPr/>
        </p:nvGrpSpPr>
        <p:grpSpPr>
          <a:xfrm>
            <a:off x="3530600" y="4587875"/>
            <a:ext cx="2762250" cy="457200"/>
            <a:chOff x="3120" y="2448"/>
            <a:chExt cx="1740" cy="288"/>
          </a:xfrm>
        </p:grpSpPr>
        <p:sp>
          <p:nvSpPr>
            <p:cNvPr id="186379" name="左箭头 386061"/>
            <p:cNvSpPr/>
            <p:nvPr/>
          </p:nvSpPr>
          <p:spPr>
            <a:xfrm>
              <a:off x="3120" y="2544"/>
              <a:ext cx="336" cy="192"/>
            </a:xfrm>
            <a:prstGeom prst="leftArrow">
              <a:avLst>
                <a:gd name="adj1" fmla="val 50000"/>
                <a:gd name="adj2" fmla="val 66508"/>
              </a:avLst>
            </a:prstGeom>
            <a:noFill/>
            <a:ln w="9525" cap="flat" cmpd="sng">
              <a:solidFill>
                <a:schemeClr val="tx1"/>
              </a:solidFill>
              <a:prstDash val="solid"/>
              <a:miter/>
              <a:headEnd type="none" w="med" len="med"/>
              <a:tailEnd type="none" w="med" len="med"/>
            </a:ln>
          </p:spPr>
          <p:txBody>
            <a:bodyPr anchor="t" anchorCtr="0"/>
            <a:lstStyle/>
            <a:p>
              <a:endParaRPr lang="zh-CN" altLang="en-US">
                <a:latin typeface="Comic Sans MS" panose="030F0702030302020204" pitchFamily="66" charset="0"/>
                <a:ea typeface="宋体" panose="02010600030101010101" pitchFamily="2" charset="-122"/>
              </a:endParaRPr>
            </a:p>
          </p:txBody>
        </p:sp>
        <p:sp>
          <p:nvSpPr>
            <p:cNvPr id="186380" name="文本框 386062"/>
            <p:cNvSpPr/>
            <p:nvPr/>
          </p:nvSpPr>
          <p:spPr>
            <a:xfrm>
              <a:off x="3456" y="2448"/>
              <a:ext cx="1404" cy="288"/>
            </a:xfrm>
            <a:prstGeom prst="rect">
              <a:avLst/>
            </a:prstGeom>
            <a:noFill/>
            <a:ln w="9525">
              <a:noFill/>
            </a:ln>
          </p:spPr>
          <p:txBody>
            <a:bodyPr anchor="t" anchorCtr="0"/>
            <a:lstStyle/>
            <a:p>
              <a:pPr>
                <a:spcBef>
                  <a:spcPct val="50000"/>
                </a:spcBef>
                <a:buClr>
                  <a:srgbClr val="FFFFFF"/>
                </a:buClr>
              </a:pPr>
              <a:r>
                <a:rPr lang="zh-CN" altLang="en-US" sz="4000" b="1">
                  <a:latin typeface="黑体" panose="02010609060101010101" pitchFamily="49" charset="-122"/>
                  <a:ea typeface="黑体" panose="02010609060101010101" pitchFamily="49" charset="-122"/>
                </a:rPr>
                <a:t>送，毁掉</a:t>
              </a:r>
            </a:p>
          </p:txBody>
        </p:sp>
      </p:grpSp>
      <p:grpSp>
        <p:nvGrpSpPr>
          <p:cNvPr id="179214" name="组合 386063"/>
          <p:cNvGrpSpPr/>
          <p:nvPr/>
        </p:nvGrpSpPr>
        <p:grpSpPr>
          <a:xfrm>
            <a:off x="3970338" y="5876925"/>
            <a:ext cx="2424112" cy="498475"/>
            <a:chOff x="3168" y="2998"/>
            <a:chExt cx="1527" cy="314"/>
          </a:xfrm>
        </p:grpSpPr>
        <p:sp>
          <p:nvSpPr>
            <p:cNvPr id="186382" name="左箭头 386064"/>
            <p:cNvSpPr/>
            <p:nvPr/>
          </p:nvSpPr>
          <p:spPr>
            <a:xfrm>
              <a:off x="3168" y="3168"/>
              <a:ext cx="249" cy="144"/>
            </a:xfrm>
            <a:prstGeom prst="leftArrow">
              <a:avLst>
                <a:gd name="adj1" fmla="val 50000"/>
                <a:gd name="adj2" fmla="val 66508"/>
              </a:avLst>
            </a:prstGeom>
            <a:noFill/>
            <a:ln w="9525" cap="flat" cmpd="sng">
              <a:solidFill>
                <a:schemeClr val="tx1"/>
              </a:solidFill>
              <a:prstDash val="solid"/>
              <a:miter/>
              <a:headEnd type="none" w="med" len="med"/>
              <a:tailEnd type="none" w="med" len="med"/>
            </a:ln>
          </p:spPr>
          <p:txBody>
            <a:bodyPr anchor="t" anchorCtr="0"/>
            <a:lstStyle/>
            <a:p>
              <a:endParaRPr lang="zh-CN" altLang="en-US">
                <a:latin typeface="Comic Sans MS" panose="030F0702030302020204" pitchFamily="66" charset="0"/>
                <a:ea typeface="宋体" panose="02010600030101010101" pitchFamily="2" charset="-122"/>
              </a:endParaRPr>
            </a:p>
          </p:txBody>
        </p:sp>
        <p:sp>
          <p:nvSpPr>
            <p:cNvPr id="186383" name="文本框 386065"/>
            <p:cNvSpPr/>
            <p:nvPr/>
          </p:nvSpPr>
          <p:spPr>
            <a:xfrm>
              <a:off x="3417" y="2998"/>
              <a:ext cx="1278" cy="288"/>
            </a:xfrm>
            <a:prstGeom prst="rect">
              <a:avLst/>
            </a:prstGeom>
            <a:noFill/>
            <a:ln w="9525">
              <a:noFill/>
            </a:ln>
          </p:spPr>
          <p:txBody>
            <a:bodyPr anchor="t" anchorCtr="0"/>
            <a:lstStyle/>
            <a:p>
              <a:pPr>
                <a:spcBef>
                  <a:spcPct val="50000"/>
                </a:spcBef>
                <a:buClr>
                  <a:srgbClr val="FFFFFF"/>
                </a:buClr>
              </a:pPr>
              <a:r>
                <a:rPr lang="zh-CN" altLang="en-US" sz="4000" b="1">
                  <a:latin typeface="黑体" panose="02010609060101010101" pitchFamily="49" charset="-122"/>
                  <a:ea typeface="黑体" panose="02010609060101010101" pitchFamily="49" charset="-122"/>
                </a:rPr>
                <a:t>走散</a:t>
              </a:r>
            </a:p>
          </p:txBody>
        </p:sp>
      </p:grpSp>
      <p:sp>
        <p:nvSpPr>
          <p:cNvPr id="179217" name="左箭头标注 386066"/>
          <p:cNvSpPr/>
          <p:nvPr/>
        </p:nvSpPr>
        <p:spPr>
          <a:xfrm>
            <a:off x="6823075" y="2319338"/>
            <a:ext cx="3892550" cy="685800"/>
          </a:xfrm>
          <a:prstGeom prst="leftArrowCallout">
            <a:avLst>
              <a:gd name="adj1" fmla="val 25000"/>
              <a:gd name="adj2" fmla="val 25000"/>
              <a:gd name="adj3" fmla="val 46695"/>
              <a:gd name="adj4" fmla="val 79046"/>
            </a:avLst>
          </a:prstGeom>
          <a:solidFill>
            <a:schemeClr val="bg1"/>
          </a:solidFill>
          <a:ln w="9525" cap="flat" cmpd="sng">
            <a:solidFill>
              <a:schemeClr val="tx1"/>
            </a:solidFill>
            <a:prstDash val="solid"/>
            <a:miter/>
            <a:headEnd type="none" w="med" len="med"/>
            <a:tailEnd type="none" w="med" len="med"/>
          </a:ln>
        </p:spPr>
        <p:txBody>
          <a:bodyPr wrap="none" anchor="ctr" anchorCtr="0"/>
          <a:lstStyle/>
          <a:p>
            <a:pPr algn="ctr"/>
            <a:r>
              <a:rPr lang="zh-CN" altLang="en-US" sz="4000" b="1">
                <a:solidFill>
                  <a:srgbClr val="FF0000"/>
                </a:solidFill>
                <a:latin typeface="黑体" panose="02010609060101010101" pitchFamily="49" charset="-122"/>
                <a:ea typeface="黑体" panose="02010609060101010101" pitchFamily="49" charset="-122"/>
              </a:rPr>
              <a:t>喻文化精华</a:t>
            </a:r>
          </a:p>
        </p:txBody>
      </p:sp>
      <p:sp>
        <p:nvSpPr>
          <p:cNvPr id="179218" name="左箭头标注 386067"/>
          <p:cNvSpPr/>
          <p:nvPr/>
        </p:nvSpPr>
        <p:spPr>
          <a:xfrm>
            <a:off x="6823075" y="3005138"/>
            <a:ext cx="3844925" cy="1185862"/>
          </a:xfrm>
          <a:prstGeom prst="leftArrowCallout">
            <a:avLst>
              <a:gd name="adj1" fmla="val 25000"/>
              <a:gd name="adj2" fmla="val 25000"/>
              <a:gd name="adj3" fmla="val 42780"/>
              <a:gd name="adj4" fmla="val 79046"/>
            </a:avLst>
          </a:prstGeom>
          <a:solidFill>
            <a:schemeClr val="bg1"/>
          </a:solidFill>
          <a:ln w="9525" cap="flat" cmpd="sng">
            <a:solidFill>
              <a:schemeClr val="tx1"/>
            </a:solidFill>
            <a:prstDash val="solid"/>
            <a:miter/>
            <a:headEnd type="none" w="med" len="med"/>
            <a:tailEnd type="none" w="med" len="med"/>
          </a:ln>
        </p:spPr>
        <p:txBody>
          <a:bodyPr wrap="none" anchor="ctr" anchorCtr="0"/>
          <a:lstStyle/>
          <a:p>
            <a:pPr algn="ctr"/>
            <a:r>
              <a:rPr lang="zh-CN" altLang="en-US" sz="4000" b="1">
                <a:solidFill>
                  <a:srgbClr val="FF0000"/>
                </a:solidFill>
                <a:latin typeface="黑体" panose="02010609060101010101" pitchFamily="49" charset="-122"/>
                <a:ea typeface="黑体" panose="02010609060101010101" pitchFamily="49" charset="-122"/>
              </a:rPr>
              <a:t>喻精华糟粕</a:t>
            </a:r>
          </a:p>
          <a:p>
            <a:pPr algn="ctr"/>
            <a:r>
              <a:rPr lang="zh-CN" altLang="en-US" sz="4000" b="1">
                <a:solidFill>
                  <a:srgbClr val="FF0000"/>
                </a:solidFill>
                <a:latin typeface="黑体" panose="02010609060101010101" pitchFamily="49" charset="-122"/>
                <a:ea typeface="黑体" panose="02010609060101010101" pitchFamily="49" charset="-122"/>
              </a:rPr>
              <a:t>并存的文化</a:t>
            </a:r>
          </a:p>
        </p:txBody>
      </p:sp>
      <p:sp>
        <p:nvSpPr>
          <p:cNvPr id="179219" name="左箭头标注 386068"/>
          <p:cNvSpPr/>
          <p:nvPr/>
        </p:nvSpPr>
        <p:spPr>
          <a:xfrm>
            <a:off x="6823075" y="4271963"/>
            <a:ext cx="3890963" cy="1195387"/>
          </a:xfrm>
          <a:prstGeom prst="leftArrowCallout">
            <a:avLst>
              <a:gd name="adj1" fmla="val 25000"/>
              <a:gd name="adj2" fmla="val 25000"/>
              <a:gd name="adj3" fmla="val 46699"/>
              <a:gd name="adj4" fmla="val 79046"/>
            </a:avLst>
          </a:prstGeom>
          <a:solidFill>
            <a:schemeClr val="bg1"/>
          </a:solidFill>
          <a:ln w="9525" cap="flat" cmpd="sng">
            <a:solidFill>
              <a:schemeClr val="tx1"/>
            </a:solidFill>
            <a:prstDash val="solid"/>
            <a:miter/>
            <a:headEnd type="none" w="med" len="med"/>
            <a:tailEnd type="none" w="med" len="med"/>
          </a:ln>
        </p:spPr>
        <p:txBody>
          <a:bodyPr wrap="none" anchor="ctr" anchorCtr="0"/>
          <a:lstStyle/>
          <a:p>
            <a:pPr algn="ctr"/>
            <a:endParaRPr lang="zh-CN" altLang="en-US" sz="4000" b="1">
              <a:solidFill>
                <a:srgbClr val="FF0000"/>
              </a:solidFill>
              <a:latin typeface="黑体" panose="02010609060101010101" pitchFamily="49" charset="-122"/>
              <a:ea typeface="黑体" panose="02010609060101010101" pitchFamily="49" charset="-122"/>
            </a:endParaRPr>
          </a:p>
        </p:txBody>
      </p:sp>
      <p:sp>
        <p:nvSpPr>
          <p:cNvPr id="179220" name="左箭头标注 386069"/>
          <p:cNvSpPr/>
          <p:nvPr/>
        </p:nvSpPr>
        <p:spPr>
          <a:xfrm>
            <a:off x="6821488" y="5557838"/>
            <a:ext cx="3846512" cy="1300162"/>
          </a:xfrm>
          <a:prstGeom prst="leftArrowCallout">
            <a:avLst>
              <a:gd name="adj1" fmla="val 25000"/>
              <a:gd name="adj2" fmla="val 23148"/>
              <a:gd name="adj3" fmla="val 46774"/>
              <a:gd name="adj4" fmla="val 79046"/>
            </a:avLst>
          </a:prstGeom>
          <a:solidFill>
            <a:schemeClr val="bg1"/>
          </a:solidFill>
          <a:ln w="9525" cap="flat" cmpd="sng">
            <a:solidFill>
              <a:schemeClr val="tx1"/>
            </a:solidFill>
            <a:prstDash val="solid"/>
            <a:miter/>
            <a:headEnd type="none" w="med" len="med"/>
            <a:tailEnd type="none" w="med" len="med"/>
          </a:ln>
        </p:spPr>
        <p:txBody>
          <a:bodyPr wrap="none" anchor="ctr" anchorCtr="0"/>
          <a:lstStyle/>
          <a:p>
            <a:pPr algn="ctr"/>
            <a:r>
              <a:rPr lang="zh-CN" altLang="en-US" sz="4000" b="1">
                <a:solidFill>
                  <a:srgbClr val="FF0000"/>
                </a:solidFill>
                <a:latin typeface="黑体" panose="02010609060101010101" pitchFamily="49" charset="-122"/>
                <a:ea typeface="黑体" panose="02010609060101010101" pitchFamily="49" charset="-122"/>
              </a:rPr>
              <a:t>喻腐朽淫糜</a:t>
            </a:r>
          </a:p>
          <a:p>
            <a:pPr algn="ctr"/>
            <a:r>
              <a:rPr lang="zh-CN" altLang="en-US" sz="4000" b="1">
                <a:solidFill>
                  <a:srgbClr val="FF0000"/>
                </a:solidFill>
                <a:latin typeface="黑体" panose="02010609060101010101" pitchFamily="49" charset="-122"/>
                <a:ea typeface="黑体" panose="02010609060101010101" pitchFamily="49" charset="-122"/>
              </a:rPr>
              <a:t>的封建文化</a:t>
            </a:r>
          </a:p>
        </p:txBody>
      </p:sp>
      <p:sp>
        <p:nvSpPr>
          <p:cNvPr id="179221" name="文本框 386070"/>
          <p:cNvSpPr/>
          <p:nvPr/>
        </p:nvSpPr>
        <p:spPr>
          <a:xfrm>
            <a:off x="1536700" y="808038"/>
            <a:ext cx="5286375" cy="1366837"/>
          </a:xfrm>
          <a:prstGeom prst="rect">
            <a:avLst/>
          </a:prstGeom>
          <a:noFill/>
          <a:ln w="9525">
            <a:noFill/>
          </a:ln>
        </p:spPr>
        <p:txBody>
          <a:bodyPr anchor="t" anchorCtr="0"/>
          <a:lstStyle/>
          <a:p>
            <a:pPr>
              <a:spcBef>
                <a:spcPct val="50000"/>
              </a:spcBef>
              <a:buClr>
                <a:srgbClr val="FFFFFF"/>
              </a:buClr>
            </a:pPr>
            <a:r>
              <a:rPr lang="zh-CN" altLang="en-US" sz="4000" b="1">
                <a:latin typeface="黑体" panose="02010609060101010101" pitchFamily="49" charset="-122"/>
                <a:ea typeface="黑体" panose="02010609060101010101" pitchFamily="49" charset="-122"/>
              </a:rPr>
              <a:t>“拿来主义”者对待遗产的态度是:</a:t>
            </a:r>
          </a:p>
        </p:txBody>
      </p:sp>
      <p:sp>
        <p:nvSpPr>
          <p:cNvPr id="179222" name="文本框 386071"/>
          <p:cNvSpPr/>
          <p:nvPr/>
        </p:nvSpPr>
        <p:spPr>
          <a:xfrm>
            <a:off x="1524000" y="682625"/>
            <a:ext cx="2660650" cy="749300"/>
          </a:xfrm>
          <a:prstGeom prst="rect">
            <a:avLst/>
          </a:prstGeom>
          <a:solidFill>
            <a:srgbClr val="FFFF00"/>
          </a:solidFill>
          <a:ln w="9525">
            <a:noFill/>
          </a:ln>
        </p:spPr>
        <p:txBody>
          <a:bodyPr anchor="t" anchorCtr="0"/>
          <a:lstStyle/>
          <a:p>
            <a:pPr>
              <a:spcBef>
                <a:spcPct val="50000"/>
              </a:spcBef>
            </a:pPr>
            <a:r>
              <a:rPr lang="zh-CN" altLang="en-US" sz="4400" b="1">
                <a:solidFill>
                  <a:srgbClr val="FF0000"/>
                </a:solidFill>
                <a:latin typeface="黑体" panose="02010609060101010101" pitchFamily="49" charset="-122"/>
                <a:ea typeface="黑体" panose="02010609060101010101" pitchFamily="49" charset="-122"/>
              </a:rPr>
              <a:t>比喻论证：</a:t>
            </a:r>
            <a:endParaRPr lang="en-US" altLang="zh-CN" sz="4400" b="1" i="1">
              <a:solidFill>
                <a:srgbClr val="FF0000"/>
              </a:solidFill>
              <a:latin typeface="黑体" panose="02010609060101010101" pitchFamily="49" charset="-122"/>
              <a:ea typeface="黑体" panose="02010609060101010101" pitchFamily="49" charset="-122"/>
            </a:endParaRPr>
          </a:p>
        </p:txBody>
      </p:sp>
      <p:sp>
        <p:nvSpPr>
          <p:cNvPr id="179223" name="文本框 386072"/>
          <p:cNvSpPr/>
          <p:nvPr/>
        </p:nvSpPr>
        <p:spPr>
          <a:xfrm>
            <a:off x="4767263" y="1431925"/>
            <a:ext cx="5097463" cy="742950"/>
          </a:xfrm>
          <a:prstGeom prst="rect">
            <a:avLst/>
          </a:prstGeom>
          <a:noFill/>
          <a:ln w="9525">
            <a:noFill/>
          </a:ln>
        </p:spPr>
        <p:txBody>
          <a:bodyPr anchor="t" anchorCtr="0"/>
          <a:lstStyle/>
          <a:p>
            <a:pPr fontAlgn="base">
              <a:spcBef>
                <a:spcPct val="50000"/>
              </a:spcBef>
              <a:buFontTx/>
            </a:pPr>
            <a:r>
              <a:rPr lang="zh-CN" altLang="en-US" sz="4000" b="1" strike="noStrike" noProof="1">
                <a:solidFill>
                  <a:srgbClr val="FF0000"/>
                </a:solidFill>
                <a:latin typeface="黑体" panose="02010609060101010101" pitchFamily="49" charset="-122"/>
                <a:ea typeface="黑体" panose="02010609060101010101" pitchFamily="49" charset="-122"/>
                <a:cs typeface="+mn-cs"/>
              </a:rPr>
              <a:t>取其精华,</a:t>
            </a:r>
            <a:r>
              <a:rPr lang="zh-CN" altLang="en-US" sz="4000" b="1" strike="noStrike" noProof="1">
                <a:solidFill>
                  <a:srgbClr val="FF0000"/>
                </a:solidFill>
                <a:latin typeface="黑体" panose="02010609060101010101" pitchFamily="49" charset="-122"/>
                <a:ea typeface="黑体" panose="02010609060101010101" pitchFamily="49" charset="-122"/>
                <a:cs typeface="+mn-cs"/>
                <a:sym typeface="宋体" panose="02010600030101010101" pitchFamily="2" charset="-122"/>
              </a:rPr>
              <a:t>去其糟粕!</a:t>
            </a:r>
            <a:endParaRPr lang="zh-CN" altLang="en-US" sz="4000" b="1" strike="noStrike" noProof="1">
              <a:solidFill>
                <a:srgbClr val="FF0000"/>
              </a:solidFill>
              <a:latin typeface="黑体" panose="02010609060101010101" pitchFamily="49" charset="-122"/>
              <a:ea typeface="黑体" panose="02010609060101010101" pitchFamily="49" charset="-122"/>
            </a:endParaRPr>
          </a:p>
          <a:p>
            <a:pPr fontAlgn="base">
              <a:spcBef>
                <a:spcPct val="50000"/>
              </a:spcBef>
              <a:buFontTx/>
            </a:pPr>
            <a:endParaRPr lang="en-US" altLang="zh-CN" sz="3000" b="1" strike="noStrike" noProof="1">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179224" name="文本框 386073"/>
          <p:cNvSpPr/>
          <p:nvPr/>
        </p:nvSpPr>
        <p:spPr>
          <a:xfrm>
            <a:off x="8401050" y="5876925"/>
            <a:ext cx="1754188" cy="1006475"/>
          </a:xfrm>
          <a:prstGeom prst="rect">
            <a:avLst/>
          </a:prstGeom>
          <a:noFill/>
          <a:ln w="9525">
            <a:noFill/>
          </a:ln>
        </p:spPr>
        <p:txBody>
          <a:bodyPr anchor="t" anchorCtr="0"/>
          <a:lstStyle/>
          <a:p>
            <a:pPr fontAlgn="base">
              <a:spcBef>
                <a:spcPct val="50000"/>
              </a:spcBef>
              <a:buClr>
                <a:srgbClr val="FFFFFF"/>
              </a:buClr>
            </a:pPr>
            <a:endParaRPr lang="en-US" altLang="zh-CN" sz="3000" b="1" strike="noStrike" noProof="1">
              <a:solidFill>
                <a:srgbClr val="CC0000"/>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grpSp>
        <p:nvGrpSpPr>
          <p:cNvPr id="186392" name="组合 386076"/>
          <p:cNvGrpSpPr/>
          <p:nvPr/>
        </p:nvGrpSpPr>
        <p:grpSpPr>
          <a:xfrm>
            <a:off x="2251075" y="2622550"/>
            <a:ext cx="304800" cy="3657600"/>
            <a:chOff x="2160" y="1584"/>
            <a:chExt cx="192" cy="1680"/>
          </a:xfrm>
        </p:grpSpPr>
        <p:sp>
          <p:nvSpPr>
            <p:cNvPr id="186393" name="左中括号 386077"/>
            <p:cNvSpPr/>
            <p:nvPr/>
          </p:nvSpPr>
          <p:spPr>
            <a:xfrm>
              <a:off x="2160" y="1584"/>
              <a:ext cx="144" cy="1680"/>
            </a:xfrm>
            <a:prstGeom prst="leftBracket">
              <a:avLst>
                <a:gd name="adj" fmla="val 0"/>
              </a:avLst>
            </a:prstGeom>
            <a:noFill/>
            <a:ln w="22225" cap="flat" cmpd="sng">
              <a:solidFill>
                <a:schemeClr val="tx1"/>
              </a:solidFill>
              <a:prstDash val="solid"/>
              <a:round/>
              <a:headEnd type="none" w="med" len="med"/>
              <a:tailEnd type="stealth" w="med" len="med"/>
            </a:ln>
          </p:spPr>
          <p:txBody>
            <a:bodyPr anchor="t" anchorCtr="0"/>
            <a:lstStyle/>
            <a:p>
              <a:endParaRPr lang="zh-CN" altLang="en-US">
                <a:latin typeface="Comic Sans MS" panose="030F0702030302020204" pitchFamily="66" charset="0"/>
                <a:ea typeface="宋体" panose="02010600030101010101" pitchFamily="2" charset="-122"/>
              </a:endParaRPr>
            </a:p>
          </p:txBody>
        </p:sp>
        <p:cxnSp>
          <p:nvCxnSpPr>
            <p:cNvPr id="186394" name="直接连接符 386078"/>
            <p:cNvCxnSpPr/>
            <p:nvPr/>
          </p:nvCxnSpPr>
          <p:spPr>
            <a:xfrm>
              <a:off x="2160" y="2064"/>
              <a:ext cx="192" cy="0"/>
            </a:xfrm>
            <a:prstGeom prst="line">
              <a:avLst/>
            </a:prstGeom>
            <a:ln w="22225" cap="flat" cmpd="sng">
              <a:solidFill>
                <a:schemeClr val="tx1"/>
              </a:solidFill>
              <a:prstDash val="solid"/>
              <a:round/>
              <a:headEnd type="none" w="med" len="med"/>
              <a:tailEnd type="stealth" w="med" len="med"/>
            </a:ln>
          </p:spPr>
        </p:cxnSp>
        <p:cxnSp>
          <p:nvCxnSpPr>
            <p:cNvPr id="186395" name="直接连接符 386079"/>
            <p:cNvCxnSpPr/>
            <p:nvPr/>
          </p:nvCxnSpPr>
          <p:spPr>
            <a:xfrm>
              <a:off x="2160" y="2592"/>
              <a:ext cx="144" cy="0"/>
            </a:xfrm>
            <a:prstGeom prst="line">
              <a:avLst/>
            </a:prstGeom>
            <a:ln w="22225" cap="flat" cmpd="sng">
              <a:solidFill>
                <a:schemeClr val="tx1"/>
              </a:solidFill>
              <a:prstDash val="solid"/>
              <a:round/>
              <a:headEnd type="none" w="med" len="med"/>
              <a:tailEnd type="stealth" w="med" len="med"/>
            </a:ln>
          </p:spPr>
        </p:cxnSp>
      </p:grpSp>
      <p:sp>
        <p:nvSpPr>
          <p:cNvPr id="179229" name="文本框 386080"/>
          <p:cNvSpPr/>
          <p:nvPr/>
        </p:nvSpPr>
        <p:spPr>
          <a:xfrm>
            <a:off x="2479675" y="2362200"/>
            <a:ext cx="2287588" cy="642938"/>
          </a:xfrm>
          <a:prstGeom prst="rect">
            <a:avLst/>
          </a:prstGeom>
          <a:noFill/>
          <a:ln w="9525">
            <a:noFill/>
          </a:ln>
        </p:spPr>
        <p:txBody>
          <a:bodyPr anchor="t" anchorCtr="0"/>
          <a:lstStyle/>
          <a:p>
            <a:pPr fontAlgn="base">
              <a:spcBef>
                <a:spcPct val="50000"/>
              </a:spcBef>
              <a:buClr>
                <a:srgbClr val="FFFFFF"/>
              </a:buClr>
              <a:buSzTx/>
            </a:pPr>
            <a:r>
              <a:rPr lang="zh-CN" altLang="en-US" sz="4000" b="1" strike="noStrike" noProof="1">
                <a:effectLst>
                  <a:outerShdw blurRad="38100" dist="38100" dir="2700000">
                    <a:srgbClr val="C0C0C0"/>
                  </a:outerShdw>
                </a:effectLst>
                <a:latin typeface="黑体" panose="02010609060101010101" pitchFamily="49" charset="-122"/>
                <a:ea typeface="黑体" panose="02010609060101010101" pitchFamily="49" charset="-122"/>
                <a:cs typeface="+mn-cs"/>
              </a:rPr>
              <a:t>鱼翅  </a:t>
            </a:r>
            <a:endParaRPr lang="zh-CN" altLang="en-US" sz="4000" b="1" strike="noStrike" noProof="1">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179230" name="文本框 386081"/>
          <p:cNvSpPr/>
          <p:nvPr/>
        </p:nvSpPr>
        <p:spPr>
          <a:xfrm>
            <a:off x="2532063" y="3324225"/>
            <a:ext cx="1566863" cy="685800"/>
          </a:xfrm>
          <a:prstGeom prst="rect">
            <a:avLst/>
          </a:prstGeom>
          <a:noFill/>
          <a:ln w="9525">
            <a:noFill/>
          </a:ln>
        </p:spPr>
        <p:txBody>
          <a:bodyPr anchor="t" anchorCtr="0"/>
          <a:lstStyle/>
          <a:p>
            <a:pPr fontAlgn="base">
              <a:spcBef>
                <a:spcPct val="50000"/>
              </a:spcBef>
              <a:buClr>
                <a:srgbClr val="FFFFFF"/>
              </a:buClr>
            </a:pPr>
            <a:r>
              <a:rPr lang="zh-CN" altLang="en-US" sz="4000" b="1" strike="noStrike" noProof="1">
                <a:effectLst>
                  <a:outerShdw blurRad="38100" dist="38100" dir="2700000">
                    <a:srgbClr val="C0C0C0"/>
                  </a:outerShdw>
                </a:effectLst>
                <a:latin typeface="黑体" panose="02010609060101010101" pitchFamily="49" charset="-122"/>
                <a:ea typeface="黑体" panose="02010609060101010101" pitchFamily="49" charset="-122"/>
                <a:cs typeface="+mn-cs"/>
              </a:rPr>
              <a:t>鸦片</a:t>
            </a:r>
            <a:r>
              <a:rPr lang="zh-CN" altLang="en-US" sz="2400" b="1" strike="noStrike" noProof="1">
                <a:solidFill>
                  <a:srgbClr val="333399"/>
                </a:solidFill>
                <a:effectLst>
                  <a:outerShdw blurRad="38100" dist="38100" dir="2700000">
                    <a:srgbClr val="C0C0C0"/>
                  </a:outerShdw>
                </a:effectLst>
                <a:latin typeface="黑体" panose="02010609060101010101" pitchFamily="49" charset="-122"/>
                <a:ea typeface="黑体" panose="02010609060101010101" pitchFamily="49" charset="-122"/>
                <a:cs typeface="+mn-cs"/>
              </a:rPr>
              <a:t> </a:t>
            </a:r>
            <a:endParaRPr lang="zh-CN" altLang="en-US" sz="2400" b="1" strike="noStrike" noProof="1">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179231" name="文本框 386082"/>
          <p:cNvSpPr/>
          <p:nvPr/>
        </p:nvSpPr>
        <p:spPr>
          <a:xfrm>
            <a:off x="2479675" y="4287838"/>
            <a:ext cx="1673225" cy="1289050"/>
          </a:xfrm>
          <a:prstGeom prst="rect">
            <a:avLst/>
          </a:prstGeom>
          <a:noFill/>
          <a:ln w="9525">
            <a:noFill/>
          </a:ln>
        </p:spPr>
        <p:txBody>
          <a:bodyPr anchor="t" anchorCtr="0"/>
          <a:lstStyle/>
          <a:p>
            <a:pPr fontAlgn="base">
              <a:spcBef>
                <a:spcPct val="50000"/>
              </a:spcBef>
              <a:buClr>
                <a:srgbClr val="FFFFFF"/>
              </a:buClr>
              <a:buFontTx/>
            </a:pPr>
            <a:r>
              <a:rPr lang="zh-CN" altLang="en-US" sz="4000" b="1" strike="noStrike" noProof="1">
                <a:effectLst>
                  <a:outerShdw blurRad="38100" dist="38100" dir="2700000">
                    <a:srgbClr val="C0C0C0"/>
                  </a:outerShdw>
                </a:effectLst>
                <a:latin typeface="黑体" panose="02010609060101010101" pitchFamily="49" charset="-122"/>
                <a:ea typeface="黑体" panose="02010609060101010101" pitchFamily="49" charset="-122"/>
                <a:cs typeface="+mn-cs"/>
              </a:rPr>
              <a:t>烟枪烟灯</a:t>
            </a:r>
            <a:endParaRPr lang="zh-CN" altLang="en-US" sz="4000" b="1" strike="noStrike" noProof="1">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179232" name="Text Box 354"/>
          <p:cNvSpPr/>
          <p:nvPr/>
        </p:nvSpPr>
        <p:spPr>
          <a:xfrm>
            <a:off x="4767263" y="2278063"/>
            <a:ext cx="2011362" cy="768350"/>
          </a:xfrm>
          <a:prstGeom prst="rect">
            <a:avLst/>
          </a:prstGeom>
          <a:solidFill>
            <a:srgbClr val="D9EDEE"/>
          </a:solidFill>
          <a:ln w="9525">
            <a:noFill/>
          </a:ln>
        </p:spPr>
        <p:txBody>
          <a:bodyPr anchor="t" anchorCtr="0">
            <a:spAutoFit/>
          </a:bodyPr>
          <a:lstStyle/>
          <a:p>
            <a:pPr algn="ctr"/>
            <a:r>
              <a:rPr lang="zh-CN" altLang="en-US" sz="4400" b="1">
                <a:solidFill>
                  <a:srgbClr val="FF0000"/>
                </a:solidFill>
                <a:latin typeface="黑体" panose="02010609060101010101" pitchFamily="49" charset="-122"/>
                <a:ea typeface="黑体" panose="02010609060101010101" pitchFamily="49" charset="-122"/>
              </a:rPr>
              <a:t>吸收</a:t>
            </a:r>
          </a:p>
        </p:txBody>
      </p:sp>
      <p:sp>
        <p:nvSpPr>
          <p:cNvPr id="179233" name="Text Box 355"/>
          <p:cNvSpPr/>
          <p:nvPr/>
        </p:nvSpPr>
        <p:spPr>
          <a:xfrm>
            <a:off x="4094163" y="3324225"/>
            <a:ext cx="2676525" cy="768350"/>
          </a:xfrm>
          <a:prstGeom prst="rect">
            <a:avLst/>
          </a:prstGeom>
          <a:solidFill>
            <a:srgbClr val="D9EDEE"/>
          </a:solidFill>
          <a:ln w="9525">
            <a:noFill/>
          </a:ln>
        </p:spPr>
        <p:txBody>
          <a:bodyPr wrap="square" anchor="t" anchorCtr="0">
            <a:spAutoFit/>
          </a:bodyPr>
          <a:lstStyle/>
          <a:p>
            <a:r>
              <a:rPr lang="zh-CN" altLang="en-US" sz="4400" b="1">
                <a:solidFill>
                  <a:srgbClr val="FF0000"/>
                </a:solidFill>
                <a:latin typeface="黑体" panose="02010609060101010101" pitchFamily="49" charset="-122"/>
                <a:ea typeface="黑体" panose="02010609060101010101" pitchFamily="49" charset="-122"/>
              </a:rPr>
              <a:t>批判吸收</a:t>
            </a:r>
          </a:p>
        </p:txBody>
      </p:sp>
      <p:sp>
        <p:nvSpPr>
          <p:cNvPr id="179234" name="Text Box 356"/>
          <p:cNvSpPr/>
          <p:nvPr/>
        </p:nvSpPr>
        <p:spPr>
          <a:xfrm>
            <a:off x="3263900" y="4211638"/>
            <a:ext cx="3719513" cy="1445260"/>
          </a:xfrm>
          <a:prstGeom prst="rect">
            <a:avLst/>
          </a:prstGeom>
          <a:solidFill>
            <a:srgbClr val="D9EDEE"/>
          </a:solidFill>
          <a:ln w="9525">
            <a:noFill/>
          </a:ln>
        </p:spPr>
        <p:txBody>
          <a:bodyPr wrap="square" anchor="t" anchorCtr="0">
            <a:spAutoFit/>
          </a:bodyPr>
          <a:lstStyle/>
          <a:p>
            <a:r>
              <a:rPr lang="zh-CN" altLang="en-US" sz="4400" b="1">
                <a:solidFill>
                  <a:srgbClr val="FF0000"/>
                </a:solidFill>
                <a:latin typeface="黑体" panose="02010609060101010101" pitchFamily="49" charset="-122"/>
                <a:ea typeface="黑体" panose="02010609060101010101" pitchFamily="49" charset="-122"/>
              </a:rPr>
              <a:t>送一点进博物馆，其余毁掉</a:t>
            </a:r>
          </a:p>
        </p:txBody>
      </p:sp>
      <p:sp>
        <p:nvSpPr>
          <p:cNvPr id="179235" name="文本框 1"/>
          <p:cNvSpPr/>
          <p:nvPr/>
        </p:nvSpPr>
        <p:spPr>
          <a:xfrm flipH="1">
            <a:off x="4622800" y="5915025"/>
            <a:ext cx="2147888" cy="768350"/>
          </a:xfrm>
          <a:prstGeom prst="rect">
            <a:avLst/>
          </a:prstGeom>
          <a:solidFill>
            <a:srgbClr val="D9EDEE"/>
          </a:solidFill>
          <a:ln w="9525">
            <a:noFill/>
          </a:ln>
        </p:spPr>
        <p:txBody>
          <a:bodyPr wrap="square" anchor="t" anchorCtr="0">
            <a:spAutoFit/>
          </a:bodyPr>
          <a:lstStyle/>
          <a:p>
            <a:pPr algn="ctr"/>
            <a:r>
              <a:rPr lang="zh-CN" altLang="en-US" sz="4400" b="1">
                <a:solidFill>
                  <a:srgbClr val="FF0000"/>
                </a:solidFill>
                <a:latin typeface="黑体" panose="02010609060101010101" pitchFamily="49" charset="-122"/>
                <a:ea typeface="黑体" panose="02010609060101010101" pitchFamily="49" charset="-122"/>
                <a:sym typeface="宋体" panose="02010600030101010101" pitchFamily="2" charset="-122"/>
              </a:rPr>
              <a:t>摒弃</a:t>
            </a:r>
            <a:endParaRPr lang="zh-CN" altLang="en-US" sz="4400" b="1">
              <a:solidFill>
                <a:srgbClr val="FF0000"/>
              </a:solidFill>
              <a:latin typeface="黑体" panose="02010609060101010101" pitchFamily="49" charset="-122"/>
              <a:ea typeface="黑体" panose="02010609060101010101" pitchFamily="49" charset="-122"/>
            </a:endParaRPr>
          </a:p>
        </p:txBody>
      </p:sp>
      <p:sp>
        <p:nvSpPr>
          <p:cNvPr id="179236" name="文本框 2"/>
          <p:cNvSpPr/>
          <p:nvPr/>
        </p:nvSpPr>
        <p:spPr>
          <a:xfrm>
            <a:off x="7712075" y="4271963"/>
            <a:ext cx="3133725" cy="1322070"/>
          </a:xfrm>
          <a:prstGeom prst="rect">
            <a:avLst/>
          </a:prstGeom>
          <a:noFill/>
          <a:ln w="9525">
            <a:noFill/>
          </a:ln>
        </p:spPr>
        <p:txBody>
          <a:bodyPr wrap="square" anchor="t" anchorCtr="0">
            <a:spAutoFit/>
          </a:bodyPr>
          <a:lstStyle/>
          <a:p>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喻文化遗产中的旧形式</a:t>
            </a:r>
            <a:endParaRPr lang="zh-CN" altLang="en-US">
              <a:latin typeface="Arial" panose="020B0604020202020204" pitchFamily="34" charset="0"/>
              <a:ea typeface="宋体" panose="02010600030101010101" pitchFamily="2" charset="-122"/>
            </a:endParaRPr>
          </a:p>
        </p:txBody>
      </p:sp>
      <p:sp>
        <p:nvSpPr>
          <p:cNvPr id="179237" name="文本框 386074"/>
          <p:cNvSpPr/>
          <p:nvPr/>
        </p:nvSpPr>
        <p:spPr>
          <a:xfrm>
            <a:off x="4152900" y="684213"/>
            <a:ext cx="5181600" cy="746125"/>
          </a:xfrm>
          <a:prstGeom prst="rect">
            <a:avLst/>
          </a:prstGeom>
          <a:solidFill>
            <a:srgbClr val="FFFF00"/>
          </a:solidFill>
          <a:ln w="9525">
            <a:noFill/>
          </a:ln>
        </p:spPr>
        <p:txBody>
          <a:bodyPr anchor="t" anchorCtr="0"/>
          <a:lstStyle/>
          <a:p>
            <a:pPr>
              <a:spcBef>
                <a:spcPct val="50000"/>
              </a:spcBef>
            </a:pPr>
            <a:r>
              <a:rPr lang="zh-CN" altLang="en-US" sz="4000" b="1">
                <a:solidFill>
                  <a:srgbClr val="FF0000"/>
                </a:solidFill>
                <a:latin typeface="黑体" panose="02010609060101010101" pitchFamily="49" charset="-122"/>
                <a:ea typeface="黑体" panose="02010609060101010101" pitchFamily="49" charset="-122"/>
              </a:rPr>
              <a:t>形象具体、浅显生动。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9205"/>
                                        </p:tgtEl>
                                        <p:attrNameLst>
                                          <p:attrName>style.visibility</p:attrName>
                                        </p:attrNameLst>
                                      </p:cBhvr>
                                      <p:to>
                                        <p:strVal val="visible"/>
                                      </p:to>
                                    </p:set>
                                    <p:anim calcmode="lin" valueType="num">
                                      <p:cBhvr additive="base">
                                        <p:cTn id="7" dur="500" fill="hold"/>
                                        <p:tgtEl>
                                          <p:spTgt spid="179205"/>
                                        </p:tgtEl>
                                        <p:attrNameLst>
                                          <p:attrName>ppt_x</p:attrName>
                                        </p:attrNameLst>
                                      </p:cBhvr>
                                      <p:tavLst>
                                        <p:tav tm="0">
                                          <p:val>
                                            <p:strVal val="#ppt_x"/>
                                          </p:val>
                                        </p:tav>
                                        <p:tav tm="100000">
                                          <p:val>
                                            <p:strVal val="#ppt_x"/>
                                          </p:val>
                                        </p:tav>
                                      </p:tavLst>
                                    </p:anim>
                                    <p:anim calcmode="lin" valueType="num">
                                      <p:cBhvr additive="base">
                                        <p:cTn id="8" dur="500" fill="hold"/>
                                        <p:tgtEl>
                                          <p:spTgt spid="17920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9208"/>
                                        </p:tgtEl>
                                        <p:attrNameLst>
                                          <p:attrName>style.visibility</p:attrName>
                                        </p:attrNameLst>
                                      </p:cBhvr>
                                      <p:to>
                                        <p:strVal val="visible"/>
                                      </p:to>
                                    </p:set>
                                    <p:anim calcmode="lin" valueType="num">
                                      <p:cBhvr additive="base">
                                        <p:cTn id="13" dur="500" fill="hold"/>
                                        <p:tgtEl>
                                          <p:spTgt spid="179208"/>
                                        </p:tgtEl>
                                        <p:attrNameLst>
                                          <p:attrName>ppt_x</p:attrName>
                                        </p:attrNameLst>
                                      </p:cBhvr>
                                      <p:tavLst>
                                        <p:tav tm="0">
                                          <p:val>
                                            <p:strVal val="#ppt_x"/>
                                          </p:val>
                                        </p:tav>
                                        <p:tav tm="100000">
                                          <p:val>
                                            <p:strVal val="#ppt_x"/>
                                          </p:val>
                                        </p:tav>
                                      </p:tavLst>
                                    </p:anim>
                                    <p:anim calcmode="lin" valueType="num">
                                      <p:cBhvr additive="base">
                                        <p:cTn id="14" dur="500" fill="hold"/>
                                        <p:tgtEl>
                                          <p:spTgt spid="17920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9211"/>
                                        </p:tgtEl>
                                        <p:attrNameLst>
                                          <p:attrName>style.visibility</p:attrName>
                                        </p:attrNameLst>
                                      </p:cBhvr>
                                      <p:to>
                                        <p:strVal val="visible"/>
                                      </p:to>
                                    </p:set>
                                    <p:anim calcmode="lin" valueType="num">
                                      <p:cBhvr additive="base">
                                        <p:cTn id="19" dur="500" fill="hold"/>
                                        <p:tgtEl>
                                          <p:spTgt spid="179211"/>
                                        </p:tgtEl>
                                        <p:attrNameLst>
                                          <p:attrName>ppt_x</p:attrName>
                                        </p:attrNameLst>
                                      </p:cBhvr>
                                      <p:tavLst>
                                        <p:tav tm="0">
                                          <p:val>
                                            <p:strVal val="#ppt_x"/>
                                          </p:val>
                                        </p:tav>
                                        <p:tav tm="100000">
                                          <p:val>
                                            <p:strVal val="#ppt_x"/>
                                          </p:val>
                                        </p:tav>
                                      </p:tavLst>
                                    </p:anim>
                                    <p:anim calcmode="lin" valueType="num">
                                      <p:cBhvr additive="base">
                                        <p:cTn id="20" dur="500" fill="hold"/>
                                        <p:tgtEl>
                                          <p:spTgt spid="1792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9214"/>
                                        </p:tgtEl>
                                        <p:attrNameLst>
                                          <p:attrName>style.visibility</p:attrName>
                                        </p:attrNameLst>
                                      </p:cBhvr>
                                      <p:to>
                                        <p:strVal val="visible"/>
                                      </p:to>
                                    </p:set>
                                    <p:anim calcmode="lin" valueType="num">
                                      <p:cBhvr additive="base">
                                        <p:cTn id="25" dur="500" fill="hold"/>
                                        <p:tgtEl>
                                          <p:spTgt spid="179214"/>
                                        </p:tgtEl>
                                        <p:attrNameLst>
                                          <p:attrName>ppt_x</p:attrName>
                                        </p:attrNameLst>
                                      </p:cBhvr>
                                      <p:tavLst>
                                        <p:tav tm="0">
                                          <p:val>
                                            <p:strVal val="#ppt_x"/>
                                          </p:val>
                                        </p:tav>
                                        <p:tav tm="100000">
                                          <p:val>
                                            <p:strVal val="#ppt_x"/>
                                          </p:val>
                                        </p:tav>
                                      </p:tavLst>
                                    </p:anim>
                                    <p:anim calcmode="lin" valueType="num">
                                      <p:cBhvr additive="base">
                                        <p:cTn id="26" dur="500" fill="hold"/>
                                        <p:tgtEl>
                                          <p:spTgt spid="1792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2" nodeType="clickEffect">
                                  <p:stCondLst>
                                    <p:cond delay="0"/>
                                  </p:stCondLst>
                                  <p:childTnLst>
                                    <p:set>
                                      <p:cBhvr>
                                        <p:cTn id="30" dur="1" fill="hold">
                                          <p:stCondLst>
                                            <p:cond delay="0"/>
                                          </p:stCondLst>
                                        </p:cTn>
                                        <p:tgtEl>
                                          <p:spTgt spid="179217"/>
                                        </p:tgtEl>
                                        <p:attrNameLst>
                                          <p:attrName>style.visibility</p:attrName>
                                        </p:attrNameLst>
                                      </p:cBhvr>
                                      <p:to>
                                        <p:strVal val="visible"/>
                                      </p:to>
                                    </p:set>
                                    <p:anim calcmode="lin" valueType="num">
                                      <p:cBhvr additive="base">
                                        <p:cTn id="31" dur="500" fill="hold"/>
                                        <p:tgtEl>
                                          <p:spTgt spid="179217"/>
                                        </p:tgtEl>
                                        <p:attrNameLst>
                                          <p:attrName>ppt_x</p:attrName>
                                        </p:attrNameLst>
                                      </p:cBhvr>
                                      <p:tavLst>
                                        <p:tav tm="0">
                                          <p:val>
                                            <p:strVal val="#ppt_x"/>
                                          </p:val>
                                        </p:tav>
                                        <p:tav tm="100000">
                                          <p:val>
                                            <p:strVal val="#ppt_x"/>
                                          </p:val>
                                        </p:tav>
                                      </p:tavLst>
                                    </p:anim>
                                    <p:anim calcmode="lin" valueType="num">
                                      <p:cBhvr additive="base">
                                        <p:cTn id="32" dur="500" fill="hold"/>
                                        <p:tgtEl>
                                          <p:spTgt spid="17921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3" nodeType="clickEffect">
                                  <p:stCondLst>
                                    <p:cond delay="0"/>
                                  </p:stCondLst>
                                  <p:childTnLst>
                                    <p:set>
                                      <p:cBhvr>
                                        <p:cTn id="36" dur="1" fill="hold">
                                          <p:stCondLst>
                                            <p:cond delay="0"/>
                                          </p:stCondLst>
                                        </p:cTn>
                                        <p:tgtEl>
                                          <p:spTgt spid="179218"/>
                                        </p:tgtEl>
                                        <p:attrNameLst>
                                          <p:attrName>style.visibility</p:attrName>
                                        </p:attrNameLst>
                                      </p:cBhvr>
                                      <p:to>
                                        <p:strVal val="visible"/>
                                      </p:to>
                                    </p:set>
                                    <p:anim calcmode="lin" valueType="num">
                                      <p:cBhvr additive="base">
                                        <p:cTn id="37" dur="500" fill="hold"/>
                                        <p:tgtEl>
                                          <p:spTgt spid="179218"/>
                                        </p:tgtEl>
                                        <p:attrNameLst>
                                          <p:attrName>ppt_x</p:attrName>
                                        </p:attrNameLst>
                                      </p:cBhvr>
                                      <p:tavLst>
                                        <p:tav tm="0">
                                          <p:val>
                                            <p:strVal val="#ppt_x"/>
                                          </p:val>
                                        </p:tav>
                                        <p:tav tm="100000">
                                          <p:val>
                                            <p:strVal val="#ppt_x"/>
                                          </p:val>
                                        </p:tav>
                                      </p:tavLst>
                                    </p:anim>
                                    <p:anim calcmode="lin" valueType="num">
                                      <p:cBhvr additive="base">
                                        <p:cTn id="38" dur="500" fill="hold"/>
                                        <p:tgtEl>
                                          <p:spTgt spid="17921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4" nodeType="clickEffect">
                                  <p:stCondLst>
                                    <p:cond delay="0"/>
                                  </p:stCondLst>
                                  <p:childTnLst>
                                    <p:set>
                                      <p:cBhvr>
                                        <p:cTn id="42" dur="1" fill="hold">
                                          <p:stCondLst>
                                            <p:cond delay="0"/>
                                          </p:stCondLst>
                                        </p:cTn>
                                        <p:tgtEl>
                                          <p:spTgt spid="179219"/>
                                        </p:tgtEl>
                                        <p:attrNameLst>
                                          <p:attrName>style.visibility</p:attrName>
                                        </p:attrNameLst>
                                      </p:cBhvr>
                                      <p:to>
                                        <p:strVal val="visible"/>
                                      </p:to>
                                    </p:set>
                                    <p:anim calcmode="lin" valueType="num">
                                      <p:cBhvr additive="base">
                                        <p:cTn id="43" dur="500" fill="hold"/>
                                        <p:tgtEl>
                                          <p:spTgt spid="179219"/>
                                        </p:tgtEl>
                                        <p:attrNameLst>
                                          <p:attrName>ppt_x</p:attrName>
                                        </p:attrNameLst>
                                      </p:cBhvr>
                                      <p:tavLst>
                                        <p:tav tm="0">
                                          <p:val>
                                            <p:strVal val="#ppt_x"/>
                                          </p:val>
                                        </p:tav>
                                        <p:tav tm="100000">
                                          <p:val>
                                            <p:strVal val="#ppt_x"/>
                                          </p:val>
                                        </p:tav>
                                      </p:tavLst>
                                    </p:anim>
                                    <p:anim calcmode="lin" valueType="num">
                                      <p:cBhvr additive="base">
                                        <p:cTn id="44" dur="500" fill="hold"/>
                                        <p:tgtEl>
                                          <p:spTgt spid="1792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9236"/>
                                        </p:tgtEl>
                                        <p:attrNameLst>
                                          <p:attrName>style.visibility</p:attrName>
                                        </p:attrNameLst>
                                      </p:cBhvr>
                                      <p:to>
                                        <p:strVal val="visible"/>
                                      </p:to>
                                    </p:set>
                                    <p:anim calcmode="lin" valueType="num">
                                      <p:cBhvr additive="base">
                                        <p:cTn id="47" dur="500" fill="hold"/>
                                        <p:tgtEl>
                                          <p:spTgt spid="179236"/>
                                        </p:tgtEl>
                                        <p:attrNameLst>
                                          <p:attrName>ppt_x</p:attrName>
                                        </p:attrNameLst>
                                      </p:cBhvr>
                                      <p:tavLst>
                                        <p:tav tm="0">
                                          <p:val>
                                            <p:strVal val="#ppt_x"/>
                                          </p:val>
                                        </p:tav>
                                        <p:tav tm="100000">
                                          <p:val>
                                            <p:strVal val="#ppt_x"/>
                                          </p:val>
                                        </p:tav>
                                      </p:tavLst>
                                    </p:anim>
                                    <p:anim calcmode="lin" valueType="num">
                                      <p:cBhvr additive="base">
                                        <p:cTn id="48" dur="500" fill="hold"/>
                                        <p:tgtEl>
                                          <p:spTgt spid="179236"/>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5" nodeType="clickEffect">
                                  <p:stCondLst>
                                    <p:cond delay="0"/>
                                  </p:stCondLst>
                                  <p:childTnLst>
                                    <p:set>
                                      <p:cBhvr>
                                        <p:cTn id="52" dur="1" fill="hold">
                                          <p:stCondLst>
                                            <p:cond delay="0"/>
                                          </p:stCondLst>
                                        </p:cTn>
                                        <p:tgtEl>
                                          <p:spTgt spid="179220"/>
                                        </p:tgtEl>
                                        <p:attrNameLst>
                                          <p:attrName>style.visibility</p:attrName>
                                        </p:attrNameLst>
                                      </p:cBhvr>
                                      <p:to>
                                        <p:strVal val="visible"/>
                                      </p:to>
                                    </p:set>
                                    <p:anim calcmode="lin" valueType="num">
                                      <p:cBhvr additive="base">
                                        <p:cTn id="53" dur="500" fill="hold"/>
                                        <p:tgtEl>
                                          <p:spTgt spid="179220"/>
                                        </p:tgtEl>
                                        <p:attrNameLst>
                                          <p:attrName>ppt_x</p:attrName>
                                        </p:attrNameLst>
                                      </p:cBhvr>
                                      <p:tavLst>
                                        <p:tav tm="0">
                                          <p:val>
                                            <p:strVal val="#ppt_x"/>
                                          </p:val>
                                        </p:tav>
                                        <p:tav tm="100000">
                                          <p:val>
                                            <p:strVal val="#ppt_x"/>
                                          </p:val>
                                        </p:tav>
                                      </p:tavLst>
                                    </p:anim>
                                    <p:anim calcmode="lin" valueType="num">
                                      <p:cBhvr additive="base">
                                        <p:cTn id="54" dur="500" fill="hold"/>
                                        <p:tgtEl>
                                          <p:spTgt spid="179220"/>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79232"/>
                                        </p:tgtEl>
                                        <p:attrNameLst>
                                          <p:attrName>style.visibility</p:attrName>
                                        </p:attrNameLst>
                                      </p:cBhvr>
                                      <p:to>
                                        <p:strVal val="visible"/>
                                      </p:to>
                                    </p:set>
                                    <p:anim calcmode="lin" valueType="num">
                                      <p:cBhvr additive="base">
                                        <p:cTn id="59" dur="500" fill="hold"/>
                                        <p:tgtEl>
                                          <p:spTgt spid="179232"/>
                                        </p:tgtEl>
                                        <p:attrNameLst>
                                          <p:attrName>ppt_x</p:attrName>
                                        </p:attrNameLst>
                                      </p:cBhvr>
                                      <p:tavLst>
                                        <p:tav tm="0">
                                          <p:val>
                                            <p:strVal val="#ppt_x"/>
                                          </p:val>
                                        </p:tav>
                                        <p:tav tm="100000">
                                          <p:val>
                                            <p:strVal val="#ppt_x"/>
                                          </p:val>
                                        </p:tav>
                                      </p:tavLst>
                                    </p:anim>
                                    <p:anim calcmode="lin" valueType="num">
                                      <p:cBhvr additive="base">
                                        <p:cTn id="60" dur="500" fill="hold"/>
                                        <p:tgtEl>
                                          <p:spTgt spid="179232"/>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79233"/>
                                        </p:tgtEl>
                                        <p:attrNameLst>
                                          <p:attrName>style.visibility</p:attrName>
                                        </p:attrNameLst>
                                      </p:cBhvr>
                                      <p:to>
                                        <p:strVal val="visible"/>
                                      </p:to>
                                    </p:set>
                                    <p:anim calcmode="lin" valueType="num">
                                      <p:cBhvr additive="base">
                                        <p:cTn id="65" dur="500" fill="hold"/>
                                        <p:tgtEl>
                                          <p:spTgt spid="179233"/>
                                        </p:tgtEl>
                                        <p:attrNameLst>
                                          <p:attrName>ppt_x</p:attrName>
                                        </p:attrNameLst>
                                      </p:cBhvr>
                                      <p:tavLst>
                                        <p:tav tm="0">
                                          <p:val>
                                            <p:strVal val="#ppt_x"/>
                                          </p:val>
                                        </p:tav>
                                        <p:tav tm="100000">
                                          <p:val>
                                            <p:strVal val="#ppt_x"/>
                                          </p:val>
                                        </p:tav>
                                      </p:tavLst>
                                    </p:anim>
                                    <p:anim calcmode="lin" valueType="num">
                                      <p:cBhvr additive="base">
                                        <p:cTn id="66" dur="500" fill="hold"/>
                                        <p:tgtEl>
                                          <p:spTgt spid="179233"/>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79234"/>
                                        </p:tgtEl>
                                        <p:attrNameLst>
                                          <p:attrName>style.visibility</p:attrName>
                                        </p:attrNameLst>
                                      </p:cBhvr>
                                      <p:to>
                                        <p:strVal val="visible"/>
                                      </p:to>
                                    </p:set>
                                    <p:anim calcmode="lin" valueType="num">
                                      <p:cBhvr additive="base">
                                        <p:cTn id="71" dur="500" fill="hold"/>
                                        <p:tgtEl>
                                          <p:spTgt spid="179234"/>
                                        </p:tgtEl>
                                        <p:attrNameLst>
                                          <p:attrName>ppt_x</p:attrName>
                                        </p:attrNameLst>
                                      </p:cBhvr>
                                      <p:tavLst>
                                        <p:tav tm="0">
                                          <p:val>
                                            <p:strVal val="#ppt_x"/>
                                          </p:val>
                                        </p:tav>
                                        <p:tav tm="100000">
                                          <p:val>
                                            <p:strVal val="#ppt_x"/>
                                          </p:val>
                                        </p:tav>
                                      </p:tavLst>
                                    </p:anim>
                                    <p:anim calcmode="lin" valueType="num">
                                      <p:cBhvr additive="base">
                                        <p:cTn id="72" dur="500" fill="hold"/>
                                        <p:tgtEl>
                                          <p:spTgt spid="179234"/>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79235"/>
                                        </p:tgtEl>
                                        <p:attrNameLst>
                                          <p:attrName>style.visibility</p:attrName>
                                        </p:attrNameLst>
                                      </p:cBhvr>
                                      <p:to>
                                        <p:strVal val="visible"/>
                                      </p:to>
                                    </p:set>
                                    <p:anim calcmode="lin" valueType="num">
                                      <p:cBhvr additive="base">
                                        <p:cTn id="77" dur="500" fill="hold"/>
                                        <p:tgtEl>
                                          <p:spTgt spid="179235"/>
                                        </p:tgtEl>
                                        <p:attrNameLst>
                                          <p:attrName>ppt_x</p:attrName>
                                        </p:attrNameLst>
                                      </p:cBhvr>
                                      <p:tavLst>
                                        <p:tav tm="0">
                                          <p:val>
                                            <p:strVal val="#ppt_x"/>
                                          </p:val>
                                        </p:tav>
                                        <p:tav tm="100000">
                                          <p:val>
                                            <p:strVal val="#ppt_x"/>
                                          </p:val>
                                        </p:tav>
                                      </p:tavLst>
                                    </p:anim>
                                    <p:anim calcmode="lin" valueType="num">
                                      <p:cBhvr additive="base">
                                        <p:cTn id="78" dur="500" fill="hold"/>
                                        <p:tgtEl>
                                          <p:spTgt spid="179235"/>
                                        </p:tgtEl>
                                        <p:attrNameLst>
                                          <p:attrName>ppt_y</p:attrName>
                                        </p:attrNameLst>
                                      </p:cBhvr>
                                      <p:tavLst>
                                        <p:tav tm="0">
                                          <p:val>
                                            <p:strVal val="1+#ppt_h/2"/>
                                          </p:val>
                                        </p:tav>
                                        <p:tav tm="100000">
                                          <p:val>
                                            <p:strVal val="#ppt_y"/>
                                          </p:val>
                                        </p:tav>
                                      </p:tavLst>
                                    </p:anim>
                                  </p:childTnLst>
                                </p:cTn>
                              </p:par>
                              <p:par>
                                <p:cTn id="79" presetID="2" presetClass="entr" presetSubtype="4" fill="hold" grpId="6" nodeType="withEffect">
                                  <p:stCondLst>
                                    <p:cond delay="0"/>
                                  </p:stCondLst>
                                  <p:childTnLst>
                                    <p:set>
                                      <p:cBhvr>
                                        <p:cTn id="80" dur="1" fill="hold">
                                          <p:stCondLst>
                                            <p:cond delay="0"/>
                                          </p:stCondLst>
                                        </p:cTn>
                                        <p:tgtEl>
                                          <p:spTgt spid="179221"/>
                                        </p:tgtEl>
                                        <p:attrNameLst>
                                          <p:attrName>style.visibility</p:attrName>
                                        </p:attrNameLst>
                                      </p:cBhvr>
                                      <p:to>
                                        <p:strVal val="visible"/>
                                      </p:to>
                                    </p:set>
                                    <p:anim calcmode="lin" valueType="num">
                                      <p:cBhvr additive="base">
                                        <p:cTn id="81" dur="500" fill="hold"/>
                                        <p:tgtEl>
                                          <p:spTgt spid="179221"/>
                                        </p:tgtEl>
                                        <p:attrNameLst>
                                          <p:attrName>ppt_x</p:attrName>
                                        </p:attrNameLst>
                                      </p:cBhvr>
                                      <p:tavLst>
                                        <p:tav tm="0">
                                          <p:val>
                                            <p:strVal val="#ppt_x"/>
                                          </p:val>
                                        </p:tav>
                                        <p:tav tm="100000">
                                          <p:val>
                                            <p:strVal val="#ppt_x"/>
                                          </p:val>
                                        </p:tav>
                                      </p:tavLst>
                                    </p:anim>
                                    <p:anim calcmode="lin" valueType="num">
                                      <p:cBhvr additive="base">
                                        <p:cTn id="82" dur="500" fill="hold"/>
                                        <p:tgtEl>
                                          <p:spTgt spid="179221"/>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2" presetClass="entr" presetSubtype="4" fill="hold" grpId="8" nodeType="clickEffect">
                                  <p:stCondLst>
                                    <p:cond delay="0"/>
                                  </p:stCondLst>
                                  <p:childTnLst>
                                    <p:set>
                                      <p:cBhvr>
                                        <p:cTn id="86" dur="1" fill="hold">
                                          <p:stCondLst>
                                            <p:cond delay="0"/>
                                          </p:stCondLst>
                                        </p:cTn>
                                        <p:tgtEl>
                                          <p:spTgt spid="179223"/>
                                        </p:tgtEl>
                                        <p:attrNameLst>
                                          <p:attrName>style.visibility</p:attrName>
                                        </p:attrNameLst>
                                      </p:cBhvr>
                                      <p:to>
                                        <p:strVal val="visible"/>
                                      </p:to>
                                    </p:set>
                                    <p:anim calcmode="lin" valueType="num">
                                      <p:cBhvr additive="base">
                                        <p:cTn id="87" dur="500" fill="hold"/>
                                        <p:tgtEl>
                                          <p:spTgt spid="179223"/>
                                        </p:tgtEl>
                                        <p:attrNameLst>
                                          <p:attrName>ppt_x</p:attrName>
                                        </p:attrNameLst>
                                      </p:cBhvr>
                                      <p:tavLst>
                                        <p:tav tm="0">
                                          <p:val>
                                            <p:strVal val="#ppt_x"/>
                                          </p:val>
                                        </p:tav>
                                        <p:tav tm="100000">
                                          <p:val>
                                            <p:strVal val="#ppt_x"/>
                                          </p:val>
                                        </p:tav>
                                      </p:tavLst>
                                    </p:anim>
                                    <p:anim calcmode="lin" valueType="num">
                                      <p:cBhvr additive="base">
                                        <p:cTn id="88" dur="500" fill="hold"/>
                                        <p:tgtEl>
                                          <p:spTgt spid="179223"/>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afterGroup">
                            <p:stCondLst>
                              <p:cond delay="0"/>
                            </p:stCondLst>
                            <p:childTnLst>
                              <p:par>
                                <p:cTn id="91" presetID="2" presetClass="entr" presetSubtype="4" fill="hold" grpId="7" nodeType="clickEffect">
                                  <p:stCondLst>
                                    <p:cond delay="0"/>
                                  </p:stCondLst>
                                  <p:childTnLst>
                                    <p:set>
                                      <p:cBhvr>
                                        <p:cTn id="92" dur="1" fill="hold">
                                          <p:stCondLst>
                                            <p:cond delay="0"/>
                                          </p:stCondLst>
                                        </p:cTn>
                                        <p:tgtEl>
                                          <p:spTgt spid="179222"/>
                                        </p:tgtEl>
                                        <p:attrNameLst>
                                          <p:attrName>style.visibility</p:attrName>
                                        </p:attrNameLst>
                                      </p:cBhvr>
                                      <p:to>
                                        <p:strVal val="visible"/>
                                      </p:to>
                                    </p:set>
                                    <p:anim calcmode="lin" valueType="num">
                                      <p:cBhvr additive="base">
                                        <p:cTn id="93" dur="500" fill="hold"/>
                                        <p:tgtEl>
                                          <p:spTgt spid="179222"/>
                                        </p:tgtEl>
                                        <p:attrNameLst>
                                          <p:attrName>ppt_x</p:attrName>
                                        </p:attrNameLst>
                                      </p:cBhvr>
                                      <p:tavLst>
                                        <p:tav tm="0">
                                          <p:val>
                                            <p:strVal val="#ppt_x"/>
                                          </p:val>
                                        </p:tav>
                                        <p:tav tm="100000">
                                          <p:val>
                                            <p:strVal val="#ppt_x"/>
                                          </p:val>
                                        </p:tav>
                                      </p:tavLst>
                                    </p:anim>
                                    <p:anim calcmode="lin" valueType="num">
                                      <p:cBhvr additive="base">
                                        <p:cTn id="94" dur="500" fill="hold"/>
                                        <p:tgtEl>
                                          <p:spTgt spid="179222"/>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afterGroup">
                            <p:stCondLst>
                              <p:cond delay="0"/>
                            </p:stCondLst>
                            <p:childTnLst>
                              <p:par>
                                <p:cTn id="97" presetID="2" presetClass="entr" presetSubtype="4" fill="hold" grpId="10" nodeType="clickEffect">
                                  <p:stCondLst>
                                    <p:cond delay="0"/>
                                  </p:stCondLst>
                                  <p:childTnLst>
                                    <p:set>
                                      <p:cBhvr>
                                        <p:cTn id="98" dur="1" fill="hold">
                                          <p:stCondLst>
                                            <p:cond delay="0"/>
                                          </p:stCondLst>
                                        </p:cTn>
                                        <p:tgtEl>
                                          <p:spTgt spid="179237"/>
                                        </p:tgtEl>
                                        <p:attrNameLst>
                                          <p:attrName>style.visibility</p:attrName>
                                        </p:attrNameLst>
                                      </p:cBhvr>
                                      <p:to>
                                        <p:strVal val="visible"/>
                                      </p:to>
                                    </p:set>
                                    <p:anim calcmode="lin" valueType="num">
                                      <p:cBhvr additive="base">
                                        <p:cTn id="99" dur="500" fill="hold"/>
                                        <p:tgtEl>
                                          <p:spTgt spid="179237"/>
                                        </p:tgtEl>
                                        <p:attrNameLst>
                                          <p:attrName>ppt_x</p:attrName>
                                        </p:attrNameLst>
                                      </p:cBhvr>
                                      <p:tavLst>
                                        <p:tav tm="0">
                                          <p:val>
                                            <p:strVal val="#ppt_x"/>
                                          </p:val>
                                        </p:tav>
                                        <p:tav tm="100000">
                                          <p:val>
                                            <p:strVal val="#ppt_x"/>
                                          </p:val>
                                        </p:tav>
                                      </p:tavLst>
                                    </p:anim>
                                    <p:anim calcmode="lin" valueType="num">
                                      <p:cBhvr additive="base">
                                        <p:cTn id="100" dur="500" fill="hold"/>
                                        <p:tgtEl>
                                          <p:spTgt spid="1792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17" grpId="2" animBg="1"/>
      <p:bldP spid="179218" grpId="3" animBg="1"/>
      <p:bldP spid="179219" grpId="4" animBg="1"/>
      <p:bldP spid="179220" grpId="5" animBg="1"/>
      <p:bldP spid="179221" grpId="6"/>
      <p:bldP spid="179222" grpId="7" animBg="1"/>
      <p:bldP spid="179223" grpId="8"/>
      <p:bldP spid="179232" grpId="0" animBg="1"/>
      <p:bldP spid="179233" grpId="0" animBg="1"/>
      <p:bldP spid="179234" grpId="0" animBg="1"/>
      <p:bldP spid="179235" grpId="0" animBg="1"/>
      <p:bldP spid="179236" grpId="0"/>
      <p:bldP spid="179237" grpId="1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7393" name="文本框 24577"/>
          <p:cNvSpPr/>
          <p:nvPr/>
        </p:nvSpPr>
        <p:spPr>
          <a:xfrm>
            <a:off x="1524000" y="0"/>
            <a:ext cx="9144000" cy="1938020"/>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rPr>
              <a:t>文章结尾的五个句子若是五个问题的答案，应提哪五个问题</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拿来”的最终目的是为了什么？</a:t>
            </a:r>
          </a:p>
        </p:txBody>
      </p:sp>
      <p:sp>
        <p:nvSpPr>
          <p:cNvPr id="180227" name="文本框 24579"/>
          <p:cNvSpPr/>
          <p:nvPr/>
        </p:nvSpPr>
        <p:spPr>
          <a:xfrm>
            <a:off x="1449388" y="1938338"/>
            <a:ext cx="4113212" cy="1322070"/>
          </a:xfrm>
          <a:prstGeom prst="rect">
            <a:avLst/>
          </a:prstGeom>
          <a:noFill/>
          <a:ln w="9525">
            <a:noFill/>
          </a:ln>
        </p:spPr>
        <p:txBody>
          <a:bodyPr anchor="t" anchorCtr="0">
            <a:spAutoFit/>
          </a:bodyPr>
          <a:lstStyle/>
          <a:p>
            <a:r>
              <a:rPr lang="en-US" altLang="zh-CN" sz="4000" b="1">
                <a:latin typeface="黑体" panose="02010609060101010101" pitchFamily="49" charset="-122"/>
                <a:ea typeface="黑体" panose="02010609060101010101" pitchFamily="49" charset="-122"/>
              </a:rPr>
              <a:t>1.</a:t>
            </a:r>
            <a:r>
              <a:rPr lang="zh-CN" altLang="en-US" sz="4000" b="1">
                <a:latin typeface="黑体" panose="02010609060101010101" pitchFamily="49" charset="-122"/>
                <a:ea typeface="黑体" panose="02010609060101010101" pitchFamily="49" charset="-122"/>
              </a:rPr>
              <a:t>对待文化遗产，我们应该怎么办</a:t>
            </a:r>
            <a:r>
              <a:rPr lang="en-US" altLang="zh-CN" sz="4000" b="1">
                <a:latin typeface="黑体" panose="02010609060101010101" pitchFamily="49" charset="-122"/>
                <a:ea typeface="黑体" panose="02010609060101010101" pitchFamily="49" charset="-122"/>
              </a:rPr>
              <a:t>?</a:t>
            </a:r>
          </a:p>
        </p:txBody>
      </p:sp>
      <p:sp>
        <p:nvSpPr>
          <p:cNvPr id="180228" name="文本框 24580"/>
          <p:cNvSpPr/>
          <p:nvPr/>
        </p:nvSpPr>
        <p:spPr>
          <a:xfrm>
            <a:off x="1524000" y="3232150"/>
            <a:ext cx="3656013" cy="706755"/>
          </a:xfrm>
          <a:prstGeom prst="rect">
            <a:avLst/>
          </a:prstGeom>
          <a:noFill/>
          <a:ln w="9525">
            <a:noFill/>
          </a:ln>
        </p:spPr>
        <p:txBody>
          <a:bodyPr anchor="t" anchorCtr="0">
            <a:spAutoFit/>
          </a:bodyPr>
          <a:lstStyle/>
          <a:p>
            <a:r>
              <a:rPr lang="en-US" altLang="zh-CN" sz="4000" b="1">
                <a:latin typeface="黑体" panose="02010609060101010101" pitchFamily="49" charset="-122"/>
                <a:ea typeface="黑体" panose="02010609060101010101" pitchFamily="49" charset="-122"/>
              </a:rPr>
              <a:t>2.“拿来”后?</a:t>
            </a:r>
          </a:p>
        </p:txBody>
      </p:sp>
      <p:sp>
        <p:nvSpPr>
          <p:cNvPr id="180229" name="文本框 24581"/>
          <p:cNvSpPr/>
          <p:nvPr/>
        </p:nvSpPr>
        <p:spPr>
          <a:xfrm>
            <a:off x="1487488" y="4044950"/>
            <a:ext cx="4037012" cy="706755"/>
          </a:xfrm>
          <a:prstGeom prst="rect">
            <a:avLst/>
          </a:prstGeom>
          <a:noFill/>
          <a:ln w="9525">
            <a:noFill/>
          </a:ln>
        </p:spPr>
        <p:txBody>
          <a:bodyPr anchor="t" anchorCtr="0">
            <a:spAutoFit/>
          </a:bodyPr>
          <a:lstStyle/>
          <a:p>
            <a:pPr>
              <a:spcBef>
                <a:spcPct val="50000"/>
              </a:spcBef>
            </a:pPr>
            <a:r>
              <a:rPr lang="en-US" altLang="zh-CN" sz="4000" b="1">
                <a:latin typeface="黑体" panose="02010609060101010101" pitchFamily="49" charset="-122"/>
                <a:ea typeface="黑体" panose="02010609060101010101" pitchFamily="49" charset="-122"/>
              </a:rPr>
              <a:t>3.“拿来”意义?</a:t>
            </a:r>
          </a:p>
        </p:txBody>
      </p:sp>
      <p:sp>
        <p:nvSpPr>
          <p:cNvPr id="180230" name="文本框 24582"/>
          <p:cNvSpPr/>
          <p:nvPr/>
        </p:nvSpPr>
        <p:spPr>
          <a:xfrm>
            <a:off x="1525588" y="4848225"/>
            <a:ext cx="3654425" cy="1322070"/>
          </a:xfrm>
          <a:prstGeom prst="rect">
            <a:avLst/>
          </a:prstGeom>
          <a:noFill/>
          <a:ln w="9525">
            <a:noFill/>
          </a:ln>
        </p:spPr>
        <p:txBody>
          <a:bodyPr wrap="square" anchor="t" anchorCtr="0">
            <a:spAutoFit/>
          </a:bodyPr>
          <a:lstStyle/>
          <a:p>
            <a:pPr>
              <a:spcBef>
                <a:spcPct val="50000"/>
              </a:spcBef>
            </a:pPr>
            <a:r>
              <a:rPr lang="en-US" altLang="zh-CN" sz="4000" b="1">
                <a:latin typeface="黑体" panose="02010609060101010101" pitchFamily="49" charset="-122"/>
                <a:ea typeface="黑体" panose="02010609060101010101" pitchFamily="49" charset="-122"/>
              </a:rPr>
              <a:t>4.怎样才能“拿来”?</a:t>
            </a:r>
          </a:p>
        </p:txBody>
      </p:sp>
      <p:sp>
        <p:nvSpPr>
          <p:cNvPr id="180231" name="文本框 24583"/>
          <p:cNvSpPr/>
          <p:nvPr/>
        </p:nvSpPr>
        <p:spPr>
          <a:xfrm>
            <a:off x="1524000" y="6019800"/>
            <a:ext cx="4646613" cy="706755"/>
          </a:xfrm>
          <a:prstGeom prst="rect">
            <a:avLst/>
          </a:prstGeom>
          <a:noFill/>
          <a:ln w="9525">
            <a:noFill/>
          </a:ln>
        </p:spPr>
        <p:txBody>
          <a:bodyPr anchor="t" anchorCtr="0">
            <a:spAutoFit/>
          </a:bodyPr>
          <a:lstStyle/>
          <a:p>
            <a:r>
              <a:rPr lang="en-US" altLang="zh-CN" sz="4000" b="1">
                <a:latin typeface="黑体" panose="02010609060101010101" pitchFamily="49" charset="-122"/>
                <a:ea typeface="黑体" panose="02010609060101010101" pitchFamily="49" charset="-122"/>
              </a:rPr>
              <a:t>5.“拿来”目的</a:t>
            </a:r>
            <a:r>
              <a:rPr lang="zh-CN" altLang="en-US" sz="4000" b="1">
                <a:latin typeface="黑体" panose="02010609060101010101" pitchFamily="49" charset="-122"/>
                <a:ea typeface="黑体" panose="02010609060101010101" pitchFamily="49" charset="-122"/>
              </a:rPr>
              <a:t>？</a:t>
            </a:r>
          </a:p>
        </p:txBody>
      </p:sp>
      <p:grpSp>
        <p:nvGrpSpPr>
          <p:cNvPr id="180232" name="组合 24584"/>
          <p:cNvGrpSpPr/>
          <p:nvPr/>
        </p:nvGrpSpPr>
        <p:grpSpPr>
          <a:xfrm>
            <a:off x="5697538" y="1778000"/>
            <a:ext cx="4543425" cy="996950"/>
            <a:chOff x="-86" y="-89"/>
            <a:chExt cx="1832" cy="336"/>
          </a:xfrm>
        </p:grpSpPr>
        <p:sp>
          <p:nvSpPr>
            <p:cNvPr id="187400" name="左箭头标注 24585"/>
            <p:cNvSpPr/>
            <p:nvPr/>
          </p:nvSpPr>
          <p:spPr>
            <a:xfrm>
              <a:off x="-86" y="-89"/>
              <a:ext cx="1832" cy="336"/>
            </a:xfrm>
            <a:prstGeom prst="leftArrowCallout">
              <a:avLst>
                <a:gd name="adj1" fmla="val 25000"/>
                <a:gd name="adj2" fmla="val 25000"/>
                <a:gd name="adj3" fmla="val 85445"/>
                <a:gd name="adj4" fmla="val 72685"/>
              </a:avLst>
            </a:prstGeom>
            <a:gradFill rotWithShape="0">
              <a:gsLst>
                <a:gs pos="0">
                  <a:srgbClr val="14CD68"/>
                </a:gs>
                <a:gs pos="100000">
                  <a:srgbClr val="035C7D"/>
                </a:gs>
              </a:gsLst>
              <a:lin ang="5400000"/>
            </a:gradFill>
            <a:ln w="9525" cap="flat" cmpd="sng">
              <a:solidFill>
                <a:schemeClr val="tx1"/>
              </a:solidFill>
              <a:prstDash val="solid"/>
              <a:miter/>
              <a:headEnd type="none" w="med" len="med"/>
              <a:tailEnd type="none" w="med" len="med"/>
            </a:ln>
          </p:spPr>
          <p:txBody>
            <a:bodyPr anchor="t" anchorCtr="0"/>
            <a:lstStyle/>
            <a:p>
              <a:endParaRPr lang="zh-CN" altLang="en-US">
                <a:latin typeface="Times New Roman" panose="02020603050405020304" charset="0"/>
                <a:ea typeface="宋体" panose="02010600030101010101" pitchFamily="2" charset="-122"/>
              </a:endParaRPr>
            </a:p>
          </p:txBody>
        </p:sp>
        <p:sp>
          <p:nvSpPr>
            <p:cNvPr id="187401" name="文本框 24586"/>
            <p:cNvSpPr/>
            <p:nvPr/>
          </p:nvSpPr>
          <p:spPr>
            <a:xfrm>
              <a:off x="407" y="-40"/>
              <a:ext cx="1314" cy="238"/>
            </a:xfrm>
            <a:prstGeom prst="rect">
              <a:avLst/>
            </a:prstGeom>
            <a:gradFill rotWithShape="1">
              <a:gsLst>
                <a:gs pos="0">
                  <a:srgbClr val="14CD68"/>
                </a:gs>
                <a:gs pos="100000">
                  <a:srgbClr val="035C7D"/>
                </a:gs>
              </a:gsLst>
              <a:lin ang="5400000"/>
            </a:gradFill>
            <a:ln w="9525">
              <a:noFill/>
            </a:ln>
          </p:spPr>
          <p:txBody>
            <a:bodyPr wrap="square" anchor="t" anchorCtr="0">
              <a:spAutoFit/>
            </a:bodyPr>
            <a:lstStyle/>
            <a:p>
              <a:pPr>
                <a:spcBef>
                  <a:spcPct val="50000"/>
                </a:spcBef>
              </a:pPr>
              <a:r>
                <a:rPr lang="zh-CN" altLang="en-US" sz="4000" b="1">
                  <a:solidFill>
                    <a:srgbClr val="FFFFFF"/>
                  </a:solidFill>
                  <a:latin typeface="黑体" panose="02010609060101010101" pitchFamily="49" charset="-122"/>
                  <a:ea typeface="黑体" panose="02010609060101010101" pitchFamily="49" charset="-122"/>
                </a:rPr>
                <a:t>要“拿来”</a:t>
              </a:r>
              <a:r>
                <a:rPr lang="en-US" altLang="zh-CN" sz="4000" b="1">
                  <a:solidFill>
                    <a:srgbClr val="FFFFFF"/>
                  </a:solidFill>
                  <a:latin typeface="黑体" panose="02010609060101010101" pitchFamily="49" charset="-122"/>
                  <a:ea typeface="黑体" panose="02010609060101010101" pitchFamily="49" charset="-122"/>
                </a:rPr>
                <a:t>!</a:t>
              </a:r>
              <a:endParaRPr lang="en-US" altLang="zh-CN" sz="4000" b="1">
                <a:latin typeface="黑体" panose="02010609060101010101" pitchFamily="49" charset="-122"/>
                <a:ea typeface="黑体" panose="02010609060101010101" pitchFamily="49" charset="-122"/>
              </a:endParaRPr>
            </a:p>
          </p:txBody>
        </p:sp>
      </p:grpSp>
      <p:grpSp>
        <p:nvGrpSpPr>
          <p:cNvPr id="180235" name="组合 24587"/>
          <p:cNvGrpSpPr/>
          <p:nvPr/>
        </p:nvGrpSpPr>
        <p:grpSpPr>
          <a:xfrm>
            <a:off x="5672138" y="2924175"/>
            <a:ext cx="4646612" cy="1322388"/>
            <a:chOff x="-1" y="-25"/>
            <a:chExt cx="1728" cy="396"/>
          </a:xfrm>
        </p:grpSpPr>
        <p:sp>
          <p:nvSpPr>
            <p:cNvPr id="187403" name="左箭头标注 24588"/>
            <p:cNvSpPr/>
            <p:nvPr/>
          </p:nvSpPr>
          <p:spPr>
            <a:xfrm>
              <a:off x="-1" y="5"/>
              <a:ext cx="1728" cy="336"/>
            </a:xfrm>
            <a:prstGeom prst="leftArrowCallout">
              <a:avLst>
                <a:gd name="adj1" fmla="val 25000"/>
                <a:gd name="adj2" fmla="val 25000"/>
                <a:gd name="adj3" fmla="val 85500"/>
                <a:gd name="adj4" fmla="val 72685"/>
              </a:avLst>
            </a:prstGeom>
            <a:gradFill rotWithShape="0">
              <a:gsLst>
                <a:gs pos="0">
                  <a:srgbClr val="14CD68"/>
                </a:gs>
                <a:gs pos="100000">
                  <a:srgbClr val="035C7D"/>
                </a:gs>
              </a:gsLst>
              <a:lin ang="5400000"/>
            </a:gradFill>
            <a:ln w="9525" cap="flat" cmpd="sng">
              <a:solidFill>
                <a:schemeClr val="tx1"/>
              </a:solidFill>
              <a:prstDash val="solid"/>
              <a:miter/>
              <a:headEnd type="none" w="med" len="med"/>
              <a:tailEnd type="none" w="med" len="med"/>
            </a:ln>
          </p:spPr>
          <p:txBody>
            <a:bodyPr anchor="t" anchorCtr="0"/>
            <a:lstStyle/>
            <a:p>
              <a:endParaRPr lang="zh-CN" altLang="en-US">
                <a:latin typeface="Times New Roman" panose="02020603050405020304" charset="0"/>
                <a:ea typeface="宋体" panose="02010600030101010101" pitchFamily="2" charset="-122"/>
              </a:endParaRPr>
            </a:p>
          </p:txBody>
        </p:sp>
        <p:sp>
          <p:nvSpPr>
            <p:cNvPr id="187404" name="文本框 24589"/>
            <p:cNvSpPr/>
            <p:nvPr/>
          </p:nvSpPr>
          <p:spPr>
            <a:xfrm>
              <a:off x="424" y="-25"/>
              <a:ext cx="1303" cy="396"/>
            </a:xfrm>
            <a:prstGeom prst="rect">
              <a:avLst/>
            </a:prstGeom>
            <a:noFill/>
            <a:ln w="9525">
              <a:noFill/>
            </a:ln>
          </p:spPr>
          <p:txBody>
            <a:bodyPr wrap="square" anchor="t" anchorCtr="0">
              <a:spAutoFit/>
            </a:bodyPr>
            <a:lstStyle/>
            <a:p>
              <a:pPr>
                <a:spcBef>
                  <a:spcPct val="50000"/>
                </a:spcBef>
              </a:pPr>
              <a:r>
                <a:rPr lang="zh-CN" altLang="en-US" sz="4000" b="1">
                  <a:solidFill>
                    <a:srgbClr val="FFFFFF"/>
                  </a:solidFill>
                  <a:latin typeface="黑体" panose="02010609060101010101" pitchFamily="49" charset="-122"/>
                  <a:ea typeface="黑体" panose="02010609060101010101" pitchFamily="49" charset="-122"/>
                </a:rPr>
                <a:t>或使用,或存放,或毁灭</a:t>
              </a:r>
              <a:endParaRPr lang="zh-CN" altLang="en-US" sz="4000" b="1">
                <a:latin typeface="黑体" panose="02010609060101010101" pitchFamily="49" charset="-122"/>
                <a:ea typeface="黑体" panose="02010609060101010101" pitchFamily="49" charset="-122"/>
              </a:endParaRPr>
            </a:p>
          </p:txBody>
        </p:sp>
      </p:grpSp>
      <p:grpSp>
        <p:nvGrpSpPr>
          <p:cNvPr id="180238" name="组合 24590"/>
          <p:cNvGrpSpPr/>
          <p:nvPr/>
        </p:nvGrpSpPr>
        <p:grpSpPr>
          <a:xfrm>
            <a:off x="5594350" y="4246563"/>
            <a:ext cx="6445250" cy="706437"/>
            <a:chOff x="305" y="0"/>
            <a:chExt cx="1813" cy="385"/>
          </a:xfrm>
        </p:grpSpPr>
        <p:sp>
          <p:nvSpPr>
            <p:cNvPr id="187406" name="左箭头标注 24591"/>
            <p:cNvSpPr/>
            <p:nvPr/>
          </p:nvSpPr>
          <p:spPr>
            <a:xfrm>
              <a:off x="305" y="0"/>
              <a:ext cx="1423" cy="336"/>
            </a:xfrm>
            <a:prstGeom prst="leftArrowCallout">
              <a:avLst>
                <a:gd name="adj1" fmla="val 25000"/>
                <a:gd name="adj2" fmla="val 25000"/>
                <a:gd name="adj3" fmla="val 85486"/>
                <a:gd name="adj4" fmla="val 72685"/>
              </a:avLst>
            </a:prstGeom>
            <a:gradFill rotWithShape="0">
              <a:gsLst>
                <a:gs pos="0">
                  <a:srgbClr val="14CD68"/>
                </a:gs>
                <a:gs pos="100000">
                  <a:srgbClr val="035C7D"/>
                </a:gs>
              </a:gsLst>
              <a:lin ang="5400000"/>
            </a:gradFill>
            <a:ln w="9525" cap="flat" cmpd="sng">
              <a:solidFill>
                <a:schemeClr val="tx1"/>
              </a:solidFill>
              <a:prstDash val="solid"/>
              <a:miter/>
              <a:headEnd type="none" w="med" len="med"/>
              <a:tailEnd type="none" w="med" len="med"/>
            </a:ln>
          </p:spPr>
          <p:txBody>
            <a:bodyPr anchor="t" anchorCtr="0"/>
            <a:lstStyle/>
            <a:p>
              <a:endParaRPr lang="zh-CN" altLang="en-US">
                <a:latin typeface="Times New Roman" panose="02020603050405020304" charset="0"/>
                <a:ea typeface="宋体" panose="02010600030101010101" pitchFamily="2" charset="-122"/>
              </a:endParaRPr>
            </a:p>
          </p:txBody>
        </p:sp>
        <p:sp>
          <p:nvSpPr>
            <p:cNvPr id="187407" name="文本框 24592"/>
            <p:cNvSpPr/>
            <p:nvPr/>
          </p:nvSpPr>
          <p:spPr>
            <a:xfrm>
              <a:off x="678" y="0"/>
              <a:ext cx="1440" cy="385"/>
            </a:xfrm>
            <a:prstGeom prst="rect">
              <a:avLst/>
            </a:prstGeom>
            <a:noFill/>
            <a:ln w="9525">
              <a:noFill/>
            </a:ln>
          </p:spPr>
          <p:txBody>
            <a:bodyPr anchor="t" anchorCtr="0">
              <a:spAutoFit/>
            </a:bodyPr>
            <a:lstStyle/>
            <a:p>
              <a:pPr>
                <a:spcBef>
                  <a:spcPct val="50000"/>
                </a:spcBef>
              </a:pPr>
              <a:r>
                <a:rPr lang="zh-CN" altLang="en-US" sz="4000" b="1">
                  <a:solidFill>
                    <a:srgbClr val="FFFFFF"/>
                  </a:solidFill>
                  <a:latin typeface="黑体" panose="02010609060101010101" pitchFamily="49" charset="-122"/>
                  <a:ea typeface="黑体" panose="02010609060101010101" pitchFamily="49" charset="-122"/>
                </a:rPr>
                <a:t>建设民族新文化</a:t>
              </a:r>
              <a:endParaRPr lang="zh-CN" altLang="en-US" sz="4000" b="1">
                <a:latin typeface="黑体" panose="02010609060101010101" pitchFamily="49" charset="-122"/>
                <a:ea typeface="黑体" panose="02010609060101010101" pitchFamily="49" charset="-122"/>
              </a:endParaRPr>
            </a:p>
          </p:txBody>
        </p:sp>
      </p:grpSp>
      <p:grpSp>
        <p:nvGrpSpPr>
          <p:cNvPr id="180241" name="组合 24593"/>
          <p:cNvGrpSpPr/>
          <p:nvPr/>
        </p:nvGrpSpPr>
        <p:grpSpPr>
          <a:xfrm>
            <a:off x="5392738" y="4849813"/>
            <a:ext cx="5275262" cy="1320800"/>
            <a:chOff x="0" y="-28"/>
            <a:chExt cx="1728" cy="392"/>
          </a:xfrm>
        </p:grpSpPr>
        <p:sp>
          <p:nvSpPr>
            <p:cNvPr id="187409" name="左箭头标注 24594"/>
            <p:cNvSpPr/>
            <p:nvPr/>
          </p:nvSpPr>
          <p:spPr>
            <a:xfrm>
              <a:off x="0" y="0"/>
              <a:ext cx="1728" cy="336"/>
            </a:xfrm>
            <a:prstGeom prst="leftArrowCallout">
              <a:avLst>
                <a:gd name="adj1" fmla="val 25000"/>
                <a:gd name="adj2" fmla="val 25000"/>
                <a:gd name="adj3" fmla="val 85500"/>
                <a:gd name="adj4" fmla="val 72685"/>
              </a:avLst>
            </a:prstGeom>
            <a:gradFill rotWithShape="0">
              <a:gsLst>
                <a:gs pos="0">
                  <a:srgbClr val="14CD68"/>
                </a:gs>
                <a:gs pos="100000">
                  <a:srgbClr val="035C7D"/>
                </a:gs>
              </a:gsLst>
              <a:lin ang="5400000"/>
            </a:gradFill>
            <a:ln w="9525" cap="flat" cmpd="sng">
              <a:solidFill>
                <a:schemeClr val="tx1"/>
              </a:solidFill>
              <a:prstDash val="solid"/>
              <a:miter/>
              <a:headEnd type="none" w="med" len="med"/>
              <a:tailEnd type="none" w="med" len="med"/>
            </a:ln>
          </p:spPr>
          <p:txBody>
            <a:bodyPr anchor="t" anchorCtr="0"/>
            <a:lstStyle/>
            <a:p>
              <a:endParaRPr lang="zh-CN" altLang="en-US">
                <a:latin typeface="Times New Roman" panose="02020603050405020304" charset="0"/>
                <a:ea typeface="宋体" panose="02010600030101010101" pitchFamily="2" charset="-122"/>
              </a:endParaRPr>
            </a:p>
          </p:txBody>
        </p:sp>
        <p:sp>
          <p:nvSpPr>
            <p:cNvPr id="187410" name="文本框 24595"/>
            <p:cNvSpPr/>
            <p:nvPr/>
          </p:nvSpPr>
          <p:spPr>
            <a:xfrm>
              <a:off x="434" y="-28"/>
              <a:ext cx="1294" cy="392"/>
            </a:xfrm>
            <a:prstGeom prst="rect">
              <a:avLst/>
            </a:prstGeom>
            <a:noFill/>
            <a:ln w="9525">
              <a:noFill/>
            </a:ln>
          </p:spPr>
          <p:txBody>
            <a:bodyPr wrap="square" anchor="t" anchorCtr="0">
              <a:spAutoFit/>
            </a:bodyPr>
            <a:lstStyle/>
            <a:p>
              <a:pPr>
                <a:spcBef>
                  <a:spcPct val="50000"/>
                </a:spcBef>
              </a:pPr>
              <a:r>
                <a:rPr lang="zh-CN" altLang="en-US" sz="4000" b="1">
                  <a:solidFill>
                    <a:srgbClr val="FFFFFF"/>
                  </a:solidFill>
                  <a:latin typeface="黑体" panose="02010609060101010101" pitchFamily="49" charset="-122"/>
                  <a:ea typeface="黑体" panose="02010609060101010101" pitchFamily="49" charset="-122"/>
                </a:rPr>
                <a:t>沉着,勇猛,有辨别,不自私</a:t>
              </a:r>
              <a:endParaRPr lang="zh-CN" altLang="en-US" sz="4000" b="1">
                <a:latin typeface="黑体" panose="02010609060101010101" pitchFamily="49" charset="-122"/>
                <a:ea typeface="黑体" panose="02010609060101010101" pitchFamily="49" charset="-122"/>
              </a:endParaRPr>
            </a:p>
          </p:txBody>
        </p:sp>
      </p:grpSp>
      <p:grpSp>
        <p:nvGrpSpPr>
          <p:cNvPr id="180244" name="组合 24596"/>
          <p:cNvGrpSpPr/>
          <p:nvPr/>
        </p:nvGrpSpPr>
        <p:grpSpPr>
          <a:xfrm>
            <a:off x="6170613" y="6170613"/>
            <a:ext cx="1828800" cy="706437"/>
            <a:chOff x="0" y="0"/>
            <a:chExt cx="1872" cy="368"/>
          </a:xfrm>
        </p:grpSpPr>
        <p:sp>
          <p:nvSpPr>
            <p:cNvPr id="187412" name="左箭头标注 24597"/>
            <p:cNvSpPr/>
            <p:nvPr/>
          </p:nvSpPr>
          <p:spPr>
            <a:xfrm>
              <a:off x="0" y="0"/>
              <a:ext cx="1728" cy="336"/>
            </a:xfrm>
            <a:prstGeom prst="leftArrowCallout">
              <a:avLst>
                <a:gd name="adj1" fmla="val 25000"/>
                <a:gd name="adj2" fmla="val 25000"/>
                <a:gd name="adj3" fmla="val 85500"/>
                <a:gd name="adj4" fmla="val 72685"/>
              </a:avLst>
            </a:prstGeom>
            <a:gradFill rotWithShape="0">
              <a:gsLst>
                <a:gs pos="0">
                  <a:srgbClr val="14CD68"/>
                </a:gs>
                <a:gs pos="100000">
                  <a:srgbClr val="035C7D"/>
                </a:gs>
              </a:gsLst>
              <a:lin ang="5400000"/>
            </a:gradFill>
            <a:ln w="9525" cap="flat" cmpd="sng">
              <a:solidFill>
                <a:schemeClr val="tx1"/>
              </a:solidFill>
              <a:prstDash val="solid"/>
              <a:miter/>
              <a:headEnd type="none" w="med" len="med"/>
              <a:tailEnd type="none" w="med" len="med"/>
            </a:ln>
          </p:spPr>
          <p:txBody>
            <a:bodyPr anchor="t" anchorCtr="0"/>
            <a:lstStyle/>
            <a:p>
              <a:endParaRPr lang="zh-CN" altLang="en-US">
                <a:latin typeface="Times New Roman" panose="02020603050405020304" charset="0"/>
                <a:ea typeface="宋体" panose="02010600030101010101" pitchFamily="2" charset="-122"/>
              </a:endParaRPr>
            </a:p>
          </p:txBody>
        </p:sp>
        <p:sp>
          <p:nvSpPr>
            <p:cNvPr id="187413" name="文本框 24598"/>
            <p:cNvSpPr/>
            <p:nvPr/>
          </p:nvSpPr>
          <p:spPr>
            <a:xfrm>
              <a:off x="432" y="0"/>
              <a:ext cx="1440" cy="368"/>
            </a:xfrm>
            <a:prstGeom prst="rect">
              <a:avLst/>
            </a:prstGeom>
            <a:noFill/>
            <a:ln w="9525">
              <a:noFill/>
            </a:ln>
          </p:spPr>
          <p:txBody>
            <a:bodyPr anchor="t" anchorCtr="0">
              <a:spAutoFit/>
            </a:bodyPr>
            <a:lstStyle/>
            <a:p>
              <a:pPr>
                <a:spcBef>
                  <a:spcPct val="50000"/>
                </a:spcBef>
              </a:pPr>
              <a:r>
                <a:rPr lang="zh-CN" altLang="en-US" sz="4000" b="1">
                  <a:solidFill>
                    <a:srgbClr val="FF0000"/>
                  </a:solidFill>
                  <a:latin typeface="黑体" panose="02010609060101010101" pitchFamily="49" charset="-122"/>
                  <a:ea typeface="黑体" panose="02010609060101010101" pitchFamily="49" charset="-122"/>
                </a:rPr>
                <a:t>创新</a:t>
              </a:r>
            </a:p>
          </p:txBody>
        </p:sp>
      </p:grpSp>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gtEl>
                                        <p:attrNameLst>
                                          <p:attrName>style.visibility</p:attrName>
                                        </p:attrNameLst>
                                      </p:cBhvr>
                                      <p:to>
                                        <p:strVal val="visible"/>
                                      </p:to>
                                    </p:set>
                                    <p:anim calcmode="lin" valueType="num">
                                      <p:cBhvr additive="base">
                                        <p:cTn id="7" dur="500" fill="hold"/>
                                        <p:tgtEl>
                                          <p:spTgt spid="180227"/>
                                        </p:tgtEl>
                                        <p:attrNameLst>
                                          <p:attrName>ppt_x</p:attrName>
                                        </p:attrNameLst>
                                      </p:cBhvr>
                                      <p:tavLst>
                                        <p:tav tm="0">
                                          <p:val>
                                            <p:strVal val="#ppt_x"/>
                                          </p:val>
                                        </p:tav>
                                        <p:tav tm="100000">
                                          <p:val>
                                            <p:strVal val="#ppt_x"/>
                                          </p:val>
                                        </p:tav>
                                      </p:tavLst>
                                    </p:anim>
                                    <p:anim calcmode="lin" valueType="num">
                                      <p:cBhvr additive="base">
                                        <p:cTn id="8" dur="500" fill="hold"/>
                                        <p:tgtEl>
                                          <p:spTgt spid="18022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0228">
                                            <p:txEl>
                                              <p:pRg st="0" end="0"/>
                                            </p:txEl>
                                          </p:spTgt>
                                        </p:tgtEl>
                                        <p:attrNameLst>
                                          <p:attrName>style.visibility</p:attrName>
                                        </p:attrNameLst>
                                      </p:cBhvr>
                                      <p:to>
                                        <p:strVal val="visible"/>
                                      </p:to>
                                    </p:set>
                                    <p:anim calcmode="lin" valueType="num">
                                      <p:cBhvr additive="base">
                                        <p:cTn id="13" dur="500" fill="hold"/>
                                        <p:tgtEl>
                                          <p:spTgt spid="18022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9"/>
                                        </p:tgtEl>
                                        <p:attrNameLst>
                                          <p:attrName>style.visibility</p:attrName>
                                        </p:attrNameLst>
                                      </p:cBhvr>
                                      <p:to>
                                        <p:strVal val="visible"/>
                                      </p:to>
                                    </p:set>
                                    <p:anim calcmode="lin" valueType="num">
                                      <p:cBhvr additive="base">
                                        <p:cTn id="19" dur="500" fill="hold"/>
                                        <p:tgtEl>
                                          <p:spTgt spid="180229"/>
                                        </p:tgtEl>
                                        <p:attrNameLst>
                                          <p:attrName>ppt_x</p:attrName>
                                        </p:attrNameLst>
                                      </p:cBhvr>
                                      <p:tavLst>
                                        <p:tav tm="0">
                                          <p:val>
                                            <p:strVal val="#ppt_x"/>
                                          </p:val>
                                        </p:tav>
                                        <p:tav tm="100000">
                                          <p:val>
                                            <p:strVal val="#ppt_x"/>
                                          </p:val>
                                        </p:tav>
                                      </p:tavLst>
                                    </p:anim>
                                    <p:anim calcmode="lin" valueType="num">
                                      <p:cBhvr additive="base">
                                        <p:cTn id="20" dur="500" fill="hold"/>
                                        <p:tgtEl>
                                          <p:spTgt spid="18022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0230"/>
                                        </p:tgtEl>
                                        <p:attrNameLst>
                                          <p:attrName>style.visibility</p:attrName>
                                        </p:attrNameLst>
                                      </p:cBhvr>
                                      <p:to>
                                        <p:strVal val="visible"/>
                                      </p:to>
                                    </p:set>
                                    <p:anim calcmode="lin" valueType="num">
                                      <p:cBhvr additive="base">
                                        <p:cTn id="25" dur="500" fill="hold"/>
                                        <p:tgtEl>
                                          <p:spTgt spid="180230"/>
                                        </p:tgtEl>
                                        <p:attrNameLst>
                                          <p:attrName>ppt_x</p:attrName>
                                        </p:attrNameLst>
                                      </p:cBhvr>
                                      <p:tavLst>
                                        <p:tav tm="0">
                                          <p:val>
                                            <p:strVal val="#ppt_x"/>
                                          </p:val>
                                        </p:tav>
                                        <p:tav tm="100000">
                                          <p:val>
                                            <p:strVal val="#ppt_x"/>
                                          </p:val>
                                        </p:tav>
                                      </p:tavLst>
                                    </p:anim>
                                    <p:anim calcmode="lin" valueType="num">
                                      <p:cBhvr additive="base">
                                        <p:cTn id="26" dur="500" fill="hold"/>
                                        <p:tgtEl>
                                          <p:spTgt spid="18023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0231"/>
                                        </p:tgtEl>
                                        <p:attrNameLst>
                                          <p:attrName>style.visibility</p:attrName>
                                        </p:attrNameLst>
                                      </p:cBhvr>
                                      <p:to>
                                        <p:strVal val="visible"/>
                                      </p:to>
                                    </p:set>
                                    <p:anim calcmode="lin" valueType="num">
                                      <p:cBhvr additive="base">
                                        <p:cTn id="31" dur="500" fill="hold"/>
                                        <p:tgtEl>
                                          <p:spTgt spid="180231"/>
                                        </p:tgtEl>
                                        <p:attrNameLst>
                                          <p:attrName>ppt_x</p:attrName>
                                        </p:attrNameLst>
                                      </p:cBhvr>
                                      <p:tavLst>
                                        <p:tav tm="0">
                                          <p:val>
                                            <p:strVal val="#ppt_x"/>
                                          </p:val>
                                        </p:tav>
                                        <p:tav tm="100000">
                                          <p:val>
                                            <p:strVal val="#ppt_x"/>
                                          </p:val>
                                        </p:tav>
                                      </p:tavLst>
                                    </p:anim>
                                    <p:anim calcmode="lin" valueType="num">
                                      <p:cBhvr additive="base">
                                        <p:cTn id="32" dur="500" fill="hold"/>
                                        <p:tgtEl>
                                          <p:spTgt spid="18023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80232"/>
                                        </p:tgtEl>
                                        <p:attrNameLst>
                                          <p:attrName>style.visibility</p:attrName>
                                        </p:attrNameLst>
                                      </p:cBhvr>
                                      <p:to>
                                        <p:strVal val="visible"/>
                                      </p:to>
                                    </p:set>
                                    <p:anim calcmode="lin" valueType="num">
                                      <p:cBhvr additive="base">
                                        <p:cTn id="37" dur="500" fill="hold"/>
                                        <p:tgtEl>
                                          <p:spTgt spid="180232"/>
                                        </p:tgtEl>
                                        <p:attrNameLst>
                                          <p:attrName>ppt_x</p:attrName>
                                        </p:attrNameLst>
                                      </p:cBhvr>
                                      <p:tavLst>
                                        <p:tav tm="0">
                                          <p:val>
                                            <p:strVal val="#ppt_x"/>
                                          </p:val>
                                        </p:tav>
                                        <p:tav tm="100000">
                                          <p:val>
                                            <p:strVal val="#ppt_x"/>
                                          </p:val>
                                        </p:tav>
                                      </p:tavLst>
                                    </p:anim>
                                    <p:anim calcmode="lin" valueType="num">
                                      <p:cBhvr additive="base">
                                        <p:cTn id="38" dur="500" fill="hold"/>
                                        <p:tgtEl>
                                          <p:spTgt spid="18023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80235"/>
                                        </p:tgtEl>
                                        <p:attrNameLst>
                                          <p:attrName>style.visibility</p:attrName>
                                        </p:attrNameLst>
                                      </p:cBhvr>
                                      <p:to>
                                        <p:strVal val="visible"/>
                                      </p:to>
                                    </p:set>
                                    <p:anim calcmode="lin" valueType="num">
                                      <p:cBhvr additive="base">
                                        <p:cTn id="43" dur="500" fill="hold"/>
                                        <p:tgtEl>
                                          <p:spTgt spid="180235"/>
                                        </p:tgtEl>
                                        <p:attrNameLst>
                                          <p:attrName>ppt_x</p:attrName>
                                        </p:attrNameLst>
                                      </p:cBhvr>
                                      <p:tavLst>
                                        <p:tav tm="0">
                                          <p:val>
                                            <p:strVal val="#ppt_x"/>
                                          </p:val>
                                        </p:tav>
                                        <p:tav tm="100000">
                                          <p:val>
                                            <p:strVal val="#ppt_x"/>
                                          </p:val>
                                        </p:tav>
                                      </p:tavLst>
                                    </p:anim>
                                    <p:anim calcmode="lin" valueType="num">
                                      <p:cBhvr additive="base">
                                        <p:cTn id="44" dur="500" fill="hold"/>
                                        <p:tgtEl>
                                          <p:spTgt spid="18023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80238"/>
                                        </p:tgtEl>
                                        <p:attrNameLst>
                                          <p:attrName>style.visibility</p:attrName>
                                        </p:attrNameLst>
                                      </p:cBhvr>
                                      <p:to>
                                        <p:strVal val="visible"/>
                                      </p:to>
                                    </p:set>
                                    <p:anim calcmode="lin" valueType="num">
                                      <p:cBhvr additive="base">
                                        <p:cTn id="49" dur="500" fill="hold"/>
                                        <p:tgtEl>
                                          <p:spTgt spid="180238"/>
                                        </p:tgtEl>
                                        <p:attrNameLst>
                                          <p:attrName>ppt_x</p:attrName>
                                        </p:attrNameLst>
                                      </p:cBhvr>
                                      <p:tavLst>
                                        <p:tav tm="0">
                                          <p:val>
                                            <p:strVal val="#ppt_x"/>
                                          </p:val>
                                        </p:tav>
                                        <p:tav tm="100000">
                                          <p:val>
                                            <p:strVal val="#ppt_x"/>
                                          </p:val>
                                        </p:tav>
                                      </p:tavLst>
                                    </p:anim>
                                    <p:anim calcmode="lin" valueType="num">
                                      <p:cBhvr additive="base">
                                        <p:cTn id="50" dur="500" fill="hold"/>
                                        <p:tgtEl>
                                          <p:spTgt spid="18023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80241"/>
                                        </p:tgtEl>
                                        <p:attrNameLst>
                                          <p:attrName>style.visibility</p:attrName>
                                        </p:attrNameLst>
                                      </p:cBhvr>
                                      <p:to>
                                        <p:strVal val="visible"/>
                                      </p:to>
                                    </p:set>
                                    <p:anim calcmode="lin" valueType="num">
                                      <p:cBhvr additive="base">
                                        <p:cTn id="55" dur="500" fill="hold"/>
                                        <p:tgtEl>
                                          <p:spTgt spid="180241"/>
                                        </p:tgtEl>
                                        <p:attrNameLst>
                                          <p:attrName>ppt_x</p:attrName>
                                        </p:attrNameLst>
                                      </p:cBhvr>
                                      <p:tavLst>
                                        <p:tav tm="0">
                                          <p:val>
                                            <p:strVal val="#ppt_x"/>
                                          </p:val>
                                        </p:tav>
                                        <p:tav tm="100000">
                                          <p:val>
                                            <p:strVal val="#ppt_x"/>
                                          </p:val>
                                        </p:tav>
                                      </p:tavLst>
                                    </p:anim>
                                    <p:anim calcmode="lin" valueType="num">
                                      <p:cBhvr additive="base">
                                        <p:cTn id="56" dur="500" fill="hold"/>
                                        <p:tgtEl>
                                          <p:spTgt spid="18024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80244"/>
                                        </p:tgtEl>
                                        <p:attrNameLst>
                                          <p:attrName>style.visibility</p:attrName>
                                        </p:attrNameLst>
                                      </p:cBhvr>
                                      <p:to>
                                        <p:strVal val="visible"/>
                                      </p:to>
                                    </p:set>
                                    <p:anim calcmode="lin" valueType="num">
                                      <p:cBhvr additive="base">
                                        <p:cTn id="61" dur="500" fill="hold"/>
                                        <p:tgtEl>
                                          <p:spTgt spid="180244"/>
                                        </p:tgtEl>
                                        <p:attrNameLst>
                                          <p:attrName>ppt_x</p:attrName>
                                        </p:attrNameLst>
                                      </p:cBhvr>
                                      <p:tavLst>
                                        <p:tav tm="0">
                                          <p:val>
                                            <p:strVal val="#ppt_x"/>
                                          </p:val>
                                        </p:tav>
                                        <p:tav tm="100000">
                                          <p:val>
                                            <p:strVal val="#ppt_x"/>
                                          </p:val>
                                        </p:tav>
                                      </p:tavLst>
                                    </p:anim>
                                    <p:anim calcmode="lin" valueType="num">
                                      <p:cBhvr additive="base">
                                        <p:cTn id="62" dur="500" fill="hold"/>
                                        <p:tgtEl>
                                          <p:spTgt spid="18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p:bldP spid="180229" grpId="0"/>
      <p:bldP spid="180230" grpId="0"/>
      <p:bldP spid="18023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8417" name="标题 143361"/>
          <p:cNvSpPr>
            <a:spLocks noGrp="1"/>
          </p:cNvSpPr>
          <p:nvPr>
            <p:ph type="title"/>
          </p:nvPr>
        </p:nvSpPr>
        <p:spPr>
          <a:xfrm>
            <a:off x="1981200" y="100013"/>
            <a:ext cx="8229600" cy="1143000"/>
          </a:xfrm>
        </p:spPr>
        <p:txBody>
          <a:bodyPr lIns="91440" tIns="45720" rIns="91440" bIns="45720" anchor="b" anchorCtr="0">
            <a:normAutofit/>
          </a:bodyPr>
          <a:lstStyle/>
          <a:p>
            <a:r>
              <a:rPr lang="zh-CN" altLang="en-US" sz="6900">
                <a:solidFill>
                  <a:srgbClr val="7030A0"/>
                </a:solidFill>
              </a:rPr>
              <a:t>归纳中心：</a:t>
            </a:r>
          </a:p>
        </p:txBody>
      </p:sp>
      <p:sp>
        <p:nvSpPr>
          <p:cNvPr id="181251" name="文本占位符 143362"/>
          <p:cNvSpPr>
            <a:spLocks noGrp="1"/>
          </p:cNvSpPr>
          <p:nvPr>
            <p:ph idx="1"/>
          </p:nvPr>
        </p:nvSpPr>
        <p:spPr>
          <a:xfrm>
            <a:off x="1524000" y="1243013"/>
            <a:ext cx="8686800" cy="5138738"/>
          </a:xfrm>
        </p:spPr>
        <p:txBody>
          <a:bodyPr lIns="91440" tIns="45720" rIns="91440" bIns="45720" anchor="t" anchorCtr="0"/>
          <a:lstStyle/>
          <a:p>
            <a:pPr marL="0" marR="0" indent="0" algn="l" defTabSz="914400" rtl="0" eaLnBrk="1" fontAlgn="base" latinLnBrk="0" hangingPunct="1">
              <a:lnSpc>
                <a:spcPct val="120000"/>
              </a:lnSpc>
              <a:spcBef>
                <a:spcPct val="0"/>
              </a:spcBef>
              <a:spcAft>
                <a:spcPct val="0"/>
              </a:spcAft>
              <a:buClr>
                <a:srgbClr val="000000"/>
              </a:buClr>
              <a:buSzPct val="70000"/>
              <a:buFont typeface="Wingdings" panose="05000000000000000000" charset="0"/>
              <a:buNone/>
            </a:pPr>
            <a:r>
              <a:rPr kumimoji="0" lang="en-US" altLang="zh-CN" sz="4400" b="1" i="0" u="none" strike="noStrike" kern="1200" cap="none" spc="0" normalizeH="0" baseline="0" noProof="1">
                <a:solidFill>
                  <a:schemeClr val="tx1"/>
                </a:solidFill>
                <a:effectLst>
                  <a:outerShdw blurRad="38100" dist="38100" dir="2700000">
                    <a:srgbClr val="C0C0C0"/>
                  </a:outerShdw>
                </a:effectLst>
                <a:latin typeface="黑体" panose="02010609060101010101" pitchFamily="49" charset="-122"/>
                <a:ea typeface="黑体" panose="02010609060101010101" pitchFamily="49" charset="-122"/>
                <a:cs typeface="+mn-ea"/>
              </a:rPr>
              <a:t>   </a:t>
            </a:r>
            <a:r>
              <a:rPr kumimoji="0" lang="en-US" altLang="zh-CN" sz="4400" b="1" i="0" u="none" strike="noStrike" kern="1200" cap="none" spc="0" normalizeH="0" baseline="0" noProof="1">
                <a:solidFill>
                  <a:schemeClr val="tx1"/>
                </a:solidFill>
                <a:latin typeface="黑体" panose="02010609060101010101" pitchFamily="49" charset="-122"/>
                <a:ea typeface="黑体" panose="02010609060101010101" pitchFamily="49" charset="-122"/>
                <a:cs typeface="+mn-ea"/>
              </a:rPr>
              <a:t> </a:t>
            </a:r>
            <a:r>
              <a:rPr kumimoji="0" lang="zh-CN" altLang="en-US" sz="4400" b="1" i="0" u="none" strike="noStrike" kern="1200" cap="none" spc="0" normalizeH="0" baseline="0" noProof="1">
                <a:solidFill>
                  <a:schemeClr val="tx1"/>
                </a:solidFill>
                <a:latin typeface="黑体" panose="02010609060101010101" pitchFamily="49" charset="-122"/>
                <a:ea typeface="黑体" panose="02010609060101010101" pitchFamily="49" charset="-122"/>
                <a:cs typeface="+mn-ea"/>
              </a:rPr>
              <a:t>本文</a:t>
            </a:r>
            <a:r>
              <a:rPr kumimoji="0" lang="zh-CN" altLang="en-US" sz="4400" b="1" i="0" u="none" strike="noStrike" kern="1200" cap="none" spc="0" normalizeH="0" baseline="0" noProof="1">
                <a:solidFill>
                  <a:srgbClr val="7030A0"/>
                </a:solidFill>
                <a:latin typeface="黑体" panose="02010609060101010101" pitchFamily="49" charset="-122"/>
                <a:ea typeface="黑体" panose="02010609060101010101" pitchFamily="49" charset="-122"/>
                <a:cs typeface="+mn-ea"/>
              </a:rPr>
              <a:t>批判了</a:t>
            </a:r>
            <a:r>
              <a:rPr kumimoji="0" lang="zh-CN" altLang="en-US" sz="4400" b="1" i="0" u="none" strike="noStrike" kern="1200" cap="none" spc="0" normalizeH="0" baseline="0" noProof="1">
                <a:solidFill>
                  <a:schemeClr val="tx1"/>
                </a:solidFill>
                <a:latin typeface="黑体" panose="02010609060101010101" pitchFamily="49" charset="-122"/>
                <a:ea typeface="黑体" panose="02010609060101010101" pitchFamily="49" charset="-122"/>
                <a:cs typeface="+mn-ea"/>
              </a:rPr>
              <a:t>国民党反动派的卖国主义</a:t>
            </a:r>
            <a:r>
              <a:rPr kumimoji="0" lang="zh-CN" altLang="en-US" sz="4400" b="1" i="0" u="none" strike="noStrike" kern="1200" cap="none" spc="0" normalizeH="0" baseline="0" noProof="1">
                <a:solidFill>
                  <a:srgbClr val="7030A0"/>
                </a:solidFill>
                <a:latin typeface="黑体" panose="02010609060101010101" pitchFamily="49" charset="-122"/>
                <a:ea typeface="黑体" panose="02010609060101010101" pitchFamily="49" charset="-122"/>
                <a:cs typeface="+mn-ea"/>
              </a:rPr>
              <a:t>政策</a:t>
            </a:r>
            <a:r>
              <a:rPr kumimoji="0" lang="zh-CN" altLang="en-US" sz="4400" b="1" i="0" u="none" strike="noStrike" kern="1200" cap="none" spc="0" normalizeH="0" baseline="0" noProof="1">
                <a:solidFill>
                  <a:schemeClr val="tx1"/>
                </a:solidFill>
                <a:latin typeface="黑体" panose="02010609060101010101" pitchFamily="49" charset="-122"/>
                <a:ea typeface="黑体" panose="02010609060101010101" pitchFamily="49" charset="-122"/>
                <a:cs typeface="+mn-ea"/>
              </a:rPr>
              <a:t>和一些人对待文化遗产的</a:t>
            </a:r>
            <a:r>
              <a:rPr kumimoji="0" lang="zh-CN" altLang="en-US" sz="4400" b="1" i="0" u="none" strike="noStrike" kern="1200" cap="none" spc="0" normalizeH="0" baseline="0" noProof="1">
                <a:solidFill>
                  <a:srgbClr val="7030A0"/>
                </a:solidFill>
                <a:latin typeface="黑体" panose="02010609060101010101" pitchFamily="49" charset="-122"/>
                <a:ea typeface="黑体" panose="02010609060101010101" pitchFamily="49" charset="-122"/>
                <a:cs typeface="+mn-ea"/>
              </a:rPr>
              <a:t>错误态度</a:t>
            </a:r>
            <a:r>
              <a:rPr kumimoji="0" lang="zh-CN" altLang="en-US" sz="4400" b="1" i="0" u="none" strike="noStrike" kern="1200" cap="none" spc="0" normalizeH="0" baseline="0" noProof="1">
                <a:solidFill>
                  <a:schemeClr val="tx1"/>
                </a:solidFill>
                <a:latin typeface="黑体" panose="02010609060101010101" pitchFamily="49" charset="-122"/>
                <a:ea typeface="黑体" panose="02010609060101010101" pitchFamily="49" charset="-122"/>
                <a:cs typeface="+mn-ea"/>
              </a:rPr>
              <a:t>，</a:t>
            </a:r>
            <a:r>
              <a:rPr kumimoji="0" lang="zh-CN" altLang="en-US" sz="4400" b="1" i="0" u="none" strike="noStrike" kern="1200" cap="none" spc="0" normalizeH="0" baseline="0" noProof="1">
                <a:solidFill>
                  <a:srgbClr val="7030A0"/>
                </a:solidFill>
                <a:latin typeface="黑体" panose="02010609060101010101" pitchFamily="49" charset="-122"/>
                <a:ea typeface="黑体" panose="02010609060101010101" pitchFamily="49" charset="-122"/>
                <a:cs typeface="+mn-ea"/>
              </a:rPr>
              <a:t>阐明了</a:t>
            </a:r>
            <a:r>
              <a:rPr kumimoji="0" lang="zh-CN" altLang="en-US" sz="4400" b="1" i="0" u="none" strike="noStrike" kern="1200" cap="none" spc="0" normalizeH="0" baseline="0" noProof="1">
                <a:solidFill>
                  <a:schemeClr val="tx1"/>
                </a:solidFill>
                <a:latin typeface="黑体" panose="02010609060101010101" pitchFamily="49" charset="-122"/>
                <a:ea typeface="黑体" panose="02010609060101010101" pitchFamily="49" charset="-122"/>
                <a:cs typeface="+mn-ea"/>
              </a:rPr>
              <a:t>批判继承文化遗产的基本原理和方法，</a:t>
            </a:r>
            <a:r>
              <a:rPr kumimoji="0" lang="zh-CN" altLang="en-US" sz="4400" b="1" i="0" u="none" strike="noStrike" kern="1200" cap="none" spc="0" normalizeH="0" baseline="0" noProof="1">
                <a:solidFill>
                  <a:srgbClr val="7030A0"/>
                </a:solidFill>
                <a:latin typeface="黑体" panose="02010609060101010101" pitchFamily="49" charset="-122"/>
                <a:ea typeface="黑体" panose="02010609060101010101" pitchFamily="49" charset="-122"/>
                <a:cs typeface="+mn-ea"/>
              </a:rPr>
              <a:t>指出了</a:t>
            </a:r>
            <a:r>
              <a:rPr kumimoji="0" lang="zh-CN" altLang="en-US" sz="4400" b="1" i="0" u="none" strike="noStrike" kern="1200" cap="none" spc="0" normalizeH="0" baseline="0" noProof="1">
                <a:solidFill>
                  <a:schemeClr val="tx1"/>
                </a:solidFill>
                <a:latin typeface="黑体" panose="02010609060101010101" pitchFamily="49" charset="-122"/>
                <a:ea typeface="黑体" panose="02010609060101010101" pitchFamily="49" charset="-122"/>
                <a:cs typeface="+mn-ea"/>
              </a:rPr>
              <a:t>正确的继承和借鉴乃是建设民族新文化的必不可少的条件。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1251">
                                            <p:txEl>
                                              <p:pRg st="0" end="0"/>
                                            </p:txEl>
                                          </p:spTgt>
                                        </p:tgtEl>
                                        <p:attrNameLst>
                                          <p:attrName>style.visibility</p:attrName>
                                        </p:attrNameLst>
                                      </p:cBhvr>
                                      <p:to>
                                        <p:strVal val="visible"/>
                                      </p:to>
                                    </p:set>
                                    <p:anim calcmode="lin" valueType="num">
                                      <p:cBhvr additive="base">
                                        <p:cTn id="7" dur="500" fill="hold"/>
                                        <p:tgtEl>
                                          <p:spTgt spid="181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125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2274" name="文本框 132097"/>
          <p:cNvSpPr/>
          <p:nvPr/>
        </p:nvSpPr>
        <p:spPr>
          <a:xfrm>
            <a:off x="1654175" y="976313"/>
            <a:ext cx="9144000" cy="5631180"/>
          </a:xfrm>
          <a:prstGeom prst="rect">
            <a:avLst/>
          </a:prstGeom>
          <a:noFill/>
          <a:ln w="12700">
            <a:noFill/>
          </a:ln>
        </p:spPr>
        <p:txBody>
          <a:bodyPr wrap="square" anchor="t" anchorCtr="0">
            <a:spAutoFit/>
          </a:bodyPr>
          <a:lstStyle/>
          <a:p>
            <a:pPr>
              <a:buClr>
                <a:srgbClr val="FFFFFF"/>
              </a:buClr>
            </a:pPr>
            <a:r>
              <a:rPr lang="en-US" altLang="zh-CN" sz="4000" b="1">
                <a:solidFill>
                  <a:srgbClr val="FF0000"/>
                </a:solidFill>
                <a:latin typeface="黑体" panose="02010609060101010101" pitchFamily="49" charset="-122"/>
                <a:ea typeface="黑体" panose="02010609060101010101" pitchFamily="49" charset="-122"/>
              </a:rPr>
              <a:t>1.</a:t>
            </a:r>
            <a:r>
              <a:rPr lang="zh-CN" altLang="en-US" sz="4000" b="1">
                <a:solidFill>
                  <a:srgbClr val="FF0000"/>
                </a:solidFill>
                <a:latin typeface="黑体" panose="02010609060101010101" pitchFamily="49" charset="-122"/>
                <a:ea typeface="黑体" panose="02010609060101010101" pitchFamily="49" charset="-122"/>
              </a:rPr>
              <a:t>举例论证（</a:t>
            </a:r>
            <a:r>
              <a:rPr lang="en-US" altLang="zh-CN" sz="4000" b="1">
                <a:solidFill>
                  <a:srgbClr val="FF0000"/>
                </a:solidFill>
                <a:latin typeface="黑体" panose="02010609060101010101" pitchFamily="49" charset="-122"/>
                <a:ea typeface="黑体" panose="02010609060101010101" pitchFamily="49" charset="-122"/>
              </a:rPr>
              <a:t>1</a:t>
            </a:r>
            <a:r>
              <a:rPr lang="zh-CN" altLang="en-US" sz="4000" b="1">
                <a:solidFill>
                  <a:srgbClr val="FF0000"/>
                </a:solidFill>
                <a:latin typeface="黑体" panose="02010609060101010101" pitchFamily="49" charset="-122"/>
                <a:ea typeface="黑体" panose="02010609060101010101" pitchFamily="49" charset="-122"/>
              </a:rPr>
              <a:t>）</a:t>
            </a:r>
          </a:p>
          <a:p>
            <a:pPr>
              <a:buClr>
                <a:srgbClr val="FFFFFF"/>
              </a:buClr>
            </a:pPr>
            <a:r>
              <a:rPr lang="en-US" altLang="zh-CN" sz="4000" b="1">
                <a:solidFill>
                  <a:srgbClr val="FF0000"/>
                </a:solidFill>
                <a:latin typeface="黑体" panose="02010609060101010101" pitchFamily="49" charset="-122"/>
                <a:ea typeface="黑体" panose="02010609060101010101" pitchFamily="49" charset="-122"/>
              </a:rPr>
              <a:t>2.类比论证（3）</a:t>
            </a:r>
          </a:p>
          <a:p>
            <a:pPr>
              <a:buClr>
                <a:srgbClr val="FFFFFF"/>
              </a:buClr>
            </a:pPr>
            <a:r>
              <a:rPr lang="zh-CN" altLang="en-US" sz="4000" b="1">
                <a:latin typeface="黑体" panose="02010609060101010101" pitchFamily="49" charset="-122"/>
                <a:ea typeface="黑体" panose="02010609060101010101" pitchFamily="49" charset="-122"/>
              </a:rPr>
              <a:t>    </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用</a:t>
            </a:r>
            <a:r>
              <a:rPr lang="zh-CN" altLang="en-US" sz="4000" b="1">
                <a:solidFill>
                  <a:srgbClr val="7030A0"/>
                </a:solidFill>
                <a:latin typeface="黑体" panose="02010609060101010101" pitchFamily="49" charset="-122"/>
                <a:ea typeface="黑体" panose="02010609060101010101" pitchFamily="49" charset="-122"/>
              </a:rPr>
              <a:t>同类</a:t>
            </a:r>
            <a:r>
              <a:rPr lang="zh-CN" altLang="en-US" sz="4000" b="1">
                <a:latin typeface="黑体" panose="02010609060101010101" pitchFamily="49" charset="-122"/>
                <a:ea typeface="黑体" panose="02010609060101010101" pitchFamily="49" charset="-122"/>
              </a:rPr>
              <a:t>事物相比较</a:t>
            </a:r>
          </a:p>
          <a:p>
            <a:pPr>
              <a:buClr>
                <a:srgbClr val="FFFFFF"/>
              </a:buClr>
            </a:pPr>
            <a:r>
              <a:rPr lang="en-US" altLang="zh-CN" sz="4000" b="1">
                <a:solidFill>
                  <a:srgbClr val="FF0000"/>
                </a:solidFill>
                <a:latin typeface="黑体" panose="02010609060101010101" pitchFamily="49" charset="-122"/>
                <a:ea typeface="黑体" panose="02010609060101010101" pitchFamily="49" charset="-122"/>
              </a:rPr>
              <a:t>3.比喻论证（8、9）</a:t>
            </a:r>
          </a:p>
          <a:p>
            <a:pPr>
              <a:buClr>
                <a:srgbClr val="FFFFFF"/>
              </a:buClr>
            </a:pPr>
            <a:r>
              <a:rPr lang="zh-CN" altLang="en-US" sz="4000" b="1">
                <a:latin typeface="黑体" panose="02010609060101010101" pitchFamily="49" charset="-122"/>
                <a:ea typeface="黑体" panose="02010609060101010101" pitchFamily="49" charset="-122"/>
              </a:rPr>
              <a:t>     </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用</a:t>
            </a:r>
            <a:r>
              <a:rPr lang="zh-CN" altLang="en-US" sz="4000" b="1">
                <a:solidFill>
                  <a:srgbClr val="7030A0"/>
                </a:solidFill>
                <a:latin typeface="黑体" panose="02010609060101010101" pitchFamily="49" charset="-122"/>
                <a:ea typeface="黑体" panose="02010609060101010101" pitchFamily="49" charset="-122"/>
              </a:rPr>
              <a:t>有相似点</a:t>
            </a:r>
            <a:r>
              <a:rPr lang="zh-CN" altLang="en-US" sz="4000" b="1">
                <a:latin typeface="黑体" panose="02010609060101010101" pitchFamily="49" charset="-122"/>
                <a:ea typeface="黑体" panose="02010609060101010101" pitchFamily="49" charset="-122"/>
              </a:rPr>
              <a:t>的事物打比方</a:t>
            </a:r>
          </a:p>
          <a:p>
            <a:pPr>
              <a:buClr>
                <a:srgbClr val="FFFFFF"/>
              </a:buClr>
            </a:pPr>
            <a:r>
              <a:rPr lang="en-US" altLang="zh-CN" sz="4000" b="1">
                <a:solidFill>
                  <a:srgbClr val="FF0000"/>
                </a:solidFill>
                <a:latin typeface="黑体" panose="02010609060101010101" pitchFamily="49" charset="-122"/>
                <a:ea typeface="黑体" panose="02010609060101010101" pitchFamily="49" charset="-122"/>
              </a:rPr>
              <a:t>4.对比论证（8、9）</a:t>
            </a:r>
          </a:p>
          <a:p>
            <a:pPr>
              <a:buClr>
                <a:srgbClr val="FFFFFF"/>
              </a:buClr>
            </a:pPr>
            <a:r>
              <a:rPr lang="zh-CN" altLang="en-US" sz="4000" b="1">
                <a:latin typeface="黑体" panose="02010609060101010101" pitchFamily="49" charset="-122"/>
                <a:ea typeface="黑体" panose="02010609060101010101" pitchFamily="49" charset="-122"/>
              </a:rPr>
              <a:t>    </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用</a:t>
            </a:r>
            <a:r>
              <a:rPr lang="zh-CN" altLang="en-US" sz="4000" b="1">
                <a:solidFill>
                  <a:srgbClr val="7030A0"/>
                </a:solidFill>
                <a:latin typeface="黑体" panose="02010609060101010101" pitchFamily="49" charset="-122"/>
                <a:ea typeface="黑体" panose="02010609060101010101" pitchFamily="49" charset="-122"/>
              </a:rPr>
              <a:t>性质相反</a:t>
            </a:r>
            <a:r>
              <a:rPr lang="zh-CN" altLang="en-US" sz="4000" b="1">
                <a:latin typeface="黑体" panose="02010609060101010101" pitchFamily="49" charset="-122"/>
                <a:ea typeface="黑体" panose="02010609060101010101" pitchFamily="49" charset="-122"/>
              </a:rPr>
              <a:t>的事物作比较</a:t>
            </a:r>
          </a:p>
          <a:p>
            <a:pPr>
              <a:buClr>
                <a:srgbClr val="FFFFFF"/>
              </a:buClr>
            </a:pPr>
            <a:r>
              <a:rPr lang="en-US" altLang="zh-CN" sz="4000" b="1">
                <a:solidFill>
                  <a:srgbClr val="FF0000"/>
                </a:solidFill>
                <a:latin typeface="黑体" panose="02010609060101010101" pitchFamily="49" charset="-122"/>
                <a:ea typeface="黑体" panose="02010609060101010101" pitchFamily="49" charset="-122"/>
              </a:rPr>
              <a:t>5.因果论证</a:t>
            </a:r>
          </a:p>
          <a:p>
            <a:pPr>
              <a:buClr>
                <a:srgbClr val="FFFFFF"/>
              </a:buClr>
            </a:pPr>
            <a:r>
              <a:rPr lang="zh-CN" altLang="en-US" sz="4000" b="1">
                <a:latin typeface="黑体" panose="02010609060101010101" pitchFamily="49" charset="-122"/>
                <a:ea typeface="黑体" panose="02010609060101010101" pitchFamily="49" charset="-122"/>
              </a:rPr>
              <a:t>     </a:t>
            </a:r>
            <a:r>
              <a:rPr lang="en-US" altLang="zh-CN" sz="4000" b="1">
                <a:latin typeface="黑体" panose="02010609060101010101" pitchFamily="49" charset="-122"/>
                <a:ea typeface="黑体" panose="02010609060101010101" pitchFamily="49" charset="-122"/>
              </a:rPr>
              <a:t>——</a:t>
            </a:r>
            <a:r>
              <a:rPr lang="zh-CN" altLang="en-US" sz="4000" b="1">
                <a:solidFill>
                  <a:srgbClr val="7030A0"/>
                </a:solidFill>
                <a:latin typeface="黑体" panose="02010609060101010101" pitchFamily="49" charset="-122"/>
                <a:ea typeface="黑体" panose="02010609060101010101" pitchFamily="49" charset="-122"/>
              </a:rPr>
              <a:t>通过提示原因来论证结果。</a:t>
            </a:r>
          </a:p>
        </p:txBody>
      </p:sp>
      <p:sp>
        <p:nvSpPr>
          <p:cNvPr id="189442" name="Text Box 3"/>
          <p:cNvSpPr/>
          <p:nvPr/>
        </p:nvSpPr>
        <p:spPr>
          <a:xfrm>
            <a:off x="3260725" y="0"/>
            <a:ext cx="5932488" cy="976313"/>
          </a:xfrm>
          <a:prstGeom prst="rect">
            <a:avLst/>
          </a:prstGeom>
          <a:solidFill>
            <a:srgbClr val="00B050"/>
          </a:solidFill>
          <a:ln w="9525">
            <a:noFill/>
          </a:ln>
        </p:spPr>
        <p:txBody>
          <a:bodyPr wrap="square" anchor="t" anchorCtr="0"/>
          <a:lstStyle/>
          <a:p>
            <a:r>
              <a:rPr lang="zh-CN" altLang="en-US" sz="5400" b="1">
                <a:solidFill>
                  <a:srgbClr val="FFFFFF"/>
                </a:solidFill>
                <a:latin typeface="黑体" panose="02010609060101010101" pitchFamily="49" charset="-122"/>
                <a:ea typeface="黑体" panose="02010609060101010101" pitchFamily="49" charset="-122"/>
              </a:rPr>
              <a:t>文章的论证艺术</a:t>
            </a:r>
            <a:endParaRPr lang="zh-CN" altLang="en-US" sz="5400" b="1">
              <a:latin typeface="黑体" panose="02010609060101010101" pitchFamily="49" charset="-122"/>
              <a:ea typeface="黑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2274"/>
                                        </p:tgtEl>
                                        <p:attrNameLst>
                                          <p:attrName>style.visibility</p:attrName>
                                        </p:attrNameLst>
                                      </p:cBhvr>
                                      <p:to>
                                        <p:strVal val="visible"/>
                                      </p:to>
                                    </p:set>
                                    <p:anim calcmode="lin" valueType="num">
                                      <p:cBhvr additive="base">
                                        <p:cTn id="7" dur="500" fill="hold"/>
                                        <p:tgtEl>
                                          <p:spTgt spid="182274"/>
                                        </p:tgtEl>
                                        <p:attrNameLst>
                                          <p:attrName>ppt_x</p:attrName>
                                        </p:attrNameLst>
                                      </p:cBhvr>
                                      <p:tavLst>
                                        <p:tav tm="0">
                                          <p:val>
                                            <p:strVal val="#ppt_x"/>
                                          </p:val>
                                        </p:tav>
                                        <p:tav tm="100000">
                                          <p:val>
                                            <p:strVal val="#ppt_x"/>
                                          </p:val>
                                        </p:tav>
                                      </p:tavLst>
                                    </p:anim>
                                    <p:anim calcmode="lin" valueType="num">
                                      <p:cBhvr additive="base">
                                        <p:cTn id="8" dur="500" fill="hold"/>
                                        <p:tgtEl>
                                          <p:spTgt spid="1822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4"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3298" name="文本占位符 26625"/>
          <p:cNvSpPr>
            <a:spLocks noGrp="1"/>
          </p:cNvSpPr>
          <p:nvPr>
            <p:ph idx="1"/>
          </p:nvPr>
        </p:nvSpPr>
        <p:spPr>
          <a:xfrm>
            <a:off x="2400300" y="981075"/>
            <a:ext cx="7772400" cy="4549775"/>
          </a:xfrm>
        </p:spPr>
        <p:txBody>
          <a:bodyPr lIns="91440" tIns="45720" rIns="91440" bIns="45720" anchor="t" anchorCtr="0">
            <a:normAutofit fontScale="90000" lnSpcReduction="20000"/>
          </a:bodyPr>
          <a:lstStyle/>
          <a:p>
            <a:pPr latinLnBrk="0">
              <a:buClr>
                <a:srgbClr val="996633"/>
              </a:buClr>
              <a:buSzPct val="70000"/>
              <a:buFont typeface="Wingdings" panose="05000000000000000000" charset="0"/>
              <a:buChar char="z"/>
            </a:pPr>
            <a:r>
              <a:rPr lang="zh-CN" altLang="en-US" sz="4000" b="1">
                <a:latin typeface="黑体" panose="02010609060101010101" pitchFamily="49" charset="-122"/>
                <a:ea typeface="黑体" panose="02010609060101010101" pitchFamily="49" charset="-122"/>
              </a:rPr>
              <a:t>送去</a:t>
            </a:r>
            <a:r>
              <a:rPr lang="zh-CN"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主动送去</a:t>
            </a:r>
          </a:p>
          <a:p>
            <a:pPr latinLnBrk="0">
              <a:buClr>
                <a:srgbClr val="996633"/>
              </a:buClr>
              <a:buSzPct val="70000"/>
              <a:buFont typeface="Wingdings" panose="05000000000000000000" charset="0"/>
              <a:buNone/>
            </a:pPr>
            <a:r>
              <a:rPr lang="zh-CN" altLang="en-US" sz="4000" b="1">
                <a:latin typeface="黑体" panose="02010609060101010101" pitchFamily="49" charset="-122"/>
                <a:ea typeface="黑体" panose="02010609060101010101" pitchFamily="49" charset="-122"/>
              </a:rPr>
              <a:t>       媚外求荣，自欺欺人</a:t>
            </a:r>
          </a:p>
          <a:p>
            <a:pPr latinLnBrk="0">
              <a:buClr>
                <a:srgbClr val="996633"/>
              </a:buClr>
              <a:buSzPct val="70000"/>
              <a:buFont typeface="Wingdings" panose="05000000000000000000" charset="0"/>
              <a:buChar char="z"/>
            </a:pPr>
            <a:r>
              <a:rPr lang="zh-CN" altLang="en-US" sz="4000" b="1">
                <a:latin typeface="黑体" panose="02010609060101010101" pitchFamily="49" charset="-122"/>
                <a:ea typeface="黑体" panose="02010609060101010101" pitchFamily="49" charset="-122"/>
              </a:rPr>
              <a:t>送来</a:t>
            </a:r>
            <a:r>
              <a:rPr lang="zh-CN"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被动接受</a:t>
            </a:r>
          </a:p>
          <a:p>
            <a:pPr latinLnBrk="0">
              <a:buClr>
                <a:srgbClr val="996633"/>
              </a:buClr>
              <a:buSzPct val="70000"/>
              <a:buFont typeface="Wingdings" panose="05000000000000000000" charset="0"/>
              <a:buNone/>
            </a:pPr>
            <a:r>
              <a:rPr lang="zh-CN" altLang="en-US" sz="4000" b="1">
                <a:latin typeface="黑体" panose="02010609060101010101" pitchFamily="49" charset="-122"/>
                <a:ea typeface="黑体" panose="02010609060101010101" pitchFamily="49" charset="-122"/>
              </a:rPr>
              <a:t>       没有选择，大受其害</a:t>
            </a:r>
          </a:p>
          <a:p>
            <a:pPr latinLnBrk="0">
              <a:buClr>
                <a:srgbClr val="996633"/>
              </a:buClr>
              <a:buSzPct val="70000"/>
              <a:buFont typeface="Wingdings" panose="05000000000000000000" charset="0"/>
              <a:buChar char="z"/>
            </a:pPr>
            <a:r>
              <a:rPr lang="zh-CN" altLang="en-US" sz="4000" b="1">
                <a:latin typeface="黑体" panose="02010609060101010101" pitchFamily="49" charset="-122"/>
                <a:ea typeface="黑体" panose="02010609060101010101" pitchFamily="49" charset="-122"/>
              </a:rPr>
              <a:t>拿来</a:t>
            </a:r>
            <a:r>
              <a:rPr lang="zh-CN"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主动挑选</a:t>
            </a:r>
          </a:p>
          <a:p>
            <a:pPr latinLnBrk="0">
              <a:buClr>
                <a:srgbClr val="996633"/>
              </a:buClr>
              <a:buSzPct val="70000"/>
              <a:buFont typeface="Wingdings" panose="05000000000000000000" charset="0"/>
              <a:buNone/>
            </a:pPr>
            <a:r>
              <a:rPr lang="zh-CN" altLang="en-US" sz="4000" b="1">
                <a:latin typeface="黑体" panose="02010609060101010101" pitchFamily="49" charset="-122"/>
                <a:ea typeface="黑体" panose="02010609060101010101" pitchFamily="49" charset="-122"/>
              </a:rPr>
              <a:t>       取其精华，去其糟粕</a:t>
            </a:r>
          </a:p>
          <a:p>
            <a:pPr latinLnBrk="0">
              <a:buClr>
                <a:srgbClr val="996633"/>
              </a:buClr>
              <a:buSzPct val="70000"/>
              <a:buFont typeface="Wingdings" panose="05000000000000000000" charset="0"/>
              <a:buNone/>
            </a:pPr>
            <a:endParaRPr lang="zh-CN" altLang="en-US" sz="4000" b="1">
              <a:latin typeface="黑体" panose="02010609060101010101" pitchFamily="49" charset="-122"/>
              <a:ea typeface="黑体" panose="02010609060101010101" pitchFamily="49" charset="-122"/>
            </a:endParaRPr>
          </a:p>
        </p:txBody>
      </p:sp>
      <p:sp>
        <p:nvSpPr>
          <p:cNvPr id="183299" name="文本框 26626"/>
          <p:cNvSpPr/>
          <p:nvPr/>
        </p:nvSpPr>
        <p:spPr>
          <a:xfrm>
            <a:off x="9788525" y="1743075"/>
            <a:ext cx="1039813" cy="3415030"/>
          </a:xfrm>
          <a:prstGeom prst="rect">
            <a:avLst/>
          </a:prstGeom>
          <a:noFill/>
          <a:ln w="9525">
            <a:noFill/>
          </a:ln>
        </p:spPr>
        <p:txBody>
          <a:bodyPr wrap="square" anchor="t" anchorCtr="0">
            <a:spAutoFit/>
          </a:bodyPr>
          <a:lstStyle/>
          <a:p>
            <a:pPr>
              <a:spcBef>
                <a:spcPct val="20000"/>
              </a:spcBef>
              <a:buClr>
                <a:srgbClr val="BBE0E3"/>
              </a:buClr>
              <a:buSzPct val="90000"/>
            </a:pPr>
            <a:r>
              <a:rPr lang="zh-CN" altLang="en-US" sz="5400" b="1">
                <a:solidFill>
                  <a:srgbClr val="7030A0"/>
                </a:solidFill>
                <a:latin typeface="Times New Roman" panose="02020603050405020304" charset="0"/>
                <a:ea typeface="黑体" panose="02010609060101010101" pitchFamily="49" charset="-122"/>
              </a:rPr>
              <a:t>因果论证</a:t>
            </a:r>
          </a:p>
        </p:txBody>
      </p:sp>
      <p:sp>
        <p:nvSpPr>
          <p:cNvPr id="190467" name="文本框 26627"/>
          <p:cNvSpPr/>
          <p:nvPr/>
        </p:nvSpPr>
        <p:spPr>
          <a:xfrm>
            <a:off x="1524000" y="1557338"/>
            <a:ext cx="1152525" cy="3784600"/>
          </a:xfrm>
          <a:prstGeom prst="rect">
            <a:avLst/>
          </a:prstGeom>
          <a:noFill/>
          <a:ln w="9525">
            <a:noFill/>
          </a:ln>
        </p:spPr>
        <p:txBody>
          <a:bodyPr anchor="t" anchorCtr="0">
            <a:spAutoFit/>
          </a:bodyPr>
          <a:lstStyle/>
          <a:p>
            <a:r>
              <a:rPr lang="zh-CN" altLang="en-US" sz="6000" b="1">
                <a:solidFill>
                  <a:srgbClr val="7030A0"/>
                </a:solidFill>
                <a:latin typeface="黑体" panose="02010609060101010101" pitchFamily="49" charset="-122"/>
                <a:ea typeface="黑体" panose="02010609060101010101" pitchFamily="49" charset="-122"/>
              </a:rPr>
              <a:t>论证方法</a:t>
            </a:r>
          </a:p>
        </p:txBody>
      </p:sp>
      <p:sp>
        <p:nvSpPr>
          <p:cNvPr id="183301" name="文本框 1"/>
          <p:cNvSpPr/>
          <p:nvPr/>
        </p:nvSpPr>
        <p:spPr>
          <a:xfrm>
            <a:off x="1457325" y="5530850"/>
            <a:ext cx="9164320" cy="768350"/>
          </a:xfrm>
          <a:prstGeom prst="rect">
            <a:avLst/>
          </a:prstGeom>
          <a:noFill/>
          <a:ln w="9525">
            <a:noFill/>
          </a:ln>
        </p:spPr>
        <p:txBody>
          <a:bodyPr wrap="none" anchor="t" anchorCtr="0">
            <a:spAutoFit/>
          </a:bodyPr>
          <a:lstStyle/>
          <a:p>
            <a:pPr marL="342900" indent="-342900">
              <a:spcBef>
                <a:spcPct val="20000"/>
              </a:spcBef>
              <a:buClr>
                <a:srgbClr val="996633"/>
              </a:buClr>
            </a:pPr>
            <a:r>
              <a:rPr lang="zh-CN" altLang="en-US" sz="4400" b="1">
                <a:solidFill>
                  <a:srgbClr val="7030A0"/>
                </a:solidFill>
                <a:latin typeface="黑体" panose="02010609060101010101" pitchFamily="49" charset="-122"/>
                <a:ea typeface="黑体" panose="02010609060101010101" pitchFamily="49" charset="-122"/>
                <a:sym typeface="宋体" panose="02010600030101010101" pitchFamily="2" charset="-122"/>
              </a:rPr>
              <a:t>因为送去、送来不好，所以只能拿来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3298">
                                            <p:txEl>
                                              <p:pRg st="0" end="0"/>
                                            </p:txEl>
                                          </p:spTgt>
                                        </p:tgtEl>
                                        <p:attrNameLst>
                                          <p:attrName>style.visibility</p:attrName>
                                        </p:attrNameLst>
                                      </p:cBhvr>
                                      <p:to>
                                        <p:strVal val="visible"/>
                                      </p:to>
                                    </p:set>
                                    <p:anim calcmode="lin" valueType="num">
                                      <p:cBhvr additive="base">
                                        <p:cTn id="7" dur="500" fill="hold"/>
                                        <p:tgtEl>
                                          <p:spTgt spid="1832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32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3298">
                                            <p:txEl>
                                              <p:pRg st="1" end="1"/>
                                            </p:txEl>
                                          </p:spTgt>
                                        </p:tgtEl>
                                        <p:attrNameLst>
                                          <p:attrName>style.visibility</p:attrName>
                                        </p:attrNameLst>
                                      </p:cBhvr>
                                      <p:to>
                                        <p:strVal val="visible"/>
                                      </p:to>
                                    </p:set>
                                    <p:anim calcmode="lin" valueType="num">
                                      <p:cBhvr additive="base">
                                        <p:cTn id="13" dur="500" fill="hold"/>
                                        <p:tgtEl>
                                          <p:spTgt spid="1832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32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3298">
                                            <p:txEl>
                                              <p:pRg st="2" end="2"/>
                                            </p:txEl>
                                          </p:spTgt>
                                        </p:tgtEl>
                                        <p:attrNameLst>
                                          <p:attrName>style.visibility</p:attrName>
                                        </p:attrNameLst>
                                      </p:cBhvr>
                                      <p:to>
                                        <p:strVal val="visible"/>
                                      </p:to>
                                    </p:set>
                                    <p:anim calcmode="lin" valueType="num">
                                      <p:cBhvr additive="base">
                                        <p:cTn id="19" dur="500" fill="hold"/>
                                        <p:tgtEl>
                                          <p:spTgt spid="1832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32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3298">
                                            <p:txEl>
                                              <p:pRg st="3" end="3"/>
                                            </p:txEl>
                                          </p:spTgt>
                                        </p:tgtEl>
                                        <p:attrNameLst>
                                          <p:attrName>style.visibility</p:attrName>
                                        </p:attrNameLst>
                                      </p:cBhvr>
                                      <p:to>
                                        <p:strVal val="visible"/>
                                      </p:to>
                                    </p:set>
                                    <p:anim calcmode="lin" valueType="num">
                                      <p:cBhvr additive="base">
                                        <p:cTn id="25" dur="500" fill="hold"/>
                                        <p:tgtEl>
                                          <p:spTgt spid="18329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32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3298">
                                            <p:txEl>
                                              <p:pRg st="4" end="4"/>
                                            </p:txEl>
                                          </p:spTgt>
                                        </p:tgtEl>
                                        <p:attrNameLst>
                                          <p:attrName>style.visibility</p:attrName>
                                        </p:attrNameLst>
                                      </p:cBhvr>
                                      <p:to>
                                        <p:strVal val="visible"/>
                                      </p:to>
                                    </p:set>
                                    <p:anim calcmode="lin" valueType="num">
                                      <p:cBhvr additive="base">
                                        <p:cTn id="31" dur="500" fill="hold"/>
                                        <p:tgtEl>
                                          <p:spTgt spid="18329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329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3298">
                                            <p:txEl>
                                              <p:pRg st="5" end="5"/>
                                            </p:txEl>
                                          </p:spTgt>
                                        </p:tgtEl>
                                        <p:attrNameLst>
                                          <p:attrName>style.visibility</p:attrName>
                                        </p:attrNameLst>
                                      </p:cBhvr>
                                      <p:to>
                                        <p:strVal val="visible"/>
                                      </p:to>
                                    </p:set>
                                    <p:anim calcmode="lin" valueType="num">
                                      <p:cBhvr additive="base">
                                        <p:cTn id="37" dur="500" fill="hold"/>
                                        <p:tgtEl>
                                          <p:spTgt spid="18329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329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3301"/>
                                        </p:tgtEl>
                                        <p:attrNameLst>
                                          <p:attrName>style.visibility</p:attrName>
                                        </p:attrNameLst>
                                      </p:cBhvr>
                                      <p:to>
                                        <p:strVal val="visible"/>
                                      </p:to>
                                    </p:set>
                                    <p:anim calcmode="lin" valueType="num">
                                      <p:cBhvr additive="base">
                                        <p:cTn id="43" dur="500" fill="hold"/>
                                        <p:tgtEl>
                                          <p:spTgt spid="183301"/>
                                        </p:tgtEl>
                                        <p:attrNameLst>
                                          <p:attrName>ppt_x</p:attrName>
                                        </p:attrNameLst>
                                      </p:cBhvr>
                                      <p:tavLst>
                                        <p:tav tm="0">
                                          <p:val>
                                            <p:strVal val="#ppt_x"/>
                                          </p:val>
                                        </p:tav>
                                        <p:tav tm="100000">
                                          <p:val>
                                            <p:strVal val="#ppt_x"/>
                                          </p:val>
                                        </p:tav>
                                      </p:tavLst>
                                    </p:anim>
                                    <p:anim calcmode="lin" valueType="num">
                                      <p:cBhvr additive="base">
                                        <p:cTn id="44" dur="500" fill="hold"/>
                                        <p:tgtEl>
                                          <p:spTgt spid="18330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3299"/>
                                        </p:tgtEl>
                                        <p:attrNameLst>
                                          <p:attrName>style.visibility</p:attrName>
                                        </p:attrNameLst>
                                      </p:cBhvr>
                                      <p:to>
                                        <p:strVal val="visible"/>
                                      </p:to>
                                    </p:set>
                                    <p:anim calcmode="lin" valueType="num">
                                      <p:cBhvr additive="base">
                                        <p:cTn id="49" dur="500" fill="hold"/>
                                        <p:tgtEl>
                                          <p:spTgt spid="183299"/>
                                        </p:tgtEl>
                                        <p:attrNameLst>
                                          <p:attrName>ppt_x</p:attrName>
                                        </p:attrNameLst>
                                      </p:cBhvr>
                                      <p:tavLst>
                                        <p:tav tm="0">
                                          <p:val>
                                            <p:strVal val="#ppt_x"/>
                                          </p:val>
                                        </p:tav>
                                        <p:tav tm="100000">
                                          <p:val>
                                            <p:strVal val="#ppt_x"/>
                                          </p:val>
                                        </p:tav>
                                      </p:tavLst>
                                    </p:anim>
                                    <p:anim calcmode="lin" valueType="num">
                                      <p:cBhvr additive="base">
                                        <p:cTn id="50" dur="500" fill="hold"/>
                                        <p:tgtEl>
                                          <p:spTgt spid="1832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8" grpId="0" uiExpand="1" build="p"/>
      <p:bldP spid="183299" grpId="0"/>
      <p:bldP spid="183301"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4322" name="标题 27649"/>
          <p:cNvSpPr>
            <a:spLocks noGrp="1"/>
          </p:cNvSpPr>
          <p:nvPr>
            <p:ph type="title"/>
          </p:nvPr>
        </p:nvSpPr>
        <p:spPr>
          <a:xfrm>
            <a:off x="9382125" y="0"/>
            <a:ext cx="1022350" cy="3694113"/>
          </a:xfrm>
        </p:spPr>
        <p:txBody>
          <a:bodyPr wrap="square" lIns="91440" tIns="45720" rIns="91440" bIns="45720" anchor="ctr" anchorCtr="0">
            <a:normAutofit fontScale="90000"/>
          </a:bodyPr>
          <a:lstStyle/>
          <a:p>
            <a:pPr algn="l"/>
            <a:r>
              <a:rPr lang="zh-CN" altLang="en-US" sz="6000" b="1">
                <a:solidFill>
                  <a:srgbClr val="7030A0"/>
                </a:solidFill>
                <a:latin typeface="Times New Roman" panose="02020603050405020304" charset="0"/>
                <a:ea typeface="黑体" panose="02010609060101010101" pitchFamily="49" charset="-122"/>
              </a:rPr>
              <a:t>比喻论证</a:t>
            </a:r>
          </a:p>
        </p:txBody>
      </p:sp>
      <p:sp>
        <p:nvSpPr>
          <p:cNvPr id="184323" name="文本占位符 27650"/>
          <p:cNvSpPr>
            <a:spLocks noGrp="1"/>
          </p:cNvSpPr>
          <p:nvPr>
            <p:ph type="body" sz="half" idx="1"/>
          </p:nvPr>
        </p:nvSpPr>
        <p:spPr>
          <a:xfrm>
            <a:off x="1524000" y="0"/>
            <a:ext cx="8880475" cy="6858000"/>
          </a:xfrm>
        </p:spPr>
        <p:txBody>
          <a:bodyPr wrap="square" lIns="91440" tIns="45720" rIns="91440" bIns="45720" anchor="t" anchorCtr="0"/>
          <a:lstStyle/>
          <a:p>
            <a:pPr marL="0" marR="0" indent="0" algn="l" defTabSz="914400" rtl="0" eaLnBrk="1" fontAlgn="base" latinLnBrk="0" hangingPunct="1">
              <a:lnSpc>
                <a:spcPct val="120000"/>
              </a:lnSpc>
              <a:spcBef>
                <a:spcPct val="0"/>
              </a:spcBef>
              <a:spcAft>
                <a:spcPct val="0"/>
              </a:spcAft>
              <a:buClr>
                <a:srgbClr val="996633"/>
              </a:buClr>
              <a:buSzPct val="70000"/>
              <a:buFont typeface="Wingdings" panose="05000000000000000000" charset="0"/>
              <a:buChar char="•"/>
            </a:pPr>
            <a:r>
              <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rPr>
              <a:t>大宅子：文化遗产</a:t>
            </a:r>
          </a:p>
          <a:p>
            <a:pPr marL="0" marR="0" indent="0" algn="l" defTabSz="914400" rtl="0" eaLnBrk="1" fontAlgn="base" latinLnBrk="0" hangingPunct="1">
              <a:lnSpc>
                <a:spcPct val="120000"/>
              </a:lnSpc>
              <a:spcBef>
                <a:spcPct val="0"/>
              </a:spcBef>
              <a:spcAft>
                <a:spcPct val="0"/>
              </a:spcAft>
              <a:buClr>
                <a:srgbClr val="996633"/>
              </a:buClr>
              <a:buSzPct val="70000"/>
              <a:buFont typeface="Wingdings" panose="05000000000000000000" charset="0"/>
              <a:buChar char="•"/>
            </a:pPr>
            <a:r>
              <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rPr>
              <a:t>孱头：害怕继承（逃避主义）</a:t>
            </a:r>
          </a:p>
          <a:p>
            <a:pPr marL="0" marR="0" indent="0" algn="l" defTabSz="914400" rtl="0" eaLnBrk="1" fontAlgn="base" latinLnBrk="0" hangingPunct="1">
              <a:lnSpc>
                <a:spcPct val="120000"/>
              </a:lnSpc>
              <a:spcBef>
                <a:spcPct val="0"/>
              </a:spcBef>
              <a:spcAft>
                <a:spcPct val="0"/>
              </a:spcAft>
              <a:buClr>
                <a:srgbClr val="996633"/>
              </a:buClr>
              <a:buSzPct val="70000"/>
              <a:buFont typeface="Wingdings" panose="05000000000000000000" charset="0"/>
              <a:buChar char="•"/>
            </a:pPr>
            <a:r>
              <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rPr>
              <a:t>昏蛋：全盘否定（虚无主义）</a:t>
            </a:r>
          </a:p>
          <a:p>
            <a:pPr marL="0" marR="0" indent="0" algn="l" defTabSz="914400" rtl="0" eaLnBrk="1" fontAlgn="base" latinLnBrk="0" hangingPunct="1">
              <a:lnSpc>
                <a:spcPct val="120000"/>
              </a:lnSpc>
              <a:spcBef>
                <a:spcPct val="0"/>
              </a:spcBef>
              <a:spcAft>
                <a:spcPct val="0"/>
              </a:spcAft>
              <a:buClr>
                <a:srgbClr val="996633"/>
              </a:buClr>
              <a:buSzPct val="70000"/>
              <a:buFont typeface="Wingdings" panose="05000000000000000000" charset="0"/>
              <a:buChar char="•"/>
            </a:pPr>
            <a:r>
              <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rPr>
              <a:t>废物</a:t>
            </a:r>
            <a:r>
              <a:rPr kumimoji="0" lang="zh-CN" altLang="zh-CN"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rPr>
              <a:t>：</a:t>
            </a:r>
            <a:r>
              <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rPr>
              <a:t>全盘接受</a:t>
            </a:r>
            <a:r>
              <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sym typeface="宋体" panose="02010600030101010101" pitchFamily="2" charset="-122"/>
              </a:rPr>
              <a:t>（投降主义）</a:t>
            </a:r>
          </a:p>
          <a:p>
            <a:pPr marL="0" marR="0" indent="0" algn="l" defTabSz="914400" rtl="0" eaLnBrk="1" fontAlgn="base" latinLnBrk="0" hangingPunct="1">
              <a:lnSpc>
                <a:spcPct val="120000"/>
              </a:lnSpc>
              <a:spcBef>
                <a:spcPct val="0"/>
              </a:spcBef>
              <a:spcAft>
                <a:spcPct val="0"/>
              </a:spcAft>
              <a:buClr>
                <a:srgbClr val="996633"/>
              </a:buClr>
              <a:buSzPct val="70000"/>
              <a:buFont typeface="Wingdings" panose="05000000000000000000" charset="0"/>
              <a:buChar char="•"/>
            </a:pPr>
            <a:r>
              <a:rPr kumimoji="0" lang="zh-CN" altLang="en-US" sz="4400" b="1" i="0" u="none" strike="noStrike" kern="1200" cap="none" spc="0" normalizeH="0" baseline="0" noProof="1">
                <a:solidFill>
                  <a:srgbClr val="000000"/>
                </a:solidFill>
                <a:effectLst>
                  <a:outerShdw blurRad="38100" dist="38100" dir="2700000">
                    <a:srgbClr val="C0C0C0"/>
                  </a:outerShdw>
                </a:effectLst>
                <a:latin typeface="黑体" panose="02010609060101010101" pitchFamily="49" charset="-122"/>
                <a:ea typeface="黑体" panose="02010609060101010101" pitchFamily="49" charset="-122"/>
                <a:cs typeface="+mn-ea"/>
                <a:sym typeface="宋体" panose="02010600030101010101" pitchFamily="2" charset="-122"/>
              </a:rPr>
              <a:t>鱼翅：文化精华</a:t>
            </a:r>
          </a:p>
          <a:p>
            <a:pPr marL="0" marR="0" indent="0" algn="l" defTabSz="914400" rtl="0" eaLnBrk="1" fontAlgn="base" latinLnBrk="0" hangingPunct="1">
              <a:lnSpc>
                <a:spcPct val="120000"/>
              </a:lnSpc>
              <a:spcBef>
                <a:spcPct val="0"/>
              </a:spcBef>
              <a:spcAft>
                <a:spcPct val="0"/>
              </a:spcAft>
              <a:buClr>
                <a:srgbClr val="996633"/>
              </a:buClr>
              <a:buSzPct val="70000"/>
              <a:buFont typeface="Wingdings" panose="05000000000000000000" charset="0"/>
              <a:buChar char="•"/>
            </a:pPr>
            <a:r>
              <a:rPr kumimoji="0" lang="zh-CN" altLang="en-US" sz="4400" b="1" i="0" u="none" strike="noStrike" kern="1200" cap="none" spc="0" normalizeH="0" baseline="0" noProof="1">
                <a:solidFill>
                  <a:srgbClr val="000000"/>
                </a:solidFill>
                <a:effectLst>
                  <a:outerShdw blurRad="38100" dist="38100" dir="2700000">
                    <a:srgbClr val="C0C0C0"/>
                  </a:outerShdw>
                </a:effectLst>
                <a:latin typeface="黑体" panose="02010609060101010101" pitchFamily="49" charset="-122"/>
                <a:ea typeface="黑体" panose="02010609060101010101" pitchFamily="49" charset="-122"/>
                <a:cs typeface="+mn-ea"/>
                <a:sym typeface="宋体" panose="02010600030101010101" pitchFamily="2" charset="-122"/>
              </a:rPr>
              <a:t>鸦片：精华糟粕并存的文化</a:t>
            </a:r>
          </a:p>
          <a:p>
            <a:pPr marL="0" marR="0" indent="0" algn="l" defTabSz="914400" rtl="0" eaLnBrk="1" fontAlgn="base" latinLnBrk="0" hangingPunct="1">
              <a:lnSpc>
                <a:spcPct val="120000"/>
              </a:lnSpc>
              <a:spcBef>
                <a:spcPct val="0"/>
              </a:spcBef>
              <a:spcAft>
                <a:spcPct val="0"/>
              </a:spcAft>
              <a:buClr>
                <a:srgbClr val="996633"/>
              </a:buClr>
              <a:buSzPct val="70000"/>
              <a:buFont typeface="Wingdings" panose="05000000000000000000" charset="0"/>
              <a:buChar char="•"/>
            </a:pPr>
            <a:r>
              <a:rPr kumimoji="0" lang="zh-CN" altLang="en-US" sz="4400" b="1" i="0" u="none" strike="noStrike" kern="1200" cap="none" spc="0" normalizeH="0" baseline="0" noProof="1">
                <a:solidFill>
                  <a:srgbClr val="000000"/>
                </a:solidFill>
                <a:effectLst>
                  <a:outerShdw blurRad="38100" dist="38100" dir="2700000">
                    <a:srgbClr val="C0C0C0"/>
                  </a:outerShdw>
                </a:effectLst>
                <a:latin typeface="黑体" panose="02010609060101010101" pitchFamily="49" charset="-122"/>
                <a:ea typeface="黑体" panose="02010609060101010101" pitchFamily="49" charset="-122"/>
                <a:cs typeface="+mn-ea"/>
                <a:sym typeface="宋体" panose="02010600030101010101" pitchFamily="2" charset="-122"/>
              </a:rPr>
              <a:t>烟枪烟灯：文化遗产中的旧形</a:t>
            </a:r>
          </a:p>
          <a:p>
            <a:pPr marL="0" marR="0" indent="0" algn="l" defTabSz="914400" rtl="0" eaLnBrk="1" fontAlgn="base" latinLnBrk="0" hangingPunct="1">
              <a:lnSpc>
                <a:spcPct val="120000"/>
              </a:lnSpc>
              <a:spcBef>
                <a:spcPct val="0"/>
              </a:spcBef>
              <a:spcAft>
                <a:spcPct val="0"/>
              </a:spcAft>
              <a:buClr>
                <a:srgbClr val="996633"/>
              </a:buClr>
              <a:buSzPct val="70000"/>
              <a:buFont typeface="Wingdings" panose="05000000000000000000" charset="0"/>
              <a:buChar char="•"/>
            </a:pPr>
            <a:r>
              <a:rPr kumimoji="0" lang="zh-CN" altLang="en-US" sz="4400" b="1" i="0" u="none" strike="noStrike" kern="1200" cap="none" spc="0" normalizeH="0" baseline="0" noProof="1">
                <a:solidFill>
                  <a:srgbClr val="000000"/>
                </a:solidFill>
                <a:effectLst>
                  <a:outerShdw blurRad="38100" dist="38100" dir="2700000">
                    <a:srgbClr val="C0C0C0"/>
                  </a:outerShdw>
                </a:effectLst>
                <a:latin typeface="黑体" panose="02010609060101010101" pitchFamily="49" charset="-122"/>
                <a:ea typeface="黑体" panose="02010609060101010101" pitchFamily="49" charset="-122"/>
                <a:cs typeface="+mn-ea"/>
                <a:sym typeface="宋体" panose="02010600030101010101" pitchFamily="2" charset="-122"/>
              </a:rPr>
              <a:t>姨太太：腐朽淫糜的封建文化</a:t>
            </a:r>
            <a:endPar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sym typeface="宋体" panose="02010600030101010101" pitchFamily="2" charset="-122"/>
            </a:endParaRPr>
          </a:p>
          <a:p>
            <a:pPr marL="0" marR="0" indent="0" algn="l" defTabSz="914400" rtl="0" eaLnBrk="1" fontAlgn="base" latinLnBrk="0" hangingPunct="1">
              <a:lnSpc>
                <a:spcPct val="120000"/>
              </a:lnSpc>
              <a:spcBef>
                <a:spcPct val="0"/>
              </a:spcBef>
              <a:spcAft>
                <a:spcPct val="0"/>
              </a:spcAft>
              <a:buClr>
                <a:srgbClr val="996633"/>
              </a:buClr>
              <a:buSzPct val="70000"/>
              <a:buFont typeface="Wingdings" panose="05000000000000000000" charset="0"/>
              <a:buChar char="•"/>
            </a:pPr>
            <a:endPar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sym typeface="宋体" panose="02010600030101010101" pitchFamily="2" charset="-122"/>
            </a:endParaRPr>
          </a:p>
          <a:p>
            <a:pPr marL="0" marR="0" indent="0" algn="l" defTabSz="914400" rtl="0" eaLnBrk="1" fontAlgn="base" latinLnBrk="0" hangingPunct="1">
              <a:lnSpc>
                <a:spcPct val="100000"/>
              </a:lnSpc>
              <a:spcBef>
                <a:spcPct val="0"/>
              </a:spcBef>
              <a:spcAft>
                <a:spcPct val="0"/>
              </a:spcAft>
              <a:buClr>
                <a:srgbClr val="996633"/>
              </a:buClr>
              <a:buSzPct val="70000"/>
              <a:buFont typeface="Wingdings" panose="05000000000000000000" charset="0"/>
              <a:buChar char="•"/>
            </a:pPr>
            <a:endPar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endParaRPr>
          </a:p>
          <a:p>
            <a:pPr marL="0" marR="0" indent="0" algn="l" defTabSz="914400" rtl="0" eaLnBrk="1" fontAlgn="base" latinLnBrk="0" hangingPunct="1">
              <a:lnSpc>
                <a:spcPct val="100000"/>
              </a:lnSpc>
              <a:spcBef>
                <a:spcPct val="0"/>
              </a:spcBef>
              <a:spcAft>
                <a:spcPct val="0"/>
              </a:spcAft>
              <a:buClr>
                <a:srgbClr val="996633"/>
              </a:buClr>
              <a:buSzPct val="70000"/>
              <a:buFont typeface="Wingdings" panose="05000000000000000000" charset="0"/>
              <a:buChar char="•"/>
            </a:pPr>
            <a:endParaRPr kumimoji="0" lang="zh-CN" altLang="en-US" sz="4400" b="1" i="0" u="none" strike="noStrike" kern="1200" cap="none" spc="0" normalizeH="0" baseline="0" noProof="1">
              <a:solidFill>
                <a:srgbClr val="000000"/>
              </a:solidFill>
              <a:latin typeface="黑体" panose="02010609060101010101" pitchFamily="49" charset="-122"/>
              <a:ea typeface="黑体" panose="02010609060101010101" pitchFamily="49" charset="-122"/>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23">
                                            <p:txEl>
                                              <p:pRg st="0" end="0"/>
                                            </p:txEl>
                                          </p:spTgt>
                                        </p:tgtEl>
                                        <p:attrNameLst>
                                          <p:attrName>style.visibility</p:attrName>
                                        </p:attrNameLst>
                                      </p:cBhvr>
                                      <p:to>
                                        <p:strVal val="visible"/>
                                      </p:to>
                                    </p:set>
                                    <p:anim calcmode="lin" valueType="num">
                                      <p:cBhvr additive="base">
                                        <p:cTn id="7" dur="500" fill="hold"/>
                                        <p:tgtEl>
                                          <p:spTgt spid="184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23">
                                            <p:txEl>
                                              <p:pRg st="1" end="1"/>
                                            </p:txEl>
                                          </p:spTgt>
                                        </p:tgtEl>
                                        <p:attrNameLst>
                                          <p:attrName>style.visibility</p:attrName>
                                        </p:attrNameLst>
                                      </p:cBhvr>
                                      <p:to>
                                        <p:strVal val="visible"/>
                                      </p:to>
                                    </p:set>
                                    <p:anim calcmode="lin" valueType="num">
                                      <p:cBhvr additive="base">
                                        <p:cTn id="13" dur="500" fill="hold"/>
                                        <p:tgtEl>
                                          <p:spTgt spid="1843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23">
                                            <p:txEl>
                                              <p:pRg st="2" end="2"/>
                                            </p:txEl>
                                          </p:spTgt>
                                        </p:tgtEl>
                                        <p:attrNameLst>
                                          <p:attrName>style.visibility</p:attrName>
                                        </p:attrNameLst>
                                      </p:cBhvr>
                                      <p:to>
                                        <p:strVal val="visible"/>
                                      </p:to>
                                    </p:set>
                                    <p:anim calcmode="lin" valueType="num">
                                      <p:cBhvr additive="base">
                                        <p:cTn id="19" dur="500" fill="hold"/>
                                        <p:tgtEl>
                                          <p:spTgt spid="1843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23">
                                            <p:txEl>
                                              <p:pRg st="3" end="3"/>
                                            </p:txEl>
                                          </p:spTgt>
                                        </p:tgtEl>
                                        <p:attrNameLst>
                                          <p:attrName>style.visibility</p:attrName>
                                        </p:attrNameLst>
                                      </p:cBhvr>
                                      <p:to>
                                        <p:strVal val="visible"/>
                                      </p:to>
                                    </p:set>
                                    <p:anim calcmode="lin" valueType="num">
                                      <p:cBhvr additive="base">
                                        <p:cTn id="25" dur="500" fill="hold"/>
                                        <p:tgtEl>
                                          <p:spTgt spid="1843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323">
                                            <p:txEl>
                                              <p:pRg st="4" end="4"/>
                                            </p:txEl>
                                          </p:spTgt>
                                        </p:tgtEl>
                                        <p:attrNameLst>
                                          <p:attrName>style.visibility</p:attrName>
                                        </p:attrNameLst>
                                      </p:cBhvr>
                                      <p:to>
                                        <p:strVal val="visible"/>
                                      </p:to>
                                    </p:set>
                                    <p:anim calcmode="lin" valueType="num">
                                      <p:cBhvr additive="base">
                                        <p:cTn id="31" dur="500" fill="hold"/>
                                        <p:tgtEl>
                                          <p:spTgt spid="18432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43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4323">
                                            <p:txEl>
                                              <p:pRg st="5" end="5"/>
                                            </p:txEl>
                                          </p:spTgt>
                                        </p:tgtEl>
                                        <p:attrNameLst>
                                          <p:attrName>style.visibility</p:attrName>
                                        </p:attrNameLst>
                                      </p:cBhvr>
                                      <p:to>
                                        <p:strVal val="visible"/>
                                      </p:to>
                                    </p:set>
                                    <p:anim calcmode="lin" valueType="num">
                                      <p:cBhvr additive="base">
                                        <p:cTn id="37" dur="500" fill="hold"/>
                                        <p:tgtEl>
                                          <p:spTgt spid="18432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432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4323">
                                            <p:txEl>
                                              <p:pRg st="6" end="6"/>
                                            </p:txEl>
                                          </p:spTgt>
                                        </p:tgtEl>
                                        <p:attrNameLst>
                                          <p:attrName>style.visibility</p:attrName>
                                        </p:attrNameLst>
                                      </p:cBhvr>
                                      <p:to>
                                        <p:strVal val="visible"/>
                                      </p:to>
                                    </p:set>
                                    <p:anim calcmode="lin" valueType="num">
                                      <p:cBhvr additive="base">
                                        <p:cTn id="43" dur="500" fill="hold"/>
                                        <p:tgtEl>
                                          <p:spTgt spid="18432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8432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4323">
                                            <p:txEl>
                                              <p:pRg st="7" end="7"/>
                                            </p:txEl>
                                          </p:spTgt>
                                        </p:tgtEl>
                                        <p:attrNameLst>
                                          <p:attrName>style.visibility</p:attrName>
                                        </p:attrNameLst>
                                      </p:cBhvr>
                                      <p:to>
                                        <p:strVal val="visible"/>
                                      </p:to>
                                    </p:set>
                                    <p:anim calcmode="lin" valueType="num">
                                      <p:cBhvr additive="base">
                                        <p:cTn id="49" dur="500" fill="hold"/>
                                        <p:tgtEl>
                                          <p:spTgt spid="18432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8432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4322"/>
                                        </p:tgtEl>
                                        <p:attrNameLst>
                                          <p:attrName>style.visibility</p:attrName>
                                        </p:attrNameLst>
                                      </p:cBhvr>
                                      <p:to>
                                        <p:strVal val="visible"/>
                                      </p:to>
                                    </p:set>
                                    <p:anim calcmode="lin" valueType="num">
                                      <p:cBhvr additive="base">
                                        <p:cTn id="55" dur="500" fill="hold"/>
                                        <p:tgtEl>
                                          <p:spTgt spid="184322"/>
                                        </p:tgtEl>
                                        <p:attrNameLst>
                                          <p:attrName>ppt_x</p:attrName>
                                        </p:attrNameLst>
                                      </p:cBhvr>
                                      <p:tavLst>
                                        <p:tav tm="0">
                                          <p:val>
                                            <p:strVal val="#ppt_x"/>
                                          </p:val>
                                        </p:tav>
                                        <p:tav tm="100000">
                                          <p:val>
                                            <p:strVal val="#ppt_x"/>
                                          </p:val>
                                        </p:tav>
                                      </p:tavLst>
                                    </p:anim>
                                    <p:anim calcmode="lin" valueType="num">
                                      <p:cBhvr additive="base">
                                        <p:cTn id="56" dur="500" fill="hold"/>
                                        <p:tgtEl>
                                          <p:spTgt spid="1843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2" grpId="0"/>
      <p:bldP spid="18432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92513" name="Line 3"/>
          <p:cNvSpPr/>
          <p:nvPr/>
        </p:nvSpPr>
        <p:spPr>
          <a:xfrm>
            <a:off x="1524000" y="706438"/>
            <a:ext cx="9013825" cy="1587"/>
          </a:xfrm>
          <a:prstGeom prst="line">
            <a:avLst/>
          </a:prstGeom>
          <a:ln w="60325" cap="rnd" cmpd="sng">
            <a:solidFill>
              <a:srgbClr val="FFFF99"/>
            </a:solidFill>
            <a:prstDash val="sysDot"/>
            <a:round/>
            <a:headEnd type="none" w="med" len="med"/>
            <a:tailEnd type="none" w="med" len="med"/>
          </a:ln>
          <a:effectLst>
            <a:outerShdw dist="107763" dir="13499999" algn="ctr" rotWithShape="0">
              <a:srgbClr val="C0C0C0">
                <a:alpha val="50000"/>
              </a:srgbClr>
            </a:outerShdw>
          </a:effectLst>
        </p:spPr>
        <p:txBody>
          <a:bodyPr anchor="t" anchorCtr="0"/>
          <a:lstStyle/>
          <a:p>
            <a:endParaRPr lang="zh-CN" altLang="en-US" sz="1600">
              <a:latin typeface="Arial" panose="020B0604020202020204" pitchFamily="34" charset="0"/>
              <a:ea typeface="宋体" panose="02010600030101010101" pitchFamily="2" charset="-122"/>
            </a:endParaRPr>
          </a:p>
        </p:txBody>
      </p:sp>
      <p:sp>
        <p:nvSpPr>
          <p:cNvPr id="192514" name="文本框 2"/>
          <p:cNvSpPr/>
          <p:nvPr/>
        </p:nvSpPr>
        <p:spPr>
          <a:xfrm>
            <a:off x="1593850" y="708025"/>
            <a:ext cx="9302750" cy="3784600"/>
          </a:xfrm>
          <a:prstGeom prst="rect">
            <a:avLst/>
          </a:prstGeom>
          <a:noFill/>
          <a:ln w="9525">
            <a:noFill/>
          </a:ln>
        </p:spPr>
        <p:txBody>
          <a:bodyPr wrap="square" anchor="t" anchorCtr="0">
            <a:spAutoFit/>
          </a:bodyPr>
          <a:lstStyle/>
          <a:p>
            <a:pPr latinLnBrk="1"/>
            <a:r>
              <a:rPr lang="en-US" altLang="zh-CN" sz="3600" b="1">
                <a:solidFill>
                  <a:srgbClr val="7030A0"/>
                </a:solidFill>
                <a:latin typeface="黑体" panose="02010609060101010101" pitchFamily="49" charset="-122"/>
                <a:ea typeface="黑体" panose="02010609060101010101" pitchFamily="49" charset="-122"/>
              </a:rPr>
              <a:t>  </a:t>
            </a:r>
            <a:r>
              <a:rPr lang="zh-CN" altLang="en-US" sz="4800" b="1">
                <a:solidFill>
                  <a:srgbClr val="7030A0"/>
                </a:solidFill>
                <a:latin typeface="黑体" panose="02010609060101010101" pitchFamily="49" charset="-122"/>
                <a:ea typeface="黑体" panose="02010609060101010101" pitchFamily="49" charset="-122"/>
              </a:rPr>
              <a:t>尼采</a:t>
            </a:r>
            <a:r>
              <a:rPr lang="en-US" altLang="zh-CN" sz="4800" b="1">
                <a:solidFill>
                  <a:srgbClr val="7030A0"/>
                </a:solidFill>
                <a:latin typeface="黑体" panose="02010609060101010101" pitchFamily="49" charset="-122"/>
                <a:ea typeface="黑体" panose="02010609060101010101" pitchFamily="49" charset="-122"/>
              </a:rPr>
              <a:t>                          </a:t>
            </a:r>
            <a:r>
              <a:rPr lang="zh-CN" altLang="en-US" sz="4800" b="1">
                <a:solidFill>
                  <a:srgbClr val="7030A0"/>
                </a:solidFill>
                <a:latin typeface="黑体" panose="02010609060101010101" pitchFamily="49" charset="-122"/>
                <a:ea typeface="黑体" panose="02010609060101010101" pitchFamily="49" charset="-122"/>
              </a:rPr>
              <a:t>中国</a:t>
            </a:r>
            <a:r>
              <a:rPr lang="en-US" altLang="zh-CN" sz="4800" b="1">
                <a:solidFill>
                  <a:srgbClr val="7030A0"/>
                </a:solidFill>
                <a:latin typeface="黑体" panose="02010609060101010101" pitchFamily="49" charset="-122"/>
                <a:ea typeface="黑体" panose="02010609060101010101" pitchFamily="49" charset="-122"/>
              </a:rPr>
              <a:t> </a:t>
            </a:r>
          </a:p>
          <a:p>
            <a:pPr latinLnBrk="1"/>
            <a:r>
              <a:rPr lang="en-US" altLang="zh-CN" sz="4800" b="1">
                <a:solidFill>
                  <a:srgbClr val="7030A0"/>
                </a:solidFill>
                <a:latin typeface="黑体" panose="02010609060101010101" pitchFamily="49" charset="-122"/>
                <a:ea typeface="黑体" panose="02010609060101010101" pitchFamily="49" charset="-122"/>
              </a:rPr>
              <a:t>                   </a:t>
            </a:r>
            <a:br>
              <a:rPr lang="en-US" altLang="zh-CN" sz="4800" b="1">
                <a:solidFill>
                  <a:srgbClr val="7030A0"/>
                </a:solidFill>
                <a:latin typeface="黑体" panose="02010609060101010101" pitchFamily="49" charset="-122"/>
                <a:ea typeface="黑体" panose="02010609060101010101" pitchFamily="49" charset="-122"/>
              </a:rPr>
            </a:br>
            <a:r>
              <a:rPr lang="en-US" altLang="zh-CN" sz="4800" b="1">
                <a:solidFill>
                  <a:srgbClr val="7030A0"/>
                </a:solidFill>
                <a:latin typeface="黑体" panose="02010609060101010101" pitchFamily="49" charset="-122"/>
                <a:ea typeface="黑体" panose="02010609060101010101" pitchFamily="49" charset="-122"/>
              </a:rPr>
              <a:t>                  </a:t>
            </a:r>
            <a:br>
              <a:rPr lang="en-US" altLang="zh-CN" sz="4800" b="1">
                <a:solidFill>
                  <a:srgbClr val="7030A0"/>
                </a:solidFill>
                <a:latin typeface="黑体" panose="02010609060101010101" pitchFamily="49" charset="-122"/>
                <a:ea typeface="黑体" panose="02010609060101010101" pitchFamily="49" charset="-122"/>
              </a:rPr>
            </a:br>
            <a:r>
              <a:rPr lang="en-US" altLang="zh-CN" sz="4800" b="1">
                <a:solidFill>
                  <a:srgbClr val="7030A0"/>
                </a:solidFill>
                <a:latin typeface="黑体" panose="02010609060101010101" pitchFamily="49" charset="-122"/>
                <a:ea typeface="黑体" panose="02010609060101010101" pitchFamily="49" charset="-122"/>
              </a:rPr>
              <a:t>                      </a:t>
            </a:r>
            <a:br>
              <a:rPr lang="en-US" altLang="zh-CN" sz="4800" b="1">
                <a:solidFill>
                  <a:srgbClr val="7030A0"/>
                </a:solidFill>
                <a:latin typeface="黑体" panose="02010609060101010101" pitchFamily="49" charset="-122"/>
                <a:ea typeface="黑体" panose="02010609060101010101" pitchFamily="49" charset="-122"/>
              </a:rPr>
            </a:br>
            <a:r>
              <a:rPr lang="en-US" altLang="zh-CN" sz="4800" b="1">
                <a:solidFill>
                  <a:srgbClr val="7030A0"/>
                </a:solidFill>
                <a:latin typeface="黑体" panose="02010609060101010101" pitchFamily="49" charset="-122"/>
                <a:ea typeface="黑体" panose="02010609060101010101" pitchFamily="49" charset="-122"/>
              </a:rPr>
              <a:t>               </a:t>
            </a:r>
          </a:p>
        </p:txBody>
      </p:sp>
      <p:sp>
        <p:nvSpPr>
          <p:cNvPr id="192515" name="文本框 1"/>
          <p:cNvSpPr/>
          <p:nvPr/>
        </p:nvSpPr>
        <p:spPr>
          <a:xfrm>
            <a:off x="1665288" y="1793875"/>
            <a:ext cx="2735580" cy="706755"/>
          </a:xfrm>
          <a:prstGeom prst="rect">
            <a:avLst/>
          </a:prstGeom>
          <a:noFill/>
          <a:ln w="9525">
            <a:noFill/>
          </a:ln>
        </p:spPr>
        <p:txBody>
          <a:bodyPr wrap="none" anchor="t" anchorCtr="0">
            <a:spAutoFit/>
          </a:bodyPr>
          <a:lstStyle/>
          <a:p>
            <a:r>
              <a:rPr lang="zh-CN" altLang="en-US" sz="4000" b="1">
                <a:latin typeface="黑体" panose="02010609060101010101" pitchFamily="49" charset="-122"/>
                <a:ea typeface="黑体" panose="02010609060101010101" pitchFamily="49" charset="-122"/>
                <a:sym typeface="宋体" panose="02010600030101010101" pitchFamily="2" charset="-122"/>
              </a:rPr>
              <a:t>自诩是太阳</a:t>
            </a:r>
          </a:p>
        </p:txBody>
      </p:sp>
      <p:sp>
        <p:nvSpPr>
          <p:cNvPr id="192516" name="文本框 2"/>
          <p:cNvSpPr/>
          <p:nvPr/>
        </p:nvSpPr>
        <p:spPr>
          <a:xfrm>
            <a:off x="6445250" y="1793875"/>
            <a:ext cx="4451350"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sym typeface="宋体" panose="02010600030101010101" pitchFamily="2" charset="-122"/>
              </a:rPr>
              <a:t>自诩地大物博</a:t>
            </a:r>
            <a:endParaRPr lang="zh-CN" altLang="en-US" sz="4000" b="1">
              <a:latin typeface="黑体" panose="02010609060101010101" pitchFamily="49" charset="-122"/>
              <a:ea typeface="黑体" panose="02010609060101010101" pitchFamily="49" charset="-122"/>
            </a:endParaRPr>
          </a:p>
        </p:txBody>
      </p:sp>
      <p:sp>
        <p:nvSpPr>
          <p:cNvPr id="192517" name="文本框 3"/>
          <p:cNvSpPr/>
          <p:nvPr/>
        </p:nvSpPr>
        <p:spPr>
          <a:xfrm>
            <a:off x="1741488" y="2733675"/>
            <a:ext cx="2584450"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sym typeface="宋体" panose="02010600030101010101" pitchFamily="2" charset="-122"/>
              </a:rPr>
              <a:t>光热无穷</a:t>
            </a:r>
            <a:endParaRPr lang="zh-CN" altLang="en-US" sz="4000" b="1">
              <a:latin typeface="黑体" panose="02010609060101010101" pitchFamily="49" charset="-122"/>
              <a:ea typeface="黑体" panose="02010609060101010101" pitchFamily="49" charset="-122"/>
            </a:endParaRPr>
          </a:p>
        </p:txBody>
      </p:sp>
      <p:sp>
        <p:nvSpPr>
          <p:cNvPr id="192518" name="文本框 4"/>
          <p:cNvSpPr/>
          <p:nvPr/>
        </p:nvSpPr>
        <p:spPr>
          <a:xfrm>
            <a:off x="7051675" y="2733675"/>
            <a:ext cx="2225040" cy="706755"/>
          </a:xfrm>
          <a:prstGeom prst="rect">
            <a:avLst/>
          </a:prstGeom>
          <a:noFill/>
          <a:ln w="9525">
            <a:noFill/>
          </a:ln>
        </p:spPr>
        <p:txBody>
          <a:bodyPr wrap="none" anchor="t" anchorCtr="0">
            <a:spAutoFit/>
          </a:bodyPr>
          <a:lstStyle/>
          <a:p>
            <a:r>
              <a:rPr lang="zh-CN" altLang="en-US" sz="4000" b="1">
                <a:latin typeface="黑体" panose="02010609060101010101" pitchFamily="49" charset="-122"/>
                <a:ea typeface="黑体" panose="02010609060101010101" pitchFamily="49" charset="-122"/>
                <a:sym typeface="宋体" panose="02010600030101010101" pitchFamily="2" charset="-122"/>
              </a:rPr>
              <a:t>煤矿丰富</a:t>
            </a:r>
            <a:endParaRPr lang="zh-CN" altLang="en-US" sz="4000" b="1">
              <a:latin typeface="黑体" panose="02010609060101010101" pitchFamily="49" charset="-122"/>
              <a:ea typeface="黑体" panose="02010609060101010101" pitchFamily="49" charset="-122"/>
            </a:endParaRPr>
          </a:p>
        </p:txBody>
      </p:sp>
      <p:sp>
        <p:nvSpPr>
          <p:cNvPr id="192519" name="文本框 5"/>
          <p:cNvSpPr/>
          <p:nvPr/>
        </p:nvSpPr>
        <p:spPr>
          <a:xfrm>
            <a:off x="1708150" y="3573463"/>
            <a:ext cx="2692400" cy="1322070"/>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sym typeface="宋体" panose="02010600030101010101" pitchFamily="2" charset="-122"/>
              </a:rPr>
              <a:t>只是给予，不想取得</a:t>
            </a:r>
            <a:endParaRPr lang="zh-CN" altLang="en-US" sz="4000" b="1">
              <a:latin typeface="黑体" panose="02010609060101010101" pitchFamily="49" charset="-122"/>
              <a:ea typeface="黑体" panose="02010609060101010101" pitchFamily="49" charset="-122"/>
            </a:endParaRPr>
          </a:p>
        </p:txBody>
      </p:sp>
      <p:sp>
        <p:nvSpPr>
          <p:cNvPr id="192520" name="文本框 6"/>
          <p:cNvSpPr/>
          <p:nvPr/>
        </p:nvSpPr>
        <p:spPr>
          <a:xfrm>
            <a:off x="5826125" y="3908425"/>
            <a:ext cx="3997325"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sym typeface="宋体" panose="02010600030101010101" pitchFamily="2" charset="-122"/>
              </a:rPr>
              <a:t>只送去，不拿来</a:t>
            </a:r>
            <a:endParaRPr lang="zh-CN" altLang="en-US" sz="4000" b="1">
              <a:latin typeface="黑体" panose="02010609060101010101" pitchFamily="49" charset="-122"/>
              <a:ea typeface="黑体" panose="02010609060101010101" pitchFamily="49" charset="-122"/>
            </a:endParaRPr>
          </a:p>
        </p:txBody>
      </p:sp>
      <p:sp>
        <p:nvSpPr>
          <p:cNvPr id="192521" name="文本框 7"/>
          <p:cNvSpPr/>
          <p:nvPr/>
        </p:nvSpPr>
        <p:spPr>
          <a:xfrm>
            <a:off x="1762125" y="5032375"/>
            <a:ext cx="2584450"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sym typeface="宋体" panose="02010600030101010101" pitchFamily="2" charset="-122"/>
              </a:rPr>
              <a:t>发疯而死</a:t>
            </a:r>
            <a:endParaRPr lang="zh-CN" altLang="en-US" sz="4000" b="1">
              <a:latin typeface="黑体" panose="02010609060101010101" pitchFamily="49" charset="-122"/>
              <a:ea typeface="黑体" panose="02010609060101010101" pitchFamily="49" charset="-122"/>
            </a:endParaRPr>
          </a:p>
        </p:txBody>
      </p:sp>
      <p:sp>
        <p:nvSpPr>
          <p:cNvPr id="192522" name="文本框 8"/>
          <p:cNvSpPr/>
          <p:nvPr/>
        </p:nvSpPr>
        <p:spPr>
          <a:xfrm>
            <a:off x="7051675" y="4895850"/>
            <a:ext cx="2724150" cy="706755"/>
          </a:xfrm>
          <a:prstGeom prst="rect">
            <a:avLst/>
          </a:prstGeom>
          <a:noFill/>
          <a:ln w="9525">
            <a:noFill/>
          </a:ln>
        </p:spPr>
        <p:txBody>
          <a:bodyPr wrap="square" anchor="t" anchorCtr="0">
            <a:spAutoFit/>
          </a:bodyPr>
          <a:lstStyle/>
          <a:p>
            <a:r>
              <a:rPr lang="zh-CN" altLang="en-US" sz="4000" b="1">
                <a:latin typeface="黑体" panose="02010609060101010101" pitchFamily="49" charset="-122"/>
                <a:ea typeface="黑体" panose="02010609060101010101" pitchFamily="49" charset="-122"/>
                <a:sym typeface="宋体" panose="02010600030101010101" pitchFamily="2" charset="-122"/>
              </a:rPr>
              <a:t>亡国灭种</a:t>
            </a:r>
            <a:endParaRPr lang="zh-CN" altLang="en-US" sz="4000" b="1">
              <a:latin typeface="黑体" panose="02010609060101010101" pitchFamily="49" charset="-122"/>
              <a:ea typeface="黑体" panose="02010609060101010101" pitchFamily="49" charset="-122"/>
            </a:endParaRPr>
          </a:p>
        </p:txBody>
      </p:sp>
      <p:sp>
        <p:nvSpPr>
          <p:cNvPr id="185356" name="文本框 9"/>
          <p:cNvSpPr/>
          <p:nvPr/>
        </p:nvSpPr>
        <p:spPr>
          <a:xfrm>
            <a:off x="9775825" y="708025"/>
            <a:ext cx="909638" cy="4154170"/>
          </a:xfrm>
          <a:prstGeom prst="rect">
            <a:avLst/>
          </a:prstGeom>
          <a:noFill/>
          <a:ln w="9525">
            <a:noFill/>
          </a:ln>
        </p:spPr>
        <p:txBody>
          <a:bodyPr wrap="square" anchor="t" anchorCtr="0">
            <a:spAutoFit/>
          </a:bodyPr>
          <a:lstStyle/>
          <a:p>
            <a:pPr>
              <a:spcBef>
                <a:spcPct val="50000"/>
              </a:spcBef>
            </a:pPr>
            <a:r>
              <a:rPr lang="zh-CN" altLang="en-US" sz="6600" b="1">
                <a:solidFill>
                  <a:srgbClr val="7030A0"/>
                </a:solidFill>
                <a:latin typeface="华文新魏" pitchFamily="2" charset="-122"/>
                <a:ea typeface="华文新魏" pitchFamily="2" charset="-122"/>
                <a:sym typeface="宋体" panose="02010600030101010101" pitchFamily="2" charset="-122"/>
              </a:rPr>
              <a:t>类比论证</a:t>
            </a:r>
          </a:p>
        </p:txBody>
      </p:sp>
      <p:sp>
        <p:nvSpPr>
          <p:cNvPr id="192524" name="Text Box 22"/>
          <p:cNvSpPr/>
          <p:nvPr/>
        </p:nvSpPr>
        <p:spPr>
          <a:xfrm>
            <a:off x="1665288" y="5891213"/>
            <a:ext cx="9002712" cy="630237"/>
          </a:xfrm>
          <a:prstGeom prst="rect">
            <a:avLst/>
          </a:prstGeom>
          <a:noFill/>
          <a:ln w="9525">
            <a:noFill/>
          </a:ln>
        </p:spPr>
        <p:txBody>
          <a:bodyPr anchor="t" anchorCtr="0"/>
          <a:lstStyle/>
          <a:p>
            <a:pPr>
              <a:spcBef>
                <a:spcPct val="50000"/>
              </a:spcBef>
            </a:pPr>
            <a:r>
              <a:rPr lang="zh-CN" altLang="en-US" sz="4000" b="1">
                <a:solidFill>
                  <a:srgbClr val="7030A0"/>
                </a:solidFill>
                <a:latin typeface="黑体" panose="02010609060101010101" pitchFamily="49" charset="-122"/>
                <a:ea typeface="黑体" panose="02010609060101010101" pitchFamily="49" charset="-122"/>
              </a:rPr>
              <a:t>作用：讽刺和批判送去主义的愚蠢可笑。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5356"/>
                                        </p:tgtEl>
                                        <p:attrNameLst>
                                          <p:attrName>style.visibility</p:attrName>
                                        </p:attrNameLst>
                                      </p:cBhvr>
                                      <p:to>
                                        <p:strVal val="visible"/>
                                      </p:to>
                                    </p:set>
                                    <p:anim calcmode="lin" valueType="num">
                                      <p:cBhvr additive="base">
                                        <p:cTn id="7" dur="500" fill="hold"/>
                                        <p:tgtEl>
                                          <p:spTgt spid="185356"/>
                                        </p:tgtEl>
                                        <p:attrNameLst>
                                          <p:attrName>ppt_x</p:attrName>
                                        </p:attrNameLst>
                                      </p:cBhvr>
                                      <p:tavLst>
                                        <p:tav tm="0">
                                          <p:val>
                                            <p:strVal val="#ppt_x"/>
                                          </p:val>
                                        </p:tav>
                                        <p:tav tm="100000">
                                          <p:val>
                                            <p:strVal val="#ppt_x"/>
                                          </p:val>
                                        </p:tav>
                                      </p:tavLst>
                                    </p:anim>
                                    <p:anim calcmode="lin" valueType="num">
                                      <p:cBhvr additive="base">
                                        <p:cTn id="8" dur="500" fill="hold"/>
                                        <p:tgtEl>
                                          <p:spTgt spid="1853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56"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274126" y="2166216"/>
            <a:ext cx="4167910" cy="1325563"/>
          </a:xfrm>
        </p:spPr>
        <p:txBody>
          <a:bodyPr/>
          <a:lstStyle/>
          <a:p>
            <a:r>
              <a:rPr lang="zh-CN" altLang="en-US" sz="4800" b="1">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选点精讲</a:t>
            </a:r>
          </a:p>
        </p:txBody>
      </p:sp>
      <p:pic>
        <p:nvPicPr>
          <p:cNvPr id="3" name="图片 2"/>
          <p:cNvPicPr>
            <a:picLocks noChangeAspect="1"/>
          </p:cNvPicPr>
          <p:nvPr/>
        </p:nvPicPr>
        <p:blipFill>
          <a:blip r:embed="rId3"/>
          <a:stretch>
            <a:fillRect/>
          </a:stretch>
        </p:blipFill>
        <p:spPr>
          <a:xfrm rot="7833784">
            <a:off x="1957182" y="1567626"/>
            <a:ext cx="1646617" cy="2522742"/>
          </a:xfrm>
          <a:prstGeom prst="rect">
            <a:avLst/>
          </a:prstGeom>
        </p:spPr>
      </p:pic>
      <p:sp>
        <p:nvSpPr>
          <p:cNvPr id="4" name="文本框 3"/>
          <p:cNvSpPr txBox="1"/>
          <p:nvPr/>
        </p:nvSpPr>
        <p:spPr>
          <a:xfrm>
            <a:off x="5113655" y="3993515"/>
            <a:ext cx="5058410" cy="583565"/>
          </a:xfrm>
          <a:prstGeom prst="rect">
            <a:avLst/>
          </a:prstGeom>
          <a:noFill/>
        </p:spPr>
        <p:txBody>
          <a:bodyPr wrap="none" rtlCol="0" anchor="t">
            <a:spAutoFit/>
          </a:bodyPr>
          <a:lstStyle/>
          <a:p>
            <a:pPr marL="0" indent="0" algn="ctr">
              <a:buNone/>
            </a:pPr>
            <a:r>
              <a:rPr lang="en-US" altLang="zh-CN" sz="3200" b="1">
                <a:solidFill>
                  <a:srgbClr val="FF0000"/>
                </a:solidFill>
                <a:effectLst>
                  <a:outerShdw blurRad="38100" dist="38100" dir="2700000" algn="tl">
                    <a:srgbClr val="000000">
                      <a:alpha val="43137"/>
                    </a:srgbClr>
                  </a:outerShdw>
                </a:effectLst>
                <a:sym typeface="+mn-ea"/>
              </a:rPr>
              <a:t>------</a:t>
            </a:r>
            <a:r>
              <a:rPr lang="zh-CN" altLang="en-US" sz="3200" b="1">
                <a:solidFill>
                  <a:srgbClr val="FF0000"/>
                </a:solidFill>
                <a:effectLst>
                  <a:outerShdw blurRad="38100" dist="38100" dir="2700000" algn="tl">
                    <a:srgbClr val="000000">
                      <a:alpha val="43137"/>
                    </a:srgbClr>
                  </a:outerShdw>
                </a:effectLst>
                <a:sym typeface="+mn-ea"/>
              </a:rPr>
              <a:t>论述类文本的论证分析</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
            </a:r>
            <a:br>
              <a:rPr lang="zh-CN" altLang="en-US">
                <a:sym typeface="+mn-ea"/>
              </a:rPr>
            </a:br>
            <a:r>
              <a:rPr lang="zh-CN" altLang="en-US">
                <a:sym typeface="+mn-ea"/>
              </a:rPr>
              <a:t>一、论述类文本三要素</a:t>
            </a:r>
            <a:r>
              <a:rPr lang="zh-CN" altLang="en-US"/>
              <a:t/>
            </a:r>
            <a:br>
              <a:rPr lang="zh-CN" altLang="en-US"/>
            </a:br>
            <a:endParaRPr lang="zh-CN" altLang="en-US"/>
          </a:p>
        </p:txBody>
      </p:sp>
      <p:sp>
        <p:nvSpPr>
          <p:cNvPr id="3" name="内容占位符 2"/>
          <p:cNvSpPr>
            <a:spLocks noGrp="1"/>
          </p:cNvSpPr>
          <p:nvPr>
            <p:ph idx="1"/>
          </p:nvPr>
        </p:nvSpPr>
        <p:spPr>
          <a:xfrm>
            <a:off x="608330" y="1490345"/>
            <a:ext cx="11356975" cy="4759325"/>
          </a:xfrm>
        </p:spPr>
        <p:txBody>
          <a:bodyPr>
            <a:noAutofit/>
          </a:bodyPr>
          <a:lstStyle/>
          <a:p>
            <a:r>
              <a:rPr lang="zh-CN" altLang="en-US" sz="2400" b="1"/>
              <a:t>论述类文本是以论述、分析为主要表达方式，阐明事理、表明主张的文章，具有理论性强、逻辑性强、针对性强的“三强”特点。论点、论据和论证是其三要素。</a:t>
            </a:r>
          </a:p>
          <a:p>
            <a:r>
              <a:rPr lang="zh-CN" altLang="en-US" sz="2400" b="1">
                <a:solidFill>
                  <a:srgbClr val="FF0000"/>
                </a:solidFill>
                <a:effectLst>
                  <a:outerShdw blurRad="38100" dist="38100" dir="2700000" algn="tl">
                    <a:srgbClr val="000000">
                      <a:alpha val="43137"/>
                    </a:srgbClr>
                  </a:outerShdw>
                </a:effectLst>
              </a:rPr>
              <a:t>1．论点</a:t>
            </a:r>
          </a:p>
          <a:p>
            <a:r>
              <a:rPr lang="zh-CN" altLang="en-US" sz="2400" b="1"/>
              <a:t>论点是作者对所议论的问题所持的见解或主张。一般表述为一句话。它出现的位置多变，有的直接出现在开头，有的放在结尾，有的出现在文章中间，有的标题就是全文的论点。</a:t>
            </a:r>
          </a:p>
          <a:p>
            <a:r>
              <a:rPr lang="zh-CN" altLang="en-US" sz="2400" b="1"/>
              <a:t>一篇文本只能有一个中心论点。为了使论述更深刻，更有条理，中心论点之下可以有若干分论点。中心论点与分论点的关系就是统率与被统率的关系，而各论点之间不能互相矛盾、交叉或包含。</a:t>
            </a:r>
          </a:p>
        </p:txBody>
      </p:sp>
      <p:sp>
        <p:nvSpPr>
          <p:cNvPr id="2050" name="花"/>
          <p:cNvSpPr/>
          <p:nvPr/>
        </p:nvSpPr>
        <p:spPr bwMode="auto">
          <a:xfrm>
            <a:off x="9431020" y="61658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2．论据</a:t>
            </a:r>
          </a:p>
        </p:txBody>
      </p:sp>
      <p:sp>
        <p:nvSpPr>
          <p:cNvPr id="3" name="内容占位符 2"/>
          <p:cNvSpPr>
            <a:spLocks noGrp="1"/>
          </p:cNvSpPr>
          <p:nvPr>
            <p:ph idx="1"/>
          </p:nvPr>
        </p:nvSpPr>
        <p:spPr/>
        <p:txBody>
          <a:bodyPr/>
          <a:lstStyle/>
          <a:p>
            <a:endParaRPr lang="zh-CN" altLang="en-US"/>
          </a:p>
          <a:p>
            <a:r>
              <a:rPr lang="zh-CN" altLang="en-US" sz="2800" b="1"/>
              <a:t>论据是用来确定论题真实性的判断，它是使论题成立并使人信服的理由或根据，可分为两大类：一类是选用有代表性的事例、确凿的数据、可靠的史实，称为事实论据；一类是人们认为正确、可行的道理、格言、原理、定律，称为事理论据。论据要求真实、典型，必须能够证明论点。</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53601" name="Text Box 2"/>
          <p:cNvSpPr/>
          <p:nvPr/>
        </p:nvSpPr>
        <p:spPr>
          <a:xfrm>
            <a:off x="6378575" y="228600"/>
            <a:ext cx="4289425" cy="6339205"/>
          </a:xfrm>
          <a:prstGeom prst="rect">
            <a:avLst/>
          </a:prstGeom>
          <a:noFill/>
          <a:ln w="25400" cap="flat" cmpd="sng">
            <a:solidFill>
              <a:schemeClr val="tx2"/>
            </a:solidFill>
            <a:prstDash val="solid"/>
            <a:miter/>
            <a:headEnd type="none" w="med" len="med"/>
            <a:tailEnd type="none" w="med" len="med"/>
          </a:ln>
        </p:spPr>
        <p:txBody>
          <a:bodyPr wrap="square" anchor="t" anchorCtr="0">
            <a:spAutoFit/>
          </a:bodyPr>
          <a:lstStyle/>
          <a:p>
            <a:r>
              <a:rPr lang="zh-CN" altLang="en-US" sz="5400" b="1">
                <a:solidFill>
                  <a:srgbClr val="7030A0"/>
                </a:solidFill>
                <a:latin typeface="黑体" panose="02010609060101010101" pitchFamily="49" charset="-122"/>
                <a:ea typeface="黑体" panose="02010609060101010101" pitchFamily="49" charset="-122"/>
              </a:rPr>
              <a:t>杂文特点：</a:t>
            </a:r>
            <a:endParaRPr lang="zh-CN" altLang="en-US" sz="5400" b="1">
              <a:solidFill>
                <a:srgbClr val="0000FF"/>
              </a:solidFill>
              <a:latin typeface="黑体" panose="02010609060101010101" pitchFamily="49" charset="-122"/>
              <a:ea typeface="黑体" panose="02010609060101010101" pitchFamily="49" charset="-122"/>
            </a:endParaRPr>
          </a:p>
          <a:p>
            <a:r>
              <a:rPr lang="en-US" altLang="zh-CN" sz="4400" b="1">
                <a:latin typeface="黑体" panose="02010609060101010101" pitchFamily="49" charset="-122"/>
                <a:ea typeface="黑体" panose="02010609060101010101" pitchFamily="49" charset="-122"/>
                <a:sym typeface="宋体" panose="02010600030101010101" pitchFamily="2" charset="-122"/>
              </a:rPr>
              <a:t>1.</a:t>
            </a:r>
            <a:r>
              <a:rPr lang="zh-CN" altLang="en-US" sz="4400" b="1">
                <a:latin typeface="黑体" panose="02010609060101010101" pitchFamily="49" charset="-122"/>
                <a:ea typeface="黑体" panose="02010609060101010101" pitchFamily="49" charset="-122"/>
                <a:sym typeface="宋体" panose="02010600030101010101" pitchFamily="2" charset="-122"/>
              </a:rPr>
              <a:t>短小活泼、犀利隽永。</a:t>
            </a:r>
          </a:p>
          <a:p>
            <a:r>
              <a:rPr lang="en-US" altLang="zh-CN" sz="4400" b="1">
                <a:latin typeface="黑体" panose="02010609060101010101" pitchFamily="49" charset="-122"/>
                <a:ea typeface="黑体" panose="02010609060101010101" pitchFamily="49" charset="-122"/>
                <a:sym typeface="宋体" panose="02010600030101010101" pitchFamily="2" charset="-122"/>
              </a:rPr>
              <a:t>2.</a:t>
            </a:r>
            <a:r>
              <a:rPr lang="zh-CN" altLang="en-US" sz="4400" b="1">
                <a:latin typeface="黑体" panose="02010609060101010101" pitchFamily="49" charset="-122"/>
                <a:ea typeface="黑体" panose="02010609060101010101" pitchFamily="49" charset="-122"/>
                <a:sym typeface="宋体" panose="02010600030101010101" pitchFamily="2" charset="-122"/>
              </a:rPr>
              <a:t>议论性和文艺性。</a:t>
            </a:r>
          </a:p>
          <a:p>
            <a:r>
              <a:rPr lang="en-US" altLang="zh-CN" sz="4400" b="1">
                <a:latin typeface="黑体" panose="02010609060101010101" pitchFamily="49" charset="-122"/>
                <a:ea typeface="黑体" panose="02010609060101010101" pitchFamily="49" charset="-122"/>
                <a:sym typeface="宋体" panose="02010600030101010101" pitchFamily="2" charset="-122"/>
              </a:rPr>
              <a:t>3.</a:t>
            </a:r>
            <a:r>
              <a:rPr lang="zh-CN" altLang="en-US" sz="4400" b="1">
                <a:latin typeface="黑体" panose="02010609060101010101" pitchFamily="49" charset="-122"/>
                <a:ea typeface="黑体" panose="02010609060101010101" pitchFamily="49" charset="-122"/>
                <a:sym typeface="宋体" panose="02010600030101010101" pitchFamily="2" charset="-122"/>
              </a:rPr>
              <a:t>题材广泛，形式多样。</a:t>
            </a:r>
          </a:p>
          <a:p>
            <a:r>
              <a:rPr lang="en-US" altLang="zh-CN" sz="4400" b="1">
                <a:latin typeface="黑体" panose="02010609060101010101" pitchFamily="49" charset="-122"/>
                <a:ea typeface="黑体" panose="02010609060101010101" pitchFamily="49" charset="-122"/>
                <a:sym typeface="宋体" panose="02010600030101010101" pitchFamily="2" charset="-122"/>
              </a:rPr>
              <a:t>4.</a:t>
            </a:r>
            <a:r>
              <a:rPr lang="zh-CN" altLang="en-US" sz="4400" b="1">
                <a:latin typeface="黑体" panose="02010609060101010101" pitchFamily="49" charset="-122"/>
                <a:ea typeface="黑体" panose="02010609060101010101" pitchFamily="49" charset="-122"/>
                <a:sym typeface="宋体" panose="02010600030101010101" pitchFamily="2" charset="-122"/>
              </a:rPr>
              <a:t>大中取小，小中见大。</a:t>
            </a:r>
          </a:p>
        </p:txBody>
      </p:sp>
      <p:sp>
        <p:nvSpPr>
          <p:cNvPr id="153602" name="Rectangle 3"/>
          <p:cNvSpPr/>
          <p:nvPr/>
        </p:nvSpPr>
        <p:spPr>
          <a:xfrm>
            <a:off x="1633538" y="1128713"/>
            <a:ext cx="4745037" cy="5631180"/>
          </a:xfrm>
          <a:prstGeom prst="rect">
            <a:avLst/>
          </a:prstGeom>
          <a:noFill/>
          <a:ln w="9525">
            <a:noFill/>
          </a:ln>
        </p:spPr>
        <p:txBody>
          <a:bodyPr wrap="square" anchor="t" anchorCtr="0">
            <a:spAutoFit/>
          </a:bodyPr>
          <a:lstStyle/>
          <a:p>
            <a:r>
              <a:rPr lang="en-US" altLang="zh-CN" sz="4000" b="1">
                <a:latin typeface="黑体" panose="02010609060101010101" pitchFamily="49" charset="-122"/>
                <a:ea typeface="黑体" panose="02010609060101010101" pitchFamily="49" charset="-122"/>
              </a:rPr>
              <a:t>    </a:t>
            </a:r>
            <a:r>
              <a:rPr lang="zh-CN" altLang="en-US" sz="4000" b="1">
                <a:latin typeface="黑体" panose="02010609060101010101" pitchFamily="49" charset="-122"/>
                <a:ea typeface="黑体" panose="02010609060101010101" pitchFamily="49" charset="-122"/>
              </a:rPr>
              <a:t>杂文是短小的文艺性社会评论，</a:t>
            </a:r>
            <a:r>
              <a:rPr lang="zh-CN" altLang="en-US" sz="4000" b="1">
                <a:solidFill>
                  <a:srgbClr val="FF0000"/>
                </a:solidFill>
                <a:latin typeface="黑体" panose="02010609060101010101" pitchFamily="49" charset="-122"/>
                <a:ea typeface="黑体" panose="02010609060101010101" pitchFamily="49" charset="-122"/>
                <a:sym typeface="宋体" panose="02010600030101010101" pitchFamily="2" charset="-122"/>
              </a:rPr>
              <a:t>以议论和批评为主</a:t>
            </a:r>
            <a:r>
              <a:rPr lang="zh-CN" altLang="en-US" sz="4000" b="1">
                <a:latin typeface="黑体" panose="02010609060101010101" pitchFamily="49" charset="-122"/>
                <a:ea typeface="黑体" panose="02010609060101010101" pitchFamily="49" charset="-122"/>
                <a:sym typeface="宋体" panose="02010600030101010101" pitchFamily="2" charset="-122"/>
              </a:rPr>
              <a:t>而又具有文学意味</a:t>
            </a:r>
            <a:r>
              <a:rPr lang="zh-CN" altLang="en-US" sz="4000" b="1">
                <a:latin typeface="黑体" panose="02010609060101010101" pitchFamily="49" charset="-122"/>
                <a:ea typeface="黑体" panose="02010609060101010101" pitchFamily="49" charset="-122"/>
              </a:rPr>
              <a:t>。主要指“五四”以来，以鲁迅为代表的那种精辟、犀利，带有浓烈的文艺色彩的议论文章。</a:t>
            </a:r>
          </a:p>
        </p:txBody>
      </p:sp>
      <p:sp>
        <p:nvSpPr>
          <p:cNvPr id="153603" name="Text Box 5"/>
          <p:cNvSpPr/>
          <p:nvPr/>
        </p:nvSpPr>
        <p:spPr>
          <a:xfrm>
            <a:off x="3581400" y="228600"/>
            <a:ext cx="309880" cy="706755"/>
          </a:xfrm>
          <a:prstGeom prst="rect">
            <a:avLst/>
          </a:prstGeom>
          <a:noFill/>
          <a:ln w="9525">
            <a:noFill/>
          </a:ln>
        </p:spPr>
        <p:txBody>
          <a:bodyPr wrap="none" anchor="t" anchorCtr="0">
            <a:spAutoFit/>
          </a:bodyPr>
          <a:lstStyle/>
          <a:p>
            <a:endParaRPr lang="zh-CN" altLang="zh-CN" sz="4000">
              <a:latin typeface="Times New Roman" panose="02020603050405020304" charset="0"/>
              <a:ea typeface="宋体" panose="02010600030101010101" pitchFamily="2" charset="-122"/>
            </a:endParaRPr>
          </a:p>
        </p:txBody>
      </p:sp>
      <p:sp>
        <p:nvSpPr>
          <p:cNvPr id="153604" name="Text Box 2"/>
          <p:cNvSpPr/>
          <p:nvPr/>
        </p:nvSpPr>
        <p:spPr>
          <a:xfrm>
            <a:off x="1966913" y="30163"/>
            <a:ext cx="1905000" cy="1098550"/>
          </a:xfrm>
          <a:prstGeom prst="rect">
            <a:avLst/>
          </a:prstGeom>
          <a:noFill/>
          <a:ln w="9525">
            <a:noFill/>
          </a:ln>
        </p:spPr>
        <p:txBody>
          <a:bodyPr anchor="t" anchorCtr="0"/>
          <a:lstStyle/>
          <a:p>
            <a:pPr>
              <a:spcBef>
                <a:spcPct val="50000"/>
              </a:spcBef>
            </a:pPr>
            <a:r>
              <a:rPr lang="zh-CN" altLang="en-US" sz="6600" b="1">
                <a:solidFill>
                  <a:srgbClr val="FF0000"/>
                </a:solidFill>
                <a:latin typeface="Arial" panose="020B0604020202020204" pitchFamily="34" charset="0"/>
                <a:ea typeface="华文新魏" pitchFamily="2" charset="-122"/>
              </a:rPr>
              <a:t>杂文</a:t>
            </a:r>
          </a:p>
        </p:txBody>
      </p:sp>
      <p:pic>
        <p:nvPicPr>
          <p:cNvPr id="153605" name="New picture"/>
          <p:cNvPicPr>
            <a:picLocks noChangeAspect="1"/>
          </p:cNvPicPr>
          <p:nvPr/>
        </p:nvPicPr>
        <p:blipFill>
          <a:blip r:embed="rId4"/>
          <a:stretch>
            <a:fillRect/>
          </a:stretch>
        </p:blipFill>
        <p:spPr>
          <a:xfrm>
            <a:off x="13284200" y="12407900"/>
            <a:ext cx="317500" cy="228600"/>
          </a:xfrm>
          <a:prstGeom prst="rect">
            <a:avLst/>
          </a:prstGeom>
          <a:noFill/>
          <a:ln w="9525">
            <a:noFill/>
          </a:ln>
        </p:spPr>
      </p:pic>
      <p:pic>
        <p:nvPicPr>
          <p:cNvPr id="153606" name="New picture"/>
          <p:cNvPicPr/>
          <p:nvPr/>
        </p:nvPicPr>
        <p:blipFill>
          <a:blip r:embed="rId5"/>
          <a:stretch>
            <a:fillRect/>
          </a:stretch>
        </p:blipFill>
        <p:spPr>
          <a:xfrm>
            <a:off x="10947400" y="11163300"/>
            <a:ext cx="317500" cy="241300"/>
          </a:xfrm>
          <a:prstGeom prst="cube">
            <a:avLst/>
          </a:prstGeom>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3．论证</a:t>
            </a:r>
            <a:r>
              <a:rPr lang="zh-CN" altLang="en-US"/>
              <a:t/>
            </a:r>
            <a:br>
              <a:rPr lang="zh-CN" altLang="en-US"/>
            </a:br>
            <a:endParaRPr lang="zh-CN" altLang="en-US"/>
          </a:p>
        </p:txBody>
      </p:sp>
      <p:sp>
        <p:nvSpPr>
          <p:cNvPr id="3" name="内容占位符 2"/>
          <p:cNvSpPr>
            <a:spLocks noGrp="1"/>
          </p:cNvSpPr>
          <p:nvPr>
            <p:ph idx="1"/>
          </p:nvPr>
        </p:nvSpPr>
        <p:spPr/>
        <p:txBody>
          <a:bodyPr/>
          <a:lstStyle/>
          <a:p>
            <a:r>
              <a:rPr lang="zh-CN" altLang="en-US" sz="2400" b="1"/>
              <a:t>论证是用论据证明论点的过程和方法。一般而言，论点是解决“证明什么”的问题，论据是解决“用什么证明”的问题，而论证是解决“怎样证明”的问题。</a:t>
            </a:r>
          </a:p>
          <a:p>
            <a:r>
              <a:rPr lang="zh-CN" altLang="en-US" sz="2400" b="1"/>
              <a:t>论证方法分为两大类：直接论证和间接论证。直接论证的方法有例证法、引证法、对比法、因果法；间接论证的方法有喻证法、类比法、归谬法等。</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223080" y="3486855"/>
            <a:ext cx="10969200" cy="705600"/>
          </a:xfrm>
        </p:spPr>
        <p:txBody>
          <a:bodyPr/>
          <a:lstStyle/>
          <a:p>
            <a:r>
              <a:rPr lang="zh-CN" altLang="en-US"/>
              <a:t>二、如何分析论证</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1．分析论点</a:t>
            </a:r>
            <a:r>
              <a:rPr lang="zh-CN" altLang="en-US"/>
              <a:t/>
            </a:r>
            <a:br>
              <a:rPr lang="zh-CN" altLang="en-US"/>
            </a:br>
            <a:endParaRPr lang="zh-CN" altLang="en-US"/>
          </a:p>
        </p:txBody>
      </p:sp>
      <p:sp>
        <p:nvSpPr>
          <p:cNvPr id="3" name="内容占位符 2"/>
          <p:cNvSpPr>
            <a:spLocks noGrp="1"/>
          </p:cNvSpPr>
          <p:nvPr>
            <p:ph idx="1"/>
          </p:nvPr>
        </p:nvSpPr>
        <p:spPr>
          <a:xfrm>
            <a:off x="608330" y="1042035"/>
            <a:ext cx="10968990" cy="5207635"/>
          </a:xfrm>
        </p:spPr>
        <p:txBody>
          <a:bodyPr>
            <a:normAutofit/>
          </a:bodyPr>
          <a:lstStyle/>
          <a:p>
            <a:pPr marL="0" indent="0">
              <a:lnSpc>
                <a:spcPct val="150000"/>
              </a:lnSpc>
              <a:buNone/>
            </a:pPr>
            <a:r>
              <a:rPr lang="en-US" altLang="zh-CN" sz="2400" b="1"/>
              <a:t>      </a:t>
            </a:r>
            <a:r>
              <a:rPr lang="zh-CN" altLang="en-US" sz="2400" b="1"/>
              <a:t>把握论述类文本的论点，首先应通读全文，明确文本论述的话题；在此基础上，边读边勾画，特别要注意论点经常出现的各种位置，如标题、开头、结尾等，看能不能在文中找到直接表述论点的关键语句；如果文中实在没有表述中心论点的语句，我们也可以先勾画出各个段落或各个层次的总领句、总括句(有时称之为“分论点”)，并分析各个段落或层次之间的思路结构和逻辑联系，然后用自己的语言概括出中心论点；甚至，有些论述类文本每段也没有自己的关键句，那就需要我们先抓住各段的论据材料，以及作者评价分析论据材料的语句，从中把握作者的态度倾向，在此基础上提炼出各段的观点，进而将各段的观点组合起来把握整个文本的中心论点。</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11245" y="244545"/>
            <a:ext cx="10969200" cy="705600"/>
          </a:xfrm>
        </p:spPr>
        <p:txBody>
          <a:bodyPr>
            <a:normAutofit fontScale="90000"/>
          </a:bodyPr>
          <a:lstStyle/>
          <a:p>
            <a:r>
              <a:rPr lang="zh-CN" altLang="en-US">
                <a:sym typeface="+mn-ea"/>
              </a:rPr>
              <a:t>2．分析论据</a:t>
            </a:r>
            <a:r>
              <a:rPr lang="zh-CN" altLang="en-US"/>
              <a:t/>
            </a:r>
            <a:br>
              <a:rPr lang="zh-CN" altLang="en-US"/>
            </a:br>
            <a:endParaRPr lang="zh-CN" altLang="en-US"/>
          </a:p>
        </p:txBody>
      </p:sp>
      <p:sp>
        <p:nvSpPr>
          <p:cNvPr id="3" name="内容占位符 2"/>
          <p:cNvSpPr>
            <a:spLocks noGrp="1"/>
          </p:cNvSpPr>
          <p:nvPr>
            <p:ph idx="1"/>
          </p:nvPr>
        </p:nvSpPr>
        <p:spPr>
          <a:xfrm>
            <a:off x="135255" y="1049020"/>
            <a:ext cx="11745595" cy="4759325"/>
          </a:xfrm>
        </p:spPr>
        <p:txBody>
          <a:bodyPr>
            <a:noAutofit/>
          </a:bodyPr>
          <a:lstStyle/>
          <a:p>
            <a:r>
              <a:rPr lang="zh-CN" altLang="en-US" b="1"/>
              <a:t>阅读论述类文本时，如何分析论据呢？不论是事实论据还是理论论据，基本上都要遵循以下三个步骤：</a:t>
            </a:r>
          </a:p>
          <a:p>
            <a:r>
              <a:rPr lang="zh-CN" altLang="en-US" b="1"/>
              <a:t>(1)梳理筛选论据。首先通读全文，在文段中画出观点性的语句及支撑证明观点的语句，进而梳理出作者运用了哪些论据材料，哪些是事实论据，哪些是理论论据。这是较为基础的步骤，关键是细心谨慎，不要遗漏了某个关键论据材料。某个关键论据材料的遗漏，就有可能影响到考生对文本观点态度的全面准确把握。</a:t>
            </a:r>
          </a:p>
          <a:p>
            <a:r>
              <a:rPr lang="zh-CN" altLang="en-US" b="1"/>
              <a:t>(2)分析立场态度。在找出文中运用的论据材料后，要分析把握该论据材料所包含的作者的态度倾向。在运用论据材料时，作者一般都会对该材料进行评论分析。考生一定要抓住这些文字，弄清楚文本中的事例材料是作为正面事例还是反面事例，搞明白理论材料是用来佐证作者自己的观点还是作为批驳的对象，从而准确把握作者的立场观点。</a:t>
            </a:r>
          </a:p>
          <a:p>
            <a:r>
              <a:rPr lang="zh-CN" altLang="en-US" b="1"/>
              <a:t>(3)分析逻辑联系。逻辑联系包括论据与论据之间的逻辑联系，以及论据与论点之间的逻辑联系。我们需要仔细辨析论据与论据之间的逻辑联系，文本中可能运用到多个论据材料，它们彼此之间可能是并列平行地共同支撑某一观点，也可能是正反对比地印证某一观点，还可能是逐层递进的关系。此外，我们还要注意思考论据与论点之间的逻辑联系，论据与论点之间可能是归纳推理联系，也可能是演绎论证联系，还可能是因果联系，等等。</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3．分析论证角度和方法</a:t>
            </a:r>
            <a:r>
              <a:rPr lang="zh-CN" altLang="en-US"/>
              <a:t/>
            </a:r>
            <a:br>
              <a:rPr lang="zh-CN" altLang="en-US"/>
            </a:br>
            <a:endParaRPr lang="zh-CN" altLang="en-US"/>
          </a:p>
        </p:txBody>
      </p:sp>
      <p:sp>
        <p:nvSpPr>
          <p:cNvPr id="3" name="内容占位符 2"/>
          <p:cNvSpPr>
            <a:spLocks noGrp="1"/>
          </p:cNvSpPr>
          <p:nvPr>
            <p:ph idx="1"/>
          </p:nvPr>
        </p:nvSpPr>
        <p:spPr>
          <a:xfrm>
            <a:off x="328930" y="1186180"/>
            <a:ext cx="11454130" cy="4759325"/>
          </a:xfrm>
        </p:spPr>
        <p:txBody>
          <a:bodyPr>
            <a:noAutofit/>
          </a:bodyPr>
          <a:lstStyle/>
          <a:p>
            <a:r>
              <a:rPr lang="zh-CN" altLang="en-US" sz="2400" b="1"/>
              <a:t>(1)论证角度</a:t>
            </a:r>
          </a:p>
          <a:p>
            <a:r>
              <a:rPr lang="zh-CN" altLang="en-US" sz="2400" b="1"/>
              <a:t>从论证角度看，论证一般可以分为立论和驳论两大类型。</a:t>
            </a:r>
          </a:p>
          <a:p>
            <a:r>
              <a:rPr lang="zh-CN" altLang="en-US" sz="2400" b="1"/>
              <a:t>①立论是对一定的事件或问题从正面阐述自己的见解或主张的论证方式。立论时，必须围绕所论述的话题和中心论点来进行论证。在论证过程中，不能任意变换论题。开篇提出怎样的问题，结篇就要归结到这一问题上。所有论证都要围绕中心论点进行。高考所选的论述类阅读文本，基本上是以正面阐述自己的观点见解为主的立论文。但需要注意的是，“立”往往建立在“破”的基础之上。在立论的过程中，有时需要辨析一些错误的见解和主张，加以否定和辩驳，以增强说服力，使读者不会误解自己的观点。</a:t>
            </a:r>
          </a:p>
          <a:p>
            <a:r>
              <a:rPr lang="zh-CN" altLang="en-US" sz="2400" b="1"/>
              <a:t>②驳论是以有力的论据反驳别人错误观点的论证方式。它有三种方法：反驳论点、反驳论据、反驳论证。后两者也叫间接反驳。</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80105" y="146755"/>
            <a:ext cx="10969200" cy="705600"/>
          </a:xfrm>
        </p:spPr>
        <p:txBody>
          <a:bodyPr/>
          <a:lstStyle/>
          <a:p>
            <a:r>
              <a:rPr lang="zh-CN" altLang="en-US"/>
              <a:t>(2)论证方法</a:t>
            </a:r>
          </a:p>
        </p:txBody>
      </p:sp>
      <p:graphicFrame>
        <p:nvGraphicFramePr>
          <p:cNvPr id="4" name="表格 3"/>
          <p:cNvGraphicFramePr>
            <a:graphicFrameLocks noGrp="1"/>
          </p:cNvGraphicFramePr>
          <p:nvPr>
            <p:custDataLst>
              <p:tags r:id="rId1"/>
            </p:custDataLst>
          </p:nvPr>
        </p:nvGraphicFramePr>
        <p:xfrm>
          <a:off x="279400" y="742950"/>
          <a:ext cx="11337290" cy="5855335"/>
        </p:xfrm>
        <a:graphic>
          <a:graphicData uri="http://schemas.openxmlformats.org/drawingml/2006/table">
            <a:tbl>
              <a:tblPr firstRow="1" bandRow="1">
                <a:tableStyleId>{5940675A-B579-460E-94D1-54222C63F5DA}</a:tableStyleId>
              </a:tblPr>
              <a:tblGrid>
                <a:gridCol w="1993900"/>
                <a:gridCol w="4841875"/>
                <a:gridCol w="4501515"/>
              </a:tblGrid>
              <a:tr h="316865">
                <a:tc>
                  <a:txBody>
                    <a:bodyPr/>
                    <a:lstStyle/>
                    <a:p>
                      <a:pPr indent="0" algn="ctr">
                        <a:buNone/>
                      </a:pPr>
                      <a:r>
                        <a:rPr lang="en-US" sz="3200" b="1">
                          <a:solidFill>
                            <a:srgbClr val="FF0000"/>
                          </a:solidFill>
                          <a:latin typeface="Times New Roman" panose="02020603050405020304" charset="0"/>
                          <a:cs typeface="Times New Roman" panose="02020603050405020304" charset="0"/>
                        </a:rPr>
                        <a:t>论证方法</a:t>
                      </a:r>
                      <a:endParaRPr lang="en-US" altLang="en-US" sz="32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3200" b="1">
                          <a:solidFill>
                            <a:srgbClr val="FF0000"/>
                          </a:solidFill>
                          <a:latin typeface="Times New Roman" panose="02020603050405020304" charset="0"/>
                          <a:cs typeface="Times New Roman" panose="02020603050405020304" charset="0"/>
                        </a:rPr>
                        <a:t>论证特点</a:t>
                      </a:r>
                      <a:endParaRPr lang="en-US" altLang="en-US" sz="32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3200" b="1">
                          <a:solidFill>
                            <a:srgbClr val="FF0000"/>
                          </a:solidFill>
                          <a:latin typeface="Times New Roman" panose="02020603050405020304" charset="0"/>
                          <a:cs typeface="Times New Roman" panose="02020603050405020304" charset="0"/>
                        </a:rPr>
                        <a:t>论证效果</a:t>
                      </a:r>
                      <a:endParaRPr lang="en-US" altLang="en-US" sz="32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190">
                <a:tc>
                  <a:txBody>
                    <a:bodyPr/>
                    <a:lstStyle/>
                    <a:p>
                      <a:pPr indent="0" algn="ctr">
                        <a:buNone/>
                      </a:pPr>
                      <a:r>
                        <a:rPr lang="en-US" sz="2800" b="1">
                          <a:latin typeface="Times New Roman" panose="02020603050405020304" charset="0"/>
                          <a:cs typeface="Times New Roman" panose="02020603050405020304" charset="0"/>
                        </a:rPr>
                        <a:t>举例论证</a:t>
                      </a:r>
                      <a:endParaRPr lang="en-US" altLang="en-US" sz="2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运用概述和具体事例来论证。</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真实可信，增强文章的说服力、权威性。</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190">
                <a:tc>
                  <a:txBody>
                    <a:bodyPr/>
                    <a:lstStyle/>
                    <a:p>
                      <a:pPr indent="0" algn="ctr">
                        <a:buNone/>
                      </a:pPr>
                      <a:r>
                        <a:rPr lang="en-US" sz="2800" b="1">
                          <a:latin typeface="Times New Roman" panose="02020603050405020304" charset="0"/>
                          <a:cs typeface="Times New Roman" panose="02020603050405020304" charset="0"/>
                        </a:rPr>
                        <a:t>引用论证</a:t>
                      </a:r>
                      <a:endParaRPr lang="en-US" altLang="en-US" sz="2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运用常理与哲理，包括名人名言、科学原理、定理公式等来论证。</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增强文章的说服力与感染力，使论证更有力。</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1190">
                <a:tc>
                  <a:txBody>
                    <a:bodyPr/>
                    <a:lstStyle/>
                    <a:p>
                      <a:pPr indent="0" algn="ctr">
                        <a:buNone/>
                      </a:pPr>
                      <a:r>
                        <a:rPr lang="en-US" sz="2800" b="1">
                          <a:latin typeface="Times New Roman" panose="02020603050405020304" charset="0"/>
                          <a:cs typeface="Times New Roman" panose="02020603050405020304" charset="0"/>
                        </a:rPr>
                        <a:t>对比论证</a:t>
                      </a:r>
                      <a:endParaRPr lang="en-US" altLang="en-US" sz="2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通过对事物的相反或相异的属性的比较来揭示需要论证的论点。</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正反对比鲜明，给人以深刻印象，使论证更有力。</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2460">
                <a:tc>
                  <a:txBody>
                    <a:bodyPr/>
                    <a:lstStyle/>
                    <a:p>
                      <a:pPr indent="0" algn="ctr">
                        <a:buNone/>
                      </a:pPr>
                      <a:r>
                        <a:rPr lang="en-US" sz="2800" b="1">
                          <a:latin typeface="Times New Roman" panose="02020603050405020304" charset="0"/>
                          <a:cs typeface="Times New Roman" panose="02020603050405020304" charset="0"/>
                        </a:rPr>
                        <a:t>比喻论证</a:t>
                      </a:r>
                      <a:endParaRPr lang="en-US" altLang="en-US" sz="2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用人们熟知的事物作比喻来证明观点。</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语言生动形象，容易被人接受。</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62380">
                <a:tc>
                  <a:txBody>
                    <a:bodyPr/>
                    <a:lstStyle/>
                    <a:p>
                      <a:pPr indent="0" algn="ctr">
                        <a:buNone/>
                      </a:pPr>
                      <a:r>
                        <a:rPr lang="en-US" sz="2800" b="1">
                          <a:latin typeface="Times New Roman" panose="02020603050405020304" charset="0"/>
                          <a:cs typeface="Times New Roman" panose="02020603050405020304" charset="0"/>
                        </a:rPr>
                        <a:t>因果论证</a:t>
                      </a:r>
                      <a:endParaRPr lang="en-US" altLang="en-US" sz="2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根据客观事物之间都具有这种普遍的和必然的因果联系的规律性，通过揭示原因来论证结果。包括假设、条件、因果等论证方法。</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逻辑缜密，思辨性强。</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79245">
                <a:tc>
                  <a:txBody>
                    <a:bodyPr/>
                    <a:lstStyle/>
                    <a:p>
                      <a:pPr indent="0" algn="ctr">
                        <a:buNone/>
                      </a:pPr>
                      <a:r>
                        <a:rPr lang="en-US" sz="2800" b="1">
                          <a:latin typeface="Times New Roman" panose="02020603050405020304" charset="0"/>
                          <a:cs typeface="Times New Roman" panose="02020603050405020304" charset="0"/>
                        </a:rPr>
                        <a:t>反证法</a:t>
                      </a:r>
                      <a:endParaRPr lang="en-US" altLang="en-US" sz="2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又叫归谬法，即先假设对方的论断是正确的，然后从对方的论断中推导出一个荒谬的结论来，从而证明对方的论断不能成立。特点是</a:t>
                      </a: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charset="0"/>
                          <a:cs typeface="Times New Roman" panose="02020603050405020304" charset="0"/>
                        </a:rPr>
                        <a:t>以错攻错</a:t>
                      </a:r>
                      <a:r>
                        <a:rPr lang="en-US" sz="1800" b="1">
                          <a:latin typeface="宋体" panose="02010600030101010101" pitchFamily="2" charset="-122"/>
                          <a:ea typeface="宋体" panose="02010600030101010101" pitchFamily="2" charset="-122"/>
                          <a:cs typeface="宋体" panose="02010600030101010101" pitchFamily="2" charset="-122"/>
                        </a:rPr>
                        <a:t>”</a:t>
                      </a:r>
                      <a:r>
                        <a:rPr lang="en-US" sz="1800" b="1">
                          <a:latin typeface="Times New Roman" panose="02020603050405020304" charset="0"/>
                          <a:cs typeface="Times New Roman" panose="02020603050405020304" charset="0"/>
                        </a:rPr>
                        <a:t>。</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a:buNone/>
                      </a:pPr>
                      <a:r>
                        <a:rPr lang="en-US" sz="1800" b="1">
                          <a:latin typeface="Times New Roman" panose="02020603050405020304" charset="0"/>
                          <a:cs typeface="Times New Roman" panose="02020603050405020304" charset="0"/>
                        </a:rPr>
                        <a:t>增强逻辑性，有幽默感，后发制人。</a:t>
                      </a:r>
                      <a:endParaRPr lang="en-US" altLang="en-US" sz="1800" b="1">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574995" y="2527370"/>
            <a:ext cx="10969200" cy="705600"/>
          </a:xfrm>
        </p:spPr>
        <p:txBody>
          <a:bodyPr>
            <a:normAutofit fontScale="90000"/>
          </a:bodyPr>
          <a:lstStyle/>
          <a:p>
            <a:r>
              <a:rPr lang="zh-CN" altLang="en-US" sz="4400">
                <a:sym typeface="+mn-ea"/>
              </a:rPr>
              <a:t>4.分析论证结构</a:t>
            </a:r>
            <a:r>
              <a:rPr lang="zh-CN" altLang="en-US"/>
              <a:t/>
            </a:r>
            <a:br>
              <a:rPr lang="zh-CN" altLang="en-US"/>
            </a:br>
            <a:endParaRPr lang="zh-CN" altLang="en-US"/>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4.分析论证结构</a:t>
            </a:r>
          </a:p>
        </p:txBody>
      </p:sp>
      <p:sp>
        <p:nvSpPr>
          <p:cNvPr id="3" name="内容占位符 2"/>
          <p:cNvSpPr>
            <a:spLocks noGrp="1"/>
          </p:cNvSpPr>
          <p:nvPr>
            <p:ph idx="1"/>
          </p:nvPr>
        </p:nvSpPr>
        <p:spPr/>
        <p:txBody>
          <a:bodyPr/>
          <a:lstStyle/>
          <a:p>
            <a:endParaRPr lang="zh-CN" altLang="en-US"/>
          </a:p>
          <a:p>
            <a:r>
              <a:rPr lang="zh-CN" altLang="en-US" sz="2800" b="1"/>
              <a:t>(1)一般结构</a:t>
            </a:r>
          </a:p>
          <a:p>
            <a:r>
              <a:rPr lang="zh-CN" altLang="en-US" sz="2800" b="1"/>
              <a:t>论述类文本一般由引论(提出论点或论题)、本论(分析问题)、结论(解决问题)三部分组成。但它又是富有变化的：有的只有引论、本论，无结论；有的只是在开头提出论题，在结尾点明论点；有的文章是驳论文，采用破立结合的结构方法。我们应了解其结构中的共性和特殊性的辩证关系。</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(2)“三论”特点</a:t>
            </a:r>
            <a:r>
              <a:rPr lang="zh-CN" altLang="en-US"/>
              <a:t/>
            </a:r>
            <a:br>
              <a:rPr lang="zh-CN" altLang="en-US"/>
            </a:br>
            <a:endParaRPr lang="zh-CN" altLang="en-US"/>
          </a:p>
        </p:txBody>
      </p:sp>
      <p:sp>
        <p:nvSpPr>
          <p:cNvPr id="3" name="内容占位符 2"/>
          <p:cNvSpPr>
            <a:spLocks noGrp="1"/>
          </p:cNvSpPr>
          <p:nvPr>
            <p:ph idx="1"/>
          </p:nvPr>
        </p:nvSpPr>
        <p:spPr>
          <a:xfrm>
            <a:off x="232410" y="1314450"/>
            <a:ext cx="11344910" cy="4935220"/>
          </a:xfrm>
        </p:spPr>
        <p:txBody>
          <a:bodyPr>
            <a:noAutofit/>
          </a:bodyPr>
          <a:lstStyle/>
          <a:p>
            <a:pPr marL="0" indent="0">
              <a:buNone/>
            </a:pPr>
            <a:r>
              <a:rPr lang="zh-CN" altLang="en-US" sz="1600" b="1">
                <a:effectLst>
                  <a:outerShdw blurRad="38100" dist="38100" dir="2700000" algn="tl">
                    <a:srgbClr val="000000">
                      <a:alpha val="43137"/>
                    </a:srgbClr>
                  </a:outerShdw>
                </a:effectLst>
              </a:rPr>
              <a:t>①引论。引论的方式有两种：一是直入式，开门见山地提出论点或论题；二是引入式，由一个“由头”引入论点或论题，这个“由头”多是一个故事，或者一句名言。辨析引论最重要的是看它是提出论题还是论点。</a:t>
            </a:r>
          </a:p>
          <a:p>
            <a:pPr marL="0" indent="0">
              <a:buNone/>
            </a:pPr>
            <a:r>
              <a:rPr lang="zh-CN" altLang="en-US" sz="1600" b="1">
                <a:effectLst>
                  <a:outerShdw blurRad="38100" dist="38100" dir="2700000" algn="tl">
                    <a:srgbClr val="000000">
                      <a:alpha val="43137"/>
                    </a:srgbClr>
                  </a:outerShdw>
                </a:effectLst>
              </a:rPr>
              <a:t>②本论。这是论述类文本最关键的部位。</a:t>
            </a:r>
          </a:p>
          <a:p>
            <a:pPr marL="0" indent="0">
              <a:buNone/>
            </a:pPr>
            <a:r>
              <a:rPr lang="zh-CN" altLang="en-US" sz="1600" b="1">
                <a:effectLst>
                  <a:outerShdw blurRad="38100" dist="38100" dir="2700000" algn="tl">
                    <a:srgbClr val="000000">
                      <a:alpha val="43137"/>
                    </a:srgbClr>
                  </a:outerShdw>
                </a:effectLst>
              </a:rPr>
              <a:t>本论内部的层次有以下几种：</a:t>
            </a:r>
          </a:p>
          <a:p>
            <a:pPr marL="0" indent="0">
              <a:buNone/>
            </a:pPr>
            <a:r>
              <a:rPr lang="zh-CN" altLang="en-US" sz="1600" b="1">
                <a:effectLst>
                  <a:outerShdw blurRad="38100" dist="38100" dir="2700000" algn="tl">
                    <a:srgbClr val="000000">
                      <a:alpha val="43137"/>
                    </a:srgbClr>
                  </a:outerShdw>
                </a:effectLst>
              </a:rPr>
              <a:t>a．并列式：各分论点从不同的侧面、不同的角度阐明中心论点，各分论点、各段落是平行的；有时，揭示分论点的语言形式也大致相同。</a:t>
            </a:r>
          </a:p>
          <a:p>
            <a:pPr marL="0" indent="0">
              <a:buNone/>
            </a:pPr>
            <a:r>
              <a:rPr lang="zh-CN" altLang="en-US" sz="1600" b="1">
                <a:effectLst>
                  <a:outerShdw blurRad="38100" dist="38100" dir="2700000" algn="tl">
                    <a:srgbClr val="000000">
                      <a:alpha val="43137"/>
                    </a:srgbClr>
                  </a:outerShdw>
                </a:effectLst>
              </a:rPr>
              <a:t>b．对照式：围绕中心论点，从正反两个角度或相对的两个方面作分析。</a:t>
            </a:r>
          </a:p>
          <a:p>
            <a:pPr marL="0" indent="0">
              <a:buNone/>
            </a:pPr>
            <a:r>
              <a:rPr lang="zh-CN" altLang="en-US" sz="1600" b="1">
                <a:effectLst>
                  <a:outerShdw blurRad="38100" dist="38100" dir="2700000" algn="tl">
                    <a:srgbClr val="000000">
                      <a:alpha val="43137"/>
                    </a:srgbClr>
                  </a:outerShdw>
                </a:effectLst>
              </a:rPr>
              <a:t>c．层递式：各层次之间是层层深入、步步推进的过程。</a:t>
            </a:r>
          </a:p>
          <a:p>
            <a:pPr marL="0" indent="0">
              <a:buNone/>
            </a:pPr>
            <a:r>
              <a:rPr lang="zh-CN" altLang="en-US" sz="1600" b="1">
                <a:effectLst>
                  <a:outerShdw blurRad="38100" dist="38100" dir="2700000" algn="tl">
                    <a:srgbClr val="000000">
                      <a:alpha val="43137"/>
                    </a:srgbClr>
                  </a:outerShdw>
                </a:effectLst>
              </a:rPr>
              <a:t>d．综合式：综合运用几种结构方式，如先并列，再层递；先对照，再层递等。</a:t>
            </a:r>
          </a:p>
          <a:p>
            <a:pPr marL="0" indent="0">
              <a:buNone/>
            </a:pPr>
            <a:r>
              <a:rPr lang="zh-CN" altLang="en-US" sz="1600" b="1">
                <a:effectLst>
                  <a:outerShdw blurRad="38100" dist="38100" dir="2700000" algn="tl">
                    <a:srgbClr val="000000">
                      <a:alpha val="43137"/>
                    </a:srgbClr>
                  </a:outerShdw>
                </a:effectLst>
              </a:rPr>
              <a:t>e．特殊式：针对驳论文的破立式，有的先破后立，如《拿来主义》一文；有的先立后破；有的边破边立。</a:t>
            </a:r>
          </a:p>
          <a:p>
            <a:pPr marL="0" indent="0">
              <a:buNone/>
            </a:pPr>
            <a:r>
              <a:rPr lang="zh-CN" altLang="en-US" sz="1600" b="1">
                <a:effectLst>
                  <a:outerShdw blurRad="38100" dist="38100" dir="2700000" algn="tl">
                    <a:srgbClr val="000000">
                      <a:alpha val="43137"/>
                    </a:srgbClr>
                  </a:outerShdw>
                </a:effectLst>
              </a:rPr>
              <a:t>③结论。它主要有以下方式：</a:t>
            </a:r>
          </a:p>
          <a:p>
            <a:pPr marL="0" indent="0">
              <a:buNone/>
            </a:pPr>
            <a:r>
              <a:rPr lang="zh-CN" altLang="en-US" sz="1600" b="1">
                <a:effectLst>
                  <a:outerShdw blurRad="38100" dist="38100" dir="2700000" algn="tl">
                    <a:srgbClr val="000000">
                      <a:alpha val="43137"/>
                    </a:srgbClr>
                  </a:outerShdw>
                </a:effectLst>
              </a:rPr>
              <a:t>a．总结上文，重复或强化中心论点。b．卒章显志，得出论述结论或中心论点。</a:t>
            </a:r>
          </a:p>
          <a:p>
            <a:pPr marL="0" indent="0">
              <a:buNone/>
            </a:pPr>
            <a:r>
              <a:rPr lang="zh-CN" altLang="en-US" sz="1600" b="1">
                <a:effectLst>
                  <a:outerShdw blurRad="38100" dist="38100" dir="2700000" algn="tl">
                    <a:srgbClr val="000000">
                      <a:alpha val="43137"/>
                    </a:srgbClr>
                  </a:outerShdw>
                </a:effectLst>
              </a:rPr>
              <a:t>c．补充论证。d．发出号召或劝勉。</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726440" y="968375"/>
            <a:ext cx="10373360" cy="4615815"/>
          </a:xfrm>
          <a:prstGeom prst="rect">
            <a:avLst/>
          </a:prstGeom>
          <a:noFill/>
          <a:ln w="9525">
            <a:noFill/>
          </a:ln>
        </p:spPr>
        <p:txBody>
          <a:bodyPr wrap="square">
            <a:spAutoFit/>
          </a:bodyPr>
          <a:lstStyle/>
          <a:p>
            <a:pPr indent="266700" fontAlgn="auto">
              <a:lnSpc>
                <a:spcPct val="150000"/>
              </a:lnSpc>
            </a:pPr>
            <a:r>
              <a:rPr lang="zh-CN" sz="2800" b="1">
                <a:effectLst>
                  <a:outerShdw blurRad="38100" dist="38100" dir="2700000" algn="tl">
                    <a:srgbClr val="000000">
                      <a:alpha val="43137"/>
                    </a:srgbClr>
                  </a:outerShdw>
                </a:effectLst>
                <a:ea typeface="黑体" panose="02010609060101010101" pitchFamily="49" charset="-122"/>
              </a:rPr>
              <a:t>一、梳理步骤和方法</a:t>
            </a:r>
            <a:endParaRPr lang="en-US" sz="2800" b="1">
              <a:effectLst>
                <a:outerShdw blurRad="38100" dist="38100" dir="2700000" algn="tl">
                  <a:srgbClr val="000000">
                    <a:alpha val="43137"/>
                  </a:srgbClr>
                </a:outerShdw>
              </a:effectLst>
              <a:latin typeface="Times New Roman" panose="02020603050405020304" charset="0"/>
              <a:ea typeface="黑体" panose="02010609060101010101" pitchFamily="49" charset="-122"/>
            </a:endParaRPr>
          </a:p>
          <a:p>
            <a:r>
              <a:rPr lang="en-US" sz="2800" b="1">
                <a:effectLst>
                  <a:outerShdw blurRad="38100" dist="38100" dir="2700000" algn="tl">
                    <a:srgbClr val="000000">
                      <a:alpha val="43137"/>
                    </a:srgbClr>
                  </a:outerShdw>
                </a:effectLst>
                <a:latin typeface="Times New Roman" panose="02020603050405020304" charset="0"/>
                <a:ea typeface="黑体" panose="02010609060101010101" pitchFamily="49" charset="-122"/>
              </a:rPr>
              <a:t>1</a:t>
            </a:r>
            <a:r>
              <a:rPr lang="zh-CN" sz="2800" b="1">
                <a:effectLst>
                  <a:outerShdw blurRad="38100" dist="38100" dir="2700000" algn="tl">
                    <a:srgbClr val="000000">
                      <a:alpha val="43137"/>
                    </a:srgbClr>
                  </a:outerShdw>
                </a:effectLst>
                <a:ea typeface="宋体" panose="02010600030101010101" pitchFamily="2" charset="-122"/>
              </a:rPr>
              <a:t>．</a:t>
            </a:r>
            <a:r>
              <a:rPr lang="zh-CN" sz="2800" b="1">
                <a:effectLst>
                  <a:outerShdw blurRad="38100" dist="38100" dir="2700000" algn="tl">
                    <a:srgbClr val="000000">
                      <a:alpha val="43137"/>
                    </a:srgbClr>
                  </a:outerShdw>
                </a:effectLst>
                <a:ea typeface="黑体" panose="02010609060101010101" pitchFamily="49" charset="-122"/>
              </a:rPr>
              <a:t>步骤</a:t>
            </a:r>
            <a:endParaRPr lang="zh-CN" sz="2800" b="1">
              <a:effectLst>
                <a:outerShdw blurRad="38100" dist="38100" dir="2700000" algn="tl">
                  <a:srgbClr val="000000">
                    <a:alpha val="43137"/>
                  </a:srgbClr>
                </a:outerShdw>
              </a:effectLst>
              <a:ea typeface="宋体" panose="02010600030101010101" pitchFamily="2" charset="-122"/>
            </a:endParaRPr>
          </a:p>
          <a:p>
            <a:r>
              <a:rPr lang="zh-CN" sz="2800" b="1">
                <a:effectLst>
                  <a:outerShdw blurRad="38100" dist="38100" dir="2700000" algn="tl">
                    <a:srgbClr val="000000">
                      <a:alpha val="43137"/>
                    </a:srgbClr>
                  </a:outerShdw>
                </a:effectLst>
                <a:ea typeface="宋体" panose="02010600030101010101" pitchFamily="2" charset="-122"/>
              </a:rPr>
              <a:t>面对非完整、摘编类论述类文本阅读材料，我们首先要通读全文，圈出每段的关键句，尤其是每段的中心句；然后逐段概括段意，整体理解文章的内容，把握作者的观点和态度，概括时要概括准确，不能笼统；在此基础上，寻找段与段之间的关系，划分出层次，进而梳理出行文脉络。</a:t>
            </a:r>
            <a:endParaRPr lang="zh-CN" altLang="en-US" sz="2800" b="1">
              <a:effectLst>
                <a:outerShdw blurRad="38100" dist="38100" dir="2700000" algn="tl">
                  <a:srgbClr val="000000">
                    <a:alpha val="43137"/>
                  </a:srgbClr>
                </a:outerShdw>
              </a:effectLst>
              <a:ea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5649" name="标题 14338"/>
          <p:cNvSpPr>
            <a:spLocks noGrp="1"/>
          </p:cNvSpPr>
          <p:nvPr/>
        </p:nvSpPr>
        <p:spPr>
          <a:xfrm>
            <a:off x="2152650" y="168275"/>
            <a:ext cx="7886700" cy="915988"/>
          </a:xfrm>
          <a:prstGeom prst="rect">
            <a:avLst/>
          </a:prstGeom>
          <a:noFill/>
          <a:ln w="9525">
            <a:noFill/>
          </a:ln>
        </p:spPr>
        <p:txBody>
          <a:bodyPr anchor="ctr" anchorCtr="0"/>
          <a:lstStyle/>
          <a:p>
            <a:pPr algn="ctr"/>
            <a:r>
              <a:rPr lang="zh-CN" altLang="en-US" sz="5400" b="1">
                <a:solidFill>
                  <a:srgbClr val="7030A0"/>
                </a:solidFill>
                <a:latin typeface="华文新魏" pitchFamily="2" charset="-122"/>
                <a:ea typeface="华文新魏" pitchFamily="2" charset="-122"/>
              </a:rPr>
              <a:t>《且介亭杂文》缘起</a:t>
            </a:r>
          </a:p>
        </p:txBody>
      </p:sp>
      <p:sp>
        <p:nvSpPr>
          <p:cNvPr id="151555" name="文本占位符 14339"/>
          <p:cNvSpPr>
            <a:spLocks noGrp="1"/>
          </p:cNvSpPr>
          <p:nvPr/>
        </p:nvSpPr>
        <p:spPr>
          <a:xfrm>
            <a:off x="1836738" y="990600"/>
            <a:ext cx="8831263" cy="5648325"/>
          </a:xfrm>
          <a:prstGeom prst="rect">
            <a:avLst/>
          </a:prstGeom>
          <a:noFill/>
          <a:ln w="9525">
            <a:noFill/>
          </a:ln>
        </p:spPr>
        <p:txBody>
          <a:bodyPr anchor="t" anchorCtr="0"/>
          <a:lstStyle/>
          <a:p>
            <a:pPr fontAlgn="base">
              <a:lnSpc>
                <a:spcPct val="110000"/>
              </a:lnSpc>
            </a:pPr>
            <a:r>
              <a:rPr lang="zh-CN" altLang="en-US" sz="3200" b="1" strike="noStrike" noProof="1">
                <a:latin typeface="黑体" panose="02010609060101010101" pitchFamily="49" charset="-122"/>
                <a:ea typeface="黑体" panose="02010609060101010101" pitchFamily="49" charset="-122"/>
                <a:cs typeface="+mn-cs"/>
              </a:rPr>
              <a:t>     </a:t>
            </a:r>
            <a:r>
              <a:rPr lang="zh-CN" altLang="en-US" sz="4000" b="1" strike="noStrike" noProof="1">
                <a:latin typeface="黑体" panose="02010609060101010101" pitchFamily="49" charset="-122"/>
                <a:ea typeface="黑体" panose="02010609060101010101" pitchFamily="49" charset="-122"/>
                <a:cs typeface="+mn-cs"/>
              </a:rPr>
              <a:t>有一段时间，鲁迅先生住在上海闸北帝国主义越界筑路的区域，这个地区有</a:t>
            </a:r>
            <a:r>
              <a:rPr lang="zh-CN" altLang="en-US" sz="4000" b="1" strike="noStrike" noProof="1">
                <a:solidFill>
                  <a:srgbClr val="7030A0"/>
                </a:solidFill>
                <a:latin typeface="黑体" panose="02010609060101010101" pitchFamily="49" charset="-122"/>
                <a:ea typeface="黑体" panose="02010609060101010101" pitchFamily="49" charset="-122"/>
                <a:cs typeface="+mn-cs"/>
              </a:rPr>
              <a:t>“半租界”</a:t>
            </a:r>
            <a:r>
              <a:rPr lang="zh-CN" altLang="en-US" sz="4000" b="1" strike="noStrike" noProof="1">
                <a:latin typeface="黑体" panose="02010609060101010101" pitchFamily="49" charset="-122"/>
                <a:ea typeface="黑体" panose="02010609060101010101" pitchFamily="49" charset="-122"/>
                <a:cs typeface="+mn-cs"/>
              </a:rPr>
              <a:t>之称。鲁迅先生因此将“租界”二字各取一半，成“且介”，以表愤懑。</a:t>
            </a:r>
            <a:r>
              <a:rPr lang="zh-CN" altLang="en-US" sz="4000" b="1" strike="noStrike" noProof="1">
                <a:solidFill>
                  <a:srgbClr val="7030A0"/>
                </a:solidFill>
                <a:latin typeface="黑体" panose="02010609060101010101" pitchFamily="49" charset="-122"/>
                <a:ea typeface="黑体" panose="02010609060101010101" pitchFamily="49" charset="-122"/>
                <a:cs typeface="+mn-cs"/>
              </a:rPr>
              <a:t>“且介亭”暗示这些杂文是在上海半租界的亭子间里写的，</a:t>
            </a:r>
            <a:r>
              <a:rPr lang="zh-CN" altLang="en-US" sz="4000" b="1" strike="noStrike" noProof="1">
                <a:latin typeface="黑体" panose="02010609060101010101" pitchFamily="49" charset="-122"/>
                <a:ea typeface="黑体" panose="02010609060101010101" pitchFamily="49" charset="-122"/>
                <a:cs typeface="+mn-cs"/>
              </a:rPr>
              <a:t>形象地</a:t>
            </a:r>
            <a:r>
              <a:rPr lang="zh-CN" altLang="en-US" sz="4000" b="1" strike="noStrike" noProof="1">
                <a:solidFill>
                  <a:srgbClr val="7030A0"/>
                </a:solidFill>
                <a:latin typeface="黑体" panose="02010609060101010101" pitchFamily="49" charset="-122"/>
                <a:ea typeface="黑体" panose="02010609060101010101" pitchFamily="49" charset="-122"/>
                <a:cs typeface="+mn-cs"/>
              </a:rPr>
              <a:t>讽刺了</a:t>
            </a:r>
            <a:r>
              <a:rPr lang="zh-CN" altLang="en-US" sz="4000" b="1" strike="noStrike" noProof="1">
                <a:latin typeface="黑体" panose="02010609060101010101" pitchFamily="49" charset="-122"/>
                <a:ea typeface="黑体" panose="02010609060101010101" pitchFamily="49" charset="-122"/>
                <a:cs typeface="+mn-cs"/>
              </a:rPr>
              <a:t>国民党统治下半殖民半封建的</a:t>
            </a:r>
            <a:r>
              <a:rPr lang="zh-CN" altLang="en-US" sz="4000" b="1" strike="noStrike" noProof="1">
                <a:solidFill>
                  <a:srgbClr val="7030A0"/>
                </a:solidFill>
                <a:latin typeface="黑体" panose="02010609060101010101" pitchFamily="49" charset="-122"/>
                <a:ea typeface="黑体" panose="02010609060101010101" pitchFamily="49" charset="-122"/>
                <a:cs typeface="+mn-cs"/>
              </a:rPr>
              <a:t>黑暗现实。</a:t>
            </a:r>
            <a:r>
              <a:rPr lang="zh-CN" altLang="en-US" sz="4000" b="1" strike="noStrike" noProof="1">
                <a:latin typeface="黑体" panose="02010609060101010101" pitchFamily="49" charset="-122"/>
                <a:ea typeface="黑体" panose="02010609060101010101" pitchFamily="49" charset="-122"/>
                <a:cs typeface="+mn-cs"/>
              </a:rPr>
              <a:t> </a:t>
            </a:r>
            <a:endParaRPr lang="zh-CN" altLang="en-US" sz="4000" b="1" strike="noStrike" noProof="1">
              <a:effectLst>
                <a:outerShdw blurRad="38100" dist="38100" dir="2700000">
                  <a:srgbClr val="C0C0C0"/>
                </a:outerShdw>
              </a:effectLst>
              <a:latin typeface="黑体" panose="02010609060101010101" pitchFamily="49" charset="-122"/>
              <a:ea typeface="黑体" panose="02010609060101010101" pitchFamily="49" charset="-122"/>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83185" y="118745"/>
            <a:ext cx="11479530" cy="6739255"/>
          </a:xfrm>
          <a:prstGeom prst="rect">
            <a:avLst/>
          </a:prstGeom>
          <a:noFill/>
          <a:ln w="9525">
            <a:noFill/>
          </a:ln>
        </p:spPr>
        <p:txBody>
          <a:bodyPr wrap="square">
            <a:spAutoFit/>
          </a:bodyPr>
          <a:lstStyle/>
          <a:p>
            <a:pPr indent="266700"/>
            <a:r>
              <a:rPr lang="en-US" sz="2400" b="1">
                <a:effectLst>
                  <a:outerShdw blurRad="38100" dist="38100" dir="2700000" algn="tl">
                    <a:srgbClr val="000000">
                      <a:alpha val="43137"/>
                    </a:srgbClr>
                  </a:outerShdw>
                </a:effectLst>
                <a:latin typeface="Times New Roman" panose="02020603050405020304" charset="0"/>
                <a:ea typeface="黑体" panose="02010609060101010101" pitchFamily="49" charset="-122"/>
              </a:rPr>
              <a:t>2</a:t>
            </a:r>
            <a:r>
              <a:rPr lang="zh-CN" sz="2400" b="1">
                <a:effectLst>
                  <a:outerShdw blurRad="38100" dist="38100" dir="2700000" algn="tl">
                    <a:srgbClr val="000000">
                      <a:alpha val="43137"/>
                    </a:srgbClr>
                  </a:outerShdw>
                </a:effectLst>
                <a:ea typeface="宋体" panose="02010600030101010101" pitchFamily="2" charset="-122"/>
              </a:rPr>
              <a:t>．</a:t>
            </a:r>
            <a:r>
              <a:rPr lang="zh-CN" sz="2400" b="1">
                <a:effectLst>
                  <a:outerShdw blurRad="38100" dist="38100" dir="2700000" algn="tl">
                    <a:srgbClr val="000000">
                      <a:alpha val="43137"/>
                    </a:srgbClr>
                  </a:outerShdw>
                </a:effectLst>
                <a:ea typeface="黑体" panose="02010609060101010101" pitchFamily="49" charset="-122"/>
              </a:rPr>
              <a:t>方法</a:t>
            </a:r>
            <a:endPar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endParaRPr>
          </a:p>
          <a:p>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(1)</a:t>
            </a:r>
            <a:r>
              <a:rPr lang="zh-CN" sz="2400" b="1">
                <a:effectLst>
                  <a:outerShdw blurRad="38100" dist="38100" dir="2700000" algn="tl">
                    <a:srgbClr val="000000">
                      <a:alpha val="43137"/>
                    </a:srgbClr>
                  </a:outerShdw>
                </a:effectLst>
                <a:ea typeface="宋体" panose="02010600030101010101" pitchFamily="2" charset="-122"/>
              </a:rPr>
              <a:t>从文章各段内容入手，弄清每一段的意思。同样，分析一个段落的层次也是这样，可以通过分析这一段落中每句话的意思，分析出段落的结构和思路。各段段意我们知道了，全文内容我们就把握了，文章思路也就理清了。</a:t>
            </a:r>
            <a:endPar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endParaRPr>
          </a:p>
          <a:p>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(2)</a:t>
            </a:r>
            <a:r>
              <a:rPr lang="zh-CN" sz="2400" b="1">
                <a:effectLst>
                  <a:outerShdw blurRad="38100" dist="38100" dir="2700000" algn="tl">
                    <a:srgbClr val="000000">
                      <a:alpha val="43137"/>
                    </a:srgbClr>
                  </a:outerShdw>
                </a:effectLst>
                <a:ea typeface="宋体" panose="02010600030101010101" pitchFamily="2" charset="-122"/>
              </a:rPr>
              <a:t>从弄清材料与材料之间、观点与材料之间的关系入手。针对本论部分各段，根据所用材料的性质、角度，我们可以搞清楚它们之间的逻辑关系和顺序。常见的逻辑顺序有：由一般到特殊，由具体到抽象，由主到次，由现象到本质，由概念到应用，由总到分，由破到立</a:t>
            </a:r>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a:t>
            </a:r>
            <a:r>
              <a:rPr lang="zh-CN" sz="2400" b="1">
                <a:effectLst>
                  <a:outerShdw blurRad="38100" dist="38100" dir="2700000" algn="tl">
                    <a:srgbClr val="000000">
                      <a:alpha val="43137"/>
                    </a:srgbClr>
                  </a:outerShdw>
                </a:effectLst>
                <a:ea typeface="宋体" panose="02010600030101010101" pitchFamily="2" charset="-122"/>
              </a:rPr>
              <a:t>或由立到破</a:t>
            </a:r>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a:t>
            </a:r>
            <a:r>
              <a:rPr lang="zh-CN" sz="2400" b="1">
                <a:effectLst>
                  <a:outerShdw blurRad="38100" dist="38100" dir="2700000" algn="tl">
                    <a:srgbClr val="000000">
                      <a:alpha val="43137"/>
                    </a:srgbClr>
                  </a:outerShdw>
                </a:effectLst>
                <a:ea typeface="宋体" panose="02010600030101010101" pitchFamily="2" charset="-122"/>
              </a:rPr>
              <a:t>。</a:t>
            </a:r>
            <a:endPar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endParaRPr>
          </a:p>
          <a:p>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(3)</a:t>
            </a:r>
            <a:r>
              <a:rPr lang="zh-CN" sz="2400" b="1">
                <a:effectLst>
                  <a:outerShdw blurRad="38100" dist="38100" dir="2700000" algn="tl">
                    <a:srgbClr val="000000">
                      <a:alpha val="43137"/>
                    </a:srgbClr>
                  </a:outerShdw>
                </a:effectLst>
                <a:ea typeface="宋体" panose="02010600030101010101" pitchFamily="2" charset="-122"/>
              </a:rPr>
              <a:t>最重要的是，要善于借助标志思路、层次的词语和句子。</a:t>
            </a:r>
            <a:endPar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endParaRPr>
          </a:p>
          <a:p>
            <a:r>
              <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rPr>
              <a:t>①</a:t>
            </a:r>
            <a:r>
              <a:rPr lang="zh-CN" sz="2400" b="1">
                <a:effectLst>
                  <a:outerShdw blurRad="38100" dist="38100" dir="2700000" algn="tl">
                    <a:srgbClr val="000000">
                      <a:alpha val="43137"/>
                    </a:srgbClr>
                  </a:outerShdw>
                </a:effectLst>
                <a:ea typeface="宋体" panose="02010600030101010101" pitchFamily="2" charset="-122"/>
              </a:rPr>
              <a:t>关键词语</a:t>
            </a:r>
            <a:endPar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endParaRPr>
          </a:p>
          <a:p>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a</a:t>
            </a:r>
            <a:r>
              <a:rPr lang="zh-CN" sz="2400" b="1">
                <a:effectLst>
                  <a:outerShdw blurRad="38100" dist="38100" dir="2700000" algn="tl">
                    <a:srgbClr val="000000">
                      <a:alpha val="43137"/>
                    </a:srgbClr>
                  </a:outerShdw>
                </a:effectLst>
                <a:ea typeface="宋体" panose="02010600030101010101" pitchFamily="2" charset="-122"/>
              </a:rPr>
              <a:t>．表转折。如：但是，反而，其实，实际上，等等。</a:t>
            </a:r>
            <a:endPar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endParaRPr>
          </a:p>
          <a:p>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b</a:t>
            </a:r>
            <a:r>
              <a:rPr lang="zh-CN" sz="2400" b="1">
                <a:effectLst>
                  <a:outerShdw blurRad="38100" dist="38100" dir="2700000" algn="tl">
                    <a:srgbClr val="000000">
                      <a:alpha val="43137"/>
                    </a:srgbClr>
                  </a:outerShdw>
                </a:effectLst>
                <a:ea typeface="宋体" panose="02010600030101010101" pitchFamily="2" charset="-122"/>
              </a:rPr>
              <a:t>．表并列或递进。如：也，又，不但</a:t>
            </a:r>
            <a:r>
              <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rPr>
              <a:t>……</a:t>
            </a:r>
            <a:r>
              <a:rPr lang="zh-CN" sz="2400" b="1">
                <a:effectLst>
                  <a:outerShdw blurRad="38100" dist="38100" dir="2700000" algn="tl">
                    <a:srgbClr val="000000">
                      <a:alpha val="43137"/>
                    </a:srgbClr>
                  </a:outerShdw>
                </a:effectLst>
                <a:ea typeface="宋体" panose="02010600030101010101" pitchFamily="2" charset="-122"/>
              </a:rPr>
              <a:t>而且</a:t>
            </a:r>
            <a:r>
              <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rPr>
              <a:t>……</a:t>
            </a:r>
            <a:r>
              <a:rPr lang="zh-CN" sz="2400" b="1">
                <a:effectLst>
                  <a:outerShdw blurRad="38100" dist="38100" dir="2700000" algn="tl">
                    <a:srgbClr val="000000">
                      <a:alpha val="43137"/>
                    </a:srgbClr>
                  </a:outerShdw>
                </a:effectLst>
                <a:ea typeface="宋体" panose="02010600030101010101" pitchFamily="2" charset="-122"/>
              </a:rPr>
              <a:t>，不仅如此，等等。</a:t>
            </a:r>
            <a:endPar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endParaRPr>
          </a:p>
          <a:p>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c</a:t>
            </a:r>
            <a:r>
              <a:rPr lang="zh-CN" sz="2400" b="1">
                <a:effectLst>
                  <a:outerShdw blurRad="38100" dist="38100" dir="2700000" algn="tl">
                    <a:srgbClr val="000000">
                      <a:alpha val="43137"/>
                    </a:srgbClr>
                  </a:outerShdw>
                </a:effectLst>
                <a:ea typeface="宋体" panose="02010600030101010101" pitchFamily="2" charset="-122"/>
              </a:rPr>
              <a:t>．表分类分层。如：首先</a:t>
            </a:r>
            <a:r>
              <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rPr>
              <a:t>……</a:t>
            </a:r>
            <a:r>
              <a:rPr lang="zh-CN" sz="2400" b="1">
                <a:effectLst>
                  <a:outerShdw blurRad="38100" dist="38100" dir="2700000" algn="tl">
                    <a:srgbClr val="000000">
                      <a:alpha val="43137"/>
                    </a:srgbClr>
                  </a:outerShdw>
                </a:effectLst>
                <a:ea typeface="宋体" panose="02010600030101010101" pitchFamily="2" charset="-122"/>
              </a:rPr>
              <a:t>其次</a:t>
            </a:r>
            <a:r>
              <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rPr>
              <a:t>……</a:t>
            </a:r>
            <a:r>
              <a:rPr lang="zh-CN" sz="2400" b="1">
                <a:effectLst>
                  <a:outerShdw blurRad="38100" dist="38100" dir="2700000" algn="tl">
                    <a:srgbClr val="000000">
                      <a:alpha val="43137"/>
                    </a:srgbClr>
                  </a:outerShdw>
                </a:effectLst>
                <a:ea typeface="宋体" panose="02010600030101010101" pitchFamily="2" charset="-122"/>
              </a:rPr>
              <a:t>，一方面</a:t>
            </a:r>
            <a:r>
              <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rPr>
              <a:t>……</a:t>
            </a:r>
            <a:r>
              <a:rPr lang="zh-CN" sz="2400" b="1">
                <a:effectLst>
                  <a:outerShdw blurRad="38100" dist="38100" dir="2700000" algn="tl">
                    <a:srgbClr val="000000">
                      <a:alpha val="43137"/>
                    </a:srgbClr>
                  </a:outerShdw>
                </a:effectLst>
                <a:ea typeface="宋体" panose="02010600030101010101" pitchFamily="2" charset="-122"/>
              </a:rPr>
              <a:t>另一方面</a:t>
            </a:r>
            <a:r>
              <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rPr>
              <a:t>……</a:t>
            </a:r>
            <a:r>
              <a:rPr lang="zh-CN" sz="2400" b="1">
                <a:effectLst>
                  <a:outerShdw blurRad="38100" dist="38100" dir="2700000" algn="tl">
                    <a:srgbClr val="000000">
                      <a:alpha val="43137"/>
                    </a:srgbClr>
                  </a:outerShdw>
                </a:effectLst>
                <a:ea typeface="宋体" panose="02010600030101010101" pitchFamily="2" charset="-122"/>
              </a:rPr>
              <a:t>，换言之，等等。</a:t>
            </a:r>
            <a:endPar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endParaRPr>
          </a:p>
          <a:p>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d</a:t>
            </a:r>
            <a:r>
              <a:rPr lang="zh-CN" sz="2400" b="1">
                <a:effectLst>
                  <a:outerShdw blurRad="38100" dist="38100" dir="2700000" algn="tl">
                    <a:srgbClr val="000000">
                      <a:alpha val="43137"/>
                    </a:srgbClr>
                  </a:outerShdw>
                </a:effectLst>
                <a:ea typeface="宋体" panose="02010600030101010101" pitchFamily="2" charset="-122"/>
              </a:rPr>
              <a:t>．表举例。如：例如，如，等等。</a:t>
            </a:r>
            <a:endPar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endParaRPr>
          </a:p>
          <a:p>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e</a:t>
            </a:r>
            <a:r>
              <a:rPr lang="zh-CN" sz="2400" b="1">
                <a:effectLst>
                  <a:outerShdw blurRad="38100" dist="38100" dir="2700000" algn="tl">
                    <a:srgbClr val="000000">
                      <a:alpha val="43137"/>
                    </a:srgbClr>
                  </a:outerShdw>
                </a:effectLst>
                <a:ea typeface="宋体" panose="02010600030101010101" pitchFamily="2" charset="-122"/>
              </a:rPr>
              <a:t>．表年代。</a:t>
            </a:r>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a:t>
            </a:r>
            <a:r>
              <a:rPr lang="zh-CN" sz="2400" b="1">
                <a:effectLst>
                  <a:outerShdw blurRad="38100" dist="38100" dir="2700000" algn="tl">
                    <a:srgbClr val="000000">
                      <a:alpha val="43137"/>
                    </a:srgbClr>
                  </a:outerShdw>
                </a:effectLst>
                <a:ea typeface="宋体" panose="02010600030101010101" pitchFamily="2" charset="-122"/>
              </a:rPr>
              <a:t>时间多次依序出现</a:t>
            </a:r>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a:t>
            </a:r>
          </a:p>
          <a:p>
            <a:r>
              <a:rPr lang="en-US" sz="2400" b="1">
                <a:effectLst>
                  <a:outerShdw blurRad="38100" dist="38100" dir="2700000" algn="tl">
                    <a:srgbClr val="000000">
                      <a:alpha val="43137"/>
                    </a:srgbClr>
                  </a:outerShdw>
                </a:effectLst>
                <a:latin typeface="Times New Roman" panose="02020603050405020304" charset="0"/>
                <a:ea typeface="宋体" panose="02010600030101010101" pitchFamily="2" charset="-122"/>
              </a:rPr>
              <a:t>f</a:t>
            </a:r>
            <a:r>
              <a:rPr lang="zh-CN" sz="2400" b="1">
                <a:effectLst>
                  <a:outerShdw blurRad="38100" dist="38100" dir="2700000" algn="tl">
                    <a:srgbClr val="000000">
                      <a:alpha val="43137"/>
                    </a:srgbClr>
                  </a:outerShdw>
                </a:effectLst>
                <a:ea typeface="宋体" panose="02010600030101010101" pitchFamily="2" charset="-122"/>
              </a:rPr>
              <a:t>．表归结。如：总之，总而言之，综上所述，可见，等等。</a:t>
            </a:r>
            <a:endPar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endParaRPr>
          </a:p>
          <a:p>
            <a:r>
              <a:rPr lang="en-US" sz="2400" b="1">
                <a:effectLst>
                  <a:outerShdw blurRad="38100" dist="38100" dir="2700000" algn="tl">
                    <a:srgbClr val="000000">
                      <a:alpha val="43137"/>
                    </a:srgbClr>
                  </a:outerShdw>
                </a:effectLst>
                <a:latin typeface="宋体" panose="02010600030101010101" pitchFamily="2" charset="-122"/>
                <a:cs typeface="Times New Roman" panose="02020603050405020304" charset="0"/>
              </a:rPr>
              <a:t>②</a:t>
            </a:r>
            <a:r>
              <a:rPr lang="zh-CN" sz="2400" b="1">
                <a:effectLst>
                  <a:outerShdw blurRad="38100" dist="38100" dir="2700000" algn="tl">
                    <a:srgbClr val="000000">
                      <a:alpha val="43137"/>
                    </a:srgbClr>
                  </a:outerShdw>
                </a:effectLst>
                <a:ea typeface="宋体" panose="02010600030101010101" pitchFamily="2" charset="-122"/>
              </a:rPr>
              <a:t>关键句子</a:t>
            </a:r>
          </a:p>
          <a:p>
            <a:r>
              <a:rPr lang="zh-CN" sz="2400" b="1">
                <a:effectLst>
                  <a:outerShdw blurRad="38100" dist="38100" dir="2700000" algn="tl">
                    <a:srgbClr val="000000">
                      <a:alpha val="43137"/>
                    </a:srgbClr>
                  </a:outerShdw>
                </a:effectLst>
                <a:ea typeface="宋体" panose="02010600030101010101" pitchFamily="2" charset="-122"/>
              </a:rPr>
              <a:t>主要是论点句、论据句，以及揭示脉络层次的过渡句等。</a:t>
            </a:r>
            <a:endParaRPr lang="zh-CN" altLang="en-US" sz="2400" b="1">
              <a:effectLst>
                <a:outerShdw blurRad="38100" dist="38100" dir="2700000" algn="tl">
                  <a:srgbClr val="000000">
                    <a:alpha val="43137"/>
                  </a:srgbClr>
                </a:outerShdw>
              </a:effectLst>
              <a:ea typeface="宋体" panose="02010600030101010101" pitchFamily="2"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361950" y="987425"/>
            <a:ext cx="11479530" cy="5077460"/>
          </a:xfrm>
          <a:prstGeom prst="rect">
            <a:avLst/>
          </a:prstGeom>
          <a:noFill/>
          <a:ln w="9525">
            <a:noFill/>
          </a:ln>
        </p:spPr>
        <p:txBody>
          <a:bodyPr wrap="square">
            <a:spAutoFit/>
          </a:bodyPr>
          <a:lstStyle/>
          <a:p>
            <a:pPr indent="266700" fontAlgn="auto">
              <a:lnSpc>
                <a:spcPct val="150000"/>
              </a:lnSpc>
            </a:pPr>
            <a:r>
              <a:rPr lang="zh-CN" sz="3600" b="1">
                <a:ea typeface="黑体" panose="02010609060101010101" pitchFamily="49" charset="-122"/>
              </a:rPr>
              <a:t>二、答题要点：意准层清</a:t>
            </a:r>
            <a:endParaRPr lang="en-US" sz="3600" b="1">
              <a:latin typeface="Times New Roman" panose="02020603050405020304" charset="0"/>
              <a:ea typeface="黑体" panose="02010609060101010101" pitchFamily="49" charset="-122"/>
            </a:endParaRPr>
          </a:p>
          <a:p>
            <a:r>
              <a:rPr lang="en-US" sz="3600" b="1">
                <a:latin typeface="Times New Roman" panose="02020603050405020304" charset="0"/>
                <a:ea typeface="黑体" panose="02010609060101010101" pitchFamily="49" charset="-122"/>
              </a:rPr>
              <a:t>1</a:t>
            </a:r>
            <a:r>
              <a:rPr lang="zh-CN" sz="3600" b="1">
                <a:ea typeface="宋体" panose="02010600030101010101" pitchFamily="2" charset="-122"/>
              </a:rPr>
              <a:t>．</a:t>
            </a:r>
            <a:r>
              <a:rPr lang="zh-CN" sz="3600" b="1">
                <a:ea typeface="黑体" panose="02010609060101010101" pitchFamily="49" charset="-122"/>
              </a:rPr>
              <a:t>层意概括准确</a:t>
            </a:r>
            <a:endParaRPr lang="en-US" sz="3600" b="1">
              <a:latin typeface="Times New Roman" panose="02020603050405020304" charset="0"/>
              <a:ea typeface="黑体" panose="02010609060101010101" pitchFamily="49" charset="-122"/>
            </a:endParaRPr>
          </a:p>
          <a:p>
            <a:r>
              <a:rPr lang="en-US" sz="3600" b="1">
                <a:latin typeface="Times New Roman" panose="02020603050405020304" charset="0"/>
                <a:ea typeface="黑体" panose="02010609060101010101" pitchFamily="49" charset="-122"/>
              </a:rPr>
              <a:t>(1)</a:t>
            </a:r>
            <a:r>
              <a:rPr lang="zh-CN" sz="3600" b="1">
                <a:ea typeface="黑体" panose="02010609060101010101" pitchFamily="49" charset="-122"/>
              </a:rPr>
              <a:t>逐段概括段意</a:t>
            </a:r>
            <a:endParaRPr lang="zh-CN" sz="3600" b="1">
              <a:ea typeface="宋体" panose="02010600030101010101" pitchFamily="2" charset="-122"/>
            </a:endParaRPr>
          </a:p>
          <a:p>
            <a:r>
              <a:rPr lang="zh-CN" sz="3600" b="1">
                <a:ea typeface="宋体" panose="02010600030101010101" pitchFamily="2" charset="-122"/>
              </a:rPr>
              <a:t>概括每一段的段落大意，注意抓住每段的中心句、结论句或其他关键句；如果是考查段内层次，则要逐句概括句意。</a:t>
            </a:r>
            <a:endParaRPr lang="zh-CN" altLang="en-US" sz="3600" b="1">
              <a:ea typeface="宋体" panose="02010600030101010101" pitchFamily="2" charset="-122"/>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53130" y="256610"/>
            <a:ext cx="10969200" cy="705600"/>
          </a:xfrm>
        </p:spPr>
        <p:txBody>
          <a:bodyPr>
            <a:normAutofit fontScale="90000"/>
          </a:bodyPr>
          <a:lstStyle/>
          <a:p>
            <a:r>
              <a:rPr lang="zh-CN" altLang="en-US">
                <a:sym typeface="+mn-ea"/>
              </a:rPr>
              <a:t>(2)段意的再概括</a:t>
            </a:r>
            <a:r>
              <a:rPr lang="zh-CN" altLang="en-US"/>
              <a:t/>
            </a:r>
            <a:br>
              <a:rPr lang="zh-CN" altLang="en-US"/>
            </a:br>
            <a:endParaRPr lang="zh-CN" altLang="en-US"/>
          </a:p>
        </p:txBody>
      </p:sp>
      <p:sp>
        <p:nvSpPr>
          <p:cNvPr id="3" name="内容占位符 2"/>
          <p:cNvSpPr>
            <a:spLocks noGrp="1"/>
          </p:cNvSpPr>
          <p:nvPr>
            <p:ph idx="1"/>
          </p:nvPr>
        </p:nvSpPr>
        <p:spPr>
          <a:xfrm>
            <a:off x="271145" y="734060"/>
            <a:ext cx="11649075" cy="4759325"/>
          </a:xfrm>
        </p:spPr>
        <p:txBody>
          <a:bodyPr>
            <a:noAutofit/>
          </a:bodyPr>
          <a:lstStyle/>
          <a:p>
            <a:r>
              <a:rPr lang="zh-CN" altLang="en-US" sz="2400" b="1"/>
              <a:t>如果文本材料的段落比较多，要在各段大意的基础上进行再概括，这层概括主要是段落的合并问题，这时主要看段落之间的逻辑关系，是并列关系还是因果关系或者转折关系、正反关系、总分关系，像并列、递进、因果关系的可并为一层，像转折、总分、正反关系的可分开，有时正反关系的可合可分。段意的再概括，其实就是段落合并后的层意概括。</a:t>
            </a:r>
          </a:p>
          <a:p>
            <a:r>
              <a:rPr lang="zh-CN" altLang="en-US" sz="2400" b="1"/>
              <a:t>如果是段内思路层次，则要标出句数，以句为单位，把句意密切相关的句子按意义归纳在一起，进而总结概括。</a:t>
            </a:r>
          </a:p>
          <a:p>
            <a:r>
              <a:rPr lang="zh-CN" altLang="en-US" sz="2400" b="1"/>
              <a:t>无论是文本整体思路层次，还是段内层次，归纳合并时，要善于寻找语言标志。像表因果、表递进、表转折等有逻辑性的关联词，表先后的词语，或表提示性、小结性的词语。另外，标点符号也是标志之一，如表并列的分号。实在无标志的，可以按各句的主语不同来区分、归纳。主语大致相同的可归为一类，不同的就可以分开。</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2．层次梳理清晰</a:t>
            </a:r>
          </a:p>
        </p:txBody>
      </p:sp>
      <p:sp>
        <p:nvSpPr>
          <p:cNvPr id="3" name="内容占位符 2"/>
          <p:cNvSpPr>
            <a:spLocks noGrp="1"/>
          </p:cNvSpPr>
          <p:nvPr>
            <p:ph idx="1"/>
          </p:nvPr>
        </p:nvSpPr>
        <p:spPr/>
        <p:txBody>
          <a:bodyPr/>
          <a:lstStyle/>
          <a:p>
            <a:endParaRPr lang="zh-CN" altLang="en-US"/>
          </a:p>
          <a:p>
            <a:r>
              <a:rPr lang="zh-CN" altLang="en-US" sz="2800" b="1"/>
              <a:t>(1)注意区分概念</a:t>
            </a:r>
          </a:p>
          <a:p>
            <a:r>
              <a:rPr lang="zh-CN" altLang="en-US" sz="2800" b="1"/>
              <a:t>注意“论题”与“论点”的区分，注意“由头”。论述类文本的开头有时是提出论点，有时只是提出论题，还有少数驳论文的开头是提出批驳的靶子。我们不能有思维定式，要区别对待。另外，还要注意提出的方式。有的直接提出，有的则选择“由头”，如引用某人的话，或讲述小故事等。</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
            </a:r>
            <a:br>
              <a:rPr lang="zh-CN" altLang="en-US">
                <a:sym typeface="+mn-ea"/>
              </a:rPr>
            </a:br>
            <a:r>
              <a:rPr lang="zh-CN" altLang="en-US">
                <a:sym typeface="+mn-ea"/>
              </a:rPr>
              <a:t>(2)答案体现承接</a:t>
            </a:r>
            <a:r>
              <a:rPr lang="zh-CN" altLang="en-US" b="1"/>
              <a:t/>
            </a:r>
            <a:br>
              <a:rPr lang="zh-CN" altLang="en-US" b="1"/>
            </a:br>
            <a:endParaRPr lang="zh-CN" altLang="en-US" b="1"/>
          </a:p>
        </p:txBody>
      </p:sp>
      <p:sp>
        <p:nvSpPr>
          <p:cNvPr id="3" name="内容占位符 2"/>
          <p:cNvSpPr>
            <a:spLocks noGrp="1"/>
          </p:cNvSpPr>
          <p:nvPr>
            <p:ph idx="1"/>
          </p:nvPr>
        </p:nvSpPr>
        <p:spPr/>
        <p:txBody>
          <a:bodyPr/>
          <a:lstStyle/>
          <a:p>
            <a:r>
              <a:rPr lang="zh-CN" altLang="en-US" sz="2400" b="1"/>
              <a:t>论述思路层次类试题的答案一般由3个或4个要点组成，要点之间必须注意表述顺序，体现出文本的思路；使用承接词语，表现出文章的脉络；体现段落之间的关系，表现层次之间的联系。如“先是……再……后转入……最后……”，这样组织答案，不仅显示出先后顺序，还显出论述思路的深入、转换等内在联系。根据文本材料特征，还需要适当使用一些专业术语，如“首先提出问题……然后分析问题……最后解决问题……”，又如“先列举现象……再分析产生的原因……然后指出相关危害……最后提出解决的措施……”，等等。</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角度一　精准分析理据关系</a:t>
            </a:r>
            <a:r>
              <a:rPr lang="zh-CN" altLang="en-US"/>
              <a:t/>
            </a:r>
            <a:br>
              <a:rPr lang="zh-CN" altLang="en-US"/>
            </a:br>
            <a:endParaRPr lang="zh-CN" altLang="en-US"/>
          </a:p>
        </p:txBody>
      </p:sp>
      <p:sp>
        <p:nvSpPr>
          <p:cNvPr id="3" name="内容占位符 2"/>
          <p:cNvSpPr>
            <a:spLocks noGrp="1"/>
          </p:cNvSpPr>
          <p:nvPr>
            <p:ph idx="1"/>
          </p:nvPr>
        </p:nvSpPr>
        <p:spPr>
          <a:xfrm>
            <a:off x="304235" y="1313870"/>
            <a:ext cx="10969200" cy="4759200"/>
          </a:xfrm>
        </p:spPr>
        <p:txBody>
          <a:bodyPr>
            <a:normAutofit lnSpcReduction="10000"/>
          </a:bodyPr>
          <a:lstStyle/>
          <a:p>
            <a:pPr marL="0" indent="0">
              <a:buNone/>
            </a:pPr>
            <a:r>
              <a:rPr lang="en-US" altLang="zh-CN" sz="2000" b="1"/>
              <a:t>     </a:t>
            </a:r>
            <a:r>
              <a:rPr lang="zh-CN" altLang="en-US" sz="2000" b="1"/>
              <a:t>所谓理据关系，就是指论点与论据的关系，根据材料与观点一致的原则，论点必须统帅论据，论据必须要能证明论点。这类题要抓住两个要点：</a:t>
            </a:r>
          </a:p>
          <a:p>
            <a:r>
              <a:rPr lang="zh-CN" altLang="en-US" sz="2000" b="1"/>
              <a:t>1．分清论点与论据的关系</a:t>
            </a:r>
          </a:p>
          <a:p>
            <a:r>
              <a:rPr lang="zh-CN" altLang="en-US" sz="2000" b="1"/>
              <a:t>论点是统帅，是灵魂，所有的论据都是为论点服务的。判定它们之间的关系，首先就是要看论据是来证明什么样的论点的，这是答题的基础和根本。其次要看论据是如何证明论点的，即是从哪个角度证明的。常见的角度有正反、因果、条件、结论等。还可以看论据与论点运用的先后顺序，如先论据后论点，叫引出；先论点后论据，叫证明。</a:t>
            </a:r>
          </a:p>
          <a:p>
            <a:r>
              <a:rPr lang="zh-CN" altLang="en-US" sz="2000" b="1"/>
              <a:t>2．注意文外论据的含义</a:t>
            </a:r>
          </a:p>
          <a:p>
            <a:r>
              <a:rPr lang="zh-CN" altLang="en-US" sz="2000" b="1"/>
              <a:t>文本内，所用论据是用来证明什么论点，这是考查的一层关系；另一层关系是文内论点，则用文外论据，看这两者是否构成理据关系。为此，一要知道文内论点是什么，二是准确理解文外论据的含义，两者相互结合方能判断。</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414725"/>
            <a:ext cx="10969200" cy="705600"/>
          </a:xfrm>
        </p:spPr>
        <p:txBody>
          <a:bodyPr>
            <a:normAutofit fontScale="90000"/>
          </a:bodyPr>
          <a:lstStyle/>
          <a:p>
            <a:r>
              <a:rPr lang="zh-CN" altLang="en-US">
                <a:sym typeface="+mn-ea"/>
              </a:rPr>
              <a:t>角度二　精准分析论证特点</a:t>
            </a:r>
            <a:r>
              <a:rPr lang="zh-CN" altLang="en-US"/>
              <a:t/>
            </a:r>
            <a:br>
              <a:rPr lang="zh-CN" altLang="en-US"/>
            </a:br>
            <a:endParaRPr lang="zh-CN" altLang="en-US"/>
          </a:p>
        </p:txBody>
      </p:sp>
      <p:sp>
        <p:nvSpPr>
          <p:cNvPr id="3" name="内容占位符 2"/>
          <p:cNvSpPr>
            <a:spLocks noGrp="1"/>
          </p:cNvSpPr>
          <p:nvPr>
            <p:ph idx="1"/>
          </p:nvPr>
        </p:nvSpPr>
        <p:spPr>
          <a:xfrm>
            <a:off x="182880" y="1490345"/>
            <a:ext cx="11394440" cy="4759325"/>
          </a:xfrm>
        </p:spPr>
        <p:txBody>
          <a:bodyPr>
            <a:normAutofit/>
          </a:bodyPr>
          <a:lstStyle/>
          <a:p>
            <a:r>
              <a:rPr lang="zh-CN" altLang="en-US" sz="2400" b="1">
                <a:effectLst>
                  <a:outerShdw blurRad="38100" dist="38100" dir="2700000" algn="tl">
                    <a:srgbClr val="000000">
                      <a:alpha val="43137"/>
                    </a:srgbClr>
                  </a:outerShdw>
                </a:effectLst>
              </a:rPr>
              <a:t>要做到分析论证的精准性，需要多角度切入：</a:t>
            </a:r>
          </a:p>
          <a:p>
            <a:r>
              <a:rPr lang="zh-CN" altLang="en-US" sz="2400" b="1">
                <a:effectLst>
                  <a:outerShdw blurRad="38100" dist="38100" dir="2700000" algn="tl">
                    <a:srgbClr val="000000">
                      <a:alpha val="43137"/>
                    </a:srgbClr>
                  </a:outerShdw>
                </a:effectLst>
              </a:rPr>
              <a:t>1．分析论证方式和结构特点</a:t>
            </a:r>
          </a:p>
          <a:p>
            <a:r>
              <a:rPr lang="zh-CN" altLang="en-US" sz="2400" b="1">
                <a:effectLst>
                  <a:outerShdw blurRad="38100" dist="38100" dir="2700000" algn="tl">
                    <a:srgbClr val="000000">
                      <a:alpha val="43137"/>
                    </a:srgbClr>
                  </a:outerShdw>
                </a:effectLst>
              </a:rPr>
              <a:t>论证方式主要有立论与驳论两种。一篇文章的论证方式多数情况下是立、驳结合，或以立论为主，或以驳论为主；或先立后破，或先破后立，或边破边立。分析论证特点，首先要看其论证方式的特点。</a:t>
            </a:r>
          </a:p>
          <a:p>
            <a:r>
              <a:rPr lang="zh-CN" altLang="en-US" sz="2400" b="1">
                <a:effectLst>
                  <a:outerShdw blurRad="38100" dist="38100" dir="2700000" algn="tl">
                    <a:srgbClr val="000000">
                      <a:alpha val="43137"/>
                    </a:srgbClr>
                  </a:outerShdw>
                </a:effectLst>
              </a:rPr>
              <a:t>分析论证结构特点，首先要看全文的论证思路和结构，是“总—分—总”式还是“总—分”式，或者“分—总”式。其次要看各部分的特点，如引论部分，中心论点(论题)提出是单刀直入还是借助“由头”；本论部分，是并列式、递进式还是对比式，或者立驳式。</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89960" y="701095"/>
            <a:ext cx="10969200" cy="4759200"/>
          </a:xfrm>
        </p:spPr>
        <p:txBody>
          <a:bodyPr/>
          <a:lstStyle/>
          <a:p>
            <a:r>
              <a:rPr lang="zh-CN" altLang="en-US" sz="2800" b="1"/>
              <a:t>2．分析论证方法使用特点</a:t>
            </a:r>
          </a:p>
          <a:p>
            <a:r>
              <a:rPr lang="zh-CN" altLang="en-US" sz="2800" b="1"/>
              <a:t>具体说来就是看其使用了什么样的论证方式，如常见的例证法、引证法、对比法、比喻法，还是因果论证、类比论证等。</a:t>
            </a:r>
          </a:p>
          <a:p>
            <a:r>
              <a:rPr lang="zh-CN" altLang="en-US" sz="2800" b="1"/>
              <a:t>3．分析论证语言特点</a:t>
            </a:r>
          </a:p>
          <a:p>
            <a:r>
              <a:rPr lang="zh-CN" altLang="en-US" sz="2800" b="1"/>
              <a:t>论述类文本的语言特点是准确、鲜明、严密。在这一总特点之下，再看具体文本的具体特点，如讲究幽默、风趣，或者通俗、生动等。</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389960"/>
            <a:ext cx="10969200" cy="705600"/>
          </a:xfrm>
        </p:spPr>
        <p:txBody>
          <a:bodyPr>
            <a:normAutofit fontScale="90000"/>
          </a:bodyPr>
          <a:lstStyle/>
          <a:p>
            <a:r>
              <a:rPr lang="zh-CN" altLang="en-US">
                <a:sym typeface="+mn-ea"/>
              </a:rPr>
              <a:t>角度三　精准分析论证作用(效果)</a:t>
            </a:r>
            <a:r>
              <a:rPr lang="zh-CN" altLang="en-US"/>
              <a:t/>
            </a:r>
            <a:br>
              <a:rPr lang="zh-CN" altLang="en-US"/>
            </a:br>
            <a:endParaRPr lang="zh-CN" altLang="en-US"/>
          </a:p>
        </p:txBody>
      </p:sp>
      <p:sp>
        <p:nvSpPr>
          <p:cNvPr id="3" name="内容占位符 2"/>
          <p:cNvSpPr>
            <a:spLocks noGrp="1"/>
          </p:cNvSpPr>
          <p:nvPr>
            <p:ph idx="1"/>
          </p:nvPr>
        </p:nvSpPr>
        <p:spPr>
          <a:xfrm>
            <a:off x="232410" y="1490345"/>
            <a:ext cx="11636375" cy="4759325"/>
          </a:xfrm>
        </p:spPr>
        <p:txBody>
          <a:bodyPr>
            <a:noAutofit/>
          </a:bodyPr>
          <a:lstStyle/>
          <a:p>
            <a:r>
              <a:rPr lang="zh-CN" altLang="en-US" sz="2400" b="1"/>
              <a:t>分析论证作用(效果)，主要看文本是用什么样的论据和论证方法而达到的作用、效果。这个作用、效果会因论据不同、论证方法不同而不同。作用、效果分析既要注意论据、论证方法自身的效果，又要注意它们在文中的论证效果。有时还要注意论据在文中的位置(作用)、思路(作用)。</a:t>
            </a:r>
          </a:p>
          <a:p>
            <a:r>
              <a:rPr lang="zh-CN" altLang="en-US" sz="2400" b="1"/>
              <a:t>论证作用题答题模式：指出运用的论据(或论证方法)＋具体阐释(主要针对论证方法，如是对比论证，则指明将什么与什么作怎样的对比)＋表达作用(论证的论点＋论证效果)。</a:t>
            </a:r>
          </a:p>
          <a:p>
            <a:r>
              <a:rPr lang="zh-CN" altLang="en-US" sz="2400" b="1"/>
              <a:t>在答论证的论点时，有时要答出论证的角度(如从反面、类比、假设等)。在答论证效果时，既要扣住这种论据或论证方法自身的效果，更要说明在文中的论证效果。</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cxnSp>
        <p:nvCxnSpPr>
          <p:cNvPr id="10" name="直接连接符 9"/>
          <p:cNvCxnSpPr/>
          <p:nvPr/>
        </p:nvCxnSpPr>
        <p:spPr>
          <a:xfrm rot="5400000" flipH="1">
            <a:off x="3592039" y="1951685"/>
            <a:ext cx="0" cy="3960000"/>
          </a:xfrm>
          <a:prstGeom prst="line">
            <a:avLst/>
          </a:prstGeom>
          <a:ln w="12700">
            <a:solidFill>
              <a:srgbClr val="F0CC9A"/>
            </a:solidFill>
          </a:ln>
          <a:effectLst>
            <a:outerShdw blurRad="12700" dist="12700" dir="2700000" algn="tl" rotWithShape="0">
              <a:schemeClr val="bg1">
                <a:lumMod val="50000"/>
                <a:alpha val="40000"/>
              </a:schemeClr>
            </a:outerShdw>
          </a:effectLst>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brightnessContrast contrast="-5000"/>
                    </a14:imgEffect>
                  </a14:imgLayer>
                </a14:imgProps>
              </a:ext>
            </a:extLst>
          </a:blip>
          <a:srcRect l="62328"/>
          <a:stretch>
            <a:fillRect/>
          </a:stretch>
        </p:blipFill>
        <p:spPr>
          <a:xfrm>
            <a:off x="7662632" y="0"/>
            <a:ext cx="4593058" cy="6858000"/>
          </a:xfrm>
          <a:prstGeom prst="rect">
            <a:avLst/>
          </a:prstGeom>
          <a:effectLst>
            <a:outerShdw blurRad="50800" dist="38100" dir="2700000" algn="tl" rotWithShape="0">
              <a:prstClr val="black">
                <a:alpha val="40000"/>
              </a:prstClr>
            </a:outerShdw>
          </a:effectLst>
        </p:spPr>
      </p:pic>
      <p:sp>
        <p:nvSpPr>
          <p:cNvPr id="100" name="文本框 99"/>
          <p:cNvSpPr txBox="1"/>
          <p:nvPr/>
        </p:nvSpPr>
        <p:spPr>
          <a:xfrm>
            <a:off x="984885" y="3393440"/>
            <a:ext cx="5883910" cy="1076325"/>
          </a:xfrm>
          <a:prstGeom prst="rect">
            <a:avLst/>
          </a:prstGeom>
          <a:noFill/>
          <a:ln w="9525">
            <a:noFill/>
          </a:ln>
        </p:spPr>
        <p:txBody>
          <a:bodyPr wrap="square">
            <a:spAutoFit/>
          </a:bodyPr>
          <a:lstStyle/>
          <a:p>
            <a:pPr indent="0" fontAlgn="auto">
              <a:lnSpc>
                <a:spcPct val="200000"/>
              </a:lnSpc>
            </a:pPr>
            <a:endParaRPr lang="zh-CN" altLang="en-US" sz="3200" b="1">
              <a:solidFill>
                <a:srgbClr val="FF0000"/>
              </a:solidFill>
              <a:effectLst>
                <a:outerShdw blurRad="38100" dist="38100" dir="2700000" algn="tl">
                  <a:srgbClr val="000000">
                    <a:alpha val="43137"/>
                  </a:srgbClr>
                </a:outerShdw>
              </a:effectLst>
              <a:ea typeface="宋体" panose="02010600030101010101" pitchFamily="2" charset="-122"/>
              <a:cs typeface="Times New Roman" panose="02020603050405020304" charset="0"/>
            </a:endParaRPr>
          </a:p>
        </p:txBody>
      </p:sp>
      <p:sp>
        <p:nvSpPr>
          <p:cNvPr id="3" name="文本框 2"/>
          <p:cNvSpPr txBox="1"/>
          <p:nvPr/>
        </p:nvSpPr>
        <p:spPr>
          <a:xfrm>
            <a:off x="3627120" y="2686685"/>
            <a:ext cx="4413885" cy="1106805"/>
          </a:xfrm>
          <a:prstGeom prst="rect">
            <a:avLst/>
          </a:prstGeom>
          <a:noFill/>
        </p:spPr>
        <p:txBody>
          <a:bodyPr wrap="square" rtlCol="0">
            <a:spAutoFit/>
          </a:bodyPr>
          <a:lstStyle/>
          <a:p>
            <a:r>
              <a:rPr lang="zh-CN" altLang="en-US" sz="6600" b="1">
                <a:effectLst>
                  <a:outerShdw blurRad="38100" dist="38100" dir="2700000" algn="tl">
                    <a:srgbClr val="000000">
                      <a:alpha val="43137"/>
                    </a:srgbClr>
                  </a:outerShdw>
                </a:effectLst>
                <a:sym typeface="+mn-ea"/>
              </a:rPr>
              <a:t>经典题再现</a:t>
            </a:r>
            <a:endParaRPr lang="zh-CN" altLang="en-US" sz="6600" b="1">
              <a:solidFill>
                <a:srgbClr val="FF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4" name="文本框 3"/>
          <p:cNvSpPr txBox="1"/>
          <p:nvPr/>
        </p:nvSpPr>
        <p:spPr>
          <a:xfrm>
            <a:off x="4163695" y="2230755"/>
            <a:ext cx="4112895" cy="706755"/>
          </a:xfrm>
          <a:prstGeom prst="rect">
            <a:avLst/>
          </a:prstGeom>
          <a:noFill/>
        </p:spPr>
        <p:txBody>
          <a:bodyPr wrap="square" rtlCol="0">
            <a:spAutoFit/>
          </a:bodyPr>
          <a:lstStyle/>
          <a:p>
            <a:endParaRPr lang="zh-CN" altLang="en-US" sz="4000" b="1">
              <a:effectLst>
                <a:outerShdw blurRad="38100" dist="38100" dir="2700000" algn="tl">
                  <a:srgbClr val="000000">
                    <a:alpha val="43137"/>
                  </a:srgbClr>
                </a:outerShdw>
              </a:effectLst>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2578" name="Text Box 3"/>
          <p:cNvSpPr/>
          <p:nvPr/>
        </p:nvSpPr>
        <p:spPr>
          <a:xfrm>
            <a:off x="3575050" y="0"/>
            <a:ext cx="5327650" cy="1014730"/>
          </a:xfrm>
          <a:prstGeom prst="rect">
            <a:avLst/>
          </a:prstGeom>
          <a:noFill/>
          <a:ln w="9525">
            <a:noFill/>
          </a:ln>
        </p:spPr>
        <p:txBody>
          <a:bodyPr anchor="t" anchorCtr="0">
            <a:spAutoFit/>
          </a:bodyPr>
          <a:lstStyle/>
          <a:p>
            <a:pPr algn="ctr" fontAlgn="base">
              <a:spcBef>
                <a:spcPct val="50000"/>
              </a:spcBef>
            </a:pPr>
            <a:r>
              <a:rPr lang="zh-CN" altLang="en-US" sz="6000" b="1" u="sng" strike="noStrike" noProof="1">
                <a:solidFill>
                  <a:srgbClr val="7030A0"/>
                </a:solidFill>
                <a:effectLst>
                  <a:outerShdw blurRad="38100" dist="38100" dir="2700000">
                    <a:srgbClr val="C0C0C0"/>
                  </a:outerShdw>
                </a:effectLst>
                <a:latin typeface="Times New Roman" panose="02020603050405020304" charset="0"/>
                <a:ea typeface="华文行楷" pitchFamily="2" charset="-122"/>
                <a:cs typeface="+mn-cs"/>
              </a:rPr>
              <a:t>背 景 介 绍</a:t>
            </a:r>
            <a:endParaRPr lang="zh-CN" altLang="en-US" sz="6000" b="1" u="sng" strike="noStrike" noProof="1">
              <a:solidFill>
                <a:srgbClr val="7030A0"/>
              </a:solidFill>
              <a:effectLst>
                <a:outerShdw blurRad="38100" dist="38100" dir="2700000">
                  <a:srgbClr val="C0C0C0"/>
                </a:outerShdw>
              </a:effectLst>
              <a:latin typeface="Times New Roman" panose="02020603050405020304" charset="0"/>
              <a:ea typeface="华文行楷" pitchFamily="2" charset="-122"/>
            </a:endParaRPr>
          </a:p>
        </p:txBody>
      </p:sp>
      <p:sp>
        <p:nvSpPr>
          <p:cNvPr id="152579" name="Text Box 4"/>
          <p:cNvSpPr/>
          <p:nvPr/>
        </p:nvSpPr>
        <p:spPr>
          <a:xfrm>
            <a:off x="1524000" y="1014413"/>
            <a:ext cx="9237663" cy="5631180"/>
          </a:xfrm>
          <a:prstGeom prst="rect">
            <a:avLst/>
          </a:prstGeom>
          <a:solidFill>
            <a:schemeClr val="bg1"/>
          </a:solidFill>
          <a:ln w="9525" cap="flat" cmpd="sng">
            <a:solidFill>
              <a:srgbClr val="7030A0"/>
            </a:solidFill>
            <a:prstDash val="solid"/>
            <a:miter/>
            <a:headEnd type="none" w="med" len="med"/>
            <a:tailEnd type="none" w="med" len="med"/>
          </a:ln>
        </p:spPr>
        <p:txBody>
          <a:bodyPr wrap="square" anchor="t" anchorCtr="0">
            <a:spAutoFit/>
          </a:bodyPr>
          <a:lstStyle/>
          <a:p>
            <a:pPr fontAlgn="base"/>
            <a:r>
              <a:rPr lang="en-US" altLang="zh-CN" sz="3200" b="1" strike="noStrike" noProof="1">
                <a:effectLst>
                  <a:outerShdw blurRad="38100" dist="38100" dir="2700000">
                    <a:srgbClr val="C0C0C0"/>
                  </a:outerShdw>
                </a:effectLst>
                <a:latin typeface="黑体" panose="02010609060101010101" pitchFamily="49" charset="-122"/>
                <a:ea typeface="黑体" panose="02010609060101010101" pitchFamily="49" charset="-122"/>
                <a:cs typeface="+mn-cs"/>
              </a:rPr>
              <a:t>     </a:t>
            </a:r>
            <a:r>
              <a:rPr lang="zh-CN" altLang="en-US" sz="4000" b="1" strike="noStrike" noProof="1">
                <a:latin typeface="华文中宋" panose="02010600040101010101" pitchFamily="2" charset="-122"/>
                <a:ea typeface="华文中宋" panose="02010600040101010101" pitchFamily="2" charset="-122"/>
                <a:cs typeface="+mn-cs"/>
              </a:rPr>
              <a:t>本文写于一九三四年六月四日。“九</a:t>
            </a:r>
            <a:r>
              <a:rPr lang="en-US" altLang="zh-CN" sz="4000" b="1" strike="noStrike" noProof="1">
                <a:latin typeface="华文中宋" panose="02010600040101010101" pitchFamily="2" charset="-122"/>
                <a:ea typeface="华文中宋" panose="02010600040101010101" pitchFamily="2" charset="-122"/>
                <a:cs typeface="+mn-cs"/>
              </a:rPr>
              <a:t>·</a:t>
            </a:r>
            <a:r>
              <a:rPr lang="zh-CN" altLang="en-US" sz="4000" b="1" strike="noStrike" noProof="1">
                <a:latin typeface="华文中宋" panose="02010600040101010101" pitchFamily="2" charset="-122"/>
                <a:ea typeface="华文中宋" panose="02010600040101010101" pitchFamily="2" charset="-122"/>
                <a:cs typeface="+mn-cs"/>
              </a:rPr>
              <a:t>一八”事变之后，蒋介石反动政府从政治、经济、文化艺术方面奉行一条彻头彻尾的</a:t>
            </a:r>
            <a:r>
              <a:rPr lang="zh-CN" altLang="en-US" sz="4000" b="1" strike="noStrike" noProof="1">
                <a:solidFill>
                  <a:srgbClr val="7030A0"/>
                </a:solidFill>
                <a:latin typeface="华文中宋" panose="02010600040101010101" pitchFamily="2" charset="-122"/>
                <a:ea typeface="华文中宋" panose="02010600040101010101" pitchFamily="2" charset="-122"/>
                <a:cs typeface="+mn-cs"/>
              </a:rPr>
              <a:t>卖国投降路线</a:t>
            </a:r>
            <a:r>
              <a:rPr lang="zh-CN" altLang="en-US" sz="4000" b="1" strike="noStrike" noProof="1">
                <a:latin typeface="华文中宋" panose="02010600040101010101" pitchFamily="2" charset="-122"/>
                <a:ea typeface="华文中宋" panose="02010600040101010101" pitchFamily="2" charset="-122"/>
                <a:cs typeface="+mn-cs"/>
              </a:rPr>
              <a:t>。英美帝国主义除了践踏我国</a:t>
            </a:r>
            <a:r>
              <a:rPr lang="zh-CN" altLang="en-US" sz="4000" b="1" strike="noStrike" noProof="1">
                <a:solidFill>
                  <a:srgbClr val="7030A0"/>
                </a:solidFill>
                <a:latin typeface="华文中宋" panose="02010600040101010101" pitchFamily="2" charset="-122"/>
                <a:ea typeface="华文中宋" panose="02010600040101010101" pitchFamily="2" charset="-122"/>
                <a:cs typeface="+mn-cs"/>
              </a:rPr>
              <a:t>领土主</a:t>
            </a:r>
            <a:r>
              <a:rPr lang="zh-CN" altLang="en-US" sz="4000" b="1" strike="noStrike" noProof="1">
                <a:latin typeface="华文中宋" panose="02010600040101010101" pitchFamily="2" charset="-122"/>
                <a:ea typeface="华文中宋" panose="02010600040101010101" pitchFamily="2" charset="-122"/>
                <a:cs typeface="+mn-cs"/>
              </a:rPr>
              <a:t>权，疯狂掠夺我国</a:t>
            </a:r>
            <a:r>
              <a:rPr lang="zh-CN" altLang="en-US" sz="4000" b="1" strike="noStrike" noProof="1">
                <a:solidFill>
                  <a:srgbClr val="7030A0"/>
                </a:solidFill>
                <a:latin typeface="华文中宋" panose="02010600040101010101" pitchFamily="2" charset="-122"/>
                <a:ea typeface="华文中宋" panose="02010600040101010101" pitchFamily="2" charset="-122"/>
                <a:cs typeface="+mn-cs"/>
              </a:rPr>
              <a:t>经济资源</a:t>
            </a:r>
            <a:r>
              <a:rPr lang="zh-CN" altLang="en-US" sz="4000" b="1" strike="noStrike" noProof="1">
                <a:latin typeface="华文中宋" panose="02010600040101010101" pitchFamily="2" charset="-122"/>
                <a:ea typeface="华文中宋" panose="02010600040101010101" pitchFamily="2" charset="-122"/>
                <a:cs typeface="+mn-cs"/>
              </a:rPr>
              <a:t>，还用腐朽没落的</a:t>
            </a:r>
            <a:r>
              <a:rPr lang="zh-CN" altLang="en-US" sz="4000" b="1" strike="noStrike" noProof="1">
                <a:solidFill>
                  <a:srgbClr val="7030A0"/>
                </a:solidFill>
                <a:latin typeface="华文中宋" panose="02010600040101010101" pitchFamily="2" charset="-122"/>
                <a:ea typeface="华文中宋" panose="02010600040101010101" pitchFamily="2" charset="-122"/>
                <a:cs typeface="+mn-cs"/>
              </a:rPr>
              <a:t>西方文化</a:t>
            </a:r>
            <a:r>
              <a:rPr lang="zh-CN" altLang="en-US" sz="4000" b="1" strike="noStrike" noProof="1">
                <a:latin typeface="华文中宋" panose="02010600040101010101" pitchFamily="2" charset="-122"/>
                <a:ea typeface="华文中宋" panose="02010600040101010101" pitchFamily="2" charset="-122"/>
                <a:cs typeface="+mn-cs"/>
              </a:rPr>
              <a:t>腐蚀我国人民，进行</a:t>
            </a:r>
            <a:r>
              <a:rPr lang="zh-CN" altLang="en-US" sz="4000" b="1" strike="noStrike" noProof="1">
                <a:solidFill>
                  <a:srgbClr val="7030A0"/>
                </a:solidFill>
                <a:latin typeface="华文中宋" panose="02010600040101010101" pitchFamily="2" charset="-122"/>
                <a:ea typeface="华文中宋" panose="02010600040101010101" pitchFamily="2" charset="-122"/>
                <a:cs typeface="+mn-cs"/>
              </a:rPr>
              <a:t>军事、经济、文化侵略</a:t>
            </a:r>
            <a:r>
              <a:rPr lang="zh-CN" altLang="en-US" sz="4000" b="1" strike="noStrike" noProof="1">
                <a:latin typeface="华文中宋" panose="02010600040101010101" pitchFamily="2" charset="-122"/>
                <a:ea typeface="华文中宋" panose="02010600040101010101" pitchFamily="2" charset="-122"/>
                <a:cs typeface="+mn-cs"/>
              </a:rPr>
              <a:t>，使清醒的青年们对于外来的东西产生</a:t>
            </a:r>
            <a:r>
              <a:rPr lang="zh-CN" altLang="en-US" sz="4000" b="1" strike="noStrike" noProof="1">
                <a:solidFill>
                  <a:srgbClr val="7030A0"/>
                </a:solidFill>
                <a:latin typeface="华文中宋" panose="02010600040101010101" pitchFamily="2" charset="-122"/>
                <a:ea typeface="华文中宋" panose="02010600040101010101" pitchFamily="2" charset="-122"/>
                <a:cs typeface="+mn-cs"/>
              </a:rPr>
              <a:t>“盲目排外思想”</a:t>
            </a:r>
            <a:r>
              <a:rPr lang="zh-CN" altLang="en-US" sz="4000" b="1" strike="noStrike" noProof="1">
                <a:latin typeface="华文中宋" panose="02010600040101010101" pitchFamily="2" charset="-122"/>
                <a:ea typeface="华文中宋" panose="02010600040101010101" pitchFamily="2" charset="-122"/>
                <a:cs typeface="+mn-cs"/>
              </a:rPr>
              <a:t>。</a:t>
            </a:r>
            <a:endParaRPr lang="zh-CN" altLang="en-US" sz="4000" b="1" strike="noStrike" noProof="1">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（2021·全国乙卷）(一)论述类文本阅读 </a:t>
            </a:r>
          </a:p>
        </p:txBody>
      </p:sp>
      <p:sp>
        <p:nvSpPr>
          <p:cNvPr id="3" name="内容占位符 2"/>
          <p:cNvSpPr>
            <a:spLocks noGrp="1"/>
          </p:cNvSpPr>
          <p:nvPr>
            <p:ph idx="1"/>
          </p:nvPr>
        </p:nvSpPr>
        <p:spPr/>
        <p:txBody>
          <a:bodyPr>
            <a:noAutofit/>
          </a:bodyPr>
          <a:lstStyle/>
          <a:p>
            <a:endParaRPr lang="zh-CN" altLang="en-US"/>
          </a:p>
          <a:p>
            <a:r>
              <a:rPr lang="zh-CN" altLang="en-US" sz="2400" b="1"/>
              <a:t>阅读下面的文字，完成1~3题。</a:t>
            </a:r>
          </a:p>
          <a:p>
            <a:r>
              <a:rPr lang="zh-CN" altLang="en-US" sz="2400" b="1"/>
              <a:t>对于人文研究来说，计算方法以往只是作为辅助手段而存在的，而今天已取得了不可替代的地位。一种新的人文研究形态应运而生，这就是“数字人文”。学者莫莱蒂曾设想一种建立在全部文学文本之上的世界文学研究，人们必须借助计算机对大规模的文学文本集合进行采样、统计、图绘、分类，描述文学史的总体特征，然后再做文学评论式的解读。为此，他提出了与“细读”相对的“远读”作为方法论。弄清计算机的远读与人的细读之间的差别，不仅能使我们清晰地界定计算方法在人文研究中的作用，而且可以帮助我们重新确立人的阅读的价值。</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01390" y="1049710"/>
            <a:ext cx="10969200" cy="4759200"/>
          </a:xfrm>
        </p:spPr>
        <p:txBody>
          <a:bodyPr/>
          <a:lstStyle/>
          <a:p>
            <a:pPr marL="0" indent="0">
              <a:buNone/>
            </a:pPr>
            <a:r>
              <a:rPr lang="en-US" altLang="zh-CN" sz="2800" b="1"/>
              <a:t>      </a:t>
            </a:r>
            <a:r>
              <a:rPr lang="zh-CN" altLang="en-US" sz="2800" b="1"/>
              <a:t>计算机是为科学计算而创造出来的，擅长的是“计数”，而非“理解”。要处理自然语言文本，计算机必须先将文本置换成便于计数的词汇集合，或者用更复杂的代数模型和概率模型来表示文本，这一过程被称为“数据化”。数据化之后所得到的文本替代物（集合、向量、概率）虽然损失了原始文本的丰富语义，但终究是可以计算的了，不过，尽管计算机能处理海量的语料，执行复杂的统计、分类、查询等任务，但它并不能理解文本的内容。</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14020" y="615950"/>
            <a:ext cx="11515090" cy="4759325"/>
          </a:xfrm>
        </p:spPr>
        <p:txBody>
          <a:bodyPr>
            <a:noAutofit/>
          </a:bodyPr>
          <a:lstStyle/>
          <a:p>
            <a:pPr marL="0" indent="0">
              <a:lnSpc>
                <a:spcPct val="150000"/>
              </a:lnSpc>
              <a:buNone/>
            </a:pPr>
            <a:r>
              <a:rPr lang="en-US" altLang="zh-CN"/>
              <a:t>    </a:t>
            </a:r>
            <a:r>
              <a:rPr lang="en-US" altLang="zh-CN" sz="2400" b="1"/>
              <a:t>  </a:t>
            </a:r>
            <a:r>
              <a:rPr lang="zh-CN" altLang="en-US" sz="2400" b="1"/>
              <a:t>远读是数字人文的基石，大规模的文本集合上的远读，基本可以归为两类：一是对文本集合整体统计特征的描述，一是对文本集合内在结构特征的揭示。例如，数字人文学者米歇尔等人对数百万册数字化图书进行多种词汇和词频统计，以分析英语世界的语言演变，这属于前者；莫莱蒂用地图、树结构来分别展示文学作品的地理特征和侦探故事的类型结构，这属于后者。无论是宏观统计描述还是内在结构揭示，都是超越文本具体内容的抽象表示，所得结果都是需要解读的。正如米歇尔所说，在巨量文本集合上得到的统计分析结果，为人文材料的宏观研究提供了证据；但是要解读这些证，就像分析古代生物化石一样，是有挑战性的。对远读结果的解读，仍然要依赖学者在细读文本础上所建立起来的对本领域的认知和理解，一句话，人的阅读不可替代。</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a:bodyPr>
          <a:lstStyle/>
          <a:p>
            <a:pPr marL="0" indent="0">
              <a:buNone/>
            </a:pPr>
            <a:r>
              <a:rPr lang="en-US" altLang="zh-CN"/>
              <a:t>     </a:t>
            </a:r>
            <a:r>
              <a:rPr lang="en-US" altLang="zh-CN" sz="2400" b="1"/>
              <a:t> </a:t>
            </a:r>
            <a:r>
              <a:rPr lang="zh-CN" altLang="en-US" sz="2400" b="1"/>
              <a:t>需要补充的是，当考察单篇文本的文本特征（例如计算一篇文档中所有单字的出现频率），或者分析其内部结构（例如提取一部小说中所有人物的对话网络）时，数据量也会增长到个人无法处理的程度，所以，上述对文本集合所做的讨论在单篇文本层面也是成立的。</a:t>
            </a:r>
          </a:p>
          <a:p>
            <a:pPr marL="0" indent="0">
              <a:buNone/>
            </a:pPr>
            <a:r>
              <a:rPr lang="en-US" altLang="zh-CN" sz="2400" b="1"/>
              <a:t>     </a:t>
            </a:r>
            <a:r>
              <a:rPr lang="zh-CN" altLang="en-US" sz="2400" b="1"/>
              <a:t>一个普遍存在的对数字人文的评判依据，是看数字人文能不能更好地回答传统人文学者所关心的问题。严格说来，只有当数据量或者数据精度超出了个人阅读理解的能力范围时，才有理由借助计算机来对文本或者文本集合的特征予以量化描述，进而提供给人去进行深入解读，数字人文不仅仅是新的手段和方法，更重要的是，它赋予我们提出新问题的能力。我们现在可以问，五千年来全人类使用最频繁的词是什么，透过这类问题，可以获得观察超长历史时段文化现象的新视角。</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800">
                <a:sym typeface="+mn-ea"/>
              </a:rPr>
              <a:t>（1）下列关于原文内容的理解和分析，不正的一项是(   )</a:t>
            </a:r>
          </a:p>
        </p:txBody>
      </p:sp>
      <p:sp>
        <p:nvSpPr>
          <p:cNvPr id="3" name="内容占位符 2"/>
          <p:cNvSpPr>
            <a:spLocks noGrp="1"/>
          </p:cNvSpPr>
          <p:nvPr>
            <p:ph idx="1"/>
          </p:nvPr>
        </p:nvSpPr>
        <p:spPr>
          <a:xfrm>
            <a:off x="238760" y="1490345"/>
            <a:ext cx="11338560" cy="4759325"/>
          </a:xfrm>
        </p:spPr>
        <p:txBody>
          <a:bodyPr/>
          <a:lstStyle/>
          <a:p>
            <a:pPr marL="0" indent="0">
              <a:buNone/>
            </a:pPr>
            <a:r>
              <a:rPr lang="zh-CN" altLang="en-US" sz="2400" b="1"/>
              <a:t>A.在数字人文的概念提出之前，计算方法已被引入人文领域，在研究中发挥作用。</a:t>
            </a:r>
          </a:p>
          <a:p>
            <a:pPr marL="0" indent="0">
              <a:buNone/>
            </a:pPr>
            <a:r>
              <a:rPr lang="zh-CN" altLang="en-US" sz="2400" b="1"/>
              <a:t>B.要实现莫莱蒂设想的世界文学研究，首先应进行大规模的文学文本集合的数据化。</a:t>
            </a:r>
          </a:p>
          <a:p>
            <a:pPr marL="0" indent="0">
              <a:buNone/>
            </a:pPr>
            <a:r>
              <a:rPr lang="zh-CN" altLang="en-US" sz="2400" b="1"/>
              <a:t>C.选择远读还是细读的方法，取决于阅读的对象是大规模的文本集合还是单篇文本。</a:t>
            </a:r>
          </a:p>
          <a:p>
            <a:pPr marL="0" indent="0">
              <a:buNone/>
            </a:pPr>
            <a:r>
              <a:rPr lang="zh-CN" altLang="en-US" sz="2400" b="1"/>
              <a:t>D.数字人文不仅为文本处理提供了新的手段和方法，而且为人文研究提供了新视角。</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【答案】C</a:t>
            </a:r>
          </a:p>
        </p:txBody>
      </p:sp>
      <p:sp>
        <p:nvSpPr>
          <p:cNvPr id="3" name="内容占位符 2"/>
          <p:cNvSpPr>
            <a:spLocks noGrp="1"/>
          </p:cNvSpPr>
          <p:nvPr>
            <p:ph idx="1"/>
          </p:nvPr>
        </p:nvSpPr>
        <p:spPr/>
        <p:txBody>
          <a:bodyPr/>
          <a:lstStyle/>
          <a:p>
            <a:r>
              <a:rPr lang="zh-CN" altLang="en-US" sz="2400" b="1">
                <a:effectLst>
                  <a:outerShdw blurRad="38100" dist="38100" dir="2700000" algn="tl">
                    <a:srgbClr val="000000">
                      <a:alpha val="43137"/>
                    </a:srgbClr>
                  </a:outerShdw>
                </a:effectLst>
              </a:rPr>
              <a:t>解析：此题考查把握文章主要内容和筛选信息的能力。解答此类题时，阅读一定要细致，要回到原文中逐句比较。依据文意，力求明辨各选项表述的正误。特别要注意其中的细枝末节的毛病，例如事件的前后倒置、内容上的归纳不完整、中心概括上的无中生有、片面遗漏、强拉硬连、任意拔高等等。</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（2）下列对原文论证的相关分析，不正确的一项是(   )    </a:t>
            </a:r>
          </a:p>
        </p:txBody>
      </p:sp>
      <p:sp>
        <p:nvSpPr>
          <p:cNvPr id="3" name="内容占位符 2"/>
          <p:cNvSpPr>
            <a:spLocks noGrp="1"/>
          </p:cNvSpPr>
          <p:nvPr>
            <p:ph idx="1"/>
          </p:nvPr>
        </p:nvSpPr>
        <p:spPr>
          <a:xfrm>
            <a:off x="289560" y="1490345"/>
            <a:ext cx="11287760" cy="4759325"/>
          </a:xfrm>
        </p:spPr>
        <p:txBody>
          <a:bodyPr/>
          <a:lstStyle/>
          <a:p>
            <a:pPr marL="0" indent="0">
              <a:buNone/>
            </a:pPr>
            <a:r>
              <a:rPr lang="zh-CN" altLang="en-US" sz="2400" b="1"/>
              <a:t>A.文章区分“计数”与“理解”，是为了论证计算机不能处理某些侍定类型的文本。</a:t>
            </a:r>
          </a:p>
          <a:p>
            <a:pPr marL="0" indent="0">
              <a:buNone/>
            </a:pPr>
            <a:r>
              <a:rPr lang="zh-CN" altLang="en-US" sz="2400" b="1"/>
              <a:t>B.文章转述数字人文学者米歇尔本人的说法，有助于论证应该更全面地看待远读。</a:t>
            </a:r>
          </a:p>
          <a:p>
            <a:pPr marL="0" indent="0">
              <a:buNone/>
            </a:pPr>
            <a:r>
              <a:rPr lang="zh-CN" altLang="en-US" sz="2400" b="1"/>
              <a:t>C.文章第四段讨论单篇文本层面的问题，对前文补充论证，使得论证更加周密。</a:t>
            </a:r>
          </a:p>
          <a:p>
            <a:pPr marL="0" indent="0">
              <a:buNone/>
            </a:pPr>
            <a:r>
              <a:rPr lang="zh-CN" altLang="en-US" sz="2400" b="1"/>
              <a:t>D.文章同时肯定计算机远读和人的细读的作用，有助于避免人们对远读的误解。</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【答案】A</a:t>
            </a:r>
          </a:p>
        </p:txBody>
      </p:sp>
      <p:sp>
        <p:nvSpPr>
          <p:cNvPr id="3" name="内容占位符 2"/>
          <p:cNvSpPr>
            <a:spLocks noGrp="1"/>
          </p:cNvSpPr>
          <p:nvPr>
            <p:ph idx="1"/>
          </p:nvPr>
        </p:nvSpPr>
        <p:spPr/>
        <p:txBody>
          <a:bodyPr/>
          <a:lstStyle/>
          <a:p>
            <a:pPr marL="0" indent="0">
              <a:buNone/>
            </a:pPr>
            <a:r>
              <a:rPr lang="zh-CN" altLang="en-US" sz="2400" b="1"/>
              <a:t>解析：本题考查学生对文章论证的分析能力。答题时注意分析文章的结构思路，中心论点和分论点的关系，论点和论据之间的关系，论证方法的类型，重点考核论点是否正确，论据证明的是什么观点和论证的方法。</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（3）根据原文内容，下列说法正碑的一项是(   )  </a:t>
            </a:r>
          </a:p>
        </p:txBody>
      </p:sp>
      <p:sp>
        <p:nvSpPr>
          <p:cNvPr id="3" name="内容占位符 2"/>
          <p:cNvSpPr>
            <a:spLocks noGrp="1"/>
          </p:cNvSpPr>
          <p:nvPr>
            <p:ph idx="1"/>
          </p:nvPr>
        </p:nvSpPr>
        <p:spPr/>
        <p:txBody>
          <a:bodyPr/>
          <a:lstStyle/>
          <a:p>
            <a:pPr marL="0" indent="0">
              <a:buNone/>
            </a:pPr>
            <a:r>
              <a:rPr lang="zh-CN" altLang="en-US" sz="2400" b="1"/>
              <a:t>A.人文研究的主体，在数字人文中实现了从具体的学者个人向计算机的转变。</a:t>
            </a:r>
          </a:p>
          <a:p>
            <a:pPr marL="0" indent="0">
              <a:buNone/>
            </a:pPr>
            <a:r>
              <a:rPr lang="zh-CN" altLang="en-US" sz="2400" b="1"/>
              <a:t>B.远读不是要深化对文本内容的理解，而是要发掘文本集合的共同形式特征。</a:t>
            </a:r>
          </a:p>
          <a:p>
            <a:pPr marL="0" indent="0">
              <a:buNone/>
            </a:pPr>
            <a:r>
              <a:rPr lang="zh-CN" altLang="en-US" sz="2400" b="1"/>
              <a:t>C.数字人文的价值，在于将历史上未被注意和阅读的文本都进行数据化并做研究。</a:t>
            </a:r>
          </a:p>
          <a:p>
            <a:pPr marL="0" indent="0">
              <a:buNone/>
            </a:pPr>
            <a:r>
              <a:rPr lang="zh-CN" altLang="en-US" sz="2400" b="1"/>
              <a:t>D.和人的细读相比，远读的理念和做法体现出大数据时代文理融合的跨学科取向。</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
            </a:r>
            <a:br>
              <a:rPr lang="zh-CN" altLang="en-US">
                <a:sym typeface="+mn-ea"/>
              </a:rPr>
            </a:br>
            <a:r>
              <a:rPr lang="zh-CN" altLang="en-US">
                <a:sym typeface="+mn-ea"/>
              </a:rPr>
              <a:t>【答案】B   </a:t>
            </a:r>
            <a:r>
              <a:rPr lang="zh-CN" altLang="en-US"/>
              <a:t/>
            </a:r>
            <a:br>
              <a:rPr lang="zh-CN" altLang="en-US"/>
            </a:br>
            <a:endParaRPr lang="zh-CN" altLang="en-US"/>
          </a:p>
        </p:txBody>
      </p:sp>
      <p:sp>
        <p:nvSpPr>
          <p:cNvPr id="3" name="内容占位符 2"/>
          <p:cNvSpPr>
            <a:spLocks noGrp="1"/>
          </p:cNvSpPr>
          <p:nvPr>
            <p:ph idx="1"/>
          </p:nvPr>
        </p:nvSpPr>
        <p:spPr/>
        <p:txBody>
          <a:bodyPr/>
          <a:lstStyle/>
          <a:p>
            <a:r>
              <a:rPr lang="zh-CN" altLang="en-US" sz="2400" b="1"/>
              <a:t>解析：此题考查把握文章内容、分析作者观点态度的能力。此种归纳内容要点和分析作者观点态度的题目，解答时应先根据选项确定原文信息所在的位置，然后将选项和原文进行比较，并结合上下文语境进行判断。</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3602" name="Text Box 5"/>
          <p:cNvSpPr/>
          <p:nvPr/>
        </p:nvSpPr>
        <p:spPr>
          <a:xfrm>
            <a:off x="1647825" y="-4762"/>
            <a:ext cx="9020175" cy="6862445"/>
          </a:xfrm>
          <a:prstGeom prst="rect">
            <a:avLst/>
          </a:prstGeom>
          <a:solidFill>
            <a:schemeClr val="bg1"/>
          </a:solidFill>
          <a:ln w="9525" cap="flat" cmpd="sng">
            <a:solidFill>
              <a:srgbClr val="7030A0"/>
            </a:solidFill>
            <a:prstDash val="solid"/>
            <a:miter/>
            <a:headEnd type="none" w="med" len="med"/>
            <a:tailEnd type="none" w="med" len="med"/>
          </a:ln>
        </p:spPr>
        <p:txBody>
          <a:bodyPr wrap="square" anchor="t" anchorCtr="0">
            <a:spAutoFit/>
          </a:bodyPr>
          <a:lstStyle/>
          <a:p>
            <a:pPr fontAlgn="base"/>
            <a:r>
              <a:rPr lang="en-US" altLang="zh-CN" sz="3200" b="1" strike="noStrike" noProof="1">
                <a:solidFill>
                  <a:srgbClr val="CC66FF"/>
                </a:solidFill>
                <a:effectLst>
                  <a:outerShdw blurRad="38100" dist="38100" dir="2700000">
                    <a:srgbClr val="C0C0C0"/>
                  </a:outerShdw>
                </a:effectLst>
                <a:latin typeface="华文新魏" pitchFamily="2" charset="-122"/>
                <a:ea typeface="华文新魏" pitchFamily="2" charset="-122"/>
                <a:cs typeface="+mn-cs"/>
              </a:rPr>
              <a:t>    </a:t>
            </a:r>
            <a:r>
              <a:rPr lang="en-US" altLang="zh-CN" sz="3200" b="1" strike="noStrike" noProof="1">
                <a:effectLst>
                  <a:outerShdw blurRad="38100" dist="38100" dir="2700000">
                    <a:srgbClr val="C0C0C0"/>
                  </a:outerShdw>
                </a:effectLst>
                <a:latin typeface="华文新魏" pitchFamily="2" charset="-122"/>
                <a:ea typeface="华文新魏" pitchFamily="2" charset="-122"/>
                <a:cs typeface="+mn-cs"/>
              </a:rPr>
              <a:t>     </a:t>
            </a:r>
            <a:r>
              <a:rPr lang="zh-CN" altLang="en-US" sz="4000" b="1" strike="noStrike" noProof="1">
                <a:latin typeface="华文楷体" charset="-122"/>
                <a:ea typeface="华文楷体" charset="-122"/>
                <a:cs typeface="+mn-cs"/>
              </a:rPr>
              <a:t>当时上海</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文学</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月刊正在讨论</a:t>
            </a:r>
            <a:r>
              <a:rPr lang="zh-CN" altLang="en-US" sz="4000" b="1" strike="noStrike" noProof="1">
                <a:solidFill>
                  <a:srgbClr val="7030A0"/>
                </a:solidFill>
                <a:latin typeface="华文楷体" charset="-122"/>
                <a:ea typeface="华文楷体" charset="-122"/>
                <a:cs typeface="+mn-cs"/>
              </a:rPr>
              <a:t>如何对待“文学遗产”</a:t>
            </a:r>
            <a:r>
              <a:rPr lang="zh-CN" altLang="en-US" sz="4000" b="1" strike="noStrike" noProof="1">
                <a:latin typeface="华文楷体" charset="-122"/>
                <a:ea typeface="华文楷体" charset="-122"/>
                <a:cs typeface="+mn-cs"/>
              </a:rPr>
              <a:t>问题，在讨论中存在着</a:t>
            </a:r>
            <a:r>
              <a:rPr lang="zh-CN" altLang="en-US" sz="4000" b="1" strike="noStrike" noProof="1">
                <a:solidFill>
                  <a:srgbClr val="7030A0"/>
                </a:solidFill>
                <a:latin typeface="华文楷体" charset="-122"/>
                <a:ea typeface="华文楷体" charset="-122"/>
                <a:cs typeface="+mn-cs"/>
              </a:rPr>
              <a:t>“全盘肯定”和“全盘否定”两种错误倾向</a:t>
            </a:r>
            <a:r>
              <a:rPr lang="zh-CN" altLang="en-US" sz="4000" b="1" strike="noStrike" noProof="1">
                <a:latin typeface="华文楷体" charset="-122"/>
                <a:ea typeface="华文楷体" charset="-122"/>
                <a:cs typeface="+mn-cs"/>
              </a:rPr>
              <a:t>。鲁迅感到，由于帝国主义的侵略和反动政府的媚外，造成了</a:t>
            </a:r>
            <a:r>
              <a:rPr lang="zh-CN" altLang="en-US" sz="4000" b="1" strike="noStrike" noProof="1">
                <a:solidFill>
                  <a:srgbClr val="7030A0"/>
                </a:solidFill>
                <a:latin typeface="华文楷体" charset="-122"/>
                <a:ea typeface="华文楷体" charset="-122"/>
                <a:cs typeface="+mn-cs"/>
              </a:rPr>
              <a:t>民族文化的严重危机。</a:t>
            </a:r>
            <a:r>
              <a:rPr lang="zh-CN" altLang="en-US" sz="4000" b="1" strike="noStrike" noProof="1">
                <a:latin typeface="华文楷体" charset="-122"/>
                <a:ea typeface="华文楷体" charset="-122"/>
                <a:cs typeface="+mn-cs"/>
              </a:rPr>
              <a:t>针对这些情况，鲁迅写了两篇文章。一篇是</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论“旧形式的采用”</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，阐明正确对待古代文化遗产的态度；一篇是</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拿来主义</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a:t>
            </a:r>
            <a:r>
              <a:rPr lang="zh-CN" altLang="en-US" sz="4000" b="1" strike="noStrike" noProof="1">
                <a:solidFill>
                  <a:srgbClr val="FF0000"/>
                </a:solidFill>
                <a:latin typeface="华文楷体" charset="-122"/>
                <a:ea typeface="华文楷体" charset="-122"/>
                <a:cs typeface="+mn-cs"/>
              </a:rPr>
              <a:t>着重阐明了如何正确对待外国文化的问题。</a:t>
            </a:r>
            <a:r>
              <a:rPr lang="zh-CN" altLang="en-US" sz="4000" b="1" u="sng" strike="noStrike" noProof="1">
                <a:solidFill>
                  <a:srgbClr val="FF252F"/>
                </a:solidFill>
                <a:latin typeface="华文楷体" charset="-122"/>
                <a:ea typeface="华文楷体" charset="-122"/>
                <a:cs typeface="+mn-cs"/>
              </a:rPr>
              <a:t>（题旨）</a:t>
            </a:r>
            <a:r>
              <a:rPr lang="zh-CN" altLang="en-US" sz="4000" b="1" strike="noStrike" noProof="1">
                <a:solidFill>
                  <a:srgbClr val="FF252F"/>
                </a:solidFill>
                <a:latin typeface="华文楷体" charset="-122"/>
                <a:ea typeface="华文楷体" charset="-122"/>
                <a:cs typeface="+mn-cs"/>
              </a:rPr>
              <a:t> </a:t>
            </a:r>
            <a:endParaRPr lang="zh-CN" altLang="en-US" sz="4000" b="1" strike="noStrike" noProof="1">
              <a:solidFill>
                <a:srgbClr val="FF252F"/>
              </a:solidFill>
              <a:latin typeface="华文楷体" charset="-122"/>
              <a:ea typeface="华文楷体" charset="-122"/>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
            </a:r>
            <a:br>
              <a:rPr lang="zh-CN" altLang="en-US">
                <a:sym typeface="+mn-ea"/>
              </a:rPr>
            </a:br>
            <a:r>
              <a:rPr lang="zh-CN" altLang="en-US">
                <a:sym typeface="+mn-ea"/>
              </a:rPr>
              <a:t>（2021·全国甲）(一)论述类文本阅读  </a:t>
            </a:r>
            <a:r>
              <a:rPr lang="zh-CN" altLang="en-US"/>
              <a:t/>
            </a:r>
            <a:br>
              <a:rPr lang="zh-CN" altLang="en-US"/>
            </a:br>
            <a:endParaRPr lang="zh-CN" altLang="en-US"/>
          </a:p>
        </p:txBody>
      </p:sp>
      <p:sp>
        <p:nvSpPr>
          <p:cNvPr id="3" name="内容占位符 2"/>
          <p:cNvSpPr>
            <a:spLocks noGrp="1"/>
          </p:cNvSpPr>
          <p:nvPr>
            <p:ph idx="1"/>
          </p:nvPr>
        </p:nvSpPr>
        <p:spPr/>
        <p:txBody>
          <a:bodyPr/>
          <a:lstStyle/>
          <a:p>
            <a:r>
              <a:rPr lang="zh-CN" altLang="en-US" sz="2400" b="1"/>
              <a:t>阅读下面的文字，完成1-3题。</a:t>
            </a:r>
          </a:p>
          <a:p>
            <a:r>
              <a:rPr lang="zh-CN" altLang="en-US" sz="2400" b="1"/>
              <a:t>据我知见，姚名达《中国目录学史》是近代西学东渐以来第一部以“中国目录学史”命名，全面、系统研究中国目录学发展历史的学术专著。与传统的、具有目录学史性质的著作相比，显然受到西方现代学科理论建构的影响。《中国目录学史》以主题分篇，每篇之下各有若干小节，全书凡十篇。它不像通常写专史那样，从古到今划分几个发展时期，通过揭示各个时期的特点来展现历史全貌。姚名达把他组织中国目录学史的方法称作“主题分述法”，其义就是“特取若干主题，通古今而直述，使其源流毕具，一览无余”。</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88385" y="591875"/>
            <a:ext cx="10969200" cy="4759200"/>
          </a:xfrm>
        </p:spPr>
        <p:txBody>
          <a:bodyPr>
            <a:noAutofit/>
          </a:bodyPr>
          <a:lstStyle/>
          <a:p>
            <a:pPr marL="0" indent="0">
              <a:buNone/>
            </a:pPr>
            <a:r>
              <a:rPr lang="en-US" altLang="zh-CN"/>
              <a:t>    </a:t>
            </a:r>
            <a:r>
              <a:rPr lang="en-US" altLang="zh-CN" sz="2400" b="1"/>
              <a:t>  </a:t>
            </a:r>
            <a:r>
              <a:rPr lang="zh-CN" altLang="en-US" sz="2400" b="1"/>
              <a:t>为什么不用通常的叙述方法来写中国目录学史?因为在他看来，中国目录学虽然源远流长，但发展进程中“时代精神殆无特别之差异”，就是说二千年来目录学形态在本质上没有跳出刘歆开创的模式；硬要划分时期，区别特点，“强立名义，反觉辞费”。关于这个问题当然可以见仁见智，中国目录学史也未尝不可用“断代法”来编写(吕绍虞《中国目录学史稿》即用分期断代法论述)，但我们对他敢于学术创新的肯定是无须见仁见智的。问题在于，姚名达的方法是能够、又怎么能够让中国目录学“源流毕具，一览无余”呢?其实作者知道这样做也有不足，他说：“盖既分题各篇，则不能依时代为先后，故忽今忽古，使读者迷乱莫明，尤其大患。”利弊相权，怎么处理?姚名达的理念是：“体例为史事所用，而史事不为体例所困”；具体对策是：“依史之所宜，采多样之体例”。就是说，各篇采用适宜各自主题的体制，而不强求一律。</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en-US" altLang="zh-CN" sz="2400" b="1"/>
              <a:t>      </a:t>
            </a:r>
            <a:r>
              <a:rPr lang="zh-CN" altLang="en-US" sz="2400" b="1"/>
              <a:t>《叙论篇》《结论篇》两篇分居首尾。《叙论篇》首先对“目录”“目录学”等基本概念加以定义，并对古往今来的目录做了分类，在一一分析目录学与其他学科的关系后，又划定了目录学的研究范围，末了详细阐明本书框架结构的组织方法，及其所本的学术理念。提纲挈领，宣示宗旨，很符合现代学科的规范。《结论篇》以极短篇幅，阐述他对古代、现代和未来目录学的感想和希望，实际上也是其基本观点的提炼和总括。</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08375" y="511865"/>
            <a:ext cx="10969200" cy="4759200"/>
          </a:xfrm>
        </p:spPr>
        <p:txBody>
          <a:bodyPr>
            <a:normAutofit fontScale="90000" lnSpcReduction="20000"/>
          </a:bodyPr>
          <a:lstStyle/>
          <a:p>
            <a:pPr marL="0" indent="0">
              <a:buNone/>
            </a:pPr>
            <a:r>
              <a:rPr lang="en-US" altLang="zh-CN" sz="2000" b="1"/>
              <a:t>     </a:t>
            </a:r>
            <a:r>
              <a:rPr lang="zh-CN" altLang="en-US" sz="2400" b="1"/>
              <a:t>首尾两篇之间为全书的主体。其中，《溯源篇》追溯中国目录学的源头——刘向《别录》和刘歆《七略》。设立这个主题，出于他对中国目录学发展特点的基本认识：两书开创了目录体制和目录分类的基本模式，传统目录学既受两书庇荫，又长期笼罩在其阴影中，没有重大突破。该篇除详述两书分类、编目特点外，举凡书籍之产生、传述、整理、校勘等，莫不一一推寻原始，并上溯先秦目录之渊源，详详细细，原原本本。《溯源篇》以下各篇皆以主题为纲，通古贯今，看似“独立特行”，互不相干，其实却与传统纪传体史书体制暗合。比如，“志”在纪传体史书中统摄典章制度，《分类篇》《体质篇》都是讲目录基本制度，编撰体例相当于纪传体的“志”。</a:t>
            </a:r>
          </a:p>
          <a:p>
            <a:pPr marL="0" indent="0">
              <a:buNone/>
            </a:pPr>
            <a:r>
              <a:rPr lang="en-US" altLang="zh-CN" sz="2400" b="1"/>
              <a:t>     </a:t>
            </a:r>
            <a:r>
              <a:rPr lang="zh-CN" altLang="en-US" sz="2400" b="1"/>
              <a:t>《中国目录学史》的理论框架并非无懈可击，但确有创意。姚名达对此亦颇为自许：“对于编制之体裁，杂用多样之笔法，不拘守一例，亦不特重一家，务综合大势，为有条理之叙述，亦一般不习见者。”在我看来，这的确不是过分的自诩。</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68605" y="608330"/>
            <a:ext cx="11924030" cy="705485"/>
          </a:xfrm>
        </p:spPr>
        <p:txBody>
          <a:bodyPr>
            <a:normAutofit/>
          </a:bodyPr>
          <a:lstStyle/>
          <a:p>
            <a:r>
              <a:rPr lang="zh-CN" altLang="en-US" sz="3100">
                <a:sym typeface="+mn-ea"/>
              </a:rPr>
              <a:t>（1）下列关于原文内容的理解和分析，不正确的一项是（    ） </a:t>
            </a:r>
            <a:r>
              <a:rPr lang="zh-CN" altLang="en-US">
                <a:sym typeface="+mn-ea"/>
              </a:rPr>
              <a:t> </a:t>
            </a:r>
          </a:p>
        </p:txBody>
      </p:sp>
      <p:sp>
        <p:nvSpPr>
          <p:cNvPr id="3" name="内容占位符 2"/>
          <p:cNvSpPr>
            <a:spLocks noGrp="1"/>
          </p:cNvSpPr>
          <p:nvPr>
            <p:ph idx="1"/>
          </p:nvPr>
        </p:nvSpPr>
        <p:spPr>
          <a:xfrm>
            <a:off x="268605" y="1490345"/>
            <a:ext cx="11687175" cy="4759325"/>
          </a:xfrm>
        </p:spPr>
        <p:txBody>
          <a:bodyPr/>
          <a:lstStyle/>
          <a:p>
            <a:pPr marL="0" indent="0">
              <a:buNone/>
            </a:pPr>
            <a:r>
              <a:rPr lang="zh-CN" altLang="en-US" sz="2400" b="1"/>
              <a:t>A.《中国目录学史》既受到西方现代学科理论建构的影响，又与传统史书体制暗合。</a:t>
            </a:r>
          </a:p>
          <a:p>
            <a:pPr marL="0" indent="0">
              <a:buNone/>
            </a:pPr>
            <a:r>
              <a:rPr lang="zh-CN" altLang="en-US" sz="2400" b="1"/>
              <a:t>B.《中国目录学史》的各篇“采多样之体例”，好处是尊重史事，缺点是强立名义。</a:t>
            </a:r>
          </a:p>
          <a:p>
            <a:pPr marL="0" indent="0">
              <a:buNone/>
            </a:pPr>
            <a:r>
              <a:rPr lang="zh-CN" altLang="en-US" sz="2400" b="1"/>
              <a:t>C.《叙论》《结论》两篇虽非《中国目录学史》的主体，但对理解全书内容却很关键。</a:t>
            </a:r>
          </a:p>
          <a:p>
            <a:pPr marL="0" indent="0">
              <a:buNone/>
            </a:pPr>
            <a:r>
              <a:rPr lang="zh-CN" altLang="en-US" sz="2400" b="1"/>
              <a:t>D.姚名达认为，《别录》《七略》有开创之功，而传统目录学长期因循没有重大突破。</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【答案】B</a:t>
            </a:r>
          </a:p>
        </p:txBody>
      </p:sp>
      <p:sp>
        <p:nvSpPr>
          <p:cNvPr id="3" name="内容占位符 2"/>
          <p:cNvSpPr>
            <a:spLocks noGrp="1"/>
          </p:cNvSpPr>
          <p:nvPr>
            <p:ph idx="1"/>
          </p:nvPr>
        </p:nvSpPr>
        <p:spPr/>
        <p:txBody>
          <a:bodyPr/>
          <a:lstStyle/>
          <a:p>
            <a:r>
              <a:rPr lang="zh-CN" altLang="en-US" sz="2400" b="1"/>
              <a:t>此题考查把握文章主要内容和筛选信息的能力。解答此类题时，阅读一定要细致，要回到原文中逐句比较。依据文意，力求明辨各选项表述的正误。特别要注意其中的细枝末节的毛病，例如事件的前后倒置、内容上的归纳不完整、中心概括上的无中生有、片面遗漏、强拉硬连、任意拔高等等。</a:t>
            </a: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88595" y="648335"/>
            <a:ext cx="11648440" cy="705485"/>
          </a:xfrm>
        </p:spPr>
        <p:txBody>
          <a:bodyPr>
            <a:normAutofit fontScale="90000"/>
          </a:bodyPr>
          <a:lstStyle/>
          <a:p>
            <a:r>
              <a:rPr lang="zh-CN" altLang="en-US">
                <a:sym typeface="+mn-ea"/>
              </a:rPr>
              <a:t>（2）下列对原文论证的相关分析，不正确的一项是（    ）        </a:t>
            </a:r>
          </a:p>
        </p:txBody>
      </p:sp>
      <p:sp>
        <p:nvSpPr>
          <p:cNvPr id="3" name="内容占位符 2"/>
          <p:cNvSpPr>
            <a:spLocks noGrp="1"/>
          </p:cNvSpPr>
          <p:nvPr>
            <p:ph idx="1"/>
          </p:nvPr>
        </p:nvSpPr>
        <p:spPr/>
        <p:txBody>
          <a:bodyPr/>
          <a:lstStyle/>
          <a:p>
            <a:pPr marL="0" indent="0">
              <a:buNone/>
            </a:pPr>
            <a:r>
              <a:rPr lang="zh-CN" altLang="en-US" sz="2400" b="1"/>
              <a:t>A.文章举吕绍虞著作作为对比，意在指出姚名达的方法存在争议，需要反思。</a:t>
            </a:r>
          </a:p>
          <a:p>
            <a:pPr marL="0" indent="0">
              <a:buNone/>
            </a:pPr>
            <a:r>
              <a:rPr lang="zh-CN" altLang="en-US" sz="2400" b="1"/>
              <a:t>B.文章多次征引姚名达的自述，通过对其理念的解释和评论，步步推进论述。</a:t>
            </a:r>
          </a:p>
          <a:p>
            <a:pPr marL="0" indent="0">
              <a:buNone/>
            </a:pPr>
            <a:r>
              <a:rPr lang="zh-CN" altLang="en-US" sz="2400" b="1"/>
              <a:t>C.文章对姚名达著作的评述，既有整体概括，又有具体举例，二者相互结合。</a:t>
            </a:r>
          </a:p>
          <a:p>
            <a:pPr marL="0" indent="0">
              <a:buNone/>
            </a:pPr>
            <a:r>
              <a:rPr lang="zh-CN" altLang="en-US" sz="2400" b="1"/>
              <a:t>D.文章以“据我知见”“在我看来”等语，对观点表述作出限制，立论审慎。</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【答案】A</a:t>
            </a:r>
          </a:p>
        </p:txBody>
      </p:sp>
      <p:sp>
        <p:nvSpPr>
          <p:cNvPr id="3" name="内容占位符 2"/>
          <p:cNvSpPr>
            <a:spLocks noGrp="1"/>
          </p:cNvSpPr>
          <p:nvPr>
            <p:ph idx="1"/>
          </p:nvPr>
        </p:nvSpPr>
        <p:spPr/>
        <p:txBody>
          <a:bodyPr/>
          <a:lstStyle/>
          <a:p>
            <a:pPr marL="0" indent="0">
              <a:buNone/>
            </a:pPr>
            <a:r>
              <a:rPr lang="en-US" altLang="zh-CN" sz="2800" b="1"/>
              <a:t>      </a:t>
            </a:r>
            <a:r>
              <a:rPr lang="zh-CN" altLang="en-US" sz="2800" b="1"/>
              <a:t>本题考查学生对文章论证的分析能力。答题时注意分析文章的结构思路，中心论点和分论点的关系，论点和论据之间的关系，论证方法的类型，重点考核论点是否正确，论据证明的是什么观点和论证的方法。</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sym typeface="+mn-ea"/>
              </a:rPr>
              <a:t>（3）根据原文内容，下列说法不正确的一项是（    ）</a:t>
            </a:r>
          </a:p>
        </p:txBody>
      </p:sp>
      <p:sp>
        <p:nvSpPr>
          <p:cNvPr id="3" name="内容占位符 2"/>
          <p:cNvSpPr>
            <a:spLocks noGrp="1"/>
          </p:cNvSpPr>
          <p:nvPr>
            <p:ph idx="1"/>
          </p:nvPr>
        </p:nvSpPr>
        <p:spPr>
          <a:xfrm>
            <a:off x="199390" y="1490345"/>
            <a:ext cx="11896725" cy="4759325"/>
          </a:xfrm>
        </p:spPr>
        <p:txBody>
          <a:bodyPr/>
          <a:lstStyle/>
          <a:p>
            <a:pPr marL="0" indent="0">
              <a:buNone/>
            </a:pPr>
            <a:r>
              <a:rPr lang="zh-CN" altLang="en-US" sz="2400" b="1"/>
              <a:t>A.姚名达评估二千年来目录学传统，既立足于历史，又体现出学术批判的精神。</a:t>
            </a:r>
          </a:p>
          <a:p>
            <a:pPr marL="0" indent="0">
              <a:buNone/>
            </a:pPr>
            <a:r>
              <a:rPr lang="zh-CN" altLang="en-US" sz="2400" b="1"/>
              <a:t>B.与主题分述法相比，使用断代法来写中国目录学史，更能接近历史的本来面貌。</a:t>
            </a:r>
          </a:p>
          <a:p>
            <a:pPr marL="0" indent="0">
              <a:buNone/>
            </a:pPr>
            <a:r>
              <a:rPr lang="zh-CN" altLang="en-US" sz="2400" b="1"/>
              <a:t>C.《中国目录学史》不墨守成规而有所创新，本文作者对该书的理论框架表示认可。</a:t>
            </a:r>
          </a:p>
          <a:p>
            <a:pPr marL="0" indent="0">
              <a:buNone/>
            </a:pPr>
            <a:r>
              <a:rPr lang="zh-CN" altLang="en-US" sz="2400" b="1"/>
              <a:t>D.在近代西学东渐的背景下，《中国目录学史》体现出传统学术向现代学术的转型。</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【答案】B   </a:t>
            </a:r>
          </a:p>
        </p:txBody>
      </p:sp>
      <p:sp>
        <p:nvSpPr>
          <p:cNvPr id="3" name="内容占位符 2"/>
          <p:cNvSpPr>
            <a:spLocks noGrp="1"/>
          </p:cNvSpPr>
          <p:nvPr>
            <p:ph idx="1"/>
          </p:nvPr>
        </p:nvSpPr>
        <p:spPr/>
        <p:txBody>
          <a:bodyPr/>
          <a:lstStyle/>
          <a:p>
            <a:r>
              <a:rPr lang="zh-CN" altLang="en-US" sz="2400" b="1"/>
              <a:t>此题考查把握文章内容、分析作者观点态度的能力。此种归纳内容要点和分析作者观点态度的题目，解答时应先根据选项确定原文信息所在的位置，然后将选项和原文进行比较，并结合上下文语境进行判断。</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53602" name="Text Box 5"/>
          <p:cNvSpPr/>
          <p:nvPr/>
        </p:nvSpPr>
        <p:spPr>
          <a:xfrm>
            <a:off x="652780" y="305435"/>
            <a:ext cx="9979025" cy="6247130"/>
          </a:xfrm>
          <a:prstGeom prst="rect">
            <a:avLst/>
          </a:prstGeom>
          <a:solidFill>
            <a:schemeClr val="bg1"/>
          </a:solidFill>
          <a:ln w="9525" cap="flat" cmpd="sng">
            <a:solidFill>
              <a:srgbClr val="7030A0"/>
            </a:solidFill>
            <a:prstDash val="solid"/>
            <a:miter/>
            <a:headEnd type="none" w="med" len="med"/>
            <a:tailEnd type="none" w="med" len="med"/>
          </a:ln>
        </p:spPr>
        <p:txBody>
          <a:bodyPr wrap="square" anchor="t" anchorCtr="0">
            <a:spAutoFit/>
          </a:bodyPr>
          <a:lstStyle/>
          <a:p>
            <a:pPr fontAlgn="base"/>
            <a:r>
              <a:rPr lang="en-US" altLang="zh-CN" sz="3200" b="1" strike="noStrike" noProof="1">
                <a:solidFill>
                  <a:srgbClr val="CC66FF"/>
                </a:solidFill>
                <a:effectLst>
                  <a:outerShdw blurRad="38100" dist="38100" dir="2700000">
                    <a:srgbClr val="C0C0C0"/>
                  </a:outerShdw>
                </a:effectLst>
                <a:latin typeface="华文新魏" pitchFamily="2" charset="-122"/>
                <a:ea typeface="华文新魏" pitchFamily="2" charset="-122"/>
                <a:cs typeface="+mn-cs"/>
              </a:rPr>
              <a:t>    </a:t>
            </a:r>
            <a:r>
              <a:rPr lang="en-US" altLang="zh-CN" sz="3200" b="1" strike="noStrike" noProof="1">
                <a:effectLst>
                  <a:outerShdw blurRad="38100" dist="38100" dir="2700000">
                    <a:srgbClr val="C0C0C0"/>
                  </a:outerShdw>
                </a:effectLst>
                <a:latin typeface="华文新魏" pitchFamily="2" charset="-122"/>
                <a:ea typeface="华文新魏" pitchFamily="2" charset="-122"/>
                <a:cs typeface="+mn-cs"/>
              </a:rPr>
              <a:t>     </a:t>
            </a:r>
            <a:r>
              <a:rPr lang="zh-CN" altLang="en-US" sz="4000" b="1" strike="noStrike" noProof="1">
                <a:latin typeface="华文楷体" charset="-122"/>
                <a:ea typeface="华文楷体" charset="-122"/>
                <a:cs typeface="+mn-cs"/>
              </a:rPr>
              <a:t>当时上海</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文学</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月刊正在讨论</a:t>
            </a:r>
            <a:r>
              <a:rPr lang="zh-CN" altLang="en-US" sz="4000" b="1" strike="noStrike" noProof="1">
                <a:solidFill>
                  <a:srgbClr val="7030A0"/>
                </a:solidFill>
                <a:latin typeface="华文楷体" charset="-122"/>
                <a:ea typeface="华文楷体" charset="-122"/>
                <a:cs typeface="+mn-cs"/>
              </a:rPr>
              <a:t>如何对待“文学遗产”</a:t>
            </a:r>
            <a:r>
              <a:rPr lang="zh-CN" altLang="en-US" sz="4000" b="1" strike="noStrike" noProof="1">
                <a:latin typeface="华文楷体" charset="-122"/>
                <a:ea typeface="华文楷体" charset="-122"/>
                <a:cs typeface="+mn-cs"/>
              </a:rPr>
              <a:t>问题，在讨论中存在着</a:t>
            </a:r>
            <a:r>
              <a:rPr lang="zh-CN" altLang="en-US" sz="4000" b="1" strike="noStrike" noProof="1">
                <a:solidFill>
                  <a:srgbClr val="7030A0"/>
                </a:solidFill>
                <a:latin typeface="华文楷体" charset="-122"/>
                <a:ea typeface="华文楷体" charset="-122"/>
                <a:cs typeface="+mn-cs"/>
              </a:rPr>
              <a:t>“全盘肯定”和“全盘否定”两种错误倾向</a:t>
            </a:r>
            <a:r>
              <a:rPr lang="zh-CN" altLang="en-US" sz="4000" b="1" strike="noStrike" noProof="1">
                <a:latin typeface="华文楷体" charset="-122"/>
                <a:ea typeface="华文楷体" charset="-122"/>
                <a:cs typeface="+mn-cs"/>
              </a:rPr>
              <a:t>。鲁迅感到，由于帝国主义的侵略和反动政府的媚外，造成了</a:t>
            </a:r>
            <a:r>
              <a:rPr lang="zh-CN" altLang="en-US" sz="4000" b="1" strike="noStrike" noProof="1">
                <a:solidFill>
                  <a:srgbClr val="7030A0"/>
                </a:solidFill>
                <a:latin typeface="华文楷体" charset="-122"/>
                <a:ea typeface="华文楷体" charset="-122"/>
                <a:cs typeface="+mn-cs"/>
              </a:rPr>
              <a:t>民族文化的严重危机。</a:t>
            </a:r>
            <a:r>
              <a:rPr lang="zh-CN" altLang="en-US" sz="4000" b="1" strike="noStrike" noProof="1">
                <a:latin typeface="华文楷体" charset="-122"/>
                <a:ea typeface="华文楷体" charset="-122"/>
                <a:cs typeface="+mn-cs"/>
              </a:rPr>
              <a:t>针对这些情况，鲁迅写了两篇文章。一篇是</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论“旧形式的采用”</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，阐明正确对待古代文化遗产的态度；一篇是</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拿来主义</a:t>
            </a:r>
            <a:r>
              <a:rPr lang="en-US" altLang="zh-CN" sz="4000" b="1" strike="noStrike" noProof="1">
                <a:latin typeface="华文楷体" charset="-122"/>
                <a:ea typeface="华文楷体" charset="-122"/>
                <a:cs typeface="+mn-cs"/>
              </a:rPr>
              <a:t>》</a:t>
            </a:r>
            <a:r>
              <a:rPr lang="zh-CN" altLang="en-US" sz="4000" b="1" strike="noStrike" noProof="1">
                <a:latin typeface="华文楷体" charset="-122"/>
                <a:ea typeface="华文楷体" charset="-122"/>
                <a:cs typeface="+mn-cs"/>
              </a:rPr>
              <a:t>，</a:t>
            </a:r>
            <a:r>
              <a:rPr lang="zh-CN" altLang="en-US" sz="4000" b="1" strike="noStrike" noProof="1">
                <a:solidFill>
                  <a:srgbClr val="FF0000"/>
                </a:solidFill>
                <a:latin typeface="华文楷体" charset="-122"/>
                <a:ea typeface="华文楷体" charset="-122"/>
                <a:cs typeface="+mn-cs"/>
              </a:rPr>
              <a:t>着重阐明了如何正确对待外国文化的问题。</a:t>
            </a:r>
            <a:r>
              <a:rPr lang="zh-CN" altLang="en-US" sz="4000" b="1" u="sng" strike="noStrike" noProof="1">
                <a:solidFill>
                  <a:srgbClr val="FF252F"/>
                </a:solidFill>
                <a:latin typeface="华文楷体" charset="-122"/>
                <a:ea typeface="华文楷体" charset="-122"/>
                <a:cs typeface="+mn-cs"/>
              </a:rPr>
              <a:t>（题旨）</a:t>
            </a:r>
            <a:r>
              <a:rPr lang="zh-CN" altLang="en-US" sz="4000" b="1" strike="noStrike" noProof="1">
                <a:solidFill>
                  <a:srgbClr val="FF252F"/>
                </a:solidFill>
                <a:latin typeface="华文楷体" charset="-122"/>
                <a:ea typeface="华文楷体" charset="-122"/>
                <a:cs typeface="+mn-cs"/>
              </a:rPr>
              <a:t> </a:t>
            </a:r>
            <a:endParaRPr lang="zh-CN" altLang="en-US" sz="4000" b="1" strike="noStrike" noProof="1">
              <a:solidFill>
                <a:srgbClr val="FF252F"/>
              </a:solidFill>
              <a:latin typeface="华文楷体" charset="-122"/>
              <a:ea typeface="华文楷体" charset="-122"/>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内容占位符 4"/>
          <p:cNvPicPr>
            <a:picLocks noGrp="1" noChangeAspect="1"/>
          </p:cNvPicPr>
          <p:nvPr>
            <p:ph idx="1"/>
            <p:custDataLst>
              <p:tags r:id="rId1"/>
            </p:custDataLst>
          </p:nvPr>
        </p:nvPicPr>
        <p:blipFill>
          <a:blip r:embed="rId4"/>
          <a:stretch>
            <a:fillRect/>
          </a:stretch>
        </p:blipFill>
        <p:spPr>
          <a:xfrm>
            <a:off x="571500" y="626110"/>
            <a:ext cx="2076450" cy="2971800"/>
          </a:xfrm>
          <a:prstGeom prst="rect">
            <a:avLst/>
          </a:prstGeom>
        </p:spPr>
      </p:pic>
      <p:sp>
        <p:nvSpPr>
          <p:cNvPr id="3" name="矩形 2"/>
          <p:cNvSpPr/>
          <p:nvPr/>
        </p:nvSpPr>
        <p:spPr>
          <a:xfrm>
            <a:off x="4086860" y="2829560"/>
            <a:ext cx="4018280" cy="1861185"/>
          </a:xfrm>
          <a:prstGeom prst="rect">
            <a:avLst/>
          </a:prstGeom>
          <a:effectLst>
            <a:glow rad="228600">
              <a:schemeClr val="accent4">
                <a:satMod val="175000"/>
                <a:alpha val="40000"/>
              </a:schemeClr>
            </a:glow>
            <a:outerShdw blurRad="50800" dist="38100" dir="16200000"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wrap="none" rtlCol="0" anchor="t">
            <a:spAutoFit/>
          </a:bodyPr>
          <a:lstStyle/>
          <a:p>
            <a:pPr algn="ctr"/>
            <a:r>
              <a:rPr lang="zh-CN" altLang="en-US" sz="115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谢谢</a:t>
            </a:r>
            <a:r>
              <a:rPr lang="zh-CN" altLang="en-US"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1793" name="Rectangle 3"/>
          <p:cNvSpPr>
            <a:spLocks noGrp="1"/>
          </p:cNvSpPr>
          <p:nvPr>
            <p:ph idx="1"/>
          </p:nvPr>
        </p:nvSpPr>
        <p:spPr>
          <a:xfrm>
            <a:off x="1524000" y="1000125"/>
            <a:ext cx="8899525" cy="5354638"/>
          </a:xfrm>
        </p:spPr>
        <p:txBody>
          <a:bodyPr wrap="square" lIns="91440" tIns="45720" rIns="91440" bIns="45720" anchor="t" anchorCtr="0"/>
          <a:lstStyle/>
          <a:p>
            <a:pPr marL="0" indent="0" latinLnBrk="0">
              <a:spcBef>
                <a:spcPct val="0"/>
              </a:spcBef>
              <a:buNone/>
            </a:pPr>
            <a:r>
              <a:rPr lang="zh-CN" altLang="en-US" sz="4000" b="1">
                <a:latin typeface="黑体" panose="02010609060101010101" pitchFamily="49" charset="-122"/>
                <a:ea typeface="黑体" panose="02010609060101010101" pitchFamily="49" charset="-122"/>
              </a:rPr>
              <a:t>课文第</a:t>
            </a:r>
            <a:r>
              <a:rPr lang="en-US" altLang="zh-CN" sz="4000" b="1">
                <a:latin typeface="黑体" panose="02010609060101010101" pitchFamily="49" charset="-122"/>
                <a:ea typeface="黑体" panose="02010609060101010101" pitchFamily="49" charset="-122"/>
              </a:rPr>
              <a:t>5</a:t>
            </a:r>
            <a:r>
              <a:rPr lang="zh-CN" altLang="en-US" sz="4000" b="1">
                <a:latin typeface="黑体" panose="02010609060101010101" pitchFamily="49" charset="-122"/>
                <a:ea typeface="黑体" panose="02010609060101010101" pitchFamily="49" charset="-122"/>
              </a:rPr>
              <a:t>段在文章中起什么作用</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前面</a:t>
            </a:r>
            <a:r>
              <a:rPr lang="en-US" altLang="zh-CN" sz="4000" b="1">
                <a:latin typeface="黑体" panose="02010609060101010101" pitchFamily="49" charset="-122"/>
                <a:ea typeface="黑体" panose="02010609060101010101" pitchFamily="49" charset="-122"/>
              </a:rPr>
              <a:t>4</a:t>
            </a:r>
            <a:r>
              <a:rPr lang="zh-CN" altLang="en-US" sz="4000" b="1">
                <a:latin typeface="黑体" panose="02010609060101010101" pitchFamily="49" charset="-122"/>
                <a:ea typeface="黑体" panose="02010609060101010101" pitchFamily="49" charset="-122"/>
              </a:rPr>
              <a:t>段讲的什么问题</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后面</a:t>
            </a:r>
            <a:r>
              <a:rPr lang="en-US" altLang="zh-CN" sz="4000" b="1">
                <a:latin typeface="黑体" panose="02010609060101010101" pitchFamily="49" charset="-122"/>
                <a:ea typeface="黑体" panose="02010609060101010101" pitchFamily="49" charset="-122"/>
              </a:rPr>
              <a:t>5</a:t>
            </a:r>
            <a:r>
              <a:rPr lang="zh-CN" altLang="en-US" sz="4000" b="1">
                <a:latin typeface="黑体" panose="02010609060101010101" pitchFamily="49" charset="-122"/>
                <a:ea typeface="黑体" panose="02010609060101010101" pitchFamily="49" charset="-122"/>
              </a:rPr>
              <a:t>段讲的什么问题</a:t>
            </a:r>
            <a:r>
              <a:rPr lang="en-US" altLang="zh-CN" sz="4000" b="1">
                <a:latin typeface="黑体" panose="02010609060101010101" pitchFamily="49" charset="-122"/>
                <a:ea typeface="黑体" panose="02010609060101010101" pitchFamily="49" charset="-122"/>
              </a:rPr>
              <a:t>?</a:t>
            </a:r>
            <a:endParaRPr lang="en-US" altLang="zh-CN" sz="4000" b="1">
              <a:solidFill>
                <a:srgbClr val="FF0000"/>
              </a:solidFill>
              <a:latin typeface="黑体" panose="02010609060101010101" pitchFamily="49" charset="-122"/>
              <a:ea typeface="黑体" panose="02010609060101010101" pitchFamily="49" charset="-122"/>
            </a:endParaRPr>
          </a:p>
        </p:txBody>
      </p:sp>
      <p:sp>
        <p:nvSpPr>
          <p:cNvPr id="161794" name="Rectangle 6"/>
          <p:cNvSpPr/>
          <p:nvPr/>
        </p:nvSpPr>
        <p:spPr>
          <a:xfrm>
            <a:off x="1524000" y="0"/>
            <a:ext cx="2631440" cy="829945"/>
          </a:xfrm>
          <a:prstGeom prst="rect">
            <a:avLst/>
          </a:prstGeom>
          <a:noFill/>
          <a:ln w="9525" cap="flat" cmpd="sng">
            <a:solidFill>
              <a:srgbClr val="7030A0"/>
            </a:solidFill>
            <a:prstDash val="solid"/>
            <a:round/>
            <a:headEnd type="none" w="med" len="med"/>
            <a:tailEnd type="none" w="med" len="med"/>
          </a:ln>
        </p:spPr>
        <p:txBody>
          <a:bodyPr wrap="none" anchor="t" anchorCtr="0">
            <a:spAutoFit/>
          </a:bodyPr>
          <a:lstStyle/>
          <a:p>
            <a:r>
              <a:rPr lang="zh-CN" altLang="en-US" sz="4800" b="1">
                <a:solidFill>
                  <a:srgbClr val="7030A0"/>
                </a:solidFill>
                <a:latin typeface="Arial" panose="020B0604020202020204" pitchFamily="34" charset="0"/>
                <a:ea typeface="宋体" panose="02010600030101010101" pitchFamily="2" charset="-122"/>
              </a:rPr>
              <a:t>文章结构</a:t>
            </a:r>
          </a:p>
        </p:txBody>
      </p:sp>
      <p:sp>
        <p:nvSpPr>
          <p:cNvPr id="156676" name="文本框 1"/>
          <p:cNvSpPr/>
          <p:nvPr/>
        </p:nvSpPr>
        <p:spPr>
          <a:xfrm>
            <a:off x="1524000" y="2644775"/>
            <a:ext cx="9144000" cy="706755"/>
          </a:xfrm>
          <a:prstGeom prst="rect">
            <a:avLst/>
          </a:prstGeom>
          <a:noFill/>
          <a:ln w="9525">
            <a:noFill/>
          </a:ln>
        </p:spPr>
        <p:txBody>
          <a:bodyPr wrap="square" anchor="t" anchorCtr="0">
            <a:spAutoFit/>
          </a:bodyPr>
          <a:lstStyle/>
          <a:p>
            <a:r>
              <a:rPr lang="en-US" altLang="zh-CN" sz="4000" b="1">
                <a:latin typeface="黑体" panose="02010609060101010101" pitchFamily="49" charset="-122"/>
                <a:ea typeface="黑体" panose="02010609060101010101" pitchFamily="49" charset="-122"/>
              </a:rPr>
              <a:t>1.</a:t>
            </a:r>
            <a:r>
              <a:rPr lang="zh-CN" altLang="en-US" sz="4000" b="1">
                <a:latin typeface="黑体" panose="02010609060101010101" pitchFamily="49" charset="-122"/>
                <a:ea typeface="黑体" panose="02010609060101010101" pitchFamily="49" charset="-122"/>
              </a:rPr>
              <a:t>第</a:t>
            </a:r>
            <a:r>
              <a:rPr lang="en-US" altLang="zh-CN" sz="4000" b="1">
                <a:latin typeface="黑体" panose="02010609060101010101" pitchFamily="49" charset="-122"/>
                <a:ea typeface="黑体" panose="02010609060101010101" pitchFamily="49" charset="-122"/>
              </a:rPr>
              <a:t>5</a:t>
            </a:r>
            <a:r>
              <a:rPr lang="zh-CN" altLang="en-US" sz="4000" b="1">
                <a:latin typeface="黑体" panose="02010609060101010101" pitchFamily="49" charset="-122"/>
                <a:ea typeface="黑体" panose="02010609060101010101" pitchFamily="49" charset="-122"/>
              </a:rPr>
              <a:t>段是</a:t>
            </a:r>
            <a:r>
              <a:rPr lang="zh-CN" altLang="en-US" sz="4000" b="1">
                <a:solidFill>
                  <a:srgbClr val="FF0000"/>
                </a:solidFill>
                <a:latin typeface="黑体" panose="02010609060101010101" pitchFamily="49" charset="-122"/>
                <a:ea typeface="黑体" panose="02010609060101010101" pitchFamily="49" charset="-122"/>
              </a:rPr>
              <a:t>过渡段，</a:t>
            </a:r>
            <a:r>
              <a:rPr lang="zh-CN" altLang="en-US" sz="4000" b="1">
                <a:latin typeface="黑体" panose="02010609060101010101" pitchFamily="49" charset="-122"/>
                <a:ea typeface="黑体" panose="02010609060101010101" pitchFamily="49" charset="-122"/>
              </a:rPr>
              <a:t>起</a:t>
            </a:r>
            <a:r>
              <a:rPr lang="zh-CN" altLang="en-US" sz="4000" b="1">
                <a:solidFill>
                  <a:srgbClr val="FF0000"/>
                </a:solidFill>
                <a:latin typeface="黑体" panose="02010609060101010101" pitchFamily="49" charset="-122"/>
                <a:ea typeface="黑体" panose="02010609060101010101" pitchFamily="49" charset="-122"/>
              </a:rPr>
              <a:t>承上启下</a:t>
            </a:r>
            <a:r>
              <a:rPr lang="zh-CN" altLang="en-US" sz="4000" b="1">
                <a:latin typeface="黑体" panose="02010609060101010101" pitchFamily="49" charset="-122"/>
                <a:ea typeface="黑体" panose="02010609060101010101" pitchFamily="49" charset="-122"/>
              </a:rPr>
              <a:t>的作用。</a:t>
            </a:r>
          </a:p>
        </p:txBody>
      </p:sp>
      <p:sp>
        <p:nvSpPr>
          <p:cNvPr id="156677" name="文本框 2"/>
          <p:cNvSpPr/>
          <p:nvPr/>
        </p:nvSpPr>
        <p:spPr>
          <a:xfrm>
            <a:off x="1524000" y="3490913"/>
            <a:ext cx="8963025" cy="1322070"/>
          </a:xfrm>
          <a:prstGeom prst="rect">
            <a:avLst/>
          </a:prstGeom>
          <a:noFill/>
          <a:ln w="9525">
            <a:noFill/>
          </a:ln>
        </p:spPr>
        <p:txBody>
          <a:bodyPr wrap="square" anchor="t" anchorCtr="0">
            <a:spAutoFit/>
          </a:bodyPr>
          <a:lstStyle/>
          <a:p>
            <a:r>
              <a:rPr lang="en-US" altLang="zh-CN" sz="4000" b="1">
                <a:latin typeface="黑体" panose="02010609060101010101" pitchFamily="49" charset="-122"/>
                <a:ea typeface="黑体" panose="02010609060101010101" pitchFamily="49" charset="-122"/>
                <a:sym typeface="宋体" panose="02010600030101010101" pitchFamily="2" charset="-122"/>
              </a:rPr>
              <a:t>2.</a:t>
            </a:r>
            <a:r>
              <a:rPr lang="zh-CN" altLang="en-US" sz="4000" b="1">
                <a:latin typeface="黑体" panose="02010609060101010101" pitchFamily="49" charset="-122"/>
                <a:ea typeface="黑体" panose="02010609060101010101" pitchFamily="49" charset="-122"/>
                <a:sym typeface="宋体" panose="02010600030101010101" pitchFamily="2" charset="-122"/>
              </a:rPr>
              <a:t>前面</a:t>
            </a:r>
            <a:r>
              <a:rPr lang="en-US" altLang="zh-CN" sz="4000" b="1">
                <a:latin typeface="黑体" panose="02010609060101010101" pitchFamily="49" charset="-122"/>
                <a:ea typeface="黑体" panose="02010609060101010101" pitchFamily="49" charset="-122"/>
                <a:sym typeface="宋体" panose="02010600030101010101" pitchFamily="2" charset="-122"/>
              </a:rPr>
              <a:t>4</a:t>
            </a:r>
            <a:r>
              <a:rPr lang="zh-CN" altLang="en-US" sz="4000" b="1">
                <a:latin typeface="黑体" panose="02010609060101010101" pitchFamily="49" charset="-122"/>
                <a:ea typeface="黑体" panose="02010609060101010101" pitchFamily="49" charset="-122"/>
                <a:sym typeface="宋体" panose="02010600030101010101" pitchFamily="2" charset="-122"/>
              </a:rPr>
              <a:t>段主要揭示</a:t>
            </a:r>
            <a:r>
              <a:rPr lang="zh-CN" altLang="en-US" sz="4000" b="1">
                <a:solidFill>
                  <a:srgbClr val="7030A0"/>
                </a:solidFill>
                <a:latin typeface="黑体" panose="02010609060101010101" pitchFamily="49" charset="-122"/>
                <a:ea typeface="黑体" panose="02010609060101010101" pitchFamily="49" charset="-122"/>
                <a:sym typeface="宋体" panose="02010600030101010101" pitchFamily="2" charset="-122"/>
              </a:rPr>
              <a:t>什么是“送去主义”及</a:t>
            </a:r>
            <a:r>
              <a:rPr lang="zh-CN" altLang="en-US" sz="4000" b="1">
                <a:latin typeface="黑体" panose="02010609060101010101" pitchFamily="49" charset="-122"/>
                <a:ea typeface="黑体" panose="02010609060101010101" pitchFamily="49" charset="-122"/>
                <a:sym typeface="宋体" panose="02010600030101010101" pitchFamily="2" charset="-122"/>
              </a:rPr>
              <a:t>实行</a:t>
            </a:r>
            <a:r>
              <a:rPr lang="zh-CN" altLang="en-US" sz="4000" b="1">
                <a:latin typeface="Times New Roman" panose="02020603050405020304" charset="0"/>
                <a:ea typeface="黑体" panose="02010609060101010101" pitchFamily="49" charset="-122"/>
                <a:sym typeface="宋体" panose="02010600030101010101" pitchFamily="2" charset="-122"/>
              </a:rPr>
              <a:t>“</a:t>
            </a:r>
            <a:r>
              <a:rPr lang="zh-CN" altLang="en-US" sz="4000" b="1">
                <a:latin typeface="黑体" panose="02010609060101010101" pitchFamily="49" charset="-122"/>
                <a:ea typeface="黑体" panose="02010609060101010101" pitchFamily="49" charset="-122"/>
                <a:sym typeface="宋体" panose="02010600030101010101" pitchFamily="2" charset="-122"/>
              </a:rPr>
              <a:t>送去主义</a:t>
            </a:r>
            <a:r>
              <a:rPr lang="zh-CN" altLang="en-US" sz="4000" b="1">
                <a:latin typeface="Times New Roman" panose="02020603050405020304" charset="0"/>
                <a:ea typeface="黑体" panose="02010609060101010101" pitchFamily="49" charset="-122"/>
                <a:sym typeface="宋体" panose="02010600030101010101" pitchFamily="2" charset="-122"/>
              </a:rPr>
              <a:t>”</a:t>
            </a:r>
            <a:r>
              <a:rPr lang="zh-CN" altLang="en-US" sz="4000" b="1">
                <a:latin typeface="黑体" panose="02010609060101010101" pitchFamily="49" charset="-122"/>
                <a:ea typeface="黑体" panose="02010609060101010101" pitchFamily="49" charset="-122"/>
                <a:sym typeface="宋体" panose="02010600030101010101" pitchFamily="2" charset="-122"/>
              </a:rPr>
              <a:t>的</a:t>
            </a:r>
            <a:r>
              <a:rPr lang="zh-CN" altLang="en-US" sz="4000" b="1">
                <a:solidFill>
                  <a:srgbClr val="7030A0"/>
                </a:solidFill>
                <a:latin typeface="黑体" panose="02010609060101010101" pitchFamily="49" charset="-122"/>
                <a:ea typeface="黑体" panose="02010609060101010101" pitchFamily="49" charset="-122"/>
                <a:sym typeface="宋体" panose="02010600030101010101" pitchFamily="2" charset="-122"/>
              </a:rPr>
              <a:t>危险性。</a:t>
            </a:r>
            <a:endParaRPr lang="zh-CN" altLang="en-US" sz="4000" b="1">
              <a:solidFill>
                <a:srgbClr val="7030A0"/>
              </a:solidFill>
              <a:latin typeface="黑体" panose="02010609060101010101" pitchFamily="49" charset="-122"/>
              <a:ea typeface="黑体" panose="02010609060101010101" pitchFamily="49" charset="-122"/>
            </a:endParaRPr>
          </a:p>
        </p:txBody>
      </p:sp>
      <p:sp>
        <p:nvSpPr>
          <p:cNvPr id="156678" name="文本框 4"/>
          <p:cNvSpPr/>
          <p:nvPr/>
        </p:nvSpPr>
        <p:spPr>
          <a:xfrm>
            <a:off x="1524000" y="4951413"/>
            <a:ext cx="8759825" cy="1322070"/>
          </a:xfrm>
          <a:prstGeom prst="rect">
            <a:avLst/>
          </a:prstGeom>
          <a:noFill/>
          <a:ln w="9525">
            <a:noFill/>
          </a:ln>
        </p:spPr>
        <p:txBody>
          <a:bodyPr wrap="square" anchor="t" anchorCtr="0">
            <a:spAutoFit/>
          </a:bodyPr>
          <a:lstStyle/>
          <a:p>
            <a:r>
              <a:rPr lang="en-US" altLang="zh-CN" sz="4000" b="1">
                <a:latin typeface="黑体" panose="02010609060101010101" pitchFamily="49" charset="-122"/>
                <a:ea typeface="黑体" panose="02010609060101010101" pitchFamily="49" charset="-122"/>
                <a:sym typeface="宋体" panose="02010600030101010101" pitchFamily="2" charset="-122"/>
              </a:rPr>
              <a:t>3.</a:t>
            </a:r>
            <a:r>
              <a:rPr lang="zh-CN" altLang="en-US" sz="4000" b="1">
                <a:latin typeface="黑体" panose="02010609060101010101" pitchFamily="49" charset="-122"/>
                <a:ea typeface="黑体" panose="02010609060101010101" pitchFamily="49" charset="-122"/>
                <a:sym typeface="宋体" panose="02010600030101010101" pitchFamily="2" charset="-122"/>
              </a:rPr>
              <a:t>后面</a:t>
            </a:r>
            <a:r>
              <a:rPr lang="en-US" altLang="zh-CN" sz="4000" b="1">
                <a:latin typeface="黑体" panose="02010609060101010101" pitchFamily="49" charset="-122"/>
                <a:ea typeface="黑体" panose="02010609060101010101" pitchFamily="49" charset="-122"/>
                <a:sym typeface="宋体" panose="02010600030101010101" pitchFamily="2" charset="-122"/>
              </a:rPr>
              <a:t>5</a:t>
            </a:r>
            <a:r>
              <a:rPr lang="zh-CN" altLang="en-US" sz="4000" b="1">
                <a:latin typeface="黑体" panose="02010609060101010101" pitchFamily="49" charset="-122"/>
                <a:ea typeface="黑体" panose="02010609060101010101" pitchFamily="49" charset="-122"/>
                <a:sym typeface="宋体" panose="02010600030101010101" pitchFamily="2" charset="-122"/>
              </a:rPr>
              <a:t>段论证</a:t>
            </a:r>
            <a:r>
              <a:rPr lang="zh-CN" altLang="en-US" sz="4000" b="1">
                <a:solidFill>
                  <a:srgbClr val="7030A0"/>
                </a:solidFill>
                <a:latin typeface="黑体" panose="02010609060101010101" pitchFamily="49" charset="-122"/>
                <a:ea typeface="黑体" panose="02010609060101010101" pitchFamily="49" charset="-122"/>
                <a:sym typeface="宋体" panose="02010600030101010101" pitchFamily="2" charset="-122"/>
              </a:rPr>
              <a:t>什么是“拿来主义”</a:t>
            </a:r>
            <a:r>
              <a:rPr lang="zh-CN" altLang="en-US" sz="4000" b="1">
                <a:latin typeface="黑体" panose="02010609060101010101" pitchFamily="49" charset="-122"/>
                <a:ea typeface="黑体" panose="02010609060101010101" pitchFamily="49" charset="-122"/>
                <a:sym typeface="宋体" panose="02010600030101010101" pitchFamily="2" charset="-122"/>
              </a:rPr>
              <a:t>及</a:t>
            </a:r>
            <a:r>
              <a:rPr lang="zh-CN" altLang="en-US" sz="4000" b="1">
                <a:solidFill>
                  <a:srgbClr val="7030A0"/>
                </a:solidFill>
                <a:latin typeface="黑体" panose="02010609060101010101" pitchFamily="49" charset="-122"/>
                <a:ea typeface="黑体" panose="02010609060101010101" pitchFamily="49" charset="-122"/>
                <a:sym typeface="宋体" panose="02010600030101010101" pitchFamily="2" charset="-122"/>
              </a:rPr>
              <a:t>为什么</a:t>
            </a:r>
            <a:r>
              <a:rPr lang="zh-CN" altLang="en-US" sz="4000" b="1">
                <a:latin typeface="黑体" panose="02010609060101010101" pitchFamily="49" charset="-122"/>
                <a:ea typeface="黑体" panose="02010609060101010101" pitchFamily="49" charset="-122"/>
                <a:sym typeface="宋体" panose="02010600030101010101" pitchFamily="2" charset="-122"/>
              </a:rPr>
              <a:t>要实行</a:t>
            </a:r>
            <a:r>
              <a:rPr lang="zh-CN" altLang="en-US" sz="4000" b="1">
                <a:latin typeface="Times New Roman" panose="02020603050405020304" charset="0"/>
                <a:ea typeface="黑体" panose="02010609060101010101" pitchFamily="49" charset="-122"/>
                <a:sym typeface="宋体" panose="02010600030101010101" pitchFamily="2" charset="-122"/>
              </a:rPr>
              <a:t>“</a:t>
            </a:r>
            <a:r>
              <a:rPr lang="zh-CN" altLang="en-US" sz="4000" b="1">
                <a:latin typeface="黑体" panose="02010609060101010101" pitchFamily="49" charset="-122"/>
                <a:ea typeface="黑体" panose="02010609060101010101" pitchFamily="49" charset="-122"/>
                <a:sym typeface="宋体" panose="02010600030101010101" pitchFamily="2" charset="-122"/>
              </a:rPr>
              <a:t>拿来主义</a:t>
            </a:r>
            <a:r>
              <a:rPr lang="zh-CN" altLang="en-US" sz="4000" b="1">
                <a:latin typeface="Times New Roman" panose="02020603050405020304" charset="0"/>
                <a:ea typeface="黑体" panose="02010609060101010101" pitchFamily="49" charset="-122"/>
                <a:sym typeface="宋体" panose="02010600030101010101" pitchFamily="2" charset="-122"/>
              </a:rPr>
              <a:t>”</a:t>
            </a:r>
            <a:r>
              <a:rPr lang="zh-CN" altLang="en-US" sz="4000" b="1">
                <a:latin typeface="黑体" panose="02010609060101010101" pitchFamily="49" charset="-122"/>
                <a:ea typeface="黑体" panose="02010609060101010101" pitchFamily="49" charset="-122"/>
                <a:sym typeface="宋体" panose="02010600030101010101" pitchFamily="2" charset="-122"/>
              </a:rPr>
              <a:t>。</a:t>
            </a:r>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6676"/>
                                        </p:tgtEl>
                                        <p:attrNameLst>
                                          <p:attrName>style.visibility</p:attrName>
                                        </p:attrNameLst>
                                      </p:cBhvr>
                                      <p:to>
                                        <p:strVal val="visible"/>
                                      </p:to>
                                    </p:set>
                                    <p:anim calcmode="lin" valueType="num">
                                      <p:cBhvr additive="base">
                                        <p:cTn id="7" dur="500" fill="hold"/>
                                        <p:tgtEl>
                                          <p:spTgt spid="156676"/>
                                        </p:tgtEl>
                                        <p:attrNameLst>
                                          <p:attrName>ppt_x</p:attrName>
                                        </p:attrNameLst>
                                      </p:cBhvr>
                                      <p:tavLst>
                                        <p:tav tm="0">
                                          <p:val>
                                            <p:strVal val="#ppt_x"/>
                                          </p:val>
                                        </p:tav>
                                        <p:tav tm="100000">
                                          <p:val>
                                            <p:strVal val="#ppt_x"/>
                                          </p:val>
                                        </p:tav>
                                      </p:tavLst>
                                    </p:anim>
                                    <p:anim calcmode="lin" valueType="num">
                                      <p:cBhvr additive="base">
                                        <p:cTn id="8" dur="500" fill="hold"/>
                                        <p:tgtEl>
                                          <p:spTgt spid="15667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6677"/>
                                        </p:tgtEl>
                                        <p:attrNameLst>
                                          <p:attrName>style.visibility</p:attrName>
                                        </p:attrNameLst>
                                      </p:cBhvr>
                                      <p:to>
                                        <p:strVal val="visible"/>
                                      </p:to>
                                    </p:set>
                                    <p:anim calcmode="lin" valueType="num">
                                      <p:cBhvr additive="base">
                                        <p:cTn id="13" dur="500" fill="hold"/>
                                        <p:tgtEl>
                                          <p:spTgt spid="156677"/>
                                        </p:tgtEl>
                                        <p:attrNameLst>
                                          <p:attrName>ppt_x</p:attrName>
                                        </p:attrNameLst>
                                      </p:cBhvr>
                                      <p:tavLst>
                                        <p:tav tm="0">
                                          <p:val>
                                            <p:strVal val="#ppt_x"/>
                                          </p:val>
                                        </p:tav>
                                        <p:tav tm="100000">
                                          <p:val>
                                            <p:strVal val="#ppt_x"/>
                                          </p:val>
                                        </p:tav>
                                      </p:tavLst>
                                    </p:anim>
                                    <p:anim calcmode="lin" valueType="num">
                                      <p:cBhvr additive="base">
                                        <p:cTn id="14" dur="500" fill="hold"/>
                                        <p:tgtEl>
                                          <p:spTgt spid="15667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6678"/>
                                        </p:tgtEl>
                                        <p:attrNameLst>
                                          <p:attrName>style.visibility</p:attrName>
                                        </p:attrNameLst>
                                      </p:cBhvr>
                                      <p:to>
                                        <p:strVal val="visible"/>
                                      </p:to>
                                    </p:set>
                                    <p:anim calcmode="lin" valueType="num">
                                      <p:cBhvr additive="base">
                                        <p:cTn id="19" dur="500" fill="hold"/>
                                        <p:tgtEl>
                                          <p:spTgt spid="156678"/>
                                        </p:tgtEl>
                                        <p:attrNameLst>
                                          <p:attrName>ppt_x</p:attrName>
                                        </p:attrNameLst>
                                      </p:cBhvr>
                                      <p:tavLst>
                                        <p:tav tm="0">
                                          <p:val>
                                            <p:strVal val="#ppt_x"/>
                                          </p:val>
                                        </p:tav>
                                        <p:tav tm="100000">
                                          <p:val>
                                            <p:strVal val="#ppt_x"/>
                                          </p:val>
                                        </p:tav>
                                      </p:tavLst>
                                    </p:anim>
                                    <p:anim calcmode="lin" valueType="num">
                                      <p:cBhvr additive="base">
                                        <p:cTn id="20" dur="500" fill="hold"/>
                                        <p:tgtEl>
                                          <p:spTgt spid="1566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p:bldP spid="156677" grpId="0"/>
      <p:bldP spid="156678"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9055"/>
  <p:tag name="KSO_WM_UNIT_ID" val="custom20189055_10*i*6"/>
  <p:tag name="KSO_WM_UNIT_INDEX" val="6"/>
  <p:tag name="KSO_WM_UNIT_TYPE" val="i"/>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_1"/>
  <p:tag name="KSO_WM_TAG_VERSION" val="1.0"/>
  <p:tag name="KSO_WM_TEMPLATE_CATEGORY" val="custom"/>
  <p:tag name="KSO_WM_TEMPLATE_INDEX" val="20189055"/>
  <p:tag name="KSO_WM_UNIT_ID" val="custom20189055_8*i*1"/>
  <p:tag name="KSO_WM_UNIT_INDEX" val="1"/>
  <p:tag name="KSO_WM_UNIT_TYPE" val="i"/>
</p:tagLst>
</file>

<file path=ppt/tags/tag69.xml><?xml version="1.0" encoding="utf-8"?>
<p:tagLst xmlns:a="http://schemas.openxmlformats.org/drawingml/2006/main" xmlns:r="http://schemas.openxmlformats.org/officeDocument/2006/relationships" xmlns:p="http://schemas.openxmlformats.org/presentationml/2006/main">
  <p:tag name="KSO_WM_UNIT_TABLE_BEAUTIFY" val="smartTable{fc4f82fd-d777-4405-97bc-2b9c0ba7dc6a}"/>
  <p:tag name="TABLE_ENDDRAG_ORIGIN_RECT" val="892*447"/>
  <p:tag name="TABLE_ENDDRAG_RECT" val="22*58*892*447"/>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9055"/>
  <p:tag name="KSO_WM_UNIT_ID" val="custom20189055_10*i*3"/>
  <p:tag name="KSO_WM_UNIT_INDEX" val="3"/>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7895</Words>
  <Application>Microsoft Office PowerPoint</Application>
  <PresentationFormat>自定义</PresentationFormat>
  <Paragraphs>426</Paragraphs>
  <Slides>80</Slides>
  <Notes>3</Notes>
  <HiddenSlides>0</HiddenSlides>
  <MMClips>0</MMClips>
  <ScaleCrop>false</ScaleCrop>
  <HeadingPairs>
    <vt:vector size="4" baseType="variant">
      <vt:variant>
        <vt:lpstr>主题</vt:lpstr>
      </vt:variant>
      <vt:variant>
        <vt:i4>1</vt:i4>
      </vt:variant>
      <vt:variant>
        <vt:lpstr>幻灯片标题</vt:lpstr>
      </vt:variant>
      <vt:variant>
        <vt:i4>80</vt:i4>
      </vt:variant>
    </vt:vector>
  </HeadingPairs>
  <TitlesOfParts>
    <vt:vector size="81" baseType="lpstr">
      <vt:lpstr>Office 主题​​</vt:lpstr>
      <vt:lpstr>《拿来主义》 -----论述类文本的论证分析</vt:lpstr>
      <vt:lpstr>课文典例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揣摩鉴赏·语言艺术</vt:lpstr>
      <vt:lpstr>PowerPoint 演示文稿</vt:lpstr>
      <vt:lpstr>PowerPoint 演示文稿</vt:lpstr>
      <vt:lpstr>PowerPoint 演示文稿</vt:lpstr>
      <vt:lpstr>揣摩鉴赏·语言艺术</vt:lpstr>
      <vt:lpstr>文章的语言艺术：</vt:lpstr>
      <vt:lpstr>PowerPoint 演示文稿</vt:lpstr>
      <vt:lpstr>PowerPoint 演示文稿</vt:lpstr>
      <vt:lpstr>PowerPoint 演示文稿</vt:lpstr>
      <vt:lpstr>拿来主义的含义是什么？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归纳中心：</vt:lpstr>
      <vt:lpstr>PowerPoint 演示文稿</vt:lpstr>
      <vt:lpstr>PowerPoint 演示文稿</vt:lpstr>
      <vt:lpstr>比喻论证</vt:lpstr>
      <vt:lpstr>PowerPoint 演示文稿</vt:lpstr>
      <vt:lpstr>选点精讲</vt:lpstr>
      <vt:lpstr> 一、论述类文本三要素 </vt:lpstr>
      <vt:lpstr>2．论据</vt:lpstr>
      <vt:lpstr>3．论证 </vt:lpstr>
      <vt:lpstr>二、如何分析论证</vt:lpstr>
      <vt:lpstr>1．分析论点 </vt:lpstr>
      <vt:lpstr>2．分析论据 </vt:lpstr>
      <vt:lpstr>3．分析论证角度和方法 </vt:lpstr>
      <vt:lpstr>(2)论证方法</vt:lpstr>
      <vt:lpstr>4.分析论证结构 </vt:lpstr>
      <vt:lpstr>4.分析论证结构</vt:lpstr>
      <vt:lpstr>(2)“三论”特点 </vt:lpstr>
      <vt:lpstr>PowerPoint 演示文稿</vt:lpstr>
      <vt:lpstr>PowerPoint 演示文稿</vt:lpstr>
      <vt:lpstr>PowerPoint 演示文稿</vt:lpstr>
      <vt:lpstr>(2)段意的再概括 </vt:lpstr>
      <vt:lpstr>2．层次梳理清晰</vt:lpstr>
      <vt:lpstr> (2)答案体现承接 </vt:lpstr>
      <vt:lpstr>角度一　精准分析理据关系 </vt:lpstr>
      <vt:lpstr>角度二　精准分析论证特点 </vt:lpstr>
      <vt:lpstr>PowerPoint 演示文稿</vt:lpstr>
      <vt:lpstr>角度三　精准分析论证作用(效果) </vt:lpstr>
      <vt:lpstr>PowerPoint 演示文稿</vt:lpstr>
      <vt:lpstr>（2021·全国乙卷）(一)论述类文本阅读 </vt:lpstr>
      <vt:lpstr>PowerPoint 演示文稿</vt:lpstr>
      <vt:lpstr>PowerPoint 演示文稿</vt:lpstr>
      <vt:lpstr>PowerPoint 演示文稿</vt:lpstr>
      <vt:lpstr>（1）下列关于原文内容的理解和分析，不正的一项是(   )</vt:lpstr>
      <vt:lpstr>【答案】C</vt:lpstr>
      <vt:lpstr>（2）下列对原文论证的相关分析，不正确的一项是(   )    </vt:lpstr>
      <vt:lpstr>【答案】A</vt:lpstr>
      <vt:lpstr>（3）根据原文内容，下列说法正碑的一项是(   )  </vt:lpstr>
      <vt:lpstr> 【答案】B    </vt:lpstr>
      <vt:lpstr> （2021·全国甲）(一)论述类文本阅读   </vt:lpstr>
      <vt:lpstr>PowerPoint 演示文稿</vt:lpstr>
      <vt:lpstr>PowerPoint 演示文稿</vt:lpstr>
      <vt:lpstr>PowerPoint 演示文稿</vt:lpstr>
      <vt:lpstr>（1）下列关于原文内容的理解和分析，不正确的一项是（    ）  </vt:lpstr>
      <vt:lpstr>【答案】B</vt:lpstr>
      <vt:lpstr>（2）下列对原文论证的相关分析，不正确的一项是（    ）        </vt:lpstr>
      <vt:lpstr>【答案】A</vt:lpstr>
      <vt:lpstr>（3）根据原文内容，下列说法不正确的一项是（    ）</vt:lpstr>
      <vt:lpstr>【答案】B   </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《拿来主义》 -----论述类文本的论证分析</dc:title>
  <dc:creator>rbm.xkw.com</dc:creator>
  <cp:lastModifiedBy>User</cp:lastModifiedBy>
  <cp:revision>2</cp:revision>
  <cp:lastPrinted>2021-12-02T09:21:20Z</cp:lastPrinted>
  <dcterms:created xsi:type="dcterms:W3CDTF">2021-12-02T09:21:20Z</dcterms:created>
  <dcterms:modified xsi:type="dcterms:W3CDTF">2022-09-25T03:17:50Z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