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sldIdLst>
    <p:sldId id="256" r:id="rId3"/>
    <p:sldId id="262" r:id="rId4"/>
    <p:sldId id="263" r:id="rId5"/>
    <p:sldId id="264" r:id="rId6"/>
    <p:sldId id="266" r:id="rId7"/>
    <p:sldId id="265" r:id="rId8"/>
    <p:sldId id="267" r:id="rId9"/>
    <p:sldId id="270" r:id="rId10"/>
    <p:sldId id="269" r:id="rId11"/>
    <p:sldId id="268" r:id="rId12"/>
    <p:sldId id="276" r:id="rId13"/>
    <p:sldId id="436" r:id="rId14"/>
    <p:sldId id="279" r:id="rId15"/>
    <p:sldId id="280" r:id="rId16"/>
    <p:sldId id="282" r:id="rId17"/>
    <p:sldId id="283" r:id="rId18"/>
    <p:sldId id="281" r:id="rId19"/>
    <p:sldId id="284" r:id="rId20"/>
    <p:sldId id="289" r:id="rId21"/>
    <p:sldId id="296" r:id="rId22"/>
    <p:sldId id="294" r:id="rId23"/>
    <p:sldId id="297" r:id="rId24"/>
    <p:sldId id="300" r:id="rId25"/>
    <p:sldId id="339" r:id="rId26"/>
    <p:sldId id="301" r:id="rId27"/>
    <p:sldId id="299" r:id="rId28"/>
    <p:sldId id="311" r:id="rId29"/>
    <p:sldId id="308" r:id="rId30"/>
    <p:sldId id="309" r:id="rId31"/>
    <p:sldId id="305" r:id="rId32"/>
    <p:sldId id="313" r:id="rId33"/>
    <p:sldId id="314" r:id="rId34"/>
    <p:sldId id="303" r:id="rId35"/>
    <p:sldId id="316" r:id="rId36"/>
    <p:sldId id="317" r:id="rId37"/>
    <p:sldId id="328" r:id="rId38"/>
    <p:sldId id="318" r:id="rId39"/>
    <p:sldId id="323" r:id="rId40"/>
    <p:sldId id="324" r:id="rId41"/>
    <p:sldId id="325" r:id="rId42"/>
    <p:sldId id="371" r:id="rId43"/>
    <p:sldId id="404" r:id="rId44"/>
    <p:sldId id="326" r:id="rId45"/>
    <p:sldId id="327" r:id="rId46"/>
    <p:sldId id="329" r:id="rId47"/>
    <p:sldId id="330" r:id="rId48"/>
    <p:sldId id="331" r:id="rId49"/>
    <p:sldId id="363" r:id="rId50"/>
    <p:sldId id="385" r:id="rId51"/>
    <p:sldId id="386" r:id="rId52"/>
    <p:sldId id="364" r:id="rId53"/>
    <p:sldId id="365" r:id="rId54"/>
    <p:sldId id="366" r:id="rId55"/>
    <p:sldId id="390" r:id="rId56"/>
    <p:sldId id="388" r:id="rId57"/>
    <p:sldId id="369" r:id="rId58"/>
    <p:sldId id="391" r:id="rId59"/>
    <p:sldId id="394" r:id="rId60"/>
    <p:sldId id="395" r:id="rId62"/>
    <p:sldId id="397" r:id="rId63"/>
    <p:sldId id="398" r:id="rId64"/>
    <p:sldId id="402" r:id="rId65"/>
    <p:sldId id="396" r:id="rId66"/>
    <p:sldId id="428" r:id="rId67"/>
    <p:sldId id="429" r:id="rId68"/>
    <p:sldId id="431" r:id="rId69"/>
    <p:sldId id="432" r:id="rId70"/>
    <p:sldId id="495" r:id="rId71"/>
    <p:sldId id="430" r:id="rId72"/>
    <p:sldId id="434" r:id="rId73"/>
    <p:sldId id="435" r:id="rId74"/>
    <p:sldId id="496" r:id="rId75"/>
    <p:sldId id="498" r:id="rId76"/>
    <p:sldId id="525" r:id="rId77"/>
    <p:sldId id="500" r:id="rId78"/>
    <p:sldId id="501" r:id="rId79"/>
    <p:sldId id="502" r:id="rId80"/>
    <p:sldId id="503" r:id="rId81"/>
    <p:sldId id="504" r:id="rId82"/>
    <p:sldId id="505" r:id="rId83"/>
    <p:sldId id="506" r:id="rId84"/>
    <p:sldId id="507" r:id="rId85"/>
    <p:sldId id="508" r:id="rId86"/>
    <p:sldId id="509" r:id="rId87"/>
    <p:sldId id="510" r:id="rId88"/>
    <p:sldId id="511" r:id="rId89"/>
    <p:sldId id="512" r:id="rId90"/>
    <p:sldId id="513" r:id="rId91"/>
    <p:sldId id="514" r:id="rId92"/>
    <p:sldId id="515" r:id="rId93"/>
    <p:sldId id="516" r:id="rId94"/>
    <p:sldId id="518" r:id="rId95"/>
    <p:sldId id="517" r:id="rId96"/>
    <p:sldId id="519" r:id="rId97"/>
    <p:sldId id="520" r:id="rId98"/>
  </p:sldIdLst>
  <p:sldSz cx="12192000" cy="6858000"/>
  <p:notesSz cx="6858000" cy="9144000"/>
  <p:custDataLst>
    <p:tags r:id="rId10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2CC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9" d="100"/>
          <a:sy n="69" d="100"/>
        </p:scale>
        <p:origin x="608" y="40"/>
      </p:cViewPr>
      <p:guideLst>
        <p:guide orient="horz" pos="2218"/>
        <p:guide pos="39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presProps" Target="presProps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3" Type="http://schemas.openxmlformats.org/officeDocument/2006/relationships/tags" Target="tags/tag83.xml"/><Relationship Id="rId102" Type="http://schemas.openxmlformats.org/officeDocument/2006/relationships/commentAuthors" Target="commentAuthors.xml"/><Relationship Id="rId101" Type="http://schemas.openxmlformats.org/officeDocument/2006/relationships/tableStyles" Target="tableStyles.xml"/><Relationship Id="rId100" Type="http://schemas.openxmlformats.org/officeDocument/2006/relationships/viewProps" Target="view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1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tags" Target="../tags/tag7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Relationship Id="rId3" Type="http://schemas.openxmlformats.org/officeDocument/2006/relationships/image" Target="../media/image1.png"/><Relationship Id="rId2" Type="http://schemas.microsoft.com/office/2007/relationships/media" Target="../media/media3.mp3"/><Relationship Id="rId1" Type="http://schemas.openxmlformats.org/officeDocument/2006/relationships/audio" Target="../media/media3.mp3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17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038145" y="2275160"/>
            <a:ext cx="9799200" cy="1472400"/>
          </a:xfrm>
        </p:spPr>
        <p:txBody>
          <a:bodyPr>
            <a:noAutofit/>
          </a:bodyPr>
          <a:lstStyle/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四时之景，乐亦无穷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——七上第一单元整体教学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二、实战演练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1624330"/>
            <a:ext cx="1024826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这是一篇散文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就像一首诗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听名家范读课文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张开想象的翅膀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在头脑中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再现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文中描绘的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春景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感受大自然的蓬勃生机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学生大声朗读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模仿名家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读出美感。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指名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把握好重音和停连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提示朗读中要重读的字词句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以及应该停留连接之处。（朗读符号的运用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关注书下注释</a:t>
            </a:r>
            <a:r>
              <a:rPr 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④⑤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有关重音和停连的解释。）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春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17486" y="2851612"/>
            <a:ext cx="406400" cy="4064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0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0755" y="611505"/>
            <a:ext cx="2895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技巧一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3200" b="1"/>
              <a:t>重音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896620" y="1468755"/>
            <a:ext cx="1006729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读出重音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是对一句话中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需要强调的词语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进行加以重读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以引起读者的注意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着重号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“·”标示在词语下面。重音常常落在有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并列关系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对比关系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转折关系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递进关系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强调意味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修辞手法运用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之处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6620" y="4184650"/>
            <a:ext cx="7564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示例：一直期待你的光临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95985" y="4768215"/>
            <a:ext cx="10219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一直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强调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等待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</a:rPr>
              <a:t>三月</a:t>
            </a: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到来的时间之久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应该读重音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0745" y="418465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强调意味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4910" y="3444240"/>
            <a:ext cx="8679180" cy="1045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③你一定是走来的／瞧你上气不接下气／亲爱的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别来无恙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等等等等／你动身时自然可好</a:t>
            </a:r>
            <a:r>
              <a:rPr lang="zh-CN" altLang="en-US" sz="3200"/>
              <a:t> 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148715" y="4489450"/>
            <a:ext cx="93472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运用拟人的手法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采用第二人称与春天对话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更能体现与春天的关系亲密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情感显得真实、真挚。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亲爱的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等可以读重音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537" name="矩形 22536"/>
          <p:cNvSpPr/>
          <p:nvPr/>
        </p:nvSpPr>
        <p:spPr>
          <a:xfrm>
            <a:off x="1184910" y="724218"/>
            <a:ext cx="9711055" cy="66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①你的信我已收到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而鸟／和枫树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却不知你已在途中</a:t>
            </a:r>
            <a:endParaRPr sz="3000" b="1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8715" y="1392555"/>
            <a:ext cx="92697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字和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字起到转折作用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表现诗人已经感受到春天到来的气息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为鸟和树木的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慢一拍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感到可惜。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“</a:t>
            </a:r>
            <a:r>
              <a:rPr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而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不知</a:t>
            </a:r>
            <a:r>
              <a:rPr lang="en-US" altLang="zh-CN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j-lt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等可以读重音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53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0755" y="611505"/>
            <a:ext cx="2895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技巧二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3200" b="1"/>
              <a:t>停连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896620" y="1468755"/>
            <a:ext cx="1006729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读出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停连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,指朗读语流的停顿和连接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就是表现朗读的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语言节奏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读出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快慢适度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有张有弛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的效果。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“∨”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停顿号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标示在词语之间的上方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有无标点均可使用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停顿的时间稍稍加长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如用于有标点符号的地方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表示停顿的时间再长一些。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“⌒”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连接号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标示在词语之间的上方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明为了表达的需要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在此处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要一口气连贯地读下来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有标点也不停顿。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0755" y="611505"/>
            <a:ext cx="2895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/>
              <a:t>技巧三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3200" b="1"/>
              <a:t>语气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896620" y="1468755"/>
            <a:ext cx="100672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ea typeface="宋体" panose="02010600030101010101" pitchFamily="2" charset="-122"/>
              </a:rPr>
              <a:t>语气不同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ea typeface="宋体" panose="02010600030101010101" pitchFamily="2" charset="-122"/>
              </a:rPr>
              <a:t>语义也会发生变化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>
                <a:ea typeface="宋体" panose="02010600030101010101" pitchFamily="2" charset="-122"/>
              </a:rPr>
              <a:t>(</a:t>
            </a:r>
            <a:r>
              <a:rPr sz="3200" b="1">
                <a:ea typeface="宋体" panose="02010600030101010101" pitchFamily="2" charset="-122"/>
              </a:rPr>
              <a:t>排比句、反复句读出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昂扬的节奏</a:t>
            </a:r>
            <a:r>
              <a:rPr sz="3200">
                <a:ea typeface="宋体" panose="02010600030101010101" pitchFamily="2" charset="-122"/>
              </a:rPr>
              <a:t>)</a:t>
            </a:r>
            <a:endParaRPr sz="32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8650" y="114681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【朗读句子】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41805" y="2131695"/>
            <a:ext cx="95954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例1．盼望着，盼望着，东风来了，春天的脚步近了。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555" y="28829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重音指导：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882900"/>
            <a:ext cx="82689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盼望着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应该重读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突出作者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盼春的急切心情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</a:t>
            </a:r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的方法更能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体现其急切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所以第二个</a:t>
            </a:r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应该读得更重一些。</a:t>
            </a:r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后面应该稍加停顿一下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后面是盼望的对象。重读</a:t>
            </a:r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800" b="1"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</a:t>
            </a:r>
            <a:r>
              <a:rPr sz="2800" b="1"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是为了表现当春天真的来临时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内心的激动、惊喜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2802890" y="2466975"/>
            <a:ext cx="138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4300220" y="2466975"/>
            <a:ext cx="138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5610" y="200660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矩形 22540"/>
          <p:cNvSpPr/>
          <p:nvPr/>
        </p:nvSpPr>
        <p:spPr>
          <a:xfrm>
            <a:off x="6568758" y="2466658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矩形 22540"/>
          <p:cNvSpPr/>
          <p:nvPr/>
        </p:nvSpPr>
        <p:spPr>
          <a:xfrm>
            <a:off x="9630728" y="2466658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461" grpId="0"/>
      <p:bldP spid="6" grpId="0"/>
      <p:bldP spid="7" grpId="0"/>
      <p:bldP spid="19460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16025" y="963295"/>
            <a:ext cx="98825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．山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朗润起来了，水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涨起来里，太阳的脸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红起来了。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490" y="168402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重音指导：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65070" y="1684020"/>
            <a:ext cx="82689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ea typeface="宋体" panose="02010600030101010101" pitchFamily="2" charset="-122"/>
              </a:rPr>
              <a:t>引导学生分析“朗润”“涨”“红”的特点。“朗润”是明亮润泽的意思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因为阳光照在上面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明亮起来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山清水秀。冬天的水是枯的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冰雪融化之后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水“涨”起来了。“红”字不仅写出了太阳的颜色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也写出了太阳的温暖。这三个词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突出了春的特点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在读的时候应该加重。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2867025" y="1268095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矩形 22540"/>
          <p:cNvSpPr/>
          <p:nvPr/>
        </p:nvSpPr>
        <p:spPr>
          <a:xfrm>
            <a:off x="5643880" y="1268095"/>
            <a:ext cx="138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矩形 22540"/>
          <p:cNvSpPr/>
          <p:nvPr/>
        </p:nvSpPr>
        <p:spPr>
          <a:xfrm>
            <a:off x="9344660" y="1268095"/>
            <a:ext cx="1389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3650" y="8077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9085" y="80772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10015" y="90233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461" grpId="0"/>
      <p:bldP spid="2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5" name="矩形 19460"/>
          <p:cNvSpPr/>
          <p:nvPr/>
        </p:nvSpPr>
        <p:spPr>
          <a:xfrm>
            <a:off x="5972175" y="3246438"/>
            <a:ext cx="2463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3300" y="794385"/>
            <a:ext cx="1037653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例3. 坐着，躺着，打两个滚，踢几脚球，赛几趟跑，捉几回迷藏。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900" y="190563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停连指导：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8570" y="1836420"/>
            <a:ext cx="87039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排比</a:t>
            </a:r>
            <a:r>
              <a:rPr sz="2800" b="1">
                <a:ea typeface="宋体" panose="02010600030101010101" pitchFamily="2" charset="-122"/>
              </a:rPr>
              <a:t>的句式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六个动词写出了春草带给人的欢乐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前面两个是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静态</a:t>
            </a:r>
            <a:r>
              <a:rPr sz="2800" b="1">
                <a:ea typeface="宋体" panose="02010600030101010101" pitchFamily="2" charset="-122"/>
              </a:rPr>
              <a:t>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后面是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动态</a:t>
            </a:r>
            <a:r>
              <a:rPr sz="2800" b="1">
                <a:ea typeface="宋体" panose="02010600030101010101" pitchFamily="2" charset="-122"/>
              </a:rPr>
              <a:t>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一句比一句活跃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ea typeface="宋体" panose="02010600030101010101" pitchFamily="2" charset="-122"/>
              </a:rPr>
              <a:t>应该逐渐读出这种</a:t>
            </a:r>
            <a:r>
              <a:rPr sz="2800" b="1">
                <a:solidFill>
                  <a:srgbClr val="FF0000"/>
                </a:solidFill>
                <a:ea typeface="宋体" panose="02010600030101010101" pitchFamily="2" charset="-122"/>
              </a:rPr>
              <a:t>欢乐的语气</a:t>
            </a:r>
            <a:r>
              <a:rPr sz="2800" b="1">
                <a:ea typeface="宋体" panose="02010600030101010101" pitchFamily="2" charset="-122"/>
              </a:rPr>
              <a:t>。</a:t>
            </a:r>
            <a:endParaRPr sz="2800" b="1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3695" y="65722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7965" y="6578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22010" y="65405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6855" y="65786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91700" y="657860"/>
            <a:ext cx="613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60855" y="413639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轻悄悄的，草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软绵绵的。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3900" y="468947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停连指导：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28570" y="4689475"/>
            <a:ext cx="8406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写人的感受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虽然没有直接抒情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但能够感受到人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轻松愉悦的心情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让人回味无穷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所以读的时候要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稍微舒缓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一些。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9010" y="403733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43450" y="403733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90980" y="783590"/>
            <a:ext cx="98348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自主设计《春》中其他语句的重音和停连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互相评价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读出抑扬顿挫的节奏韵味。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2" name="矩形 21511"/>
          <p:cNvSpPr/>
          <p:nvPr/>
        </p:nvSpPr>
        <p:spPr>
          <a:xfrm>
            <a:off x="1588770" y="1893570"/>
            <a:ext cx="967295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5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小草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偷偷地从土里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钻出来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绿绿的。园子里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田野里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瞧去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一大片一大片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满是的。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22540"/>
          <p:cNvSpPr/>
          <p:nvPr/>
        </p:nvSpPr>
        <p:spPr>
          <a:xfrm>
            <a:off x="4817110" y="4822190"/>
            <a:ext cx="2667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" name="矩形 22540"/>
          <p:cNvSpPr/>
          <p:nvPr/>
        </p:nvSpPr>
        <p:spPr>
          <a:xfrm>
            <a:off x="6363335" y="2254885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7630160" y="2254885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0495" name="矩形 22540"/>
          <p:cNvSpPr/>
          <p:nvPr/>
        </p:nvSpPr>
        <p:spPr>
          <a:xfrm>
            <a:off x="5067935" y="2254885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5863590" y="2838450"/>
            <a:ext cx="1379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05685" y="189357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7110" y="189357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9590" y="243903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6" name="矩形 21525"/>
          <p:cNvSpPr/>
          <p:nvPr/>
        </p:nvSpPr>
        <p:spPr>
          <a:xfrm>
            <a:off x="1720215" y="3171825"/>
            <a:ext cx="96659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en-US" altLang="zh-CN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                </a:t>
            </a:r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“钻”“嫩嫩”“绿绿”重读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突出春草顽强的生命力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“偷偷地”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重读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突出春草在人们不经意间生长</a:t>
            </a:r>
            <a:r>
              <a:rPr lang="en-US" altLang="zh-CN" sz="2800" b="1" strike="noStrike" noProof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带来春的气息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8770" y="317182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>
                <a:latin typeface="黑体" panose="02010609060101010101" charset="-122"/>
                <a:ea typeface="黑体" panose="02010609060101010101" charset="-122"/>
              </a:rPr>
              <a:t>朗读指导：</a:t>
            </a:r>
            <a:endParaRPr lang="zh-CN" altLang="en-US" sz="3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88770" y="4438015"/>
            <a:ext cx="9158605" cy="1245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风里带来些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新翻的泥土的气息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混着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青草味儿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还有各种花的香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都在微微润湿的空气里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酝酿。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73450" y="439737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69835" y="4469130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9020" y="499618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22540"/>
          <p:cNvSpPr/>
          <p:nvPr/>
        </p:nvSpPr>
        <p:spPr>
          <a:xfrm>
            <a:off x="2581275" y="2254885"/>
            <a:ext cx="1379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" name="矩形 22540"/>
          <p:cNvSpPr/>
          <p:nvPr/>
        </p:nvSpPr>
        <p:spPr>
          <a:xfrm>
            <a:off x="7826375" y="4822190"/>
            <a:ext cx="17754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8" name="矩形 22540"/>
          <p:cNvSpPr/>
          <p:nvPr/>
        </p:nvSpPr>
        <p:spPr>
          <a:xfrm>
            <a:off x="3105150" y="5436870"/>
            <a:ext cx="714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矩形 22540"/>
          <p:cNvSpPr/>
          <p:nvPr/>
        </p:nvSpPr>
        <p:spPr>
          <a:xfrm>
            <a:off x="7684770" y="5375275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6" grpId="0"/>
      <p:bldP spid="20495" grpId="0"/>
      <p:bldP spid="3" grpId="0"/>
      <p:bldP spid="4" grpId="0"/>
      <p:bldP spid="8" grpId="0"/>
      <p:bldP spid="5" grpId="0"/>
      <p:bldP spid="21526" grpId="0"/>
      <p:bldP spid="11" grpId="0"/>
      <p:bldP spid="19461" grpId="0"/>
      <p:bldP spid="13" grpId="0"/>
      <p:bldP spid="17" grpId="0"/>
      <p:bldP spid="18" grpId="0"/>
      <p:bldP spid="14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5995" y="1267460"/>
            <a:ext cx="9651365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鸟儿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将窠巢安在繁花嫩叶当中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高兴起来了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呼朋引伴地卖弄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清脆的喉咙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唱出宛转的曲子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轻风流水应和着。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1707515" y="12674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6395" y="190500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6301740" y="1652270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矩形 22540"/>
          <p:cNvSpPr/>
          <p:nvPr/>
        </p:nvSpPr>
        <p:spPr>
          <a:xfrm>
            <a:off x="8390890" y="1652270"/>
            <a:ext cx="1663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5995" y="22453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4010025" y="22453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8716645" y="224536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975995" y="3284855"/>
            <a:ext cx="989393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春天像刚落地的娃娃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从头到脚都是新的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生长着。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春天像小姑娘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花枝招展的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走着。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春天像健壮的青年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有铁一般的胳膊和腰脚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，他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领着我们上前去。 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2515" y="36506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4613275" y="328485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5" name="矩形 22540"/>
          <p:cNvSpPr/>
          <p:nvPr/>
        </p:nvSpPr>
        <p:spPr>
          <a:xfrm>
            <a:off x="7091680" y="4177665"/>
            <a:ext cx="714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16645" y="36506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5" name="文本框 14"/>
          <p:cNvSpPr txBox="1"/>
          <p:nvPr/>
        </p:nvSpPr>
        <p:spPr>
          <a:xfrm>
            <a:off x="1072515" y="41776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6" name="矩形 22540"/>
          <p:cNvSpPr/>
          <p:nvPr/>
        </p:nvSpPr>
        <p:spPr>
          <a:xfrm>
            <a:off x="5986145" y="4172585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22540"/>
          <p:cNvSpPr/>
          <p:nvPr/>
        </p:nvSpPr>
        <p:spPr>
          <a:xfrm>
            <a:off x="7178040" y="3655695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2515" y="47555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19" name="矩形 22540"/>
          <p:cNvSpPr/>
          <p:nvPr/>
        </p:nvSpPr>
        <p:spPr>
          <a:xfrm>
            <a:off x="4799965" y="4765675"/>
            <a:ext cx="5413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2515" y="526415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" grpId="0"/>
      <p:bldP spid="5" grpId="0"/>
      <p:bldP spid="6" grpId="0"/>
      <p:bldP spid="8" grpId="0"/>
      <p:bldP spid="9" grpId="0"/>
      <p:bldP spid="11" grpId="0"/>
      <p:bldP spid="13" grpId="0"/>
      <p:bldP spid="20495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400" y="587445"/>
            <a:ext cx="10969200" cy="705600"/>
          </a:xfrm>
        </p:spPr>
        <p:txBody>
          <a:bodyPr/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单元学习目标（阅读）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330" y="1447800"/>
            <a:ext cx="11095355" cy="3815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.学会以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审美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的眼光感受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美的语言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所描绘的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美的物象和意境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体会作者的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美情美意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培养热爱语文、热爱自然、热爱人生的情感。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2.掌握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重音和停连的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朗读要领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通过朗读深入体会诗文的思想感情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汉语声韵之美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3.揣摩课文言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语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体会文学语言的表达手法。理解</a:t>
            </a:r>
            <a:r>
              <a:rPr lang="zh-CN" altLang="en-US" sz="3000" b="1">
                <a:solidFill>
                  <a:srgbClr val="00B05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比喻和拟人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等修辞手法的表达效果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提高鉴赏能力。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</a:t>
            </a:r>
            <a:r>
              <a:rPr lang="zh-CN" altLang="en-US" sz="3000" b="1">
                <a:solidFill>
                  <a:srgbClr val="3112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通过联想和想象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将作品的语言文字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还原为画面、意象、情境并衍生出新的内容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发展形象思维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提高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审美</a:t>
            </a:r>
            <a:r>
              <a:rPr lang="zh-CN" altLang="en-US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能力。</a:t>
            </a:r>
            <a:endParaRPr lang="zh-CN" altLang="en-US" sz="3000" b="1">
              <a:uFillTx/>
              <a:latin typeface="宋体" panose="02010600030101010101" pitchFamily="2" charset="-122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436370" y="1040130"/>
            <a:ext cx="95954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展示朗读课文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想象课文描绘的景物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学生互评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老师点评。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1591380" y="26531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三、布置作业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1310" y="3418840"/>
            <a:ext cx="95954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课时特训的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1—3,5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熟读并背诵课文。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2287270" y="1646555"/>
            <a:ext cx="761746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第二课时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《济南的冬天》朗读训练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19746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掌握重音和停连的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要领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有感情地朗读课文。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2.梳理内容,品味语言,体会作者的感情。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63443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一、情境导入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010" y="1229360"/>
            <a:ext cx="10429875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在你的印象里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冬天是怎样的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有哪些代表性的景物？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介绍老舍及其作品。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文本框 99"/>
          <p:cNvSpPr txBox="1"/>
          <p:nvPr/>
        </p:nvSpPr>
        <p:spPr>
          <a:xfrm>
            <a:off x="912495" y="2538095"/>
            <a:ext cx="9286240" cy="2430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老舍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(1899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1966)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原名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舒庆春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舍予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满族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作家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。有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人民艺术家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之称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。主要作品有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小说《骆驼祥子》《四世同堂》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话剧《茶馆》《龙须沟》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等。他以描写城市人民生活著称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使用地道的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北京口语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富有幽默感。作品有鲜明的地方色彩和浓厚的生活情趣。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667" y="621460"/>
            <a:ext cx="4127500" cy="8556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498600" y="1790065"/>
            <a:ext cx="1279525" cy="446405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髻</a:t>
            </a:r>
            <a:endParaRPr lang="zh-CN" altLang="en-US" sz="4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镶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落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护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6959600" y="1735455"/>
            <a:ext cx="2536825" cy="417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宽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ch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水z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zhù xù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chéng</a:t>
            </a: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清</a:t>
            </a:r>
            <a:endParaRPr lang="zh-CN" altLang="en-US" sz="4000" b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659380" y="1645920"/>
            <a:ext cx="3839845" cy="43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jì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xi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zhuó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k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9232265" y="1850390"/>
            <a:ext cx="251269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敞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藻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贮蓄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澄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959812" y="621460"/>
            <a:ext cx="4127500" cy="8556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二、实战演练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1624330"/>
            <a:ext cx="102482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听名家范读课文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好重音、停连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感受济南冬天的魅力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自由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模仿名家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读出美感。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指名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第三自然段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结合自己理解标出的重音和停连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注意语气语调</a:t>
            </a:r>
            <a:r>
              <a:rPr lang="en-US" altLang="zh-CN" sz="3200" b="1"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有感情、有节奏地朗读。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《济南的冬天》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748368" y="2082434"/>
            <a:ext cx="406400" cy="4064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311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8" name="图片 8" descr="e4bd573a5efc3c37d4b756dc288b816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4780" y="347980"/>
            <a:ext cx="11833860" cy="63144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6635" y="1514475"/>
            <a:ext cx="10726420" cy="355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     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①对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表示强调的动词、形容词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、或者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表示程度的词语要重读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；</a:t>
            </a:r>
            <a:r>
              <a:rPr lang="en-US" alt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  </a:t>
            </a:r>
            <a:endParaRPr lang="en-US" altLang="zh-CN" sz="3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  <a:p>
            <a:pPr indent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     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②对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表示突出强调部分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、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表情达意的转折处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  <a:sym typeface="+mn-ea"/>
              </a:rPr>
              <a:t>、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或者对那些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需要展开想象或进行回味的词语后要停顿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；</a:t>
            </a:r>
            <a:endParaRPr lang="zh-CN" sz="3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  <a:p>
            <a:pPr indent="2667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 </a:t>
            </a:r>
            <a:r>
              <a:rPr lang="en-US" alt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    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③句子间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内容联系较紧密处、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或者在没有标点符号而</a:t>
            </a:r>
            <a:r>
              <a:rPr lang="zh-CN" sz="3000" b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内容需要有所区分的地方要连读</a:t>
            </a:r>
            <a:r>
              <a:rPr lang="zh-CN" sz="3000" b="1">
                <a:solidFill>
                  <a:schemeClr val="tx1"/>
                </a:solidFill>
                <a:uFillTx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chemeClr val="tx1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1670120" y="80906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总结方法：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/>
        </p:nvSpPr>
        <p:spPr>
          <a:xfrm>
            <a:off x="1289685" y="872490"/>
            <a:ext cx="9723755" cy="50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朗读全文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读出文章的语言节奏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读出语句中的情感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感受语言文字的表现力（预学三）。</a:t>
            </a:r>
            <a:endParaRPr lang="zh-CN" altLang="en-US" sz="32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30000"/>
              </a:lnSpc>
              <a:spcBef>
                <a:spcPts val="0"/>
              </a:spcBef>
            </a:pP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（1)根据你的理解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标出下面三句话的重音和停连。</a:t>
            </a: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indent="-342900" fontAlgn="base">
              <a:lnSpc>
                <a:spcPct val="130000"/>
              </a:lnSpc>
              <a:spcBef>
                <a:spcPts val="0"/>
              </a:spcBef>
            </a:pP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①明天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也许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就是春天了吧？</a:t>
            </a: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30000"/>
              </a:lnSpc>
              <a:spcBef>
                <a:spcPts val="0"/>
              </a:spcBef>
            </a:pP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②最妙的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是下点儿小雪呀。</a:t>
            </a: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30000"/>
              </a:lnSpc>
              <a:spcBef>
                <a:spcPts val="0"/>
              </a:spcBef>
            </a:pP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③况且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那长枝的垂柳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还要在水里</a:t>
            </a: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照个影儿呢。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4330" y="252476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0170" y="252476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22540"/>
          <p:cNvSpPr/>
          <p:nvPr/>
        </p:nvSpPr>
        <p:spPr>
          <a:xfrm>
            <a:off x="3159760" y="2915285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5490" y="3199130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6615" y="356616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﹒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894330" y="3827145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61330" y="3827145"/>
            <a:ext cx="4876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∨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91450" y="376555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⌒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22540"/>
          <p:cNvSpPr/>
          <p:nvPr/>
        </p:nvSpPr>
        <p:spPr>
          <a:xfrm>
            <a:off x="5877560" y="4159250"/>
            <a:ext cx="1035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﹒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9" grpId="0"/>
      <p:bldP spid="6" grpId="0"/>
      <p:bldP spid="10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/>
        </p:nvSpPr>
        <p:spPr>
          <a:xfrm>
            <a:off x="676910" y="273050"/>
            <a:ext cx="10423525" cy="16021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（2)老舍在文中用了许多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“吧”“呀”“呢”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若把这些语气词删去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是否更好？请结合以上这些句子中语气词的作用来进行分析。</a:t>
            </a: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1078865" y="1793875"/>
            <a:ext cx="95357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句①中的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“吧”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也许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一词相照应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写人们因济南冬日的温暖几乎产生了春天即将到来的错觉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突出了欣喜之情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“吧”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字不能删去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078865" y="3116580"/>
            <a:ext cx="92417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句②表达了作者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对济南冬日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下小雪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的深情赞美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字在句中加强了语气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突出了赞美之情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“呀”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字不能删去。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1078865" y="4008755"/>
            <a:ext cx="90785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句③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运用拟人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的修辞手法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写出了水边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垂柳娇媚又顽皮的情态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十分风趣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“呢”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字饱含作者对冬日济南水清柳媚的赞美之情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“呢”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字不能删去。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1078865" y="5311140"/>
            <a:ext cx="93097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“吧”“呀”“呢”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这些语气词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能很好地传达作者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对济南冬天的喜爱、赞美之情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语气词大量出现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这种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情感会更强烈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。所以这些语气词不能删去。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标题 1"/>
          <p:cNvSpPr>
            <a:spLocks noGrp="1"/>
          </p:cNvSpPr>
          <p:nvPr/>
        </p:nvSpPr>
        <p:spPr>
          <a:xfrm>
            <a:off x="897960" y="354591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难点：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97960" y="180601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教学重点：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6115" y="2403475"/>
            <a:ext cx="92830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训练朗读和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把握重音、停连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品味课文精美的语言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6115" y="4251325"/>
            <a:ext cx="9188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通过观察自然美景进行写作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掌握写景的技巧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三、整体感知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7360" y="1783715"/>
            <a:ext cx="96107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1.思考：作者写济南的冬天有怎样的总特点？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2.课文写了济南冬天的哪些景物？表达了作者怎样的思想感情？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3.欣赏教材插图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观察小山、矮松、济南城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揣摩作者的心情。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76935" y="908685"/>
            <a:ext cx="2332990" cy="705485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板书设计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0" name="文本框 48133"/>
          <p:cNvSpPr txBox="1"/>
          <p:nvPr/>
        </p:nvSpPr>
        <p:spPr>
          <a:xfrm>
            <a:off x="1220470" y="2510790"/>
            <a:ext cx="1928495" cy="133794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济南的冬天总特点  （       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48" name="文本框 48147"/>
          <p:cNvSpPr txBox="1"/>
          <p:nvPr/>
        </p:nvSpPr>
        <p:spPr>
          <a:xfrm>
            <a:off x="1558608" y="3265170"/>
            <a:ext cx="10080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温晴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48134"/>
          <p:cNvSpPr txBox="1"/>
          <p:nvPr/>
        </p:nvSpPr>
        <p:spPr>
          <a:xfrm>
            <a:off x="4175125" y="2192020"/>
            <a:ext cx="1597660" cy="179959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宝地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（      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的老城）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148965" y="3175000"/>
            <a:ext cx="1026160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49" name="文本框 48148"/>
          <p:cNvSpPr txBox="1"/>
          <p:nvPr/>
        </p:nvSpPr>
        <p:spPr>
          <a:xfrm>
            <a:off x="4574540" y="2764790"/>
            <a:ext cx="10699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暖和舒适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9925" y="2663190"/>
            <a:ext cx="965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对比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1275" name="左大括号 10"/>
          <p:cNvSpPr/>
          <p:nvPr/>
        </p:nvSpPr>
        <p:spPr>
          <a:xfrm>
            <a:off x="5772468" y="1951038"/>
            <a:ext cx="287337" cy="2281237"/>
          </a:xfrm>
          <a:prstGeom prst="leftBrace">
            <a:avLst>
              <a:gd name="adj1" fmla="val 4667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48137"/>
          <p:cNvSpPr txBox="1"/>
          <p:nvPr/>
        </p:nvSpPr>
        <p:spPr>
          <a:xfrm>
            <a:off x="6059805" y="1951038"/>
            <a:ext cx="1511300" cy="53403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绘山景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6" name="文本框 48138"/>
          <p:cNvSpPr txBox="1"/>
          <p:nvPr/>
        </p:nvSpPr>
        <p:spPr>
          <a:xfrm>
            <a:off x="6059805" y="3848418"/>
            <a:ext cx="1584325" cy="534035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>
              <a:lnSpc>
                <a:spcPct val="90000"/>
              </a:lnSpc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左大括号 10"/>
          <p:cNvSpPr/>
          <p:nvPr/>
        </p:nvSpPr>
        <p:spPr>
          <a:xfrm>
            <a:off x="7606665" y="1394460"/>
            <a:ext cx="268288" cy="1647825"/>
          </a:xfrm>
          <a:prstGeom prst="leftBrace">
            <a:avLst>
              <a:gd name="adj1" fmla="val 480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0" name="文本框 48149"/>
          <p:cNvSpPr txBox="1"/>
          <p:nvPr/>
        </p:nvSpPr>
        <p:spPr>
          <a:xfrm>
            <a:off x="6092825" y="3848418"/>
            <a:ext cx="15113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描水色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5" name="文本框 48154"/>
          <p:cNvSpPr txBox="1"/>
          <p:nvPr/>
        </p:nvSpPr>
        <p:spPr>
          <a:xfrm>
            <a:off x="7765415" y="1394460"/>
            <a:ext cx="3277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阳光朗照下的小山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56" name="文本框 48155"/>
          <p:cNvSpPr txBox="1"/>
          <p:nvPr/>
        </p:nvSpPr>
        <p:spPr>
          <a:xfrm>
            <a:off x="7765415" y="2075180"/>
            <a:ext cx="3277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薄雪覆盖下的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小山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65415" y="2663190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城外远山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57" name="文本框 48156"/>
          <p:cNvSpPr txBox="1"/>
          <p:nvPr/>
        </p:nvSpPr>
        <p:spPr>
          <a:xfrm>
            <a:off x="7930833" y="3897630"/>
            <a:ext cx="2233612" cy="435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绿、清、蓝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8" grpId="0"/>
      <p:bldP spid="48149" grpId="0"/>
      <p:bldP spid="7" grpId="0"/>
      <p:bldP spid="48150" grpId="0"/>
      <p:bldP spid="48155" grpId="0"/>
      <p:bldP spid="48156" grpId="0"/>
      <p:bldP spid="8" grpId="0"/>
      <p:bldP spid="481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59960" y="97987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四、布置作业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5950" y="1685290"/>
            <a:ext cx="95954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课时特训的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1—3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背诵自己喜欢的段落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783080" y="1432560"/>
            <a:ext cx="870331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第三课时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000" b="1">
                <a:latin typeface="Arial" panose="020B0604020202020204" pitchFamily="34" charset="0"/>
                <a:ea typeface="楷体_GB2312" pitchFamily="49" charset="-122"/>
              </a:rPr>
              <a:t>《春》《济南的冬天》比较阅读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197465" cy="2614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1.梳理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2.聚焦两篇文章中雅词、佳句、美段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学习比喻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拟人的修辞以及多种写景的手法。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3.体会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文章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绘图之美和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意境之美。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89400" y="59379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一、结构美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2880" y="1299210"/>
            <a:ext cx="96107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1.朗读课文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分别概括出这两篇文章所描绘的春季和冬季的画卷。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2.结构美：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5120" y="2299970"/>
            <a:ext cx="91338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《春》春草图、春花图、春风图、春雨图、迎春图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95120" y="2792095"/>
            <a:ext cx="8880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《济南的冬天》光耀小山、雪后小山、城外远山、蓝水晶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5120" y="4345305"/>
            <a:ext cx="91338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《春》盼春—绘春—赞春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95120" y="4898390"/>
            <a:ext cx="91338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《济南的冬天》总特点—绘山景—描水色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1200" y="5571490"/>
            <a:ext cx="21240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总—分—总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999560" y="40075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二、语言美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2240" y="1045210"/>
            <a:ext cx="98952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有感情地朗读你喜欢的画卷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想想为什么作者能描绘出这么精彩的画面？为什么语言能如此优美？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4320" y="212153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多用修辞（《春》）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2240" y="2674620"/>
            <a:ext cx="9590405" cy="380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盼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望着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盼望着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东风来了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春天的脚步近了。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2.小草偷偷地从土里钻出米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嫩嫩的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绿绿的。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3.鸟儿将巢安在繁花嫩叶当中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高兴起来了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呼朋引伴地卖弄清脆的喉咙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唱出宛转的曲子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跟轻风流水应和着。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4.野花遍地是：杂样儿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有名字的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没名字的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散在花从里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像眼睛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像星星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还眨呀眨的。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5.红的像火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粉的像霞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白的像雪。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10320" y="2674620"/>
            <a:ext cx="2397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拟人、反复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10320" y="3258185"/>
            <a:ext cx="2091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61880" y="4258945"/>
            <a:ext cx="2091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00440" y="5259705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4400" y="584327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比喻、排比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1360" y="303530"/>
            <a:ext cx="1097280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像牛毛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像花针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像细丝。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7.一切都像刚睡醒的样子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欣欣然张开了眼。山朗润起来了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水涨起来了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太阳的脸红起来了。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8.桃树、杏树、梨树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你不让我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我不让你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都开满了花赶趟儿。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9.坐着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躺着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打两个滚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踢几脚球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赛几趟跑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捉几回迷藏。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0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“吹面不寒杨柳风”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不错的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像母亲的手抚摸着你。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一年之计在于春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;刚起头儿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有的是工夫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有的是希望。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春天像刚落地的娃娃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从头到脚都是新的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它生长着。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春天像小姑娘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花枝招展的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走着。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春天像健壮的青年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有铁一般的胳膊和腰脚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领着我们上前去。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2285" y="23368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比喻、排比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2285" y="122301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拟人、排比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2285" y="214122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89820" y="2577465"/>
            <a:ext cx="1078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0245" y="3505835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引用、比喻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1145" y="3896995"/>
            <a:ext cx="10890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引用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2555" y="5807710"/>
            <a:ext cx="34931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排比、拟人、比喻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1505" y="22479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多用修辞（《济南的冬天》）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777875"/>
            <a:ext cx="10968355" cy="5900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一个老城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有山有水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全在天底下晒着阳光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暖和安适地睡着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只等春风来把它们唤醒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这是不是个理想的境界？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这一圈小山在冬天特别可爱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好像是把济南放在一个小摇篮里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它们安静不动地低声地说：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你们放心吧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这儿准保暖和。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endParaRPr lang="zh-CN" altLang="en-US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山上的矮松越发的青黑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树尖上顶着一髻儿白花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好像日本看护妇。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山坡上,有的地方雪厚点,有的地方草色还露着,这样,一道儿白,一道儿暗黄,给山们穿上一件带水纹的花衣；看着看着,这件花衣好像被风儿吹动,叫你希望看见一点更美的山的肌肤。等到快日落的时候,微黄的阳光斜射在山腰上,那点薄雪好像忽然害了羞,微微露出点粉色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7350" y="1250315"/>
            <a:ext cx="2091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7350" y="266319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6055" y="3622040"/>
            <a:ext cx="1059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6055" y="6094730"/>
            <a:ext cx="27114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比喻、拟人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2" grpId="0"/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81990" y="1092200"/>
            <a:ext cx="10462260" cy="380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古老的济南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城里那么狭窄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城外又那么宽敞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山坡上卧着些小村庄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小村庄的房顶上卧着点雪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这是张小水墨画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也许是唐代的名手画的吧。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水也不忍得冻上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况且那些长枝的垂柳还要在水里照个影儿呢！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由澄清的河水慢慢往上看吧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半空中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天上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自上而下全是那么清亮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那么蓝汪汪的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整个的是块空灵的蓝水晶。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13835" y="2181860"/>
            <a:ext cx="1059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8965" y="3228340"/>
            <a:ext cx="2091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拟人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29875" y="4255770"/>
            <a:ext cx="10591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587445"/>
            <a:ext cx="10969200" cy="705600"/>
          </a:xfrm>
        </p:spPr>
        <p:txBody>
          <a:bodyPr>
            <a:norm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单元教学计划安排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8550" y="1461135"/>
            <a:ext cx="94221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第一二课时：《春》《济南的冬天》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朗读训练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第三课时：《春》《济南的冬天》比较阅读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比喻、拟人的修辞以及多种写景的手法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第四课时：自读《雨的四季》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第五课时：拓展“1+X”群文阅读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第六课时：写意自然、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学会观察景物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0915" y="193040"/>
            <a:ext cx="21767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品味语言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915" y="776605"/>
            <a:ext cx="29368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策略推荐: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1720" y="1250950"/>
            <a:ext cx="54927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推敲词语（动词、形容词）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1720" y="2787650"/>
            <a:ext cx="5901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推敲句式（排比句、反问句）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1720" y="5045710"/>
            <a:ext cx="54927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推敲修辞（比喻、拟人等）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1061720" y="1834515"/>
            <a:ext cx="105918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“小草也青得逼你的眼”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逼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字写出了春雨中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小草的青翠夺目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写出了在春雨的滋润下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万物都更加新鲜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表达了作者对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春雨的赞美之情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21526" name="矩形 21525"/>
          <p:cNvSpPr/>
          <p:nvPr/>
        </p:nvSpPr>
        <p:spPr>
          <a:xfrm>
            <a:off x="1158240" y="3301365"/>
            <a:ext cx="102736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连用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六个动词形成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排比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的气势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准确生动地描写出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孩子们活动的情景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衬托出春草的柔软舒适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令人喜爱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。而且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将小草和孩子们这两个富有生命力的形象组合起来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互相照应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使得整个春草图显示出一派生机勃勃的景象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1720" y="5629910"/>
            <a:ext cx="102736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运用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比喻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的修辞手法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将风吹在脸上比作母亲的手抚摸着你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形象地表现了春风的柔和温暖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988" grpId="0"/>
      <p:bldP spid="2152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6" name="矩形 88071"/>
          <p:cNvSpPr/>
          <p:nvPr/>
        </p:nvSpPr>
        <p:spPr>
          <a:xfrm>
            <a:off x="902970" y="845820"/>
            <a:ext cx="1016508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一个老城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有山有水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全在蓝天下很暖和安适地睡着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只等春风来把他们唤醒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这是不是个理想的境界？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Rectangle 2"/>
          <p:cNvSpPr>
            <a:spLocks noGrp="1"/>
          </p:cNvSpPr>
          <p:nvPr/>
        </p:nvSpPr>
        <p:spPr>
          <a:xfrm>
            <a:off x="1847850" y="260033"/>
            <a:ext cx="8496300" cy="50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Calibri" panose="020F0502020204030204" charset="0"/>
                <a:ea typeface="微软雅黑" panose="020B0503020204020204" charset="-122"/>
                <a:cs typeface="+mn-cs"/>
              </a:rPr>
              <a:t>  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品味下列语句</a:t>
            </a:r>
            <a:r>
              <a:rPr lang="en-US" altLang="zh-CN" sz="3000" b="1" strike="noStrike" noProof="1">
                <a:uFillTx/>
                <a:latin typeface="+mn-lt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体会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拟人手法的表达效果。</a:t>
            </a:r>
            <a:endParaRPr lang="zh-CN" altLang="en-US" sz="30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73" name="矩形 88072"/>
          <p:cNvSpPr/>
          <p:nvPr/>
        </p:nvSpPr>
        <p:spPr>
          <a:xfrm>
            <a:off x="969010" y="1711325"/>
            <a:ext cx="993584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暖和安适地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睡着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en-US" altLang="en-US" sz="2800" b="1" err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把他们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唤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醒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手法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把山水比作人,有人一样的动作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增添了趣味性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。几个句子组合起来,创造出一种优美、温馨的意境。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9" name="Text Box 3"/>
          <p:cNvSpPr txBox="1"/>
          <p:nvPr/>
        </p:nvSpPr>
        <p:spPr>
          <a:xfrm>
            <a:off x="902335" y="2841625"/>
            <a:ext cx="1000188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这一圈小山在冬天特别可爱,好像是把济南放在一个小摇篮里,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们全安静不动地低声地说: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你们放心吧,这儿准保暖和。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952500" y="3707130"/>
            <a:ext cx="990155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运用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拟人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手法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把山比作人,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有人一样的动作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会说话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有爱心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,是对济南的山作想象的描写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表达了作者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对济南的山的热爱之情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1" name="Text Box 3"/>
          <p:cNvSpPr txBox="1"/>
          <p:nvPr/>
        </p:nvSpPr>
        <p:spPr>
          <a:xfrm>
            <a:off x="969010" y="4646930"/>
            <a:ext cx="993521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等到快日落的时候,微黄的阳光斜射在山腰上,那点儿薄雪好像忽然害了羞,微微露出点儿粉色。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69010" y="5512435"/>
            <a:ext cx="1000696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运用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拟人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手法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把薄雪比作人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有感情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会害羞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比单纯客观写景好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矩形 61445"/>
          <p:cNvSpPr/>
          <p:nvPr/>
        </p:nvSpPr>
        <p:spPr>
          <a:xfrm>
            <a:off x="1927225" y="5990590"/>
            <a:ext cx="85324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好的拟人</a:t>
            </a:r>
            <a:r>
              <a:rPr lang="zh-CN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应该神形兼备</a:t>
            </a:r>
            <a:r>
              <a:rPr lang="zh-CN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并让读者体会到作者的情思。</a:t>
            </a:r>
            <a:endParaRPr lang="zh-CN" altLang="en-US" sz="2800" b="1" strike="noStrike" noProof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2" grpId="0" bldLvl="0"/>
      <p:bldP spid="3" grpId="0" bldLvl="0"/>
      <p:bldP spid="6144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70" name="Rectangle 8"/>
          <p:cNvSpPr/>
          <p:nvPr/>
        </p:nvSpPr>
        <p:spPr>
          <a:xfrm>
            <a:off x="2049145" y="995045"/>
            <a:ext cx="8498205" cy="78295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天儿越晴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水藻越绿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就凭这些绿的精神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水也不忍得冻上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况且那长枝的垂柳还要在水里照个影儿呢</a:t>
            </a:r>
            <a:r>
              <a:rPr lang="en-US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!</a:t>
            </a:r>
            <a:endParaRPr lang="en-US"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2049780" y="3569335"/>
            <a:ext cx="8497570" cy="12642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</a:t>
            </a:r>
            <a:r>
              <a:rPr sz="2800" b="1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是的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这些绿藻是自己享受那水的甜美呢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不是为谁看的。它们知道它们那点绿的心事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它们终年在那儿吻着水波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noProof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做着绿色的香梦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1" name="Rectangle 9"/>
          <p:cNvSpPr/>
          <p:nvPr/>
        </p:nvSpPr>
        <p:spPr>
          <a:xfrm>
            <a:off x="2122488" y="4908868"/>
            <a:ext cx="84248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拟人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的手法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作者写出了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绿藻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的婀娜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绿得浓郁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绿得那样可爱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让整个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济南充满着诗意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5975" y="2012950"/>
            <a:ext cx="84978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的手法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传神地描写在冬天的济南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水</a:t>
            </a:r>
            <a:r>
              <a:rPr lang="zh-CN" altLang="en-US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是那样的绿那样的暖和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垂柳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是那样的柔美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浸透着作者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对温晴的济南冬天的喜爱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bldLvl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999560" y="40075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三、绘图美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2235" y="993775"/>
            <a:ext cx="98952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（一）多感官描写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7180" y="1475740"/>
            <a:ext cx="970026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概念：就是运用眼、耳、鼻、舌、手等身体感官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把视觉、听觉、嗅觉、味觉、触觉等感觉转换成文字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用来描写大自然或人、事物的各种现象。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2565" y="4720590"/>
            <a:ext cx="988949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大自然的风本是无形、无色、无味的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而作者通过自己的感官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把它写得形神兼备都捉摸得住了。作者于轻描淡抹中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看到许多充满诗意的画面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那牛背上儿童的短笛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这时候也成天嘹亮地响着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不也是诗中有画吗?有种在远处听的感觉。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7180" y="2860675"/>
            <a:ext cx="609600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00025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①写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触觉</a:t>
            </a: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的： </a:t>
            </a:r>
            <a:endParaRPr lang="zh-CN" sz="3000" b="1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②写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嗅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觉</a:t>
            </a: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的： </a:t>
            </a:r>
            <a:endParaRPr lang="zh-CN" sz="3000" b="1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00025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③写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听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觉</a:t>
            </a:r>
            <a:r>
              <a:rPr lang="zh-CN" sz="3000" b="1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的：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3799205" y="2952115"/>
            <a:ext cx="362902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像母亲的手抚摸着你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9205" y="3559810"/>
            <a:ext cx="439483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泥土气息、青草味、花香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0330" y="4167505"/>
            <a:ext cx="2863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鸟鸣声、短笛声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72235" y="993775"/>
            <a:ext cx="98952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）动静结合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7180" y="1607185"/>
            <a:ext cx="97002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概念：动静结合手法是一种写景方式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往往是在一种意境里描写动态与静态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形成形象在意境中的和谐统一的手法。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7180" y="4573905"/>
            <a:ext cx="95643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 ：看着看着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这件花衣好像被风儿吹动。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7820" y="2952115"/>
            <a:ext cx="93618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《春》：花下成千成百的蜜蜂嗡嗡的闹着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大小的蝴蝶飞来飞去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野花遍地是：杂样儿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有名字的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没名字的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散在草丛里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像眼睛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像星星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还眨呀眨的。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72235" y="993775"/>
            <a:ext cx="98952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）虚实结合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7180" y="1546860"/>
            <a:ext cx="970026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概念：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虚实结合就是把抽象的述说与具体的描写结合起来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或者是把眼前现实生活的描写与回忆、想象结合起来。 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7335" y="4114165"/>
            <a:ext cx="956437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《济南的冬天》中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看着看着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这件花衣好像被风儿吹动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一句是虚写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而山是实景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所以此处也有运用虚实结合。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8935" y="2627630"/>
            <a:ext cx="93618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《春》中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闭了眼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树上仿佛已经满是桃儿、杏儿、梨儿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一句为想象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花与蜂蝶是实写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所以此处运用虚实结合的手法。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8715" y="385445"/>
            <a:ext cx="98952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四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）正侧结合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215" y="938530"/>
            <a:ext cx="100920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《春》：桃树、杏树、梨树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你不让我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我不让你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都开满了花赶趟儿。红的像火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粉的像霞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白的像雪。花里带着甜味儿；闭了眼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树上仿佛已经满是桃儿、杏儿、梨儿。花下成千成百的蜜蜂嗡嗡地闹着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大小的蝴蝶飞来飞去。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66215" y="2876550"/>
            <a:ext cx="100190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前两句通过比喻、拟人、排比等修辞手法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生动形象地说明了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春花的多与艳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这两句是对春花的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正面描写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。后两句是对春花的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侧面描写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第三句调动各种感官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虚实结合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写出了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春花的香与甜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。最后一句借蜂闹蝶舞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暗示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花的艳丽和芳香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。这段文字正两笔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侧两笔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正侧结合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相得益彰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把春花描摹得立体可感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妙不可言。一幅美妙的春花图在读者面前伴随着文字的馨香悄然呈现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对春的喜爱、赞美之情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隐约可感。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78840" y="1347470"/>
            <a:ext cx="1002919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《济南的冬天》：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水藻真绿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把终年贮蓄的绿色全拿出来了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天越晴水藻越绿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就凭这些绿的精神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水也不忍得冻上。况且那长枝的垂柳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还要在水里照个影儿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840" y="2971800"/>
            <a:ext cx="1003871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作者运用比喻、拟人的修辞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在这里他没有直接写天气暖和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但是让人感受到了温暖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而是通过这水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这绿藻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这楚楚可爱的垂柳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来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侧面烘托天气暖和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你还能不说济南的冬天是慈善的吗？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999560" y="40075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四、意境美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2145" y="1183640"/>
            <a:ext cx="97002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借景抒情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9240" y="1844675"/>
            <a:ext cx="98894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/>
              <a:t>       </a:t>
            </a:r>
            <a:r>
              <a:rPr sz="3000" b="1"/>
              <a:t>“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凡景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皆情语</a:t>
            </a:r>
            <a:r>
              <a:rPr sz="3000" b="1"/>
              <a:t>”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这两篇文章都是景与情的紧密结合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作者在绘景的同时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都写出了自己的真切感受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甚至被外界景色感动了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而写出了真情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那些比喻、拟人才那么活灵活现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富有灵性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才能达到神似。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9240" y="3860165"/>
            <a:ext cx="988949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/>
              <a:t>       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学习课文的抒情写意的方法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这两篇文章表面看是描写春天、冬天的风景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其实质是抒情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景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情融为一体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表达作者对自然风光的热爱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对生活的热爱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表现作者的情怀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这就提示我们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写景作文要重视情感的发现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酝酿和表达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不能为写景而写景。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3" name="AutoShape 2"/>
          <p:cNvSpPr/>
          <p:nvPr/>
        </p:nvSpPr>
        <p:spPr>
          <a:xfrm>
            <a:off x="1685925" y="356235"/>
            <a:ext cx="9458325" cy="76771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/>
          <a:p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想象下列各句描绘的情景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说说加点语句的表达效果。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矩形 31749"/>
          <p:cNvSpPr/>
          <p:nvPr/>
        </p:nvSpPr>
        <p:spPr>
          <a:xfrm>
            <a:off x="2279650" y="1124109"/>
            <a:ext cx="73107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盼望着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盼望着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东风来了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春天的脚步近了。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矩形 22540"/>
          <p:cNvSpPr/>
          <p:nvPr/>
        </p:nvSpPr>
        <p:spPr>
          <a:xfrm>
            <a:off x="2553970" y="141287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796" name="矩形 22540"/>
          <p:cNvSpPr/>
          <p:nvPr/>
        </p:nvSpPr>
        <p:spPr>
          <a:xfrm>
            <a:off x="7496175" y="141287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797" name="矩形 22540"/>
          <p:cNvSpPr/>
          <p:nvPr/>
        </p:nvSpPr>
        <p:spPr>
          <a:xfrm>
            <a:off x="3809365" y="141287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1754" name="矩形 31753"/>
          <p:cNvSpPr/>
          <p:nvPr/>
        </p:nvSpPr>
        <p:spPr>
          <a:xfrm>
            <a:off x="1774825" y="1760538"/>
            <a:ext cx="85693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“盼望着”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语气是递进的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表达一种急切而欣喜的“盼望”心情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。“春天”本无脚步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是作者想象有的。没说“来了”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只说“近了”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是从春天刚起步说起。这是课文的开头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一上来就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传达了一种欢快而热烈的心情和气氛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矩形 31754"/>
          <p:cNvSpPr/>
          <p:nvPr/>
        </p:nvSpPr>
        <p:spPr>
          <a:xfrm>
            <a:off x="2208213" y="3642678"/>
            <a:ext cx="8135937" cy="6299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小草偷偷地从土里钻出来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嫩嫩的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绿绿的。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22540"/>
          <p:cNvSpPr/>
          <p:nvPr/>
        </p:nvSpPr>
        <p:spPr>
          <a:xfrm>
            <a:off x="3220720" y="4005263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1" name="矩形 22540"/>
          <p:cNvSpPr/>
          <p:nvPr/>
        </p:nvSpPr>
        <p:spPr>
          <a:xfrm>
            <a:off x="6554788" y="4005263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2" name="矩形 22540"/>
          <p:cNvSpPr/>
          <p:nvPr/>
        </p:nvSpPr>
        <p:spPr>
          <a:xfrm>
            <a:off x="7675245" y="4005263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3" name="矩形 22540"/>
          <p:cNvSpPr/>
          <p:nvPr/>
        </p:nvSpPr>
        <p:spPr>
          <a:xfrm>
            <a:off x="5087938" y="40052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1774825" y="4365625"/>
            <a:ext cx="8893175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偷偷地”和“钻”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表现小草的情态和动作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仿佛有灵性、有个性。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“嫩嫩的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绿绿的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定语后置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微软雅黑" panose="020B0503020204020204" charset="-122"/>
              </a:rPr>
              <a:t>本应放在“小草”前面。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后置之后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改变了正常的语序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造成语言的抑扬顿挫效果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句子变短了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也造成一种短而快的语流节奏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4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193415" y="1432560"/>
            <a:ext cx="729297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   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第一课时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《春》朗读训练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  <a:p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4817" name="文本框 2"/>
          <p:cNvSpPr txBox="1"/>
          <p:nvPr/>
        </p:nvSpPr>
        <p:spPr>
          <a:xfrm>
            <a:off x="1847850" y="765175"/>
            <a:ext cx="8424863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野花遍地是：杂样儿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有名字的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没名字的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散在草丛里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,像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眼睛,像星星,还眨呀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眨的。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8" name="矩形 22540"/>
          <p:cNvSpPr/>
          <p:nvPr/>
        </p:nvSpPr>
        <p:spPr>
          <a:xfrm>
            <a:off x="2351088" y="162877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19" name="矩形 22540"/>
          <p:cNvSpPr/>
          <p:nvPr/>
        </p:nvSpPr>
        <p:spPr>
          <a:xfrm>
            <a:off x="3503613" y="1628775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0" name="矩形 22540"/>
          <p:cNvSpPr/>
          <p:nvPr/>
        </p:nvSpPr>
        <p:spPr>
          <a:xfrm>
            <a:off x="4759008" y="16287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4280" name="矩形 54279"/>
          <p:cNvSpPr/>
          <p:nvPr/>
        </p:nvSpPr>
        <p:spPr>
          <a:xfrm>
            <a:off x="1847850" y="2205038"/>
            <a:ext cx="842486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“像眼睛”“像星星”写出了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野花的细小而明艳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点出春天的特点；“还眨呀眨的”是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拟人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用想象的笔法写出野花的情态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矩形 54280"/>
          <p:cNvSpPr/>
          <p:nvPr/>
        </p:nvSpPr>
        <p:spPr>
          <a:xfrm>
            <a:off x="1847850" y="3933825"/>
            <a:ext cx="8208963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看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像牛毛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像花针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像细丝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密密地斜织着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人家屋顶上全笼着一层薄烟。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矩形 22540"/>
          <p:cNvSpPr/>
          <p:nvPr/>
        </p:nvSpPr>
        <p:spPr>
          <a:xfrm>
            <a:off x="2565083" y="42570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4" name="矩形 22540"/>
          <p:cNvSpPr/>
          <p:nvPr/>
        </p:nvSpPr>
        <p:spPr>
          <a:xfrm>
            <a:off x="3820478" y="425704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4825" name="矩形 22540"/>
          <p:cNvSpPr/>
          <p:nvPr/>
        </p:nvSpPr>
        <p:spPr>
          <a:xfrm>
            <a:off x="4974590" y="429260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﹒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</a:rPr>
              <a:t>﹒﹒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4285" name="矩形 54284"/>
          <p:cNvSpPr/>
          <p:nvPr/>
        </p:nvSpPr>
        <p:spPr>
          <a:xfrm>
            <a:off x="1847850" y="5249863"/>
            <a:ext cx="83518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这里连用三个比喻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都是形容春雨的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通过印象的叠加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强化了表达效果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847795" y="43123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五、布置作业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780" y="1065530"/>
            <a:ext cx="93560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借鉴两篇课文的某些写法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,就你家乡某一季节的风景写一个片段。注意抓住特点来写,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不少于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95781" y="2531428"/>
            <a:ext cx="392557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</a:rPr>
              <a:t>认真观察</a:t>
            </a:r>
            <a:r>
              <a:rPr lang="en-US" altLang="zh-CN" sz="3000" b="1">
                <a:solidFill>
                  <a:schemeClr val="tx1"/>
                </a:solidFill>
                <a:uFillTx/>
                <a:sym typeface="+mn-ea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</a:rPr>
              <a:t>力求细致。</a:t>
            </a:r>
            <a:endParaRPr lang="zh-CN" altLang="en-US" sz="3000" b="1" dirty="0">
              <a:solidFill>
                <a:schemeClr val="tx1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95780" y="3148330"/>
            <a:ext cx="884745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Char char="•"/>
              <a:defRPr/>
            </a:pPr>
            <a:r>
              <a:rPr lang="zh-CN" altLang="en-US" sz="3000" b="1" dirty="0">
                <a:latin typeface="宋体" panose="02010600030101010101" pitchFamily="2" charset="-122"/>
              </a:rPr>
              <a:t>从景物的形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态、颜色、声音、味道、性质</a:t>
            </a:r>
            <a:r>
              <a:rPr lang="zh-CN" altLang="en-US" sz="3000" b="1" dirty="0">
                <a:latin typeface="宋体" panose="02010600030101010101" pitchFamily="2" charset="-122"/>
              </a:rPr>
              <a:t>等着笔</a:t>
            </a:r>
            <a:r>
              <a:rPr lang="zh-CN" altLang="zh-CN" sz="3000" b="1" dirty="0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</a:rPr>
              <a:t>调动人的视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觉、听觉、嗅觉、味觉、触</a:t>
            </a:r>
            <a:r>
              <a:rPr lang="zh-CN" altLang="en-US" sz="3000" b="1" dirty="0">
                <a:latin typeface="宋体" panose="02010600030101010101" pitchFamily="2" charset="-122"/>
              </a:rPr>
              <a:t>觉来发现美。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95992" y="4226243"/>
            <a:ext cx="928624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>
              <a:buFontTx/>
              <a:buChar char="•"/>
              <a:defRPr/>
            </a:pPr>
            <a:r>
              <a:rPr lang="zh-CN" altLang="en-US" sz="3000" b="1" dirty="0">
                <a:latin typeface="宋体" panose="02010600030101010101" pitchFamily="2" charset="-122"/>
              </a:rPr>
              <a:t>可以实写</a:t>
            </a:r>
            <a:r>
              <a:rPr lang="en-US" altLang="zh-CN"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</a:rPr>
              <a:t>也可以虚写（比如通过联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想、想象</a:t>
            </a:r>
            <a:r>
              <a:rPr lang="zh-CN" altLang="en-US" sz="3000" b="1" dirty="0">
                <a:latin typeface="宋体" panose="02010600030101010101" pitchFamily="2" charset="-122"/>
              </a:rPr>
              <a:t>写景）。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95993" y="4802536"/>
            <a:ext cx="535114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Char char="•"/>
              <a:defRPr/>
            </a:pPr>
            <a:r>
              <a:rPr lang="zh-CN" altLang="en-US" sz="3000" b="1" dirty="0">
                <a:latin typeface="宋体" panose="02010600030101010101" pitchFamily="2" charset="-122"/>
              </a:rPr>
              <a:t>要按照一定的顺序安排景物。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95780" y="5378450"/>
            <a:ext cx="89515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buFontTx/>
              <a:buChar char="•"/>
              <a:defRPr/>
            </a:pPr>
            <a:r>
              <a:rPr lang="zh-CN" altLang="en-US" sz="3000" b="1" dirty="0">
                <a:latin typeface="宋体" panose="02010600030101010101" pitchFamily="2" charset="-122"/>
              </a:rPr>
              <a:t>适当运用比</a:t>
            </a:r>
            <a:r>
              <a:rPr lang="zh-CN" altLang="en-US" sz="3000" b="1" dirty="0" smtClean="0">
                <a:latin typeface="宋体" panose="02010600030101010101" pitchFamily="2" charset="-122"/>
              </a:rPr>
              <a:t>喻、拟人、排比</a:t>
            </a:r>
            <a:r>
              <a:rPr lang="zh-CN" altLang="en-US" sz="3000" b="1" dirty="0">
                <a:latin typeface="宋体" panose="02010600030101010101" pitchFamily="2" charset="-122"/>
              </a:rPr>
              <a:t>等</a:t>
            </a:r>
            <a:r>
              <a:rPr lang="zh-CN" altLang="en-US" sz="3000" b="1" dirty="0">
                <a:latin typeface="宋体" panose="02010600030101010101" pitchFamily="2" charset="-122"/>
                <a:sym typeface="+mn-ea"/>
              </a:rPr>
              <a:t>修辞手法</a:t>
            </a:r>
            <a:r>
              <a:rPr lang="en-US" altLang="zh-CN"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</a:rPr>
              <a:t>增加文章的文采。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102995" y="1807845"/>
            <a:ext cx="9737090" cy="227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第四课时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自读《雨的四季》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19746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1.巩固前两课所学的朗读成果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读出文中的感情基调和层次变化。 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2.体会作者在观察、布局、遣词、造句、手法方面的独到之处。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3.体会作者热爱自然、热爱生活的美好情感。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63443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一、情境导入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48460" y="1339850"/>
            <a:ext cx="93954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回忆自身观察雨、感受雨的经历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谈谈自己喜欢哪个季节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哪个地域的雨。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11575" y="269882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二、美读课文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2420" y="3404235"/>
            <a:ext cx="9395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听名家范读课文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注意语气、重音、停连。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《雨的四季》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900133" y="3492530"/>
            <a:ext cx="406400" cy="406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82420" y="4261485"/>
            <a:ext cx="9395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朗读自己喜欢的段落。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169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Rectangle 3"/>
          <p:cNvSpPr/>
          <p:nvPr/>
        </p:nvSpPr>
        <p:spPr>
          <a:xfrm>
            <a:off x="1700848" y="1380490"/>
            <a:ext cx="67056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梳理课文写作思路。</a:t>
            </a:r>
            <a:endParaRPr lang="zh-CN" altLang="en-US" sz="32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036" name="Rectangle 10"/>
          <p:cNvSpPr/>
          <p:nvPr/>
        </p:nvSpPr>
        <p:spPr>
          <a:xfrm>
            <a:off x="3046095" y="3004185"/>
            <a:ext cx="9607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左大括号 10"/>
          <p:cNvSpPr/>
          <p:nvPr/>
        </p:nvSpPr>
        <p:spPr>
          <a:xfrm>
            <a:off x="3926205" y="2280920"/>
            <a:ext cx="185420" cy="2461260"/>
          </a:xfrm>
          <a:prstGeom prst="leftBrace">
            <a:avLst>
              <a:gd name="adj1" fmla="val 5072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4193540" y="2280920"/>
            <a:ext cx="3101975" cy="24612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/>
                <a:ea typeface="楷体_GB2312"/>
              </a:rPr>
              <a:t>春雨：新鲜、娇媚 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/>
                <a:ea typeface="楷体_GB2312"/>
              </a:rPr>
              <a:t>夏雨：热烈、粗犷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/>
                <a:ea typeface="楷体_GB2312"/>
              </a:rPr>
              <a:t>秋雨：端庄、沉静 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/>
                <a:ea typeface="楷体_GB2312"/>
              </a:rPr>
              <a:t>冬雨：自然、平静</a:t>
            </a:r>
            <a:endParaRPr lang="zh-CN" altLang="en-US" sz="2800" b="1" dirty="0">
              <a:latin typeface="楷体_GB2312"/>
              <a:ea typeface="楷体_GB2312"/>
            </a:endParaRPr>
          </a:p>
        </p:txBody>
      </p:sp>
      <p:sp>
        <p:nvSpPr>
          <p:cNvPr id="24590" name="左大括号 10"/>
          <p:cNvSpPr/>
          <p:nvPr/>
        </p:nvSpPr>
        <p:spPr>
          <a:xfrm flipH="1">
            <a:off x="7377430" y="2280920"/>
            <a:ext cx="156845" cy="2453005"/>
          </a:xfrm>
          <a:prstGeom prst="leftBrace">
            <a:avLst>
              <a:gd name="adj1" fmla="val 5044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5" name="Rectangle 9"/>
          <p:cNvSpPr/>
          <p:nvPr/>
        </p:nvSpPr>
        <p:spPr>
          <a:xfrm>
            <a:off x="7534275" y="2999740"/>
            <a:ext cx="9823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爱恋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渴望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6" name="Rectangle 12"/>
          <p:cNvSpPr/>
          <p:nvPr/>
        </p:nvSpPr>
        <p:spPr>
          <a:xfrm>
            <a:off x="3256598" y="501713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总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5475605" y="495681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分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665085" y="4956810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总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66" name="WordArt 17"/>
          <p:cNvSpPr>
            <a:spLocks noTextEdit="1"/>
          </p:cNvSpPr>
          <p:nvPr/>
        </p:nvSpPr>
        <p:spPr>
          <a:xfrm>
            <a:off x="8203248" y="4157345"/>
            <a:ext cx="2305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fontAlgn="base"/>
            <a:r>
              <a:rPr lang="zh-CN" altLang="en-US" sz="3600" b="1" strike="noStrike" noProof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情感线索</a:t>
            </a:r>
            <a:endParaRPr lang="zh-CN" altLang="en-US" sz="3600" b="1" strike="noStrike" noProof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11575" y="70301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三、合作探究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24589" grpId="0" bldLvl="0" animBg="1"/>
      <p:bldP spid="24590" grpId="0" bldLvl="0" animBg="1"/>
      <p:bldP spid="44035" grpId="0"/>
      <p:bldP spid="47116" grpId="0"/>
      <p:bldP spid="6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667" y="621460"/>
            <a:ext cx="4127500" cy="8556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498600" y="1790065"/>
            <a:ext cx="2557145" cy="446405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花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苞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棱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镜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屋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檐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池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畦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咄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咄逼人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6959600" y="1735455"/>
            <a:ext cx="2536825" cy="417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粗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 gu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静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 mì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高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 mi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lì </a:t>
            </a: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临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lìn sè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干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 sè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宋体" panose="02010600030101010101" pitchFamily="2" charset="-122"/>
                <a:cs typeface="Arial" panose="020B0604020202020204" pitchFamily="34" charset="0"/>
              </a:rPr>
              <a:t>荡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 y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en-US" sz="4000" dirty="0"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zh-CN" altLang="en-US" sz="4000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3754755" y="1645920"/>
            <a:ext cx="3839845" cy="43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léng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y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qí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duō</a:t>
            </a:r>
            <a:endParaRPr lang="en-US" altLang="zh-CN" sz="4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9354185" y="1790065"/>
            <a:ext cx="251269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犷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谧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邈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莅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吝啬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涩</a:t>
            </a:r>
            <a:endParaRPr lang="en-US" altLang="zh-CN" sz="54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漾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959812" y="621460"/>
            <a:ext cx="4127500" cy="8556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Rectangle 3"/>
          <p:cNvSpPr/>
          <p:nvPr/>
        </p:nvSpPr>
        <p:spPr>
          <a:xfrm>
            <a:off x="1569085" y="609600"/>
            <a:ext cx="8926195" cy="9188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《雨的四季》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和《春》《济南的冬天》比一比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有什么共同的描写手法？</a:t>
            </a:r>
            <a:endParaRPr lang="zh-CN" altLang="en-US" sz="32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1650" y="1608455"/>
            <a:ext cx="910082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《雨的四季》同《春》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都运用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多感官描写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1665" y="2161540"/>
            <a:ext cx="87229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水珠子从花苞里滴下来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比少女的眼泪还娇媚。小草似乎像复苏的一样翻动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发出一种春天才能听到的沙沙声。呼吸变得畅快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空气里像有无数芳甜的果子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在诱惑着鼻子和嘴唇。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83740" y="4099560"/>
            <a:ext cx="88887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这段文字从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视觉、听觉和嗅觉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的角度描写雨后的世界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牵动着美妙的联想和想象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带给我们全方位的感受。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1820" y="5114290"/>
            <a:ext cx="87528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《雨的四季》同《春》《济南的冬天》多用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拟人、比喻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的修辞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正侧结合、动静结合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的描写手法。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9" name="矩形 40968"/>
          <p:cNvSpPr/>
          <p:nvPr/>
        </p:nvSpPr>
        <p:spPr>
          <a:xfrm>
            <a:off x="2014855" y="1228090"/>
            <a:ext cx="849788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en-US" altLang="zh-CN" sz="3000" strike="noStrike" noProof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3000" strike="noStrike" noProof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甲］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用贴切的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比喻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和传神的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动词</a:t>
            </a:r>
            <a:r>
              <a:rPr lang="zh-CN" altLang="en-US" sz="3000" b="1" u="sng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描绘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事物的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情态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40970" name="矩形 40969"/>
          <p:cNvSpPr/>
          <p:nvPr/>
        </p:nvSpPr>
        <p:spPr>
          <a:xfrm>
            <a:off x="1847850" y="3564573"/>
            <a:ext cx="8497888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2800" strike="noStrike" noProof="1" dirty="0">
                <a:latin typeface="+mj-ea"/>
                <a:ea typeface="+mj-ea"/>
                <a:cs typeface="+mj-ea"/>
              </a:rPr>
              <a:t> </a:t>
            </a:r>
            <a:r>
              <a:rPr lang="en-US" altLang="zh-CN" sz="3000" strike="noStrike" noProof="1">
                <a:latin typeface="+mj-ea"/>
                <a:ea typeface="+mj-ea"/>
                <a:cs typeface="+mj-ea"/>
              </a:rPr>
              <a:t>[</a:t>
            </a:r>
            <a:r>
              <a:rPr lang="zh-CN" altLang="en-US" sz="3000" strike="noStrike" noProof="1" dirty="0">
                <a:latin typeface="+mj-ea"/>
                <a:ea typeface="+mj-ea"/>
                <a:cs typeface="+mj-ea"/>
              </a:rPr>
              <a:t>乙］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比喻、拟人、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对比等多种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修辞手法</a:t>
            </a:r>
            <a:r>
              <a:rPr lang="zh-CN" altLang="en-US" sz="3000" b="1" u="sng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描绘</a:t>
            </a:r>
            <a:r>
              <a:rPr lang="zh-CN" altLang="en-US" sz="30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事物的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特征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u="sng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表达</a:t>
            </a:r>
            <a:r>
              <a:rPr lang="zh-CN" altLang="en-US" sz="30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作者的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情感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3"/>
          <p:cNvSpPr/>
          <p:nvPr/>
        </p:nvSpPr>
        <p:spPr>
          <a:xfrm>
            <a:off x="1847850" y="299085"/>
            <a:ext cx="8956675" cy="9283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阅读以</a:t>
            </a:r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雨</a:t>
            </a:r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为主题的三段选文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补全下面的语言赏析卡片。</a:t>
            </a:r>
            <a:endParaRPr lang="zh-CN" altLang="en-US" sz="32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4855" y="1750060"/>
            <a:ext cx="8497888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连用三个比喻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“像牛毛”“像花针”“像细丝”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写出雨的细密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充满童真童趣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“笼”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字写出细雨的朦胧恬静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像一幅写意画；</a:t>
            </a:r>
            <a:r>
              <a:rPr lang="zh-CN" altLang="en-US" sz="30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“逼”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字精练又口语化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写出雨中小草颜色青翠、充满蓬勃生命力的特点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4855" y="4517708"/>
            <a:ext cx="8497888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“化了妆”“飘然莅临”“自然”“平静”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等词语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将雨人格化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写出冬雨变成雪花后的飘逸、可爱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丝毫没有冬的冷酷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反而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充满柔情蜜意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抒发作者对雨的赞美、对生命与大自然的热爱之情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0" grpId="0"/>
      <p:bldP spid="3" grpId="0"/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1991" name="矩形 41990"/>
          <p:cNvSpPr/>
          <p:nvPr/>
        </p:nvSpPr>
        <p:spPr>
          <a:xfrm>
            <a:off x="1846580" y="1735455"/>
            <a:ext cx="88328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fontAlgn="base"/>
            <a:r>
              <a:rPr lang="zh-CN" altLang="en-US" sz="3000" strike="noStrike" noProof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［丙］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视觉、听觉 、触觉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等多个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感官角度</a:t>
            </a:r>
            <a:r>
              <a:rPr lang="zh-CN" altLang="en-US" sz="3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描绘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事物的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特征</a:t>
            </a:r>
            <a:r>
              <a:rPr lang="zh-CN" alt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；运用了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叠字</a:t>
            </a:r>
            <a:r>
              <a:rPr lang="zh-CN" altLang="en-US" sz="30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多种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修辞手法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增强语言的表现力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0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6580" y="3366770"/>
            <a:ext cx="883221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/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“轻轻重重轻轻”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运用叠字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传神地写出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雨水在瓦上敲击的情态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充满节奏和韵律美；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“温柔的灰美人”“把晌午一下子奏成了黄昏</a:t>
            </a:r>
            <a:r>
              <a:rPr lang="en-US" alt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拟人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和通感</a:t>
            </a:r>
            <a:r>
              <a:rPr lang="en-US" alt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把雨写活了。充满古典诗词意趣并被赋予生命的冷雨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表现了诗人</a:t>
            </a:r>
            <a:r>
              <a:rPr lang="zh-CN" altLang="en-US" sz="30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淡淡的乡愁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24826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朗读课文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把握重音和停连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激发联想和想象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体会课文优美的情境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积累精彩的语言。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Rectangle 3"/>
          <p:cNvSpPr/>
          <p:nvPr/>
        </p:nvSpPr>
        <p:spPr>
          <a:xfrm>
            <a:off x="1847850" y="542290"/>
            <a:ext cx="8580755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en-US" altLang="zh-CN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仿照上面的</a:t>
            </a:r>
            <a:r>
              <a:rPr lang="en-US" altLang="zh-CN" sz="3200" b="1" strike="noStrike" noProof="1" dirty="0">
                <a:solidFill>
                  <a:schemeClr val="tx1"/>
                </a:solidFill>
                <a:uFillTx/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语言赏析卡片</a:t>
            </a:r>
            <a:r>
              <a:rPr lang="en-US" altLang="zh-CN" sz="3200" b="1" strike="noStrike" noProof="1" dirty="0">
                <a:solidFill>
                  <a:schemeClr val="tx1"/>
                </a:solidFill>
                <a:uFillTx/>
                <a:cs typeface="Arial" panose="020B0604020202020204" pitchFamily="34" charset="0"/>
              </a:rPr>
              <a:t>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赏析下列句子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0" name="Rectangle 8"/>
          <p:cNvSpPr/>
          <p:nvPr/>
        </p:nvSpPr>
        <p:spPr>
          <a:xfrm>
            <a:off x="2123440" y="1129665"/>
            <a:ext cx="7945755" cy="8839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春天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树叶开始闪出黄青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花苞轻轻地在风中摆动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28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似乎还带着一种冬天的昏黄。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2037715" y="3644900"/>
            <a:ext cx="8390890" cy="12642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每一棵树仿佛都睁开特别明亮的眼睛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树枝的手臂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也顿时柔软了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而那萌发的叶子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简直就像起伏着一层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绿茵茵的波浪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7715" y="2013585"/>
            <a:ext cx="84978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黄青</a:t>
            </a:r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昏黄</a:t>
            </a:r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b="1" dirty="0"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摆动</a:t>
            </a:r>
            <a:r>
              <a:rPr lang="zh-CN" altLang="en-US" sz="2800" b="1" dirty="0"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ea typeface="SimSun-ExtB" panose="02010609060101010101" pitchFamily="49" charset="-122"/>
                <a:sym typeface="+mn-ea"/>
              </a:rPr>
              <a:t>写出了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色彩和动态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形象感强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具有</a:t>
            </a: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画面感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闪出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写出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树叶突然出现黄青、充满蓬勃生命力的特点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  <p:sp>
        <p:nvSpPr>
          <p:cNvPr id="36871" name="Rectangle 9"/>
          <p:cNvSpPr/>
          <p:nvPr/>
        </p:nvSpPr>
        <p:spPr>
          <a:xfrm>
            <a:off x="2110423" y="4908868"/>
            <a:ext cx="84248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拟人、比喻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的修辞手法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将树拟人化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赋予树人的神态和动作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生动形象地描绘了一副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生机勃勃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的景象。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871" grpId="0" bldLvl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70" name="Rectangle 8"/>
          <p:cNvSpPr/>
          <p:nvPr/>
        </p:nvSpPr>
        <p:spPr>
          <a:xfrm>
            <a:off x="2122805" y="650240"/>
            <a:ext cx="7945755" cy="8839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⑶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水珠子从花苞里滴下来</a:t>
            </a:r>
            <a:r>
              <a:rPr lang="en-US" altLang="zh-CN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比少女的眼泪还娇媚。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半空中似乎总挂着透明的水雾的丝帘</a:t>
            </a:r>
            <a:r>
              <a:rPr lang="en-US" altLang="zh-CN" sz="28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牵动着阳光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的彩棱镜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2122805" y="3627755"/>
            <a:ext cx="8186420" cy="12642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⑷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小草似乎像复苏的蚯蚓一样翻动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发出一种春天才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能听到的沙沙声。呼吸变得畅快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空气里像有无数芳</a:t>
            </a:r>
            <a:endParaRPr sz="2800" b="1" strike="noStrike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甜的果子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在诱惑着鼻子和嘴唇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1" name="Rectangle 9"/>
          <p:cNvSpPr/>
          <p:nvPr/>
        </p:nvSpPr>
        <p:spPr>
          <a:xfrm>
            <a:off x="2122488" y="4979988"/>
            <a:ext cx="842486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听觉、嗅觉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的角度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运用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比喻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修辞手法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生动形象</a:t>
            </a:r>
            <a:r>
              <a:rPr lang="zh-CN" sz="28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地</a:t>
            </a:r>
            <a:r>
              <a:rPr sz="28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写出了小草在春雨的滋润下焕发出</a:t>
            </a:r>
            <a:r>
              <a:rPr sz="2800" b="1" strike="noStrike" noProof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勃勃生机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2805" y="2013585"/>
            <a:ext cx="84978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运用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拟人、比喻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的修辞手法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将</a:t>
            </a:r>
            <a:r>
              <a:rPr lang="en-US" altLang="zh-CN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水珠</a:t>
            </a: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子</a:t>
            </a:r>
            <a:r>
              <a:rPr lang="en-US" altLang="zh-CN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人格化了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赋予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水珠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子</a:t>
            </a:r>
            <a:r>
              <a:rPr lang="en-US" altLang="zh-CN" sz="2800" b="1" strike="noStrike" noProof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人的神态和情感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形象生动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地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写出</a:t>
            </a:r>
            <a:r>
              <a:rPr lang="en-US" altLang="zh-CN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春雨的娇媚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挂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牵动</a:t>
            </a:r>
            <a:r>
              <a:rPr lang="zh-CN" altLang="en-US" sz="28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”化静为动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uFillTx/>
                <a:ea typeface="SimSun-ExtB" panose="02010609060101010101" pitchFamily="49" charset="-122"/>
                <a:sym typeface="+mn-ea"/>
              </a:rPr>
              <a:t>形象地向我们展示出雨后春景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b="1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bldLvl="0"/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98" name="Rectangle 8"/>
          <p:cNvSpPr/>
          <p:nvPr/>
        </p:nvSpPr>
        <p:spPr>
          <a:xfrm>
            <a:off x="1919605" y="1916430"/>
            <a:ext cx="8425180" cy="10814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⑸而荷叶铺满了河面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迫切地等待着雨点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和远方的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</a:pP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蝉声、近处的蛙鼓一起奏起夏天的雨的交响曲。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9" name="Rectangle 9"/>
          <p:cNvSpPr/>
          <p:nvPr/>
        </p:nvSpPr>
        <p:spPr>
          <a:xfrm>
            <a:off x="1919288" y="2912428"/>
            <a:ext cx="842486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buFont typeface="Wingdings" panose="05000000000000000000" pitchFamily="2" charset="2"/>
            </a:pPr>
            <a:r>
              <a:rPr lang="zh-CN" altLang="en-US" sz="28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“迫切”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用了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拟人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手法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写出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荷叶对夏雨的急切盼望之情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把雨声、蝉声、蛙声的夹杂声比作交响曲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富有画面感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从听觉上给人以享受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让人感受到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夏雨的热烈</a:t>
            </a:r>
            <a:r>
              <a:rPr lang="zh-CN" altLang="en-US" sz="28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9" name="标题 3"/>
          <p:cNvSpPr>
            <a:spLocks noGrp="1"/>
          </p:cNvSpPr>
          <p:nvPr/>
        </p:nvSpPr>
        <p:spPr>
          <a:xfrm>
            <a:off x="570300" y="27693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四、总结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8100" y="982345"/>
            <a:ext cx="94938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《春》运用比喻、拟人、排比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修辞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描绘五幅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春日图景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。笔法生动形象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多层次、多角度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富有绘图美和意境美。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8100" y="1935480"/>
            <a:ext cx="949452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《济南的冬天》运用比喻、拟人等修辞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描绘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四幅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冬日图景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赞美了济南冬天的风貌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给人以充满温情的想象和美的感受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语言清新自然而韵味十足。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2710" y="3237865"/>
            <a:ext cx="93833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《雨的四季》不限于一时一地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运用比喻、拟人等修辞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四季的雨的形态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观察细致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想象奇妙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景物描写繁多细致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语言规范优美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充满诗意。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19225" y="4520565"/>
            <a:ext cx="938403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这三篇文章在描绘优美的四时之景的同时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抒发了真挚热烈的情感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营造了美好而深远的意境。学习时不仅要体会课文中的景美、情美、人美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还要体会汉语的声韵节奏。同时要学会处处留心生活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掌握文中的写作技法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用自已的语言描绘特定情景。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102995" y="1807845"/>
            <a:ext cx="9737090" cy="227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第五课时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拓展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“1+X”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群文阅读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197465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1.迁移运用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根据课内朗读技巧读类文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注意重音、停连、语气、情感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感受声韵之美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2.从修辞角度和写景手法角度揣摩品味语言。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75" y="63443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一、拓展迁移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8620" y="1238885"/>
            <a:ext cx="93954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王蒙《春天的心》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重音、停连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符号设计下面句子的朗读节奏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并说说要用怎样的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语气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、语调朗读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说明理由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11575" y="269882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二、合作探究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8620" y="3322955"/>
            <a:ext cx="93954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《济南的秋天》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体会济南的冬天和秋天的特点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8620" y="4399280"/>
            <a:ext cx="9395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贾平凹《风雨》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文章右边的旁批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11575" y="498291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三、体验探究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8620" y="5565140"/>
            <a:ext cx="9395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你能从《春》的哪些语句读出作者的童心</a:t>
            </a:r>
            <a:r>
              <a:rPr 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102995" y="1483360"/>
            <a:ext cx="9737090" cy="2276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en-US" altLang="zh-CN" sz="4400" b="1">
                <a:latin typeface="Arial" panose="020B0604020202020204" pitchFamily="34" charset="0"/>
                <a:ea typeface="楷体_GB2312" pitchFamily="49" charset="-122"/>
              </a:rPr>
              <a:t>    </a:t>
            </a:r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第六课时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 b="1">
                <a:latin typeface="Arial" panose="020B0604020202020204" pitchFamily="34" charset="0"/>
                <a:ea typeface="楷体_GB2312" pitchFamily="49" charset="-122"/>
              </a:rPr>
              <a:t>四时之景，乐亦无穷</a:t>
            </a:r>
            <a:endParaRPr lang="zh-CN" altLang="en-US" sz="4400" b="1">
              <a:latin typeface="Arial" panose="020B0604020202020204" pitchFamily="34" charset="0"/>
              <a:ea typeface="楷体_GB2312" pitchFamily="49" charset="-122"/>
            </a:endParaRPr>
          </a:p>
          <a:p>
            <a:pPr algn="ctr"/>
            <a:r>
              <a:rPr lang="zh-CN" altLang="en-US" sz="440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写意自然、学会观察</a:t>
            </a:r>
            <a:r>
              <a:rPr lang="zh-CN" altLang="en-US" sz="4400" b="1"/>
              <a:t>  </a:t>
            </a:r>
            <a:r>
              <a:rPr lang="zh-CN" altLang="en-US" sz="5400" b="1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54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2995" y="3982720"/>
            <a:ext cx="98818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写一段描摹秋天美景的文字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注意运用多种写景手法</a:t>
            </a:r>
            <a:r>
              <a:rPr lang="en-US" altLang="zh-CN" sz="36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让文章生动精彩起来。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2068195"/>
            <a:ext cx="1019746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学会列写作提纲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学习写景方法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学会多感官观察景物。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掌握多角度观察景物的方法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学会文学观察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67505" y="1080840"/>
            <a:ext cx="10969200" cy="705600"/>
          </a:xfrm>
        </p:spPr>
        <p:txBody>
          <a:bodyPr>
            <a:normAutofit/>
          </a:bodyPr>
          <a:p>
            <a:r>
              <a:rPr lang="zh-CN" altLang="en-US" sz="3555">
                <a:latin typeface="楷体" panose="02010609060101010101" charset="-122"/>
                <a:ea typeface="楷体" panose="02010609060101010101" charset="-122"/>
              </a:rPr>
              <a:t>一、写作小宝库：</a:t>
            </a:r>
            <a:endParaRPr lang="zh-CN" altLang="en-US" sz="3555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7025" y="1922145"/>
            <a:ext cx="93510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1.写作提纲:标题、段落、开头结尾、每个段落的内容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7025" y="2611120"/>
            <a:ext cx="96043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.思维导图式作文提纲特点:简洁醒目、中心突出、层次分明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7025" y="3686810"/>
            <a:ext cx="93510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.列思维导图式写作提纲的方法: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2310" y="4239895"/>
            <a:ext cx="93510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(1)确定标题。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2310" y="4792980"/>
            <a:ext cx="93510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)关键词提示每一层次的内容。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72310" y="5407025"/>
            <a:ext cx="93510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)向外扩展，注意段落之间的上下、先后顺序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和过渡句（段）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35400" y="918915"/>
            <a:ext cx="10969200" cy="705600"/>
          </a:xfrm>
        </p:spPr>
        <p:txBody>
          <a:bodyPr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一、课前准备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5330" y="1725930"/>
            <a:ext cx="1042987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电视台主持人董卿曾说过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朗读是传播文字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而人则是展现生命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将值得尊重的生命和值得关注的文字完美结合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就是我们的《朗读者》。七年级同学做个出色的</a:t>
            </a:r>
            <a:r>
              <a:rPr sz="32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“朗读者”</a:t>
            </a:r>
            <a:r>
              <a:rPr lang="en-US" altLang="zh-CN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从第一单元开始好好练习朗读吧！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87500" y="112585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写景修辞歌：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33905" y="1859915"/>
            <a:ext cx="6096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写景语言美，重在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功，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特征抓准确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，使用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好比喻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亦或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妙拟人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，生动且形象，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漂亮又活泼，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画面感超强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反复与排比，设问加反问。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语气语势增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，情感表达靓。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87500" y="75057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写景方法歌：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45665" y="1303655"/>
            <a:ext cx="48190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写景有画感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，成功一大半。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方法有四种，关联与情景。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五觉与组合，通常混合用。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最佳五觉法，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视听味嗅触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五官齐上阵，组合较复杂。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空间与时间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动静和虚实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正面和侧面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，二者可结合。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笔笔细描绘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立体画面现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7025" y="5088325"/>
            <a:ext cx="10969200" cy="705600"/>
          </a:xfrm>
        </p:spPr>
        <p:txBody>
          <a:bodyPr>
            <a:normAutofit/>
          </a:bodyPr>
          <a:p>
            <a:r>
              <a:rPr lang="zh-CN" altLang="en-US" sz="3555">
                <a:latin typeface="楷体" panose="02010609060101010101" charset="-122"/>
                <a:ea typeface="楷体" panose="02010609060101010101" charset="-122"/>
              </a:rPr>
              <a:t>二、学会观察景物</a:t>
            </a:r>
            <a:endParaRPr lang="zh-CN" altLang="en-US" sz="3555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object 2"/>
          <p:cNvSpPr>
            <a:spLocks noChangeArrowheads="1"/>
          </p:cNvSpPr>
          <p:nvPr/>
        </p:nvSpPr>
        <p:spPr bwMode="auto">
          <a:xfrm>
            <a:off x="979805" y="1148080"/>
            <a:ext cx="4937125" cy="400431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2415" y="1264285"/>
            <a:ext cx="5699760" cy="2159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lnSpc>
                <a:spcPts val="5375"/>
              </a:lnSpc>
              <a:spcBef>
                <a:spcPts val="425"/>
              </a:spcBef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视觉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金黄（颜色）</a:t>
            </a:r>
            <a:b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米粒（形状、大小） </a:t>
            </a:r>
            <a:b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嗅觉</a:t>
            </a:r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芳香浓郁（气味）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9753" y="377825"/>
            <a:ext cx="11469687" cy="3710940"/>
          </a:xfrm>
          <a:prstGeom prst="rect">
            <a:avLst/>
          </a:prstGeom>
        </p:spPr>
        <p:txBody>
          <a:bodyPr lIns="0" tIns="207010" rIns="0" bIns="0">
            <a:spAutoFit/>
          </a:bodyPr>
          <a:lstStyle/>
          <a:p>
            <a:pPr marL="6094730">
              <a:lnSpc>
                <a:spcPct val="100000"/>
              </a:lnSpc>
              <a:spcBef>
                <a:spcPts val="1625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金黄（颜色）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lnSpc>
                <a:spcPct val="100000"/>
              </a:lnSpc>
              <a:spcBef>
                <a:spcPts val="425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米粒（形状、大小）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lnSpc>
                <a:spcPts val="5375"/>
              </a:lnSpc>
              <a:spcBef>
                <a:spcPts val="425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嗅觉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芳香浓郁（气味）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spcBef>
                <a:spcPts val="19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触觉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轻盈（重量）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翻滚着身体（形状）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沙沙（声音）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00" y="4353560"/>
            <a:ext cx="1055751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/>
              <a:t> 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捧一把桂花在掌心上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你几乎感觉不到它们的重量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用手指轻轻摸一摸小花瓣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它会像调皮的孩子不断翻滚着身体；风吹动的时候树叶与花会发出沙沙的声音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好像在私语……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1" name="object 2"/>
          <p:cNvSpPr>
            <a:spLocks noChangeArrowheads="1"/>
          </p:cNvSpPr>
          <p:nvPr/>
        </p:nvSpPr>
        <p:spPr bwMode="auto">
          <a:xfrm>
            <a:off x="473075" y="306705"/>
            <a:ext cx="5311775" cy="404749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9753" y="377825"/>
            <a:ext cx="11469687" cy="4203700"/>
          </a:xfrm>
          <a:prstGeom prst="rect">
            <a:avLst/>
          </a:prstGeom>
        </p:spPr>
        <p:txBody>
          <a:bodyPr lIns="0" tIns="207010" rIns="0" bIns="0">
            <a:spAutoFit/>
          </a:bodyPr>
          <a:lstStyle/>
          <a:p>
            <a:pPr marL="6094730">
              <a:lnSpc>
                <a:spcPct val="100000"/>
              </a:lnSpc>
              <a:spcBef>
                <a:spcPts val="1625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视觉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金黄（颜色）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lnSpc>
                <a:spcPct val="100000"/>
              </a:lnSpc>
              <a:spcBef>
                <a:spcPts val="425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米粒（形状、大小）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lnSpc>
                <a:spcPts val="5375"/>
              </a:lnSpc>
              <a:spcBef>
                <a:spcPts val="425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嗅觉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芳香浓郁（气味）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>
              <a:spcBef>
                <a:spcPts val="19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触觉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轻盈（重量）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翻滚着身体（形状）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听觉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沙沙（声音）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09473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味觉——苦涩还是香甜？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481" name="object 2"/>
          <p:cNvSpPr>
            <a:spLocks noChangeArrowheads="1"/>
          </p:cNvSpPr>
          <p:nvPr/>
        </p:nvSpPr>
        <p:spPr bwMode="auto">
          <a:xfrm>
            <a:off x="473075" y="306705"/>
            <a:ext cx="5311775" cy="404749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5660" y="4949190"/>
            <a:ext cx="6390640" cy="1028065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p>
            <a:pPr marL="12700">
              <a:spcBef>
                <a:spcPts val="100"/>
              </a:spcBef>
            </a:pPr>
            <a:r>
              <a:rPr lang="zh-CN" altLang="en-US" sz="6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多感官观察景物</a:t>
            </a:r>
            <a:endParaRPr lang="zh-CN" altLang="en-US" sz="660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object 2"/>
          <p:cNvSpPr/>
          <p:nvPr/>
        </p:nvSpPr>
        <p:spPr bwMode="auto">
          <a:xfrm>
            <a:off x="6029325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78" name="object 3"/>
          <p:cNvSpPr/>
          <p:nvPr/>
        </p:nvSpPr>
        <p:spPr bwMode="auto">
          <a:xfrm>
            <a:off x="1660525" y="285750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79" name="object 4"/>
          <p:cNvSpPr/>
          <p:nvPr/>
        </p:nvSpPr>
        <p:spPr bwMode="auto">
          <a:xfrm>
            <a:off x="1660525" y="331470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0" name="object 5"/>
          <p:cNvSpPr/>
          <p:nvPr/>
        </p:nvSpPr>
        <p:spPr bwMode="auto">
          <a:xfrm>
            <a:off x="1660525" y="6140450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1" name="object 6"/>
          <p:cNvSpPr/>
          <p:nvPr/>
        </p:nvSpPr>
        <p:spPr bwMode="auto">
          <a:xfrm>
            <a:off x="1666875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2" name="object 7"/>
          <p:cNvSpPr/>
          <p:nvPr/>
        </p:nvSpPr>
        <p:spPr bwMode="auto">
          <a:xfrm>
            <a:off x="10310813" y="207963"/>
            <a:ext cx="0" cy="66500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650097"/>
              </a:cxn>
            </a:cxnLst>
            <a:rect l="0" t="0" r="r" b="b"/>
            <a:pathLst>
              <a:path h="6650355">
                <a:moveTo>
                  <a:pt x="0" y="0"/>
                </a:moveTo>
                <a:lnTo>
                  <a:pt x="0" y="6650097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4583" name="object 8"/>
          <p:cNvSpPr/>
          <p:nvPr/>
        </p:nvSpPr>
        <p:spPr bwMode="auto">
          <a:xfrm>
            <a:off x="1660525" y="214313"/>
            <a:ext cx="8656638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56320" y="0"/>
              </a:cxn>
            </a:cxnLst>
            <a:rect l="0" t="0" r="r" b="b"/>
            <a:pathLst>
              <a:path w="8656320">
                <a:moveTo>
                  <a:pt x="0" y="0"/>
                </a:moveTo>
                <a:lnTo>
                  <a:pt x="865632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object 9"/>
          <p:cNvSpPr txBox="1"/>
          <p:nvPr/>
        </p:nvSpPr>
        <p:spPr>
          <a:xfrm>
            <a:off x="4891088" y="285750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横看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70988" y="285750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侧看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91088" y="614045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▲俯视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70988" y="6140450"/>
            <a:ext cx="1096962" cy="452438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333333"/>
                </a:solidFill>
                <a:latin typeface="Microsoft JhengHei" panose="020B0604030504040204" charset="-120"/>
                <a:ea typeface="Microsoft JhengHei" panose="020B0604030504040204" charset="-120"/>
              </a:rPr>
              <a:t>▲</a:t>
            </a:r>
            <a:r>
              <a:rPr lang="zh-CN" altLang="en-US" sz="2800" b="1">
                <a:latin typeface="Microsoft JhengHei" panose="020B0604030504040204" charset="-120"/>
                <a:ea typeface="Microsoft JhengHei" panose="020B0604030504040204" charset="-120"/>
              </a:rPr>
              <a:t>仰视</a:t>
            </a:r>
            <a:endParaRPr lang="zh-CN" altLang="en-US" sz="28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24588" name="object 13"/>
          <p:cNvSpPr>
            <a:spLocks noChangeArrowheads="1"/>
          </p:cNvSpPr>
          <p:nvPr/>
        </p:nvSpPr>
        <p:spPr bwMode="auto">
          <a:xfrm>
            <a:off x="1681163" y="247650"/>
            <a:ext cx="4319587" cy="268605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4589" name="object 14"/>
          <p:cNvSpPr>
            <a:spLocks noChangeArrowheads="1"/>
          </p:cNvSpPr>
          <p:nvPr/>
        </p:nvSpPr>
        <p:spPr bwMode="auto">
          <a:xfrm>
            <a:off x="6076950" y="3370263"/>
            <a:ext cx="4171950" cy="27638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4590" name="object 15"/>
          <p:cNvSpPr>
            <a:spLocks noChangeArrowheads="1"/>
          </p:cNvSpPr>
          <p:nvPr/>
        </p:nvSpPr>
        <p:spPr bwMode="auto">
          <a:xfrm>
            <a:off x="6010275" y="209550"/>
            <a:ext cx="4302125" cy="27130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4591" name="object 16"/>
          <p:cNvSpPr>
            <a:spLocks noChangeArrowheads="1"/>
          </p:cNvSpPr>
          <p:nvPr/>
        </p:nvSpPr>
        <p:spPr bwMode="auto">
          <a:xfrm>
            <a:off x="1701800" y="3303588"/>
            <a:ext cx="4303713" cy="27987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4592" name="object 17"/>
          <p:cNvSpPr txBox="1">
            <a:spLocks noChangeArrowheads="1"/>
          </p:cNvSpPr>
          <p:nvPr/>
        </p:nvSpPr>
        <p:spPr bwMode="auto">
          <a:xfrm>
            <a:off x="433388" y="792163"/>
            <a:ext cx="863600" cy="504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700" rIns="0" bIns="0">
            <a:spAutoFit/>
          </a:bodyPr>
          <a:lstStyle/>
          <a:p>
            <a:pPr marL="12700" algn="just">
              <a:spcBef>
                <a:spcPts val="100"/>
              </a:spcBef>
            </a:pP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</a:rPr>
              <a:t>多 角 度 观 察</a:t>
            </a:r>
            <a:endParaRPr lang="zh-CN" altLang="en-US" sz="66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1093152"/>
            <a:ext cx="11703050" cy="735965"/>
          </a:xfrm>
        </p:spPr>
        <p:txBody>
          <a:bodyPr wrap="square"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charset="-122"/>
                <a:ea typeface="黑体" panose="02010609060101010101" charset="-122"/>
              </a:rPr>
              <a:t>观察的角度：</a:t>
            </a:r>
            <a:endParaRPr lang="zh-CN" altLang="en-US" sz="44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8600" y="1828800"/>
            <a:ext cx="12217400" cy="185928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 b="1">
                <a:latin typeface="Calibri" panose="020F0502020204030204" charset="0"/>
              </a:rPr>
              <a:t>-----</a:t>
            </a:r>
            <a:endParaRPr lang="en-US" altLang="zh-CN" sz="4000" b="1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4475" y="886142"/>
            <a:ext cx="11703050" cy="735965"/>
          </a:xfrm>
        </p:spPr>
        <p:txBody>
          <a:bodyPr wrap="square"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charset="-122"/>
                <a:ea typeface="黑体" panose="02010609060101010101" charset="-122"/>
              </a:rPr>
              <a:t>观察的角度：</a:t>
            </a:r>
            <a:endParaRPr lang="zh-CN" altLang="en-US" sz="44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1752600"/>
            <a:ext cx="12217400" cy="379920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 b="1">
                <a:latin typeface="Calibri" panose="020F0502020204030204" charset="0"/>
              </a:rPr>
              <a:t>-----</a:t>
            </a:r>
            <a:endParaRPr lang="en-US" altLang="zh-CN" sz="4000">
              <a:latin typeface="Calibri" panose="020F0502020204030204" charset="0"/>
            </a:endParaRPr>
          </a:p>
          <a:p>
            <a:pPr marL="12700">
              <a:spcBef>
                <a:spcPts val="2550"/>
              </a:spcBef>
            </a:pPr>
            <a:r>
              <a:rPr lang="zh-CN" altLang="en-US" sz="4400" b="1">
                <a:solidFill>
                  <a:srgbClr val="3900CC"/>
                </a:solidFill>
                <a:latin typeface="黑体" panose="02010609060101010101" charset="-122"/>
                <a:ea typeface="黑体" panose="02010609060101010101" charset="-122"/>
              </a:rPr>
              <a:t> 观察的顺序：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spcBef>
                <a:spcPts val="2500"/>
              </a:spcBef>
            </a:pPr>
            <a:r>
              <a:rPr lang="zh-CN" altLang="en-US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四周（空间顺序）</a:t>
            </a:r>
            <a:endParaRPr lang="zh-CN" altLang="en-US" sz="40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8280" y="842327"/>
            <a:ext cx="11703050" cy="735965"/>
          </a:xfrm>
        </p:spPr>
        <p:txBody>
          <a:bodyPr wrap="square" tIns="13335"/>
          <a:lstStyle/>
          <a:p>
            <a:pPr marL="12700" algn="l" eaLnBrk="1" hangingPunct="1">
              <a:spcBef>
                <a:spcPts val="100"/>
              </a:spcBef>
            </a:pPr>
            <a:r>
              <a:rPr lang="zh-CN" altLang="en-US" sz="4400" smtClean="0">
                <a:latin typeface="黑体" panose="02010609060101010101" charset="-122"/>
                <a:ea typeface="黑体" panose="02010609060101010101" charset="-122"/>
              </a:rPr>
              <a:t>观察的角度：</a:t>
            </a:r>
            <a:endParaRPr lang="zh-CN" altLang="en-US" sz="44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7963" y="1577975"/>
            <a:ext cx="12217400" cy="477266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 b="1">
                <a:latin typeface="Calibri" panose="020F0502020204030204" charset="0"/>
              </a:rPr>
              <a:t>-----</a:t>
            </a:r>
            <a:endParaRPr lang="en-US" altLang="zh-CN" sz="4000" b="1">
              <a:latin typeface="Calibri" panose="020F050202020403020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观察的顺序：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ts val="7200"/>
              </a:lnSpc>
              <a:spcBef>
                <a:spcPts val="64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空间顺序（远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四周）  时间顺序（四季，早中晚，景物变化前、中、后）</a:t>
            </a:r>
            <a:endParaRPr lang="zh-CN" altLang="en-US" sz="40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9255" y="774700"/>
            <a:ext cx="11332210" cy="4536440"/>
          </a:xfrm>
          <a:prstGeom prst="rect">
            <a:avLst/>
          </a:prstGeom>
        </p:spPr>
        <p:txBody>
          <a:bodyPr wrap="square" lIns="0" tIns="12065" rIns="0" bIns="0">
            <a:spAutoFit/>
          </a:bodyPr>
          <a:lstStyle/>
          <a:p>
            <a:pPr marL="12700" indent="717550">
              <a:lnSpc>
                <a:spcPct val="1500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田垅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闪耀着金黄色的光辉；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上遍地是花朵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四周的灌木丛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中也有成百成千的花儿盛开着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高耸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在灌木后面的森林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蔚成一片翠绿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发出飕飕的细语声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并且被五颜六色的花朵点缀着；从田垅上、草地上、灌木丛中和那充满森林的花朵里飘出一股芳香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鸟儿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在枝头飞来飞去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枝丫间传来几千种声音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还夹杂着芳香；在田垅、草地、灌木丛和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森林背后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又可以看见同样闪着金光的田垅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遍地花朵的草原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被百花覆盖着的灌木丛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一直到那被阳光照耀的森林遮蔽着的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4" name="object 3"/>
          <p:cNvSpPr txBox="1">
            <a:spLocks noChangeArrowheads="1"/>
          </p:cNvSpPr>
          <p:nvPr/>
        </p:nvSpPr>
        <p:spPr bwMode="auto">
          <a:xfrm>
            <a:off x="2743200" y="5562600"/>
            <a:ext cx="7162800" cy="835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5400" b="1">
                <a:solidFill>
                  <a:srgbClr val="3900CC"/>
                </a:solidFill>
                <a:latin typeface="黑体" panose="02010609060101010101" charset="-122"/>
                <a:ea typeface="黑体" panose="02010609060101010101" charset="-122"/>
              </a:rPr>
              <a:t>观察顺序？观察角度？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667" y="621460"/>
            <a:ext cx="4127500" cy="8556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498600" y="1790065"/>
            <a:ext cx="1279525" cy="446405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润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窠巢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宛</a:t>
            </a:r>
            <a:r>
              <a:rPr lang="zh-CN" altLang="en-US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endParaRPr lang="zh-CN" altLang="en-US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蓑</a:t>
            </a:r>
            <a:r>
              <a:rPr lang="zh-CN" altLang="en-US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稀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疏</a:t>
            </a: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endParaRPr lang="zh-CN" altLang="en-US" sz="4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6959600" y="1735455"/>
            <a:ext cx="2536825" cy="417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yùn ni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ng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nèn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绿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hóu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咙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mò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抖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sǒu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659380" y="1645920"/>
            <a:ext cx="3839845" cy="435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ng rùn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kē ch</a:t>
            </a:r>
            <a:r>
              <a:rPr lang="en-US" altLang="zh-CN" sz="40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4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suō</a:t>
            </a:r>
            <a:endParaRPr lang="en-US" altLang="zh-CN" sz="4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shū</a:t>
            </a:r>
            <a:endParaRPr lang="en-US" altLang="zh-CN" sz="4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9496425" y="1790065"/>
            <a:ext cx="251269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酝酿</a:t>
            </a:r>
            <a:endParaRPr lang="en-US" altLang="zh-CN" sz="4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嫩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喉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嘹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擞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959812" y="621460"/>
            <a:ext cx="4127500" cy="8556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9255" y="933450"/>
            <a:ext cx="11462385" cy="4537075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 indent="717550">
              <a:lnSpc>
                <a:spcPct val="1500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田垅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闪耀着金黄色的光辉；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上遍地是花朵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原野四周的灌木丛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中也有成百成千的花儿盛开着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高耸在灌木后面的森林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蔚成一片翠绿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发出飕飕的细语声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并且被五颜六色的花朵点缀着；从田垅上、草地上、灌木丛中和那充满森林的花朵里飘出一股芳香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鸟儿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在枝头飞来飞去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枝丫间传来几千种声音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还夹杂着芳香；在田垅、草地、灌木丛和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森林背后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又可以看见同样闪着金光的田垅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遍地花朵的草原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被百花覆盖着的灌木丛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一直到那被阳光照耀的森林遮蔽着的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为止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5700" y="5699125"/>
            <a:ext cx="9548813" cy="68262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altLang="zh-CN" sz="4400" b="1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【</a:t>
            </a:r>
            <a:r>
              <a:rPr lang="zh-CN" altLang="en-US" sz="4400" b="1">
                <a:solidFill>
                  <a:srgbClr val="3900CC"/>
                </a:solidFill>
                <a:latin typeface="黑体" panose="02010609060101010101" charset="-122"/>
                <a:ea typeface="黑体" panose="02010609060101010101" charset="-122"/>
              </a:rPr>
              <a:t>由近及远，由低到高</a:t>
            </a:r>
            <a:r>
              <a:rPr lang="en-US" altLang="zh-CN" sz="4400" b="1">
                <a:solidFill>
                  <a:srgbClr val="3900CC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4400" b="1">
                <a:solidFill>
                  <a:srgbClr val="3900CC"/>
                </a:solidFill>
                <a:latin typeface="黑体" panose="02010609060101010101" charset="-122"/>
                <a:ea typeface="黑体" panose="02010609060101010101" charset="-122"/>
              </a:rPr>
              <a:t>定点换景</a:t>
            </a:r>
            <a:r>
              <a:rPr lang="en-US" altLang="zh-CN" sz="4400" b="1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】</a:t>
            </a:r>
            <a:endParaRPr lang="en-US" altLang="zh-CN" sz="440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object 2"/>
          <p:cNvSpPr>
            <a:spLocks noChangeArrowheads="1"/>
          </p:cNvSpPr>
          <p:nvPr/>
        </p:nvSpPr>
        <p:spPr bwMode="auto">
          <a:xfrm>
            <a:off x="3243263" y="158750"/>
            <a:ext cx="1909762" cy="11684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/>
        <p:txBody>
          <a:bodyPr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观察的角度：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0" y="990600"/>
            <a:ext cx="12218988" cy="484886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 b="1">
                <a:latin typeface="Calibri" panose="020F0502020204030204" charset="0"/>
              </a:rPr>
              <a:t>-----</a:t>
            </a:r>
            <a:endParaRPr lang="en-US" altLang="zh-CN" sz="4000">
              <a:latin typeface="Calibri" panose="020F050202020403020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观察的顺序：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四周（空间顺序）</a:t>
            </a:r>
            <a:endParaRPr lang="zh-CN" altLang="en-US" sz="400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 algn="ctr">
              <a:spcBef>
                <a:spcPts val="2675"/>
              </a:spcBef>
            </a:pPr>
            <a:r>
              <a:rPr lang="zh-CN" altLang="en-US" sz="48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定点换景</a:t>
            </a:r>
            <a:r>
              <a:rPr lang="en-US" altLang="zh-CN" sz="4800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48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移步换景</a:t>
            </a:r>
            <a:endParaRPr lang="zh-CN" altLang="en-US" sz="48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5055" y="1332230"/>
            <a:ext cx="3735705" cy="981710"/>
          </a:xfrm>
        </p:spPr>
        <p:txBody>
          <a:bodyPr wrap="square" tIns="12700">
            <a:normAutofit fontScale="90000"/>
          </a:bodyPr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6000" smtClean="0">
                <a:solidFill>
                  <a:srgbClr val="3900CC"/>
                </a:solidFill>
                <a:latin typeface="Microsoft JhengHei" panose="020B0604030504040204" charset="-120"/>
                <a:ea typeface="Microsoft JhengHei" panose="020B0604030504040204" charset="-120"/>
              </a:rPr>
              <a:t>移步换景</a:t>
            </a:r>
            <a:endParaRPr lang="zh-CN" altLang="en-US" sz="6000" smtClean="0">
              <a:latin typeface="Microsoft JhengHei" panose="020B0604030504040204" charset="-120"/>
              <a:ea typeface="Microsoft JhengHei" panose="020B0604030504040204" charset="-120"/>
            </a:endParaRPr>
          </a:p>
        </p:txBody>
      </p:sp>
      <p:sp>
        <p:nvSpPr>
          <p:cNvPr id="33796" name="object 5"/>
          <p:cNvSpPr>
            <a:spLocks noChangeArrowheads="1"/>
          </p:cNvSpPr>
          <p:nvPr/>
        </p:nvSpPr>
        <p:spPr bwMode="auto">
          <a:xfrm>
            <a:off x="1075055" y="2630170"/>
            <a:ext cx="3952875" cy="352806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3795" name="object 4"/>
          <p:cNvSpPr>
            <a:spLocks noChangeArrowheads="1"/>
          </p:cNvSpPr>
          <p:nvPr/>
        </p:nvSpPr>
        <p:spPr bwMode="auto">
          <a:xfrm>
            <a:off x="6339205" y="588010"/>
            <a:ext cx="4230688" cy="32496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8150" y="487363"/>
            <a:ext cx="6184900" cy="696912"/>
          </a:xfrm>
        </p:spPr>
        <p:txBody>
          <a:bodyPr tIns="13335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走进花园（校园等）</a:t>
            </a:r>
            <a:r>
              <a:rPr lang="en-US" altLang="zh-CN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38888" y="4078923"/>
            <a:ext cx="5072062" cy="2450465"/>
          </a:xfrm>
          <a:prstGeom prst="rect">
            <a:avLst/>
          </a:prstGeom>
        </p:spPr>
        <p:txBody>
          <a:bodyPr lIns="0" tIns="67310" rIns="0" bIns="0">
            <a:spAutoFit/>
          </a:bodyPr>
          <a:lstStyle/>
          <a:p>
            <a:pPr marL="12700">
              <a:spcBef>
                <a:spcPts val="525"/>
              </a:spcBef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写作要求：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2700">
              <a:spcBef>
                <a:spcPts val="425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恰当选择观察角度；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2700">
              <a:spcBef>
                <a:spcPts val="440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充分调动多种感官；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2700">
              <a:spcBef>
                <a:spcPts val="440"/>
              </a:spcBef>
              <a:buSzPct val="97000"/>
              <a:buFontTx/>
              <a:buAutoNum type="arabicPeriod"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移步换景，顺序合理。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object 5"/>
          <p:cNvSpPr>
            <a:spLocks noChangeArrowheads="1"/>
          </p:cNvSpPr>
          <p:nvPr/>
        </p:nvSpPr>
        <p:spPr bwMode="auto">
          <a:xfrm>
            <a:off x="1554480" y="2680970"/>
            <a:ext cx="3952875" cy="352806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3795" name="object 4"/>
          <p:cNvSpPr>
            <a:spLocks noChangeArrowheads="1"/>
          </p:cNvSpPr>
          <p:nvPr/>
        </p:nvSpPr>
        <p:spPr bwMode="auto">
          <a:xfrm>
            <a:off x="6339205" y="588010"/>
            <a:ext cx="4230688" cy="32496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object 2"/>
          <p:cNvSpPr txBox="1">
            <a:spLocks noChangeArrowheads="1"/>
          </p:cNvSpPr>
          <p:nvPr/>
        </p:nvSpPr>
        <p:spPr bwMode="auto">
          <a:xfrm>
            <a:off x="4561840" y="655638"/>
            <a:ext cx="7467600" cy="55460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2065" rIns="0" bIns="0">
            <a:spAutoFit/>
          </a:bodyPr>
          <a:lstStyle/>
          <a:p>
            <a:pPr marL="12700" indent="711200">
              <a:lnSpc>
                <a:spcPct val="110000"/>
              </a:lnSpc>
              <a:spcBef>
                <a:spcPts val="1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走进花园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远远望去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只见桂花树的叶子长的很茂盛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碧绿碧绿的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就像一把撑开的大伞；再走近一点儿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近看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才看见黄色的小花儿像星星一样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隐隐约约藏在绿叶间。我们来到树底下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抬头一看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仰望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嫩黄的小花已经挤满枝头。有的还是花骨朵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像米粒大小；有的已经绽开了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四片花瓣围在一起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看上去小巧玲珑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真美啊！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711200" algn="ctr">
              <a:spcBef>
                <a:spcPts val="375"/>
              </a:spcBef>
            </a:pPr>
            <a:r>
              <a:rPr lang="en-US" altLang="zh-CN" sz="4000">
                <a:solidFill>
                  <a:srgbClr val="3900CC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4000" b="1">
                <a:solidFill>
                  <a:srgbClr val="3900CC"/>
                </a:solidFill>
                <a:latin typeface="宋体" panose="02010600030101010101" pitchFamily="2" charset="-122"/>
              </a:rPr>
              <a:t>由远及近</a:t>
            </a:r>
            <a:r>
              <a:rPr lang="en-US" altLang="zh-CN" sz="4000" b="1">
                <a:solidFill>
                  <a:srgbClr val="3900CC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4000" b="1">
                <a:solidFill>
                  <a:srgbClr val="3900CC"/>
                </a:solidFill>
                <a:latin typeface="宋体" panose="02010600030101010101" pitchFamily="2" charset="-122"/>
              </a:rPr>
              <a:t>移步换景</a:t>
            </a:r>
            <a:r>
              <a:rPr lang="en-US" altLang="zh-CN" sz="4000">
                <a:solidFill>
                  <a:srgbClr val="0A5FD1"/>
                </a:solidFill>
                <a:latin typeface="宋体" panose="02010600030101010101" pitchFamily="2" charset="-122"/>
              </a:rPr>
              <a:t>】</a:t>
            </a:r>
            <a:endParaRPr lang="en-US" altLang="zh-CN" sz="4000">
              <a:latin typeface="宋体" panose="02010600030101010101" pitchFamily="2" charset="-122"/>
            </a:endParaRPr>
          </a:p>
        </p:txBody>
      </p:sp>
      <p:sp>
        <p:nvSpPr>
          <p:cNvPr id="33795" name="object 4"/>
          <p:cNvSpPr>
            <a:spLocks noChangeArrowheads="1"/>
          </p:cNvSpPr>
          <p:nvPr/>
        </p:nvSpPr>
        <p:spPr bwMode="auto">
          <a:xfrm>
            <a:off x="0" y="365125"/>
            <a:ext cx="4230688" cy="32496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3796" name="object 5"/>
          <p:cNvSpPr>
            <a:spLocks noChangeArrowheads="1"/>
          </p:cNvSpPr>
          <p:nvPr/>
        </p:nvSpPr>
        <p:spPr bwMode="auto">
          <a:xfrm>
            <a:off x="101600" y="3684588"/>
            <a:ext cx="3952875" cy="317341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/>
        <p:txBody>
          <a:bodyPr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mtClean="0">
                <a:latin typeface="黑体" panose="02010609060101010101" charset="-122"/>
                <a:ea typeface="黑体" panose="02010609060101010101" charset="-122"/>
              </a:rPr>
              <a:t>观察的角度：</a:t>
            </a:r>
            <a:endParaRPr lang="zh-CN" altLang="en-US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7325" y="911225"/>
            <a:ext cx="12218988" cy="561467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远眺，近看，俯瞰，仰视，正面，侧面，静态，动态，  整体，局部</a:t>
            </a:r>
            <a:r>
              <a:rPr lang="en-US" altLang="zh-CN" sz="4000" b="1">
                <a:latin typeface="Calibri" panose="020F0502020204030204" charset="0"/>
              </a:rPr>
              <a:t>-----</a:t>
            </a:r>
            <a:endParaRPr lang="en-US" altLang="zh-CN" sz="4000">
              <a:latin typeface="Calibri" panose="020F0502020204030204" charset="0"/>
            </a:endParaRPr>
          </a:p>
          <a:p>
            <a:pPr marL="12700">
              <a:spcBef>
                <a:spcPts val="2400"/>
              </a:spcBef>
            </a:pP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观察的顺序：</a:t>
            </a:r>
            <a:endParaRPr lang="zh-CN" altLang="en-US" sz="440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ts val="7200"/>
              </a:lnSpc>
              <a:spcBef>
                <a:spcPts val="640"/>
              </a:spcBef>
            </a:pP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远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近，上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下，左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右，中心</a:t>
            </a:r>
            <a:r>
              <a:rPr lang="en-US" altLang="zh-CN" sz="4000" b="1">
                <a:latin typeface="等线" panose="02010600030101010101" pitchFamily="2" charset="-122"/>
                <a:ea typeface="等线" panose="02010600030101010101" pitchFamily="2" charset="-122"/>
              </a:rPr>
              <a:t>—</a:t>
            </a:r>
            <a:r>
              <a:rPr lang="zh-CN" altLang="en-US" sz="4000" b="1">
                <a:latin typeface="等线" panose="02010600030101010101" pitchFamily="2" charset="-122"/>
                <a:ea typeface="等线" panose="02010600030101010101" pitchFamily="2" charset="-122"/>
              </a:rPr>
              <a:t>四周（空间顺序）  定点换景与移步换景</a:t>
            </a:r>
            <a:endParaRPr lang="zh-CN" altLang="en-US" sz="4000" b="1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>
              <a:spcBef>
                <a:spcPts val="1765"/>
              </a:spcBef>
            </a:pPr>
            <a:r>
              <a:rPr lang="zh-CN" altLang="en-US" sz="4000" b="1">
                <a:solidFill>
                  <a:srgbClr val="FF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四季，早中晚，景物变化前、中、后（时间顺序）</a:t>
            </a:r>
            <a:endParaRPr lang="zh-CN" altLang="en-US" sz="4000" b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object 2"/>
          <p:cNvSpPr>
            <a:spLocks noGrp="1"/>
          </p:cNvSpPr>
          <p:nvPr>
            <p:ph type="title"/>
          </p:nvPr>
        </p:nvSpPr>
        <p:spPr>
          <a:xfrm>
            <a:off x="3145155" y="631825"/>
            <a:ext cx="5615305" cy="735965"/>
          </a:xfrm>
        </p:spPr>
        <p:txBody>
          <a:bodyPr wrap="square" tIns="13335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4400" smtClean="0">
                <a:latin typeface="宋体" panose="02010600030101010101" pitchFamily="2" charset="-122"/>
                <a:ea typeface="宋体" panose="02010600030101010101" pitchFamily="2" charset="-122"/>
              </a:rPr>
              <a:t>科学观察与文学观察</a:t>
            </a:r>
            <a:endParaRPr lang="zh-CN" altLang="en-US" sz="440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7838" y="1360488"/>
            <a:ext cx="11196637" cy="338010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1016000">
              <a:lnSpc>
                <a:spcPct val="154000"/>
              </a:lnSpc>
              <a:spcBef>
                <a:spcPts val="100"/>
              </a:spcBef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科学观察力求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准确、客观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尽可能排除主观色彩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不允许带着有色眼镜去观察事物。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1016000">
              <a:lnSpc>
                <a:spcPct val="15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文学观察则要求作者以自己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独特的眼光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去观察世界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客观事物烙上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鲜明的个性特征和主观印记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67" name="object 4"/>
          <p:cNvSpPr>
            <a:spLocks noChangeArrowheads="1"/>
          </p:cNvSpPr>
          <p:nvPr/>
        </p:nvSpPr>
        <p:spPr bwMode="auto">
          <a:xfrm>
            <a:off x="0" y="4856163"/>
            <a:ext cx="1570038" cy="1811337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6633" y="3810000"/>
            <a:ext cx="10198100" cy="247459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indent="735330" algn="just">
              <a:spcBef>
                <a:spcPts val="100"/>
              </a:spcBef>
            </a:pPr>
            <a:r>
              <a:rPr lang="zh-CN" altLang="en-US" sz="3200" b="1">
                <a:solidFill>
                  <a:srgbClr val="39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香气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十分浓郁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zh-CN" altLang="en-US" sz="3200" b="1">
                <a:solidFill>
                  <a:srgbClr val="39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四季桂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的香气就略显得清新 淡雅。金桂的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是从柠檬黄到金黄色过渡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而四季桂的花朵稍微偏白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即使是黄色也黄得特别淡。金桂的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叶片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为椭圆形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较厚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颜色也比较深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而四季桂的边缘有锯齿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叶子前端是尖的。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890" name="object 3"/>
          <p:cNvSpPr>
            <a:spLocks noChangeArrowheads="1"/>
          </p:cNvSpPr>
          <p:nvPr/>
        </p:nvSpPr>
        <p:spPr bwMode="auto">
          <a:xfrm>
            <a:off x="1463675" y="0"/>
            <a:ext cx="3505200" cy="34909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7891" name="object 4"/>
          <p:cNvSpPr>
            <a:spLocks noChangeArrowheads="1"/>
          </p:cNvSpPr>
          <p:nvPr/>
        </p:nvSpPr>
        <p:spPr bwMode="auto">
          <a:xfrm>
            <a:off x="6321425" y="273050"/>
            <a:ext cx="3943350" cy="32321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11483975" cy="4683760"/>
          </a:xfrm>
          <a:prstGeom prst="rect">
            <a:avLst/>
          </a:prstGeom>
        </p:spPr>
        <p:txBody>
          <a:bodyPr lIns="0" tIns="13335" rIns="0" bIns="0">
            <a:spAutoFit/>
          </a:bodyPr>
          <a:lstStyle/>
          <a:p>
            <a:pPr marL="12700" indent="713105" algn="just">
              <a:lnSpc>
                <a:spcPct val="110000"/>
              </a:lnSpc>
              <a:spcBef>
                <a:spcPts val="1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步入十月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凉亭旁便是大片大片的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金黄色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桂树。 满树金桂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热烈地开放</a:t>
            </a:r>
            <a:r>
              <a:rPr lang="zh-CN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金色点亮了单调的庭院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几十朵小花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簇成大型花团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长在绿叶间隙。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风沙沙地或有人轻摇树干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天空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下起了金色的雪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。桂花的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香味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那么浓郁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方圆十里弥漫着香甜的气味</a:t>
            </a:r>
            <a:r>
              <a:rPr lang="zh-CN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仿佛闻着味儿都能找得到家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和冬天的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肃杀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充满了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温柔的气息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914" name="object 3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object 2"/>
          <p:cNvSpPr/>
          <p:nvPr/>
        </p:nvSpPr>
        <p:spPr bwMode="auto">
          <a:xfrm>
            <a:off x="150813" y="369888"/>
            <a:ext cx="11736387" cy="4551362"/>
          </a:xfrm>
          <a:custGeom>
            <a:avLst/>
            <a:gdLst/>
            <a:ahLst/>
            <a:cxnLst>
              <a:cxn ang="0">
                <a:pos x="0" y="4550664"/>
              </a:cxn>
              <a:cxn ang="0">
                <a:pos x="11736324" y="4550664"/>
              </a:cxn>
              <a:cxn ang="0">
                <a:pos x="11736324" y="0"/>
              </a:cxn>
              <a:cxn ang="0">
                <a:pos x="0" y="0"/>
              </a:cxn>
              <a:cxn ang="0">
                <a:pos x="0" y="4550664"/>
              </a:cxn>
            </a:cxnLst>
            <a:rect l="0" t="0" r="r" b="b"/>
            <a:pathLst>
              <a:path w="11736705" h="4551045">
                <a:moveTo>
                  <a:pt x="0" y="4550664"/>
                </a:moveTo>
                <a:lnTo>
                  <a:pt x="11736324" y="4550664"/>
                </a:lnTo>
                <a:lnTo>
                  <a:pt x="11736324" y="0"/>
                </a:lnTo>
                <a:lnTo>
                  <a:pt x="0" y="0"/>
                </a:lnTo>
                <a:lnTo>
                  <a:pt x="0" y="4550664"/>
                </a:lnTo>
                <a:close/>
              </a:path>
            </a:pathLst>
          </a:custGeom>
          <a:noFill/>
          <a:ln w="12192">
            <a:solidFill>
              <a:srgbClr val="548ED4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38" name="object 3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39939" name="object 4"/>
          <p:cNvSpPr txBox="1">
            <a:spLocks noChangeArrowheads="1"/>
          </p:cNvSpPr>
          <p:nvPr/>
        </p:nvSpPr>
        <p:spPr bwMode="auto">
          <a:xfrm>
            <a:off x="228600" y="381000"/>
            <a:ext cx="11658600" cy="5843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3335" rIns="0" bIns="0">
            <a:spAutoFit/>
          </a:bodyPr>
          <a:lstStyle/>
          <a:p>
            <a:pPr marL="12700" indent="713105" algn="just">
              <a:lnSpc>
                <a:spcPct val="110000"/>
              </a:lnSpc>
              <a:spcBef>
                <a:spcPts val="10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【1】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步入十月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凉亭旁便是大片大片的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金黄色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桂树。 满树金桂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热烈地开放</a:t>
            </a:r>
            <a:r>
              <a:rPr lang="zh-CN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金色点亮了单调的庭院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几十朵小花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簇成大型花团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长在绿叶间隙。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风沙沙地或有 人轻摇树干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天空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下起了金色的雪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。桂花的 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香味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那么浓郁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方圆十里弥漫着香甜的气味</a:t>
            </a:r>
            <a:r>
              <a:rPr lang="zh-CN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仿佛闻着味儿都能找得到家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和冬天的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肃杀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此时的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充满了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温柔的气息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713105">
              <a:lnSpc>
                <a:spcPct val="110000"/>
              </a:lnSpc>
              <a:spcBef>
                <a:spcPts val="100"/>
              </a:spcBef>
            </a:pPr>
            <a:endParaRPr lang="zh-CN" altLang="en-US" sz="2800" b="1">
              <a:solidFill>
                <a:srgbClr val="3900CC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 indent="713105">
              <a:lnSpc>
                <a:spcPct val="110000"/>
              </a:lnSpc>
              <a:spcBef>
                <a:spcPts val="100"/>
              </a:spcBef>
            </a:pPr>
            <a:r>
              <a:rPr lang="zh-CN" altLang="en-US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文学观察</a:t>
            </a:r>
            <a:r>
              <a:rPr lang="en-US" altLang="zh-CN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39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多感官，加入联想、想象，移情于景</a:t>
            </a:r>
            <a:endParaRPr lang="zh-CN" altLang="en-US" sz="39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193"/>
          <p:cNvSpPr>
            <a:spLocks noChangeArrowheads="1"/>
          </p:cNvSpPr>
          <p:nvPr/>
        </p:nvSpPr>
        <p:spPr bwMode="auto">
          <a:xfrm>
            <a:off x="1687195" y="1771650"/>
            <a:ext cx="978408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水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涨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 捉迷</a:t>
            </a:r>
            <a:r>
              <a:rPr lang="en-US" altLang="zh-CN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藏       散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在草丛里</a:t>
            </a:r>
            <a:endParaRPr lang="en-US" altLang="zh-CN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卖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弄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      宛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转       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应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40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4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薄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烟       黄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晕</a:t>
            </a:r>
            <a:r>
              <a:rPr lang="zh-CN" altLang="en-US" sz="4000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altLang="zh-CN" sz="4000" dirty="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719667" y="836613"/>
            <a:ext cx="4127500" cy="8556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800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8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6" name="文本框 8195"/>
          <p:cNvSpPr txBox="1">
            <a:spLocks noChangeArrowheads="1"/>
          </p:cNvSpPr>
          <p:nvPr/>
        </p:nvSpPr>
        <p:spPr bwMode="auto">
          <a:xfrm>
            <a:off x="2345690" y="1810385"/>
            <a:ext cx="14224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zh</a:t>
            </a:r>
            <a:r>
              <a:rPr lang="en-US" altLang="zh-CN" sz="3200" b="1" dirty="0" err="1"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200" b="1" dirty="0" err="1">
                <a:cs typeface="Arial" panose="020B0604020202020204" pitchFamily="34" charset="0"/>
              </a:rPr>
              <a:t>ng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  <p:sp>
        <p:nvSpPr>
          <p:cNvPr id="8198" name="文本框 8197"/>
          <p:cNvSpPr txBox="1">
            <a:spLocks noChangeArrowheads="1"/>
          </p:cNvSpPr>
          <p:nvPr/>
        </p:nvSpPr>
        <p:spPr bwMode="auto">
          <a:xfrm>
            <a:off x="8330565" y="3322320"/>
            <a:ext cx="8566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hè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  <p:sp>
        <p:nvSpPr>
          <p:cNvPr id="8199" name="文本框 8198"/>
          <p:cNvSpPr txBox="1">
            <a:spLocks noChangeArrowheads="1"/>
          </p:cNvSpPr>
          <p:nvPr/>
        </p:nvSpPr>
        <p:spPr bwMode="auto">
          <a:xfrm>
            <a:off x="2421255" y="4834255"/>
            <a:ext cx="12712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 smtClean="0">
                <a:cs typeface="Arial" panose="020B0604020202020204" pitchFamily="34" charset="0"/>
              </a:rPr>
              <a:t>bó</a:t>
            </a:r>
            <a:endParaRPr lang="en-US" altLang="zh-CN" sz="3200" b="1" dirty="0" err="1" smtClean="0">
              <a:cs typeface="Arial" panose="020B0604020202020204" pitchFamily="34" charset="0"/>
            </a:endParaRPr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5645150" y="4951095"/>
            <a:ext cx="9671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y</a:t>
            </a:r>
            <a:r>
              <a:rPr lang="en-US" altLang="zh-CN" sz="3200" b="1" dirty="0" err="1">
                <a:cs typeface="Arial" panose="020B0604020202020204" pitchFamily="34" charset="0"/>
              </a:rPr>
              <a:t>ùn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  <p:sp>
        <p:nvSpPr>
          <p:cNvPr id="8201" name="文本框 8200"/>
          <p:cNvSpPr txBox="1">
            <a:spLocks noChangeArrowheads="1"/>
          </p:cNvSpPr>
          <p:nvPr/>
        </p:nvSpPr>
        <p:spPr bwMode="auto">
          <a:xfrm>
            <a:off x="5645150" y="1810385"/>
            <a:ext cx="1444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c</a:t>
            </a:r>
            <a:r>
              <a:rPr lang="en-US" altLang="zh-CN" sz="3200" b="1" dirty="0" err="1"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b="1" dirty="0" err="1">
                <a:cs typeface="Arial" panose="020B0604020202020204" pitchFamily="34" charset="0"/>
              </a:rPr>
              <a:t>ng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  <p:sp>
        <p:nvSpPr>
          <p:cNvPr id="8202" name="文本框 8201"/>
          <p:cNvSpPr txBox="1">
            <a:spLocks noChangeArrowheads="1"/>
          </p:cNvSpPr>
          <p:nvPr/>
        </p:nvSpPr>
        <p:spPr bwMode="auto">
          <a:xfrm>
            <a:off x="5279718" y="3322003"/>
            <a:ext cx="163195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zhu</a:t>
            </a:r>
            <a:r>
              <a:rPr lang="en-US" altLang="zh-CN" sz="3200" b="1" dirty="0" err="1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3200" b="1" dirty="0" err="1">
                <a:cs typeface="Arial" panose="020B0604020202020204" pitchFamily="34" charset="0"/>
              </a:rPr>
              <a:t>n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  <p:sp>
        <p:nvSpPr>
          <p:cNvPr id="8203" name="文本框 8202"/>
          <p:cNvSpPr txBox="1">
            <a:spLocks noChangeArrowheads="1"/>
          </p:cNvSpPr>
          <p:nvPr/>
        </p:nvSpPr>
        <p:spPr bwMode="auto">
          <a:xfrm>
            <a:off x="7990521" y="1810385"/>
            <a:ext cx="15367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 smtClean="0">
                <a:cs typeface="Arial" panose="020B0604020202020204" pitchFamily="34" charset="0"/>
              </a:rPr>
              <a:t>s</a:t>
            </a:r>
            <a:r>
              <a:rPr lang="en-US" altLang="zh-CN" sz="3200" b="1" dirty="0" err="1" smtClean="0"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200" b="1" dirty="0" err="1" smtClean="0">
                <a:cs typeface="Arial" panose="020B0604020202020204" pitchFamily="34" charset="0"/>
              </a:rPr>
              <a:t>n</a:t>
            </a:r>
            <a:endParaRPr lang="en-US" altLang="zh-CN" sz="3200" b="1" dirty="0" err="1" smtClean="0"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3345" y="3322320"/>
            <a:ext cx="14446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err="1">
                <a:cs typeface="Arial" panose="020B0604020202020204" pitchFamily="34" charset="0"/>
              </a:rPr>
              <a:t>n</a:t>
            </a:r>
            <a:r>
              <a:rPr lang="en-US" altLang="zh-CN" sz="3200" b="1" dirty="0" err="1">
                <a:latin typeface="宋体" panose="02010600030101010101" pitchFamily="2" charset="-122"/>
                <a:cs typeface="Arial" panose="020B0604020202020204" pitchFamily="34" charset="0"/>
              </a:rPr>
              <a:t>ò</a:t>
            </a:r>
            <a:r>
              <a:rPr lang="en-US" altLang="zh-CN" sz="3200" b="1" dirty="0" err="1">
                <a:cs typeface="Arial" panose="020B0604020202020204" pitchFamily="34" charset="0"/>
              </a:rPr>
              <a:t>ng</a:t>
            </a:r>
            <a:endParaRPr lang="en-US" altLang="zh-CN" sz="32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8" grpId="0"/>
      <p:bldP spid="8199" grpId="0"/>
      <p:bldP spid="8200" grpId="0"/>
      <p:bldP spid="8201" grpId="0"/>
      <p:bldP spid="8202" grpId="0"/>
      <p:bldP spid="8203" grpId="0"/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object 2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41986" name="object 3"/>
          <p:cNvSpPr txBox="1">
            <a:spLocks noChangeArrowheads="1"/>
          </p:cNvSpPr>
          <p:nvPr/>
        </p:nvSpPr>
        <p:spPr bwMode="auto">
          <a:xfrm>
            <a:off x="79375" y="636588"/>
            <a:ext cx="11884025" cy="4996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0795" rIns="0" bIns="0">
            <a:spAutoFit/>
          </a:bodyPr>
          <a:lstStyle/>
          <a:p>
            <a:pPr marL="12700" indent="609600">
              <a:spcBef>
                <a:spcPts val="9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【2】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一阵秋雨一阵凉。细细的雨幕给桂花蒙上了一层 灰调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那平日里的亮金色也打了折扣。微风来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花枝轻摇慢颤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米粒大小的花粒儿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团抱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在一起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躲在绿叶背后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祈求些许温暖慰藉。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到了夜里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淅淅风潇潇雨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花蕊儿终于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	 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纷纷扬扬地落下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	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的香气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	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地飘着。月光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⑤		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映着湿漉漉的桂叶、桂枝的剪影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我不由地想到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（⑥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人闲桂花落，夜静春山空</a:t>
            </a:r>
            <a:r>
              <a:rPr lang="en-US" altLang="zh-CN" sz="36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中庭地白树栖鸦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冷露无声湿桂花</a:t>
            </a:r>
            <a:r>
              <a:rPr lang="en-US" altLang="zh-CN" sz="36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。心里漫上了一种说不出的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凄凉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object 2"/>
          <p:cNvSpPr>
            <a:spLocks noChangeArrowheads="1"/>
          </p:cNvSpPr>
          <p:nvPr/>
        </p:nvSpPr>
        <p:spPr bwMode="auto">
          <a:xfrm>
            <a:off x="11283950" y="6086475"/>
            <a:ext cx="908050" cy="7715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41986" name="object 3"/>
          <p:cNvSpPr txBox="1">
            <a:spLocks noChangeArrowheads="1"/>
          </p:cNvSpPr>
          <p:nvPr/>
        </p:nvSpPr>
        <p:spPr bwMode="auto">
          <a:xfrm>
            <a:off x="79375" y="636588"/>
            <a:ext cx="11884025" cy="5744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10795" rIns="0" bIns="0">
            <a:spAutoFit/>
          </a:bodyPr>
          <a:lstStyle/>
          <a:p>
            <a:pPr marL="12700" indent="609600">
              <a:spcBef>
                <a:spcPts val="90"/>
              </a:spcBef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【2】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一阵秋雨一阵凉。细细的雨幕给桂花蒙上了一层 灰调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那平日里的亮金色也打了折扣。微风来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花枝轻摇慢颤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米粒大小的花粒儿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瑟瑟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团抱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在一起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躲在绿叶背后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祈求些许温暖慰藉。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到了夜里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淅淅风潇潇雨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花蕊儿终于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支撑不住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纷纷扬扬地落下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破碎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的香气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无依无靠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地飘着。月光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清冷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映着湿漉漉的桂叶、桂枝的剪影</a:t>
            </a:r>
            <a:r>
              <a:rPr lang="zh-CN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我不由地想到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中庭地白树栖鸦</a:t>
            </a:r>
            <a:r>
              <a:rPr lang="en-US" altLang="zh-CN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冷露无声湿桂花</a:t>
            </a:r>
            <a:r>
              <a:rPr lang="en-US" altLang="zh-CN" sz="3600" b="1" u="sng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。心里漫上了一种说不出的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凄凉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marL="12700" indent="609600">
              <a:spcBef>
                <a:spcPts val="1715"/>
              </a:spcBef>
            </a:pPr>
            <a:endParaRPr lang="zh-CN" altLang="en-US" sz="2000" b="1">
              <a:solidFill>
                <a:srgbClr val="3900CC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12700" indent="609600">
              <a:spcBef>
                <a:spcPts val="1715"/>
              </a:spcBef>
            </a:pPr>
            <a:r>
              <a:rPr lang="zh-CN" altLang="en-US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文学观察</a:t>
            </a:r>
            <a:r>
              <a:rPr lang="en-US" altLang="zh-CN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多感官，联想、想象，移情于景，通感</a:t>
            </a:r>
            <a:r>
              <a:rPr lang="en-US" altLang="zh-CN" sz="3600" b="1">
                <a:solidFill>
                  <a:srgbClr val="3900CC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……</a:t>
            </a:r>
            <a:endParaRPr lang="en-US" altLang="zh-CN" sz="36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127125" y="1368743"/>
            <a:ext cx="10363200" cy="1439862"/>
          </a:xfrm>
        </p:spPr>
        <p:txBody>
          <a:bodyPr tIns="12700"/>
          <a:lstStyle/>
          <a:p>
            <a:pPr marL="12700" algn="ctr" eaLnBrk="1" hangingPunct="1">
              <a:spcBef>
                <a:spcPts val="10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写作实践一</a:t>
            </a:r>
            <a:endParaRPr lang="zh-CN" altLang="en-US" sz="4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7100" y="2808605"/>
            <a:ext cx="10350500" cy="1562735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 indent="914400">
              <a:lnSpc>
                <a:spcPct val="126000"/>
              </a:lnSpc>
              <a:spcBef>
                <a:spcPts val="100"/>
              </a:spcBef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写观察日记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定时定点去观察一朵花或一棵树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写出其变化过程。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843" name="object 4"/>
          <p:cNvSpPr>
            <a:spLocks noChangeArrowheads="1"/>
          </p:cNvSpPr>
          <p:nvPr/>
        </p:nvSpPr>
        <p:spPr bwMode="auto">
          <a:xfrm>
            <a:off x="153988" y="112713"/>
            <a:ext cx="2330450" cy="2462212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object 2"/>
          <p:cNvSpPr/>
          <p:nvPr/>
        </p:nvSpPr>
        <p:spPr bwMode="auto">
          <a:xfrm>
            <a:off x="0" y="17463"/>
            <a:ext cx="12192000" cy="2181225"/>
          </a:xfrm>
          <a:custGeom>
            <a:avLst/>
            <a:gdLst/>
            <a:ahLst/>
            <a:cxnLst>
              <a:cxn ang="0">
                <a:pos x="0" y="2180843"/>
              </a:cxn>
              <a:cxn ang="0">
                <a:pos x="12192000" y="2180843"/>
              </a:cxn>
              <a:cxn ang="0">
                <a:pos x="12192000" y="0"/>
              </a:cxn>
              <a:cxn ang="0">
                <a:pos x="0" y="0"/>
              </a:cxn>
              <a:cxn ang="0">
                <a:pos x="0" y="2180843"/>
              </a:cxn>
            </a:cxnLst>
            <a:rect l="0" t="0" r="r" b="b"/>
            <a:pathLst>
              <a:path w="12192000" h="2181225">
                <a:moveTo>
                  <a:pt x="0" y="2180843"/>
                </a:moveTo>
                <a:lnTo>
                  <a:pt x="12192000" y="2180843"/>
                </a:lnTo>
                <a:lnTo>
                  <a:pt x="12192000" y="0"/>
                </a:lnTo>
                <a:lnTo>
                  <a:pt x="0" y="0"/>
                </a:lnTo>
                <a:lnTo>
                  <a:pt x="0" y="2180843"/>
                </a:lnTo>
                <a:close/>
              </a:path>
            </a:pathLst>
          </a:custGeom>
          <a:noFill/>
          <a:ln w="12192">
            <a:solidFill>
              <a:srgbClr val="548ED4"/>
            </a:solidFill>
            <a:rou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" name="object 3"/>
          <p:cNvSpPr txBox="1"/>
          <p:nvPr/>
        </p:nvSpPr>
        <p:spPr>
          <a:xfrm>
            <a:off x="79375" y="49213"/>
            <a:ext cx="12015788" cy="4436745"/>
          </a:xfrm>
          <a:prstGeom prst="rect">
            <a:avLst/>
          </a:prstGeom>
        </p:spPr>
        <p:txBody>
          <a:bodyPr lIns="0" tIns="24765" rIns="0" bIns="0">
            <a:spAutoFit/>
          </a:bodyPr>
          <a:lstStyle/>
          <a:p>
            <a:pPr marL="12700" indent="713105">
              <a:lnSpc>
                <a:spcPct val="111000"/>
              </a:lnSpc>
              <a:spcBef>
                <a:spcPts val="2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步入十月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凉亭旁便是大片大片的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金黄色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。满树金桂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热烈地开放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金色点亮了单调的庭院。几十朵小花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簇成大型花团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长在绿叶间隙。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风沙沙地或有人轻摇树干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动静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就像天空下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起了金色的雪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比喻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。桂花的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香味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嗅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那么浓郁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方圆十里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夸张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弥漫着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香甜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的气味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仿佛闻着味儿都能找得到家。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和冬天的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肃杀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相比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桂树充满了温柔的气息。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713105">
              <a:spcBef>
                <a:spcPts val="115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一阵秋雨一阵凉。细细的雨幕给桂花蒙上了一层灰调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那平日里的亮金色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也打了折扣。微风来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花枝轻摇慢颤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动静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米粒大小的花粒儿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瑟瑟地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团抱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在一起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躲在绿叶背后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祈求些许温暖慰藉。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到了夜里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不同时间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淅淅风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潇潇雨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花蕊儿终支撑不住了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纷纷扬扬地落下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动静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破碎的香气无依无靠地飘着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嗅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。风雨消歇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月光清冷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映着湿漉漉的桂叶、桂枝的剪影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我不由地想到</a:t>
            </a: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中庭地白树栖鸦</a:t>
            </a:r>
            <a:r>
              <a:rPr lang="en-US" altLang="zh-CN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冷露无声湿桂花</a:t>
            </a:r>
            <a:r>
              <a:rPr lang="en-US" altLang="zh-CN" sz="2400" b="1" u="sng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引用</a:t>
            </a:r>
            <a:r>
              <a:rPr lang="en-US" altLang="zh-CN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心里漫上了一种说不出的凄凉。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2" name="object 5"/>
          <p:cNvSpPr>
            <a:spLocks noChangeArrowheads="1"/>
          </p:cNvSpPr>
          <p:nvPr/>
        </p:nvSpPr>
        <p:spPr bwMode="auto">
          <a:xfrm>
            <a:off x="10320338" y="5664200"/>
            <a:ext cx="1865312" cy="11938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375" y="4608513"/>
            <a:ext cx="741363" cy="442595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同：</a:t>
            </a:r>
            <a:endParaRPr lang="zh-CN" altLang="en-US" sz="28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9375" y="5046663"/>
            <a:ext cx="3702050" cy="38163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多感官多角度观察景物特征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49838" y="4660900"/>
            <a:ext cx="7059612" cy="868045"/>
          </a:xfrm>
          <a:prstGeom prst="rect">
            <a:avLst/>
          </a:prstGeom>
        </p:spPr>
        <p:txBody>
          <a:bodyPr lIns="0" tIns="12065" rIns="0" bIns="0">
            <a:spAutoFit/>
          </a:bodyPr>
          <a:lstStyle/>
          <a:p>
            <a:pPr marL="38100">
              <a:lnSpc>
                <a:spcPts val="3100"/>
              </a:lnSpc>
              <a:spcBef>
                <a:spcPts val="100"/>
              </a:spcBef>
            </a:pPr>
            <a:r>
              <a:rPr lang="zh-CN" altLang="en-US" sz="2800" b="1">
                <a:solidFill>
                  <a:srgbClr val="39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异：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 marL="38100">
              <a:lnSpc>
                <a:spcPts val="3575"/>
              </a:lnSpc>
            </a:pP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第一段愉快，温柔的美；</a:t>
            </a:r>
            <a:r>
              <a:rPr lang="zh-CN" altLang="en-US" sz="4400" b="1" baseline="9000">
                <a:latin typeface="宋体" panose="02010600030101010101" pitchFamily="2" charset="-122"/>
                <a:ea typeface="宋体" panose="02010600030101010101" pitchFamily="2" charset="-122"/>
              </a:rPr>
              <a:t>一切景语皆情语，</a:t>
            </a:r>
            <a:endParaRPr lang="zh-CN" altLang="en-US" sz="4400" b="1" baseline="9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0" y="5528628"/>
            <a:ext cx="12055475" cy="126238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38100">
              <a:lnSpc>
                <a:spcPts val="3625"/>
              </a:lnSpc>
              <a:spcBef>
                <a:spcPts val="100"/>
              </a:spcBef>
            </a:pPr>
            <a:r>
              <a:rPr lang="zh-CN" altLang="en-US" sz="3600" b="1" baseline="2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（形、声、色、香、味，动静，不同  </a:t>
            </a:r>
            <a:r>
              <a:rPr lang="zh-CN" altLang="en-US" sz="28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第二段伤感，凄凉的美。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物皆着我之色彩。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8100">
              <a:lnSpc>
                <a:spcPts val="2665"/>
              </a:lnSpc>
            </a:pP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8100">
              <a:spcBef>
                <a:spcPts val="575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联想、想象，通感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81575" y="220663"/>
            <a:ext cx="2063750" cy="51435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写作实践二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4" name="object 3"/>
          <p:cNvSpPr>
            <a:spLocks noGrp="1"/>
          </p:cNvSpPr>
          <p:nvPr>
            <p:ph type="title"/>
          </p:nvPr>
        </p:nvSpPr>
        <p:spPr>
          <a:xfrm>
            <a:off x="298450" y="980440"/>
            <a:ext cx="11595100" cy="1276350"/>
          </a:xfrm>
        </p:spPr>
        <p:txBody>
          <a:bodyPr tIns="12700">
            <a:normAutofit fontScale="90000"/>
          </a:bodyPr>
          <a:lstStyle/>
          <a:p>
            <a:pPr marL="12700" indent="812800" eaLnBrk="1" hangingPunct="1">
              <a:lnSpc>
                <a:spcPct val="110000"/>
              </a:lnSpc>
              <a:spcBef>
                <a:spcPts val="100"/>
              </a:spcBef>
            </a:pP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任选校园中一处景物</a:t>
            </a:r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细心观察后</a:t>
            </a:r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写成一篇文章。</a:t>
            </a:r>
            <a:b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题目自拟</a:t>
            </a:r>
            <a:r>
              <a:rPr lang="zh-CN" altLang="zh-CN" sz="4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不少于</a:t>
            </a:r>
            <a:r>
              <a:rPr lang="en-US" altLang="zh-CN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</a:t>
            </a:r>
            <a:r>
              <a:rPr lang="zh-CN" altLang="en-US" sz="40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字。</a:t>
            </a:r>
            <a:endParaRPr lang="zh-CN" altLang="en-US" sz="40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035" name="object 4"/>
          <p:cNvSpPr>
            <a:spLocks noChangeArrowheads="1"/>
          </p:cNvSpPr>
          <p:nvPr/>
        </p:nvSpPr>
        <p:spPr bwMode="auto">
          <a:xfrm>
            <a:off x="0" y="4740275"/>
            <a:ext cx="1639888" cy="174466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31950" y="3314700"/>
          <a:ext cx="10412413" cy="3267075"/>
        </p:xfrm>
        <a:graphic>
          <a:graphicData uri="http://schemas.openxmlformats.org/drawingml/2006/table">
            <a:tbl>
              <a:tblPr/>
              <a:tblGrid>
                <a:gridCol w="1697038"/>
                <a:gridCol w="4184650"/>
                <a:gridCol w="1281112"/>
                <a:gridCol w="1625600"/>
                <a:gridCol w="1624013"/>
              </a:tblGrid>
              <a:tr h="6397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写作目标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分值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350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自我评价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小组评价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基本要求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3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多角度、多感官观察描写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639763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写出景物的特点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40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12509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639763">
                <a:tc rowSpan="2">
                  <a:txBody>
                    <a:bodyPr/>
                    <a:lstStyle/>
                    <a:p>
                      <a:pPr marL="2381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8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高阶要求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1079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融情于景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7E8"/>
                    </a:solidFill>
                  </a:tcPr>
                </a:tc>
              </a:tr>
              <a:tr h="706438">
                <a:tc vMerge="1">
                  <a:tcPr/>
                </a:tc>
                <a:tc>
                  <a:txBody>
                    <a:bodyPr/>
                    <a:lstStyle/>
                    <a:p>
                      <a:pPr marL="6858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写出自己独特的感受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190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9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12573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581400" y="2667000"/>
            <a:ext cx="6330950" cy="627380"/>
          </a:xfrm>
          <a:prstGeom prst="rect">
            <a:avLst/>
          </a:prstGeom>
        </p:spPr>
        <p:txBody>
          <a:bodyPr wrap="square" lIns="0" tIns="12065" rIns="0" bIns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4000" b="1">
                <a:solidFill>
                  <a:srgbClr val="3900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4000" b="1">
                <a:solidFill>
                  <a:srgbClr val="3900CC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校园美景</a:t>
            </a:r>
            <a:r>
              <a:rPr lang="zh-CN" altLang="en-US" sz="4000" b="1">
                <a:solidFill>
                  <a:srgbClr val="3900CC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4000" b="1">
                <a:solidFill>
                  <a:srgbClr val="3900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写作评价表</a:t>
            </a:r>
            <a:endParaRPr lang="zh-CN" altLang="en-US" sz="4000" b="1">
              <a:solidFill>
                <a:srgbClr val="3900CC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8580" y="1025525"/>
            <a:ext cx="5358130" cy="981710"/>
          </a:xfrm>
        </p:spPr>
        <p:txBody>
          <a:bodyPr wrap="square" tIns="12700"/>
          <a:lstStyle/>
          <a:p>
            <a:pPr marL="12700" eaLnBrk="1" hangingPunct="1">
              <a:spcBef>
                <a:spcPts val="100"/>
              </a:spcBef>
            </a:pPr>
            <a:r>
              <a:rPr lang="zh-CN" altLang="en-US" sz="6000" b="1" smtClean="0">
                <a:latin typeface="黑体" panose="02010609060101010101" charset="-122"/>
                <a:ea typeface="黑体" panose="02010609060101010101" charset="-122"/>
              </a:rPr>
              <a:t>学会观察景物</a:t>
            </a:r>
            <a:endParaRPr lang="zh-CN" altLang="en-US" sz="60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483995" y="2195195"/>
            <a:ext cx="9548495" cy="3117215"/>
          </a:xfrm>
        </p:spPr>
        <p:txBody>
          <a:bodyPr wrap="square" tIns="12065"/>
          <a:lstStyle/>
          <a:p>
            <a:pPr marL="1311275" eaLnBrk="1" hangingPunct="1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培养多感官观察景物的习惯 </a:t>
            </a:r>
            <a:endParaRPr lang="zh-CN" altLang="en-US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1311275" eaLnBrk="1" hangingPunct="1">
              <a:lnSpc>
                <a:spcPct val="150000"/>
              </a:lnSpc>
              <a:spcBef>
                <a:spcPts val="100"/>
              </a:spcBef>
            </a:pP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掌握多角度观察景物的方法</a:t>
            </a:r>
            <a:endParaRPr lang="zh-CN" altLang="en-US" sz="3600" smtClean="0">
              <a:latin typeface="黑体" panose="02010609060101010101" charset="-122"/>
              <a:ea typeface="黑体" panose="02010609060101010101" charset="-122"/>
            </a:endParaRPr>
          </a:p>
          <a:p>
            <a:pPr marL="1311275" eaLnBrk="1" hangingPunct="1">
              <a:spcBef>
                <a:spcPts val="2640"/>
              </a:spcBef>
            </a:pP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</a:rPr>
              <a:t>学会文学观察</a:t>
            </a:r>
            <a:endParaRPr lang="zh-CN" altLang="en-US" sz="360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059" name="object 4"/>
          <p:cNvSpPr>
            <a:spLocks noChangeArrowheads="1"/>
          </p:cNvSpPr>
          <p:nvPr/>
        </p:nvSpPr>
        <p:spPr bwMode="auto">
          <a:xfrm>
            <a:off x="36513" y="4352925"/>
            <a:ext cx="1982787" cy="2093913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0" tIns="0" rIns="0" bIns="0"/>
          <a:lstStyle/>
          <a:p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UNIT_PLACING_PICTURE_USER_VIEWPORT" val="{&quot;height&quot;:8956,&quot;width&quot;:17192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UNIT_TABLE_BEAUTIFY" val="smartTable{4921b489-93b3-4406-b9b1-a7cce52c7514}"/>
</p:tagLst>
</file>

<file path=ppt/tags/tag83.xml><?xml version="1.0" encoding="utf-8"?>
<p:tagLst xmlns:p="http://schemas.openxmlformats.org/presentationml/2006/main">
  <p:tag name="COMMONDATA" val="eyJoZGlkIjoiZjM1MDU3MjRkMGIzNjliNDRhNmZhZDFlNDFkYmY5MmUifQ=="/>
  <p:tag name="KSO_WPP_MARK_KEY" val="25f27683-bcd7-418b-a8c0-ad7b609c7a8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13101</Words>
  <Application>WPS 演示</Application>
  <PresentationFormat>宽屏</PresentationFormat>
  <Paragraphs>1070</Paragraphs>
  <Slides>95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95</vt:i4>
      </vt:variant>
    </vt:vector>
  </HeadingPairs>
  <TitlesOfParts>
    <vt:vector size="113" baseType="lpstr">
      <vt:lpstr>Arial</vt:lpstr>
      <vt:lpstr>宋体</vt:lpstr>
      <vt:lpstr>Wingdings</vt:lpstr>
      <vt:lpstr>Wingdings</vt:lpstr>
      <vt:lpstr>楷体</vt:lpstr>
      <vt:lpstr>SimSun-ExtB</vt:lpstr>
      <vt:lpstr>楷体_GB2312</vt:lpstr>
      <vt:lpstr>新宋体</vt:lpstr>
      <vt:lpstr>黑体</vt:lpstr>
      <vt:lpstr>微软雅黑</vt:lpstr>
      <vt:lpstr>Arial Unicode MS</vt:lpstr>
      <vt:lpstr>Calibri</vt:lpstr>
      <vt:lpstr>楷体_GB2312</vt:lpstr>
      <vt:lpstr>Microsoft JhengHei</vt:lpstr>
      <vt:lpstr>等线</vt:lpstr>
      <vt:lpstr>仿宋</vt:lpstr>
      <vt:lpstr>Times New Roman</vt:lpstr>
      <vt:lpstr>Office 主题​​</vt:lpstr>
      <vt:lpstr>PowerPoint 演示文稿</vt:lpstr>
      <vt:lpstr>单元学习目标（阅读）</vt:lpstr>
      <vt:lpstr>PowerPoint 演示文稿</vt:lpstr>
      <vt:lpstr>单元教学计划安排</vt:lpstr>
      <vt:lpstr>PowerPoint 演示文稿</vt:lpstr>
      <vt:lpstr>学习目标</vt:lpstr>
      <vt:lpstr>一、课前准备</vt:lpstr>
      <vt:lpstr>你能读得准吗？</vt:lpstr>
      <vt:lpstr>你能读得准吗？</vt:lpstr>
      <vt:lpstr>二、实战演练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</vt:lpstr>
      <vt:lpstr>一、情境导入</vt:lpstr>
      <vt:lpstr>你能读得准吗？</vt:lpstr>
      <vt:lpstr>二、实战演练</vt:lpstr>
      <vt:lpstr>PowerPoint 演示文稿</vt:lpstr>
      <vt:lpstr>PowerPoint 演示文稿</vt:lpstr>
      <vt:lpstr>PowerPoint 演示文稿</vt:lpstr>
      <vt:lpstr>PowerPoint 演示文稿</vt:lpstr>
      <vt:lpstr>三、整体感知</vt:lpstr>
      <vt:lpstr>板书设计</vt:lpstr>
      <vt:lpstr>四、布置作业</vt:lpstr>
      <vt:lpstr>PowerPoint 演示文稿</vt:lpstr>
      <vt:lpstr>学习目标</vt:lpstr>
      <vt:lpstr>一、结构美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</vt:lpstr>
      <vt:lpstr>一、情境导入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</vt:lpstr>
      <vt:lpstr>一、拓展迁移</vt:lpstr>
      <vt:lpstr>PowerPoint 演示文稿</vt:lpstr>
      <vt:lpstr>学习目标</vt:lpstr>
      <vt:lpstr>一、写作小宝库：</vt:lpstr>
      <vt:lpstr>PowerPoint 演示文稿</vt:lpstr>
      <vt:lpstr>二、学会观察景物</vt:lpstr>
      <vt:lpstr>PowerPoint 演示文稿</vt:lpstr>
      <vt:lpstr>PowerPoint 演示文稿</vt:lpstr>
      <vt:lpstr>PowerPoint 演示文稿</vt:lpstr>
      <vt:lpstr>PowerPoint 演示文稿</vt:lpstr>
      <vt:lpstr>观察的角度：</vt:lpstr>
      <vt:lpstr>观察的角度：</vt:lpstr>
      <vt:lpstr>观察的角度：</vt:lpstr>
      <vt:lpstr>PowerPoint 演示文稿</vt:lpstr>
      <vt:lpstr>PowerPoint 演示文稿</vt:lpstr>
      <vt:lpstr>观察的角度：</vt:lpstr>
      <vt:lpstr>移步换景</vt:lpstr>
      <vt:lpstr>走进花园（校园等）……</vt:lpstr>
      <vt:lpstr>PowerPoint 演示文稿</vt:lpstr>
      <vt:lpstr>观察的角度：</vt:lpstr>
      <vt:lpstr>科学观察与文学观察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写作实践一</vt:lpstr>
      <vt:lpstr>PowerPoint 演示文稿</vt:lpstr>
      <vt:lpstr>任选校园中一处景物,细心观察后,写成一篇文章。 题目自拟,不少于500字。</vt:lpstr>
      <vt:lpstr>学会观察景物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黄红政</cp:lastModifiedBy>
  <cp:revision>216</cp:revision>
  <dcterms:created xsi:type="dcterms:W3CDTF">2019-06-19T02:08:00Z</dcterms:created>
  <dcterms:modified xsi:type="dcterms:W3CDTF">2022-09-21T03:06:22Z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BE1346CF09F04628BEF4B6C959D8247D</vt:lpwstr>
  </property>
</Properties>
</file>