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84" r:id="rId3"/>
    <p:sldMasterId id="2147483696" r:id="rId4"/>
    <p:sldMasterId id="2147483708" r:id="rId5"/>
    <p:sldMasterId id="2147483722" r:id="rId6"/>
    <p:sldMasterId id="2147483743" r:id="rId7"/>
  </p:sldMasterIdLst>
  <p:notesMasterIdLst>
    <p:notesMasterId r:id="rId8"/>
  </p:notesMasterIdLst>
  <p:sldIdLst>
    <p:sldId id="479" r:id="rId9"/>
    <p:sldId id="480" r:id="rId10"/>
    <p:sldId id="474" r:id="rId11"/>
    <p:sldId id="475" r:id="rId12"/>
    <p:sldId id="476" r:id="rId13"/>
    <p:sldId id="477" r:id="rId14"/>
    <p:sldId id="478" r:id="rId15"/>
    <p:sldId id="504" r:id="rId16"/>
    <p:sldId id="412" r:id="rId17"/>
    <p:sldId id="413" r:id="rId18"/>
    <p:sldId id="431" r:id="rId19"/>
    <p:sldId id="435" r:id="rId20"/>
    <p:sldId id="443" r:id="rId21"/>
    <p:sldId id="471" r:id="rId22"/>
    <p:sldId id="446" r:id="rId23"/>
    <p:sldId id="447" r:id="rId24"/>
    <p:sldId id="448" r:id="rId25"/>
    <p:sldId id="466" r:id="rId26"/>
    <p:sldId id="467" r:id="rId27"/>
    <p:sldId id="468" r:id="rId28"/>
    <p:sldId id="469" r:id="rId29"/>
    <p:sldId id="470" r:id="rId30"/>
    <p:sldId id="457" r:id="rId31"/>
    <p:sldId id="458" r:id="rId32"/>
    <p:sldId id="459" r:id="rId33"/>
    <p:sldId id="460" r:id="rId34"/>
    <p:sldId id="461" r:id="rId35"/>
    <p:sldId id="505" r:id="rId36"/>
    <p:sldId id="501" r:id="rId37"/>
    <p:sldId id="502" r:id="rId38"/>
    <p:sldId id="472" r:id="rId39"/>
    <p:sldId id="481" r:id="rId40"/>
    <p:sldId id="482" r:id="rId41"/>
    <p:sldId id="483" r:id="rId42"/>
    <p:sldId id="484" r:id="rId43"/>
    <p:sldId id="485" r:id="rId44"/>
    <p:sldId id="486" r:id="rId45"/>
    <p:sldId id="487" r:id="rId46"/>
    <p:sldId id="488" r:id="rId47"/>
    <p:sldId id="489" r:id="rId48"/>
    <p:sldId id="490" r:id="rId49"/>
    <p:sldId id="491" r:id="rId50"/>
    <p:sldId id="492" r:id="rId51"/>
    <p:sldId id="493" r:id="rId52"/>
    <p:sldId id="494" r:id="rId53"/>
    <p:sldId id="495" r:id="rId54"/>
    <p:sldId id="496" r:id="rId55"/>
    <p:sldId id="497" r:id="rId56"/>
    <p:sldId id="498" r:id="rId57"/>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660"/>
  </p:normalViewPr>
  <p:slideViewPr>
    <p:cSldViewPr snapToGrid="0">
      <p:cViewPr varScale="1">
        <p:scale>
          <a:sx n="72" d="100"/>
          <a:sy n="72" d="100"/>
        </p:scale>
        <p:origin x="84" y="19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2.xml" /><Relationship Id="rId11" Type="http://schemas.openxmlformats.org/officeDocument/2006/relationships/slide" Target="slides/slide3.xml" /><Relationship Id="rId12" Type="http://schemas.openxmlformats.org/officeDocument/2006/relationships/slide" Target="slides/slide4.xml" /><Relationship Id="rId13" Type="http://schemas.openxmlformats.org/officeDocument/2006/relationships/slide" Target="slides/slide5.xml" /><Relationship Id="rId14" Type="http://schemas.openxmlformats.org/officeDocument/2006/relationships/slide" Target="slides/slide6.xml" /><Relationship Id="rId15" Type="http://schemas.openxmlformats.org/officeDocument/2006/relationships/slide" Target="slides/slide7.xml" /><Relationship Id="rId16" Type="http://schemas.openxmlformats.org/officeDocument/2006/relationships/slide" Target="slides/slide8.xml" /><Relationship Id="rId17" Type="http://schemas.openxmlformats.org/officeDocument/2006/relationships/slide" Target="slides/slide9.xml" /><Relationship Id="rId18" Type="http://schemas.openxmlformats.org/officeDocument/2006/relationships/slide" Target="slides/slide10.xml" /><Relationship Id="rId19" Type="http://schemas.openxmlformats.org/officeDocument/2006/relationships/slide" Target="slides/slide11.xml" /><Relationship Id="rId2" Type="http://schemas.openxmlformats.org/officeDocument/2006/relationships/slideMaster" Target="slideMasters/slideMaster2.xml" /><Relationship Id="rId20" Type="http://schemas.openxmlformats.org/officeDocument/2006/relationships/slide" Target="slides/slide12.xml" /><Relationship Id="rId21" Type="http://schemas.openxmlformats.org/officeDocument/2006/relationships/slide" Target="slides/slide13.xml" /><Relationship Id="rId22" Type="http://schemas.openxmlformats.org/officeDocument/2006/relationships/slide" Target="slides/slide14.xml" /><Relationship Id="rId23" Type="http://schemas.openxmlformats.org/officeDocument/2006/relationships/slide" Target="slides/slide15.xml" /><Relationship Id="rId24" Type="http://schemas.openxmlformats.org/officeDocument/2006/relationships/slide" Target="slides/slide16.xml" /><Relationship Id="rId25" Type="http://schemas.openxmlformats.org/officeDocument/2006/relationships/slide" Target="slides/slide17.xml" /><Relationship Id="rId26" Type="http://schemas.openxmlformats.org/officeDocument/2006/relationships/slide" Target="slides/slide18.xml" /><Relationship Id="rId27" Type="http://schemas.openxmlformats.org/officeDocument/2006/relationships/slide" Target="slides/slide19.xml" /><Relationship Id="rId28" Type="http://schemas.openxmlformats.org/officeDocument/2006/relationships/slide" Target="slides/slide20.xml" /><Relationship Id="rId29" Type="http://schemas.openxmlformats.org/officeDocument/2006/relationships/slide" Target="slides/slide21.xml" /><Relationship Id="rId3" Type="http://schemas.openxmlformats.org/officeDocument/2006/relationships/slideMaster" Target="slideMasters/slideMaster3.xml" /><Relationship Id="rId30" Type="http://schemas.openxmlformats.org/officeDocument/2006/relationships/slide" Target="slides/slide22.xml" /><Relationship Id="rId31" Type="http://schemas.openxmlformats.org/officeDocument/2006/relationships/slide" Target="slides/slide23.xml" /><Relationship Id="rId32" Type="http://schemas.openxmlformats.org/officeDocument/2006/relationships/slide" Target="slides/slide24.xml" /><Relationship Id="rId33" Type="http://schemas.openxmlformats.org/officeDocument/2006/relationships/slide" Target="slides/slide25.xml" /><Relationship Id="rId34" Type="http://schemas.openxmlformats.org/officeDocument/2006/relationships/slide" Target="slides/slide26.xml" /><Relationship Id="rId35" Type="http://schemas.openxmlformats.org/officeDocument/2006/relationships/slide" Target="slides/slide27.xml" /><Relationship Id="rId36" Type="http://schemas.openxmlformats.org/officeDocument/2006/relationships/slide" Target="slides/slide28.xml" /><Relationship Id="rId37" Type="http://schemas.openxmlformats.org/officeDocument/2006/relationships/slide" Target="slides/slide29.xml" /><Relationship Id="rId38" Type="http://schemas.openxmlformats.org/officeDocument/2006/relationships/slide" Target="slides/slide30.xml" /><Relationship Id="rId39" Type="http://schemas.openxmlformats.org/officeDocument/2006/relationships/slide" Target="slides/slide31.xml" /><Relationship Id="rId4" Type="http://schemas.openxmlformats.org/officeDocument/2006/relationships/slideMaster" Target="slideMasters/slideMaster4.xml" /><Relationship Id="rId40" Type="http://schemas.openxmlformats.org/officeDocument/2006/relationships/slide" Target="slides/slide32.xml" /><Relationship Id="rId41" Type="http://schemas.openxmlformats.org/officeDocument/2006/relationships/slide" Target="slides/slide33.xml" /><Relationship Id="rId42" Type="http://schemas.openxmlformats.org/officeDocument/2006/relationships/slide" Target="slides/slide34.xml" /><Relationship Id="rId43" Type="http://schemas.openxmlformats.org/officeDocument/2006/relationships/slide" Target="slides/slide35.xml" /><Relationship Id="rId44" Type="http://schemas.openxmlformats.org/officeDocument/2006/relationships/slide" Target="slides/slide36.xml" /><Relationship Id="rId45" Type="http://schemas.openxmlformats.org/officeDocument/2006/relationships/slide" Target="slides/slide37.xml" /><Relationship Id="rId46" Type="http://schemas.openxmlformats.org/officeDocument/2006/relationships/slide" Target="slides/slide38.xml" /><Relationship Id="rId47" Type="http://schemas.openxmlformats.org/officeDocument/2006/relationships/slide" Target="slides/slide39.xml" /><Relationship Id="rId48" Type="http://schemas.openxmlformats.org/officeDocument/2006/relationships/slide" Target="slides/slide40.xml" /><Relationship Id="rId49" Type="http://schemas.openxmlformats.org/officeDocument/2006/relationships/slide" Target="slides/slide41.xml" /><Relationship Id="rId5" Type="http://schemas.openxmlformats.org/officeDocument/2006/relationships/slideMaster" Target="slideMasters/slideMaster5.xml" /><Relationship Id="rId50" Type="http://schemas.openxmlformats.org/officeDocument/2006/relationships/slide" Target="slides/slide42.xml" /><Relationship Id="rId51" Type="http://schemas.openxmlformats.org/officeDocument/2006/relationships/slide" Target="slides/slide43.xml" /><Relationship Id="rId52" Type="http://schemas.openxmlformats.org/officeDocument/2006/relationships/slide" Target="slides/slide44.xml" /><Relationship Id="rId53" Type="http://schemas.openxmlformats.org/officeDocument/2006/relationships/slide" Target="slides/slide45.xml" /><Relationship Id="rId54" Type="http://schemas.openxmlformats.org/officeDocument/2006/relationships/slide" Target="slides/slide46.xml" /><Relationship Id="rId55" Type="http://schemas.openxmlformats.org/officeDocument/2006/relationships/slide" Target="slides/slide47.xml" /><Relationship Id="rId56" Type="http://schemas.openxmlformats.org/officeDocument/2006/relationships/slide" Target="slides/slide48.xml" /><Relationship Id="rId57" Type="http://schemas.openxmlformats.org/officeDocument/2006/relationships/slide" Target="slides/slide49.xml" /><Relationship Id="rId58" Type="http://schemas.openxmlformats.org/officeDocument/2006/relationships/tags" Target="tags/tag475.xml" /><Relationship Id="rId59" Type="http://schemas.openxmlformats.org/officeDocument/2006/relationships/presProps" Target="presProps.xml" /><Relationship Id="rId6" Type="http://schemas.openxmlformats.org/officeDocument/2006/relationships/slideMaster" Target="slideMasters/slideMaster6.xml" /><Relationship Id="rId60" Type="http://schemas.openxmlformats.org/officeDocument/2006/relationships/viewProps" Target="viewProps.xml" /><Relationship Id="rId61" Type="http://schemas.openxmlformats.org/officeDocument/2006/relationships/theme" Target="theme/theme1.xml" /><Relationship Id="rId62" Type="http://schemas.openxmlformats.org/officeDocument/2006/relationships/tableStyles" Target="tableStyles.xml" /><Relationship Id="rId7" Type="http://schemas.openxmlformats.org/officeDocument/2006/relationships/slideMaster" Target="slideMasters/slideMaster7.xml" /><Relationship Id="rId8" Type="http://schemas.openxmlformats.org/officeDocument/2006/relationships/notesMaster" Target="notesMasters/notesMaster1.xml" /><Relationship Id="rId9" Type="http://schemas.openxmlformats.org/officeDocument/2006/relationships/slide" Target="slides/slide1.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8.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318934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04849721"/>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67580936"/>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29766538"/>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07793279"/>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297817001"/>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53058"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453060" name="灯片编号占位符 3"/>
          <p:cNvSpPr txBox="1">
            <a:spLocks noGrp="1"/>
          </p:cNvSpPr>
          <p:nvPr/>
        </p:nvSpPr>
        <p:spPr>
          <a:xfrm>
            <a:off x="3884613" y="8685213"/>
            <a:ext cx="2971800" cy="458787"/>
          </a:xfrm>
          <a:prstGeom prst="rect">
            <a:avLst/>
          </a:prstGeom>
          <a:noFill/>
          <a:ln w="9525">
            <a:noFill/>
          </a:ln>
        </p:spPr>
        <p:txBody>
          <a:bodyPr anchor="b"/>
          <a:lstStyle/>
          <a:p>
            <a:pPr algn="r"/>
            <a:fld id="{9A0DB2DC-4C9A-4742-B13C-FB6460FD3503}" type="slidenum">
              <a:rPr lang="zh-CN" altLang="en-US" sz="1200">
                <a:solidFill>
                  <a:prstClr val="black"/>
                </a:solidFill>
              </a:rPr>
              <a:pPr algn="r"/>
              <a:t>29</a:t>
            </a:fld>
            <a:endParaRPr lang="zh-CN" altLang="en-US" sz="1200">
              <a:solidFill>
                <a:prstClr val="black"/>
              </a:solidFill>
            </a:endParaRPr>
          </a:p>
        </p:txBody>
      </p:sp>
    </p:spTree>
    <p:extLst>
      <p:ext uri="{BB962C8B-B14F-4D97-AF65-F5344CB8AC3E}">
        <p14:creationId xmlns:p14="http://schemas.microsoft.com/office/powerpoint/2010/main" val="368665744"/>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96894626"/>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1202" name="幻灯片图像占位符 1"/>
          <p:cNvSpPr>
            <a:spLocks noGrp="1" noRot="1" noChangeAspect="1" noTextEdit="1"/>
          </p:cNvSpPr>
          <p:nvPr>
            <p:ph type="sldImg" idx="2"/>
          </p:nvPr>
        </p:nvSpPr>
        <p:spPr bwMode="auto">
          <a:xfrm>
            <a:off x="685800" y="1143000"/>
            <a:ext cx="5486400" cy="3086100"/>
          </a:xfrm>
          <a:noFill/>
          <a:ln w="12700">
            <a:solidFill>
              <a:srgbClr val="000000"/>
            </a:solidFill>
            <a:miter lim="800000"/>
          </a:ln>
        </p:spPr>
      </p:sp>
      <p:sp>
        <p:nvSpPr>
          <p:cNvPr id="51203" name="文本占位符 2"/>
          <p:cNvSpPr>
            <a:spLocks noGrp="1"/>
          </p:cNvSpPr>
          <p:nvPr>
            <p:ph type="body" idx="3"/>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5pPr>
          </a:lstStyle>
          <a:p>
            <a:pPr marL="0" indent="0"/>
            <a:endParaRPr/>
          </a:p>
        </p:txBody>
      </p:sp>
    </p:spTree>
    <p:extLst>
      <p:ext uri="{BB962C8B-B14F-4D97-AF65-F5344CB8AC3E}">
        <p14:creationId xmlns:p14="http://schemas.microsoft.com/office/powerpoint/2010/main" val="3946073104"/>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2226" name="幻灯片图像占位符 1"/>
          <p:cNvSpPr>
            <a:spLocks noGrp="1" noRot="1" noChangeAspect="1" noTextEdit="1"/>
          </p:cNvSpPr>
          <p:nvPr>
            <p:ph type="sldImg" idx="2"/>
          </p:nvPr>
        </p:nvSpPr>
        <p:spPr bwMode="auto">
          <a:xfrm>
            <a:off x="685800" y="1143000"/>
            <a:ext cx="5486400" cy="3086100"/>
          </a:xfrm>
          <a:noFill/>
          <a:ln w="12700">
            <a:solidFill>
              <a:srgbClr val="000000"/>
            </a:solidFill>
            <a:miter lim="800000"/>
          </a:ln>
        </p:spPr>
      </p:sp>
      <p:sp>
        <p:nvSpPr>
          <p:cNvPr id="52227" name="文本占位符 2"/>
          <p:cNvSpPr>
            <a:spLocks noGrp="1"/>
          </p:cNvSpPr>
          <p:nvPr>
            <p:ph type="body" idx="3"/>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5pPr>
          </a:lstStyle>
          <a:p>
            <a:pPr marL="0" indent="0"/>
            <a:endParaRPr/>
          </a:p>
        </p:txBody>
      </p:sp>
    </p:spTree>
    <p:extLst>
      <p:ext uri="{BB962C8B-B14F-4D97-AF65-F5344CB8AC3E}">
        <p14:creationId xmlns:p14="http://schemas.microsoft.com/office/powerpoint/2010/main" val="153861695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3250" name="幻灯片图像占位符 1"/>
          <p:cNvSpPr>
            <a:spLocks noGrp="1" noRot="1" noChangeAspect="1" noTextEdit="1"/>
          </p:cNvSpPr>
          <p:nvPr>
            <p:ph type="sldImg" idx="2"/>
          </p:nvPr>
        </p:nvSpPr>
        <p:spPr bwMode="auto">
          <a:xfrm>
            <a:off x="685800" y="1143000"/>
            <a:ext cx="5486400" cy="3086100"/>
          </a:xfrm>
          <a:noFill/>
          <a:ln w="12700">
            <a:solidFill>
              <a:srgbClr val="000000"/>
            </a:solidFill>
            <a:miter lim="800000"/>
          </a:ln>
        </p:spPr>
      </p:sp>
      <p:sp>
        <p:nvSpPr>
          <p:cNvPr id="53251" name="文本占位符 2"/>
          <p:cNvSpPr>
            <a:spLocks noGrp="1"/>
          </p:cNvSpPr>
          <p:nvPr>
            <p:ph type="body" idx="3"/>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itchFamily="34" charset="0"/>
                <a:ea typeface="宋体" pitchFamily="2" charset="-122"/>
              </a:defRPr>
            </a:lvl5pPr>
          </a:lstStyle>
          <a:p>
            <a:pPr marL="0" indent="0"/>
            <a:endParaRPr/>
          </a:p>
        </p:txBody>
      </p:sp>
    </p:spTree>
    <p:extLst>
      <p:ext uri="{BB962C8B-B14F-4D97-AF65-F5344CB8AC3E}">
        <p14:creationId xmlns:p14="http://schemas.microsoft.com/office/powerpoint/2010/main" val="294760863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64750093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1444661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413083551"/>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09335259"/>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7284008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5.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99.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08.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24.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29.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tags" Target="../tags/tag147.xml" /><Relationship Id="rId9"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48.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5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58.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78.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83.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88.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93.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199.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 Id="rId8" Type="http://schemas.openxmlformats.org/officeDocument/2006/relationships/tags" Target="../tags/tag206.xml" /><Relationship Id="rId9"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07.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11.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17.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22.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26.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37.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 Id="rId6"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242.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247.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252.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tags" Target="../tags/tag256.xml" /><Relationship Id="rId6" Type="http://schemas.openxmlformats.org/officeDocument/2006/relationships/tags" Target="../tags/tag257.xml" /><Relationship Id="rId7"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258.xml" /><Relationship Id="rId2" Type="http://schemas.openxmlformats.org/officeDocument/2006/relationships/tags" Target="../tags/tag259.xml"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tags" Target="../tags/tag264.xml" /><Relationship Id="rId8" Type="http://schemas.openxmlformats.org/officeDocument/2006/relationships/tags" Target="../tags/tag265.xml" /><Relationship Id="rId9"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266.xml" /><Relationship Id="rId2" Type="http://schemas.openxmlformats.org/officeDocument/2006/relationships/tags" Target="../tags/tag267.xml"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270.xml" /><Relationship Id="rId2" Type="http://schemas.openxmlformats.org/officeDocument/2006/relationships/tags" Target="../tags/tag271.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tags" Target="../tags/tag275.xml" /><Relationship Id="rId7"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276.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281.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285.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 Id="rId9"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 Id="rId7" Type="http://schemas.openxmlformats.org/officeDocument/2006/relationships/tags" Target="../tags/tag308.xml" /><Relationship Id="rId8"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309.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image" Target="../media/image4.png" /><Relationship Id="rId8"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315.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 Id="rId7" Type="http://schemas.openxmlformats.org/officeDocument/2006/relationships/tags" Target="../tags/tag320.xml" /><Relationship Id="rId8" Type="http://schemas.openxmlformats.org/officeDocument/2006/relationships/tags" Target="../tags/tag321.xml" /><Relationship Id="rId9"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tags" Target="../tags/tag330.xml" /><Relationship Id="rId11" Type="http://schemas.openxmlformats.org/officeDocument/2006/relationships/slideMaster" Target="../slideMasters/slideMaster6.xml" /><Relationship Id="rId2" Type="http://schemas.openxmlformats.org/officeDocument/2006/relationships/tags" Target="../tags/tag322.xml" /><Relationship Id="rId3" Type="http://schemas.openxmlformats.org/officeDocument/2006/relationships/tags" Target="../tags/tag323.xml" /><Relationship Id="rId4" Type="http://schemas.openxmlformats.org/officeDocument/2006/relationships/tags" Target="../tags/tag324.xml" /><Relationship Id="rId5" Type="http://schemas.openxmlformats.org/officeDocument/2006/relationships/tags" Target="../tags/tag325.xml" /><Relationship Id="rId6" Type="http://schemas.openxmlformats.org/officeDocument/2006/relationships/tags" Target="../tags/tag326.xml" /><Relationship Id="rId7" Type="http://schemas.openxmlformats.org/officeDocument/2006/relationships/tags" Target="../tags/tag327.xml" /><Relationship Id="rId8" Type="http://schemas.openxmlformats.org/officeDocument/2006/relationships/tags" Target="../tags/tag328.xml" /><Relationship Id="rId9" Type="http://schemas.openxmlformats.org/officeDocument/2006/relationships/tags" Target="../tags/tag329.xml" /></Relationships>
</file>

<file path=ppt/slideLayouts/_rels/slideLayout63.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331.xml" /><Relationship Id="rId3" Type="http://schemas.openxmlformats.org/officeDocument/2006/relationships/tags" Target="../tags/tag332.xml" /><Relationship Id="rId4" Type="http://schemas.openxmlformats.org/officeDocument/2006/relationships/tags" Target="../tags/tag333.xml" /><Relationship Id="rId5" Type="http://schemas.openxmlformats.org/officeDocument/2006/relationships/tags" Target="../tags/tag334.xml" /><Relationship Id="rId6" Type="http://schemas.openxmlformats.org/officeDocument/2006/relationships/tags" Target="../tags/tag335.xml" /><Relationship Id="rId7"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336.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339.xml" /><Relationship Id="rId3" Type="http://schemas.openxmlformats.org/officeDocument/2006/relationships/tags" Target="../tags/tag340.xml" /><Relationship Id="rId4" Type="http://schemas.openxmlformats.org/officeDocument/2006/relationships/tags" Target="../tags/tag341.xml" /><Relationship Id="rId5" Type="http://schemas.openxmlformats.org/officeDocument/2006/relationships/tags" Target="../tags/tag342.xml" /><Relationship Id="rId6" Type="http://schemas.openxmlformats.org/officeDocument/2006/relationships/tags" Target="../tags/tag343.xml" /><Relationship Id="rId7" Type="http://schemas.openxmlformats.org/officeDocument/2006/relationships/tags" Target="../tags/tag344.xml" /><Relationship Id="rId8" Type="http://schemas.openxmlformats.org/officeDocument/2006/relationships/tags" Target="../tags/tag345.xml" /><Relationship Id="rId9"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346.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 Id="rId6" Type="http://schemas.openxmlformats.org/officeDocument/2006/relationships/tags" Target="../tags/tag350.xml" /><Relationship Id="rId7" Type="http://schemas.openxmlformats.org/officeDocument/2006/relationships/tags" Target="../tags/tag351.xml" /><Relationship Id="rId8"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352.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357.xml" /><Relationship Id="rId2" Type="http://schemas.openxmlformats.org/officeDocument/2006/relationships/tags" Target="../tags/tag358.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tags" Target="../tags/tag361.xml" /><Relationship Id="rId6" Type="http://schemas.openxmlformats.org/officeDocument/2006/relationships/tags" Target="../tags/tag362.xml" /><Relationship Id="rId7" Type="http://schemas.openxmlformats.org/officeDocument/2006/relationships/image" Target="../media/image4.png" /><Relationship Id="rId8" Type="http://schemas.openxmlformats.org/officeDocument/2006/relationships/slideMaster" Target="../slideMasters/slideMaster6.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363.xml" /><Relationship Id="rId10" Type="http://schemas.openxmlformats.org/officeDocument/2006/relationships/tags" Target="../tags/tag369.xml" /><Relationship Id="rId11" Type="http://schemas.openxmlformats.org/officeDocument/2006/relationships/tags" Target="../tags/tag370.xml" /><Relationship Id="rId12" Type="http://schemas.openxmlformats.org/officeDocument/2006/relationships/slideMaster" Target="../slideMasters/slideMaster6.xml" /><Relationship Id="rId2" Type="http://schemas.openxmlformats.org/officeDocument/2006/relationships/tags" Target="../tags/tag364.xml" /><Relationship Id="rId3" Type="http://schemas.openxmlformats.org/officeDocument/2006/relationships/tags" Target="../tags/tag365.xml" /><Relationship Id="rId4" Type="http://schemas.openxmlformats.org/officeDocument/2006/relationships/tags" Target="../tags/tag366.xml" /><Relationship Id="rId5" Type="http://schemas.openxmlformats.org/officeDocument/2006/relationships/image" Target="../media/image6.png" /><Relationship Id="rId6" Type="http://schemas.openxmlformats.org/officeDocument/2006/relationships/tags" Target="../tags/tag367.xml" /><Relationship Id="rId7" Type="http://schemas.openxmlformats.org/officeDocument/2006/relationships/image" Target="../media/image7.png" /><Relationship Id="rId8" Type="http://schemas.openxmlformats.org/officeDocument/2006/relationships/tags" Target="../tags/tag368.xml" /><Relationship Id="rId9" Type="http://schemas.openxmlformats.org/officeDocument/2006/relationships/image" Target="../media/image8.png"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371.xml" /><Relationship Id="rId2" Type="http://schemas.openxmlformats.org/officeDocument/2006/relationships/tags" Target="../tags/tag372.xml" /><Relationship Id="rId3" Type="http://schemas.openxmlformats.org/officeDocument/2006/relationships/tags" Target="../tags/tag373.xml" /><Relationship Id="rId4" Type="http://schemas.openxmlformats.org/officeDocument/2006/relationships/tags" Target="../tags/tag374.xml" /><Relationship Id="rId5" Type="http://schemas.openxmlformats.org/officeDocument/2006/relationships/tags" Target="../tags/tag375.xml" /><Relationship Id="rId6" Type="http://schemas.openxmlformats.org/officeDocument/2006/relationships/tags" Target="../tags/tag376.xml" /><Relationship Id="rId7" Type="http://schemas.openxmlformats.org/officeDocument/2006/relationships/image" Target="../media/image3.png" /><Relationship Id="rId8" Type="http://schemas.openxmlformats.org/officeDocument/2006/relationships/tags" Target="../tags/tag377.xml" /><Relationship Id="rId9" Type="http://schemas.openxmlformats.org/officeDocument/2006/relationships/slideMaster" Target="../slideMasters/slideMaster6.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378.xml" /><Relationship Id="rId10" Type="http://schemas.openxmlformats.org/officeDocument/2006/relationships/slideMaster" Target="../slideMasters/slideMaster6.xml" /><Relationship Id="rId2" Type="http://schemas.openxmlformats.org/officeDocument/2006/relationships/tags" Target="../tags/tag379.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tags" Target="../tags/tag382.xml" /><Relationship Id="rId6" Type="http://schemas.openxmlformats.org/officeDocument/2006/relationships/tags" Target="../tags/tag383.xml" /><Relationship Id="rId7" Type="http://schemas.openxmlformats.org/officeDocument/2006/relationships/tags" Target="../tags/tag384.xml" /><Relationship Id="rId8" Type="http://schemas.openxmlformats.org/officeDocument/2006/relationships/image" Target="../media/image3.png" /><Relationship Id="rId9" Type="http://schemas.openxmlformats.org/officeDocument/2006/relationships/tags" Target="../tags/tag385.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386.xml" /><Relationship Id="rId10" Type="http://schemas.openxmlformats.org/officeDocument/2006/relationships/tags" Target="../tags/tag394.xml" /><Relationship Id="rId11" Type="http://schemas.openxmlformats.org/officeDocument/2006/relationships/image" Target="../media/image10.png" /><Relationship Id="rId12" Type="http://schemas.openxmlformats.org/officeDocument/2006/relationships/tags" Target="../tags/tag395.xml" /><Relationship Id="rId13" Type="http://schemas.openxmlformats.org/officeDocument/2006/relationships/image" Target="../media/image11.png" /><Relationship Id="rId14" Type="http://schemas.openxmlformats.org/officeDocument/2006/relationships/tags" Target="../tags/tag396.xml" /><Relationship Id="rId15" Type="http://schemas.openxmlformats.org/officeDocument/2006/relationships/slideMaster" Target="../slideMasters/slideMaster6.xml" /><Relationship Id="rId2" Type="http://schemas.openxmlformats.org/officeDocument/2006/relationships/tags" Target="../tags/tag387.xml" /><Relationship Id="rId3" Type="http://schemas.openxmlformats.org/officeDocument/2006/relationships/tags" Target="../tags/tag388.xml" /><Relationship Id="rId4" Type="http://schemas.openxmlformats.org/officeDocument/2006/relationships/tags" Target="../tags/tag389.xml" /><Relationship Id="rId5" Type="http://schemas.openxmlformats.org/officeDocument/2006/relationships/tags" Target="../tags/tag390.xml" /><Relationship Id="rId6" Type="http://schemas.openxmlformats.org/officeDocument/2006/relationships/tags" Target="../tags/tag391.xml" /><Relationship Id="rId7" Type="http://schemas.openxmlformats.org/officeDocument/2006/relationships/tags" Target="../tags/tag392.xml" /><Relationship Id="rId8" Type="http://schemas.openxmlformats.org/officeDocument/2006/relationships/tags" Target="../tags/tag393.xml" /><Relationship Id="rId9" Type="http://schemas.openxmlformats.org/officeDocument/2006/relationships/image" Target="../media/image9.png"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397.xml" /><Relationship Id="rId10" Type="http://schemas.openxmlformats.org/officeDocument/2006/relationships/tags" Target="../tags/tag405.xml" /><Relationship Id="rId11" Type="http://schemas.openxmlformats.org/officeDocument/2006/relationships/image" Target="../media/image13.png" /><Relationship Id="rId12" Type="http://schemas.openxmlformats.org/officeDocument/2006/relationships/tags" Target="../tags/tag406.xml" /><Relationship Id="rId13" Type="http://schemas.openxmlformats.org/officeDocument/2006/relationships/image" Target="../media/image14.png" /><Relationship Id="rId14" Type="http://schemas.openxmlformats.org/officeDocument/2006/relationships/tags" Target="../tags/tag407.xml" /><Relationship Id="rId15" Type="http://schemas.openxmlformats.org/officeDocument/2006/relationships/slideMaster" Target="../slideMasters/slideMaster6.xml" /><Relationship Id="rId2" Type="http://schemas.openxmlformats.org/officeDocument/2006/relationships/tags" Target="../tags/tag398.xml" /><Relationship Id="rId3" Type="http://schemas.openxmlformats.org/officeDocument/2006/relationships/tags" Target="../tags/tag399.xml" /><Relationship Id="rId4" Type="http://schemas.openxmlformats.org/officeDocument/2006/relationships/tags" Target="../tags/tag400.xml" /><Relationship Id="rId5" Type="http://schemas.openxmlformats.org/officeDocument/2006/relationships/tags" Target="../tags/tag401.xml" /><Relationship Id="rId6" Type="http://schemas.openxmlformats.org/officeDocument/2006/relationships/tags" Target="../tags/tag402.xml" /><Relationship Id="rId7" Type="http://schemas.openxmlformats.org/officeDocument/2006/relationships/tags" Target="../tags/tag403.xml" /><Relationship Id="rId8" Type="http://schemas.openxmlformats.org/officeDocument/2006/relationships/tags" Target="../tags/tag404.xml" /><Relationship Id="rId9" Type="http://schemas.openxmlformats.org/officeDocument/2006/relationships/image" Target="../media/image12.png"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408.xml" /><Relationship Id="rId10" Type="http://schemas.openxmlformats.org/officeDocument/2006/relationships/tags" Target="../tags/tag417.xml" /><Relationship Id="rId11" Type="http://schemas.openxmlformats.org/officeDocument/2006/relationships/image" Target="../media/image15.png" /><Relationship Id="rId12" Type="http://schemas.openxmlformats.org/officeDocument/2006/relationships/tags" Target="../tags/tag418.xml" /><Relationship Id="rId13" Type="http://schemas.openxmlformats.org/officeDocument/2006/relationships/image" Target="../media/image16.png" /><Relationship Id="rId14" Type="http://schemas.openxmlformats.org/officeDocument/2006/relationships/tags" Target="../tags/tag419.xml" /><Relationship Id="rId15" Type="http://schemas.openxmlformats.org/officeDocument/2006/relationships/image" Target="../media/image17.png" /><Relationship Id="rId16" Type="http://schemas.openxmlformats.org/officeDocument/2006/relationships/tags" Target="../tags/tag420.xml" /><Relationship Id="rId17" Type="http://schemas.openxmlformats.org/officeDocument/2006/relationships/slideMaster" Target="../slideMasters/slideMaster6.xml" /><Relationship Id="rId2" Type="http://schemas.openxmlformats.org/officeDocument/2006/relationships/tags" Target="../tags/tag409.xml"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tags" Target="../tags/tag412.xml" /><Relationship Id="rId6" Type="http://schemas.openxmlformats.org/officeDocument/2006/relationships/tags" Target="../tags/tag413.xml" /><Relationship Id="rId7" Type="http://schemas.openxmlformats.org/officeDocument/2006/relationships/tags" Target="../tags/tag414.xml" /><Relationship Id="rId8" Type="http://schemas.openxmlformats.org/officeDocument/2006/relationships/tags" Target="../tags/tag415.xml" /><Relationship Id="rId9" Type="http://schemas.openxmlformats.org/officeDocument/2006/relationships/tags" Target="../tags/tag416.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421.xml" /><Relationship Id="rId10" Type="http://schemas.openxmlformats.org/officeDocument/2006/relationships/tags" Target="../tags/tag428.xml" /><Relationship Id="rId11" Type="http://schemas.openxmlformats.org/officeDocument/2006/relationships/slideMaster" Target="../slideMasters/slideMaster6.xml" /><Relationship Id="rId2" Type="http://schemas.openxmlformats.org/officeDocument/2006/relationships/image" Target="../media/image18.png" /><Relationship Id="rId3" Type="http://schemas.openxmlformats.org/officeDocument/2006/relationships/tags" Target="../tags/tag422.xml" /><Relationship Id="rId4" Type="http://schemas.openxmlformats.org/officeDocument/2006/relationships/image" Target="../media/image19.png" /><Relationship Id="rId5" Type="http://schemas.openxmlformats.org/officeDocument/2006/relationships/tags" Target="../tags/tag423.xml" /><Relationship Id="rId6" Type="http://schemas.openxmlformats.org/officeDocument/2006/relationships/tags" Target="../tags/tag424.xml" /><Relationship Id="rId7" Type="http://schemas.openxmlformats.org/officeDocument/2006/relationships/tags" Target="../tags/tag425.xml" /><Relationship Id="rId8" Type="http://schemas.openxmlformats.org/officeDocument/2006/relationships/tags" Target="../tags/tag426.xml" /><Relationship Id="rId9" Type="http://schemas.openxmlformats.org/officeDocument/2006/relationships/tags" Target="../tags/tag427.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
        <p:nvSpPr>
          <p:cNvPr id="2" name="Date Placeholder 3"/>
          <p:cNvSpPr>
            <a:spLocks noGrp="1"/>
          </p:cNvSpPr>
          <p:nvPr>
            <p:ph type="dt" sz="half" idx="10"/>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endParaRPr lang="zh-CN" altLang="en-US" sz="1200">
              <a:solidFill>
                <a:srgbClr val="898989"/>
              </a:solidFill>
            </a:endParaRPr>
          </a:p>
        </p:txBody>
      </p:sp>
      <p:sp>
        <p:nvSpPr>
          <p:cNvPr id="3" name="Footer Placeholder 4"/>
          <p:cNvSpPr>
            <a:spLocks noGrp="1"/>
          </p:cNvSpPr>
          <p:nvPr>
            <p:ph type="ftr" sz="quarter" idx="11"/>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a:endParaRPr lang="zh-CN" altLang="en-US" sz="1200">
              <a:solidFill>
                <a:srgbClr val="898989"/>
              </a:solidFill>
            </a:endParaRPr>
          </a:p>
        </p:txBody>
      </p:sp>
      <p:sp>
        <p:nvSpPr>
          <p:cNvPr id="4" name="Slide Number Placeholder 5"/>
          <p:cNvSpPr>
            <a:spLocks noGrp="1"/>
          </p:cNvSpPr>
          <p:nvPr>
            <p:ph type="sldNum" sz="quarter" idx="12"/>
          </p:nvPr>
        </p:nvSpPr>
        <p:spPr>
          <a:xfrm>
            <a:off x="8610600" y="6356350"/>
            <a:ext cx="2743200" cy="365125"/>
          </a:xfrm>
          <a:prstGeom prst="rect">
            <a:avLst/>
          </a:prstGeom>
        </p:spPr>
        <p:txBody>
          <a:bodyPr numCol="1" anchor="ctr" anchorCtr="0"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noProof="1">
                <a:solidFill>
                  <a:srgbClr val="898989"/>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r" eaLnBrk="1" hangingPunct="1"/>
            <a:fld id="{807CC5BA-763A-4BE0-A818-B57E8BA8DFE7}" type="slidenum">
              <a:rPr lang="en-US" altLang="en-US" sz="1200">
                <a:solidFill>
                  <a:srgbClr val="898989"/>
                </a:solidFill>
              </a:rPr>
              <a:pPr marL="0" lvl="0" indent="0" algn="r" eaLnBrk="1" hangingPunct="1"/>
              <a:t>‹#›</a:t>
            </a:fld>
            <a:endParaRPr lang="en-US" altLang="en-US" sz="1200">
              <a:solidFill>
                <a:srgbClr val="898989"/>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
        <p:nvSpPr>
          <p:cNvPr id="2" name="Date Placeholder 3"/>
          <p:cNvSpPr>
            <a:spLocks noGrp="1"/>
          </p:cNvSpPr>
          <p:nvPr>
            <p:ph type="dt" sz="half" idx="10"/>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endParaRPr lang="zh-CN" altLang="en-US" sz="1200">
              <a:solidFill>
                <a:srgbClr val="898989"/>
              </a:solidFill>
            </a:endParaRPr>
          </a:p>
        </p:txBody>
      </p:sp>
      <p:sp>
        <p:nvSpPr>
          <p:cNvPr id="3" name="Footer Placeholder 4"/>
          <p:cNvSpPr>
            <a:spLocks noGrp="1"/>
          </p:cNvSpPr>
          <p:nvPr>
            <p:ph type="ftr" sz="quarter" idx="11"/>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a:endParaRPr lang="zh-CN" altLang="en-US" sz="1200">
              <a:solidFill>
                <a:srgbClr val="898989"/>
              </a:solidFill>
            </a:endParaRPr>
          </a:p>
        </p:txBody>
      </p:sp>
      <p:sp>
        <p:nvSpPr>
          <p:cNvPr id="4" name="Slide Number Placeholder 5"/>
          <p:cNvSpPr>
            <a:spLocks noGrp="1"/>
          </p:cNvSpPr>
          <p:nvPr>
            <p:ph type="sldNum" sz="quarter" idx="12"/>
          </p:nvPr>
        </p:nvSpPr>
        <p:spPr>
          <a:xfrm>
            <a:off x="8610600" y="6356350"/>
            <a:ext cx="2743200" cy="365125"/>
          </a:xfrm>
          <a:prstGeom prst="rect">
            <a:avLst/>
          </a:prstGeom>
        </p:spPr>
        <p:txBody>
          <a:bodyPr numCol="1" anchor="ctr" anchorCtr="0" compatLnSpc="1">
            <a:prstTxWarp prst="textNoShape">
              <a:avLst/>
            </a:prstTxWarp>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noProof="1">
                <a:solidFill>
                  <a:srgbClr val="898989"/>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r" eaLnBrk="1" hangingPunct="1"/>
            <a:fld id="{76F095B7-E4EC-4ED7-8638-0CEA3FDC6095}" type="slidenum">
              <a:rPr lang="en-US" altLang="en-US" sz="1200">
                <a:solidFill>
                  <a:srgbClr val="898989"/>
                </a:solidFill>
              </a:rPr>
              <a:pPr marL="0" lvl="0" indent="0" algn="r" eaLnBrk="1" hangingPunct="1"/>
              <a:t>‹#›</a:t>
            </a:fld>
            <a:endParaRPr lang="en-US" altLang="en-US" sz="1200">
              <a:solidFill>
                <a:srgbClr val="898989"/>
              </a:solidFill>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nvGrpSpPr>
      <p:grpSpPr>
        <a:xfrm>
          <a:off x="0" y="0"/>
          <a:ext cx="0" cy="0"/>
        </a:xfrm>
      </p:grpSpPr>
      <p:pic>
        <p:nvPicPr>
          <p:cNvPr id="4" name="图片 3" descr="图片1"/>
          <p:cNvPicPr>
            <a:picLocks noChangeAspect="1"/>
          </p:cNvPicPr>
          <p:nvPr>
            <p:custDataLst>
              <p:tags r:id="rId2"/>
            </p:custDataLst>
          </p:nvPr>
        </p:nvPicPr>
        <p:blipFill>
          <a:blip r:embed="rId1"/>
          <a:stretch>
            <a:fillRect/>
          </a:stretch>
        </p:blipFill>
        <p:spPr>
          <a:xfrm>
            <a:off x="-8890" y="10160"/>
            <a:ext cx="12190730" cy="6857365"/>
          </a:xfrm>
          <a:prstGeom prst="rect">
            <a:avLst/>
          </a:prstGeom>
        </p:spPr>
      </p:pic>
      <p:cxnSp>
        <p:nvCxnSpPr>
          <p:cNvPr id="10" name="直接连接符 9"/>
          <p:cNvCxnSpPr/>
          <p:nvPr>
            <p:custDataLst>
              <p:tags r:id="rId3"/>
            </p:custDataLst>
          </p:nvPr>
        </p:nvCxnSpPr>
        <p:spPr>
          <a:xfrm flipH="1">
            <a:off x="9008007"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4"/>
            </p:custDataLst>
          </p:nvPr>
        </p:nvSpPr>
        <p:spPr>
          <a:xfrm>
            <a:off x="9007311" y="1405455"/>
            <a:ext cx="1366856" cy="4066773"/>
          </a:xfrm>
        </p:spPr>
        <p:txBody>
          <a:bodyPr vert="eaVert" lIns="90000" tIns="46800" rIns="0" bIns="46800" anchor="b" anchorCtr="0">
            <a:normAutofit/>
          </a:bodyPr>
          <a:lstStyle>
            <a:lvl1pPr algn="ctr">
              <a:defRPr sz="7200" b="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5"/>
            </p:custDataLst>
          </p:nvPr>
        </p:nvSpPr>
        <p:spPr>
          <a:xfrm>
            <a:off x="7412293" y="1532126"/>
            <a:ext cx="1558390" cy="3792451"/>
          </a:xfrm>
        </p:spPr>
        <p:txBody>
          <a:bodyPr vert="eaVert" lIns="90000" tIns="46800" rIns="90000" bIns="46800" anchor="t" anchorCtr="0">
            <a:normAutofit/>
          </a:bodyPr>
          <a:lstStyle>
            <a:lvl1pPr marL="0" indent="0" algn="l" eaLnBrk="1" fontAlgn="auto" latinLnBrk="0" hangingPunct="1">
              <a:lnSpc>
                <a:spcPct val="100000"/>
              </a:lnSpc>
              <a:buNone/>
              <a:defRPr sz="2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7" name="图片 6" descr="图片25"/>
          <p:cNvPicPr>
            <a:picLocks noChangeAspect="1"/>
          </p:cNvPicPr>
          <p:nvPr>
            <p:custDataLst>
              <p:tags r:id="rId2"/>
            </p:custDataLst>
          </p:nvPr>
        </p:nvPicPr>
        <p:blipFill>
          <a:blip r:embed="rId1"/>
          <a:stretch>
            <a:fillRect/>
          </a:stretch>
        </p:blipFill>
        <p:spPr>
          <a:xfrm>
            <a:off x="10596549" y="6165669"/>
            <a:ext cx="1615770" cy="696141"/>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7">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9293296" y="1519124"/>
            <a:ext cx="891586" cy="3819752"/>
          </a:xfrm>
        </p:spPr>
        <p:txBody>
          <a:bodyPr vert="eaVert" lIns="90000" tIns="46800" rIns="90000" bIns="46800" anchor="b" anchorCtr="0">
            <a:normAutofit/>
          </a:bodyPr>
          <a:lstStyle>
            <a:lvl1pPr algn="ctr">
              <a:defRPr sz="32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cxnSp>
        <p:nvCxnSpPr>
          <p:cNvPr id="7" name="直接连接符 6"/>
          <p:cNvCxnSpPr/>
          <p:nvPr>
            <p:custDataLst>
              <p:tags r:id="rId5"/>
            </p:custDataLst>
          </p:nvPr>
        </p:nvCxnSpPr>
        <p:spPr>
          <a:xfrm flipH="1">
            <a:off x="9191705"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custDataLst>
              <p:tags r:id="rId6"/>
            </p:custDataLst>
          </p:nvPr>
        </p:nvSpPr>
        <p:spPr>
          <a:xfrm>
            <a:off x="7784699" y="1519125"/>
            <a:ext cx="1416337" cy="3819751"/>
          </a:xfrm>
        </p:spPr>
        <p:txBody>
          <a:bodyPr vert="eaVert" lIns="90000" tIns="46800" rIns="90000" bIns="46800" anchor="t" anchorCtr="0">
            <a:normAutofit/>
          </a:bodyPr>
          <a:lstStyle>
            <a:lvl1pPr marL="0" indent="0" algn="l"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8" name="图片 7" descr="图片25"/>
          <p:cNvPicPr>
            <a:picLocks noChangeAspect="1"/>
          </p:cNvPicPr>
          <p:nvPr>
            <p:custDataLst>
              <p:tags r:id="rId2"/>
            </p:custDataLst>
          </p:nvPr>
        </p:nvPicPr>
        <p:blipFill>
          <a:blip r:embed="rId1"/>
          <a:stretch>
            <a:fillRect/>
          </a:stretch>
        </p:blipFill>
        <p:spPr>
          <a:xfrm>
            <a:off x="10596549" y="6165669"/>
            <a:ext cx="1615770" cy="696141"/>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0" name="图片 9" descr="图片25"/>
          <p:cNvPicPr>
            <a:picLocks noChangeAspect="1"/>
          </p:cNvPicPr>
          <p:nvPr>
            <p:custDataLst>
              <p:tags r:id="rId2"/>
            </p:custDataLst>
          </p:nvPr>
        </p:nvPicPr>
        <p:blipFill>
          <a:blip r:embed="rId1"/>
          <a:stretch>
            <a:fillRect/>
          </a:stretch>
        </p:blipFill>
        <p:spPr>
          <a:xfrm>
            <a:off x="10596549" y="6165669"/>
            <a:ext cx="1615770" cy="696141"/>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9"/>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240760" y="67043"/>
            <a:ext cx="3313067" cy="2831166"/>
          </a:xfrm>
          <a:prstGeom prst="rect">
            <a:avLst/>
          </a:prstGeom>
        </p:spPr>
      </p:pic>
      <p:sp>
        <p:nvSpPr>
          <p:cNvPr id="2" name="标题 1"/>
          <p:cNvSpPr>
            <a:spLocks noGrp="1"/>
          </p:cNvSpPr>
          <p:nvPr>
            <p:ph type="title"/>
            <p:custDataLst>
              <p:tags r:id="rId3"/>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8" name="图片 7" descr="图片25"/>
          <p:cNvPicPr>
            <a:picLocks noChangeAspect="1"/>
          </p:cNvPicPr>
          <p:nvPr>
            <p:custDataLst>
              <p:tags r:id="rId2"/>
            </p:custDataLst>
          </p:nvPr>
        </p:nvPicPr>
        <p:blipFill>
          <a:blip r:embed="rId1"/>
          <a:stretch>
            <a:fillRect/>
          </a:stretch>
        </p:blipFill>
        <p:spPr>
          <a:xfrm>
            <a:off x="10596549" y="6165669"/>
            <a:ext cx="1615770" cy="696141"/>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7" name="图片 6" descr="图片25"/>
          <p:cNvPicPr>
            <a:picLocks noChangeAspect="1"/>
          </p:cNvPicPr>
          <p:nvPr>
            <p:custDataLst>
              <p:tags r:id="rId2"/>
            </p:custDataLst>
          </p:nvPr>
        </p:nvPicPr>
        <p:blipFill>
          <a:blip r:embed="rId1"/>
          <a:stretch>
            <a:fillRect/>
          </a:stretch>
        </p:blipFill>
        <p:spPr>
          <a:xfrm>
            <a:off x="10596549" y="6165669"/>
            <a:ext cx="1615770" cy="696141"/>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6" name="图片 5" descr="图片25"/>
          <p:cNvPicPr>
            <a:picLocks noChangeAspect="1"/>
          </p:cNvPicPr>
          <p:nvPr>
            <p:custDataLst>
              <p:tags r:id="rId2"/>
            </p:custDataLst>
          </p:nvPr>
        </p:nvPicPr>
        <p:blipFill>
          <a:blip r:embed="rId1"/>
          <a:stretch>
            <a:fillRect/>
          </a:stretch>
        </p:blipFill>
        <p:spPr>
          <a:xfrm>
            <a:off x="10596549" y="6165669"/>
            <a:ext cx="1615770" cy="696141"/>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random/>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7">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8929411" y="1306738"/>
            <a:ext cx="1338944" cy="4459906"/>
          </a:xfrm>
        </p:spPr>
        <p:txBody>
          <a:bodyPr vert="eaVert" lIns="90000" tIns="46800" rIns="90000" bIns="46800" rtlCol="0" anchor="b" anchorCtr="0">
            <a:noAutofit/>
          </a:bodyPr>
          <a:lstStyle>
            <a:lvl1pPr marL="0" marR="0" algn="ctr" defTabSz="914400" rtl="0" eaLnBrk="1" fontAlgn="auto" latinLnBrk="0" hangingPunct="1">
              <a:lnSpc>
                <a:spcPct val="100000"/>
              </a:lnSpc>
              <a:buNone/>
              <a:defRPr kumimoji="0" lang="zh-CN" altLang="en-US" sz="72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lvl1pPr>
              <a:defRPr baseline="0">
                <a:latin typeface="Arial" panose="020b0604020202020204" pitchFamily="34" charset="0"/>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a:xfrm>
            <a:off x="9016999" y="6349833"/>
            <a:ext cx="2700000" cy="316800"/>
          </a:xfrm>
        </p:spPr>
        <p:txBody>
          <a:bodyPr/>
          <a:lstStyle>
            <a:lvl1pPr>
              <a:defRPr baseline="0">
                <a:latin typeface="Arial" panose="020b0604020202020204" pitchFamily="34" charset="0"/>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文本占位符 6"/>
          <p:cNvSpPr>
            <a:spLocks noGrp="1"/>
          </p:cNvSpPr>
          <p:nvPr>
            <p:ph type="body" sz="quarter" idx="13" hasCustomPrompt="1"/>
            <p:custDataLst>
              <p:tags r:id="rId5"/>
            </p:custDataLst>
          </p:nvPr>
        </p:nvSpPr>
        <p:spPr>
          <a:xfrm>
            <a:off x="7162723" y="1623527"/>
            <a:ext cx="1724699" cy="4002832"/>
          </a:xfrm>
        </p:spPr>
        <p:txBody>
          <a:bodyPr vert="eaVert" lIns="90000" tIns="46800" rIns="90000" bIns="46800" anchor="t" anchorCtr="0">
            <a:normAutofit/>
          </a:bodyPr>
          <a:lstStyle>
            <a:lvl1pPr marL="0" indent="0" algn="l">
              <a:buNone/>
              <a:defRPr sz="200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p>
        </p:txBody>
      </p:sp>
      <p:cxnSp>
        <p:nvCxnSpPr>
          <p:cNvPr id="8" name="直接连接符 7"/>
          <p:cNvCxnSpPr/>
          <p:nvPr>
            <p:custDataLst>
              <p:tags r:id="rId6"/>
            </p:custDataLst>
          </p:nvPr>
        </p:nvCxnSpPr>
        <p:spPr>
          <a:xfrm flipH="1">
            <a:off x="8901418"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grpSp>
        <p:nvGrpSpPr>
          <p:cNvPr id="9" name="组合 8"/>
          <p:cNvGrpSpPr/>
          <p:nvPr>
            <p:custDataLst>
              <p:tags r:id="rId4"/>
            </p:custDataLst>
          </p:nvPr>
        </p:nvGrpSpPr>
        <p:grpSpPr>
          <a:xfrm>
            <a:off x="10487054" y="5835191"/>
            <a:ext cx="1515716" cy="980263"/>
            <a:chOff x="11111" y="4981"/>
            <a:chExt cx="6700" cy="4272"/>
          </a:xfrm>
        </p:grpSpPr>
        <p:pic>
          <p:nvPicPr>
            <p:cNvPr id="2" name="图片 1" descr="图片42"/>
            <p:cNvPicPr>
              <a:picLocks noChangeAspect="1"/>
            </p:cNvPicPr>
            <p:nvPr userDrawn="1">
              <p:custDataLst>
                <p:tags r:id="rId6"/>
              </p:custDataLst>
            </p:nvPr>
          </p:nvPicPr>
          <p:blipFill>
            <a:blip r:embed="rId5"/>
            <a:stretch>
              <a:fillRect/>
            </a:stretch>
          </p:blipFill>
          <p:spPr>
            <a:xfrm>
              <a:off x="11111" y="6546"/>
              <a:ext cx="6270" cy="1544"/>
            </a:xfrm>
            <a:prstGeom prst="rect">
              <a:avLst/>
            </a:prstGeom>
          </p:spPr>
        </p:pic>
        <p:pic>
          <p:nvPicPr>
            <p:cNvPr id="7" name="图片 6" descr="图片33"/>
            <p:cNvPicPr>
              <a:picLocks noChangeAspect="1"/>
            </p:cNvPicPr>
            <p:nvPr userDrawn="1">
              <p:custDataLst>
                <p:tags r:id="rId8"/>
              </p:custDataLst>
            </p:nvPr>
          </p:nvPicPr>
          <p:blipFill>
            <a:blip r:embed="rId7"/>
            <a:stretch>
              <a:fillRect/>
            </a:stretch>
          </p:blipFill>
          <p:spPr>
            <a:xfrm>
              <a:off x="14145" y="6085"/>
              <a:ext cx="3667" cy="461"/>
            </a:xfrm>
            <a:prstGeom prst="rect">
              <a:avLst/>
            </a:prstGeom>
          </p:spPr>
        </p:pic>
        <p:pic>
          <p:nvPicPr>
            <p:cNvPr id="8" name="图片 7" descr="图片82"/>
            <p:cNvPicPr>
              <a:picLocks noChangeAspect="1"/>
            </p:cNvPicPr>
            <p:nvPr userDrawn="1">
              <p:custDataLst>
                <p:tags r:id="rId10"/>
              </p:custDataLst>
            </p:nvPr>
          </p:nvPicPr>
          <p:blipFill>
            <a:blip r:embed="rId9"/>
            <a:stretch>
              <a:fillRect/>
            </a:stretch>
          </p:blipFill>
          <p:spPr>
            <a:xfrm>
              <a:off x="12898" y="4981"/>
              <a:ext cx="4483" cy="4272"/>
            </a:xfrm>
            <a:prstGeom prst="rect">
              <a:avLst/>
            </a:prstGeom>
          </p:spPr>
        </p:pic>
      </p:grpSp>
      <p:sp>
        <p:nvSpPr>
          <p:cNvPr id="6" name="标题 5"/>
          <p:cNvSpPr>
            <a:spLocks noGrp="1"/>
          </p:cNvSpPr>
          <p:nvPr>
            <p:ph type="title"/>
            <p:custDataLst>
              <p:tags r:id="rId11"/>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6" name="矩形 5"/>
          <p:cNvSpPr/>
          <p:nvPr>
            <p:custDataLst>
              <p:tags r:id="rId1"/>
            </p:custDataLst>
          </p:nvPr>
        </p:nvSpPr>
        <p:spPr>
          <a:xfrm>
            <a:off x="302895" y="247015"/>
            <a:ext cx="11616055"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pic>
        <p:nvPicPr>
          <p:cNvPr id="13" name="图片 12" descr="图片25"/>
          <p:cNvPicPr>
            <a:picLocks noChangeAspect="1"/>
          </p:cNvPicPr>
          <p:nvPr>
            <p:custDataLst>
              <p:tags r:id="rId8"/>
            </p:custDataLst>
          </p:nvPr>
        </p:nvPicPr>
        <p:blipFill>
          <a:blip r:embed="rId7"/>
          <a:stretch>
            <a:fillRect/>
          </a:stretch>
        </p:blipFill>
        <p:spPr>
          <a:xfrm>
            <a:off x="9231086" y="5577371"/>
            <a:ext cx="2981233" cy="1284439"/>
          </a:xfrm>
          <a:prstGeom prst="rect">
            <a:avLst/>
          </a:prstGeom>
        </p:spPr>
      </p:pic>
    </p:spTree>
  </p:cSld>
  <p:clrMapOvr>
    <a:masterClrMapping/>
  </p:clrMapOvr>
  <p:transition>
    <p:random/>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13970" y="-4445"/>
            <a:ext cx="485386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3" name="图片 12" descr="图片25"/>
          <p:cNvPicPr>
            <a:picLocks noChangeAspect="1"/>
          </p:cNvPicPr>
          <p:nvPr>
            <p:custDataLst>
              <p:tags r:id="rId9"/>
            </p:custDataLst>
          </p:nvPr>
        </p:nvPicPr>
        <p:blipFill>
          <a:blip r:embed="rId8"/>
          <a:stretch>
            <a:fillRect/>
          </a:stretch>
        </p:blipFill>
        <p:spPr>
          <a:xfrm>
            <a:off x="99105" y="5558155"/>
            <a:ext cx="3025775" cy="1303655"/>
          </a:xfrm>
          <a:prstGeom prst="rect">
            <a:avLst/>
          </a:prstGeom>
        </p:spPr>
      </p:pic>
    </p:spTree>
  </p:cSld>
  <p:clrMapOvr>
    <a:masterClrMapping/>
  </p:clrMapOvr>
  <p:transition>
    <p:random/>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grpSp>
        <p:nvGrpSpPr>
          <p:cNvPr id="6" name="组合 12"/>
          <p:cNvGrpSpPr/>
          <p:nvPr>
            <p:custDataLst>
              <p:tags r:id="rId8"/>
            </p:custDataLst>
          </p:nvPr>
        </p:nvGrpSpPr>
        <p:grpSpPr>
          <a:xfrm>
            <a:off x="10380098" y="100000"/>
            <a:ext cx="1716939" cy="1110400"/>
            <a:chOff x="11111" y="4981"/>
            <a:chExt cx="6700" cy="4272"/>
          </a:xfrm>
        </p:grpSpPr>
        <p:pic>
          <p:nvPicPr>
            <p:cNvPr id="14" name="图片 13" descr="图片42"/>
            <p:cNvPicPr>
              <a:picLocks noChangeAspect="1"/>
            </p:cNvPicPr>
            <p:nvPr userDrawn="1">
              <p:custDataLst>
                <p:tags r:id="rId10"/>
              </p:custDataLst>
            </p:nvPr>
          </p:nvPicPr>
          <p:blipFill>
            <a:blip r:embed="rId9"/>
            <a:stretch>
              <a:fillRect/>
            </a:stretch>
          </p:blipFill>
          <p:spPr>
            <a:xfrm>
              <a:off x="11111" y="6546"/>
              <a:ext cx="6270" cy="1544"/>
            </a:xfrm>
            <a:prstGeom prst="rect">
              <a:avLst/>
            </a:prstGeom>
          </p:spPr>
        </p:pic>
        <p:pic>
          <p:nvPicPr>
            <p:cNvPr id="15" name="图片 14" descr="图片33"/>
            <p:cNvPicPr>
              <a:picLocks noChangeAspect="1"/>
            </p:cNvPicPr>
            <p:nvPr userDrawn="1">
              <p:custDataLst>
                <p:tags r:id="rId12"/>
              </p:custDataLst>
            </p:nvPr>
          </p:nvPicPr>
          <p:blipFill>
            <a:blip r:embed="rId11"/>
            <a:stretch>
              <a:fillRect/>
            </a:stretch>
          </p:blipFill>
          <p:spPr>
            <a:xfrm>
              <a:off x="14145" y="6085"/>
              <a:ext cx="3667" cy="461"/>
            </a:xfrm>
            <a:prstGeom prst="rect">
              <a:avLst/>
            </a:prstGeom>
          </p:spPr>
        </p:pic>
        <p:pic>
          <p:nvPicPr>
            <p:cNvPr id="16" name="图片 15" descr="图片82"/>
            <p:cNvPicPr>
              <a:picLocks noChangeAspect="1"/>
            </p:cNvPicPr>
            <p:nvPr userDrawn="1">
              <p:custDataLst>
                <p:tags r:id="rId14"/>
              </p:custDataLst>
            </p:nvPr>
          </p:nvPicPr>
          <p:blipFill>
            <a:blip r:embed="rId13"/>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8003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grpSp>
        <p:nvGrpSpPr>
          <p:cNvPr id="6" name="组合 5"/>
          <p:cNvGrpSpPr/>
          <p:nvPr>
            <p:custDataLst>
              <p:tags r:id="rId8"/>
            </p:custDataLst>
          </p:nvPr>
        </p:nvGrpSpPr>
        <p:grpSpPr>
          <a:xfrm>
            <a:off x="10530079" y="5789639"/>
            <a:ext cx="1586151" cy="1025815"/>
            <a:chOff x="11111" y="4981"/>
            <a:chExt cx="6700" cy="4272"/>
          </a:xfrm>
        </p:grpSpPr>
        <p:pic>
          <p:nvPicPr>
            <p:cNvPr id="10" name="图片 9" descr="图片42"/>
            <p:cNvPicPr>
              <a:picLocks noChangeAspect="1"/>
            </p:cNvPicPr>
            <p:nvPr userDrawn="1">
              <p:custDataLst>
                <p:tags r:id="rId10"/>
              </p:custDataLst>
            </p:nvPr>
          </p:nvPicPr>
          <p:blipFill>
            <a:blip r:embed="rId9"/>
            <a:stretch>
              <a:fillRect/>
            </a:stretch>
          </p:blipFill>
          <p:spPr>
            <a:xfrm>
              <a:off x="11111" y="6546"/>
              <a:ext cx="6270" cy="1544"/>
            </a:xfrm>
            <a:prstGeom prst="rect">
              <a:avLst/>
            </a:prstGeom>
          </p:spPr>
        </p:pic>
        <p:pic>
          <p:nvPicPr>
            <p:cNvPr id="11" name="图片 10" descr="图片33"/>
            <p:cNvPicPr>
              <a:picLocks noChangeAspect="1"/>
            </p:cNvPicPr>
            <p:nvPr userDrawn="1">
              <p:custDataLst>
                <p:tags r:id="rId12"/>
              </p:custDataLst>
            </p:nvPr>
          </p:nvPicPr>
          <p:blipFill>
            <a:blip r:embed="rId11"/>
            <a:stretch>
              <a:fillRect/>
            </a:stretch>
          </p:blipFill>
          <p:spPr>
            <a:xfrm>
              <a:off x="14145" y="6085"/>
              <a:ext cx="3667" cy="461"/>
            </a:xfrm>
            <a:prstGeom prst="rect">
              <a:avLst/>
            </a:prstGeom>
          </p:spPr>
        </p:pic>
        <p:pic>
          <p:nvPicPr>
            <p:cNvPr id="12" name="图片 11" descr="图片82"/>
            <p:cNvPicPr>
              <a:picLocks noChangeAspect="1"/>
            </p:cNvPicPr>
            <p:nvPr userDrawn="1">
              <p:custDataLst>
                <p:tags r:id="rId14"/>
              </p:custDataLst>
            </p:nvPr>
          </p:nvPicPr>
          <p:blipFill>
            <a:blip r:embed="rId13"/>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2"/>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grpSp>
        <p:nvGrpSpPr>
          <p:cNvPr id="6" name="组合 5"/>
          <p:cNvGrpSpPr/>
          <p:nvPr>
            <p:custDataLst>
              <p:tags r:id="rId10"/>
            </p:custDataLst>
          </p:nvPr>
        </p:nvGrpSpPr>
        <p:grpSpPr>
          <a:xfrm>
            <a:off x="10335895" y="5638800"/>
            <a:ext cx="1739900" cy="1103630"/>
            <a:chOff x="11111" y="4981"/>
            <a:chExt cx="6700" cy="4272"/>
          </a:xfrm>
        </p:grpSpPr>
        <p:pic>
          <p:nvPicPr>
            <p:cNvPr id="8" name="图片 7" descr="图片42"/>
            <p:cNvPicPr>
              <a:picLocks noChangeAspect="1"/>
            </p:cNvPicPr>
            <p:nvPr userDrawn="1">
              <p:custDataLst>
                <p:tags r:id="rId12"/>
              </p:custDataLst>
            </p:nvPr>
          </p:nvPicPr>
          <p:blipFill>
            <a:blip r:embed="rId11"/>
            <a:stretch>
              <a:fillRect/>
            </a:stretch>
          </p:blipFill>
          <p:spPr>
            <a:xfrm>
              <a:off x="11111" y="6546"/>
              <a:ext cx="6270" cy="1544"/>
            </a:xfrm>
            <a:prstGeom prst="rect">
              <a:avLst/>
            </a:prstGeom>
          </p:spPr>
        </p:pic>
        <p:pic>
          <p:nvPicPr>
            <p:cNvPr id="12" name="图片 11" descr="图片33"/>
            <p:cNvPicPr>
              <a:picLocks noChangeAspect="1"/>
            </p:cNvPicPr>
            <p:nvPr userDrawn="1">
              <p:custDataLst>
                <p:tags r:id="rId14"/>
              </p:custDataLst>
            </p:nvPr>
          </p:nvPicPr>
          <p:blipFill>
            <a:blip r:embed="rId13"/>
            <a:stretch>
              <a:fillRect/>
            </a:stretch>
          </p:blipFill>
          <p:spPr>
            <a:xfrm>
              <a:off x="14145" y="6085"/>
              <a:ext cx="3667" cy="461"/>
            </a:xfrm>
            <a:prstGeom prst="rect">
              <a:avLst/>
            </a:prstGeom>
          </p:spPr>
        </p:pic>
        <p:pic>
          <p:nvPicPr>
            <p:cNvPr id="14" name="图片 13" descr="图片82"/>
            <p:cNvPicPr>
              <a:picLocks noChangeAspect="1"/>
            </p:cNvPicPr>
            <p:nvPr userDrawn="1">
              <p:custDataLst>
                <p:tags r:id="rId16"/>
              </p:custDataLst>
            </p:nvPr>
          </p:nvPicPr>
          <p:blipFill>
            <a:blip r:embed="rId15"/>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pic>
        <p:nvPicPr>
          <p:cNvPr id="6" name="图片 5" descr="图片38"/>
          <p:cNvPicPr>
            <a:picLocks noChangeAspect="1"/>
          </p:cNvPicPr>
          <p:nvPr>
            <p:custDataLst>
              <p:tags r:id="rId3"/>
            </p:custDataLst>
          </p:nvPr>
        </p:nvPicPr>
        <p:blipFill>
          <a:blip r:embed="rId2"/>
          <a:stretch>
            <a:fillRect/>
          </a:stretch>
        </p:blipFill>
        <p:spPr>
          <a:xfrm>
            <a:off x="3071495" y="5899150"/>
            <a:ext cx="9114155" cy="572770"/>
          </a:xfrm>
          <a:prstGeom prst="rect">
            <a:avLst/>
          </a:prstGeom>
        </p:spPr>
      </p:pic>
      <p:pic>
        <p:nvPicPr>
          <p:cNvPr id="8" name="图片 7" descr="图片38"/>
          <p:cNvPicPr>
            <a:picLocks noChangeAspect="1"/>
          </p:cNvPicPr>
          <p:nvPr>
            <p:custDataLst>
              <p:tags r:id="rId5"/>
            </p:custDataLst>
          </p:nvPr>
        </p:nvPicPr>
        <p:blipFill>
          <a:blip r:embed="rId4"/>
          <a:stretch>
            <a:fillRect/>
          </a:stretch>
        </p:blipFill>
        <p:spPr>
          <a:xfrm rot="10800000">
            <a:off x="-3810" y="386715"/>
            <a:ext cx="8846185" cy="57277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random/>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1_标题和内容">
    <p:spTree>
      <p:nvGrpSpPr>
        <p:cNvPr id="1" name=""/>
        <p:cNvGrpSpPr/>
        <p:nvPr/>
      </p:nvGrpSpPr>
      <p:grpSpPr>
        <a:xfrm>
          <a:off x="0" y="0"/>
          <a:ext cx="0" cy="0"/>
        </a:xfrm>
      </p:grpSpPr>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54.xml" /><Relationship Id="rId14" Type="http://schemas.openxmlformats.org/officeDocument/2006/relationships/tags" Target="../tags/tag55.xml" /><Relationship Id="rId15" Type="http://schemas.openxmlformats.org/officeDocument/2006/relationships/tags" Target="../tags/tag56.xml" /><Relationship Id="rId16" Type="http://schemas.openxmlformats.org/officeDocument/2006/relationships/tags" Target="../tags/tag57.xml" /><Relationship Id="rId17" Type="http://schemas.openxmlformats.org/officeDocument/2006/relationships/tags" Target="../tags/tag58.xml" /><Relationship Id="rId18" Type="http://schemas.openxmlformats.org/officeDocument/2006/relationships/tags" Target="../tags/tag59.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tags" Target="../tags/tag113.xml" /><Relationship Id="rId13" Type="http://schemas.openxmlformats.org/officeDocument/2006/relationships/tags" Target="../tags/tag114.xml" /><Relationship Id="rId14" Type="http://schemas.openxmlformats.org/officeDocument/2006/relationships/tags" Target="../tags/tag115.xml" /><Relationship Id="rId15" Type="http://schemas.openxmlformats.org/officeDocument/2006/relationships/tags" Target="../tags/tag116.xml" /><Relationship Id="rId16" Type="http://schemas.openxmlformats.org/officeDocument/2006/relationships/tags" Target="../tags/tag117.xml" /><Relationship Id="rId17" Type="http://schemas.openxmlformats.org/officeDocument/2006/relationships/tags" Target="../tags/tag118.xml" /><Relationship Id="rId18"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theme" Target="../theme/theme3.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slideLayout" Target="../slideLayouts/slideLayout44.xml" /><Relationship Id="rId11" Type="http://schemas.openxmlformats.org/officeDocument/2006/relationships/slideLayout" Target="../slideLayouts/slideLayout45.xml" /><Relationship Id="rId12" Type="http://schemas.openxmlformats.org/officeDocument/2006/relationships/tags" Target="../tags/tag231.xml" /><Relationship Id="rId13" Type="http://schemas.openxmlformats.org/officeDocument/2006/relationships/tags" Target="../tags/tag232.xml" /><Relationship Id="rId14" Type="http://schemas.openxmlformats.org/officeDocument/2006/relationships/tags" Target="../tags/tag233.xml" /><Relationship Id="rId15" Type="http://schemas.openxmlformats.org/officeDocument/2006/relationships/tags" Target="../tags/tag234.xml" /><Relationship Id="rId16" Type="http://schemas.openxmlformats.org/officeDocument/2006/relationships/tags" Target="../tags/tag235.xml" /><Relationship Id="rId17" Type="http://schemas.openxmlformats.org/officeDocument/2006/relationships/tags" Target="../tags/tag236.xml" /><Relationship Id="rId18" Type="http://schemas.openxmlformats.org/officeDocument/2006/relationships/theme" Target="../theme/theme4.xml" /><Relationship Id="rId2" Type="http://schemas.openxmlformats.org/officeDocument/2006/relationships/slideLayout" Target="../slideLayouts/slideLayout36.xml" /><Relationship Id="rId3" Type="http://schemas.openxmlformats.org/officeDocument/2006/relationships/slideLayout" Target="../slideLayouts/slideLayout37.xml" /><Relationship Id="rId4" Type="http://schemas.openxmlformats.org/officeDocument/2006/relationships/slideLayout" Target="../slideLayouts/slideLayout38.xml" /><Relationship Id="rId5" Type="http://schemas.openxmlformats.org/officeDocument/2006/relationships/slideLayout" Target="../slideLayouts/slideLayout39.xml" /><Relationship Id="rId6" Type="http://schemas.openxmlformats.org/officeDocument/2006/relationships/slideLayout" Target="../slideLayouts/slideLayout40.xml" /><Relationship Id="rId7" Type="http://schemas.openxmlformats.org/officeDocument/2006/relationships/slideLayout" Target="../slideLayouts/slideLayout41.xml" /><Relationship Id="rId8" Type="http://schemas.openxmlformats.org/officeDocument/2006/relationships/slideLayout" Target="../slideLayouts/slideLayout42.xml" /><Relationship Id="rId9" Type="http://schemas.openxmlformats.org/officeDocument/2006/relationships/slideLayout" Target="../slideLayouts/slideLayout43.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6.xml" /><Relationship Id="rId10" Type="http://schemas.openxmlformats.org/officeDocument/2006/relationships/slideLayout" Target="../slideLayouts/slideLayout55.xml" /><Relationship Id="rId11" Type="http://schemas.openxmlformats.org/officeDocument/2006/relationships/slideLayout" Target="../slideLayouts/slideLayout56.xml" /><Relationship Id="rId12" Type="http://schemas.openxmlformats.org/officeDocument/2006/relationships/slideLayout" Target="../slideLayouts/slideLayout57.xml" /><Relationship Id="rId13" Type="http://schemas.openxmlformats.org/officeDocument/2006/relationships/tags" Target="../tags/tag290.xml" /><Relationship Id="rId14" Type="http://schemas.openxmlformats.org/officeDocument/2006/relationships/tags" Target="../tags/tag291.xml" /><Relationship Id="rId15" Type="http://schemas.openxmlformats.org/officeDocument/2006/relationships/tags" Target="../tags/tag292.xml" /><Relationship Id="rId16" Type="http://schemas.openxmlformats.org/officeDocument/2006/relationships/tags" Target="../tags/tag293.xml" /><Relationship Id="rId17" Type="http://schemas.openxmlformats.org/officeDocument/2006/relationships/tags" Target="../tags/tag294.xml" /><Relationship Id="rId18" Type="http://schemas.openxmlformats.org/officeDocument/2006/relationships/tags" Target="../tags/tag295.xml" /><Relationship Id="rId19" Type="http://schemas.openxmlformats.org/officeDocument/2006/relationships/theme" Target="../theme/theme5.xml" /><Relationship Id="rId2" Type="http://schemas.openxmlformats.org/officeDocument/2006/relationships/slideLayout" Target="../slideLayouts/slideLayout47.xml" /><Relationship Id="rId3" Type="http://schemas.openxmlformats.org/officeDocument/2006/relationships/slideLayout" Target="../slideLayouts/slideLayout48.xml" /><Relationship Id="rId4" Type="http://schemas.openxmlformats.org/officeDocument/2006/relationships/slideLayout" Target="../slideLayouts/slideLayout49.xml" /><Relationship Id="rId5" Type="http://schemas.openxmlformats.org/officeDocument/2006/relationships/slideLayout" Target="../slideLayouts/slideLayout50.xml" /><Relationship Id="rId6" Type="http://schemas.openxmlformats.org/officeDocument/2006/relationships/slideLayout" Target="../slideLayouts/slideLayout51.xml" /><Relationship Id="rId7" Type="http://schemas.openxmlformats.org/officeDocument/2006/relationships/slideLayout" Target="../slideLayouts/slideLayout52.xml" /><Relationship Id="rId8" Type="http://schemas.openxmlformats.org/officeDocument/2006/relationships/slideLayout" Target="../slideLayouts/slideLayout53.xml" /><Relationship Id="rId9" Type="http://schemas.openxmlformats.org/officeDocument/2006/relationships/slideLayout" Target="../slideLayouts/slideLayout54.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slideLayout" Target="../slideLayouts/slideLayout67.xml" /><Relationship Id="rId11" Type="http://schemas.openxmlformats.org/officeDocument/2006/relationships/slideLayout" Target="../slideLayouts/slideLayout68.xml" /><Relationship Id="rId12" Type="http://schemas.openxmlformats.org/officeDocument/2006/relationships/slideLayout" Target="../slideLayouts/slideLayout69.xml" /><Relationship Id="rId13" Type="http://schemas.openxmlformats.org/officeDocument/2006/relationships/slideLayout" Target="../slideLayouts/slideLayout70.xml" /><Relationship Id="rId14" Type="http://schemas.openxmlformats.org/officeDocument/2006/relationships/slideLayout" Target="../slideLayouts/slideLayout71.xml" /><Relationship Id="rId15" Type="http://schemas.openxmlformats.org/officeDocument/2006/relationships/slideLayout" Target="../slideLayouts/slideLayout72.xml" /><Relationship Id="rId16" Type="http://schemas.openxmlformats.org/officeDocument/2006/relationships/slideLayout" Target="../slideLayouts/slideLayout73.xml" /><Relationship Id="rId17" Type="http://schemas.openxmlformats.org/officeDocument/2006/relationships/slideLayout" Target="../slideLayouts/slideLayout74.xml" /><Relationship Id="rId18" Type="http://schemas.openxmlformats.org/officeDocument/2006/relationships/slideLayout" Target="../slideLayouts/slideLayout75.xml" /><Relationship Id="rId19" Type="http://schemas.openxmlformats.org/officeDocument/2006/relationships/slideLayout" Target="../slideLayouts/slideLayout76.xml" /><Relationship Id="rId2" Type="http://schemas.openxmlformats.org/officeDocument/2006/relationships/slideLayout" Target="../slideLayouts/slideLayout59.xml" /><Relationship Id="rId20" Type="http://schemas.openxmlformats.org/officeDocument/2006/relationships/tags" Target="../tags/tag429.xml" /><Relationship Id="rId21" Type="http://schemas.openxmlformats.org/officeDocument/2006/relationships/tags" Target="../tags/tag430.xml" /><Relationship Id="rId22" Type="http://schemas.openxmlformats.org/officeDocument/2006/relationships/tags" Target="../tags/tag431.xml" /><Relationship Id="rId23" Type="http://schemas.openxmlformats.org/officeDocument/2006/relationships/tags" Target="../tags/tag432.xml" /><Relationship Id="rId24" Type="http://schemas.openxmlformats.org/officeDocument/2006/relationships/tags" Target="../tags/tag433.xml" /><Relationship Id="rId25" Type="http://schemas.openxmlformats.org/officeDocument/2006/relationships/tags" Target="../tags/tag434.xml" /><Relationship Id="rId26" Type="http://schemas.openxmlformats.org/officeDocument/2006/relationships/theme" Target="../theme/theme6.xml" /><Relationship Id="rId3" Type="http://schemas.openxmlformats.org/officeDocument/2006/relationships/slideLayout" Target="../slideLayouts/slideLayout60.xml" /><Relationship Id="rId4" Type="http://schemas.openxmlformats.org/officeDocument/2006/relationships/slideLayout" Target="../slideLayouts/slideLayout61.xml" /><Relationship Id="rId5" Type="http://schemas.openxmlformats.org/officeDocument/2006/relationships/slideLayout" Target="../slideLayouts/slideLayout62.xml" /><Relationship Id="rId6" Type="http://schemas.openxmlformats.org/officeDocument/2006/relationships/slideLayout" Target="../slideLayouts/slideLayout63.xml" /><Relationship Id="rId7" Type="http://schemas.openxmlformats.org/officeDocument/2006/relationships/slideLayout" Target="../slideLayouts/slideLayout64.xml" /><Relationship Id="rId8" Type="http://schemas.openxmlformats.org/officeDocument/2006/relationships/slideLayout" Target="../slideLayouts/slideLayout65.xml" /><Relationship Id="rId9" Type="http://schemas.openxmlformats.org/officeDocument/2006/relationships/slideLayout" Target="../slideLayouts/slideLayout6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77.xml" /><Relationship Id="rId10" Type="http://schemas.openxmlformats.org/officeDocument/2006/relationships/slideLayout" Target="../slideLayouts/slideLayout86.xml" /><Relationship Id="rId11" Type="http://schemas.openxmlformats.org/officeDocument/2006/relationships/slideLayout" Target="../slideLayouts/slideLayout87.xml" /><Relationship Id="rId12" Type="http://schemas.openxmlformats.org/officeDocument/2006/relationships/theme" Target="../theme/theme7.xml" /><Relationship Id="rId2" Type="http://schemas.openxmlformats.org/officeDocument/2006/relationships/slideLayout" Target="../slideLayouts/slideLayout78.xml" /><Relationship Id="rId3" Type="http://schemas.openxmlformats.org/officeDocument/2006/relationships/slideLayout" Target="../slideLayouts/slideLayout79.xml" /><Relationship Id="rId4" Type="http://schemas.openxmlformats.org/officeDocument/2006/relationships/slideLayout" Target="../slideLayouts/slideLayout80.xml" /><Relationship Id="rId5" Type="http://schemas.openxmlformats.org/officeDocument/2006/relationships/slideLayout" Target="../slideLayouts/slideLayout81.xml" /><Relationship Id="rId6" Type="http://schemas.openxmlformats.org/officeDocument/2006/relationships/slideLayout" Target="../slideLayouts/slideLayout82.xml" /><Relationship Id="rId7" Type="http://schemas.openxmlformats.org/officeDocument/2006/relationships/slideLayout" Target="../slideLayouts/slideLayout83.xml" /><Relationship Id="rId8" Type="http://schemas.openxmlformats.org/officeDocument/2006/relationships/slideLayout" Target="../slideLayouts/slideLayout84.xml" /><Relationship Id="rId9" Type="http://schemas.openxmlformats.org/officeDocument/2006/relationships/slideLayout" Target="../slideLayouts/slideLayout8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21"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8"/>
    </p:custData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42"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Lst>
  <p:transition>
    <p:random/>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43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45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jpeg" /><Relationship Id="rId3" Type="http://schemas.openxmlformats.org/officeDocument/2006/relationships/tags" Target="../tags/tag45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1.jpeg" /><Relationship Id="rId3" Type="http://schemas.openxmlformats.org/officeDocument/2006/relationships/tags" Target="../tags/tag45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1.jpeg" /><Relationship Id="rId4" Type="http://schemas.openxmlformats.org/officeDocument/2006/relationships/tags" Target="../tags/tag45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notesSlide" Target="../notesSlides/notesSlide6.xml" /><Relationship Id="rId3" Type="http://schemas.openxmlformats.org/officeDocument/2006/relationships/image" Target="../media/image1.jpeg" /><Relationship Id="rId4" Type="http://schemas.openxmlformats.org/officeDocument/2006/relationships/tags" Target="../tags/tag45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46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jpeg" /><Relationship Id="rId4" Type="http://schemas.openxmlformats.org/officeDocument/2006/relationships/tags" Target="../tags/tag46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46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jpeg" /><Relationship Id="rId4" Type="http://schemas.openxmlformats.org/officeDocument/2006/relationships/tags" Target="../tags/tag46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46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4.xml" /><Relationship Id="rId2" Type="http://schemas.openxmlformats.org/officeDocument/2006/relationships/image" Target="../media/image20.png" /><Relationship Id="rId3" Type="http://schemas.openxmlformats.org/officeDocument/2006/relationships/image" Target="../media/image21.png" /><Relationship Id="rId4" Type="http://schemas.openxmlformats.org/officeDocument/2006/relationships/image" Target="../media/image22.png" /><Relationship Id="rId5" Type="http://schemas.openxmlformats.org/officeDocument/2006/relationships/image" Target="../media/image23.png" /><Relationship Id="rId6" Type="http://schemas.openxmlformats.org/officeDocument/2006/relationships/image" Target="../media/image24.png" /><Relationship Id="rId7" Type="http://schemas.openxmlformats.org/officeDocument/2006/relationships/image" Target="../media/image25.png" /><Relationship Id="rId8" Type="http://schemas.openxmlformats.org/officeDocument/2006/relationships/image" Target="../media/image2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1.jpeg" /><Relationship Id="rId4" Type="http://schemas.openxmlformats.org/officeDocument/2006/relationships/tags" Target="../tags/tag46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46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1.jpeg" /><Relationship Id="rId4" Type="http://schemas.openxmlformats.org/officeDocument/2006/relationships/tags" Target="../tags/tag46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jpeg" /><Relationship Id="rId4" Type="http://schemas.openxmlformats.org/officeDocument/2006/relationships/tags" Target="../tags/tag46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46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jpeg" /><Relationship Id="rId4" Type="http://schemas.openxmlformats.org/officeDocument/2006/relationships/tags" Target="../tags/tag47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47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1.jpeg" /><Relationship Id="rId4" Type="http://schemas.openxmlformats.org/officeDocument/2006/relationships/tags" Target="../tags/tag47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notesSlide" Target="../notesSlides/notesSlide1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20.png" /><Relationship Id="rId4" Type="http://schemas.openxmlformats.org/officeDocument/2006/relationships/image" Target="../media/image27.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15.xml" /><Relationship Id="rId3" Type="http://schemas.openxmlformats.org/officeDocument/2006/relationships/image" Target="../media/image1.jpeg" /><Relationship Id="rId4" Type="http://schemas.openxmlformats.org/officeDocument/2006/relationships/tags" Target="../tags/tag47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20.png" /><Relationship Id="rId3" Type="http://schemas.openxmlformats.org/officeDocument/2006/relationships/image" Target="../media/image28.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29.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29.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image" Target="../media/image20.png" /><Relationship Id="rId4" Type="http://schemas.openxmlformats.org/officeDocument/2006/relationships/image" Target="../media/image27.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0.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0.png" /><Relationship Id="rId3" Type="http://schemas.openxmlformats.org/officeDocument/2006/relationships/image" Target="../media/image3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 Id="rId3" Type="http://schemas.openxmlformats.org/officeDocument/2006/relationships/image" Target="../media/image20.png" /><Relationship Id="rId4" Type="http://schemas.openxmlformats.org/officeDocument/2006/relationships/image" Target="../media/image2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0.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3.xml" /><Relationship Id="rId10" Type="http://schemas.openxmlformats.org/officeDocument/2006/relationships/tags" Target="../tags/tag444.xml" /><Relationship Id="rId11" Type="http://schemas.openxmlformats.org/officeDocument/2006/relationships/tags" Target="../tags/tag445.xml" /><Relationship Id="rId12" Type="http://schemas.openxmlformats.org/officeDocument/2006/relationships/tags" Target="../tags/tag446.xml" /><Relationship Id="rId13" Type="http://schemas.openxmlformats.org/officeDocument/2006/relationships/tags" Target="../tags/tag447.xml" /><Relationship Id="rId14" Type="http://schemas.openxmlformats.org/officeDocument/2006/relationships/tags" Target="../tags/tag448.xml" /><Relationship Id="rId15" Type="http://schemas.openxmlformats.org/officeDocument/2006/relationships/tags" Target="../tags/tag449.xml" /><Relationship Id="rId16" Type="http://schemas.openxmlformats.org/officeDocument/2006/relationships/tags" Target="../tags/tag450.xml" /><Relationship Id="rId17" Type="http://schemas.openxmlformats.org/officeDocument/2006/relationships/tags" Target="../tags/tag451.xml" /><Relationship Id="rId18" Type="http://schemas.openxmlformats.org/officeDocument/2006/relationships/tags" Target="../tags/tag452.xml" /><Relationship Id="rId19" Type="http://schemas.openxmlformats.org/officeDocument/2006/relationships/tags" Target="../tags/tag453.xml" /><Relationship Id="rId2" Type="http://schemas.openxmlformats.org/officeDocument/2006/relationships/tags" Target="../tags/tag436.xml" /><Relationship Id="rId3" Type="http://schemas.openxmlformats.org/officeDocument/2006/relationships/tags" Target="../tags/tag437.xml" /><Relationship Id="rId4" Type="http://schemas.openxmlformats.org/officeDocument/2006/relationships/tags" Target="../tags/tag438.xml" /><Relationship Id="rId5" Type="http://schemas.openxmlformats.org/officeDocument/2006/relationships/tags" Target="../tags/tag439.xml" /><Relationship Id="rId6" Type="http://schemas.openxmlformats.org/officeDocument/2006/relationships/tags" Target="../tags/tag440.xml" /><Relationship Id="rId7" Type="http://schemas.openxmlformats.org/officeDocument/2006/relationships/tags" Target="../tags/tag441.xml" /><Relationship Id="rId8" Type="http://schemas.openxmlformats.org/officeDocument/2006/relationships/tags" Target="../tags/tag442.xml" /><Relationship Id="rId9" Type="http://schemas.openxmlformats.org/officeDocument/2006/relationships/tags" Target="../tags/tag44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45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409063" y="2667253"/>
            <a:ext cx="6096000" cy="2712922"/>
          </a:xfrm>
          <a:prstGeom prst="rect">
            <a:avLst/>
          </a:prstGeom>
        </p:spPr>
        <p:txBody>
          <a:bodyPr>
            <a:spAutoFit/>
          </a:bodyPr>
          <a:lstStyle/>
          <a:p>
            <a:pPr lvl="0"/>
            <a:r>
              <a:rPr lang="zh-CN" altLang="en-US" b="1" smtClean="0">
                <a:solidFill>
                  <a:srgbClr val="008651"/>
                </a:solidFill>
                <a:latin typeface="微软雅黑" pitchFamily="34" charset="-122"/>
                <a:ea typeface="微软雅黑" panose="020b0503020204020204" pitchFamily="34" charset="-122"/>
                <a:sym typeface="微软雅黑" pitchFamily="34" charset="-122"/>
              </a:rPr>
              <a:t> </a:t>
            </a:r>
            <a:r>
              <a:rPr lang="zh-CN" altLang="en-US" sz="3200" b="1" smtClean="0">
                <a:solidFill>
                  <a:srgbClr val="008651"/>
                </a:solidFill>
                <a:latin typeface="微软雅黑" pitchFamily="34" charset="-122"/>
                <a:ea typeface="微软雅黑" panose="020b0503020204020204" pitchFamily="34" charset="-122"/>
                <a:sym typeface="微软雅黑" pitchFamily="34" charset="-122"/>
              </a:rPr>
              <a:t>语文统编版 </a:t>
            </a:r>
            <a:endParaRPr lang="en-US" altLang="zh-CN" sz="3200" b="1" smtClean="0">
              <a:solidFill>
                <a:srgbClr val="008651"/>
              </a:solidFill>
              <a:latin typeface="微软雅黑" pitchFamily="34" charset="-122"/>
              <a:ea typeface="微软雅黑" panose="020b0503020204020204" pitchFamily="34" charset="-122"/>
              <a:sym typeface="微软雅黑" pitchFamily="34" charset="-122"/>
            </a:endParaRPr>
          </a:p>
          <a:p>
            <a:pPr lvl="0"/>
            <a:r>
              <a:rPr lang="zh-CN" altLang="en-US" sz="3200" b="1" smtClean="0">
                <a:solidFill>
                  <a:srgbClr val="008651"/>
                </a:solidFill>
                <a:latin typeface="微软雅黑" pitchFamily="34" charset="-122"/>
                <a:ea typeface="微软雅黑" panose="020b0503020204020204" pitchFamily="34" charset="-122"/>
                <a:sym typeface="微软雅黑" pitchFamily="34" charset="-122"/>
              </a:rPr>
              <a:t>     </a:t>
            </a:r>
            <a:endParaRPr lang="en-US" altLang="zh-CN" sz="3200" b="1" smtClean="0">
              <a:solidFill>
                <a:srgbClr val="008651"/>
              </a:solidFill>
              <a:latin typeface="微软雅黑" pitchFamily="34" charset="-122"/>
              <a:ea typeface="微软雅黑" panose="020b0503020204020204" pitchFamily="34" charset="-122"/>
              <a:sym typeface="微软雅黑" pitchFamily="34" charset="-122"/>
            </a:endParaRPr>
          </a:p>
          <a:p>
            <a:pPr lvl="0" algn="ctr"/>
            <a:r>
              <a:rPr lang="zh-CN" altLang="en-US" sz="3200" b="1" smtClean="0">
                <a:solidFill>
                  <a:srgbClr val="008651"/>
                </a:solidFill>
                <a:latin typeface="微软雅黑" pitchFamily="34" charset="-122"/>
                <a:ea typeface="微软雅黑" panose="020b0503020204020204" pitchFamily="34" charset="-122"/>
                <a:sym typeface="微软雅黑" pitchFamily="34" charset="-122"/>
              </a:rPr>
              <a:t>选择性必修   上册</a:t>
            </a:r>
            <a:endParaRPr lang="en-US" altLang="zh-CN" sz="3200" b="1" smtClean="0">
              <a:solidFill>
                <a:srgbClr val="008651"/>
              </a:solidFill>
              <a:latin typeface="微软雅黑" pitchFamily="34" charset="-122"/>
              <a:ea typeface="微软雅黑" panose="020b0503020204020204" pitchFamily="34" charset="-122"/>
              <a:sym typeface="微软雅黑" pitchFamily="34" charset="-122"/>
            </a:endParaRPr>
          </a:p>
          <a:p>
            <a:pPr lvl="0"/>
            <a:endParaRPr lang="en-US" altLang="zh-CN" sz="3200" b="1" smtClean="0">
              <a:solidFill>
                <a:srgbClr val="008651"/>
              </a:solidFill>
              <a:latin typeface="微软雅黑" pitchFamily="34" charset="-122"/>
              <a:ea typeface="微软雅黑" panose="020b0503020204020204" pitchFamily="34" charset="-122"/>
              <a:sym typeface="微软雅黑" pitchFamily="34" charset="-122"/>
            </a:endParaRPr>
          </a:p>
          <a:p>
            <a:pPr lvl="0" algn="ctr">
              <a:lnSpc>
                <a:spcPct val="150000"/>
              </a:lnSpc>
            </a:pPr>
            <a:r>
              <a:rPr lang="zh-CN" altLang="en-US" sz="3200" b="1" smtClean="0">
                <a:solidFill>
                  <a:srgbClr val="008651"/>
                </a:solidFill>
                <a:latin typeface="微软雅黑" pitchFamily="34" charset="-122"/>
                <a:ea typeface="微软雅黑" panose="020b0503020204020204" pitchFamily="34" charset="-122"/>
                <a:sym typeface="微软雅黑" pitchFamily="34" charset="-122"/>
              </a:rPr>
              <a:t>《发现潜藏的逻辑谬误》</a:t>
            </a:r>
            <a:endParaRPr lang="zh-CN" altLang="en-US" sz="3200"/>
          </a:p>
        </p:txBody>
      </p:sp>
    </p:spTree>
    <p:custDataLst>
      <p:tags r:id="rId4"/>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902326" y="223429"/>
            <a:ext cx="1017849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4000" smtClean="0">
                <a:solidFill>
                  <a:srgbClr val="F9FBFA"/>
                </a:solidFill>
                <a:cs typeface="宋体" panose="02010600030101010101" pitchFamily="2" charset="-122"/>
                <a:sym typeface="宋体" panose="02010600030101010101" pitchFamily="2" charset="-122"/>
              </a:rPr>
              <a:t>                             </a:t>
            </a:r>
            <a:r>
              <a:rPr lang="zh-CN" altLang="en-US" sz="4000" smtClean="0">
                <a:solidFill>
                  <a:srgbClr val="FFFF00"/>
                </a:solidFill>
                <a:cs typeface="宋体" panose="02010600030101010101" pitchFamily="2" charset="-122"/>
                <a:sym typeface="宋体" panose="02010600030101010101" pitchFamily="2" charset="-122"/>
              </a:rPr>
              <a:t>同一律</a:t>
            </a:r>
            <a:endParaRPr lang="en-US" altLang="zh-CN" sz="4000" smtClean="0">
              <a:solidFill>
                <a:srgbClr val="FFFF00"/>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en-US" altLang="zh-CN" sz="2665">
              <a:solidFill>
                <a:srgbClr val="F9FBFA"/>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五环之歌</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我把车子开上五环</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我就是要上五</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环，啊</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，五</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环，你</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比四环多一环</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同一律：</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在同一思维过程中，每个思想必然与其自身保持同一</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在</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同一个语言环境中，概念必须保持内容前后同一，不能偷换概念；话题必须前后一致，不能偷换话题。</a:t>
            </a:r>
            <a:endPar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
        <p:nvSpPr>
          <p:cNvPr id="3" name="文本框 1"/>
          <p:cNvSpPr txBox="1"/>
          <p:nvPr/>
        </p:nvSpPr>
        <p:spPr>
          <a:xfrm>
            <a:off x="1380535" y="4706224"/>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违反</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同一律的逻辑谬误一般有两种情况</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，偷换概念；</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，偷换话题</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878108" y="406834"/>
            <a:ext cx="9967023"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一、偷换概念</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我们</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在使用概念做出判断，或者运用判断进行推理的过程中如果违反同一律，把不同的概念当成同一个概念来使用，所犯的逻辑错误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叫偷换概念</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p:txBody>
      </p:sp>
      <p:sp>
        <p:nvSpPr>
          <p:cNvPr id="3" name="文本框 1"/>
          <p:cNvSpPr txBox="1"/>
          <p:nvPr/>
        </p:nvSpPr>
        <p:spPr>
          <a:xfrm>
            <a:off x="1039340" y="2788382"/>
            <a:ext cx="9967023"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：庄子</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与惠子游于濠梁之上。庄子曰：</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鲦</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鱼</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出游从容，是鱼之乐也。”惠</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子曰：</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“子非鱼，</a:t>
            </a:r>
            <a:r>
              <a:rPr lang="zh-CN" altLang="en-US"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安</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知鱼之乐？”庄子曰：“子非我，</a:t>
            </a:r>
            <a:r>
              <a:rPr lang="zh-CN" altLang="en-US"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安</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知我不知鱼之乐？”惠子曰：“我非子，固不知子矣；子固非鱼也，子之不知鱼之</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乐，全矣！”</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庄子曰：“请循其</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本。</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子曰‘汝</a:t>
            </a:r>
            <a:r>
              <a:rPr lang="zh-CN" altLang="en-US"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安</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知鱼乐’云者，既已知吾知之而问我。我知之濠上也。</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70">
                <a:solidFill>
                  <a:srgbClr val="F9FBFA"/>
                </a:solidFill>
                <a:latin typeface="黑体" panose="02010609060101010101" charset="-122"/>
                <a:ea typeface="黑体" panose="02010609060101010101" charset="-122"/>
                <a:sym typeface="宋体" panose="02010600030101010101" pitchFamily="2" charset="-122"/>
              </a:rPr>
              <a:t> </a:t>
            </a:r>
            <a:r>
              <a:rPr lang="en-US" altLang="zh-CN" sz="2670" smtClean="0">
                <a:solidFill>
                  <a:srgbClr val="F9FBFA"/>
                </a:solidFill>
                <a:latin typeface="黑体" panose="02010609060101010101" charset="-122"/>
                <a:ea typeface="黑体" panose="02010609060101010101" charset="-122"/>
                <a:sym typeface="宋体" panose="02010600030101010101" pitchFamily="2" charset="-122"/>
              </a:rPr>
              <a:t>                            </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zh-CN" sz="2670">
                <a:solidFill>
                  <a:srgbClr val="F9FBFA"/>
                </a:solidFill>
                <a:latin typeface="黑体" panose="02010609060101010101" charset="-122"/>
                <a:ea typeface="黑体" panose="02010609060101010101" charset="-122"/>
                <a:cs typeface="宋体" panose="02010600030101010101" pitchFamily="2" charset="-122"/>
              </a:rPr>
              <a:t>《庄子与惠子游于濠梁之上》</a:t>
            </a:r>
            <a:r>
              <a:rPr lang="en-US" altLang="zh-CN" sz="2670">
                <a:solidFill>
                  <a:srgbClr val="F9FBFA"/>
                </a:solidFill>
                <a:latin typeface="黑体" panose="02010609060101010101" charset="-122"/>
                <a:ea typeface="黑体" panose="02010609060101010101" charset="-122"/>
                <a:cs typeface="宋体" panose="02010600030101010101" pitchFamily="2" charset="-122"/>
              </a:rPr>
              <a:t>)</a:t>
            </a:r>
            <a:endParaRPr lang="zh-CN" altLang="en-US" sz="2670">
              <a:solidFill>
                <a:srgbClr val="F9FBFA"/>
              </a:solidFill>
              <a:latin typeface="黑体" panose="02010609060101010101" charset="-122"/>
              <a:ea typeface="黑体" panose="02010609060101010101" charset="-122"/>
              <a:cs typeface="宋体" panose="02010600030101010101" pitchFamily="2" charset="-122"/>
            </a:endParaRP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01522" y="586193"/>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二、偷换论题</a:t>
            </a:r>
            <a:endPar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a:solidFill>
                  <a:srgbClr val="F9FBFA"/>
                </a:solidFill>
                <a:latin typeface="黑体" panose="02010609060101010101" charset="-122"/>
                <a:ea typeface="黑体" panose="02010609060101010101" charset="-122"/>
              </a:rPr>
              <a:t>在论证中违反同一律的要求，没有使论题保持始终如一，</a:t>
            </a:r>
            <a:r>
              <a:rPr lang="zh-CN" altLang="en-US" sz="2670" smtClean="0">
                <a:solidFill>
                  <a:srgbClr val="F9FBFA"/>
                </a:solidFill>
                <a:latin typeface="黑体" panose="02010609060101010101" charset="-122"/>
                <a:ea typeface="黑体" panose="02010609060101010101" charset="-122"/>
              </a:rPr>
              <a:t>这种逻辑错误</a:t>
            </a:r>
            <a:r>
              <a:rPr lang="zh-CN" altLang="en-US" sz="2670">
                <a:solidFill>
                  <a:srgbClr val="F9FBFA"/>
                </a:solidFill>
                <a:latin typeface="黑体" panose="02010609060101010101" charset="-122"/>
                <a:ea typeface="黑体" panose="02010609060101010101" charset="-122"/>
              </a:rPr>
              <a:t>叫偷换论题。</a:t>
            </a:r>
            <a:endParaRPr lang="zh-CN" altLang="en-US" sz="2670">
              <a:solidFill>
                <a:srgbClr val="FFFF00"/>
              </a:solidFill>
              <a:latin typeface="黑体" panose="02010609060101010101" charset="-122"/>
              <a:ea typeface="黑体" panose="02010609060101010101" charset="-122"/>
            </a:endParaRPr>
          </a:p>
        </p:txBody>
      </p:sp>
      <p:sp>
        <p:nvSpPr>
          <p:cNvPr id="3" name="文本框 1"/>
          <p:cNvSpPr txBox="1"/>
          <p:nvPr/>
        </p:nvSpPr>
        <p:spPr>
          <a:xfrm>
            <a:off x="1462422" y="2740946"/>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smtClean="0">
                <a:solidFill>
                  <a:srgbClr val="F9FBFA"/>
                </a:solidFill>
                <a:latin typeface="黑体" panose="02010609060101010101" charset="-122"/>
                <a:ea typeface="黑体" panose="02010609060101010101" charset="-122"/>
              </a:rPr>
              <a:t>例</a:t>
            </a:r>
            <a:r>
              <a:rPr lang="en-US" altLang="zh-CN" sz="3200" smtClean="0">
                <a:solidFill>
                  <a:srgbClr val="F9FBFA"/>
                </a:solidFill>
                <a:latin typeface="黑体" panose="02010609060101010101" charset="-122"/>
                <a:ea typeface="黑体" panose="02010609060101010101" charset="-122"/>
              </a:rPr>
              <a:t>2</a:t>
            </a:r>
            <a:r>
              <a:rPr lang="zh-CN" altLang="en-US" sz="3200" smtClean="0">
                <a:solidFill>
                  <a:srgbClr val="F9FBFA"/>
                </a:solidFill>
                <a:latin typeface="黑体" panose="02010609060101010101" charset="-122"/>
                <a:ea typeface="黑体" panose="02010609060101010101" charset="-122"/>
              </a:rPr>
              <a:t>：学习</a:t>
            </a:r>
            <a:r>
              <a:rPr lang="zh-CN" altLang="en-US" sz="3200">
                <a:solidFill>
                  <a:srgbClr val="F9FBFA"/>
                </a:solidFill>
                <a:latin typeface="黑体" panose="02010609060101010101" charset="-122"/>
                <a:ea typeface="黑体" panose="02010609060101010101" charset="-122"/>
              </a:rPr>
              <a:t>要讲究方法。方法对头，才能事半功倍。比如我对数学比较感兴趣，习题做得多，学习成绩就比较好；而对英语，我没有兴趣，怕读怕背，成绩就比较差。</a:t>
            </a: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646542" y="1686731"/>
            <a:ext cx="9670208"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法国某地，一个耍戏法的人招揽观众</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快来快来，这里有拿破仑的头骨。”围观的一个人说：“奇怪，听说拿破仑的脑袋是很大的，这个头骨怎么和普通人的没有区别啊？”耍戏法的解释道</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没错。这是拿破仑小时候的头骨。</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矛盾律</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，也叫不矛盾律，指在同一思维过程中</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，两</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个互相矛盾的判断不能同真，必有一假；两个互相反对的判断，不能同真，但可以同假。</a:t>
            </a:r>
          </a:p>
        </p:txBody>
      </p:sp>
      <p:sp>
        <p:nvSpPr>
          <p:cNvPr id="3" name="矩形 2"/>
          <p:cNvSpPr/>
          <p:nvPr/>
        </p:nvSpPr>
        <p:spPr>
          <a:xfrm>
            <a:off x="5306277" y="689041"/>
            <a:ext cx="1824538" cy="748666"/>
          </a:xfrm>
          <a:prstGeom prst="rect">
            <a:avLst/>
          </a:prstGeom>
        </p:spPr>
        <p:txBody>
          <a:bodyPr wrap="none">
            <a:spAutoFit/>
          </a:bodyPr>
          <a:lstStyle/>
          <a:p>
            <a:r>
              <a:rPr lang="zh-CN" altLang="en-US" sz="4265" smtClean="0">
                <a:solidFill>
                  <a:srgbClr val="FFFF00"/>
                </a:solidFill>
                <a:latin typeface="黑体" panose="02010609060101010101" charset="-122"/>
                <a:ea typeface="黑体" panose="02010609060101010101" charset="-122"/>
                <a:sym typeface="宋体" panose="02010600030101010101" pitchFamily="2" charset="-122"/>
              </a:rPr>
              <a:t>矛盾律</a:t>
            </a:r>
            <a:endParaRPr lang="zh-CN" altLang="en-US" sz="4265">
              <a:solidFill>
                <a:srgbClr val="FFFF00"/>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707258" y="1031875"/>
            <a:ext cx="9033314"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    矛盾</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关系</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是指对立的两种情况，没有第三种情况存在，非此即彼，非彼即此。比如</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“这是正义战争”</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和</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“这是非正义战争”</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，“这是拿破仑的头骨”和“这不是拿破仑的头骨”这</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两个</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矛盾</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判断</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不能同真，必有一假</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    反对</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关系</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是指在对立的两种情况之外，还存在其他情况，非此不一定彼，非彼不一定此。比如</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“这是红色”</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和</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“这是白色”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“这是拿破仑成年时的头骨”和“这是拿破仑小时候的头骨”这</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两个反对判断</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不能同真</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但可同假</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189603" y="1276539"/>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例</a:t>
            </a:r>
            <a:r>
              <a:rPr lang="en-US" altLang="zh-CN"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a:t>
            </a:r>
            <a:r>
              <a:rPr lang="en-US" altLang="zh-CN"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拿来主义</a:t>
            </a:r>
            <a:r>
              <a:rPr lang="en-US" altLang="zh-CN"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一文中</a:t>
            </a:r>
            <a:r>
              <a:rPr lang="en-US" altLang="zh-CN"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鲁迅先生解释“拿来主义”</a:t>
            </a:r>
            <a:r>
              <a:rPr lang="en-US" altLang="zh-CN"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运用脑髓，放出眼光，自己来拿！</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”可是他转过身</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来以“大宅子”作比喻，</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说道</a:t>
            </a:r>
            <a:r>
              <a:rPr lang="en-US" altLang="zh-CN"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且不问他是骗来的，抢来的，或合法继承的，或是做了女婿换来的</a:t>
            </a:r>
            <a:r>
              <a:rPr lang="en-US" altLang="zh-CN"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首先是不管三七二十一，‘拿来’！</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800" smtClean="0">
                <a:solidFill>
                  <a:srgbClr val="F9FBFA"/>
                </a:solidFill>
                <a:latin typeface="黑体" panose="02010609060101010101" charset="-122"/>
                <a:ea typeface="黑体" panose="02010609060101010101" charset="-122"/>
                <a:cs typeface="宋体" panose="02010600030101010101" pitchFamily="2" charset="-122"/>
              </a:rPr>
              <a:t>     </a:t>
            </a:r>
            <a:endParaRPr lang="en-US" altLang="zh-CN" sz="2800" smtClean="0">
              <a:solidFill>
                <a:srgbClr val="F9FBFA"/>
              </a:solidFill>
              <a:latin typeface="黑体" panose="02010609060101010101" charset="-122"/>
              <a:ea typeface="黑体" panose="02010609060101010101" charset="-122"/>
              <a:cs typeface="宋体" panose="02010600030101010101" pitchFamily="2" charset="-122"/>
            </a:endParaRPr>
          </a:p>
          <a:p>
            <a:pPr defTabSz="412750">
              <a:lnSpc>
                <a:spcPts val="4500"/>
              </a:lnSpc>
              <a:buSzPct val="50000"/>
              <a:defRPr>
                <a:solidFill>
                  <a:srgbClr val="FFFFFF"/>
                </a:solidFill>
              </a:defRPr>
            </a:pPr>
            <a:r>
              <a:rPr lang="zh-CN" altLang="en-US" sz="2800" smtClean="0">
                <a:solidFill>
                  <a:srgbClr val="F9FBFA"/>
                </a:solidFill>
                <a:latin typeface="黑体" panose="02010609060101010101" charset="-122"/>
                <a:ea typeface="黑体" panose="02010609060101010101" charset="-122"/>
                <a:cs typeface="宋体" panose="02010600030101010101" pitchFamily="2" charset="-122"/>
              </a:rPr>
              <a:t>康德说：“</a:t>
            </a:r>
            <a:r>
              <a:rPr lang="zh-CN" altLang="en-US" sz="2800">
                <a:solidFill>
                  <a:srgbClr val="F9FBFA"/>
                </a:solidFill>
                <a:latin typeface="黑体" panose="02010609060101010101" charset="-122"/>
                <a:ea typeface="黑体" panose="02010609060101010101" charset="-122"/>
                <a:cs typeface="宋体" panose="02010600030101010101" pitchFamily="2" charset="-122"/>
              </a:rPr>
              <a:t>某物不可能同时是且不是。”</a:t>
            </a: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2" y="1586785"/>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2017</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年全国一卷第</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4</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题题干为“下列对小说相关内容和艺术特色的分析鉴赏，不正确的一项是</a:t>
            </a:r>
            <a:r>
              <a:rPr lang="zh-CN" altLang="en-US"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B</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被</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困队员深陷绝境却调动起所有能量开门救助敲门人，送瓜人在被困队员生死关头</a:t>
            </a:r>
            <a:r>
              <a:rPr lang="zh-CN" altLang="en-US"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奇迹般地出现</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，这都说明</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生命奇迹无法</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解释</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3200" smtClean="0">
              <a:solidFill>
                <a:srgbClr val="FF00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D</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、试验</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队被困队员与素不相识的送瓜人之间的故事，不仅令人感动，还</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揭示出一个朴素而有意味的人生道理</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：帮助别人，也是帮助</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自己。</a:t>
            </a:r>
            <a:endParaRPr lang="zh-CN" altLang="en-US" sz="2665">
              <a:solidFill>
                <a:srgbClr val="F9FBFA"/>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093711" y="470440"/>
            <a:ext cx="9005500" cy="1290951"/>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2017</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年全国一卷第</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题</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C</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项“文章在论证中以大量篇幅阐述</a:t>
            </a:r>
            <a:r>
              <a:rPr lang="zh-CN" altLang="en-US"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代际公平</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，彰显了</a:t>
            </a:r>
            <a:r>
              <a:rPr lang="zh-CN" altLang="en-US"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立足未来</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的气候正义立场。”</a:t>
            </a:r>
            <a:endParaRPr lang="zh-CN" altLang="en-US" sz="2670">
              <a:solidFill>
                <a:srgbClr val="F9FBFA"/>
              </a:solidFill>
              <a:latin typeface="黑体" panose="02010609060101010101" charset="-122"/>
              <a:ea typeface="黑体" panose="02010609060101010101" charset="-122"/>
            </a:endParaRPr>
          </a:p>
        </p:txBody>
      </p:sp>
      <p:sp>
        <p:nvSpPr>
          <p:cNvPr id="3" name="文本框 1"/>
          <p:cNvSpPr txBox="1"/>
          <p:nvPr/>
        </p:nvSpPr>
        <p:spPr>
          <a:xfrm>
            <a:off x="1121228" y="1908432"/>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4</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故都的秋</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一文中有这样一句话“早晨起来</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泡一碗浓茶</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向院子一坐</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你也能看得到很高很高的</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碧绿</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的天色</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听得到</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青天</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下驯鸽的飞声。”</a:t>
            </a:r>
            <a:endParaRPr lang="zh-CN" altLang="en-US" sz="2665">
              <a:solidFill>
                <a:srgbClr val="F9FBFA"/>
              </a:solidFill>
              <a:latin typeface="黑体" panose="02010609060101010101" charset="-122"/>
              <a:ea typeface="黑体" panose="02010609060101010101" charset="-122"/>
            </a:endParaRPr>
          </a:p>
        </p:txBody>
      </p:sp>
      <p:sp>
        <p:nvSpPr>
          <p:cNvPr id="4" name="文本框 1"/>
          <p:cNvSpPr txBox="1"/>
          <p:nvPr/>
        </p:nvSpPr>
        <p:spPr>
          <a:xfrm>
            <a:off x="1189253" y="3907920"/>
            <a:ext cx="9967023"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5</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：部编教材八年级下册</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小石潭记</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2017</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版）中有这样一句话，“</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从小丘西行百二十步，隔篁竹，闻水声，如鸣珮环，心乐之。”</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其课下注释</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为“</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心乐之</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心情为之高兴。乐，以</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为乐。”</a:t>
            </a:r>
            <a:endParaRPr lang="zh-CN" altLang="en-US" sz="2665">
              <a:solidFill>
                <a:srgbClr val="F9FBFA"/>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076054" y="2381848"/>
            <a:ext cx="9967023"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排中律</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指在同一思维过程中两个相互</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矛盾</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的判断不能同假，必有一真</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例如</a:t>
            </a:r>
            <a:r>
              <a:rPr lang="zh-CN" altLang="en-US" sz="2665">
                <a:solidFill>
                  <a:srgbClr val="F9FBFA"/>
                </a:solidFill>
                <a:latin typeface="黑体" panose="02010609060101010101" charset="-122"/>
                <a:ea typeface="黑体" panose="02010609060101010101" charset="-122"/>
              </a:rPr>
              <a:t>：有人说</a:t>
            </a:r>
            <a:r>
              <a:rPr lang="en-US" altLang="zh-CN" sz="2665">
                <a:solidFill>
                  <a:srgbClr val="F9FBFA"/>
                </a:solidFill>
                <a:latin typeface="黑体" panose="02010609060101010101" charset="-122"/>
                <a:ea typeface="黑体" panose="02010609060101010101" charset="-122"/>
              </a:rPr>
              <a:t>《</a:t>
            </a:r>
            <a:r>
              <a:rPr lang="zh-CN" altLang="en-US" sz="2665" smtClean="0">
                <a:solidFill>
                  <a:srgbClr val="F9FBFA"/>
                </a:solidFill>
                <a:latin typeface="黑体" panose="02010609060101010101" charset="-122"/>
                <a:ea typeface="黑体" panose="02010609060101010101" charset="-122"/>
              </a:rPr>
              <a:t>红楼梦</a:t>
            </a:r>
            <a:r>
              <a:rPr lang="en-US" altLang="zh-CN" sz="2665">
                <a:solidFill>
                  <a:srgbClr val="F9FBFA"/>
                </a:solidFill>
                <a:latin typeface="黑体" panose="02010609060101010101" charset="-122"/>
                <a:ea typeface="黑体" panose="02010609060101010101" charset="-122"/>
              </a:rPr>
              <a:t>》</a:t>
            </a:r>
            <a:r>
              <a:rPr lang="zh-CN" altLang="en-US" sz="2665">
                <a:solidFill>
                  <a:srgbClr val="F9FBFA"/>
                </a:solidFill>
                <a:latin typeface="黑体" panose="02010609060101010101" charset="-122"/>
                <a:ea typeface="黑体" panose="02010609060101010101" charset="-122"/>
              </a:rPr>
              <a:t>值得读，有人说不值得。两种意见我都不赞成。读，太花时间；不读，又有点可惜。</a:t>
            </a:r>
          </a:p>
        </p:txBody>
      </p:sp>
      <p:sp>
        <p:nvSpPr>
          <p:cNvPr id="3" name="矩形 2"/>
          <p:cNvSpPr/>
          <p:nvPr/>
        </p:nvSpPr>
        <p:spPr>
          <a:xfrm>
            <a:off x="4828104" y="928605"/>
            <a:ext cx="1824538"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排中律</a:t>
            </a:r>
          </a:p>
        </p:txBody>
      </p:sp>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937857" y="2071808"/>
            <a:ext cx="9169167"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）排中律只是要求对于思维中两个互相矛盾的判断做出非此即彼的抉择，并不否认客观事物发展过程中的中间环节和第三种可能性</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例</a:t>
            </a:r>
            <a:r>
              <a:rPr lang="en-US" altLang="zh-CN"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：某</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国一位将军对于是否还击入侵之敌，做了如下分析</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敌人</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太强大，我们</a:t>
            </a:r>
            <a:r>
              <a:rPr lang="zh-CN" altLang="en-US" sz="240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不能打，打则损失太大；但也不能不打，不打则敌人将站稳脚跟。我们应介</a:t>
            </a:r>
            <a:r>
              <a:rPr lang="zh-CN" altLang="en-US" sz="2400"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乎</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打</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与不打之间，避其锋锐，给以困扰，待敌出现破绽，再相机歼灭之</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cs typeface="宋体" panose="02010600030101010101" pitchFamily="2" charset="-122"/>
                <a:sym typeface="宋体" panose="02010600030101010101" pitchFamily="2" charset="-122"/>
              </a:rPr>
              <a:t>        </a:t>
            </a:r>
            <a:endParaRPr lang="zh-CN" altLang="en-US" sz="2665">
              <a:solidFill>
                <a:srgbClr val="F9FBFA"/>
              </a:solidFill>
              <a:cs typeface="宋体" panose="02010600030101010101" pitchFamily="2" charset="-122"/>
              <a:sym typeface="宋体" panose="02010600030101010101" pitchFamily="2" charset="-122"/>
            </a:endParaRPr>
          </a:p>
        </p:txBody>
      </p:sp>
      <p:sp>
        <p:nvSpPr>
          <p:cNvPr id="3" name="矩形 2"/>
          <p:cNvSpPr/>
          <p:nvPr/>
        </p:nvSpPr>
        <p:spPr>
          <a:xfrm>
            <a:off x="3844996" y="878522"/>
            <a:ext cx="5104282"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关于</a:t>
            </a:r>
            <a:r>
              <a:rPr lang="zh-CN" altLang="en-US" sz="4265" smtClean="0">
                <a:solidFill>
                  <a:srgbClr val="FFFF00"/>
                </a:solidFill>
                <a:latin typeface="黑体" panose="02010609060101010101" charset="-122"/>
                <a:ea typeface="黑体" panose="02010609060101010101" charset="-122"/>
              </a:rPr>
              <a:t>排中律要注意：</a:t>
            </a:r>
            <a:endParaRPr lang="zh-CN" altLang="en-US" sz="4265">
              <a:solidFill>
                <a:srgbClr val="FFFF00"/>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7106"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7107" name="文本框 7"/>
          <p:cNvSpPr/>
          <p:nvPr/>
        </p:nvSpPr>
        <p:spPr>
          <a:xfrm>
            <a:off x="1060450" y="752475"/>
            <a:ext cx="1415772" cy="46166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smtClean="0">
                <a:solidFill>
                  <a:srgbClr val="EF7509"/>
                </a:solidFill>
                <a:latin typeface="思源黑体 CN Heavy" pitchFamily="34" charset="-122"/>
                <a:ea typeface="思源黑体 CN Heavy" pitchFamily="34" charset="-122"/>
              </a:rPr>
              <a:t>知识拓展</a:t>
            </a:r>
            <a:endParaRPr lang="zh-CN" altLang="en-US" sz="2400" b="1">
              <a:solidFill>
                <a:srgbClr val="EF7509"/>
              </a:solidFill>
              <a:latin typeface="思源黑体 CN Heavy" pitchFamily="34" charset="-122"/>
              <a:ea typeface="思源黑体 CN Heavy" pitchFamily="34" charset="-122"/>
            </a:endParaRPr>
          </a:p>
        </p:txBody>
      </p:sp>
      <p:pic>
        <p:nvPicPr>
          <p:cNvPr id="47108" name="图片 12"/>
          <p:cNvPicPr>
            <a:picLocks noChangeAspect="1"/>
          </p:cNvPicPr>
          <p:nvPr/>
        </p:nvPicPr>
        <p:blipFill>
          <a:blip r:embed="rId3"/>
          <a:stretch>
            <a:fillRect/>
          </a:stretch>
        </p:blipFill>
        <p:spPr>
          <a:xfrm>
            <a:off x="9953625" y="436563"/>
            <a:ext cx="2005013" cy="388937"/>
          </a:xfrm>
          <a:prstGeom prst="rect">
            <a:avLst/>
          </a:prstGeom>
          <a:noFill/>
          <a:ln>
            <a:noFill/>
            <a:miter lim="800000"/>
          </a:ln>
        </p:spPr>
      </p:pic>
      <p:pic>
        <p:nvPicPr>
          <p:cNvPr id="47109" name="图片 14"/>
          <p:cNvPicPr>
            <a:picLocks noChangeAspect="1"/>
          </p:cNvPicPr>
          <p:nvPr/>
        </p:nvPicPr>
        <p:blipFill>
          <a:blip r:embed="rId4"/>
          <a:stretch>
            <a:fillRect/>
          </a:stretch>
        </p:blipFill>
        <p:spPr>
          <a:xfrm>
            <a:off x="9244013" y="5291138"/>
            <a:ext cx="2457450" cy="474662"/>
          </a:xfrm>
          <a:prstGeom prst="rect">
            <a:avLst/>
          </a:prstGeom>
          <a:noFill/>
          <a:ln>
            <a:noFill/>
            <a:miter lim="800000"/>
          </a:ln>
        </p:spPr>
      </p:pic>
      <p:grpSp>
        <p:nvGrpSpPr>
          <p:cNvPr id="2" name="组合 19"/>
          <p:cNvGrpSpPr/>
          <p:nvPr/>
        </p:nvGrpSpPr>
        <p:grpSpPr>
          <a:xfrm>
            <a:off x="8843963" y="1971675"/>
            <a:ext cx="3408362" cy="558800"/>
            <a:chOff x="68507" y="309370"/>
            <a:chExt cx="3408423" cy="559435"/>
          </a:xfrm>
        </p:grpSpPr>
        <p:pic>
          <p:nvPicPr>
            <p:cNvPr id="47114" name="图片 20"/>
            <p:cNvPicPr>
              <a:picLocks noChangeAspect="1"/>
            </p:cNvPicPr>
            <p:nvPr/>
          </p:nvPicPr>
          <p:blipFill>
            <a:blip r:embed="rId5"/>
            <a:stretch>
              <a:fillRect/>
            </a:stretch>
          </p:blipFill>
          <p:spPr>
            <a:xfrm flipH="1">
              <a:off x="68507" y="309370"/>
              <a:ext cx="1324047" cy="559435"/>
            </a:xfrm>
            <a:prstGeom prst="rect">
              <a:avLst/>
            </a:prstGeom>
            <a:noFill/>
            <a:ln>
              <a:noFill/>
              <a:miter lim="800000"/>
            </a:ln>
          </p:spPr>
        </p:pic>
        <p:pic>
          <p:nvPicPr>
            <p:cNvPr id="47115" name="图片 21"/>
            <p:cNvPicPr>
              <a:picLocks noChangeAspect="1"/>
            </p:cNvPicPr>
            <p:nvPr/>
          </p:nvPicPr>
          <p:blipFill>
            <a:blip r:embed="rId6"/>
            <a:stretch>
              <a:fillRect/>
            </a:stretch>
          </p:blipFill>
          <p:spPr>
            <a:xfrm flipH="1">
              <a:off x="2270759" y="309370"/>
              <a:ext cx="1206171" cy="559435"/>
            </a:xfrm>
            <a:prstGeom prst="rect">
              <a:avLst/>
            </a:prstGeom>
            <a:noFill/>
            <a:ln>
              <a:noFill/>
              <a:miter lim="800000"/>
            </a:ln>
          </p:spPr>
        </p:pic>
        <p:pic>
          <p:nvPicPr>
            <p:cNvPr id="47116" name="图片 22"/>
            <p:cNvPicPr>
              <a:picLocks noChangeAspect="1"/>
            </p:cNvPicPr>
            <p:nvPr/>
          </p:nvPicPr>
          <p:blipFill>
            <a:blip r:embed="rId7"/>
            <a:stretch>
              <a:fillRect/>
            </a:stretch>
          </p:blipFill>
          <p:spPr>
            <a:xfrm flipH="1">
              <a:off x="1392553" y="309370"/>
              <a:ext cx="878206" cy="559435"/>
            </a:xfrm>
            <a:prstGeom prst="rect">
              <a:avLst/>
            </a:prstGeom>
            <a:noFill/>
            <a:ln>
              <a:noFill/>
              <a:miter lim="800000"/>
            </a:ln>
          </p:spPr>
        </p:pic>
      </p:grpSp>
      <p:pic>
        <p:nvPicPr>
          <p:cNvPr id="47111" name="图片 22"/>
          <p:cNvPicPr>
            <a:picLocks noChangeAspect="1"/>
          </p:cNvPicPr>
          <p:nvPr/>
        </p:nvPicPr>
        <p:blipFill>
          <a:blip r:embed="rId8"/>
          <a:stretch>
            <a:fillRect/>
          </a:stretch>
        </p:blipFill>
        <p:spPr>
          <a:xfrm rot="2220000">
            <a:off x="9297988" y="-1855787"/>
            <a:ext cx="3078162" cy="5635625"/>
          </a:xfrm>
          <a:prstGeom prst="rect">
            <a:avLst/>
          </a:prstGeom>
          <a:noFill/>
          <a:ln>
            <a:noFill/>
            <a:miter lim="800000"/>
          </a:ln>
          <a:effectLst>
            <a:outerShdw blurRad="50800" dist="101600" dir="2700000" algn="tl">
              <a:srgbClr val="000000">
                <a:alpha val="39999"/>
              </a:srgbClr>
            </a:outerShdw>
          </a:effectLst>
        </p:spPr>
      </p:pic>
      <p:sp>
        <p:nvSpPr>
          <p:cNvPr id="47112" name="Rectangle 2"/>
          <p:cNvSpPr>
            <a:spLocks noGrp="1"/>
          </p:cNvSpPr>
          <p:nvPr/>
        </p:nvSpPr>
        <p:spPr>
          <a:xfrm>
            <a:off x="406400" y="1881188"/>
            <a:ext cx="8632825" cy="4335462"/>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228600" lvl="0" indent="609600" algn="just" eaLnBrk="1" hangingPunct="1">
              <a:lnSpc>
                <a:spcPct val="150000"/>
              </a:lnSpc>
              <a:spcBef>
                <a:spcPts val="1000"/>
              </a:spcBef>
            </a:pPr>
            <a:r>
              <a:rPr lang="zh-CN" altLang="zh-CN" sz="2400" b="1">
                <a:latin typeface="楷体" pitchFamily="49" charset="-122"/>
                <a:ea typeface="楷体" pitchFamily="49" charset="-122"/>
              </a:rPr>
              <a:t>逻辑(logic)是一个外来词语音译，指的是思维的规律和规则。</a:t>
            </a:r>
          </a:p>
          <a:p>
            <a:pPr marL="228600" lvl="0" indent="609600" algn="just" eaLnBrk="1" hangingPunct="1">
              <a:lnSpc>
                <a:spcPct val="150000"/>
              </a:lnSpc>
              <a:spcBef>
                <a:spcPts val="1000"/>
              </a:spcBef>
            </a:pPr>
            <a:r>
              <a:rPr lang="zh-CN" altLang="zh-CN" sz="2400" b="1">
                <a:latin typeface="楷体" pitchFamily="49" charset="-122"/>
                <a:ea typeface="楷体" pitchFamily="49" charset="-122"/>
              </a:rPr>
              <a:t>狭义上逻辑既指思维的规律，也指研究思维规律的学科即逻辑学。广义上逻辑泛指规律，包括思维规律和客观规律。</a:t>
            </a:r>
          </a:p>
          <a:p>
            <a:pPr marL="228600" lvl="0" indent="609600" algn="just" eaLnBrk="1" hangingPunct="1">
              <a:lnSpc>
                <a:spcPct val="150000"/>
              </a:lnSpc>
              <a:spcBef>
                <a:spcPts val="1000"/>
              </a:spcBef>
            </a:pPr>
            <a:r>
              <a:rPr lang="zh-CN" altLang="zh-CN" sz="2400" b="1">
                <a:latin typeface="楷体" pitchFamily="49" charset="-122"/>
                <a:ea typeface="楷体" pitchFamily="49" charset="-122"/>
              </a:rPr>
              <a:t>逻辑包括形式逻辑与辩证逻辑，形式逻辑包括归纳逻辑与演绎逻辑，辩证逻辑包括矛盾逻辑与对称逻辑。对称逻辑是人的整体思维(包括抽象思维与具象思维)的逻辑。</a:t>
            </a:r>
          </a:p>
        </p:txBody>
      </p:sp>
      <p:sp>
        <p:nvSpPr>
          <p:cNvPr id="47113" name="文本框 1"/>
          <p:cNvSpPr/>
          <p:nvPr/>
        </p:nvSpPr>
        <p:spPr>
          <a:xfrm>
            <a:off x="4152900" y="1092200"/>
            <a:ext cx="2816225" cy="5207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r>
              <a:rPr lang="zh-CN" altLang="en-US" sz="2800" b="1">
                <a:solidFill>
                  <a:srgbClr val="C00000"/>
                </a:solidFill>
                <a:latin typeface="微软雅黑" pitchFamily="34" charset="-122"/>
                <a:ea typeface="微软雅黑" panose="020b0503020204020204" pitchFamily="34" charset="-122"/>
              </a:rPr>
              <a:t>什么是逻辑？</a:t>
            </a:r>
          </a:p>
        </p:txBody>
      </p:sp>
    </p:spTree>
  </p:cSld>
  <p:clrMapOvr>
    <a:masterClrMapping/>
  </p:clrMapOvr>
  <p:transition advClick="0">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2" y="1875325"/>
            <a:ext cx="9967023"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排中律要求我们对问题做出明确的回答。要明确地回答问题，就必须先对问题进行分析，必须分析问题是怎样提出来的，问题的具体内容是什么等。对问题做了具体深入的分析之后，肯定或是否定，就可以明确下来了。而当人们对某一问题尚未进行全面而深入的了解的时候，对于是非问题不做</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二者</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选</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的决断，既不肯定“是”，又不肯定“非”，也不违反排中律的要求</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77306" y="725170"/>
            <a:ext cx="926064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有人</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认为，在人类进化史上，存在着几百万年的水生海猿阶段。海水退却，已经适应了水中生活的海猿来到陆地。它们才是人类的真正祖先</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而</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有的人就反对这个说法，认为人类的祖先不是海猿</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我们</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对这两种说法不明确表态，不说人类的</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祖先“是海猿”或者</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“不是海猿”，而说“没有证据就没有发言权”，并没有违反排中律。</a:t>
            </a: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2" y="2453540"/>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）对于隐含着某种错误预设的复杂问语，不简单地回答“是”或“不是”，这是排中律许可的。因为，无论回答“是”或“不是”，都将意味着承认问话中所隐含的预设是事实</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例如</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，你是否已经停止了对我的毁谤</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请回答“是”或者“不是”</a:t>
            </a:r>
            <a:r>
              <a:rPr lang="zh-CN" altLang="en-US" sz="2665">
                <a:solidFill>
                  <a:srgbClr val="F9FBFA"/>
                </a:solidFill>
                <a:cs typeface="宋体" panose="02010600030101010101" pitchFamily="2" charset="-122"/>
                <a:sym typeface="宋体" panose="02010600030101010101" pitchFamily="2" charset="-122"/>
              </a:rPr>
              <a:t>！</a:t>
            </a:r>
            <a:endParaRPr lang="zh-CN" altLang="en-US" sz="2665">
              <a:solidFill>
                <a:srgbClr val="F9FBFA"/>
              </a:solidFill>
            </a:endParaRPr>
          </a:p>
        </p:txBody>
      </p:sp>
    </p:spTree>
    <p:custDataLst>
      <p:tags r:id="rId4"/>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629763" y="2055871"/>
            <a:ext cx="9552762"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充足</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理由律是指，一个判断被断定为</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真，必须</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要有充足的理由。如果没有充足理由，或者理由不成立，则该判断不能被断定为真</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常见</a:t>
            </a:r>
            <a:r>
              <a:rPr lang="zh-CN" altLang="en-US" sz="2665">
                <a:solidFill>
                  <a:srgbClr val="F9FBFA"/>
                </a:solidFill>
                <a:latin typeface="黑体" panose="02010609060101010101" charset="-122"/>
                <a:ea typeface="黑体" panose="02010609060101010101" charset="-122"/>
              </a:rPr>
              <a:t>违反充足理由律的逻辑错误</a:t>
            </a:r>
            <a:r>
              <a:rPr lang="en-US" altLang="zh-CN" sz="2665">
                <a:solidFill>
                  <a:srgbClr val="F9FBFA"/>
                </a:solidFill>
                <a:latin typeface="黑体" panose="02010609060101010101" charset="-122"/>
                <a:ea typeface="黑体" panose="02010609060101010101" charset="-122"/>
              </a:rPr>
              <a:t>——“</a:t>
            </a:r>
            <a:r>
              <a:rPr lang="zh-CN" altLang="en-US" sz="2665">
                <a:solidFill>
                  <a:srgbClr val="F9FBFA"/>
                </a:solidFill>
                <a:latin typeface="黑体" panose="02010609060101010101" charset="-122"/>
                <a:ea typeface="黑体" panose="02010609060101010101" charset="-122"/>
              </a:rPr>
              <a:t>没有理由</a:t>
            </a:r>
            <a:r>
              <a:rPr lang="zh-CN" altLang="en-US" sz="2665" smtClean="0">
                <a:solidFill>
                  <a:srgbClr val="F9FBFA"/>
                </a:solidFill>
                <a:latin typeface="黑体" panose="02010609060101010101" charset="-122"/>
                <a:ea typeface="黑体" panose="02010609060101010101" charset="-122"/>
              </a:rPr>
              <a:t>”“理由虚假”</a:t>
            </a:r>
            <a:r>
              <a:rPr lang="zh-CN" altLang="en-US" sz="2665">
                <a:solidFill>
                  <a:srgbClr val="F9FBFA"/>
                </a:solidFill>
                <a:latin typeface="黑体" panose="02010609060101010101" charset="-122"/>
                <a:ea typeface="黑体" panose="02010609060101010101" charset="-122"/>
              </a:rPr>
              <a:t>“推不出来”</a:t>
            </a:r>
          </a:p>
        </p:txBody>
      </p:sp>
      <p:sp>
        <p:nvSpPr>
          <p:cNvPr id="3" name="矩形 2"/>
          <p:cNvSpPr/>
          <p:nvPr/>
        </p:nvSpPr>
        <p:spPr>
          <a:xfrm>
            <a:off x="4828104" y="928605"/>
            <a:ext cx="2917786"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充足理由律</a:t>
            </a:r>
          </a:p>
        </p:txBody>
      </p:sp>
    </p:spTree>
    <p:custDataLst>
      <p:tags r:id="rId4"/>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057013" y="2009976"/>
            <a:ext cx="10357192" cy="5907599"/>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）对所要论证的观点必须给出理由，否则就犯了“没有理由”的谬误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。这种</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“没有理由”的谬误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常常表现为：</a:t>
            </a:r>
            <a:r>
              <a:rPr lang="zh-CN" altLang="en-US" sz="2665" smtClean="0">
                <a:solidFill>
                  <a:srgbClr val="F9FBFA"/>
                </a:solidFill>
                <a:latin typeface="黑体" panose="02010609060101010101" charset="-122"/>
                <a:ea typeface="黑体" panose="02010609060101010101" charset="-122"/>
                <a:sym typeface="宋体" panose="02010600030101010101" pitchFamily="2" charset="-122"/>
              </a:rPr>
              <a:t>诉诸个人，</a:t>
            </a:r>
            <a:r>
              <a:rPr lang="zh-CN" altLang="en-US" sz="2665">
                <a:solidFill>
                  <a:srgbClr val="F9FBFA"/>
                </a:solidFill>
                <a:latin typeface="黑体" panose="02010609060101010101" charset="-122"/>
                <a:ea typeface="黑体" panose="02010609060101010101" charset="-122"/>
                <a:sym typeface="宋体" panose="02010600030101010101" pitchFamily="2" charset="-122"/>
              </a:rPr>
              <a:t>诉诸公众，诉诸怜悯，诉诸权威，诉诸</a:t>
            </a:r>
            <a:r>
              <a:rPr lang="zh-CN" altLang="en-US" sz="2665" smtClean="0">
                <a:solidFill>
                  <a:srgbClr val="F9FBFA"/>
                </a:solidFill>
                <a:latin typeface="黑体" panose="02010609060101010101" charset="-122"/>
                <a:ea typeface="黑体" panose="02010609060101010101" charset="-122"/>
                <a:sym typeface="宋体" panose="02010600030101010101" pitchFamily="2" charset="-122"/>
              </a:rPr>
              <a:t>无知。</a:t>
            </a:r>
            <a:endParaRPr lang="zh-CN" altLang="en-US"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smtClean="0">
              <a:solidFill>
                <a:srgbClr val="F9FBFA"/>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en-US" altLang="zh-CN"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smtClean="0">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smtClean="0">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283515" y="1416322"/>
            <a:ext cx="1044429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①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你们</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不要相信他</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的话，他</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因生活作风有问题受过</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处分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诉诸</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个人）</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②我</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所主张的不过是大多数公众的观点，你反对我，就是在</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与公众</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作对。不信你问一问在场的人</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诉诸公众）</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③我</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上有年迈的双目失明失去自理能力的老母，下有一个正在上小学的孩子，如果给我判刑，投入监狱，他们该怎么办呀！（诉诸怜悯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④爱因斯坦</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都这么说，你竟敢不同意</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（诉诸权威</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⑤因为</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没有证据表明上帝不存在，所以上帝是存在的</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诉诸无知）</a:t>
            </a:r>
          </a:p>
        </p:txBody>
      </p:sp>
    </p:spTree>
    <p:custDataLst>
      <p:tags r:id="rId4"/>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157682" y="1890565"/>
            <a:ext cx="10427514"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）理由必须真实，否则犯“虚假理由”错误。“理由虚假”指用虚假的理由充当论据去证明某种东西，但实际上根本起不到这种证明作用</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，所有</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的猴子都是人变</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的，金丝猴是猴子，所以</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金丝猴是人变的</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祝福</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中鲁四老爷知道样林嫂的死讯后说</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不早不迟，偏偏要在这时候，</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这就可见是一个谬种。”</a:t>
            </a:r>
          </a:p>
        </p:txBody>
      </p:sp>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168368" y="1564932"/>
            <a:ext cx="9967023"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所给出的理由必须能够推出所要论证的观点，否则就会犯“推不出来”的逻辑错误。“推不出来”主要指推断过程不合逻辑，因而论点的真实性没有逻辑保证，例如：</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如果</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长期躺在床上看书，就会患近视眼，</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我</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从不躺在床上看书，</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所以</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我不会患近视眼。</a:t>
            </a:r>
          </a:p>
        </p:txBody>
      </p:sp>
    </p:spTree>
    <p:custDataLst>
      <p:tags r:id="rId4"/>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p:cNvGraphicFramePr>
            <a:graphicFrameLocks noGrp="1"/>
          </p:cNvGraphicFramePr>
          <p:nvPr>
            <p:ph idx="1"/>
            <p:custDataLst>
              <p:tags r:id="rId2"/>
            </p:custDataLst>
          </p:nvPr>
        </p:nvGraphicFramePr>
        <p:xfrm>
          <a:off x="0" y="0"/>
          <a:ext cx="12136755" cy="6766560"/>
        </p:xfrm>
        <a:graphic>
          <a:graphicData uri="http://schemas.openxmlformats.org/drawingml/2006/table">
            <a:tbl>
              <a:tblPr firstRow="1" bandRow="1">
                <a:tableStyleId>{5C22544A-7EE6-4342-B048-85BDC9FD1C3A}</a:tableStyleId>
              </a:tblPr>
              <a:tblGrid>
                <a:gridCol w="2109470">
                  <a:extLst>
                    <a:ext uri="{9D8B030D-6E8A-4147-A177-3AD203B41FA5}">
                      <a16:col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val="20000"/>
                    </a:ext>
                  </a:extLst>
                </a:gridCol>
                <a:gridCol w="2303363">
                  <a:extLst>
                    <a:ext uri="{9D8B030D-6E8A-4147-A177-3AD203B41FA5}">
                      <a16:col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val="20001"/>
                    </a:ext>
                  </a:extLst>
                </a:gridCol>
                <a:gridCol w="4338320">
                  <a:extLst>
                    <a:ext uri="{9D8B030D-6E8A-4147-A177-3AD203B41FA5}">
                      <a16:col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val="20002"/>
                    </a:ext>
                  </a:extLst>
                </a:gridCol>
                <a:gridCol w="3385602">
                  <a:extLst>
                    <a:ext uri="{9D8B030D-6E8A-4147-A177-3AD203B41FA5}">
                      <a16:col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val="20003"/>
                    </a:ext>
                  </a:extLst>
                </a:gridCol>
              </a:tblGrid>
              <a:tr h="1321435">
                <a:tc>
                  <a:txBody>
                    <a:bodyPr vert="horz" wrap="square"/>
                    <a:lstStyle/>
                    <a:p>
                      <a:pPr algn="ctr">
                        <a:buNone/>
                      </a:pPr>
                      <a:r>
                        <a:rPr lang="zh-CN" altLang="en-US" sz="2800"/>
                        <a:t>逻辑规律</a:t>
                      </a:r>
                    </a:p>
                  </a:txBody>
                  <a:tcPr anchor="ctr"/>
                </a:tc>
                <a:tc>
                  <a:txBody>
                    <a:bodyPr vert="horz" wrap="square"/>
                    <a:lstStyle/>
                    <a:p>
                      <a:pPr algn="ctr">
                        <a:buNone/>
                      </a:pPr>
                      <a:r>
                        <a:rPr lang="zh-CN" altLang="en-US" sz="2800"/>
                        <a:t>公式</a:t>
                      </a:r>
                    </a:p>
                  </a:txBody>
                  <a:tcPr anchor="ctr"/>
                </a:tc>
                <a:tc>
                  <a:txBody>
                    <a:bodyPr vert="horz" wrap="square"/>
                    <a:lstStyle/>
                    <a:p>
                      <a:pPr algn="ctr">
                        <a:buNone/>
                      </a:pPr>
                      <a:r>
                        <a:rPr lang="zh-CN" altLang="en-US" sz="2800"/>
                        <a:t>要求</a:t>
                      </a:r>
                    </a:p>
                    <a:p>
                      <a:pPr algn="ctr">
                        <a:buNone/>
                      </a:pPr>
                      <a:r>
                        <a:rPr lang="zh-CN" altLang="en-US" sz="2800"/>
                        <a:t>（同一时间同一方面对</a:t>
                      </a:r>
                    </a:p>
                    <a:p>
                      <a:pPr algn="ctr">
                        <a:buNone/>
                      </a:pPr>
                      <a:r>
                        <a:rPr lang="zh-CN" altLang="en-US" sz="2800"/>
                        <a:t>同一对象）</a:t>
                      </a:r>
                    </a:p>
                  </a:txBody>
                  <a:tcPr anchor="ctr"/>
                </a:tc>
                <a:tc>
                  <a:txBody>
                    <a:bodyPr vert="horz" wrap="square"/>
                    <a:lstStyle/>
                    <a:p>
                      <a:pPr algn="ctr">
                        <a:buNone/>
                      </a:pPr>
                      <a:r>
                        <a:rPr lang="zh-CN" altLang="en-US" sz="2800"/>
                        <a:t>逻辑错误</a:t>
                      </a:r>
                    </a:p>
                  </a:txBody>
                  <a:tcPr anchor="ctr"/>
                </a:tc>
                <a:extLst>
                  <a:ext uri="{0D108BD9-81ED-4DB2-BD59-A6C34878D82A}">
                    <a16:row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val="10000"/>
                  </a:ext>
                </a:extLst>
              </a:tr>
              <a:tr h="1005840">
                <a:tc>
                  <a:txBody>
                    <a:bodyPr vert="horz" wrap="square"/>
                    <a:lstStyle/>
                    <a:p>
                      <a:pPr algn="ctr">
                        <a:buNone/>
                      </a:pPr>
                      <a:r>
                        <a:rPr lang="zh-CN" altLang="en-US" sz="3000">
                          <a:solidFill>
                            <a:schemeClr val="tx1"/>
                          </a:solidFill>
                          <a:uFillTx/>
                        </a:rPr>
                        <a:t>同一律</a:t>
                      </a:r>
                    </a:p>
                  </a:txBody>
                  <a:tcPr anchor="ctr"/>
                </a:tc>
                <a:tc>
                  <a:txBody>
                    <a:bodyPr vert="horz" wrap="square"/>
                    <a:lstStyle/>
                    <a:p>
                      <a:pPr algn="ctr">
                        <a:buNone/>
                      </a:pPr>
                      <a:r>
                        <a:rPr lang="en-US" altLang="zh-CN" sz="3000">
                          <a:solidFill>
                            <a:schemeClr val="tx1"/>
                          </a:solidFill>
                          <a:uFillTx/>
                        </a:rPr>
                        <a:t>A</a:t>
                      </a:r>
                      <a:r>
                        <a:rPr lang="zh-CN" altLang="en-US" sz="3000">
                          <a:solidFill>
                            <a:schemeClr val="tx1"/>
                          </a:solidFill>
                          <a:uFillTx/>
                        </a:rPr>
                        <a:t>是</a:t>
                      </a:r>
                      <a:r>
                        <a:rPr lang="en-US" altLang="zh-CN" sz="3000">
                          <a:solidFill>
                            <a:schemeClr val="tx1"/>
                          </a:solidFill>
                          <a:uFillTx/>
                        </a:rPr>
                        <a:t>A</a:t>
                      </a:r>
                    </a:p>
                  </a:txBody>
                  <a:tcPr anchor="ctr"/>
                </a:tc>
                <a:tc>
                  <a:txBody>
                    <a:bodyPr vert="horz" wrap="square"/>
                    <a:lstStyle/>
                    <a:p>
                      <a:pPr algn="ctr">
                        <a:buNone/>
                      </a:pPr>
                      <a:r>
                        <a:rPr lang="zh-CN" altLang="en-US" sz="3000">
                          <a:solidFill>
                            <a:schemeClr val="tx1"/>
                          </a:solidFill>
                          <a:uFillTx/>
                        </a:rPr>
                        <a:t>如果是</a:t>
                      </a:r>
                      <a:r>
                        <a:rPr lang="zh-CN" altLang="en-US" sz="3000">
                          <a:solidFill>
                            <a:srgbClr val="C00000"/>
                          </a:solidFill>
                          <a:uFillTx/>
                        </a:rPr>
                        <a:t>真就是真</a:t>
                      </a:r>
                      <a:endParaRPr lang="zh-CN" altLang="en-US" sz="3000">
                        <a:solidFill>
                          <a:schemeClr val="tx1"/>
                        </a:solidFill>
                        <a:uFillTx/>
                      </a:endParaRPr>
                    </a:p>
                    <a:p>
                      <a:pPr algn="ctr">
                        <a:buNone/>
                      </a:pPr>
                      <a:r>
                        <a:rPr lang="zh-CN" altLang="en-US" sz="3000">
                          <a:solidFill>
                            <a:schemeClr val="tx1"/>
                          </a:solidFill>
                          <a:uFillTx/>
                        </a:rPr>
                        <a:t>如果是</a:t>
                      </a:r>
                      <a:r>
                        <a:rPr lang="zh-CN" altLang="en-US" sz="3000">
                          <a:solidFill>
                            <a:srgbClr val="C00000"/>
                          </a:solidFill>
                          <a:uFillTx/>
                        </a:rPr>
                        <a:t>假就是假</a:t>
                      </a:r>
                    </a:p>
                  </a:txBody>
                  <a:tcPr anchor="ctr"/>
                </a:tc>
                <a:tc>
                  <a:txBody>
                    <a:bodyPr vert="horz" wrap="square"/>
                    <a:lstStyle/>
                    <a:p>
                      <a:pPr algn="ctr">
                        <a:buNone/>
                      </a:pPr>
                      <a:r>
                        <a:rPr lang="zh-CN" altLang="en-US" sz="3000">
                          <a:solidFill>
                            <a:schemeClr val="tx1"/>
                          </a:solidFill>
                          <a:uFillTx/>
                        </a:rPr>
                        <a:t>偷换概念；</a:t>
                      </a:r>
                    </a:p>
                    <a:p>
                      <a:pPr algn="ctr">
                        <a:buNone/>
                      </a:pPr>
                      <a:r>
                        <a:rPr lang="zh-CN" altLang="en-US" sz="3000">
                          <a:solidFill>
                            <a:schemeClr val="tx1"/>
                          </a:solidFill>
                          <a:uFillTx/>
                        </a:rPr>
                        <a:t>偷换论题；</a:t>
                      </a:r>
                    </a:p>
                  </a:txBody>
                  <a:tcPr anchor="ctr"/>
                </a:tc>
                <a:extLst>
                  <a:ext uri="{0D108BD9-81ED-4DB2-BD59-A6C34878D82A}">
                    <a16:row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val="10001"/>
                  </a:ext>
                </a:extLst>
              </a:tr>
              <a:tr h="1463040">
                <a:tc>
                  <a:txBody>
                    <a:bodyPr vert="horz" wrap="square"/>
                    <a:lstStyle/>
                    <a:p>
                      <a:pPr algn="ctr">
                        <a:buNone/>
                      </a:pPr>
                      <a:r>
                        <a:rPr lang="zh-CN" altLang="en-US" sz="3000">
                          <a:solidFill>
                            <a:schemeClr val="tx1"/>
                          </a:solidFill>
                          <a:uFillTx/>
                        </a:rPr>
                        <a:t>矛盾律</a:t>
                      </a:r>
                    </a:p>
                  </a:txBody>
                  <a:tcPr anchor="ctr"/>
                </a:tc>
                <a:tc>
                  <a:txBody>
                    <a:bodyPr vert="horz" wrap="square"/>
                    <a:lstStyle/>
                    <a:p>
                      <a:pPr algn="ctr">
                        <a:buNone/>
                      </a:pPr>
                      <a:r>
                        <a:rPr lang="en-US" altLang="zh-CN" sz="3000">
                          <a:solidFill>
                            <a:schemeClr val="tx1"/>
                          </a:solidFill>
                          <a:uFillTx/>
                        </a:rPr>
                        <a:t>A</a:t>
                      </a:r>
                      <a:r>
                        <a:rPr lang="zh-CN" altLang="en-US" sz="3000">
                          <a:solidFill>
                            <a:schemeClr val="tx1"/>
                          </a:solidFill>
                          <a:uFillTx/>
                        </a:rPr>
                        <a:t>不是非</a:t>
                      </a:r>
                      <a:r>
                        <a:rPr lang="en-US" altLang="zh-CN" sz="3000">
                          <a:solidFill>
                            <a:schemeClr val="tx1"/>
                          </a:solidFill>
                          <a:uFillTx/>
                        </a:rPr>
                        <a:t>A</a:t>
                      </a:r>
                    </a:p>
                  </a:txBody>
                  <a:tcPr anchor="ctr"/>
                </a:tc>
                <a:tc>
                  <a:txBody>
                    <a:bodyPr vert="horz" wrap="square"/>
                    <a:lstStyle/>
                    <a:p>
                      <a:pPr algn="ctr">
                        <a:buNone/>
                      </a:pPr>
                      <a:r>
                        <a:rPr lang="zh-CN" altLang="en-US" sz="3000">
                          <a:solidFill>
                            <a:srgbClr val="C00000"/>
                          </a:solidFill>
                          <a:uFillTx/>
                          <a:sym typeface="+mn-ea"/>
                        </a:rPr>
                        <a:t>不能同时肯定</a:t>
                      </a:r>
                      <a:endParaRPr lang="zh-CN" altLang="en-US" sz="3000">
                        <a:solidFill>
                          <a:srgbClr val="C00000"/>
                        </a:solidFill>
                        <a:uFillTx/>
                      </a:endParaRPr>
                    </a:p>
                    <a:p>
                      <a:pPr algn="ctr">
                        <a:buNone/>
                      </a:pPr>
                      <a:r>
                        <a:rPr lang="zh-CN" altLang="en-US" sz="3000">
                          <a:solidFill>
                            <a:srgbClr val="C00000"/>
                          </a:solidFill>
                          <a:uFillTx/>
                        </a:rPr>
                        <a:t>不能同真，必有一假</a:t>
                      </a:r>
                    </a:p>
                    <a:p>
                      <a:pPr algn="ctr">
                        <a:buNone/>
                      </a:pPr>
                      <a:r>
                        <a:rPr lang="zh-CN" altLang="en-US" sz="3000">
                          <a:solidFill>
                            <a:schemeClr val="tx1"/>
                          </a:solidFill>
                          <a:uFillTx/>
                        </a:rPr>
                        <a:t>(矛盾关系、反对关系)</a:t>
                      </a:r>
                      <a:endParaRPr lang="zh-CN" altLang="en-US" sz="3000">
                        <a:solidFill>
                          <a:srgbClr val="C00000"/>
                        </a:solidFill>
                        <a:uFillTx/>
                      </a:endParaRPr>
                    </a:p>
                  </a:txBody>
                  <a:tcPr anchor="ctr"/>
                </a:tc>
                <a:tc>
                  <a:txBody>
                    <a:bodyPr vert="horz" wrap="square"/>
                    <a:lstStyle/>
                    <a:p>
                      <a:pPr algn="ctr">
                        <a:buNone/>
                      </a:pPr>
                      <a:r>
                        <a:rPr lang="zh-CN" altLang="en-US" sz="3000">
                          <a:solidFill>
                            <a:schemeClr val="tx1"/>
                          </a:solidFill>
                          <a:uFillTx/>
                        </a:rPr>
                        <a:t>自相矛盾（两可）；</a:t>
                      </a:r>
                    </a:p>
                    <a:p>
                      <a:pPr algn="ctr">
                        <a:buNone/>
                      </a:pPr>
                      <a:r>
                        <a:rPr lang="zh-CN" altLang="en-US" sz="3000">
                          <a:solidFill>
                            <a:schemeClr val="tx1"/>
                          </a:solidFill>
                          <a:uFillTx/>
                        </a:rPr>
                        <a:t>悖论；</a:t>
                      </a:r>
                    </a:p>
                  </a:txBody>
                  <a:tcPr anchor="ctr"/>
                </a:tc>
                <a:extLst>
                  <a:ext uri="{0D108BD9-81ED-4DB2-BD59-A6C34878D82A}">
                    <a16:row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val="10002"/>
                  </a:ext>
                </a:extLst>
              </a:tr>
              <a:tr h="1463040">
                <a:tc>
                  <a:txBody>
                    <a:bodyPr vert="horz" wrap="square"/>
                    <a:lstStyle/>
                    <a:p>
                      <a:pPr algn="ctr">
                        <a:buNone/>
                      </a:pPr>
                      <a:r>
                        <a:rPr lang="zh-CN" altLang="en-US" sz="3000">
                          <a:solidFill>
                            <a:schemeClr val="tx1"/>
                          </a:solidFill>
                          <a:uFillTx/>
                        </a:rPr>
                        <a:t>排中律</a:t>
                      </a:r>
                    </a:p>
                  </a:txBody>
                  <a:tcPr anchor="ctr"/>
                </a:tc>
                <a:tc>
                  <a:txBody>
                    <a:bodyPr vert="horz" wrap="square"/>
                    <a:lstStyle/>
                    <a:p>
                      <a:pPr algn="ctr">
                        <a:buNone/>
                      </a:pPr>
                      <a:r>
                        <a:rPr lang="en-US" altLang="zh-CN" sz="3000">
                          <a:solidFill>
                            <a:schemeClr val="tx1"/>
                          </a:solidFill>
                          <a:uFillTx/>
                        </a:rPr>
                        <a:t>A</a:t>
                      </a:r>
                      <a:r>
                        <a:rPr lang="zh-CN" altLang="en-US" sz="3000">
                          <a:solidFill>
                            <a:schemeClr val="tx1"/>
                          </a:solidFill>
                          <a:uFillTx/>
                        </a:rPr>
                        <a:t>或者非</a:t>
                      </a:r>
                      <a:r>
                        <a:rPr lang="en-US" altLang="zh-CN" sz="3000">
                          <a:solidFill>
                            <a:schemeClr val="tx1"/>
                          </a:solidFill>
                          <a:uFillTx/>
                        </a:rPr>
                        <a:t>A</a:t>
                      </a:r>
                    </a:p>
                  </a:txBody>
                  <a:tcPr anchor="ctr"/>
                </a:tc>
                <a:tc>
                  <a:txBody>
                    <a:bodyPr vert="horz" wrap="square"/>
                    <a:lstStyle/>
                    <a:p>
                      <a:pPr algn="ctr">
                        <a:buNone/>
                      </a:pPr>
                      <a:r>
                        <a:rPr lang="zh-CN" altLang="en-US" sz="3000">
                          <a:solidFill>
                            <a:srgbClr val="C00000"/>
                          </a:solidFill>
                          <a:uFillTx/>
                          <a:sym typeface="+mn-ea"/>
                        </a:rPr>
                        <a:t>不能同时否定</a:t>
                      </a:r>
                      <a:endParaRPr lang="zh-CN" altLang="en-US" sz="3000">
                        <a:solidFill>
                          <a:srgbClr val="C00000"/>
                        </a:solidFill>
                        <a:uFillTx/>
                      </a:endParaRPr>
                    </a:p>
                    <a:p>
                      <a:pPr algn="ctr">
                        <a:buNone/>
                      </a:pPr>
                      <a:r>
                        <a:rPr lang="zh-CN" altLang="en-US" sz="3000">
                          <a:solidFill>
                            <a:srgbClr val="C00000"/>
                          </a:solidFill>
                          <a:uFillTx/>
                        </a:rPr>
                        <a:t>不能同假，必有一真</a:t>
                      </a:r>
                      <a:endParaRPr lang="zh-CN" altLang="en-US" sz="3000">
                        <a:solidFill>
                          <a:schemeClr val="tx1"/>
                        </a:solidFill>
                        <a:uFillTx/>
                      </a:endParaRPr>
                    </a:p>
                    <a:p>
                      <a:pPr algn="ctr">
                        <a:buNone/>
                      </a:pPr>
                      <a:r>
                        <a:rPr lang="zh-CN" altLang="en-US" sz="3000">
                          <a:solidFill>
                            <a:schemeClr val="tx1"/>
                          </a:solidFill>
                          <a:uFillTx/>
                        </a:rPr>
                        <a:t>(矛盾关系)</a:t>
                      </a:r>
                      <a:endParaRPr lang="zh-CN" altLang="en-US" sz="3000">
                        <a:solidFill>
                          <a:srgbClr val="C00000"/>
                        </a:solidFill>
                        <a:uFillTx/>
                      </a:endParaRPr>
                    </a:p>
                  </a:txBody>
                  <a:tcPr anchor="ctr"/>
                </a:tc>
                <a:tc>
                  <a:txBody>
                    <a:bodyPr vert="horz" wrap="square"/>
                    <a:lstStyle/>
                    <a:p>
                      <a:pPr algn="ctr">
                        <a:buNone/>
                      </a:pPr>
                      <a:r>
                        <a:rPr lang="zh-CN" altLang="en-US" sz="3000">
                          <a:solidFill>
                            <a:schemeClr val="tx1"/>
                          </a:solidFill>
                          <a:uFillTx/>
                        </a:rPr>
                        <a:t>两不可；</a:t>
                      </a:r>
                    </a:p>
                  </a:txBody>
                  <a:tcPr anchor="ctr"/>
                </a:tc>
                <a:extLst>
                  <a:ext uri="{0D108BD9-81ED-4DB2-BD59-A6C34878D82A}">
                    <a16:row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val="10003"/>
                  </a:ext>
                </a:extLst>
              </a:tr>
              <a:tr h="1463040">
                <a:tc>
                  <a:txBody>
                    <a:bodyPr vert="horz" wrap="square"/>
                    <a:lstStyle/>
                    <a:p>
                      <a:pPr algn="ctr">
                        <a:buNone/>
                      </a:pPr>
                      <a:r>
                        <a:rPr lang="zh-CN" altLang="en-US" sz="3000">
                          <a:solidFill>
                            <a:schemeClr val="tx1"/>
                          </a:solidFill>
                          <a:uFillTx/>
                        </a:rPr>
                        <a:t>充分理由律</a:t>
                      </a:r>
                    </a:p>
                  </a:txBody>
                  <a:tcPr anchor="ctr"/>
                </a:tc>
                <a:tc>
                  <a:txBody>
                    <a:bodyPr vert="horz" wrap="square"/>
                    <a:lstStyle/>
                    <a:p>
                      <a:pPr algn="ctr">
                        <a:buNone/>
                      </a:pPr>
                      <a:endParaRPr lang="zh-CN" altLang="en-US" sz="3000">
                        <a:solidFill>
                          <a:schemeClr val="tx1"/>
                        </a:solidFill>
                        <a:uFillTx/>
                      </a:endParaRPr>
                    </a:p>
                  </a:txBody>
                  <a:tcPr anchor="ctr"/>
                </a:tc>
                <a:tc>
                  <a:txBody>
                    <a:bodyPr vert="horz" wrap="square"/>
                    <a:lstStyle/>
                    <a:p>
                      <a:pPr algn="ctr">
                        <a:buNone/>
                      </a:pPr>
                      <a:r>
                        <a:rPr lang="zh-CN" altLang="en-US" sz="3000">
                          <a:solidFill>
                            <a:schemeClr val="tx1"/>
                          </a:solidFill>
                          <a:uFillTx/>
                        </a:rPr>
                        <a:t>一要有理由</a:t>
                      </a:r>
                    </a:p>
                    <a:p>
                      <a:pPr algn="ctr">
                        <a:buNone/>
                      </a:pPr>
                      <a:r>
                        <a:rPr lang="zh-CN" altLang="en-US" sz="3000">
                          <a:solidFill>
                            <a:schemeClr val="tx1"/>
                          </a:solidFill>
                          <a:uFillTx/>
                        </a:rPr>
                        <a:t>二要理由真</a:t>
                      </a:r>
                    </a:p>
                    <a:p>
                      <a:pPr algn="ctr">
                        <a:buNone/>
                      </a:pPr>
                      <a:r>
                        <a:rPr lang="zh-CN" altLang="en-US" sz="3000">
                          <a:solidFill>
                            <a:schemeClr val="tx1"/>
                          </a:solidFill>
                          <a:uFillTx/>
                        </a:rPr>
                        <a:t>三是必然推导</a:t>
                      </a:r>
                    </a:p>
                  </a:txBody>
                  <a:tcPr anchor="ctr"/>
                </a:tc>
                <a:tc>
                  <a:txBody>
                    <a:bodyPr vert="horz" wrap="square"/>
                    <a:lstStyle/>
                    <a:p>
                      <a:pPr algn="ctr">
                        <a:buNone/>
                      </a:pPr>
                      <a:r>
                        <a:rPr lang="zh-CN" altLang="en-US" sz="3000">
                          <a:solidFill>
                            <a:schemeClr val="tx1"/>
                          </a:solidFill>
                          <a:uFillTx/>
                        </a:rPr>
                        <a:t>毫无理由；</a:t>
                      </a:r>
                    </a:p>
                    <a:p>
                      <a:pPr algn="ctr">
                        <a:buNone/>
                      </a:pPr>
                      <a:r>
                        <a:rPr lang="zh-CN" altLang="en-US" sz="3000">
                          <a:solidFill>
                            <a:schemeClr val="tx1"/>
                          </a:solidFill>
                          <a:uFillTx/>
                        </a:rPr>
                        <a:t>虚假理由；</a:t>
                      </a:r>
                    </a:p>
                    <a:p>
                      <a:pPr algn="ctr">
                        <a:buNone/>
                      </a:pPr>
                      <a:r>
                        <a:rPr lang="zh-CN" altLang="en-US" sz="3000">
                          <a:solidFill>
                            <a:schemeClr val="tx1"/>
                          </a:solidFill>
                          <a:uFillTx/>
                        </a:rPr>
                        <a:t>推不出；</a:t>
                      </a:r>
                    </a:p>
                  </a:txBody>
                  <a:tcPr anchor="ctr"/>
                </a:tc>
                <a:extLst>
                  <a:ext uri="{0D108BD9-81ED-4DB2-BD59-A6C34878D82A}">
                    <a16:row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val="10004"/>
                  </a:ext>
                </a:extLst>
              </a:tr>
            </a:tbl>
          </a:graphicData>
        </a:graphic>
      </p:graphicFrame>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921385"/>
            <a:ext cx="12191365" cy="3046095"/>
          </a:xfrm>
          <a:prstGeom prst="rect">
            <a:avLst/>
          </a:prstGeom>
          <a:noFill/>
        </p:spPr>
        <p:txBody>
          <a:bodyPr wrap="square" rtlCol="0" anchor="t">
            <a:spAutoFit/>
          </a:bodyPr>
          <a:lstStyle/>
          <a:p>
            <a:r>
              <a:rPr lang="zh-CN" altLang="en-US" sz="2800">
                <a:solidFill>
                  <a:prstClr val="black"/>
                </a:solidFill>
                <a:sym typeface="+mn-ea"/>
              </a:rPr>
              <a:t> </a:t>
            </a:r>
            <a:r>
              <a:rPr lang="zh-CN" altLang="en-US" sz="3200" b="1">
                <a:solidFill>
                  <a:prstClr val="black"/>
                </a:solidFill>
                <a:latin typeface="楷体" panose="02010609060101010101" charset="-122"/>
                <a:ea typeface="楷体" panose="02010609060101010101" charset="-122"/>
                <a:cs typeface="楷体" panose="02010609060101010101" charset="-122"/>
                <a:sym typeface="+mn-ea"/>
              </a:rPr>
              <a:t>1919年，英国著名的数学家、逻辑学家罗素曾经提出一个问题“某村子里有个理发师，他规定:在本村我只给而且一定要给那些自己不刮胡子的人刮胡子。”这是数学史上著名的“理发师悖论”，</a:t>
            </a:r>
            <a:r>
              <a:rPr lang="zh-CN" altLang="en-US" sz="3200" b="1">
                <a:solidFill>
                  <a:prstClr val="black"/>
                </a:solidFill>
                <a:latin typeface="楷体" panose="02010609060101010101" charset="-122"/>
                <a:ea typeface="楷体" panose="02010609060101010101" charset="-122"/>
                <a:cs typeface="楷体" panose="02010609060101010101" charset="-122"/>
              </a:rPr>
              <a:t>可是随着时间的推移，理发师胡子越长越长。</a:t>
            </a:r>
          </a:p>
          <a:p>
            <a:r>
              <a:rPr lang="zh-CN" altLang="en-US" sz="3200" b="1">
                <a:solidFill>
                  <a:prstClr val="black"/>
                </a:solidFill>
                <a:latin typeface="楷体" panose="02010609060101010101" charset="-122"/>
                <a:ea typeface="楷体" panose="02010609060101010101" charset="-122"/>
                <a:cs typeface="楷体" panose="02010609060101010101" charset="-122"/>
                <a:sym typeface="+mn-ea"/>
              </a:rPr>
              <a:t>请问:这个理发师能不能给自己刮胡子?请分析其包含的逻辑矛盾。</a:t>
            </a:r>
            <a:endParaRPr lang="zh-CN" altLang="en-US" sz="3200" b="1">
              <a:solidFill>
                <a:prstClr val="black"/>
              </a:solidFill>
              <a:latin typeface="宋体" panose="02010600030101010101" pitchFamily="2" charset="-122"/>
              <a:ea typeface="宋体" pitchFamily="2" charset="-122"/>
              <a:cs typeface="宋体" panose="02010600030101010101" pitchFamily="2" charset="-122"/>
              <a:sym typeface="+mn-ea"/>
            </a:endParaRPr>
          </a:p>
          <a:p>
            <a:endParaRPr lang="zh-CN" altLang="en-US" sz="3200" b="1">
              <a:solidFill>
                <a:prstClr val="black"/>
              </a:solidFill>
              <a:latin typeface="宋体" panose="02010600030101010101" pitchFamily="2" charset="-122"/>
              <a:ea typeface="宋体" pitchFamily="2" charset="-122"/>
              <a:cs typeface="宋体" panose="02010600030101010101" pitchFamily="2" charset="-122"/>
            </a:endParaRPr>
          </a:p>
        </p:txBody>
      </p:sp>
      <p:sp>
        <p:nvSpPr>
          <p:cNvPr id="5" name="文本框 4"/>
          <p:cNvSpPr txBox="1"/>
          <p:nvPr/>
        </p:nvSpPr>
        <p:spPr>
          <a:xfrm>
            <a:off x="0" y="0"/>
            <a:ext cx="6715760" cy="829945"/>
          </a:xfrm>
          <a:prstGeom prst="rect">
            <a:avLst/>
          </a:prstGeom>
          <a:noFill/>
        </p:spPr>
        <p:txBody>
          <a:bodyPr wrap="square" rtlCol="0">
            <a:spAutoFit/>
          </a:bodyPr>
          <a:lstStyle/>
          <a:p>
            <a:r>
              <a:rPr lang="zh-CN" altLang="en-US" sz="4800" b="1">
                <a:solidFill>
                  <a:prstClr val="black"/>
                </a:solidFill>
              </a:rPr>
              <a:t>现场加试：</a:t>
            </a:r>
          </a:p>
        </p:txBody>
      </p:sp>
      <p:sp>
        <p:nvSpPr>
          <p:cNvPr id="6" name="内容占位符 5"/>
          <p:cNvSpPr>
            <a:spLocks noGrp="1"/>
          </p:cNvSpPr>
          <p:nvPr>
            <p:ph idx="1"/>
          </p:nvPr>
        </p:nvSpPr>
        <p:spPr>
          <a:xfrm>
            <a:off x="275590" y="3785870"/>
            <a:ext cx="10515600" cy="2861945"/>
          </a:xfrm>
        </p:spPr>
        <p:txBody>
          <a:bodyPr>
            <a:normAutofit fontScale="90000" lnSpcReduction="10000"/>
          </a:bodyPr>
          <a:lstStyle/>
          <a:p>
            <a:r>
              <a:rPr lang="zh-CN" altLang="en-US" sz="3555" b="1">
                <a:latin typeface="宋体" panose="02010600030101010101" pitchFamily="2" charset="-122"/>
                <a:ea typeface="宋体" pitchFamily="2" charset="-122"/>
                <a:cs typeface="宋体" panose="02010600030101010101" pitchFamily="2" charset="-122"/>
                <a:sym typeface="+mn-ea"/>
              </a:rPr>
              <a:t>不刮</a:t>
            </a:r>
            <a:r>
              <a:rPr lang="en-US" altLang="zh-CN" sz="3555" b="1">
                <a:latin typeface="宋体" panose="02010600030101010101" pitchFamily="2" charset="-122"/>
                <a:ea typeface="宋体" pitchFamily="2" charset="-122"/>
                <a:cs typeface="宋体" panose="02010600030101010101" pitchFamily="2" charset="-122"/>
                <a:sym typeface="+mn-ea"/>
              </a:rPr>
              <a:t>——</a:t>
            </a:r>
            <a:r>
              <a:rPr lang="zh-CN" altLang="en-US" sz="3555" b="1">
                <a:latin typeface="宋体" panose="02010600030101010101" pitchFamily="2" charset="-122"/>
                <a:ea typeface="宋体" pitchFamily="2" charset="-122"/>
                <a:cs typeface="宋体" panose="02010600030101010101" pitchFamily="2" charset="-122"/>
                <a:sym typeface="+mn-ea"/>
              </a:rPr>
              <a:t>属于“不给自己刮脸的人”，</a:t>
            </a:r>
          </a:p>
          <a:p>
            <a:r>
              <a:rPr lang="zh-CN" altLang="en-US" sz="3555" b="1">
                <a:latin typeface="宋体" panose="02010600030101010101" pitchFamily="2" charset="-122"/>
                <a:ea typeface="宋体" pitchFamily="2" charset="-122"/>
                <a:cs typeface="宋体" panose="02010600030101010101" pitchFamily="2" charset="-122"/>
                <a:sym typeface="+mn-ea"/>
              </a:rPr>
              <a:t>       他就要给自己刮脸，</a:t>
            </a:r>
            <a:endParaRPr lang="zh-CN" altLang="en-US" sz="3555" b="1">
              <a:latin typeface="宋体" panose="02010600030101010101" pitchFamily="2" charset="-122"/>
              <a:ea typeface="宋体" pitchFamily="2" charset="-122"/>
              <a:cs typeface="宋体" panose="02010600030101010101" pitchFamily="2" charset="-122"/>
            </a:endParaRPr>
          </a:p>
          <a:p>
            <a:r>
              <a:rPr lang="zh-CN" altLang="en-US" sz="3555" b="1">
                <a:latin typeface="宋体" panose="02010600030101010101" pitchFamily="2" charset="-122"/>
                <a:ea typeface="宋体" pitchFamily="2" charset="-122"/>
                <a:cs typeface="宋体" panose="02010600030101010101" pitchFamily="2" charset="-122"/>
                <a:sym typeface="+mn-ea"/>
              </a:rPr>
              <a:t>刮  </a:t>
            </a:r>
            <a:r>
              <a:rPr lang="en-US" altLang="zh-CN" sz="3555" b="1">
                <a:latin typeface="宋体" panose="02010600030101010101" pitchFamily="2" charset="-122"/>
                <a:ea typeface="宋体" pitchFamily="2" charset="-122"/>
                <a:cs typeface="宋体" panose="02010600030101010101" pitchFamily="2" charset="-122"/>
                <a:sym typeface="+mn-ea"/>
              </a:rPr>
              <a:t>——</a:t>
            </a:r>
            <a:r>
              <a:rPr lang="zh-CN" altLang="en-US" sz="3555" b="1">
                <a:latin typeface="宋体" panose="02010600030101010101" pitchFamily="2" charset="-122"/>
                <a:ea typeface="宋体" pitchFamily="2" charset="-122"/>
                <a:cs typeface="宋体" panose="02010600030101010101" pitchFamily="2" charset="-122"/>
                <a:sym typeface="+mn-ea"/>
              </a:rPr>
              <a:t>又属于“给自己刮脸的人”，</a:t>
            </a:r>
            <a:endParaRPr lang="zh-CN" altLang="en-US" sz="3555" b="1">
              <a:latin typeface="宋体" panose="02010600030101010101" pitchFamily="2" charset="-122"/>
              <a:ea typeface="宋体" pitchFamily="2" charset="-122"/>
              <a:cs typeface="宋体" panose="02010600030101010101" pitchFamily="2" charset="-122"/>
            </a:endParaRPr>
          </a:p>
          <a:p>
            <a:r>
              <a:rPr lang="zh-CN" altLang="en-US" sz="3555" b="1">
                <a:latin typeface="宋体" panose="02010600030101010101" pitchFamily="2" charset="-122"/>
                <a:ea typeface="宋体" pitchFamily="2" charset="-122"/>
                <a:cs typeface="宋体" panose="02010600030101010101" pitchFamily="2" charset="-122"/>
                <a:sym typeface="+mn-ea"/>
              </a:rPr>
              <a:t>       他就不能给自己刮脸。</a:t>
            </a:r>
          </a:p>
          <a:p>
            <a:r>
              <a:rPr lang="zh-CN" altLang="en-US" sz="4445" b="1">
                <a:solidFill>
                  <a:srgbClr val="FF0000"/>
                </a:solidFill>
                <a:latin typeface="宋体" panose="02010600030101010101" pitchFamily="2" charset="-122"/>
                <a:ea typeface="宋体" pitchFamily="2" charset="-122"/>
                <a:cs typeface="宋体" panose="02010600030101010101" pitchFamily="2" charset="-122"/>
              </a:rPr>
              <a:t>悖论</a:t>
            </a:r>
            <a:r>
              <a:rPr lang="en-US" altLang="zh-CN" sz="4445" b="1">
                <a:solidFill>
                  <a:srgbClr val="FF0000"/>
                </a:solidFill>
                <a:latin typeface="宋体" panose="02010600030101010101" pitchFamily="2" charset="-122"/>
                <a:ea typeface="宋体" pitchFamily="2" charset="-122"/>
                <a:cs typeface="宋体" panose="02010600030101010101" pitchFamily="2" charset="-122"/>
              </a:rPr>
              <a:t>——</a:t>
            </a:r>
            <a:r>
              <a:rPr lang="zh-CN" altLang="en-US" sz="4445" b="1">
                <a:solidFill>
                  <a:srgbClr val="FF0000"/>
                </a:solidFill>
                <a:latin typeface="宋体" panose="02010600030101010101" pitchFamily="2" charset="-122"/>
                <a:ea typeface="宋体" pitchFamily="2" charset="-122"/>
                <a:cs typeface="宋体" panose="02010600030101010101" pitchFamily="2" charset="-122"/>
              </a:rPr>
              <a:t>违反矛盾律</a:t>
            </a:r>
          </a:p>
        </p:txBody>
      </p:sp>
      <p:sp>
        <p:nvSpPr>
          <p:cNvPr id="3" name="右箭头 2"/>
          <p:cNvSpPr/>
          <p:nvPr/>
        </p:nvSpPr>
        <p:spPr>
          <a:xfrm>
            <a:off x="694055" y="4557395"/>
            <a:ext cx="1191260" cy="2241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右箭头 3"/>
          <p:cNvSpPr/>
          <p:nvPr/>
        </p:nvSpPr>
        <p:spPr>
          <a:xfrm>
            <a:off x="694055" y="5495290"/>
            <a:ext cx="1191260" cy="2241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 calcmode="lin" valueType="num">
                                      <p:cBhvr additive="base">
                                        <p:cTn id="3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4" end="4"/>
                                            </p:txEl>
                                          </p:spTgt>
                                        </p:tgtEl>
                                        <p:attrNameLst>
                                          <p:attrName>style.visibility</p:attrName>
                                        </p:attrNameLst>
                                      </p:cBhvr>
                                      <p:to>
                                        <p:strVal val="visible"/>
                                      </p:to>
                                    </p:set>
                                    <p:anim calcmode="lin" valueType="num">
                                      <p:cBhvr additive="base">
                                        <p:cTn id="4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18" name="图片 1" descr="组48325同意"/>
          <p:cNvPicPr>
            <a:picLocks noChangeAspect="1"/>
          </p:cNvPicPr>
          <p:nvPr/>
        </p:nvPicPr>
        <p:blipFill>
          <a:blip r:embed="rId3"/>
          <a:stretch>
            <a:fillRect/>
          </a:stretch>
        </p:blipFill>
        <p:spPr>
          <a:xfrm>
            <a:off x="406400" y="658813"/>
            <a:ext cx="2389188" cy="608012"/>
          </a:xfrm>
          <a:prstGeom prst="rect">
            <a:avLst/>
          </a:prstGeom>
          <a:noFill/>
          <a:ln>
            <a:noFill/>
            <a:miter lim="800000"/>
          </a:ln>
        </p:spPr>
      </p:pic>
      <p:sp>
        <p:nvSpPr>
          <p:cNvPr id="9219" name="文本框 7"/>
          <p:cNvSpPr/>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新知导入</a:t>
            </a:r>
          </a:p>
        </p:txBody>
      </p:sp>
      <p:sp>
        <p:nvSpPr>
          <p:cNvPr id="9220" name="Rectangle 3"/>
          <p:cNvSpPr>
            <a:spLocks noRot="1"/>
          </p:cNvSpPr>
          <p:nvPr/>
        </p:nvSpPr>
        <p:spPr>
          <a:xfrm>
            <a:off x="4921250" y="1938338"/>
            <a:ext cx="6032500" cy="3214687"/>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buFont typeface="Wingdings" pitchFamily="2" charset="2"/>
            </a:pPr>
            <a:r>
              <a:rPr lang="zh-CN" altLang="zh-CN" sz="2400">
                <a:latin typeface="微软雅黑" pitchFamily="34" charset="-122"/>
                <a:ea typeface="微软雅黑" panose="020b0503020204020204" pitchFamily="34" charset="-122"/>
              </a:rPr>
              <a:t>柏拉图曾给人下过一个定义：“人是没有羽毛的两足直立的动物。”结果他的一个学生给他找来了一只拔光羽毛的鸡，拿到柏拉图面前嘲讽他说：“这就是老师您说的‘人’呀。”</a:t>
            </a:r>
          </a:p>
        </p:txBody>
      </p:sp>
      <p:pic>
        <p:nvPicPr>
          <p:cNvPr id="9221" name="图片 1"/>
          <p:cNvPicPr>
            <a:picLocks noChangeAspect="1"/>
          </p:cNvPicPr>
          <p:nvPr/>
        </p:nvPicPr>
        <p:blipFill>
          <a:blip r:embed="rId4"/>
          <a:stretch>
            <a:fillRect/>
          </a:stretch>
        </p:blipFill>
        <p:spPr>
          <a:xfrm>
            <a:off x="811213" y="1689100"/>
            <a:ext cx="3048000" cy="4071938"/>
          </a:xfrm>
          <a:prstGeom prst="rect">
            <a:avLst/>
          </a:prstGeom>
          <a:noFill/>
          <a:ln>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1000" fill="hold"/>
                                        <p:tgtEl>
                                          <p:spTgt spid="9220"/>
                                        </p:tgtEl>
                                        <p:attrNameLst>
                                          <p:attrName>ppt_w</p:attrName>
                                        </p:attrNameLst>
                                      </p:cBhvr>
                                      <p:tavLst>
                                        <p:tav tm="0">
                                          <p:val>
                                            <p:fltVal val="0"/>
                                          </p:val>
                                        </p:tav>
                                        <p:tav tm="100000">
                                          <p:val>
                                            <p:strVal val="#ppt_w"/>
                                          </p:val>
                                        </p:tav>
                                      </p:tavLst>
                                    </p:anim>
                                    <p:anim calcmode="lin" valueType="num">
                                      <p:cBhvr>
                                        <p:cTn id="8" dur="1000" fill="hold"/>
                                        <p:tgtEl>
                                          <p:spTgt spid="9220"/>
                                        </p:tgtEl>
                                        <p:attrNameLst>
                                          <p:attrName>ppt_h</p:attrName>
                                        </p:attrNameLst>
                                      </p:cBhvr>
                                      <p:tavLst>
                                        <p:tav tm="0">
                                          <p:val>
                                            <p:fltVal val="0"/>
                                          </p:val>
                                        </p:tav>
                                        <p:tav tm="100000">
                                          <p:val>
                                            <p:strVal val="#ppt_h"/>
                                          </p:val>
                                        </p:tav>
                                      </p:tavLst>
                                    </p:anim>
                                    <p:anim calcmode="lin" valueType="num">
                                      <p:cBhvr>
                                        <p:cTn id="9" dur="1000" fill="hold"/>
                                        <p:tgtEl>
                                          <p:spTgt spid="9220"/>
                                        </p:tgtEl>
                                        <p:attrNameLst>
                                          <p:attrName>style.rotation</p:attrName>
                                        </p:attrNameLst>
                                      </p:cBhvr>
                                      <p:tavLst>
                                        <p:tav tm="0">
                                          <p:val>
                                            <p:fltVal val="90"/>
                                          </p:val>
                                        </p:tav>
                                        <p:tav tm="100000">
                                          <p:val>
                                            <p:fltVal val="0"/>
                                          </p:val>
                                        </p:tav>
                                      </p:tavLst>
                                    </p:anim>
                                    <p:animEffect transition="in" filter="fade">
                                      <p:cBhvr>
                                        <p:cTn id="10" dur="1000" fill="hold"/>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635"/>
            <a:ext cx="12084050" cy="3677920"/>
          </a:xfrm>
        </p:spPr>
        <p:txBody>
          <a:bodyPr>
            <a:noAutofit/>
          </a:bodyPr>
          <a:lstStyle/>
          <a:p>
            <a:pPr fontAlgn="auto">
              <a:lnSpc>
                <a:spcPts val="3000"/>
              </a:lnSpc>
              <a:spcBef>
                <a:spcPct val="0"/>
              </a:spcBef>
            </a:pPr>
            <a:r>
              <a:rPr lang="zh-CN" altLang="en-US" b="1">
                <a:latin typeface="楷体" panose="02010609060101010101" charset="-122"/>
                <a:ea typeface="楷体" panose="02010609060101010101" charset="-122"/>
                <a:cs typeface="楷体" panose="02010609060101010101" charset="-122"/>
              </a:rPr>
              <a:t>莎士比亚的《威尼斯商人》中：富家少女鲍西娅姿容绝世德性完美。许多王孙公子来求婚。鲍西娅的父亲在遗嘱中规定要“猜匣为婚”，否则要取消她的遗产继承权。鲍西娅家有三只匣子：金匣子、银匣子和铅匣子。但只有一个匣子里放着鲍西娅的肖像。匣子上分别刻着一句话：</a:t>
            </a:r>
          </a:p>
          <a:p>
            <a:pPr fontAlgn="auto">
              <a:lnSpc>
                <a:spcPts val="3000"/>
              </a:lnSpc>
              <a:spcBef>
                <a:spcPct val="0"/>
              </a:spcBef>
            </a:pPr>
            <a:r>
              <a:rPr lang="zh-CN" altLang="en-US" b="1">
                <a:solidFill>
                  <a:srgbClr val="FF0000"/>
                </a:solidFill>
                <a:latin typeface="楷体" panose="02010609060101010101" charset="-122"/>
                <a:ea typeface="楷体" panose="02010609060101010101" charset="-122"/>
                <a:cs typeface="楷体" panose="02010609060101010101" charset="-122"/>
              </a:rPr>
              <a:t>金匣子上刻的是“肖像不在此匣中”；</a:t>
            </a:r>
          </a:p>
          <a:p>
            <a:pPr fontAlgn="auto">
              <a:lnSpc>
                <a:spcPts val="3000"/>
              </a:lnSpc>
              <a:spcBef>
                <a:spcPct val="0"/>
              </a:spcBef>
            </a:pPr>
            <a:r>
              <a:rPr lang="zh-CN" altLang="en-US" b="1">
                <a:solidFill>
                  <a:srgbClr val="FF0000"/>
                </a:solidFill>
                <a:latin typeface="楷体" panose="02010609060101010101" charset="-122"/>
                <a:ea typeface="楷体" panose="02010609060101010101" charset="-122"/>
                <a:cs typeface="楷体" panose="02010609060101010101" charset="-122"/>
              </a:rPr>
              <a:t>银匣子上刻的是“肖像在金匣中”；</a:t>
            </a:r>
          </a:p>
          <a:p>
            <a:pPr fontAlgn="auto">
              <a:lnSpc>
                <a:spcPts val="3000"/>
              </a:lnSpc>
              <a:spcBef>
                <a:spcPct val="0"/>
              </a:spcBef>
            </a:pPr>
            <a:r>
              <a:rPr lang="zh-CN" altLang="en-US" b="1">
                <a:solidFill>
                  <a:srgbClr val="FF0000"/>
                </a:solidFill>
                <a:latin typeface="楷体" panose="02010609060101010101" charset="-122"/>
                <a:ea typeface="楷体" panose="02010609060101010101" charset="-122"/>
                <a:cs typeface="楷体" panose="02010609060101010101" charset="-122"/>
              </a:rPr>
              <a:t>铅匣子上刻的是“肖像不在此匣中”。</a:t>
            </a:r>
          </a:p>
          <a:p>
            <a:pPr fontAlgn="auto">
              <a:lnSpc>
                <a:spcPts val="3000"/>
              </a:lnSpc>
              <a:spcBef>
                <a:spcPct val="0"/>
              </a:spcBef>
            </a:pPr>
            <a:r>
              <a:rPr lang="zh-CN" altLang="en-US" b="1">
                <a:solidFill>
                  <a:srgbClr val="FF0000"/>
                </a:solidFill>
                <a:latin typeface="楷体" panose="02010609060101010101" charset="-122"/>
                <a:ea typeface="楷体" panose="02010609060101010101" charset="-122"/>
                <a:cs typeface="楷体" panose="02010609060101010101" charset="-122"/>
              </a:rPr>
              <a:t>旁边的一张大纸上写着：“这三句话中只有一句是真话。”</a:t>
            </a:r>
          </a:p>
          <a:p>
            <a:pPr fontAlgn="auto">
              <a:lnSpc>
                <a:spcPts val="3000"/>
              </a:lnSpc>
              <a:spcBef>
                <a:spcPct val="0"/>
              </a:spcBef>
            </a:pPr>
            <a:r>
              <a:rPr lang="zh-CN" altLang="en-US" b="1">
                <a:latin typeface="楷体" panose="02010609060101010101" charset="-122"/>
                <a:ea typeface="楷体" panose="02010609060101010101" charset="-122"/>
                <a:cs typeface="楷体" panose="02010609060101010101" charset="-122"/>
              </a:rPr>
              <a:t>鲍西娅父亲的遗言是：猜中鲍西娅的肖像放在哪个匣子，鲍西娅就嫁给谁。</a:t>
            </a:r>
          </a:p>
        </p:txBody>
      </p:sp>
      <p:sp>
        <p:nvSpPr>
          <p:cNvPr id="2" name="内容占位符 2"/>
          <p:cNvSpPr>
            <a:spLocks noGrp="1"/>
          </p:cNvSpPr>
          <p:nvPr/>
        </p:nvSpPr>
        <p:spPr>
          <a:xfrm>
            <a:off x="0" y="3678555"/>
            <a:ext cx="10162540" cy="310769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66700"/>
            <a:r>
              <a:rPr lang="zh-CN" altLang="en-US" b="1">
                <a:solidFill>
                  <a:prstClr val="black"/>
                </a:solidFill>
                <a:ea typeface="宋体" pitchFamily="2" charset="-122"/>
                <a:sym typeface="+mn-ea"/>
              </a:rPr>
              <a:t>金匣子里的话和银匣子里的话是</a:t>
            </a:r>
            <a:r>
              <a:rPr lang="zh-CN" altLang="en-US" b="1">
                <a:solidFill>
                  <a:srgbClr val="FF0000"/>
                </a:solidFill>
                <a:ea typeface="宋体" pitchFamily="2" charset="-122"/>
                <a:sym typeface="+mn-ea"/>
              </a:rPr>
              <a:t>矛盾关系</a:t>
            </a:r>
            <a:r>
              <a:rPr lang="zh-CN" altLang="en-US" b="1">
                <a:solidFill>
                  <a:prstClr val="black"/>
                </a:solidFill>
                <a:ea typeface="宋体" pitchFamily="2" charset="-122"/>
                <a:sym typeface="+mn-ea"/>
              </a:rPr>
              <a:t>，请根据</a:t>
            </a:r>
            <a:r>
              <a:rPr lang="zh-CN" altLang="en-US" b="1" u="sng">
                <a:solidFill>
                  <a:prstClr val="black"/>
                </a:solidFill>
                <a:ea typeface="宋体" pitchFamily="2" charset="-122"/>
                <a:sym typeface="+mn-ea"/>
              </a:rPr>
              <a:t>              </a:t>
            </a:r>
            <a:r>
              <a:rPr lang="zh-CN" altLang="en-US" sz="3200" b="1">
                <a:solidFill>
                  <a:srgbClr val="5B9BD5"/>
                </a:solidFill>
                <a:effectLst>
                  <a:outerShdw blurRad="38100" dist="25400" dir="5400000" algn="ctr" rotWithShape="0">
                    <a:srgbClr val="6E747A">
                      <a:alpha val="43000"/>
                    </a:srgbClr>
                  </a:outerShdw>
                </a:effectLst>
                <a:ea typeface="宋体" pitchFamily="2" charset="-122"/>
                <a:sym typeface="+mn-ea"/>
              </a:rPr>
              <a:t>律</a:t>
            </a:r>
            <a:endParaRPr lang="zh-CN" altLang="en-US" b="1">
              <a:solidFill>
                <a:srgbClr val="5B9BD5"/>
              </a:solidFill>
              <a:effectLst>
                <a:outerShdw blurRad="38100" dist="25400" dir="5400000" algn="ctr" rotWithShape="0">
                  <a:srgbClr val="6E747A">
                    <a:alpha val="43000"/>
                  </a:srgbClr>
                </a:outerShdw>
              </a:effectLst>
              <a:ea typeface="宋体" pitchFamily="2" charset="-122"/>
            </a:endParaRPr>
          </a:p>
          <a:p>
            <a:pPr indent="266700"/>
            <a:r>
              <a:rPr lang="zh-CN" altLang="en-US" b="1">
                <a:solidFill>
                  <a:prstClr val="black"/>
                </a:solidFill>
                <a:ea typeface="宋体" pitchFamily="2" charset="-122"/>
                <a:sym typeface="+mn-ea"/>
              </a:rPr>
              <a:t>先断定这其中</a:t>
            </a:r>
            <a:r>
              <a:rPr lang="zh-CN" altLang="en-US" b="1">
                <a:solidFill>
                  <a:srgbClr val="FF0000"/>
                </a:solidFill>
                <a:ea typeface="宋体" pitchFamily="2" charset="-122"/>
                <a:sym typeface="+mn-ea"/>
              </a:rPr>
              <a:t>必有一真话</a:t>
            </a:r>
            <a:r>
              <a:rPr lang="zh-CN" altLang="en-US" b="1">
                <a:solidFill>
                  <a:prstClr val="black"/>
                </a:solidFill>
                <a:ea typeface="宋体" pitchFamily="2" charset="-122"/>
                <a:sym typeface="+mn-ea"/>
              </a:rPr>
              <a:t>，</a:t>
            </a:r>
            <a:endParaRPr lang="zh-CN" altLang="en-US" b="1">
              <a:solidFill>
                <a:prstClr val="black"/>
              </a:solidFill>
              <a:ea typeface="宋体" pitchFamily="2" charset="-122"/>
            </a:endParaRPr>
          </a:p>
          <a:p>
            <a:pPr indent="266700"/>
            <a:r>
              <a:rPr lang="zh-CN" altLang="en-US" b="1">
                <a:solidFill>
                  <a:prstClr val="black"/>
                </a:solidFill>
                <a:ea typeface="宋体" pitchFamily="2" charset="-122"/>
                <a:sym typeface="+mn-ea"/>
              </a:rPr>
              <a:t>再根据</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itchFamily="2" charset="-122"/>
                <a:sym typeface="+mn-ea"/>
              </a:rPr>
              <a:t>这三句话中只有一句是真话</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itchFamily="2" charset="-122"/>
                <a:sym typeface="+mn-ea"/>
              </a:rPr>
              <a:t>的提示，</a:t>
            </a:r>
            <a:endParaRPr lang="zh-CN" altLang="en-US" b="1">
              <a:solidFill>
                <a:prstClr val="black"/>
              </a:solidFill>
              <a:ea typeface="宋体" pitchFamily="2" charset="-122"/>
            </a:endParaRPr>
          </a:p>
          <a:p>
            <a:pPr indent="266700"/>
            <a:r>
              <a:rPr lang="zh-CN" altLang="en-US" b="1">
                <a:solidFill>
                  <a:prstClr val="black"/>
                </a:solidFill>
                <a:ea typeface="宋体" pitchFamily="2" charset="-122"/>
                <a:sym typeface="+mn-ea"/>
              </a:rPr>
              <a:t>可以推断出</a:t>
            </a:r>
            <a:r>
              <a:rPr lang="zh-CN" altLang="en-US" b="1">
                <a:solidFill>
                  <a:srgbClr val="FF0000"/>
                </a:solidFill>
                <a:ea typeface="宋体" pitchFamily="2" charset="-122"/>
                <a:sym typeface="+mn-ea"/>
              </a:rPr>
              <a:t>铅匣子的话是假话，</a:t>
            </a:r>
            <a:endParaRPr lang="zh-CN" altLang="en-US" b="1">
              <a:solidFill>
                <a:prstClr val="black"/>
              </a:solidFill>
              <a:ea typeface="宋体" pitchFamily="2" charset="-122"/>
            </a:endParaRPr>
          </a:p>
          <a:p>
            <a:pPr indent="266700"/>
            <a:r>
              <a:rPr lang="zh-CN" altLang="en-US" b="1">
                <a:solidFill>
                  <a:prstClr val="black"/>
                </a:solidFill>
                <a:ea typeface="宋体" pitchFamily="2" charset="-122"/>
                <a:sym typeface="+mn-ea"/>
              </a:rPr>
              <a:t>既然铅匣子的</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itchFamily="2" charset="-122"/>
                <a:sym typeface="+mn-ea"/>
              </a:rPr>
              <a:t>肖像不在此匣中</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itchFamily="2" charset="-122"/>
                <a:sym typeface="+mn-ea"/>
              </a:rPr>
              <a:t>是</a:t>
            </a:r>
            <a:r>
              <a:rPr lang="zh-CN" altLang="en-US" b="1">
                <a:solidFill>
                  <a:srgbClr val="FF0000"/>
                </a:solidFill>
                <a:ea typeface="宋体" pitchFamily="2" charset="-122"/>
                <a:sym typeface="+mn-ea"/>
              </a:rPr>
              <a:t>假话</a:t>
            </a:r>
            <a:r>
              <a:rPr lang="zh-CN" altLang="en-US" b="1">
                <a:solidFill>
                  <a:prstClr val="black"/>
                </a:solidFill>
                <a:ea typeface="宋体" pitchFamily="2" charset="-122"/>
                <a:sym typeface="+mn-ea"/>
              </a:rPr>
              <a:t>，</a:t>
            </a:r>
            <a:endParaRPr lang="zh-CN" altLang="en-US" b="1">
              <a:solidFill>
                <a:prstClr val="black"/>
              </a:solidFill>
              <a:ea typeface="宋体" pitchFamily="2" charset="-122"/>
            </a:endParaRPr>
          </a:p>
          <a:p>
            <a:pPr indent="266700"/>
            <a:r>
              <a:rPr lang="zh-CN" altLang="en-US" b="1">
                <a:solidFill>
                  <a:srgbClr val="FF0000"/>
                </a:solidFill>
                <a:ea typeface="宋体" pitchFamily="2" charset="-122"/>
                <a:sym typeface="+mn-ea"/>
              </a:rPr>
              <a:t>                    肖像就在</a:t>
            </a:r>
            <a:r>
              <a:rPr lang="zh-CN" altLang="en-US" sz="3600" b="1">
                <a:solidFill>
                  <a:srgbClr val="FF0000"/>
                </a:solidFill>
                <a:ea typeface="宋体" pitchFamily="2" charset="-122"/>
                <a:sym typeface="+mn-ea"/>
              </a:rPr>
              <a:t>铅</a:t>
            </a:r>
            <a:r>
              <a:rPr lang="zh-CN" altLang="en-US" b="1">
                <a:solidFill>
                  <a:srgbClr val="FF0000"/>
                </a:solidFill>
                <a:ea typeface="宋体" pitchFamily="2" charset="-122"/>
                <a:sym typeface="+mn-ea"/>
              </a:rPr>
              <a:t>匣子里的结论</a:t>
            </a:r>
            <a:r>
              <a:rPr lang="zh-CN" altLang="en-US" b="1">
                <a:solidFill>
                  <a:prstClr val="black"/>
                </a:solidFill>
                <a:ea typeface="宋体" pitchFamily="2" charset="-122"/>
                <a:sym typeface="+mn-ea"/>
              </a:rPr>
              <a:t>。</a:t>
            </a:r>
            <a:endParaRPr lang="zh-CN" altLang="en-US">
              <a:solidFill>
                <a:prstClr val="black"/>
              </a:solidFill>
            </a:endParaRPr>
          </a:p>
        </p:txBody>
      </p:sp>
      <p:sp>
        <p:nvSpPr>
          <p:cNvPr id="4" name="右箭头 3"/>
          <p:cNvSpPr/>
          <p:nvPr/>
        </p:nvSpPr>
        <p:spPr>
          <a:xfrm>
            <a:off x="826135" y="5941695"/>
            <a:ext cx="1191260" cy="2241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743365" y="1544381"/>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ctr" defTabSz="412750">
              <a:lnSpc>
                <a:spcPts val="4500"/>
              </a:lnSpc>
              <a:buSzPct val="50000"/>
              <a:defRPr>
                <a:solidFill>
                  <a:srgbClr val="FFFFFF"/>
                </a:solidFill>
              </a:defRPr>
            </a:pPr>
            <a:r>
              <a:rPr lang="zh-CN" altLang="en-US" sz="400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反馈与评价环节</a:t>
            </a:r>
            <a:r>
              <a:rPr lang="zh-CN" altLang="en-US" sz="40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40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algn="ctr" defTabSz="412750">
              <a:lnSpc>
                <a:spcPts val="4500"/>
              </a:lnSpc>
              <a:buSzPct val="50000"/>
              <a:defRPr>
                <a:solidFill>
                  <a:srgbClr val="FFFFFF"/>
                </a:solidFill>
              </a:defRPr>
            </a:pP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algn="ct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32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请同学们分析“不薄之谓厚，不白之谓黑”这个句子的逻辑错误。</a:t>
            </a:r>
          </a:p>
        </p:txBody>
      </p:sp>
    </p:spTree>
    <p:custDataLst>
      <p:tags r:id="rId4"/>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674"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28675" name="文本框 7"/>
          <p:cNvSpPr/>
          <p:nvPr/>
        </p:nvSpPr>
        <p:spPr>
          <a:xfrm>
            <a:off x="1060450" y="752475"/>
            <a:ext cx="1404938" cy="46037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zh-CN" sz="2400" b="1">
                <a:solidFill>
                  <a:srgbClr val="EF7509"/>
                </a:solidFill>
                <a:latin typeface="思源黑体 CN Heavy" pitchFamily="34" charset="-122"/>
                <a:ea typeface="思源黑体 CN Heavy" pitchFamily="34" charset="-122"/>
              </a:rPr>
              <a:t>合作探究</a:t>
            </a:r>
          </a:p>
        </p:txBody>
      </p:sp>
      <p:grpSp>
        <p:nvGrpSpPr>
          <p:cNvPr id="2" name="组合 8"/>
          <p:cNvGrpSpPr/>
          <p:nvPr/>
        </p:nvGrpSpPr>
        <p:grpSpPr>
          <a:xfrm>
            <a:off x="4584700" y="1905000"/>
            <a:ext cx="2428875" cy="2571750"/>
            <a:chOff x="3953" y="4724"/>
            <a:chExt cx="1328" cy="1214"/>
          </a:xfrm>
        </p:grpSpPr>
        <p:sp>
          <p:nvSpPr>
            <p:cNvPr id="28678"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marR="0" lvl="0" indent="0" algn="ctr" eaLnBrk="1" hangingPunct="1"/>
              <a:endParaRPr lang="en-US" altLang="zh-CN" sz="1200">
                <a:solidFill>
                  <a:srgbClr val="FFFFFF"/>
                </a:solidFill>
                <a:latin typeface="思源宋体 CN Medium" charset="-122"/>
                <a:ea typeface="思源宋体 CN Medium" panose="02020500000000000000" charset="-122"/>
              </a:endParaRPr>
            </a:p>
          </p:txBody>
        </p:sp>
        <p:sp>
          <p:nvSpPr>
            <p:cNvPr id="28679" name="文本框 1"/>
            <p:cNvSpPr/>
            <p:nvPr/>
          </p:nvSpPr>
          <p:spPr>
            <a:xfrm>
              <a:off x="4092" y="4774"/>
              <a:ext cx="1099" cy="100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lnSpc>
                  <a:spcPct val="150000"/>
                </a:lnSpc>
              </a:pPr>
              <a:r>
                <a:rPr lang="zh-CN" altLang="en-US" sz="4400">
                  <a:solidFill>
                    <a:schemeClr val="bg1"/>
                  </a:solidFill>
                  <a:latin typeface="思源宋体 CN Medium" charset="-122"/>
                  <a:ea typeface="思源宋体 CN Medium" panose="02020500000000000000" charset="-122"/>
                </a:rPr>
                <a:t>辨  别</a:t>
              </a:r>
            </a:p>
            <a:p>
              <a:pPr marL="0" lvl="0" indent="0" algn="ctr" eaLnBrk="1" hangingPunct="1">
                <a:lnSpc>
                  <a:spcPct val="150000"/>
                </a:lnSpc>
              </a:pPr>
              <a:r>
                <a:rPr lang="zh-CN" altLang="en-US" sz="4400">
                  <a:solidFill>
                    <a:schemeClr val="bg1"/>
                  </a:solidFill>
                  <a:latin typeface="思源宋体 CN Medium" charset="-122"/>
                  <a:ea typeface="思源宋体 CN Medium" panose="02020500000000000000" charset="-122"/>
                </a:rPr>
                <a:t>谬  误</a:t>
              </a:r>
            </a:p>
          </p:txBody>
        </p:sp>
      </p:grpSp>
      <p:pic>
        <p:nvPicPr>
          <p:cNvPr id="28677" name="图片 2" descr="fa6e743e92880a5eb48e85f4ae854862d768f43741aa5-9eY9co_fw1200"/>
          <p:cNvPicPr>
            <a:picLocks noChangeAspect="1"/>
          </p:cNvPicPr>
          <p:nvPr/>
        </p:nvPicPr>
        <p:blipFill>
          <a:blip r:embed="rId3"/>
          <a:stretch>
            <a:fillRect/>
          </a:stretch>
        </p:blipFill>
        <p:spPr>
          <a:xfrm>
            <a:off x="8809038" y="611188"/>
            <a:ext cx="3005137" cy="2689225"/>
          </a:xfrm>
          <a:prstGeom prst="rect">
            <a:avLst/>
          </a:prstGeom>
          <a:noFill/>
          <a:ln>
            <a:noFill/>
            <a:miter lim="800000"/>
          </a:ln>
        </p:spPr>
      </p:pic>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698"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29699"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29700" name="Text Box 3"/>
          <p:cNvSpPr/>
          <p:nvPr/>
        </p:nvSpPr>
        <p:spPr>
          <a:xfrm>
            <a:off x="4356100" y="1558925"/>
            <a:ext cx="7134225" cy="34147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违反“</a:t>
            </a: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同一律</a:t>
            </a:r>
            <a:r>
              <a:rPr lang="zh-CN" altLang="zh-CN" sz="2400">
                <a:latin typeface="微软雅黑" pitchFamily="34" charset="-122"/>
                <a:ea typeface="微软雅黑" panose="020b0503020204020204" pitchFamily="34" charset="-122"/>
                <a:sym typeface="Arial" panose="020b0604020202020204" pitchFamily="34" charset="0"/>
              </a:rPr>
              <a:t>”就会犯“</a:t>
            </a: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偷换概念</a:t>
            </a:r>
            <a:r>
              <a:rPr lang="zh-CN" altLang="zh-CN" sz="2400">
                <a:latin typeface="微软雅黑" pitchFamily="34" charset="-122"/>
                <a:ea typeface="微软雅黑" panose="020b0503020204020204" pitchFamily="34" charset="-122"/>
                <a:sym typeface="Arial" panose="020b0604020202020204" pitchFamily="34" charset="0"/>
              </a:rPr>
              <a:t>”“</a:t>
            </a: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混淆概念</a:t>
            </a:r>
            <a:r>
              <a:rPr lang="zh-CN" altLang="zh-CN" sz="2400">
                <a:latin typeface="微软雅黑" pitchFamily="34" charset="-122"/>
                <a:ea typeface="微软雅黑" panose="020b0503020204020204" pitchFamily="34" charset="-122"/>
                <a:sym typeface="Arial" panose="020b0604020202020204" pitchFamily="34" charset="0"/>
              </a:rPr>
              <a:t>”的逻辑错误，主要表现为“划分不当”“发生歧义”“以偏概全”等；违反“不矛盾律”就会犯“自相矛盾”的逻辑错误；违反“排中律”就会犯“模棱两可”的逻辑错误；违反“充足理由律”就会犯“强加因果”的逻辑错误。</a:t>
            </a:r>
          </a:p>
        </p:txBody>
      </p:sp>
      <p:pic>
        <p:nvPicPr>
          <p:cNvPr id="29701" name="图片 1"/>
          <p:cNvPicPr>
            <a:picLocks noChangeAspect="1"/>
          </p:cNvPicPr>
          <p:nvPr/>
        </p:nvPicPr>
        <p:blipFill>
          <a:blip r:embed="rId3"/>
          <a:stretch>
            <a:fillRect/>
          </a:stretch>
        </p:blipFill>
        <p:spPr>
          <a:xfrm>
            <a:off x="407988" y="3505200"/>
            <a:ext cx="3810000" cy="2560638"/>
          </a:xfrm>
          <a:prstGeom prst="rect">
            <a:avLst/>
          </a:prstGeom>
          <a:noFill/>
          <a:ln>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checkerboard(across)">
                                      <p:cBhvr>
                                        <p:cTn id="7" dur="500" fill="hold"/>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22"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30723"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30724" name="Text Box 3"/>
          <p:cNvSpPr/>
          <p:nvPr/>
        </p:nvSpPr>
        <p:spPr>
          <a:xfrm>
            <a:off x="5418138" y="1631950"/>
            <a:ext cx="5129212" cy="23082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平时还要多留心注意存在逻辑错误的话语，分析其错误的原因，明确病句除了语法性的错误外，还要注意“</a:t>
            </a: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不合逻辑</a:t>
            </a:r>
            <a:r>
              <a:rPr lang="zh-CN" altLang="zh-CN" sz="2400">
                <a:latin typeface="微软雅黑" pitchFamily="34" charset="-122"/>
                <a:ea typeface="微软雅黑" panose="020b0503020204020204" pitchFamily="34" charset="-122"/>
                <a:sym typeface="Arial" panose="020b0604020202020204" pitchFamily="34" charset="0"/>
              </a:rPr>
              <a:t>”的逻辑性病句。</a:t>
            </a:r>
          </a:p>
        </p:txBody>
      </p:sp>
      <p:pic>
        <p:nvPicPr>
          <p:cNvPr id="30725" name="图片 1"/>
          <p:cNvPicPr>
            <a:picLocks noChangeAspect="1"/>
          </p:cNvPicPr>
          <p:nvPr/>
        </p:nvPicPr>
        <p:blipFill>
          <a:blip r:embed="rId3"/>
          <a:stretch>
            <a:fillRect/>
          </a:stretch>
        </p:blipFill>
        <p:spPr>
          <a:xfrm>
            <a:off x="407988" y="3505200"/>
            <a:ext cx="3810000" cy="2560638"/>
          </a:xfrm>
          <a:prstGeom prst="rect">
            <a:avLst/>
          </a:prstGeom>
          <a:noFill/>
          <a:ln>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p:cTn id="7" dur="500" fill="hold"/>
                                        <p:tgtEl>
                                          <p:spTgt spid="30724"/>
                                        </p:tgtEl>
                                        <p:attrNameLst>
                                          <p:attrName>ppt_x</p:attrName>
                                        </p:attrNameLst>
                                      </p:cBhvr>
                                      <p:tavLst>
                                        <p:tav tm="0">
                                          <p:val>
                                            <p:strVal val="#ppt_x"/>
                                          </p:val>
                                        </p:tav>
                                        <p:tav tm="100000">
                                          <p:val>
                                            <p:strVal val="#ppt_x"/>
                                          </p:val>
                                        </p:tav>
                                      </p:tavLst>
                                    </p:anim>
                                    <p:anim calcmode="lin" valueType="num">
                                      <p:cBhvr>
                                        <p:cTn id="8"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46"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31747"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31748" name="Text Box 3"/>
          <p:cNvSpPr/>
          <p:nvPr/>
        </p:nvSpPr>
        <p:spPr>
          <a:xfrm>
            <a:off x="1060450" y="1827213"/>
            <a:ext cx="750252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【2008.江西卷】中华人民共和国公民在年老、疾病或者丧失劳动能力的情况下，有从国家和社会获得物质帮助的权利。</a:t>
            </a:r>
          </a:p>
        </p:txBody>
      </p:sp>
      <p:pic>
        <p:nvPicPr>
          <p:cNvPr id="31749"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31750" name="Text Box 3"/>
          <p:cNvSpPr/>
          <p:nvPr/>
        </p:nvSpPr>
        <p:spPr>
          <a:xfrm>
            <a:off x="676275" y="4495800"/>
            <a:ext cx="10555288"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“年老、疾病或者丧失劳动能力”并列不当，这三个概念的范围有交叉。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anim calcmode="lin" valueType="num">
                                      <p:cBhvr>
                                        <p:cTn id="7" dur="500" fill="hold"/>
                                        <p:tgtEl>
                                          <p:spTgt spid="31748"/>
                                        </p:tgtEl>
                                        <p:attrNameLst>
                                          <p:attrName>ppt_x</p:attrName>
                                        </p:attrNameLst>
                                      </p:cBhvr>
                                      <p:tavLst>
                                        <p:tav tm="0">
                                          <p:val>
                                            <p:strVal val="#ppt_x"/>
                                          </p:val>
                                        </p:tav>
                                        <p:tav tm="100000">
                                          <p:val>
                                            <p:strVal val="#ppt_x"/>
                                          </p:val>
                                        </p:tav>
                                      </p:tavLst>
                                    </p:anim>
                                    <p:anim calcmode="lin" valueType="num">
                                      <p:cBhvr>
                                        <p:cTn id="8"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1750"/>
                                        </p:tgtEl>
                                        <p:attrNameLst>
                                          <p:attrName>style.visibility</p:attrName>
                                        </p:attrNameLst>
                                      </p:cBhvr>
                                      <p:to>
                                        <p:strVal val="visible"/>
                                      </p:to>
                                    </p:set>
                                    <p:animEffect transition="in" filter="barn(inVertical)">
                                      <p:cBhvr>
                                        <p:cTn id="13" dur="500" fill="hold"/>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P spid="3175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770"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32771"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32772" name="Text Box 3"/>
          <p:cNvSpPr/>
          <p:nvPr/>
        </p:nvSpPr>
        <p:spPr>
          <a:xfrm>
            <a:off x="1060450" y="1827213"/>
            <a:ext cx="750252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【2008.湖北卷】社区服务中心为孩子们准备了跳绳、羽毛球、拼图、棋类、卡拉OK等19项体育活动，并将20万元活动经费发动到各社区。</a:t>
            </a:r>
          </a:p>
        </p:txBody>
      </p:sp>
      <p:pic>
        <p:nvPicPr>
          <p:cNvPr id="32773"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32774" name="Text Box 3"/>
          <p:cNvSpPr/>
          <p:nvPr/>
        </p:nvSpPr>
        <p:spPr>
          <a:xfrm>
            <a:off x="676275" y="4495800"/>
            <a:ext cx="10555288" cy="1198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不合逻辑。“拼图”属于智力游戏，“卡拉OK”属于文娱活动，可将“体育”改成“文体”。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wedge">
                                      <p:cBhvr>
                                        <p:cTn id="7" dur="2000" fill="hold"/>
                                        <p:tgtEl>
                                          <p:spTgt spid="3277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2774"/>
                                        </p:tgtEl>
                                        <p:attrNameLst>
                                          <p:attrName>style.visibility</p:attrName>
                                        </p:attrNameLst>
                                      </p:cBhvr>
                                      <p:to>
                                        <p:strVal val="visible"/>
                                      </p:to>
                                    </p:set>
                                    <p:animEffect transition="in" filter="wedge">
                                      <p:cBhvr>
                                        <p:cTn id="12" dur="2000" fill="hold"/>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794"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33795"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33796" name="Text Box 3"/>
          <p:cNvSpPr/>
          <p:nvPr/>
        </p:nvSpPr>
        <p:spPr>
          <a:xfrm>
            <a:off x="1060450" y="2268538"/>
            <a:ext cx="7502525" cy="1754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【2008.湖北卷】社区服务中心为孩子们准备了跳绳、羽毛球、拼图、棋类、卡拉OK等19项体育活动，并将20万元活动经费发动到各社区。</a:t>
            </a:r>
          </a:p>
        </p:txBody>
      </p:sp>
      <p:pic>
        <p:nvPicPr>
          <p:cNvPr id="33797"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33798" name="Text Box 3"/>
          <p:cNvSpPr/>
          <p:nvPr/>
        </p:nvSpPr>
        <p:spPr>
          <a:xfrm>
            <a:off x="676275" y="4495800"/>
            <a:ext cx="10555288" cy="1198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不合逻辑。“拼图”属于智力游戏，“卡拉OK”属于文娱活动，可将“体育”改成“文体”。</a:t>
            </a:r>
          </a:p>
        </p:txBody>
      </p:sp>
      <p:sp>
        <p:nvSpPr>
          <p:cNvPr id="33799" name="内容占位符 2"/>
          <p:cNvSpPr>
            <a:spLocks noGrp="1"/>
          </p:cNvSpPr>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spcBef>
                <a:spcPct val="20000"/>
              </a:spcBef>
              <a:buFont typeface="Arial"/>
            </a:pPr>
            <a:r>
              <a:rPr lang="zh-CN" altLang="zh-CN" sz="3200" b="1">
                <a:solidFill>
                  <a:srgbClr val="C00000"/>
                </a:solidFill>
                <a:latin typeface="微软雅黑" pitchFamily="34" charset="-122"/>
                <a:ea typeface="微软雅黑" panose="020b0503020204020204" pitchFamily="34" charset="-122"/>
              </a:rPr>
              <a:t>概念混乱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strips(downLeft)">
                                      <p:cBhvr>
                                        <p:cTn id="7" dur="500" fill="hold"/>
                                        <p:tgtEl>
                                          <p:spTgt spid="337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3798"/>
                                        </p:tgtEl>
                                        <p:attrNameLst>
                                          <p:attrName>style.visibility</p:attrName>
                                        </p:attrNameLst>
                                      </p:cBhvr>
                                      <p:to>
                                        <p:strVal val="visible"/>
                                      </p:to>
                                    </p:set>
                                    <p:animEffect transition="in" filter="strips(downLeft)">
                                      <p:cBhvr>
                                        <p:cTn id="12" dur="500" fill="hold"/>
                                        <p:tgtEl>
                                          <p:spTgt spid="3379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3799">
                                            <p:txEl>
                                              <p:pRg st="0" end="0"/>
                                            </p:txEl>
                                          </p:spTgt>
                                        </p:tgtEl>
                                        <p:attrNameLst>
                                          <p:attrName>style.visibility</p:attrName>
                                        </p:attrNameLst>
                                      </p:cBhvr>
                                      <p:to>
                                        <p:strVal val="visible"/>
                                      </p:to>
                                    </p:set>
                                    <p:animEffect transition="in" filter="blinds(horizontal)">
                                      <p:cBhvr>
                                        <p:cTn id="17" dur="500" fill="hold"/>
                                        <p:tgtEl>
                                          <p:spTgt spid="337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818"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34819"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34820" name="Text Box 3"/>
          <p:cNvSpPr/>
          <p:nvPr/>
        </p:nvSpPr>
        <p:spPr>
          <a:xfrm>
            <a:off x="1060450" y="2268538"/>
            <a:ext cx="7502525" cy="1754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【2016.山东卷】该型飞机在运营成本上是其他同级别机型的1.3至2倍，优势明显；在商载、航程、航速等方面也极具竞争力。</a:t>
            </a:r>
          </a:p>
        </p:txBody>
      </p:sp>
      <p:pic>
        <p:nvPicPr>
          <p:cNvPr id="34821"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34822" name="Text Box 3"/>
          <p:cNvSpPr/>
          <p:nvPr/>
        </p:nvSpPr>
        <p:spPr>
          <a:xfrm>
            <a:off x="676275" y="4495800"/>
            <a:ext cx="10555288"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“在运营成本上是其他同级别机型的1.3至2倍”是劣势，而不是优势。</a:t>
            </a:r>
          </a:p>
        </p:txBody>
      </p:sp>
      <p:sp>
        <p:nvSpPr>
          <p:cNvPr id="34823" name="内容占位符 2"/>
          <p:cNvSpPr>
            <a:spLocks noGrp="1"/>
          </p:cNvSpPr>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spcBef>
                <a:spcPct val="20000"/>
              </a:spcBef>
              <a:buFont typeface="Arial"/>
            </a:pPr>
            <a:r>
              <a:rPr lang="zh-CN" altLang="zh-CN" sz="3200" b="1">
                <a:solidFill>
                  <a:srgbClr val="C00000"/>
                </a:solidFill>
                <a:latin typeface="微软雅黑" pitchFamily="34" charset="-122"/>
                <a:ea typeface="微软雅黑" panose="020b0503020204020204" pitchFamily="34" charset="-122"/>
              </a:rPr>
              <a:t>自相矛盾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wedge">
                                      <p:cBhvr>
                                        <p:cTn id="7" dur="2000" fill="hold"/>
                                        <p:tgtEl>
                                          <p:spTgt spid="348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822"/>
                                        </p:tgtEl>
                                        <p:attrNameLst>
                                          <p:attrName>style.visibility</p:attrName>
                                        </p:attrNameLst>
                                      </p:cBhvr>
                                      <p:to>
                                        <p:strVal val="visible"/>
                                      </p:to>
                                    </p:set>
                                    <p:animEffect transition="in" filter="strips(downLeft)">
                                      <p:cBhvr>
                                        <p:cTn id="12" dur="500" fill="hold"/>
                                        <p:tgtEl>
                                          <p:spTgt spid="348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4823">
                                            <p:txEl>
                                              <p:pRg st="0" end="0"/>
                                            </p:txEl>
                                          </p:spTgt>
                                        </p:tgtEl>
                                        <p:attrNameLst>
                                          <p:attrName>style.visibility</p:attrName>
                                        </p:attrNameLst>
                                      </p:cBhvr>
                                      <p:to>
                                        <p:strVal val="visible"/>
                                      </p:to>
                                    </p:set>
                                    <p:animEffect transition="in" filter="blinds(horizontal)">
                                      <p:cBhvr>
                                        <p:cTn id="17" dur="500" fill="hold"/>
                                        <p:tgtEl>
                                          <p:spTgt spid="348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P spid="3482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842"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35843"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35844" name="Text Box 3"/>
          <p:cNvSpPr/>
          <p:nvPr/>
        </p:nvSpPr>
        <p:spPr>
          <a:xfrm>
            <a:off x="1060450" y="2268538"/>
            <a:ext cx="7502525" cy="1754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【2015.湖北卷】近年来，生态保护意识渐入人心，所以当社会经济发展与林地保护管理发生冲突时，一些地方在权衡之后往往会选择前者。</a:t>
            </a:r>
          </a:p>
        </p:txBody>
      </p:sp>
      <p:pic>
        <p:nvPicPr>
          <p:cNvPr id="35845"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35846" name="Text Box 3"/>
          <p:cNvSpPr/>
          <p:nvPr/>
        </p:nvSpPr>
        <p:spPr>
          <a:xfrm>
            <a:off x="676275" y="4495800"/>
            <a:ext cx="10555288" cy="1198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既然“生态保护意识渐入人心”，那么“一些地方在权衡之后往往会选择前者”明显与前文矛盾，应改为“选择后者”。</a:t>
            </a:r>
          </a:p>
        </p:txBody>
      </p:sp>
      <p:sp>
        <p:nvSpPr>
          <p:cNvPr id="35847" name="内容占位符 2"/>
          <p:cNvSpPr>
            <a:spLocks noGrp="1"/>
          </p:cNvSpPr>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spcBef>
                <a:spcPct val="20000"/>
              </a:spcBef>
              <a:buFont typeface="Arial"/>
            </a:pPr>
            <a:r>
              <a:rPr lang="zh-CN" altLang="zh-CN" sz="3200" b="1">
                <a:solidFill>
                  <a:srgbClr val="C00000"/>
                </a:solidFill>
                <a:latin typeface="微软雅黑" pitchFamily="34" charset="-122"/>
                <a:ea typeface="微软雅黑" panose="020b0503020204020204" pitchFamily="34" charset="-122"/>
              </a:rPr>
              <a:t>自相矛盾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wedge">
                                      <p:cBhvr>
                                        <p:cTn id="7" dur="2000" fill="hold"/>
                                        <p:tgtEl>
                                          <p:spTgt spid="3584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5846"/>
                                        </p:tgtEl>
                                        <p:attrNameLst>
                                          <p:attrName>style.visibility</p:attrName>
                                        </p:attrNameLst>
                                      </p:cBhvr>
                                      <p:to>
                                        <p:strVal val="visible"/>
                                      </p:to>
                                    </p:set>
                                    <p:animEffect transition="in" filter="strips(downLeft)">
                                      <p:cBhvr>
                                        <p:cTn id="12" dur="500" fill="hold"/>
                                        <p:tgtEl>
                                          <p:spTgt spid="3584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5847">
                                            <p:txEl>
                                              <p:pRg st="0" end="0"/>
                                            </p:txEl>
                                          </p:spTgt>
                                        </p:tgtEl>
                                        <p:attrNameLst>
                                          <p:attrName>style.visibility</p:attrName>
                                        </p:attrNameLst>
                                      </p:cBhvr>
                                      <p:to>
                                        <p:strVal val="visible"/>
                                      </p:to>
                                    </p:set>
                                    <p:animEffect transition="in" filter="blinds(horizontal)">
                                      <p:cBhvr>
                                        <p:cTn id="17" dur="500" fill="hold"/>
                                        <p:tgtEl>
                                          <p:spTgt spid="358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42" name="图片 1" descr="组48325同意"/>
          <p:cNvPicPr>
            <a:picLocks noChangeAspect="1"/>
          </p:cNvPicPr>
          <p:nvPr/>
        </p:nvPicPr>
        <p:blipFill>
          <a:blip r:embed="rId3"/>
          <a:stretch>
            <a:fillRect/>
          </a:stretch>
        </p:blipFill>
        <p:spPr>
          <a:xfrm>
            <a:off x="406400" y="658813"/>
            <a:ext cx="2389188" cy="608012"/>
          </a:xfrm>
          <a:prstGeom prst="rect">
            <a:avLst/>
          </a:prstGeom>
          <a:noFill/>
          <a:ln>
            <a:noFill/>
            <a:miter lim="800000"/>
          </a:ln>
        </p:spPr>
      </p:pic>
      <p:sp>
        <p:nvSpPr>
          <p:cNvPr id="10243" name="文本框 7"/>
          <p:cNvSpPr/>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新知导入</a:t>
            </a:r>
          </a:p>
        </p:txBody>
      </p:sp>
      <p:sp>
        <p:nvSpPr>
          <p:cNvPr id="10244" name="Rectangle 3"/>
          <p:cNvSpPr>
            <a:spLocks noRot="1"/>
          </p:cNvSpPr>
          <p:nvPr/>
        </p:nvSpPr>
        <p:spPr>
          <a:xfrm>
            <a:off x="4951413" y="1054100"/>
            <a:ext cx="6443662" cy="3214688"/>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buFont typeface="Wingdings" pitchFamily="2" charset="2"/>
            </a:pPr>
            <a:r>
              <a:rPr lang="zh-CN" altLang="zh-CN" sz="2400">
                <a:latin typeface="微软雅黑" pitchFamily="34" charset="-122"/>
                <a:ea typeface="微软雅黑" panose="020b0503020204020204" pitchFamily="34" charset="-122"/>
              </a:rPr>
              <a:t>柏拉图的定义之所以显得可笑，是因为“没有羽毛的两足直立的动物”不是人的根本属性，虽然人也具有这样的特点，但柏拉图把“人”的外延扩大了，一些不属于人的事物都能归入其中，这才让学生抓住了把柄。可见每一个概念都有自己的“内涵”和“外延”：内涵是概念所反映的对象的根本属性，外延则指概念所反映的对象的具体范围，建立一个概念必须要考虑到这两个方面。</a:t>
            </a:r>
          </a:p>
        </p:txBody>
      </p:sp>
      <p:pic>
        <p:nvPicPr>
          <p:cNvPr id="10245" name="图片 1"/>
          <p:cNvPicPr>
            <a:picLocks noChangeAspect="1"/>
          </p:cNvPicPr>
          <p:nvPr/>
        </p:nvPicPr>
        <p:blipFill>
          <a:blip r:embed="rId4"/>
          <a:stretch>
            <a:fillRect/>
          </a:stretch>
        </p:blipFill>
        <p:spPr>
          <a:xfrm>
            <a:off x="811213" y="1689100"/>
            <a:ext cx="3048000" cy="4071938"/>
          </a:xfrm>
          <a:prstGeom prst="rect">
            <a:avLst/>
          </a:prstGeom>
          <a:noFill/>
          <a:ln>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dissolve">
                                      <p:cBhvr>
                                        <p:cTn id="7" dur="500" fill="hold"/>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866"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36867"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36868" name="Text Box 3"/>
          <p:cNvSpPr/>
          <p:nvPr/>
        </p:nvSpPr>
        <p:spPr>
          <a:xfrm>
            <a:off x="1060450" y="2725738"/>
            <a:ext cx="7502525" cy="11985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下午，一阵雷雨过后，在西边的天空中出现了一道美丽的彩虹。</a:t>
            </a:r>
          </a:p>
        </p:txBody>
      </p:sp>
      <p:pic>
        <p:nvPicPr>
          <p:cNvPr id="36869"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36870" name="Text Box 3"/>
          <p:cNvSpPr/>
          <p:nvPr/>
        </p:nvSpPr>
        <p:spPr>
          <a:xfrm>
            <a:off x="676275" y="4495800"/>
            <a:ext cx="10555288"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彩虹出现的方向与太阳相对，下午的彩虹只能出现在东边。</a:t>
            </a:r>
          </a:p>
        </p:txBody>
      </p:sp>
      <p:sp>
        <p:nvSpPr>
          <p:cNvPr id="36871" name="内容占位符 2"/>
          <p:cNvSpPr>
            <a:spLocks noGrp="1"/>
          </p:cNvSpPr>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spcBef>
                <a:spcPct val="20000"/>
              </a:spcBef>
              <a:buFont typeface="Arial"/>
            </a:pPr>
            <a:r>
              <a:rPr lang="zh-CN" altLang="zh-CN" sz="3200" b="1">
                <a:solidFill>
                  <a:srgbClr val="C00000"/>
                </a:solidFill>
                <a:latin typeface="微软雅黑" pitchFamily="34" charset="-122"/>
                <a:ea typeface="微软雅黑" panose="020b0503020204020204" pitchFamily="34" charset="-122"/>
              </a:rPr>
              <a:t>背离事实或情理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p:cTn id="7" dur="1000" fill="hold"/>
                                        <p:tgtEl>
                                          <p:spTgt spid="3686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6868"/>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6868"/>
                                        </p:tgtEl>
                                        <p:attrNameLst>
                                          <p:attrName>ppt_y</p:attrName>
                                        </p:attrNameLst>
                                      </p:cBhvr>
                                      <p:tavLst>
                                        <p:tav tm="0">
                                          <p:val>
                                            <p:strVal val="#ppt_y"/>
                                          </p:val>
                                        </p:tav>
                                        <p:tav tm="100000">
                                          <p:val>
                                            <p:strVal val="#ppt_y"/>
                                          </p:val>
                                        </p:tav>
                                      </p:tavLst>
                                    </p:anim>
                                    <p:animEffect transition="in" filter="fade">
                                      <p:cBhvr>
                                        <p:cTn id="10" dur="1000" fill="hold"/>
                                        <p:tgtEl>
                                          <p:spTgt spid="36868"/>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36870"/>
                                        </p:tgtEl>
                                        <p:attrNameLst>
                                          <p:attrName>style.visibility</p:attrName>
                                        </p:attrNameLst>
                                      </p:cBhvr>
                                      <p:to>
                                        <p:strVal val="visible"/>
                                      </p:to>
                                    </p:set>
                                    <p:anim calcmode="lin" valueType="num">
                                      <p:cBhvr>
                                        <p:cTn id="15" dur="1000" fill="hold"/>
                                        <p:tgtEl>
                                          <p:spTgt spid="3687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36870"/>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36870"/>
                                        </p:tgtEl>
                                        <p:attrNameLst>
                                          <p:attrName>ppt_y</p:attrName>
                                        </p:attrNameLst>
                                      </p:cBhvr>
                                      <p:tavLst>
                                        <p:tav tm="0">
                                          <p:val>
                                            <p:strVal val="#ppt_y"/>
                                          </p:val>
                                        </p:tav>
                                        <p:tav tm="100000">
                                          <p:val>
                                            <p:strVal val="#ppt_y"/>
                                          </p:val>
                                        </p:tav>
                                      </p:tavLst>
                                    </p:anim>
                                    <p:animEffect transition="in" filter="fade">
                                      <p:cBhvr>
                                        <p:cTn id="18" dur="1000" fill="hold"/>
                                        <p:tgtEl>
                                          <p:spTgt spid="3687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4" presetClass="entr" presetSubtype="0" accel="100000" fill="hold" nodeType="clickEffect">
                                  <p:stCondLst>
                                    <p:cond delay="0"/>
                                  </p:stCondLst>
                                  <p:childTnLst>
                                    <p:set>
                                      <p:cBhvr>
                                        <p:cTn id="22" dur="1" fill="hold">
                                          <p:stCondLst>
                                            <p:cond delay="0"/>
                                          </p:stCondLst>
                                        </p:cTn>
                                        <p:tgtEl>
                                          <p:spTgt spid="36871">
                                            <p:txEl>
                                              <p:pRg st="0" end="0"/>
                                            </p:txEl>
                                          </p:spTgt>
                                        </p:tgtEl>
                                        <p:attrNameLst>
                                          <p:attrName>style.visibility</p:attrName>
                                        </p:attrNameLst>
                                      </p:cBhvr>
                                      <p:to>
                                        <p:strVal val="visible"/>
                                      </p:to>
                                    </p:set>
                                    <p:anim calcmode="lin" valueType="num">
                                      <p:cBhvr>
                                        <p:cTn id="23" dur="500" fill="hold"/>
                                        <p:tgtEl>
                                          <p:spTgt spid="36871">
                                            <p:txEl>
                                              <p:pRg st="0" end="0"/>
                                            </p:txEl>
                                          </p:spTgt>
                                        </p:tgtEl>
                                        <p:attrNameLst>
                                          <p:attrName>ppt_w</p:attrName>
                                        </p:attrNameLst>
                                      </p:cBhvr>
                                      <p:tavLst>
                                        <p:tav tm="0">
                                          <p:val>
                                            <p:strVal val="#ppt_w*0.05"/>
                                          </p:val>
                                        </p:tav>
                                        <p:tav tm="100000">
                                          <p:val>
                                            <p:strVal val="#ppt_w"/>
                                          </p:val>
                                        </p:tav>
                                      </p:tavLst>
                                    </p:anim>
                                    <p:anim calcmode="lin" valueType="num">
                                      <p:cBhvr>
                                        <p:cTn id="24" dur="500" fill="hold"/>
                                        <p:tgtEl>
                                          <p:spTgt spid="36871">
                                            <p:txEl>
                                              <p:pRg st="0" end="0"/>
                                            </p:txEl>
                                          </p:spTgt>
                                        </p:tgtEl>
                                        <p:attrNameLst>
                                          <p:attrName>ppt_h</p:attrName>
                                        </p:attrNameLst>
                                      </p:cBhvr>
                                      <p:tavLst>
                                        <p:tav tm="0">
                                          <p:val>
                                            <p:strVal val="#ppt_h"/>
                                          </p:val>
                                        </p:tav>
                                        <p:tav tm="100000">
                                          <p:val>
                                            <p:strVal val="#ppt_h"/>
                                          </p:val>
                                        </p:tav>
                                      </p:tavLst>
                                    </p:anim>
                                    <p:anim calcmode="lin" valueType="num">
                                      <p:cBhvr>
                                        <p:cTn id="25" dur="500" fill="hold"/>
                                        <p:tgtEl>
                                          <p:spTgt spid="36871">
                                            <p:txEl>
                                              <p:pRg st="0" end="0"/>
                                            </p:txEl>
                                          </p:spTgt>
                                        </p:tgtEl>
                                        <p:attrNameLst>
                                          <p:attrName>ppt_x</p:attrName>
                                        </p:attrNameLst>
                                      </p:cBhvr>
                                      <p:tavLst>
                                        <p:tav tm="0">
                                          <p:val>
                                            <p:strVal val="#ppt_x-.2"/>
                                          </p:val>
                                        </p:tav>
                                        <p:tav tm="100000">
                                          <p:val>
                                            <p:strVal val="#ppt_x"/>
                                          </p:val>
                                        </p:tav>
                                      </p:tavLst>
                                    </p:anim>
                                    <p:anim calcmode="lin" valueType="num">
                                      <p:cBhvr>
                                        <p:cTn id="26" dur="500" fill="hold"/>
                                        <p:tgtEl>
                                          <p:spTgt spid="36871">
                                            <p:txEl>
                                              <p:pRg st="0" end="0"/>
                                            </p:txEl>
                                          </p:spTgt>
                                        </p:tgtEl>
                                        <p:attrNameLst>
                                          <p:attrName>ppt_y</p:attrName>
                                        </p:attrNameLst>
                                      </p:cBhvr>
                                      <p:tavLst>
                                        <p:tav tm="0">
                                          <p:val>
                                            <p:strVal val="#ppt_y"/>
                                          </p:val>
                                        </p:tav>
                                        <p:tav tm="100000">
                                          <p:val>
                                            <p:strVal val="#ppt_y"/>
                                          </p:val>
                                        </p:tav>
                                      </p:tavLst>
                                    </p:anim>
                                    <p:animEffect transition="in" filter="fade">
                                      <p:cBhvr>
                                        <p:cTn id="27" dur="500" fill="hold"/>
                                        <p:tgtEl>
                                          <p:spTgt spid="368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7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890"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37891"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37892" name="Text Box 3"/>
          <p:cNvSpPr/>
          <p:nvPr/>
        </p:nvSpPr>
        <p:spPr>
          <a:xfrm>
            <a:off x="1060450" y="2446338"/>
            <a:ext cx="7974013"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只要有了水，作物就可以存活，这是最基本的常识。</a:t>
            </a:r>
          </a:p>
        </p:txBody>
      </p:sp>
      <p:pic>
        <p:nvPicPr>
          <p:cNvPr id="37893"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37894" name="Text Box 3"/>
          <p:cNvSpPr/>
          <p:nvPr/>
        </p:nvSpPr>
        <p:spPr>
          <a:xfrm>
            <a:off x="960438" y="3875088"/>
            <a:ext cx="9551987" cy="1754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“只要......就”是有条件就有结果，而这是不合生活事理的，作物存活还需要其他条件，应该用“只有......才”，有条件不一定有结果，但是这个条件是必要的。</a:t>
            </a:r>
          </a:p>
        </p:txBody>
      </p:sp>
      <p:sp>
        <p:nvSpPr>
          <p:cNvPr id="37895" name="内容占位符 2"/>
          <p:cNvSpPr>
            <a:spLocks noGrp="1"/>
          </p:cNvSpPr>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spcBef>
                <a:spcPct val="20000"/>
              </a:spcBef>
              <a:buFont typeface="Arial"/>
            </a:pPr>
            <a:r>
              <a:rPr lang="zh-CN" altLang="zh-CN" sz="3200" b="1">
                <a:solidFill>
                  <a:srgbClr val="C00000"/>
                </a:solidFill>
                <a:latin typeface="微软雅黑" pitchFamily="34" charset="-122"/>
                <a:ea typeface="微软雅黑" panose="020b0503020204020204" pitchFamily="34" charset="-122"/>
              </a:rPr>
              <a:t>背离事实或情理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p:cTn id="7" dur="5000" fill="hold"/>
                                        <p:tgtEl>
                                          <p:spTgt spid="37892"/>
                                        </p:tgtEl>
                                        <p:attrNameLst>
                                          <p:attrName>ppt_w</p:attrName>
                                        </p:attrNameLst>
                                      </p:cBhvr>
                                      <p:tavLst>
                                        <p:tav tm="0" fmla="#ppt_w*sin(2.5*pi*$)">
                                          <p:val>
                                            <p:fltVal val="0"/>
                                          </p:val>
                                        </p:tav>
                                        <p:tav tm="100000">
                                          <p:val>
                                            <p:fltVal val="1"/>
                                          </p:val>
                                        </p:tav>
                                      </p:tavLst>
                                    </p:anim>
                                    <p:anim calcmode="lin" valueType="num">
                                      <p:cBhvr>
                                        <p:cTn id="8" dur="5000" fill="hold"/>
                                        <p:tgtEl>
                                          <p:spTgt spid="3789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37894"/>
                                        </p:tgtEl>
                                        <p:attrNameLst>
                                          <p:attrName>style.visibility</p:attrName>
                                        </p:attrNameLst>
                                      </p:cBhvr>
                                      <p:to>
                                        <p:strVal val="visible"/>
                                      </p:to>
                                    </p:set>
                                    <p:anim calcmode="lin" valueType="num">
                                      <p:cBhvr>
                                        <p:cTn id="13" dur="5000" fill="hold"/>
                                        <p:tgtEl>
                                          <p:spTgt spid="37894"/>
                                        </p:tgtEl>
                                        <p:attrNameLst>
                                          <p:attrName>ppt_w</p:attrName>
                                        </p:attrNameLst>
                                      </p:cBhvr>
                                      <p:tavLst>
                                        <p:tav tm="0" fmla="#ppt_w*sin(2.5*pi*$)">
                                          <p:val>
                                            <p:fltVal val="0"/>
                                          </p:val>
                                        </p:tav>
                                        <p:tav tm="100000">
                                          <p:val>
                                            <p:fltVal val="1"/>
                                          </p:val>
                                        </p:tav>
                                      </p:tavLst>
                                    </p:anim>
                                    <p:anim calcmode="lin" valueType="num">
                                      <p:cBhvr>
                                        <p:cTn id="14" dur="5000" fill="hold"/>
                                        <p:tgtEl>
                                          <p:spTgt spid="37894"/>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37895">
                                            <p:txEl>
                                              <p:pRg st="0" end="0"/>
                                            </p:txEl>
                                          </p:spTgt>
                                        </p:tgtEl>
                                        <p:attrNameLst>
                                          <p:attrName>style.visibility</p:attrName>
                                        </p:attrNameLst>
                                      </p:cBhvr>
                                      <p:to>
                                        <p:strVal val="visible"/>
                                      </p:to>
                                    </p:set>
                                    <p:animEffect transition="in" filter="blinds(horizontal)">
                                      <p:cBhvr>
                                        <p:cTn id="19" dur="500" fill="hold"/>
                                        <p:tgtEl>
                                          <p:spTgt spid="378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4"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914"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38915"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38916" name="Text Box 3"/>
          <p:cNvSpPr/>
          <p:nvPr/>
        </p:nvSpPr>
        <p:spPr>
          <a:xfrm>
            <a:off x="1247775" y="2092325"/>
            <a:ext cx="772477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【2015.全国乙卷】这部小说中的“边缘人”是一个玩世不恭、富有破坏性却真实坦白的群体，人们面对这类形象时会引起深深的思索。</a:t>
            </a:r>
          </a:p>
        </p:txBody>
      </p:sp>
      <p:pic>
        <p:nvPicPr>
          <p:cNvPr id="38917"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38918" name="Text Box 3"/>
          <p:cNvSpPr/>
          <p:nvPr/>
        </p:nvSpPr>
        <p:spPr>
          <a:xfrm>
            <a:off x="960438" y="4449763"/>
            <a:ext cx="9551987" cy="11985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“引起深深的思索”的应该是“这类形象”，应改为“这类形象会引起人们深深的思索”。</a:t>
            </a:r>
          </a:p>
        </p:txBody>
      </p:sp>
      <p:sp>
        <p:nvSpPr>
          <p:cNvPr id="38919" name="内容占位符 2"/>
          <p:cNvSpPr>
            <a:spLocks noGrp="1"/>
          </p:cNvSpPr>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spcBef>
                <a:spcPct val="20000"/>
              </a:spcBef>
              <a:buFont typeface="Arial"/>
            </a:pPr>
            <a:r>
              <a:rPr lang="zh-CN" altLang="zh-CN" sz="3200" b="1">
                <a:solidFill>
                  <a:srgbClr val="C00000"/>
                </a:solidFill>
                <a:latin typeface="微软雅黑" pitchFamily="34" charset="-122"/>
                <a:ea typeface="微软雅黑" panose="020b0503020204020204" pitchFamily="34" charset="-122"/>
              </a:rPr>
              <a:t>主客颠倒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8916"/>
                                        </p:tgtEl>
                                        <p:attrNameLst>
                                          <p:attrName>style.visibility</p:attrName>
                                        </p:attrNameLst>
                                      </p:cBhvr>
                                      <p:to>
                                        <p:strVal val="visible"/>
                                      </p:to>
                                    </p:set>
                                    <p:animEffect transition="in" filter="fade">
                                      <p:cBhvr>
                                        <p:cTn id="7" dur="1000" fill="hold"/>
                                        <p:tgtEl>
                                          <p:spTgt spid="38916"/>
                                        </p:tgtEl>
                                      </p:cBhvr>
                                    </p:animEffect>
                                    <p:anim calcmode="lin" valueType="num">
                                      <p:cBhvr>
                                        <p:cTn id="8" dur="1000" fill="hold"/>
                                        <p:tgtEl>
                                          <p:spTgt spid="38916"/>
                                        </p:tgtEl>
                                        <p:attrNameLst>
                                          <p:attrName>ppt_x</p:attrName>
                                        </p:attrNameLst>
                                      </p:cBhvr>
                                      <p:tavLst>
                                        <p:tav tm="0">
                                          <p:val>
                                            <p:strVal val="#ppt_x-.1"/>
                                          </p:val>
                                        </p:tav>
                                        <p:tav tm="100000">
                                          <p:val>
                                            <p:strVal val="#ppt_x"/>
                                          </p:val>
                                        </p:tav>
                                      </p:tavLst>
                                    </p:anim>
                                    <p:anim calcmode="lin" valueType="num">
                                      <p:cBhvr>
                                        <p:cTn id="9" dur="1000" fill="hold"/>
                                        <p:tgtEl>
                                          <p:spTgt spid="38916"/>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38918"/>
                                        </p:tgtEl>
                                        <p:attrNameLst>
                                          <p:attrName>style.visibility</p:attrName>
                                        </p:attrNameLst>
                                      </p:cBhvr>
                                      <p:to>
                                        <p:strVal val="visible"/>
                                      </p:to>
                                    </p:set>
                                    <p:animEffect transition="in" filter="fade">
                                      <p:cBhvr>
                                        <p:cTn id="14" dur="1000" fill="hold"/>
                                        <p:tgtEl>
                                          <p:spTgt spid="38918"/>
                                        </p:tgtEl>
                                      </p:cBhvr>
                                    </p:animEffect>
                                    <p:anim calcmode="lin" valueType="num">
                                      <p:cBhvr>
                                        <p:cTn id="15" dur="1000" fill="hold"/>
                                        <p:tgtEl>
                                          <p:spTgt spid="38918"/>
                                        </p:tgtEl>
                                        <p:attrNameLst>
                                          <p:attrName>ppt_x</p:attrName>
                                        </p:attrNameLst>
                                      </p:cBhvr>
                                      <p:tavLst>
                                        <p:tav tm="0">
                                          <p:val>
                                            <p:strVal val="#ppt_x-.1"/>
                                          </p:val>
                                        </p:tav>
                                        <p:tav tm="100000">
                                          <p:val>
                                            <p:strVal val="#ppt_x"/>
                                          </p:val>
                                        </p:tav>
                                      </p:tavLst>
                                    </p:anim>
                                    <p:anim calcmode="lin" valueType="num">
                                      <p:cBhvr>
                                        <p:cTn id="16" dur="1000" fill="hold"/>
                                        <p:tgtEl>
                                          <p:spTgt spid="38918"/>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51" presetClass="entr" presetSubtype="0" fill="hold" nodeType="clickEffect">
                                  <p:stCondLst>
                                    <p:cond delay="0"/>
                                  </p:stCondLst>
                                  <p:childTnLst>
                                    <p:set>
                                      <p:cBhvr>
                                        <p:cTn id="20" dur="1" fill="hold">
                                          <p:stCondLst>
                                            <p:cond delay="0"/>
                                          </p:stCondLst>
                                        </p:cTn>
                                        <p:tgtEl>
                                          <p:spTgt spid="38919">
                                            <p:txEl>
                                              <p:pRg st="0" end="0"/>
                                            </p:txEl>
                                          </p:spTgt>
                                        </p:tgtEl>
                                        <p:attrNameLst>
                                          <p:attrName>style.visibility</p:attrName>
                                        </p:attrNameLst>
                                      </p:cBhvr>
                                      <p:to>
                                        <p:strVal val="visible"/>
                                      </p:to>
                                    </p:set>
                                    <p:animEffect transition="in" filter="fade">
                                      <p:cBhvr>
                                        <p:cTn id="21" dur="770" decel="100000" fill="hold"/>
                                        <p:tgtEl>
                                          <p:spTgt spid="38919">
                                            <p:txEl>
                                              <p:pRg st="0" end="0"/>
                                            </p:txEl>
                                          </p:spTgt>
                                        </p:tgtEl>
                                      </p:cBhvr>
                                    </p:animEffect>
                                    <p:animScale>
                                      <p:cBhvr>
                                        <p:cTn id="22" dur="770" decel="100000" fill="hold"/>
                                        <p:tgtEl>
                                          <p:spTgt spid="38919">
                                            <p:txEl>
                                              <p:pRg st="0" end="0"/>
                                            </p:txEl>
                                          </p:spTgt>
                                        </p:tgtEl>
                                      </p:cBhvr>
                                      <p:from x="10000" y="10000"/>
                                      <p:to x="200000" y="450000"/>
                                    </p:animScale>
                                    <p:animScale>
                                      <p:cBhvr>
                                        <p:cTn id="23" dur="1230" accel="100000" fill="hold">
                                          <p:stCondLst>
                                            <p:cond delay="770"/>
                                          </p:stCondLst>
                                        </p:cTn>
                                        <p:tgtEl>
                                          <p:spTgt spid="38919">
                                            <p:txEl>
                                              <p:pRg st="0" end="0"/>
                                            </p:txEl>
                                          </p:spTgt>
                                        </p:tgtEl>
                                      </p:cBhvr>
                                      <p:from x="200000" y="450000"/>
                                      <p:to x="100000" y="100000"/>
                                    </p:animScale>
                                    <p:set>
                                      <p:cBhvr>
                                        <p:cTn id="24" dur="770" fill="hold"/>
                                        <p:tgtEl>
                                          <p:spTgt spid="38919">
                                            <p:txEl>
                                              <p:pRg st="0" end="0"/>
                                            </p:txEl>
                                          </p:spTgt>
                                        </p:tgtEl>
                                        <p:attrNameLst>
                                          <p:attrName>ppt_x</p:attrName>
                                        </p:attrNameLst>
                                      </p:cBhvr>
                                      <p:to>
                                        <p:strVal val="(0.5)"/>
                                      </p:to>
                                    </p:set>
                                    <p:anim from="(0.5)" to="(#ppt_x)" calcmode="lin" valueType="num">
                                      <p:cBhvr>
                                        <p:cTn id="25" dur="1230" accel="100000" fill="hold">
                                          <p:stCondLst>
                                            <p:cond delay="770"/>
                                          </p:stCondLst>
                                        </p:cTn>
                                        <p:tgtEl>
                                          <p:spTgt spid="38919">
                                            <p:txEl>
                                              <p:pRg st="0" end="0"/>
                                            </p:txEl>
                                          </p:spTgt>
                                        </p:tgtEl>
                                        <p:attrNameLst>
                                          <p:attrName>ppt_x</p:attrName>
                                        </p:attrNameLst>
                                      </p:cBhvr>
                                    </p:anim>
                                    <p:set>
                                      <p:cBhvr>
                                        <p:cTn id="26" dur="770" fill="hold"/>
                                        <p:tgtEl>
                                          <p:spTgt spid="38919">
                                            <p:txEl>
                                              <p:pRg st="0" end="0"/>
                                            </p:txEl>
                                          </p:spTgt>
                                        </p:tgtEl>
                                        <p:attrNameLst>
                                          <p:attrName>ppt_y</p:attrName>
                                        </p:attrNameLst>
                                      </p:cBhvr>
                                      <p:to>
                                        <p:strVal val="(#ppt_y+0.4)"/>
                                      </p:to>
                                    </p:set>
                                    <p:anim from="(#ppt_y+0.4)" to="(#ppt_y)" calcmode="lin" valueType="num">
                                      <p:cBhvr>
                                        <p:cTn id="27" dur="1230" accel="100000" fill="hold">
                                          <p:stCondLst>
                                            <p:cond delay="770"/>
                                          </p:stCondLst>
                                        </p:cTn>
                                        <p:tgtEl>
                                          <p:spTgt spid="38919">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8"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9938"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39939"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39940" name="Text Box 3"/>
          <p:cNvSpPr/>
          <p:nvPr/>
        </p:nvSpPr>
        <p:spPr>
          <a:xfrm>
            <a:off x="1247775" y="2092325"/>
            <a:ext cx="772477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【2016.全国甲卷】面对突然发生的灾难，一个地方抗灾能力的强弱既取决于当地经济实力的雄厚，更取决于政府的应急机制和领导人的智慧。</a:t>
            </a:r>
          </a:p>
        </p:txBody>
      </p:sp>
      <p:pic>
        <p:nvPicPr>
          <p:cNvPr id="39941"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39942" name="Text Box 3"/>
          <p:cNvSpPr/>
          <p:nvPr/>
        </p:nvSpPr>
        <p:spPr>
          <a:xfrm>
            <a:off x="960438" y="4449763"/>
            <a:ext cx="9551987" cy="11985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“抗灾能力的强弱”与“经济实力的雄厚”两面对一面，可删除“的雄厚”。</a:t>
            </a:r>
          </a:p>
        </p:txBody>
      </p:sp>
      <p:sp>
        <p:nvSpPr>
          <p:cNvPr id="39943" name="内容占位符 2"/>
          <p:cNvSpPr>
            <a:spLocks noGrp="1"/>
          </p:cNvSpPr>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spcBef>
                <a:spcPct val="20000"/>
              </a:spcBef>
              <a:buFont typeface="Arial"/>
            </a:pPr>
            <a:r>
              <a:rPr lang="zh-CN" altLang="zh-CN" sz="3200" b="1">
                <a:solidFill>
                  <a:srgbClr val="C00000"/>
                </a:solidFill>
                <a:latin typeface="微软雅黑" pitchFamily="34" charset="-122"/>
                <a:ea typeface="微软雅黑" panose="020b0503020204020204" pitchFamily="34" charset="-122"/>
              </a:rPr>
              <a:t>两面对一面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wedge">
                                      <p:cBhvr>
                                        <p:cTn id="7" dur="2000" fill="hold"/>
                                        <p:tgtEl>
                                          <p:spTgt spid="399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9942"/>
                                        </p:tgtEl>
                                        <p:attrNameLst>
                                          <p:attrName>style.visibility</p:attrName>
                                        </p:attrNameLst>
                                      </p:cBhvr>
                                      <p:to>
                                        <p:strVal val="visible"/>
                                      </p:to>
                                    </p:set>
                                    <p:animEffect transition="in" filter="strips(downLeft)">
                                      <p:cBhvr>
                                        <p:cTn id="12" dur="500" fill="hold"/>
                                        <p:tgtEl>
                                          <p:spTgt spid="3994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9943">
                                            <p:txEl>
                                              <p:pRg st="0" end="0"/>
                                            </p:txEl>
                                          </p:spTgt>
                                        </p:tgtEl>
                                        <p:attrNameLst>
                                          <p:attrName>style.visibility</p:attrName>
                                        </p:attrNameLst>
                                      </p:cBhvr>
                                      <p:to>
                                        <p:strVal val="visible"/>
                                      </p:to>
                                    </p:set>
                                    <p:animEffect transition="in" filter="blinds(horizontal)">
                                      <p:cBhvr>
                                        <p:cTn id="17" dur="500" fill="hold"/>
                                        <p:tgtEl>
                                          <p:spTgt spid="399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P spid="3994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62"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0963"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40964" name="Text Box 3"/>
          <p:cNvSpPr/>
          <p:nvPr/>
        </p:nvSpPr>
        <p:spPr>
          <a:xfrm>
            <a:off x="1247775" y="2092325"/>
            <a:ext cx="772477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【2015.山东卷】除了驾驶员要有熟练的驾驶技术、丰富的驾驶经验之外，汽车本身的状况，也是保证行车安全的重要条件之一。</a:t>
            </a:r>
          </a:p>
        </p:txBody>
      </p:sp>
      <p:pic>
        <p:nvPicPr>
          <p:cNvPr id="40965"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40966" name="Text Box 3"/>
          <p:cNvSpPr/>
          <p:nvPr/>
        </p:nvSpPr>
        <p:spPr>
          <a:xfrm>
            <a:off x="960438" y="4156075"/>
            <a:ext cx="9551987"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“汽车本身的状况”有好有坏，应把“也是保证行车安全的重要条件之一”中的“保证”改为“影响”，或者将“汽车本身的状况”改为“汽车本身良好的状况”。</a:t>
            </a:r>
          </a:p>
        </p:txBody>
      </p:sp>
      <p:sp>
        <p:nvSpPr>
          <p:cNvPr id="40967" name="内容占位符 2"/>
          <p:cNvSpPr>
            <a:spLocks noGrp="1"/>
          </p:cNvSpPr>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spcBef>
                <a:spcPct val="20000"/>
              </a:spcBef>
              <a:buFont typeface="Arial"/>
            </a:pPr>
            <a:r>
              <a:rPr lang="zh-CN" altLang="zh-CN" sz="3200" b="1">
                <a:solidFill>
                  <a:srgbClr val="C00000"/>
                </a:solidFill>
                <a:latin typeface="微软雅黑" pitchFamily="34" charset="-122"/>
                <a:ea typeface="微软雅黑" panose="020b0503020204020204" pitchFamily="34" charset="-122"/>
              </a:rPr>
              <a:t>两面对一面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plus(in)">
                                      <p:cBhvr>
                                        <p:cTn id="7" dur="2000" fill="hold"/>
                                        <p:tgtEl>
                                          <p:spTgt spid="4096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40966"/>
                                        </p:tgtEl>
                                        <p:attrNameLst>
                                          <p:attrName>style.visibility</p:attrName>
                                        </p:attrNameLst>
                                      </p:cBhvr>
                                      <p:to>
                                        <p:strVal val="visible"/>
                                      </p:to>
                                    </p:set>
                                    <p:animEffect transition="in" filter="plus(in)">
                                      <p:cBhvr>
                                        <p:cTn id="12" dur="2000" fill="hold"/>
                                        <p:tgtEl>
                                          <p:spTgt spid="4096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3" presetClass="entr" presetSubtype="0" fill="hold" nodeType="clickEffect">
                                  <p:stCondLst>
                                    <p:cond delay="0"/>
                                  </p:stCondLst>
                                  <p:childTnLst>
                                    <p:set>
                                      <p:cBhvr>
                                        <p:cTn id="16" dur="1" fill="hold">
                                          <p:stCondLst>
                                            <p:cond delay="0"/>
                                          </p:stCondLst>
                                        </p:cTn>
                                        <p:tgtEl>
                                          <p:spTgt spid="40967">
                                            <p:txEl>
                                              <p:pRg st="0" end="0"/>
                                            </p:txEl>
                                          </p:spTgt>
                                        </p:tgtEl>
                                        <p:attrNameLst>
                                          <p:attrName>style.visibility</p:attrName>
                                        </p:attrNameLst>
                                      </p:cBhvr>
                                      <p:to>
                                        <p:strVal val="visible"/>
                                      </p:to>
                                    </p:set>
                                    <p:animEffect transition="in" filter="fade">
                                      <p:cBhvr>
                                        <p:cTn id="17" dur="100" fill="hold"/>
                                        <p:tgtEl>
                                          <p:spTgt spid="40967">
                                            <p:txEl>
                                              <p:pRg st="0" end="0"/>
                                            </p:txEl>
                                          </p:spTgt>
                                        </p:tgtEl>
                                      </p:cBhvr>
                                    </p:animEffect>
                                    <p:anim calcmode="lin" valueType="num">
                                      <p:cBhvr>
                                        <p:cTn id="18" dur="400" fill="hold"/>
                                        <p:tgtEl>
                                          <p:spTgt spid="40967">
                                            <p:txEl>
                                              <p:pRg st="0" end="0"/>
                                            </p:txEl>
                                          </p:spTgt>
                                        </p:tgtEl>
                                        <p:attrNameLst>
                                          <p:attrName>ppt_x</p:attrName>
                                        </p:attrNameLst>
                                      </p:cBhvr>
                                      <p:tavLst>
                                        <p:tav tm="0">
                                          <p:val>
                                            <p:strVal val="#ppt_x"/>
                                          </p:val>
                                        </p:tav>
                                        <p:tav tm="100000">
                                          <p:val>
                                            <p:strVal val="#ppt_x"/>
                                          </p:val>
                                        </p:tav>
                                      </p:tavLst>
                                    </p:anim>
                                    <p:anim calcmode="lin" valueType="num">
                                      <p:cBhvr>
                                        <p:cTn id="19" dur="400" fill="hold"/>
                                        <p:tgtEl>
                                          <p:spTgt spid="40967">
                                            <p:txEl>
                                              <p:pRg st="0" end="0"/>
                                            </p:txEl>
                                          </p:spTgt>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40967">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40967">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6"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1986"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1987"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41988" name="Text Box 3"/>
          <p:cNvSpPr/>
          <p:nvPr/>
        </p:nvSpPr>
        <p:spPr>
          <a:xfrm>
            <a:off x="1247775" y="2092325"/>
            <a:ext cx="772477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【2015.广东卷】今年五一节前夕，发改委发出紧急通知，禁止空调厂商和经销商不得以价格战的手段进行不正当竞争。</a:t>
            </a:r>
          </a:p>
        </p:txBody>
      </p:sp>
      <p:pic>
        <p:nvPicPr>
          <p:cNvPr id="41989"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41990" name="Text Box 3"/>
          <p:cNvSpPr/>
          <p:nvPr/>
        </p:nvSpPr>
        <p:spPr>
          <a:xfrm>
            <a:off x="960438" y="4156075"/>
            <a:ext cx="9758362" cy="1198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“禁止”“不得”均表否定，双重否定变肯定，句意就成了允许空调厂商和经销商以价格战的手段进行不正当竞争了，两个词保留一个。</a:t>
            </a:r>
          </a:p>
        </p:txBody>
      </p:sp>
      <p:sp>
        <p:nvSpPr>
          <p:cNvPr id="41991" name="内容占位符 2"/>
          <p:cNvSpPr>
            <a:spLocks noGrp="1"/>
          </p:cNvSpPr>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spcBef>
                <a:spcPct val="20000"/>
              </a:spcBef>
              <a:buFont typeface="Arial"/>
            </a:pPr>
            <a:r>
              <a:rPr lang="zh-CN" altLang="zh-CN" sz="3200" b="1">
                <a:solidFill>
                  <a:srgbClr val="C00000"/>
                </a:solidFill>
                <a:latin typeface="微软雅黑" pitchFamily="34" charset="-122"/>
                <a:ea typeface="微软雅黑" panose="020b0503020204020204" pitchFamily="34" charset="-122"/>
              </a:rPr>
              <a:t>否定失当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wedge">
                                      <p:cBhvr>
                                        <p:cTn id="7" dur="2000" fill="hold"/>
                                        <p:tgtEl>
                                          <p:spTgt spid="4198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1990"/>
                                        </p:tgtEl>
                                        <p:attrNameLst>
                                          <p:attrName>style.visibility</p:attrName>
                                        </p:attrNameLst>
                                      </p:cBhvr>
                                      <p:to>
                                        <p:strVal val="visible"/>
                                      </p:to>
                                    </p:set>
                                    <p:animEffect transition="in" filter="strips(downLeft)">
                                      <p:cBhvr>
                                        <p:cTn id="12" dur="500" fill="hold"/>
                                        <p:tgtEl>
                                          <p:spTgt spid="4199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9" presetClass="entr" presetSubtype="0" accel="100000" fill="hold" nodeType="clickEffect">
                                  <p:stCondLst>
                                    <p:cond delay="0"/>
                                  </p:stCondLst>
                                  <p:childTnLst>
                                    <p:set>
                                      <p:cBhvr>
                                        <p:cTn id="16" dur="1" fill="hold">
                                          <p:stCondLst>
                                            <p:cond delay="0"/>
                                          </p:stCondLst>
                                        </p:cTn>
                                        <p:tgtEl>
                                          <p:spTgt spid="41991">
                                            <p:txEl>
                                              <p:pRg st="0" end="0"/>
                                            </p:txEl>
                                          </p:spTgt>
                                        </p:tgtEl>
                                        <p:attrNameLst>
                                          <p:attrName>style.visibility</p:attrName>
                                        </p:attrNameLst>
                                      </p:cBhvr>
                                      <p:to>
                                        <p:strVal val="visible"/>
                                      </p:to>
                                    </p:set>
                                    <p:anim calcmode="lin" valueType="num">
                                      <p:cBhvr>
                                        <p:cTn id="17" dur="500" fill="hold"/>
                                        <p:tgtEl>
                                          <p:spTgt spid="41991">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41991">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41991">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4199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P spid="41990"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3010"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3011" name="文本框 7"/>
          <p:cNvSpPr/>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p>
        </p:txBody>
      </p:sp>
      <p:sp>
        <p:nvSpPr>
          <p:cNvPr id="43012" name="Text Box 3"/>
          <p:cNvSpPr/>
          <p:nvPr/>
        </p:nvSpPr>
        <p:spPr>
          <a:xfrm>
            <a:off x="1247775" y="2092325"/>
            <a:ext cx="772477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latin typeface="微软雅黑" pitchFamily="34" charset="-122"/>
                <a:ea typeface="微软雅黑" panose="020b0503020204020204" pitchFamily="34" charset="-122"/>
                <a:sym typeface="Arial" panose="020b0604020202020204" pitchFamily="34" charset="0"/>
              </a:rPr>
              <a:t>宋朝以来，欧阳修的《醉翁亭记》、苏轼的《石钟山记》、刘基的《卖柑者言》等作品，都具有积极的思想倾向，因而文笔清新，耐人寻味。</a:t>
            </a:r>
          </a:p>
        </p:txBody>
      </p:sp>
      <p:pic>
        <p:nvPicPr>
          <p:cNvPr id="43013" name="图片 2"/>
          <p:cNvPicPr>
            <a:picLocks noChangeAspect="1"/>
          </p:cNvPicPr>
          <p:nvPr/>
        </p:nvPicPr>
        <p:blipFill>
          <a:blip r:embed="rId3"/>
          <a:stretch>
            <a:fillRect/>
          </a:stretch>
        </p:blipFill>
        <p:spPr>
          <a:xfrm>
            <a:off x="9223375" y="658813"/>
            <a:ext cx="2846388" cy="2560637"/>
          </a:xfrm>
          <a:prstGeom prst="rect">
            <a:avLst/>
          </a:prstGeom>
          <a:noFill/>
          <a:ln>
            <a:miter lim="800000"/>
          </a:ln>
        </p:spPr>
      </p:pic>
      <p:sp>
        <p:nvSpPr>
          <p:cNvPr id="43014" name="Text Box 3"/>
          <p:cNvSpPr/>
          <p:nvPr/>
        </p:nvSpPr>
        <p:spPr>
          <a:xfrm>
            <a:off x="960438" y="4156075"/>
            <a:ext cx="9758362" cy="1198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pPr>
            <a:r>
              <a:rPr lang="zh-CN" altLang="zh-CN" sz="2400">
                <a:solidFill>
                  <a:srgbClr val="C00000"/>
                </a:solidFill>
                <a:latin typeface="微软雅黑" pitchFamily="34" charset="-122"/>
                <a:ea typeface="微软雅黑" panose="020b0503020204020204" pitchFamily="34" charset="-122"/>
                <a:sym typeface="Arial" panose="020b0604020202020204" pitchFamily="34" charset="0"/>
              </a:rPr>
              <a:t>“文笔清新，耐人寻味”与“具有积极的思想倾向”是并列关系而非因果关系，属于强加因果。</a:t>
            </a:r>
          </a:p>
        </p:txBody>
      </p:sp>
      <p:sp>
        <p:nvSpPr>
          <p:cNvPr id="43015" name="内容占位符 2"/>
          <p:cNvSpPr>
            <a:spLocks noGrp="1"/>
          </p:cNvSpPr>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gn="ctr" eaLnBrk="1" hangingPunct="1">
              <a:spcBef>
                <a:spcPct val="20000"/>
              </a:spcBef>
              <a:buFont typeface="Arial"/>
            </a:pPr>
            <a:r>
              <a:rPr lang="zh-CN" altLang="zh-CN" sz="3200" b="1">
                <a:solidFill>
                  <a:srgbClr val="C00000"/>
                </a:solidFill>
                <a:latin typeface="微软雅黑" pitchFamily="34" charset="-122"/>
                <a:ea typeface="微软雅黑" panose="020b0503020204020204" pitchFamily="34" charset="-122"/>
              </a:rPr>
              <a:t>强加关系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p:cTn id="7" dur="500" fill="hold"/>
                                        <p:tgtEl>
                                          <p:spTgt spid="43012"/>
                                        </p:tgtEl>
                                        <p:attrNameLst>
                                          <p:attrName>ppt_w</p:attrName>
                                        </p:attrNameLst>
                                      </p:cBhvr>
                                      <p:tavLst>
                                        <p:tav tm="0">
                                          <p:val>
                                            <p:fltVal val="0"/>
                                          </p:val>
                                        </p:tav>
                                        <p:tav tm="100000">
                                          <p:val>
                                            <p:strVal val="#ppt_w"/>
                                          </p:val>
                                        </p:tav>
                                      </p:tavLst>
                                    </p:anim>
                                    <p:anim calcmode="lin" valueType="num">
                                      <p:cBhvr>
                                        <p:cTn id="8" dur="500" fill="hold"/>
                                        <p:tgtEl>
                                          <p:spTgt spid="43012"/>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3014"/>
                                        </p:tgtEl>
                                        <p:attrNameLst>
                                          <p:attrName>style.visibility</p:attrName>
                                        </p:attrNameLst>
                                      </p:cBhvr>
                                      <p:to>
                                        <p:strVal val="visible"/>
                                      </p:to>
                                    </p:set>
                                    <p:anim calcmode="lin" valueType="num">
                                      <p:cBhvr>
                                        <p:cTn id="13" dur="500" fill="hold"/>
                                        <p:tgtEl>
                                          <p:spTgt spid="43014"/>
                                        </p:tgtEl>
                                        <p:attrNameLst>
                                          <p:attrName>ppt_w</p:attrName>
                                        </p:attrNameLst>
                                      </p:cBhvr>
                                      <p:tavLst>
                                        <p:tav tm="0">
                                          <p:val>
                                            <p:fltVal val="0"/>
                                          </p:val>
                                        </p:tav>
                                        <p:tav tm="100000">
                                          <p:val>
                                            <p:strVal val="#ppt_w"/>
                                          </p:val>
                                        </p:tav>
                                      </p:tavLst>
                                    </p:anim>
                                    <p:anim calcmode="lin" valueType="num">
                                      <p:cBhvr>
                                        <p:cTn id="14" dur="500" fill="hold"/>
                                        <p:tgtEl>
                                          <p:spTgt spid="43014"/>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1" presetClass="entr" presetSubtype="0" fill="hold" nodeType="clickEffect">
                                  <p:stCondLst>
                                    <p:cond delay="0"/>
                                  </p:stCondLst>
                                  <p:childTnLst>
                                    <p:set>
                                      <p:cBhvr>
                                        <p:cTn id="18" dur="1" fill="hold">
                                          <p:stCondLst>
                                            <p:cond delay="0"/>
                                          </p:stCondLst>
                                        </p:cTn>
                                        <p:tgtEl>
                                          <p:spTgt spid="43015">
                                            <p:txEl>
                                              <p:pRg st="0" end="0"/>
                                            </p:txEl>
                                          </p:spTgt>
                                        </p:tgtEl>
                                        <p:attrNameLst>
                                          <p:attrName>style.visibility</p:attrName>
                                        </p:attrNameLst>
                                      </p:cBhvr>
                                      <p:to>
                                        <p:strVal val="visible"/>
                                      </p:to>
                                    </p:set>
                                    <p:animEffect transition="in" filter="fade">
                                      <p:cBhvr>
                                        <p:cTn id="19" dur="770" decel="100000" fill="hold"/>
                                        <p:tgtEl>
                                          <p:spTgt spid="43015">
                                            <p:txEl>
                                              <p:pRg st="0" end="0"/>
                                            </p:txEl>
                                          </p:spTgt>
                                        </p:tgtEl>
                                      </p:cBhvr>
                                    </p:animEffect>
                                    <p:animScale>
                                      <p:cBhvr>
                                        <p:cTn id="20" dur="770" decel="100000" fill="hold"/>
                                        <p:tgtEl>
                                          <p:spTgt spid="43015">
                                            <p:txEl>
                                              <p:pRg st="0" end="0"/>
                                            </p:txEl>
                                          </p:spTgt>
                                        </p:tgtEl>
                                      </p:cBhvr>
                                      <p:from x="10000" y="10000"/>
                                      <p:to x="200000" y="450000"/>
                                    </p:animScale>
                                    <p:animScale>
                                      <p:cBhvr>
                                        <p:cTn id="21" dur="1230" accel="100000" fill="hold">
                                          <p:stCondLst>
                                            <p:cond delay="770"/>
                                          </p:stCondLst>
                                        </p:cTn>
                                        <p:tgtEl>
                                          <p:spTgt spid="43015">
                                            <p:txEl>
                                              <p:pRg st="0" end="0"/>
                                            </p:txEl>
                                          </p:spTgt>
                                        </p:tgtEl>
                                      </p:cBhvr>
                                      <p:from x="200000" y="450000"/>
                                      <p:to x="100000" y="100000"/>
                                    </p:animScale>
                                    <p:set>
                                      <p:cBhvr>
                                        <p:cTn id="22" dur="770" fill="hold"/>
                                        <p:tgtEl>
                                          <p:spTgt spid="43015">
                                            <p:txEl>
                                              <p:pRg st="0" end="0"/>
                                            </p:txEl>
                                          </p:spTgt>
                                        </p:tgtEl>
                                        <p:attrNameLst>
                                          <p:attrName>ppt_x</p:attrName>
                                        </p:attrNameLst>
                                      </p:cBhvr>
                                      <p:to>
                                        <p:strVal val="(0.5)"/>
                                      </p:to>
                                    </p:set>
                                    <p:anim from="(0.5)" to="(#ppt_x)" calcmode="lin" valueType="num">
                                      <p:cBhvr>
                                        <p:cTn id="23" dur="1230" accel="100000" fill="hold">
                                          <p:stCondLst>
                                            <p:cond delay="770"/>
                                          </p:stCondLst>
                                        </p:cTn>
                                        <p:tgtEl>
                                          <p:spTgt spid="43015">
                                            <p:txEl>
                                              <p:pRg st="0" end="0"/>
                                            </p:txEl>
                                          </p:spTgt>
                                        </p:tgtEl>
                                        <p:attrNameLst>
                                          <p:attrName>ppt_x</p:attrName>
                                        </p:attrNameLst>
                                      </p:cBhvr>
                                    </p:anim>
                                    <p:set>
                                      <p:cBhvr>
                                        <p:cTn id="24" dur="770" fill="hold"/>
                                        <p:tgtEl>
                                          <p:spTgt spid="43015">
                                            <p:txEl>
                                              <p:pRg st="0" end="0"/>
                                            </p:txEl>
                                          </p:spTgt>
                                        </p:tgtEl>
                                        <p:attrNameLst>
                                          <p:attrName>ppt_y</p:attrName>
                                        </p:attrNameLst>
                                      </p:cBhvr>
                                      <p:to>
                                        <p:strVal val="(#ppt_y+0.4)"/>
                                      </p:to>
                                    </p:set>
                                    <p:anim from="(#ppt_y+0.4)" to="(#ppt_y)" calcmode="lin" valueType="num">
                                      <p:cBhvr>
                                        <p:cTn id="25" dur="1230" accel="100000" fill="hold">
                                          <p:stCondLst>
                                            <p:cond delay="770"/>
                                          </p:stCondLst>
                                        </p:cTn>
                                        <p:tgtEl>
                                          <p:spTgt spid="43015">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P spid="43014"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4034"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4035" name="文本框 7"/>
          <p:cNvSpPr/>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课堂练习</a:t>
            </a:r>
          </a:p>
        </p:txBody>
      </p:sp>
      <p:sp>
        <p:nvSpPr>
          <p:cNvPr id="44036" name="矩形 1"/>
          <p:cNvSpPr/>
          <p:nvPr/>
        </p:nvSpPr>
        <p:spPr>
          <a:xfrm>
            <a:off x="1452563" y="1870075"/>
            <a:ext cx="9286875" cy="1844675"/>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marR="0" lvl="0" indent="0">
              <a:lnSpc>
                <a:spcPct val="150000"/>
              </a:lnSpc>
            </a:pPr>
            <a:r>
              <a:rPr lang="en-US" altLang="en-US" sz="2800" b="1" spc="0">
                <a:latin typeface="楷体" pitchFamily="49" charset="-122"/>
                <a:ea typeface="楷体" pitchFamily="49" charset="-122"/>
              </a:rPr>
              <a:t>请陈述下列句子中的逻辑关系：</a:t>
            </a:r>
            <a:endParaRPr lang="en-US" altLang="en-US" sz="2800" b="1">
              <a:latin typeface="楷体" pitchFamily="49" charset="-122"/>
              <a:ea typeface="楷体" pitchFamily="49" charset="-122"/>
            </a:endParaRPr>
          </a:p>
          <a:p>
            <a:pPr marL="0" marR="0" lvl="0" indent="609600">
              <a:lnSpc>
                <a:spcPct val="150000"/>
              </a:lnSpc>
            </a:pPr>
            <a:r>
              <a:rPr lang="en-US" altLang="en-US" sz="2400" b="1" spc="0">
                <a:latin typeface="楷体" pitchFamily="49" charset="-122"/>
                <a:ea typeface="楷体" pitchFamily="49" charset="-122"/>
              </a:rPr>
              <a:t>鲁迅的作品不是一天能读完的，《孔乙己》是鲁迅的作品，所以，《孔乙己》不是一天能读完的。</a:t>
            </a:r>
            <a:endParaRPr lang="en-US" altLang="en-US" sz="2400" b="1">
              <a:latin typeface="楷体" pitchFamily="49" charset="-122"/>
              <a:ea typeface="楷体" pitchFamily="49" charset="-122"/>
            </a:endParaRPr>
          </a:p>
        </p:txBody>
      </p:sp>
      <p:sp>
        <p:nvSpPr>
          <p:cNvPr id="44037" name="文本框 10"/>
          <p:cNvSpPr/>
          <p:nvPr/>
        </p:nvSpPr>
        <p:spPr>
          <a:xfrm>
            <a:off x="1616075" y="4141788"/>
            <a:ext cx="9123363" cy="11985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gn="just">
              <a:lnSpc>
                <a:spcPct val="150000"/>
              </a:lnSpc>
            </a:pPr>
            <a:r>
              <a:rPr lang="en-US" altLang="zh-CN" sz="2400">
                <a:solidFill>
                  <a:srgbClr val="C00000"/>
                </a:solidFill>
                <a:latin typeface="微软雅黑" pitchFamily="34" charset="-122"/>
                <a:ea typeface="微软雅黑" panose="020b0503020204020204" pitchFamily="34" charset="-122"/>
              </a:rPr>
              <a:t>“鲁迅的作品”和“《孔乙己》”是“包含关系”，不是“全同关系”，违反“同一律”。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barn(inVertical)">
                                      <p:cBhvr>
                                        <p:cTn id="7" dur="5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5058"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5059" name="文本框 7"/>
          <p:cNvSpPr/>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课堂练习</a:t>
            </a:r>
          </a:p>
        </p:txBody>
      </p:sp>
      <p:sp>
        <p:nvSpPr>
          <p:cNvPr id="45060" name="矩形 1"/>
          <p:cNvSpPr/>
          <p:nvPr/>
        </p:nvSpPr>
        <p:spPr>
          <a:xfrm>
            <a:off x="1452563" y="1870075"/>
            <a:ext cx="9286875" cy="1844675"/>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marR="0" lvl="0" indent="0">
              <a:lnSpc>
                <a:spcPct val="150000"/>
              </a:lnSpc>
            </a:pPr>
            <a:r>
              <a:rPr lang="en-US" altLang="en-US" sz="2800" b="1" spc="0">
                <a:latin typeface="楷体" pitchFamily="49" charset="-122"/>
                <a:ea typeface="楷体" pitchFamily="49" charset="-122"/>
              </a:rPr>
              <a:t>请陈述下列句子中的逻辑关系：</a:t>
            </a:r>
            <a:endParaRPr lang="en-US" altLang="en-US" sz="2800" b="1">
              <a:latin typeface="楷体" pitchFamily="49" charset="-122"/>
              <a:ea typeface="楷体" pitchFamily="49" charset="-122"/>
            </a:endParaRPr>
          </a:p>
          <a:p>
            <a:pPr marL="0" marR="0" lvl="0" indent="609600">
              <a:lnSpc>
                <a:spcPct val="150000"/>
              </a:lnSpc>
            </a:pPr>
            <a:r>
              <a:rPr lang="en-US" altLang="en-US" sz="2400" b="1" spc="0">
                <a:latin typeface="楷体" pitchFamily="49" charset="-122"/>
                <a:ea typeface="楷体" pitchFamily="49" charset="-122"/>
              </a:rPr>
              <a:t>有人说，《红楼梦》值得读，有人说不值得，两种意见我都不赞成：读，太花时间；不读，又有点儿可惜。</a:t>
            </a:r>
            <a:endParaRPr lang="en-US" altLang="en-US" sz="2400" b="1">
              <a:latin typeface="楷体" pitchFamily="49" charset="-122"/>
              <a:ea typeface="楷体" pitchFamily="49" charset="-122"/>
            </a:endParaRPr>
          </a:p>
        </p:txBody>
      </p:sp>
      <p:sp>
        <p:nvSpPr>
          <p:cNvPr id="45061" name="文本框 10"/>
          <p:cNvSpPr/>
          <p:nvPr/>
        </p:nvSpPr>
        <p:spPr>
          <a:xfrm>
            <a:off x="1616075" y="4141788"/>
            <a:ext cx="9123363" cy="11985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gn="just">
              <a:lnSpc>
                <a:spcPct val="150000"/>
              </a:lnSpc>
            </a:pPr>
            <a:r>
              <a:rPr lang="en-US" altLang="zh-CN" sz="2400">
                <a:solidFill>
                  <a:srgbClr val="C00000"/>
                </a:solidFill>
                <a:latin typeface="微软雅黑" pitchFamily="34" charset="-122"/>
                <a:ea typeface="微软雅黑" panose="020b0503020204020204" pitchFamily="34" charset="-122"/>
              </a:rPr>
              <a:t>“读”和“不读”是“矛盾关系”，必有一真，不能同为假，违反“排中律”。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 calcmode="lin" valueType="num">
                                      <p:cBhvr additive="base">
                                        <p:cTn id="7" dur="500" fill="hold"/>
                                        <p:tgtEl>
                                          <p:spTgt spid="45061"/>
                                        </p:tgtEl>
                                        <p:attrNameLst>
                                          <p:attrName>ppt_x</p:attrName>
                                        </p:attrNameLst>
                                      </p:cBhvr>
                                      <p:tavLst>
                                        <p:tav tm="0">
                                          <p:val>
                                            <p:strVal val="#ppt_x"/>
                                          </p:val>
                                        </p:tav>
                                        <p:tav tm="100000">
                                          <p:val>
                                            <p:strVal val="#ppt_x"/>
                                          </p:val>
                                        </p:tav>
                                      </p:tavLst>
                                    </p:anim>
                                    <p:anim calcmode="lin" valueType="num">
                                      <p:cBhvr additive="base">
                                        <p:cTn id="8"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082" name="图片 1" descr="组48325同意"/>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6083" name="文本框 7"/>
          <p:cNvSpPr/>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课堂练习</a:t>
            </a:r>
          </a:p>
        </p:txBody>
      </p:sp>
      <p:sp>
        <p:nvSpPr>
          <p:cNvPr id="46084" name="矩形 1"/>
          <p:cNvSpPr/>
          <p:nvPr/>
        </p:nvSpPr>
        <p:spPr>
          <a:xfrm>
            <a:off x="1335088" y="1355725"/>
            <a:ext cx="9286875" cy="2952750"/>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marR="0" lvl="0" indent="0">
              <a:lnSpc>
                <a:spcPct val="150000"/>
              </a:lnSpc>
            </a:pPr>
            <a:r>
              <a:rPr lang="en-US" altLang="en-US" sz="2800" b="1" spc="0">
                <a:latin typeface="楷体" pitchFamily="49" charset="-122"/>
                <a:ea typeface="楷体" pitchFamily="49" charset="-122"/>
              </a:rPr>
              <a:t>请陈述下列句子中的逻辑关系：</a:t>
            </a:r>
            <a:endParaRPr lang="en-US" altLang="en-US" sz="2800" b="1">
              <a:latin typeface="楷体" pitchFamily="49" charset="-122"/>
              <a:ea typeface="楷体" pitchFamily="49" charset="-122"/>
            </a:endParaRPr>
          </a:p>
          <a:p>
            <a:pPr marL="0" marR="0" lvl="0" indent="609600">
              <a:lnSpc>
                <a:spcPct val="150000"/>
              </a:lnSpc>
            </a:pPr>
            <a:r>
              <a:rPr lang="en-US" altLang="en-US" sz="2400" b="1" spc="0">
                <a:latin typeface="楷体" pitchFamily="49" charset="-122"/>
                <a:ea typeface="楷体" pitchFamily="49" charset="-122"/>
              </a:rPr>
              <a:t>在法国某地，一个耍戏法的人招揽观众：</a:t>
            </a:r>
            <a:r>
              <a:rPr lang="en-US" altLang="en-US" sz="2400" b="1">
                <a:latin typeface="楷体" pitchFamily="49" charset="-122"/>
                <a:ea typeface="楷体" pitchFamily="49" charset="-122"/>
              </a:rPr>
              <a:t>“快来快来，这里有拿破仑的头骨。”围观的一个人说：“奇怪，听说拿破仑的脑袋是很大的，这个头骨怎么和普通人的没有区别啊？”耍戏法的人解释道：“没错，这是拿破仑小时候的头骨。”</a:t>
            </a:r>
          </a:p>
        </p:txBody>
      </p:sp>
      <p:sp>
        <p:nvSpPr>
          <p:cNvPr id="46085" name="文本框 10"/>
          <p:cNvSpPr/>
          <p:nvPr/>
        </p:nvSpPr>
        <p:spPr>
          <a:xfrm>
            <a:off x="1060450" y="4451350"/>
            <a:ext cx="10306050"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gn="just">
              <a:lnSpc>
                <a:spcPct val="150000"/>
              </a:lnSpc>
            </a:pPr>
            <a:r>
              <a:rPr lang="en-US" altLang="zh-CN" sz="2400">
                <a:solidFill>
                  <a:srgbClr val="C00000"/>
                </a:solidFill>
                <a:latin typeface="微软雅黑" pitchFamily="34" charset="-122"/>
                <a:ea typeface="微软雅黑" panose="020b0503020204020204" pitchFamily="34" charset="-122"/>
              </a:rPr>
              <a:t>“头骨小”和“小时候的头骨”不是同一个概念，耍戏法的人在转换概念，违反了“同一律”。再者，“拿破仑小时候的头骨”意思是“拿破仑夭折了”，与事实“拿破仑并未夭折”互相矛盾了，又违反了“不矛盾律”。</a:t>
            </a:r>
          </a:p>
        </p:txBody>
      </p:sp>
      <p:pic>
        <p:nvPicPr>
          <p:cNvPr id="46086" name="New picture"/>
          <p:cNvPicPr/>
          <p:nvPr/>
        </p:nvPicPr>
        <p:blipFill>
          <a:blip r:embed="rId3"/>
          <a:stretch>
            <a:fillRect/>
          </a:stretch>
        </p:blipFill>
        <p:spPr>
          <a:xfrm>
            <a:off x="11569700" y="116967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6085"/>
                                        </p:tgtEl>
                                        <p:attrNameLst>
                                          <p:attrName>style.visibility</p:attrName>
                                        </p:attrNameLst>
                                      </p:cBhvr>
                                      <p:to>
                                        <p:strVal val="visible"/>
                                      </p:to>
                                    </p:set>
                                    <p:anim calcmode="lin" valueType="num">
                                      <p:cBhvr>
                                        <p:cTn id="7" dur="1000" fill="hold"/>
                                        <p:tgtEl>
                                          <p:spTgt spid="46085"/>
                                        </p:tgtEl>
                                        <p:attrNameLst>
                                          <p:attrName>ppt_w</p:attrName>
                                        </p:attrNameLst>
                                      </p:cBhvr>
                                      <p:tavLst>
                                        <p:tav tm="0">
                                          <p:val>
                                            <p:fltVal val="0"/>
                                          </p:val>
                                        </p:tav>
                                        <p:tav tm="100000">
                                          <p:val>
                                            <p:strVal val="#ppt_w"/>
                                          </p:val>
                                        </p:tav>
                                      </p:tavLst>
                                    </p:anim>
                                    <p:anim calcmode="lin" valueType="num">
                                      <p:cBhvr>
                                        <p:cTn id="8" dur="1000" fill="hold"/>
                                        <p:tgtEl>
                                          <p:spTgt spid="46085"/>
                                        </p:tgtEl>
                                        <p:attrNameLst>
                                          <p:attrName>ppt_h</p:attrName>
                                        </p:attrNameLst>
                                      </p:cBhvr>
                                      <p:tavLst>
                                        <p:tav tm="0">
                                          <p:val>
                                            <p:fltVal val="0"/>
                                          </p:val>
                                        </p:tav>
                                        <p:tav tm="100000">
                                          <p:val>
                                            <p:strVal val="#ppt_h"/>
                                          </p:val>
                                        </p:tav>
                                      </p:tavLst>
                                    </p:anim>
                                    <p:anim calcmode="lin" valueType="num">
                                      <p:cBhvr>
                                        <p:cTn id="9" dur="1000" fill="hold"/>
                                        <p:tgtEl>
                                          <p:spTgt spid="46085"/>
                                        </p:tgtEl>
                                        <p:attrNameLst>
                                          <p:attrName>style.rotation</p:attrName>
                                        </p:attrNameLst>
                                      </p:cBhvr>
                                      <p:tavLst>
                                        <p:tav tm="0">
                                          <p:val>
                                            <p:fltVal val="90"/>
                                          </p:val>
                                        </p:tav>
                                        <p:tav tm="100000">
                                          <p:val>
                                            <p:fltVal val="0"/>
                                          </p:val>
                                        </p:tav>
                                      </p:tavLst>
                                    </p:anim>
                                    <p:animEffect transition="in" filter="fade">
                                      <p:cBhvr>
                                        <p:cTn id="10" dur="10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6" name="图片 1" descr="组48325同意"/>
          <p:cNvPicPr>
            <a:picLocks noChangeAspect="1"/>
          </p:cNvPicPr>
          <p:nvPr/>
        </p:nvPicPr>
        <p:blipFill>
          <a:blip r:embed="rId3"/>
          <a:stretch>
            <a:fillRect/>
          </a:stretch>
        </p:blipFill>
        <p:spPr>
          <a:xfrm>
            <a:off x="406400" y="658813"/>
            <a:ext cx="2389188" cy="608012"/>
          </a:xfrm>
          <a:prstGeom prst="rect">
            <a:avLst/>
          </a:prstGeom>
          <a:noFill/>
          <a:ln>
            <a:noFill/>
            <a:miter lim="800000"/>
          </a:ln>
        </p:spPr>
      </p:pic>
      <p:sp>
        <p:nvSpPr>
          <p:cNvPr id="11267" name="文本框 7"/>
          <p:cNvSpPr/>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新知导入</a:t>
            </a:r>
          </a:p>
        </p:txBody>
      </p:sp>
      <p:sp>
        <p:nvSpPr>
          <p:cNvPr id="11268" name="Rectangle 3"/>
          <p:cNvSpPr>
            <a:spLocks noRot="1"/>
          </p:cNvSpPr>
          <p:nvPr/>
        </p:nvSpPr>
        <p:spPr>
          <a:xfrm>
            <a:off x="5732463" y="2117725"/>
            <a:ext cx="5516562" cy="264160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609600">
              <a:lnSpc>
                <a:spcPct val="150000"/>
              </a:lnSpc>
              <a:buFont typeface="Wingdings" pitchFamily="2" charset="2"/>
            </a:pPr>
            <a:r>
              <a:rPr lang="zh-CN" altLang="zh-CN" sz="2400">
                <a:latin typeface="微软雅黑" pitchFamily="34" charset="-122"/>
                <a:ea typeface="微软雅黑" panose="020b0503020204020204" pitchFamily="34" charset="-122"/>
              </a:rPr>
              <a:t>逻辑通过概念、判断来进行推理、论证，所以要学习逻辑，我们首先要了解概念以及概念之间的关系。</a:t>
            </a:r>
          </a:p>
          <a:p>
            <a:pPr marL="0" lvl="0" indent="609600">
              <a:lnSpc>
                <a:spcPct val="150000"/>
              </a:lnSpc>
              <a:buFont typeface="Wingdings" pitchFamily="2" charset="2"/>
            </a:pPr>
            <a:endParaRPr lang="zh-CN" altLang="zh-CN" sz="2400">
              <a:latin typeface="微软雅黑" pitchFamily="34" charset="-122"/>
              <a:ea typeface="微软雅黑" panose="020b0503020204020204" pitchFamily="34" charset="-122"/>
            </a:endParaRPr>
          </a:p>
        </p:txBody>
      </p:sp>
      <p:pic>
        <p:nvPicPr>
          <p:cNvPr id="11269" name="图片 1"/>
          <p:cNvPicPr>
            <a:picLocks noChangeAspect="1"/>
          </p:cNvPicPr>
          <p:nvPr/>
        </p:nvPicPr>
        <p:blipFill>
          <a:blip r:embed="rId4"/>
          <a:stretch>
            <a:fillRect/>
          </a:stretch>
        </p:blipFill>
        <p:spPr>
          <a:xfrm>
            <a:off x="811213" y="1689100"/>
            <a:ext cx="3048000" cy="4071938"/>
          </a:xfrm>
          <a:prstGeom prst="rect">
            <a:avLst/>
          </a:prstGeom>
          <a:noFill/>
          <a:ln>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wipe(down)">
                                      <p:cBhvr>
                                        <p:cTn id="7" dur="580" fill="hold">
                                          <p:stCondLst>
                                            <p:cond delay="0"/>
                                          </p:stCondLst>
                                        </p:cTn>
                                        <p:tgtEl>
                                          <p:spTgt spid="11268"/>
                                        </p:tgtEl>
                                      </p:cBhvr>
                                    </p:animEffect>
                                    <p:anim calcmode="lin" valueType="num">
                                      <p:cBhvr>
                                        <p:cTn id="8" dur="1822" fill="hold" tmFilter="0,0; 0.14,0.36; 0.43,0.73; 0.71,0.91; 1.0,1.0">
                                          <p:stCondLst>
                                            <p:cond delay="0"/>
                                          </p:stCondLst>
                                        </p:cTn>
                                        <p:tgtEl>
                                          <p:spTgt spid="11268"/>
                                        </p:tgtEl>
                                        <p:attrNameLst>
                                          <p:attrName>ppt_x</p:attrName>
                                        </p:attrNameLst>
                                      </p:cBhvr>
                                      <p:tavLst>
                                        <p:tav tm="0">
                                          <p:val>
                                            <p:strVal val="#ppt_x-0.25"/>
                                          </p:val>
                                        </p:tav>
                                        <p:tav tm="100000">
                                          <p:val>
                                            <p:strVal val="#ppt_x"/>
                                          </p:val>
                                        </p:tav>
                                      </p:tavLst>
                                    </p:anim>
                                    <p:anim calcmode="lin" valueType="num">
                                      <p:cBhvr>
                                        <p:cTn id="9" dur="664" fill="hold" tmFilter="0.0,0.0; 0.25,0.07; 0.50,0.2; 0.75,0.467; 1.0,1.0">
                                          <p:stCondLst>
                                            <p:cond delay="0"/>
                                          </p:stCondLst>
                                        </p:cTn>
                                        <p:tgtEl>
                                          <p:spTgt spid="11268"/>
                                        </p:tgtEl>
                                        <p:attrNameLst>
                                          <p:attrName>ppt_y</p:attrName>
                                        </p:attrNameLst>
                                      </p:cBhvr>
                                      <p:tavLst>
                                        <p:tav tm="0" fmla="#ppt_y-sin(pi*$)/3">
                                          <p:val>
                                            <p:fltVal val="0.5"/>
                                          </p:val>
                                        </p:tav>
                                        <p:tav tm="100000">
                                          <p:val>
                                            <p:fltVal val="1"/>
                                          </p:val>
                                        </p:tav>
                                      </p:tavLst>
                                    </p:anim>
                                    <p:anim calcmode="lin" valueType="num">
                                      <p:cBhvr>
                                        <p:cTn id="10" dur="664" fill="hold" tmFilter="0, 0; 0.125,0.2665; 0.25,0.4; 0.375,0.465; 0.5,0.5;  0.625,0.535; 0.75,0.6; 0.875,0.7335; 1,1">
                                          <p:stCondLst>
                                            <p:cond delay="664"/>
                                          </p:stCondLst>
                                        </p:cTn>
                                        <p:tgtEl>
                                          <p:spTgt spid="11268"/>
                                        </p:tgtEl>
                                        <p:attrNameLst>
                                          <p:attrName>ppt_y</p:attrName>
                                        </p:attrNameLst>
                                      </p:cBhvr>
                                      <p:tavLst>
                                        <p:tav tm="0" fmla="#ppt_y-sin(pi*$)/9">
                                          <p:val>
                                            <p:fltVal val="0"/>
                                          </p:val>
                                        </p:tav>
                                        <p:tav tm="100000">
                                          <p:val>
                                            <p:fltVal val="1"/>
                                          </p:val>
                                        </p:tav>
                                      </p:tavLst>
                                    </p:anim>
                                    <p:anim calcmode="lin" valueType="num">
                                      <p:cBhvr>
                                        <p:cTn id="11" dur="332" fill="hold" tmFilter="0, 0; 0.125,0.2665; 0.25,0.4; 0.375,0.465; 0.5,0.5;  0.625,0.535; 0.75,0.6; 0.875,0.7335; 1,1">
                                          <p:stCondLst>
                                            <p:cond delay="1324"/>
                                          </p:stCondLst>
                                        </p:cTn>
                                        <p:tgtEl>
                                          <p:spTgt spid="11268"/>
                                        </p:tgtEl>
                                        <p:attrNameLst>
                                          <p:attrName>ppt_y</p:attrName>
                                        </p:attrNameLst>
                                      </p:cBhvr>
                                      <p:tavLst>
                                        <p:tav tm="0" fmla="#ppt_y-sin(pi*$)/27">
                                          <p:val>
                                            <p:fltVal val="0"/>
                                          </p:val>
                                        </p:tav>
                                        <p:tav tm="100000">
                                          <p:val>
                                            <p:fltVal val="1"/>
                                          </p:val>
                                        </p:tav>
                                      </p:tavLst>
                                    </p:anim>
                                    <p:anim calcmode="lin" valueType="num">
                                      <p:cBhvr>
                                        <p:cTn id="12" dur="164" fill="hold" tmFilter="0, 0; 0.125,0.2665; 0.25,0.4; 0.375,0.465; 0.5,0.5;  0.625,0.535; 0.75,0.6; 0.875,0.7335; 1,1">
                                          <p:stCondLst>
                                            <p:cond delay="1656"/>
                                          </p:stCondLst>
                                        </p:cTn>
                                        <p:tgtEl>
                                          <p:spTgt spid="11268"/>
                                        </p:tgtEl>
                                        <p:attrNameLst>
                                          <p:attrName>ppt_y</p:attrName>
                                        </p:attrNameLst>
                                      </p:cBhvr>
                                      <p:tavLst>
                                        <p:tav tm="0" fmla="#ppt_y-sin(pi*$)/81">
                                          <p:val>
                                            <p:fltVal val="0"/>
                                          </p:val>
                                        </p:tav>
                                        <p:tav tm="100000">
                                          <p:val>
                                            <p:fltVal val="1"/>
                                          </p:val>
                                        </p:tav>
                                      </p:tavLst>
                                    </p:anim>
                                    <p:animScale>
                                      <p:cBhvr>
                                        <p:cTn id="13" dur="26" fill="hold">
                                          <p:stCondLst>
                                            <p:cond delay="650"/>
                                          </p:stCondLst>
                                        </p:cTn>
                                        <p:tgtEl>
                                          <p:spTgt spid="11268"/>
                                        </p:tgtEl>
                                      </p:cBhvr>
                                      <p:to x="100000" y="60000"/>
                                    </p:animScale>
                                    <p:animScale>
                                      <p:cBhvr>
                                        <p:cTn id="14" dur="166" decel="50000" fill="hold">
                                          <p:stCondLst>
                                            <p:cond delay="676"/>
                                          </p:stCondLst>
                                        </p:cTn>
                                        <p:tgtEl>
                                          <p:spTgt spid="11268"/>
                                        </p:tgtEl>
                                      </p:cBhvr>
                                      <p:to x="100000" y="100000"/>
                                    </p:animScale>
                                    <p:animScale>
                                      <p:cBhvr>
                                        <p:cTn id="15" dur="26" fill="hold">
                                          <p:stCondLst>
                                            <p:cond delay="1312"/>
                                          </p:stCondLst>
                                        </p:cTn>
                                        <p:tgtEl>
                                          <p:spTgt spid="11268"/>
                                        </p:tgtEl>
                                      </p:cBhvr>
                                      <p:to x="100000" y="80000"/>
                                    </p:animScale>
                                    <p:animScale>
                                      <p:cBhvr>
                                        <p:cTn id="16" dur="166" decel="50000" fill="hold">
                                          <p:stCondLst>
                                            <p:cond delay="1338"/>
                                          </p:stCondLst>
                                        </p:cTn>
                                        <p:tgtEl>
                                          <p:spTgt spid="11268"/>
                                        </p:tgtEl>
                                      </p:cBhvr>
                                      <p:to x="100000" y="100000"/>
                                    </p:animScale>
                                    <p:animScale>
                                      <p:cBhvr>
                                        <p:cTn id="17" dur="26" fill="hold">
                                          <p:stCondLst>
                                            <p:cond delay="1642"/>
                                          </p:stCondLst>
                                        </p:cTn>
                                        <p:tgtEl>
                                          <p:spTgt spid="11268"/>
                                        </p:tgtEl>
                                      </p:cBhvr>
                                      <p:to x="100000" y="90000"/>
                                    </p:animScale>
                                    <p:animScale>
                                      <p:cBhvr>
                                        <p:cTn id="18" dur="166" decel="50000" fill="hold">
                                          <p:stCondLst>
                                            <p:cond delay="1668"/>
                                          </p:stCondLst>
                                        </p:cTn>
                                        <p:tgtEl>
                                          <p:spTgt spid="11268"/>
                                        </p:tgtEl>
                                      </p:cBhvr>
                                      <p:to x="100000" y="100000"/>
                                    </p:animScale>
                                    <p:animScale>
                                      <p:cBhvr>
                                        <p:cTn id="19" dur="26" fill="hold">
                                          <p:stCondLst>
                                            <p:cond delay="1808"/>
                                          </p:stCondLst>
                                        </p:cTn>
                                        <p:tgtEl>
                                          <p:spTgt spid="11268"/>
                                        </p:tgtEl>
                                      </p:cBhvr>
                                      <p:to x="100000" y="95000"/>
                                    </p:animScale>
                                    <p:animScale>
                                      <p:cBhvr>
                                        <p:cTn id="20" dur="166" decel="50000" fill="hold">
                                          <p:stCondLst>
                                            <p:cond delay="1834"/>
                                          </p:stCondLst>
                                        </p:cTn>
                                        <p:tgtEl>
                                          <p:spTgt spid="1126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图片 1" descr="组48325同意"/>
          <p:cNvPicPr>
            <a:picLocks noChangeAspect="1"/>
          </p:cNvPicPr>
          <p:nvPr/>
        </p:nvPicPr>
        <p:blipFill>
          <a:blip r:embed="rId2"/>
          <a:stretch>
            <a:fillRect/>
          </a:stretch>
        </p:blipFill>
        <p:spPr>
          <a:xfrm>
            <a:off x="406400" y="658813"/>
            <a:ext cx="3781425" cy="608012"/>
          </a:xfrm>
          <a:prstGeom prst="rect">
            <a:avLst/>
          </a:prstGeom>
          <a:noFill/>
          <a:ln>
            <a:noFill/>
            <a:miter lim="800000"/>
          </a:ln>
        </p:spPr>
      </p:pic>
      <p:sp>
        <p:nvSpPr>
          <p:cNvPr id="12291" name="文本框 7"/>
          <p:cNvSpPr/>
          <p:nvPr/>
        </p:nvSpPr>
        <p:spPr>
          <a:xfrm>
            <a:off x="1060450" y="752475"/>
            <a:ext cx="2954338"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教学目标与核心素养</a:t>
            </a:r>
          </a:p>
        </p:txBody>
      </p:sp>
      <p:sp>
        <p:nvSpPr>
          <p:cNvPr id="12292" name="矩形 1"/>
          <p:cNvSpPr/>
          <p:nvPr/>
        </p:nvSpPr>
        <p:spPr>
          <a:xfrm>
            <a:off x="1797050" y="2413000"/>
            <a:ext cx="8985250" cy="2676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nSpc>
                <a:spcPct val="150000"/>
              </a:lnSpc>
            </a:pPr>
            <a:r>
              <a:rPr lang="zh-CN" altLang="zh-CN" sz="2800" b="1">
                <a:latin typeface="楷体" pitchFamily="49" charset="-122"/>
                <a:ea typeface="楷体" pitchFamily="49" charset="-122"/>
              </a:rPr>
              <a:t>1.学习概念的有关知识，运用逻辑规律，辨别日常语言表述中的逻辑错误。</a:t>
            </a:r>
          </a:p>
          <a:p>
            <a:pPr marL="0" lvl="0" indent="0">
              <a:lnSpc>
                <a:spcPct val="150000"/>
              </a:lnSpc>
            </a:pPr>
            <a:r>
              <a:rPr lang="zh-CN" altLang="zh-CN" sz="2800" b="1">
                <a:latin typeface="楷体" pitchFamily="49" charset="-122"/>
                <a:ea typeface="楷体" pitchFamily="49" charset="-122"/>
              </a:rPr>
              <a:t>2.</a:t>
            </a:r>
            <a:r>
              <a:rPr lang="zh-CN" altLang="en-US" sz="2800" b="1">
                <a:latin typeface="楷体" pitchFamily="49" charset="-122"/>
                <a:ea typeface="楷体" pitchFamily="49" charset="-122"/>
              </a:rPr>
              <a:t>体会逻辑无处不在的魅力，自觉遵守逻辑规律。</a:t>
            </a:r>
          </a:p>
          <a:p>
            <a:pPr marL="0" lvl="0" indent="0">
              <a:lnSpc>
                <a:spcPct val="150000"/>
              </a:lnSpc>
            </a:pPr>
            <a:r>
              <a:rPr lang="zh-CN" altLang="zh-CN" sz="2800" b="1">
                <a:latin typeface="楷体" pitchFamily="49" charset="-122"/>
                <a:ea typeface="楷体" pitchFamily="49" charset="-122"/>
              </a:rPr>
              <a:t>3.</a:t>
            </a:r>
            <a:r>
              <a:rPr lang="zh-CN" altLang="en-US" sz="2800" b="1">
                <a:latin typeface="楷体" pitchFamily="49" charset="-122"/>
                <a:ea typeface="楷体" pitchFamily="49" charset="-122"/>
              </a:rPr>
              <a:t>引导学生清晰准确地进行语言表达，避免逻辑谬误。</a:t>
            </a:r>
            <a:endParaRPr lang="zh-CN" altLang="zh-CN" sz="2800" b="1">
              <a:latin typeface="楷体" pitchFamily="49" charset="-122"/>
              <a:ea typeface="楷体" pitchFamily="49" charset="-122"/>
            </a:endParaRPr>
          </a:p>
        </p:txBody>
      </p:sp>
      <p:sp>
        <p:nvSpPr>
          <p:cNvPr id="12293" name="TextBox 1"/>
          <p:cNvSpPr/>
          <p:nvPr/>
        </p:nvSpPr>
        <p:spPr>
          <a:xfrm>
            <a:off x="1300163" y="1685925"/>
            <a:ext cx="1992312"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eaLnBrk="1" hangingPunct="1"/>
            <a:r>
              <a:rPr lang="zh-CN" altLang="en-US" sz="3200" b="1">
                <a:latin typeface="楷体" pitchFamily="49" charset="-122"/>
                <a:ea typeface="楷体" pitchFamily="49" charset="-122"/>
              </a:rPr>
              <a:t>教学目标</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314" name="图片 1" descr="组48325同意"/>
          <p:cNvPicPr>
            <a:picLocks noChangeAspect="1"/>
          </p:cNvPicPr>
          <p:nvPr/>
        </p:nvPicPr>
        <p:blipFill>
          <a:blip r:embed="rId2"/>
          <a:stretch>
            <a:fillRect/>
          </a:stretch>
        </p:blipFill>
        <p:spPr>
          <a:xfrm>
            <a:off x="406400" y="658813"/>
            <a:ext cx="3781425" cy="608012"/>
          </a:xfrm>
          <a:prstGeom prst="rect">
            <a:avLst/>
          </a:prstGeom>
          <a:noFill/>
          <a:ln>
            <a:noFill/>
            <a:miter lim="800000"/>
          </a:ln>
        </p:spPr>
      </p:pic>
      <p:sp>
        <p:nvSpPr>
          <p:cNvPr id="13315" name="文本框 7"/>
          <p:cNvSpPr/>
          <p:nvPr/>
        </p:nvSpPr>
        <p:spPr>
          <a:xfrm>
            <a:off x="1060450" y="752475"/>
            <a:ext cx="2954338"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教学目标与核心素养</a:t>
            </a:r>
          </a:p>
        </p:txBody>
      </p:sp>
      <p:sp>
        <p:nvSpPr>
          <p:cNvPr id="13316" name="矩形 1"/>
          <p:cNvSpPr/>
          <p:nvPr/>
        </p:nvSpPr>
        <p:spPr>
          <a:xfrm>
            <a:off x="1641475" y="2328863"/>
            <a:ext cx="10294938" cy="34147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a:lnSpc>
                <a:spcPct val="150000"/>
              </a:lnSpc>
            </a:pPr>
            <a:r>
              <a:rPr lang="zh-CN" altLang="en-US" sz="2400" b="1">
                <a:latin typeface="楷体" pitchFamily="49" charset="-122"/>
                <a:ea typeface="楷体" pitchFamily="49" charset="-122"/>
              </a:rPr>
              <a:t>语言建构与运用：</a:t>
            </a:r>
            <a:r>
              <a:rPr lang="zh-CN" altLang="zh-CN" sz="2400" b="1">
                <a:latin typeface="楷体" pitchFamily="49" charset="-122"/>
                <a:ea typeface="楷体" pitchFamily="49" charset="-122"/>
              </a:rPr>
              <a:t>学习概念的有关知识，运用逻辑规律，辨别日</a:t>
            </a:r>
          </a:p>
          <a:p>
            <a:pPr marL="0" lvl="0" indent="0">
              <a:lnSpc>
                <a:spcPct val="150000"/>
              </a:lnSpc>
            </a:pPr>
            <a:r>
              <a:rPr lang="zh-CN" altLang="zh-CN" sz="2400" b="1">
                <a:latin typeface="楷体" pitchFamily="49" charset="-122"/>
                <a:ea typeface="楷体" pitchFamily="49" charset="-122"/>
              </a:rPr>
              <a:t>                常语言表述中的逻辑错误。</a:t>
            </a:r>
          </a:p>
          <a:p>
            <a:pPr marL="0" lvl="0" indent="0">
              <a:lnSpc>
                <a:spcPct val="150000"/>
              </a:lnSpc>
            </a:pPr>
            <a:r>
              <a:rPr lang="zh-CN" altLang="en-US" sz="2400" b="1">
                <a:latin typeface="楷体" pitchFamily="49" charset="-122"/>
                <a:ea typeface="楷体" pitchFamily="49" charset="-122"/>
              </a:rPr>
              <a:t>思维发展与提升：</a:t>
            </a:r>
            <a:r>
              <a:rPr lang="zh-CN" altLang="zh-CN" sz="2400" b="1">
                <a:latin typeface="楷体" pitchFamily="49" charset="-122"/>
                <a:ea typeface="楷体" pitchFamily="49" charset="-122"/>
              </a:rPr>
              <a:t>在分析例子的基础上探究感悟，借助逻辑知识</a:t>
            </a:r>
          </a:p>
          <a:p>
            <a:pPr marL="0" lvl="0" indent="0">
              <a:lnSpc>
                <a:spcPct val="150000"/>
              </a:lnSpc>
            </a:pPr>
            <a:r>
              <a:rPr lang="zh-CN" altLang="zh-CN" sz="2400" b="1">
                <a:latin typeface="楷体" pitchFamily="49" charset="-122"/>
                <a:ea typeface="楷体" pitchFamily="49" charset="-122"/>
              </a:rPr>
              <a:t>                促进语文学习。</a:t>
            </a:r>
          </a:p>
          <a:p>
            <a:pPr marL="0" lvl="0" indent="0">
              <a:lnSpc>
                <a:spcPct val="150000"/>
              </a:lnSpc>
            </a:pPr>
            <a:r>
              <a:rPr lang="zh-CN" altLang="en-US" sz="2400" b="1">
                <a:latin typeface="楷体" pitchFamily="49" charset="-122"/>
                <a:ea typeface="楷体" pitchFamily="49" charset="-122"/>
              </a:rPr>
              <a:t>审美鉴赏与创造： 体会逻辑无处不在的魅力，自觉遵守逻辑规律。</a:t>
            </a:r>
          </a:p>
          <a:p>
            <a:pPr marL="0" lvl="0" indent="0">
              <a:lnSpc>
                <a:spcPct val="150000"/>
              </a:lnSpc>
            </a:pPr>
            <a:r>
              <a:rPr lang="zh-CN" altLang="en-US" sz="2400" b="1">
                <a:latin typeface="楷体" pitchFamily="49" charset="-122"/>
                <a:ea typeface="楷体" pitchFamily="49" charset="-122"/>
              </a:rPr>
              <a:t>文化传承与理解：引导学生清晰准确地进行语言表达，避免逻辑谬误。</a:t>
            </a:r>
          </a:p>
        </p:txBody>
      </p:sp>
      <p:sp>
        <p:nvSpPr>
          <p:cNvPr id="13317" name="TextBox 1"/>
          <p:cNvSpPr/>
          <p:nvPr/>
        </p:nvSpPr>
        <p:spPr>
          <a:xfrm>
            <a:off x="1060450" y="1581150"/>
            <a:ext cx="1992313"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itchFamily="34" charset="0"/>
                <a:ea typeface="宋体" pitchFamily="2" charset="-122"/>
              </a:defRPr>
            </a:lvl5pPr>
          </a:lstStyle>
          <a:p>
            <a:pPr marL="0" lvl="0" indent="0" eaLnBrk="1" hangingPunct="1"/>
            <a:r>
              <a:rPr lang="zh-CN" altLang="en-US" sz="3200" b="1">
                <a:latin typeface="楷体" pitchFamily="49" charset="-122"/>
                <a:ea typeface="楷体" pitchFamily="49" charset="-122"/>
              </a:rPr>
              <a:t>核心素养</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Freeform 2"/>
          <p:cNvSpPr/>
          <p:nvPr>
            <p:custDataLst>
              <p:tags r:id="rId2"/>
            </p:custDataLst>
          </p:nvPr>
        </p:nvSpPr>
        <p:spPr bwMode="auto">
          <a:xfrm>
            <a:off x="5438775" y="2849880"/>
            <a:ext cx="1314450" cy="1128395"/>
          </a:xfrm>
          <a:custGeom>
            <a:gdLst>
              <a:gd name="T0" fmla="+- 0 449 449"/>
              <a:gd name="T1" fmla="*/ T0 w 21003"/>
              <a:gd name="T2" fmla="+- 0 17833 1814"/>
              <a:gd name="T3" fmla="*/ 17833 h 17825"/>
              <a:gd name="T4" fmla="+- 0 19312 449"/>
              <a:gd name="T5" fmla="*/ T4 w 21003"/>
              <a:gd name="T6" fmla="+- 0 9969 1814"/>
              <a:gd name="T7" fmla="*/ 9969 h 17825"/>
              <a:gd name="T8" fmla="+- 0 21354 449"/>
              <a:gd name="T9" fmla="*/ T8 w 21003"/>
              <a:gd name="T10" fmla="+- 0 3389 1814"/>
              <a:gd name="T11" fmla="*/ 3389 h 17825"/>
              <a:gd name="T12" fmla="+- 0 20083 449"/>
              <a:gd name="T13" fmla="*/ T12 w 21003"/>
              <a:gd name="T14" fmla="+- 0 3056 1814"/>
              <a:gd name="T15" fmla="*/ 3056 h 17825"/>
              <a:gd name="T16" fmla="+- 0 6548 449"/>
              <a:gd name="T17" fmla="*/ T16 w 21003"/>
              <a:gd name="T18" fmla="+- 0 3375 1814"/>
              <a:gd name="T19" fmla="*/ 3375 h 17825"/>
              <a:gd name="T20" fmla="+- 0 449 449"/>
              <a:gd name="T21" fmla="*/ T20 w 21003"/>
              <a:gd name="T22" fmla="+- 0 17833 1814"/>
              <a:gd name="T23" fmla="*/ 17833 h 17825"/>
              <a:gd name="T24" fmla="+- 0 449 449"/>
              <a:gd name="T25" fmla="*/ T24 w 21003"/>
              <a:gd name="T26" fmla="+- 0 17833 1814"/>
              <a:gd name="T27" fmla="*/ 17833 h 17825"/>
            </a:gdLst>
            <a:cxnLst>
              <a:cxn ang="0">
                <a:pos x="T1" y="T3"/>
              </a:cxn>
              <a:cxn ang="0">
                <a:pos x="T5" y="T7"/>
              </a:cxn>
              <a:cxn ang="0">
                <a:pos x="T9" y="T11"/>
              </a:cxn>
              <a:cxn ang="0">
                <a:pos x="T13" y="T15"/>
              </a:cxn>
              <a:cxn ang="0">
                <a:pos x="T17" y="T19"/>
              </a:cxn>
              <a:cxn ang="0">
                <a:pos x="T21" y="T23"/>
              </a:cxn>
              <a:cxn ang="0">
                <a:pos x="T25" y="T27"/>
              </a:cxn>
            </a:cxnLst>
            <a:rect l="0" t="0" r="r" b="b"/>
            <a:pathLst>
              <a:path w="21003" h="17825">
                <a:moveTo>
                  <a:pt x="0" y="16019"/>
                </a:moveTo>
                <a:cubicBezTo>
                  <a:pt x="7953" y="18811"/>
                  <a:pt x="15290" y="19786"/>
                  <a:pt x="18863" y="8155"/>
                </a:cubicBezTo>
                <a:cubicBezTo>
                  <a:pt x="19676" y="5451"/>
                  <a:pt x="20261" y="2175"/>
                  <a:pt x="20905" y="1575"/>
                </a:cubicBezTo>
                <a:cubicBezTo>
                  <a:pt x="21098" y="1286"/>
                  <a:pt x="21151" y="1131"/>
                  <a:pt x="19634" y="1242"/>
                </a:cubicBezTo>
                <a:cubicBezTo>
                  <a:pt x="18117" y="1353"/>
                  <a:pt x="11299" y="-1814"/>
                  <a:pt x="6099" y="1561"/>
                </a:cubicBezTo>
                <a:cubicBezTo>
                  <a:pt x="-449" y="5810"/>
                  <a:pt x="1711" y="13199"/>
                  <a:pt x="0" y="16019"/>
                </a:cubicBezTo>
                <a:close/>
                <a:moveTo>
                  <a:pt x="0" y="16019"/>
                </a:moveTo>
              </a:path>
            </a:pathLst>
          </a:custGeom>
          <a:solidFill>
            <a:srgbClr val="70AD47"/>
          </a:solidFill>
          <a:ln>
            <a:noFill/>
          </a:ln>
        </p:spPr>
        <p:txBody>
          <a:bodyPr lIns="0" tIns="0" rIns="0" bIns="0"/>
          <a:lstStyle/>
          <a:p>
            <a:endParaRPr lang="en-US" sz="1350">
              <a:solidFill>
                <a:srgbClr val="000000"/>
              </a:solidFill>
              <a:sym typeface="微软雅黑" panose="020b0503020204020204" charset="-122"/>
            </a:endParaRPr>
          </a:p>
        </p:txBody>
      </p:sp>
      <p:sp>
        <p:nvSpPr>
          <p:cNvPr id="7" name="Freeform 6"/>
          <p:cNvSpPr/>
          <p:nvPr>
            <p:custDataLst>
              <p:tags r:id="rId3"/>
            </p:custDataLst>
          </p:nvPr>
        </p:nvSpPr>
        <p:spPr bwMode="auto">
          <a:xfrm>
            <a:off x="5049779" y="967565"/>
            <a:ext cx="1021194" cy="2002163"/>
          </a:xfrm>
          <a:custGeom>
            <a:gdLst>
              <a:gd name="T0" fmla="+- 0 4181 1625"/>
              <a:gd name="T1" fmla="*/ T0 w 19535"/>
              <a:gd name="T2" fmla="+- 0 21600 247"/>
              <a:gd name="T3" fmla="*/ 21600 h 21353"/>
              <a:gd name="T4" fmla="+- 0 8916 1625"/>
              <a:gd name="T5" fmla="*/ T4 w 19535"/>
              <a:gd name="T6" fmla="+- 0 5181 247"/>
              <a:gd name="T7" fmla="*/ 5181 h 21353"/>
              <a:gd name="T8" fmla="+- 0 18324 1625"/>
              <a:gd name="T9" fmla="*/ T8 w 19535"/>
              <a:gd name="T10" fmla="+- 0 418 247"/>
              <a:gd name="T11" fmla="*/ 418 h 21353"/>
              <a:gd name="T12" fmla="+- 0 18856 1625"/>
              <a:gd name="T13" fmla="*/ T12 w 19535"/>
              <a:gd name="T14" fmla="+- 0 888 247"/>
              <a:gd name="T15" fmla="*/ 888 h 21353"/>
              <a:gd name="T16" fmla="+- 0 21101 1625"/>
              <a:gd name="T17" fmla="*/ T16 w 19535"/>
              <a:gd name="T18" fmla="+- 0 10171 247"/>
              <a:gd name="T19" fmla="*/ 10171 h 21353"/>
              <a:gd name="T20" fmla="+- 0 7468 1625"/>
              <a:gd name="T21" fmla="*/ T20 w 19535"/>
              <a:gd name="T22" fmla="+- 0 20041 247"/>
              <a:gd name="T23" fmla="*/ 20041 h 21353"/>
              <a:gd name="T24" fmla="+- 0 4181 1625"/>
              <a:gd name="T25" fmla="*/ T24 w 19535"/>
              <a:gd name="T26" fmla="+- 0 21600 247"/>
              <a:gd name="T27" fmla="*/ 21600 h 21353"/>
              <a:gd name="T28" fmla="+- 0 4181 1625"/>
              <a:gd name="T29" fmla="*/ T28 w 19535"/>
              <a:gd name="T30" fmla="+- 0 21600 247"/>
              <a:gd name="T31" fmla="*/ 21600 h 21353"/>
            </a:gd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9535" h="21353">
                <a:moveTo>
                  <a:pt x="2556" y="21353"/>
                </a:moveTo>
                <a:cubicBezTo>
                  <a:pt x="-1270" y="17889"/>
                  <a:pt x="-1625" y="8998"/>
                  <a:pt x="7291" y="4934"/>
                </a:cubicBezTo>
                <a:cubicBezTo>
                  <a:pt x="16208" y="871"/>
                  <a:pt x="16269" y="589"/>
                  <a:pt x="16699" y="171"/>
                </a:cubicBezTo>
                <a:cubicBezTo>
                  <a:pt x="17128" y="-247"/>
                  <a:pt x="17303" y="175"/>
                  <a:pt x="17231" y="641"/>
                </a:cubicBezTo>
                <a:cubicBezTo>
                  <a:pt x="17159" y="1107"/>
                  <a:pt x="19975" y="5498"/>
                  <a:pt x="19476" y="9924"/>
                </a:cubicBezTo>
                <a:cubicBezTo>
                  <a:pt x="18977" y="14350"/>
                  <a:pt x="12944" y="18027"/>
                  <a:pt x="5843" y="19794"/>
                </a:cubicBezTo>
                <a:cubicBezTo>
                  <a:pt x="4131" y="20182"/>
                  <a:pt x="2875" y="20281"/>
                  <a:pt x="2556" y="21353"/>
                </a:cubicBezTo>
                <a:close/>
                <a:moveTo>
                  <a:pt x="2556" y="21353"/>
                </a:moveTo>
              </a:path>
            </a:pathLst>
          </a:custGeom>
          <a:solidFill>
            <a:srgbClr val="70AD47"/>
          </a:solidFill>
          <a:ln>
            <a:noFill/>
          </a:ln>
        </p:spPr>
        <p:txBody>
          <a:bodyPr lIns="0" tIns="0" rIns="0" bIns="0"/>
          <a:lstStyle/>
          <a:p>
            <a:endParaRPr lang="en-US" sz="1350">
              <a:solidFill>
                <a:srgbClr val="000000"/>
              </a:solidFill>
              <a:sym typeface="微软雅黑" panose="020b0503020204020204" charset="-122"/>
            </a:endParaRPr>
          </a:p>
        </p:txBody>
      </p:sp>
      <p:sp>
        <p:nvSpPr>
          <p:cNvPr id="8" name="Freeform 7"/>
          <p:cNvSpPr/>
          <p:nvPr>
            <p:custDataLst>
              <p:tags r:id="rId4"/>
            </p:custDataLst>
          </p:nvPr>
        </p:nvSpPr>
        <p:spPr bwMode="auto">
          <a:xfrm>
            <a:off x="4058285" y="1459230"/>
            <a:ext cx="1014095" cy="1183005"/>
          </a:xfrm>
          <a:custGeom>
            <a:gdLst>
              <a:gd name="T0" fmla="+- 0 4212 3556"/>
              <a:gd name="T1" fmla="*/ T0 w 17674"/>
              <a:gd name="T2" fmla="+- 0 322 241"/>
              <a:gd name="T3" fmla="*/ 322 h 21359"/>
              <a:gd name="T4" fmla="+- 0 6356 3556"/>
              <a:gd name="T5" fmla="*/ T4 w 17674"/>
              <a:gd name="T6" fmla="+- 0 1057 241"/>
              <a:gd name="T7" fmla="*/ 1057 h 21359"/>
              <a:gd name="T8" fmla="+- 0 17043 3556"/>
              <a:gd name="T9" fmla="*/ T8 w 17674"/>
              <a:gd name="T10" fmla="+- 0 4052 241"/>
              <a:gd name="T11" fmla="*/ 4052 h 21359"/>
              <a:gd name="T12" fmla="+- 0 21164 3556"/>
              <a:gd name="T13" fmla="*/ T12 w 17674"/>
              <a:gd name="T14" fmla="+- 0 10456 241"/>
              <a:gd name="T15" fmla="*/ 10456 h 21359"/>
              <a:gd name="T16" fmla="+- 0 20280 3556"/>
              <a:gd name="T17" fmla="*/ T16 w 17674"/>
              <a:gd name="T18" fmla="+- 0 21600 241"/>
              <a:gd name="T19" fmla="*/ 21600 h 21359"/>
              <a:gd name="T20" fmla="+- 0 4072 3556"/>
              <a:gd name="T21" fmla="*/ T20 w 17674"/>
              <a:gd name="T22" fmla="+- 0 4720 241"/>
              <a:gd name="T23" fmla="*/ 4720 h 21359"/>
              <a:gd name="T24" fmla="+- 0 4212 3556"/>
              <a:gd name="T25" fmla="*/ T24 w 17674"/>
              <a:gd name="T26" fmla="+- 0 322 241"/>
              <a:gd name="T27" fmla="*/ 322 h 21359"/>
              <a:gd name="T28" fmla="+- 0 4212 3556"/>
              <a:gd name="T29" fmla="*/ T28 w 17674"/>
              <a:gd name="T30" fmla="+- 0 322 241"/>
              <a:gd name="T31" fmla="*/ 322 h 21359"/>
            </a:gd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7674" h="21359">
                <a:moveTo>
                  <a:pt x="656" y="81"/>
                </a:moveTo>
                <a:cubicBezTo>
                  <a:pt x="1364" y="-241"/>
                  <a:pt x="2171" y="479"/>
                  <a:pt x="2800" y="816"/>
                </a:cubicBezTo>
                <a:cubicBezTo>
                  <a:pt x="3428" y="1152"/>
                  <a:pt x="10678" y="2181"/>
                  <a:pt x="13487" y="3811"/>
                </a:cubicBezTo>
                <a:cubicBezTo>
                  <a:pt x="16297" y="5442"/>
                  <a:pt x="18044" y="7647"/>
                  <a:pt x="17608" y="10215"/>
                </a:cubicBezTo>
                <a:cubicBezTo>
                  <a:pt x="15297" y="13865"/>
                  <a:pt x="15836" y="18504"/>
                  <a:pt x="16724" y="21359"/>
                </a:cubicBezTo>
                <a:cubicBezTo>
                  <a:pt x="-3556" y="19002"/>
                  <a:pt x="102" y="7413"/>
                  <a:pt x="516" y="4479"/>
                </a:cubicBezTo>
                <a:cubicBezTo>
                  <a:pt x="930" y="1546"/>
                  <a:pt x="759" y="642"/>
                  <a:pt x="656" y="81"/>
                </a:cubicBezTo>
                <a:close/>
                <a:moveTo>
                  <a:pt x="656" y="81"/>
                </a:moveTo>
              </a:path>
            </a:pathLst>
          </a:custGeom>
          <a:solidFill>
            <a:srgbClr val="70AD47"/>
          </a:solidFill>
          <a:ln>
            <a:noFill/>
          </a:ln>
        </p:spPr>
        <p:txBody>
          <a:bodyPr lIns="0" tIns="0" rIns="0" bIns="0"/>
          <a:lstStyle/>
          <a:p>
            <a:endParaRPr lang="en-US" sz="1350">
              <a:solidFill>
                <a:srgbClr val="000000"/>
              </a:solidFill>
              <a:sym typeface="微软雅黑" panose="020b0503020204020204" charset="-122"/>
            </a:endParaRPr>
          </a:p>
        </p:txBody>
      </p:sp>
      <p:sp>
        <p:nvSpPr>
          <p:cNvPr id="10" name="Freeform 9"/>
          <p:cNvSpPr/>
          <p:nvPr>
            <p:custDataLst>
              <p:tags r:id="rId5"/>
            </p:custDataLst>
          </p:nvPr>
        </p:nvSpPr>
        <p:spPr bwMode="auto">
          <a:xfrm>
            <a:off x="4886157" y="2969907"/>
            <a:ext cx="687756" cy="1621692"/>
          </a:xfrm>
          <a:custGeom>
            <a:gdLst>
              <a:gd name="T0" fmla="*/ 13999 w 21600"/>
              <a:gd name="T1" fmla="*/ 21385 h 21600"/>
              <a:gd name="T2" fmla="*/ 14380 w 21600"/>
              <a:gd name="T3" fmla="*/ 18538 h 21600"/>
              <a:gd name="T4" fmla="*/ 21600 w 21600"/>
              <a:gd name="T5" fmla="*/ 11388 h 21600"/>
              <a:gd name="T6" fmla="*/ 13435 w 21600"/>
              <a:gd name="T7" fmla="*/ 16550 h 21600"/>
              <a:gd name="T8" fmla="*/ 6700 w 21600"/>
              <a:gd name="T9" fmla="*/ 6593 h 21600"/>
              <a:gd name="T10" fmla="*/ 6586 w 21600"/>
              <a:gd name="T11" fmla="*/ 4725 h 21600"/>
              <a:gd name="T12" fmla="*/ 8066 w 21600"/>
              <a:gd name="T13" fmla="*/ 1630 h 21600"/>
              <a:gd name="T14" fmla="*/ 8199 w 21600"/>
              <a:gd name="T15" fmla="*/ 0 h 21600"/>
              <a:gd name="T16" fmla="*/ 6081 w 21600"/>
              <a:gd name="T17" fmla="*/ 2718 h 21600"/>
              <a:gd name="T18" fmla="*/ 4922 w 21600"/>
              <a:gd name="T19" fmla="*/ 7737 h 21600"/>
              <a:gd name="T20" fmla="*/ 5239 w 21600"/>
              <a:gd name="T21" fmla="*/ 9707 h 21600"/>
              <a:gd name="T22" fmla="*/ 0 w 21600"/>
              <a:gd name="T23" fmla="*/ 7364 h 21600"/>
              <a:gd name="T24" fmla="*/ 6465 w 21600"/>
              <a:gd name="T25" fmla="*/ 12078 h 21600"/>
              <a:gd name="T26" fmla="*/ 8787 w 21600"/>
              <a:gd name="T27" fmla="*/ 21600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3999" y="21385"/>
                </a:moveTo>
                <a:cubicBezTo>
                  <a:pt x="14737" y="19839"/>
                  <a:pt x="14380" y="18538"/>
                  <a:pt x="14380" y="18538"/>
                </a:cubicBezTo>
                <a:cubicBezTo>
                  <a:pt x="14380" y="18538"/>
                  <a:pt x="16629" y="13916"/>
                  <a:pt x="21600" y="11388"/>
                </a:cubicBezTo>
                <a:cubicBezTo>
                  <a:pt x="18232" y="11806"/>
                  <a:pt x="13860" y="15527"/>
                  <a:pt x="13435" y="16550"/>
                </a:cubicBezTo>
                <a:cubicBezTo>
                  <a:pt x="11160" y="12547"/>
                  <a:pt x="6636" y="10878"/>
                  <a:pt x="6700" y="6593"/>
                </a:cubicBezTo>
                <a:cubicBezTo>
                  <a:pt x="6496" y="4801"/>
                  <a:pt x="6453" y="4792"/>
                  <a:pt x="6586" y="4725"/>
                </a:cubicBezTo>
                <a:cubicBezTo>
                  <a:pt x="8333" y="3650"/>
                  <a:pt x="7798" y="1924"/>
                  <a:pt x="8066" y="1630"/>
                </a:cubicBezTo>
                <a:cubicBezTo>
                  <a:pt x="8333" y="1298"/>
                  <a:pt x="8199" y="0"/>
                  <a:pt x="8199" y="0"/>
                </a:cubicBezTo>
                <a:cubicBezTo>
                  <a:pt x="6683" y="1336"/>
                  <a:pt x="6215" y="1863"/>
                  <a:pt x="6081" y="2718"/>
                </a:cubicBezTo>
                <a:cubicBezTo>
                  <a:pt x="5948" y="3572"/>
                  <a:pt x="4855" y="5794"/>
                  <a:pt x="4922" y="7737"/>
                </a:cubicBezTo>
                <a:cubicBezTo>
                  <a:pt x="5082" y="8844"/>
                  <a:pt x="5239" y="9707"/>
                  <a:pt x="5239" y="9707"/>
                </a:cubicBezTo>
                <a:cubicBezTo>
                  <a:pt x="2679" y="8171"/>
                  <a:pt x="0" y="7364"/>
                  <a:pt x="0" y="7364"/>
                </a:cubicBezTo>
                <a:cubicBezTo>
                  <a:pt x="2566" y="9335"/>
                  <a:pt x="4635" y="9791"/>
                  <a:pt x="6465" y="12078"/>
                </a:cubicBezTo>
                <a:cubicBezTo>
                  <a:pt x="8295" y="14365"/>
                  <a:pt x="11215" y="18114"/>
                  <a:pt x="8787" y="21600"/>
                </a:cubicBezTo>
              </a:path>
            </a:pathLst>
          </a:custGeom>
          <a:solidFill>
            <a:srgbClr val="E1E6EB"/>
          </a:solidFill>
          <a:ln w="12700" cap="flat">
            <a:solidFill>
              <a:srgbClr val="A0AAB4"/>
            </a:solidFill>
            <a:prstDash val="solid"/>
            <a:miter lim="800000"/>
            <a:headEnd type="none" w="med" len="med"/>
            <a:tailEnd type="none" w="med" len="med"/>
          </a:ln>
        </p:spPr>
        <p:txBody>
          <a:bodyPr lIns="0" tIns="0" rIns="0" bIns="0"/>
          <a:lstStyle/>
          <a:p>
            <a:endParaRPr lang="en-US" sz="1350">
              <a:solidFill>
                <a:srgbClr val="000000"/>
              </a:solidFill>
              <a:sym typeface="微软雅黑" panose="020b0503020204020204" charset="-122"/>
            </a:endParaRPr>
          </a:p>
        </p:txBody>
      </p:sp>
      <p:sp>
        <p:nvSpPr>
          <p:cNvPr id="15" name="Freeform 14"/>
          <p:cNvSpPr/>
          <p:nvPr>
            <p:custDataLst>
              <p:tags r:id="rId6"/>
            </p:custDataLst>
          </p:nvPr>
        </p:nvSpPr>
        <p:spPr bwMode="auto">
          <a:xfrm>
            <a:off x="3521075" y="2614295"/>
            <a:ext cx="1365250" cy="1054100"/>
          </a:xfrm>
          <a:custGeom>
            <a:gdLst>
              <a:gd name="T0" fmla="+- 0 21600 604"/>
              <a:gd name="T1" fmla="*/ T0 w 20996"/>
              <a:gd name="T2" fmla="+- 0 18575 2579"/>
              <a:gd name="T3" fmla="*/ 18575 h 17236"/>
              <a:gd name="T4" fmla="+- 0 6565 604"/>
              <a:gd name="T5" fmla="*/ T4 w 20996"/>
              <a:gd name="T6" fmla="+- 0 18526 2579"/>
              <a:gd name="T7" fmla="*/ 18526 h 17236"/>
              <a:gd name="T8" fmla="+- 0 1015 604"/>
              <a:gd name="T9" fmla="*/ T8 w 20996"/>
              <a:gd name="T10" fmla="+- 0 4608 2579"/>
              <a:gd name="T11" fmla="*/ 4608 h 17236"/>
              <a:gd name="T12" fmla="+- 0 2428 604"/>
              <a:gd name="T13" fmla="*/ T12 w 20996"/>
              <a:gd name="T14" fmla="+- 0 3811 2579"/>
              <a:gd name="T15" fmla="*/ 3811 h 17236"/>
              <a:gd name="T16" fmla="+- 0 16548 604"/>
              <a:gd name="T17" fmla="*/ T16 w 20996"/>
              <a:gd name="T18" fmla="+- 0 5784 2579"/>
              <a:gd name="T19" fmla="*/ 5784 h 17236"/>
              <a:gd name="T20" fmla="+- 0 21600 604"/>
              <a:gd name="T21" fmla="*/ T20 w 20996"/>
              <a:gd name="T22" fmla="+- 0 18575 2579"/>
              <a:gd name="T23" fmla="*/ 18575 h 17236"/>
              <a:gd name="T24" fmla="+- 0 21600 604"/>
              <a:gd name="T25" fmla="*/ T24 w 20996"/>
              <a:gd name="T26" fmla="+- 0 18575 2579"/>
              <a:gd name="T27" fmla="*/ 18575 h 17236"/>
            </a:gdLst>
            <a:cxnLst>
              <a:cxn ang="0">
                <a:pos x="T1" y="T3"/>
              </a:cxn>
              <a:cxn ang="0">
                <a:pos x="T5" y="T7"/>
              </a:cxn>
              <a:cxn ang="0">
                <a:pos x="T9" y="T11"/>
              </a:cxn>
              <a:cxn ang="0">
                <a:pos x="T13" y="T15"/>
              </a:cxn>
              <a:cxn ang="0">
                <a:pos x="T17" y="T19"/>
              </a:cxn>
              <a:cxn ang="0">
                <a:pos x="T21" y="T23"/>
              </a:cxn>
              <a:cxn ang="0">
                <a:pos x="T25" y="T27"/>
              </a:cxn>
            </a:cxnLst>
            <a:rect l="0" t="0" r="r" b="b"/>
            <a:pathLst>
              <a:path w="20996" h="17236">
                <a:moveTo>
                  <a:pt x="20996" y="15996"/>
                </a:moveTo>
                <a:cubicBezTo>
                  <a:pt x="19022" y="15575"/>
                  <a:pt x="11352" y="19021"/>
                  <a:pt x="5961" y="15947"/>
                </a:cubicBezTo>
                <a:cubicBezTo>
                  <a:pt x="570" y="12874"/>
                  <a:pt x="1426" y="3847"/>
                  <a:pt x="411" y="2029"/>
                </a:cubicBezTo>
                <a:cubicBezTo>
                  <a:pt x="-604" y="317"/>
                  <a:pt x="411" y="1232"/>
                  <a:pt x="1824" y="1232"/>
                </a:cubicBezTo>
                <a:cubicBezTo>
                  <a:pt x="3237" y="1232"/>
                  <a:pt x="10375" y="-2579"/>
                  <a:pt x="15944" y="3205"/>
                </a:cubicBezTo>
                <a:cubicBezTo>
                  <a:pt x="19882" y="7305"/>
                  <a:pt x="19473" y="14026"/>
                  <a:pt x="20996" y="15996"/>
                </a:cubicBezTo>
                <a:close/>
                <a:moveTo>
                  <a:pt x="20996" y="15996"/>
                </a:moveTo>
              </a:path>
            </a:pathLst>
          </a:custGeom>
          <a:solidFill>
            <a:srgbClr val="70AD47"/>
          </a:solidFill>
          <a:ln>
            <a:noFill/>
          </a:ln>
        </p:spPr>
        <p:txBody>
          <a:bodyPr lIns="0" tIns="0" rIns="0" bIns="0"/>
          <a:lstStyle/>
          <a:p>
            <a:endParaRPr lang="en-US" sz="1350">
              <a:solidFill>
                <a:srgbClr val="000000"/>
              </a:solidFill>
              <a:sym typeface="微软雅黑" panose="020b0503020204020204" charset="-122"/>
            </a:endParaRPr>
          </a:p>
        </p:txBody>
      </p:sp>
      <p:sp>
        <p:nvSpPr>
          <p:cNvPr id="33" name="文本框 32"/>
          <p:cNvSpPr txBox="1"/>
          <p:nvPr>
            <p:custDataLst>
              <p:tags r:id="rId7"/>
            </p:custDataLst>
          </p:nvPr>
        </p:nvSpPr>
        <p:spPr>
          <a:xfrm>
            <a:off x="7442835" y="2849880"/>
            <a:ext cx="3074035" cy="583565"/>
          </a:xfrm>
          <a:prstGeom prst="rect">
            <a:avLst/>
          </a:prstGeom>
          <a:noFill/>
        </p:spPr>
        <p:txBody>
          <a:bodyPr wrap="square" rtlCol="0">
            <a:spAutoFit/>
          </a:bodyPr>
          <a:lstStyle/>
          <a:p>
            <a:r>
              <a:rPr lang="zh-CN" altLang="en-US" sz="3200" b="1">
                <a:solidFill>
                  <a:srgbClr val="000000"/>
                </a:solidFill>
              </a:rPr>
              <a:t>充分理由律</a:t>
            </a:r>
          </a:p>
        </p:txBody>
      </p:sp>
      <p:sp>
        <p:nvSpPr>
          <p:cNvPr id="34" name="文本框 33"/>
          <p:cNvSpPr txBox="1"/>
          <p:nvPr>
            <p:custDataLst>
              <p:tags r:id="rId8"/>
            </p:custDataLst>
          </p:nvPr>
        </p:nvSpPr>
        <p:spPr>
          <a:xfrm>
            <a:off x="7120832" y="1541064"/>
            <a:ext cx="2053136" cy="583565"/>
          </a:xfrm>
          <a:prstGeom prst="rect">
            <a:avLst/>
          </a:prstGeom>
          <a:noFill/>
        </p:spPr>
        <p:txBody>
          <a:bodyPr wrap="square" rtlCol="0">
            <a:spAutoFit/>
          </a:bodyPr>
          <a:lstStyle/>
          <a:p>
            <a:r>
              <a:rPr lang="zh-CN" altLang="en-US" sz="3200" b="1">
                <a:solidFill>
                  <a:srgbClr val="000000"/>
                </a:solidFill>
              </a:rPr>
              <a:t>排中律</a:t>
            </a:r>
          </a:p>
        </p:txBody>
      </p:sp>
      <p:sp>
        <p:nvSpPr>
          <p:cNvPr id="35" name="文本框 34"/>
          <p:cNvSpPr txBox="1"/>
          <p:nvPr>
            <p:custDataLst>
              <p:tags r:id="rId9"/>
            </p:custDataLst>
          </p:nvPr>
        </p:nvSpPr>
        <p:spPr>
          <a:xfrm>
            <a:off x="1255947" y="2849620"/>
            <a:ext cx="2053136" cy="583565"/>
          </a:xfrm>
          <a:prstGeom prst="rect">
            <a:avLst/>
          </a:prstGeom>
          <a:noFill/>
        </p:spPr>
        <p:txBody>
          <a:bodyPr wrap="square" rtlCol="0">
            <a:spAutoFit/>
          </a:bodyPr>
          <a:lstStyle/>
          <a:p>
            <a:pPr algn="r"/>
            <a:r>
              <a:rPr lang="zh-CN" altLang="en-US" sz="3200" b="1">
                <a:solidFill>
                  <a:srgbClr val="000000"/>
                </a:solidFill>
              </a:rPr>
              <a:t>同一律</a:t>
            </a:r>
          </a:p>
        </p:txBody>
      </p:sp>
      <p:sp>
        <p:nvSpPr>
          <p:cNvPr id="36" name="文本框 35"/>
          <p:cNvSpPr txBox="1"/>
          <p:nvPr>
            <p:custDataLst>
              <p:tags r:id="rId10"/>
            </p:custDataLst>
          </p:nvPr>
        </p:nvSpPr>
        <p:spPr>
          <a:xfrm>
            <a:off x="1096010" y="1459865"/>
            <a:ext cx="2346325" cy="583565"/>
          </a:xfrm>
          <a:prstGeom prst="rect">
            <a:avLst/>
          </a:prstGeom>
          <a:noFill/>
        </p:spPr>
        <p:txBody>
          <a:bodyPr wrap="square" rtlCol="0">
            <a:spAutoFit/>
          </a:bodyPr>
          <a:lstStyle/>
          <a:p>
            <a:pPr algn="r"/>
            <a:r>
              <a:rPr lang="en-US" altLang="zh-CN" sz="3200" b="1">
                <a:solidFill>
                  <a:srgbClr val="000000"/>
                </a:solidFill>
              </a:rPr>
              <a:t>(</a:t>
            </a:r>
            <a:r>
              <a:rPr lang="zh-CN" altLang="en-US" sz="3200" b="1">
                <a:solidFill>
                  <a:srgbClr val="000000"/>
                </a:solidFill>
              </a:rPr>
              <a:t>不</a:t>
            </a:r>
            <a:r>
              <a:rPr lang="en-US" altLang="zh-CN" sz="3200" b="1">
                <a:solidFill>
                  <a:srgbClr val="000000"/>
                </a:solidFill>
              </a:rPr>
              <a:t>)</a:t>
            </a:r>
            <a:r>
              <a:rPr lang="zh-CN" altLang="en-US" sz="3200" b="1">
                <a:solidFill>
                  <a:srgbClr val="000000"/>
                </a:solidFill>
              </a:rPr>
              <a:t>矛盾律</a:t>
            </a:r>
          </a:p>
        </p:txBody>
      </p:sp>
      <p:cxnSp>
        <p:nvCxnSpPr>
          <p:cNvPr id="43" name="直接连接符 42"/>
          <p:cNvCxnSpPr/>
          <p:nvPr>
            <p:custDataLst>
              <p:tags r:id="rId11"/>
            </p:custDataLst>
          </p:nvPr>
        </p:nvCxnSpPr>
        <p:spPr>
          <a:xfrm>
            <a:off x="3309028" y="3141812"/>
            <a:ext cx="860606" cy="0"/>
          </a:xfrm>
          <a:prstGeom prst="line">
            <a:avLst/>
          </a:prstGeom>
          <a:ln>
            <a:solidFill>
              <a:srgbClr val="70AD47"/>
            </a:solidFill>
            <a:prstDash val="dash"/>
            <a:headEnd type="oval"/>
            <a:tailEnd type="oval"/>
          </a:ln>
        </p:spPr>
        <p:style>
          <a:lnRef idx="1">
            <a:srgbClr val="70AD47"/>
          </a:lnRef>
          <a:fillRef idx="0">
            <a:srgbClr val="70AD47"/>
          </a:fillRef>
          <a:effectRef idx="0">
            <a:srgbClr val="70AD47"/>
          </a:effectRef>
          <a:fontRef idx="minor">
            <a:srgbClr val="000000"/>
          </a:fontRef>
        </p:style>
      </p:cxnSp>
      <p:cxnSp>
        <p:nvCxnSpPr>
          <p:cNvPr id="38" name="直接连接符 37"/>
          <p:cNvCxnSpPr/>
          <p:nvPr>
            <p:custDataLst>
              <p:tags r:id="rId12"/>
            </p:custDataLst>
          </p:nvPr>
        </p:nvCxnSpPr>
        <p:spPr>
          <a:xfrm>
            <a:off x="3616774" y="1832732"/>
            <a:ext cx="860606" cy="0"/>
          </a:xfrm>
          <a:prstGeom prst="line">
            <a:avLst/>
          </a:prstGeom>
          <a:ln>
            <a:solidFill>
              <a:srgbClr val="70AD47"/>
            </a:solidFill>
            <a:prstDash val="dash"/>
            <a:headEnd type="oval"/>
            <a:tailEnd type="oval"/>
          </a:ln>
        </p:spPr>
        <p:style>
          <a:lnRef idx="1">
            <a:srgbClr val="70AD47"/>
          </a:lnRef>
          <a:fillRef idx="0">
            <a:srgbClr val="70AD47"/>
          </a:fillRef>
          <a:effectRef idx="0">
            <a:srgbClr val="70AD47"/>
          </a:effectRef>
          <a:fontRef idx="minor">
            <a:srgbClr val="000000"/>
          </a:fontRef>
        </p:style>
      </p:cxnSp>
      <p:cxnSp>
        <p:nvCxnSpPr>
          <p:cNvPr id="44" name="直接连接符 43"/>
          <p:cNvCxnSpPr/>
          <p:nvPr>
            <p:custDataLst>
              <p:tags r:id="rId13"/>
            </p:custDataLst>
          </p:nvPr>
        </p:nvCxnSpPr>
        <p:spPr>
          <a:xfrm flipH="1">
            <a:off x="6002372" y="1832732"/>
            <a:ext cx="940631" cy="0"/>
          </a:xfrm>
          <a:prstGeom prst="line">
            <a:avLst/>
          </a:prstGeom>
          <a:ln>
            <a:solidFill>
              <a:srgbClr val="70AD47"/>
            </a:solidFill>
            <a:prstDash val="dash"/>
            <a:headEnd type="oval"/>
            <a:tailEnd type="oval"/>
          </a:ln>
        </p:spPr>
        <p:style>
          <a:lnRef idx="1">
            <a:srgbClr val="70AD47"/>
          </a:lnRef>
          <a:fillRef idx="0">
            <a:srgbClr val="70AD47"/>
          </a:fillRef>
          <a:effectRef idx="0">
            <a:srgbClr val="70AD47"/>
          </a:effectRef>
          <a:fontRef idx="minor">
            <a:srgbClr val="000000"/>
          </a:fontRef>
        </p:style>
      </p:cxnSp>
      <p:cxnSp>
        <p:nvCxnSpPr>
          <p:cNvPr id="47" name="直接连接符 46"/>
          <p:cNvCxnSpPr/>
          <p:nvPr>
            <p:custDataLst>
              <p:tags r:id="rId14"/>
            </p:custDataLst>
          </p:nvPr>
        </p:nvCxnSpPr>
        <p:spPr>
          <a:xfrm flipH="1">
            <a:off x="6502178" y="3240180"/>
            <a:ext cx="940631" cy="0"/>
          </a:xfrm>
          <a:prstGeom prst="line">
            <a:avLst/>
          </a:prstGeom>
          <a:ln>
            <a:solidFill>
              <a:srgbClr val="70AD47"/>
            </a:solidFill>
            <a:prstDash val="dash"/>
            <a:headEnd type="oval"/>
            <a:tailEnd type="oval"/>
          </a:ln>
        </p:spPr>
        <p:style>
          <a:lnRef idx="1">
            <a:srgbClr val="70AD47"/>
          </a:lnRef>
          <a:fillRef idx="0">
            <a:srgbClr val="70AD47"/>
          </a:fillRef>
          <a:effectRef idx="0">
            <a:srgbClr val="70AD47"/>
          </a:effectRef>
          <a:fontRef idx="minor">
            <a:srgbClr val="000000"/>
          </a:fontRef>
        </p:style>
      </p:cxnSp>
      <p:grpSp>
        <p:nvGrpSpPr>
          <p:cNvPr id="4" name="组合 3"/>
          <p:cNvGrpSpPr/>
          <p:nvPr>
            <p:custDataLst>
              <p:tags r:id="rId15"/>
            </p:custDataLst>
          </p:nvPr>
        </p:nvGrpSpPr>
        <p:grpSpPr>
          <a:xfrm>
            <a:off x="4134478" y="4578977"/>
            <a:ext cx="2373711" cy="464550"/>
            <a:chOff x="4544897" y="6383856"/>
            <a:chExt cx="3164948" cy="619400"/>
          </a:xfrm>
        </p:grpSpPr>
        <p:sp>
          <p:nvSpPr>
            <p:cNvPr id="12" name="Freeform 11"/>
            <p:cNvSpPr/>
            <p:nvPr>
              <p:custDataLst>
                <p:tags r:id="rId16"/>
              </p:custDataLst>
            </p:nvPr>
          </p:nvSpPr>
          <p:spPr bwMode="auto">
            <a:xfrm>
              <a:off x="4544897" y="6383856"/>
              <a:ext cx="3164948" cy="619400"/>
            </a:xfrm>
            <a:custGeom>
              <a:gdLst>
                <a:gd name="T0" fmla="*/ 0 w 21600"/>
                <a:gd name="T1" fmla="+- 0 21506 1179"/>
                <a:gd name="T2" fmla="*/ 21506 h 20421"/>
                <a:gd name="T3" fmla="*/ 1327 w 21600"/>
                <a:gd name="T4" fmla="+- 0 18408 1179"/>
                <a:gd name="T5" fmla="*/ 18408 h 20421"/>
                <a:gd name="T6" fmla="*/ 2110 w 21600"/>
                <a:gd name="T7" fmla="+- 0 14842 1179"/>
                <a:gd name="T8" fmla="*/ 14842 h 20421"/>
                <a:gd name="T9" fmla="*/ 3358 w 21600"/>
                <a:gd name="T10" fmla="+- 0 10741 1179"/>
                <a:gd name="T11" fmla="*/ 10741 h 20421"/>
                <a:gd name="T12" fmla="*/ 4451 w 21600"/>
                <a:gd name="T13" fmla="+- 0 8984 1179"/>
                <a:gd name="T14" fmla="*/ 8984 h 20421"/>
                <a:gd name="T15" fmla="*/ 6016 w 21600"/>
                <a:gd name="T16" fmla="+- 0 6608 1179"/>
                <a:gd name="T17" fmla="*/ 6608 h 20421"/>
                <a:gd name="T18" fmla="*/ 7262 w 21600"/>
                <a:gd name="T19" fmla="+- 0 4668 1179"/>
                <a:gd name="T20" fmla="*/ 4668 h 20421"/>
                <a:gd name="T21" fmla="*/ 8704 w 21600"/>
                <a:gd name="T22" fmla="+- 0 3167 1179"/>
                <a:gd name="T23" fmla="*/ 3167 h 20421"/>
                <a:gd name="T24" fmla="*/ 9932 w 21600"/>
                <a:gd name="T25" fmla="+- 0 2821 1179"/>
                <a:gd name="T26" fmla="*/ 2821 h 20421"/>
                <a:gd name="T27" fmla="*/ 10967 w 21600"/>
                <a:gd name="T28" fmla="+- 0 3070 1179"/>
                <a:gd name="T29" fmla="*/ 3070 h 20421"/>
                <a:gd name="T30" fmla="*/ 11666 w 21600"/>
                <a:gd name="T31" fmla="+- 0 1537 1179"/>
                <a:gd name="T32" fmla="*/ 1537 h 20421"/>
                <a:gd name="T33" fmla="*/ 12591 w 21600"/>
                <a:gd name="T34" fmla="+- 0 1659 1179"/>
                <a:gd name="T35" fmla="*/ 1659 h 20421"/>
                <a:gd name="T36" fmla="*/ 13232 w 21600"/>
                <a:gd name="T37" fmla="+- 0 2503 1179"/>
                <a:gd name="T38" fmla="*/ 2503 h 20421"/>
                <a:gd name="T39" fmla="*/ 14280 w 21600"/>
                <a:gd name="T40" fmla="+- 0 4443 1179"/>
                <a:gd name="T41" fmla="*/ 4443 h 20421"/>
                <a:gd name="T42" fmla="*/ 15211 w 21600"/>
                <a:gd name="T43" fmla="+- 0 4981 1179"/>
                <a:gd name="T44" fmla="*/ 4981 h 20421"/>
                <a:gd name="T45" fmla="*/ 15826 w 21600"/>
                <a:gd name="T46" fmla="+- 0 6987 1179"/>
                <a:gd name="T47" fmla="*/ 6987 h 20421"/>
                <a:gd name="T48" fmla="*/ 16008 w 21600"/>
                <a:gd name="T49" fmla="+- 0 9612 1179"/>
                <a:gd name="T50" fmla="*/ 9612 h 20421"/>
                <a:gd name="T51" fmla="*/ 16589 w 21600"/>
                <a:gd name="T52" fmla="+- 0 10676 1179"/>
                <a:gd name="T53" fmla="*/ 10676 h 20421"/>
                <a:gd name="T54" fmla="*/ 17481 w 21600"/>
                <a:gd name="T55" fmla="+- 0 11018 1179"/>
                <a:gd name="T56" fmla="*/ 11018 h 20421"/>
                <a:gd name="T57" fmla="*/ 18735 w 21600"/>
                <a:gd name="T58" fmla="+- 0 13516 1179"/>
                <a:gd name="T59" fmla="*/ 13516 h 20421"/>
                <a:gd name="T60" fmla="*/ 19277 w 21600"/>
                <a:gd name="T61" fmla="+- 0 16422 1179"/>
                <a:gd name="T62" fmla="*/ 16422 h 20421"/>
                <a:gd name="T63" fmla="*/ 19645 w 21600"/>
                <a:gd name="T64" fmla="+- 0 17988 1179"/>
                <a:gd name="T65" fmla="*/ 17988 h 20421"/>
                <a:gd name="T66" fmla="*/ 20234 w 21600"/>
                <a:gd name="T67" fmla="+- 0 18082 1179"/>
                <a:gd name="T68" fmla="*/ 18082 h 20421"/>
                <a:gd name="T69" fmla="*/ 20875 w 21600"/>
                <a:gd name="T70" fmla="+- 0 19459 1179"/>
                <a:gd name="T71" fmla="*/ 19459 h 20421"/>
                <a:gd name="T72" fmla="*/ 21263 w 21600"/>
                <a:gd name="T73" fmla="+- 0 20902 1179"/>
                <a:gd name="T74" fmla="*/ 20902 h 20421"/>
                <a:gd name="T75" fmla="*/ 21600 w 21600"/>
                <a:gd name="T76" fmla="+- 0 21600 1179"/>
                <a:gd name="T77" fmla="*/ 21600 h 20421"/>
                <a:gd name="T78" fmla="*/ 0 w 21600"/>
                <a:gd name="T79" fmla="+- 0 21506 1179"/>
                <a:gd name="T80" fmla="*/ 21506 h 20421"/>
                <a:gd name="T81" fmla="*/ 0 w 21600"/>
                <a:gd name="T82" fmla="+- 0 21506 1179"/>
                <a:gd name="T83" fmla="*/ 21506 h 20421"/>
              </a:gd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 ang="0">
                  <a:pos x="T42" y="T44"/>
                </a:cxn>
                <a:cxn ang="0">
                  <a:pos x="T45" y="T47"/>
                </a:cxn>
                <a:cxn ang="0">
                  <a:pos x="T48" y="T50"/>
                </a:cxn>
                <a:cxn ang="0">
                  <a:pos x="T51" y="T53"/>
                </a:cxn>
                <a:cxn ang="0">
                  <a:pos x="T54" y="T56"/>
                </a:cxn>
                <a:cxn ang="0">
                  <a:pos x="T57" y="T59"/>
                </a:cxn>
                <a:cxn ang="0">
                  <a:pos x="T60" y="T62"/>
                </a:cxn>
                <a:cxn ang="0">
                  <a:pos x="T63" y="T65"/>
                </a:cxn>
                <a:cxn ang="0">
                  <a:pos x="T66" y="T68"/>
                </a:cxn>
                <a:cxn ang="0">
                  <a:pos x="T69" y="T71"/>
                </a:cxn>
                <a:cxn ang="0">
                  <a:pos x="T72" y="T74"/>
                </a:cxn>
                <a:cxn ang="0">
                  <a:pos x="T75" y="T77"/>
                </a:cxn>
                <a:cxn ang="0">
                  <a:pos x="T78" y="T80"/>
                </a:cxn>
                <a:cxn ang="0">
                  <a:pos x="T81" y="T83"/>
                </a:cxn>
              </a:cxnLst>
              <a:rect l="0" t="0" r="r" b="b"/>
              <a:pathLst>
                <a:path w="21600" h="20421">
                  <a:moveTo>
                    <a:pt x="0" y="20327"/>
                  </a:moveTo>
                  <a:cubicBezTo>
                    <a:pt x="666" y="16414"/>
                    <a:pt x="1049" y="16507"/>
                    <a:pt x="1327" y="17229"/>
                  </a:cubicBezTo>
                  <a:cubicBezTo>
                    <a:pt x="1935" y="16414"/>
                    <a:pt x="1909" y="14726"/>
                    <a:pt x="2110" y="13663"/>
                  </a:cubicBezTo>
                  <a:cubicBezTo>
                    <a:pt x="2763" y="10940"/>
                    <a:pt x="3332" y="9815"/>
                    <a:pt x="3358" y="9562"/>
                  </a:cubicBezTo>
                  <a:cubicBezTo>
                    <a:pt x="3908" y="7992"/>
                    <a:pt x="4451" y="7805"/>
                    <a:pt x="4451" y="7805"/>
                  </a:cubicBezTo>
                  <a:cubicBezTo>
                    <a:pt x="4743" y="4328"/>
                    <a:pt x="6016" y="5429"/>
                    <a:pt x="6016" y="5429"/>
                  </a:cubicBezTo>
                  <a:cubicBezTo>
                    <a:pt x="6662" y="2926"/>
                    <a:pt x="7262" y="3489"/>
                    <a:pt x="7262" y="3489"/>
                  </a:cubicBezTo>
                  <a:cubicBezTo>
                    <a:pt x="7968" y="957"/>
                    <a:pt x="8704" y="1988"/>
                    <a:pt x="8704" y="1988"/>
                  </a:cubicBezTo>
                  <a:cubicBezTo>
                    <a:pt x="9351" y="-46"/>
                    <a:pt x="9932" y="1642"/>
                    <a:pt x="9932" y="1642"/>
                  </a:cubicBezTo>
                  <a:cubicBezTo>
                    <a:pt x="10327" y="-1179"/>
                    <a:pt x="10850" y="733"/>
                    <a:pt x="10967" y="1891"/>
                  </a:cubicBezTo>
                  <a:cubicBezTo>
                    <a:pt x="11420" y="1642"/>
                    <a:pt x="11445" y="358"/>
                    <a:pt x="11666" y="358"/>
                  </a:cubicBezTo>
                  <a:cubicBezTo>
                    <a:pt x="11887" y="358"/>
                    <a:pt x="12157" y="-523"/>
                    <a:pt x="12591" y="480"/>
                  </a:cubicBezTo>
                  <a:cubicBezTo>
                    <a:pt x="13025" y="1483"/>
                    <a:pt x="12592" y="1324"/>
                    <a:pt x="13232" y="1324"/>
                  </a:cubicBezTo>
                  <a:cubicBezTo>
                    <a:pt x="13873" y="1324"/>
                    <a:pt x="14332" y="1507"/>
                    <a:pt x="14280" y="3264"/>
                  </a:cubicBezTo>
                  <a:cubicBezTo>
                    <a:pt x="14384" y="5115"/>
                    <a:pt x="14771" y="2359"/>
                    <a:pt x="15211" y="3802"/>
                  </a:cubicBezTo>
                  <a:cubicBezTo>
                    <a:pt x="15652" y="5246"/>
                    <a:pt x="15290" y="6464"/>
                    <a:pt x="15826" y="5808"/>
                  </a:cubicBezTo>
                  <a:cubicBezTo>
                    <a:pt x="16363" y="5152"/>
                    <a:pt x="16131" y="7776"/>
                    <a:pt x="16008" y="8433"/>
                  </a:cubicBezTo>
                  <a:cubicBezTo>
                    <a:pt x="15885" y="9089"/>
                    <a:pt x="16162" y="10280"/>
                    <a:pt x="16589" y="9497"/>
                  </a:cubicBezTo>
                  <a:cubicBezTo>
                    <a:pt x="17016" y="8714"/>
                    <a:pt x="17068" y="8213"/>
                    <a:pt x="17481" y="9839"/>
                  </a:cubicBezTo>
                  <a:cubicBezTo>
                    <a:pt x="17895" y="11465"/>
                    <a:pt x="18367" y="11025"/>
                    <a:pt x="18735" y="12337"/>
                  </a:cubicBezTo>
                  <a:cubicBezTo>
                    <a:pt x="19103" y="13650"/>
                    <a:pt x="19277" y="14742"/>
                    <a:pt x="19277" y="15243"/>
                  </a:cubicBezTo>
                  <a:cubicBezTo>
                    <a:pt x="19277" y="15745"/>
                    <a:pt x="19412" y="16809"/>
                    <a:pt x="19645" y="16809"/>
                  </a:cubicBezTo>
                  <a:cubicBezTo>
                    <a:pt x="19879" y="16809"/>
                    <a:pt x="20078" y="16715"/>
                    <a:pt x="20234" y="16903"/>
                  </a:cubicBezTo>
                  <a:cubicBezTo>
                    <a:pt x="20390" y="17090"/>
                    <a:pt x="20875" y="18280"/>
                    <a:pt x="20875" y="18280"/>
                  </a:cubicBezTo>
                  <a:cubicBezTo>
                    <a:pt x="20875" y="18280"/>
                    <a:pt x="21237" y="19344"/>
                    <a:pt x="21263" y="19723"/>
                  </a:cubicBezTo>
                  <a:cubicBezTo>
                    <a:pt x="21393" y="20102"/>
                    <a:pt x="21600" y="20421"/>
                    <a:pt x="21600" y="20421"/>
                  </a:cubicBezTo>
                  <a:lnTo>
                    <a:pt x="0" y="20327"/>
                  </a:lnTo>
                  <a:close/>
                  <a:moveTo>
                    <a:pt x="0" y="20327"/>
                  </a:moveTo>
                </a:path>
              </a:pathLst>
            </a:custGeom>
            <a:solidFill>
              <a:srgbClr val="8C584A"/>
            </a:solidFill>
            <a:ln>
              <a:noFill/>
            </a:ln>
            <a:extLst>
              <a:ext uri="{91240B29-F687-4F45-9708-019B960494DF}">
                <a14:hiddenLine xmlns:a14="http://schemas.microsoft.com/office/drawing/2010/main" w="25400">
                  <a:solidFill>
                    <a:srgbClr val="000000"/>
                  </a:solidFill>
                  <a:miter lim="800000"/>
                  <a:headEnd type="none" w="med" len="med"/>
                  <a:tailEnd type="none" w="med" len="med"/>
                </a14:hiddenLine>
              </a:ext>
            </a:extLst>
          </p:spPr>
          <p:txBody>
            <a:bodyPr lIns="0" tIns="0" rIns="0" bIns="0"/>
            <a:lstStyle/>
            <a:p>
              <a:pPr defTabSz="685800">
                <a:defRPr/>
              </a:pPr>
              <a:endParaRPr lang="en-US" sz="1350" kern="0">
                <a:solidFill>
                  <a:srgbClr val="000000"/>
                </a:solidFill>
                <a:sym typeface="微软雅黑" panose="020b0503020204020204" charset="-122"/>
              </a:endParaRPr>
            </a:p>
          </p:txBody>
        </p:sp>
        <p:sp>
          <p:nvSpPr>
            <p:cNvPr id="13" name="Freeform 12"/>
            <p:cNvSpPr/>
            <p:nvPr>
              <p:custDataLst>
                <p:tags r:id="rId17"/>
              </p:custDataLst>
            </p:nvPr>
          </p:nvSpPr>
          <p:spPr bwMode="auto">
            <a:xfrm>
              <a:off x="5415545" y="6742413"/>
              <a:ext cx="159125" cy="128402"/>
            </a:xfrm>
            <a:custGeom>
              <a:gdLst>
                <a:gd name="T0" fmla="+- 0 7630 247"/>
                <a:gd name="T1" fmla="*/ T0 w 21353"/>
                <a:gd name="T2" fmla="+- 0 4715 3579"/>
                <a:gd name="T3" fmla="*/ 4715 h 16646"/>
                <a:gd name="T4" fmla="+- 0 21600 247"/>
                <a:gd name="T5" fmla="*/ T4 w 21353"/>
                <a:gd name="T6" fmla="+- 0 11494 3579"/>
                <a:gd name="T7" fmla="*/ 11494 h 16646"/>
                <a:gd name="T8" fmla="+- 0 14978 247"/>
                <a:gd name="T9" fmla="*/ T8 w 21353"/>
                <a:gd name="T10" fmla="+- 0 11992 3579"/>
                <a:gd name="T11" fmla="*/ 11992 h 16646"/>
                <a:gd name="T12" fmla="+- 0 12313 247"/>
                <a:gd name="T13" fmla="*/ T12 w 21353"/>
                <a:gd name="T14" fmla="+- 0 19881 3579"/>
                <a:gd name="T15" fmla="*/ 19881 h 16646"/>
                <a:gd name="T16" fmla="+- 0 3806 247"/>
                <a:gd name="T17" fmla="*/ T16 w 21353"/>
                <a:gd name="T18" fmla="+- 0 13840 3579"/>
                <a:gd name="T19" fmla="*/ 13840 h 16646"/>
                <a:gd name="T20" fmla="+- 0 247 247"/>
                <a:gd name="T21" fmla="*/ T20 w 21353"/>
                <a:gd name="T22" fmla="+- 0 9277 3579"/>
                <a:gd name="T23" fmla="*/ 9277 h 16646"/>
                <a:gd name="T24" fmla="+- 0 7630 247"/>
                <a:gd name="T25" fmla="*/ T24 w 21353"/>
                <a:gd name="T26" fmla="+- 0 4715 3579"/>
                <a:gd name="T27" fmla="*/ 4715 h 16646"/>
                <a:gd name="T28" fmla="+- 0 7630 247"/>
                <a:gd name="T29" fmla="*/ T28 w 21353"/>
                <a:gd name="T30" fmla="+- 0 4715 3579"/>
                <a:gd name="T31" fmla="*/ 4715 h 16646"/>
              </a:gd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21353" h="16646">
                  <a:moveTo>
                    <a:pt x="7383" y="1136"/>
                  </a:moveTo>
                  <a:cubicBezTo>
                    <a:pt x="7225" y="-3579"/>
                    <a:pt x="21353" y="7915"/>
                    <a:pt x="21353" y="7915"/>
                  </a:cubicBezTo>
                  <a:cubicBezTo>
                    <a:pt x="21353" y="7915"/>
                    <a:pt x="18537" y="3851"/>
                    <a:pt x="14731" y="8413"/>
                  </a:cubicBezTo>
                  <a:cubicBezTo>
                    <a:pt x="10925" y="12976"/>
                    <a:pt x="16386" y="18021"/>
                    <a:pt x="12066" y="16302"/>
                  </a:cubicBezTo>
                  <a:cubicBezTo>
                    <a:pt x="7746" y="14584"/>
                    <a:pt x="-247" y="14083"/>
                    <a:pt x="3559" y="10261"/>
                  </a:cubicBezTo>
                  <a:cubicBezTo>
                    <a:pt x="7365" y="6438"/>
                    <a:pt x="0" y="5698"/>
                    <a:pt x="0" y="5698"/>
                  </a:cubicBezTo>
                  <a:cubicBezTo>
                    <a:pt x="0" y="5698"/>
                    <a:pt x="7500" y="4591"/>
                    <a:pt x="7383" y="1136"/>
                  </a:cubicBezTo>
                  <a:close/>
                  <a:moveTo>
                    <a:pt x="7383" y="1136"/>
                  </a:moveTo>
                </a:path>
              </a:pathLst>
            </a:custGeom>
            <a:solidFill>
              <a:srgbClr val="FFFFFF"/>
            </a:solidFill>
            <a:ln>
              <a:noFill/>
            </a:ln>
          </p:spPr>
          <p:txBody>
            <a:bodyPr lIns="0" tIns="0" rIns="0" bIns="0"/>
            <a:lstStyle/>
            <a:p>
              <a:pPr defTabSz="685800">
                <a:defRPr/>
              </a:pPr>
              <a:endParaRPr lang="en-US" sz="1350" kern="0">
                <a:solidFill>
                  <a:srgbClr val="000000"/>
                </a:solidFill>
                <a:sym typeface="微软雅黑" panose="020b0503020204020204" charset="-122"/>
              </a:endParaRPr>
            </a:p>
          </p:txBody>
        </p:sp>
        <p:sp>
          <p:nvSpPr>
            <p:cNvPr id="14" name="Freeform 13"/>
            <p:cNvSpPr/>
            <p:nvPr>
              <p:custDataLst>
                <p:tags r:id="rId18"/>
              </p:custDataLst>
            </p:nvPr>
          </p:nvSpPr>
          <p:spPr bwMode="auto">
            <a:xfrm>
              <a:off x="5984885" y="6597052"/>
              <a:ext cx="514281" cy="194622"/>
            </a:xfrm>
            <a:custGeom>
              <a:gdLst>
                <a:gd name="T0" fmla="*/ 3308 w 19718"/>
                <a:gd name="T1" fmla="+- 0 10702 1633"/>
                <a:gd name="T2" fmla="*/ 10702 h 18286"/>
                <a:gd name="T3" fmla="*/ 0 w 19718"/>
                <a:gd name="T4" fmla="+- 0 10702 1633"/>
                <a:gd name="T5" fmla="*/ 10702 h 18286"/>
                <a:gd name="T6" fmla="*/ 1637 w 19718"/>
                <a:gd name="T7" fmla="+- 0 13463 1633"/>
                <a:gd name="T8" fmla="*/ 13463 h 18286"/>
                <a:gd name="T9" fmla="*/ 3422 w 19718"/>
                <a:gd name="T10" fmla="+- 0 15251 1633"/>
                <a:gd name="T11" fmla="*/ 15251 h 18286"/>
                <a:gd name="T12" fmla="*/ 4336 w 19718"/>
                <a:gd name="T13" fmla="+- 0 18919 1633"/>
                <a:gd name="T14" fmla="*/ 18919 h 18286"/>
                <a:gd name="T15" fmla="*/ 8742 w 19718"/>
                <a:gd name="T16" fmla="+- 0 15437 1633"/>
                <a:gd name="T17" fmla="*/ 15437 h 18286"/>
                <a:gd name="T18" fmla="*/ 13787 w 19718"/>
                <a:gd name="T19" fmla="+- 0 14102 1633"/>
                <a:gd name="T20" fmla="*/ 14102 h 18286"/>
                <a:gd name="T21" fmla="*/ 16513 w 19718"/>
                <a:gd name="T22" fmla="+- 0 9993 1633"/>
                <a:gd name="T23" fmla="*/ 9993 h 18286"/>
                <a:gd name="T24" fmla="*/ 18585 w 19718"/>
                <a:gd name="T25" fmla="+- 0 4191 1633"/>
                <a:gd name="T26" fmla="*/ 4191 h 18286"/>
                <a:gd name="T27" fmla="*/ 12959 w 19718"/>
                <a:gd name="T28" fmla="+- 0 2763 1633"/>
                <a:gd name="T29" fmla="*/ 2763 h 18286"/>
                <a:gd name="T30" fmla="*/ 13536 w 19718"/>
                <a:gd name="T31" fmla="+- 0 8728 1633"/>
                <a:gd name="T32" fmla="*/ 8728 h 18286"/>
                <a:gd name="T33" fmla="*/ 11245 w 19718"/>
                <a:gd name="T34" fmla="+- 0 11049 1633"/>
                <a:gd name="T35" fmla="*/ 11049 h 18286"/>
                <a:gd name="T36" fmla="*/ 6016 w 19718"/>
                <a:gd name="T37" fmla="+- 0 12116 1633"/>
                <a:gd name="T38" fmla="*/ 12116 h 18286"/>
                <a:gd name="T39" fmla="*/ 7861 w 19718"/>
                <a:gd name="T40" fmla="+- 0 5803 1633"/>
                <a:gd name="T41" fmla="*/ 5803 h 18286"/>
                <a:gd name="T42" fmla="*/ 3308 w 19718"/>
                <a:gd name="T43" fmla="+- 0 10702 1633"/>
                <a:gd name="T44" fmla="*/ 10702 h 18286"/>
                <a:gd name="T45" fmla="*/ 3308 w 19718"/>
                <a:gd name="T46" fmla="+- 0 10702 1633"/>
                <a:gd name="T47" fmla="*/ 10702 h 18286"/>
              </a:gd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 ang="0">
                  <a:pos x="T42" y="T44"/>
                </a:cxn>
                <a:cxn ang="0">
                  <a:pos x="T45" y="T47"/>
                </a:cxn>
              </a:cxnLst>
              <a:rect l="0" t="0" r="r" b="b"/>
              <a:pathLst>
                <a:path w="19718" h="18286">
                  <a:moveTo>
                    <a:pt x="3308" y="9069"/>
                  </a:moveTo>
                  <a:cubicBezTo>
                    <a:pt x="2073" y="8807"/>
                    <a:pt x="0" y="9069"/>
                    <a:pt x="0" y="9069"/>
                  </a:cubicBezTo>
                  <a:cubicBezTo>
                    <a:pt x="0" y="9069"/>
                    <a:pt x="71" y="11563"/>
                    <a:pt x="1637" y="11830"/>
                  </a:cubicBezTo>
                  <a:cubicBezTo>
                    <a:pt x="3204" y="12097"/>
                    <a:pt x="3422" y="10484"/>
                    <a:pt x="3422" y="13618"/>
                  </a:cubicBezTo>
                  <a:cubicBezTo>
                    <a:pt x="3422" y="16752"/>
                    <a:pt x="1969" y="19967"/>
                    <a:pt x="4336" y="17286"/>
                  </a:cubicBezTo>
                  <a:cubicBezTo>
                    <a:pt x="6702" y="14605"/>
                    <a:pt x="5765" y="15405"/>
                    <a:pt x="8742" y="13804"/>
                  </a:cubicBezTo>
                  <a:cubicBezTo>
                    <a:pt x="11718" y="12202"/>
                    <a:pt x="12660" y="12202"/>
                    <a:pt x="13787" y="12469"/>
                  </a:cubicBezTo>
                  <a:cubicBezTo>
                    <a:pt x="14913" y="12737"/>
                    <a:pt x="15240" y="10414"/>
                    <a:pt x="16513" y="8360"/>
                  </a:cubicBezTo>
                  <a:cubicBezTo>
                    <a:pt x="17786" y="6306"/>
                    <a:pt x="21600" y="3719"/>
                    <a:pt x="18585" y="2558"/>
                  </a:cubicBezTo>
                  <a:cubicBezTo>
                    <a:pt x="15571" y="1397"/>
                    <a:pt x="14340" y="-1633"/>
                    <a:pt x="12959" y="1130"/>
                  </a:cubicBezTo>
                  <a:cubicBezTo>
                    <a:pt x="11577" y="3892"/>
                    <a:pt x="13536" y="6375"/>
                    <a:pt x="13536" y="7095"/>
                  </a:cubicBezTo>
                  <a:cubicBezTo>
                    <a:pt x="13536" y="7815"/>
                    <a:pt x="13172" y="9149"/>
                    <a:pt x="11245" y="9416"/>
                  </a:cubicBezTo>
                  <a:cubicBezTo>
                    <a:pt x="9319" y="9683"/>
                    <a:pt x="6821" y="9229"/>
                    <a:pt x="6016" y="10483"/>
                  </a:cubicBezTo>
                  <a:cubicBezTo>
                    <a:pt x="5211" y="11737"/>
                    <a:pt x="9461" y="6397"/>
                    <a:pt x="7861" y="4170"/>
                  </a:cubicBezTo>
                  <a:cubicBezTo>
                    <a:pt x="6261" y="1944"/>
                    <a:pt x="5769" y="9590"/>
                    <a:pt x="3308" y="9069"/>
                  </a:cubicBezTo>
                  <a:close/>
                  <a:moveTo>
                    <a:pt x="3308" y="9069"/>
                  </a:moveTo>
                </a:path>
              </a:pathLst>
            </a:custGeom>
            <a:solidFill>
              <a:srgbClr val="FFFFFF"/>
            </a:solidFill>
            <a:ln>
              <a:noFill/>
            </a:ln>
          </p:spPr>
          <p:txBody>
            <a:bodyPr lIns="0" tIns="0" rIns="0" bIns="0"/>
            <a:lstStyle/>
            <a:p>
              <a:pPr defTabSz="685800">
                <a:defRPr/>
              </a:pPr>
              <a:endParaRPr lang="en-US" sz="1350" kern="0">
                <a:solidFill>
                  <a:srgbClr val="000000"/>
                </a:solidFill>
                <a:sym typeface="微软雅黑" panose="020b0503020204020204" charset="-122"/>
              </a:endParaRPr>
            </a:p>
          </p:txBody>
        </p:sp>
      </p:grpSp>
      <p:sp>
        <p:nvSpPr>
          <p:cNvPr id="2" name="矩形 1"/>
          <p:cNvSpPr/>
          <p:nvPr/>
        </p:nvSpPr>
        <p:spPr>
          <a:xfrm>
            <a:off x="3308985" y="5340350"/>
            <a:ext cx="3797300" cy="1090295"/>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sz="4400" b="1">
                <a:solidFill>
                  <a:prstClr val="black"/>
                </a:solidFill>
                <a:effectLst>
                  <a:outerShdw blurRad="38100" dist="19050" dir="2700000" algn="tl" rotWithShape="0">
                    <a:prstClr val="black">
                      <a:alpha val="40000"/>
                    </a:prstClr>
                  </a:outerShdw>
                </a:effectLst>
              </a:rPr>
              <a:t>逻辑规律</a:t>
            </a:r>
          </a:p>
        </p:txBody>
      </p:sp>
      <p:sp>
        <p:nvSpPr>
          <p:cNvPr id="5" name="标题 1"/>
          <p:cNvSpPr>
            <a:spLocks noGrp="1"/>
          </p:cNvSpPr>
          <p:nvPr/>
        </p:nvSpPr>
        <p:spPr>
          <a:xfrm>
            <a:off x="-1" y="0"/>
            <a:ext cx="11614245" cy="10645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smtClean="0">
                <a:solidFill>
                  <a:prstClr val="black"/>
                </a:solidFill>
              </a:rPr>
              <a:t>发</a:t>
            </a:r>
            <a:r>
              <a:rPr lang="zh-CN" altLang="en-US" b="1">
                <a:solidFill>
                  <a:prstClr val="black"/>
                </a:solidFill>
              </a:rPr>
              <a:t>现潜藏的逻辑谬误</a:t>
            </a: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矩形 4"/>
          <p:cNvSpPr/>
          <p:nvPr/>
        </p:nvSpPr>
        <p:spPr>
          <a:xfrm>
            <a:off x="1611315" y="1031875"/>
            <a:ext cx="9140218" cy="5139869"/>
          </a:xfrm>
          <a:prstGeom prst="rect">
            <a:avLst/>
          </a:prstGeom>
        </p:spPr>
        <p:txBody>
          <a:bodyPr wrap="square">
            <a:spAutoFit/>
          </a:bodyPr>
          <a:lstStyle/>
          <a:p>
            <a:pPr indent="152400" algn="just">
              <a:spcAft>
                <a:spcPct val="0"/>
              </a:spcAft>
            </a:pPr>
            <a:endParaRPr lang="zh-CN" altLang="zh-CN" sz="2800" kern="100">
              <a:solidFill>
                <a:srgbClr val="FFFF00"/>
              </a:solidFill>
              <a:latin typeface="等线" panose="02010600030101010101" pitchFamily="2" charset="-122"/>
              <a:ea typeface="等线" panose="02010600030101010101" pitchFamily="2" charset="-122"/>
              <a:cs typeface="Times New Roman" panose="02020603050405020304" charset="0"/>
            </a:endParaRPr>
          </a:p>
          <a:p>
            <a:pPr defTabSz="412750">
              <a:lnSpc>
                <a:spcPts val="4500"/>
              </a:lnSpc>
              <a:spcAft>
                <a:spcPct val="0"/>
              </a:spcAft>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人们</a:t>
            </a:r>
            <a:r>
              <a:rPr lang="zh-CN" altLang="en-US" sz="2665">
                <a:solidFill>
                  <a:srgbClr val="F9FBFA"/>
                </a:solidFill>
                <a:latin typeface="黑体" panose="02010609060101010101" charset="-122"/>
                <a:ea typeface="黑体" panose="02010609060101010101" charset="-122"/>
              </a:rPr>
              <a:t>的思维是否正确，很大程度上取决于思维的逻辑形式是否正确的问题。如果思维形式违反了逻辑的基本规律，思维就会出现混乱，就不能正确地认识事物和准确</a:t>
            </a:r>
            <a:r>
              <a:rPr lang="zh-CN" altLang="en-US" sz="2665" smtClean="0">
                <a:solidFill>
                  <a:srgbClr val="F9FBFA"/>
                </a:solidFill>
                <a:latin typeface="黑体" panose="02010609060101010101" charset="-122"/>
                <a:ea typeface="黑体" panose="02010609060101010101" charset="-122"/>
              </a:rPr>
              <a:t>地</a:t>
            </a:r>
            <a:r>
              <a:rPr lang="zh-CN" altLang="en-US" sz="2665">
                <a:solidFill>
                  <a:srgbClr val="F9FBFA"/>
                </a:solidFill>
                <a:latin typeface="黑体" panose="02010609060101010101" charset="-122"/>
                <a:ea typeface="黑体" panose="02010609060101010101" charset="-122"/>
              </a:rPr>
              <a:t>表达思想。而通过对逻辑的</a:t>
            </a:r>
            <a:r>
              <a:rPr lang="zh-CN" altLang="en-US" sz="2665">
                <a:solidFill>
                  <a:srgbClr val="FFFF00"/>
                </a:solidFill>
                <a:latin typeface="黑体" panose="02010609060101010101" charset="-122"/>
                <a:ea typeface="黑体" panose="02010609060101010101" charset="-122"/>
              </a:rPr>
              <a:t>同一律、矛盾律、排中律和充足理由律</a:t>
            </a:r>
            <a:r>
              <a:rPr lang="zh-CN" altLang="en-US" sz="2665">
                <a:solidFill>
                  <a:srgbClr val="F9FBFA"/>
                </a:solidFill>
                <a:latin typeface="黑体" panose="02010609060101010101" charset="-122"/>
                <a:ea typeface="黑体" panose="02010609060101010101" charset="-122"/>
              </a:rPr>
              <a:t>的学习和把握，有助于我们发现一些潜在的逻辑谬误，进而尽可能避免在工作、学习和生活中出现一些不该出现的逻辑错误</a:t>
            </a:r>
            <a:r>
              <a:rPr lang="zh-CN" altLang="en-US" sz="2665" smtClean="0">
                <a:solidFill>
                  <a:srgbClr val="F9FBFA"/>
                </a:solidFill>
                <a:latin typeface="黑体" panose="02010609060101010101" charset="-122"/>
                <a:ea typeface="黑体" panose="02010609060101010101" charset="-122"/>
              </a:rPr>
              <a:t>。</a:t>
            </a:r>
            <a:endParaRPr lang="en-US" altLang="zh-CN" sz="2665" smtClean="0">
              <a:solidFill>
                <a:srgbClr val="F9FBFA"/>
              </a:solidFill>
              <a:latin typeface="黑体" panose="02010609060101010101" charset="-122"/>
              <a:ea typeface="黑体" panose="02010609060101010101" charset="-122"/>
            </a:endParaRPr>
          </a:p>
          <a:p>
            <a:pPr defTabSz="412750">
              <a:lnSpc>
                <a:spcPts val="4500"/>
              </a:lnSpc>
              <a:spcAft>
                <a:spcPct val="0"/>
              </a:spcAft>
              <a:buSzPct val="50000"/>
              <a:defRPr>
                <a:solidFill>
                  <a:srgbClr val="FFFFFF"/>
                </a:solidFill>
              </a:defRPr>
            </a:pPr>
            <a:r>
              <a:rPr lang="zh-CN" altLang="en-US" sz="2665" smtClean="0">
                <a:solidFill>
                  <a:srgbClr val="FFFF00"/>
                </a:solidFill>
                <a:latin typeface="黑体" panose="02010609060101010101" charset="-122"/>
                <a:ea typeface="黑体" panose="02010609060101010101" charset="-122"/>
              </a:rPr>
              <a:t>     </a:t>
            </a:r>
            <a:endParaRPr lang="zh-CN" altLang="zh-CN" sz="2665">
              <a:solidFill>
                <a:srgbClr val="FFFF00"/>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1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7.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1.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32.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91.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9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9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7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7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7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7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7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7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7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9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9.xml><?xml version="1.0" encoding="utf-8"?>
<p:tagLst xmlns:p="http://schemas.openxmlformats.org/presentationml/2006/main">
  <p:tag name="KSO_WM_BEAUTIFY_FLAG" val="#wm#"/>
  <p:tag name="KSO_WM_TAG_VERSION" val="1.0"/>
  <p:tag name="KSO_WM_TEMPLATE_CATEGORY" val="custom"/>
  <p:tag name="KSO_WM_TEMPLATE_INDEX" val="20202801"/>
  <p:tag name="KSO_WM_UNIT_COMPATIBLE" val="0"/>
  <p:tag name="KSO_WM_UNIT_DIAGRAM_ISNUMVISUAL" val="0"/>
  <p:tag name="KSO_WM_UNIT_DIAGRAM_ISREFERUNIT" val="0"/>
  <p:tag name="KSO_WM_UNIT_HIGHLIGHT" val="0"/>
  <p:tag name="KSO_WM_UNIT_ID" val="_0**"/>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0.xml><?xml version="1.0" encoding="utf-8"?>
<p:tagLst xmlns:p="http://schemas.openxmlformats.org/presentationml/2006/main">
  <p:tag name="KSO_WM_BEAUTIFY_FLAG" val="#wm#"/>
  <p:tag name="KSO_WM_TAG_VERSION" val="1.0"/>
  <p:tag name="KSO_WM_TEMPLATE_CATEGORY" val="custom"/>
  <p:tag name="KSO_WM_TEMPLATE_INDEX" val="20202801"/>
  <p:tag name="KSO_WM_UNIT_COMPATIBLE" val="0"/>
  <p:tag name="KSO_WM_UNIT_DIAGRAM_ISNUMVISUAL" val="0"/>
  <p:tag name="KSO_WM_UNIT_DIAGRAM_ISREFERUNIT" val="0"/>
  <p:tag name="KSO_WM_UNIT_HIGHLIGHT" val="0"/>
  <p:tag name="KSO_WM_UNIT_ID" val="_0**"/>
  <p:tag name="KSO_WM_UNIT_LAYERLEVEL" val="1"/>
</p:tagLst>
</file>

<file path=ppt/tags/tag4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1"/>
  <p:tag name="KSO_WM_TEMPLATE_MASTER_THUMB_INDEX" val="12"/>
  <p:tag name="KSO_WM_TEMPLATE_MASTER_TYPE" val="1"/>
  <p:tag name="KSO_WM_TEMPLATE_SUBCATEGORY" val="0"/>
  <p:tag name="KSO_WM_TEMPLATE_THUMBS_INDEX" val="1、4、7、8、9、10、11、12、13、14、15"/>
</p:tagLst>
</file>

<file path=ppt/tags/tag435.xml><?xml version="1.0" encoding="utf-8"?>
<p:tagLst xmlns:p="http://schemas.openxmlformats.org/presentationml/2006/main">
  <p:tag name="KSO_WM_BEAUTIFY_FLAG" val="#wm#"/>
  <p:tag name="KSO_WM_SLIDE_ID" val="custom20202801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801"/>
  <p:tag name="KSO_WM_TEMPLATE_MASTER_TYPE" val="1"/>
  <p:tag name="KSO_WM_TEMPLATE_SUBCATEGORY" val="0"/>
</p:tagLst>
</file>

<file path=ppt/tags/tag43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FILL_FORE_SCHEMECOLOR_INDEX" val="5"/>
  <p:tag name="KSO_WM_UNIT_FILL_TYPE" val="1"/>
  <p:tag name="KSO_WM_UNIT_ID" val="diagram20181232_3*l_h_i*1_3_1"/>
  <p:tag name="KSO_WM_UNIT_INDEX" val="1_3_1"/>
  <p:tag name="KSO_WM_UNIT_LAYERLEVEL" val="1_1_1"/>
  <p:tag name="KSO_WM_UNIT_TYPE" val="l_h_i"/>
</p:tagLst>
</file>

<file path=ppt/tags/tag43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FILL_FORE_SCHEMECOLOR_INDEX" val="5"/>
  <p:tag name="KSO_WM_UNIT_FILL_TYPE" val="1"/>
  <p:tag name="KSO_WM_UNIT_ID" val="diagram20181232_3*l_h_i*1_1_3"/>
  <p:tag name="KSO_WM_UNIT_INDEX" val="1_1_3"/>
  <p:tag name="KSO_WM_UNIT_LAYERLEVEL" val="1_1_1"/>
  <p:tag name="KSO_WM_UNIT_TYPE" val="l_h_i"/>
</p:tagLst>
</file>

<file path=ppt/tags/tag43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FILL_FORE_SCHEMECOLOR_INDEX" val="5"/>
  <p:tag name="KSO_WM_UNIT_FILL_TYPE" val="1"/>
  <p:tag name="KSO_WM_UNIT_ID" val="diagram20181232_3*l_h_i*1_2_1"/>
  <p:tag name="KSO_WM_UNIT_INDEX" val="1_2_1"/>
  <p:tag name="KSO_WM_UNIT_LAYERLEVEL" val="1_1_1"/>
  <p:tag name="KSO_WM_UNIT_TYPE" val="l_h_i"/>
</p:tagLst>
</file>

<file path=ppt/tags/tag43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FILL_FORE_SCHEMECOLOR_INDEX" val="6"/>
  <p:tag name="KSO_WM_UNIT_FILL_TYPE" val="1"/>
  <p:tag name="KSO_WM_UNIT_ID" val="diagram20181232_3*l_i*1_4"/>
  <p:tag name="KSO_WM_UNIT_INDEX" val="1_4"/>
  <p:tag name="KSO_WM_UNIT_LAYERLEVEL" val="1_1"/>
  <p:tag name="KSO_WM_UNIT_LINE_FILL_TYPE" val="2"/>
  <p:tag name="KSO_WM_UNIT_LINE_FORE_SCHEMECOLOR_INDEX" val="7"/>
  <p:tag name="KSO_WM_UNIT_TYPE" val="l_i"/>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FILL_FORE_SCHEMECOLOR_INDEX" val="5"/>
  <p:tag name="KSO_WM_UNIT_FILL_TYPE" val="1"/>
  <p:tag name="KSO_WM_UNIT_ID" val="diagram20181232_3*l_h_i*1_4_1"/>
  <p:tag name="KSO_WM_UNIT_INDEX" val="1_4_1"/>
  <p:tag name="KSO_WM_UNIT_LAYERLEVEL" val="1_1_1"/>
  <p:tag name="KSO_WM_UNIT_TYPE" val="l_h_i"/>
</p:tagLst>
</file>

<file path=ppt/tags/tag44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CLEAR" val="0"/>
  <p:tag name="KSO_WM_UNIT_COMPATIBLE" val="0"/>
  <p:tag name="KSO_WM_UNIT_HIGHLIGHT" val="0"/>
  <p:tag name="KSO_WM_UNIT_ID" val="diagram20181232_3*l_h_f*1_3_2"/>
  <p:tag name="KSO_WM_UNIT_INDEX" val="1_3_2"/>
  <p:tag name="KSO_WM_UNIT_LAYERLEVEL" val="1_1_1"/>
  <p:tag name="KSO_WM_UNIT_PRESET_TEXT" val="请在这里输入您的内容文字请在这里输入您的内容文字"/>
  <p:tag name="KSO_WM_UNIT_TEXT_FILL_FORE_SCHEMECOLOR_INDEX" val="1"/>
  <p:tag name="KSO_WM_UNIT_TEXT_FILL_TYPE" val="1"/>
  <p:tag name="KSO_WM_UNIT_TYPE" val="l_h_f"/>
  <p:tag name="KSO_WM_UNIT_VALUE" val="24"/>
</p:tagLst>
</file>

<file path=ppt/tags/tag44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CLEAR" val="0"/>
  <p:tag name="KSO_WM_UNIT_COMPATIBLE" val="0"/>
  <p:tag name="KSO_WM_UNIT_HIGHLIGHT" val="0"/>
  <p:tag name="KSO_WM_UNIT_ID" val="diagram20181232_3*l_h_f*1_1_2"/>
  <p:tag name="KSO_WM_UNIT_INDEX" val="1_1_2"/>
  <p:tag name="KSO_WM_UNIT_LAYERLEVEL" val="1_1_1"/>
  <p:tag name="KSO_WM_UNIT_PRESET_TEXT" val="请在这里输入您的内容文字请在这里输入您的内容文字"/>
  <p:tag name="KSO_WM_UNIT_TEXT_FILL_FORE_SCHEMECOLOR_INDEX" val="1"/>
  <p:tag name="KSO_WM_UNIT_TEXT_FILL_TYPE" val="1"/>
  <p:tag name="KSO_WM_UNIT_TYPE" val="l_h_f"/>
  <p:tag name="KSO_WM_UNIT_VALUE" val="24"/>
</p:tagLst>
</file>

<file path=ppt/tags/tag44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CLEAR" val="0"/>
  <p:tag name="KSO_WM_UNIT_COMPATIBLE" val="0"/>
  <p:tag name="KSO_WM_UNIT_HIGHLIGHT" val="0"/>
  <p:tag name="KSO_WM_UNIT_ID" val="diagram20181232_3*l_h_f*1_2_2"/>
  <p:tag name="KSO_WM_UNIT_INDEX" val="1_2_2"/>
  <p:tag name="KSO_WM_UNIT_LAYERLEVEL" val="1_1_1"/>
  <p:tag name="KSO_WM_UNIT_PRESET_TEXT" val="请在这里输入您的内容文字请在这里输入您的内容文字"/>
  <p:tag name="KSO_WM_UNIT_TEXT_FILL_FORE_SCHEMECOLOR_INDEX" val="1"/>
  <p:tag name="KSO_WM_UNIT_TEXT_FILL_TYPE" val="1"/>
  <p:tag name="KSO_WM_UNIT_TYPE" val="l_h_f"/>
  <p:tag name="KSO_WM_UNIT_VALUE" val="24"/>
</p:tagLst>
</file>

<file path=ppt/tags/tag44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CLEAR" val="0"/>
  <p:tag name="KSO_WM_UNIT_COMPATIBLE" val="0"/>
  <p:tag name="KSO_WM_UNIT_HIGHLIGHT" val="0"/>
  <p:tag name="KSO_WM_UNIT_ID" val="diagram20181232_3*l_h_f*1_4_2"/>
  <p:tag name="KSO_WM_UNIT_INDEX" val="1_4_2"/>
  <p:tag name="KSO_WM_UNIT_LAYERLEVEL" val="1_1_1"/>
  <p:tag name="KSO_WM_UNIT_PRESET_TEXT" val="请在这里输入您的内容文字请在这里输入您的内容文字"/>
  <p:tag name="KSO_WM_UNIT_TEXT_FILL_FORE_SCHEMECOLOR_INDEX" val="1"/>
  <p:tag name="KSO_WM_UNIT_TEXT_FILL_TYPE" val="1"/>
  <p:tag name="KSO_WM_UNIT_TYPE" val="l_h_f"/>
  <p:tag name="KSO_WM_UNIT_VALUE" val="24"/>
</p:tagLst>
</file>

<file path=ppt/tags/tag44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ID" val="diagram20181232_3*l_h_i*1_4_3"/>
  <p:tag name="KSO_WM_UNIT_INDEX" val="1_4_3"/>
  <p:tag name="KSO_WM_UNIT_LAYERLEVEL" val="1_1_1"/>
  <p:tag name="KSO_WM_UNIT_LINE_FILL_TYPE" val="2"/>
  <p:tag name="KSO_WM_UNIT_LINE_FORE_SCHEMECOLOR_INDEX" val="5"/>
  <p:tag name="KSO_WM_UNIT_TYPE" val="l_h_i"/>
</p:tagLst>
</file>

<file path=ppt/tags/tag44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ID" val="diagram20181232_3*l_h_i*1_2_3"/>
  <p:tag name="KSO_WM_UNIT_INDEX" val="1_2_3"/>
  <p:tag name="KSO_WM_UNIT_LAYERLEVEL" val="1_1_1"/>
  <p:tag name="KSO_WM_UNIT_LINE_FILL_TYPE" val="2"/>
  <p:tag name="KSO_WM_UNIT_LINE_FORE_SCHEMECOLOR_INDEX" val="5"/>
  <p:tag name="KSO_WM_UNIT_TYPE" val="l_h_i"/>
</p:tagLst>
</file>

<file path=ppt/tags/tag44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ID" val="diagram20181232_3*l_h_i*1_1_2"/>
  <p:tag name="KSO_WM_UNIT_INDEX" val="1_1_2"/>
  <p:tag name="KSO_WM_UNIT_LAYERLEVEL" val="1_1_1"/>
  <p:tag name="KSO_WM_UNIT_LINE_FILL_TYPE" val="2"/>
  <p:tag name="KSO_WM_UNIT_LINE_FORE_SCHEMECOLOR_INDEX" val="5"/>
  <p:tag name="KSO_WM_UNIT_TYPE" val="l_h_i"/>
</p:tagLst>
</file>

<file path=ppt/tags/tag44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ID" val="diagram20181232_3*l_h_i*1_3_3"/>
  <p:tag name="KSO_WM_UNIT_INDEX" val="1_3_3"/>
  <p:tag name="KSO_WM_UNIT_LAYERLEVEL" val="1_1_1"/>
  <p:tag name="KSO_WM_UNIT_LINE_FILL_TYPE" val="2"/>
  <p:tag name="KSO_WM_UNIT_LINE_FORE_SCHEMECOLOR_INDEX" val="5"/>
  <p:tag name="KSO_WM_UNIT_TYPE" val="l_h_i"/>
</p:tagLst>
</file>

<file path=ppt/tags/tag449.xml><?xml version="1.0" encoding="utf-8"?>
<p:tagLst xmlns:p="http://schemas.openxmlformats.org/presentationml/2006/main">
  <p:tag name="KSO_WM_BEAUTIFY_FLAG" val="#wm#"/>
  <p:tag name="KSO_WM_TAG_VERSION" val="1.0"/>
  <p:tag name="KSO_WM_TEMPLATE_CATEGORY" val="diagram"/>
  <p:tag name="KSO_WM_TEMPLATE_INDEX" val="20181232"/>
  <p:tag name="KSO_WM_UNIT_ID" val="diagram20181232_3*i*26"/>
  <p:tag name="KSO_WM_UNIT_INDEX" val="26"/>
  <p:tag name="KSO_WM_UNIT_TYPE" val="i"/>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5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FILL_FORE_SCHEMECOLOR_INDEX" val="8"/>
  <p:tag name="KSO_WM_UNIT_FILL_TYPE" val="1"/>
  <p:tag name="KSO_WM_UNIT_ID" val="diagram20181232_3*l_i*1_14"/>
  <p:tag name="KSO_WM_UNIT_INDEX" val="1_14"/>
  <p:tag name="KSO_WM_UNIT_LAYERLEVEL" val="1_1"/>
  <p:tag name="KSO_WM_UNIT_TYPE" val="l_i"/>
</p:tagLst>
</file>

<file path=ppt/tags/tag45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FILL_FORE_SCHEMECOLOR_INDEX" val="14"/>
  <p:tag name="KSO_WM_UNIT_FILL_TYPE" val="1"/>
  <p:tag name="KSO_WM_UNIT_ID" val="diagram20181232_3*l_i*1_15"/>
  <p:tag name="KSO_WM_UNIT_INDEX" val="1_15"/>
  <p:tag name="KSO_WM_UNIT_LAYERLEVEL" val="1_1"/>
  <p:tag name="KSO_WM_UNIT_TYPE" val="l_i"/>
</p:tagLst>
</file>

<file path=ppt/tags/tag45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1232"/>
  <p:tag name="KSO_WM_UNIT_FILL_FORE_SCHEMECOLOR_INDEX" val="14"/>
  <p:tag name="KSO_WM_UNIT_FILL_TYPE" val="1"/>
  <p:tag name="KSO_WM_UNIT_ID" val="diagram20181232_3*l_i*1_16"/>
  <p:tag name="KSO_WM_UNIT_INDEX" val="1_16"/>
  <p:tag name="KSO_WM_UNIT_LAYERLEVEL" val="1_1"/>
  <p:tag name="KSO_WM_UNIT_TYPE" val="l_i"/>
</p:tagLst>
</file>

<file path=ppt/tags/tag453.xml><?xml version="1.0" encoding="utf-8"?>
<p:tagLst xmlns:p="http://schemas.openxmlformats.org/presentationml/2006/main">
  <p:tag name="KSO_WM_BEAUTIFY_FLAG" val="#wm#"/>
  <p:tag name="KSO_WM_TEMPLATE_CATEGORY" val="custom"/>
  <p:tag name="KSO_WM_TEMPLATE_INDEX" val="20204748"/>
</p:tagLst>
</file>

<file path=ppt/tags/tag454.xml><?xml version="1.0" encoding="utf-8"?>
<p:tagLst xmlns:p="http://schemas.openxmlformats.org/presentationml/2006/main">
  <p:tag name="KSO_WM_BEAUTIFY_FLAG" val="#wm#"/>
  <p:tag name="KSO_WM_TEMPLATE_CATEGORY" val="custom"/>
  <p:tag name="KSO_WM_TEMPLATE_INDEX" val="20205176"/>
</p:tagLst>
</file>

<file path=ppt/tags/tag455.xml><?xml version="1.0" encoding="utf-8"?>
<p:tagLst xmlns:p="http://schemas.openxmlformats.org/presentationml/2006/main">
  <p:tag name="KSO_WM_BEAUTIFY_FLAG" val="#wm#"/>
  <p:tag name="KSO_WM_TEMPLATE_CATEGORY" val="custom"/>
  <p:tag name="KSO_WM_TEMPLATE_INDEX" val="20205176"/>
</p:tagLst>
</file>

<file path=ppt/tags/tag456.xml><?xml version="1.0" encoding="utf-8"?>
<p:tagLst xmlns:p="http://schemas.openxmlformats.org/presentationml/2006/main">
  <p:tag name="KSO_WM_BEAUTIFY_FLAG" val="#wm#"/>
  <p:tag name="KSO_WM_TEMPLATE_CATEGORY" val="custom"/>
  <p:tag name="KSO_WM_TEMPLATE_INDEX" val="20205176"/>
</p:tagLst>
</file>

<file path=ppt/tags/tag457.xml><?xml version="1.0" encoding="utf-8"?>
<p:tagLst xmlns:p="http://schemas.openxmlformats.org/presentationml/2006/main">
  <p:tag name="KSO_WM_BEAUTIFY_FLAG" val="#wm#"/>
  <p:tag name="KSO_WM_TEMPLATE_CATEGORY" val="custom"/>
  <p:tag name="KSO_WM_TEMPLATE_INDEX" val="20205176"/>
</p:tagLst>
</file>

<file path=ppt/tags/tag458.xml><?xml version="1.0" encoding="utf-8"?>
<p:tagLst xmlns:p="http://schemas.openxmlformats.org/presentationml/2006/main">
  <p:tag name="KSO_WM_BEAUTIFY_FLAG" val="#wm#"/>
  <p:tag name="KSO_WM_TEMPLATE_CATEGORY" val="custom"/>
  <p:tag name="KSO_WM_TEMPLATE_INDEX" val="20205176"/>
</p:tagLst>
</file>

<file path=ppt/tags/tag459.xml><?xml version="1.0" encoding="utf-8"?>
<p:tagLst xmlns:p="http://schemas.openxmlformats.org/presentationml/2006/main">
  <p:tag name="KSO_WM_BEAUTIFY_FLAG" val="#wm#"/>
  <p:tag name="KSO_WM_TEMPLATE_CATEGORY" val="custom"/>
  <p:tag name="KSO_WM_TEMPLATE_INDEX" val="20205176"/>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0.xml><?xml version="1.0" encoding="utf-8"?>
<p:tagLst xmlns:p="http://schemas.openxmlformats.org/presentationml/2006/main">
  <p:tag name="KSO_WM_BEAUTIFY_FLAG" val="#wm#"/>
  <p:tag name="KSO_WM_TEMPLATE_CATEGORY" val="custom"/>
  <p:tag name="KSO_WM_TEMPLATE_INDEX" val="20205176"/>
</p:tagLst>
</file>

<file path=ppt/tags/tag461.xml><?xml version="1.0" encoding="utf-8"?>
<p:tagLst xmlns:p="http://schemas.openxmlformats.org/presentationml/2006/main">
  <p:tag name="KSO_WM_BEAUTIFY_FLAG" val="#wm#"/>
  <p:tag name="KSO_WM_TEMPLATE_CATEGORY" val="custom"/>
  <p:tag name="KSO_WM_TEMPLATE_INDEX" val="20205176"/>
</p:tagLst>
</file>

<file path=ppt/tags/tag462.xml><?xml version="1.0" encoding="utf-8"?>
<p:tagLst xmlns:p="http://schemas.openxmlformats.org/presentationml/2006/main">
  <p:tag name="KSO_WM_BEAUTIFY_FLAG" val="#wm#"/>
  <p:tag name="KSO_WM_TEMPLATE_CATEGORY" val="custom"/>
  <p:tag name="KSO_WM_TEMPLATE_INDEX" val="20205176"/>
</p:tagLst>
</file>

<file path=ppt/tags/tag463.xml><?xml version="1.0" encoding="utf-8"?>
<p:tagLst xmlns:p="http://schemas.openxmlformats.org/presentationml/2006/main">
  <p:tag name="KSO_WM_BEAUTIFY_FLAG" val="#wm#"/>
  <p:tag name="KSO_WM_TEMPLATE_CATEGORY" val="custom"/>
  <p:tag name="KSO_WM_TEMPLATE_INDEX" val="20205176"/>
</p:tagLst>
</file>

<file path=ppt/tags/tag464.xml><?xml version="1.0" encoding="utf-8"?>
<p:tagLst xmlns:p="http://schemas.openxmlformats.org/presentationml/2006/main">
  <p:tag name="KSO_WM_BEAUTIFY_FLAG" val="#wm#"/>
  <p:tag name="KSO_WM_TEMPLATE_CATEGORY" val="custom"/>
  <p:tag name="KSO_WM_TEMPLATE_INDEX" val="20205176"/>
</p:tagLst>
</file>

<file path=ppt/tags/tag465.xml><?xml version="1.0" encoding="utf-8"?>
<p:tagLst xmlns:p="http://schemas.openxmlformats.org/presentationml/2006/main">
  <p:tag name="KSO_WM_BEAUTIFY_FLAG" val="#wm#"/>
  <p:tag name="KSO_WM_TEMPLATE_CATEGORY" val="custom"/>
  <p:tag name="KSO_WM_TEMPLATE_INDEX" val="20205176"/>
</p:tagLst>
</file>

<file path=ppt/tags/tag466.xml><?xml version="1.0" encoding="utf-8"?>
<p:tagLst xmlns:p="http://schemas.openxmlformats.org/presentationml/2006/main">
  <p:tag name="KSO_WM_BEAUTIFY_FLAG" val="#wm#"/>
  <p:tag name="KSO_WM_TEMPLATE_CATEGORY" val="custom"/>
  <p:tag name="KSO_WM_TEMPLATE_INDEX" val="20205176"/>
</p:tagLst>
</file>

<file path=ppt/tags/tag467.xml><?xml version="1.0" encoding="utf-8"?>
<p:tagLst xmlns:p="http://schemas.openxmlformats.org/presentationml/2006/main">
  <p:tag name="KSO_WM_BEAUTIFY_FLAG" val="#wm#"/>
  <p:tag name="KSO_WM_TEMPLATE_CATEGORY" val="custom"/>
  <p:tag name="KSO_WM_TEMPLATE_INDEX" val="20205176"/>
</p:tagLst>
</file>

<file path=ppt/tags/tag468.xml><?xml version="1.0" encoding="utf-8"?>
<p:tagLst xmlns:p="http://schemas.openxmlformats.org/presentationml/2006/main">
  <p:tag name="KSO_WM_BEAUTIFY_FLAG" val="#wm#"/>
  <p:tag name="KSO_WM_TEMPLATE_CATEGORY" val="custom"/>
  <p:tag name="KSO_WM_TEMPLATE_INDEX" val="20205176"/>
</p:tagLst>
</file>

<file path=ppt/tags/tag469.xml><?xml version="1.0" encoding="utf-8"?>
<p:tagLst xmlns:p="http://schemas.openxmlformats.org/presentationml/2006/main">
  <p:tag name="KSO_WM_BEAUTIFY_FLAG" val="#wm#"/>
  <p:tag name="KSO_WM_TEMPLATE_CATEGORY" val="custom"/>
  <p:tag name="KSO_WM_TEMPLATE_INDEX" val="20205176"/>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0.xml><?xml version="1.0" encoding="utf-8"?>
<p:tagLst xmlns:p="http://schemas.openxmlformats.org/presentationml/2006/main">
  <p:tag name="KSO_WM_BEAUTIFY_FLAG" val="#wm#"/>
  <p:tag name="KSO_WM_TEMPLATE_CATEGORY" val="custom"/>
  <p:tag name="KSO_WM_TEMPLATE_INDEX" val="20205176"/>
</p:tagLst>
</file>

<file path=ppt/tags/tag471.xml><?xml version="1.0" encoding="utf-8"?>
<p:tagLst xmlns:p="http://schemas.openxmlformats.org/presentationml/2006/main">
  <p:tag name="KSO_WM_BEAUTIFY_FLAG" val="#wm#"/>
  <p:tag name="KSO_WM_TEMPLATE_CATEGORY" val="custom"/>
  <p:tag name="KSO_WM_TEMPLATE_INDEX" val="20205176"/>
</p:tagLst>
</file>

<file path=ppt/tags/tag472.xml><?xml version="1.0" encoding="utf-8"?>
<p:tagLst xmlns:p="http://schemas.openxmlformats.org/presentationml/2006/main">
  <p:tag name="KSO_WM_BEAUTIFY_FLAG" val="#wm#"/>
  <p:tag name="KSO_WM_TEMPLATE_CATEGORY" val="custom"/>
  <p:tag name="KSO_WM_TEMPLATE_INDEX" val="20205176"/>
</p:tagLst>
</file>

<file path=ppt/tags/tag473.xml><?xml version="1.0" encoding="utf-8"?>
<p:tagLst xmlns:p="http://schemas.openxmlformats.org/presentationml/2006/main">
  <p:tag name="KSO_WM_UNIT_TABLE_BEAUTIFY" val="smartTable{b9eda911-f470-4024-92aa-51db4df19d41}"/>
</p:tagLst>
</file>

<file path=ppt/tags/tag474.xml><?xml version="1.0" encoding="utf-8"?>
<p:tagLst xmlns:p="http://schemas.openxmlformats.org/presentationml/2006/main">
  <p:tag name="KSO_WM_BEAUTIFY_FLAG" val="#wm#"/>
  <p:tag name="KSO_WM_TEMPLATE_CATEGORY" val="custom"/>
  <p:tag name="KSO_WM_TEMPLATE_INDEX" val="20205176"/>
</p:tagLst>
</file>

<file path=ppt/tags/tag475.xml><?xml version="1.0" encoding="utf-8"?>
<p:tagLst xmlns:p="http://schemas.openxmlformats.org/presentationml/2006/main">
  <p:tag name="AS_OS" val="Unix 3.10 unknown"/>
  <p:tag name="AS_RELEASE_DATE" val="2020.11.30"/>
  <p:tag name="AS_TITLE" val="Aspose.Slides for Java"/>
  <p:tag name="AS_VERSION" val="20.1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6_Office 主题​​">
  <a:themeElements>
    <a:clrScheme name="20202801">
      <a:dk1>
        <a:srgbClr val="000000"/>
      </a:dk1>
      <a:lt1>
        <a:srgbClr val="FFFFFF"/>
      </a:lt1>
      <a:dk2>
        <a:srgbClr val="EFF0E6"/>
      </a:dk2>
      <a:lt2>
        <a:srgbClr val="F4F5EF"/>
      </a:lt2>
      <a:accent1>
        <a:srgbClr val="FBBE6A"/>
      </a:accent1>
      <a:accent2>
        <a:srgbClr val="F5AF89"/>
      </a:accent2>
      <a:accent3>
        <a:srgbClr val="ED9DA4"/>
      </a:accent3>
      <a:accent4>
        <a:srgbClr val="E48DC0"/>
      </a:accent4>
      <a:accent5>
        <a:srgbClr val="E17FE0"/>
      </a:accent5>
      <a:accent6>
        <a:srgbClr val="D66AFB"/>
      </a:accent6>
      <a:hlink>
        <a:srgbClr val="658BD5"/>
      </a:hlink>
      <a:folHlink>
        <a:srgbClr val="9F67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20202801">
    <a:dk1>
      <a:srgbClr val="000000"/>
    </a:dk1>
    <a:lt1>
      <a:srgbClr val="FFFFFF"/>
    </a:lt1>
    <a:dk2>
      <a:srgbClr val="EFF0E6"/>
    </a:dk2>
    <a:lt2>
      <a:srgbClr val="F4F5EF"/>
    </a:lt2>
    <a:accent1>
      <a:srgbClr val="FBBE6A"/>
    </a:accent1>
    <a:accent2>
      <a:srgbClr val="F5AF89"/>
    </a:accent2>
    <a:accent3>
      <a:srgbClr val="ED9DA4"/>
    </a:accent3>
    <a:accent4>
      <a:srgbClr val="E48DC0"/>
    </a:accent4>
    <a:accent5>
      <a:srgbClr val="E17FE0"/>
    </a:accent5>
    <a:accent6>
      <a:srgbClr val="D66AFB"/>
    </a:accent6>
    <a:hlink>
      <a:srgbClr val="658BD5"/>
    </a:hlink>
    <a:folHlink>
      <a:srgbClr val="9F67A3"/>
    </a:folHlink>
  </a:clrScheme>
</a:themeOverride>
</file>

<file path=docProps/app.xml><?xml version="1.0" encoding="utf-8"?>
<Properties xmlns:vt="http://schemas.openxmlformats.org/officeDocument/2006/docPropsVTypes" xmlns="http://schemas.openxmlformats.org/officeDocument/2006/extended-properties">
  <Company>学科网</Company>
  <Paragraphs>180</Paragraphs>
  <Slides>49</Slides>
  <Notes>15</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49</vt:i4>
      </vt:variant>
    </vt:vector>
  </HeadingPairs>
  <TitlesOfParts>
    <vt:vector baseType="lpstr" size="64">
      <vt:lpstr>Arial</vt:lpstr>
      <vt:lpstr>微软雅黑</vt:lpstr>
      <vt:lpstr>Wingdings</vt:lpstr>
      <vt:lpstr>Calibri</vt:lpstr>
      <vt:lpstr>宋体</vt:lpstr>
      <vt:lpstr>隶书</vt:lpstr>
      <vt:lpstr>汉仪尚巍手书W</vt:lpstr>
      <vt:lpstr>Calibri Light</vt:lpstr>
      <vt:lpstr>思源黑体 CN Heavy</vt:lpstr>
      <vt:lpstr>楷体</vt:lpstr>
      <vt:lpstr>等线</vt:lpstr>
      <vt:lpstr>Times New Roman</vt:lpstr>
      <vt:lpstr>黑体</vt:lpstr>
      <vt:lpstr>思源宋体 CN Medium</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2021-08-27T10:35:58.562</cp:lastPrinted>
  <dcterms:created xsi:type="dcterms:W3CDTF">2021-08-27T10:35:58Z</dcterms:created>
  <dcterms:modified xsi:type="dcterms:W3CDTF">2021-08-27T02:36:01Z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