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bookmarkIdSeed="2">
  <p:sldMasterIdLst>
    <p:sldMasterId id="2147483648" r:id="rId1"/>
  </p:sldMasterIdLst>
  <p:notesMasterIdLst>
    <p:notesMasterId r:id="rId52"/>
  </p:notesMasterIdLst>
  <p:handoutMasterIdLst>
    <p:handoutMasterId r:id="rId53"/>
  </p:handoutMasterIdLst>
  <p:sldIdLst>
    <p:sldId id="257" r:id="rId2"/>
    <p:sldId id="542" r:id="rId3"/>
    <p:sldId id="451" r:id="rId4"/>
    <p:sldId id="383" r:id="rId5"/>
    <p:sldId id="382" r:id="rId6"/>
    <p:sldId id="386" r:id="rId7"/>
    <p:sldId id="384" r:id="rId8"/>
    <p:sldId id="385" r:id="rId9"/>
    <p:sldId id="494" r:id="rId10"/>
    <p:sldId id="387" r:id="rId11"/>
    <p:sldId id="453" r:id="rId12"/>
    <p:sldId id="258" r:id="rId13"/>
    <p:sldId id="533" r:id="rId14"/>
    <p:sldId id="454" r:id="rId15"/>
    <p:sldId id="388" r:id="rId16"/>
    <p:sldId id="496" r:id="rId17"/>
    <p:sldId id="424" r:id="rId18"/>
    <p:sldId id="534" r:id="rId19"/>
    <p:sldId id="535" r:id="rId20"/>
    <p:sldId id="536" r:id="rId21"/>
    <p:sldId id="390" r:id="rId22"/>
    <p:sldId id="537" r:id="rId23"/>
    <p:sldId id="425" r:id="rId24"/>
    <p:sldId id="391" r:id="rId25"/>
    <p:sldId id="392" r:id="rId26"/>
    <p:sldId id="259" r:id="rId27"/>
    <p:sldId id="394" r:id="rId28"/>
    <p:sldId id="395" r:id="rId29"/>
    <p:sldId id="396" r:id="rId30"/>
    <p:sldId id="538" r:id="rId31"/>
    <p:sldId id="539" r:id="rId32"/>
    <p:sldId id="398" r:id="rId33"/>
    <p:sldId id="399" r:id="rId34"/>
    <p:sldId id="540" r:id="rId35"/>
    <p:sldId id="401" r:id="rId36"/>
    <p:sldId id="402" r:id="rId37"/>
    <p:sldId id="403" r:id="rId38"/>
    <p:sldId id="541" r:id="rId39"/>
    <p:sldId id="543" r:id="rId40"/>
    <p:sldId id="413" r:id="rId41"/>
    <p:sldId id="414" r:id="rId42"/>
    <p:sldId id="417" r:id="rId43"/>
    <p:sldId id="415" r:id="rId44"/>
    <p:sldId id="429" r:id="rId45"/>
    <p:sldId id="416" r:id="rId46"/>
    <p:sldId id="418" r:id="rId47"/>
    <p:sldId id="426" r:id="rId48"/>
    <p:sldId id="427" r:id="rId49"/>
    <p:sldId id="422" r:id="rId50"/>
    <p:sldId id="423" r:id="rId51"/>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2FDB2607-1784-4EEB-B798-7EB5836EED8A}">
        <p14:showMediaCtrls xmlns="" xmlns:p14="http://schemas.microsoft.com/office/powerpoint/2010/main" val="1"/>
      </p:ext>
    </p:extLst>
  </p:showPr>
  <p:clrMru>
    <a:srgbClr val="0000CC"/>
    <a:srgbClr val="9BA8B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4" autoAdjust="0"/>
    <p:restoredTop sz="93981" autoAdjust="0"/>
  </p:normalViewPr>
  <p:slideViewPr>
    <p:cSldViewPr snapToGrid="0">
      <p:cViewPr>
        <p:scale>
          <a:sx n="60" d="100"/>
          <a:sy n="60" d="100"/>
        </p:scale>
        <p:origin x="-732" y="-438"/>
      </p:cViewPr>
      <p:guideLst>
        <p:guide orient="horz" pos="2160"/>
        <p:guide pos="3897"/>
      </p:guideLst>
    </p:cSldViewPr>
  </p:slideViewPr>
  <p:notesTextViewPr>
    <p:cViewPr>
      <p:scale>
        <a:sx n="1" d="1"/>
        <a:sy n="1" d="1"/>
      </p:scale>
      <p:origin x="0" y="0"/>
    </p:cViewPr>
  </p:notesTextViewPr>
  <p:notesViewPr>
    <p:cSldViewPr snapToGrid="0">
      <p:cViewPr varScale="1">
        <p:scale>
          <a:sx n="100" d="100"/>
          <a:sy n="100" d="100"/>
        </p:scale>
        <p:origin x="3552" y="78"/>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976"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p>
        </p:txBody>
      </p:sp>
      <p:sp>
        <p:nvSpPr>
          <p:cNvPr id="1048977"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23A8DBB9-FF4D-4FDA-AD34-27FA86519578}" type="datetime1">
              <a:rPr lang="zh-CN" altLang="en-US" smtClean="0"/>
              <a:pPr rtl="0"/>
              <a:t>2020/9/27</a:t>
            </a:fld>
            <a:endParaRPr lang="en-US" dirty="0"/>
          </a:p>
        </p:txBody>
      </p:sp>
      <p:sp>
        <p:nvSpPr>
          <p:cNvPr id="1048978"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p>
        </p:txBody>
      </p:sp>
      <p:sp>
        <p:nvSpPr>
          <p:cNvPr id="1048979"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ED92CB86-0DB9-4A70-B1CF-B23508471F6B}" type="slidenum">
              <a:rPr lang="en-US" smtClean="0"/>
              <a:pPr rtl="0"/>
              <a:t>‹#›</a:t>
            </a:fld>
            <a:endParaRPr lang="en-US" dirty="0"/>
          </a:p>
        </p:txBody>
      </p:sp>
    </p:spTree>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970"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p>
        </p:txBody>
      </p:sp>
      <p:sp>
        <p:nvSpPr>
          <p:cNvPr id="1048971"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8E1CCE20-FD2F-40C5-ABE3-3369F20AA0E6}" type="datetime1">
              <a:rPr lang="zh-CN" altLang="en-US" smtClean="0"/>
              <a:pPr rtl="0"/>
              <a:t>2020/9/27</a:t>
            </a:fld>
            <a:endParaRPr lang="en-US" dirty="0"/>
          </a:p>
        </p:txBody>
      </p:sp>
      <p:sp>
        <p:nvSpPr>
          <p:cNvPr id="1048972"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dirty="0"/>
          </a:p>
        </p:txBody>
      </p:sp>
      <p:sp>
        <p:nvSpPr>
          <p:cNvPr id="1048973"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t>单击此处编辑母版文本样式</a:t>
            </a:r>
            <a:endParaRPr lang="en-US"/>
          </a:p>
          <a:p>
            <a:pPr lvl="1" rtl="0"/>
            <a:r>
              <a:rPr lang="zh-CN"/>
              <a:t>第二级</a:t>
            </a:r>
          </a:p>
          <a:p>
            <a:pPr lvl="2" rtl="0"/>
            <a:r>
              <a:rPr lang="zh-CN"/>
              <a:t>第三级</a:t>
            </a:r>
          </a:p>
          <a:p>
            <a:pPr lvl="3" rtl="0"/>
            <a:r>
              <a:rPr lang="zh-CN"/>
              <a:t>第四级</a:t>
            </a:r>
          </a:p>
          <a:p>
            <a:pPr lvl="4" rtl="0"/>
            <a:r>
              <a:rPr lang="zh-CN"/>
              <a:t>第五级</a:t>
            </a:r>
            <a:endParaRPr lang="en-US"/>
          </a:p>
        </p:txBody>
      </p:sp>
      <p:sp>
        <p:nvSpPr>
          <p:cNvPr id="1048974"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p>
        </p:txBody>
      </p:sp>
      <p:sp>
        <p:nvSpPr>
          <p:cNvPr id="1048975"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9C2B151B-D7D1-48E5-8230-5AADBC794F88}" type="slidenum">
              <a:rPr lang="en-US" smtClean="0"/>
              <a:pPr rtl="0"/>
              <a:t>‹#›</a:t>
            </a:fld>
            <a:endParaRPr lang="en-US" dirty="0"/>
          </a:p>
        </p:txBody>
      </p:sp>
    </p:spTree>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48583" name="标题 1"/>
          <p:cNvSpPr>
            <a:spLocks noGrp="1"/>
          </p:cNvSpPr>
          <p:nvPr>
            <p:ph type="ctrTitle"/>
          </p:nvPr>
        </p:nvSpPr>
        <p:spPr>
          <a:xfrm>
            <a:off x="1097280" y="758952"/>
            <a:ext cx="10058400" cy="3566160"/>
          </a:xfrm>
        </p:spPr>
        <p:txBody>
          <a:bodyPr rtlCol="0" anchor="b">
            <a:normAutofit/>
          </a:bodyPr>
          <a:lstStyle>
            <a:lvl1pPr algn="l">
              <a:lnSpc>
                <a:spcPct val="90000"/>
              </a:lnSpc>
              <a:defRPr sz="8000" spc="-50" baseline="0">
                <a:solidFill>
                  <a:schemeClr val="tx1">
                    <a:lumMod val="85000"/>
                    <a:lumOff val="15000"/>
                  </a:schemeClr>
                </a:solidFill>
              </a:defRPr>
            </a:lvl1pPr>
          </a:lstStyle>
          <a:p>
            <a:pPr rtl="0"/>
            <a:r>
              <a:rPr lang="zh-CN" altLang="en-US"/>
              <a:t>单击此处编辑母版标题样式</a:t>
            </a:r>
            <a:endParaRPr lang="en-US" dirty="0"/>
          </a:p>
        </p:txBody>
      </p:sp>
      <p:sp>
        <p:nvSpPr>
          <p:cNvPr id="1048584" name="副标题 2"/>
          <p:cNvSpPr>
            <a:spLocks noGrp="1"/>
          </p:cNvSpPr>
          <p:nvPr>
            <p:ph type="subTitle" idx="1"/>
          </p:nvPr>
        </p:nvSpPr>
        <p:spPr>
          <a:xfrm>
            <a:off x="1100051" y="4645152"/>
            <a:ext cx="10058400" cy="1143000"/>
          </a:xfrm>
        </p:spPr>
        <p:txBody>
          <a:bodyPr lIns="91440" rIns="91440" rtlCol="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a:t>单击此处编辑母版副标题样式</a:t>
            </a:r>
            <a:endParaRPr lang="en-US" dirty="0"/>
          </a:p>
        </p:txBody>
      </p:sp>
      <p:cxnSp>
        <p:nvCxnSpPr>
          <p:cNvPr id="3145729" name="直接连接符​​(S) 8"/>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48585" name="日期占位符 3"/>
          <p:cNvSpPr>
            <a:spLocks noGrp="1"/>
          </p:cNvSpPr>
          <p:nvPr>
            <p:ph type="dt" sz="half" idx="10"/>
          </p:nvPr>
        </p:nvSpPr>
        <p:spPr/>
        <p:txBody>
          <a:bodyPr rtlCol="0"/>
          <a:lstStyle/>
          <a:p>
            <a:pPr rtl="0"/>
            <a:fld id="{E203234F-2943-4AD6-8E73-34C216403FC9}" type="datetime1">
              <a:rPr lang="zh-CN" altLang="en-US" smtClean="0"/>
              <a:pPr rtl="0"/>
              <a:t>2020/9/27</a:t>
            </a:fld>
            <a:endParaRPr lang="en-US" dirty="0"/>
          </a:p>
        </p:txBody>
      </p:sp>
      <p:sp>
        <p:nvSpPr>
          <p:cNvPr id="1048586" name="页脚占位符 4"/>
          <p:cNvSpPr>
            <a:spLocks noGrp="1"/>
          </p:cNvSpPr>
          <p:nvPr>
            <p:ph type="ftr" sz="quarter" idx="11"/>
          </p:nvPr>
        </p:nvSpPr>
        <p:spPr/>
        <p:txBody>
          <a:bodyPr rtlCol="0"/>
          <a:lstStyle/>
          <a:p>
            <a:pPr rtl="0"/>
            <a:endParaRPr lang="en-US" dirty="0"/>
          </a:p>
        </p:txBody>
      </p:sp>
      <p:sp>
        <p:nvSpPr>
          <p:cNvPr id="1048587" name="灯片编号占位符 5"/>
          <p:cNvSpPr>
            <a:spLocks noGrp="1"/>
          </p:cNvSpPr>
          <p:nvPr>
            <p:ph type="sldNum" sz="quarter" idx="12"/>
          </p:nvPr>
        </p:nvSpPr>
        <p:spPr/>
        <p:txBody>
          <a:bodyPr rtlCol="0"/>
          <a:lstStyle/>
          <a:p>
            <a:pPr rtl="0"/>
            <a:fld id="{3A98EE3D-8CD1-4C3F-BD1C-C98C9596463C}" type="slidenum">
              <a:rPr lang="en-US" smtClean="0"/>
              <a:pPr rtl="0"/>
              <a:t>‹#›</a:t>
            </a:fld>
            <a:endParaRPr lang="en-US" dirty="0"/>
          </a:p>
        </p:txBody>
      </p:sp>
    </p:spTree>
  </p:cSld>
  <p:clrMapOvr>
    <a:masterClrMapping/>
  </p:clrMapOvr>
  <p:transition>
    <p:randomBa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592" name="标题 1"/>
          <p:cNvSpPr>
            <a:spLocks noGrp="1"/>
          </p:cNvSpPr>
          <p:nvPr>
            <p:ph type="title"/>
          </p:nvPr>
        </p:nvSpPr>
        <p:spPr/>
        <p:txBody>
          <a:bodyPr rtlCol="0"/>
          <a:lstStyle/>
          <a:p>
            <a:pPr rtl="0"/>
            <a:r>
              <a:rPr lang="zh-CN" altLang="en-US"/>
              <a:t>单击此处编辑母版标题样式</a:t>
            </a:r>
            <a:endParaRPr lang="en-US" dirty="0"/>
          </a:p>
        </p:txBody>
      </p:sp>
      <p:sp>
        <p:nvSpPr>
          <p:cNvPr id="1048593" name="内容占位符 2"/>
          <p:cNvSpPr>
            <a:spLocks noGrp="1"/>
          </p:cNvSpPr>
          <p:nvPr>
            <p:ph idx="1"/>
          </p:nvPr>
        </p:nvSpPr>
        <p:spPr/>
        <p:txBody>
          <a:bodyPr rtlCol="0"/>
          <a:lstStyle/>
          <a:p>
            <a:pPr lvl="0" rtl="0"/>
            <a:r>
              <a:rPr lang="zh-CN" altLang="en-US"/>
              <a:t>单击此处编辑母版文本样式</a:t>
            </a:r>
          </a:p>
          <a:p>
            <a:pPr lvl="1" rtl="0"/>
            <a:r>
              <a:rPr lang="zh-CN" altLang="en-US"/>
              <a:t>二级</a:t>
            </a:r>
          </a:p>
          <a:p>
            <a:pPr lvl="2" rtl="0"/>
            <a:r>
              <a:rPr lang="zh-CN" altLang="en-US"/>
              <a:t>三级</a:t>
            </a:r>
          </a:p>
          <a:p>
            <a:pPr lvl="3" rtl="0"/>
            <a:r>
              <a:rPr lang="zh-CN" altLang="en-US"/>
              <a:t>四级</a:t>
            </a:r>
          </a:p>
          <a:p>
            <a:pPr lvl="4" rtl="0"/>
            <a:r>
              <a:rPr lang="zh-CN" altLang="en-US"/>
              <a:t>五级</a:t>
            </a:r>
            <a:endParaRPr lang="en-US" dirty="0"/>
          </a:p>
        </p:txBody>
      </p:sp>
      <p:sp>
        <p:nvSpPr>
          <p:cNvPr id="1048594" name="日期占位符 6"/>
          <p:cNvSpPr>
            <a:spLocks noGrp="1"/>
          </p:cNvSpPr>
          <p:nvPr>
            <p:ph type="dt" sz="half" idx="10"/>
          </p:nvPr>
        </p:nvSpPr>
        <p:spPr/>
        <p:txBody>
          <a:bodyPr rtlCol="0"/>
          <a:lstStyle/>
          <a:p>
            <a:pPr rtl="0"/>
            <a:fld id="{A24A4C0A-F292-41BE-9CD1-530467B1B9F8}" type="datetime1">
              <a:rPr lang="zh-CN" altLang="en-US" smtClean="0"/>
              <a:pPr rtl="0"/>
              <a:t>2020/9/27</a:t>
            </a:fld>
            <a:endParaRPr lang="en-US" dirty="0"/>
          </a:p>
        </p:txBody>
      </p:sp>
      <p:sp>
        <p:nvSpPr>
          <p:cNvPr id="1048595" name="页脚占位符 7"/>
          <p:cNvSpPr>
            <a:spLocks noGrp="1"/>
          </p:cNvSpPr>
          <p:nvPr>
            <p:ph type="ftr" sz="quarter" idx="11"/>
          </p:nvPr>
        </p:nvSpPr>
        <p:spPr/>
        <p:txBody>
          <a:bodyPr rtlCol="0"/>
          <a:lstStyle/>
          <a:p>
            <a:pPr rtl="0"/>
            <a:endParaRPr lang="en-US" dirty="0"/>
          </a:p>
        </p:txBody>
      </p:sp>
      <p:sp>
        <p:nvSpPr>
          <p:cNvPr id="1048596" name="灯片编号占位符 8"/>
          <p:cNvSpPr>
            <a:spLocks noGrp="1"/>
          </p:cNvSpPr>
          <p:nvPr>
            <p:ph type="sldNum" sz="quarter" idx="12"/>
          </p:nvPr>
        </p:nvSpPr>
        <p:spPr/>
        <p:txBody>
          <a:bodyPr rtlCol="0"/>
          <a:lstStyle/>
          <a:p>
            <a:pPr rtl="0"/>
            <a:fld id="{3A98EE3D-8CD1-4C3F-BD1C-C98C9596463C}" type="slidenum">
              <a:rPr lang="en-US" smtClean="0"/>
              <a:pPr rtl="0"/>
              <a:t>‹#›</a:t>
            </a:fld>
            <a:endParaRPr lang="en-US" dirty="0"/>
          </a:p>
        </p:txBody>
      </p:sp>
    </p:spTree>
  </p:cSld>
  <p:clrMapOvr>
    <a:masterClrMapping/>
  </p:clrMapOvr>
  <p:transition>
    <p:randomBa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577" name="标题占位符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pPr rtl="0"/>
            <a:r>
              <a:rPr lang="zh-CN" dirty="0"/>
              <a:t>单击此处编辑母版标题样式</a:t>
            </a:r>
            <a:endParaRPr lang="en-US" dirty="0"/>
          </a:p>
        </p:txBody>
      </p:sp>
      <p:sp>
        <p:nvSpPr>
          <p:cNvPr id="1048578" name="文本占位符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rtl="0"/>
            <a:r>
              <a:rPr lang="zh-CN" dirty="0"/>
              <a:t>单击此处编辑母版文本样式</a:t>
            </a:r>
          </a:p>
          <a:p>
            <a:pPr lvl="1" rtl="0"/>
            <a:r>
              <a:rPr lang="zh-CN" dirty="0"/>
              <a:t>第二级</a:t>
            </a:r>
          </a:p>
          <a:p>
            <a:pPr lvl="2" rtl="0"/>
            <a:r>
              <a:rPr lang="zh-CN" dirty="0"/>
              <a:t>第三级</a:t>
            </a:r>
          </a:p>
          <a:p>
            <a:pPr lvl="3" rtl="0"/>
            <a:r>
              <a:rPr lang="zh-CN" dirty="0"/>
              <a:t>第四级</a:t>
            </a:r>
          </a:p>
          <a:p>
            <a:pPr lvl="4" rtl="0"/>
            <a:r>
              <a:rPr lang="zh-CN" dirty="0"/>
              <a:t>第五级</a:t>
            </a:r>
            <a:endParaRPr lang="en-US" dirty="0"/>
          </a:p>
        </p:txBody>
      </p:sp>
      <p:sp>
        <p:nvSpPr>
          <p:cNvPr id="1048579" name="日期占位符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latin typeface="Microsoft YaHei UI" panose="020B0503020204020204" pitchFamily="34" charset="-122"/>
                <a:ea typeface="Microsoft YaHei UI" panose="020B0503020204020204" pitchFamily="34" charset="-122"/>
              </a:defRPr>
            </a:lvl1pPr>
          </a:lstStyle>
          <a:p>
            <a:fld id="{4ECCA8BC-1B61-46E2-9581-00FC2FDA063C}" type="datetime1">
              <a:rPr lang="zh-CN" altLang="en-US" smtClean="0"/>
              <a:pPr/>
              <a:t>2020/9/27</a:t>
            </a:fld>
            <a:endParaRPr lang="en-US" dirty="0"/>
          </a:p>
        </p:txBody>
      </p:sp>
      <p:sp>
        <p:nvSpPr>
          <p:cNvPr id="1048580" name="页脚占位符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latin typeface="Microsoft YaHei UI" panose="020B0503020204020204" pitchFamily="34" charset="-122"/>
                <a:ea typeface="Microsoft YaHei UI" panose="020B0503020204020204" pitchFamily="34" charset="-122"/>
              </a:defRPr>
            </a:lvl1pPr>
          </a:lstStyle>
          <a:p>
            <a:endParaRPr lang="en-US" dirty="0"/>
          </a:p>
        </p:txBody>
      </p:sp>
      <p:sp>
        <p:nvSpPr>
          <p:cNvPr id="1048581" name="幻灯片编号占位符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latin typeface="Microsoft YaHei UI" panose="020B0503020204020204" pitchFamily="34" charset="-122"/>
                <a:ea typeface="Microsoft YaHei UI" panose="020B0503020204020204" pitchFamily="34" charset="-122"/>
              </a:defRPr>
            </a:lvl1pPr>
          </a:lstStyle>
          <a:p>
            <a:fld id="{3A98EE3D-8CD1-4C3F-BD1C-C98C9596463C}" type="slidenum">
              <a:rPr lang="en-US" smtClean="0"/>
              <a:pPr/>
              <a:t>‹#›</a:t>
            </a:fld>
            <a:endParaRPr lang="en-US" dirty="0"/>
          </a:p>
        </p:txBody>
      </p:sp>
      <p:cxnSp>
        <p:nvCxnSpPr>
          <p:cNvPr id="3145728" name="直接连接符​​(S) 9"/>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randomBar/>
  </p:transition>
  <p:hf sldNum="0" hdr="0" ftr="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pitchFamily="49" charset="-122"/>
          <a:ea typeface="新宋体" panose="02010609030101010101" pitchFamily="49" charset="-122"/>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48588" name="长方形 21"/>
          <p:cNvSpPr>
            <a:spLocks noGrp="1" noRot="1" noChangeAspect="1" noMove="1" noResize="1" noEditPoints="1" noAdjustHandles="1" noChangeArrowheads="1" noChangeShapeType="1" noTextEdit="1"/>
          </p:cNvSpPr>
          <p:nvPr/>
        </p:nvSpPr>
        <p:spPr>
          <a:xfrm>
            <a:off x="0" y="1"/>
            <a:ext cx="12192001"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cxnSp>
        <p:nvCxnSpPr>
          <p:cNvPr id="3145730" name="直接连接符​​(S) 23"/>
          <p:cNvCxnSpPr>
            <a:cxnSpLocks noGrp="1" noRot="1" noChangeAspect="1" noMove="1" noResize="1" noEditPoints="1" noAdjustHandles="1" noChangeArrowheads="1" noChangeShapeType="1"/>
          </p:cNvCxnSpPr>
          <p:nvPr/>
        </p:nvCxnSpPr>
        <p:spPr>
          <a:xfrm>
            <a:off x="1263650" y="3429000"/>
            <a:ext cx="85826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48591" name="文本框 12"/>
          <p:cNvSpPr txBox="1"/>
          <p:nvPr/>
        </p:nvSpPr>
        <p:spPr>
          <a:xfrm>
            <a:off x="220345" y="210185"/>
            <a:ext cx="5598795" cy="583565"/>
          </a:xfrm>
          <a:prstGeom prst="rect">
            <a:avLst/>
          </a:prstGeom>
          <a:noFill/>
        </p:spPr>
        <p:txBody>
          <a:bodyPr wrap="square" rtlCol="0">
            <a:spAutoFit/>
          </a:bodyPr>
          <a:lstStyle/>
          <a:p>
            <a:r>
              <a:rPr lang="en-US" altLang="zh-CN" sz="3200" b="1" dirty="0">
                <a:latin typeface="楷体" panose="02010609060101010101" pitchFamily="49" charset="-122"/>
                <a:ea typeface="楷体" panose="02010609060101010101" pitchFamily="49" charset="-122"/>
                <a:cs typeface="楷体" panose="02010609060101010101" pitchFamily="49" charset="-122"/>
              </a:rPr>
              <a:t>2021</a:t>
            </a:r>
            <a:r>
              <a:rPr lang="zh-CN" altLang="en-US" sz="3200" b="1" dirty="0">
                <a:latin typeface="楷体" panose="02010609060101010101" pitchFamily="49" charset="-122"/>
                <a:ea typeface="楷体" panose="02010609060101010101" pitchFamily="49" charset="-122"/>
                <a:cs typeface="楷体" panose="02010609060101010101" pitchFamily="49" charset="-122"/>
              </a:rPr>
              <a:t>高考一轮复习备考系列</a:t>
            </a:r>
            <a:r>
              <a:rPr lang="en-US" altLang="zh-CN" sz="3200" b="1" dirty="0">
                <a:latin typeface="楷体" panose="02010609060101010101" pitchFamily="49" charset="-122"/>
                <a:ea typeface="楷体" panose="02010609060101010101" pitchFamily="49" charset="-122"/>
                <a:cs typeface="楷体" panose="02010609060101010101" pitchFamily="49" charset="-122"/>
              </a:rPr>
              <a:t> </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pic>
        <p:nvPicPr>
          <p:cNvPr id="2097166" name="图片 5"/>
          <p:cNvPicPr>
            <a:picLocks noChangeAspect="1"/>
          </p:cNvPicPr>
          <p:nvPr/>
        </p:nvPicPr>
        <p:blipFill>
          <a:blip r:embed="rId2" cstate="print"/>
          <a:stretch>
            <a:fillRect/>
          </a:stretch>
        </p:blipFill>
        <p:spPr>
          <a:xfrm>
            <a:off x="10105390" y="210185"/>
            <a:ext cx="1784985" cy="2715895"/>
          </a:xfrm>
          <a:prstGeom prst="rect">
            <a:avLst/>
          </a:prstGeom>
        </p:spPr>
      </p:pic>
      <p:sp>
        <p:nvSpPr>
          <p:cNvPr id="2" name="文本框 12"/>
          <p:cNvSpPr txBox="1"/>
          <p:nvPr/>
        </p:nvSpPr>
        <p:spPr>
          <a:xfrm>
            <a:off x="1087120" y="1504950"/>
            <a:ext cx="8935720" cy="1568450"/>
          </a:xfrm>
          <a:prstGeom prst="rect">
            <a:avLst/>
          </a:prstGeom>
          <a:noFill/>
        </p:spPr>
        <p:txBody>
          <a:bodyPr wrap="square" rtlCol="0">
            <a:spAutoFit/>
          </a:bodyPr>
          <a:lstStyle/>
          <a:p>
            <a:r>
              <a:rPr lang="en-US" altLang="zh-CN" sz="2400" b="1" dirty="0">
                <a:latin typeface="楷体" panose="02010609060101010101" pitchFamily="49" charset="-122"/>
                <a:ea typeface="楷体" panose="02010609060101010101" pitchFamily="49" charset="-122"/>
                <a:cs typeface="楷体" panose="02010609060101010101" pitchFamily="49" charset="-122"/>
              </a:rPr>
              <a:t> </a:t>
            </a:r>
            <a:r>
              <a:rPr lang="zh-CN" altLang="en-US" sz="9600" b="1" dirty="0">
                <a:solidFill>
                  <a:srgbClr val="C00000"/>
                </a:solidFill>
                <a:latin typeface="楷体" panose="02010609060101010101" pitchFamily="49" charset="-122"/>
                <a:ea typeface="楷体" panose="02010609060101010101" pitchFamily="49" charset="-122"/>
                <a:cs typeface="楷体" panose="02010609060101010101" pitchFamily="49" charset="-122"/>
              </a:rPr>
              <a:t>新闻类语段压缩</a:t>
            </a:r>
            <a:r>
              <a:rPr lang="zh-CN" altLang="en-US" sz="6600" b="1" dirty="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p:randomBa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r>
              <a:rPr lang="en-US" sz="4400" dirty="0">
                <a:solidFill>
                  <a:schemeClr val="tx1"/>
                </a:solidFill>
                <a:latin typeface="黑体" panose="02010609060101010101" pitchFamily="49" charset="-122"/>
                <a:ea typeface="黑体" panose="02010609060101010101" pitchFamily="49" charset="-122"/>
              </a:rPr>
              <a:t> </a:t>
            </a:r>
            <a:r>
              <a:rPr lang="zh-CN" altLang="en-US" sz="4000" dirty="0">
                <a:solidFill>
                  <a:srgbClr val="FF0000"/>
                </a:solidFill>
                <a:latin typeface="黑体" panose="02010609060101010101" pitchFamily="49" charset="-122"/>
                <a:ea typeface="黑体" panose="02010609060101010101" pitchFamily="49" charset="-122"/>
              </a:rPr>
              <a:t>新闻类语段压缩</a:t>
            </a:r>
            <a:r>
              <a:rPr lang="en-US" altLang="zh-CN" sz="4000" dirty="0">
                <a:solidFill>
                  <a:srgbClr val="0000CC"/>
                </a:solidFill>
                <a:latin typeface="黑体" panose="02010609060101010101" pitchFamily="49" charset="-122"/>
                <a:ea typeface="黑体" panose="02010609060101010101" pitchFamily="49" charset="-122"/>
              </a:rPr>
              <a:t>——</a:t>
            </a:r>
            <a:r>
              <a:rPr lang="zh-CN" altLang="en-US" sz="4000" dirty="0">
                <a:solidFill>
                  <a:srgbClr val="0000CC"/>
                </a:solidFill>
                <a:latin typeface="黑体" panose="02010609060101010101" pitchFamily="49" charset="-122"/>
                <a:ea typeface="黑体" panose="02010609060101010101" pitchFamily="49" charset="-122"/>
              </a:rPr>
              <a:t>技法指导</a:t>
            </a:r>
            <a:r>
              <a:rPr lang="zh-CN" altLang="en-US" sz="4000" dirty="0">
                <a:solidFill>
                  <a:schemeClr val="bg1">
                    <a:lumMod val="50000"/>
                  </a:schemeClr>
                </a:solidFill>
                <a:latin typeface="楷体" panose="02010609060101010101" pitchFamily="49" charset="-122"/>
                <a:ea typeface="楷体" panose="02010609060101010101" pitchFamily="49" charset="-122"/>
              </a:rPr>
              <a:t>（</a:t>
            </a:r>
            <a:r>
              <a:rPr lang="zh-CN" altLang="en-US" sz="4000" dirty="0">
                <a:solidFill>
                  <a:schemeClr val="bg1">
                    <a:lumMod val="50000"/>
                  </a:schemeClr>
                </a:solidFill>
                <a:latin typeface="微软雅黑" panose="020B0503020204020204" charset="-122"/>
                <a:ea typeface="微软雅黑" panose="020B0503020204020204" charset="-122"/>
              </a:rPr>
              <a:t>五点技巧</a:t>
            </a:r>
            <a:r>
              <a:rPr lang="zh-CN" altLang="en-US" sz="4000" dirty="0">
                <a:solidFill>
                  <a:schemeClr val="bg1">
                    <a:lumMod val="50000"/>
                  </a:schemeClr>
                </a:solidFill>
                <a:latin typeface="楷体" panose="02010609060101010101" pitchFamily="49" charset="-122"/>
                <a:ea typeface="楷体" panose="02010609060101010101" pitchFamily="49" charset="-122"/>
              </a:rPr>
              <a:t>）</a:t>
            </a:r>
            <a:r>
              <a:rPr lang="zh-CN" altLang="en-US" sz="4000" dirty="0">
                <a:solidFill>
                  <a:srgbClr val="FF0000"/>
                </a:solidFill>
                <a:latin typeface="黑体" panose="02010609060101010101" pitchFamily="49" charset="-122"/>
                <a:ea typeface="黑体" panose="02010609060101010101" pitchFamily="49" charset="-122"/>
              </a:rPr>
              <a:t> </a:t>
            </a:r>
          </a:p>
        </p:txBody>
      </p:sp>
      <p:sp>
        <p:nvSpPr>
          <p:cNvPr id="1048598" name="内容占位符 2"/>
          <p:cNvSpPr>
            <a:spLocks noGrp="1"/>
          </p:cNvSpPr>
          <p:nvPr>
            <p:ph idx="1"/>
          </p:nvPr>
        </p:nvSpPr>
        <p:spPr>
          <a:xfrm>
            <a:off x="1097279" y="2108201"/>
            <a:ext cx="10208029" cy="3760891"/>
          </a:xfrm>
        </p:spPr>
        <p:txBody>
          <a:bodyPr>
            <a:normAutofit fontScale="90000" lnSpcReduction="20000"/>
          </a:bodyPr>
          <a:lstStyle/>
          <a:p>
            <a:r>
              <a:rPr lang="zh-CN" altLang="en-US" sz="4445" b="1" dirty="0">
                <a:gradFill>
                  <a:gsLst>
                    <a:gs pos="0">
                      <a:srgbClr val="E30000"/>
                    </a:gs>
                    <a:gs pos="100000">
                      <a:srgbClr val="760303"/>
                    </a:gs>
                  </a:gsLst>
                  <a:lin scaled="0"/>
                </a:gradFill>
                <a:latin typeface="+mn-ea"/>
                <a:ea typeface="+mn-ea"/>
              </a:rPr>
              <a:t>□</a:t>
            </a:r>
            <a:r>
              <a:rPr lang="zh-CN" altLang="en-US" sz="4000" b="1" dirty="0">
                <a:solidFill>
                  <a:schemeClr val="tx1"/>
                </a:solidFill>
                <a:latin typeface="+mn-ea"/>
                <a:ea typeface="+mn-ea"/>
              </a:rPr>
              <a:t>认识</a:t>
            </a:r>
            <a:r>
              <a:rPr lang="en-US" sz="4000" b="1" dirty="0">
                <a:solidFill>
                  <a:schemeClr val="tx1"/>
                </a:solidFill>
                <a:latin typeface="+mn-ea"/>
                <a:ea typeface="+mn-ea"/>
              </a:rPr>
              <a:t>题型，明确答题要求</a:t>
            </a:r>
            <a:endParaRPr lang="en-US" sz="4445" b="1" dirty="0">
              <a:solidFill>
                <a:schemeClr val="tx1"/>
              </a:solidFill>
              <a:latin typeface="+mn-ea"/>
              <a:ea typeface="+mn-ea"/>
            </a:endParaRPr>
          </a:p>
          <a:p>
            <a:r>
              <a:rPr lang="zh-CN" altLang="en-US" sz="4445" b="1" dirty="0">
                <a:gradFill>
                  <a:gsLst>
                    <a:gs pos="0">
                      <a:srgbClr val="E30000"/>
                    </a:gs>
                    <a:gs pos="100000">
                      <a:srgbClr val="760303"/>
                    </a:gs>
                  </a:gsLst>
                  <a:lin scaled="0"/>
                </a:gradFill>
                <a:latin typeface="+mn-ea"/>
                <a:ea typeface="+mn-ea"/>
              </a:rPr>
              <a:t>□</a:t>
            </a:r>
            <a:r>
              <a:rPr lang="zh-CN" altLang="en-US" sz="4000" b="1" dirty="0">
                <a:solidFill>
                  <a:schemeClr val="tx1"/>
                </a:solidFill>
                <a:latin typeface="+mn-ea"/>
                <a:ea typeface="+mn-ea"/>
              </a:rPr>
              <a:t>了解新闻，弄清新闻结构</a:t>
            </a:r>
            <a:endParaRPr lang="en-US" sz="4445" b="1" dirty="0">
              <a:solidFill>
                <a:schemeClr val="tx1"/>
              </a:solidFill>
              <a:latin typeface="+mn-ea"/>
              <a:ea typeface="+mn-ea"/>
            </a:endParaRPr>
          </a:p>
          <a:p>
            <a:r>
              <a:rPr lang="zh-CN" altLang="en-US" sz="4445" b="1" dirty="0">
                <a:gradFill>
                  <a:gsLst>
                    <a:gs pos="0">
                      <a:srgbClr val="E30000"/>
                    </a:gs>
                    <a:gs pos="100000">
                      <a:srgbClr val="760303"/>
                    </a:gs>
                  </a:gsLst>
                  <a:lin scaled="0"/>
                </a:gradFill>
                <a:latin typeface="+mn-ea"/>
                <a:ea typeface="+mn-ea"/>
              </a:rPr>
              <a:t>□</a:t>
            </a:r>
            <a:r>
              <a:rPr lang="zh-CN" altLang="en-US" sz="4000" b="1" dirty="0">
                <a:solidFill>
                  <a:schemeClr val="tx1"/>
                </a:solidFill>
                <a:latin typeface="+mn-ea"/>
                <a:ea typeface="+mn-ea"/>
              </a:rPr>
              <a:t>死盯导语，抓住压缩核心 </a:t>
            </a:r>
            <a:r>
              <a:rPr lang="en-US" sz="4445" b="1" dirty="0">
                <a:solidFill>
                  <a:schemeClr val="tx1"/>
                </a:solidFill>
                <a:latin typeface="+mn-ea"/>
                <a:ea typeface="+mn-ea"/>
              </a:rPr>
              <a:t> </a:t>
            </a:r>
            <a:endParaRPr lang="zh-CN" altLang="en-US" sz="4445" b="1" dirty="0">
              <a:gradFill>
                <a:gsLst>
                  <a:gs pos="0">
                    <a:srgbClr val="E30000"/>
                  </a:gs>
                  <a:gs pos="100000">
                    <a:srgbClr val="760303"/>
                  </a:gs>
                </a:gsLst>
                <a:lin scaled="0"/>
              </a:gradFill>
              <a:latin typeface="+mn-ea"/>
              <a:ea typeface="+mn-ea"/>
            </a:endParaRPr>
          </a:p>
          <a:p>
            <a:r>
              <a:rPr lang="zh-CN" altLang="en-US" sz="4445" b="1" dirty="0">
                <a:gradFill>
                  <a:gsLst>
                    <a:gs pos="0">
                      <a:srgbClr val="E30000"/>
                    </a:gs>
                    <a:gs pos="100000">
                      <a:srgbClr val="760303"/>
                    </a:gs>
                  </a:gsLst>
                  <a:lin scaled="0"/>
                </a:gradFill>
                <a:latin typeface="+mn-ea"/>
                <a:ea typeface="+mn-ea"/>
              </a:rPr>
              <a:t>□</a:t>
            </a:r>
            <a:r>
              <a:rPr lang="zh-CN" altLang="en-US" sz="4000" b="1" dirty="0">
                <a:solidFill>
                  <a:schemeClr val="tx1"/>
                </a:solidFill>
                <a:latin typeface="+mn-ea"/>
                <a:ea typeface="+mn-ea"/>
                <a:sym typeface="+mn-ea"/>
              </a:rPr>
              <a:t>分清主次，</a:t>
            </a:r>
            <a:r>
              <a:rPr lang="zh-CN" altLang="en-US" sz="4000" b="1" dirty="0">
                <a:solidFill>
                  <a:schemeClr val="tx1"/>
                </a:solidFill>
                <a:latin typeface="+mn-ea"/>
                <a:ea typeface="+mn-ea"/>
              </a:rPr>
              <a:t>提炼关键信息</a:t>
            </a:r>
            <a:endParaRPr lang="en-US" sz="4445" b="1" dirty="0">
              <a:solidFill>
                <a:schemeClr val="tx1"/>
              </a:solidFill>
              <a:latin typeface="+mn-ea"/>
              <a:ea typeface="+mn-ea"/>
            </a:endParaRPr>
          </a:p>
          <a:p>
            <a:r>
              <a:rPr lang="zh-CN" altLang="en-US" sz="4445" b="1" dirty="0">
                <a:gradFill>
                  <a:gsLst>
                    <a:gs pos="0">
                      <a:srgbClr val="E30000"/>
                    </a:gs>
                    <a:gs pos="100000">
                      <a:srgbClr val="760303"/>
                    </a:gs>
                  </a:gsLst>
                  <a:lin scaled="0"/>
                </a:gradFill>
                <a:latin typeface="+mn-ea"/>
                <a:ea typeface="+mn-ea"/>
              </a:rPr>
              <a:t>□</a:t>
            </a:r>
            <a:r>
              <a:rPr lang="zh-CN" altLang="en-US" sz="4000" b="1" dirty="0">
                <a:solidFill>
                  <a:schemeClr val="tx1"/>
                </a:solidFill>
                <a:latin typeface="+mn-ea"/>
                <a:ea typeface="+mn-ea"/>
              </a:rPr>
              <a:t>精益求精，语言简洁流畅 </a:t>
            </a:r>
            <a:endParaRPr lang="en-US" sz="4445" b="1" dirty="0">
              <a:solidFill>
                <a:schemeClr val="tx1"/>
              </a:solidFill>
              <a:latin typeface="+mn-ea"/>
              <a:ea typeface="+mn-ea"/>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pic>
        <p:nvPicPr>
          <p:cNvPr id="8197" name="Picture 4" descr="5b08d7d07defe1ff562c8404"/>
          <p:cNvPicPr>
            <a:picLocks noChangeAspect="1"/>
          </p:cNvPicPr>
          <p:nvPr/>
        </p:nvPicPr>
        <p:blipFill>
          <a:blip r:embed="rId2" cstate="print"/>
          <a:stretch>
            <a:fillRect/>
          </a:stretch>
        </p:blipFill>
        <p:spPr>
          <a:xfrm>
            <a:off x="8326755" y="2355850"/>
            <a:ext cx="2367915" cy="2712085"/>
          </a:xfrm>
          <a:prstGeom prst="rect">
            <a:avLst/>
          </a:prstGeom>
          <a:noFill/>
          <a:ln w="9525">
            <a:noFill/>
          </a:ln>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7"/>
                                        </p:tgtEl>
                                        <p:attrNameLst>
                                          <p:attrName>style.visibility</p:attrName>
                                        </p:attrNameLst>
                                      </p:cBhvr>
                                      <p:to>
                                        <p:strVal val="visible"/>
                                      </p:to>
                                    </p:set>
                                    <p:anim calcmode="lin" valueType="num">
                                      <p:cBhvr additive="base">
                                        <p:cTn id="7" dur="500" fill="hold"/>
                                        <p:tgtEl>
                                          <p:spTgt spid="8197"/>
                                        </p:tgtEl>
                                        <p:attrNameLst>
                                          <p:attrName>ppt_x</p:attrName>
                                        </p:attrNameLst>
                                      </p:cBhvr>
                                      <p:tavLst>
                                        <p:tav tm="0">
                                          <p:val>
                                            <p:strVal val="#ppt_x"/>
                                          </p:val>
                                        </p:tav>
                                        <p:tav tm="100000">
                                          <p:val>
                                            <p:strVal val="#ppt_x"/>
                                          </p:val>
                                        </p:tav>
                                      </p:tavLst>
                                    </p:anim>
                                    <p:anim calcmode="lin" valueType="num">
                                      <p:cBhvr additive="base">
                                        <p:cTn id="8"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48598">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48598">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48598">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48598">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4859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8"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a:xfrm>
            <a:off x="1097280" y="277078"/>
            <a:ext cx="10058400" cy="1450757"/>
          </a:xfrm>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01 </a:t>
            </a:r>
            <a:r>
              <a:rPr lang="zh-CN" altLang="en-US" sz="4800" b="1" dirty="0">
                <a:solidFill>
                  <a:srgbClr val="0000CC"/>
                </a:solidFill>
                <a:latin typeface="楷体" panose="02010609060101010101" pitchFamily="49" charset="-122"/>
                <a:ea typeface="楷体" panose="02010609060101010101" pitchFamily="49" charset="-122"/>
                <a:sym typeface="+mn-ea"/>
              </a:rPr>
              <a:t>了解</a:t>
            </a:r>
            <a:r>
              <a:rPr lang="en-US" sz="4800" b="1" dirty="0">
                <a:solidFill>
                  <a:srgbClr val="0000CC"/>
                </a:solidFill>
                <a:latin typeface="楷体" panose="02010609060101010101" pitchFamily="49" charset="-122"/>
                <a:ea typeface="楷体" panose="02010609060101010101" pitchFamily="49" charset="-122"/>
                <a:sym typeface="+mn-ea"/>
              </a:rPr>
              <a:t>题型，明确答题要求</a:t>
            </a:r>
            <a:r>
              <a:rPr lang="zh-CN" altLang="en-US" sz="4400" dirty="0">
                <a:solidFill>
                  <a:schemeClr val="tx1"/>
                </a:solidFill>
                <a:latin typeface="黑体" panose="02010609060101010101" pitchFamily="49" charset="-122"/>
                <a:ea typeface="黑体" panose="02010609060101010101" pitchFamily="49" charset="-122"/>
              </a:rPr>
              <a:t> </a:t>
            </a:r>
          </a:p>
        </p:txBody>
      </p:sp>
      <p:sp>
        <p:nvSpPr>
          <p:cNvPr id="1048598" name="内容占位符 2"/>
          <p:cNvSpPr>
            <a:spLocks noGrp="1"/>
          </p:cNvSpPr>
          <p:nvPr>
            <p:ph idx="1"/>
          </p:nvPr>
        </p:nvSpPr>
        <p:spPr>
          <a:xfrm>
            <a:off x="988695" y="2167255"/>
            <a:ext cx="9970135" cy="2020570"/>
          </a:xfrm>
        </p:spPr>
        <p:txBody>
          <a:bodyPr>
            <a:normAutofit fontScale="32500" lnSpcReduction="10000"/>
          </a:bodyPr>
          <a:lstStyle/>
          <a:p>
            <a:pPr fontAlgn="auto">
              <a:lnSpc>
                <a:spcPct val="150000"/>
              </a:lnSpc>
            </a:pPr>
            <a:r>
              <a:rPr lang="en-US" sz="2400" b="1" dirty="0">
                <a:solidFill>
                  <a:schemeClr val="tx1"/>
                </a:solidFill>
                <a:latin typeface="+mn-ea"/>
                <a:ea typeface="+mn-ea"/>
              </a:rPr>
              <a:t>                      </a:t>
            </a:r>
            <a:r>
              <a:rPr lang="zh-CN" altLang="en-US" sz="15000" b="1" dirty="0">
                <a:solidFill>
                  <a:schemeClr val="tx1"/>
                </a:solidFill>
                <a:latin typeface="微软雅黑" panose="020B0503020204020204" charset="-122"/>
                <a:ea typeface="微软雅黑" panose="020B0503020204020204" charset="-122"/>
                <a:cs typeface="微软雅黑" panose="020B0503020204020204" charset="-122"/>
              </a:rPr>
              <a:t>从全国三套试卷和新高考一卷的题目了解此类题目的</a:t>
            </a:r>
            <a:r>
              <a:rPr lang="zh-CN" altLang="en-US" sz="17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常规</a:t>
            </a:r>
            <a:r>
              <a:rPr lang="en-US" altLang="zh-CN" sz="17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zh-CN" altLang="en-US" sz="17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套路</a:t>
            </a:r>
            <a:r>
              <a:rPr lang="en-US" altLang="zh-CN" sz="17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
        <p:nvSpPr>
          <p:cNvPr id="2" name="内容占位符 2"/>
          <p:cNvSpPr>
            <a:spLocks noGrp="1"/>
          </p:cNvSpPr>
          <p:nvPr/>
        </p:nvSpPr>
        <p:spPr>
          <a:xfrm>
            <a:off x="833120" y="4187825"/>
            <a:ext cx="9970135" cy="1318895"/>
          </a:xfrm>
          <a:prstGeom prst="rect">
            <a:avLst/>
          </a:prstGeom>
        </p:spPr>
        <p:txBody>
          <a:bodyPr vert="horz" lIns="0" tIns="45720" rIns="0" bIns="45720" rtlCol="0">
            <a:normAutofit fontScale="975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fontAlgn="auto">
              <a:lnSpc>
                <a:spcPct val="150000"/>
              </a:lnSpc>
            </a:pPr>
            <a:r>
              <a:rPr lang="en-US" sz="2400" b="1" dirty="0">
                <a:solidFill>
                  <a:schemeClr val="tx1"/>
                </a:solidFill>
                <a:latin typeface="+mn-ea"/>
                <a:ea typeface="+mn-ea"/>
              </a:rPr>
              <a:t>         </a:t>
            </a:r>
            <a:r>
              <a:rPr lang="zh-CN" altLang="en-US" sz="4000" b="1" dirty="0">
                <a:solidFill>
                  <a:schemeClr val="tx1"/>
                </a:solidFill>
                <a:latin typeface="楷体" panose="02010609060101010101" pitchFamily="49" charset="-122"/>
                <a:ea typeface="楷体" panose="02010609060101010101" pitchFamily="49" charset="-122"/>
              </a:rPr>
              <a:t>请简述这四套高考题目要求的共性的哪些？</a:t>
            </a:r>
            <a:r>
              <a:rPr lang="en-US" sz="2400" b="1" dirty="0">
                <a:solidFill>
                  <a:schemeClr val="tx1"/>
                </a:solidFill>
                <a:latin typeface="+mn-ea"/>
                <a:ea typeface="+mn-ea"/>
              </a:rPr>
              <a:t>    </a:t>
            </a:r>
            <a:endParaRPr lang="zh-CN" altLang="en-US" sz="15000" b="1"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graphicFrame>
        <p:nvGraphicFramePr>
          <p:cNvPr id="2" name="表格 1"/>
          <p:cNvGraphicFramePr/>
          <p:nvPr>
            <p:custDataLst>
              <p:tags r:id="rId1"/>
            </p:custDataLst>
          </p:nvPr>
        </p:nvGraphicFramePr>
        <p:xfrm>
          <a:off x="0" y="0"/>
          <a:ext cx="12192000" cy="6858635"/>
        </p:xfrm>
        <a:graphic>
          <a:graphicData uri="http://schemas.openxmlformats.org/drawingml/2006/table">
            <a:tbl>
              <a:tblPr firstRow="1" bandRow="1">
                <a:tableStyleId>{5C22544A-7EE6-4342-B048-85BDC9FD1C3A}</a:tableStyleId>
              </a:tblPr>
              <a:tblGrid>
                <a:gridCol w="2121535"/>
                <a:gridCol w="6386830"/>
                <a:gridCol w="963295"/>
                <a:gridCol w="877570"/>
                <a:gridCol w="1842770"/>
              </a:tblGrid>
              <a:tr h="909955">
                <a:tc>
                  <a:txBody>
                    <a:bodyPr/>
                    <a:lstStyle/>
                    <a:p>
                      <a:pPr algn="ctr">
                        <a:buNone/>
                      </a:pPr>
                      <a:endParaRPr lang="en-US" altLang="zh-CN" sz="2400">
                        <a:solidFill>
                          <a:srgbClr val="0000CC"/>
                        </a:solidFill>
                        <a:latin typeface="微软雅黑" panose="020B0503020204020204" charset="-122"/>
                        <a:ea typeface="微软雅黑" panose="020B0503020204020204" charset="-122"/>
                        <a:cs typeface="微软雅黑" panose="020B0503020204020204" charset="-122"/>
                      </a:endParaRPr>
                    </a:p>
                    <a:p>
                      <a:pPr algn="ctr">
                        <a:buNone/>
                      </a:pPr>
                      <a:r>
                        <a:rPr lang="en-US" altLang="zh-CN" sz="2400">
                          <a:solidFill>
                            <a:srgbClr val="0000CC"/>
                          </a:solidFill>
                          <a:latin typeface="微软雅黑" panose="020B0503020204020204" charset="-122"/>
                          <a:ea typeface="微软雅黑" panose="020B0503020204020204" charset="-122"/>
                          <a:cs typeface="微软雅黑" panose="020B0503020204020204" charset="-122"/>
                        </a:rPr>
                        <a:t>2020</a:t>
                      </a:r>
                      <a:r>
                        <a:rPr lang="zh-CN" altLang="en-US" sz="2400">
                          <a:solidFill>
                            <a:srgbClr val="0000CC"/>
                          </a:solidFill>
                          <a:latin typeface="微软雅黑" panose="020B0503020204020204" charset="-122"/>
                          <a:ea typeface="微软雅黑" panose="020B0503020204020204" charset="-122"/>
                          <a:cs typeface="微软雅黑" panose="020B0503020204020204" charset="-122"/>
                        </a:rPr>
                        <a:t>高考</a:t>
                      </a:r>
                    </a:p>
                  </a:txBody>
                  <a:tcPr/>
                </a:tc>
                <a:tc>
                  <a:txBody>
                    <a:bodyPr/>
                    <a:lstStyle/>
                    <a:p>
                      <a:pPr algn="ctr">
                        <a:buNone/>
                      </a:pPr>
                      <a:endParaRPr lang="zh-CN" altLang="en-US" sz="2400">
                        <a:solidFill>
                          <a:srgbClr val="0000CC"/>
                        </a:solidFill>
                        <a:latin typeface="微软雅黑" panose="020B0503020204020204" charset="-122"/>
                        <a:ea typeface="微软雅黑" panose="020B0503020204020204" charset="-122"/>
                      </a:endParaRPr>
                    </a:p>
                    <a:p>
                      <a:pPr algn="ctr">
                        <a:buNone/>
                      </a:pPr>
                      <a:r>
                        <a:rPr lang="zh-CN" altLang="en-US" sz="2400">
                          <a:solidFill>
                            <a:srgbClr val="0000CC"/>
                          </a:solidFill>
                          <a:latin typeface="微软雅黑" panose="020B0503020204020204" charset="-122"/>
                          <a:ea typeface="微软雅黑" panose="020B0503020204020204" charset="-122"/>
                        </a:rPr>
                        <a:t>题目内容</a:t>
                      </a:r>
                    </a:p>
                  </a:txBody>
                  <a:tcPr/>
                </a:tc>
                <a:tc>
                  <a:txBody>
                    <a:bodyPr/>
                    <a:lstStyle/>
                    <a:p>
                      <a:pPr algn="ctr">
                        <a:buNone/>
                      </a:pPr>
                      <a:r>
                        <a:rPr lang="zh-CN" altLang="en-US" sz="2400">
                          <a:solidFill>
                            <a:srgbClr val="0000CC"/>
                          </a:solidFill>
                          <a:latin typeface="黑体" panose="02010609060101010101" pitchFamily="49" charset="-122"/>
                          <a:ea typeface="黑体" panose="02010609060101010101" pitchFamily="49" charset="-122"/>
                        </a:rPr>
                        <a:t>序号位置</a:t>
                      </a:r>
                    </a:p>
                  </a:txBody>
                  <a:tcPr/>
                </a:tc>
                <a:tc>
                  <a:txBody>
                    <a:bodyPr/>
                    <a:lstStyle/>
                    <a:p>
                      <a:pPr algn="ctr">
                        <a:buNone/>
                      </a:pPr>
                      <a:r>
                        <a:rPr lang="zh-CN" altLang="en-US" sz="2400">
                          <a:solidFill>
                            <a:srgbClr val="0000CC"/>
                          </a:solidFill>
                          <a:latin typeface="黑体" panose="02010609060101010101" pitchFamily="49" charset="-122"/>
                          <a:ea typeface="黑体" panose="02010609060101010101" pitchFamily="49" charset="-122"/>
                          <a:cs typeface="黑体" panose="02010609060101010101" pitchFamily="49" charset="-122"/>
                        </a:rPr>
                        <a:t>题目分值 </a:t>
                      </a:r>
                    </a:p>
                  </a:txBody>
                  <a:tcPr/>
                </a:tc>
                <a:tc>
                  <a:txBody>
                    <a:bodyPr/>
                    <a:lstStyle/>
                    <a:p>
                      <a:pPr algn="ctr">
                        <a:buNone/>
                      </a:pPr>
                      <a:endParaRPr lang="zh-CN" altLang="en-US" sz="2400">
                        <a:solidFill>
                          <a:srgbClr val="0000CC"/>
                        </a:solidFill>
                        <a:latin typeface="黑体" panose="02010609060101010101" pitchFamily="49" charset="-122"/>
                        <a:ea typeface="黑体" panose="02010609060101010101" pitchFamily="49" charset="-122"/>
                      </a:endParaRPr>
                    </a:p>
                    <a:p>
                      <a:pPr algn="ctr">
                        <a:buNone/>
                      </a:pPr>
                      <a:r>
                        <a:rPr lang="zh-CN" altLang="en-US" sz="2400">
                          <a:solidFill>
                            <a:srgbClr val="0000CC"/>
                          </a:solidFill>
                          <a:latin typeface="黑体" panose="02010609060101010101" pitchFamily="49" charset="-122"/>
                          <a:ea typeface="黑体" panose="02010609060101010101" pitchFamily="49" charset="-122"/>
                        </a:rPr>
                        <a:t>题目共性</a:t>
                      </a:r>
                    </a:p>
                  </a:txBody>
                  <a:tcPr/>
                </a:tc>
              </a:tr>
              <a:tr h="1379855">
                <a:tc>
                  <a:txBody>
                    <a:bodyPr/>
                    <a:lstStyle/>
                    <a:p>
                      <a:pPr algn="ctr">
                        <a:buNone/>
                      </a:pPr>
                      <a:endPar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buNone/>
                      </a:pPr>
                      <a:r>
                        <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全国</a:t>
                      </a:r>
                      <a:r>
                        <a:rPr lang="en-US" altLang="zh-CN"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Ⅰ</a:t>
                      </a:r>
                      <a:r>
                        <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卷</a:t>
                      </a:r>
                    </a:p>
                  </a:txBody>
                  <a:tcPr/>
                </a:tc>
                <a:tc>
                  <a:txBody>
                    <a:bodyPr/>
                    <a:lstStyle/>
                    <a:p>
                      <a:pPr>
                        <a:buNone/>
                      </a:pPr>
                      <a:r>
                        <a:rPr 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请对下面这段新闻报道的文字进行压缩。要求保留关键信息，句子简洁流畅，不超过70个字。</a:t>
                      </a:r>
                      <a:endParaRPr lang="en-US" altLang="en-US" sz="2800" b="1" dirty="0">
                        <a:solidFill>
                          <a:schemeClr val="tx1"/>
                        </a:solidFill>
                        <a:latin typeface="微软雅黑" panose="020B0503020204020204" charset="-122"/>
                        <a:ea typeface="微软雅黑" panose="020B0503020204020204" charset="-122"/>
                        <a:cs typeface="微软雅黑" panose="020B0503020204020204" charset="-122"/>
                        <a:sym typeface="+mn-ea"/>
                      </a:endParaRP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21</a:t>
                      </a: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5</a:t>
                      </a:r>
                    </a:p>
                  </a:txBody>
                  <a:tcPr/>
                </a:tc>
                <a:tc rowSpan="4">
                  <a:txBody>
                    <a:bodyPr/>
                    <a:lstStyle/>
                    <a:p>
                      <a:pPr>
                        <a:buNone/>
                      </a:pPr>
                      <a:endParaRPr lang="zh-CN" altLang="en-US"/>
                    </a:p>
                  </a:txBody>
                  <a:tcPr/>
                </a:tc>
              </a:tr>
              <a:tr h="1809115">
                <a:tc>
                  <a:txBody>
                    <a:bodyPr/>
                    <a:lstStyle/>
                    <a:p>
                      <a:pPr algn="ctr">
                        <a:buNone/>
                      </a:pPr>
                      <a:endPar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buNone/>
                      </a:pPr>
                      <a:r>
                        <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全国</a:t>
                      </a:r>
                      <a:r>
                        <a:rPr lang="en-US" altLang="zh-CN"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Ⅱ</a:t>
                      </a:r>
                      <a:r>
                        <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卷</a:t>
                      </a:r>
                    </a:p>
                  </a:txBody>
                  <a:tcPr/>
                </a:tc>
                <a:tc>
                  <a:txBody>
                    <a:bodyPr/>
                    <a:lstStyle/>
                    <a:p>
                      <a:pPr>
                        <a:buNone/>
                      </a:pPr>
                      <a:r>
                        <a:rPr 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请对下面这段新闻报道的文字进行压缩。要求保留关键信息</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句子简洁流畅，不超过75个字。</a:t>
                      </a:r>
                      <a:endParaRPr lang="en-US" altLang="en-US" sz="2800" b="1" dirty="0">
                        <a:solidFill>
                          <a:schemeClr val="tx1"/>
                        </a:solidFill>
                        <a:latin typeface="微软雅黑" panose="020B0503020204020204" charset="-122"/>
                        <a:ea typeface="微软雅黑" panose="020B0503020204020204" charset="-122"/>
                        <a:cs typeface="微软雅黑" panose="020B0503020204020204" charset="-122"/>
                      </a:endParaRPr>
                    </a:p>
                    <a:p>
                      <a:pPr>
                        <a:buNone/>
                      </a:pPr>
                      <a:endParaRPr lang="en-US" altLang="en-US" sz="2800" b="1" dirty="0">
                        <a:solidFill>
                          <a:schemeClr val="tx1"/>
                        </a:solidFill>
                        <a:latin typeface="微软雅黑" panose="020B0503020204020204" charset="-122"/>
                        <a:ea typeface="微软雅黑" panose="020B0503020204020204" charset="-122"/>
                        <a:cs typeface="微软雅黑" panose="020B0503020204020204" charset="-122"/>
                      </a:endParaRP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21</a:t>
                      </a: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5</a:t>
                      </a:r>
                    </a:p>
                  </a:txBody>
                  <a:tcPr/>
                </a:tc>
                <a:tc vMerge="1">
                  <a:txBody>
                    <a:bodyPr/>
                    <a:lstStyle/>
                    <a:p>
                      <a:endParaRPr lang="zh-CN"/>
                    </a:p>
                  </a:txBody>
                  <a:tcPr/>
                </a:tc>
              </a:tr>
              <a:tr h="1379855">
                <a:tc>
                  <a:txBody>
                    <a:bodyPr/>
                    <a:lstStyle/>
                    <a:p>
                      <a:pPr algn="ctr">
                        <a:buNone/>
                      </a:pPr>
                      <a:endPar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buNone/>
                      </a:pPr>
                      <a:r>
                        <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全国</a:t>
                      </a:r>
                      <a:r>
                        <a:rPr lang="en-US" altLang="zh-CN"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Ⅲ</a:t>
                      </a:r>
                      <a:r>
                        <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卷</a:t>
                      </a:r>
                    </a:p>
                  </a:txBody>
                  <a:tcPr/>
                </a:tc>
                <a:tc>
                  <a:txBody>
                    <a:bodyPr/>
                    <a:lstStyle/>
                    <a:p>
                      <a:pPr>
                        <a:buNone/>
                      </a:pPr>
                      <a:r>
                        <a:rPr 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请对下面这段新闻报道的文字进行压缩，要求保留关键信息，句子简洁流畅，不超过80个字。</a:t>
                      </a:r>
                      <a:endParaRPr lang="en-US" altLang="en-US" sz="2800" b="1" dirty="0">
                        <a:solidFill>
                          <a:schemeClr val="tx1"/>
                        </a:solidFill>
                        <a:latin typeface="微软雅黑" panose="020B0503020204020204" charset="-122"/>
                        <a:ea typeface="微软雅黑" panose="020B0503020204020204" charset="-122"/>
                        <a:cs typeface="微软雅黑" panose="020B0503020204020204" charset="-122"/>
                        <a:sym typeface="+mn-ea"/>
                      </a:endParaRP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21</a:t>
                      </a: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5</a:t>
                      </a:r>
                    </a:p>
                  </a:txBody>
                  <a:tcPr/>
                </a:tc>
                <a:tc vMerge="1">
                  <a:txBody>
                    <a:bodyPr/>
                    <a:lstStyle/>
                    <a:p>
                      <a:endParaRPr lang="zh-CN"/>
                    </a:p>
                  </a:txBody>
                  <a:tcPr/>
                </a:tc>
              </a:tr>
              <a:tr h="1379855">
                <a:tc>
                  <a:txBody>
                    <a:bodyPr/>
                    <a:lstStyle/>
                    <a:p>
                      <a:pPr algn="ctr">
                        <a:buNone/>
                      </a:pPr>
                      <a:r>
                        <a:rPr 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新高考卷Ⅰ</a:t>
                      </a:r>
                    </a:p>
                    <a:p>
                      <a:pPr algn="ctr">
                        <a:buNone/>
                      </a:pPr>
                      <a:r>
                        <a:rPr 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（山东卷</a:t>
                      </a:r>
                      <a:r>
                        <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a:t>
                      </a:r>
                    </a:p>
                  </a:txBody>
                  <a:tcPr/>
                </a:tc>
                <a:tc>
                  <a:txBody>
                    <a:bodyPr/>
                    <a:lstStyle/>
                    <a:p>
                      <a:pPr>
                        <a:buNone/>
                      </a:pPr>
                      <a:r>
                        <a:rPr 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请对下面这段新闻报道的文字进行压缩，要求保留关键信息，句子简洁流畅，不超过60个字。</a:t>
                      </a:r>
                      <a:endParaRPr lang="en-US" altLang="en-US" sz="2800" b="1" dirty="0">
                        <a:solidFill>
                          <a:schemeClr val="tx1"/>
                        </a:solidFill>
                        <a:latin typeface="微软雅黑" panose="020B0503020204020204" charset="-122"/>
                        <a:ea typeface="微软雅黑" panose="020B0503020204020204" charset="-122"/>
                        <a:cs typeface="微软雅黑" panose="020B0503020204020204" charset="-122"/>
                        <a:sym typeface="+mn-ea"/>
                      </a:endParaRP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22</a:t>
                      </a: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5</a:t>
                      </a:r>
                    </a:p>
                  </a:txBody>
                  <a:tcPr/>
                </a:tc>
                <a:tc vMerge="1">
                  <a:txBody>
                    <a:bodyPr/>
                    <a:lstStyle/>
                    <a:p>
                      <a:endParaRPr lang="zh-CN"/>
                    </a:p>
                  </a:txBody>
                  <a:tcPr/>
                </a:tc>
              </a:tr>
            </a:tbl>
          </a:graphicData>
        </a:graphic>
      </p:graphicFrame>
      <p:sp>
        <p:nvSpPr>
          <p:cNvPr id="4" name="标题 1"/>
          <p:cNvSpPr>
            <a:spLocks noGrp="1"/>
          </p:cNvSpPr>
          <p:nvPr/>
        </p:nvSpPr>
        <p:spPr>
          <a:xfrm>
            <a:off x="10291445" y="991235"/>
            <a:ext cx="2035175" cy="903605"/>
          </a:xfrm>
          <a:prstGeom prst="rect">
            <a:avLst/>
          </a:prstGeom>
        </p:spPr>
        <p:txBody>
          <a:bodyPr vert="horz" lIns="91440" tIns="45720" rIns="91440" bIns="45720" rtlCol="0" anchor="b">
            <a:normAutofit fontScale="87500" lnSpcReduction="10000"/>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pitchFamily="49" charset="-122"/>
                <a:ea typeface="新宋体" panose="02010609030101010101" pitchFamily="49" charset="-122"/>
                <a:cs typeface="+mj-cs"/>
              </a:defRPr>
            </a:lvl1pPr>
          </a:lstStyle>
          <a:p>
            <a:pPr algn="ctr">
              <a:buClrTx/>
              <a:buSzTx/>
              <a:buNone/>
            </a:pP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一是新闻</a:t>
            </a:r>
          </a:p>
          <a:p>
            <a:pPr algn="ctr">
              <a:buClrTx/>
              <a:buSzTx/>
              <a:buNone/>
            </a:pP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语段压缩 </a:t>
            </a: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rPr>
              <a:t> </a:t>
            </a:r>
            <a:endParaRPr lang="zh-CN" altLang="en-US" sz="4400" dirty="0">
              <a:solidFill>
                <a:schemeClr val="tx1"/>
              </a:solidFill>
              <a:latin typeface="黑体" panose="02010609060101010101" pitchFamily="49" charset="-122"/>
              <a:ea typeface="黑体" panose="02010609060101010101" pitchFamily="49" charset="-122"/>
            </a:endParaRPr>
          </a:p>
        </p:txBody>
      </p:sp>
      <p:sp>
        <p:nvSpPr>
          <p:cNvPr id="5" name="标题 1"/>
          <p:cNvSpPr>
            <a:spLocks noGrp="1"/>
          </p:cNvSpPr>
          <p:nvPr/>
        </p:nvSpPr>
        <p:spPr>
          <a:xfrm>
            <a:off x="10292715" y="2047875"/>
            <a:ext cx="2035175" cy="903605"/>
          </a:xfrm>
          <a:prstGeom prst="rect">
            <a:avLst/>
          </a:prstGeom>
        </p:spPr>
        <p:txBody>
          <a:bodyPr vert="horz" lIns="91440" tIns="45720" rIns="91440" bIns="45720" rtlCol="0" anchor="b">
            <a:normAutofit fontScale="87500" lnSpcReduction="10000"/>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pitchFamily="49" charset="-122"/>
                <a:ea typeface="新宋体" panose="02010609030101010101" pitchFamily="49" charset="-122"/>
                <a:cs typeface="+mj-cs"/>
              </a:defRPr>
            </a:lvl1pPr>
          </a:lstStyle>
          <a:p>
            <a:pPr algn="ctr">
              <a:buClrTx/>
              <a:buSzTx/>
              <a:buNone/>
            </a:pP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二是保留</a:t>
            </a:r>
          </a:p>
          <a:p>
            <a:pPr algn="ctr">
              <a:buClrTx/>
              <a:buSzTx/>
              <a:buNone/>
            </a:pP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关键信息 </a:t>
            </a: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rPr>
              <a:t> </a:t>
            </a:r>
            <a:endParaRPr lang="zh-CN" altLang="en-US" sz="4400" dirty="0">
              <a:solidFill>
                <a:schemeClr val="tx1"/>
              </a:solidFill>
              <a:latin typeface="黑体" panose="02010609060101010101" pitchFamily="49" charset="-122"/>
              <a:ea typeface="黑体" panose="02010609060101010101" pitchFamily="49" charset="-122"/>
            </a:endParaRPr>
          </a:p>
        </p:txBody>
      </p:sp>
      <p:sp>
        <p:nvSpPr>
          <p:cNvPr id="6" name="标题 1"/>
          <p:cNvSpPr>
            <a:spLocks noGrp="1"/>
          </p:cNvSpPr>
          <p:nvPr/>
        </p:nvSpPr>
        <p:spPr>
          <a:xfrm>
            <a:off x="10426065" y="3133090"/>
            <a:ext cx="1765300" cy="903605"/>
          </a:xfrm>
          <a:prstGeom prst="rect">
            <a:avLst/>
          </a:prstGeom>
        </p:spPr>
        <p:txBody>
          <a:bodyPr vert="horz" lIns="91440" tIns="45720" rIns="91440" bIns="45720" rtlCol="0" anchor="b">
            <a:normAutofit fontScale="87500" lnSpcReduction="10000"/>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pitchFamily="49" charset="-122"/>
                <a:ea typeface="新宋体" panose="02010609030101010101" pitchFamily="49" charset="-122"/>
                <a:cs typeface="+mj-cs"/>
              </a:defRPr>
            </a:lvl1pPr>
          </a:lstStyle>
          <a:p>
            <a:pPr algn="ctr">
              <a:buClrTx/>
              <a:buSzTx/>
              <a:buNone/>
            </a:pP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三是句子</a:t>
            </a:r>
          </a:p>
          <a:p>
            <a:pPr algn="ctr">
              <a:buClrTx/>
              <a:buSzTx/>
              <a:buNone/>
            </a:pP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简洁流畅 </a:t>
            </a: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rPr>
              <a:t> </a:t>
            </a:r>
            <a:endParaRPr lang="zh-CN" altLang="en-US" sz="4400" dirty="0">
              <a:solidFill>
                <a:schemeClr val="tx1"/>
              </a:solidFill>
              <a:latin typeface="黑体" panose="02010609060101010101" pitchFamily="49" charset="-122"/>
              <a:ea typeface="黑体" panose="02010609060101010101" pitchFamily="49" charset="-122"/>
            </a:endParaRPr>
          </a:p>
        </p:txBody>
      </p:sp>
      <p:sp>
        <p:nvSpPr>
          <p:cNvPr id="7" name="标题 1"/>
          <p:cNvSpPr>
            <a:spLocks noGrp="1"/>
          </p:cNvSpPr>
          <p:nvPr/>
        </p:nvSpPr>
        <p:spPr>
          <a:xfrm>
            <a:off x="10427970" y="4247515"/>
            <a:ext cx="1765300" cy="903605"/>
          </a:xfrm>
          <a:prstGeom prst="rect">
            <a:avLst/>
          </a:prstGeom>
        </p:spPr>
        <p:txBody>
          <a:bodyPr vert="horz" lIns="91440" tIns="45720" rIns="91440" bIns="45720" rtlCol="0" anchor="b">
            <a:normAutofit fontScale="90000" lnSpcReduction="10000"/>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pitchFamily="49" charset="-122"/>
                <a:ea typeface="新宋体" panose="02010609030101010101" pitchFamily="49" charset="-122"/>
                <a:cs typeface="+mj-cs"/>
              </a:defRPr>
            </a:lvl1pPr>
          </a:lstStyle>
          <a:p>
            <a:pPr algn="ct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四是字数限定要求</a:t>
            </a:r>
            <a:r>
              <a:rPr lang="en-US" sz="2800" b="1" dirty="0">
                <a:solidFill>
                  <a:schemeClr val="bg1">
                    <a:lumMod val="50000"/>
                  </a:schemeClr>
                </a:solidFill>
                <a:latin typeface="黑体" panose="02010609060101010101" pitchFamily="49" charset="-122"/>
                <a:ea typeface="黑体" panose="02010609060101010101" pitchFamily="49" charset="-122"/>
                <a:sym typeface="+mn-ea"/>
              </a:rPr>
              <a:t> </a:t>
            </a:r>
            <a:r>
              <a:rPr lang="en-US" sz="2800" b="1" dirty="0">
                <a:solidFill>
                  <a:schemeClr val="bg1">
                    <a:lumMod val="50000"/>
                  </a:schemeClr>
                </a:solidFill>
                <a:latin typeface="黑体" panose="02010609060101010101" pitchFamily="49" charset="-122"/>
                <a:ea typeface="黑体" panose="02010609060101010101" pitchFamily="49" charset="-122"/>
              </a:rPr>
              <a:t> </a:t>
            </a:r>
            <a:endParaRPr lang="zh-CN" altLang="en-US" sz="4400" dirty="0">
              <a:solidFill>
                <a:schemeClr val="tx1"/>
              </a:solidFill>
              <a:latin typeface="黑体" panose="02010609060101010101" pitchFamily="49" charset="-122"/>
              <a:ea typeface="黑体" panose="02010609060101010101" pitchFamily="49" charset="-122"/>
            </a:endParaRPr>
          </a:p>
        </p:txBody>
      </p:sp>
      <p:sp>
        <p:nvSpPr>
          <p:cNvPr id="3" name="标题 1"/>
          <p:cNvSpPr>
            <a:spLocks noGrp="1"/>
          </p:cNvSpPr>
          <p:nvPr/>
        </p:nvSpPr>
        <p:spPr>
          <a:xfrm>
            <a:off x="10426065" y="5620385"/>
            <a:ext cx="1765300" cy="903605"/>
          </a:xfrm>
          <a:prstGeom prst="rect">
            <a:avLst/>
          </a:prstGeom>
        </p:spPr>
        <p:txBody>
          <a:bodyPr vert="horz" lIns="91440" tIns="45720" rIns="91440" bIns="45720" rtlCol="0" anchor="b">
            <a:normAutofit fontScale="87500" lnSpcReduction="10000"/>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pitchFamily="49" charset="-122"/>
                <a:ea typeface="新宋体" panose="02010609030101010101" pitchFamily="49" charset="-122"/>
                <a:cs typeface="+mj-cs"/>
              </a:defRPr>
            </a:lvl1pPr>
          </a:lstStyle>
          <a:p>
            <a:pPr algn="ctr"/>
            <a:r>
              <a:rPr lang="zh-CN"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五</a:t>
            </a: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是</a:t>
            </a:r>
            <a:r>
              <a:rPr lang="zh-CN" alt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分值都是</a:t>
            </a:r>
            <a:r>
              <a:rPr lang="en-US" altLang="zh-CN"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5</a:t>
            </a:r>
            <a:r>
              <a:rPr lang="zh-CN" alt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分</a:t>
            </a:r>
            <a:r>
              <a:rPr lang="en-US" sz="2800" b="1" dirty="0">
                <a:solidFill>
                  <a:schemeClr val="bg1">
                    <a:lumMod val="50000"/>
                  </a:schemeClr>
                </a:solidFill>
                <a:latin typeface="黑体" panose="02010609060101010101" pitchFamily="49" charset="-122"/>
                <a:ea typeface="黑体" panose="02010609060101010101" pitchFamily="49" charset="-122"/>
                <a:sym typeface="+mn-ea"/>
              </a:rPr>
              <a:t> </a:t>
            </a:r>
            <a:r>
              <a:rPr lang="en-US" sz="2800" b="1" dirty="0">
                <a:solidFill>
                  <a:schemeClr val="bg1">
                    <a:lumMod val="50000"/>
                  </a:schemeClr>
                </a:solidFill>
                <a:latin typeface="黑体" panose="02010609060101010101" pitchFamily="49" charset="-122"/>
                <a:ea typeface="黑体" panose="02010609060101010101" pitchFamily="49" charset="-122"/>
              </a:rPr>
              <a:t> </a:t>
            </a:r>
            <a:endParaRPr lang="zh-CN" altLang="en-US" sz="4400" dirty="0">
              <a:solidFill>
                <a:schemeClr val="tx1"/>
              </a:solidFill>
              <a:latin typeface="黑体" panose="02010609060101010101" pitchFamily="49" charset="-122"/>
              <a:ea typeface="黑体" panose="02010609060101010101" pitchFamily="49"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heel(1)">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heel(1)">
                                      <p:cBhvr>
                                        <p:cTn id="2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graphicFrame>
        <p:nvGraphicFramePr>
          <p:cNvPr id="2" name="表格 1"/>
          <p:cNvGraphicFramePr/>
          <p:nvPr>
            <p:custDataLst>
              <p:tags r:id="rId1"/>
            </p:custDataLst>
          </p:nvPr>
        </p:nvGraphicFramePr>
        <p:xfrm>
          <a:off x="0" y="0"/>
          <a:ext cx="12192000" cy="6964045"/>
        </p:xfrm>
        <a:graphic>
          <a:graphicData uri="http://schemas.openxmlformats.org/drawingml/2006/table">
            <a:tbl>
              <a:tblPr firstRow="1" bandRow="1">
                <a:tableStyleId>{5C22544A-7EE6-4342-B048-85BDC9FD1C3A}</a:tableStyleId>
              </a:tblPr>
              <a:tblGrid>
                <a:gridCol w="2121535"/>
                <a:gridCol w="2875915"/>
                <a:gridCol w="1735455"/>
                <a:gridCol w="1540510"/>
                <a:gridCol w="3918585"/>
              </a:tblGrid>
              <a:tr h="1263015">
                <a:tc>
                  <a:txBody>
                    <a:bodyPr/>
                    <a:lstStyle/>
                    <a:p>
                      <a:pPr algn="ctr">
                        <a:buNone/>
                      </a:pPr>
                      <a:endParaRPr lang="en-US" altLang="zh-CN" sz="2400">
                        <a:solidFill>
                          <a:srgbClr val="0000CC"/>
                        </a:solidFill>
                        <a:latin typeface="微软雅黑" panose="020B0503020204020204" charset="-122"/>
                        <a:ea typeface="微软雅黑" panose="020B0503020204020204" charset="-122"/>
                        <a:cs typeface="微软雅黑" panose="020B0503020204020204" charset="-122"/>
                      </a:endParaRPr>
                    </a:p>
                    <a:p>
                      <a:pPr algn="ctr">
                        <a:buNone/>
                      </a:pPr>
                      <a:r>
                        <a:rPr lang="en-US" altLang="zh-CN" sz="2400">
                          <a:solidFill>
                            <a:srgbClr val="0000CC"/>
                          </a:solidFill>
                          <a:latin typeface="微软雅黑" panose="020B0503020204020204" charset="-122"/>
                          <a:ea typeface="微软雅黑" panose="020B0503020204020204" charset="-122"/>
                          <a:cs typeface="微软雅黑" panose="020B0503020204020204" charset="-122"/>
                        </a:rPr>
                        <a:t>2020</a:t>
                      </a:r>
                      <a:r>
                        <a:rPr lang="zh-CN" altLang="en-US" sz="2400">
                          <a:solidFill>
                            <a:srgbClr val="0000CC"/>
                          </a:solidFill>
                          <a:latin typeface="微软雅黑" panose="020B0503020204020204" charset="-122"/>
                          <a:ea typeface="微软雅黑" panose="020B0503020204020204" charset="-122"/>
                          <a:cs typeface="微软雅黑" panose="020B0503020204020204" charset="-122"/>
                        </a:rPr>
                        <a:t>高考</a:t>
                      </a:r>
                    </a:p>
                  </a:txBody>
                  <a:tcPr/>
                </a:tc>
                <a:tc>
                  <a:txBody>
                    <a:bodyPr/>
                    <a:lstStyle/>
                    <a:p>
                      <a:pPr algn="ctr">
                        <a:buNone/>
                      </a:pPr>
                      <a:endParaRPr lang="zh-CN" altLang="en-US" sz="2400">
                        <a:solidFill>
                          <a:srgbClr val="0000CC"/>
                        </a:solidFill>
                        <a:latin typeface="微软雅黑" panose="020B0503020204020204" charset="-122"/>
                        <a:ea typeface="微软雅黑" panose="020B0503020204020204" charset="-122"/>
                      </a:endParaRPr>
                    </a:p>
                    <a:p>
                      <a:pPr algn="ctr">
                        <a:buNone/>
                      </a:pPr>
                      <a:r>
                        <a:rPr lang="zh-CN" altLang="en-US" sz="2400">
                          <a:solidFill>
                            <a:srgbClr val="0000CC"/>
                          </a:solidFill>
                          <a:latin typeface="微软雅黑" panose="020B0503020204020204" charset="-122"/>
                          <a:ea typeface="微软雅黑" panose="020B0503020204020204" charset="-122"/>
                        </a:rPr>
                        <a:t>新闻 内容字数</a:t>
                      </a:r>
                    </a:p>
                  </a:txBody>
                  <a:tcPr/>
                </a:tc>
                <a:tc>
                  <a:txBody>
                    <a:bodyPr/>
                    <a:lstStyle/>
                    <a:p>
                      <a:pPr algn="ctr">
                        <a:buNone/>
                      </a:pPr>
                      <a:endParaRPr lang="zh-CN" altLang="en-US" sz="2400">
                        <a:solidFill>
                          <a:srgbClr val="0000CC"/>
                        </a:solidFill>
                        <a:latin typeface="黑体" panose="02010609060101010101" pitchFamily="49" charset="-122"/>
                        <a:ea typeface="黑体" panose="02010609060101010101" pitchFamily="49" charset="-122"/>
                      </a:endParaRPr>
                    </a:p>
                    <a:p>
                      <a:pPr algn="ctr">
                        <a:buNone/>
                      </a:pPr>
                      <a:r>
                        <a:rPr lang="zh-CN" altLang="en-US" sz="2400">
                          <a:solidFill>
                            <a:srgbClr val="0000CC"/>
                          </a:solidFill>
                          <a:latin typeface="黑体" panose="02010609060101010101" pitchFamily="49" charset="-122"/>
                          <a:ea typeface="黑体" panose="02010609060101010101" pitchFamily="49" charset="-122"/>
                        </a:rPr>
                        <a:t>新闻时间</a:t>
                      </a:r>
                    </a:p>
                    <a:p>
                      <a:pPr algn="ctr">
                        <a:buNone/>
                      </a:pPr>
                      <a:r>
                        <a:rPr lang="zh-CN" altLang="en-US" sz="2400">
                          <a:solidFill>
                            <a:srgbClr val="0000CC"/>
                          </a:solidFill>
                          <a:latin typeface="黑体" panose="02010609060101010101" pitchFamily="49" charset="-122"/>
                          <a:ea typeface="黑体" panose="02010609060101010101" pitchFamily="49" charset="-122"/>
                        </a:rPr>
                        <a:t>（</a:t>
                      </a:r>
                      <a:r>
                        <a:rPr lang="en-US" altLang="zh-CN" sz="2400">
                          <a:solidFill>
                            <a:srgbClr val="0000CC"/>
                          </a:solidFill>
                          <a:latin typeface="黑体" panose="02010609060101010101" pitchFamily="49" charset="-122"/>
                          <a:ea typeface="黑体" panose="02010609060101010101" pitchFamily="49" charset="-122"/>
                        </a:rPr>
                        <a:t>2020</a:t>
                      </a:r>
                      <a:r>
                        <a:rPr lang="zh-CN" altLang="en-US" sz="2400">
                          <a:solidFill>
                            <a:srgbClr val="0000CC"/>
                          </a:solidFill>
                          <a:latin typeface="黑体" panose="02010609060101010101" pitchFamily="49" charset="-122"/>
                          <a:ea typeface="黑体" panose="02010609060101010101" pitchFamily="49" charset="-122"/>
                        </a:rPr>
                        <a:t>）</a:t>
                      </a:r>
                    </a:p>
                  </a:txBody>
                  <a:tcPr/>
                </a:tc>
                <a:tc>
                  <a:txBody>
                    <a:bodyPr/>
                    <a:lstStyle/>
                    <a:p>
                      <a:pPr algn="ctr">
                        <a:buNone/>
                      </a:pPr>
                      <a:endParaRPr lang="zh-CN" altLang="en-US" sz="2400">
                        <a:solidFill>
                          <a:srgbClr val="0000CC"/>
                        </a:solidFill>
                        <a:latin typeface="黑体" panose="02010609060101010101" pitchFamily="49" charset="-122"/>
                        <a:ea typeface="黑体" panose="02010609060101010101" pitchFamily="49" charset="-122"/>
                        <a:cs typeface="黑体" panose="02010609060101010101" pitchFamily="49" charset="-122"/>
                      </a:endParaRPr>
                    </a:p>
                    <a:p>
                      <a:pPr algn="ctr">
                        <a:buNone/>
                      </a:pPr>
                      <a:r>
                        <a:rPr lang="zh-CN" altLang="en-US" sz="2400">
                          <a:solidFill>
                            <a:srgbClr val="0000CC"/>
                          </a:solidFill>
                          <a:latin typeface="黑体" panose="02010609060101010101" pitchFamily="49" charset="-122"/>
                          <a:ea typeface="黑体" panose="02010609060101010101" pitchFamily="49" charset="-122"/>
                          <a:cs typeface="黑体" panose="02010609060101010101" pitchFamily="49" charset="-122"/>
                        </a:rPr>
                        <a:t>原文字</a:t>
                      </a:r>
                      <a:r>
                        <a:rPr lang="en-US" altLang="zh-CN" sz="2400">
                          <a:solidFill>
                            <a:srgbClr val="0000CC"/>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rgbClr val="0000CC"/>
                          </a:solidFill>
                          <a:latin typeface="黑体" panose="02010609060101010101" pitchFamily="49" charset="-122"/>
                          <a:ea typeface="黑体" panose="02010609060101010101" pitchFamily="49" charset="-122"/>
                          <a:cs typeface="黑体" panose="02010609060101010101" pitchFamily="49" charset="-122"/>
                        </a:rPr>
                        <a:t>压缩字 </a:t>
                      </a:r>
                    </a:p>
                  </a:txBody>
                  <a:tcPr/>
                </a:tc>
                <a:tc>
                  <a:txBody>
                    <a:bodyPr/>
                    <a:lstStyle/>
                    <a:p>
                      <a:pPr algn="ctr">
                        <a:buNone/>
                      </a:pPr>
                      <a:endParaRPr lang="zh-CN" altLang="en-US" sz="2400">
                        <a:solidFill>
                          <a:srgbClr val="0000CC"/>
                        </a:solidFill>
                        <a:latin typeface="黑体" panose="02010609060101010101" pitchFamily="49" charset="-122"/>
                        <a:ea typeface="黑体" panose="02010609060101010101" pitchFamily="49" charset="-122"/>
                      </a:endParaRPr>
                    </a:p>
                    <a:p>
                      <a:pPr algn="ctr">
                        <a:buNone/>
                      </a:pPr>
                      <a:r>
                        <a:rPr lang="zh-CN" altLang="en-US" sz="2400">
                          <a:solidFill>
                            <a:srgbClr val="0000CC"/>
                          </a:solidFill>
                          <a:latin typeface="黑体" panose="02010609060101010101" pitchFamily="49" charset="-122"/>
                          <a:ea typeface="黑体" panose="02010609060101010101" pitchFamily="49" charset="-122"/>
                        </a:rPr>
                        <a:t>题目共性</a:t>
                      </a:r>
                    </a:p>
                  </a:txBody>
                  <a:tcPr/>
                </a:tc>
              </a:tr>
              <a:tr h="1466850">
                <a:tc>
                  <a:txBody>
                    <a:bodyPr/>
                    <a:lstStyle/>
                    <a:p>
                      <a:pPr algn="ctr">
                        <a:buNone/>
                      </a:pPr>
                      <a:endPar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buNone/>
                      </a:pPr>
                      <a:r>
                        <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全国</a:t>
                      </a:r>
                      <a:r>
                        <a:rPr lang="en-US" altLang="zh-CN"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Ⅰ</a:t>
                      </a:r>
                      <a:r>
                        <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卷</a:t>
                      </a:r>
                    </a:p>
                  </a:txBody>
                  <a:tcPr/>
                </a:tc>
                <a:tc>
                  <a:txBody>
                    <a:bodyPr/>
                    <a:lstStyle/>
                    <a:p>
                      <a:pPr>
                        <a:buNone/>
                      </a:pPr>
                      <a:r>
                        <a:rPr 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“中国航天日”启动仪式</a:t>
                      </a: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4.24</a:t>
                      </a: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192/70</a:t>
                      </a:r>
                    </a:p>
                  </a:txBody>
                  <a:tcPr/>
                </a:tc>
                <a:tc rowSpan="4">
                  <a:txBody>
                    <a:bodyPr/>
                    <a:lstStyle/>
                    <a:p>
                      <a:pPr>
                        <a:buNone/>
                      </a:pPr>
                      <a:endParaRPr lang="zh-CN" altLang="en-US"/>
                    </a:p>
                  </a:txBody>
                  <a:tcPr/>
                </a:tc>
              </a:tr>
              <a:tr h="1457325">
                <a:tc>
                  <a:txBody>
                    <a:bodyPr/>
                    <a:lstStyle/>
                    <a:p>
                      <a:pPr algn="ctr">
                        <a:buNone/>
                      </a:pPr>
                      <a:endPar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buNone/>
                      </a:pPr>
                      <a:r>
                        <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全国</a:t>
                      </a:r>
                      <a:r>
                        <a:rPr lang="en-US" altLang="zh-CN"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Ⅱ</a:t>
                      </a:r>
                      <a:r>
                        <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卷</a:t>
                      </a:r>
                    </a:p>
                  </a:txBody>
                  <a:tcPr/>
                </a:tc>
                <a:tc>
                  <a:txBody>
                    <a:bodyPr/>
                    <a:lstStyle/>
                    <a:p>
                      <a:pPr>
                        <a:buNone/>
                      </a:pPr>
                      <a:r>
                        <a:rPr 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《海南自由贸易港建设总体方案》</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公布实施</a:t>
                      </a:r>
                      <a:endParaRPr lang="en-US" altLang="en-US" sz="2800" b="1" dirty="0">
                        <a:solidFill>
                          <a:schemeClr val="tx1"/>
                        </a:solidFill>
                        <a:latin typeface="微软雅黑" panose="020B0503020204020204" charset="-122"/>
                        <a:ea typeface="微软雅黑" panose="020B0503020204020204" charset="-122"/>
                        <a:cs typeface="微软雅黑" panose="020B0503020204020204" charset="-122"/>
                      </a:endParaRP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6.1</a:t>
                      </a: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233/75</a:t>
                      </a:r>
                    </a:p>
                  </a:txBody>
                  <a:tcPr/>
                </a:tc>
                <a:tc vMerge="1">
                  <a:txBody>
                    <a:bodyPr/>
                    <a:lstStyle/>
                    <a:p>
                      <a:endParaRPr lang="zh-CN"/>
                    </a:p>
                  </a:txBody>
                  <a:tcPr/>
                </a:tc>
              </a:tr>
              <a:tr h="1203960">
                <a:tc>
                  <a:txBody>
                    <a:bodyPr/>
                    <a:lstStyle/>
                    <a:p>
                      <a:pPr algn="ctr">
                        <a:buNone/>
                      </a:pPr>
                      <a:endPar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buNone/>
                      </a:pPr>
                      <a:r>
                        <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全国</a:t>
                      </a:r>
                      <a:r>
                        <a:rPr lang="en-US" altLang="zh-CN"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Ⅲ</a:t>
                      </a:r>
                      <a:r>
                        <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卷</a:t>
                      </a:r>
                    </a:p>
                  </a:txBody>
                  <a:tcPr/>
                </a:tc>
                <a:tc>
                  <a:txBody>
                    <a:bodyPr/>
                    <a:lstStyle/>
                    <a:p>
                      <a:pPr>
                        <a:buNone/>
                      </a:pPr>
                      <a:r>
                        <a:rPr 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国资委助力湖北疫后重振</a:t>
                      </a: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6.3</a:t>
                      </a: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181/80</a:t>
                      </a:r>
                    </a:p>
                  </a:txBody>
                  <a:tcPr/>
                </a:tc>
                <a:tc vMerge="1">
                  <a:txBody>
                    <a:bodyPr/>
                    <a:lstStyle/>
                    <a:p>
                      <a:endParaRPr lang="zh-CN"/>
                    </a:p>
                  </a:txBody>
                  <a:tcPr/>
                </a:tc>
              </a:tr>
              <a:tr h="1466215">
                <a:tc>
                  <a:txBody>
                    <a:bodyPr/>
                    <a:lstStyle/>
                    <a:p>
                      <a:pPr algn="ctr">
                        <a:buNone/>
                      </a:pPr>
                      <a:r>
                        <a:rPr 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新高考卷Ⅰ</a:t>
                      </a:r>
                    </a:p>
                    <a:p>
                      <a:pPr algn="ctr">
                        <a:buNone/>
                      </a:pPr>
                      <a:r>
                        <a:rPr 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（山东卷</a:t>
                      </a:r>
                      <a:r>
                        <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a:t>
                      </a:r>
                    </a:p>
                  </a:txBody>
                  <a:tcPr/>
                </a:tc>
                <a:tc>
                  <a:txBody>
                    <a:bodyPr/>
                    <a:lstStyle/>
                    <a:p>
                      <a:pPr>
                        <a:buNone/>
                      </a:pPr>
                      <a:r>
                        <a:rPr lang="en-US" alt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世界经济论坛发布新闻公报</a:t>
                      </a: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6.3</a:t>
                      </a: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172/60</a:t>
                      </a:r>
                    </a:p>
                  </a:txBody>
                  <a:tcPr/>
                </a:tc>
                <a:tc vMerge="1">
                  <a:txBody>
                    <a:bodyPr/>
                    <a:lstStyle/>
                    <a:p>
                      <a:endParaRPr lang="zh-CN"/>
                    </a:p>
                  </a:txBody>
                  <a:tcPr/>
                </a:tc>
              </a:tr>
            </a:tbl>
          </a:graphicData>
        </a:graphic>
      </p:graphicFrame>
      <p:sp>
        <p:nvSpPr>
          <p:cNvPr id="3" name="标题 1"/>
          <p:cNvSpPr>
            <a:spLocks noGrp="1"/>
          </p:cNvSpPr>
          <p:nvPr/>
        </p:nvSpPr>
        <p:spPr>
          <a:xfrm>
            <a:off x="8519160" y="1626235"/>
            <a:ext cx="3387090" cy="4937125"/>
          </a:xfrm>
          <a:prstGeom prst="rect">
            <a:avLst/>
          </a:prstGeom>
        </p:spPr>
        <p:txBody>
          <a:bodyPr vert="horz" lIns="91440" tIns="45720" rIns="91440" bIns="45720" rtlCol="0" anchor="b">
            <a:normAutofit fontScale="32500" lnSpcReduction="10000"/>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pitchFamily="49" charset="-122"/>
                <a:ea typeface="新宋体" panose="02010609030101010101" pitchFamily="49" charset="-122"/>
                <a:cs typeface="+mj-cs"/>
              </a:defRPr>
            </a:lvl1pPr>
          </a:lstStyle>
          <a:p>
            <a:pPr algn="ctr"/>
            <a:r>
              <a:rPr lang="en-US" altLang="zh-CN" sz="12800" b="1" dirty="0">
                <a:solidFill>
                  <a:schemeClr val="bg1">
                    <a:lumMod val="50000"/>
                  </a:schemeClr>
                </a:solidFill>
                <a:latin typeface="黑体" panose="02010609060101010101" pitchFamily="49" charset="-122"/>
                <a:ea typeface="黑体" panose="02010609060101010101" pitchFamily="49" charset="-122"/>
                <a:sym typeface="+mn-ea"/>
              </a:rPr>
              <a:t>     </a:t>
            </a:r>
            <a:r>
              <a:rPr lang="zh-CN" sz="12800" b="1" dirty="0">
                <a:solidFill>
                  <a:srgbClr val="FF0000"/>
                </a:solidFill>
                <a:latin typeface="黑体" panose="02010609060101010101" pitchFamily="49" charset="-122"/>
                <a:ea typeface="黑体" panose="02010609060101010101" pitchFamily="49" charset="-122"/>
                <a:sym typeface="+mn-ea"/>
              </a:rPr>
              <a:t>内容有科技、政治、社会、经济；范围有中国和世界；时间在高考前一到两个月发生的社会热点；新闻原文段字数都不长，</a:t>
            </a:r>
            <a:r>
              <a:rPr lang="en-US" altLang="zh-CN" sz="12800" b="1" dirty="0">
                <a:solidFill>
                  <a:srgbClr val="FF0000"/>
                </a:solidFill>
                <a:latin typeface="黑体" panose="02010609060101010101" pitchFamily="49" charset="-122"/>
                <a:ea typeface="黑体" panose="02010609060101010101" pitchFamily="49" charset="-122"/>
                <a:sym typeface="+mn-ea"/>
              </a:rPr>
              <a:t>170</a:t>
            </a:r>
            <a:r>
              <a:rPr lang="zh-CN" altLang="en-US" sz="12800" b="1" dirty="0">
                <a:solidFill>
                  <a:srgbClr val="FF0000"/>
                </a:solidFill>
                <a:latin typeface="黑体" panose="02010609060101010101" pitchFamily="49" charset="-122"/>
                <a:ea typeface="黑体" panose="02010609060101010101" pitchFamily="49" charset="-122"/>
                <a:sym typeface="+mn-ea"/>
              </a:rPr>
              <a:t>到</a:t>
            </a:r>
            <a:r>
              <a:rPr lang="en-US" altLang="zh-CN" sz="12800" b="1" dirty="0">
                <a:solidFill>
                  <a:srgbClr val="FF0000"/>
                </a:solidFill>
                <a:latin typeface="黑体" panose="02010609060101010101" pitchFamily="49" charset="-122"/>
                <a:ea typeface="黑体" panose="02010609060101010101" pitchFamily="49" charset="-122"/>
                <a:sym typeface="+mn-ea"/>
              </a:rPr>
              <a:t>230</a:t>
            </a:r>
            <a:r>
              <a:rPr lang="zh-CN" altLang="en-US" sz="12800" b="1" dirty="0">
                <a:solidFill>
                  <a:srgbClr val="FF0000"/>
                </a:solidFill>
                <a:latin typeface="黑体" panose="02010609060101010101" pitchFamily="49" charset="-122"/>
                <a:ea typeface="黑体" panose="02010609060101010101" pitchFamily="49" charset="-122"/>
                <a:sym typeface="+mn-ea"/>
              </a:rPr>
              <a:t>字之间；压缩的字数占原语段的</a:t>
            </a:r>
            <a:r>
              <a:rPr lang="en-US" altLang="zh-CN" sz="12800" b="1" dirty="0">
                <a:solidFill>
                  <a:srgbClr val="FF0000"/>
                </a:solidFill>
                <a:latin typeface="黑体" panose="02010609060101010101" pitchFamily="49" charset="-122"/>
                <a:ea typeface="黑体" panose="02010609060101010101" pitchFamily="49" charset="-122"/>
                <a:sym typeface="+mn-ea"/>
              </a:rPr>
              <a:t>1/3</a:t>
            </a:r>
            <a:r>
              <a:rPr lang="zh-CN" altLang="en-US" sz="12800" b="1" dirty="0">
                <a:solidFill>
                  <a:srgbClr val="FF0000"/>
                </a:solidFill>
                <a:latin typeface="黑体" panose="02010609060101010101" pitchFamily="49" charset="-122"/>
                <a:ea typeface="黑体" panose="02010609060101010101" pitchFamily="49" charset="-122"/>
                <a:sym typeface="+mn-ea"/>
              </a:rPr>
              <a:t>左右。</a:t>
            </a:r>
            <a:r>
              <a:rPr lang="en-US" sz="2800" b="1" dirty="0">
                <a:solidFill>
                  <a:schemeClr val="bg1">
                    <a:lumMod val="50000"/>
                  </a:schemeClr>
                </a:solidFill>
                <a:latin typeface="黑体" panose="02010609060101010101" pitchFamily="49" charset="-122"/>
                <a:ea typeface="黑体" panose="02010609060101010101" pitchFamily="49" charset="-122"/>
              </a:rPr>
              <a:t> </a:t>
            </a:r>
            <a:endParaRPr lang="zh-CN" altLang="en-US" sz="4400" dirty="0">
              <a:solidFill>
                <a:schemeClr val="tx1"/>
              </a:solidFill>
              <a:latin typeface="黑体" panose="02010609060101010101" pitchFamily="49" charset="-122"/>
              <a:ea typeface="黑体" panose="02010609060101010101" pitchFamily="49"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02 </a:t>
            </a:r>
            <a:r>
              <a:rPr lang="en-US" sz="4800" b="1" dirty="0">
                <a:solidFill>
                  <a:srgbClr val="0000CC"/>
                </a:solidFill>
                <a:latin typeface="楷体" panose="02010609060101010101" pitchFamily="49" charset="-122"/>
                <a:ea typeface="楷体" panose="02010609060101010101" pitchFamily="49" charset="-122"/>
                <a:sym typeface="+mn-ea"/>
              </a:rPr>
              <a:t>认识新闻，</a:t>
            </a:r>
            <a:r>
              <a:rPr lang="zh-CN" altLang="en-US" sz="4800" b="1" dirty="0">
                <a:solidFill>
                  <a:srgbClr val="0000CC"/>
                </a:solidFill>
                <a:latin typeface="楷体" panose="02010609060101010101" pitchFamily="49" charset="-122"/>
                <a:ea typeface="楷体" panose="02010609060101010101" pitchFamily="49" charset="-122"/>
                <a:sym typeface="+mn-ea"/>
              </a:rPr>
              <a:t>弄清</a:t>
            </a:r>
            <a:r>
              <a:rPr lang="en-US" sz="4800" b="1" dirty="0">
                <a:solidFill>
                  <a:srgbClr val="0000CC"/>
                </a:solidFill>
                <a:latin typeface="楷体" panose="02010609060101010101" pitchFamily="49" charset="-122"/>
                <a:ea typeface="楷体" panose="02010609060101010101" pitchFamily="49" charset="-122"/>
                <a:sym typeface="+mn-ea"/>
              </a:rPr>
              <a:t>新闻结构</a:t>
            </a:r>
            <a:endParaRPr lang="zh-CN" altLang="en-US" sz="4400" dirty="0">
              <a:solidFill>
                <a:schemeClr val="tx1"/>
              </a:solidFill>
              <a:latin typeface="黑体" panose="02010609060101010101" pitchFamily="49" charset="-122"/>
              <a:ea typeface="黑体" panose="02010609060101010101" pitchFamily="49"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pic>
        <p:nvPicPr>
          <p:cNvPr id="2" name="图片 1" descr="A7}){BN4UKKV%MJ{}R@9GIT"/>
          <p:cNvPicPr>
            <a:picLocks noChangeAspect="1"/>
          </p:cNvPicPr>
          <p:nvPr/>
        </p:nvPicPr>
        <p:blipFill>
          <a:blip r:embed="rId2" cstate="print"/>
          <a:stretch>
            <a:fillRect/>
          </a:stretch>
        </p:blipFill>
        <p:spPr>
          <a:xfrm>
            <a:off x="993140" y="1946910"/>
            <a:ext cx="10047605" cy="4046220"/>
          </a:xfrm>
          <a:prstGeom prst="rect">
            <a:avLst/>
          </a:prstGeom>
        </p:spPr>
      </p:pic>
    </p:spTree>
  </p:cSld>
  <p:clrMapOvr>
    <a:masterClrMapping/>
  </p:clrMapOvr>
  <p:transition>
    <p:randomBa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sz="4800" b="1" dirty="0">
                <a:solidFill>
                  <a:srgbClr val="0000CC"/>
                </a:solidFill>
                <a:latin typeface="楷体" panose="02010609060101010101" pitchFamily="49" charset="-122"/>
                <a:ea typeface="楷体" panose="02010609060101010101" pitchFamily="49" charset="-122"/>
                <a:sym typeface="+mn-ea"/>
              </a:rPr>
              <a:t>新闻</a:t>
            </a:r>
            <a:r>
              <a:rPr lang="zh-CN" altLang="en-US" sz="4800" b="1" dirty="0">
                <a:solidFill>
                  <a:srgbClr val="0000CC"/>
                </a:solidFill>
                <a:latin typeface="楷体" panose="02010609060101010101" pitchFamily="49" charset="-122"/>
                <a:ea typeface="楷体" panose="02010609060101010101" pitchFamily="49" charset="-122"/>
                <a:sym typeface="+mn-ea"/>
              </a:rPr>
              <a:t>结构</a:t>
            </a:r>
          </a:p>
        </p:txBody>
      </p:sp>
      <p:sp>
        <p:nvSpPr>
          <p:cNvPr id="1048598" name="内容占位符 2"/>
          <p:cNvSpPr>
            <a:spLocks noGrp="1"/>
          </p:cNvSpPr>
          <p:nvPr>
            <p:ph idx="1"/>
          </p:nvPr>
        </p:nvSpPr>
        <p:spPr>
          <a:xfrm>
            <a:off x="1097279" y="2108201"/>
            <a:ext cx="10208029" cy="3760891"/>
          </a:xfrm>
        </p:spPr>
        <p:txBody>
          <a:bodyPr>
            <a:normAutofit fontScale="52500" lnSpcReduction="10000"/>
          </a:bodyPr>
          <a:lstStyle/>
          <a:p>
            <a:pPr fontAlgn="auto">
              <a:lnSpc>
                <a:spcPct val="100000"/>
              </a:lnSpc>
            </a:pPr>
            <a:r>
              <a:rPr lang="en-US" sz="2400" b="1" dirty="0">
                <a:solidFill>
                  <a:schemeClr val="tx1"/>
                </a:solidFill>
                <a:latin typeface="+mn-ea"/>
                <a:ea typeface="+mn-ea"/>
              </a:rPr>
              <a:t>          </a:t>
            </a:r>
            <a:r>
              <a:rPr lang="en-US" sz="8000" b="1" dirty="0">
                <a:solidFill>
                  <a:schemeClr val="tx1"/>
                </a:solidFill>
                <a:latin typeface="微软雅黑" panose="020B0503020204020204" charset="-122"/>
                <a:ea typeface="微软雅黑" panose="020B0503020204020204" charset="-122"/>
                <a:cs typeface="微软雅黑" panose="020B0503020204020204" charset="-122"/>
              </a:rPr>
              <a:t>     </a:t>
            </a:r>
            <a:r>
              <a:rPr lang="en-US" sz="889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新闻在结构上，一般包括</a:t>
            </a:r>
            <a:r>
              <a:rPr lang="en-US" sz="889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标题、导语、主体、背景和结语</a:t>
            </a:r>
            <a:r>
              <a:rPr lang="en-US" sz="889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五部分。</a:t>
            </a:r>
          </a:p>
          <a:p>
            <a:pPr fontAlgn="auto">
              <a:lnSpc>
                <a:spcPct val="100000"/>
              </a:lnSpc>
            </a:pPr>
            <a:endParaRPr lang="en-US" sz="889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fontAlgn="auto">
              <a:lnSpc>
                <a:spcPct val="100000"/>
              </a:lnSpc>
            </a:pPr>
            <a:r>
              <a:rPr lang="en-US" sz="889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前三者是主要部分，后二者是辅助部分。</a:t>
            </a:r>
            <a:endParaRPr lang="en-US" sz="80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fontAlgn="auto">
              <a:lnSpc>
                <a:spcPct val="100000"/>
              </a:lnSpc>
            </a:pPr>
            <a:r>
              <a:rPr lang="en-US" sz="80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Tree>
  </p:cSld>
  <p:clrMapOvr>
    <a:masterClrMapping/>
  </p:clrMapOvr>
  <p:transition>
    <p:randomBa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sz="4800" b="1" dirty="0">
                <a:solidFill>
                  <a:srgbClr val="0000CC"/>
                </a:solidFill>
                <a:latin typeface="楷体" panose="02010609060101010101" pitchFamily="49" charset="-122"/>
                <a:ea typeface="楷体" panose="02010609060101010101" pitchFamily="49" charset="-122"/>
                <a:sym typeface="+mn-ea"/>
              </a:rPr>
              <a:t>新闻</a:t>
            </a:r>
            <a:r>
              <a:rPr lang="zh-CN" altLang="en-US" sz="4800" b="1" dirty="0">
                <a:solidFill>
                  <a:srgbClr val="0000CC"/>
                </a:solidFill>
                <a:latin typeface="楷体" panose="02010609060101010101" pitchFamily="49" charset="-122"/>
                <a:ea typeface="楷体" panose="02010609060101010101" pitchFamily="49" charset="-122"/>
                <a:sym typeface="+mn-ea"/>
              </a:rPr>
              <a:t>结构</a:t>
            </a:r>
          </a:p>
        </p:txBody>
      </p:sp>
      <p:sp>
        <p:nvSpPr>
          <p:cNvPr id="1048598" name="内容占位符 2"/>
          <p:cNvSpPr>
            <a:spLocks noGrp="1"/>
          </p:cNvSpPr>
          <p:nvPr>
            <p:ph idx="1"/>
          </p:nvPr>
        </p:nvSpPr>
        <p:spPr>
          <a:xfrm>
            <a:off x="1097279" y="2108201"/>
            <a:ext cx="10208029" cy="3760891"/>
          </a:xfrm>
        </p:spPr>
        <p:txBody>
          <a:bodyPr>
            <a:normAutofit fontScale="25000" lnSpcReduction="20000"/>
          </a:bodyPr>
          <a:lstStyle/>
          <a:p>
            <a:pPr fontAlgn="auto">
              <a:lnSpc>
                <a:spcPct val="100000"/>
              </a:lnSpc>
            </a:pPr>
            <a:r>
              <a:rPr lang="en-US" sz="2400" b="1" dirty="0">
                <a:solidFill>
                  <a:schemeClr val="tx1"/>
                </a:solidFill>
                <a:latin typeface="+mn-ea"/>
                <a:ea typeface="+mn-ea"/>
              </a:rPr>
              <a:t>          </a:t>
            </a:r>
            <a:r>
              <a:rPr lang="en-US" sz="8000" b="1" dirty="0">
                <a:solidFill>
                  <a:schemeClr val="tx1"/>
                </a:solidFill>
                <a:latin typeface="微软雅黑" panose="020B0503020204020204" charset="-122"/>
                <a:ea typeface="微软雅黑" panose="020B0503020204020204" charset="-122"/>
                <a:cs typeface="微软雅黑" panose="020B0503020204020204" charset="-122"/>
              </a:rPr>
              <a:t> </a:t>
            </a:r>
            <a:r>
              <a:rPr lang="en-US" sz="80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标题一般包括引标题、正标题和副标题；</a:t>
            </a:r>
          </a:p>
          <a:p>
            <a:pPr fontAlgn="auto">
              <a:lnSpc>
                <a:spcPct val="100000"/>
              </a:lnSpc>
            </a:pPr>
            <a:r>
              <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导语是新闻开头的第一段或第一句话，它扼要地揭示新闻的核心内容。</a:t>
            </a:r>
            <a:endPar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fontAlgn="auto">
              <a:lnSpc>
                <a:spcPct val="100000"/>
              </a:lnSpc>
            </a:pPr>
            <a:r>
              <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主体是新闻的躯干，它用充足的事实来表现主题，是对导语内容的进一步扩展和阐释；</a:t>
            </a:r>
            <a:endPar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fontAlgn="auto">
              <a:lnSpc>
                <a:spcPct val="100000"/>
              </a:lnSpc>
            </a:pPr>
            <a:r>
              <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背景指的是新闻发生的社会环境和自然环境。背景和结语有时也可以暗含在主体中。</a:t>
            </a:r>
          </a:p>
          <a:p>
            <a:pPr fontAlgn="auto">
              <a:lnSpc>
                <a:spcPct val="100000"/>
              </a:lnSpc>
            </a:pPr>
            <a:r>
              <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Tree>
  </p:cSld>
  <p:clrMapOvr>
    <a:masterClrMapping/>
  </p:clrMapOvr>
  <p:transition>
    <p:randomBa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zh-CN" altLang="en-US" sz="4800" b="1" dirty="0">
                <a:gradFill>
                  <a:gsLst>
                    <a:gs pos="0">
                      <a:srgbClr val="E30000"/>
                    </a:gs>
                    <a:gs pos="100000">
                      <a:srgbClr val="760303"/>
                    </a:gs>
                  </a:gsLst>
                  <a:lin scaled="0"/>
                </a:gradFill>
                <a:latin typeface="微软雅黑" panose="020B0503020204020204" charset="-122"/>
                <a:ea typeface="微软雅黑" panose="020B0503020204020204" charset="-122"/>
                <a:sym typeface="+mn-ea"/>
              </a:rPr>
              <a:t> </a:t>
            </a:r>
            <a:r>
              <a:rPr sz="4800" b="1" dirty="0">
                <a:sym typeface="+mn-ea"/>
              </a:rPr>
              <a:t>2020年山东省高考语文试卷</a:t>
            </a:r>
            <a:br>
              <a:rPr sz="4800" b="1" dirty="0">
                <a:sym typeface="+mn-ea"/>
              </a:rPr>
            </a:br>
            <a:r>
              <a:rPr sz="4800" b="1" dirty="0">
                <a:sym typeface="+mn-ea"/>
              </a:rPr>
              <a:t>（新高考全国Ⅰ卷)</a:t>
            </a:r>
            <a:endParaRPr lang="en-US"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1028065" y="1939925"/>
            <a:ext cx="10457180" cy="3761105"/>
          </a:xfrm>
        </p:spPr>
        <p:txBody>
          <a:bodyPr>
            <a:normAutofit fontScale="32500" lnSpcReduction="10000"/>
          </a:body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sz="5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a:p>
            <a:r>
              <a:rPr sz="6000" b="1" dirty="0"/>
              <a:t>        </a:t>
            </a:r>
            <a:r>
              <a:rPr sz="11200" b="1" dirty="0">
                <a:solidFill>
                  <a:schemeClr val="tx1"/>
                </a:solidFill>
                <a:latin typeface="微软雅黑" panose="020B0503020204020204" charset="-122"/>
                <a:ea typeface="微软雅黑" panose="020B0503020204020204" charset="-122"/>
                <a:cs typeface="微软雅黑" panose="020B0503020204020204" charset="-122"/>
              </a:rPr>
              <a:t>总部位于日内瓦的世界经济论坛2020年6月3日发布新闻公报宣布，第51届世界经济论坛年会将于2021年1月举行，年会主题为“世界的复兴”。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11200" b="1" dirty="0">
                <a:solidFill>
                  <a:srgbClr val="0000CC"/>
                </a:solidFill>
                <a:latin typeface="微软雅黑" panose="020B0503020204020204" charset="-122"/>
                <a:ea typeface="微软雅黑" panose="020B0503020204020204" charset="-122"/>
                <a:cs typeface="微软雅黑" panose="020B0503020204020204" charset="-122"/>
              </a:rPr>
              <a:t>新闻公报介绍，““世界的复兴”这一目标将致力于共同迅速地建立起世界范围内经济和社会体系的基础，以塑造一个更加公平，更可持续和更具韧性的未来</a:t>
            </a:r>
            <a:r>
              <a:rPr lang="zh-CN" sz="11200" b="1" dirty="0">
                <a:solidFill>
                  <a:srgbClr val="0000CC"/>
                </a:solidFill>
                <a:latin typeface="微软雅黑" panose="020B0503020204020204" charset="-122"/>
                <a:ea typeface="微软雅黑" panose="020B0503020204020204" charset="-122"/>
                <a:cs typeface="微软雅黑" panose="020B0503020204020204" charset="-122"/>
              </a:rPr>
              <a:t>。           </a:t>
            </a:r>
            <a:r>
              <a:rPr sz="112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届时，年会将以线下和线上两种方式进行，世界经济论坛将和瑞士政府一道，确保会议安全。</a:t>
            </a:r>
            <a:endParaRPr lang="zh-CN" sz="11200" b="1"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
        <p:nvSpPr>
          <p:cNvPr id="4" name="内容占位符 2"/>
          <p:cNvSpPr>
            <a:spLocks noGrp="1"/>
          </p:cNvSpPr>
          <p:nvPr/>
        </p:nvSpPr>
        <p:spPr>
          <a:xfrm>
            <a:off x="4074160" y="3179445"/>
            <a:ext cx="1449070" cy="63754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【导语 】</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内容占位符 2"/>
          <p:cNvSpPr>
            <a:spLocks noGrp="1"/>
          </p:cNvSpPr>
          <p:nvPr/>
        </p:nvSpPr>
        <p:spPr>
          <a:xfrm>
            <a:off x="9886950" y="4186555"/>
            <a:ext cx="1449070" cy="63754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【主体】</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nvSpPr>
        <p:spPr>
          <a:xfrm>
            <a:off x="5401945" y="5172075"/>
            <a:ext cx="1449070" cy="63754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【背景】</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
                                        </p:tgtEl>
                                        <p:attrNameLst>
                                          <p:attrName>style.visibility</p:attrName>
                                        </p:attrNameLst>
                                      </p:cBhvr>
                                      <p:to>
                                        <p:strVal val="visible"/>
                                      </p:to>
                                    </p:set>
                                    <p:anim calcmode="lin" valueType="num">
                                      <p:cBhvr additive="base">
                                        <p:cTn id="7" dur="500" fill="hold"/>
                                        <p:tgtEl>
                                          <p:spTgt spid="1"/>
                                        </p:tgtEl>
                                        <p:attrNameLst>
                                          <p:attrName>ppt_x</p:attrName>
                                        </p:attrNameLst>
                                      </p:cBhvr>
                                      <p:tavLst>
                                        <p:tav tm="0">
                                          <p:val>
                                            <p:strVal val="#ppt_x"/>
                                          </p:val>
                                        </p:tav>
                                        <p:tav tm="100000">
                                          <p:val>
                                            <p:strVal val="#ppt_x"/>
                                          </p:val>
                                        </p:tav>
                                      </p:tavLst>
                                    </p:anim>
                                    <p:anim calcmode="lin" valueType="num">
                                      <p:cBhvr additive="base">
                                        <p:cTn id="8" dur="500" fill="hold"/>
                                        <p:tgtEl>
                                          <p:spTgt spid="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 grpId="0"/>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a:xfrm>
            <a:off x="1097280" y="277078"/>
            <a:ext cx="10058400" cy="1450757"/>
          </a:xfrm>
        </p:spPr>
        <p:txBody>
          <a:bodyPr>
            <a:normAutofit/>
          </a:bodyPr>
          <a:lstStyle/>
          <a:p>
            <a:pPr algn="ctr"/>
            <a:r>
              <a:rPr lang="zh-CN" altLang="en-US" sz="4800" b="1" dirty="0">
                <a:gradFill>
                  <a:gsLst>
                    <a:gs pos="0">
                      <a:srgbClr val="E30000"/>
                    </a:gs>
                    <a:gs pos="100000">
                      <a:srgbClr val="760303"/>
                    </a:gs>
                  </a:gsLst>
                  <a:lin scaled="0"/>
                </a:gradFill>
                <a:latin typeface="微软雅黑" panose="020B0503020204020204" charset="-122"/>
                <a:ea typeface="微软雅黑" panose="020B0503020204020204" charset="-122"/>
                <a:sym typeface="+mn-ea"/>
              </a:rPr>
              <a:t> </a:t>
            </a:r>
            <a:r>
              <a:rPr sz="4800" b="1" dirty="0">
                <a:sym typeface="+mn-ea"/>
              </a:rPr>
              <a:t>2020年山东省高考语文试卷</a:t>
            </a:r>
            <a:br>
              <a:rPr sz="4800" b="1" dirty="0">
                <a:sym typeface="+mn-ea"/>
              </a:rPr>
            </a:br>
            <a:r>
              <a:rPr sz="4800" b="1" dirty="0">
                <a:sym typeface="+mn-ea"/>
              </a:rPr>
              <a:t>（新高考全国Ⅰ卷)</a:t>
            </a:r>
            <a:endParaRPr lang="en-US"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968375" y="1913890"/>
            <a:ext cx="10457180" cy="2694940"/>
          </a:xfrm>
        </p:spPr>
        <p:txBody>
          <a:bodyPr>
            <a:normAutofit fontScale="32500" lnSpcReduction="10000"/>
          </a:body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【导语】</a:t>
            </a:r>
            <a:r>
              <a:rPr sz="6000" b="1" dirty="0"/>
              <a:t> </a:t>
            </a:r>
            <a:r>
              <a:rPr sz="11200" b="1" dirty="0">
                <a:solidFill>
                  <a:schemeClr val="tx1"/>
                </a:solidFill>
                <a:latin typeface="微软雅黑" panose="020B0503020204020204" charset="-122"/>
                <a:ea typeface="微软雅黑" panose="020B0503020204020204" charset="-122"/>
                <a:cs typeface="微软雅黑" panose="020B0503020204020204" charset="-122"/>
              </a:rPr>
              <a:t>总部位于日内瓦的世界经济论坛2020年6月3日发布新闻公报宣布，第51届世界经济论坛年会将于2021年1月举行，年会主题为“世界的复兴”。</a:t>
            </a:r>
          </a:p>
          <a:p>
            <a:r>
              <a:rPr sz="11200" b="1" dirty="0">
                <a:solidFill>
                  <a:schemeClr val="tx1"/>
                </a:solidFill>
                <a:latin typeface="微软雅黑" panose="020B0503020204020204" charset="-122"/>
                <a:ea typeface="微软雅黑" panose="020B0503020204020204" charset="-122"/>
                <a:cs typeface="微软雅黑" panose="020B0503020204020204" charset="-122"/>
              </a:rPr>
              <a:t>       </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导语是新闻开头的第一段或第一句话，它扼要地揭示新闻的核心内容。</a:t>
            </a:r>
            <a:r>
              <a:rPr sz="11200" b="1" dirty="0">
                <a:solidFill>
                  <a:schemeClr val="tx1"/>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
        <p:nvSpPr>
          <p:cNvPr id="4" name="内容占位符 2"/>
          <p:cNvSpPr>
            <a:spLocks noGrp="1"/>
          </p:cNvSpPr>
          <p:nvPr/>
        </p:nvSpPr>
        <p:spPr>
          <a:xfrm>
            <a:off x="1097280" y="4680585"/>
            <a:ext cx="10457180" cy="1094105"/>
          </a:xfrm>
          <a:prstGeom prst="rect">
            <a:avLst/>
          </a:prstGeom>
        </p:spPr>
        <p:txBody>
          <a:bodyPr vert="horz" lIns="0" tIns="45720" rIns="0" bIns="45720" rtlCol="0">
            <a:normAutofit fontScale="85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zh-CN" altLang="en-US" sz="36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a:t>
            </a:r>
            <a:r>
              <a:rPr lang="zh-CN" altLang="en-US" sz="36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新闻的核心内容：</a:t>
            </a:r>
            <a:r>
              <a:rPr lang="zh-CN" altLang="en-US" sz="36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a:t>
            </a:r>
            <a:r>
              <a:rPr lang="zh-CN" altLang="en-US" sz="3600"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①2020年6月3日，②世界经济论坛宣布，③第51届论坛年会将于2021年1日举行，④主题为“世界的复兴”。</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altLang="zh-CN"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zh-CN" altLang="en-US" sz="4800" b="1" dirty="0">
                <a:gradFill>
                  <a:gsLst>
                    <a:gs pos="0">
                      <a:srgbClr val="E30000"/>
                    </a:gs>
                    <a:gs pos="100000">
                      <a:srgbClr val="760303"/>
                    </a:gs>
                  </a:gsLst>
                  <a:lin scaled="0"/>
                </a:gradFill>
                <a:latin typeface="微软雅黑" panose="020B0503020204020204" charset="-122"/>
                <a:ea typeface="微软雅黑" panose="020B0503020204020204" charset="-122"/>
                <a:sym typeface="+mn-ea"/>
              </a:rPr>
              <a:t> </a:t>
            </a:r>
            <a:r>
              <a:rPr sz="4800" b="1" dirty="0">
                <a:sym typeface="+mn-ea"/>
              </a:rPr>
              <a:t>2020年山东省高考语文试卷</a:t>
            </a:r>
            <a:br>
              <a:rPr sz="4800" b="1" dirty="0">
                <a:sym typeface="+mn-ea"/>
              </a:rPr>
            </a:br>
            <a:r>
              <a:rPr sz="4800" b="1" dirty="0">
                <a:sym typeface="+mn-ea"/>
              </a:rPr>
              <a:t>（新高考全国Ⅰ卷)</a:t>
            </a:r>
            <a:endParaRPr lang="en-US"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1028065" y="1939925"/>
            <a:ext cx="10457180" cy="2776855"/>
          </a:xfrm>
        </p:spPr>
        <p:txBody>
          <a:bodyPr>
            <a:normAutofit fontScale="25000" lnSpcReduction="20000"/>
          </a:body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zh-CN" alt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主体</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sz="6000" b="1" dirty="0"/>
              <a:t> </a:t>
            </a:r>
            <a:r>
              <a:rPr sz="11200" b="1" dirty="0">
                <a:solidFill>
                  <a:srgbClr val="0000CC"/>
                </a:solidFill>
                <a:latin typeface="微软雅黑" panose="020B0503020204020204" charset="-122"/>
                <a:ea typeface="微软雅黑" panose="020B0503020204020204" charset="-122"/>
                <a:cs typeface="微软雅黑" panose="020B0503020204020204" charset="-122"/>
              </a:rPr>
              <a:t>新闻公报介绍，“世界的复兴”这一目标将致力于共同迅速地建立起世界范围内经济和社会体系的基础，以塑造一个更加公平，更可持续和更具韧性的未来</a:t>
            </a:r>
            <a:r>
              <a:rPr lang="zh-CN" sz="11200" b="1" dirty="0">
                <a:solidFill>
                  <a:srgbClr val="0000CC"/>
                </a:solidFill>
                <a:latin typeface="微软雅黑" panose="020B0503020204020204" charset="-122"/>
                <a:ea typeface="微软雅黑" panose="020B0503020204020204" charset="-122"/>
                <a:cs typeface="微软雅黑" panose="020B0503020204020204" charset="-122"/>
              </a:rPr>
              <a:t>。</a:t>
            </a:r>
            <a:endParaRPr sz="11200" b="1" dirty="0">
              <a:solidFill>
                <a:srgbClr val="0000CC"/>
              </a:solidFill>
              <a:latin typeface="微软雅黑" panose="020B0503020204020204" charset="-122"/>
              <a:ea typeface="微软雅黑" panose="020B0503020204020204" charset="-122"/>
              <a:cs typeface="微软雅黑" panose="020B0503020204020204" charset="-122"/>
            </a:endParaRPr>
          </a:p>
          <a:p>
            <a:r>
              <a:rPr sz="11200" b="1" dirty="0">
                <a:solidFill>
                  <a:schemeClr val="tx1"/>
                </a:solidFill>
                <a:latin typeface="微软雅黑" panose="020B0503020204020204" charset="-122"/>
                <a:ea typeface="微软雅黑" panose="020B0503020204020204" charset="-122"/>
                <a:cs typeface="微软雅黑" panose="020B0503020204020204" charset="-122"/>
              </a:rPr>
              <a:t>       </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主体是新闻的躯干，它用充足的事实来表现主题，是对导语内容的进一步扩展和阐释</a:t>
            </a:r>
            <a:r>
              <a:rPr lang="zh-CN" alt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a:t>
            </a:r>
            <a:endParaRPr sz="11200" b="1" dirty="0">
              <a:solidFill>
                <a:schemeClr val="tx1"/>
              </a:solidFill>
              <a:latin typeface="微软雅黑" panose="020B0503020204020204" charset="-122"/>
              <a:ea typeface="微软雅黑" panose="020B0503020204020204" charset="-122"/>
              <a:cs typeface="微软雅黑" panose="020B0503020204020204" charset="-122"/>
            </a:endParaRPr>
          </a:p>
          <a:p>
            <a:r>
              <a:rPr sz="11200" b="1" dirty="0">
                <a:solidFill>
                  <a:schemeClr val="tx1"/>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
        <p:nvSpPr>
          <p:cNvPr id="4" name="内容占位符 2"/>
          <p:cNvSpPr>
            <a:spLocks noGrp="1"/>
          </p:cNvSpPr>
          <p:nvPr/>
        </p:nvSpPr>
        <p:spPr>
          <a:xfrm>
            <a:off x="897890" y="4919980"/>
            <a:ext cx="10457180" cy="1073785"/>
          </a:xfrm>
          <a:prstGeom prst="rect">
            <a:avLst/>
          </a:prstGeom>
        </p:spPr>
        <p:txBody>
          <a:bodyPr vert="horz" lIns="0" tIns="45720" rIns="0" bIns="45720" rtlCol="0">
            <a:normAutofit fontScale="90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zh-CN" altLang="en-US" sz="36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主体对导语的会议主题进一步阐释</a:t>
            </a:r>
            <a:r>
              <a:rPr lang="zh-CN" altLang="en-US" sz="36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a:t>
            </a:r>
            <a:r>
              <a:rPr lang="zh-CN" altLang="en-US" sz="36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a:t>
            </a:r>
            <a:r>
              <a:rPr lang="zh-CN" altLang="en-US" sz="3600"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“世界的复兴</a:t>
            </a:r>
            <a:r>
              <a:rPr lang="en-US" altLang="zh-CN" sz="3600"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a:t>
            </a:r>
            <a:r>
              <a:rPr lang="zh-CN" altLang="en-US" sz="3600"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的目的意义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altLang="zh-CN"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48588" name="长方形 21"/>
          <p:cNvSpPr>
            <a:spLocks noGrp="1" noRot="1" noChangeAspect="1" noMove="1" noResize="1" noEditPoints="1" noAdjustHandles="1" noChangeArrowheads="1" noChangeShapeType="1" noTextEdit="1"/>
          </p:cNvSpPr>
          <p:nvPr/>
        </p:nvSpPr>
        <p:spPr>
          <a:xfrm>
            <a:off x="0" y="1"/>
            <a:ext cx="12192001"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cxnSp>
        <p:nvCxnSpPr>
          <p:cNvPr id="3145730" name="直接连接符​​(S) 23"/>
          <p:cNvCxnSpPr>
            <a:cxnSpLocks noGrp="1" noRot="1" noChangeAspect="1" noMove="1" noResize="1" noEditPoints="1" noAdjustHandles="1" noChangeArrowheads="1" noChangeShapeType="1"/>
          </p:cNvCxnSpPr>
          <p:nvPr/>
        </p:nvCxnSpPr>
        <p:spPr>
          <a:xfrm>
            <a:off x="1363980" y="4114165"/>
            <a:ext cx="97002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48591" name="文本框 12"/>
          <p:cNvSpPr txBox="1"/>
          <p:nvPr/>
        </p:nvSpPr>
        <p:spPr>
          <a:xfrm>
            <a:off x="220345" y="210185"/>
            <a:ext cx="5598795" cy="583565"/>
          </a:xfrm>
          <a:prstGeom prst="rect">
            <a:avLst/>
          </a:prstGeom>
          <a:noFill/>
        </p:spPr>
        <p:txBody>
          <a:bodyPr wrap="square" rtlCol="0">
            <a:spAutoFit/>
          </a:bodyPr>
          <a:lstStyle/>
          <a:p>
            <a:r>
              <a:rPr lang="en-US" altLang="zh-CN" sz="3200" b="1" dirty="0">
                <a:latin typeface="楷体" panose="02010609060101010101" pitchFamily="49" charset="-122"/>
                <a:ea typeface="楷体" panose="02010609060101010101" pitchFamily="49" charset="-122"/>
                <a:cs typeface="楷体" panose="02010609060101010101" pitchFamily="49" charset="-122"/>
              </a:rPr>
              <a:t>2021</a:t>
            </a:r>
            <a:r>
              <a:rPr lang="zh-CN" altLang="en-US" sz="3200" b="1" dirty="0">
                <a:latin typeface="楷体" panose="02010609060101010101" pitchFamily="49" charset="-122"/>
                <a:ea typeface="楷体" panose="02010609060101010101" pitchFamily="49" charset="-122"/>
                <a:cs typeface="楷体" panose="02010609060101010101" pitchFamily="49" charset="-122"/>
              </a:rPr>
              <a:t>高考一轮复习备考系列</a:t>
            </a:r>
            <a:r>
              <a:rPr lang="en-US" altLang="zh-CN" sz="3200" b="1" dirty="0">
                <a:latin typeface="楷体" panose="02010609060101010101" pitchFamily="49" charset="-122"/>
                <a:ea typeface="楷体" panose="02010609060101010101" pitchFamily="49" charset="-122"/>
                <a:cs typeface="楷体" panose="02010609060101010101" pitchFamily="49" charset="-122"/>
              </a:rPr>
              <a:t> </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pic>
        <p:nvPicPr>
          <p:cNvPr id="2097166" name="图片 5"/>
          <p:cNvPicPr>
            <a:picLocks noChangeAspect="1"/>
          </p:cNvPicPr>
          <p:nvPr/>
        </p:nvPicPr>
        <p:blipFill>
          <a:blip r:embed="rId2" cstate="print"/>
          <a:stretch>
            <a:fillRect/>
          </a:stretch>
        </p:blipFill>
        <p:spPr>
          <a:xfrm>
            <a:off x="10105390" y="210185"/>
            <a:ext cx="1784985" cy="2715895"/>
          </a:xfrm>
          <a:prstGeom prst="rect">
            <a:avLst/>
          </a:prstGeom>
        </p:spPr>
      </p:pic>
      <p:sp>
        <p:nvSpPr>
          <p:cNvPr id="2" name="文本框 12"/>
          <p:cNvSpPr txBox="1"/>
          <p:nvPr/>
        </p:nvSpPr>
        <p:spPr>
          <a:xfrm>
            <a:off x="1363980" y="2058670"/>
            <a:ext cx="9528175" cy="1014730"/>
          </a:xfrm>
          <a:prstGeom prst="rect">
            <a:avLst/>
          </a:prstGeom>
          <a:noFill/>
        </p:spPr>
        <p:txBody>
          <a:bodyPr wrap="square" rtlCol="0">
            <a:spAutoFit/>
          </a:bodyPr>
          <a:lstStyle/>
          <a:p>
            <a:r>
              <a:rPr lang="en-US" altLang="zh-CN" sz="2400" b="1" dirty="0">
                <a:latin typeface="楷体" panose="02010609060101010101" pitchFamily="49" charset="-122"/>
                <a:ea typeface="楷体" panose="02010609060101010101" pitchFamily="49" charset="-122"/>
                <a:cs typeface="楷体" panose="02010609060101010101" pitchFamily="49" charset="-122"/>
              </a:rPr>
              <a:t> </a:t>
            </a:r>
            <a:r>
              <a:rPr lang="zh-CN" altLang="en-US" sz="6000" b="1" dirty="0">
                <a:solidFill>
                  <a:srgbClr val="C00000"/>
                </a:solidFill>
                <a:latin typeface="楷体" panose="02010609060101010101" pitchFamily="49" charset="-122"/>
                <a:ea typeface="楷体" panose="02010609060101010101" pitchFamily="49" charset="-122"/>
                <a:cs typeface="楷体" panose="02010609060101010101" pitchFamily="49" charset="-122"/>
              </a:rPr>
              <a:t>新闻类语段压缩</a:t>
            </a:r>
            <a:r>
              <a:rPr lang="en-US" altLang="zh-CN" sz="6000" b="1" dirty="0">
                <a:solidFill>
                  <a:srgbClr val="C00000"/>
                </a:solidFill>
                <a:latin typeface="楷体" panose="02010609060101010101" pitchFamily="49" charset="-122"/>
                <a:ea typeface="楷体" panose="02010609060101010101" pitchFamily="49" charset="-122"/>
                <a:cs typeface="楷体" panose="02010609060101010101" pitchFamily="49" charset="-122"/>
              </a:rPr>
              <a:t>·</a:t>
            </a:r>
            <a:r>
              <a:rPr lang="zh-CN" altLang="en-US" sz="6000" b="1" dirty="0">
                <a:solidFill>
                  <a:srgbClr val="0000CC"/>
                </a:solidFill>
                <a:latin typeface="楷体" panose="02010609060101010101" pitchFamily="49" charset="-122"/>
                <a:ea typeface="楷体" panose="02010609060101010101" pitchFamily="49" charset="-122"/>
                <a:cs typeface="楷体" panose="02010609060101010101" pitchFamily="49" charset="-122"/>
              </a:rPr>
              <a:t>第一课时</a:t>
            </a:r>
            <a:r>
              <a:rPr lang="zh-CN" altLang="en-US" sz="6000" b="1" dirty="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p:randomBa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zh-CN" altLang="en-US" sz="4800" b="1" dirty="0">
                <a:gradFill>
                  <a:gsLst>
                    <a:gs pos="0">
                      <a:srgbClr val="E30000"/>
                    </a:gs>
                    <a:gs pos="100000">
                      <a:srgbClr val="760303"/>
                    </a:gs>
                  </a:gsLst>
                  <a:lin scaled="0"/>
                </a:gradFill>
                <a:latin typeface="微软雅黑" panose="020B0503020204020204" charset="-122"/>
                <a:ea typeface="微软雅黑" panose="020B0503020204020204" charset="-122"/>
                <a:sym typeface="+mn-ea"/>
              </a:rPr>
              <a:t> </a:t>
            </a:r>
            <a:r>
              <a:rPr sz="4800" b="1" dirty="0">
                <a:sym typeface="+mn-ea"/>
              </a:rPr>
              <a:t>2020年山东省高考语文试卷</a:t>
            </a:r>
            <a:br>
              <a:rPr sz="4800" b="1" dirty="0">
                <a:sym typeface="+mn-ea"/>
              </a:rPr>
            </a:br>
            <a:r>
              <a:rPr sz="4800" b="1" dirty="0">
                <a:sym typeface="+mn-ea"/>
              </a:rPr>
              <a:t>（新高考全国Ⅰ卷)</a:t>
            </a:r>
            <a:endParaRPr lang="en-US"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1028065" y="1939925"/>
            <a:ext cx="10457180" cy="2278380"/>
          </a:xfrm>
        </p:spPr>
        <p:txBody>
          <a:bodyPr>
            <a:normAutofit fontScale="32500" lnSpcReduction="10000"/>
          </a:body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sz="5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a:p>
            <a:r>
              <a:rPr sz="6000" b="1" dirty="0"/>
              <a:t>       </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zh-CN" alt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背景</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sz="6000" b="1" dirty="0"/>
              <a:t> </a:t>
            </a:r>
            <a:r>
              <a:rPr sz="112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届时，年会将以线下和线上两种方式进行，世界经济论坛将和瑞士政府一道，确保会议安全</a:t>
            </a:r>
            <a:r>
              <a:rPr lang="zh-CN" sz="112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a:t>
            </a:r>
            <a:endParaRPr sz="11200" b="1"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a:p>
            <a:r>
              <a:rPr sz="11200" b="1" dirty="0">
                <a:solidFill>
                  <a:schemeClr val="tx1"/>
                </a:solidFill>
                <a:latin typeface="微软雅黑" panose="020B0503020204020204" charset="-122"/>
                <a:ea typeface="微软雅黑" panose="020B0503020204020204" charset="-122"/>
                <a:cs typeface="微软雅黑" panose="020B0503020204020204" charset="-122"/>
              </a:rPr>
              <a:t>       </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背景指的是新闻发生的社会环境和自然环境。</a:t>
            </a:r>
            <a:r>
              <a:rPr sz="11200" b="1" dirty="0">
                <a:solidFill>
                  <a:schemeClr val="tx1"/>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
        <p:nvSpPr>
          <p:cNvPr id="4" name="内容占位符 2"/>
          <p:cNvSpPr>
            <a:spLocks noGrp="1"/>
          </p:cNvSpPr>
          <p:nvPr/>
        </p:nvSpPr>
        <p:spPr>
          <a:xfrm>
            <a:off x="1028065" y="4366260"/>
            <a:ext cx="10457180" cy="1073785"/>
          </a:xfrm>
          <a:prstGeom prst="rect">
            <a:avLst/>
          </a:prstGeom>
        </p:spPr>
        <p:txBody>
          <a:bodyPr vert="horz" lIns="0" tIns="45720" rIns="0" bIns="45720" rtlCol="0">
            <a:normAutofit fontScale="90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zh-CN" altLang="en-US" sz="3600" b="1" dirty="0">
                <a:solidFill>
                  <a:schemeClr val="tx1"/>
                </a:solidFill>
                <a:latin typeface="楷体" panose="02010609060101010101" pitchFamily="49" charset="-122"/>
                <a:ea typeface="楷体" panose="02010609060101010101" pitchFamily="49" charset="-122"/>
                <a:cs typeface="楷体" panose="02010609060101010101" pitchFamily="49" charset="-122"/>
              </a:rPr>
              <a:t>背景对会议的进行的方式、会议的组织方和会议安全进行交待。</a:t>
            </a:r>
            <a:r>
              <a:rPr lang="zh-CN" altLang="en-US" sz="3600"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altLang="zh-CN"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02 </a:t>
            </a:r>
            <a:r>
              <a:rPr lang="en-US" sz="4800" b="1" dirty="0">
                <a:solidFill>
                  <a:srgbClr val="0000CC"/>
                </a:solidFill>
                <a:latin typeface="楷体" panose="02010609060101010101" pitchFamily="49" charset="-122"/>
                <a:ea typeface="楷体" panose="02010609060101010101" pitchFamily="49" charset="-122"/>
                <a:sym typeface="+mn-ea"/>
              </a:rPr>
              <a:t>认识新闻，</a:t>
            </a:r>
            <a:r>
              <a:rPr lang="zh-CN" altLang="en-US" sz="4800" b="1" dirty="0">
                <a:solidFill>
                  <a:srgbClr val="0000CC"/>
                </a:solidFill>
                <a:latin typeface="楷体" panose="02010609060101010101" pitchFamily="49" charset="-122"/>
                <a:ea typeface="楷体" panose="02010609060101010101" pitchFamily="49" charset="-122"/>
                <a:sym typeface="+mn-ea"/>
              </a:rPr>
              <a:t>弄清</a:t>
            </a:r>
            <a:r>
              <a:rPr lang="en-US" sz="4800" b="1" dirty="0">
                <a:solidFill>
                  <a:srgbClr val="0000CC"/>
                </a:solidFill>
                <a:latin typeface="楷体" panose="02010609060101010101" pitchFamily="49" charset="-122"/>
                <a:ea typeface="楷体" panose="02010609060101010101" pitchFamily="49" charset="-122"/>
                <a:sym typeface="+mn-ea"/>
              </a:rPr>
              <a:t>新闻结构</a:t>
            </a:r>
            <a:endParaRPr lang="zh-CN" altLang="en-US" sz="4400" dirty="0">
              <a:solidFill>
                <a:schemeClr val="tx1"/>
              </a:solidFill>
              <a:latin typeface="黑体" panose="02010609060101010101" pitchFamily="49" charset="-122"/>
              <a:ea typeface="黑体" panose="02010609060101010101" pitchFamily="49" charset="-122"/>
            </a:endParaRPr>
          </a:p>
        </p:txBody>
      </p:sp>
      <p:sp>
        <p:nvSpPr>
          <p:cNvPr id="1048598" name="内容占位符 2"/>
          <p:cNvSpPr>
            <a:spLocks noGrp="1"/>
          </p:cNvSpPr>
          <p:nvPr>
            <p:ph idx="1"/>
          </p:nvPr>
        </p:nvSpPr>
        <p:spPr>
          <a:xfrm>
            <a:off x="1097279" y="2108201"/>
            <a:ext cx="10208029" cy="3760891"/>
          </a:xfrm>
        </p:spPr>
        <p:txBody>
          <a:bodyPr>
            <a:normAutofit/>
          </a:bodyPr>
          <a:lstStyle/>
          <a:p>
            <a:r>
              <a:rPr lang="en-US" sz="2400" b="1" dirty="0">
                <a:solidFill>
                  <a:schemeClr val="tx1"/>
                </a:solidFill>
                <a:latin typeface="+mn-ea"/>
                <a:ea typeface="+mn-ea"/>
              </a:rPr>
              <a:t>     </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倒金字塔结构</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endParaRPr lang="en-US" sz="3600" b="1" dirty="0">
              <a:solidFill>
                <a:schemeClr val="tx1">
                  <a:lumMod val="95000"/>
                  <a:lumOff val="5000"/>
                </a:schemeClr>
              </a:solidFill>
              <a:latin typeface="+mn-ea"/>
              <a:ea typeface="+mn-ea"/>
            </a:endParaRPr>
          </a:p>
          <a:p>
            <a:r>
              <a:rPr lang="en-US" sz="3600" b="1" dirty="0">
                <a:solidFill>
                  <a:schemeClr val="tx1">
                    <a:lumMod val="95000"/>
                    <a:lumOff val="5000"/>
                  </a:schemeClr>
                </a:solidFill>
                <a:latin typeface="+mn-ea"/>
                <a:ea typeface="+mn-ea"/>
              </a:rPr>
              <a:t>     新闻的结构为“</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倒金字塔结构</a:t>
            </a:r>
            <a:r>
              <a:rPr lang="en-US" sz="3600" b="1" dirty="0">
                <a:solidFill>
                  <a:schemeClr val="tx1">
                    <a:lumMod val="95000"/>
                    <a:lumOff val="5000"/>
                  </a:schemeClr>
                </a:solidFill>
                <a:latin typeface="+mn-ea"/>
                <a:ea typeface="+mn-ea"/>
              </a:rPr>
              <a:t>”，也就是倒三角结构，上面大，下面小；上面重，下面轻；上面重要，下面次要。</a:t>
            </a:r>
            <a:r>
              <a:rPr lang="zh-CN" altLang="en-US" sz="3600" b="1" dirty="0">
                <a:solidFill>
                  <a:schemeClr val="tx1">
                    <a:lumMod val="95000"/>
                    <a:lumOff val="5000"/>
                  </a:schemeClr>
                </a:solidFill>
                <a:latin typeface="+mn-ea"/>
                <a:ea typeface="+mn-ea"/>
              </a:rPr>
              <a:t>导语在前面，最重要。新闻背景在后面，相对导语，是次要内容。</a:t>
            </a:r>
            <a:endParaRPr lang="en-US" altLang="zh-CN" sz="3600" b="1" dirty="0">
              <a:solidFill>
                <a:schemeClr val="tx1">
                  <a:lumMod val="95000"/>
                  <a:lumOff val="5000"/>
                </a:schemeClr>
              </a:solidFill>
              <a:latin typeface="+mn-ea"/>
              <a:ea typeface="+mn-ea"/>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Tree>
  </p:cSld>
  <p:clrMapOvr>
    <a:masterClrMapping/>
  </p:clrMapOvr>
  <p:transition>
    <p:randomBa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zh-CN" sz="3200" b="1" dirty="0">
                <a:gradFill>
                  <a:gsLst>
                    <a:gs pos="0">
                      <a:srgbClr val="E30000"/>
                    </a:gs>
                    <a:gs pos="100000">
                      <a:srgbClr val="760303"/>
                    </a:gs>
                  </a:gsLst>
                  <a:lin scaled="0"/>
                </a:gradFill>
                <a:latin typeface="楷体" panose="02010609060101010101" pitchFamily="49" charset="-122"/>
                <a:ea typeface="楷体" panose="02010609060101010101" pitchFamily="49" charset="-122"/>
                <a:sym typeface="+mn-ea"/>
              </a:rPr>
              <a:t>随堂练</a:t>
            </a:r>
            <a:r>
              <a:rPr lang="en-US" altLang="zh-CN" sz="3200" b="1" dirty="0">
                <a:gradFill>
                  <a:gsLst>
                    <a:gs pos="0">
                      <a:srgbClr val="E30000"/>
                    </a:gs>
                    <a:gs pos="100000">
                      <a:srgbClr val="760303"/>
                    </a:gs>
                  </a:gsLst>
                  <a:lin scaled="0"/>
                </a:gradFill>
                <a:latin typeface="楷体" panose="02010609060101010101" pitchFamily="49" charset="-122"/>
                <a:ea typeface="楷体" panose="02010609060101010101" pitchFamily="49" charset="-122"/>
                <a:sym typeface="+mn-ea"/>
              </a:rPr>
              <a:t>·</a:t>
            </a:r>
            <a:r>
              <a:rPr sz="3200" b="1" dirty="0">
                <a:solidFill>
                  <a:schemeClr val="tx1"/>
                </a:solidFill>
                <a:latin typeface="楷体" panose="02010609060101010101" pitchFamily="49" charset="-122"/>
                <a:ea typeface="楷体" panose="02010609060101010101" pitchFamily="49" charset="-122"/>
                <a:sym typeface="+mn-ea"/>
              </a:rPr>
              <a:t>2020</a:t>
            </a:r>
            <a:r>
              <a:rPr lang="zh-CN" sz="3200" b="1" dirty="0">
                <a:solidFill>
                  <a:schemeClr val="tx1"/>
                </a:solidFill>
                <a:latin typeface="楷体" panose="02010609060101010101" pitchFamily="49" charset="-122"/>
                <a:ea typeface="楷体" panose="02010609060101010101" pitchFamily="49" charset="-122"/>
                <a:sym typeface="+mn-ea"/>
              </a:rPr>
              <a:t>高考</a:t>
            </a:r>
            <a:r>
              <a:rPr sz="3200" b="1" dirty="0">
                <a:solidFill>
                  <a:schemeClr val="tx1"/>
                </a:solidFill>
                <a:latin typeface="楷体" panose="02010609060101010101" pitchFamily="49" charset="-122"/>
                <a:ea typeface="楷体" panose="02010609060101010101" pitchFamily="49" charset="-122"/>
                <a:sym typeface="+mn-ea"/>
              </a:rPr>
              <a:t>全国Ⅱ卷</a:t>
            </a:r>
            <a:r>
              <a:rPr lang="zh-CN" sz="3600" b="1" dirty="0">
                <a:solidFill>
                  <a:schemeClr val="tx1"/>
                </a:solidFill>
                <a:latin typeface="楷体" panose="02010609060101010101" pitchFamily="49" charset="-122"/>
                <a:ea typeface="楷体" panose="02010609060101010101" pitchFamily="49" charset="-122"/>
                <a:sym typeface="+mn-ea"/>
              </a:rPr>
              <a:t>（找出</a:t>
            </a:r>
            <a:r>
              <a:rPr lang="zh-CN" sz="3600" b="1" dirty="0">
                <a:solidFill>
                  <a:srgbClr val="0000CC"/>
                </a:solidFill>
                <a:latin typeface="黑体" panose="02010609060101010101" pitchFamily="49" charset="-122"/>
                <a:ea typeface="黑体" panose="02010609060101010101" pitchFamily="49" charset="-122"/>
                <a:sym typeface="+mn-ea"/>
              </a:rPr>
              <a:t>导语、主体和背景</a:t>
            </a:r>
            <a:r>
              <a:rPr lang="zh-CN" sz="3600" b="1" dirty="0">
                <a:solidFill>
                  <a:schemeClr val="tx1"/>
                </a:solidFill>
                <a:latin typeface="楷体" panose="02010609060101010101" pitchFamily="49" charset="-122"/>
                <a:ea typeface="楷体" panose="02010609060101010101" pitchFamily="49" charset="-122"/>
                <a:sym typeface="+mn-ea"/>
              </a:rPr>
              <a:t>）</a:t>
            </a:r>
          </a:p>
        </p:txBody>
      </p:sp>
      <p:sp>
        <p:nvSpPr>
          <p:cNvPr id="1048598" name="内容占位符 2"/>
          <p:cNvSpPr>
            <a:spLocks noGrp="1"/>
          </p:cNvSpPr>
          <p:nvPr>
            <p:ph idx="1"/>
          </p:nvPr>
        </p:nvSpPr>
        <p:spPr>
          <a:xfrm>
            <a:off x="1097280" y="1849755"/>
            <a:ext cx="10208260" cy="4485005"/>
          </a:xfrm>
        </p:spPr>
        <p:txBody>
          <a:bodyPr>
            <a:normAutofit fontScale="25000" lnSpcReduction="10000"/>
          </a:bodyPr>
          <a:lstStyle/>
          <a:p>
            <a:r>
              <a:rPr lang="en-US" sz="6000" b="1" dirty="0">
                <a:solidFill>
                  <a:schemeClr val="tx1"/>
                </a:solidFill>
                <a:latin typeface="+mj-ea"/>
                <a:ea typeface="+mj-ea"/>
                <a:cs typeface="+mj-ea"/>
              </a:rPr>
              <a:t> </a:t>
            </a:r>
            <a:r>
              <a:rPr lang="en-US" sz="90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a:t>
            </a:r>
            <a:r>
              <a:rPr sz="12800" dirty="0">
                <a:latin typeface="微软雅黑" panose="020B0503020204020204" charset="-122"/>
                <a:ea typeface="微软雅黑" panose="020B0503020204020204" charset="-122"/>
                <a:cs typeface="微软雅黑" panose="020B0503020204020204" charset="-122"/>
              </a:rPr>
              <a:t>2020年“中国航天日”启动仪式于4月24日在国家航天局网站举行。备受关注的中国首次火星探测任务名称、任务标识在启动仪式上公布。中国行星探测任务被命名为“天问系列”，首次火星探测任务被命名为“天问一号”，后续行星任务将依次编号。据介绍，该名称源于屈原长诗《天问》，体现了探索自然和宇宙空间的文化传承，寓意追求科技创新永无止境。而象征“揽星九天”的任务标识，展现出中国航天开放合作的理念与态度。</a:t>
            </a:r>
            <a:r>
              <a:rPr sz="12800" dirty="0">
                <a:solidFill>
                  <a:schemeClr val="bg1">
                    <a:lumMod val="50000"/>
                  </a:schemeClr>
                </a:solidFill>
                <a:latin typeface="微软雅黑" panose="020B0503020204020204" charset="-122"/>
                <a:ea typeface="微软雅黑" panose="020B0503020204020204" charset="-122"/>
                <a:cs typeface="微软雅黑" panose="020B0503020204020204" charset="-122"/>
              </a:rPr>
              <a:t> </a:t>
            </a:r>
            <a:endParaRPr sz="128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Tree>
  </p:cSld>
  <p:clrMapOvr>
    <a:masterClrMapping/>
  </p:clrMapOvr>
  <p:transition>
    <p:randomBa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zh-CN" sz="4400" b="1" dirty="0">
                <a:gradFill>
                  <a:gsLst>
                    <a:gs pos="0">
                      <a:srgbClr val="E30000"/>
                    </a:gs>
                    <a:gs pos="100000">
                      <a:srgbClr val="760303"/>
                    </a:gs>
                  </a:gsLst>
                  <a:lin scaled="0"/>
                </a:gradFill>
                <a:latin typeface="楷体" panose="02010609060101010101" pitchFamily="49" charset="-122"/>
                <a:ea typeface="楷体" panose="02010609060101010101" pitchFamily="49" charset="-122"/>
                <a:sym typeface="+mn-ea"/>
              </a:rPr>
              <a:t>随堂练</a:t>
            </a:r>
            <a:r>
              <a:rPr lang="en-US" altLang="zh-CN" sz="4400" b="1" dirty="0">
                <a:gradFill>
                  <a:gsLst>
                    <a:gs pos="0">
                      <a:srgbClr val="E30000"/>
                    </a:gs>
                    <a:gs pos="100000">
                      <a:srgbClr val="760303"/>
                    </a:gs>
                  </a:gsLst>
                  <a:lin scaled="0"/>
                </a:gradFill>
                <a:latin typeface="楷体" panose="02010609060101010101" pitchFamily="49" charset="-122"/>
                <a:ea typeface="楷体" panose="02010609060101010101" pitchFamily="49" charset="-122"/>
                <a:sym typeface="+mn-ea"/>
              </a:rPr>
              <a:t>·</a:t>
            </a:r>
            <a:r>
              <a:rPr sz="4400" b="1" dirty="0">
                <a:solidFill>
                  <a:srgbClr val="0000CC"/>
                </a:solidFill>
                <a:latin typeface="楷体" panose="02010609060101010101" pitchFamily="49" charset="-122"/>
                <a:ea typeface="楷体" panose="02010609060101010101" pitchFamily="49" charset="-122"/>
                <a:sym typeface="+mn-ea"/>
              </a:rPr>
              <a:t>2020</a:t>
            </a:r>
            <a:r>
              <a:rPr lang="zh-CN" sz="4400" b="1" dirty="0">
                <a:solidFill>
                  <a:srgbClr val="0000CC"/>
                </a:solidFill>
                <a:latin typeface="楷体" panose="02010609060101010101" pitchFamily="49" charset="-122"/>
                <a:ea typeface="楷体" panose="02010609060101010101" pitchFamily="49" charset="-122"/>
                <a:sym typeface="+mn-ea"/>
              </a:rPr>
              <a:t>高考</a:t>
            </a:r>
            <a:r>
              <a:rPr sz="4400" b="1" dirty="0">
                <a:solidFill>
                  <a:srgbClr val="0000CC"/>
                </a:solidFill>
                <a:latin typeface="楷体" panose="02010609060101010101" pitchFamily="49" charset="-122"/>
                <a:ea typeface="楷体" panose="02010609060101010101" pitchFamily="49" charset="-122"/>
                <a:sym typeface="+mn-ea"/>
              </a:rPr>
              <a:t>全国Ⅱ卷</a:t>
            </a:r>
          </a:p>
        </p:txBody>
      </p:sp>
      <p:sp>
        <p:nvSpPr>
          <p:cNvPr id="1048598" name="内容占位符 2"/>
          <p:cNvSpPr>
            <a:spLocks noGrp="1"/>
          </p:cNvSpPr>
          <p:nvPr>
            <p:ph idx="1"/>
          </p:nvPr>
        </p:nvSpPr>
        <p:spPr>
          <a:xfrm>
            <a:off x="1097280" y="1849755"/>
            <a:ext cx="10208260" cy="4237355"/>
          </a:xfrm>
        </p:spPr>
        <p:txBody>
          <a:bodyPr>
            <a:normAutofit fontScale="32500" lnSpcReduction="10000"/>
          </a:bodyPr>
          <a:lstStyle/>
          <a:p>
            <a:r>
              <a:rPr lang="en-US" sz="6000" b="1" dirty="0">
                <a:solidFill>
                  <a:schemeClr val="tx1"/>
                </a:solidFill>
                <a:latin typeface="+mj-ea"/>
                <a:ea typeface="+mj-ea"/>
                <a:cs typeface="+mj-ea"/>
              </a:rPr>
              <a:t> </a:t>
            </a:r>
            <a:r>
              <a:rPr lang="en-US" sz="90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a:t>
            </a:r>
            <a:r>
              <a:rPr sz="11200" dirty="0">
                <a:latin typeface="微软雅黑" panose="020B0503020204020204" charset="-122"/>
                <a:ea typeface="微软雅黑" panose="020B0503020204020204" charset="-122"/>
                <a:cs typeface="微软雅黑" panose="020B0503020204020204" charset="-122"/>
              </a:rPr>
              <a:t>2020年“中国航天日”启动仪式于4月24日在国家航天局网站举行。    </a:t>
            </a:r>
            <a:r>
              <a:rPr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r>
              <a:rPr sz="11200" dirty="0">
                <a:latin typeface="微软雅黑" panose="020B0503020204020204" charset="-122"/>
                <a:ea typeface="微软雅黑" panose="020B0503020204020204" charset="-122"/>
                <a:cs typeface="微软雅黑" panose="020B0503020204020204" charset="-122"/>
              </a:rPr>
              <a:t>备受关注的中国首次火星探测任务名称、任务标识在启动仪式上公布。中国行星探测任务被命名为“天问系列”，首次火星探测任务被命名为“天问一号”，后续行星任务将依次编号。      </a:t>
            </a:r>
            <a:r>
              <a:rPr lang="zh-CN" alt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11200" dirty="0">
                <a:latin typeface="微软雅黑" panose="020B0503020204020204" charset="-122"/>
                <a:ea typeface="微软雅黑" panose="020B0503020204020204" charset="-122"/>
                <a:cs typeface="微软雅黑" panose="020B0503020204020204" charset="-122"/>
              </a:rPr>
              <a:t>据介绍，该名称源于屈原长诗《天问》，体现了探索自然和宇宙空间的文化传承，寓意追求科技创新永无止境。而象征“揽星九天”的任务标识，展现出中国航天开放合作的理念与态度。</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
        <p:nvSpPr>
          <p:cNvPr id="3" name="内容占位符 2"/>
          <p:cNvSpPr>
            <a:spLocks noGrp="1"/>
          </p:cNvSpPr>
          <p:nvPr/>
        </p:nvSpPr>
        <p:spPr>
          <a:xfrm>
            <a:off x="2801620" y="2249805"/>
            <a:ext cx="1449070" cy="63754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【导语】</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内容占位符 2"/>
          <p:cNvSpPr>
            <a:spLocks noGrp="1"/>
          </p:cNvSpPr>
          <p:nvPr/>
        </p:nvSpPr>
        <p:spPr>
          <a:xfrm>
            <a:off x="2432050" y="2319655"/>
            <a:ext cx="638810" cy="63754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4" name="内容占位符 2"/>
          <p:cNvSpPr>
            <a:spLocks noGrp="1"/>
          </p:cNvSpPr>
          <p:nvPr/>
        </p:nvSpPr>
        <p:spPr>
          <a:xfrm flipV="1">
            <a:off x="3269615" y="3775075"/>
            <a:ext cx="512445" cy="628015"/>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内容占位符 2"/>
          <p:cNvSpPr>
            <a:spLocks noGrp="1"/>
          </p:cNvSpPr>
          <p:nvPr/>
        </p:nvSpPr>
        <p:spPr>
          <a:xfrm flipV="1">
            <a:off x="4088765" y="5108575"/>
            <a:ext cx="512445" cy="628015"/>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6" name="内容占位符 2"/>
          <p:cNvSpPr>
            <a:spLocks noGrp="1"/>
          </p:cNvSpPr>
          <p:nvPr/>
        </p:nvSpPr>
        <p:spPr>
          <a:xfrm>
            <a:off x="3782060" y="3765550"/>
            <a:ext cx="1449070" cy="63754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【主体】</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内容占位符 2"/>
          <p:cNvSpPr>
            <a:spLocks noGrp="1"/>
          </p:cNvSpPr>
          <p:nvPr/>
        </p:nvSpPr>
        <p:spPr>
          <a:xfrm>
            <a:off x="4738370" y="5099050"/>
            <a:ext cx="1449070" cy="63754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【背景】</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
                                        </p:tgtEl>
                                        <p:attrNameLst>
                                          <p:attrName>style.visibility</p:attrName>
                                        </p:attrNameLst>
                                      </p:cBhvr>
                                      <p:to>
                                        <p:strVal val="visible"/>
                                      </p:to>
                                    </p:set>
                                    <p:anim calcmode="lin" valueType="num">
                                      <p:cBhvr additive="base">
                                        <p:cTn id="25" dur="500" fill="hold"/>
                                        <p:tgtEl>
                                          <p:spTgt spid="1"/>
                                        </p:tgtEl>
                                        <p:attrNameLst>
                                          <p:attrName>ppt_x</p:attrName>
                                        </p:attrNameLst>
                                      </p:cBhvr>
                                      <p:tavLst>
                                        <p:tav tm="0">
                                          <p:val>
                                            <p:strVal val="#ppt_x"/>
                                          </p:val>
                                        </p:tav>
                                        <p:tav tm="100000">
                                          <p:val>
                                            <p:strVal val="#ppt_x"/>
                                          </p:val>
                                        </p:tav>
                                      </p:tavLst>
                                    </p:anim>
                                    <p:anim calcmode="lin" valueType="num">
                                      <p:cBhvr additive="base">
                                        <p:cTn id="26" dur="500" fill="hold"/>
                                        <p:tgtEl>
                                          <p:spTgt spid="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 grpId="0"/>
      <p:bldP spid="2" grpId="0"/>
      <p:bldP spid="4" grpId="0"/>
      <p:bldP spid="5"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02 </a:t>
            </a:r>
            <a:r>
              <a:rPr lang="en-US" sz="4800" b="1" dirty="0">
                <a:solidFill>
                  <a:srgbClr val="0000CC"/>
                </a:solidFill>
                <a:latin typeface="楷体" panose="02010609060101010101" pitchFamily="49" charset="-122"/>
                <a:ea typeface="楷体" panose="02010609060101010101" pitchFamily="49" charset="-122"/>
                <a:sym typeface="+mn-ea"/>
              </a:rPr>
              <a:t>认识新闻，</a:t>
            </a:r>
            <a:r>
              <a:rPr lang="zh-CN" altLang="en-US" sz="4800" b="1" dirty="0">
                <a:solidFill>
                  <a:srgbClr val="0000CC"/>
                </a:solidFill>
                <a:latin typeface="楷体" panose="02010609060101010101" pitchFamily="49" charset="-122"/>
                <a:ea typeface="楷体" panose="02010609060101010101" pitchFamily="49" charset="-122"/>
                <a:sym typeface="+mn-ea"/>
              </a:rPr>
              <a:t>弄清</a:t>
            </a:r>
            <a:r>
              <a:rPr lang="en-US" sz="4800" b="1" dirty="0">
                <a:solidFill>
                  <a:srgbClr val="0000CC"/>
                </a:solidFill>
                <a:latin typeface="楷体" panose="02010609060101010101" pitchFamily="49" charset="-122"/>
                <a:ea typeface="楷体" panose="02010609060101010101" pitchFamily="49" charset="-122"/>
                <a:sym typeface="+mn-ea"/>
              </a:rPr>
              <a:t>新闻结构</a:t>
            </a:r>
            <a:endParaRPr lang="zh-CN" altLang="en-US" sz="4400" dirty="0">
              <a:solidFill>
                <a:schemeClr val="tx1"/>
              </a:solidFill>
              <a:latin typeface="黑体" panose="02010609060101010101" pitchFamily="49" charset="-122"/>
              <a:ea typeface="黑体" panose="02010609060101010101" pitchFamily="49" charset="-122"/>
            </a:endParaRPr>
          </a:p>
        </p:txBody>
      </p:sp>
      <p:sp>
        <p:nvSpPr>
          <p:cNvPr id="1048598" name="内容占位符 2"/>
          <p:cNvSpPr>
            <a:spLocks noGrp="1"/>
          </p:cNvSpPr>
          <p:nvPr>
            <p:ph idx="1"/>
          </p:nvPr>
        </p:nvSpPr>
        <p:spPr>
          <a:xfrm>
            <a:off x="1097279" y="2108201"/>
            <a:ext cx="10208029" cy="3760891"/>
          </a:xfrm>
        </p:spPr>
        <p:txBody>
          <a:bodyPr>
            <a:normAutofit/>
          </a:bodyPr>
          <a:lstStyle/>
          <a:p>
            <a:r>
              <a:rPr lang="en-US" sz="2400" b="1" dirty="0">
                <a:solidFill>
                  <a:schemeClr val="tx1"/>
                </a:solidFill>
                <a:latin typeface="+mn-ea"/>
                <a:ea typeface="+mn-ea"/>
              </a:rPr>
              <a:t>     </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sz="3600" b="1" dirty="0">
              <a:solidFill>
                <a:schemeClr val="tx1">
                  <a:lumMod val="95000"/>
                  <a:lumOff val="5000"/>
                </a:schemeClr>
              </a:solidFill>
              <a:latin typeface="+mn-ea"/>
              <a:ea typeface="+mn-ea"/>
            </a:endParaRPr>
          </a:p>
        </p:txBody>
      </p:sp>
      <p:pic>
        <p:nvPicPr>
          <p:cNvPr id="2" name="图片 1" descr="QQ图片20200902121244"/>
          <p:cNvPicPr>
            <a:picLocks noChangeAspect="1"/>
          </p:cNvPicPr>
          <p:nvPr>
            <p:custDataLst>
              <p:tags r:id="rId1"/>
            </p:custDataLst>
          </p:nvPr>
        </p:nvPicPr>
        <p:blipFill>
          <a:blip r:embed="rId3" cstate="print"/>
          <a:stretch>
            <a:fillRect/>
          </a:stretch>
        </p:blipFill>
        <p:spPr>
          <a:xfrm>
            <a:off x="4499610" y="2048510"/>
            <a:ext cx="2538730" cy="3248660"/>
          </a:xfrm>
          <a:prstGeom prst="rect">
            <a:avLst/>
          </a:prstGeom>
        </p:spPr>
      </p:pic>
      <p:pic>
        <p:nvPicPr>
          <p:cNvPr id="3" name="图片 2" descr="%UV22{TOCU14TBKBX8(V2~P"/>
          <p:cNvPicPr>
            <a:picLocks noChangeAspect="1"/>
          </p:cNvPicPr>
          <p:nvPr/>
        </p:nvPicPr>
        <p:blipFill>
          <a:blip r:embed="rId4" cstate="print"/>
          <a:stretch>
            <a:fillRect/>
          </a:stretch>
        </p:blipFill>
        <p:spPr>
          <a:xfrm>
            <a:off x="1097280" y="2108200"/>
            <a:ext cx="2757170" cy="3321050"/>
          </a:xfrm>
          <a:prstGeom prst="rect">
            <a:avLst/>
          </a:prstGeom>
        </p:spPr>
      </p:pic>
      <p:sp>
        <p:nvSpPr>
          <p:cNvPr id="100" name="文本框 99"/>
          <p:cNvSpPr txBox="1"/>
          <p:nvPr/>
        </p:nvSpPr>
        <p:spPr>
          <a:xfrm>
            <a:off x="7922260" y="4547235"/>
            <a:ext cx="3005455" cy="1322070"/>
          </a:xfrm>
          <a:prstGeom prst="rect">
            <a:avLst/>
          </a:prstGeom>
          <a:noFill/>
          <a:ln w="9525">
            <a:noFill/>
          </a:ln>
        </p:spPr>
        <p:txBody>
          <a:bodyPr wrap="square">
            <a:spAutoFit/>
          </a:bodyPr>
          <a:lstStyle/>
          <a:p>
            <a:pPr indent="266700" fontAlgn="auto"/>
            <a:r>
              <a:rPr lang="en-US" altLang="zh-CN" sz="2000" b="1" dirty="0">
                <a:solidFill>
                  <a:srgbClr val="0000CC"/>
                </a:solidFill>
                <a:latin typeface="+mn-ea"/>
              </a:rPr>
              <a:t>↓↓↓</a:t>
            </a:r>
            <a:r>
              <a:rPr lang="zh-CN" altLang="en-US" sz="2000" b="1" dirty="0">
                <a:solidFill>
                  <a:srgbClr val="9BA8B7"/>
                </a:solidFill>
                <a:latin typeface="+mn-ea"/>
              </a:rPr>
              <a:t>【背景</a:t>
            </a:r>
            <a:r>
              <a:rPr lang="en-US" altLang="zh-CN" sz="2000" b="1" dirty="0">
                <a:solidFill>
                  <a:srgbClr val="9BA8B7"/>
                </a:solidFill>
                <a:latin typeface="+mn-ea"/>
              </a:rPr>
              <a:t>·</a:t>
            </a:r>
            <a:r>
              <a:rPr lang="zh-CN" altLang="en-US" sz="2000" b="1" dirty="0">
                <a:solidFill>
                  <a:srgbClr val="9BA8B7"/>
                </a:solidFill>
                <a:latin typeface="+mn-ea"/>
              </a:rPr>
              <a:t>次次要】</a:t>
            </a:r>
            <a:r>
              <a:rPr lang="en-US" sz="2000" b="1" dirty="0">
                <a:solidFill>
                  <a:schemeClr val="tx1">
                    <a:lumMod val="95000"/>
                    <a:lumOff val="5000"/>
                  </a:schemeClr>
                </a:solidFill>
                <a:latin typeface="+mn-ea"/>
              </a:rPr>
              <a:t> “天问一号”的名称来源、寓意，“揽星九天”的象征意义。</a:t>
            </a:r>
          </a:p>
        </p:txBody>
      </p:sp>
      <p:sp>
        <p:nvSpPr>
          <p:cNvPr id="5" name="文本框 0"/>
          <p:cNvSpPr txBox="1"/>
          <p:nvPr/>
        </p:nvSpPr>
        <p:spPr>
          <a:xfrm>
            <a:off x="8007985" y="3107690"/>
            <a:ext cx="3005455" cy="1322070"/>
          </a:xfrm>
          <a:prstGeom prst="rect">
            <a:avLst/>
          </a:prstGeom>
          <a:noFill/>
          <a:ln w="9525">
            <a:noFill/>
          </a:ln>
        </p:spPr>
        <p:txBody>
          <a:bodyPr wrap="square">
            <a:spAutoFit/>
          </a:bodyPr>
          <a:lstStyle/>
          <a:p>
            <a:pPr indent="266700" fontAlgn="auto"/>
            <a:r>
              <a:rPr lang="en-US" sz="2000" b="1" dirty="0">
                <a:solidFill>
                  <a:srgbClr val="0000CC"/>
                </a:solidFill>
                <a:latin typeface="+mn-ea"/>
              </a:rPr>
              <a:t> </a:t>
            </a:r>
            <a:r>
              <a:rPr lang="en-US" altLang="zh-CN" sz="2000" b="1" dirty="0">
                <a:solidFill>
                  <a:srgbClr val="0000CC"/>
                </a:solidFill>
                <a:latin typeface="+mn-ea"/>
              </a:rPr>
              <a:t>↓↓</a:t>
            </a:r>
            <a:r>
              <a:rPr lang="zh-CN" altLang="en-US" sz="2000" b="1" dirty="0">
                <a:solidFill>
                  <a:schemeClr val="bg1">
                    <a:lumMod val="50000"/>
                  </a:schemeClr>
                </a:solidFill>
                <a:latin typeface="+mn-ea"/>
              </a:rPr>
              <a:t>【主体</a:t>
            </a:r>
            <a:r>
              <a:rPr lang="en-US" altLang="zh-CN" sz="2000" b="1" dirty="0">
                <a:solidFill>
                  <a:schemeClr val="bg1">
                    <a:lumMod val="50000"/>
                  </a:schemeClr>
                </a:solidFill>
                <a:latin typeface="+mn-ea"/>
              </a:rPr>
              <a:t>·</a:t>
            </a:r>
            <a:r>
              <a:rPr lang="zh-CN" altLang="en-US" sz="2000" b="1" dirty="0">
                <a:solidFill>
                  <a:schemeClr val="bg1">
                    <a:lumMod val="50000"/>
                  </a:schemeClr>
                </a:solidFill>
                <a:latin typeface="+mn-ea"/>
              </a:rPr>
              <a:t>次要】</a:t>
            </a:r>
            <a:r>
              <a:rPr lang="en-US" sz="2000" b="1" dirty="0">
                <a:solidFill>
                  <a:schemeClr val="tx1">
                    <a:lumMod val="95000"/>
                    <a:lumOff val="5000"/>
                  </a:schemeClr>
                </a:solidFill>
                <a:latin typeface="+mn-ea"/>
              </a:rPr>
              <a:t>中国首次火星探测任务名称</a:t>
            </a:r>
            <a:r>
              <a:rPr lang="en-US" sz="2000" b="1" dirty="0">
                <a:solidFill>
                  <a:schemeClr val="tx1">
                    <a:lumMod val="95000"/>
                    <a:lumOff val="5000"/>
                  </a:schemeClr>
                </a:solidFill>
                <a:latin typeface="+mn-ea"/>
                <a:sym typeface="+mn-ea"/>
              </a:rPr>
              <a:t>“天问一号”</a:t>
            </a:r>
            <a:r>
              <a:rPr lang="en-US" sz="2000" b="1" dirty="0">
                <a:solidFill>
                  <a:schemeClr val="tx1">
                    <a:lumMod val="95000"/>
                    <a:lumOff val="5000"/>
                  </a:schemeClr>
                </a:solidFill>
                <a:latin typeface="+mn-ea"/>
              </a:rPr>
              <a:t>、任务标识</a:t>
            </a:r>
            <a:r>
              <a:rPr lang="en-US" sz="2000" b="1" dirty="0">
                <a:solidFill>
                  <a:schemeClr val="tx1">
                    <a:lumMod val="95000"/>
                    <a:lumOff val="5000"/>
                  </a:schemeClr>
                </a:solidFill>
                <a:latin typeface="+mn-ea"/>
                <a:sym typeface="+mn-ea"/>
              </a:rPr>
              <a:t>“揽星九天”</a:t>
            </a:r>
            <a:r>
              <a:rPr lang="en-US" sz="2000" b="1" dirty="0">
                <a:solidFill>
                  <a:schemeClr val="tx1">
                    <a:lumMod val="95000"/>
                    <a:lumOff val="5000"/>
                  </a:schemeClr>
                </a:solidFill>
                <a:latin typeface="+mn-ea"/>
              </a:rPr>
              <a:t>。     </a:t>
            </a:r>
          </a:p>
        </p:txBody>
      </p:sp>
      <p:sp>
        <p:nvSpPr>
          <p:cNvPr id="4" name="文本框 3"/>
          <p:cNvSpPr txBox="1"/>
          <p:nvPr/>
        </p:nvSpPr>
        <p:spPr>
          <a:xfrm>
            <a:off x="8150225" y="2048510"/>
            <a:ext cx="3005455" cy="1014730"/>
          </a:xfrm>
          <a:prstGeom prst="rect">
            <a:avLst/>
          </a:prstGeom>
          <a:noFill/>
          <a:ln w="9525">
            <a:noFill/>
          </a:ln>
        </p:spPr>
        <p:txBody>
          <a:bodyPr wrap="square">
            <a:spAutoFit/>
          </a:bodyPr>
          <a:lstStyle/>
          <a:p>
            <a:pPr indent="266700" algn="l" fontAlgn="auto"/>
            <a:r>
              <a:rPr lang="en-US" altLang="zh-CN" sz="2000" b="1" dirty="0">
                <a:solidFill>
                  <a:srgbClr val="0000CC"/>
                </a:solidFill>
                <a:latin typeface="+mn-ea"/>
              </a:rPr>
              <a:t>↓</a:t>
            </a:r>
            <a:r>
              <a:rPr lang="zh-CN" altLang="en-US" sz="2000" b="1" dirty="0">
                <a:solidFill>
                  <a:schemeClr val="bg1">
                    <a:lumMod val="50000"/>
                  </a:schemeClr>
                </a:solidFill>
                <a:latin typeface="+mn-ea"/>
              </a:rPr>
              <a:t>【导语</a:t>
            </a:r>
            <a:r>
              <a:rPr lang="en-US" altLang="zh-CN" sz="2000" b="1" dirty="0">
                <a:solidFill>
                  <a:schemeClr val="bg1">
                    <a:lumMod val="50000"/>
                  </a:schemeClr>
                </a:solidFill>
                <a:latin typeface="+mn-ea"/>
              </a:rPr>
              <a:t>·</a:t>
            </a:r>
            <a:r>
              <a:rPr lang="zh-CN" altLang="en-US" sz="2000" b="1" dirty="0">
                <a:solidFill>
                  <a:schemeClr val="bg1">
                    <a:lumMod val="50000"/>
                  </a:schemeClr>
                </a:solidFill>
                <a:latin typeface="+mn-ea"/>
              </a:rPr>
              <a:t>主要】</a:t>
            </a:r>
            <a:r>
              <a:rPr lang="en-US" sz="2000" b="1" dirty="0">
                <a:solidFill>
                  <a:schemeClr val="tx1">
                    <a:lumMod val="95000"/>
                    <a:lumOff val="5000"/>
                  </a:schemeClr>
                </a:solidFill>
                <a:latin typeface="+mn-ea"/>
              </a:rPr>
              <a:t> </a:t>
            </a:r>
            <a:r>
              <a:rPr lang="zh-CN" altLang="en-US" sz="2000" b="1" dirty="0">
                <a:solidFill>
                  <a:schemeClr val="tx1">
                    <a:lumMod val="95000"/>
                    <a:lumOff val="5000"/>
                  </a:schemeClr>
                </a:solidFill>
                <a:latin typeface="+mn-ea"/>
              </a:rPr>
              <a:t>举行</a:t>
            </a:r>
            <a:r>
              <a:rPr lang="en-US" sz="2000" b="1" dirty="0">
                <a:solidFill>
                  <a:schemeClr val="tx1">
                    <a:lumMod val="95000"/>
                    <a:lumOff val="5000"/>
                  </a:schemeClr>
                </a:solidFill>
                <a:latin typeface="+mn-ea"/>
              </a:rPr>
              <a:t>“中国航天日”启动仪式 </a:t>
            </a:r>
            <a:r>
              <a:rPr lang="zh-CN" altLang="en-US" sz="2000" b="1" dirty="0">
                <a:solidFill>
                  <a:schemeClr val="tx1">
                    <a:lumMod val="95000"/>
                    <a:lumOff val="5000"/>
                  </a:schemeClr>
                </a:solidFill>
                <a:latin typeface="+mn-ea"/>
              </a:rPr>
              <a:t>。</a:t>
            </a:r>
            <a:r>
              <a:rPr lang="en-US" sz="2000" b="1" dirty="0">
                <a:solidFill>
                  <a:schemeClr val="tx1">
                    <a:lumMod val="95000"/>
                    <a:lumOff val="5000"/>
                  </a:schemeClr>
                </a:solidFill>
                <a:latin typeface="+mn-ea"/>
              </a:rPr>
              <a:t> </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
                                        </p:tgtEl>
                                        <p:attrNameLst>
                                          <p:attrName>style.visibility</p:attrName>
                                        </p:attrNameLst>
                                      </p:cBhvr>
                                      <p:to>
                                        <p:strVal val="visible"/>
                                      </p:to>
                                    </p:set>
                                    <p:anim calcmode="lin" valueType="num">
                                      <p:cBhvr additive="base">
                                        <p:cTn id="19" dur="500" fill="hold"/>
                                        <p:tgtEl>
                                          <p:spTgt spid="1"/>
                                        </p:tgtEl>
                                        <p:attrNameLst>
                                          <p:attrName>ppt_x</p:attrName>
                                        </p:attrNameLst>
                                      </p:cBhvr>
                                      <p:tavLst>
                                        <p:tav tm="0">
                                          <p:val>
                                            <p:strVal val="#ppt_x"/>
                                          </p:val>
                                        </p:tav>
                                        <p:tav tm="100000">
                                          <p:val>
                                            <p:strVal val="#ppt_x"/>
                                          </p:val>
                                        </p:tav>
                                      </p:tavLst>
                                    </p:anim>
                                    <p:anim calcmode="lin" valueType="num">
                                      <p:cBhvr additive="base">
                                        <p:cTn id="20" dur="500" fill="hold"/>
                                        <p:tgtEl>
                                          <p:spTgt spid="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0"/>
                                        </p:tgtEl>
                                        <p:attrNameLst>
                                          <p:attrName>style.visibility</p:attrName>
                                        </p:attrNameLst>
                                      </p:cBhvr>
                                      <p:to>
                                        <p:strVal val="visible"/>
                                      </p:to>
                                    </p:set>
                                    <p:anim calcmode="lin" valueType="num">
                                      <p:cBhvr additive="base">
                                        <p:cTn id="25" dur="500" fill="hold"/>
                                        <p:tgtEl>
                                          <p:spTgt spid="100"/>
                                        </p:tgtEl>
                                        <p:attrNameLst>
                                          <p:attrName>ppt_x</p:attrName>
                                        </p:attrNameLst>
                                      </p:cBhvr>
                                      <p:tavLst>
                                        <p:tav tm="0">
                                          <p:val>
                                            <p:strVal val="#ppt_x"/>
                                          </p:val>
                                        </p:tav>
                                        <p:tav tm="100000">
                                          <p:val>
                                            <p:strVal val="#ppt_x"/>
                                          </p:val>
                                        </p:tav>
                                      </p:tavLst>
                                    </p:anim>
                                    <p:anim calcmode="lin" valueType="num">
                                      <p:cBhvr additive="base">
                                        <p:cTn id="26"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 grpId="0"/>
      <p:bldP spid="100"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03 </a:t>
            </a:r>
            <a:r>
              <a:rPr lang="zh-CN" altLang="en-US" sz="4800" b="1" dirty="0">
                <a:solidFill>
                  <a:srgbClr val="0000CC"/>
                </a:solidFill>
                <a:latin typeface="楷体" panose="02010609060101010101" pitchFamily="49" charset="-122"/>
                <a:ea typeface="楷体" panose="02010609060101010101" pitchFamily="49" charset="-122"/>
                <a:sym typeface="+mn-ea"/>
              </a:rPr>
              <a:t>死盯</a:t>
            </a:r>
            <a:r>
              <a:rPr lang="en-US" sz="4800" b="1" dirty="0">
                <a:solidFill>
                  <a:srgbClr val="0000CC"/>
                </a:solidFill>
                <a:latin typeface="楷体" panose="02010609060101010101" pitchFamily="49" charset="-122"/>
                <a:ea typeface="楷体" panose="02010609060101010101" pitchFamily="49" charset="-122"/>
                <a:sym typeface="+mn-ea"/>
              </a:rPr>
              <a:t>导语，</a:t>
            </a:r>
            <a:r>
              <a:rPr lang="zh-CN" altLang="en-US" sz="4800" b="1" dirty="0">
                <a:solidFill>
                  <a:srgbClr val="0000CC"/>
                </a:solidFill>
                <a:latin typeface="楷体" panose="02010609060101010101" pitchFamily="49" charset="-122"/>
                <a:ea typeface="楷体" panose="02010609060101010101" pitchFamily="49" charset="-122"/>
                <a:sym typeface="+mn-ea"/>
              </a:rPr>
              <a:t>抓住</a:t>
            </a:r>
            <a:r>
              <a:rPr lang="en-US" sz="4800" b="1" dirty="0">
                <a:solidFill>
                  <a:srgbClr val="0000CC"/>
                </a:solidFill>
                <a:latin typeface="楷体" panose="02010609060101010101" pitchFamily="49" charset="-122"/>
                <a:ea typeface="楷体" panose="02010609060101010101" pitchFamily="49" charset="-122"/>
                <a:sym typeface="+mn-ea"/>
              </a:rPr>
              <a:t>压缩</a:t>
            </a:r>
            <a:r>
              <a:rPr lang="zh-CN" altLang="en-US" sz="4800" b="1" dirty="0">
                <a:solidFill>
                  <a:srgbClr val="0000CC"/>
                </a:solidFill>
                <a:latin typeface="楷体" panose="02010609060101010101" pitchFamily="49" charset="-122"/>
                <a:ea typeface="楷体" panose="02010609060101010101" pitchFamily="49" charset="-122"/>
                <a:sym typeface="+mn-ea"/>
              </a:rPr>
              <a:t>核心</a:t>
            </a:r>
          </a:p>
        </p:txBody>
      </p:sp>
      <p:sp>
        <p:nvSpPr>
          <p:cNvPr id="1048598" name="内容占位符 2"/>
          <p:cNvSpPr>
            <a:spLocks noGrp="1"/>
          </p:cNvSpPr>
          <p:nvPr>
            <p:ph idx="1"/>
          </p:nvPr>
        </p:nvSpPr>
        <p:spPr>
          <a:xfrm>
            <a:off x="1097279" y="2108201"/>
            <a:ext cx="10208029" cy="3760891"/>
          </a:xfrm>
        </p:spPr>
        <p:txBody>
          <a:bodyPr>
            <a:normAutofit/>
          </a:bodyPr>
          <a:lstStyle/>
          <a:p>
            <a:r>
              <a:rPr lang="en-US" sz="2400" b="1" dirty="0">
                <a:solidFill>
                  <a:schemeClr val="tx1"/>
                </a:solidFill>
                <a:latin typeface="+mn-ea"/>
                <a:ea typeface="+mn-ea"/>
              </a:rPr>
              <a:t>     </a:t>
            </a:r>
            <a:r>
              <a:rPr lang="en-US" sz="3200" b="1" dirty="0">
                <a:solidFill>
                  <a:schemeClr val="tx1">
                    <a:lumMod val="95000"/>
                    <a:lumOff val="5000"/>
                  </a:schemeClr>
                </a:solidFill>
                <a:latin typeface="+mn-ea"/>
                <a:ea typeface="+mn-ea"/>
              </a:rPr>
              <a:t> </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sz="3600" b="1" dirty="0">
              <a:solidFill>
                <a:schemeClr val="tx1">
                  <a:lumMod val="95000"/>
                  <a:lumOff val="5000"/>
                </a:schemeClr>
              </a:solidFill>
              <a:latin typeface="+mn-ea"/>
              <a:ea typeface="+mn-ea"/>
            </a:endParaRPr>
          </a:p>
          <a:p>
            <a:r>
              <a:rPr lang="en-US" sz="3600" b="1" dirty="0">
                <a:solidFill>
                  <a:schemeClr val="tx1">
                    <a:lumMod val="95000"/>
                    <a:lumOff val="5000"/>
                  </a:schemeClr>
                </a:solidFill>
                <a:latin typeface="+mn-ea"/>
                <a:ea typeface="+mn-ea"/>
              </a:rPr>
              <a:t>    导语部分在</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倒金字塔的顶端</a:t>
            </a:r>
            <a:r>
              <a:rPr lang="en-US" sz="3600" b="1" dirty="0">
                <a:solidFill>
                  <a:schemeClr val="tx1">
                    <a:lumMod val="95000"/>
                    <a:lumOff val="5000"/>
                  </a:schemeClr>
                </a:solidFill>
                <a:latin typeface="+mn-ea"/>
                <a:ea typeface="+mn-ea"/>
              </a:rPr>
              <a:t>，也是就是新闻的最重要内容，更是</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关键信息</a:t>
            </a:r>
            <a:r>
              <a:rPr lang="en-US" sz="3600" b="1" dirty="0">
                <a:solidFill>
                  <a:schemeClr val="tx1">
                    <a:lumMod val="95000"/>
                    <a:lumOff val="5000"/>
                  </a:schemeClr>
                </a:solidFill>
                <a:latin typeface="+mn-ea"/>
                <a:ea typeface="+mn-ea"/>
              </a:rPr>
              <a:t>。压缩时这一部分内容必须要慎重对待，</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有时可原文照录。</a:t>
            </a:r>
            <a:endParaRPr lang="en-US" sz="3600" b="1" dirty="0">
              <a:solidFill>
                <a:schemeClr val="tx1">
                  <a:lumMod val="95000"/>
                  <a:lumOff val="5000"/>
                </a:schemeClr>
              </a:solidFill>
              <a:latin typeface="+mn-ea"/>
              <a:ea typeface="+mn-ea"/>
            </a:endParaRPr>
          </a:p>
        </p:txBody>
      </p:sp>
    </p:spTree>
  </p:cSld>
  <p:clrMapOvr>
    <a:masterClrMapping/>
  </p:clrMapOvr>
  <p:transition>
    <p:randomBa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0" name="标题 1"/>
          <p:cNvSpPr>
            <a:spLocks noGrp="1"/>
          </p:cNvSpPr>
          <p:nvPr>
            <p:ph type="title"/>
          </p:nvPr>
        </p:nvSpPr>
        <p:spPr/>
        <p:txBody>
          <a:bodyPr>
            <a:normAutofit/>
          </a:bodyPr>
          <a:lstStyle/>
          <a:p>
            <a:pPr algn="ctr"/>
            <a:r>
              <a:rPr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【2020年高考新课标Ⅰ卷】</a:t>
            </a:r>
            <a:endParaRPr lang="zh-CN" altLang="en-US"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01" name="内容占位符 2"/>
          <p:cNvSpPr>
            <a:spLocks noGrp="1"/>
          </p:cNvSpPr>
          <p:nvPr>
            <p:ph idx="1"/>
          </p:nvPr>
        </p:nvSpPr>
        <p:spPr>
          <a:xfrm>
            <a:off x="1238885" y="2078990"/>
            <a:ext cx="9832340" cy="1339215"/>
          </a:xfrm>
        </p:spPr>
        <p:txBody>
          <a:bodyPr>
            <a:normAutofit fontScale="25000" lnSpcReduction="20000"/>
          </a:bodyPr>
          <a:lstStyle/>
          <a:p>
            <a:pPr marL="0" indent="0">
              <a:buFont typeface="Wingdings" panose="05000000000000000000" pitchFamily="2" charset="2"/>
              <a:buNone/>
            </a:pPr>
            <a:r>
              <a:rPr 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sz="13335" b="1" dirty="0">
                <a:solidFill>
                  <a:schemeClr val="tx1"/>
                </a:solidFill>
                <a:latin typeface="微软雅黑" panose="020B0503020204020204" charset="-122"/>
                <a:ea typeface="微软雅黑" panose="020B0503020204020204" charset="-122"/>
                <a:cs typeface="微软雅黑" panose="020B0503020204020204" charset="-122"/>
              </a:rPr>
              <a:t>【原文】</a:t>
            </a:r>
            <a:r>
              <a:rPr sz="13335" b="1" dirty="0">
                <a:solidFill>
                  <a:schemeClr val="tx2"/>
                </a:solidFill>
                <a:latin typeface="微软雅黑" panose="020B0503020204020204" charset="-122"/>
                <a:ea typeface="微软雅黑" panose="020B0503020204020204" charset="-122"/>
                <a:cs typeface="微软雅黑" panose="020B0503020204020204" charset="-122"/>
              </a:rPr>
              <a:t>2020年“中国航天日”启动仪式于4月24日在国家航天局网站举行。</a:t>
            </a:r>
            <a:r>
              <a:rPr sz="13335" b="1" dirty="0">
                <a:solidFill>
                  <a:srgbClr val="0000CC"/>
                </a:solidFill>
                <a:latin typeface="微软雅黑" panose="020B0503020204020204" charset="-122"/>
                <a:ea typeface="微软雅黑" panose="020B0503020204020204" charset="-122"/>
                <a:cs typeface="微软雅黑" panose="020B0503020204020204" charset="-122"/>
              </a:rPr>
              <a:t>【导语】</a:t>
            </a:r>
            <a:r>
              <a:rPr sz="6665"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 </a:t>
            </a:r>
            <a:endParaRPr sz="6665"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endParaRPr>
          </a:p>
          <a:p>
            <a:pPr marL="0" indent="0">
              <a:buFont typeface="Wingdings" panose="05000000000000000000" pitchFamily="2" charset="2"/>
              <a:buNone/>
            </a:pPr>
            <a:r>
              <a:rPr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 </a:t>
            </a:r>
          </a:p>
        </p:txBody>
      </p:sp>
      <p:pic>
        <p:nvPicPr>
          <p:cNvPr id="2097164" name="Picture 4" descr="http://image.tupian114.com/20120421/06203528.jpg.238.jpg"/>
          <p:cNvPicPr>
            <a:picLocks noChangeAspect="1" noChangeArrowheads="1"/>
          </p:cNvPicPr>
          <p:nvPr/>
        </p:nvPicPr>
        <p:blipFill>
          <a:blip r:embed="rId2" cstate="print"/>
          <a:srcRect/>
          <a:stretch>
            <a:fillRect/>
          </a:stretch>
        </p:blipFill>
        <p:spPr bwMode="auto">
          <a:xfrm>
            <a:off x="9822815" y="340360"/>
            <a:ext cx="1430020" cy="1397000"/>
          </a:xfrm>
          <a:prstGeom prst="rect">
            <a:avLst/>
          </a:prstGeom>
          <a:noFill/>
        </p:spPr>
      </p:pic>
      <p:sp>
        <p:nvSpPr>
          <p:cNvPr id="2" name="内容占位符 2"/>
          <p:cNvSpPr>
            <a:spLocks noGrp="1"/>
          </p:cNvSpPr>
          <p:nvPr/>
        </p:nvSpPr>
        <p:spPr>
          <a:xfrm>
            <a:off x="959485" y="3805555"/>
            <a:ext cx="10738485" cy="1586230"/>
          </a:xfrm>
          <a:prstGeom prst="rect">
            <a:avLst/>
          </a:prstGeom>
        </p:spPr>
        <p:txBody>
          <a:bodyPr vert="horz" lIns="0" tIns="45720" rIns="0" bIns="4572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Font typeface="Wingdings" panose="05000000000000000000" pitchFamily="2" charset="2"/>
              <a:buNone/>
            </a:pPr>
            <a:r>
              <a:rPr 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    </a:t>
            </a:r>
            <a:r>
              <a:rPr sz="14400"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【答案】</a:t>
            </a:r>
            <a:r>
              <a:rPr sz="144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①2020年4月24日②“中国航天日”启动仪式③在国家航天局网站举行</a:t>
            </a:r>
            <a:r>
              <a:rPr lang="zh-CN" sz="144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a:t>
            </a:r>
            <a:r>
              <a:rPr sz="14400" b="1" dirty="0">
                <a:solidFill>
                  <a:srgbClr val="0000CC"/>
                </a:solidFill>
                <a:latin typeface="楷体" panose="02010609060101010101" pitchFamily="49" charset="-122"/>
                <a:ea typeface="楷体" panose="02010609060101010101" pitchFamily="49" charset="-122"/>
                <a:cs typeface="楷体" panose="02010609060101010101" pitchFamily="49" charset="-122"/>
              </a:rPr>
              <a:t>（答案</a:t>
            </a:r>
            <a:r>
              <a:rPr lang="zh-CN" sz="14400" b="1" dirty="0">
                <a:solidFill>
                  <a:srgbClr val="0000CC"/>
                </a:solidFill>
                <a:latin typeface="楷体" panose="02010609060101010101" pitchFamily="49" charset="-122"/>
                <a:ea typeface="楷体" panose="02010609060101010101" pitchFamily="49" charset="-122"/>
                <a:cs typeface="楷体" panose="02010609060101010101" pitchFamily="49" charset="-122"/>
              </a:rPr>
              <a:t>含</a:t>
            </a:r>
            <a:r>
              <a:rPr sz="14400" b="1" dirty="0">
                <a:solidFill>
                  <a:srgbClr val="0000CC"/>
                </a:solidFill>
                <a:latin typeface="楷体" panose="02010609060101010101" pitchFamily="49" charset="-122"/>
                <a:ea typeface="楷体" panose="02010609060101010101" pitchFamily="49" charset="-122"/>
                <a:cs typeface="楷体" panose="02010609060101010101" pitchFamily="49" charset="-122"/>
              </a:rPr>
              <a:t>三个得分点）</a:t>
            </a:r>
            <a:endParaRPr sz="144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endParaRPr>
          </a:p>
          <a:p>
            <a:pPr marL="0" indent="0">
              <a:buFont typeface="Wingdings" panose="05000000000000000000" pitchFamily="2" charset="2"/>
              <a:buNone/>
            </a:pPr>
            <a:r>
              <a:rPr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
                                        </p:tgtEl>
                                        <p:attrNameLst>
                                          <p:attrName>style.visibility</p:attrName>
                                        </p:attrNameLst>
                                      </p:cBhvr>
                                      <p:to>
                                        <p:strVal val="visible"/>
                                      </p:to>
                                    </p:set>
                                    <p:animEffect transition="in" filter="diamond(in)">
                                      <p:cBhvr>
                                        <p:cTn id="7" dur="2000"/>
                                        <p:tgtEl>
                                          <p:spTgt spid="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导语是压缩的</a:t>
            </a:r>
            <a:r>
              <a:rPr sz="4400" b="1" dirty="0">
                <a:solidFill>
                  <a:srgbClr val="0000CC"/>
                </a:solidFill>
                <a:latin typeface="楷体" panose="02010609060101010101" pitchFamily="49" charset="-122"/>
                <a:ea typeface="楷体" panose="02010609060101010101" pitchFamily="49" charset="-122"/>
                <a:cs typeface="楷体" panose="02010609060101010101" pitchFamily="49" charset="-122"/>
              </a:rPr>
              <a:t>重中之重</a:t>
            </a:r>
          </a:p>
        </p:txBody>
      </p:sp>
      <p:sp>
        <p:nvSpPr>
          <p:cNvPr id="3" name="内容占位符 2"/>
          <p:cNvSpPr>
            <a:spLocks noGrp="1"/>
          </p:cNvSpPr>
          <p:nvPr>
            <p:ph idx="1"/>
          </p:nvPr>
        </p:nvSpPr>
        <p:spPr>
          <a:xfrm>
            <a:off x="1097280" y="2108200"/>
            <a:ext cx="10263505" cy="3863975"/>
          </a:xfrm>
        </p:spPr>
        <p:txBody>
          <a:bodyPr>
            <a:normAutofit fontScale="87500" lnSpcReduction="20000"/>
          </a:bodyPr>
          <a:lstStyle/>
          <a:p>
            <a:r>
              <a:rPr lang="en-US"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新闻常有5个W，指一则新闻报必须具备的五个基本因素，分别为何时（when）、何地（where ）、何事（what）、何因（why ）、何人（who ）</a:t>
            </a:r>
            <a:r>
              <a:rPr lang="zh-CN"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a:t>
            </a:r>
            <a:r>
              <a:rPr lang="zh-CN" sz="32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什么时间、什么地点、什么人、做了什么事。</a:t>
            </a:r>
            <a:endParaRPr sz="3200" b="1" dirty="0">
              <a:solidFill>
                <a:schemeClr val="tx2"/>
              </a:solidFill>
              <a:latin typeface="楷体" panose="02010609060101010101" pitchFamily="49" charset="-122"/>
              <a:ea typeface="楷体" panose="02010609060101010101" pitchFamily="49" charset="-122"/>
              <a:cs typeface="楷体" panose="02010609060101010101" pitchFamily="49" charset="-122"/>
            </a:endParaRPr>
          </a:p>
          <a:p>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   如：2020年4月24日</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（何时）</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“中国航天日”启动仪式</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（何</a:t>
            </a:r>
            <a:r>
              <a:rPr lang="zh-CN"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人</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在国家航天局网站</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（何地）</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举行</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（何</a:t>
            </a:r>
            <a:r>
              <a:rPr lang="zh-CN"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事</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a:t>
            </a:r>
            <a:endPar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endParaRPr>
          </a:p>
          <a:p>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   这五个要素在导语部分多有呈现。重大新闻，时间不能省。</a:t>
            </a:r>
          </a:p>
          <a:p>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p:randomBa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0" name="标题 1"/>
          <p:cNvSpPr>
            <a:spLocks noGrp="1"/>
          </p:cNvSpPr>
          <p:nvPr>
            <p:ph type="title"/>
          </p:nvPr>
        </p:nvSpPr>
        <p:spPr/>
        <p:txBody>
          <a:bodyPr>
            <a:normAutofit/>
          </a:bodyPr>
          <a:lstStyle/>
          <a:p>
            <a:pPr algn="ctr"/>
            <a:r>
              <a:rPr lang="zh-CN" sz="44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随堂练</a:t>
            </a:r>
            <a:r>
              <a:rPr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【2020年高考新课标</a:t>
            </a:r>
            <a:r>
              <a:rPr lang="en-US"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Ⅱ</a:t>
            </a:r>
            <a:r>
              <a:rPr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卷】</a:t>
            </a:r>
            <a:endParaRPr lang="zh-CN" altLang="en-US"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01" name="内容占位符 2"/>
          <p:cNvSpPr>
            <a:spLocks noGrp="1"/>
          </p:cNvSpPr>
          <p:nvPr>
            <p:ph idx="1"/>
          </p:nvPr>
        </p:nvSpPr>
        <p:spPr>
          <a:xfrm>
            <a:off x="1097280" y="2210435"/>
            <a:ext cx="4982845" cy="3679190"/>
          </a:xfrm>
        </p:spPr>
        <p:txBody>
          <a:bodyPr>
            <a:normAutofit fontScale="32500" lnSpcReduction="10000"/>
          </a:bodyPr>
          <a:lstStyle/>
          <a:p>
            <a:pPr marL="0" indent="0">
              <a:buFont typeface="Wingdings" panose="05000000000000000000" pitchFamily="2" charset="2"/>
              <a:buNone/>
            </a:pPr>
            <a:r>
              <a:rPr 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10000" b="1" dirty="0">
                <a:solidFill>
                  <a:schemeClr val="tx2"/>
                </a:solidFill>
                <a:latin typeface="微软雅黑" panose="020B0503020204020204" charset="-122"/>
                <a:ea typeface="微软雅黑" panose="020B0503020204020204" charset="-122"/>
                <a:cs typeface="微软雅黑" panose="020B0503020204020204" charset="-122"/>
              </a:rPr>
              <a:t>    </a:t>
            </a:r>
            <a:r>
              <a:rPr sz="10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[原文]</a:t>
            </a:r>
            <a:r>
              <a:rPr sz="10000" b="1" dirty="0">
                <a:solidFill>
                  <a:schemeClr val="tx2"/>
                </a:solidFill>
                <a:latin typeface="微软雅黑" panose="020B0503020204020204" charset="-122"/>
                <a:ea typeface="微软雅黑" panose="020B0503020204020204" charset="-122"/>
                <a:cs typeface="微软雅黑" panose="020B0503020204020204" charset="-122"/>
              </a:rPr>
              <a:t>2020年6月1日，中共中央、国务院公布《海南自由贸易港建设总体方案》(以下简称《方案》)对建设海南自贸港做了全面部署和具体安排。海南自贸港建设有了明确的时间表和路线图……</a:t>
            </a:r>
            <a:r>
              <a:rPr sz="10000" b="1" dirty="0">
                <a:solidFill>
                  <a:srgbClr val="0000CC"/>
                </a:solidFill>
                <a:latin typeface="微软雅黑" panose="020B0503020204020204" charset="-122"/>
                <a:ea typeface="微软雅黑" panose="020B0503020204020204" charset="-122"/>
                <a:cs typeface="微软雅黑" panose="020B0503020204020204" charset="-122"/>
              </a:rPr>
              <a:t>【导语】</a:t>
            </a:r>
            <a:r>
              <a:rPr sz="10000" b="1" dirty="0">
                <a:solidFill>
                  <a:schemeClr val="accent2">
                    <a:lumMod val="75000"/>
                  </a:schemeClr>
                </a:solidFill>
                <a:latin typeface="微软雅黑" panose="020B0503020204020204" charset="-122"/>
                <a:ea typeface="微软雅黑" panose="020B0503020204020204" charset="-122"/>
                <a:cs typeface="微软雅黑" panose="020B0503020204020204" charset="-122"/>
              </a:rPr>
              <a:t> </a:t>
            </a:r>
          </a:p>
          <a:p>
            <a:pPr marL="0" indent="0">
              <a:buFont typeface="Wingdings" panose="05000000000000000000" pitchFamily="2" charset="2"/>
              <a:buNone/>
            </a:pPr>
            <a:r>
              <a:rPr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              </a:t>
            </a:r>
            <a:endPar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endParaRPr>
          </a:p>
        </p:txBody>
      </p:sp>
      <p:sp>
        <p:nvSpPr>
          <p:cNvPr id="1048602"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
        <p:nvSpPr>
          <p:cNvPr id="2" name="内容占位符 2"/>
          <p:cNvSpPr>
            <a:spLocks noGrp="1"/>
          </p:cNvSpPr>
          <p:nvPr/>
        </p:nvSpPr>
        <p:spPr>
          <a:xfrm>
            <a:off x="6644640" y="1878965"/>
            <a:ext cx="4158615" cy="3745865"/>
          </a:xfrm>
          <a:prstGeom prst="rect">
            <a:avLst/>
          </a:prstGeom>
        </p:spPr>
        <p:txBody>
          <a:bodyPr vert="horz" lIns="0" tIns="45720" rIns="0" bIns="45720" rtlCol="0">
            <a:normAutofit fontScale="47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Font typeface="Wingdings" panose="05000000000000000000" pitchFamily="2" charset="2"/>
              <a:buNone/>
            </a:pPr>
            <a:r>
              <a:rPr 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 </a:t>
            </a:r>
            <a:endParaRPr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endParaRPr>
          </a:p>
          <a:p>
            <a:pPr marL="0" indent="0">
              <a:buFont typeface="Wingdings" panose="05000000000000000000" pitchFamily="2" charset="2"/>
              <a:buNone/>
            </a:pPr>
            <a:r>
              <a:rPr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  </a:t>
            </a:r>
            <a:r>
              <a:rPr sz="5715"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a:t>
            </a:r>
            <a:r>
              <a:rPr lang="zh-CN" sz="5715"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导语压缩</a:t>
            </a:r>
            <a:r>
              <a:rPr sz="5715"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a:t>
            </a:r>
            <a:r>
              <a:rPr lang="zh-CN" sz="5715"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a:t>
            </a:r>
            <a:r>
              <a:rPr lang="zh-CN" sz="5715"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①2020年6月1</a:t>
            </a:r>
            <a:r>
              <a:rPr lang="en-US" altLang="zh-CN" sz="5715"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a:t>
            </a:r>
            <a:r>
              <a:rPr lang="zh-CN" altLang="en-US" sz="5715"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（何时）</a:t>
            </a:r>
            <a:r>
              <a:rPr lang="zh-CN" sz="5715"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，②中共中央、国务院</a:t>
            </a:r>
            <a:r>
              <a:rPr lang="zh-CN" altLang="en-US" sz="5715"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（何人）</a:t>
            </a:r>
            <a:r>
              <a:rPr lang="zh-CN" sz="5715"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公布《海南自由贸易港建设总体方案》</a:t>
            </a:r>
            <a:r>
              <a:rPr lang="zh-CN" altLang="en-US" sz="5715"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（何事）</a:t>
            </a:r>
            <a:r>
              <a:rPr lang="zh-CN" sz="5715"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，③对建设海南自贸港做了全面部署和具体安排</a:t>
            </a:r>
            <a:r>
              <a:rPr lang="zh-CN" altLang="en-US" sz="5715"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（何事）</a:t>
            </a:r>
            <a:r>
              <a:rPr lang="zh-CN" sz="5715"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a:t>
            </a:r>
            <a:r>
              <a:rPr sz="5715" b="1" dirty="0">
                <a:solidFill>
                  <a:srgbClr val="0000CC"/>
                </a:solidFill>
                <a:latin typeface="楷体" panose="02010609060101010101" pitchFamily="49" charset="-122"/>
                <a:ea typeface="楷体" panose="02010609060101010101" pitchFamily="49" charset="-122"/>
                <a:cs typeface="楷体" panose="02010609060101010101" pitchFamily="49" charset="-122"/>
              </a:rPr>
              <a:t>（答案</a:t>
            </a:r>
            <a:r>
              <a:rPr lang="zh-CN" sz="5715" b="1" dirty="0">
                <a:solidFill>
                  <a:srgbClr val="0000CC"/>
                </a:solidFill>
                <a:latin typeface="楷体" panose="02010609060101010101" pitchFamily="49" charset="-122"/>
                <a:ea typeface="楷体" panose="02010609060101010101" pitchFamily="49" charset="-122"/>
                <a:cs typeface="楷体" panose="02010609060101010101" pitchFamily="49" charset="-122"/>
              </a:rPr>
              <a:t>含</a:t>
            </a:r>
            <a:r>
              <a:rPr sz="5715" b="1" dirty="0">
                <a:solidFill>
                  <a:srgbClr val="0000CC"/>
                </a:solidFill>
                <a:latin typeface="楷体" panose="02010609060101010101" pitchFamily="49" charset="-122"/>
                <a:ea typeface="楷体" panose="02010609060101010101" pitchFamily="49" charset="-122"/>
                <a:cs typeface="楷体" panose="02010609060101010101" pitchFamily="49" charset="-122"/>
              </a:rPr>
              <a:t>三个得分点</a:t>
            </a:r>
            <a:r>
              <a:rPr lang="zh-CN" altLang="en-US" sz="5715"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                </a:t>
            </a:r>
            <a:endPar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0" name="标题 1"/>
          <p:cNvSpPr>
            <a:spLocks noGrp="1"/>
          </p:cNvSpPr>
          <p:nvPr>
            <p:ph type="title"/>
          </p:nvPr>
        </p:nvSpPr>
        <p:spPr/>
        <p:txBody>
          <a:bodyPr>
            <a:normAutofit/>
          </a:bodyPr>
          <a:lstStyle/>
          <a:p>
            <a:pPr algn="ctr"/>
            <a:r>
              <a:rPr lang="zh-CN" sz="44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随堂练</a:t>
            </a:r>
            <a:r>
              <a:rPr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【2020年高考新课标</a:t>
            </a:r>
            <a:r>
              <a:rPr lang="en-US"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Ⅲ</a:t>
            </a:r>
            <a:r>
              <a:rPr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卷】</a:t>
            </a:r>
            <a:endParaRPr lang="zh-CN" altLang="en-US"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01" name="内容占位符 2"/>
          <p:cNvSpPr>
            <a:spLocks noGrp="1"/>
          </p:cNvSpPr>
          <p:nvPr>
            <p:ph idx="1"/>
          </p:nvPr>
        </p:nvSpPr>
        <p:spPr>
          <a:xfrm>
            <a:off x="1169670" y="2018665"/>
            <a:ext cx="10219055" cy="1626870"/>
          </a:xfrm>
        </p:spPr>
        <p:txBody>
          <a:bodyPr>
            <a:normAutofit/>
          </a:bodyPr>
          <a:lstStyle/>
          <a:p>
            <a:pPr marL="0" indent="0">
              <a:buFont typeface="Wingdings" panose="05000000000000000000" pitchFamily="2" charset="2"/>
              <a:buNone/>
            </a:pPr>
            <a:r>
              <a:rPr 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【导语】</a:t>
            </a:r>
            <a:r>
              <a:rPr sz="3200" b="1" dirty="0">
                <a:solidFill>
                  <a:schemeClr val="tx2"/>
                </a:solidFill>
                <a:latin typeface="微软雅黑" panose="020B0503020204020204" charset="-122"/>
                <a:ea typeface="微软雅黑" panose="020B0503020204020204" charset="-122"/>
                <a:cs typeface="微软雅黑" panose="020B0503020204020204" charset="-122"/>
              </a:rPr>
              <a:t>2020年6月3日，国资委召开中央企业助力湖北疫后重振发展视频会议。 </a:t>
            </a:r>
            <a:endPar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endParaRPr>
          </a:p>
        </p:txBody>
      </p:sp>
      <p:sp>
        <p:nvSpPr>
          <p:cNvPr id="1048602"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
        <p:nvSpPr>
          <p:cNvPr id="2" name="文本框 1"/>
          <p:cNvSpPr txBox="1"/>
          <p:nvPr/>
        </p:nvSpPr>
        <p:spPr>
          <a:xfrm>
            <a:off x="748665" y="3733800"/>
            <a:ext cx="10695305" cy="1568450"/>
          </a:xfrm>
          <a:prstGeom prst="rect">
            <a:avLst/>
          </a:prstGeom>
          <a:noFill/>
        </p:spPr>
        <p:txBody>
          <a:bodyPr wrap="square" rtlCol="0" anchor="t">
            <a:spAutoFit/>
          </a:bodyPr>
          <a:lstStyle/>
          <a:p>
            <a:r>
              <a:rPr lang="zh-CN" sz="3200"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 【导语压缩答案】</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t>①2020年6月3日</a:t>
            </a:r>
            <a:r>
              <a:rPr lang="zh-CN" altLang="en-US"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sym typeface="+mn-ea"/>
              </a:rPr>
              <a:t>（何时）</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t>，②国资委</a:t>
            </a:r>
            <a:r>
              <a:rPr lang="zh-CN"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sym typeface="+mn-ea"/>
              </a:rPr>
              <a:t>（何人）</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t>召开中央企业助力湖北疫后重振发展视频会议</a:t>
            </a:r>
            <a:r>
              <a:rPr lang="zh-CN"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sym typeface="+mn-ea"/>
              </a:rPr>
              <a:t>（何事）</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t>……</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（答案</a:t>
            </a:r>
            <a:r>
              <a:rPr lang="zh-CN" sz="32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含两</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个得分点） </a:t>
            </a:r>
            <a:endParaRPr lang="zh-CN" altLang="en-US"/>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r>
              <a:rPr lang="en-US" sz="4400" dirty="0">
                <a:solidFill>
                  <a:schemeClr val="tx1"/>
                </a:solidFill>
                <a:latin typeface="黑体" panose="02010609060101010101" pitchFamily="49" charset="-122"/>
                <a:ea typeface="黑体" panose="02010609060101010101" pitchFamily="49" charset="-122"/>
              </a:rPr>
              <a:t> </a:t>
            </a:r>
            <a:r>
              <a:rPr lang="zh-CN" sz="4400" dirty="0">
                <a:solidFill>
                  <a:srgbClr val="FF0000"/>
                </a:solidFill>
                <a:latin typeface="黑体" panose="02010609060101010101" pitchFamily="49" charset="-122"/>
                <a:ea typeface="黑体" panose="02010609060101010101" pitchFamily="49" charset="-122"/>
              </a:rPr>
              <a:t>新闻类压缩</a:t>
            </a:r>
            <a:r>
              <a:rPr lang="en-US" sz="4400" dirty="0">
                <a:solidFill>
                  <a:srgbClr val="FF0000"/>
                </a:solidFill>
                <a:latin typeface="黑体" panose="02010609060101010101" pitchFamily="49" charset="-122"/>
                <a:ea typeface="黑体" panose="02010609060101010101" pitchFamily="49" charset="-122"/>
              </a:rPr>
              <a:t>——</a:t>
            </a:r>
            <a:r>
              <a:rPr lang="zh-CN" altLang="en-US" sz="4400" dirty="0">
                <a:solidFill>
                  <a:srgbClr val="0000CC"/>
                </a:solidFill>
                <a:latin typeface="黑体" panose="02010609060101010101" pitchFamily="49" charset="-122"/>
                <a:ea typeface="黑体" panose="02010609060101010101" pitchFamily="49" charset="-122"/>
              </a:rPr>
              <a:t>不同题型</a:t>
            </a:r>
            <a:r>
              <a:rPr lang="zh-CN" altLang="en-US" sz="4400" dirty="0">
                <a:solidFill>
                  <a:srgbClr val="FF0000"/>
                </a:solidFill>
                <a:latin typeface="黑体" panose="02010609060101010101" pitchFamily="49" charset="-122"/>
                <a:ea typeface="黑体" panose="02010609060101010101" pitchFamily="49" charset="-122"/>
              </a:rPr>
              <a:t> </a:t>
            </a:r>
          </a:p>
        </p:txBody>
      </p:sp>
      <p:sp>
        <p:nvSpPr>
          <p:cNvPr id="1048598" name="内容占位符 2"/>
          <p:cNvSpPr>
            <a:spLocks noGrp="1"/>
          </p:cNvSpPr>
          <p:nvPr>
            <p:ph idx="1"/>
          </p:nvPr>
        </p:nvSpPr>
        <p:spPr>
          <a:xfrm>
            <a:off x="1097279" y="2019301"/>
            <a:ext cx="10208029" cy="3760891"/>
          </a:xfrm>
        </p:spPr>
        <p:txBody>
          <a:bodyPr>
            <a:normAutofit fontScale="90000" lnSpcReduction="10000"/>
          </a:bodyPr>
          <a:lstStyle/>
          <a:p>
            <a:pPr marL="0" indent="0" algn="l">
              <a:buNone/>
            </a:pPr>
            <a:r>
              <a:rPr lang="en-US" altLang="zh-CN"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                         </a:t>
            </a:r>
            <a:r>
              <a:rPr lang="zh-CN" altLang="en-US" sz="4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拟写标题</a:t>
            </a:r>
          </a:p>
          <a:p>
            <a:pPr algn="l"/>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                        </a:t>
            </a:r>
            <a:r>
              <a:rPr lang="zh-CN" altLang="en-US" sz="4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一句话新闻</a:t>
            </a:r>
          </a:p>
          <a:p>
            <a:pPr algn="l"/>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                        </a:t>
            </a:r>
            <a:r>
              <a:rPr lang="zh-CN" altLang="en-US" sz="4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提炼关键词</a:t>
            </a:r>
          </a:p>
          <a:p>
            <a:pPr algn="l"/>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                        </a:t>
            </a:r>
            <a:r>
              <a:rPr lang="zh-CN" altLang="en-US" sz="4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提炼关键信息 </a:t>
            </a:r>
            <a:endParaRPr lang="zh-CN" altLang="en-US" sz="4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a:p>
            <a:pPr algn="l"/>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                        </a:t>
            </a:r>
            <a:r>
              <a:rPr lang="zh-CN" altLang="en-US" sz="4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语段压缩 </a:t>
            </a: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Tree>
  </p:cSld>
  <p:clrMapOvr>
    <a:masterClrMapping/>
  </p:clrMapOvr>
  <p:transition>
    <p:randomBa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0" name="标题 1"/>
          <p:cNvSpPr>
            <a:spLocks noGrp="1"/>
          </p:cNvSpPr>
          <p:nvPr>
            <p:ph type="title"/>
          </p:nvPr>
        </p:nvSpPr>
        <p:spPr/>
        <p:txBody>
          <a:bodyPr>
            <a:normAutofit/>
          </a:bodyPr>
          <a:lstStyle/>
          <a:p>
            <a:pPr algn="ctr"/>
            <a:r>
              <a:rPr lang="zh-CN" sz="44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随堂练</a:t>
            </a:r>
            <a:r>
              <a:rPr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【2020年高考新课标</a:t>
            </a:r>
            <a:r>
              <a:rPr lang="en-US"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Ⅲ</a:t>
            </a:r>
            <a:r>
              <a:rPr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卷】</a:t>
            </a:r>
            <a:endParaRPr lang="zh-CN" altLang="en-US"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01" name="内容占位符 2"/>
          <p:cNvSpPr>
            <a:spLocks noGrp="1"/>
          </p:cNvSpPr>
          <p:nvPr>
            <p:ph idx="1"/>
          </p:nvPr>
        </p:nvSpPr>
        <p:spPr>
          <a:xfrm>
            <a:off x="1169670" y="2018665"/>
            <a:ext cx="10219055" cy="1626870"/>
          </a:xfrm>
        </p:spPr>
        <p:txBody>
          <a:bodyPr>
            <a:normAutofit/>
          </a:bodyPr>
          <a:lstStyle/>
          <a:p>
            <a:pPr marL="0" indent="0">
              <a:buFont typeface="Wingdings" panose="05000000000000000000" pitchFamily="2" charset="2"/>
              <a:buNone/>
            </a:pPr>
            <a:r>
              <a:rPr 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【导语】</a:t>
            </a:r>
            <a:r>
              <a:rPr sz="3200" b="1" dirty="0">
                <a:solidFill>
                  <a:schemeClr val="tx2"/>
                </a:solidFill>
                <a:latin typeface="微软雅黑" panose="020B0503020204020204" charset="-122"/>
                <a:ea typeface="微软雅黑" panose="020B0503020204020204" charset="-122"/>
                <a:cs typeface="微软雅黑" panose="020B0503020204020204" charset="-122"/>
              </a:rPr>
              <a:t>2020年6月3日，国资委召开中央企业助力湖北疫后重振发展视频会议。 </a:t>
            </a:r>
            <a:endPar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endParaRPr>
          </a:p>
        </p:txBody>
      </p:sp>
      <p:sp>
        <p:nvSpPr>
          <p:cNvPr id="1048602"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
        <p:nvSpPr>
          <p:cNvPr id="2" name="文本框 1"/>
          <p:cNvSpPr txBox="1"/>
          <p:nvPr/>
        </p:nvSpPr>
        <p:spPr>
          <a:xfrm>
            <a:off x="748665" y="3733800"/>
            <a:ext cx="10695305" cy="1568450"/>
          </a:xfrm>
          <a:prstGeom prst="rect">
            <a:avLst/>
          </a:prstGeom>
          <a:noFill/>
        </p:spPr>
        <p:txBody>
          <a:bodyPr wrap="square" rtlCol="0" anchor="t">
            <a:spAutoFit/>
          </a:bodyPr>
          <a:lstStyle/>
          <a:p>
            <a:r>
              <a:rPr lang="zh-CN" sz="3200"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 【导语压缩答案】</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t>①2020年6月3日</a:t>
            </a:r>
            <a:r>
              <a:rPr lang="zh-CN" altLang="en-US"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sym typeface="+mn-ea"/>
              </a:rPr>
              <a:t>（何时）</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t>，②国资委</a:t>
            </a:r>
            <a:r>
              <a:rPr lang="zh-CN"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sym typeface="+mn-ea"/>
              </a:rPr>
              <a:t>（何人）</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t>召开中央企业助力湖北疫后重振发展视频会议</a:t>
            </a:r>
            <a:r>
              <a:rPr lang="zh-CN"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sym typeface="+mn-ea"/>
              </a:rPr>
              <a:t>（何事）</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t>……</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（答案</a:t>
            </a:r>
            <a:r>
              <a:rPr lang="zh-CN" sz="32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含两</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个得分点） </a:t>
            </a:r>
            <a:endParaRPr lang="zh-CN" altLang="en-US"/>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0" name="标题 1"/>
          <p:cNvSpPr>
            <a:spLocks noGrp="1"/>
          </p:cNvSpPr>
          <p:nvPr>
            <p:ph type="title"/>
          </p:nvPr>
        </p:nvSpPr>
        <p:spPr/>
        <p:txBody>
          <a:bodyPr>
            <a:normAutofit/>
          </a:bodyPr>
          <a:lstStyle/>
          <a:p>
            <a:pPr algn="ctr"/>
            <a:r>
              <a:rPr lang="zh-CN" sz="44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重要感悟</a:t>
            </a:r>
            <a:r>
              <a:rPr lang="zh-CN"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 </a:t>
            </a:r>
          </a:p>
        </p:txBody>
      </p:sp>
      <p:sp>
        <p:nvSpPr>
          <p:cNvPr id="1048601" name="内容占位符 2"/>
          <p:cNvSpPr>
            <a:spLocks noGrp="1"/>
          </p:cNvSpPr>
          <p:nvPr>
            <p:ph idx="1"/>
          </p:nvPr>
        </p:nvSpPr>
        <p:spPr>
          <a:xfrm>
            <a:off x="991870" y="2018665"/>
            <a:ext cx="10396855" cy="2901950"/>
          </a:xfrm>
        </p:spPr>
        <p:txBody>
          <a:bodyPr>
            <a:normAutofit fontScale="80000"/>
          </a:bodyPr>
          <a:lstStyle/>
          <a:p>
            <a:pPr marL="0" indent="0">
              <a:buFont typeface="Wingdings" panose="05000000000000000000" pitchFamily="2" charset="2"/>
              <a:buNone/>
            </a:pPr>
            <a:r>
              <a:rPr 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【导语】</a:t>
            </a:r>
          </a:p>
          <a:p>
            <a:pPr marL="0" algn="l">
              <a:buSzTx/>
              <a:buFont typeface="Wingdings" panose="05000000000000000000" pitchFamily="2" charset="2"/>
              <a:buNone/>
            </a:pPr>
            <a:r>
              <a:rPr lang="zh-CN"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2"/>
                </a:solidFill>
                <a:latin typeface="微软雅黑" panose="020B0503020204020204" charset="-122"/>
                <a:ea typeface="微软雅黑" panose="020B0503020204020204" charset="-122"/>
                <a:cs typeface="微软雅黑" panose="020B0503020204020204" charset="-122"/>
                <a:sym typeface="+mn-ea"/>
              </a:rPr>
              <a:t>导语部分包含许多关键信息，压缩时要注意文段的第一句话内容。</a:t>
            </a:r>
            <a:r>
              <a:rPr sz="3200" b="1" dirty="0">
                <a:solidFill>
                  <a:schemeClr val="tx2"/>
                </a:solidFill>
                <a:latin typeface="微软雅黑" panose="020B0503020204020204" charset="-122"/>
                <a:ea typeface="微软雅黑" panose="020B0503020204020204" charset="-122"/>
                <a:cs typeface="微软雅黑" panose="020B0503020204020204" charset="-122"/>
              </a:rPr>
              <a:t> 有很多内容可以大胆照录。</a:t>
            </a:r>
          </a:p>
          <a:p>
            <a:pPr marL="0" algn="l">
              <a:buSzTx/>
              <a:buFont typeface="Wingdings" panose="05000000000000000000" pitchFamily="2" charset="2"/>
              <a:buNone/>
            </a:pPr>
            <a:r>
              <a:rPr sz="3200" b="1" dirty="0">
                <a:solidFill>
                  <a:schemeClr val="tx2"/>
                </a:solidFill>
                <a:latin typeface="微软雅黑" panose="020B0503020204020204" charset="-122"/>
                <a:ea typeface="微软雅黑" panose="020B0503020204020204" charset="-122"/>
                <a:cs typeface="微软雅黑" panose="020B0503020204020204" charset="-122"/>
              </a:rPr>
              <a:t>      抓住</a:t>
            </a:r>
            <a:r>
              <a:rPr sz="3200" b="1" dirty="0">
                <a:solidFill>
                  <a:srgbClr val="0000CC"/>
                </a:solidFill>
                <a:latin typeface="微软雅黑" panose="020B0503020204020204" charset="-122"/>
                <a:ea typeface="微软雅黑" panose="020B0503020204020204" charset="-122"/>
                <a:cs typeface="微软雅黑" panose="020B0503020204020204" charset="-122"/>
              </a:rPr>
              <a:t>什么时间、什么地点、什么人、做了什么事</a:t>
            </a:r>
            <a:r>
              <a:rPr sz="3200" b="1" dirty="0">
                <a:solidFill>
                  <a:schemeClr val="tx2"/>
                </a:solidFill>
                <a:latin typeface="微软雅黑" panose="020B0503020204020204" charset="-122"/>
                <a:ea typeface="微软雅黑" panose="020B0503020204020204" charset="-122"/>
                <a:cs typeface="微软雅黑" panose="020B0503020204020204" charset="-122"/>
              </a:rPr>
              <a:t>，这些关键要素。</a:t>
            </a:r>
          </a:p>
          <a:p>
            <a:pPr marL="0" algn="l">
              <a:buSzTx/>
              <a:buFont typeface="Wingdings" panose="05000000000000000000" pitchFamily="2" charset="2"/>
              <a:buNone/>
            </a:pPr>
            <a:r>
              <a:rPr sz="3200" b="1" dirty="0">
                <a:solidFill>
                  <a:schemeClr val="tx2"/>
                </a:solidFill>
                <a:latin typeface="微软雅黑" panose="020B0503020204020204" charset="-122"/>
                <a:ea typeface="微软雅黑" panose="020B0503020204020204" charset="-122"/>
                <a:cs typeface="微软雅黑" panose="020B0503020204020204" charset="-122"/>
              </a:rPr>
              <a:t>     导语就是送分给我们。有时不止</a:t>
            </a:r>
            <a:r>
              <a:rPr sz="3200" b="1" dirty="0">
                <a:solidFill>
                  <a:srgbClr val="0000CC"/>
                </a:solidFill>
                <a:latin typeface="微软雅黑" panose="020B0503020204020204" charset="-122"/>
                <a:ea typeface="微软雅黑" panose="020B0503020204020204" charset="-122"/>
                <a:cs typeface="微软雅黑" panose="020B0503020204020204" charset="-122"/>
              </a:rPr>
              <a:t>送一分</a:t>
            </a:r>
            <a:r>
              <a:rPr sz="3200" b="1" dirty="0">
                <a:solidFill>
                  <a:schemeClr val="tx2"/>
                </a:solidFill>
                <a:latin typeface="微软雅黑" panose="020B0503020204020204" charset="-122"/>
                <a:ea typeface="微软雅黑" panose="020B0503020204020204" charset="-122"/>
                <a:cs typeface="微软雅黑" panose="020B0503020204020204" charset="-122"/>
              </a:rPr>
              <a:t>，多的高达</a:t>
            </a:r>
            <a:r>
              <a:rPr sz="3200" b="1" dirty="0">
                <a:solidFill>
                  <a:srgbClr val="0000CC"/>
                </a:solidFill>
                <a:latin typeface="微软雅黑" panose="020B0503020204020204" charset="-122"/>
                <a:ea typeface="微软雅黑" panose="020B0503020204020204" charset="-122"/>
                <a:cs typeface="微软雅黑" panose="020B0503020204020204" charset="-122"/>
              </a:rPr>
              <a:t>送三分</a:t>
            </a:r>
            <a:r>
              <a:rPr lang="zh-CN" sz="3200" b="1" dirty="0">
                <a:solidFill>
                  <a:schemeClr val="tx2"/>
                </a:solidFill>
                <a:latin typeface="微软雅黑" panose="020B0503020204020204" charset="-122"/>
                <a:ea typeface="微软雅黑" panose="020B0503020204020204" charset="-122"/>
                <a:cs typeface="微软雅黑" panose="020B0503020204020204" charset="-122"/>
              </a:rPr>
              <a:t>。</a:t>
            </a:r>
          </a:p>
          <a:p>
            <a:pPr marL="0" indent="0">
              <a:buFont typeface="Wingdings" panose="05000000000000000000" pitchFamily="2" charset="2"/>
              <a:buNone/>
            </a:pPr>
            <a:endParaRPr lang="zh-CN" sz="3200" b="1" dirty="0">
              <a:solidFill>
                <a:schemeClr val="tx2"/>
              </a:solidFill>
              <a:latin typeface="微软雅黑" panose="020B0503020204020204" charset="-122"/>
              <a:ea typeface="微软雅黑" panose="020B0503020204020204" charset="-122"/>
              <a:cs typeface="微软雅黑" panose="020B0503020204020204" charset="-122"/>
            </a:endParaRPr>
          </a:p>
          <a:p>
            <a:pPr marL="0" indent="0">
              <a:buFont typeface="Wingdings" panose="05000000000000000000" pitchFamily="2" charset="2"/>
              <a:buNone/>
            </a:pPr>
            <a:endParaRPr lang="zh-CN" sz="3200" b="1"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1048602"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Tree>
  </p:cSld>
  <p:clrMapOvr>
    <a:masterClrMapping/>
  </p:clrMapOvr>
  <p:transition>
    <p:randomBa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04  </a:t>
            </a:r>
            <a:r>
              <a:rPr lang="en-US" sz="4800" b="1" dirty="0">
                <a:solidFill>
                  <a:srgbClr val="0000CC"/>
                </a:solidFill>
                <a:latin typeface="楷体" panose="02010609060101010101" pitchFamily="49" charset="-122"/>
                <a:ea typeface="楷体" panose="02010609060101010101" pitchFamily="49" charset="-122"/>
                <a:sym typeface="+mn-ea"/>
              </a:rPr>
              <a:t>分清主次，</a:t>
            </a:r>
            <a:r>
              <a:rPr lang="zh-CN" altLang="en-US" sz="4800" b="1" dirty="0">
                <a:solidFill>
                  <a:srgbClr val="0000CC"/>
                </a:solidFill>
                <a:latin typeface="楷体" panose="02010609060101010101" pitchFamily="49" charset="-122"/>
                <a:ea typeface="楷体" panose="02010609060101010101" pitchFamily="49" charset="-122"/>
                <a:sym typeface="+mn-ea"/>
              </a:rPr>
              <a:t>提炼关键信息</a:t>
            </a:r>
          </a:p>
        </p:txBody>
      </p:sp>
      <p:sp>
        <p:nvSpPr>
          <p:cNvPr id="1048598" name="内容占位符 2"/>
          <p:cNvSpPr>
            <a:spLocks noGrp="1"/>
          </p:cNvSpPr>
          <p:nvPr>
            <p:ph idx="1"/>
          </p:nvPr>
        </p:nvSpPr>
        <p:spPr>
          <a:xfrm>
            <a:off x="1097280" y="2108200"/>
            <a:ext cx="10457180" cy="3761105"/>
          </a:xfrm>
        </p:spPr>
        <p:txBody>
          <a:bodyPr>
            <a:normAutofit lnSpcReduction="10000"/>
          </a:bodyPr>
          <a:lstStyle/>
          <a:p>
            <a:r>
              <a:rPr lang="en-US" sz="2400" b="1" dirty="0">
                <a:solidFill>
                  <a:schemeClr val="tx1"/>
                </a:solidFill>
                <a:latin typeface="+mn-ea"/>
                <a:ea typeface="+mn-ea"/>
              </a:rPr>
              <a:t>    </a:t>
            </a:r>
            <a:r>
              <a:rPr lang="en-US" sz="2400" b="1" dirty="0">
                <a:solidFill>
                  <a:schemeClr val="bg1">
                    <a:lumMod val="50000"/>
                  </a:schemeClr>
                </a:solidFill>
                <a:latin typeface="+mn-ea"/>
                <a:ea typeface="+mn-ea"/>
              </a:rPr>
              <a:t> </a:t>
            </a:r>
            <a:r>
              <a:rPr 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难点：</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新闻</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主体和</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背景</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的压缩 </a:t>
            </a:r>
            <a:endParaRPr lang="en-US" sz="3600" b="1" dirty="0">
              <a:solidFill>
                <a:schemeClr val="tx1">
                  <a:lumMod val="95000"/>
                  <a:lumOff val="5000"/>
                </a:schemeClr>
              </a:solidFill>
              <a:latin typeface="+mn-ea"/>
              <a:ea typeface="+mn-ea"/>
            </a:endParaRPr>
          </a:p>
          <a:p>
            <a:r>
              <a:rPr lang="en-US" sz="3600" b="1" dirty="0">
                <a:solidFill>
                  <a:schemeClr val="tx1">
                    <a:lumMod val="95000"/>
                    <a:lumOff val="5000"/>
                  </a:schemeClr>
                </a:solidFill>
                <a:latin typeface="+mn-ea"/>
                <a:ea typeface="+mn-ea"/>
              </a:rPr>
              <a:t>       </a:t>
            </a:r>
            <a:r>
              <a:rPr sz="3600" b="1" dirty="0"/>
              <a:t>新闻</a:t>
            </a:r>
            <a:r>
              <a:rPr lang="zh-CN" sz="3600" b="1" dirty="0"/>
              <a:t>主体和</a:t>
            </a:r>
            <a:r>
              <a:rPr sz="3600" b="1" dirty="0"/>
              <a:t>背景部分，是对新闻内容的补充，相对于导语，这一部分内容</a:t>
            </a:r>
            <a:r>
              <a:rPr lang="zh-CN" sz="3600" b="1" dirty="0"/>
              <a:t>相对次要</a:t>
            </a:r>
            <a:r>
              <a:rPr sz="3600" b="1" dirty="0"/>
              <a:t>，压缩时要抓住关键信息。对于学生来讲，这是压缩的难点，很多学生</a:t>
            </a:r>
            <a:r>
              <a:rPr sz="3600" b="1" dirty="0">
                <a:solidFill>
                  <a:srgbClr val="0000CC"/>
                </a:solidFill>
              </a:rPr>
              <a:t>抓不</a:t>
            </a:r>
            <a:r>
              <a:rPr lang="zh-CN" sz="3600" b="1" dirty="0">
                <a:solidFill>
                  <a:srgbClr val="0000CC"/>
                </a:solidFill>
              </a:rPr>
              <a:t>住</a:t>
            </a:r>
            <a:r>
              <a:rPr sz="3600" b="1" dirty="0">
                <a:solidFill>
                  <a:srgbClr val="0000CC"/>
                </a:solidFill>
              </a:rPr>
              <a:t>新闻背景的关键信息，也就不能抓住得分点。</a:t>
            </a: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Tree>
  </p:cSld>
  <p:clrMapOvr>
    <a:masterClrMapping/>
  </p:clrMapOvr>
  <p:transition>
    <p:randomBa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04 </a:t>
            </a:r>
            <a:r>
              <a:rPr lang="en-US" sz="4800" b="1" dirty="0">
                <a:solidFill>
                  <a:srgbClr val="0000CC"/>
                </a:solidFill>
                <a:latin typeface="楷体" panose="02010609060101010101" pitchFamily="49" charset="-122"/>
                <a:ea typeface="楷体" panose="02010609060101010101" pitchFamily="49" charset="-122"/>
                <a:sym typeface="+mn-ea"/>
              </a:rPr>
              <a:t>分清主次，</a:t>
            </a:r>
            <a:r>
              <a:rPr lang="zh-CN" altLang="en-US" sz="4800" b="1" dirty="0">
                <a:solidFill>
                  <a:srgbClr val="0000CC"/>
                </a:solidFill>
                <a:latin typeface="楷体" panose="02010609060101010101" pitchFamily="49" charset="-122"/>
                <a:ea typeface="楷体" panose="02010609060101010101" pitchFamily="49" charset="-122"/>
                <a:sym typeface="+mn-ea"/>
              </a:rPr>
              <a:t>提炼关键信息</a:t>
            </a:r>
            <a:endParaRPr lang="en-US"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1097280" y="2108200"/>
            <a:ext cx="10457180" cy="3761105"/>
          </a:xfrm>
        </p:spPr>
        <p:txBody>
          <a:bodyPr>
            <a:normAutofit lnSpcReduction="20000"/>
          </a:bodyPr>
          <a:lstStyle/>
          <a:p>
            <a:r>
              <a:rPr lang="en-US" sz="2400" b="1" dirty="0">
                <a:solidFill>
                  <a:schemeClr val="tx1"/>
                </a:solidFill>
                <a:latin typeface="+mn-ea"/>
                <a:ea typeface="+mn-ea"/>
              </a:rPr>
              <a:t>    </a:t>
            </a:r>
            <a:r>
              <a:rPr lang="en-US" sz="2400" b="1" dirty="0">
                <a:solidFill>
                  <a:schemeClr val="bg1">
                    <a:lumMod val="50000"/>
                  </a:schemeClr>
                </a:solidFill>
                <a:latin typeface="+mn-ea"/>
                <a:ea typeface="+mn-ea"/>
              </a:rPr>
              <a:t> </a:t>
            </a:r>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方法</a:t>
            </a:r>
            <a:r>
              <a:rPr 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分清主次</a:t>
            </a:r>
            <a:endParaRPr lang="en-US" sz="3600" b="1" dirty="0">
              <a:solidFill>
                <a:schemeClr val="tx1">
                  <a:lumMod val="95000"/>
                  <a:lumOff val="5000"/>
                </a:schemeClr>
              </a:solidFill>
              <a:latin typeface="+mn-ea"/>
              <a:ea typeface="+mn-ea"/>
            </a:endParaRPr>
          </a:p>
          <a:p>
            <a:r>
              <a:rPr lang="en-US" sz="3600" b="1" dirty="0">
                <a:solidFill>
                  <a:schemeClr val="tx1">
                    <a:lumMod val="95000"/>
                    <a:lumOff val="5000"/>
                  </a:schemeClr>
                </a:solidFill>
                <a:latin typeface="+mn-ea"/>
                <a:ea typeface="+mn-ea"/>
              </a:rPr>
              <a:t>     </a:t>
            </a:r>
            <a:r>
              <a:rPr lang="zh-CN" altLang="en-US" sz="3600" b="1" dirty="0">
                <a:solidFill>
                  <a:schemeClr val="tx1">
                    <a:lumMod val="95000"/>
                    <a:lumOff val="5000"/>
                  </a:schemeClr>
                </a:solidFill>
                <a:latin typeface="+mn-ea"/>
                <a:ea typeface="+mn-ea"/>
              </a:rPr>
              <a:t>关键信息的分布点：</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导语</a:t>
            </a:r>
            <a:r>
              <a:rPr lang="en-US" altLang="zh-CN"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&gt;</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主体</a:t>
            </a:r>
            <a:r>
              <a:rPr lang="en-US" altLang="zh-CN"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&gt;</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背景</a:t>
            </a:r>
            <a:endPar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a:p>
            <a:r>
              <a:rPr lang="en-US" sz="3600" b="1" dirty="0">
                <a:solidFill>
                  <a:schemeClr val="tx1">
                    <a:lumMod val="95000"/>
                    <a:lumOff val="5000"/>
                  </a:schemeClr>
                </a:solidFill>
                <a:latin typeface="+mn-ea"/>
                <a:ea typeface="+mn-ea"/>
              </a:rPr>
              <a:t>      </a:t>
            </a:r>
            <a:r>
              <a:rPr sz="3600" b="1" dirty="0"/>
              <a:t>压缩语段是相对关键信息而言的。次要信息也是相对主要信息而言的</a:t>
            </a:r>
            <a:r>
              <a:rPr lang="zh-CN" sz="3600" b="1" dirty="0"/>
              <a:t>。</a:t>
            </a:r>
            <a:r>
              <a:rPr sz="3600" b="1" dirty="0">
                <a:gradFill>
                  <a:gsLst>
                    <a:gs pos="0">
                      <a:srgbClr val="E30000"/>
                    </a:gs>
                    <a:gs pos="100000">
                      <a:srgbClr val="760303"/>
                    </a:gs>
                  </a:gsLst>
                  <a:lin scaled="0"/>
                </a:gradFill>
              </a:rPr>
              <a:t>在字数要求范围内，先主要，再次要</a:t>
            </a:r>
            <a:r>
              <a:rPr sz="3600" b="1" dirty="0"/>
              <a:t>。字数超标，则再来删除相对次要的内容。</a:t>
            </a:r>
          </a:p>
        </p:txBody>
      </p:sp>
    </p:spTree>
  </p:cSld>
  <p:clrMapOvr>
    <a:masterClrMapping/>
  </p:clrMapOvr>
  <p:transition>
    <p:randomBa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zh-CN" sz="3600" b="1" dirty="0">
                <a:gradFill>
                  <a:gsLst>
                    <a:gs pos="0">
                      <a:srgbClr val="E30000"/>
                    </a:gs>
                    <a:gs pos="100000">
                      <a:srgbClr val="760303"/>
                    </a:gs>
                  </a:gsLst>
                  <a:lin scaled="0"/>
                </a:gradFill>
                <a:latin typeface="楷体" panose="02010609060101010101" pitchFamily="49" charset="-122"/>
                <a:ea typeface="楷体" panose="02010609060101010101" pitchFamily="49" charset="-122"/>
                <a:sym typeface="+mn-ea"/>
              </a:rPr>
              <a:t>随堂练</a:t>
            </a:r>
            <a:r>
              <a:rPr lang="en-US" altLang="zh-CN" sz="3600" b="1" dirty="0">
                <a:gradFill>
                  <a:gsLst>
                    <a:gs pos="0">
                      <a:srgbClr val="E30000"/>
                    </a:gs>
                    <a:gs pos="100000">
                      <a:srgbClr val="760303"/>
                    </a:gs>
                  </a:gsLst>
                  <a:lin scaled="0"/>
                </a:gradFill>
                <a:latin typeface="楷体" panose="02010609060101010101" pitchFamily="49" charset="-122"/>
                <a:ea typeface="楷体" panose="02010609060101010101" pitchFamily="49" charset="-122"/>
                <a:sym typeface="+mn-ea"/>
              </a:rPr>
              <a:t>·</a:t>
            </a:r>
            <a:r>
              <a:rPr sz="3600" b="1" dirty="0">
                <a:solidFill>
                  <a:srgbClr val="0000CC"/>
                </a:solidFill>
                <a:latin typeface="楷体" panose="02010609060101010101" pitchFamily="49" charset="-122"/>
                <a:ea typeface="楷体" panose="02010609060101010101" pitchFamily="49" charset="-122"/>
                <a:sym typeface="+mn-ea"/>
              </a:rPr>
              <a:t>2020年高考新课标Ⅰ卷 </a:t>
            </a:r>
            <a:r>
              <a:rPr lang="zh-CN" sz="3600" b="1" dirty="0">
                <a:solidFill>
                  <a:schemeClr val="bg1">
                    <a:lumMod val="50000"/>
                  </a:schemeClr>
                </a:solidFill>
                <a:latin typeface="黑体" panose="02010609060101010101" pitchFamily="49" charset="-122"/>
                <a:ea typeface="黑体" panose="02010609060101010101" pitchFamily="49" charset="-122"/>
                <a:sym typeface="+mn-ea"/>
              </a:rPr>
              <a:t>找出主要信息</a:t>
            </a:r>
          </a:p>
        </p:txBody>
      </p:sp>
      <p:sp>
        <p:nvSpPr>
          <p:cNvPr id="1048598" name="内容占位符 2"/>
          <p:cNvSpPr>
            <a:spLocks noGrp="1"/>
          </p:cNvSpPr>
          <p:nvPr>
            <p:ph idx="1"/>
          </p:nvPr>
        </p:nvSpPr>
        <p:spPr>
          <a:xfrm>
            <a:off x="1097280" y="1965325"/>
            <a:ext cx="10457180" cy="4131310"/>
          </a:xfrm>
        </p:spPr>
        <p:txBody>
          <a:bodyPr>
            <a:normAutofit fontScale="40000"/>
          </a:body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zh-CN" sz="8000" b="1" dirty="0">
                <a:solidFill>
                  <a:srgbClr val="0000CC"/>
                </a:solidFill>
                <a:latin typeface="微软雅黑" panose="020B0503020204020204" charset="-122"/>
                <a:ea typeface="微软雅黑" panose="020B0503020204020204" charset="-122"/>
                <a:cs typeface="微软雅黑" panose="020B0503020204020204" charset="-122"/>
              </a:rPr>
              <a:t>【主体】</a:t>
            </a:r>
            <a:r>
              <a:rPr sz="8000" b="1" dirty="0">
                <a:latin typeface="微软雅黑" panose="020B0503020204020204" charset="-122"/>
                <a:ea typeface="微软雅黑" panose="020B0503020204020204" charset="-122"/>
                <a:cs typeface="微软雅黑" panose="020B0503020204020204" charset="-122"/>
              </a:rPr>
              <a:t>备受关注的中国首次火星探测任务名称、任务标识在启动仪式上公布。中国行星探测任务被命名为“天问系列”，首次火星探测任务被命名为“天问一号”，后续行星任务将依次编号。</a:t>
            </a:r>
            <a:r>
              <a:rPr lang="zh-CN" sz="8000" b="1" dirty="0">
                <a:solidFill>
                  <a:srgbClr val="0000CC"/>
                </a:solidFill>
                <a:latin typeface="微软雅黑" panose="020B0503020204020204" charset="-122"/>
                <a:ea typeface="微软雅黑" panose="020B0503020204020204" charset="-122"/>
                <a:cs typeface="微软雅黑" panose="020B0503020204020204" charset="-122"/>
              </a:rPr>
              <a:t>【背景】</a:t>
            </a:r>
            <a:r>
              <a:rPr sz="8000" b="1" dirty="0">
                <a:latin typeface="微软雅黑" panose="020B0503020204020204" charset="-122"/>
                <a:ea typeface="微软雅黑" panose="020B0503020204020204" charset="-122"/>
                <a:cs typeface="微软雅黑" panose="020B0503020204020204" charset="-122"/>
              </a:rPr>
              <a:t>据介绍，该名称源于屈原长诗《天问》，体现了探索自然和宇宙空间的文化传承，寓意追求科技创新永无止境。而象征“揽星九天”的任务标识，展现出中国航天开放合作的理念与态度。</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598">
                                            <p:txEl>
                                              <p:pRg st="0" end="0"/>
                                            </p:txEl>
                                          </p:spTgt>
                                        </p:tgtEl>
                                        <p:attrNameLst>
                                          <p:attrName>style.visibility</p:attrName>
                                        </p:attrNameLst>
                                      </p:cBhvr>
                                      <p:to>
                                        <p:strVal val="visible"/>
                                      </p:to>
                                    </p:set>
                                    <p:anim calcmode="lin" valueType="num">
                                      <p:cBhvr additive="base">
                                        <p:cTn id="7" dur="500" fill="hold"/>
                                        <p:tgtEl>
                                          <p:spTgt spid="10485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859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8"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zh-CN" altLang="en-US" sz="4800" b="1" dirty="0">
                <a:gradFill>
                  <a:gsLst>
                    <a:gs pos="0">
                      <a:srgbClr val="E30000"/>
                    </a:gs>
                    <a:gs pos="100000">
                      <a:srgbClr val="760303"/>
                    </a:gs>
                  </a:gsLst>
                  <a:lin scaled="0"/>
                </a:gradFill>
                <a:latin typeface="微软雅黑" panose="020B0503020204020204" charset="-122"/>
                <a:ea typeface="微软雅黑" panose="020B0503020204020204" charset="-122"/>
                <a:sym typeface="+mn-ea"/>
              </a:rPr>
              <a:t>先找出主要信息</a:t>
            </a:r>
            <a:endParaRPr lang="en-US"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1097280" y="1868805"/>
            <a:ext cx="10457180" cy="3761105"/>
          </a:xfrm>
        </p:spPr>
        <p:txBody>
          <a:bodyPr>
            <a:normAutofit fontScale="25000"/>
          </a:body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12800" b="1" dirty="0">
                <a:latin typeface="微软雅黑" panose="020B0503020204020204" charset="-122"/>
                <a:ea typeface="微软雅黑" panose="020B0503020204020204" charset="-122"/>
                <a:cs typeface="微软雅黑" panose="020B0503020204020204" charset="-122"/>
              </a:rPr>
              <a:t>备受关注的</a:t>
            </a:r>
            <a:r>
              <a:rPr sz="12800" b="1" dirty="0">
                <a:solidFill>
                  <a:srgbClr val="0000CC"/>
                </a:solidFill>
                <a:latin typeface="微软雅黑" panose="020B0503020204020204" charset="-122"/>
                <a:ea typeface="微软雅黑" panose="020B0503020204020204" charset="-122"/>
                <a:cs typeface="微软雅黑" panose="020B0503020204020204" charset="-122"/>
              </a:rPr>
              <a:t>中国首次火星探测任务名称、任务标识</a:t>
            </a:r>
            <a:r>
              <a:rPr sz="12800" b="1" dirty="0">
                <a:latin typeface="微软雅黑" panose="020B0503020204020204" charset="-122"/>
                <a:ea typeface="微软雅黑" panose="020B0503020204020204" charset="-122"/>
                <a:cs typeface="微软雅黑" panose="020B0503020204020204" charset="-122"/>
              </a:rPr>
              <a:t>在启动仪式上公布。中国行星探测任务</a:t>
            </a:r>
            <a:r>
              <a:rPr sz="12800" b="1" dirty="0">
                <a:solidFill>
                  <a:srgbClr val="0000CC"/>
                </a:solidFill>
                <a:latin typeface="微软雅黑" panose="020B0503020204020204" charset="-122"/>
                <a:ea typeface="微软雅黑" panose="020B0503020204020204" charset="-122"/>
                <a:cs typeface="微软雅黑" panose="020B0503020204020204" charset="-122"/>
              </a:rPr>
              <a:t>被命名为“天问系列”</a:t>
            </a:r>
            <a:r>
              <a:rPr sz="12800" b="1" dirty="0">
                <a:latin typeface="微软雅黑" panose="020B0503020204020204" charset="-122"/>
                <a:ea typeface="微软雅黑" panose="020B0503020204020204" charset="-122"/>
                <a:cs typeface="微软雅黑" panose="020B0503020204020204" charset="-122"/>
              </a:rPr>
              <a:t>，首次火星</a:t>
            </a:r>
            <a:r>
              <a:rPr sz="12800" b="1" dirty="0">
                <a:solidFill>
                  <a:srgbClr val="0000CC"/>
                </a:solidFill>
                <a:latin typeface="微软雅黑" panose="020B0503020204020204" charset="-122"/>
                <a:ea typeface="微软雅黑" panose="020B0503020204020204" charset="-122"/>
                <a:cs typeface="微软雅黑" panose="020B0503020204020204" charset="-122"/>
              </a:rPr>
              <a:t>探测任务被命名为“天问一号”</a:t>
            </a:r>
            <a:r>
              <a:rPr sz="12800" b="1" dirty="0">
                <a:latin typeface="微软雅黑" panose="020B0503020204020204" charset="-122"/>
                <a:ea typeface="微软雅黑" panose="020B0503020204020204" charset="-122"/>
                <a:cs typeface="微软雅黑" panose="020B0503020204020204" charset="-122"/>
              </a:rPr>
              <a:t>，后续行星任务将依次编号。据介绍，该</a:t>
            </a:r>
            <a:r>
              <a:rPr sz="12800" b="1" dirty="0">
                <a:solidFill>
                  <a:srgbClr val="0000CC"/>
                </a:solidFill>
                <a:latin typeface="微软雅黑" panose="020B0503020204020204" charset="-122"/>
                <a:ea typeface="微软雅黑" panose="020B0503020204020204" charset="-122"/>
                <a:cs typeface="微软雅黑" panose="020B0503020204020204" charset="-122"/>
              </a:rPr>
              <a:t>名称源于</a:t>
            </a:r>
            <a:r>
              <a:rPr sz="12800" b="1" dirty="0">
                <a:latin typeface="微软雅黑" panose="020B0503020204020204" charset="-122"/>
                <a:ea typeface="微软雅黑" panose="020B0503020204020204" charset="-122"/>
                <a:cs typeface="微软雅黑" panose="020B0503020204020204" charset="-122"/>
              </a:rPr>
              <a:t>屈原长诗</a:t>
            </a:r>
            <a:r>
              <a:rPr sz="12800" b="1" dirty="0">
                <a:solidFill>
                  <a:srgbClr val="0000CC"/>
                </a:solidFill>
                <a:latin typeface="微软雅黑" panose="020B0503020204020204" charset="-122"/>
                <a:ea typeface="微软雅黑" panose="020B0503020204020204" charset="-122"/>
                <a:cs typeface="微软雅黑" panose="020B0503020204020204" charset="-122"/>
              </a:rPr>
              <a:t>《天问》</a:t>
            </a:r>
            <a:r>
              <a:rPr sz="12800" b="1" dirty="0">
                <a:latin typeface="微软雅黑" panose="020B0503020204020204" charset="-122"/>
                <a:ea typeface="微软雅黑" panose="020B0503020204020204" charset="-122"/>
                <a:cs typeface="微软雅黑" panose="020B0503020204020204" charset="-122"/>
              </a:rPr>
              <a:t>，</a:t>
            </a:r>
            <a:r>
              <a:rPr sz="12800" b="1" dirty="0">
                <a:solidFill>
                  <a:srgbClr val="0000CC"/>
                </a:solidFill>
                <a:latin typeface="微软雅黑" panose="020B0503020204020204" charset="-122"/>
                <a:ea typeface="微软雅黑" panose="020B0503020204020204" charset="-122"/>
                <a:cs typeface="微软雅黑" panose="020B0503020204020204" charset="-122"/>
              </a:rPr>
              <a:t>体现了</a:t>
            </a:r>
            <a:r>
              <a:rPr sz="12800" b="1" dirty="0">
                <a:latin typeface="微软雅黑" panose="020B0503020204020204" charset="-122"/>
                <a:ea typeface="微软雅黑" panose="020B0503020204020204" charset="-122"/>
                <a:cs typeface="微软雅黑" panose="020B0503020204020204" charset="-122"/>
              </a:rPr>
              <a:t>探索自然和宇宙空间的</a:t>
            </a:r>
            <a:r>
              <a:rPr sz="12800" b="1" dirty="0">
                <a:solidFill>
                  <a:srgbClr val="0000CC"/>
                </a:solidFill>
                <a:latin typeface="微软雅黑" panose="020B0503020204020204" charset="-122"/>
                <a:ea typeface="微软雅黑" panose="020B0503020204020204" charset="-122"/>
                <a:cs typeface="微软雅黑" panose="020B0503020204020204" charset="-122"/>
              </a:rPr>
              <a:t>文化传承</a:t>
            </a:r>
            <a:r>
              <a:rPr sz="12800" b="1" dirty="0">
                <a:latin typeface="微软雅黑" panose="020B0503020204020204" charset="-122"/>
                <a:ea typeface="微软雅黑" panose="020B0503020204020204" charset="-122"/>
                <a:cs typeface="微软雅黑" panose="020B0503020204020204" charset="-122"/>
              </a:rPr>
              <a:t>，</a:t>
            </a:r>
            <a:r>
              <a:rPr sz="12800" b="1" dirty="0">
                <a:solidFill>
                  <a:srgbClr val="0000CC"/>
                </a:solidFill>
                <a:latin typeface="微软雅黑" panose="020B0503020204020204" charset="-122"/>
                <a:ea typeface="微软雅黑" panose="020B0503020204020204" charset="-122"/>
                <a:cs typeface="微软雅黑" panose="020B0503020204020204" charset="-122"/>
              </a:rPr>
              <a:t>寓意追求</a:t>
            </a:r>
            <a:r>
              <a:rPr sz="12800" b="1" dirty="0">
                <a:latin typeface="微软雅黑" panose="020B0503020204020204" charset="-122"/>
                <a:ea typeface="微软雅黑" panose="020B0503020204020204" charset="-122"/>
                <a:cs typeface="微软雅黑" panose="020B0503020204020204" charset="-122"/>
              </a:rPr>
              <a:t>科技创新</a:t>
            </a:r>
            <a:r>
              <a:rPr sz="12800" b="1" dirty="0">
                <a:solidFill>
                  <a:srgbClr val="0000CC"/>
                </a:solidFill>
                <a:latin typeface="微软雅黑" panose="020B0503020204020204" charset="-122"/>
                <a:ea typeface="微软雅黑" panose="020B0503020204020204" charset="-122"/>
                <a:cs typeface="微软雅黑" panose="020B0503020204020204" charset="-122"/>
              </a:rPr>
              <a:t>永无止境</a:t>
            </a:r>
            <a:r>
              <a:rPr sz="12800" b="1" dirty="0">
                <a:latin typeface="微软雅黑" panose="020B0503020204020204" charset="-122"/>
                <a:ea typeface="微软雅黑" panose="020B0503020204020204" charset="-122"/>
                <a:cs typeface="微软雅黑" panose="020B0503020204020204" charset="-122"/>
              </a:rPr>
              <a:t>。而象征</a:t>
            </a:r>
            <a:r>
              <a:rPr sz="12800" b="1" dirty="0">
                <a:solidFill>
                  <a:srgbClr val="0000CC"/>
                </a:solidFill>
                <a:latin typeface="微软雅黑" panose="020B0503020204020204" charset="-122"/>
                <a:ea typeface="微软雅黑" panose="020B0503020204020204" charset="-122"/>
                <a:cs typeface="微软雅黑" panose="020B0503020204020204" charset="-122"/>
              </a:rPr>
              <a:t>“揽星九天”的任务标识</a:t>
            </a:r>
            <a:r>
              <a:rPr sz="12800" b="1" dirty="0">
                <a:latin typeface="微软雅黑" panose="020B0503020204020204" charset="-122"/>
                <a:ea typeface="微软雅黑" panose="020B0503020204020204" charset="-122"/>
                <a:cs typeface="微软雅黑" panose="020B0503020204020204" charset="-122"/>
              </a:rPr>
              <a:t>，</a:t>
            </a:r>
            <a:r>
              <a:rPr sz="12800" b="1" dirty="0">
                <a:solidFill>
                  <a:srgbClr val="0000CC"/>
                </a:solidFill>
                <a:latin typeface="微软雅黑" panose="020B0503020204020204" charset="-122"/>
                <a:ea typeface="微软雅黑" panose="020B0503020204020204" charset="-122"/>
                <a:cs typeface="微软雅黑" panose="020B0503020204020204" charset="-122"/>
              </a:rPr>
              <a:t>展现出中国航天</a:t>
            </a:r>
            <a:r>
              <a:rPr sz="12800" b="1" dirty="0">
                <a:latin typeface="微软雅黑" panose="020B0503020204020204" charset="-122"/>
                <a:ea typeface="微软雅黑" panose="020B0503020204020204" charset="-122"/>
                <a:cs typeface="微软雅黑" panose="020B0503020204020204" charset="-122"/>
              </a:rPr>
              <a:t>开放合作的</a:t>
            </a:r>
            <a:r>
              <a:rPr sz="12800" b="1" dirty="0">
                <a:solidFill>
                  <a:srgbClr val="0000CC"/>
                </a:solidFill>
                <a:latin typeface="微软雅黑" panose="020B0503020204020204" charset="-122"/>
                <a:ea typeface="微软雅黑" panose="020B0503020204020204" charset="-122"/>
                <a:cs typeface="微软雅黑" panose="020B0503020204020204" charset="-122"/>
              </a:rPr>
              <a:t>理念与态度</a:t>
            </a:r>
            <a:r>
              <a:rPr sz="12800" b="1" dirty="0">
                <a:latin typeface="微软雅黑" panose="020B0503020204020204" charset="-122"/>
                <a:ea typeface="微软雅黑" panose="020B0503020204020204" charset="-122"/>
                <a:cs typeface="微软雅黑" panose="020B0503020204020204" charset="-122"/>
              </a:rPr>
              <a:t>。</a:t>
            </a:r>
          </a:p>
        </p:txBody>
      </p:sp>
    </p:spTree>
  </p:cSld>
  <p:clrMapOvr>
    <a:masterClrMapping/>
  </p:clrMapOvr>
  <p:transition>
    <p:randomBa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a:xfrm>
            <a:off x="742315" y="286385"/>
            <a:ext cx="10413365" cy="1450975"/>
          </a:xfrm>
        </p:spPr>
        <p:txBody>
          <a:bodyPr>
            <a:normAutofit/>
          </a:bodyPr>
          <a:lstStyle/>
          <a:p>
            <a:pPr algn="ctr"/>
            <a:r>
              <a:rPr lang="zh-CN" altLang="en-US" sz="48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随堂练</a:t>
            </a:r>
            <a:r>
              <a:rPr lang="en-US" altLang="zh-CN" sz="48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8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初步整合主要信息</a:t>
            </a:r>
          </a:p>
        </p:txBody>
      </p:sp>
      <p:sp>
        <p:nvSpPr>
          <p:cNvPr id="1048598" name="内容占位符 2"/>
          <p:cNvSpPr>
            <a:spLocks noGrp="1"/>
          </p:cNvSpPr>
          <p:nvPr>
            <p:ph idx="1"/>
          </p:nvPr>
        </p:nvSpPr>
        <p:spPr>
          <a:xfrm>
            <a:off x="1087755" y="1936115"/>
            <a:ext cx="10457180" cy="3761105"/>
          </a:xfrm>
        </p:spPr>
        <p:txBody>
          <a:bodyPr>
            <a:normAutofit fontScale="60000"/>
          </a:body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sz="5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a:p>
            <a:r>
              <a:rPr sz="6000" b="1" dirty="0"/>
              <a:t>    </a:t>
            </a:r>
            <a:r>
              <a:rPr sz="6000" b="1" dirty="0">
                <a:latin typeface="微软雅黑" panose="020B0503020204020204" charset="-122"/>
                <a:ea typeface="微软雅黑" panose="020B0503020204020204" charset="-122"/>
                <a:cs typeface="微软雅黑" panose="020B0503020204020204" charset="-122"/>
              </a:rPr>
              <a:t>首次火星探测任务名为“天问一号”，源于屈原长诗《天问》，体现了文化传承，寓意追求科技创新永无止境；任务标识为“揽星九天”，展现出中国航天开放合作的理念与态度。</a:t>
            </a:r>
            <a:r>
              <a:rPr lang="zh-CN" sz="6000" b="1" dirty="0">
                <a:latin typeface="微软雅黑" panose="020B0503020204020204" charset="-122"/>
                <a:ea typeface="微软雅黑" panose="020B0503020204020204" charset="-122"/>
                <a:cs typeface="微软雅黑" panose="020B0503020204020204" charset="-122"/>
              </a:rPr>
              <a:t>（</a:t>
            </a:r>
            <a:r>
              <a:rPr lang="en-US" altLang="zh-CN" sz="6000" b="1" dirty="0">
                <a:latin typeface="微软雅黑" panose="020B0503020204020204" charset="-122"/>
                <a:ea typeface="微软雅黑" panose="020B0503020204020204" charset="-122"/>
                <a:cs typeface="微软雅黑" panose="020B0503020204020204" charset="-122"/>
              </a:rPr>
              <a:t>79</a:t>
            </a:r>
            <a:r>
              <a:rPr lang="zh-CN" altLang="en-US" sz="6000" b="1" dirty="0">
                <a:latin typeface="微软雅黑" panose="020B0503020204020204" charset="-122"/>
                <a:ea typeface="微软雅黑" panose="020B0503020204020204" charset="-122"/>
                <a:cs typeface="微软雅黑" panose="020B0503020204020204" charset="-122"/>
              </a:rPr>
              <a:t>字</a:t>
            </a:r>
            <a:r>
              <a:rPr lang="zh-CN" sz="6000" b="1" dirty="0">
                <a:latin typeface="微软雅黑" panose="020B0503020204020204" charset="-122"/>
                <a:ea typeface="微软雅黑" panose="020B0503020204020204" charset="-122"/>
                <a:cs typeface="微软雅黑" panose="020B0503020204020204" charset="-122"/>
              </a:rPr>
              <a:t>）</a:t>
            </a:r>
          </a:p>
        </p:txBody>
      </p:sp>
    </p:spTree>
  </p:cSld>
  <p:clrMapOvr>
    <a:masterClrMapping/>
  </p:clrMapOvr>
  <p:transition>
    <p:randomBa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a:xfrm>
            <a:off x="848995" y="286385"/>
            <a:ext cx="10306685" cy="1450975"/>
          </a:xfrm>
        </p:spPr>
        <p:txBody>
          <a:bodyPr>
            <a:normAutofit/>
          </a:bodyPr>
          <a:lstStyle/>
          <a:p>
            <a:pPr algn="ctr"/>
            <a:r>
              <a:rPr lang="zh-CN" altLang="en-US" sz="48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随堂练</a:t>
            </a:r>
            <a:r>
              <a:rPr lang="en-US" altLang="zh-CN" sz="48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8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根据字数再压缩</a:t>
            </a:r>
          </a:p>
        </p:txBody>
      </p:sp>
      <p:sp>
        <p:nvSpPr>
          <p:cNvPr id="1048598" name="内容占位符 2"/>
          <p:cNvSpPr>
            <a:spLocks noGrp="1"/>
          </p:cNvSpPr>
          <p:nvPr>
            <p:ph idx="1"/>
          </p:nvPr>
        </p:nvSpPr>
        <p:spPr>
          <a:xfrm>
            <a:off x="848995" y="1910715"/>
            <a:ext cx="10861675" cy="1824990"/>
          </a:xfrm>
        </p:spPr>
        <p:txBody>
          <a:bodyPr>
            <a:normAutofit fontScale="25000"/>
          </a:body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en-US" sz="6000" b="1" dirty="0">
                <a:solidFill>
                  <a:schemeClr val="bg1">
                    <a:lumMod val="50000"/>
                  </a:schemeClr>
                </a:solidFill>
                <a:latin typeface="+mn-ea"/>
                <a:ea typeface="+mn-ea"/>
              </a:rPr>
              <a:t> </a:t>
            </a:r>
            <a:r>
              <a:rPr sz="6000" b="1" dirty="0"/>
              <a:t> </a:t>
            </a:r>
            <a:r>
              <a:rPr lang="zh-CN" sz="8000" b="1" dirty="0">
                <a:latin typeface="微软雅黑" panose="020B0503020204020204" charset="-122"/>
                <a:ea typeface="微软雅黑" panose="020B0503020204020204" charset="-122"/>
                <a:cs typeface="微软雅黑" panose="020B0503020204020204" charset="-122"/>
              </a:rPr>
              <a:t>题目：请对下面这段新闻报道的文字进行压缩。要求保留关键信息，句子简洁流畅，</a:t>
            </a:r>
            <a:r>
              <a:rPr lang="zh-CN" sz="8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不超过70个字。</a:t>
            </a:r>
            <a:endParaRPr lang="zh-CN" sz="8000" b="1" dirty="0">
              <a:latin typeface="微软雅黑" panose="020B0503020204020204" charset="-122"/>
              <a:ea typeface="微软雅黑" panose="020B0503020204020204" charset="-122"/>
              <a:cs typeface="微软雅黑" panose="020B0503020204020204" charset="-122"/>
            </a:endParaRPr>
          </a:p>
          <a:p>
            <a:r>
              <a:rPr sz="8000" b="1" dirty="0">
                <a:latin typeface="微软雅黑" panose="020B0503020204020204" charset="-122"/>
                <a:ea typeface="微软雅黑" panose="020B0503020204020204" charset="-122"/>
                <a:cs typeface="微软雅黑" panose="020B0503020204020204" charset="-122"/>
              </a:rPr>
              <a:t>    </a:t>
            </a:r>
            <a:r>
              <a:rPr lang="zh-CN" sz="8000" b="1" dirty="0">
                <a:latin typeface="微软雅黑" panose="020B0503020204020204" charset="-122"/>
                <a:ea typeface="微软雅黑" panose="020B0503020204020204" charset="-122"/>
                <a:cs typeface="微软雅黑" panose="020B0503020204020204" charset="-122"/>
              </a:rPr>
              <a:t>导语压缩：</a:t>
            </a:r>
            <a:r>
              <a:rPr lang="zh-CN" sz="8000" b="1" dirty="0">
                <a:solidFill>
                  <a:srgbClr val="0000CC"/>
                </a:solidFill>
                <a:latin typeface="微软雅黑" panose="020B0503020204020204" charset="-122"/>
                <a:ea typeface="微软雅黑" panose="020B0503020204020204" charset="-122"/>
                <a:cs typeface="微软雅黑" panose="020B0503020204020204" charset="-122"/>
              </a:rPr>
              <a:t>2020年4月24日“中国航天日”启动仪式在国家航天局网站举行举行</a:t>
            </a:r>
            <a:r>
              <a:rPr lang="en-US" altLang="zh-CN" sz="8000" b="1" dirty="0">
                <a:solidFill>
                  <a:srgbClr val="0000CC"/>
                </a:solidFill>
                <a:latin typeface="微软雅黑" panose="020B0503020204020204" charset="-122"/>
                <a:ea typeface="微软雅黑" panose="020B0503020204020204" charset="-122"/>
                <a:cs typeface="微软雅黑" panose="020B0503020204020204" charset="-122"/>
              </a:rPr>
              <a:t>:</a:t>
            </a:r>
            <a:r>
              <a:rPr lang="zh-CN" altLang="en-US" sz="8000" b="1" dirty="0">
                <a:solidFill>
                  <a:srgbClr val="0000CC"/>
                </a:solidFill>
                <a:latin typeface="微软雅黑" panose="020B0503020204020204" charset="-122"/>
                <a:ea typeface="微软雅黑" panose="020B0503020204020204" charset="-122"/>
                <a:cs typeface="微软雅黑" panose="020B0503020204020204" charset="-122"/>
              </a:rPr>
              <a:t>（</a:t>
            </a:r>
            <a:r>
              <a:rPr lang="en-US" altLang="zh-CN" sz="8000" b="1" dirty="0">
                <a:solidFill>
                  <a:srgbClr val="0000CC"/>
                </a:solidFill>
                <a:latin typeface="微软雅黑" panose="020B0503020204020204" charset="-122"/>
                <a:ea typeface="微软雅黑" panose="020B0503020204020204" charset="-122"/>
                <a:cs typeface="微软雅黑" panose="020B0503020204020204" charset="-122"/>
              </a:rPr>
              <a:t>31</a:t>
            </a:r>
            <a:r>
              <a:rPr lang="zh-CN" altLang="en-US" sz="8000" b="1" dirty="0">
                <a:solidFill>
                  <a:srgbClr val="0000CC"/>
                </a:solidFill>
                <a:latin typeface="微软雅黑" panose="020B0503020204020204" charset="-122"/>
                <a:ea typeface="微软雅黑" panose="020B0503020204020204" charset="-122"/>
                <a:cs typeface="微软雅黑" panose="020B0503020204020204" charset="-122"/>
              </a:rPr>
              <a:t>字）</a:t>
            </a:r>
            <a:endParaRPr lang="zh-CN" sz="8000" b="1" dirty="0">
              <a:latin typeface="微软雅黑" panose="020B0503020204020204" charset="-122"/>
              <a:ea typeface="微软雅黑" panose="020B0503020204020204" charset="-122"/>
              <a:cs typeface="微软雅黑" panose="020B0503020204020204" charset="-122"/>
            </a:endParaRPr>
          </a:p>
          <a:p>
            <a:r>
              <a:rPr sz="8000" b="1" dirty="0">
                <a:latin typeface="微软雅黑" panose="020B0503020204020204" charset="-122"/>
                <a:ea typeface="微软雅黑" panose="020B0503020204020204" charset="-122"/>
                <a:cs typeface="微软雅黑" panose="020B0503020204020204" charset="-122"/>
              </a:rPr>
              <a:t>    </a:t>
            </a:r>
            <a:r>
              <a:rPr lang="zh-CN" sz="8000" b="1" dirty="0">
                <a:latin typeface="微软雅黑" panose="020B0503020204020204" charset="-122"/>
                <a:ea typeface="微软雅黑" panose="020B0503020204020204" charset="-122"/>
                <a:cs typeface="微软雅黑" panose="020B0503020204020204" charset="-122"/>
              </a:rPr>
              <a:t>留给主体和背景的字数：</a:t>
            </a:r>
            <a:r>
              <a:rPr sz="8000" b="1" dirty="0">
                <a:latin typeface="微软雅黑" panose="020B0503020204020204" charset="-122"/>
                <a:ea typeface="微软雅黑" panose="020B0503020204020204" charset="-122"/>
                <a:cs typeface="微软雅黑" panose="020B0503020204020204" charset="-122"/>
              </a:rPr>
              <a:t>    </a:t>
            </a:r>
            <a:r>
              <a:rPr lang="en-US" sz="8000" b="1" dirty="0">
                <a:latin typeface="微软雅黑" panose="020B0503020204020204" charset="-122"/>
                <a:ea typeface="微软雅黑" panose="020B0503020204020204" charset="-122"/>
                <a:cs typeface="微软雅黑" panose="020B0503020204020204" charset="-122"/>
              </a:rPr>
              <a:t>70—31=39</a:t>
            </a:r>
            <a:r>
              <a:rPr lang="zh-CN" altLang="en-US" sz="8000" b="1" dirty="0">
                <a:latin typeface="微软雅黑" panose="020B0503020204020204" charset="-122"/>
                <a:ea typeface="微软雅黑" panose="020B0503020204020204" charset="-122"/>
                <a:cs typeface="微软雅黑" panose="020B0503020204020204" charset="-122"/>
              </a:rPr>
              <a:t>字     </a:t>
            </a:r>
            <a:r>
              <a:rPr lang="zh-CN" sz="8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（再压缩，留主要，删次要）</a:t>
            </a:r>
            <a:endParaRPr lang="zh-CN" altLang="en-US" sz="8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2"/>
          <p:cNvSpPr>
            <a:spLocks noGrp="1"/>
          </p:cNvSpPr>
          <p:nvPr/>
        </p:nvSpPr>
        <p:spPr>
          <a:xfrm>
            <a:off x="605790" y="3735705"/>
            <a:ext cx="10793095" cy="2367280"/>
          </a:xfrm>
          <a:prstGeom prst="rect">
            <a:avLst/>
          </a:prstGeom>
        </p:spPr>
        <p:txBody>
          <a:bodyPr vert="horz" lIns="0" tIns="45720" rIns="0" bIns="45720" rtlCol="0">
            <a:normAutofit fontScale="6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6000" b="1" dirty="0"/>
              <a:t> </a:t>
            </a:r>
            <a:r>
              <a:rPr sz="5145" b="1" dirty="0">
                <a:latin typeface="微软雅黑" panose="020B0503020204020204" charset="-122"/>
                <a:ea typeface="微软雅黑" panose="020B0503020204020204" charset="-122"/>
                <a:cs typeface="微软雅黑" panose="020B0503020204020204" charset="-122"/>
              </a:rPr>
              <a:t>首次火星探测任务名称为“天问一号”，</a:t>
            </a:r>
            <a:r>
              <a:rPr lang="zh-CN" sz="5145" b="1" dirty="0">
                <a:solidFill>
                  <a:schemeClr val="bg1">
                    <a:lumMod val="50000"/>
                  </a:schemeClr>
                </a:solidFill>
                <a:latin typeface="微软雅黑" panose="020B0503020204020204" charset="-122"/>
                <a:ea typeface="微软雅黑" panose="020B0503020204020204" charset="-122"/>
                <a:cs typeface="微软雅黑" panose="020B0503020204020204" charset="-122"/>
              </a:rPr>
              <a:t>（</a:t>
            </a:r>
            <a:r>
              <a:rPr sz="5145" b="1" dirty="0">
                <a:solidFill>
                  <a:schemeClr val="bg1">
                    <a:lumMod val="50000"/>
                  </a:schemeClr>
                </a:solidFill>
                <a:latin typeface="微软雅黑" panose="020B0503020204020204" charset="-122"/>
                <a:ea typeface="微软雅黑" panose="020B0503020204020204" charset="-122"/>
                <a:cs typeface="微软雅黑" panose="020B0503020204020204" charset="-122"/>
              </a:rPr>
              <a:t>源于屈原长诗《天问》，体现了文化传承，寓意追求科技创新永无止境；</a:t>
            </a:r>
            <a:r>
              <a:rPr lang="zh-CN" sz="5145" b="1" dirty="0">
                <a:solidFill>
                  <a:schemeClr val="bg1">
                    <a:lumMod val="50000"/>
                  </a:schemeClr>
                </a:solidFill>
                <a:latin typeface="微软雅黑" panose="020B0503020204020204" charset="-122"/>
                <a:ea typeface="微软雅黑" panose="020B0503020204020204" charset="-122"/>
                <a:cs typeface="微软雅黑" panose="020B0503020204020204" charset="-122"/>
              </a:rPr>
              <a:t>）</a:t>
            </a:r>
            <a:r>
              <a:rPr sz="5145" b="1" dirty="0">
                <a:latin typeface="微软雅黑" panose="020B0503020204020204" charset="-122"/>
                <a:ea typeface="微软雅黑" panose="020B0503020204020204" charset="-122"/>
                <a:cs typeface="微软雅黑" panose="020B0503020204020204" charset="-122"/>
              </a:rPr>
              <a:t>任务标识为“揽星九天”，</a:t>
            </a:r>
            <a:r>
              <a:rPr lang="zh-CN" sz="5145" b="1" dirty="0">
                <a:solidFill>
                  <a:schemeClr val="bg1">
                    <a:lumMod val="50000"/>
                  </a:schemeClr>
                </a:solidFill>
                <a:latin typeface="微软雅黑" panose="020B0503020204020204" charset="-122"/>
                <a:ea typeface="微软雅黑" panose="020B0503020204020204" charset="-122"/>
                <a:cs typeface="微软雅黑" panose="020B0503020204020204" charset="-122"/>
              </a:rPr>
              <a:t>（展现出中国航天开放合作的理念与态度。）</a:t>
            </a:r>
            <a:endParaRPr lang="zh-CN" sz="514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
                                        </p:tgtEl>
                                        <p:attrNameLst>
                                          <p:attrName>style.visibility</p:attrName>
                                        </p:attrNameLst>
                                      </p:cBhvr>
                                      <p:to>
                                        <p:strVal val="visible"/>
                                      </p:to>
                                    </p:set>
                                    <p:anim calcmode="lin" valueType="num">
                                      <p:cBhvr additive="base">
                                        <p:cTn id="7" dur="500" fill="hold"/>
                                        <p:tgtEl>
                                          <p:spTgt spid="1"/>
                                        </p:tgtEl>
                                        <p:attrNameLst>
                                          <p:attrName>ppt_x</p:attrName>
                                        </p:attrNameLst>
                                      </p:cBhvr>
                                      <p:tavLst>
                                        <p:tav tm="0">
                                          <p:val>
                                            <p:strVal val="#ppt_x"/>
                                          </p:val>
                                        </p:tav>
                                        <p:tav tm="100000">
                                          <p:val>
                                            <p:strVal val="#ppt_x"/>
                                          </p:val>
                                        </p:tav>
                                      </p:tavLst>
                                    </p:anim>
                                    <p:anim calcmode="lin" valueType="num">
                                      <p:cBhvr additive="base">
                                        <p:cTn id="8" dur="500" fill="hold"/>
                                        <p:tgtEl>
                                          <p:spTgt spid="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a:xfrm>
            <a:off x="848995" y="286385"/>
            <a:ext cx="10306685" cy="1450975"/>
          </a:xfrm>
        </p:spPr>
        <p:txBody>
          <a:bodyPr>
            <a:normAutofit/>
          </a:bodyPr>
          <a:lstStyle/>
          <a:p>
            <a:pPr algn="ctr"/>
            <a:r>
              <a:rPr lang="zh-CN" altLang="en-US" sz="48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随堂练</a:t>
            </a:r>
            <a:r>
              <a:rPr lang="en-US" altLang="zh-CN" sz="48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8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根据字数再压缩</a:t>
            </a:r>
          </a:p>
        </p:txBody>
      </p:sp>
      <p:sp>
        <p:nvSpPr>
          <p:cNvPr id="2" name="内容占位符 2"/>
          <p:cNvSpPr>
            <a:spLocks noGrp="1"/>
          </p:cNvSpPr>
          <p:nvPr/>
        </p:nvSpPr>
        <p:spPr>
          <a:xfrm>
            <a:off x="848995" y="2559050"/>
            <a:ext cx="10793095" cy="2367280"/>
          </a:xfrm>
          <a:prstGeom prst="rect">
            <a:avLst/>
          </a:prstGeom>
        </p:spPr>
        <p:txBody>
          <a:bodyPr vert="horz" lIns="0" tIns="45720" rIns="0" bIns="45720" rtlCol="0">
            <a:normAutofit fontScale="90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6000" b="1" dirty="0"/>
              <a:t> </a:t>
            </a:r>
            <a:r>
              <a:rPr sz="5145" b="1" dirty="0">
                <a:latin typeface="微软雅黑" panose="020B0503020204020204" charset="-122"/>
                <a:ea typeface="微软雅黑" panose="020B0503020204020204" charset="-122"/>
                <a:cs typeface="微软雅黑" panose="020B0503020204020204" charset="-122"/>
              </a:rPr>
              <a:t>首次火星探测任务名称为“天问一号”，</a:t>
            </a:r>
            <a:r>
              <a:rPr lang="zh-CN" sz="5145" b="1" dirty="0">
                <a:solidFill>
                  <a:schemeClr val="bg1">
                    <a:lumMod val="50000"/>
                  </a:schemeClr>
                </a:solidFill>
                <a:latin typeface="微软雅黑" panose="020B0503020204020204" charset="-122"/>
                <a:ea typeface="微软雅黑" panose="020B0503020204020204" charset="-122"/>
                <a:cs typeface="微软雅黑" panose="020B0503020204020204" charset="-122"/>
              </a:rPr>
              <a:t> </a:t>
            </a:r>
            <a:r>
              <a:rPr sz="5145" b="1" dirty="0">
                <a:latin typeface="微软雅黑" panose="020B0503020204020204" charset="-122"/>
                <a:ea typeface="微软雅黑" panose="020B0503020204020204" charset="-122"/>
                <a:cs typeface="微软雅黑" panose="020B0503020204020204" charset="-122"/>
              </a:rPr>
              <a:t>任务标识为“揽星九天”</a:t>
            </a:r>
            <a:r>
              <a:rPr lang="zh-CN" sz="5145" b="1" dirty="0">
                <a:latin typeface="微软雅黑" panose="020B0503020204020204" charset="-122"/>
                <a:ea typeface="微软雅黑" panose="020B0503020204020204" charset="-122"/>
                <a:cs typeface="微软雅黑" panose="020B0503020204020204" charset="-122"/>
              </a:rPr>
              <a:t>。</a:t>
            </a:r>
            <a:r>
              <a:rPr lang="zh-CN" sz="514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en-US" altLang="zh-CN" sz="514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32</a:t>
            </a:r>
            <a:r>
              <a:rPr lang="zh-CN" altLang="en-US" sz="514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字</a:t>
            </a:r>
            <a:r>
              <a:rPr lang="zh-CN" sz="514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
                                        </p:tgtEl>
                                        <p:attrNameLst>
                                          <p:attrName>style.visibility</p:attrName>
                                        </p:attrNameLst>
                                      </p:cBhvr>
                                      <p:to>
                                        <p:strVal val="visible"/>
                                      </p:to>
                                    </p:set>
                                    <p:anim calcmode="lin" valueType="num">
                                      <p:cBhvr additive="base">
                                        <p:cTn id="7" dur="500" fill="hold"/>
                                        <p:tgtEl>
                                          <p:spTgt spid="1"/>
                                        </p:tgtEl>
                                        <p:attrNameLst>
                                          <p:attrName>ppt_x</p:attrName>
                                        </p:attrNameLst>
                                      </p:cBhvr>
                                      <p:tavLst>
                                        <p:tav tm="0">
                                          <p:val>
                                            <p:strVal val="#ppt_x"/>
                                          </p:val>
                                        </p:tav>
                                        <p:tav tm="100000">
                                          <p:val>
                                            <p:strVal val="#ppt_x"/>
                                          </p:val>
                                        </p:tav>
                                      </p:tavLst>
                                    </p:anim>
                                    <p:anim calcmode="lin" valueType="num">
                                      <p:cBhvr additive="base">
                                        <p:cTn id="8" dur="500" fill="hold"/>
                                        <p:tgtEl>
                                          <p:spTgt spid="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48588" name="长方形 21"/>
          <p:cNvSpPr>
            <a:spLocks noGrp="1" noRot="1" noChangeAspect="1" noMove="1" noResize="1" noEditPoints="1" noAdjustHandles="1" noChangeArrowheads="1" noChangeShapeType="1" noTextEdit="1"/>
          </p:cNvSpPr>
          <p:nvPr/>
        </p:nvSpPr>
        <p:spPr>
          <a:xfrm>
            <a:off x="0" y="1"/>
            <a:ext cx="12192001"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cxnSp>
        <p:nvCxnSpPr>
          <p:cNvPr id="3145730" name="直接连接符​​(S) 23"/>
          <p:cNvCxnSpPr>
            <a:cxnSpLocks noGrp="1" noRot="1" noChangeAspect="1" noMove="1" noResize="1" noEditPoints="1" noAdjustHandles="1" noChangeArrowheads="1" noChangeShapeType="1"/>
          </p:cNvCxnSpPr>
          <p:nvPr/>
        </p:nvCxnSpPr>
        <p:spPr>
          <a:xfrm>
            <a:off x="1363980" y="4114165"/>
            <a:ext cx="97002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48591" name="文本框 12"/>
          <p:cNvSpPr txBox="1"/>
          <p:nvPr/>
        </p:nvSpPr>
        <p:spPr>
          <a:xfrm>
            <a:off x="220345" y="210185"/>
            <a:ext cx="5598795" cy="583565"/>
          </a:xfrm>
          <a:prstGeom prst="rect">
            <a:avLst/>
          </a:prstGeom>
          <a:noFill/>
        </p:spPr>
        <p:txBody>
          <a:bodyPr wrap="square" rtlCol="0">
            <a:spAutoFit/>
          </a:bodyPr>
          <a:lstStyle/>
          <a:p>
            <a:r>
              <a:rPr lang="en-US" altLang="zh-CN" sz="3200" b="1" dirty="0">
                <a:latin typeface="楷体" panose="02010609060101010101" pitchFamily="49" charset="-122"/>
                <a:ea typeface="楷体" panose="02010609060101010101" pitchFamily="49" charset="-122"/>
                <a:cs typeface="楷体" panose="02010609060101010101" pitchFamily="49" charset="-122"/>
              </a:rPr>
              <a:t>2021</a:t>
            </a:r>
            <a:r>
              <a:rPr lang="zh-CN" altLang="en-US" sz="3200" b="1" dirty="0">
                <a:latin typeface="楷体" panose="02010609060101010101" pitchFamily="49" charset="-122"/>
                <a:ea typeface="楷体" panose="02010609060101010101" pitchFamily="49" charset="-122"/>
                <a:cs typeface="楷体" panose="02010609060101010101" pitchFamily="49" charset="-122"/>
              </a:rPr>
              <a:t>高考一轮复习备考系列</a:t>
            </a:r>
            <a:r>
              <a:rPr lang="en-US" altLang="zh-CN" sz="3200" b="1" dirty="0">
                <a:latin typeface="楷体" panose="02010609060101010101" pitchFamily="49" charset="-122"/>
                <a:ea typeface="楷体" panose="02010609060101010101" pitchFamily="49" charset="-122"/>
                <a:cs typeface="楷体" panose="02010609060101010101" pitchFamily="49" charset="-122"/>
              </a:rPr>
              <a:t> </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pic>
        <p:nvPicPr>
          <p:cNvPr id="2097166" name="图片 5"/>
          <p:cNvPicPr>
            <a:picLocks noChangeAspect="1"/>
          </p:cNvPicPr>
          <p:nvPr/>
        </p:nvPicPr>
        <p:blipFill>
          <a:blip r:embed="rId2" cstate="print"/>
          <a:stretch>
            <a:fillRect/>
          </a:stretch>
        </p:blipFill>
        <p:spPr>
          <a:xfrm>
            <a:off x="10105390" y="210185"/>
            <a:ext cx="1784985" cy="2715895"/>
          </a:xfrm>
          <a:prstGeom prst="rect">
            <a:avLst/>
          </a:prstGeom>
        </p:spPr>
      </p:pic>
      <p:sp>
        <p:nvSpPr>
          <p:cNvPr id="2" name="文本框 12"/>
          <p:cNvSpPr txBox="1"/>
          <p:nvPr/>
        </p:nvSpPr>
        <p:spPr>
          <a:xfrm>
            <a:off x="1363980" y="2058670"/>
            <a:ext cx="9528175" cy="1014730"/>
          </a:xfrm>
          <a:prstGeom prst="rect">
            <a:avLst/>
          </a:prstGeom>
          <a:noFill/>
        </p:spPr>
        <p:txBody>
          <a:bodyPr wrap="square" rtlCol="0">
            <a:spAutoFit/>
          </a:bodyPr>
          <a:lstStyle/>
          <a:p>
            <a:r>
              <a:rPr lang="en-US" altLang="zh-CN" sz="2400" b="1" dirty="0">
                <a:latin typeface="楷体" panose="02010609060101010101" pitchFamily="49" charset="-122"/>
                <a:ea typeface="楷体" panose="02010609060101010101" pitchFamily="49" charset="-122"/>
                <a:cs typeface="楷体" panose="02010609060101010101" pitchFamily="49" charset="-122"/>
              </a:rPr>
              <a:t> </a:t>
            </a:r>
            <a:r>
              <a:rPr lang="zh-CN" altLang="en-US" sz="6000" b="1" dirty="0">
                <a:solidFill>
                  <a:srgbClr val="C00000"/>
                </a:solidFill>
                <a:latin typeface="楷体" panose="02010609060101010101" pitchFamily="49" charset="-122"/>
                <a:ea typeface="楷体" panose="02010609060101010101" pitchFamily="49" charset="-122"/>
                <a:cs typeface="楷体" panose="02010609060101010101" pitchFamily="49" charset="-122"/>
              </a:rPr>
              <a:t>新闻类语段压缩</a:t>
            </a:r>
            <a:r>
              <a:rPr lang="en-US" altLang="zh-CN" sz="6000" b="1" dirty="0">
                <a:solidFill>
                  <a:srgbClr val="C00000"/>
                </a:solidFill>
                <a:latin typeface="楷体" panose="02010609060101010101" pitchFamily="49" charset="-122"/>
                <a:ea typeface="楷体" panose="02010609060101010101" pitchFamily="49" charset="-122"/>
                <a:cs typeface="楷体" panose="02010609060101010101" pitchFamily="49" charset="-122"/>
              </a:rPr>
              <a:t>·</a:t>
            </a:r>
            <a:r>
              <a:rPr lang="zh-CN" altLang="en-US" sz="6000" b="1" dirty="0">
                <a:solidFill>
                  <a:srgbClr val="0000CC"/>
                </a:solidFill>
                <a:latin typeface="楷体" panose="02010609060101010101" pitchFamily="49" charset="-122"/>
                <a:ea typeface="楷体" panose="02010609060101010101" pitchFamily="49" charset="-122"/>
                <a:cs typeface="楷体" panose="02010609060101010101" pitchFamily="49" charset="-122"/>
              </a:rPr>
              <a:t>第二课时</a:t>
            </a:r>
            <a:r>
              <a:rPr lang="zh-CN" altLang="en-US" sz="6000" b="1" dirty="0">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p:randomBa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r>
              <a:rPr lang="en-US" altLang="zh-CN" sz="3600" dirty="0">
                <a:solidFill>
                  <a:srgbClr val="0000CC"/>
                </a:solidFill>
                <a:latin typeface="黑体" panose="02010609060101010101" pitchFamily="49" charset="-122"/>
                <a:ea typeface="黑体" panose="02010609060101010101" pitchFamily="49" charset="-122"/>
              </a:rPr>
              <a:t>2020</a:t>
            </a:r>
            <a:r>
              <a:rPr lang="zh-CN" altLang="en-US" sz="3600" dirty="0">
                <a:solidFill>
                  <a:srgbClr val="0000CC"/>
                </a:solidFill>
                <a:latin typeface="黑体" panose="02010609060101010101" pitchFamily="49" charset="-122"/>
                <a:ea typeface="黑体" panose="02010609060101010101" pitchFamily="49" charset="-122"/>
              </a:rPr>
              <a:t>高考真题</a:t>
            </a:r>
            <a:r>
              <a:rPr lang="en-US" sz="3600" b="1" spc="0"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（全国Ⅰ卷）</a:t>
            </a:r>
            <a:r>
              <a:rPr lang="zh-CN" sz="3600" b="1" spc="0"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湖北用卷</a:t>
            </a:r>
            <a:r>
              <a:rPr lang="zh-CN" altLang="en-US" sz="36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分值</a:t>
            </a:r>
            <a:r>
              <a:rPr lang="en-US" altLang="zh-CN" sz="36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5</a:t>
            </a:r>
            <a:r>
              <a:rPr lang="zh-CN" altLang="en-US" sz="36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分</a:t>
            </a:r>
          </a:p>
        </p:txBody>
      </p:sp>
      <p:sp>
        <p:nvSpPr>
          <p:cNvPr id="1048598" name="内容占位符 2"/>
          <p:cNvSpPr>
            <a:spLocks noGrp="1"/>
          </p:cNvSpPr>
          <p:nvPr>
            <p:ph idx="1"/>
          </p:nvPr>
        </p:nvSpPr>
        <p:spPr>
          <a:xfrm>
            <a:off x="1097279" y="2108201"/>
            <a:ext cx="10208029" cy="3760891"/>
          </a:xfrm>
        </p:spPr>
        <p:txBody>
          <a:bodyPr>
            <a:normAutofit fontScale="37500" lnSpcReduction="20000"/>
          </a:bodyPr>
          <a:lstStyle/>
          <a:p>
            <a:r>
              <a:rPr lang="en-US" sz="2400" b="1" dirty="0">
                <a:solidFill>
                  <a:schemeClr val="tx1"/>
                </a:solidFill>
                <a:latin typeface="+mn-ea"/>
                <a:ea typeface="+mn-ea"/>
              </a:rPr>
              <a:t>         </a:t>
            </a:r>
            <a:r>
              <a:rPr lang="en-US" sz="2400" b="1" dirty="0">
                <a:solidFill>
                  <a:schemeClr val="tx1"/>
                </a:solidFill>
                <a:latin typeface="+mj-ea"/>
                <a:ea typeface="+mj-ea"/>
                <a:cs typeface="+mj-ea"/>
              </a:rPr>
              <a:t>    </a:t>
            </a:r>
            <a:r>
              <a:rPr lang="en-US" sz="6000" b="1" dirty="0">
                <a:solidFill>
                  <a:schemeClr val="tx1"/>
                </a:solidFill>
                <a:latin typeface="+mj-ea"/>
                <a:ea typeface="+mj-ea"/>
                <a:cs typeface="+mj-ea"/>
              </a:rPr>
              <a:t>21.请对下面这段新闻报道的文字进行压缩。要求保留关键信息，句子简洁流畅，不超过70个字。</a:t>
            </a:r>
            <a:endParaRPr lang="en-US" sz="6000" b="1" dirty="0">
              <a:solidFill>
                <a:schemeClr val="tx1"/>
              </a:solidFill>
              <a:latin typeface="+mn-ea"/>
              <a:ea typeface="+mn-ea"/>
            </a:endParaRPr>
          </a:p>
          <a:p>
            <a:r>
              <a:rPr lang="en-US" sz="4800" b="1" dirty="0">
                <a:solidFill>
                  <a:schemeClr val="tx1"/>
                </a:solidFill>
                <a:latin typeface="+mn-ea"/>
                <a:ea typeface="+mn-ea"/>
              </a:rPr>
              <a:t>       </a:t>
            </a:r>
            <a:r>
              <a:rPr lang="en-US" sz="90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2020年“中国航天日”启动仪式于4月24日在国家航天局网站举行。备受关注的中国首次火星探测任务名称、任务标识在启动仪式上公布。中国行星探测任务被命名为“天问系列”，首次火星探测任务被命名为“天问一号”，后续行星任务将依次编号。据介绍，该名称源于屈原长诗《天问》，体现了探索自然和宇宙空间的文化传承，寓意追求科技创新永无止境。而象征“揽星九天”的任务标识，展现出中国航天开放合作的理念与态度。</a:t>
            </a: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Tree>
  </p:cSld>
  <p:clrMapOvr>
    <a:masterClrMapping/>
  </p:clrMapOvr>
  <p:transition>
    <p:randomBa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05 </a:t>
            </a:r>
            <a:r>
              <a:rPr sz="4800" b="1" dirty="0">
                <a:solidFill>
                  <a:srgbClr val="0000CC"/>
                </a:solidFill>
                <a:latin typeface="楷体" panose="02010609060101010101" pitchFamily="49" charset="-122"/>
                <a:ea typeface="楷体" panose="02010609060101010101" pitchFamily="49" charset="-122"/>
                <a:sym typeface="+mn-ea"/>
              </a:rPr>
              <a:t>精益求精，</a:t>
            </a:r>
            <a:r>
              <a:rPr lang="zh-CN" sz="4800" b="1" dirty="0">
                <a:solidFill>
                  <a:srgbClr val="0000CC"/>
                </a:solidFill>
                <a:latin typeface="楷体" panose="02010609060101010101" pitchFamily="49" charset="-122"/>
                <a:ea typeface="楷体" panose="02010609060101010101" pitchFamily="49" charset="-122"/>
                <a:sym typeface="+mn-ea"/>
              </a:rPr>
              <a:t>语言简洁</a:t>
            </a:r>
          </a:p>
        </p:txBody>
      </p:sp>
      <p:sp>
        <p:nvSpPr>
          <p:cNvPr id="1048598" name="内容占位符 2"/>
          <p:cNvSpPr>
            <a:spLocks noGrp="1"/>
          </p:cNvSpPr>
          <p:nvPr>
            <p:ph idx="1"/>
          </p:nvPr>
        </p:nvSpPr>
        <p:spPr>
          <a:xfrm>
            <a:off x="916940" y="2108200"/>
            <a:ext cx="7802880" cy="3761105"/>
          </a:xfrm>
        </p:spPr>
        <p:txBody>
          <a:bodyPr>
            <a:normAutofit/>
          </a:bodyPr>
          <a:lstStyle/>
          <a:p>
            <a:r>
              <a:rPr lang="en-US" sz="2400" b="1" dirty="0">
                <a:solidFill>
                  <a:schemeClr val="tx1"/>
                </a:solidFill>
                <a:latin typeface="+mn-ea"/>
                <a:ea typeface="+mn-ea"/>
              </a:rPr>
              <a:t>     </a:t>
            </a:r>
            <a:r>
              <a:rPr lang="en-US" sz="4400" b="1" dirty="0">
                <a:solidFill>
                  <a:schemeClr val="tx1"/>
                </a:solidFill>
                <a:latin typeface="+mn-ea"/>
                <a:ea typeface="+mn-ea"/>
              </a:rPr>
              <a:t>    </a:t>
            </a:r>
            <a:r>
              <a:rPr sz="4400" b="1" dirty="0"/>
              <a:t>一是简洁。简洁，就是语言表达不啰嗦，简明达意，不需要修饰赘余成份。</a:t>
            </a:r>
            <a:r>
              <a:rPr sz="4400" b="1" dirty="0">
                <a:gradFill>
                  <a:gsLst>
                    <a:gs pos="0">
                      <a:srgbClr val="E30000"/>
                    </a:gs>
                    <a:gs pos="100000">
                      <a:srgbClr val="760303"/>
                    </a:gs>
                  </a:gsLst>
                  <a:lin scaled="0"/>
                </a:gradFill>
              </a:rPr>
              <a:t>惜字如金，能合并的合并，能节省的节省。</a:t>
            </a: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pic>
        <p:nvPicPr>
          <p:cNvPr id="2097153" name="Picture 11" descr="http://hbimg.b0.upaiyun.com/57ddbbc10ca09c446f48e0f380996aa2ef45764a2857f-l9xE06_fw658"/>
          <p:cNvPicPr>
            <a:picLocks noChangeAspect="1" noChangeArrowheads="1"/>
          </p:cNvPicPr>
          <p:nvPr/>
        </p:nvPicPr>
        <p:blipFill>
          <a:blip r:embed="rId2" cstate="print"/>
          <a:srcRect/>
          <a:stretch>
            <a:fillRect/>
          </a:stretch>
        </p:blipFill>
        <p:spPr bwMode="auto">
          <a:xfrm>
            <a:off x="8814238" y="1958223"/>
            <a:ext cx="2492420" cy="1738633"/>
          </a:xfrm>
          <a:prstGeom prst="rect">
            <a:avLst/>
          </a:prstGeom>
          <a:noFill/>
        </p:spPr>
      </p:pic>
    </p:spTree>
  </p:cSld>
  <p:clrMapOvr>
    <a:masterClrMapping/>
  </p:clrMapOvr>
  <p:transition>
    <p:randomBa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05 </a:t>
            </a:r>
            <a:r>
              <a:rPr sz="4800" b="1" dirty="0">
                <a:solidFill>
                  <a:srgbClr val="0000CC"/>
                </a:solidFill>
                <a:latin typeface="楷体" panose="02010609060101010101" pitchFamily="49" charset="-122"/>
                <a:ea typeface="楷体" panose="02010609060101010101" pitchFamily="49" charset="-122"/>
                <a:sym typeface="+mn-ea"/>
              </a:rPr>
              <a:t>精益求精，</a:t>
            </a:r>
            <a:r>
              <a:rPr lang="zh-CN" sz="4800" b="1" dirty="0">
                <a:solidFill>
                  <a:srgbClr val="0000CC"/>
                </a:solidFill>
                <a:latin typeface="楷体" panose="02010609060101010101" pitchFamily="49" charset="-122"/>
                <a:ea typeface="楷体" panose="02010609060101010101" pitchFamily="49" charset="-122"/>
                <a:sym typeface="+mn-ea"/>
              </a:rPr>
              <a:t>语言简洁</a:t>
            </a:r>
          </a:p>
        </p:txBody>
      </p:sp>
      <p:sp>
        <p:nvSpPr>
          <p:cNvPr id="1048598" name="内容占位符 2"/>
          <p:cNvSpPr>
            <a:spLocks noGrp="1"/>
          </p:cNvSpPr>
          <p:nvPr>
            <p:ph idx="1"/>
          </p:nvPr>
        </p:nvSpPr>
        <p:spPr>
          <a:xfrm>
            <a:off x="916940" y="2108200"/>
            <a:ext cx="10388600" cy="3761105"/>
          </a:xfrm>
        </p:spPr>
        <p:txBody>
          <a:bodyPr>
            <a:normAutofit fontScale="90000"/>
          </a:bodyPr>
          <a:lstStyle/>
          <a:p>
            <a:r>
              <a:rPr lang="en-US" sz="2400" b="1" dirty="0">
                <a:solidFill>
                  <a:schemeClr val="tx1"/>
                </a:solidFill>
                <a:latin typeface="+mn-ea"/>
                <a:ea typeface="+mn-ea"/>
              </a:rPr>
              <a:t>         </a:t>
            </a:r>
            <a:r>
              <a:rPr sz="3430" b="1" dirty="0">
                <a:solidFill>
                  <a:schemeClr val="bg1">
                    <a:lumMod val="50000"/>
                  </a:schemeClr>
                </a:solidFill>
              </a:rPr>
              <a:t>【例】</a:t>
            </a:r>
            <a:r>
              <a:rPr sz="3430" b="1" dirty="0">
                <a:gradFill>
                  <a:gsLst>
                    <a:gs pos="0">
                      <a:srgbClr val="E30000"/>
                    </a:gs>
                    <a:gs pos="100000">
                      <a:srgbClr val="760303"/>
                    </a:gs>
                  </a:gsLst>
                  <a:lin scaled="0"/>
                </a:gradFill>
              </a:rPr>
              <a:t>2020年高考新课标Ⅰ卷</a:t>
            </a:r>
          </a:p>
          <a:p>
            <a:r>
              <a:rPr sz="4400" b="1" dirty="0"/>
              <a:t>  【答案】2020年4月24日“中国航天日”启动仪式在国家航天局网站举行举行。仪式上公布中国首次火星探测</a:t>
            </a:r>
            <a:r>
              <a:rPr sz="44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任务名称是“天问一号”、任务标识“揽星九天”</a:t>
            </a:r>
            <a:r>
              <a:rPr sz="4400" b="1" dirty="0"/>
              <a:t>。</a:t>
            </a:r>
            <a:r>
              <a:rPr lang="zh-CN" sz="4400" b="1" dirty="0">
                <a:solidFill>
                  <a:srgbClr val="0000CC"/>
                </a:solidFill>
              </a:rPr>
              <a:t>（合并主语）</a:t>
            </a:r>
            <a:r>
              <a:rPr sz="4400" b="1" dirty="0"/>
              <a:t> </a:t>
            </a:r>
            <a:r>
              <a:rPr sz="44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Tree>
  </p:cSld>
  <p:clrMapOvr>
    <a:masterClrMapping/>
  </p:clrMapOvr>
  <p:transition>
    <p:randomBa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a:xfrm>
            <a:off x="1066800" y="216753"/>
            <a:ext cx="10058400" cy="1450757"/>
          </a:xfrm>
        </p:spPr>
        <p:txBody>
          <a:bodyPr>
            <a:normAutofit/>
          </a:bodyPr>
          <a:lstStyle/>
          <a:p>
            <a:pPr algn="ctr"/>
            <a:r>
              <a:rPr lang="zh-CN" sz="4800" b="1" dirty="0">
                <a:solidFill>
                  <a:schemeClr val="bg1">
                    <a:lumMod val="50000"/>
                  </a:schemeClr>
                </a:solidFill>
                <a:latin typeface="楷体" panose="02010609060101010101" pitchFamily="49" charset="-122"/>
                <a:ea typeface="楷体" panose="02010609060101010101" pitchFamily="49" charset="-122"/>
                <a:sym typeface="+mn-ea"/>
              </a:rPr>
              <a:t>随堂练</a:t>
            </a:r>
            <a:r>
              <a:rPr lang="en-US" altLang="zh-CN" sz="4800" b="1" dirty="0">
                <a:solidFill>
                  <a:schemeClr val="bg1">
                    <a:lumMod val="50000"/>
                  </a:schemeClr>
                </a:solidFill>
                <a:latin typeface="楷体" panose="02010609060101010101" pitchFamily="49" charset="-122"/>
                <a:ea typeface="楷体" panose="02010609060101010101" pitchFamily="49" charset="-122"/>
                <a:sym typeface="+mn-ea"/>
              </a:rPr>
              <a:t>·</a:t>
            </a:r>
            <a:r>
              <a:rPr sz="4800" b="1" dirty="0">
                <a:solidFill>
                  <a:srgbClr val="0000CC"/>
                </a:solidFill>
                <a:latin typeface="楷体" panose="02010609060101010101" pitchFamily="49" charset="-122"/>
                <a:ea typeface="楷体" panose="02010609060101010101" pitchFamily="49" charset="-122"/>
                <a:sym typeface="+mn-ea"/>
              </a:rPr>
              <a:t>2020年高考新课标Ⅲ卷</a:t>
            </a:r>
          </a:p>
        </p:txBody>
      </p:sp>
      <p:sp>
        <p:nvSpPr>
          <p:cNvPr id="1048598" name="内容占位符 2"/>
          <p:cNvSpPr>
            <a:spLocks noGrp="1"/>
          </p:cNvSpPr>
          <p:nvPr>
            <p:ph idx="1"/>
          </p:nvPr>
        </p:nvSpPr>
        <p:spPr>
          <a:xfrm>
            <a:off x="822325" y="1914525"/>
            <a:ext cx="10931525" cy="2178685"/>
          </a:xfrm>
        </p:spPr>
        <p:txBody>
          <a:bodyPr>
            <a:normAutofit fontScale="25000" lnSpcReduction="20000"/>
          </a:bodyPr>
          <a:lstStyle/>
          <a:p>
            <a:r>
              <a:rPr lang="en-US" sz="2400" b="1" dirty="0">
                <a:solidFill>
                  <a:schemeClr val="tx1"/>
                </a:solidFill>
                <a:latin typeface="+mn-ea"/>
                <a:ea typeface="+mn-ea"/>
              </a:rPr>
              <a:t>  </a:t>
            </a:r>
            <a:r>
              <a:rPr lang="en-US" sz="6000" b="1" dirty="0">
                <a:solidFill>
                  <a:schemeClr val="tx1"/>
                </a:solidFill>
                <a:latin typeface="+mn-ea"/>
                <a:ea typeface="+mn-ea"/>
              </a:rPr>
              <a:t>       </a:t>
            </a:r>
            <a:r>
              <a:rPr lang="zh-CN" sz="9600" b="1" dirty="0">
                <a:latin typeface="黑体" panose="02010609060101010101" pitchFamily="49" charset="-122"/>
                <a:ea typeface="黑体" panose="02010609060101010101" pitchFamily="49" charset="-122"/>
                <a:cs typeface="黑体" panose="02010609060101010101" pitchFamily="49" charset="-122"/>
              </a:rPr>
              <a:t>导语：</a:t>
            </a:r>
            <a:r>
              <a:rPr lang="en-US" sz="9600" b="1" dirty="0">
                <a:latin typeface="黑体" panose="02010609060101010101" pitchFamily="49" charset="-122"/>
                <a:ea typeface="黑体" panose="02010609060101010101" pitchFamily="49" charset="-122"/>
                <a:cs typeface="黑体" panose="02010609060101010101" pitchFamily="49" charset="-122"/>
              </a:rPr>
              <a:t>2</a:t>
            </a:r>
            <a:r>
              <a:rPr sz="9600" b="1" dirty="0">
                <a:latin typeface="黑体" panose="02010609060101010101" pitchFamily="49" charset="-122"/>
                <a:ea typeface="黑体" panose="02010609060101010101" pitchFamily="49" charset="-122"/>
                <a:cs typeface="黑体" panose="02010609060101010101" pitchFamily="49" charset="-122"/>
              </a:rPr>
              <a:t>020年6月3日，国资委召开中央企业助力湖北疫后重振发展视频会议.</a:t>
            </a:r>
          </a:p>
          <a:p>
            <a:r>
              <a:rPr sz="9600" b="1" dirty="0">
                <a:latin typeface="黑体" panose="02010609060101010101" pitchFamily="49" charset="-122"/>
                <a:ea typeface="黑体" panose="02010609060101010101" pitchFamily="49" charset="-122"/>
                <a:cs typeface="黑体" panose="02010609060101010101" pitchFamily="49" charset="-122"/>
              </a:rPr>
              <a:t>   </a:t>
            </a:r>
            <a:r>
              <a:rPr lang="zh-CN" sz="9600" b="1" dirty="0">
                <a:latin typeface="黑体" panose="02010609060101010101" pitchFamily="49" charset="-122"/>
                <a:ea typeface="黑体" panose="02010609060101010101" pitchFamily="49" charset="-122"/>
                <a:cs typeface="黑体" panose="02010609060101010101" pitchFamily="49" charset="-122"/>
              </a:rPr>
              <a:t>主体</a:t>
            </a:r>
            <a:r>
              <a:rPr lang="en-US" altLang="zh-CN" sz="9600" b="1" dirty="0">
                <a:latin typeface="黑体" panose="02010609060101010101" pitchFamily="49" charset="-122"/>
                <a:ea typeface="黑体" panose="02010609060101010101" pitchFamily="49" charset="-122"/>
                <a:cs typeface="黑体" panose="02010609060101010101" pitchFamily="49" charset="-122"/>
              </a:rPr>
              <a:t>1</a:t>
            </a:r>
            <a:r>
              <a:rPr lang="zh-CN" altLang="en-US" sz="9600" b="1" dirty="0">
                <a:latin typeface="黑体" panose="02010609060101010101" pitchFamily="49" charset="-122"/>
                <a:ea typeface="黑体" panose="02010609060101010101" pitchFamily="49" charset="-122"/>
                <a:cs typeface="黑体" panose="02010609060101010101" pitchFamily="49" charset="-122"/>
              </a:rPr>
              <a:t>：</a:t>
            </a:r>
            <a:r>
              <a:rPr sz="9600" b="1" dirty="0">
                <a:latin typeface="黑体" panose="02010609060101010101" pitchFamily="49" charset="-122"/>
                <a:ea typeface="黑体" panose="02010609060101010101" pitchFamily="49" charset="-122"/>
                <a:cs typeface="黑体" panose="02010609060101010101" pitchFamily="49" charset="-122"/>
              </a:rPr>
              <a:t>国资委表示支持将武汉纳入区域性国资国企综合改革试验区。</a:t>
            </a:r>
          </a:p>
          <a:p>
            <a:r>
              <a:rPr sz="9600" b="1" dirty="0">
                <a:latin typeface="黑体" panose="02010609060101010101" pitchFamily="49" charset="-122"/>
                <a:ea typeface="黑体" panose="02010609060101010101" pitchFamily="49" charset="-122"/>
                <a:cs typeface="黑体" panose="02010609060101010101" pitchFamily="49" charset="-122"/>
              </a:rPr>
              <a:t>   </a:t>
            </a:r>
            <a:r>
              <a:rPr lang="zh-CN" sz="9600" b="1" dirty="0">
                <a:latin typeface="黑体" panose="02010609060101010101" pitchFamily="49" charset="-122"/>
                <a:ea typeface="黑体" panose="02010609060101010101" pitchFamily="49" charset="-122"/>
                <a:cs typeface="黑体" panose="02010609060101010101" pitchFamily="49" charset="-122"/>
              </a:rPr>
              <a:t>主体</a:t>
            </a:r>
            <a:r>
              <a:rPr lang="en-US" altLang="zh-CN" sz="9600" b="1" dirty="0">
                <a:latin typeface="黑体" panose="02010609060101010101" pitchFamily="49" charset="-122"/>
                <a:ea typeface="黑体" panose="02010609060101010101" pitchFamily="49" charset="-122"/>
                <a:cs typeface="黑体" panose="02010609060101010101" pitchFamily="49" charset="-122"/>
              </a:rPr>
              <a:t>2</a:t>
            </a:r>
            <a:r>
              <a:rPr lang="zh-CN" altLang="en-US" sz="9600" b="1" dirty="0">
                <a:latin typeface="黑体" panose="02010609060101010101" pitchFamily="49" charset="-122"/>
                <a:ea typeface="黑体" panose="02010609060101010101" pitchFamily="49" charset="-122"/>
                <a:cs typeface="黑体" panose="02010609060101010101" pitchFamily="49" charset="-122"/>
              </a:rPr>
              <a:t>：</a:t>
            </a:r>
            <a:r>
              <a:rPr sz="9600" b="1" dirty="0">
                <a:latin typeface="黑体" panose="02010609060101010101" pitchFamily="49" charset="-122"/>
                <a:ea typeface="黑体" panose="02010609060101010101" pitchFamily="49" charset="-122"/>
                <a:cs typeface="黑体" panose="02010609060101010101" pitchFamily="49" charset="-122"/>
              </a:rPr>
              <a:t>央企和湖北省签署72个项目，在原定今年对湖北计划上将新增投资超过3200亿元。  </a:t>
            </a:r>
            <a:endParaRPr sz="4400" b="1" dirty="0"/>
          </a:p>
          <a:p>
            <a:r>
              <a:rPr sz="4400" b="1" dirty="0"/>
              <a:t> </a:t>
            </a:r>
            <a:r>
              <a:rPr sz="10665" b="1" dirty="0"/>
              <a:t>  </a:t>
            </a:r>
            <a:r>
              <a:rPr lang="zh-CN" sz="10665" b="1" dirty="0"/>
              <a:t> </a:t>
            </a:r>
            <a:r>
              <a:rPr sz="6000" b="1" dirty="0"/>
              <a:t> </a:t>
            </a:r>
          </a:p>
        </p:txBody>
      </p:sp>
      <p:sp>
        <p:nvSpPr>
          <p:cNvPr id="2" name="内容占位符 2"/>
          <p:cNvSpPr>
            <a:spLocks noGrp="1"/>
          </p:cNvSpPr>
          <p:nvPr/>
        </p:nvSpPr>
        <p:spPr>
          <a:xfrm>
            <a:off x="733425" y="4093210"/>
            <a:ext cx="11020425" cy="2178685"/>
          </a:xfrm>
          <a:prstGeom prst="rect">
            <a:avLst/>
          </a:prstGeom>
        </p:spPr>
        <p:txBody>
          <a:bodyPr vert="horz" lIns="0" tIns="45720" rIns="0" bIns="4572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r>
              <a:rPr lang="en-US" sz="2400" b="1" dirty="0">
                <a:solidFill>
                  <a:schemeClr val="tx1"/>
                </a:solidFill>
                <a:latin typeface="+mn-ea"/>
                <a:ea typeface="+mn-ea"/>
              </a:rPr>
              <a:t>  </a:t>
            </a:r>
            <a:r>
              <a:rPr lang="en-US" sz="6000" b="1" dirty="0">
                <a:solidFill>
                  <a:schemeClr val="tx1"/>
                </a:solidFill>
                <a:latin typeface="+mn-ea"/>
                <a:ea typeface="+mn-ea"/>
              </a:rPr>
              <a:t>       </a:t>
            </a:r>
            <a:r>
              <a:rPr lang="zh-CN" sz="9600" b="1" dirty="0">
                <a:latin typeface="黑体" panose="02010609060101010101" pitchFamily="49" charset="-122"/>
                <a:ea typeface="黑体" panose="02010609060101010101" pitchFamily="49" charset="-122"/>
                <a:cs typeface="黑体" panose="02010609060101010101" pitchFamily="49" charset="-122"/>
              </a:rPr>
              <a:t> </a:t>
            </a:r>
            <a:r>
              <a:rPr sz="4400" b="1" dirty="0"/>
              <a:t> </a:t>
            </a:r>
            <a:r>
              <a:rPr sz="10665" b="1" dirty="0"/>
              <a:t>  </a:t>
            </a:r>
            <a:r>
              <a:rPr lang="zh-CN" sz="10665" b="1" dirty="0"/>
              <a:t>【简洁】</a:t>
            </a:r>
            <a:r>
              <a:rPr sz="1066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2020年6月3日，国资委召开中央企业助力湖北疫后重振发展视频会议，支持将武汉纳入区域性国资国企综合改革试验区。</a:t>
            </a:r>
            <a:r>
              <a:rPr lang="zh-CN" sz="10665" b="1" dirty="0">
                <a:solidFill>
                  <a:srgbClr val="0000CC"/>
                </a:solidFill>
                <a:latin typeface="微软雅黑" panose="020B0503020204020204" charset="-122"/>
                <a:ea typeface="微软雅黑" panose="020B0503020204020204" charset="-122"/>
                <a:cs typeface="微软雅黑" panose="020B0503020204020204" charset="-122"/>
              </a:rPr>
              <a:t>（合并主语）</a:t>
            </a:r>
            <a:r>
              <a:rPr sz="1066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会上，央企和湖北省签署72个项目，将新增投资3200多亿元。</a:t>
            </a:r>
            <a:r>
              <a:rPr lang="zh-CN" sz="10665" b="1" dirty="0">
                <a:solidFill>
                  <a:srgbClr val="0000CC"/>
                </a:solidFill>
                <a:latin typeface="微软雅黑" panose="020B0503020204020204" charset="-122"/>
                <a:ea typeface="微软雅黑" panose="020B0503020204020204" charset="-122"/>
                <a:cs typeface="微软雅黑" panose="020B0503020204020204" charset="-122"/>
              </a:rPr>
              <a:t>（突出核心，抓主要，删次要；抓事实，删补充） </a:t>
            </a:r>
            <a:r>
              <a:rPr sz="10665" b="1" dirty="0"/>
              <a:t> </a:t>
            </a:r>
          </a:p>
          <a:p>
            <a:r>
              <a:rPr sz="6000" b="1" dirty="0"/>
              <a:t> </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598">
                                            <p:txEl>
                                              <p:pRg st="0" end="0"/>
                                            </p:txEl>
                                          </p:spTgt>
                                        </p:tgtEl>
                                        <p:attrNameLst>
                                          <p:attrName>style.visibility</p:attrName>
                                        </p:attrNameLst>
                                      </p:cBhvr>
                                      <p:to>
                                        <p:strVal val="visible"/>
                                      </p:to>
                                    </p:set>
                                    <p:anim calcmode="lin" valueType="num">
                                      <p:cBhvr additive="base">
                                        <p:cTn id="7" dur="500" fill="hold"/>
                                        <p:tgtEl>
                                          <p:spTgt spid="10485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85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8598">
                                            <p:txEl>
                                              <p:pRg st="1" end="1"/>
                                            </p:txEl>
                                          </p:spTgt>
                                        </p:tgtEl>
                                        <p:attrNameLst>
                                          <p:attrName>style.visibility</p:attrName>
                                        </p:attrNameLst>
                                      </p:cBhvr>
                                      <p:to>
                                        <p:strVal val="visible"/>
                                      </p:to>
                                    </p:set>
                                    <p:anim calcmode="lin" valueType="num">
                                      <p:cBhvr additive="base">
                                        <p:cTn id="13" dur="500" fill="hold"/>
                                        <p:tgtEl>
                                          <p:spTgt spid="104859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485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48598">
                                            <p:txEl>
                                              <p:pRg st="2" end="2"/>
                                            </p:txEl>
                                          </p:spTgt>
                                        </p:tgtEl>
                                        <p:attrNameLst>
                                          <p:attrName>style.visibility</p:attrName>
                                        </p:attrNameLst>
                                      </p:cBhvr>
                                      <p:to>
                                        <p:strVal val="visible"/>
                                      </p:to>
                                    </p:set>
                                    <p:anim calcmode="lin" valueType="num">
                                      <p:cBhvr additive="base">
                                        <p:cTn id="19" dur="500" fill="hold"/>
                                        <p:tgtEl>
                                          <p:spTgt spid="104859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485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48598">
                                            <p:txEl>
                                              <p:pRg st="3" end="3"/>
                                            </p:txEl>
                                          </p:spTgt>
                                        </p:tgtEl>
                                        <p:attrNameLst>
                                          <p:attrName>style.visibility</p:attrName>
                                        </p:attrNameLst>
                                      </p:cBhvr>
                                      <p:to>
                                        <p:strVal val="visible"/>
                                      </p:to>
                                    </p:set>
                                    <p:anim calcmode="lin" valueType="num">
                                      <p:cBhvr additive="base">
                                        <p:cTn id="25" dur="500" fill="hold"/>
                                        <p:tgtEl>
                                          <p:spTgt spid="104859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4859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
                                        </p:tgtEl>
                                        <p:attrNameLst>
                                          <p:attrName>style.visibility</p:attrName>
                                        </p:attrNameLst>
                                      </p:cBhvr>
                                      <p:to>
                                        <p:strVal val="visible"/>
                                      </p:to>
                                    </p:set>
                                    <p:anim calcmode="lin" valueType="num">
                                      <p:cBhvr additive="base">
                                        <p:cTn id="31" dur="500" fill="hold"/>
                                        <p:tgtEl>
                                          <p:spTgt spid="1"/>
                                        </p:tgtEl>
                                        <p:attrNameLst>
                                          <p:attrName>ppt_x</p:attrName>
                                        </p:attrNameLst>
                                      </p:cBhvr>
                                      <p:tavLst>
                                        <p:tav tm="0">
                                          <p:val>
                                            <p:strVal val="#ppt_x"/>
                                          </p:val>
                                        </p:tav>
                                        <p:tav tm="100000">
                                          <p:val>
                                            <p:strVal val="#ppt_x"/>
                                          </p:val>
                                        </p:tav>
                                      </p:tavLst>
                                    </p:anim>
                                    <p:anim calcmode="lin" valueType="num">
                                      <p:cBhvr additive="base">
                                        <p:cTn id="32" dur="500" fill="hold"/>
                                        <p:tgtEl>
                                          <p:spTgt spid="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 grpId="0"/>
      <p:bldP spid="1048598"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05 </a:t>
            </a:r>
            <a:r>
              <a:rPr sz="4800" b="1" dirty="0">
                <a:solidFill>
                  <a:srgbClr val="0000CC"/>
                </a:solidFill>
                <a:latin typeface="楷体" panose="02010609060101010101" pitchFamily="49" charset="-122"/>
                <a:ea typeface="楷体" panose="02010609060101010101" pitchFamily="49" charset="-122"/>
                <a:sym typeface="+mn-ea"/>
              </a:rPr>
              <a:t>精益求精，</a:t>
            </a:r>
            <a:r>
              <a:rPr lang="zh-CN" sz="4800" b="1" dirty="0">
                <a:solidFill>
                  <a:srgbClr val="0000CC"/>
                </a:solidFill>
                <a:latin typeface="楷体" panose="02010609060101010101" pitchFamily="49" charset="-122"/>
                <a:ea typeface="楷体" panose="02010609060101010101" pitchFamily="49" charset="-122"/>
                <a:sym typeface="+mn-ea"/>
              </a:rPr>
              <a:t>语言流畅</a:t>
            </a:r>
          </a:p>
        </p:txBody>
      </p:sp>
      <p:sp>
        <p:nvSpPr>
          <p:cNvPr id="1048598" name="内容占位符 2"/>
          <p:cNvSpPr>
            <a:spLocks noGrp="1"/>
          </p:cNvSpPr>
          <p:nvPr>
            <p:ph idx="1"/>
          </p:nvPr>
        </p:nvSpPr>
        <p:spPr>
          <a:xfrm>
            <a:off x="916940" y="2108200"/>
            <a:ext cx="9064625" cy="3761105"/>
          </a:xfrm>
        </p:spPr>
        <p:txBody>
          <a:bodyPr>
            <a:normAutofit fontScale="87500" lnSpcReduction="10000"/>
          </a:bodyPr>
          <a:lstStyle/>
          <a:p>
            <a:r>
              <a:rPr lang="en-US" sz="2400" b="1" dirty="0">
                <a:solidFill>
                  <a:schemeClr val="tx1"/>
                </a:solidFill>
                <a:latin typeface="+mn-ea"/>
                <a:ea typeface="+mn-ea"/>
              </a:rPr>
              <a:t>     </a:t>
            </a:r>
            <a:r>
              <a:rPr lang="en-US" sz="4400" b="1" dirty="0">
                <a:solidFill>
                  <a:schemeClr val="tx1"/>
                </a:solidFill>
                <a:latin typeface="+mn-ea"/>
                <a:ea typeface="+mn-ea"/>
              </a:rPr>
              <a:t>   </a:t>
            </a:r>
            <a:r>
              <a:rPr sz="4400" b="1" dirty="0"/>
              <a:t>二是流畅。所谓流畅，就是在压缩关键信息的基础上，把关键信息连在一起，成为语意连贯、读起来通顺的一句或一段话。要做到流畅，就得适当地加上一些字词，这些字词如同润滑剂一样，起到连结关键信息的润滑作用。</a:t>
            </a:r>
          </a:p>
        </p:txBody>
      </p:sp>
      <p:pic>
        <p:nvPicPr>
          <p:cNvPr id="2097165" name="Picture 2" descr="http://img5.duitang.com/uploads/item/201410/02/20141002112447_LwYNv.thumb.224_0.jpeg"/>
          <p:cNvPicPr>
            <a:picLocks noChangeAspect="1" noChangeArrowheads="1"/>
          </p:cNvPicPr>
          <p:nvPr/>
        </p:nvPicPr>
        <p:blipFill>
          <a:blip r:embed="rId2" cstate="print"/>
          <a:srcRect b="5708"/>
          <a:stretch>
            <a:fillRect/>
          </a:stretch>
        </p:blipFill>
        <p:spPr bwMode="auto">
          <a:xfrm>
            <a:off x="10102850" y="4159885"/>
            <a:ext cx="1388110" cy="1644015"/>
          </a:xfrm>
          <a:prstGeom prst="rect">
            <a:avLst/>
          </a:prstGeom>
          <a:noFill/>
        </p:spPr>
      </p:pic>
    </p:spTree>
  </p:cSld>
  <p:clrMapOvr>
    <a:masterClrMapping/>
  </p:clrMapOvr>
  <p:transition>
    <p:randomBa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05 </a:t>
            </a:r>
            <a:r>
              <a:rPr sz="4800" b="1" dirty="0">
                <a:solidFill>
                  <a:srgbClr val="0000CC"/>
                </a:solidFill>
                <a:latin typeface="楷体" panose="02010609060101010101" pitchFamily="49" charset="-122"/>
                <a:ea typeface="楷体" panose="02010609060101010101" pitchFamily="49" charset="-122"/>
                <a:sym typeface="+mn-ea"/>
              </a:rPr>
              <a:t>精益求精，</a:t>
            </a:r>
            <a:r>
              <a:rPr lang="zh-CN" sz="4800" b="1" dirty="0">
                <a:solidFill>
                  <a:srgbClr val="0000CC"/>
                </a:solidFill>
                <a:latin typeface="楷体" panose="02010609060101010101" pitchFamily="49" charset="-122"/>
                <a:ea typeface="楷体" panose="02010609060101010101" pitchFamily="49" charset="-122"/>
                <a:sym typeface="+mn-ea"/>
              </a:rPr>
              <a:t>语言流畅</a:t>
            </a:r>
            <a:endParaRPr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916940" y="2108200"/>
            <a:ext cx="10388600" cy="3761105"/>
          </a:xfrm>
        </p:spPr>
        <p:txBody>
          <a:bodyPr>
            <a:normAutofit fontScale="97500" lnSpcReduction="10000"/>
          </a:bodyPr>
          <a:lstStyle/>
          <a:p>
            <a:r>
              <a:rPr lang="en-US" sz="2400" b="1" dirty="0">
                <a:solidFill>
                  <a:schemeClr val="tx1"/>
                </a:solidFill>
                <a:latin typeface="+mn-ea"/>
                <a:ea typeface="+mn-ea"/>
              </a:rPr>
              <a:t>         </a:t>
            </a:r>
            <a:r>
              <a:rPr sz="3430" b="1" dirty="0">
                <a:gradFill>
                  <a:gsLst>
                    <a:gs pos="0">
                      <a:srgbClr val="E30000"/>
                    </a:gs>
                    <a:gs pos="100000">
                      <a:srgbClr val="760303"/>
                    </a:gs>
                  </a:gsLst>
                  <a:lin scaled="0"/>
                </a:gradFill>
              </a:rPr>
              <a:t>2020年高考新课标Ⅰ卷</a:t>
            </a:r>
          </a:p>
          <a:p>
            <a:r>
              <a:rPr sz="4400" b="1" dirty="0"/>
              <a:t>  【答案】2020年4月24日“中国航天日”启动仪式在国家航天局网站举行举行。       </a:t>
            </a:r>
          </a:p>
          <a:p>
            <a:r>
              <a:rPr sz="4400" b="1" dirty="0"/>
              <a:t>      公布中国首次火星探测任务名称是“天问一号”、任务标识“揽星九天”。 </a:t>
            </a:r>
            <a:r>
              <a:rPr sz="44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
        <p:nvSpPr>
          <p:cNvPr id="7" name="内容占位符 2"/>
          <p:cNvSpPr>
            <a:spLocks noGrp="1"/>
          </p:cNvSpPr>
          <p:nvPr/>
        </p:nvSpPr>
        <p:spPr>
          <a:xfrm>
            <a:off x="9227820" y="3497580"/>
            <a:ext cx="1449070" cy="637540"/>
          </a:xfrm>
          <a:prstGeom prst="rect">
            <a:avLst/>
          </a:prstGeom>
        </p:spPr>
        <p:txBody>
          <a:bodyPr vert="horz" lIns="0" tIns="45720" rIns="0" bIns="45720" rtlCol="0">
            <a:normAutofit fontScale="25000" lnSpcReduction="2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44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仪式上</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内容占位符 2"/>
          <p:cNvSpPr>
            <a:spLocks noGrp="1"/>
          </p:cNvSpPr>
          <p:nvPr/>
        </p:nvSpPr>
        <p:spPr>
          <a:xfrm>
            <a:off x="535940" y="4366895"/>
            <a:ext cx="2082800" cy="63754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【连接部分】</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
                                        </p:tgtEl>
                                        <p:attrNameLst>
                                          <p:attrName>style.visibility</p:attrName>
                                        </p:attrNameLst>
                                      </p:cBhvr>
                                      <p:to>
                                        <p:strVal val="visible"/>
                                      </p:to>
                                    </p:set>
                                    <p:anim calcmode="lin" valueType="num">
                                      <p:cBhvr additive="base">
                                        <p:cTn id="7" dur="500" fill="hold"/>
                                        <p:tgtEl>
                                          <p:spTgt spid="1"/>
                                        </p:tgtEl>
                                        <p:attrNameLst>
                                          <p:attrName>ppt_x</p:attrName>
                                        </p:attrNameLst>
                                      </p:cBhvr>
                                      <p:tavLst>
                                        <p:tav tm="0">
                                          <p:val>
                                            <p:strVal val="#ppt_x"/>
                                          </p:val>
                                        </p:tav>
                                        <p:tav tm="100000">
                                          <p:val>
                                            <p:strVal val="#ppt_x"/>
                                          </p:val>
                                        </p:tav>
                                      </p:tavLst>
                                    </p:anim>
                                    <p:anim calcmode="lin" valueType="num">
                                      <p:cBhvr additive="base">
                                        <p:cTn id="8" dur="500" fill="hold"/>
                                        <p:tgtEl>
                                          <p:spTgt spid="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05 </a:t>
            </a:r>
            <a:r>
              <a:rPr sz="4800" b="1" dirty="0">
                <a:solidFill>
                  <a:srgbClr val="0000CC"/>
                </a:solidFill>
                <a:latin typeface="楷体" panose="02010609060101010101" pitchFamily="49" charset="-122"/>
                <a:ea typeface="楷体" panose="02010609060101010101" pitchFamily="49" charset="-122"/>
                <a:sym typeface="+mn-ea"/>
              </a:rPr>
              <a:t>精益求精，</a:t>
            </a:r>
            <a:r>
              <a:rPr lang="zh-CN" sz="4800" b="1" dirty="0">
                <a:solidFill>
                  <a:srgbClr val="0000CC"/>
                </a:solidFill>
                <a:latin typeface="楷体" panose="02010609060101010101" pitchFamily="49" charset="-122"/>
                <a:ea typeface="楷体" panose="02010609060101010101" pitchFamily="49" charset="-122"/>
                <a:sym typeface="+mn-ea"/>
              </a:rPr>
              <a:t>语言流畅</a:t>
            </a:r>
            <a:endParaRPr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901700" y="1884680"/>
            <a:ext cx="10586720" cy="3969385"/>
          </a:xfrm>
        </p:spPr>
        <p:txBody>
          <a:bodyPr>
            <a:normAutofit fontScale="25000" lnSpcReduction="20000"/>
          </a:bodyPr>
          <a:lstStyle/>
          <a:p>
            <a:r>
              <a:rPr lang="en-US" sz="2400" b="1" dirty="0">
                <a:solidFill>
                  <a:schemeClr val="tx1"/>
                </a:solidFill>
                <a:latin typeface="+mn-ea"/>
                <a:ea typeface="+mn-ea"/>
              </a:rPr>
              <a:t>        </a:t>
            </a:r>
            <a:r>
              <a:rPr lang="en-US" sz="8000" b="1" dirty="0">
                <a:solidFill>
                  <a:schemeClr val="tx1"/>
                </a:solidFill>
                <a:latin typeface="微软雅黑" panose="020B0503020204020204" charset="-122"/>
                <a:ea typeface="微软雅黑" panose="020B0503020204020204" charset="-122"/>
                <a:cs typeface="微软雅黑" panose="020B0503020204020204" charset="-122"/>
              </a:rPr>
              <a:t> </a:t>
            </a:r>
            <a:r>
              <a:rPr sz="8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2020年高考新课标</a:t>
            </a:r>
            <a:r>
              <a:rPr lang="en-US" sz="8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Ⅱ</a:t>
            </a:r>
            <a:r>
              <a:rPr sz="8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卷</a:t>
            </a:r>
            <a:endParaRPr sz="3430" b="1" dirty="0">
              <a:gradFill>
                <a:gsLst>
                  <a:gs pos="0">
                    <a:srgbClr val="E30000"/>
                  </a:gs>
                  <a:gs pos="100000">
                    <a:srgbClr val="760303"/>
                  </a:gs>
                </a:gsLst>
                <a:lin scaled="0"/>
              </a:gradFill>
            </a:endParaRPr>
          </a:p>
          <a:p>
            <a:pPr fontAlgn="auto">
              <a:lnSpc>
                <a:spcPct val="150000"/>
              </a:lnSpc>
            </a:pPr>
            <a:r>
              <a:rPr sz="4400" b="1" dirty="0"/>
              <a:t>      </a:t>
            </a:r>
            <a:r>
              <a:rPr sz="128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【答案】</a:t>
            </a:r>
            <a:r>
              <a:rPr sz="12800" b="1" dirty="0">
                <a:latin typeface="微软雅黑" panose="020B0503020204020204" charset="-122"/>
                <a:ea typeface="微软雅黑" panose="020B0503020204020204" charset="-122"/>
                <a:cs typeface="微软雅黑" panose="020B0503020204020204" charset="-122"/>
              </a:rPr>
              <a:t>2020年6月1日，中共中央、国务院公布《海南自由贸易港建设总体方案》，对建设海南自贸港做了全面部署和具体安排，</a:t>
            </a:r>
            <a:r>
              <a:rPr sz="128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12800" b="1" dirty="0">
                <a:latin typeface="微软雅黑" panose="020B0503020204020204" charset="-122"/>
                <a:ea typeface="微软雅黑" panose="020B0503020204020204" charset="-122"/>
                <a:cs typeface="微软雅黑" panose="020B0503020204020204" charset="-122"/>
                <a:sym typeface="+mn-ea"/>
              </a:rPr>
              <a:t>标志着海南自贸港建设进入全面实施阶段。</a:t>
            </a:r>
            <a:endParaRPr sz="128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a:p>
            <a:r>
              <a:rPr sz="6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6000" b="1" dirty="0"/>
              <a:t>  </a:t>
            </a:r>
          </a:p>
          <a:p>
            <a:r>
              <a:rPr sz="6000" b="1" dirty="0"/>
              <a:t> </a:t>
            </a:r>
          </a:p>
        </p:txBody>
      </p:sp>
      <p:sp>
        <p:nvSpPr>
          <p:cNvPr id="7" name="内容占位符 2"/>
          <p:cNvSpPr>
            <a:spLocks noGrp="1"/>
          </p:cNvSpPr>
          <p:nvPr/>
        </p:nvSpPr>
        <p:spPr>
          <a:xfrm>
            <a:off x="4253865" y="3930015"/>
            <a:ext cx="727075" cy="709295"/>
          </a:xfrm>
          <a:prstGeom prst="rect">
            <a:avLst/>
          </a:prstGeom>
        </p:spPr>
        <p:txBody>
          <a:bodyPr vert="horz" lIns="0" tIns="45720" rIns="0" bIns="4572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6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这</a:t>
            </a:r>
            <a:r>
              <a:rPr sz="16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内容占位符 2"/>
          <p:cNvSpPr>
            <a:spLocks noGrp="1"/>
          </p:cNvSpPr>
          <p:nvPr/>
        </p:nvSpPr>
        <p:spPr>
          <a:xfrm>
            <a:off x="4980940" y="4001770"/>
            <a:ext cx="2230755" cy="63754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solidFill>
                  <a:srgbClr val="0000CC"/>
                </a:solidFill>
                <a:latin typeface="微软雅黑" panose="020B0503020204020204" charset="-122"/>
                <a:ea typeface="微软雅黑" panose="020B0503020204020204" charset="-122"/>
                <a:cs typeface="微软雅黑" panose="020B0503020204020204" charset="-122"/>
              </a:rPr>
              <a:t>（连接部分）</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
                                        </p:tgtEl>
                                        <p:attrNameLst>
                                          <p:attrName>style.visibility</p:attrName>
                                        </p:attrNameLst>
                                      </p:cBhvr>
                                      <p:to>
                                        <p:strVal val="visible"/>
                                      </p:to>
                                    </p:set>
                                    <p:anim calcmode="lin" valueType="num">
                                      <p:cBhvr additive="base">
                                        <p:cTn id="7" dur="500" fill="hold"/>
                                        <p:tgtEl>
                                          <p:spTgt spid="1"/>
                                        </p:tgtEl>
                                        <p:attrNameLst>
                                          <p:attrName>ppt_x</p:attrName>
                                        </p:attrNameLst>
                                      </p:cBhvr>
                                      <p:tavLst>
                                        <p:tav tm="0">
                                          <p:val>
                                            <p:strVal val="#ppt_x"/>
                                          </p:val>
                                        </p:tav>
                                        <p:tav tm="100000">
                                          <p:val>
                                            <p:strVal val="#ppt_x"/>
                                          </p:val>
                                        </p:tav>
                                      </p:tavLst>
                                    </p:anim>
                                    <p:anim calcmode="lin" valueType="num">
                                      <p:cBhvr additive="base">
                                        <p:cTn id="8" dur="500" fill="hold"/>
                                        <p:tgtEl>
                                          <p:spTgt spid="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 grpId="0"/>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05 </a:t>
            </a:r>
            <a:r>
              <a:rPr sz="4800" b="1" dirty="0">
                <a:solidFill>
                  <a:srgbClr val="0000CC"/>
                </a:solidFill>
                <a:latin typeface="楷体" panose="02010609060101010101" pitchFamily="49" charset="-122"/>
                <a:ea typeface="楷体" panose="02010609060101010101" pitchFamily="49" charset="-122"/>
                <a:sym typeface="+mn-ea"/>
              </a:rPr>
              <a:t>精益求精，</a:t>
            </a:r>
            <a:r>
              <a:rPr lang="zh-CN" sz="4800" b="1" dirty="0">
                <a:solidFill>
                  <a:srgbClr val="0000CC"/>
                </a:solidFill>
                <a:latin typeface="楷体" panose="02010609060101010101" pitchFamily="49" charset="-122"/>
                <a:ea typeface="楷体" panose="02010609060101010101" pitchFamily="49" charset="-122"/>
                <a:sym typeface="+mn-ea"/>
              </a:rPr>
              <a:t>语言流畅</a:t>
            </a:r>
            <a:endParaRPr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901700" y="1884680"/>
            <a:ext cx="10388600" cy="3761105"/>
          </a:xfrm>
        </p:spPr>
        <p:txBody>
          <a:bodyPr>
            <a:normAutofit fontScale="57500" lnSpcReduction="10000"/>
          </a:bodyPr>
          <a:lstStyle/>
          <a:p>
            <a:r>
              <a:rPr lang="en-US" sz="2400" b="1" dirty="0">
                <a:solidFill>
                  <a:schemeClr val="tx1"/>
                </a:solidFill>
                <a:latin typeface="+mn-ea"/>
                <a:ea typeface="+mn-ea"/>
              </a:rPr>
              <a:t>         </a:t>
            </a:r>
            <a:r>
              <a:rPr sz="3430" b="1" dirty="0">
                <a:gradFill>
                  <a:gsLst>
                    <a:gs pos="0">
                      <a:srgbClr val="E30000"/>
                    </a:gs>
                    <a:gs pos="100000">
                      <a:srgbClr val="760303"/>
                    </a:gs>
                  </a:gsLst>
                  <a:lin scaled="0"/>
                </a:gradFill>
              </a:rPr>
              <a:t>新高考卷Ⅰ（山东卷）</a:t>
            </a:r>
          </a:p>
          <a:p>
            <a:pPr fontAlgn="auto">
              <a:lnSpc>
                <a:spcPct val="150000"/>
              </a:lnSpc>
            </a:pPr>
            <a:r>
              <a:rPr sz="4400" b="1" dirty="0"/>
              <a:t>   </a:t>
            </a:r>
            <a:r>
              <a:rPr sz="6665" b="1" dirty="0">
                <a:latin typeface="微软雅黑" panose="020B0503020204020204" charset="-122"/>
                <a:ea typeface="微软雅黑" panose="020B0503020204020204" charset="-122"/>
                <a:cs typeface="微软雅黑" panose="020B0503020204020204" charset="-122"/>
              </a:rPr>
              <a:t>【答案】2020年6月3日，世界经济论坛宣布，第51届论坛年会将于2021年1月</a:t>
            </a:r>
            <a:r>
              <a:rPr sz="666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6665" b="1" dirty="0">
                <a:latin typeface="微软雅黑" panose="020B0503020204020204" charset="-122"/>
                <a:ea typeface="微软雅黑" panose="020B0503020204020204" charset="-122"/>
                <a:cs typeface="微软雅黑" panose="020B0503020204020204" charset="-122"/>
              </a:rPr>
              <a:t>线下和线上</a:t>
            </a:r>
            <a:r>
              <a:rPr sz="666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p>
          <a:p>
            <a:pPr fontAlgn="auto">
              <a:lnSpc>
                <a:spcPct val="150000"/>
              </a:lnSpc>
            </a:pPr>
            <a:r>
              <a:rPr sz="666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6665" b="1" dirty="0">
                <a:latin typeface="微软雅黑" panose="020B0503020204020204" charset="-122"/>
                <a:ea typeface="微软雅黑" panose="020B0503020204020204" charset="-122"/>
                <a:cs typeface="微软雅黑" panose="020B0503020204020204" charset="-122"/>
              </a:rPr>
              <a:t>举行，主题为“世界的复兴”。</a:t>
            </a:r>
            <a:r>
              <a:rPr sz="6000" b="1" dirty="0"/>
              <a:t>  </a:t>
            </a:r>
          </a:p>
          <a:p>
            <a:r>
              <a:rPr sz="6000" b="1" dirty="0"/>
              <a:t> </a:t>
            </a: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
        <p:nvSpPr>
          <p:cNvPr id="7" name="内容占位符 2"/>
          <p:cNvSpPr>
            <a:spLocks noGrp="1"/>
          </p:cNvSpPr>
          <p:nvPr/>
        </p:nvSpPr>
        <p:spPr>
          <a:xfrm>
            <a:off x="6231890" y="3288030"/>
            <a:ext cx="728345" cy="63754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28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以</a:t>
            </a:r>
            <a:r>
              <a:rPr sz="128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nvSpPr>
        <p:spPr>
          <a:xfrm>
            <a:off x="9305290" y="3288030"/>
            <a:ext cx="1666240" cy="63754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两种方式 </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内容占位符 2"/>
          <p:cNvSpPr>
            <a:spLocks noGrp="1"/>
          </p:cNvSpPr>
          <p:nvPr/>
        </p:nvSpPr>
        <p:spPr>
          <a:xfrm>
            <a:off x="1097280" y="4248785"/>
            <a:ext cx="2230755" cy="63754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solidFill>
                  <a:srgbClr val="0000CC"/>
                </a:solidFill>
                <a:latin typeface="微软雅黑" panose="020B0503020204020204" charset="-122"/>
                <a:ea typeface="微软雅黑" panose="020B0503020204020204" charset="-122"/>
                <a:cs typeface="微软雅黑" panose="020B0503020204020204" charset="-122"/>
              </a:rPr>
              <a:t>（连接部分）</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
                                        </p:tgtEl>
                                        <p:attrNameLst>
                                          <p:attrName>style.visibility</p:attrName>
                                        </p:attrNameLst>
                                      </p:cBhvr>
                                      <p:to>
                                        <p:strVal val="visible"/>
                                      </p:to>
                                    </p:set>
                                    <p:anim calcmode="lin" valueType="num">
                                      <p:cBhvr additive="base">
                                        <p:cTn id="19" dur="500" fill="hold"/>
                                        <p:tgtEl>
                                          <p:spTgt spid="1"/>
                                        </p:tgtEl>
                                        <p:attrNameLst>
                                          <p:attrName>ppt_x</p:attrName>
                                        </p:attrNameLst>
                                      </p:cBhvr>
                                      <p:tavLst>
                                        <p:tav tm="0">
                                          <p:val>
                                            <p:strVal val="#ppt_x"/>
                                          </p:val>
                                        </p:tav>
                                        <p:tav tm="100000">
                                          <p:val>
                                            <p:strVal val="#ppt_x"/>
                                          </p:val>
                                        </p:tav>
                                      </p:tavLst>
                                    </p:anim>
                                    <p:anim calcmode="lin" valueType="num">
                                      <p:cBhvr additive="base">
                                        <p:cTn id="20" dur="500" fill="hold"/>
                                        <p:tgtEl>
                                          <p:spTgt spid="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 grpId="0"/>
      <p:bldP spid="7" grpId="0"/>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sz="4800" b="1" dirty="0">
                <a:solidFill>
                  <a:srgbClr val="0000CC"/>
                </a:solidFill>
                <a:latin typeface="楷体" panose="02010609060101010101" pitchFamily="49" charset="-122"/>
                <a:ea typeface="楷体" panose="02010609060101010101" pitchFamily="49" charset="-122"/>
                <a:sym typeface="+mn-ea"/>
              </a:rPr>
              <a:t>课</a:t>
            </a:r>
            <a:r>
              <a:rPr lang="zh-CN" sz="4800" b="1" dirty="0">
                <a:solidFill>
                  <a:srgbClr val="0000CC"/>
                </a:solidFill>
                <a:latin typeface="楷体" panose="02010609060101010101" pitchFamily="49" charset="-122"/>
                <a:ea typeface="楷体" panose="02010609060101010101" pitchFamily="49" charset="-122"/>
                <a:sym typeface="+mn-ea"/>
              </a:rPr>
              <a:t>堂练习</a:t>
            </a:r>
            <a:r>
              <a:rPr lang="en-US" altLang="zh-CN" sz="4800" b="1" dirty="0">
                <a:solidFill>
                  <a:srgbClr val="0000CC"/>
                </a:solidFill>
                <a:latin typeface="楷体" panose="02010609060101010101" pitchFamily="49" charset="-122"/>
                <a:ea typeface="楷体" panose="02010609060101010101" pitchFamily="49" charset="-122"/>
                <a:sym typeface="+mn-ea"/>
              </a:rPr>
              <a:t>·</a:t>
            </a:r>
            <a:r>
              <a:rPr sz="4800" dirty="0">
                <a:latin typeface="微软雅黑" panose="020B0503020204020204" charset="-122"/>
                <a:ea typeface="微软雅黑" panose="020B0503020204020204" charset="-122"/>
                <a:cs typeface="微软雅黑" panose="020B0503020204020204" charset="-122"/>
                <a:sym typeface="+mn-ea"/>
              </a:rPr>
              <a:t>2019年高考新课标Ⅱ卷</a:t>
            </a: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 </a:t>
            </a:r>
            <a:r>
              <a:rPr sz="4800" b="1" dirty="0">
                <a:solidFill>
                  <a:srgbClr val="0000CC"/>
                </a:solidFill>
                <a:latin typeface="楷体" panose="02010609060101010101" pitchFamily="49" charset="-122"/>
                <a:ea typeface="楷体" panose="02010609060101010101" pitchFamily="49" charset="-122"/>
                <a:sym typeface="+mn-ea"/>
              </a:rPr>
              <a:t> </a:t>
            </a:r>
          </a:p>
        </p:txBody>
      </p:sp>
      <p:sp>
        <p:nvSpPr>
          <p:cNvPr id="1048598" name="内容占位符 2"/>
          <p:cNvSpPr>
            <a:spLocks noGrp="1"/>
          </p:cNvSpPr>
          <p:nvPr>
            <p:ph idx="1"/>
          </p:nvPr>
        </p:nvSpPr>
        <p:spPr>
          <a:xfrm>
            <a:off x="767080" y="1862455"/>
            <a:ext cx="10522585" cy="4408170"/>
          </a:xfrm>
        </p:spPr>
        <p:txBody>
          <a:bodyPr>
            <a:normAutofit fontScale="25000" lnSpcReduction="20000"/>
          </a:bodyPr>
          <a:lstStyle/>
          <a:p>
            <a:pPr algn="l"/>
            <a:r>
              <a:rPr lang="en-US" sz="2400" b="1" dirty="0">
                <a:solidFill>
                  <a:schemeClr val="tx1"/>
                </a:solidFill>
                <a:latin typeface="+mn-ea"/>
                <a:ea typeface="+mn-ea"/>
              </a:rPr>
              <a:t>           </a:t>
            </a:r>
            <a:r>
              <a:rPr lang="en-US" sz="10285" b="1" dirty="0">
                <a:solidFill>
                  <a:schemeClr val="tx1"/>
                </a:solidFill>
                <a:latin typeface="微软雅黑" panose="020B0503020204020204" charset="-122"/>
                <a:ea typeface="微软雅黑" panose="020B0503020204020204" charset="-122"/>
                <a:cs typeface="微软雅黑" panose="020B0503020204020204" charset="-122"/>
              </a:rPr>
              <a:t>  </a:t>
            </a:r>
            <a:r>
              <a:rPr sz="10285" dirty="0">
                <a:latin typeface="微软雅黑" panose="020B0503020204020204" charset="-122"/>
                <a:ea typeface="微软雅黑" panose="020B0503020204020204" charset="-122"/>
                <a:cs typeface="微软雅黑" panose="020B0503020204020204" charset="-122"/>
              </a:rPr>
              <a:t>请对下面这段新闻报道的文字进行压缩。要求保留关键信息，句子简洁流畅，不超过60个字。（5分）</a:t>
            </a:r>
          </a:p>
          <a:p>
            <a:pPr algn="l"/>
            <a:r>
              <a:rPr sz="10285" dirty="0">
                <a:latin typeface="微软雅黑" panose="020B0503020204020204" charset="-122"/>
                <a:ea typeface="微软雅黑" panose="020B0503020204020204" charset="-122"/>
                <a:cs typeface="微软雅黑" panose="020B0503020204020204" charset="-122"/>
              </a:rPr>
              <a:t>     </a:t>
            </a:r>
            <a:r>
              <a:rPr sz="12800" b="1" dirty="0">
                <a:latin typeface="微软雅黑" panose="020B0503020204020204" charset="-122"/>
                <a:ea typeface="微软雅黑" panose="020B0503020204020204" charset="-122"/>
                <a:cs typeface="微软雅黑" panose="020B0503020204020204" charset="-122"/>
              </a:rPr>
              <a:t>2019年的永定河补水工程于3月13日启动。本次补水工程加大了补水力度，到4月2日，已累计输水3 100万立方米。另外，拦截在河道上的官厅水库发电站、珠窝水库下马岭发电站、落坡岭水库的下苇甸发电站全都停用，以保证补水全部灌入河道。目前，门头沟区城内102公里的永定河山峡段，近40年来首次实现全级通水。</a:t>
            </a:r>
            <a:r>
              <a:rPr lang="zh-CN" sz="10285" b="1" dirty="0">
                <a:solidFill>
                  <a:srgbClr val="C00000"/>
                </a:solidFill>
                <a:latin typeface="微软雅黑" panose="020B0503020204020204" charset="-122"/>
                <a:ea typeface="微软雅黑" panose="020B0503020204020204" charset="-122"/>
                <a:cs typeface="微软雅黑" panose="020B0503020204020204" charset="-122"/>
              </a:rPr>
              <a:t> </a:t>
            </a:r>
            <a:r>
              <a:rPr lang="zh-CN" sz="8000" b="1" dirty="0">
                <a:solidFill>
                  <a:srgbClr val="C00000"/>
                </a:solidFill>
              </a:rPr>
              <a:t>    </a:t>
            </a:r>
          </a:p>
          <a:p>
            <a:r>
              <a:rPr lang="zh-CN" sz="8000" b="1" dirty="0">
                <a:solidFill>
                  <a:srgbClr val="C00000"/>
                </a:solidFill>
              </a:rPr>
              <a:t>    </a:t>
            </a:r>
          </a:p>
          <a:p>
            <a:r>
              <a:rPr lang="zh-CN" sz="8000" b="1" dirty="0">
                <a:solidFill>
                  <a:srgbClr val="C00000"/>
                </a:solidFill>
              </a:rPr>
              <a:t>     </a:t>
            </a:r>
          </a:p>
          <a:p>
            <a:r>
              <a:rPr lang="zh-CN" sz="3430" b="1" dirty="0">
                <a:solidFill>
                  <a:schemeClr val="bg1">
                    <a:lumMod val="50000"/>
                  </a:schemeClr>
                </a:solidFill>
              </a:rPr>
              <a:t>     </a:t>
            </a:r>
            <a:endParaRPr sz="3430" b="1" dirty="0">
              <a:gradFill>
                <a:gsLst>
                  <a:gs pos="0">
                    <a:srgbClr val="E30000"/>
                  </a:gs>
                  <a:gs pos="100000">
                    <a:srgbClr val="760303"/>
                  </a:gs>
                </a:gsLst>
                <a:lin scaled="0"/>
              </a:gradFill>
            </a:endParaRPr>
          </a:p>
          <a:p>
            <a:r>
              <a:rPr sz="4400" b="1" dirty="0"/>
              <a:t>    </a:t>
            </a:r>
            <a:r>
              <a:rPr sz="6000" b="1" dirty="0"/>
              <a:t> </a:t>
            </a:r>
          </a:p>
          <a:p>
            <a:r>
              <a:rPr sz="6000" b="1" dirty="0"/>
              <a:t> </a:t>
            </a:r>
          </a:p>
        </p:txBody>
      </p:sp>
    </p:spTree>
  </p:cSld>
  <p:clrMapOvr>
    <a:masterClrMapping/>
  </p:clrMapOvr>
  <p:transition>
    <p:randomBa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sz="4800" b="1" dirty="0">
                <a:solidFill>
                  <a:srgbClr val="0000CC"/>
                </a:solidFill>
                <a:latin typeface="楷体" panose="02010609060101010101" pitchFamily="49" charset="-122"/>
                <a:ea typeface="楷体" panose="02010609060101010101" pitchFamily="49" charset="-122"/>
                <a:sym typeface="+mn-ea"/>
              </a:rPr>
              <a:t>课</a:t>
            </a:r>
            <a:r>
              <a:rPr lang="zh-CN" sz="4800" b="1" dirty="0">
                <a:solidFill>
                  <a:srgbClr val="0000CC"/>
                </a:solidFill>
                <a:latin typeface="楷体" panose="02010609060101010101" pitchFamily="49" charset="-122"/>
                <a:ea typeface="楷体" panose="02010609060101010101" pitchFamily="49" charset="-122"/>
                <a:sym typeface="+mn-ea"/>
              </a:rPr>
              <a:t>堂练习</a:t>
            </a: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 </a:t>
            </a:r>
            <a:r>
              <a:rPr sz="4800" b="1" dirty="0">
                <a:solidFill>
                  <a:srgbClr val="0000CC"/>
                </a:solidFill>
                <a:latin typeface="楷体" panose="02010609060101010101" pitchFamily="49" charset="-122"/>
                <a:ea typeface="楷体" panose="02010609060101010101" pitchFamily="49" charset="-122"/>
                <a:sym typeface="+mn-ea"/>
              </a:rPr>
              <a:t> </a:t>
            </a:r>
          </a:p>
        </p:txBody>
      </p:sp>
      <p:sp>
        <p:nvSpPr>
          <p:cNvPr id="1048598" name="内容占位符 2"/>
          <p:cNvSpPr>
            <a:spLocks noGrp="1"/>
          </p:cNvSpPr>
          <p:nvPr>
            <p:ph idx="1"/>
          </p:nvPr>
        </p:nvSpPr>
        <p:spPr>
          <a:xfrm>
            <a:off x="767080" y="1862455"/>
            <a:ext cx="10522585" cy="4230370"/>
          </a:xfrm>
        </p:spPr>
        <p:txBody>
          <a:bodyPr>
            <a:normAutofit fontScale="25000" lnSpcReduction="20000"/>
          </a:bodyPr>
          <a:lstStyle/>
          <a:p>
            <a:pPr algn="l"/>
            <a:r>
              <a:rPr lang="en-US" sz="2400" b="1" dirty="0">
                <a:solidFill>
                  <a:schemeClr val="tx1"/>
                </a:solidFill>
                <a:latin typeface="+mn-ea"/>
                <a:ea typeface="+mn-ea"/>
              </a:rPr>
              <a:t>           </a:t>
            </a:r>
            <a:r>
              <a:rPr lang="en-US" sz="10285" b="1" dirty="0">
                <a:solidFill>
                  <a:schemeClr val="tx1"/>
                </a:solidFill>
                <a:latin typeface="微软雅黑" panose="020B0503020204020204" charset="-122"/>
                <a:ea typeface="微软雅黑" panose="020B0503020204020204" charset="-122"/>
                <a:cs typeface="微软雅黑" panose="020B0503020204020204" charset="-122"/>
              </a:rPr>
              <a:t>  </a:t>
            </a:r>
            <a:r>
              <a:rPr sz="10285" dirty="0">
                <a:solidFill>
                  <a:schemeClr val="bg1">
                    <a:lumMod val="50000"/>
                  </a:schemeClr>
                </a:solidFill>
                <a:latin typeface="微软雅黑" panose="020B0503020204020204" charset="-122"/>
                <a:ea typeface="微软雅黑" panose="020B0503020204020204" charset="-122"/>
                <a:cs typeface="微软雅黑" panose="020B0503020204020204" charset="-122"/>
              </a:rPr>
              <a:t> </a:t>
            </a:r>
            <a:r>
              <a:rPr lang="zh-CN" sz="14400"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rPr>
              <a:t>【答案】</a:t>
            </a:r>
            <a:r>
              <a:rPr sz="14400" dirty="0">
                <a:latin typeface="黑体" panose="02010609060101010101" pitchFamily="49" charset="-122"/>
                <a:ea typeface="黑体" panose="02010609060101010101" pitchFamily="49" charset="-122"/>
                <a:cs typeface="黑体" panose="02010609060101010101" pitchFamily="49" charset="-122"/>
              </a:rPr>
              <a:t> </a:t>
            </a:r>
            <a:r>
              <a:rPr sz="10285" dirty="0">
                <a:latin typeface="微软雅黑" panose="020B0503020204020204" charset="-122"/>
                <a:ea typeface="微软雅黑" panose="020B0503020204020204" charset="-122"/>
                <a:cs typeface="微软雅黑" panose="020B0503020204020204" charset="-122"/>
              </a:rPr>
              <a:t>   </a:t>
            </a:r>
            <a:r>
              <a:rPr sz="14665" dirty="0">
                <a:latin typeface="微软雅黑" panose="020B0503020204020204" charset="-122"/>
                <a:ea typeface="微软雅黑" panose="020B0503020204020204" charset="-122"/>
                <a:cs typeface="微软雅黑" panose="020B0503020204020204" charset="-122"/>
              </a:rPr>
              <a:t> </a:t>
            </a:r>
          </a:p>
          <a:p>
            <a:pPr algn="l"/>
            <a:r>
              <a:rPr sz="14665" dirty="0">
                <a:latin typeface="微软雅黑" panose="020B0503020204020204" charset="-122"/>
                <a:ea typeface="微软雅黑" panose="020B0503020204020204" charset="-122"/>
                <a:cs typeface="微软雅黑" panose="020B0503020204020204" charset="-122"/>
              </a:rPr>
              <a:t>      </a:t>
            </a:r>
            <a:r>
              <a:rPr sz="14665" b="1" dirty="0">
                <a:latin typeface="微软雅黑" panose="020B0503020204020204" charset="-122"/>
                <a:ea typeface="微软雅黑" panose="020B0503020204020204" charset="-122"/>
                <a:cs typeface="微软雅黑" panose="020B0503020204020204" charset="-122"/>
              </a:rPr>
              <a:t>①2019年3月13日</a:t>
            </a:r>
            <a:r>
              <a:rPr lang="zh-CN" sz="14665" b="1" dirty="0">
                <a:latin typeface="微软雅黑" panose="020B0503020204020204" charset="-122"/>
                <a:ea typeface="微软雅黑" panose="020B0503020204020204" charset="-122"/>
                <a:cs typeface="微软雅黑" panose="020B0503020204020204" charset="-122"/>
              </a:rPr>
              <a:t>，</a:t>
            </a:r>
            <a:r>
              <a:rPr sz="14665" b="1" dirty="0">
                <a:latin typeface="微软雅黑" panose="020B0503020204020204" charset="-122"/>
                <a:ea typeface="微软雅黑" panose="020B0503020204020204" charset="-122"/>
                <a:cs typeface="微软雅黑" panose="020B0503020204020204" charset="-122"/>
              </a:rPr>
              <a:t>②永定河补水工程启动</a:t>
            </a:r>
            <a:r>
              <a:rPr lang="zh-CN" sz="14665" b="1" dirty="0">
                <a:latin typeface="微软雅黑" panose="020B0503020204020204" charset="-122"/>
                <a:ea typeface="微软雅黑" panose="020B0503020204020204" charset="-122"/>
                <a:cs typeface="微软雅黑" panose="020B0503020204020204" charset="-122"/>
              </a:rPr>
              <a:t>。</a:t>
            </a:r>
            <a:r>
              <a:rPr sz="14665" b="1" dirty="0">
                <a:latin typeface="微软雅黑" panose="020B0503020204020204" charset="-122"/>
                <a:ea typeface="微软雅黑" panose="020B0503020204020204" charset="-122"/>
                <a:cs typeface="微软雅黑" panose="020B0503020204020204" charset="-122"/>
              </a:rPr>
              <a:t>③</a:t>
            </a:r>
            <a:r>
              <a:rPr lang="zh-CN" sz="14665" b="1" dirty="0">
                <a:latin typeface="微软雅黑" panose="020B0503020204020204" charset="-122"/>
                <a:ea typeface="微软雅黑" panose="020B0503020204020204" charset="-122"/>
                <a:cs typeface="微软雅黑" panose="020B0503020204020204" charset="-122"/>
              </a:rPr>
              <a:t>该工程</a:t>
            </a:r>
            <a:r>
              <a:rPr sz="14660" b="1" dirty="0">
                <a:latin typeface="微软雅黑" panose="020B0503020204020204" charset="-122"/>
                <a:ea typeface="微软雅黑" panose="020B0503020204020204" charset="-122"/>
                <a:cs typeface="微软雅黑" panose="020B0503020204020204" charset="-122"/>
                <a:sym typeface="+mn-ea"/>
              </a:rPr>
              <a:t>停用</a:t>
            </a:r>
            <a:r>
              <a:rPr lang="zh-CN" sz="14660" b="1" dirty="0">
                <a:latin typeface="微软雅黑" panose="020B0503020204020204" charset="-122"/>
                <a:ea typeface="微软雅黑" panose="020B0503020204020204" charset="-122"/>
                <a:cs typeface="微软雅黑" panose="020B0503020204020204" charset="-122"/>
                <a:sym typeface="+mn-ea"/>
              </a:rPr>
              <a:t>上流</a:t>
            </a:r>
            <a:r>
              <a:rPr sz="14660" b="1" dirty="0">
                <a:latin typeface="微软雅黑" panose="020B0503020204020204" charset="-122"/>
                <a:ea typeface="微软雅黑" panose="020B0503020204020204" charset="-122"/>
                <a:cs typeface="微软雅黑" panose="020B0503020204020204" charset="-122"/>
                <a:sym typeface="+mn-ea"/>
              </a:rPr>
              <a:t>发电站</a:t>
            </a:r>
            <a:r>
              <a:rPr lang="zh-CN" sz="14660" b="1" dirty="0">
                <a:latin typeface="微软雅黑" panose="020B0503020204020204" charset="-122"/>
                <a:ea typeface="微软雅黑" panose="020B0503020204020204" charset="-122"/>
                <a:cs typeface="微软雅黑" panose="020B0503020204020204" charset="-122"/>
                <a:sym typeface="+mn-ea"/>
              </a:rPr>
              <a:t>，</a:t>
            </a:r>
            <a:r>
              <a:rPr sz="14665" b="1" dirty="0">
                <a:latin typeface="微软雅黑" panose="020B0503020204020204" charset="-122"/>
                <a:ea typeface="微软雅黑" panose="020B0503020204020204" charset="-122"/>
                <a:cs typeface="微软雅黑" panose="020B0503020204020204" charset="-122"/>
              </a:rPr>
              <a:t>加大补水力度，</a:t>
            </a:r>
            <a:r>
              <a:rPr lang="zh-CN" sz="14665" b="1" dirty="0">
                <a:latin typeface="微软雅黑" panose="020B0503020204020204" charset="-122"/>
                <a:ea typeface="微软雅黑" panose="020B0503020204020204" charset="-122"/>
                <a:cs typeface="微软雅黑" panose="020B0503020204020204" charset="-122"/>
              </a:rPr>
              <a:t>使</a:t>
            </a:r>
            <a:r>
              <a:rPr sz="14665" b="1" dirty="0">
                <a:latin typeface="微软雅黑" panose="020B0503020204020204" charset="-122"/>
                <a:ea typeface="微软雅黑" panose="020B0503020204020204" charset="-122"/>
                <a:cs typeface="微软雅黑" panose="020B0503020204020204" charset="-122"/>
              </a:rPr>
              <a:t>永定河山峡段近40年来首次全线通水。</a:t>
            </a:r>
            <a:r>
              <a:rPr lang="zh-CN" sz="14665" b="1" dirty="0">
                <a:solidFill>
                  <a:srgbClr val="0000CC"/>
                </a:solidFill>
                <a:latin typeface="微软雅黑" panose="020B0503020204020204" charset="-122"/>
                <a:ea typeface="微软雅黑" panose="020B0503020204020204" charset="-122"/>
                <a:cs typeface="微软雅黑" panose="020B0503020204020204" charset="-122"/>
              </a:rPr>
              <a:t>（含标点</a:t>
            </a:r>
            <a:r>
              <a:rPr lang="en-US" altLang="zh-CN" sz="14665" b="1" dirty="0">
                <a:solidFill>
                  <a:srgbClr val="0000CC"/>
                </a:solidFill>
                <a:latin typeface="微软雅黑" panose="020B0503020204020204" charset="-122"/>
                <a:ea typeface="微软雅黑" panose="020B0503020204020204" charset="-122"/>
                <a:cs typeface="微软雅黑" panose="020B0503020204020204" charset="-122"/>
              </a:rPr>
              <a:t>54</a:t>
            </a:r>
            <a:r>
              <a:rPr lang="zh-CN" altLang="en-US" sz="14665" b="1" dirty="0">
                <a:solidFill>
                  <a:srgbClr val="0000CC"/>
                </a:solidFill>
                <a:latin typeface="微软雅黑" panose="020B0503020204020204" charset="-122"/>
                <a:ea typeface="微软雅黑" panose="020B0503020204020204" charset="-122"/>
                <a:cs typeface="微软雅黑" panose="020B0503020204020204" charset="-122"/>
              </a:rPr>
              <a:t>字</a:t>
            </a:r>
            <a:r>
              <a:rPr lang="zh-CN" sz="14665" b="1" dirty="0">
                <a:solidFill>
                  <a:srgbClr val="0000CC"/>
                </a:solidFill>
                <a:latin typeface="微软雅黑" panose="020B0503020204020204" charset="-122"/>
                <a:ea typeface="微软雅黑" panose="020B0503020204020204" charset="-122"/>
                <a:cs typeface="微软雅黑" panose="020B0503020204020204" charset="-122"/>
              </a:rPr>
              <a:t>）</a:t>
            </a:r>
            <a:r>
              <a:rPr lang="zh-CN" sz="14665" b="1" dirty="0">
                <a:solidFill>
                  <a:srgbClr val="C00000"/>
                </a:solidFill>
                <a:latin typeface="微软雅黑" panose="020B0503020204020204" charset="-122"/>
                <a:ea typeface="微软雅黑" panose="020B0503020204020204" charset="-122"/>
                <a:cs typeface="微软雅黑" panose="020B0503020204020204" charset="-122"/>
              </a:rPr>
              <a:t> </a:t>
            </a:r>
            <a:r>
              <a:rPr lang="zh-CN" sz="8000" b="1" dirty="0">
                <a:solidFill>
                  <a:srgbClr val="C00000"/>
                </a:solidFill>
              </a:rPr>
              <a:t> </a:t>
            </a:r>
          </a:p>
          <a:p>
            <a:r>
              <a:rPr lang="zh-CN" sz="8000" b="1" dirty="0">
                <a:solidFill>
                  <a:srgbClr val="C00000"/>
                </a:solidFill>
              </a:rPr>
              <a:t>    </a:t>
            </a:r>
          </a:p>
          <a:p>
            <a:r>
              <a:rPr lang="zh-CN" sz="8000" b="1" dirty="0">
                <a:solidFill>
                  <a:srgbClr val="C00000"/>
                </a:solidFill>
              </a:rPr>
              <a:t>     </a:t>
            </a:r>
          </a:p>
          <a:p>
            <a:r>
              <a:rPr lang="zh-CN" sz="3430" b="1" dirty="0">
                <a:solidFill>
                  <a:schemeClr val="bg1">
                    <a:lumMod val="50000"/>
                  </a:schemeClr>
                </a:solidFill>
              </a:rPr>
              <a:t>     </a:t>
            </a:r>
            <a:endParaRPr sz="3430" b="1" dirty="0">
              <a:gradFill>
                <a:gsLst>
                  <a:gs pos="0">
                    <a:srgbClr val="E30000"/>
                  </a:gs>
                  <a:gs pos="100000">
                    <a:srgbClr val="760303"/>
                  </a:gs>
                </a:gsLst>
                <a:lin scaled="0"/>
              </a:gradFill>
            </a:endParaRPr>
          </a:p>
          <a:p>
            <a:r>
              <a:rPr sz="4400" b="1" dirty="0"/>
              <a:t>    </a:t>
            </a:r>
            <a:r>
              <a:rPr sz="6000" b="1" dirty="0"/>
              <a:t> </a:t>
            </a:r>
          </a:p>
          <a:p>
            <a:r>
              <a:rPr sz="6000" b="1" dirty="0"/>
              <a:t> </a:t>
            </a:r>
          </a:p>
        </p:txBody>
      </p:sp>
    </p:spTree>
  </p:cSld>
  <p:clrMapOvr>
    <a:masterClrMapping/>
  </p:clrMapOvr>
  <p:transition>
    <p:randomBa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sz="4800" b="1" dirty="0">
                <a:solidFill>
                  <a:srgbClr val="0000CC"/>
                </a:solidFill>
                <a:latin typeface="楷体" panose="02010609060101010101" pitchFamily="49" charset="-122"/>
                <a:ea typeface="楷体" panose="02010609060101010101" pitchFamily="49" charset="-122"/>
                <a:sym typeface="+mn-ea"/>
              </a:rPr>
              <a:t>本课小结</a:t>
            </a: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 </a:t>
            </a:r>
            <a:r>
              <a:rPr sz="4800" b="1" dirty="0">
                <a:solidFill>
                  <a:srgbClr val="0000CC"/>
                </a:solidFill>
                <a:latin typeface="楷体" panose="02010609060101010101" pitchFamily="49" charset="-122"/>
                <a:ea typeface="楷体" panose="02010609060101010101" pitchFamily="49" charset="-122"/>
                <a:sym typeface="+mn-ea"/>
              </a:rPr>
              <a:t> </a:t>
            </a:r>
          </a:p>
        </p:txBody>
      </p:sp>
      <p:sp>
        <p:nvSpPr>
          <p:cNvPr id="1048598" name="内容占位符 2"/>
          <p:cNvSpPr>
            <a:spLocks noGrp="1"/>
          </p:cNvSpPr>
          <p:nvPr>
            <p:ph idx="1"/>
          </p:nvPr>
        </p:nvSpPr>
        <p:spPr>
          <a:xfrm>
            <a:off x="1204595" y="2115820"/>
            <a:ext cx="3085465" cy="4023360"/>
          </a:xfrm>
        </p:spPr>
        <p:txBody>
          <a:bodyPr>
            <a:normAutofit fontScale="25000" lnSpcReduction="20000"/>
          </a:bodyPr>
          <a:lstStyle/>
          <a:p>
            <a:pPr algn="l"/>
            <a:r>
              <a:rPr lang="en-US" sz="2400" b="1" dirty="0">
                <a:solidFill>
                  <a:schemeClr val="tx1"/>
                </a:solidFill>
                <a:latin typeface="+mn-ea"/>
                <a:ea typeface="+mn-ea"/>
              </a:rPr>
              <a:t>                   </a:t>
            </a:r>
            <a:r>
              <a:rPr lang="zh-CN" sz="9600" dirty="0">
                <a:solidFill>
                  <a:srgbClr val="C00000"/>
                </a:solidFill>
                <a:latin typeface="微软雅黑" panose="020B0503020204020204" charset="-122"/>
                <a:ea typeface="微软雅黑" panose="020B0503020204020204" charset="-122"/>
                <a:cs typeface="微软雅黑" panose="020B0503020204020204" charset="-122"/>
              </a:rPr>
              <a:t>认识新闻结构</a:t>
            </a:r>
          </a:p>
          <a:p>
            <a:pPr algn="l"/>
            <a:r>
              <a:rPr lang="zh-CN" sz="9600" dirty="0">
                <a:solidFill>
                  <a:srgbClr val="C00000"/>
                </a:solidFill>
                <a:latin typeface="微软雅黑" panose="020B0503020204020204" charset="-122"/>
                <a:ea typeface="微软雅黑" panose="020B0503020204020204" charset="-122"/>
                <a:cs typeface="微软雅黑" panose="020B0503020204020204" charset="-122"/>
              </a:rPr>
              <a:t>    死盯新闻导语</a:t>
            </a:r>
          </a:p>
          <a:p>
            <a:pPr algn="l"/>
            <a:r>
              <a:rPr lang="zh-CN" sz="9600" dirty="0">
                <a:solidFill>
                  <a:srgbClr val="C00000"/>
                </a:solidFill>
                <a:latin typeface="微软雅黑" panose="020B0503020204020204" charset="-122"/>
                <a:ea typeface="微软雅黑" panose="020B0503020204020204" charset="-122"/>
                <a:cs typeface="微软雅黑" panose="020B0503020204020204" charset="-122"/>
              </a:rPr>
              <a:t>    按照字数限制 </a:t>
            </a:r>
          </a:p>
          <a:p>
            <a:pPr algn="l"/>
            <a:r>
              <a:rPr lang="zh-CN" sz="9600" dirty="0">
                <a:solidFill>
                  <a:srgbClr val="C00000"/>
                </a:solidFill>
                <a:latin typeface="微软雅黑" panose="020B0503020204020204" charset="-122"/>
                <a:ea typeface="微软雅黑" panose="020B0503020204020204" charset="-122"/>
                <a:cs typeface="微软雅黑" panose="020B0503020204020204" charset="-122"/>
              </a:rPr>
              <a:t>    留住主要信息</a:t>
            </a:r>
          </a:p>
          <a:p>
            <a:pPr algn="l"/>
            <a:r>
              <a:rPr lang="zh-CN" sz="9600" dirty="0">
                <a:solidFill>
                  <a:srgbClr val="C00000"/>
                </a:solidFill>
                <a:latin typeface="微软雅黑" panose="020B0503020204020204" charset="-122"/>
                <a:ea typeface="微软雅黑" panose="020B0503020204020204" charset="-122"/>
                <a:cs typeface="微软雅黑" panose="020B0503020204020204" charset="-122"/>
              </a:rPr>
              <a:t>    整合完整答案</a:t>
            </a:r>
          </a:p>
          <a:p>
            <a:pPr algn="l"/>
            <a:r>
              <a:rPr lang="zh-CN" sz="9600" dirty="0">
                <a:solidFill>
                  <a:srgbClr val="C00000"/>
                </a:solidFill>
                <a:latin typeface="微软雅黑" panose="020B0503020204020204" charset="-122"/>
                <a:ea typeface="微软雅黑" panose="020B0503020204020204" charset="-122"/>
                <a:cs typeface="微软雅黑" panose="020B0503020204020204" charset="-122"/>
              </a:rPr>
              <a:t>    表达简洁流畅</a:t>
            </a:r>
          </a:p>
          <a:p>
            <a:r>
              <a:rPr lang="zh-CN" sz="8000" b="1" dirty="0">
                <a:solidFill>
                  <a:srgbClr val="C00000"/>
                </a:solidFill>
              </a:rPr>
              <a:t>     </a:t>
            </a:r>
          </a:p>
          <a:p>
            <a:r>
              <a:rPr lang="zh-CN" sz="8000" b="1" dirty="0">
                <a:solidFill>
                  <a:srgbClr val="C00000"/>
                </a:solidFill>
              </a:rPr>
              <a:t>    </a:t>
            </a:r>
          </a:p>
          <a:p>
            <a:r>
              <a:rPr lang="zh-CN" sz="8000" b="1" dirty="0">
                <a:solidFill>
                  <a:srgbClr val="C00000"/>
                </a:solidFill>
              </a:rPr>
              <a:t>     </a:t>
            </a:r>
          </a:p>
          <a:p>
            <a:r>
              <a:rPr lang="zh-CN" sz="3430" b="1" dirty="0">
                <a:solidFill>
                  <a:schemeClr val="bg1">
                    <a:lumMod val="50000"/>
                  </a:schemeClr>
                </a:solidFill>
              </a:rPr>
              <a:t>     </a:t>
            </a:r>
            <a:endParaRPr sz="3430" b="1" dirty="0">
              <a:gradFill>
                <a:gsLst>
                  <a:gs pos="0">
                    <a:srgbClr val="E30000"/>
                  </a:gs>
                  <a:gs pos="100000">
                    <a:srgbClr val="760303"/>
                  </a:gs>
                </a:gsLst>
                <a:lin scaled="0"/>
              </a:gradFill>
            </a:endParaRPr>
          </a:p>
          <a:p>
            <a:r>
              <a:rPr sz="4400" b="1" dirty="0"/>
              <a:t>    </a:t>
            </a:r>
            <a:r>
              <a:rPr sz="6000" b="1" dirty="0"/>
              <a:t> </a:t>
            </a:r>
          </a:p>
          <a:p>
            <a:r>
              <a:rPr sz="6000" b="1" dirty="0"/>
              <a:t> </a:t>
            </a:r>
          </a:p>
        </p:txBody>
      </p:sp>
      <p:pic>
        <p:nvPicPr>
          <p:cNvPr id="2097164" name="Picture 4" descr="http://image.tupian114.com/20120421/06203528.jpg.238.jpg"/>
          <p:cNvPicPr>
            <a:picLocks noChangeAspect="1" noChangeArrowheads="1"/>
          </p:cNvPicPr>
          <p:nvPr/>
        </p:nvPicPr>
        <p:blipFill>
          <a:blip r:embed="rId2" cstate="print"/>
          <a:srcRect/>
          <a:stretch>
            <a:fillRect/>
          </a:stretch>
        </p:blipFill>
        <p:spPr bwMode="auto">
          <a:xfrm>
            <a:off x="4591050" y="2115820"/>
            <a:ext cx="3071495" cy="3582035"/>
          </a:xfrm>
          <a:prstGeom prst="rect">
            <a:avLst/>
          </a:prstGeom>
          <a:noFill/>
        </p:spPr>
      </p:pic>
      <p:sp>
        <p:nvSpPr>
          <p:cNvPr id="2" name="内容占位符 2"/>
          <p:cNvSpPr>
            <a:spLocks noGrp="1"/>
          </p:cNvSpPr>
          <p:nvPr/>
        </p:nvSpPr>
        <p:spPr>
          <a:xfrm>
            <a:off x="8070215" y="1943100"/>
            <a:ext cx="3085465" cy="423037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algn="l"/>
            <a:r>
              <a:rPr lang="en-US" sz="2400" b="1" dirty="0">
                <a:solidFill>
                  <a:schemeClr val="tx1"/>
                </a:solidFill>
                <a:latin typeface="+mn-ea"/>
                <a:ea typeface="+mn-ea"/>
              </a:rPr>
              <a:t>              </a:t>
            </a:r>
            <a:r>
              <a:rPr lang="en-US" sz="2400" b="1" dirty="0">
                <a:solidFill>
                  <a:schemeClr val="tx1"/>
                </a:solidFill>
                <a:latin typeface="微软雅黑" panose="020B0503020204020204" charset="-122"/>
                <a:ea typeface="微软雅黑" panose="020B0503020204020204" charset="-122"/>
                <a:cs typeface="微软雅黑" panose="020B0503020204020204" charset="-122"/>
              </a:rPr>
              <a:t>  </a:t>
            </a:r>
            <a:r>
              <a:rPr lang="en-US" sz="8000" b="1" dirty="0">
                <a:solidFill>
                  <a:schemeClr val="tx1"/>
                </a:solidFill>
                <a:latin typeface="微软雅黑" panose="020B0503020204020204" charset="-122"/>
                <a:ea typeface="微软雅黑" panose="020B0503020204020204" charset="-122"/>
                <a:cs typeface="微软雅黑" panose="020B0503020204020204" charset="-122"/>
              </a:rPr>
              <a:t> </a:t>
            </a:r>
            <a:r>
              <a:rPr lang="zh-CN" sz="8000" b="1" dirty="0">
                <a:solidFill>
                  <a:srgbClr val="0000CC"/>
                </a:solidFill>
                <a:latin typeface="微软雅黑" panose="020B0503020204020204" charset="-122"/>
                <a:ea typeface="微软雅黑" panose="020B0503020204020204" charset="-122"/>
                <a:cs typeface="微软雅黑" panose="020B0503020204020204" charset="-122"/>
              </a:rPr>
              <a:t>按分值找得分点</a:t>
            </a:r>
            <a:endParaRPr lang="zh-CN" sz="8000" dirty="0">
              <a:solidFill>
                <a:srgbClr val="0000CC"/>
              </a:solidFill>
              <a:latin typeface="微软雅黑" panose="020B0503020204020204" charset="-122"/>
              <a:ea typeface="微软雅黑" panose="020B0503020204020204" charset="-122"/>
              <a:cs typeface="微软雅黑" panose="020B0503020204020204" charset="-122"/>
            </a:endParaRPr>
          </a:p>
          <a:p>
            <a:r>
              <a:rPr lang="zh-CN" sz="8000" b="1" dirty="0">
                <a:solidFill>
                  <a:srgbClr val="0000CC"/>
                </a:solidFill>
                <a:latin typeface="微软雅黑" panose="020B0503020204020204" charset="-122"/>
                <a:ea typeface="微软雅黑" panose="020B0503020204020204" charset="-122"/>
                <a:cs typeface="微软雅黑" panose="020B0503020204020204" charset="-122"/>
              </a:rPr>
              <a:t>     一个标点占一格</a:t>
            </a:r>
          </a:p>
          <a:p>
            <a:r>
              <a:rPr lang="zh-CN" sz="8000" b="1" dirty="0">
                <a:solidFill>
                  <a:srgbClr val="0000CC"/>
                </a:solidFill>
                <a:latin typeface="微软雅黑" panose="020B0503020204020204" charset="-122"/>
                <a:ea typeface="微软雅黑" panose="020B0503020204020204" charset="-122"/>
                <a:cs typeface="微软雅黑" panose="020B0503020204020204" charset="-122"/>
              </a:rPr>
              <a:t>    书写工整</a:t>
            </a:r>
          </a:p>
          <a:p>
            <a:r>
              <a:rPr lang="zh-CN" sz="8000" b="1" dirty="0">
                <a:solidFill>
                  <a:srgbClr val="0000CC"/>
                </a:solidFill>
                <a:latin typeface="微软雅黑" panose="020B0503020204020204" charset="-122"/>
                <a:ea typeface="微软雅黑" panose="020B0503020204020204" charset="-122"/>
                <a:cs typeface="微软雅黑" panose="020B0503020204020204" charset="-122"/>
              </a:rPr>
              <a:t>     原文中引号要照</a:t>
            </a:r>
            <a:endParaRPr lang="zh-CN" sz="8000" b="1" dirty="0">
              <a:solidFill>
                <a:srgbClr val="C00000"/>
              </a:solidFill>
            </a:endParaRPr>
          </a:p>
          <a:p>
            <a:r>
              <a:rPr lang="zh-CN" sz="3430" b="1" dirty="0">
                <a:solidFill>
                  <a:schemeClr val="bg1">
                    <a:lumMod val="50000"/>
                  </a:schemeClr>
                </a:solidFill>
              </a:rPr>
              <a:t>      </a:t>
            </a:r>
            <a:r>
              <a:rPr lang="zh-CN" sz="8000" b="1" dirty="0">
                <a:solidFill>
                  <a:srgbClr val="0000CC"/>
                </a:solidFill>
                <a:latin typeface="微软雅黑" panose="020B0503020204020204" charset="-122"/>
                <a:ea typeface="微软雅黑" panose="020B0503020204020204" charset="-122"/>
                <a:cs typeface="微软雅黑" panose="020B0503020204020204" charset="-122"/>
              </a:rPr>
              <a:t>按字数调整答案</a:t>
            </a:r>
          </a:p>
          <a:p>
            <a:r>
              <a:rPr sz="4400" b="1" dirty="0"/>
              <a:t>    </a:t>
            </a:r>
            <a:r>
              <a:rPr sz="6000" b="1" dirty="0"/>
              <a:t> </a:t>
            </a:r>
            <a:r>
              <a:rPr lang="zh-CN" sz="8000" b="1" dirty="0">
                <a:solidFill>
                  <a:srgbClr val="0000CC"/>
                </a:solidFill>
                <a:latin typeface="微软雅黑" panose="020B0503020204020204" charset="-122"/>
                <a:ea typeface="微软雅黑" panose="020B0503020204020204" charset="-122"/>
                <a:cs typeface="微软雅黑" panose="020B0503020204020204" charset="-122"/>
              </a:rPr>
              <a:t>主次方面事实胜于效果 </a:t>
            </a:r>
          </a:p>
          <a:p>
            <a:r>
              <a:rPr sz="6000" b="1" dirty="0"/>
              <a:t>    </a:t>
            </a:r>
            <a:r>
              <a:rPr lang="zh-CN" sz="8000" b="1" dirty="0">
                <a:solidFill>
                  <a:srgbClr val="0000CC"/>
                </a:solidFill>
                <a:latin typeface="微软雅黑" panose="020B0503020204020204" charset="-122"/>
                <a:ea typeface="微软雅黑" panose="020B0503020204020204" charset="-122"/>
                <a:cs typeface="微软雅黑" panose="020B0503020204020204" charset="-122"/>
                <a:sym typeface="+mn-ea"/>
              </a:rPr>
              <a:t>打草稿打草稿打草稿</a:t>
            </a:r>
          </a:p>
          <a:p>
            <a:r>
              <a:rPr lang="zh-CN" sz="8000" b="1" dirty="0">
                <a:solidFill>
                  <a:srgbClr val="0000CC"/>
                </a:solidFill>
                <a:latin typeface="微软雅黑" panose="020B0503020204020204" charset="-122"/>
                <a:ea typeface="微软雅黑" panose="020B0503020204020204" charset="-122"/>
                <a:cs typeface="微软雅黑" panose="020B0503020204020204" charset="-122"/>
                <a:sym typeface="+mn-ea"/>
              </a:rPr>
              <a:t>     在实战中感受提高</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48598">
                                            <p:txEl>
                                              <p:pRg st="0" end="0"/>
                                            </p:txEl>
                                          </p:spTgt>
                                        </p:tgtEl>
                                        <p:attrNameLst>
                                          <p:attrName>style.visibility</p:attrName>
                                        </p:attrNameLst>
                                      </p:cBhvr>
                                      <p:to>
                                        <p:strVal val="visible"/>
                                      </p:to>
                                    </p:set>
                                    <p:animEffect transition="in" filter="wheel(1)">
                                      <p:cBhvr>
                                        <p:cTn id="7" dur="2000"/>
                                        <p:tgtEl>
                                          <p:spTgt spid="10485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048598">
                                            <p:txEl>
                                              <p:pRg st="1" end="1"/>
                                            </p:txEl>
                                          </p:spTgt>
                                        </p:tgtEl>
                                        <p:attrNameLst>
                                          <p:attrName>style.visibility</p:attrName>
                                        </p:attrNameLst>
                                      </p:cBhvr>
                                      <p:to>
                                        <p:strVal val="visible"/>
                                      </p:to>
                                    </p:set>
                                    <p:animEffect transition="in" filter="wheel(1)">
                                      <p:cBhvr>
                                        <p:cTn id="12" dur="2000"/>
                                        <p:tgtEl>
                                          <p:spTgt spid="104859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048598">
                                            <p:txEl>
                                              <p:pRg st="2" end="2"/>
                                            </p:txEl>
                                          </p:spTgt>
                                        </p:tgtEl>
                                        <p:attrNameLst>
                                          <p:attrName>style.visibility</p:attrName>
                                        </p:attrNameLst>
                                      </p:cBhvr>
                                      <p:to>
                                        <p:strVal val="visible"/>
                                      </p:to>
                                    </p:set>
                                    <p:animEffect transition="in" filter="wheel(1)">
                                      <p:cBhvr>
                                        <p:cTn id="17" dur="2000"/>
                                        <p:tgtEl>
                                          <p:spTgt spid="104859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048598">
                                            <p:txEl>
                                              <p:pRg st="3" end="3"/>
                                            </p:txEl>
                                          </p:spTgt>
                                        </p:tgtEl>
                                        <p:attrNameLst>
                                          <p:attrName>style.visibility</p:attrName>
                                        </p:attrNameLst>
                                      </p:cBhvr>
                                      <p:to>
                                        <p:strVal val="visible"/>
                                      </p:to>
                                    </p:set>
                                    <p:animEffect transition="in" filter="wheel(1)">
                                      <p:cBhvr>
                                        <p:cTn id="22" dur="2000"/>
                                        <p:tgtEl>
                                          <p:spTgt spid="104859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048598">
                                            <p:txEl>
                                              <p:pRg st="4" end="4"/>
                                            </p:txEl>
                                          </p:spTgt>
                                        </p:tgtEl>
                                        <p:attrNameLst>
                                          <p:attrName>style.visibility</p:attrName>
                                        </p:attrNameLst>
                                      </p:cBhvr>
                                      <p:to>
                                        <p:strVal val="visible"/>
                                      </p:to>
                                    </p:set>
                                    <p:animEffect transition="in" filter="wheel(1)">
                                      <p:cBhvr>
                                        <p:cTn id="27" dur="2000"/>
                                        <p:tgtEl>
                                          <p:spTgt spid="104859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048598">
                                            <p:txEl>
                                              <p:pRg st="5" end="5"/>
                                            </p:txEl>
                                          </p:spTgt>
                                        </p:tgtEl>
                                        <p:attrNameLst>
                                          <p:attrName>style.visibility</p:attrName>
                                        </p:attrNameLst>
                                      </p:cBhvr>
                                      <p:to>
                                        <p:strVal val="visible"/>
                                      </p:to>
                                    </p:set>
                                    <p:animEffect transition="in" filter="wheel(1)">
                                      <p:cBhvr>
                                        <p:cTn id="32" dur="2000"/>
                                        <p:tgtEl>
                                          <p:spTgt spid="104859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1048598">
                                            <p:txEl>
                                              <p:pRg st="6" end="6"/>
                                            </p:txEl>
                                          </p:spTgt>
                                        </p:tgtEl>
                                        <p:attrNameLst>
                                          <p:attrName>style.visibility</p:attrName>
                                        </p:attrNameLst>
                                      </p:cBhvr>
                                      <p:to>
                                        <p:strVal val="visible"/>
                                      </p:to>
                                    </p:set>
                                    <p:animEffect transition="in" filter="wheel(1)">
                                      <p:cBhvr>
                                        <p:cTn id="37" dur="2000"/>
                                        <p:tgtEl>
                                          <p:spTgt spid="104859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048598">
                                            <p:txEl>
                                              <p:pRg st="7" end="7"/>
                                            </p:txEl>
                                          </p:spTgt>
                                        </p:tgtEl>
                                        <p:attrNameLst>
                                          <p:attrName>style.visibility</p:attrName>
                                        </p:attrNameLst>
                                      </p:cBhvr>
                                      <p:to>
                                        <p:strVal val="visible"/>
                                      </p:to>
                                    </p:set>
                                    <p:animEffect transition="in" filter="wheel(1)">
                                      <p:cBhvr>
                                        <p:cTn id="42" dur="2000"/>
                                        <p:tgtEl>
                                          <p:spTgt spid="104859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1048598">
                                            <p:txEl>
                                              <p:pRg st="8" end="8"/>
                                            </p:txEl>
                                          </p:spTgt>
                                        </p:tgtEl>
                                        <p:attrNameLst>
                                          <p:attrName>style.visibility</p:attrName>
                                        </p:attrNameLst>
                                      </p:cBhvr>
                                      <p:to>
                                        <p:strVal val="visible"/>
                                      </p:to>
                                    </p:set>
                                    <p:animEffect transition="in" filter="wheel(1)">
                                      <p:cBhvr>
                                        <p:cTn id="47" dur="2000"/>
                                        <p:tgtEl>
                                          <p:spTgt spid="104859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1048598">
                                            <p:txEl>
                                              <p:pRg st="9" end="9"/>
                                            </p:txEl>
                                          </p:spTgt>
                                        </p:tgtEl>
                                        <p:attrNameLst>
                                          <p:attrName>style.visibility</p:attrName>
                                        </p:attrNameLst>
                                      </p:cBhvr>
                                      <p:to>
                                        <p:strVal val="visible"/>
                                      </p:to>
                                    </p:set>
                                    <p:animEffect transition="in" filter="wheel(1)">
                                      <p:cBhvr>
                                        <p:cTn id="52" dur="2000"/>
                                        <p:tgtEl>
                                          <p:spTgt spid="1048598">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1048598">
                                            <p:txEl>
                                              <p:pRg st="10" end="10"/>
                                            </p:txEl>
                                          </p:spTgt>
                                        </p:tgtEl>
                                        <p:attrNameLst>
                                          <p:attrName>style.visibility</p:attrName>
                                        </p:attrNameLst>
                                      </p:cBhvr>
                                      <p:to>
                                        <p:strVal val="visible"/>
                                      </p:to>
                                    </p:set>
                                    <p:animEffect transition="in" filter="wheel(1)">
                                      <p:cBhvr>
                                        <p:cTn id="57" dur="2000"/>
                                        <p:tgtEl>
                                          <p:spTgt spid="1048598">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grpId="0" nodeType="clickEffect">
                                  <p:stCondLst>
                                    <p:cond delay="0"/>
                                  </p:stCondLst>
                                  <p:childTnLst>
                                    <p:set>
                                      <p:cBhvr>
                                        <p:cTn id="61" dur="1" fill="hold">
                                          <p:stCondLst>
                                            <p:cond delay="0"/>
                                          </p:stCondLst>
                                        </p:cTn>
                                        <p:tgtEl>
                                          <p:spTgt spid="1048598">
                                            <p:txEl>
                                              <p:pRg st="11" end="11"/>
                                            </p:txEl>
                                          </p:spTgt>
                                        </p:tgtEl>
                                        <p:attrNameLst>
                                          <p:attrName>style.visibility</p:attrName>
                                        </p:attrNameLst>
                                      </p:cBhvr>
                                      <p:to>
                                        <p:strVal val="visible"/>
                                      </p:to>
                                    </p:set>
                                    <p:animEffect transition="in" filter="wheel(1)">
                                      <p:cBhvr>
                                        <p:cTn id="62" dur="2000"/>
                                        <p:tgtEl>
                                          <p:spTgt spid="1048598">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box(in)">
                                      <p:cBhvr>
                                        <p:cTn id="6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8" grpId="0" build="p"/>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r>
              <a:rPr lang="en-US" sz="4400" dirty="0">
                <a:solidFill>
                  <a:schemeClr val="tx1"/>
                </a:solidFill>
                <a:latin typeface="黑体" panose="02010609060101010101" pitchFamily="49" charset="-122"/>
                <a:ea typeface="黑体" panose="02010609060101010101" pitchFamily="49" charset="-122"/>
              </a:rPr>
              <a:t> </a:t>
            </a:r>
            <a:r>
              <a:rPr lang="en-US" sz="4400" dirty="0">
                <a:solidFill>
                  <a:srgbClr val="FF0000"/>
                </a:solidFill>
                <a:latin typeface="黑体" panose="02010609060101010101" pitchFamily="49" charset="-122"/>
                <a:ea typeface="黑体" panose="02010609060101010101" pitchFamily="49" charset="-122"/>
              </a:rPr>
              <a:t>2020高考语用压轴题——</a:t>
            </a:r>
            <a:r>
              <a:rPr lang="zh-CN" altLang="en-US" sz="4400" dirty="0">
                <a:solidFill>
                  <a:srgbClr val="0000CC"/>
                </a:solidFill>
                <a:latin typeface="黑体" panose="02010609060101010101" pitchFamily="49" charset="-122"/>
                <a:ea typeface="黑体" panose="02010609060101010101" pitchFamily="49" charset="-122"/>
              </a:rPr>
              <a:t>语段压缩</a:t>
            </a:r>
            <a:r>
              <a:rPr lang="zh-CN" altLang="en-US" sz="4400" dirty="0">
                <a:solidFill>
                  <a:srgbClr val="FF0000"/>
                </a:solidFill>
                <a:latin typeface="黑体" panose="02010609060101010101" pitchFamily="49" charset="-122"/>
                <a:ea typeface="黑体" panose="02010609060101010101" pitchFamily="49" charset="-122"/>
              </a:rPr>
              <a:t> </a:t>
            </a:r>
          </a:p>
        </p:txBody>
      </p:sp>
      <p:sp>
        <p:nvSpPr>
          <p:cNvPr id="1048598" name="内容占位符 2"/>
          <p:cNvSpPr>
            <a:spLocks noGrp="1"/>
          </p:cNvSpPr>
          <p:nvPr>
            <p:ph idx="1"/>
          </p:nvPr>
        </p:nvSpPr>
        <p:spPr>
          <a:xfrm>
            <a:off x="1097279" y="2108201"/>
            <a:ext cx="10208029" cy="3760891"/>
          </a:xfrm>
        </p:spPr>
        <p:txBody>
          <a:bodyPr>
            <a:normAutofit lnSpcReduction="10000"/>
          </a:bodyPr>
          <a:lstStyle/>
          <a:p>
            <a:r>
              <a:rPr lang="en-US" sz="2400" b="1" dirty="0">
                <a:solidFill>
                  <a:schemeClr val="tx1"/>
                </a:solidFill>
                <a:latin typeface="+mn-ea"/>
                <a:ea typeface="+mn-ea"/>
              </a:rPr>
              <a:t>           </a:t>
            </a:r>
          </a:p>
          <a:p>
            <a:r>
              <a:rPr lang="en-US" sz="2400" b="1" dirty="0">
                <a:solidFill>
                  <a:schemeClr val="tx1"/>
                </a:solidFill>
                <a:latin typeface="+mn-ea"/>
                <a:ea typeface="+mn-ea"/>
              </a:rPr>
              <a:t>           </a:t>
            </a:r>
            <a:r>
              <a:rPr lang="en-US" sz="2400" b="1" dirty="0">
                <a:solidFill>
                  <a:schemeClr val="bg1">
                    <a:lumMod val="50000"/>
                  </a:schemeClr>
                </a:solidFill>
                <a:latin typeface="+mn-ea"/>
                <a:ea typeface="+mn-ea"/>
              </a:rPr>
              <a:t> </a:t>
            </a:r>
            <a:r>
              <a:rPr lang="zh-CN" altLang="en-US" sz="4800" b="1" dirty="0">
                <a:solidFill>
                  <a:schemeClr val="bg1">
                    <a:lumMod val="50000"/>
                  </a:schemeClr>
                </a:solidFill>
                <a:latin typeface="黑体" panose="02010609060101010101" pitchFamily="49" charset="-122"/>
                <a:ea typeface="黑体" panose="02010609060101010101" pitchFamily="49" charset="-122"/>
              </a:rPr>
              <a:t>能力考查</a:t>
            </a:r>
            <a:r>
              <a:rPr lang="zh-CN" altLang="en-US" sz="4800" b="1" dirty="0">
                <a:solidFill>
                  <a:schemeClr val="bg1">
                    <a:lumMod val="50000"/>
                  </a:schemeClr>
                </a:solidFill>
                <a:latin typeface="+mn-ea"/>
                <a:ea typeface="+mn-ea"/>
              </a:rPr>
              <a:t>：</a:t>
            </a:r>
            <a:r>
              <a:rPr lang="en-US" sz="4800" b="1" dirty="0">
                <a:solidFill>
                  <a:schemeClr val="tx1"/>
                </a:solidFill>
                <a:latin typeface="+mn-ea"/>
                <a:ea typeface="+mn-ea"/>
              </a:rPr>
              <a:t>压缩语段考查学生对语段核心信息的</a:t>
            </a:r>
            <a:r>
              <a:rPr lang="zh-CN" altLang="en-US" sz="4800" b="1" dirty="0">
                <a:solidFill>
                  <a:schemeClr val="tx1"/>
                </a:solidFill>
                <a:latin typeface="+mn-ea"/>
                <a:ea typeface="+mn-ea"/>
              </a:rPr>
              <a:t>提炼</a:t>
            </a:r>
            <a:r>
              <a:rPr lang="en-US" sz="4800" b="1" dirty="0">
                <a:solidFill>
                  <a:schemeClr val="tx1"/>
                </a:solidFill>
                <a:latin typeface="+mn-ea"/>
                <a:ea typeface="+mn-ea"/>
              </a:rPr>
              <a:t>能力。</a:t>
            </a:r>
          </a:p>
          <a:p>
            <a:r>
              <a:rPr lang="en-US" sz="4800" b="1" dirty="0">
                <a:solidFill>
                  <a:schemeClr val="tx1"/>
                </a:solidFill>
                <a:latin typeface="+mn-ea"/>
                <a:ea typeface="+mn-ea"/>
              </a:rPr>
              <a:t>      </a:t>
            </a:r>
            <a:r>
              <a:rPr lang="zh-CN" altLang="en-US" sz="4800" b="1" dirty="0">
                <a:solidFill>
                  <a:schemeClr val="bg1">
                    <a:lumMod val="50000"/>
                  </a:schemeClr>
                </a:solidFill>
                <a:latin typeface="黑体" panose="02010609060101010101" pitchFamily="49" charset="-122"/>
                <a:ea typeface="黑体" panose="02010609060101010101" pitchFamily="49" charset="-122"/>
              </a:rPr>
              <a:t>题目位置</a:t>
            </a:r>
            <a:r>
              <a:rPr lang="zh-CN" altLang="en-US" sz="4800" b="1" dirty="0">
                <a:solidFill>
                  <a:schemeClr val="bg1">
                    <a:lumMod val="50000"/>
                  </a:schemeClr>
                </a:solidFill>
                <a:latin typeface="+mn-ea"/>
                <a:ea typeface="+mn-ea"/>
              </a:rPr>
              <a:t>：</a:t>
            </a:r>
            <a:r>
              <a:rPr lang="zh-CN" sz="4800" b="1" dirty="0">
                <a:solidFill>
                  <a:schemeClr val="tx1"/>
                </a:solidFill>
                <a:latin typeface="+mn-ea"/>
                <a:ea typeface="+mn-ea"/>
              </a:rPr>
              <a:t>语用最后一题，压轴题；分值</a:t>
            </a:r>
            <a:r>
              <a:rPr lang="en-US" altLang="zh-CN" sz="4800" b="1" dirty="0">
                <a:solidFill>
                  <a:schemeClr val="tx1"/>
                </a:solidFill>
                <a:latin typeface="+mn-ea"/>
                <a:ea typeface="+mn-ea"/>
              </a:rPr>
              <a:t>5</a:t>
            </a:r>
            <a:r>
              <a:rPr lang="zh-CN" altLang="en-US" sz="4800" b="1" dirty="0">
                <a:solidFill>
                  <a:schemeClr val="tx1"/>
                </a:solidFill>
                <a:latin typeface="+mn-ea"/>
                <a:ea typeface="+mn-ea"/>
              </a:rPr>
              <a:t>分。</a:t>
            </a: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Tree>
  </p:cSld>
  <p:clrMapOvr>
    <a:masterClrMapping/>
  </p:clrMapOvr>
  <p:transition>
    <p:randomBa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zh-CN" sz="4800" b="1" dirty="0">
                <a:solidFill>
                  <a:srgbClr val="0000CC"/>
                </a:solidFill>
                <a:latin typeface="楷体" panose="02010609060101010101" pitchFamily="49" charset="-122"/>
                <a:ea typeface="楷体" panose="02010609060101010101" pitchFamily="49" charset="-122"/>
                <a:sym typeface="+mn-ea"/>
              </a:rPr>
              <a:t>课外作业</a:t>
            </a: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 </a:t>
            </a:r>
            <a:r>
              <a:rPr sz="4800" b="1" dirty="0">
                <a:solidFill>
                  <a:srgbClr val="0000CC"/>
                </a:solidFill>
                <a:latin typeface="楷体" panose="02010609060101010101" pitchFamily="49" charset="-122"/>
                <a:ea typeface="楷体" panose="02010609060101010101" pitchFamily="49" charset="-122"/>
                <a:sym typeface="+mn-ea"/>
              </a:rPr>
              <a:t> </a:t>
            </a:r>
          </a:p>
        </p:txBody>
      </p:sp>
      <p:sp>
        <p:nvSpPr>
          <p:cNvPr id="1048598" name="内容占位符 2"/>
          <p:cNvSpPr>
            <a:spLocks noGrp="1"/>
          </p:cNvSpPr>
          <p:nvPr>
            <p:ph idx="1"/>
          </p:nvPr>
        </p:nvSpPr>
        <p:spPr>
          <a:xfrm>
            <a:off x="1707515" y="2171700"/>
            <a:ext cx="8518525" cy="2514600"/>
          </a:xfrm>
        </p:spPr>
        <p:txBody>
          <a:bodyPr>
            <a:normAutofit fontScale="25000" lnSpcReduction="20000"/>
          </a:bodyPr>
          <a:lstStyle/>
          <a:p>
            <a:pPr algn="l"/>
            <a:r>
              <a:rPr lang="en-US" sz="2400" b="1" dirty="0">
                <a:solidFill>
                  <a:schemeClr val="tx1"/>
                </a:solidFill>
                <a:latin typeface="+mn-ea"/>
                <a:ea typeface="+mn-ea"/>
              </a:rPr>
              <a:t>                </a:t>
            </a:r>
            <a:r>
              <a:rPr lang="en-US" sz="12570" b="1" dirty="0">
                <a:solidFill>
                  <a:schemeClr val="tx1"/>
                </a:solidFill>
                <a:latin typeface="+mn-ea"/>
                <a:ea typeface="+mn-ea"/>
              </a:rPr>
              <a:t>   </a:t>
            </a:r>
            <a:r>
              <a:rPr lang="en-US" sz="17600" b="1" dirty="0">
                <a:solidFill>
                  <a:schemeClr val="tx1"/>
                </a:solidFill>
                <a:latin typeface="+mn-ea"/>
                <a:ea typeface="+mn-ea"/>
              </a:rPr>
              <a:t>新闻类语段压缩专项强化训练</a:t>
            </a:r>
            <a:r>
              <a:rPr lang="zh-CN" sz="17600" dirty="0">
                <a:solidFill>
                  <a:srgbClr val="C00000"/>
                </a:solidFill>
                <a:latin typeface="微软雅黑" panose="020B0503020204020204" charset="-122"/>
                <a:ea typeface="微软雅黑" panose="020B0503020204020204" charset="-122"/>
                <a:cs typeface="微软雅黑" panose="020B0503020204020204" charset="-122"/>
              </a:rPr>
              <a:t> </a:t>
            </a:r>
            <a:endParaRPr lang="zh-CN" sz="12570" dirty="0">
              <a:solidFill>
                <a:srgbClr val="C00000"/>
              </a:solidFill>
              <a:latin typeface="微软雅黑" panose="020B0503020204020204" charset="-122"/>
              <a:ea typeface="微软雅黑" panose="020B0503020204020204" charset="-122"/>
              <a:cs typeface="微软雅黑" panose="020B0503020204020204" charset="-122"/>
            </a:endParaRPr>
          </a:p>
          <a:p>
            <a:r>
              <a:rPr lang="zh-CN" sz="8000" b="1" dirty="0">
                <a:solidFill>
                  <a:srgbClr val="C00000"/>
                </a:solidFill>
              </a:rPr>
              <a:t>     </a:t>
            </a:r>
            <a:r>
              <a:rPr lang="zh-CN" sz="12800" b="1" dirty="0">
                <a:solidFill>
                  <a:srgbClr val="C00000"/>
                </a:solidFill>
              </a:rPr>
              <a:t>荟萃2020年全国各地最新真题共</a:t>
            </a:r>
            <a:r>
              <a:rPr lang="en-US" altLang="zh-CN" sz="12800" b="1" dirty="0">
                <a:solidFill>
                  <a:srgbClr val="C00000"/>
                </a:solidFill>
              </a:rPr>
              <a:t>20</a:t>
            </a:r>
            <a:r>
              <a:rPr lang="zh-CN" altLang="en-US" sz="12800" b="1" dirty="0">
                <a:solidFill>
                  <a:srgbClr val="C00000"/>
                </a:solidFill>
              </a:rPr>
              <a:t>题</a:t>
            </a:r>
            <a:r>
              <a:rPr lang="zh-CN" sz="12800" b="1" dirty="0">
                <a:solidFill>
                  <a:srgbClr val="C00000"/>
                </a:solidFill>
              </a:rPr>
              <a:t>  </a:t>
            </a:r>
          </a:p>
          <a:p>
            <a:r>
              <a:rPr lang="zh-CN" sz="12800" b="1" dirty="0">
                <a:solidFill>
                  <a:srgbClr val="C00000"/>
                </a:solidFill>
              </a:rPr>
              <a:t>   强化训练，让你熟能生巧！！</a:t>
            </a:r>
            <a:endParaRPr lang="zh-CN" sz="8000" b="1" dirty="0">
              <a:solidFill>
                <a:srgbClr val="C00000"/>
              </a:solidFill>
            </a:endParaRPr>
          </a:p>
          <a:p>
            <a:r>
              <a:rPr lang="zh-CN" sz="8000" b="1" dirty="0">
                <a:solidFill>
                  <a:srgbClr val="C00000"/>
                </a:solidFill>
              </a:rPr>
              <a:t>    </a:t>
            </a:r>
          </a:p>
          <a:p>
            <a:r>
              <a:rPr lang="zh-CN" sz="8000" b="1" dirty="0">
                <a:solidFill>
                  <a:srgbClr val="C00000"/>
                </a:solidFill>
              </a:rPr>
              <a:t>     </a:t>
            </a:r>
          </a:p>
          <a:p>
            <a:r>
              <a:rPr lang="zh-CN" sz="3430" b="1" dirty="0">
                <a:solidFill>
                  <a:schemeClr val="bg1">
                    <a:lumMod val="50000"/>
                  </a:schemeClr>
                </a:solidFill>
              </a:rPr>
              <a:t>     </a:t>
            </a:r>
            <a:endParaRPr sz="3430" b="1" dirty="0">
              <a:gradFill>
                <a:gsLst>
                  <a:gs pos="0">
                    <a:srgbClr val="E30000"/>
                  </a:gs>
                  <a:gs pos="100000">
                    <a:srgbClr val="760303"/>
                  </a:gs>
                </a:gsLst>
                <a:lin scaled="0"/>
              </a:gradFill>
            </a:endParaRPr>
          </a:p>
          <a:p>
            <a:r>
              <a:rPr sz="4400" b="1" dirty="0"/>
              <a:t>    </a:t>
            </a:r>
            <a:r>
              <a:rPr sz="6000" b="1" dirty="0"/>
              <a:t> </a:t>
            </a:r>
          </a:p>
          <a:p>
            <a:r>
              <a:rPr sz="6000" b="1" dirty="0"/>
              <a:t> </a:t>
            </a:r>
          </a:p>
        </p:txBody>
      </p:sp>
      <p:pic>
        <p:nvPicPr>
          <p:cNvPr id="2097165" name="Picture 2" descr="http://img5.duitang.com/uploads/item/201410/02/20141002112447_LwYNv.thumb.224_0.jpeg"/>
          <p:cNvPicPr>
            <a:picLocks noChangeAspect="1" noChangeArrowheads="1"/>
          </p:cNvPicPr>
          <p:nvPr/>
        </p:nvPicPr>
        <p:blipFill>
          <a:blip r:embed="rId2" cstate="print"/>
          <a:srcRect b="5708"/>
          <a:stretch>
            <a:fillRect/>
          </a:stretch>
        </p:blipFill>
        <p:spPr bwMode="auto">
          <a:xfrm>
            <a:off x="9909175" y="3868420"/>
            <a:ext cx="1647190" cy="1951355"/>
          </a:xfrm>
          <a:prstGeom prst="rect">
            <a:avLst/>
          </a:prstGeom>
          <a:noFill/>
        </p:spPr>
      </p:pic>
    </p:spTree>
  </p:cSld>
  <p:clrMapOvr>
    <a:masterClrMapping/>
  </p:clrMapOvr>
  <p:transition>
    <p:randomBa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a:xfrm>
            <a:off x="1097280" y="286604"/>
            <a:ext cx="10058400" cy="989304"/>
          </a:xfrm>
        </p:spPr>
        <p:txBody>
          <a:bodyPr>
            <a:normAutofit/>
          </a:bodyPr>
          <a:lstStyle/>
          <a:p>
            <a:r>
              <a:rPr lang="en-US" altLang="zh-CN" sz="4400" dirty="0">
                <a:solidFill>
                  <a:srgbClr val="0000CC"/>
                </a:solidFill>
                <a:latin typeface="黑体" panose="02010609060101010101" pitchFamily="49" charset="-122"/>
                <a:ea typeface="黑体" panose="02010609060101010101" pitchFamily="49" charset="-122"/>
              </a:rPr>
              <a:t>2020</a:t>
            </a:r>
            <a:r>
              <a:rPr lang="zh-CN" altLang="en-US" sz="4400" dirty="0">
                <a:solidFill>
                  <a:srgbClr val="0000CC"/>
                </a:solidFill>
                <a:latin typeface="黑体" panose="02010609060101010101" pitchFamily="49" charset="-122"/>
                <a:ea typeface="黑体" panose="02010609060101010101" pitchFamily="49" charset="-122"/>
              </a:rPr>
              <a:t>高考</a:t>
            </a:r>
            <a:r>
              <a:rPr lang="en-US" sz="4000" b="1" spc="0"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（全国Ⅱ卷）</a:t>
            </a:r>
            <a:r>
              <a:rPr lang="zh-CN" altLang="en-US"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分值</a:t>
            </a:r>
            <a:r>
              <a:rPr lang="en-US" altLang="zh-CN"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5</a:t>
            </a:r>
            <a:r>
              <a:rPr lang="zh-CN" altLang="en-US"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分</a:t>
            </a:r>
            <a:endParaRPr lang="en-US" altLang="en-US" sz="4000" b="1" spc="0"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endParaRPr>
          </a:p>
        </p:txBody>
      </p:sp>
      <p:sp>
        <p:nvSpPr>
          <p:cNvPr id="1048598" name="内容占位符 2"/>
          <p:cNvSpPr>
            <a:spLocks noGrp="1"/>
          </p:cNvSpPr>
          <p:nvPr>
            <p:ph idx="1"/>
          </p:nvPr>
        </p:nvSpPr>
        <p:spPr>
          <a:xfrm>
            <a:off x="1097279" y="2108201"/>
            <a:ext cx="10208029" cy="3760891"/>
          </a:xfrm>
        </p:spPr>
        <p:txBody>
          <a:bodyPr>
            <a:normAutofit fontScale="25000" lnSpcReduction="20000"/>
          </a:bodyPr>
          <a:lstStyle/>
          <a:p>
            <a:r>
              <a:rPr lang="en-US" sz="2400" b="1" dirty="0">
                <a:solidFill>
                  <a:schemeClr val="tx1"/>
                </a:solidFill>
                <a:latin typeface="+mn-ea"/>
                <a:ea typeface="+mn-ea"/>
              </a:rPr>
              <a:t>         </a:t>
            </a:r>
            <a:r>
              <a:rPr lang="en-US" sz="2400" b="1" dirty="0">
                <a:solidFill>
                  <a:schemeClr val="tx1"/>
                </a:solidFill>
                <a:latin typeface="+mj-ea"/>
                <a:ea typeface="+mj-ea"/>
                <a:cs typeface="+mj-ea"/>
              </a:rPr>
              <a:t>    </a:t>
            </a:r>
            <a:r>
              <a:rPr lang="en-US" sz="6000" b="1" dirty="0">
                <a:solidFill>
                  <a:schemeClr val="tx1"/>
                </a:solidFill>
                <a:latin typeface="+mj-ea"/>
                <a:ea typeface="+mj-ea"/>
                <a:cs typeface="+mj-ea"/>
              </a:rPr>
              <a:t>请对下面这段新闻报道的文字进行压缩。要求保留关键信息。句子简洁流畅，不超过75个字。</a:t>
            </a:r>
            <a:r>
              <a:rPr lang="en-US" sz="6000" b="1" dirty="0">
                <a:solidFill>
                  <a:schemeClr val="tx1"/>
                </a:solidFill>
                <a:latin typeface="+mj-ea"/>
                <a:ea typeface="+mj-ea"/>
                <a:cs typeface="+mj-ea"/>
                <a:sym typeface="+mn-ea"/>
              </a:rPr>
              <a:t>（5分）</a:t>
            </a:r>
            <a:endParaRPr lang="en-US" sz="6000" b="1" dirty="0">
              <a:solidFill>
                <a:schemeClr val="tx1"/>
              </a:solidFill>
              <a:latin typeface="+mj-ea"/>
              <a:ea typeface="+mj-ea"/>
              <a:cs typeface="+mj-ea"/>
            </a:endParaRPr>
          </a:p>
          <a:p>
            <a:r>
              <a:rPr lang="en-US" sz="90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a:t>
            </a:r>
            <a:r>
              <a:rPr lang="en-US" sz="96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2020年6月1日，中共中央、国务院公布《海南自由贸易港建设总体方案》（以下简称《方案》），对建设海南自贸港做了全面部署和具体安排。海南自贸港建设有了明确的时间表和路线图。《方案》明确海南自贸港的实施范围为海南岛全岛。《方案》提出，海南自贸港的发展目标是，到2025年初步建立以贸易自由便利和投资自由便利为重点的自由贸易港政策制度体系，到2035年成为我国开放型经济新高地，到本世纪中叶全面建成具有较强国际影响力的高水平自由贸易港。《</a:t>
            </a:r>
            <a:r>
              <a:rPr lang="en-US" sz="9600" b="1" dirty="0" err="1">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方案》的公布标志着海南自贸港建设进入全面实施阶段</a:t>
            </a:r>
            <a:r>
              <a:rPr lang="en-US" sz="9600" b="1" dirty="0" smtClean="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a:t>
            </a:r>
            <a:endParaRPr lang="en-US" sz="96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Tree>
  </p:cSld>
  <p:clrMapOvr>
    <a:masterClrMapping/>
  </p:clrMapOvr>
  <p:transition>
    <p:randomBa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r>
              <a:rPr lang="en-US" altLang="zh-CN" sz="4400" dirty="0">
                <a:solidFill>
                  <a:srgbClr val="0000CC"/>
                </a:solidFill>
                <a:latin typeface="黑体" panose="02010609060101010101" pitchFamily="49" charset="-122"/>
                <a:ea typeface="黑体" panose="02010609060101010101" pitchFamily="49" charset="-122"/>
              </a:rPr>
              <a:t>2020</a:t>
            </a:r>
            <a:r>
              <a:rPr lang="zh-CN" altLang="en-US" sz="4400" dirty="0">
                <a:solidFill>
                  <a:srgbClr val="0000CC"/>
                </a:solidFill>
                <a:latin typeface="黑体" panose="02010609060101010101" pitchFamily="49" charset="-122"/>
                <a:ea typeface="黑体" panose="02010609060101010101" pitchFamily="49" charset="-122"/>
              </a:rPr>
              <a:t>高考</a:t>
            </a:r>
            <a:r>
              <a:rPr lang="en-US" sz="4000" b="1" spc="0"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（全国Ⅲ卷）</a:t>
            </a:r>
            <a:r>
              <a:rPr lang="zh-CN" altLang="en-US"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分值</a:t>
            </a:r>
            <a:r>
              <a:rPr lang="en-US" altLang="zh-CN"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5</a:t>
            </a:r>
            <a:r>
              <a:rPr lang="zh-CN" altLang="en-US"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分</a:t>
            </a:r>
            <a:endParaRPr lang="en-US" altLang="en-US" sz="4000" b="1" spc="0"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endParaRPr>
          </a:p>
        </p:txBody>
      </p:sp>
      <p:sp>
        <p:nvSpPr>
          <p:cNvPr id="1048598" name="内容占位符 2"/>
          <p:cNvSpPr>
            <a:spLocks noGrp="1"/>
          </p:cNvSpPr>
          <p:nvPr>
            <p:ph idx="1"/>
          </p:nvPr>
        </p:nvSpPr>
        <p:spPr>
          <a:xfrm>
            <a:off x="1097279" y="2108201"/>
            <a:ext cx="10208029" cy="3760891"/>
          </a:xfrm>
        </p:spPr>
        <p:txBody>
          <a:bodyPr>
            <a:normAutofit fontScale="32500" lnSpcReduction="20000"/>
          </a:bodyPr>
          <a:lstStyle/>
          <a:p>
            <a:r>
              <a:rPr lang="en-US" sz="2400" b="1" dirty="0">
                <a:solidFill>
                  <a:schemeClr val="tx1"/>
                </a:solidFill>
                <a:latin typeface="+mn-ea"/>
                <a:ea typeface="+mn-ea"/>
              </a:rPr>
              <a:t>         </a:t>
            </a:r>
            <a:r>
              <a:rPr lang="en-US" sz="6000" b="1" dirty="0">
                <a:solidFill>
                  <a:schemeClr val="tx1"/>
                </a:solidFill>
                <a:latin typeface="+mj-ea"/>
                <a:ea typeface="+mj-ea"/>
                <a:cs typeface="+mj-ea"/>
              </a:rPr>
              <a:t> 21.请对下面这段新闻报道的文字进行压缩，要求保留关键信息，句子简洁流畅，不超过80个字。</a:t>
            </a:r>
          </a:p>
          <a:p>
            <a:r>
              <a:rPr lang="en-US" sz="90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a:t>
            </a:r>
            <a:r>
              <a:rPr lang="en-US" sz="112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2020年6月3日，国资委召开中央企业助力湖北疫后重振发展视频会议。在视频会议上，国资委表示，支持将武汉纳入区域性国资国企综合改革试验区，打造改革高地，要继续加大力度，推动各项政策措施在湖北早落地、早见效、早受益，把政策优势转化为发展优势，更好地助力湖北疫后重振。在视频会议现场，央企和湖北省签署72个项目，在原定今年对湖北计划总投资3900亿元基础上，将新增投资超过3200亿元。</a:t>
            </a: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Tree>
  </p:cSld>
  <p:clrMapOvr>
    <a:masterClrMapping/>
  </p:clrMapOvr>
  <p:transition>
    <p:randomBa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r>
              <a:rPr lang="en-US" altLang="zh-CN" sz="4400" dirty="0">
                <a:solidFill>
                  <a:srgbClr val="0000CC"/>
                </a:solidFill>
                <a:latin typeface="黑体" panose="02010609060101010101" pitchFamily="49" charset="-122"/>
                <a:ea typeface="黑体" panose="02010609060101010101" pitchFamily="49" charset="-122"/>
              </a:rPr>
              <a:t>2020</a:t>
            </a:r>
            <a:r>
              <a:rPr lang="zh-CN" altLang="en-US" sz="4400" dirty="0">
                <a:solidFill>
                  <a:srgbClr val="0000CC"/>
                </a:solidFill>
                <a:latin typeface="黑体" panose="02010609060101010101" pitchFamily="49" charset="-122"/>
                <a:ea typeface="黑体" panose="02010609060101010101" pitchFamily="49" charset="-122"/>
              </a:rPr>
              <a:t>高考</a:t>
            </a:r>
            <a:r>
              <a:rPr lang="en-US" sz="4000" b="1" spc="0"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新高考卷Ⅰ（山东卷）</a:t>
            </a:r>
            <a:r>
              <a:rPr lang="zh-CN" altLang="en-US"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分值</a:t>
            </a:r>
            <a:r>
              <a:rPr lang="en-US" altLang="zh-CN"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5</a:t>
            </a:r>
            <a:r>
              <a:rPr lang="zh-CN" altLang="en-US"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分</a:t>
            </a:r>
            <a:endParaRPr lang="en-US" altLang="en-US" sz="4000" b="1" spc="0"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endParaRPr>
          </a:p>
        </p:txBody>
      </p:sp>
      <p:sp>
        <p:nvSpPr>
          <p:cNvPr id="1048598" name="内容占位符 2"/>
          <p:cNvSpPr>
            <a:spLocks noGrp="1"/>
          </p:cNvSpPr>
          <p:nvPr>
            <p:ph idx="1"/>
          </p:nvPr>
        </p:nvSpPr>
        <p:spPr>
          <a:xfrm>
            <a:off x="1097279" y="2108201"/>
            <a:ext cx="10208029" cy="3760891"/>
          </a:xfrm>
        </p:spPr>
        <p:txBody>
          <a:bodyPr>
            <a:normAutofit fontScale="32500" lnSpcReduction="20000"/>
          </a:bodyPr>
          <a:lstStyle/>
          <a:p>
            <a:r>
              <a:rPr lang="en-US" sz="2400" b="1" dirty="0">
                <a:solidFill>
                  <a:schemeClr val="tx1"/>
                </a:solidFill>
                <a:latin typeface="+mn-ea"/>
                <a:ea typeface="+mn-ea"/>
              </a:rPr>
              <a:t>         </a:t>
            </a:r>
            <a:r>
              <a:rPr lang="en-US" sz="2400" b="1" dirty="0">
                <a:solidFill>
                  <a:schemeClr val="tx1"/>
                </a:solidFill>
                <a:latin typeface="+mj-ea"/>
                <a:ea typeface="+mj-ea"/>
                <a:cs typeface="+mj-ea"/>
              </a:rPr>
              <a:t>    </a:t>
            </a:r>
            <a:r>
              <a:rPr lang="en-US" sz="6000" b="1" dirty="0">
                <a:solidFill>
                  <a:schemeClr val="tx1"/>
                </a:solidFill>
                <a:latin typeface="+mj-ea"/>
                <a:ea typeface="+mj-ea"/>
                <a:cs typeface="+mj-ea"/>
              </a:rPr>
              <a:t>22.请对下面这段新闻报道的文字进行压缩，要求保留关键信息，句子简洁流畅，不超过60个字。</a:t>
            </a:r>
          </a:p>
          <a:p>
            <a:r>
              <a:rPr lang="en-US" sz="6000" b="1" dirty="0">
                <a:solidFill>
                  <a:schemeClr val="tx1"/>
                </a:solidFill>
                <a:latin typeface="+mj-ea"/>
                <a:ea typeface="+mj-ea"/>
                <a:cs typeface="+mj-ea"/>
              </a:rPr>
              <a:t>           </a:t>
            </a:r>
            <a:r>
              <a:rPr lang="en-US" sz="112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总部位于日内瓦的世界经济论坛2020年6月3日发布新闻公报宣布，第51届世界经济论坛年会将于2021年1月举行，年会主题为“世界的复兴”。新闻公报介绍，“世界的复兴”这一目标将致力于共同迅速地建立起世界范围内经济和社会体系的基础，以塑造一个更加公平，更可持续和更具韧性的未来。届时，年会将以线下和线上两种方式进行，世界经济论坛将和瑞士政府一道，确保会议安全。</a:t>
            </a: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spTree>
  </p:cSld>
  <p:clrMapOvr>
    <a:masterClrMapping/>
  </p:clrMapOvr>
  <p:transition>
    <p:randomBa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r>
              <a:rPr lang="en-US" sz="4400" dirty="0">
                <a:solidFill>
                  <a:schemeClr val="tx1"/>
                </a:solidFill>
                <a:latin typeface="黑体" panose="02010609060101010101" pitchFamily="49" charset="-122"/>
                <a:ea typeface="黑体" panose="02010609060101010101" pitchFamily="49" charset="-122"/>
              </a:rPr>
              <a:t> </a:t>
            </a:r>
            <a:r>
              <a:rPr lang="zh-CN" altLang="en-US" sz="4000" dirty="0">
                <a:solidFill>
                  <a:schemeClr val="tx1">
                    <a:lumMod val="95000"/>
                    <a:lumOff val="5000"/>
                  </a:schemeClr>
                </a:solidFill>
                <a:latin typeface="楷体" panose="02010609060101010101" pitchFamily="49" charset="-122"/>
                <a:ea typeface="楷体" panose="02010609060101010101" pitchFamily="49" charset="-122"/>
                <a:sym typeface="+mn-ea"/>
              </a:rPr>
              <a:t>本课任务：</a:t>
            </a:r>
            <a:r>
              <a:rPr lang="zh-CN" altLang="en-US" sz="4000" dirty="0">
                <a:solidFill>
                  <a:srgbClr val="FF0000"/>
                </a:solidFill>
                <a:latin typeface="黑体" panose="02010609060101010101" pitchFamily="49" charset="-122"/>
                <a:ea typeface="黑体" panose="02010609060101010101" pitchFamily="49" charset="-122"/>
              </a:rPr>
              <a:t>紧跟新高考</a:t>
            </a:r>
            <a:r>
              <a:rPr lang="en-US" altLang="zh-CN" sz="4000" dirty="0">
                <a:solidFill>
                  <a:srgbClr val="FF0000"/>
                </a:solidFill>
                <a:latin typeface="黑体" panose="02010609060101010101" pitchFamily="49" charset="-122"/>
                <a:ea typeface="黑体" panose="02010609060101010101" pitchFamily="49" charset="-122"/>
              </a:rPr>
              <a:t>——</a:t>
            </a:r>
            <a:r>
              <a:rPr lang="zh-CN" altLang="en-US" sz="4000" dirty="0">
                <a:solidFill>
                  <a:srgbClr val="FF0000"/>
                </a:solidFill>
                <a:latin typeface="黑体" panose="02010609060101010101" pitchFamily="49" charset="-122"/>
                <a:ea typeface="黑体" panose="02010609060101010101" pitchFamily="49" charset="-122"/>
              </a:rPr>
              <a:t>新闻类语段压缩 </a:t>
            </a: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pPr rtl="0"/>
              <a:t>2020/9/27</a:t>
            </a:fld>
            <a:endParaRPr lang="en-US" dirty="0"/>
          </a:p>
        </p:txBody>
      </p:sp>
      <p:pic>
        <p:nvPicPr>
          <p:cNvPr id="2097153" name="Picture 11" descr="http://hbimg.b0.upaiyun.com/57ddbbc10ca09c446f48e0f380996aa2ef45764a2857f-l9xE06_fw658"/>
          <p:cNvPicPr>
            <a:picLocks noChangeAspect="1" noChangeArrowheads="1"/>
          </p:cNvPicPr>
          <p:nvPr/>
        </p:nvPicPr>
        <p:blipFill>
          <a:blip r:embed="rId2" cstate="print"/>
          <a:srcRect/>
          <a:stretch>
            <a:fillRect/>
          </a:stretch>
        </p:blipFill>
        <p:spPr bwMode="auto">
          <a:xfrm>
            <a:off x="3342640" y="2249170"/>
            <a:ext cx="4785995" cy="3338195"/>
          </a:xfrm>
          <a:prstGeom prst="rect">
            <a:avLst/>
          </a:prstGeom>
          <a:noFill/>
        </p:spPr>
      </p:pic>
    </p:spTree>
  </p:cSld>
  <p:clrMapOvr>
    <a:masterClrMapping/>
  </p:clrMapOvr>
  <p:transition>
    <p:randomBa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174790f6-3b1a-4f80-b793-c451b1a0e1e8}"/>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174790f6-3b1a-4f80-b793-c451b1a0e1e8}"/>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540,&quot;width&quot;:8895}"/>
</p:tagLst>
</file>

<file path=ppt/theme/theme1.xml><?xml version="1.0" encoding="utf-8"?>
<a:theme xmlns:a="http://schemas.openxmlformats.org/drawingml/2006/main" name="1_RetrospectVTI">
  <a:themeElements>
    <a:clrScheme name="Custom 37">
      <a:dk1>
        <a:srgbClr val="000000"/>
      </a:dk1>
      <a:lt1>
        <a:srgbClr val="FFFFFF"/>
      </a:lt1>
      <a:dk2>
        <a:srgbClr val="4A5356"/>
      </a:dk2>
      <a:lt2>
        <a:srgbClr val="E8E3CE"/>
      </a:lt2>
      <a:accent1>
        <a:srgbClr val="9BA8B7"/>
      </a:accent1>
      <a:accent2>
        <a:srgbClr val="E6A02E"/>
      </a:accent2>
      <a:accent3>
        <a:srgbClr val="BF6A3B"/>
      </a:accent3>
      <a:accent4>
        <a:srgbClr val="92987A"/>
      </a:accent4>
      <a:accent5>
        <a:srgbClr val="857659"/>
      </a:accent5>
      <a:accent6>
        <a:srgbClr val="A0988C"/>
      </a:accent6>
      <a:hlink>
        <a:srgbClr val="00B0F0"/>
      </a:hlink>
      <a:folHlink>
        <a:srgbClr val="738F97"/>
      </a:folHlink>
    </a:clrScheme>
    <a:fontScheme name="Retrospect">
      <a:majorFont>
        <a:latin typeface="Bookman Old Style"/>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2859</Words>
  <Application>Microsoft Office PowerPoint</Application>
  <PresentationFormat>自定义</PresentationFormat>
  <Paragraphs>317</Paragraphs>
  <Slides>50</Slides>
  <Notes>0</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1_RetrospectVTI</vt:lpstr>
      <vt:lpstr>幻灯片 1</vt:lpstr>
      <vt:lpstr>幻灯片 2</vt:lpstr>
      <vt:lpstr> 新闻类压缩——不同题型 </vt:lpstr>
      <vt:lpstr>2020高考真题（全国Ⅰ卷）湖北用卷分值5分</vt:lpstr>
      <vt:lpstr> 2020高考语用压轴题——语段压缩 </vt:lpstr>
      <vt:lpstr>2020高考（全国Ⅱ卷）分值5分</vt:lpstr>
      <vt:lpstr>2020高考（全国Ⅲ卷）分值5分</vt:lpstr>
      <vt:lpstr>2020高考新高考卷Ⅰ（山东卷）分值5分</vt:lpstr>
      <vt:lpstr> 本课任务：紧跟新高考——新闻类语段压缩 </vt:lpstr>
      <vt:lpstr> 新闻类语段压缩——技法指导（五点技巧） </vt:lpstr>
      <vt:lpstr>01 了解题型，明确答题要求 </vt:lpstr>
      <vt:lpstr>幻灯片 12</vt:lpstr>
      <vt:lpstr>幻灯片 13</vt:lpstr>
      <vt:lpstr>02 认识新闻，弄清新闻结构</vt:lpstr>
      <vt:lpstr>新闻结构</vt:lpstr>
      <vt:lpstr>新闻结构</vt:lpstr>
      <vt:lpstr> 2020年山东省高考语文试卷 （新高考全国Ⅰ卷)</vt:lpstr>
      <vt:lpstr> 2020年山东省高考语文试卷 （新高考全国Ⅰ卷)</vt:lpstr>
      <vt:lpstr> 2020年山东省高考语文试卷 （新高考全国Ⅰ卷)</vt:lpstr>
      <vt:lpstr> 2020年山东省高考语文试卷 （新高考全国Ⅰ卷)</vt:lpstr>
      <vt:lpstr>02 认识新闻，弄清新闻结构</vt:lpstr>
      <vt:lpstr>随堂练·2020高考全国Ⅱ卷（找出导语、主体和背景）</vt:lpstr>
      <vt:lpstr>随堂练·2020高考全国Ⅱ卷</vt:lpstr>
      <vt:lpstr>02 认识新闻，弄清新闻结构</vt:lpstr>
      <vt:lpstr>03 死盯导语，抓住压缩核心</vt:lpstr>
      <vt:lpstr>【2020年高考新课标Ⅰ卷】</vt:lpstr>
      <vt:lpstr>导语是压缩的重中之重</vt:lpstr>
      <vt:lpstr>随堂练【2020年高考新课标Ⅱ卷】</vt:lpstr>
      <vt:lpstr>随堂练【2020年高考新课标Ⅲ卷】</vt:lpstr>
      <vt:lpstr>随堂练【2020年高考新课标Ⅲ卷】</vt:lpstr>
      <vt:lpstr>重要感悟 </vt:lpstr>
      <vt:lpstr>04  分清主次，提炼关键信息</vt:lpstr>
      <vt:lpstr>04 分清主次，提炼关键信息</vt:lpstr>
      <vt:lpstr>随堂练·2020年高考新课标Ⅰ卷 找出主要信息</vt:lpstr>
      <vt:lpstr>先找出主要信息</vt:lpstr>
      <vt:lpstr>随堂练·初步整合主要信息</vt:lpstr>
      <vt:lpstr>随堂练·根据字数再压缩</vt:lpstr>
      <vt:lpstr>随堂练·根据字数再压缩</vt:lpstr>
      <vt:lpstr>幻灯片 39</vt:lpstr>
      <vt:lpstr>05 精益求精，语言简洁</vt:lpstr>
      <vt:lpstr>05 精益求精，语言简洁</vt:lpstr>
      <vt:lpstr>随堂练·2020年高考新课标Ⅲ卷</vt:lpstr>
      <vt:lpstr>05 精益求精，语言流畅</vt:lpstr>
      <vt:lpstr>05 精益求精，语言流畅</vt:lpstr>
      <vt:lpstr>05 精益求精，语言流畅</vt:lpstr>
      <vt:lpstr>05 精益求精，语言流畅</vt:lpstr>
      <vt:lpstr>课堂练习·2019年高考新课标Ⅱ卷  </vt:lpstr>
      <vt:lpstr>课堂练习  </vt:lpstr>
      <vt:lpstr>本课小结  </vt:lpstr>
      <vt:lpstr>课外作业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54</cp:revision>
  <dcterms:created xsi:type="dcterms:W3CDTF">2020-09-02T03:15:00Z</dcterms:created>
  <dcterms:modified xsi:type="dcterms:W3CDTF">2020-09-27T01:48:00Z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