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62.xml" ContentType="application/vnd.openxmlformats-officedocument.presentationml.tags+xml"/>
  <Override PartName="/ppt/tags/tag63.xml" ContentType="application/vnd.openxmlformats-officedocument.presentationml.tags+xml"/>
  <Override PartName="/ppt/notesSlides/notesSlide1.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handoutMasterIdLst>
    <p:handoutMasterId r:id="rId29"/>
  </p:handoutMasterIdLst>
  <p:sldIdLst>
    <p:sldId id="256" r:id="rId2"/>
    <p:sldId id="257" r:id="rId3"/>
    <p:sldId id="258" r:id="rId4"/>
    <p:sldId id="259" r:id="rId5"/>
    <p:sldId id="263" r:id="rId6"/>
    <p:sldId id="262" r:id="rId7"/>
    <p:sldId id="265" r:id="rId8"/>
    <p:sldId id="267" r:id="rId9"/>
    <p:sldId id="268" r:id="rId10"/>
    <p:sldId id="269" r:id="rId11"/>
    <p:sldId id="266" r:id="rId12"/>
    <p:sldId id="280" r:id="rId13"/>
    <p:sldId id="281" r:id="rId14"/>
    <p:sldId id="270" r:id="rId15"/>
    <p:sldId id="271" r:id="rId16"/>
    <p:sldId id="272" r:id="rId17"/>
    <p:sldId id="273" r:id="rId18"/>
    <p:sldId id="274" r:id="rId19"/>
    <p:sldId id="275" r:id="rId20"/>
    <p:sldId id="276" r:id="rId21"/>
    <p:sldId id="277" r:id="rId22"/>
    <p:sldId id="292" r:id="rId23"/>
    <p:sldId id="293" r:id="rId24"/>
    <p:sldId id="294" r:id="rId25"/>
    <p:sldId id="291" r:id="rId26"/>
    <p:sldId id="282"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5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65" d="100"/>
          <a:sy n="65" d="100"/>
        </p:scale>
        <p:origin x="80" y="212"/>
      </p:cViewPr>
      <p:guideLst>
        <p:guide orient="horz" pos="2160"/>
        <p:guide pos="3854"/>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t>2020/4/11</a:t>
            </a:fld>
            <a:endParaRPr lang="zh-CN" altLang="en-US">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t>‹#›</a:t>
            </a:fld>
            <a:endParaRPr lang="zh-CN" altLang="en-US">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t>2020/4/11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5" Type="http://schemas.openxmlformats.org/officeDocument/2006/relationships/slideMaster" Target="../slideMasters/slideMaster1.xml"/><Relationship Id="rId4" Type="http://schemas.openxmlformats.org/officeDocument/2006/relationships/tags" Target="../tags/tag6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2020/4/11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2020/4/11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2020/4/11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2020/4/11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2020/4/11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2020/4/11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2020/4/11</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2020/4/11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2020/4/11</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2020/4/11</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2020/4/11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2020/4/11</a:t>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tags" Target="../tags/tag62.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5.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9.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0.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4.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5.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6.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7.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8.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5.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p:txBody>
          <a:bodyPr/>
          <a:lstStyle/>
          <a:p>
            <a:r>
              <a:rPr lang="zh-CN" altLang="en-US" b="1">
                <a:solidFill>
                  <a:srgbClr val="FF0000"/>
                </a:solidFill>
              </a:rPr>
              <a:t>实用类文本的考查探析</a:t>
            </a:r>
          </a:p>
        </p:txBody>
      </p:sp>
      <p:sp>
        <p:nvSpPr>
          <p:cNvPr id="5" name="副标题 4">
            <a:extLst>
              <a:ext uri="{FF2B5EF4-FFF2-40B4-BE49-F238E27FC236}">
                <a16:creationId xmlns:a16="http://schemas.microsoft.com/office/drawing/2014/main" id="{C5873CAC-4C77-4598-BB92-6A07FD8D4329}"/>
              </a:ext>
            </a:extLst>
          </p:cNvPr>
          <p:cNvSpPr>
            <a:spLocks noGrp="1"/>
          </p:cNvSpPr>
          <p:nvPr>
            <p:ph type="subTitle" idx="1"/>
          </p:nvPr>
        </p:nvSpPr>
        <p:spPr/>
        <p:txBody>
          <a:bodyPr/>
          <a:lstStyle/>
          <a:p>
            <a:endParaRPr lang="zh-CN" altLang="en-US"/>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9925" y="755650"/>
            <a:ext cx="10852150" cy="5581650"/>
          </a:xfrm>
        </p:spPr>
        <p:txBody>
          <a:bodyPr/>
          <a:lstStyle/>
          <a:p>
            <a:pPr>
              <a:lnSpc>
                <a:spcPct val="100000"/>
              </a:lnSpc>
            </a:pPr>
            <a:r>
              <a:rPr lang="zh-CN" altLang="en-US" sz="2000" b="1">
                <a:solidFill>
                  <a:schemeClr val="tx1"/>
                </a:solidFill>
              </a:rPr>
              <a:t>1. 下列对“志愿服务”相关内容的理解和分析，不正确的一项是（  ）</a:t>
            </a:r>
          </a:p>
          <a:p>
            <a:pPr>
              <a:lnSpc>
                <a:spcPct val="100000"/>
              </a:lnSpc>
            </a:pPr>
            <a:r>
              <a:rPr lang="zh-CN" altLang="en-US" sz="2000" b="1">
                <a:solidFill>
                  <a:schemeClr val="tx1"/>
                </a:solidFill>
              </a:rPr>
              <a:t>A. 集体记忆的建构帮助“鸟巢一代”志愿者提升了志愿服务的水平，让他们能够更好地融入奥运会，最终成就自己。</a:t>
            </a:r>
          </a:p>
          <a:p>
            <a:pPr>
              <a:lnSpc>
                <a:spcPct val="100000"/>
              </a:lnSpc>
            </a:pPr>
            <a:r>
              <a:rPr lang="zh-CN" altLang="en-US" sz="2000" b="1">
                <a:solidFill>
                  <a:schemeClr val="tx1"/>
                </a:solidFill>
              </a:rPr>
              <a:t>B. 2008年北京奥运会志愿服务的经历对“鸟巢一代”志愿者产生了巨大的影响，他们将这段经历内化为一种志愿精神。</a:t>
            </a:r>
          </a:p>
          <a:p>
            <a:pPr>
              <a:lnSpc>
                <a:spcPct val="100000"/>
              </a:lnSpc>
            </a:pPr>
            <a:r>
              <a:rPr lang="zh-CN" altLang="en-US" sz="2000" b="1">
                <a:solidFill>
                  <a:schemeClr val="tx1"/>
                </a:solidFill>
              </a:rPr>
              <a:t>C. 志愿服务不能单纯理解为志愿者只有奉献，没有获得，其实志愿服务对于志愿者提升个人价值、增长职业技能等会有所帮助。</a:t>
            </a:r>
          </a:p>
          <a:p>
            <a:pPr>
              <a:lnSpc>
                <a:spcPct val="100000"/>
              </a:lnSpc>
            </a:pPr>
            <a:r>
              <a:rPr lang="zh-CN" altLang="en-US" sz="2000" b="1">
                <a:solidFill>
                  <a:schemeClr val="tx1"/>
                </a:solidFill>
              </a:rPr>
              <a:t>D. 北京2022年冬奥会的志愿服务可以满足一些青少年作为社会成员参与社会建设的愿望，为他们提供实践的平台。</a:t>
            </a:r>
          </a:p>
          <a:p>
            <a:pPr>
              <a:lnSpc>
                <a:spcPct val="100000"/>
              </a:lnSpc>
            </a:pPr>
            <a:r>
              <a:rPr lang="zh-CN" altLang="en-US" sz="2000" b="1">
                <a:solidFill>
                  <a:srgbClr val="FF0000"/>
                </a:solidFill>
              </a:rPr>
              <a:t>原文比对：这批被誉为“鸟巢一代”的奥运志愿者通过积极参与和真诚奉献，在奥运会的平台上展现、锻炼和成就了自己，奥运会服务经历给“鸟巢一代”志愿者烙下了深深的印记，可以发现，奥运志愿服务的实践产生了一种共同的精神素养，志愿者分享的回忆背后所蕴含的价值取向与我国倡导的“爱国”“敬业”“诚信”“友善”等社会主义核心价值观有着较高的契合。</a:t>
            </a:r>
          </a:p>
          <a:p>
            <a:pPr>
              <a:lnSpc>
                <a:spcPct val="100000"/>
              </a:lnSpc>
            </a:pPr>
            <a:r>
              <a:rPr lang="zh-CN" altLang="en-US" sz="2000" b="1">
                <a:solidFill>
                  <a:srgbClr val="FF0000"/>
                </a:solidFill>
              </a:rPr>
              <a:t>无中生有</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a:solidFill>
                  <a:srgbClr val="FF0000"/>
                </a:solidFill>
                <a:sym typeface="+mn-ea"/>
              </a:rPr>
              <a:t>江苏卷客观题一表述及设错特点</a:t>
            </a:r>
            <a:endParaRPr lang="zh-CN" altLang="en-US">
              <a:solidFill>
                <a:srgbClr val="FF0000"/>
              </a:solidFill>
              <a:sym typeface="+mn-ea"/>
            </a:endParaRPr>
          </a:p>
        </p:txBody>
      </p:sp>
      <p:sp>
        <p:nvSpPr>
          <p:cNvPr id="3" name="内容占位符 2"/>
          <p:cNvSpPr>
            <a:spLocks noGrp="1"/>
          </p:cNvSpPr>
          <p:nvPr>
            <p:ph idx="1"/>
          </p:nvPr>
        </p:nvSpPr>
        <p:spPr>
          <a:xfrm>
            <a:off x="504825" y="1296035"/>
            <a:ext cx="11229340" cy="5041265"/>
          </a:xfrm>
        </p:spPr>
        <p:txBody>
          <a:bodyPr/>
          <a:lstStyle/>
          <a:p>
            <a:pPr>
              <a:lnSpc>
                <a:spcPct val="100000"/>
              </a:lnSpc>
            </a:pPr>
            <a:r>
              <a:rPr lang="zh-CN" altLang="en-US" sz="2400" b="1">
                <a:solidFill>
                  <a:schemeClr val="tx1"/>
                </a:solidFill>
              </a:rPr>
              <a:t>1. 下列对文中“引桥”的理解，不正确的一项（   ）</a:t>
            </a:r>
          </a:p>
          <a:p>
            <a:pPr>
              <a:lnSpc>
                <a:spcPct val="100000"/>
              </a:lnSpc>
            </a:pPr>
            <a:r>
              <a:rPr lang="zh-CN" altLang="en-US" sz="2400" b="1">
                <a:solidFill>
                  <a:schemeClr val="tx1"/>
                </a:solidFill>
              </a:rPr>
              <a:t>A. 引桥是建造在河的两岸有一定坡度的桥，其作用是引导车辆驶上正桥。</a:t>
            </a:r>
          </a:p>
          <a:p>
            <a:pPr>
              <a:lnSpc>
                <a:spcPct val="100000"/>
              </a:lnSpc>
            </a:pPr>
            <a:r>
              <a:rPr lang="zh-CN" altLang="en-US" sz="2400" b="1">
                <a:solidFill>
                  <a:schemeClr val="tx1"/>
                </a:solidFill>
              </a:rPr>
              <a:t>B. 在设计引桥时，需要综合考虑空间高度、桥梁造价、城市规划等因素。</a:t>
            </a:r>
          </a:p>
          <a:p>
            <a:pPr>
              <a:lnSpc>
                <a:spcPct val="100000"/>
              </a:lnSpc>
            </a:pPr>
            <a:r>
              <a:rPr lang="zh-CN" altLang="en-US" sz="2400" b="1">
                <a:solidFill>
                  <a:schemeClr val="tx1"/>
                </a:solidFill>
              </a:rPr>
              <a:t>C. 引桥方便了水上交通，但会妨碍陆上交通，因为上引桥的车辆必须绕道。</a:t>
            </a:r>
          </a:p>
          <a:p>
            <a:pPr>
              <a:lnSpc>
                <a:spcPct val="100000"/>
              </a:lnSpc>
            </a:pPr>
            <a:r>
              <a:rPr lang="zh-CN" altLang="en-US" sz="2400" b="1">
                <a:solidFill>
                  <a:schemeClr val="tx1"/>
                </a:solidFill>
              </a:rPr>
              <a:t>D. 在都市里，长度过长、影响太大的引桥是一种障碍物，应该设法消除。</a:t>
            </a:r>
          </a:p>
          <a:p>
            <a:pPr>
              <a:lnSpc>
                <a:spcPct val="100000"/>
              </a:lnSpc>
            </a:pPr>
            <a:r>
              <a:rPr lang="zh-CN" altLang="en-US" sz="2400" b="1">
                <a:solidFill>
                  <a:srgbClr val="FF0000"/>
                </a:solidFill>
              </a:rPr>
              <a:t>原文比对：为了水上交通，就要有两岸的引桥，而引桥又妨碍了陆上交通，因为上引桥的车辆有的是要绕道而行的，而引桥两旁的房屋也是不易相互往来的。</a:t>
            </a:r>
          </a:p>
          <a:p>
            <a:pPr>
              <a:lnSpc>
                <a:spcPct val="100000"/>
              </a:lnSpc>
            </a:pPr>
            <a:r>
              <a:rPr lang="zh-CN" altLang="en-US" sz="2400" b="1">
                <a:solidFill>
                  <a:srgbClr val="FF0000"/>
                </a:solidFill>
              </a:rPr>
              <a:t>错因分析：</a:t>
            </a:r>
            <a:r>
              <a:rPr sz="2400" b="1">
                <a:solidFill>
                  <a:srgbClr val="FF0000"/>
                </a:solidFill>
                <a:sym typeface="+mn-ea"/>
              </a:rPr>
              <a:t>表述绝对</a:t>
            </a:r>
            <a:endParaRPr lang="zh-CN" altLang="en-US" sz="2400" b="1">
              <a:solidFill>
                <a:srgbClr val="FF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a:solidFill>
                  <a:srgbClr val="FF0000"/>
                </a:solidFill>
                <a:sym typeface="+mn-ea"/>
              </a:rPr>
              <a:t>五、客观题二命制特点</a:t>
            </a:r>
            <a:endParaRPr lang="zh-CN" altLang="en-US">
              <a:solidFill>
                <a:srgbClr val="FF0000"/>
              </a:solidFill>
              <a:sym typeface="+mn-ea"/>
            </a:endParaRPr>
          </a:p>
        </p:txBody>
      </p:sp>
      <p:sp>
        <p:nvSpPr>
          <p:cNvPr id="3" name="内容占位符 2"/>
          <p:cNvSpPr>
            <a:spLocks noGrp="1"/>
          </p:cNvSpPr>
          <p:nvPr>
            <p:ph idx="1"/>
          </p:nvPr>
        </p:nvSpPr>
        <p:spPr/>
        <p:txBody>
          <a:bodyPr/>
          <a:lstStyle/>
          <a:p>
            <a:pPr>
              <a:lnSpc>
                <a:spcPct val="100000"/>
              </a:lnSpc>
            </a:pPr>
            <a:r>
              <a:rPr lang="zh-CN" altLang="en-US" sz="1800" b="1"/>
              <a:t>（2018全国卷Ⅰ）2. 下列对材料相关</a:t>
            </a:r>
            <a:r>
              <a:rPr lang="zh-CN" altLang="en-US" sz="1800" b="1">
                <a:solidFill>
                  <a:srgbClr val="FF0000"/>
                </a:solidFill>
              </a:rPr>
              <a:t>内容的概括和分析,不正确</a:t>
            </a:r>
            <a:r>
              <a:rPr lang="zh-CN" altLang="en-US" sz="1800" b="1"/>
              <a:t>的一项是(   )</a:t>
            </a:r>
          </a:p>
          <a:p>
            <a:pPr>
              <a:lnSpc>
                <a:spcPct val="100000"/>
              </a:lnSpc>
            </a:pPr>
            <a:r>
              <a:rPr lang="zh-CN" altLang="en-US" sz="1800" b="1"/>
              <a:t>（2018全国卷II）2．下列对材料相关</a:t>
            </a:r>
            <a:r>
              <a:rPr lang="zh-CN" altLang="en-US" sz="1800" b="1">
                <a:solidFill>
                  <a:srgbClr val="FF0000"/>
                </a:solidFill>
              </a:rPr>
              <a:t>内容的概括和分析，正确</a:t>
            </a:r>
            <a:r>
              <a:rPr lang="zh-CN" altLang="en-US" sz="1800" b="1"/>
              <a:t>的一项是（   ）</a:t>
            </a:r>
          </a:p>
          <a:p>
            <a:pPr>
              <a:lnSpc>
                <a:spcPct val="100000"/>
              </a:lnSpc>
            </a:pPr>
            <a:r>
              <a:rPr sz="1800" b="1">
                <a:sym typeface="+mn-ea"/>
              </a:rPr>
              <a:t>（2018全国卷III）2．</a:t>
            </a:r>
            <a:r>
              <a:rPr lang="zh-CN" altLang="en-US" sz="1800" b="1"/>
              <a:t>下列对材料相关</a:t>
            </a:r>
            <a:r>
              <a:rPr lang="zh-CN" altLang="en-US" sz="1800" b="1">
                <a:solidFill>
                  <a:srgbClr val="FF0000"/>
                </a:solidFill>
              </a:rPr>
              <a:t>内容的概括和分析，正确</a:t>
            </a:r>
            <a:r>
              <a:rPr lang="zh-CN" altLang="en-US" sz="1800" b="1"/>
              <a:t>的一项是（   ）</a:t>
            </a:r>
          </a:p>
          <a:p>
            <a:pPr>
              <a:lnSpc>
                <a:spcPct val="100000"/>
              </a:lnSpc>
            </a:pPr>
            <a:r>
              <a:rPr lang="zh-CN" altLang="en-US" sz="1800" b="1"/>
              <a:t>（2019全国卷Ⅰ）2. 下列对材料相关</a:t>
            </a:r>
            <a:r>
              <a:rPr lang="zh-CN" altLang="en-US" sz="1800" b="1">
                <a:solidFill>
                  <a:srgbClr val="FF0000"/>
                </a:solidFill>
              </a:rPr>
              <a:t>内容的概括和分析，不正确</a:t>
            </a:r>
            <a:r>
              <a:rPr lang="zh-CN" altLang="en-US" sz="1800" b="1"/>
              <a:t>的一项是（   ）</a:t>
            </a:r>
          </a:p>
          <a:p>
            <a:pPr>
              <a:lnSpc>
                <a:spcPct val="100000"/>
              </a:lnSpc>
            </a:pPr>
            <a:r>
              <a:rPr lang="zh-CN" altLang="en-US" sz="1800" b="1"/>
              <a:t>（2019年全国卷II）2.下列对材料相关</a:t>
            </a:r>
            <a:r>
              <a:rPr lang="zh-CN" altLang="en-US" sz="1800" b="1">
                <a:solidFill>
                  <a:srgbClr val="FF0000"/>
                </a:solidFill>
              </a:rPr>
              <a:t>内容的概括和分析，不正确</a:t>
            </a:r>
            <a:r>
              <a:rPr lang="zh-CN" altLang="en-US" sz="1800" b="1"/>
              <a:t>的一项是（   ）</a:t>
            </a:r>
          </a:p>
          <a:p>
            <a:pPr>
              <a:lnSpc>
                <a:spcPct val="100000"/>
              </a:lnSpc>
            </a:pPr>
            <a:r>
              <a:rPr lang="zh-CN" altLang="en-US" sz="1800" b="1"/>
              <a:t>（2019全国卷III）2. 下列对材料相关</a:t>
            </a:r>
            <a:r>
              <a:rPr lang="zh-CN" altLang="en-US" sz="1800" b="1">
                <a:solidFill>
                  <a:srgbClr val="FF0000"/>
                </a:solidFill>
              </a:rPr>
              <a:t>内容的概括和分析，不正确</a:t>
            </a:r>
            <a:r>
              <a:rPr lang="zh-CN" altLang="en-US" sz="1800" b="1"/>
              <a:t>的一项是（   ）</a:t>
            </a:r>
          </a:p>
          <a:p>
            <a:pPr>
              <a:lnSpc>
                <a:spcPct val="100000"/>
              </a:lnSpc>
            </a:pPr>
            <a:r>
              <a:rPr sz="1800" b="1">
                <a:sym typeface="+mn-ea"/>
              </a:rPr>
              <a:t>（201</a:t>
            </a:r>
            <a:r>
              <a:rPr lang="en-US" altLang="zh-CN" sz="1800" b="1">
                <a:sym typeface="+mn-ea"/>
              </a:rPr>
              <a:t>7</a:t>
            </a:r>
            <a:r>
              <a:rPr sz="1800" b="1">
                <a:sym typeface="+mn-ea"/>
              </a:rPr>
              <a:t>全国卷Ⅰ）2.下列对材料相关</a:t>
            </a:r>
            <a:r>
              <a:rPr sz="1800" b="1">
                <a:solidFill>
                  <a:srgbClr val="FF0000"/>
                </a:solidFill>
                <a:sym typeface="+mn-ea"/>
              </a:rPr>
              <a:t>内容的概括和分析，正确</a:t>
            </a:r>
            <a:r>
              <a:rPr sz="1800" b="1">
                <a:sym typeface="+mn-ea"/>
              </a:rPr>
              <a:t>的两项是(   )</a:t>
            </a:r>
            <a:endParaRPr lang="zh-CN" altLang="en-US" sz="1800" b="1"/>
          </a:p>
          <a:p>
            <a:pPr>
              <a:lnSpc>
                <a:spcPct val="100000"/>
              </a:lnSpc>
            </a:pPr>
            <a:r>
              <a:rPr sz="1800" b="1">
                <a:sym typeface="+mn-ea"/>
              </a:rPr>
              <a:t>（201</a:t>
            </a:r>
            <a:r>
              <a:rPr lang="en-US" altLang="zh-CN" sz="1800" b="1">
                <a:sym typeface="+mn-ea"/>
              </a:rPr>
              <a:t>7</a:t>
            </a:r>
            <a:r>
              <a:rPr sz="1800" b="1">
                <a:sym typeface="+mn-ea"/>
              </a:rPr>
              <a:t>全国卷II）2.下列对材料相关</a:t>
            </a:r>
            <a:r>
              <a:rPr sz="1800" b="1">
                <a:solidFill>
                  <a:srgbClr val="FF0000"/>
                </a:solidFill>
                <a:sym typeface="+mn-ea"/>
              </a:rPr>
              <a:t>内容的分析和评价，正确</a:t>
            </a:r>
            <a:r>
              <a:rPr sz="1800" b="1">
                <a:sym typeface="+mn-ea"/>
              </a:rPr>
              <a:t>的两项是（   ）</a:t>
            </a:r>
            <a:endParaRPr lang="zh-CN" altLang="en-US" sz="1800" b="1"/>
          </a:p>
          <a:p>
            <a:pPr>
              <a:lnSpc>
                <a:spcPct val="100000"/>
              </a:lnSpc>
            </a:pPr>
            <a:r>
              <a:rPr sz="1800" b="1">
                <a:sym typeface="+mn-ea"/>
              </a:rPr>
              <a:t>（201</a:t>
            </a:r>
            <a:r>
              <a:rPr lang="en-US" altLang="zh-CN" sz="1800" b="1">
                <a:sym typeface="+mn-ea"/>
              </a:rPr>
              <a:t>7</a:t>
            </a:r>
            <a:r>
              <a:rPr sz="1800" b="1">
                <a:sym typeface="+mn-ea"/>
              </a:rPr>
              <a:t>全国卷III）2.下列对材料相关</a:t>
            </a:r>
            <a:r>
              <a:rPr sz="1800" b="1">
                <a:solidFill>
                  <a:srgbClr val="FF0000"/>
                </a:solidFill>
                <a:sym typeface="+mn-ea"/>
              </a:rPr>
              <a:t>内容的概括和分析，正确</a:t>
            </a:r>
            <a:r>
              <a:rPr sz="1800" b="1">
                <a:sym typeface="+mn-ea"/>
              </a:rPr>
              <a:t>的两项是（3分）</a:t>
            </a:r>
            <a:endParaRPr lang="zh-CN" altLang="en-US" sz="1800" b="1"/>
          </a:p>
          <a:p>
            <a:pPr>
              <a:lnSpc>
                <a:spcPct val="100000"/>
              </a:lnSpc>
            </a:pPr>
            <a:r>
              <a:rPr lang="zh-CN" altLang="en-US" sz="1800" b="1">
                <a:solidFill>
                  <a:srgbClr val="FF0000"/>
                </a:solidFill>
              </a:rPr>
              <a:t>命题指向：内容的概括和分析</a:t>
            </a:r>
          </a:p>
          <a:p>
            <a:pPr>
              <a:lnSpc>
                <a:spcPct val="100000"/>
              </a:lnSpc>
            </a:pPr>
            <a:r>
              <a:rPr lang="zh-CN" altLang="en-US" sz="1800" b="1">
                <a:solidFill>
                  <a:srgbClr val="FF0000"/>
                </a:solidFill>
              </a:rPr>
              <a:t>考查范围：全文筛选</a:t>
            </a:r>
          </a:p>
          <a:p>
            <a:pPr>
              <a:lnSpc>
                <a:spcPct val="100000"/>
              </a:lnSpc>
            </a:pPr>
            <a:r>
              <a:rPr lang="zh-CN" altLang="en-US" sz="1800" b="1">
                <a:solidFill>
                  <a:srgbClr val="FF0000"/>
                </a:solidFill>
              </a:rPr>
              <a:t>选项要求：正确、不正确（有审题要求）</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anim calcmode="lin" valueType="num">
                                      <p:cBhvr additive="base">
                                        <p:cTn id="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9" end="9"/>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0" end="10"/>
                                            </p:txEl>
                                          </p:spTgt>
                                        </p:tgtEl>
                                        <p:attrNameLst>
                                          <p:attrName>style.visibility</p:attrName>
                                        </p:attrNameLst>
                                      </p:cBhvr>
                                      <p:to>
                                        <p:strVal val="visible"/>
                                      </p:to>
                                    </p:set>
                                    <p:anim calcmode="lin" valueType="num">
                                      <p:cBhvr additive="base">
                                        <p:cTn id="11"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0" end="10"/>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11" end="11"/>
                                            </p:txEl>
                                          </p:spTgt>
                                        </p:tgtEl>
                                        <p:attrNameLst>
                                          <p:attrName>style.visibility</p:attrName>
                                        </p:attrNameLst>
                                      </p:cBhvr>
                                      <p:to>
                                        <p:strVal val="visible"/>
                                      </p:to>
                                    </p:set>
                                    <p:anim calcmode="lin" valueType="num">
                                      <p:cBhvr additive="base">
                                        <p:cTn id="15"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9925" y="1038860"/>
            <a:ext cx="10852150" cy="5298440"/>
          </a:xfrm>
        </p:spPr>
        <p:txBody>
          <a:bodyPr/>
          <a:lstStyle/>
          <a:p>
            <a:r>
              <a:rPr lang="en-US" altLang="zh-CN" sz="2400" b="1">
                <a:solidFill>
                  <a:schemeClr val="tx1"/>
                </a:solidFill>
                <a:sym typeface="+mn-ea"/>
              </a:rPr>
              <a:t>2019</a:t>
            </a:r>
            <a:r>
              <a:rPr sz="2400" b="1">
                <a:solidFill>
                  <a:schemeClr val="tx1"/>
                </a:solidFill>
                <a:sym typeface="+mn-ea"/>
              </a:rPr>
              <a:t>江苏卷</a:t>
            </a:r>
            <a:endParaRPr lang="zh-CN" altLang="en-US" sz="2400" b="1">
              <a:solidFill>
                <a:schemeClr val="tx1"/>
              </a:solidFill>
            </a:endParaRPr>
          </a:p>
          <a:p>
            <a:r>
              <a:rPr lang="zh-CN" altLang="en-US" sz="2400" b="1">
                <a:solidFill>
                  <a:schemeClr val="tx1"/>
                </a:solidFill>
              </a:rPr>
              <a:t>2. 下列对原文</a:t>
            </a:r>
            <a:r>
              <a:rPr lang="zh-CN" altLang="en-US" sz="2400" b="1">
                <a:solidFill>
                  <a:srgbClr val="FF0000"/>
                </a:solidFill>
              </a:rPr>
              <a:t>内容的概括和分析，不正确</a:t>
            </a:r>
            <a:r>
              <a:rPr lang="zh-CN" altLang="en-US" sz="2400" b="1">
                <a:solidFill>
                  <a:schemeClr val="tx1"/>
                </a:solidFill>
              </a:rPr>
              <a:t>的一项是（   ）</a:t>
            </a:r>
          </a:p>
          <a:p>
            <a:r>
              <a:rPr lang="zh-CN" altLang="en-US" sz="2400" b="1">
                <a:solidFill>
                  <a:schemeClr val="tx1"/>
                </a:solidFill>
              </a:rPr>
              <a:t>与全国卷命题形式保持一致</a:t>
            </a:r>
          </a:p>
          <a:p>
            <a:r>
              <a:rPr sz="2400" b="1">
                <a:solidFill>
                  <a:srgbClr val="FF0000"/>
                </a:solidFill>
                <a:sym typeface="+mn-ea"/>
              </a:rPr>
              <a:t>概括：（动）把事物的共同特点归结在一起；总括。（形）简单扼要。</a:t>
            </a:r>
          </a:p>
          <a:p>
            <a:r>
              <a:rPr sz="2400" b="1">
                <a:solidFill>
                  <a:srgbClr val="FF0000"/>
                </a:solidFill>
                <a:sym typeface="+mn-ea"/>
              </a:rPr>
              <a:t>把事物的共同特点归结在一起加以简明地叙述，扼要重述，使文章更简明，让人们在很短的时间内就知道了文章的主要内容。</a:t>
            </a:r>
          </a:p>
          <a:p>
            <a:r>
              <a:rPr sz="2400" b="1">
                <a:solidFill>
                  <a:srgbClr val="FF0000"/>
                </a:solidFill>
                <a:sym typeface="+mn-ea"/>
              </a:rPr>
              <a:t>分析：把一件事物、一种现象、一个概念分成较简单的组成部分，找出这些部分的本质属性和彼此之间的关系。</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六、</a:t>
            </a:r>
            <a:r>
              <a:rPr>
                <a:solidFill>
                  <a:srgbClr val="FF0000"/>
                </a:solidFill>
                <a:sym typeface="+mn-ea"/>
              </a:rPr>
              <a:t>客观题二表述及设错特点</a:t>
            </a:r>
            <a:endParaRPr lang="zh-CN" altLang="en-US">
              <a:solidFill>
                <a:srgbClr val="FF0000"/>
              </a:solidFill>
              <a:sym typeface="+mn-ea"/>
            </a:endParaRPr>
          </a:p>
        </p:txBody>
      </p:sp>
      <p:sp>
        <p:nvSpPr>
          <p:cNvPr id="3" name="内容占位符 2"/>
          <p:cNvSpPr>
            <a:spLocks noGrp="1"/>
          </p:cNvSpPr>
          <p:nvPr>
            <p:ph idx="1"/>
          </p:nvPr>
        </p:nvSpPr>
        <p:spPr/>
        <p:txBody>
          <a:bodyPr/>
          <a:lstStyle/>
          <a:p>
            <a:pPr>
              <a:lnSpc>
                <a:spcPct val="100000"/>
              </a:lnSpc>
            </a:pPr>
            <a:r>
              <a:rPr lang="zh-CN" altLang="en-US" sz="2000" b="1">
                <a:solidFill>
                  <a:schemeClr val="tx1"/>
                </a:solidFill>
              </a:rPr>
              <a:t>2. 下列对材料相关内容的概括和分析,不正确的一项是(   )</a:t>
            </a:r>
          </a:p>
          <a:p>
            <a:pPr>
              <a:lnSpc>
                <a:spcPct val="100000"/>
              </a:lnSpc>
            </a:pPr>
            <a:r>
              <a:rPr lang="zh-CN" altLang="en-US" sz="2000" b="1">
                <a:solidFill>
                  <a:schemeClr val="tx1"/>
                </a:solidFill>
              </a:rPr>
              <a:t>A. 利用“墨子号”科学实验卫星研究量子密钥分发和量子隐形传态的量子通信技术,对国家信息安全和人类经济社会生活具有重要意义。</a:t>
            </a:r>
          </a:p>
          <a:p>
            <a:pPr>
              <a:lnSpc>
                <a:spcPct val="100000"/>
              </a:lnSpc>
            </a:pPr>
            <a:r>
              <a:rPr lang="zh-CN" altLang="en-US" sz="2000" b="1">
                <a:solidFill>
                  <a:schemeClr val="tx1"/>
                </a:solidFill>
              </a:rPr>
              <a:t>B. 量子密钥分发是通过量子态的传输,使双方共享无条件安全的量子密钥,对信息进行一次一密的严格加密,从而确保信息传递绝对安全。</a:t>
            </a:r>
          </a:p>
          <a:p>
            <a:pPr>
              <a:lnSpc>
                <a:spcPct val="100000"/>
              </a:lnSpc>
            </a:pPr>
            <a:r>
              <a:rPr lang="zh-CN" altLang="en-US" sz="2000" b="1">
                <a:solidFill>
                  <a:schemeClr val="tx1"/>
                </a:solidFill>
              </a:rPr>
              <a:t>C. 考虑到千百年来人们对于通信安全的追求从未停止,市场潜力巨大,中国和欧洲都投入巨额资金,首要目的是抢占尽可能多的市场份额。</a:t>
            </a:r>
          </a:p>
          <a:p>
            <a:pPr>
              <a:lnSpc>
                <a:spcPct val="100000"/>
              </a:lnSpc>
            </a:pPr>
            <a:r>
              <a:rPr lang="zh-CN" altLang="en-US" sz="2000" b="1">
                <a:solidFill>
                  <a:schemeClr val="tx1"/>
                </a:solidFill>
              </a:rPr>
              <a:t>D. 材料二和材料三中,国外媒体对我国量子通信技术研究的相关情况进行了报道,认为中国无论是投资力度还是研究水平都处于世界领先地位。</a:t>
            </a:r>
          </a:p>
          <a:p>
            <a:pPr>
              <a:lnSpc>
                <a:spcPct val="100000"/>
              </a:lnSpc>
            </a:pPr>
            <a:r>
              <a:rPr lang="zh-CN" altLang="en-US" sz="2000" b="1">
                <a:solidFill>
                  <a:srgbClr val="FF0000"/>
                </a:solidFill>
              </a:rPr>
              <a:t>原文比对：他低调地表达了自己的信心,称中国政府将会支持下一个宏伟计划——一项投资20亿美元的量子通信、量子计量和量子计算的五年计划,与此形成对照的是欧洲2016年宣布的旗舰项目,投资额为12亿美元。</a:t>
            </a:r>
          </a:p>
          <a:p>
            <a:pPr>
              <a:lnSpc>
                <a:spcPct val="100000"/>
              </a:lnSpc>
            </a:pPr>
            <a:r>
              <a:rPr lang="zh-CN" altLang="en-US" sz="2000" b="1">
                <a:solidFill>
                  <a:srgbClr val="FF0000"/>
                </a:solidFill>
              </a:rPr>
              <a:t>无中生有</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00000"/>
              </a:lnSpc>
            </a:pPr>
            <a:r>
              <a:rPr lang="zh-CN" altLang="en-US" sz="2000" b="1">
                <a:solidFill>
                  <a:schemeClr val="tx1"/>
                </a:solidFill>
              </a:rPr>
              <a:t>2．下列对材料相关内容的概括和分析，正确的一项是（   ）</a:t>
            </a:r>
          </a:p>
          <a:p>
            <a:pPr>
              <a:lnSpc>
                <a:spcPct val="100000"/>
              </a:lnSpc>
            </a:pPr>
            <a:r>
              <a:rPr lang="zh-CN" altLang="en-US" sz="2000" b="1">
                <a:solidFill>
                  <a:schemeClr val="tx1"/>
                </a:solidFill>
              </a:rPr>
              <a:t>A．只有大力倡导创新文化，提高全社会的创新意识，增加知识产权的技术供给，才能够形成全民尊重知识、诚信守法的社会风尚。</a:t>
            </a:r>
          </a:p>
          <a:p>
            <a:pPr>
              <a:lnSpc>
                <a:spcPct val="100000"/>
              </a:lnSpc>
            </a:pPr>
            <a:r>
              <a:rPr lang="zh-CN" altLang="en-US" sz="2000" b="1">
                <a:solidFill>
                  <a:schemeClr val="tx1"/>
                </a:solidFill>
              </a:rPr>
              <a:t>B．根据市场发展趋势判断科技创新方向，充分考虑、合理安排成果转化中企业方的利益诉求，这样才能体现出大学科研工作的价值。</a:t>
            </a:r>
          </a:p>
          <a:p>
            <a:pPr>
              <a:lnSpc>
                <a:spcPct val="100000"/>
              </a:lnSpc>
            </a:pPr>
            <a:r>
              <a:rPr lang="zh-CN" altLang="en-US" sz="2000" b="1">
                <a:solidFill>
                  <a:schemeClr val="tx1"/>
                </a:solidFill>
              </a:rPr>
              <a:t>C．随着高校的科研团队与企业共同合作的创新路径日益受到重视，一些科技成果正被逐渐转化为可以实现市场价值的高质量专利。</a:t>
            </a:r>
          </a:p>
          <a:p>
            <a:pPr>
              <a:lnSpc>
                <a:spcPct val="100000"/>
              </a:lnSpc>
            </a:pPr>
            <a:r>
              <a:rPr lang="zh-CN" altLang="en-US" sz="2000" b="1">
                <a:solidFill>
                  <a:schemeClr val="tx1"/>
                </a:solidFill>
              </a:rPr>
              <a:t>D．高校在科研工作和人才培养的管理制度、评价标准等方面的不足，导致科研成果无法直接转化成适应市场需求的新技术和新产品。</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9925" y="976630"/>
            <a:ext cx="10852150" cy="5360670"/>
          </a:xfrm>
        </p:spPr>
        <p:txBody>
          <a:bodyPr/>
          <a:lstStyle/>
          <a:p>
            <a:pPr>
              <a:lnSpc>
                <a:spcPct val="100000"/>
              </a:lnSpc>
            </a:pPr>
            <a:r>
              <a:rPr lang="zh-CN" altLang="en-US" sz="2000" b="1">
                <a:solidFill>
                  <a:schemeClr val="tx1"/>
                </a:solidFill>
              </a:rPr>
              <a:t>2. 下列对材料相关内容的概括和分析，不正确的一项是（   ）</a:t>
            </a:r>
          </a:p>
          <a:p>
            <a:pPr>
              <a:lnSpc>
                <a:spcPct val="100000"/>
              </a:lnSpc>
            </a:pPr>
            <a:r>
              <a:rPr lang="zh-CN" altLang="en-US" sz="2000" b="1">
                <a:solidFill>
                  <a:schemeClr val="tx1"/>
                </a:solidFill>
              </a:rPr>
              <a:t>A. 预防是为了减缓可移动文化遗产遭受损害而采取的必要措施和行动，其侧重点主要在于可移动文化遗产的外部环境。</a:t>
            </a:r>
          </a:p>
          <a:p>
            <a:pPr>
              <a:lnSpc>
                <a:spcPct val="100000"/>
              </a:lnSpc>
            </a:pPr>
            <a:r>
              <a:rPr lang="zh-CN" altLang="en-US" sz="2000" b="1">
                <a:solidFill>
                  <a:schemeClr val="tx1"/>
                </a:solidFill>
              </a:rPr>
              <a:t>B. 如果将温度25℃、相对湿度50%下纸张的寿命定为标准寿命，当湿度不变、温度降低10℃时，纸张的寿命倍数就会达到5．81。</a:t>
            </a:r>
          </a:p>
          <a:p>
            <a:pPr>
              <a:lnSpc>
                <a:spcPct val="100000"/>
              </a:lnSpc>
            </a:pPr>
            <a:r>
              <a:rPr lang="zh-CN" altLang="en-US" sz="2000" b="1">
                <a:solidFill>
                  <a:schemeClr val="tx1"/>
                </a:solidFill>
              </a:rPr>
              <a:t>C. 纸浆补书机修补法对于修复纸张的酸性特别理想，这种方法既可以增强纸张的强度，又不会影响字迹的清晰度。</a:t>
            </a:r>
          </a:p>
          <a:p>
            <a:pPr>
              <a:lnSpc>
                <a:spcPct val="100000"/>
              </a:lnSpc>
            </a:pPr>
            <a:r>
              <a:rPr lang="zh-CN" altLang="en-US" sz="2000" b="1">
                <a:solidFill>
                  <a:schemeClr val="tx1"/>
                </a:solidFill>
              </a:rPr>
              <a:t>D. 国家图书馆的技术人员对毛里求斯形成于18世纪的档案文件的修复工作是可移动文化遗产保护的成功案例。</a:t>
            </a:r>
          </a:p>
          <a:p>
            <a:pPr>
              <a:lnSpc>
                <a:spcPct val="100000"/>
              </a:lnSpc>
            </a:pPr>
            <a:r>
              <a:rPr lang="zh-CN" altLang="en-US" sz="2000" b="1">
                <a:solidFill>
                  <a:srgbClr val="FF0000"/>
                </a:solidFill>
              </a:rPr>
              <a:t>原文比对：以氢氧化钙溶液去酸，可根据纸张酸化的程度调节去酸溶液的浓度和去酸时间，去酸彻底，可操作性强。</a:t>
            </a:r>
          </a:p>
          <a:p>
            <a:pPr>
              <a:lnSpc>
                <a:spcPct val="100000"/>
              </a:lnSpc>
            </a:pPr>
            <a:r>
              <a:rPr lang="zh-CN" altLang="en-US" sz="2000" b="1">
                <a:solidFill>
                  <a:srgbClr val="FF0000"/>
                </a:solidFill>
              </a:rPr>
              <a:t>纸浆补书机与边缘、局部裱相结合的修复法。用纸浆补书机修补书页，既不遮挡字迹又能增强纸张强度。</a:t>
            </a:r>
          </a:p>
          <a:p>
            <a:pPr>
              <a:lnSpc>
                <a:spcPct val="100000"/>
              </a:lnSpc>
            </a:pPr>
            <a:r>
              <a:rPr lang="zh-CN" altLang="en-US" sz="2000" b="1">
                <a:solidFill>
                  <a:srgbClr val="FF0000"/>
                </a:solidFill>
              </a:rPr>
              <a:t>以偏概全</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9925" y="789305"/>
            <a:ext cx="10852150" cy="5547995"/>
          </a:xfrm>
        </p:spPr>
        <p:txBody>
          <a:bodyPr/>
          <a:lstStyle/>
          <a:p>
            <a:pPr>
              <a:lnSpc>
                <a:spcPct val="100000"/>
              </a:lnSpc>
            </a:pPr>
            <a:r>
              <a:rPr lang="zh-CN" altLang="en-US" sz="2000" b="1">
                <a:solidFill>
                  <a:schemeClr val="tx1"/>
                </a:solidFill>
              </a:rPr>
              <a:t>2.下列对材料相关内容的概括和分析，不正确的一项是（   ）</a:t>
            </a:r>
          </a:p>
          <a:p>
            <a:pPr>
              <a:lnSpc>
                <a:spcPct val="100000"/>
              </a:lnSpc>
            </a:pPr>
            <a:r>
              <a:rPr lang="zh-CN" altLang="en-US" sz="2000" b="1">
                <a:solidFill>
                  <a:schemeClr val="tx1"/>
                </a:solidFill>
              </a:rPr>
              <a:t>A．材料一的社论沉雄庄重，激发读者奋发向上的爱国热情；材料二的报道用确凿事实和翔实数据凸显我国科技实力，唤起读者强烈的自豪感。</a:t>
            </a:r>
          </a:p>
          <a:p>
            <a:pPr>
              <a:lnSpc>
                <a:spcPct val="100000"/>
              </a:lnSpc>
            </a:pPr>
            <a:r>
              <a:rPr lang="zh-CN" altLang="en-US" sz="2000" b="1">
                <a:solidFill>
                  <a:schemeClr val="tx1"/>
                </a:solidFill>
              </a:rPr>
              <a:t>B．武汉长江大桥的建设虽然有苏联专家援助，但在建桥伊始就计划全部工程使用我国自己的材料和人力，从而培养锻炼新中国自己的桥梁建设队伍。</a:t>
            </a:r>
          </a:p>
          <a:p>
            <a:pPr>
              <a:lnSpc>
                <a:spcPct val="100000"/>
              </a:lnSpc>
            </a:pPr>
            <a:r>
              <a:rPr lang="zh-CN" altLang="en-US" sz="2000" b="1">
                <a:solidFill>
                  <a:schemeClr val="tx1"/>
                </a:solidFill>
              </a:rPr>
              <a:t>C．港珠澳大桥拥有世界上最长的总体跨度和海底隧道、进海最深的沉管隧道、最重的隧道对接沉管，以及首创的智能建造平台和深插式钢圆筒快速成岛技术。</a:t>
            </a:r>
          </a:p>
          <a:p>
            <a:pPr>
              <a:lnSpc>
                <a:spcPct val="100000"/>
              </a:lnSpc>
            </a:pPr>
            <a:r>
              <a:rPr lang="zh-CN" altLang="en-US" sz="2000" b="1">
                <a:solidFill>
                  <a:schemeClr val="tx1"/>
                </a:solidFill>
              </a:rPr>
              <a:t>D．综合三个材料可以看出，中国大型桥梁工程摆脱了以往的落后面貌，数十年来的中国桥梁建设史，也反映了新中国综合国力的提升。</a:t>
            </a:r>
          </a:p>
          <a:p>
            <a:pPr>
              <a:lnSpc>
                <a:spcPct val="100000"/>
              </a:lnSpc>
            </a:pPr>
            <a:r>
              <a:rPr lang="zh-CN" altLang="en-US" sz="2000" b="1">
                <a:solidFill>
                  <a:srgbClr val="FF0000"/>
                </a:solidFill>
              </a:rPr>
              <a:t>原文比对：全长55公里，世界总体跨度最长的跨海大桥；海底隧道长5．6公里，世界上最长的海底公路沉管隧道；海底隧道最深处距海平面46米，世界上埋进海床最深的沉管隧道；对接海底隧道的每个沉管重约8万吨，世界最重的沉管；世界首创深插式钢圆筒快速成岛技术。</a:t>
            </a:r>
          </a:p>
          <a:p>
            <a:pPr>
              <a:lnSpc>
                <a:spcPct val="100000"/>
              </a:lnSpc>
            </a:pPr>
            <a:r>
              <a:rPr lang="zh-CN" altLang="en-US" sz="2000" b="1">
                <a:solidFill>
                  <a:srgbClr val="FF0000"/>
                </a:solidFill>
              </a:rPr>
              <a:t>港珠澳大桥岛隧工程智能建造以信息化为基础。</a:t>
            </a:r>
          </a:p>
          <a:p>
            <a:pPr>
              <a:lnSpc>
                <a:spcPct val="100000"/>
              </a:lnSpc>
            </a:pPr>
            <a:r>
              <a:rPr lang="zh-CN" altLang="en-US" sz="2000" b="1">
                <a:solidFill>
                  <a:srgbClr val="FF0000"/>
                </a:solidFill>
              </a:rPr>
              <a:t>张冠李戴</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9925" y="657225"/>
            <a:ext cx="10852150" cy="5680075"/>
          </a:xfrm>
        </p:spPr>
        <p:txBody>
          <a:bodyPr/>
          <a:lstStyle/>
          <a:p>
            <a:pPr>
              <a:lnSpc>
                <a:spcPct val="100000"/>
              </a:lnSpc>
            </a:pPr>
            <a:r>
              <a:rPr lang="zh-CN" altLang="en-US" sz="2000" b="1">
                <a:solidFill>
                  <a:schemeClr val="tx1"/>
                </a:solidFill>
              </a:rPr>
              <a:t>2. 下列对材料相关内容的概括和分析，不正确的一项是（   ）</a:t>
            </a:r>
          </a:p>
          <a:p>
            <a:pPr>
              <a:lnSpc>
                <a:spcPct val="100000"/>
              </a:lnSpc>
            </a:pPr>
            <a:r>
              <a:rPr lang="zh-CN" altLang="en-US" sz="2000" b="1">
                <a:solidFill>
                  <a:schemeClr val="tx1"/>
                </a:solidFill>
              </a:rPr>
              <a:t>A. “鸟巢一代”参加奥运志愿服务形成了集体记忆，其中蕴含的价值取向与社会主义核心价值观的契合度较高。</a:t>
            </a:r>
          </a:p>
          <a:p>
            <a:pPr>
              <a:lnSpc>
                <a:spcPct val="100000"/>
              </a:lnSpc>
            </a:pPr>
            <a:r>
              <a:rPr lang="zh-CN" altLang="en-US" sz="2000" b="1">
                <a:solidFill>
                  <a:schemeClr val="tx1"/>
                </a:solidFill>
              </a:rPr>
              <a:t>B. 共享单车公司除了让运营人员加强维护外，还尝试通过信用分奖惩方式来帮助解决破坏单车等多种问题。</a:t>
            </a:r>
          </a:p>
          <a:p>
            <a:pPr>
              <a:lnSpc>
                <a:spcPct val="100000"/>
              </a:lnSpc>
            </a:pPr>
            <a:r>
              <a:rPr lang="zh-CN" altLang="en-US" sz="2000" b="1">
                <a:solidFill>
                  <a:schemeClr val="tx1"/>
                </a:solidFill>
              </a:rPr>
              <a:t>C. 为了推动共享秩序的建立，单车猎人开始寻找并拍照举报违规停放、私自上锁和丢弃单车等不文明的行为。</a:t>
            </a:r>
          </a:p>
          <a:p>
            <a:pPr>
              <a:lnSpc>
                <a:spcPct val="100000"/>
              </a:lnSpc>
            </a:pPr>
            <a:r>
              <a:rPr lang="zh-CN" altLang="en-US" sz="2000" b="1">
                <a:solidFill>
                  <a:schemeClr val="tx1"/>
                </a:solidFill>
              </a:rPr>
              <a:t>D. 单车猎人的群体性行为有助于规范共享单车的使用，构建在共享单车公司之外的民间力量参与治理的新格局。</a:t>
            </a:r>
          </a:p>
          <a:p>
            <a:pPr>
              <a:lnSpc>
                <a:spcPct val="100000"/>
              </a:lnSpc>
            </a:pPr>
            <a:r>
              <a:rPr lang="zh-CN" altLang="en-US" sz="2000" b="1">
                <a:solidFill>
                  <a:srgbClr val="FF0000"/>
                </a:solidFill>
              </a:rPr>
              <a:t>比对原文：在城市中涌现出一群单车猎人，他们是共享单车的使用者，在业余时间他们也会寻找并拍照举报那些破坏共享单车正常使用秩序的行为，并将违规使用的单车搬到公共区域停放以维护共享秩序，他们将此称为“打猎”。在自发参与共享单车秩序维护的过程中，单车猎人的这一行为也逐渐体现出在消费社会中使用者自下而上地参与社会治理的特点。</a:t>
            </a:r>
          </a:p>
          <a:p>
            <a:pPr>
              <a:lnSpc>
                <a:spcPct val="100000"/>
              </a:lnSpc>
            </a:pPr>
            <a:r>
              <a:rPr lang="zh-CN" altLang="en-US" sz="2000" b="1">
                <a:solidFill>
                  <a:srgbClr val="FF0000"/>
                </a:solidFill>
              </a:rPr>
              <a:t>关系失当</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a:solidFill>
                  <a:srgbClr val="FF0000"/>
                </a:solidFill>
                <a:sym typeface="+mn-ea"/>
              </a:rPr>
              <a:t>江苏卷客观题二表述及设错特点</a:t>
            </a:r>
            <a:endParaRPr lang="zh-CN" altLang="en-US">
              <a:solidFill>
                <a:srgbClr val="FF0000"/>
              </a:solidFill>
              <a:sym typeface="+mn-ea"/>
            </a:endParaRPr>
          </a:p>
        </p:txBody>
      </p:sp>
      <p:sp>
        <p:nvSpPr>
          <p:cNvPr id="3" name="内容占位符 2"/>
          <p:cNvSpPr>
            <a:spLocks noGrp="1"/>
          </p:cNvSpPr>
          <p:nvPr>
            <p:ph idx="1"/>
          </p:nvPr>
        </p:nvSpPr>
        <p:spPr/>
        <p:txBody>
          <a:bodyPr/>
          <a:lstStyle/>
          <a:p>
            <a:r>
              <a:rPr lang="zh-CN" altLang="en-US" sz="2000" b="1">
                <a:solidFill>
                  <a:schemeClr val="tx1"/>
                </a:solidFill>
              </a:rPr>
              <a:t>2. 下列对原文内容的概括和分析，不正确的一项是（   ）</a:t>
            </a:r>
          </a:p>
          <a:p>
            <a:r>
              <a:rPr lang="zh-CN" altLang="en-US" sz="2000" b="1">
                <a:solidFill>
                  <a:schemeClr val="tx1"/>
                </a:solidFill>
              </a:rPr>
              <a:t>A. 开合桥成为天津“特产”，与天津河流水位涨落差距特别大密切相关。</a:t>
            </a:r>
          </a:p>
          <a:p>
            <a:r>
              <a:rPr lang="zh-CN" altLang="en-US" sz="2000" b="1">
                <a:solidFill>
                  <a:schemeClr val="tx1"/>
                </a:solidFill>
              </a:rPr>
              <a:t>B. 建桥时，正桥桥面高出两岸的高度等于河流平时的水位加上桥的净空。</a:t>
            </a:r>
          </a:p>
          <a:p>
            <a:r>
              <a:rPr lang="zh-CN" altLang="en-US" sz="2000" b="1">
                <a:solidFill>
                  <a:schemeClr val="tx1"/>
                </a:solidFill>
              </a:rPr>
              <a:t>C. 除平旋桥之外，升降桥、吊旋桥、推移桥这三种都属于——孔桥。</a:t>
            </a:r>
          </a:p>
          <a:p>
            <a:r>
              <a:rPr lang="zh-CN" altLang="en-US" sz="2000" b="1">
                <a:solidFill>
                  <a:schemeClr val="tx1"/>
                </a:solidFill>
              </a:rPr>
              <a:t>D. 改进开合桥的关键是尽可能缩减桥的开合时间，提高通行效率。</a:t>
            </a:r>
          </a:p>
          <a:p>
            <a:r>
              <a:rPr lang="zh-CN" altLang="en-US" sz="2000" b="1">
                <a:solidFill>
                  <a:srgbClr val="FF0000"/>
                </a:solidFill>
              </a:rPr>
              <a:t>原文比对：根据河流在洪水时期的水位，加上净空，就定出桥面高出两岸的高度。</a:t>
            </a:r>
          </a:p>
          <a:p>
            <a:r>
              <a:rPr lang="zh-CN" altLang="en-US" sz="2000" b="1">
                <a:solidFill>
                  <a:srgbClr val="FF0000"/>
                </a:solidFill>
              </a:rPr>
              <a:t>曲解文意</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sz="3600">
                <a:solidFill>
                  <a:srgbClr val="FF0000"/>
                </a:solidFill>
              </a:rPr>
              <a:t>一、篇章结构特点</a:t>
            </a:r>
          </a:p>
        </p:txBody>
      </p:sp>
      <p:sp>
        <p:nvSpPr>
          <p:cNvPr id="3" name="内容占位符 2"/>
          <p:cNvSpPr>
            <a:spLocks noGrp="1"/>
          </p:cNvSpPr>
          <p:nvPr>
            <p:ph idx="1"/>
          </p:nvPr>
        </p:nvSpPr>
        <p:spPr>
          <a:xfrm>
            <a:off x="669925" y="2063115"/>
            <a:ext cx="10852150" cy="4274185"/>
          </a:xfrm>
        </p:spPr>
        <p:txBody>
          <a:bodyPr/>
          <a:lstStyle/>
          <a:p>
            <a:r>
              <a:rPr lang="zh-CN" altLang="en-US" sz="3200" b="1">
                <a:solidFill>
                  <a:schemeClr val="tx1"/>
                </a:solidFill>
              </a:rPr>
              <a:t>江苏卷：单文本阅读（连续性文本）</a:t>
            </a:r>
          </a:p>
          <a:p>
            <a:r>
              <a:rPr lang="zh-CN" altLang="en-US" sz="3200" b="1">
                <a:solidFill>
                  <a:schemeClr val="tx1"/>
                </a:solidFill>
              </a:rPr>
              <a:t>全国卷：多文本阅读（非连续性文本）</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客观题设错方式归纳</a:t>
            </a:r>
          </a:p>
        </p:txBody>
      </p:sp>
      <p:sp>
        <p:nvSpPr>
          <p:cNvPr id="3" name="内容占位符 2"/>
          <p:cNvSpPr>
            <a:spLocks noGrp="1"/>
          </p:cNvSpPr>
          <p:nvPr>
            <p:ph idx="1"/>
          </p:nvPr>
        </p:nvSpPr>
        <p:spPr>
          <a:xfrm>
            <a:off x="669925" y="1647825"/>
            <a:ext cx="10852150" cy="4689475"/>
          </a:xfrm>
        </p:spPr>
        <p:txBody>
          <a:bodyPr/>
          <a:lstStyle/>
          <a:p>
            <a:pPr>
              <a:lnSpc>
                <a:spcPct val="100000"/>
              </a:lnSpc>
            </a:pPr>
            <a:r>
              <a:rPr lang="zh-CN" altLang="en-US" sz="2000" b="1">
                <a:solidFill>
                  <a:schemeClr val="tx1"/>
                </a:solidFill>
              </a:rPr>
              <a:t>偷换概念</a:t>
            </a:r>
          </a:p>
          <a:p>
            <a:pPr>
              <a:lnSpc>
                <a:spcPct val="100000"/>
              </a:lnSpc>
            </a:pPr>
            <a:r>
              <a:rPr lang="zh-CN" altLang="en-US" sz="2000" b="1">
                <a:solidFill>
                  <a:schemeClr val="tx1"/>
                </a:solidFill>
              </a:rPr>
              <a:t>曲解文意</a:t>
            </a:r>
          </a:p>
          <a:p>
            <a:pPr>
              <a:lnSpc>
                <a:spcPct val="100000"/>
              </a:lnSpc>
            </a:pPr>
            <a:r>
              <a:rPr lang="zh-CN" altLang="en-US" sz="2000" b="1">
                <a:solidFill>
                  <a:schemeClr val="tx1"/>
                </a:solidFill>
              </a:rPr>
              <a:t>无中生有</a:t>
            </a:r>
          </a:p>
          <a:p>
            <a:pPr>
              <a:lnSpc>
                <a:spcPct val="100000"/>
              </a:lnSpc>
            </a:pPr>
            <a:r>
              <a:rPr lang="zh-CN" altLang="en-US" sz="2000" b="1">
                <a:solidFill>
                  <a:schemeClr val="tx1"/>
                </a:solidFill>
              </a:rPr>
              <a:t>因果混乱</a:t>
            </a:r>
          </a:p>
          <a:p>
            <a:pPr>
              <a:lnSpc>
                <a:spcPct val="100000"/>
              </a:lnSpc>
            </a:pPr>
            <a:r>
              <a:rPr sz="2000" b="1">
                <a:solidFill>
                  <a:schemeClr val="tx1"/>
                </a:solidFill>
              </a:rPr>
              <a:t>以偏概全（概括偏颇部分整体、表达绝对）</a:t>
            </a:r>
          </a:p>
          <a:p>
            <a:pPr>
              <a:lnSpc>
                <a:spcPct val="100000"/>
              </a:lnSpc>
            </a:pPr>
            <a:r>
              <a:rPr sz="2000" b="1">
                <a:solidFill>
                  <a:schemeClr val="tx1"/>
                </a:solidFill>
              </a:rPr>
              <a:t>张冠李戴</a:t>
            </a:r>
          </a:p>
          <a:p>
            <a:pPr>
              <a:lnSpc>
                <a:spcPct val="100000"/>
              </a:lnSpc>
            </a:pPr>
            <a:r>
              <a:rPr sz="2000" b="1">
                <a:solidFill>
                  <a:schemeClr val="tx1"/>
                </a:solidFill>
              </a:rPr>
              <a:t>混淆时代</a:t>
            </a:r>
          </a:p>
          <a:p>
            <a:pPr>
              <a:lnSpc>
                <a:spcPct val="100000"/>
              </a:lnSpc>
            </a:pPr>
            <a:r>
              <a:rPr sz="2000" b="1">
                <a:solidFill>
                  <a:schemeClr val="tx1"/>
                </a:solidFill>
              </a:rPr>
              <a:t>未然已然</a:t>
            </a: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实用类主观题考点分析</a:t>
            </a:r>
          </a:p>
        </p:txBody>
      </p:sp>
      <p:sp>
        <p:nvSpPr>
          <p:cNvPr id="3" name="内容占位符 2"/>
          <p:cNvSpPr>
            <a:spLocks noGrp="1"/>
          </p:cNvSpPr>
          <p:nvPr>
            <p:ph idx="1"/>
          </p:nvPr>
        </p:nvSpPr>
        <p:spPr>
          <a:xfrm>
            <a:off x="494030" y="1241425"/>
            <a:ext cx="11325860" cy="5408930"/>
          </a:xfrm>
        </p:spPr>
        <p:txBody>
          <a:bodyPr/>
          <a:lstStyle/>
          <a:p>
            <a:pPr>
              <a:lnSpc>
                <a:spcPct val="100000"/>
              </a:lnSpc>
            </a:pPr>
            <a:r>
              <a:rPr lang="zh-CN" altLang="en-US" sz="2000" b="1">
                <a:solidFill>
                  <a:schemeClr val="tx1"/>
                </a:solidFill>
              </a:rPr>
              <a:t>3. 以上三则材料中,《人民日报》《自然》《读卖新闻》报道的</a:t>
            </a:r>
            <a:r>
              <a:rPr lang="zh-CN" altLang="en-US" sz="2000" b="1">
                <a:solidFill>
                  <a:srgbClr val="FF0000"/>
                </a:solidFill>
              </a:rPr>
              <a:t>侧重点</a:t>
            </a:r>
            <a:r>
              <a:rPr lang="zh-CN" altLang="en-US" sz="2000" b="1">
                <a:solidFill>
                  <a:schemeClr val="tx1"/>
                </a:solidFill>
              </a:rPr>
              <a:t>有什么不同?</a:t>
            </a:r>
            <a:r>
              <a:rPr lang="zh-CN" altLang="en-US" sz="2000" b="1">
                <a:solidFill>
                  <a:srgbClr val="FF0000"/>
                </a:solidFill>
              </a:rPr>
              <a:t>为什么?</a:t>
            </a:r>
            <a:r>
              <a:rPr lang="zh-CN" altLang="en-US" sz="2000" b="1">
                <a:solidFill>
                  <a:schemeClr val="tx1"/>
                </a:solidFill>
              </a:rPr>
              <a:t>请结合材料简要</a:t>
            </a:r>
            <a:r>
              <a:rPr lang="zh-CN" altLang="en-US" sz="2000" b="1">
                <a:solidFill>
                  <a:srgbClr val="FF0000"/>
                </a:solidFill>
              </a:rPr>
              <a:t>分析</a:t>
            </a:r>
            <a:r>
              <a:rPr lang="zh-CN" altLang="en-US" sz="2000" b="1">
                <a:solidFill>
                  <a:schemeClr val="tx1"/>
                </a:solidFill>
              </a:rPr>
              <a:t>。</a:t>
            </a:r>
          </a:p>
          <a:p>
            <a:pPr>
              <a:lnSpc>
                <a:spcPct val="100000"/>
              </a:lnSpc>
            </a:pPr>
            <a:r>
              <a:rPr sz="2000" b="1">
                <a:solidFill>
                  <a:srgbClr val="FF0000"/>
                </a:solidFill>
                <a:sym typeface="+mn-ea"/>
              </a:rPr>
              <a:t>分析</a:t>
            </a:r>
            <a:r>
              <a:rPr lang="zh-CN" altLang="en-US" sz="2000" b="1">
                <a:solidFill>
                  <a:srgbClr val="FF0000"/>
                </a:solidFill>
              </a:rPr>
              <a:t>内容侧重点及原因</a:t>
            </a:r>
          </a:p>
          <a:p>
            <a:pPr>
              <a:lnSpc>
                <a:spcPct val="100000"/>
              </a:lnSpc>
            </a:pPr>
            <a:r>
              <a:rPr lang="zh-CN" altLang="en-US" sz="2000" b="1">
                <a:solidFill>
                  <a:schemeClr val="tx1"/>
                </a:solidFill>
              </a:rPr>
              <a:t>3．促进高校科技成果转化需要哪些</a:t>
            </a:r>
            <a:r>
              <a:rPr lang="zh-CN" altLang="en-US" sz="2000" b="1">
                <a:solidFill>
                  <a:srgbClr val="FF0000"/>
                </a:solidFill>
              </a:rPr>
              <a:t>相关方</a:t>
            </a:r>
            <a:r>
              <a:rPr lang="zh-CN" altLang="en-US" sz="2000" b="1">
                <a:solidFill>
                  <a:schemeClr val="tx1"/>
                </a:solidFill>
              </a:rPr>
              <a:t>协作？</a:t>
            </a:r>
            <a:r>
              <a:rPr lang="zh-CN" altLang="en-US" sz="2000" b="1">
                <a:solidFill>
                  <a:srgbClr val="FF0000"/>
                </a:solidFill>
              </a:rPr>
              <a:t>简述</a:t>
            </a:r>
            <a:r>
              <a:rPr lang="zh-CN" altLang="en-US" sz="2000" b="1">
                <a:solidFill>
                  <a:schemeClr val="tx1"/>
                </a:solidFill>
              </a:rPr>
              <a:t>各方所起的</a:t>
            </a:r>
            <a:r>
              <a:rPr lang="zh-CN" altLang="en-US" sz="2000" b="1">
                <a:solidFill>
                  <a:srgbClr val="FF0000"/>
                </a:solidFill>
              </a:rPr>
              <a:t>作用</a:t>
            </a:r>
            <a:r>
              <a:rPr lang="zh-CN" altLang="en-US" sz="2000" b="1">
                <a:solidFill>
                  <a:schemeClr val="tx1"/>
                </a:solidFill>
              </a:rPr>
              <a:t>。</a:t>
            </a:r>
          </a:p>
          <a:p>
            <a:pPr>
              <a:lnSpc>
                <a:spcPct val="100000"/>
              </a:lnSpc>
            </a:pPr>
            <a:r>
              <a:rPr sz="2000" b="1">
                <a:solidFill>
                  <a:srgbClr val="FF0000"/>
                </a:solidFill>
                <a:sym typeface="+mn-ea"/>
              </a:rPr>
              <a:t>简述</a:t>
            </a:r>
            <a:r>
              <a:rPr lang="zh-CN" altLang="en-US" sz="2000" b="1">
                <a:solidFill>
                  <a:srgbClr val="FF0000"/>
                </a:solidFill>
              </a:rPr>
              <a:t>角度及作用</a:t>
            </a:r>
          </a:p>
          <a:p>
            <a:pPr>
              <a:lnSpc>
                <a:spcPct val="100000"/>
              </a:lnSpc>
            </a:pPr>
            <a:r>
              <a:rPr lang="zh-CN" altLang="en-US" sz="2000" b="1">
                <a:solidFill>
                  <a:schemeClr val="tx1"/>
                </a:solidFill>
              </a:rPr>
              <a:t>3. 请结合材料，</a:t>
            </a:r>
            <a:r>
              <a:rPr lang="zh-CN" altLang="en-US" sz="2000" b="1">
                <a:solidFill>
                  <a:srgbClr val="FF0000"/>
                </a:solidFill>
              </a:rPr>
              <a:t>分析</a:t>
            </a:r>
            <a:r>
              <a:rPr lang="zh-CN" altLang="en-US" sz="2000" b="1">
                <a:solidFill>
                  <a:schemeClr val="tx1"/>
                </a:solidFill>
              </a:rPr>
              <a:t>毛里求斯想要修复的档案文件的受损</a:t>
            </a:r>
            <a:r>
              <a:rPr lang="zh-CN" altLang="en-US" sz="2000" b="1">
                <a:solidFill>
                  <a:srgbClr val="FF0000"/>
                </a:solidFill>
              </a:rPr>
              <a:t>原因</a:t>
            </a:r>
            <a:r>
              <a:rPr lang="zh-CN" altLang="en-US" sz="2000" b="1">
                <a:solidFill>
                  <a:schemeClr val="tx1"/>
                </a:solidFill>
              </a:rPr>
              <a:t>。</a:t>
            </a:r>
          </a:p>
          <a:p>
            <a:pPr>
              <a:lnSpc>
                <a:spcPct val="100000"/>
              </a:lnSpc>
            </a:pPr>
            <a:r>
              <a:rPr sz="2000" b="1">
                <a:solidFill>
                  <a:srgbClr val="FF0000"/>
                </a:solidFill>
                <a:sym typeface="+mn-ea"/>
              </a:rPr>
              <a:t>分析</a:t>
            </a:r>
            <a:r>
              <a:rPr lang="zh-CN" altLang="en-US" sz="2000" b="1">
                <a:solidFill>
                  <a:srgbClr val="FF0000"/>
                </a:solidFill>
              </a:rPr>
              <a:t>原因</a:t>
            </a:r>
            <a:endParaRPr sz="2000" b="1">
              <a:solidFill>
                <a:srgbClr val="FF0000"/>
              </a:solidFill>
              <a:sym typeface="+mn-ea"/>
            </a:endParaRPr>
          </a:p>
          <a:p>
            <a:pPr>
              <a:lnSpc>
                <a:spcPct val="100000"/>
              </a:lnSpc>
            </a:pPr>
            <a:r>
              <a:rPr lang="zh-CN" altLang="en-US" sz="2000" b="1">
                <a:solidFill>
                  <a:schemeClr val="tx1"/>
                </a:solidFill>
              </a:rPr>
              <a:t>3.</a:t>
            </a:r>
            <a:r>
              <a:rPr lang="zh-CN" altLang="en-US" sz="2000" b="1">
                <a:solidFill>
                  <a:srgbClr val="FF0000"/>
                </a:solidFill>
              </a:rPr>
              <a:t>为什么</a:t>
            </a:r>
            <a:r>
              <a:rPr lang="zh-CN" altLang="en-US" sz="2000" b="1">
                <a:solidFill>
                  <a:schemeClr val="tx1"/>
                </a:solidFill>
              </a:rPr>
              <a:t>说今天的中国桥梁已经成为体现国人自信心的一张名片？请结合材料简要</a:t>
            </a:r>
            <a:r>
              <a:rPr lang="zh-CN" altLang="en-US" sz="2000" b="1">
                <a:solidFill>
                  <a:srgbClr val="FF0000"/>
                </a:solidFill>
                <a:effectLst/>
              </a:rPr>
              <a:t>分析</a:t>
            </a:r>
            <a:r>
              <a:rPr lang="zh-CN" altLang="en-US" sz="2000" b="1">
                <a:solidFill>
                  <a:schemeClr val="tx1"/>
                </a:solidFill>
              </a:rPr>
              <a:t>。</a:t>
            </a:r>
          </a:p>
          <a:p>
            <a:pPr>
              <a:lnSpc>
                <a:spcPct val="100000"/>
              </a:lnSpc>
            </a:pPr>
            <a:r>
              <a:rPr sz="2000" b="1">
                <a:solidFill>
                  <a:srgbClr val="FF0000"/>
                </a:solidFill>
                <a:sym typeface="+mn-ea"/>
              </a:rPr>
              <a:t>分析原因</a:t>
            </a:r>
          </a:p>
          <a:p>
            <a:pPr>
              <a:lnSpc>
                <a:spcPct val="100000"/>
              </a:lnSpc>
            </a:pPr>
            <a:r>
              <a:rPr lang="zh-CN" altLang="en-US" sz="2000" b="1">
                <a:solidFill>
                  <a:schemeClr val="tx1"/>
                </a:solidFill>
              </a:rPr>
              <a:t>3. 单车猎人可以看作“新型”的志愿者，请结合材料</a:t>
            </a:r>
            <a:r>
              <a:rPr lang="zh-CN" altLang="en-US" sz="2000" b="1">
                <a:solidFill>
                  <a:srgbClr val="FF0000"/>
                </a:solidFill>
              </a:rPr>
              <a:t>分析</a:t>
            </a:r>
            <a:r>
              <a:rPr lang="zh-CN" altLang="en-US" sz="2000" b="1">
                <a:solidFill>
                  <a:schemeClr val="tx1"/>
                </a:solidFill>
              </a:rPr>
              <a:t>这一说法的</a:t>
            </a:r>
            <a:r>
              <a:rPr lang="zh-CN" altLang="en-US" sz="2000" b="1">
                <a:solidFill>
                  <a:srgbClr val="FF0000"/>
                </a:solidFill>
              </a:rPr>
              <a:t>根据</a:t>
            </a:r>
            <a:r>
              <a:rPr lang="zh-CN" altLang="en-US" sz="2000" b="1">
                <a:solidFill>
                  <a:schemeClr val="tx1"/>
                </a:solidFill>
              </a:rPr>
              <a:t>。</a:t>
            </a:r>
          </a:p>
          <a:p>
            <a:pPr>
              <a:lnSpc>
                <a:spcPct val="100000"/>
              </a:lnSpc>
            </a:pPr>
            <a:r>
              <a:rPr sz="2000" b="1">
                <a:solidFill>
                  <a:srgbClr val="FF0000"/>
                </a:solidFill>
                <a:sym typeface="+mn-ea"/>
              </a:rPr>
              <a:t>分析原因</a:t>
            </a:r>
          </a:p>
          <a:p>
            <a:pPr>
              <a:lnSpc>
                <a:spcPct val="100000"/>
              </a:lnSpc>
            </a:pPr>
            <a:r>
              <a:rPr lang="zh-CN" altLang="en-US" sz="2000" b="1">
                <a:solidFill>
                  <a:schemeClr val="tx1"/>
                </a:solidFill>
              </a:rPr>
              <a:t>3. 请结合全文，</a:t>
            </a:r>
            <a:r>
              <a:rPr lang="zh-CN" altLang="en-US" sz="2000" b="1">
                <a:solidFill>
                  <a:srgbClr val="FF0000"/>
                </a:solidFill>
              </a:rPr>
              <a:t>概括</a:t>
            </a:r>
            <a:r>
              <a:rPr lang="zh-CN" altLang="en-US" sz="2000" b="1">
                <a:solidFill>
                  <a:schemeClr val="tx1"/>
                </a:solidFill>
              </a:rPr>
              <a:t>开合桥的</a:t>
            </a:r>
            <a:r>
              <a:rPr lang="zh-CN" altLang="en-US" sz="2000" b="1">
                <a:solidFill>
                  <a:srgbClr val="FF0000"/>
                </a:solidFill>
              </a:rPr>
              <a:t>优缺点</a:t>
            </a:r>
            <a:r>
              <a:rPr lang="zh-CN" altLang="en-US" sz="2000" b="1">
                <a:solidFill>
                  <a:schemeClr val="tx1"/>
                </a:solidFill>
              </a:rPr>
              <a:t>。</a:t>
            </a:r>
          </a:p>
          <a:p>
            <a:pPr>
              <a:lnSpc>
                <a:spcPct val="100000"/>
              </a:lnSpc>
            </a:pPr>
            <a:r>
              <a:rPr sz="2000" b="1">
                <a:solidFill>
                  <a:srgbClr val="FF0000"/>
                </a:solidFill>
                <a:sym typeface="+mn-ea"/>
              </a:rPr>
              <a:t>概况</a:t>
            </a:r>
            <a:r>
              <a:rPr lang="zh-CN" altLang="en-US" sz="2000" b="1">
                <a:solidFill>
                  <a:srgbClr val="FF0000"/>
                </a:solidFill>
              </a:rPr>
              <a:t>特点</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69925" y="1427480"/>
            <a:ext cx="10852150" cy="4909820"/>
          </a:xfrm>
        </p:spPr>
        <p:txBody>
          <a:bodyPr/>
          <a:lstStyle/>
          <a:p>
            <a:pPr>
              <a:lnSpc>
                <a:spcPct val="100000"/>
              </a:lnSpc>
            </a:pPr>
            <a:r>
              <a:rPr lang="zh-CN" altLang="en-US" sz="2400" b="1">
                <a:solidFill>
                  <a:schemeClr val="tx1"/>
                </a:solidFill>
              </a:rPr>
              <a:t>3. 以上三则材料中,《人民日报》《自然》《读卖新闻》报道的</a:t>
            </a:r>
            <a:r>
              <a:rPr lang="zh-CN" altLang="en-US" sz="2400" b="1">
                <a:solidFill>
                  <a:srgbClr val="FF0000"/>
                </a:solidFill>
              </a:rPr>
              <a:t>侧重点有什么不同?为什么?</a:t>
            </a:r>
            <a:r>
              <a:rPr lang="zh-CN" altLang="en-US" sz="2400" b="1">
                <a:solidFill>
                  <a:schemeClr val="tx1"/>
                </a:solidFill>
              </a:rPr>
              <a:t>请结合材料简要分析。</a:t>
            </a:r>
          </a:p>
          <a:p>
            <a:pPr>
              <a:lnSpc>
                <a:spcPct val="100000"/>
              </a:lnSpc>
            </a:pPr>
            <a:r>
              <a:rPr lang="zh-CN" altLang="en-US" sz="2400" b="1">
                <a:solidFill>
                  <a:schemeClr val="tx1"/>
                </a:solidFill>
              </a:rPr>
              <a:t> 第一问:①《人民日报》侧重介绍我国在量子通信研究方面的巨大成就,彰显中国速度与中国创造;</a:t>
            </a:r>
          </a:p>
          <a:p>
            <a:pPr>
              <a:lnSpc>
                <a:spcPct val="100000"/>
              </a:lnSpc>
            </a:pPr>
            <a:r>
              <a:rPr lang="zh-CN" altLang="en-US" sz="2400" b="1">
                <a:solidFill>
                  <a:schemeClr val="tx1"/>
                </a:solidFill>
              </a:rPr>
              <a:t>②《自然》杂志侧重介绍潘建伟研究团队在量子通信领域的贡献,强调个人能力和经费投入;</a:t>
            </a:r>
          </a:p>
          <a:p>
            <a:pPr>
              <a:lnSpc>
                <a:spcPct val="100000"/>
              </a:lnSpc>
            </a:pPr>
            <a:r>
              <a:rPr lang="zh-CN" altLang="en-US" sz="2400" b="1">
                <a:solidFill>
                  <a:schemeClr val="tx1"/>
                </a:solidFill>
              </a:rPr>
              <a:t>③《读卖新闻》以“墨子号”为例,侧重介绍中国实验设施先进,突出投入之大和发展之快给日本带来压力。</a:t>
            </a:r>
          </a:p>
          <a:p>
            <a:pPr>
              <a:lnSpc>
                <a:spcPct val="100000"/>
              </a:lnSpc>
            </a:pPr>
            <a:r>
              <a:rPr lang="zh-CN" altLang="en-US" sz="2400" b="1">
                <a:solidFill>
                  <a:schemeClr val="tx1"/>
                </a:solidFill>
              </a:rPr>
              <a:t>第二问:三家媒体的定位和出发点不同,因此对同一事物报道的侧重点不同。</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400" b="1">
                <a:solidFill>
                  <a:srgbClr val="FF0000"/>
                </a:solidFill>
              </a:rPr>
              <a:t>促进高校科技成果转化需要哪些相关方协作？简述各方所起的作用。（6分）</a:t>
            </a:r>
          </a:p>
          <a:p>
            <a:r>
              <a:rPr lang="zh-CN" altLang="en-US" sz="2400" b="1">
                <a:solidFill>
                  <a:schemeClr val="tx1"/>
                </a:solidFill>
              </a:rPr>
              <a:t>相关方：①高校；②企业；③政府。</a:t>
            </a:r>
          </a:p>
          <a:p>
            <a:r>
              <a:rPr lang="zh-CN" altLang="en-US" sz="2400" b="1">
                <a:solidFill>
                  <a:schemeClr val="tx1"/>
                </a:solidFill>
              </a:rPr>
              <a:t>作用：①高校拥有丰富的人才和知识储备，较强的研究和开发能力，是相关科技成果的创造者和提供方；②企业是科技成果的需求方，可以提供较为充裕的转化资金；③政府具有较强的组织调控能力，可以创造良好的转化环境，给科技成果转化提供坚实的政策动力。</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00000"/>
              </a:lnSpc>
            </a:pPr>
            <a:r>
              <a:rPr lang="zh-CN" altLang="en-US" sz="2400" b="1">
                <a:solidFill>
                  <a:schemeClr val="tx1"/>
                </a:solidFill>
              </a:rPr>
              <a:t>3. 请结合材料，分析毛里求斯想要修复的</a:t>
            </a:r>
            <a:r>
              <a:rPr lang="zh-CN" altLang="en-US" sz="2400" b="1">
                <a:solidFill>
                  <a:srgbClr val="FF0000"/>
                </a:solidFill>
              </a:rPr>
              <a:t>档案文件的受损原因</a:t>
            </a:r>
            <a:r>
              <a:rPr lang="zh-CN" altLang="en-US" sz="2400" b="1">
                <a:solidFill>
                  <a:schemeClr val="tx1"/>
                </a:solidFill>
              </a:rPr>
              <a:t>。</a:t>
            </a:r>
          </a:p>
          <a:p>
            <a:pPr>
              <a:lnSpc>
                <a:spcPct val="100000"/>
              </a:lnSpc>
            </a:pPr>
            <a:r>
              <a:rPr lang="zh-CN" altLang="en-US" sz="2400" b="1">
                <a:solidFill>
                  <a:schemeClr val="tx1"/>
                </a:solidFill>
              </a:rPr>
              <a:t>（1）气候方面，位于赤道附近，湿热多雨，造成纸张寿命短；（2）档案材料所用纸张方面，所用破布浆机制纸，柔韧性差，纸张严重酸化。（3）档案形成的年代久远。</a:t>
            </a:r>
          </a:p>
          <a:p>
            <a:pPr>
              <a:lnSpc>
                <a:spcPct val="100000"/>
              </a:lnSpc>
            </a:pPr>
            <a:r>
              <a:rPr lang="zh-CN" altLang="en-US" sz="2400" b="1">
                <a:solidFill>
                  <a:schemeClr val="tx1"/>
                </a:solidFill>
              </a:rPr>
              <a:t>3．</a:t>
            </a:r>
            <a:r>
              <a:rPr lang="zh-CN" altLang="en-US" sz="2400" b="1">
                <a:solidFill>
                  <a:srgbClr val="FF0000"/>
                </a:solidFill>
              </a:rPr>
              <a:t>为什么说今天的中国桥梁已经成为体现国人自信心的一张名片</a:t>
            </a:r>
            <a:r>
              <a:rPr lang="zh-CN" altLang="en-US" sz="2400" b="1">
                <a:solidFill>
                  <a:schemeClr val="tx1"/>
                </a:solidFill>
              </a:rPr>
              <a:t>？请结合材料简要分析。</a:t>
            </a:r>
          </a:p>
          <a:p>
            <a:pPr>
              <a:lnSpc>
                <a:spcPct val="100000"/>
              </a:lnSpc>
            </a:pPr>
            <a:r>
              <a:rPr lang="zh-CN" altLang="en-US" sz="2400" b="1">
                <a:solidFill>
                  <a:schemeClr val="tx1"/>
                </a:solidFill>
              </a:rPr>
              <a:t> ①港珠澳大桥取得了举世瞩目的成就，被外媒誉为“新世界七大奇迹”之一；②港珠澳大桥证明当今中国桥梁建设水平已处于世界领先地位；③从武汉长江大桥到港珠澳大桥，体现了我国科技实力的增强和不断创新的精神。</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400" b="1">
                <a:solidFill>
                  <a:schemeClr val="tx1"/>
                </a:solidFill>
              </a:rPr>
              <a:t>3. 单车猎人可以看作</a:t>
            </a:r>
            <a:r>
              <a:rPr lang="zh-CN" altLang="en-US" sz="2400" b="1">
                <a:solidFill>
                  <a:srgbClr val="FF0000"/>
                </a:solidFill>
              </a:rPr>
              <a:t>“新型”的志愿者</a:t>
            </a:r>
            <a:r>
              <a:rPr lang="zh-CN" altLang="en-US" sz="2400" b="1">
                <a:solidFill>
                  <a:schemeClr val="tx1"/>
                </a:solidFill>
              </a:rPr>
              <a:t>，请结合材料分析这一说法的</a:t>
            </a:r>
            <a:r>
              <a:rPr lang="zh-CN" altLang="en-US" sz="2400" b="1">
                <a:solidFill>
                  <a:srgbClr val="FF0000"/>
                </a:solidFill>
              </a:rPr>
              <a:t>根据</a:t>
            </a:r>
            <a:r>
              <a:rPr lang="zh-CN" altLang="en-US" sz="2400" b="1">
                <a:solidFill>
                  <a:schemeClr val="tx1"/>
                </a:solidFill>
              </a:rPr>
              <a:t>。</a:t>
            </a:r>
          </a:p>
          <a:p>
            <a:r>
              <a:rPr lang="zh-CN" altLang="en-US" sz="2400" b="1">
                <a:solidFill>
                  <a:schemeClr val="tx1"/>
                </a:solidFill>
              </a:rPr>
              <a:t> ①单车猎人和志愿者行为都是一种不求物质回报的利他行为，彰显了“推动人类发展和促进社会进步”的价值；②二者的行为均属于社会参与，体现了一种公民意识；③“新型”体现在：单车猎人属于单车的消费者，他们是网络时代促进共享单车健康发展的新力量，“打猎”的行为实际上是帮助公司进行运营的维护。</a:t>
            </a:r>
          </a:p>
          <a:p>
            <a:r>
              <a:rPr lang="zh-CN" altLang="en-US" sz="2400" b="1">
                <a:solidFill>
                  <a:schemeClr val="tx1"/>
                </a:solidFill>
              </a:rPr>
              <a:t>3. 请结合全文，概括</a:t>
            </a:r>
            <a:r>
              <a:rPr lang="zh-CN" altLang="en-US" sz="2400" b="1">
                <a:solidFill>
                  <a:srgbClr val="FF0000"/>
                </a:solidFill>
              </a:rPr>
              <a:t>开合桥的优缺点</a:t>
            </a:r>
            <a:r>
              <a:rPr lang="zh-CN" altLang="en-US" sz="2400" b="1">
                <a:solidFill>
                  <a:schemeClr val="tx1"/>
                </a:solidFill>
              </a:rPr>
              <a:t>。</a:t>
            </a:r>
          </a:p>
          <a:p>
            <a:r>
              <a:rPr lang="zh-CN" altLang="en-US" sz="2400" b="1">
                <a:solidFill>
                  <a:schemeClr val="tx1"/>
                </a:solidFill>
              </a:rPr>
              <a:t>优点：一开一合，水陆两便；无需引桥，经济实用。缺点：开时不能走车，合时不能通船；开合过程中水陆交通都停顿。</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a:solidFill>
                  <a:srgbClr val="FF0000"/>
                </a:solidFill>
                <a:sym typeface="+mn-ea"/>
              </a:rPr>
              <a:t>实用类主观题考点分析</a:t>
            </a:r>
            <a:endParaRPr lang="zh-CN" altLang="en-US"/>
          </a:p>
        </p:txBody>
      </p:sp>
      <p:sp>
        <p:nvSpPr>
          <p:cNvPr id="3" name="内容占位符 2"/>
          <p:cNvSpPr>
            <a:spLocks noGrp="1"/>
          </p:cNvSpPr>
          <p:nvPr>
            <p:ph idx="1"/>
          </p:nvPr>
        </p:nvSpPr>
        <p:spPr>
          <a:xfrm>
            <a:off x="669925" y="1296035"/>
            <a:ext cx="10852150" cy="5172710"/>
          </a:xfrm>
        </p:spPr>
        <p:txBody>
          <a:bodyPr/>
          <a:lstStyle/>
          <a:p>
            <a:pPr>
              <a:lnSpc>
                <a:spcPct val="100000"/>
              </a:lnSpc>
            </a:pPr>
            <a:r>
              <a:rPr lang="zh-CN" altLang="en-US" sz="2000" b="1">
                <a:solidFill>
                  <a:srgbClr val="FF0000"/>
                </a:solidFill>
              </a:rPr>
              <a:t>命题角度</a:t>
            </a:r>
          </a:p>
          <a:p>
            <a:pPr>
              <a:lnSpc>
                <a:spcPct val="100000"/>
              </a:lnSpc>
            </a:pPr>
            <a:r>
              <a:rPr lang="zh-CN" altLang="en-US" sz="2000" b="1">
                <a:solidFill>
                  <a:schemeClr val="tx1"/>
                </a:solidFill>
              </a:rPr>
              <a:t>材料内容侧重点</a:t>
            </a:r>
            <a:r>
              <a:rPr sz="2000" b="1">
                <a:solidFill>
                  <a:schemeClr val="tx1"/>
                </a:solidFill>
                <a:sym typeface="+mn-ea"/>
              </a:rPr>
              <a:t>概括或分析</a:t>
            </a:r>
            <a:r>
              <a:rPr lang="zh-CN" altLang="en-US" sz="2000" b="1">
                <a:solidFill>
                  <a:schemeClr val="tx1"/>
                </a:solidFill>
              </a:rPr>
              <a:t>（比较异同）</a:t>
            </a:r>
          </a:p>
          <a:p>
            <a:pPr>
              <a:lnSpc>
                <a:spcPct val="100000"/>
              </a:lnSpc>
            </a:pPr>
            <a:r>
              <a:rPr lang="zh-CN" altLang="en-US" sz="2000" b="1">
                <a:solidFill>
                  <a:schemeClr val="tx1"/>
                </a:solidFill>
              </a:rPr>
              <a:t>原因概括或分析</a:t>
            </a:r>
          </a:p>
          <a:p>
            <a:pPr>
              <a:lnSpc>
                <a:spcPct val="100000"/>
              </a:lnSpc>
            </a:pPr>
            <a:r>
              <a:rPr lang="zh-CN" altLang="en-US" sz="2000" b="1">
                <a:solidFill>
                  <a:schemeClr val="tx1"/>
                </a:solidFill>
              </a:rPr>
              <a:t>特点</a:t>
            </a:r>
            <a:r>
              <a:rPr sz="2000" b="1">
                <a:solidFill>
                  <a:schemeClr val="tx1"/>
                </a:solidFill>
                <a:sym typeface="+mn-ea"/>
              </a:rPr>
              <a:t>概括或分析</a:t>
            </a:r>
          </a:p>
          <a:p>
            <a:pPr>
              <a:lnSpc>
                <a:spcPct val="100000"/>
              </a:lnSpc>
            </a:pPr>
            <a:r>
              <a:rPr sz="2000" b="1">
                <a:solidFill>
                  <a:schemeClr val="tx1"/>
                </a:solidFill>
                <a:sym typeface="+mn-ea"/>
              </a:rPr>
              <a:t>作用概括或分析</a:t>
            </a:r>
          </a:p>
          <a:p>
            <a:pPr>
              <a:lnSpc>
                <a:spcPct val="100000"/>
              </a:lnSpc>
            </a:pPr>
            <a:r>
              <a:rPr sz="2000" b="1">
                <a:solidFill>
                  <a:schemeClr val="tx1"/>
                </a:solidFill>
                <a:sym typeface="+mn-ea"/>
              </a:rPr>
              <a:t>对策概括或分析</a:t>
            </a:r>
          </a:p>
          <a:p>
            <a:pPr>
              <a:lnSpc>
                <a:spcPct val="100000"/>
              </a:lnSpc>
            </a:pPr>
            <a:r>
              <a:rPr sz="2000" b="1">
                <a:solidFill>
                  <a:srgbClr val="FF0000"/>
                </a:solidFill>
                <a:sym typeface="+mn-ea"/>
              </a:rPr>
              <a:t>解答思路</a:t>
            </a:r>
          </a:p>
          <a:p>
            <a:pPr>
              <a:lnSpc>
                <a:spcPct val="100000"/>
              </a:lnSpc>
            </a:pPr>
            <a:r>
              <a:rPr sz="2000" b="1">
                <a:solidFill>
                  <a:schemeClr val="tx1"/>
                </a:solidFill>
                <a:sym typeface="+mn-ea"/>
              </a:rPr>
              <a:t>审清题干要求</a:t>
            </a:r>
          </a:p>
          <a:p>
            <a:pPr>
              <a:lnSpc>
                <a:spcPct val="100000"/>
              </a:lnSpc>
            </a:pPr>
            <a:r>
              <a:rPr sz="2000" b="1">
                <a:solidFill>
                  <a:schemeClr val="tx1"/>
                </a:solidFill>
                <a:sym typeface="+mn-ea"/>
              </a:rPr>
              <a:t>圈点相关信息</a:t>
            </a:r>
          </a:p>
          <a:p>
            <a:pPr>
              <a:lnSpc>
                <a:spcPct val="100000"/>
              </a:lnSpc>
            </a:pPr>
            <a:r>
              <a:rPr sz="2000" b="1">
                <a:solidFill>
                  <a:schemeClr val="tx1"/>
                </a:solidFill>
                <a:sym typeface="+mn-ea"/>
              </a:rPr>
              <a:t>提取关键内容</a:t>
            </a:r>
          </a:p>
          <a:p>
            <a:pPr>
              <a:lnSpc>
                <a:spcPct val="100000"/>
              </a:lnSpc>
            </a:pPr>
            <a:r>
              <a:rPr sz="2000" b="1">
                <a:solidFill>
                  <a:schemeClr val="tx1"/>
                </a:solidFill>
                <a:sym typeface="+mn-ea"/>
              </a:rPr>
              <a:t>整合相关答案</a:t>
            </a:r>
          </a:p>
          <a:p>
            <a:pPr>
              <a:lnSpc>
                <a:spcPct val="100000"/>
              </a:lnSpc>
            </a:pPr>
            <a:r>
              <a:rPr lang="zh-CN" altLang="en-US" sz="2000" b="1">
                <a:solidFill>
                  <a:srgbClr val="FF0000"/>
                </a:solidFill>
              </a:rPr>
              <a:t>要求：立足文本，合理拓展</a:t>
            </a:r>
          </a:p>
          <a:p>
            <a:endParaRPr lang="zh-CN" altLang="en-US" sz="2000" b="1">
              <a:solidFill>
                <a:srgbClr val="FF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FF0000"/>
                </a:solidFill>
              </a:rPr>
              <a:t>二、选材特点</a:t>
            </a:r>
          </a:p>
        </p:txBody>
      </p:sp>
      <p:sp>
        <p:nvSpPr>
          <p:cNvPr id="4" name="内容占位符 3"/>
          <p:cNvSpPr>
            <a:spLocks noGrp="1"/>
          </p:cNvSpPr>
          <p:nvPr>
            <p:ph sz="half" idx="1"/>
          </p:nvPr>
        </p:nvSpPr>
        <p:spPr>
          <a:xfrm>
            <a:off x="669925" y="1296035"/>
            <a:ext cx="3166110" cy="5039995"/>
          </a:xfrm>
        </p:spPr>
        <p:txBody>
          <a:bodyPr/>
          <a:lstStyle/>
          <a:p>
            <a:r>
              <a:rPr lang="en-US" altLang="zh-CN" sz="2400" b="1">
                <a:solidFill>
                  <a:srgbClr val="FF0000"/>
                </a:solidFill>
              </a:rPr>
              <a:t>2019</a:t>
            </a:r>
            <a:r>
              <a:rPr sz="2400" b="1">
                <a:solidFill>
                  <a:srgbClr val="FF0000"/>
                </a:solidFill>
              </a:rPr>
              <a:t>江苏卷</a:t>
            </a:r>
          </a:p>
          <a:p>
            <a:r>
              <a:rPr sz="2400" b="1">
                <a:solidFill>
                  <a:schemeClr val="tx1"/>
                </a:solidFill>
              </a:rPr>
              <a:t>《天津的开合桥》</a:t>
            </a:r>
          </a:p>
          <a:p>
            <a:r>
              <a:rPr sz="2400" b="1">
                <a:solidFill>
                  <a:srgbClr val="FF0000"/>
                </a:solidFill>
              </a:rPr>
              <a:t>主题：桥梁建造的特点及功用。</a:t>
            </a:r>
          </a:p>
        </p:txBody>
      </p:sp>
      <p:sp>
        <p:nvSpPr>
          <p:cNvPr id="5" name="内容占位符 4"/>
          <p:cNvSpPr>
            <a:spLocks noGrp="1"/>
          </p:cNvSpPr>
          <p:nvPr>
            <p:ph sz="half" idx="2"/>
          </p:nvPr>
        </p:nvSpPr>
        <p:spPr>
          <a:xfrm>
            <a:off x="5081905" y="431800"/>
            <a:ext cx="6440170" cy="5991860"/>
          </a:xfrm>
        </p:spPr>
        <p:txBody>
          <a:bodyPr/>
          <a:lstStyle/>
          <a:p>
            <a:pPr>
              <a:lnSpc>
                <a:spcPct val="100000"/>
              </a:lnSpc>
            </a:pPr>
            <a:r>
              <a:rPr lang="zh-CN" altLang="en-US" sz="2000" b="1">
                <a:solidFill>
                  <a:srgbClr val="FF0000"/>
                </a:solidFill>
              </a:rPr>
              <a:t>全国卷</a:t>
            </a:r>
          </a:p>
          <a:p>
            <a:pPr>
              <a:lnSpc>
                <a:spcPct val="100000"/>
              </a:lnSpc>
            </a:pPr>
            <a:r>
              <a:rPr lang="zh-CN" altLang="en-US" sz="2000" b="1">
                <a:solidFill>
                  <a:schemeClr val="tx1"/>
                </a:solidFill>
                <a:sym typeface="+mn-ea"/>
              </a:rPr>
              <a:t>201</a:t>
            </a:r>
            <a:r>
              <a:rPr lang="en-US" altLang="zh-CN" sz="2000" b="1">
                <a:solidFill>
                  <a:schemeClr val="tx1"/>
                </a:solidFill>
                <a:sym typeface="+mn-ea"/>
              </a:rPr>
              <a:t>7</a:t>
            </a:r>
            <a:r>
              <a:rPr lang="zh-CN" altLang="en-US" sz="2000" b="1">
                <a:solidFill>
                  <a:schemeClr val="tx1"/>
                </a:solidFill>
                <a:sym typeface="+mn-ea"/>
              </a:rPr>
              <a:t>全国卷Ⅰ：</a:t>
            </a:r>
            <a:r>
              <a:rPr lang="zh-CN" altLang="en-US" sz="2000" b="1">
                <a:solidFill>
                  <a:schemeClr val="tx1"/>
                </a:solidFill>
              </a:rPr>
              <a:t>中央纪录</a:t>
            </a:r>
            <a:r>
              <a:rPr lang="zh-CN" altLang="en-US" sz="2000" b="1">
                <a:solidFill>
                  <a:schemeClr val="tx1"/>
                </a:solidFill>
                <a:sym typeface="+mn-ea"/>
              </a:rPr>
              <a:t>频道</a:t>
            </a:r>
            <a:r>
              <a:rPr lang="zh-CN" altLang="en-US" sz="2000" b="1">
                <a:solidFill>
                  <a:schemeClr val="tx1"/>
                </a:solidFill>
              </a:rPr>
              <a:t>与美国地理频道</a:t>
            </a:r>
          </a:p>
          <a:p>
            <a:pPr>
              <a:lnSpc>
                <a:spcPct val="100000"/>
              </a:lnSpc>
            </a:pPr>
            <a:r>
              <a:rPr lang="zh-CN" altLang="en-US" sz="2000" b="1">
                <a:solidFill>
                  <a:schemeClr val="tx1"/>
                </a:solidFill>
                <a:sym typeface="+mn-ea"/>
              </a:rPr>
              <a:t>2018全国卷Ⅰ：量子通信</a:t>
            </a:r>
            <a:endParaRPr lang="zh-CN" altLang="en-US" sz="2000" b="1">
              <a:solidFill>
                <a:schemeClr val="tx1"/>
              </a:solidFill>
            </a:endParaRPr>
          </a:p>
          <a:p>
            <a:pPr>
              <a:lnSpc>
                <a:spcPct val="100000"/>
              </a:lnSpc>
            </a:pPr>
            <a:r>
              <a:rPr lang="zh-CN" altLang="en-US" sz="2000" b="1">
                <a:solidFill>
                  <a:schemeClr val="tx1"/>
                </a:solidFill>
                <a:sym typeface="+mn-ea"/>
              </a:rPr>
              <a:t>2019全国卷Ⅰ：可移动文化遗产的保护</a:t>
            </a:r>
            <a:endParaRPr lang="zh-CN" altLang="en-US" sz="2000" b="1">
              <a:solidFill>
                <a:schemeClr val="tx1"/>
              </a:solidFill>
            </a:endParaRPr>
          </a:p>
          <a:p>
            <a:pPr>
              <a:lnSpc>
                <a:spcPct val="100000"/>
              </a:lnSpc>
            </a:pPr>
            <a:r>
              <a:rPr lang="zh-CN" altLang="en-US" sz="2000" b="1">
                <a:solidFill>
                  <a:schemeClr val="tx1"/>
                </a:solidFill>
                <a:sym typeface="+mn-ea"/>
              </a:rPr>
              <a:t>201</a:t>
            </a:r>
            <a:r>
              <a:rPr lang="en-US" altLang="zh-CN" sz="2000" b="1">
                <a:solidFill>
                  <a:schemeClr val="tx1"/>
                </a:solidFill>
                <a:sym typeface="+mn-ea"/>
              </a:rPr>
              <a:t>7</a:t>
            </a:r>
            <a:r>
              <a:rPr lang="zh-CN" altLang="en-US" sz="2000" b="1">
                <a:solidFill>
                  <a:schemeClr val="tx1"/>
                </a:solidFill>
                <a:sym typeface="+mn-ea"/>
              </a:rPr>
              <a:t>全国卷II：垃圾分类</a:t>
            </a:r>
          </a:p>
          <a:p>
            <a:pPr>
              <a:lnSpc>
                <a:spcPct val="100000"/>
              </a:lnSpc>
            </a:pPr>
            <a:r>
              <a:rPr lang="zh-CN" altLang="en-US" sz="2000" b="1">
                <a:solidFill>
                  <a:schemeClr val="tx1"/>
                </a:solidFill>
                <a:sym typeface="+mn-ea"/>
              </a:rPr>
              <a:t>2018全国卷II：知识产权和科技创新</a:t>
            </a:r>
            <a:endParaRPr lang="zh-CN" altLang="en-US" sz="2000" b="1">
              <a:solidFill>
                <a:schemeClr val="tx1"/>
              </a:solidFill>
            </a:endParaRPr>
          </a:p>
          <a:p>
            <a:pPr>
              <a:lnSpc>
                <a:spcPct val="100000"/>
              </a:lnSpc>
            </a:pPr>
            <a:r>
              <a:rPr lang="zh-CN" altLang="en-US" sz="2000" b="1">
                <a:solidFill>
                  <a:schemeClr val="tx1"/>
                </a:solidFill>
                <a:sym typeface="+mn-ea"/>
              </a:rPr>
              <a:t>2019年全国卷II：桥梁建造发展（武汉长江大桥、港珠澳大桥）</a:t>
            </a:r>
            <a:endParaRPr lang="zh-CN" altLang="en-US" sz="2000" b="1">
              <a:solidFill>
                <a:schemeClr val="tx1"/>
              </a:solidFill>
            </a:endParaRPr>
          </a:p>
          <a:p>
            <a:pPr>
              <a:lnSpc>
                <a:spcPct val="100000"/>
              </a:lnSpc>
            </a:pPr>
            <a:r>
              <a:rPr lang="zh-CN" altLang="en-US" sz="2000" b="1">
                <a:solidFill>
                  <a:schemeClr val="tx1"/>
                </a:solidFill>
                <a:sym typeface="+mn-ea"/>
              </a:rPr>
              <a:t>201</a:t>
            </a:r>
            <a:r>
              <a:rPr lang="en-US" altLang="zh-CN" sz="2000" b="1">
                <a:solidFill>
                  <a:schemeClr val="tx1"/>
                </a:solidFill>
                <a:sym typeface="+mn-ea"/>
              </a:rPr>
              <a:t>7</a:t>
            </a:r>
            <a:r>
              <a:rPr lang="zh-CN" altLang="en-US" sz="2000" b="1">
                <a:solidFill>
                  <a:schemeClr val="tx1"/>
                </a:solidFill>
                <a:sym typeface="+mn-ea"/>
              </a:rPr>
              <a:t>全国卷III：博物馆建设与意义</a:t>
            </a:r>
          </a:p>
          <a:p>
            <a:pPr>
              <a:lnSpc>
                <a:spcPct val="100000"/>
              </a:lnSpc>
            </a:pPr>
            <a:r>
              <a:rPr lang="zh-CN" altLang="en-US" sz="2000" b="1">
                <a:solidFill>
                  <a:schemeClr val="tx1"/>
                </a:solidFill>
              </a:rPr>
              <a:t>2018全国卷</a:t>
            </a:r>
            <a:r>
              <a:rPr lang="zh-CN" altLang="en-US" sz="2000" b="1">
                <a:solidFill>
                  <a:schemeClr val="tx1"/>
                </a:solidFill>
                <a:sym typeface="+mn-ea"/>
              </a:rPr>
              <a:t>III：图书出版业</a:t>
            </a:r>
            <a:endParaRPr lang="zh-CN" altLang="en-US" sz="2000" b="1">
              <a:solidFill>
                <a:schemeClr val="tx1"/>
              </a:solidFill>
            </a:endParaRPr>
          </a:p>
          <a:p>
            <a:pPr>
              <a:lnSpc>
                <a:spcPct val="100000"/>
              </a:lnSpc>
            </a:pPr>
            <a:r>
              <a:rPr lang="zh-CN" altLang="en-US" sz="2000" b="1">
                <a:solidFill>
                  <a:schemeClr val="tx1"/>
                </a:solidFill>
              </a:rPr>
              <a:t>2019</a:t>
            </a:r>
            <a:r>
              <a:rPr lang="zh-CN" altLang="en-US" sz="2000" b="1">
                <a:solidFill>
                  <a:schemeClr val="tx1"/>
                </a:solidFill>
                <a:sym typeface="+mn-ea"/>
              </a:rPr>
              <a:t>年</a:t>
            </a:r>
            <a:r>
              <a:rPr lang="zh-CN" altLang="en-US" sz="2000" b="1">
                <a:solidFill>
                  <a:schemeClr val="tx1"/>
                </a:solidFill>
              </a:rPr>
              <a:t>全国卷III：中国志愿服务</a:t>
            </a:r>
          </a:p>
          <a:p>
            <a:pPr>
              <a:lnSpc>
                <a:spcPct val="100000"/>
              </a:lnSpc>
            </a:pPr>
            <a:r>
              <a:rPr lang="zh-CN" altLang="en-US" sz="2000" b="1">
                <a:solidFill>
                  <a:srgbClr val="FF0000"/>
                </a:solidFill>
              </a:rPr>
              <a:t>选材特征：已证实的，有价值的，体现强大</a:t>
            </a:r>
            <a:r>
              <a:rPr lang="zh-CN" altLang="en-US" sz="2000" b="1">
                <a:solidFill>
                  <a:srgbClr val="FF0000"/>
                </a:solidFill>
                <a:sym typeface="+mn-ea"/>
              </a:rPr>
              <a:t>国</a:t>
            </a:r>
            <a:r>
              <a:rPr lang="zh-CN" altLang="en-US" sz="2000" b="1">
                <a:solidFill>
                  <a:srgbClr val="FF0000"/>
                </a:solidFill>
              </a:rPr>
              <a:t>力的。</a:t>
            </a:r>
          </a:p>
          <a:p>
            <a:pPr>
              <a:lnSpc>
                <a:spcPct val="100000"/>
              </a:lnSpc>
            </a:pPr>
            <a:r>
              <a:rPr lang="zh-CN" altLang="en-US" sz="2000" b="1">
                <a:solidFill>
                  <a:srgbClr val="FF0000"/>
                </a:solidFill>
              </a:rPr>
              <a:t>选材范围：文化、民生、科技</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additive="base">
                                        <p:cTn id="2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1" end="1"/>
                                            </p:txEl>
                                          </p:spTgt>
                                        </p:tgtEl>
                                        <p:attrNameLst>
                                          <p:attrName>style.visibility</p:attrName>
                                        </p:attrNameLst>
                                      </p:cBhvr>
                                      <p:to>
                                        <p:strVal val="visible"/>
                                      </p:to>
                                    </p:set>
                                    <p:anim calcmode="lin" valueType="num">
                                      <p:cBhvr additive="base">
                                        <p:cTn id="3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xEl>
                                              <p:pRg st="2" end="2"/>
                                            </p:txEl>
                                          </p:spTgt>
                                        </p:tgtEl>
                                        <p:attrNameLst>
                                          <p:attrName>style.visibility</p:attrName>
                                        </p:attrNameLst>
                                      </p:cBhvr>
                                      <p:to>
                                        <p:strVal val="visible"/>
                                      </p:to>
                                    </p:set>
                                    <p:anim calcmode="lin" valueType="num">
                                      <p:cBhvr additive="base">
                                        <p:cTn id="3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xEl>
                                              <p:pRg st="3" end="3"/>
                                            </p:txEl>
                                          </p:spTgt>
                                        </p:tgtEl>
                                        <p:attrNameLst>
                                          <p:attrName>style.visibility</p:attrName>
                                        </p:attrNameLst>
                                      </p:cBhvr>
                                      <p:to>
                                        <p:strVal val="visible"/>
                                      </p:to>
                                    </p:set>
                                    <p:anim calcmode="lin" valueType="num">
                                      <p:cBhvr additive="base">
                                        <p:cTn id="43"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
                                            <p:txEl>
                                              <p:pRg st="4" end="4"/>
                                            </p:txEl>
                                          </p:spTgt>
                                        </p:tgtEl>
                                        <p:attrNameLst>
                                          <p:attrName>style.visibility</p:attrName>
                                        </p:attrNameLst>
                                      </p:cBhvr>
                                      <p:to>
                                        <p:strVal val="visible"/>
                                      </p:to>
                                    </p:set>
                                    <p:anim calcmode="lin" valueType="num">
                                      <p:cBhvr additive="base">
                                        <p:cTn id="4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5">
                                            <p:txEl>
                                              <p:pRg st="5" end="5"/>
                                            </p:txEl>
                                          </p:spTgt>
                                        </p:tgtEl>
                                        <p:attrNameLst>
                                          <p:attrName>style.visibility</p:attrName>
                                        </p:attrNameLst>
                                      </p:cBhvr>
                                      <p:to>
                                        <p:strVal val="visible"/>
                                      </p:to>
                                    </p:set>
                                    <p:anim calcmode="lin" valueType="num">
                                      <p:cBhvr additive="base">
                                        <p:cTn id="55"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5">
                                            <p:txEl>
                                              <p:pRg st="6" end="6"/>
                                            </p:txEl>
                                          </p:spTgt>
                                        </p:tgtEl>
                                        <p:attrNameLst>
                                          <p:attrName>style.visibility</p:attrName>
                                        </p:attrNameLst>
                                      </p:cBhvr>
                                      <p:to>
                                        <p:strVal val="visible"/>
                                      </p:to>
                                    </p:set>
                                    <p:anim calcmode="lin" valueType="num">
                                      <p:cBhvr additive="base">
                                        <p:cTn id="61"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5">
                                            <p:txEl>
                                              <p:pRg st="7" end="7"/>
                                            </p:txEl>
                                          </p:spTgt>
                                        </p:tgtEl>
                                        <p:attrNameLst>
                                          <p:attrName>style.visibility</p:attrName>
                                        </p:attrNameLst>
                                      </p:cBhvr>
                                      <p:to>
                                        <p:strVal val="visible"/>
                                      </p:to>
                                    </p:set>
                                    <p:anim calcmode="lin" valueType="num">
                                      <p:cBhvr additive="base">
                                        <p:cTn id="67"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5">
                                            <p:txEl>
                                              <p:pRg st="8" end="8"/>
                                            </p:txEl>
                                          </p:spTgt>
                                        </p:tgtEl>
                                        <p:attrNameLst>
                                          <p:attrName>style.visibility</p:attrName>
                                        </p:attrNameLst>
                                      </p:cBhvr>
                                      <p:to>
                                        <p:strVal val="visible"/>
                                      </p:to>
                                    </p:set>
                                    <p:anim calcmode="lin" valueType="num">
                                      <p:cBhvr additive="base">
                                        <p:cTn id="73"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5">
                                            <p:txEl>
                                              <p:pRg st="9" end="9"/>
                                            </p:txEl>
                                          </p:spTgt>
                                        </p:tgtEl>
                                        <p:attrNameLst>
                                          <p:attrName>style.visibility</p:attrName>
                                        </p:attrNameLst>
                                      </p:cBhvr>
                                      <p:to>
                                        <p:strVal val="visible"/>
                                      </p:to>
                                    </p:set>
                                    <p:anim calcmode="lin" valueType="num">
                                      <p:cBhvr additive="base">
                                        <p:cTn id="79" dur="5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5">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5">
                                            <p:txEl>
                                              <p:pRg st="10" end="10"/>
                                            </p:txEl>
                                          </p:spTgt>
                                        </p:tgtEl>
                                        <p:attrNameLst>
                                          <p:attrName>style.visibility</p:attrName>
                                        </p:attrNameLst>
                                      </p:cBhvr>
                                      <p:to>
                                        <p:strVal val="visible"/>
                                      </p:to>
                                    </p:set>
                                    <p:anim calcmode="lin" valueType="num">
                                      <p:cBhvr additive="base">
                                        <p:cTn id="85" dur="500" fill="hold"/>
                                        <p:tgtEl>
                                          <p:spTgt spid="5">
                                            <p:txEl>
                                              <p:pRg st="10" end="10"/>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5">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5">
                                            <p:txEl>
                                              <p:pRg st="11" end="11"/>
                                            </p:txEl>
                                          </p:spTgt>
                                        </p:tgtEl>
                                        <p:attrNameLst>
                                          <p:attrName>style.visibility</p:attrName>
                                        </p:attrNameLst>
                                      </p:cBhvr>
                                      <p:to>
                                        <p:strVal val="visible"/>
                                      </p:to>
                                    </p:set>
                                    <p:anim calcmode="lin" valueType="num">
                                      <p:cBhvr additive="base">
                                        <p:cTn id="91" dur="500" fill="hold"/>
                                        <p:tgtEl>
                                          <p:spTgt spid="5">
                                            <p:txEl>
                                              <p:pRg st="11" end="11"/>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5">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pPr algn="ctr"/>
            <a:r>
              <a:rPr lang="zh-CN" altLang="en-US">
                <a:solidFill>
                  <a:srgbClr val="FF0000"/>
                </a:solidFill>
              </a:rPr>
              <a:t>三、客观题一命制</a:t>
            </a:r>
            <a:r>
              <a:rPr>
                <a:solidFill>
                  <a:srgbClr val="FF0000"/>
                </a:solidFill>
                <a:sym typeface="+mn-ea"/>
              </a:rPr>
              <a:t>特点</a:t>
            </a:r>
            <a:endParaRPr lang="zh-CN" altLang="en-US">
              <a:solidFill>
                <a:srgbClr val="FF0000"/>
              </a:solidFill>
              <a:sym typeface="+mn-ea"/>
            </a:endParaRPr>
          </a:p>
        </p:txBody>
      </p:sp>
      <p:sp>
        <p:nvSpPr>
          <p:cNvPr id="6" name="内容占位符 5"/>
          <p:cNvSpPr>
            <a:spLocks noGrp="1"/>
          </p:cNvSpPr>
          <p:nvPr>
            <p:ph idx="1"/>
          </p:nvPr>
        </p:nvSpPr>
        <p:spPr>
          <a:xfrm>
            <a:off x="405130" y="1296035"/>
            <a:ext cx="11337290" cy="5041265"/>
          </a:xfrm>
        </p:spPr>
        <p:txBody>
          <a:bodyPr/>
          <a:lstStyle/>
          <a:p>
            <a:r>
              <a:rPr lang="zh-CN" altLang="en-US" sz="1800" b="1">
                <a:solidFill>
                  <a:schemeClr val="tx1"/>
                </a:solidFill>
              </a:rPr>
              <a:t>（2018全国卷Ⅰ）1. 下列对材料相关</a:t>
            </a:r>
            <a:r>
              <a:rPr lang="zh-CN" altLang="en-US" sz="1800" b="1">
                <a:solidFill>
                  <a:srgbClr val="FF0000"/>
                </a:solidFill>
              </a:rPr>
              <a:t>内容的理解,不正确</a:t>
            </a:r>
            <a:r>
              <a:rPr lang="zh-CN" altLang="en-US" sz="1800" b="1">
                <a:solidFill>
                  <a:schemeClr val="tx1"/>
                </a:solidFill>
              </a:rPr>
              <a:t>的一项是(   )</a:t>
            </a:r>
          </a:p>
          <a:p>
            <a:r>
              <a:rPr lang="zh-CN" altLang="en-US" sz="1800" b="1">
                <a:solidFill>
                  <a:schemeClr val="tx1"/>
                </a:solidFill>
              </a:rPr>
              <a:t>（2018全国卷II）1．下列对材料二相关</a:t>
            </a:r>
            <a:r>
              <a:rPr lang="zh-CN" altLang="en-US" sz="1800" b="1">
                <a:solidFill>
                  <a:srgbClr val="FF0000"/>
                </a:solidFill>
              </a:rPr>
              <a:t>内容的理解和分析，不正确</a:t>
            </a:r>
            <a:r>
              <a:rPr lang="zh-CN" altLang="en-US" sz="1800" b="1">
                <a:solidFill>
                  <a:schemeClr val="tx1"/>
                </a:solidFill>
              </a:rPr>
              <a:t>的一项是（   ）</a:t>
            </a:r>
          </a:p>
          <a:p>
            <a:r>
              <a:rPr sz="1800" b="1">
                <a:solidFill>
                  <a:schemeClr val="tx1"/>
                </a:solidFill>
                <a:sym typeface="+mn-ea"/>
              </a:rPr>
              <a:t>（2018全国卷III）1．</a:t>
            </a:r>
            <a:r>
              <a:rPr lang="zh-CN" altLang="en-US" sz="1800" b="1">
                <a:solidFill>
                  <a:schemeClr val="tx1"/>
                </a:solidFill>
              </a:rPr>
              <a:t>．下列对材料二相关</a:t>
            </a:r>
            <a:r>
              <a:rPr lang="zh-CN" altLang="en-US" sz="1800" b="1">
                <a:solidFill>
                  <a:srgbClr val="FF0000"/>
                </a:solidFill>
              </a:rPr>
              <a:t>内容的理解和分析，不正确</a:t>
            </a:r>
            <a:r>
              <a:rPr lang="zh-CN" altLang="en-US" sz="1800" b="1">
                <a:solidFill>
                  <a:schemeClr val="tx1"/>
                </a:solidFill>
              </a:rPr>
              <a:t>的一项是（3分）</a:t>
            </a:r>
          </a:p>
          <a:p>
            <a:r>
              <a:rPr lang="zh-CN" altLang="en-US" sz="1800" b="1">
                <a:solidFill>
                  <a:schemeClr val="tx1"/>
                </a:solidFill>
              </a:rPr>
              <a:t>（2019全国卷Ⅰ）1. 下列</a:t>
            </a:r>
            <a:r>
              <a:rPr lang="zh-CN" altLang="en-US" sz="1800" b="1">
                <a:solidFill>
                  <a:srgbClr val="FF0000"/>
                </a:solidFill>
              </a:rPr>
              <a:t>不属于可移动文化遗产“修复”工作</a:t>
            </a:r>
            <a:r>
              <a:rPr lang="zh-CN" altLang="en-US" sz="1800" b="1">
                <a:solidFill>
                  <a:schemeClr val="tx1"/>
                </a:solidFill>
              </a:rPr>
              <a:t>的一项是（   ）</a:t>
            </a:r>
          </a:p>
          <a:p>
            <a:r>
              <a:rPr lang="zh-CN" altLang="en-US" sz="1800" b="1">
                <a:solidFill>
                  <a:schemeClr val="tx1"/>
                </a:solidFill>
              </a:rPr>
              <a:t>（2019全国卷II）1.下列对材料三相关</a:t>
            </a:r>
            <a:r>
              <a:rPr lang="zh-CN" altLang="en-US" sz="1800" b="1">
                <a:solidFill>
                  <a:srgbClr val="FF0000"/>
                </a:solidFill>
              </a:rPr>
              <a:t>内容的梳理，不正确</a:t>
            </a:r>
            <a:r>
              <a:rPr lang="zh-CN" altLang="en-US" sz="1800" b="1">
                <a:solidFill>
                  <a:schemeClr val="tx1"/>
                </a:solidFill>
              </a:rPr>
              <a:t>的一项是（   ）</a:t>
            </a:r>
          </a:p>
          <a:p>
            <a:r>
              <a:rPr lang="zh-CN" altLang="en-US" sz="1800" b="1">
                <a:solidFill>
                  <a:schemeClr val="tx1"/>
                </a:solidFill>
              </a:rPr>
              <a:t>（2019全国卷III）1. 下列</a:t>
            </a:r>
            <a:r>
              <a:rPr lang="zh-CN" altLang="en-US" sz="1800" b="1">
                <a:solidFill>
                  <a:srgbClr val="FF0000"/>
                </a:solidFill>
              </a:rPr>
              <a:t>对“志愿服务”相关内容的理解和分析，不正确</a:t>
            </a:r>
            <a:r>
              <a:rPr lang="zh-CN" altLang="en-US" sz="1800" b="1">
                <a:solidFill>
                  <a:schemeClr val="tx1"/>
                </a:solidFill>
              </a:rPr>
              <a:t>的一项是（  ）</a:t>
            </a:r>
          </a:p>
          <a:p>
            <a:r>
              <a:rPr sz="1800" b="1">
                <a:solidFill>
                  <a:schemeClr val="tx1"/>
                </a:solidFill>
                <a:sym typeface="+mn-ea"/>
              </a:rPr>
              <a:t>（201</a:t>
            </a:r>
            <a:r>
              <a:rPr lang="en-US" altLang="zh-CN" sz="1800" b="1">
                <a:solidFill>
                  <a:schemeClr val="tx1"/>
                </a:solidFill>
                <a:sym typeface="+mn-ea"/>
              </a:rPr>
              <a:t>7</a:t>
            </a:r>
            <a:r>
              <a:rPr sz="1800" b="1">
                <a:solidFill>
                  <a:schemeClr val="tx1"/>
                </a:solidFill>
                <a:sym typeface="+mn-ea"/>
              </a:rPr>
              <a:t>全国卷Ⅰ）1. 下列对材料相关</a:t>
            </a:r>
            <a:r>
              <a:rPr sz="1800" b="1">
                <a:solidFill>
                  <a:srgbClr val="FF0000"/>
                </a:solidFill>
                <a:sym typeface="+mn-ea"/>
              </a:rPr>
              <a:t>内容的梳理，不正确的</a:t>
            </a:r>
            <a:r>
              <a:rPr sz="1800" b="1">
                <a:solidFill>
                  <a:schemeClr val="tx1"/>
                </a:solidFill>
                <a:sym typeface="+mn-ea"/>
              </a:rPr>
              <a:t>一项是(   )</a:t>
            </a:r>
            <a:endParaRPr lang="zh-CN" altLang="en-US" sz="1800" b="1">
              <a:solidFill>
                <a:schemeClr val="tx1"/>
              </a:solidFill>
            </a:endParaRPr>
          </a:p>
          <a:p>
            <a:r>
              <a:rPr sz="1800" b="1">
                <a:solidFill>
                  <a:schemeClr val="tx1"/>
                </a:solidFill>
                <a:sym typeface="+mn-ea"/>
              </a:rPr>
              <a:t>（201</a:t>
            </a:r>
            <a:r>
              <a:rPr lang="en-US" altLang="zh-CN" sz="1800" b="1">
                <a:solidFill>
                  <a:schemeClr val="tx1"/>
                </a:solidFill>
                <a:sym typeface="+mn-ea"/>
              </a:rPr>
              <a:t>7</a:t>
            </a:r>
            <a:r>
              <a:rPr sz="1800" b="1">
                <a:solidFill>
                  <a:schemeClr val="tx1"/>
                </a:solidFill>
                <a:sym typeface="+mn-ea"/>
              </a:rPr>
              <a:t>全国卷II）1．下列关于</a:t>
            </a:r>
            <a:r>
              <a:rPr sz="1800" b="1">
                <a:solidFill>
                  <a:srgbClr val="FF0000"/>
                </a:solidFill>
                <a:sym typeface="+mn-ea"/>
              </a:rPr>
              <a:t>民众对垃圾分类认知与实践相关情况的理解，不正确</a:t>
            </a:r>
            <a:r>
              <a:rPr sz="1800" b="1">
                <a:solidFill>
                  <a:schemeClr val="tx1"/>
                </a:solidFill>
                <a:sym typeface="+mn-ea"/>
              </a:rPr>
              <a:t>的一项是（   ）</a:t>
            </a:r>
            <a:endParaRPr lang="zh-CN" altLang="en-US" sz="1800" b="1">
              <a:solidFill>
                <a:schemeClr val="tx1"/>
              </a:solidFill>
            </a:endParaRPr>
          </a:p>
          <a:p>
            <a:r>
              <a:rPr sz="1800" b="1">
                <a:solidFill>
                  <a:schemeClr val="tx1"/>
                </a:solidFill>
                <a:sym typeface="+mn-ea"/>
              </a:rPr>
              <a:t>（201</a:t>
            </a:r>
            <a:r>
              <a:rPr lang="en-US" altLang="zh-CN" sz="1800" b="1">
                <a:solidFill>
                  <a:schemeClr val="tx1"/>
                </a:solidFill>
                <a:sym typeface="+mn-ea"/>
              </a:rPr>
              <a:t>7</a:t>
            </a:r>
            <a:r>
              <a:rPr sz="1800" b="1">
                <a:solidFill>
                  <a:schemeClr val="tx1"/>
                </a:solidFill>
                <a:sym typeface="+mn-ea"/>
              </a:rPr>
              <a:t>全国卷III）1．下列对材料二相关</a:t>
            </a:r>
            <a:r>
              <a:rPr sz="1800" b="1">
                <a:solidFill>
                  <a:srgbClr val="FF0000"/>
                </a:solidFill>
                <a:sym typeface="+mn-ea"/>
              </a:rPr>
              <a:t>内容的理解，不正确</a:t>
            </a:r>
            <a:r>
              <a:rPr sz="1800" b="1">
                <a:solidFill>
                  <a:schemeClr val="tx1"/>
                </a:solidFill>
                <a:sym typeface="+mn-ea"/>
              </a:rPr>
              <a:t>的一项是（   ）</a:t>
            </a:r>
            <a:endParaRPr lang="zh-CN" altLang="en-US" sz="1800" b="1">
              <a:solidFill>
                <a:schemeClr val="tx1"/>
              </a:solidFill>
            </a:endParaRPr>
          </a:p>
          <a:p>
            <a:endParaRPr lang="zh-CN" altLang="en-US" sz="1800" b="1">
              <a:solidFill>
                <a:schemeClr val="tx1"/>
              </a:solidFill>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669925" y="436245"/>
            <a:ext cx="11182350" cy="6143625"/>
          </a:xfrm>
        </p:spPr>
        <p:txBody>
          <a:bodyPr/>
          <a:lstStyle/>
          <a:p>
            <a:pPr>
              <a:lnSpc>
                <a:spcPct val="100000"/>
              </a:lnSpc>
            </a:pPr>
            <a:r>
              <a:rPr lang="zh-CN" altLang="en-US" sz="2000" b="1"/>
              <a:t>（2018全国卷Ⅰ）1. 下列对材料相关</a:t>
            </a:r>
            <a:r>
              <a:rPr lang="zh-CN" altLang="en-US" sz="2000" b="1">
                <a:solidFill>
                  <a:srgbClr val="FF0000"/>
                </a:solidFill>
              </a:rPr>
              <a:t>内容的理解,不正确</a:t>
            </a:r>
            <a:r>
              <a:rPr lang="zh-CN" altLang="en-US" sz="2000" b="1"/>
              <a:t>的一项是(   )</a:t>
            </a:r>
          </a:p>
          <a:p>
            <a:pPr>
              <a:lnSpc>
                <a:spcPct val="100000"/>
              </a:lnSpc>
            </a:pPr>
            <a:r>
              <a:rPr lang="zh-CN" altLang="en-US" sz="2000" b="1"/>
              <a:t>（2018全国卷II）1．下列对材料二相关</a:t>
            </a:r>
            <a:r>
              <a:rPr lang="zh-CN" altLang="en-US" sz="2000" b="1">
                <a:solidFill>
                  <a:srgbClr val="FF0000"/>
                </a:solidFill>
              </a:rPr>
              <a:t>内容的理解和分析，不正确</a:t>
            </a:r>
            <a:r>
              <a:rPr lang="zh-CN" altLang="en-US" sz="2000" b="1"/>
              <a:t>的一项是（   ）</a:t>
            </a:r>
          </a:p>
          <a:p>
            <a:pPr>
              <a:lnSpc>
                <a:spcPct val="100000"/>
              </a:lnSpc>
            </a:pPr>
            <a:r>
              <a:rPr sz="2000" b="1">
                <a:sym typeface="+mn-ea"/>
              </a:rPr>
              <a:t>（2018全国卷III）1．</a:t>
            </a:r>
            <a:r>
              <a:rPr lang="zh-CN" altLang="en-US" sz="2000" b="1"/>
              <a:t>．下列对材料二相关</a:t>
            </a:r>
            <a:r>
              <a:rPr lang="zh-CN" altLang="en-US" sz="2000" b="1">
                <a:solidFill>
                  <a:srgbClr val="FF0000"/>
                </a:solidFill>
              </a:rPr>
              <a:t>内容的理解和分析，不正确</a:t>
            </a:r>
            <a:r>
              <a:rPr lang="zh-CN" altLang="en-US" sz="2000" b="1"/>
              <a:t>的一项是（3分）</a:t>
            </a:r>
          </a:p>
          <a:p>
            <a:pPr>
              <a:lnSpc>
                <a:spcPct val="100000"/>
              </a:lnSpc>
            </a:pPr>
            <a:r>
              <a:rPr sz="2000" b="1">
                <a:sym typeface="+mn-ea"/>
              </a:rPr>
              <a:t>（201</a:t>
            </a:r>
            <a:r>
              <a:rPr lang="en-US" altLang="zh-CN" sz="2000" b="1">
                <a:sym typeface="+mn-ea"/>
              </a:rPr>
              <a:t>7</a:t>
            </a:r>
            <a:r>
              <a:rPr sz="2000" b="1">
                <a:sym typeface="+mn-ea"/>
              </a:rPr>
              <a:t>全国卷III）1．下列对材料二相关</a:t>
            </a:r>
            <a:r>
              <a:rPr sz="2000" b="1">
                <a:solidFill>
                  <a:srgbClr val="FF0000"/>
                </a:solidFill>
                <a:sym typeface="+mn-ea"/>
              </a:rPr>
              <a:t>内容的理解，不正确</a:t>
            </a:r>
            <a:r>
              <a:rPr sz="2000" b="1">
                <a:sym typeface="+mn-ea"/>
              </a:rPr>
              <a:t>的一项是（   ）</a:t>
            </a:r>
          </a:p>
          <a:p>
            <a:pPr>
              <a:lnSpc>
                <a:spcPct val="100000"/>
              </a:lnSpc>
            </a:pPr>
            <a:r>
              <a:rPr lang="zh-CN" altLang="en-US" sz="2000" b="1">
                <a:solidFill>
                  <a:srgbClr val="002060"/>
                </a:solidFill>
              </a:rPr>
              <a:t>整体或局部内容的理解，不正确；选项设置</a:t>
            </a:r>
            <a:r>
              <a:rPr lang="en-US" altLang="zh-CN" sz="2000" b="1">
                <a:solidFill>
                  <a:srgbClr val="002060"/>
                </a:solidFill>
              </a:rPr>
              <a:t>——</a:t>
            </a:r>
            <a:r>
              <a:rPr sz="2000" b="1">
                <a:solidFill>
                  <a:srgbClr val="002060"/>
                </a:solidFill>
              </a:rPr>
              <a:t>文字</a:t>
            </a:r>
            <a:endParaRPr lang="zh-CN" altLang="en-US" sz="2000" b="1">
              <a:solidFill>
                <a:srgbClr val="002060"/>
              </a:solidFill>
            </a:endParaRPr>
          </a:p>
          <a:p>
            <a:pPr>
              <a:lnSpc>
                <a:spcPct val="100000"/>
              </a:lnSpc>
            </a:pPr>
            <a:r>
              <a:rPr lang="zh-CN" altLang="en-US" sz="2000" b="1"/>
              <a:t>（2019全国卷Ⅰ）1. 下列</a:t>
            </a:r>
            <a:r>
              <a:rPr lang="zh-CN" altLang="en-US" sz="2000" b="1">
                <a:solidFill>
                  <a:srgbClr val="FF0000"/>
                </a:solidFill>
              </a:rPr>
              <a:t>不属于可移动文化遗产“修复”工作</a:t>
            </a:r>
            <a:r>
              <a:rPr lang="zh-CN" altLang="en-US" sz="2000" b="1"/>
              <a:t>的一项是（   ）</a:t>
            </a:r>
          </a:p>
          <a:p>
            <a:pPr>
              <a:lnSpc>
                <a:spcPct val="100000"/>
              </a:lnSpc>
            </a:pPr>
            <a:r>
              <a:rPr lang="zh-CN" altLang="en-US" sz="2000" b="1"/>
              <a:t>（2019全国卷III）1. 下列</a:t>
            </a:r>
            <a:r>
              <a:rPr lang="zh-CN" altLang="en-US" sz="2000" b="1">
                <a:solidFill>
                  <a:srgbClr val="FF0000"/>
                </a:solidFill>
              </a:rPr>
              <a:t>对“志愿服务”相关内容的理解和分析，不正确</a:t>
            </a:r>
            <a:r>
              <a:rPr lang="zh-CN" altLang="en-US" sz="2000" b="1"/>
              <a:t>的一项是（  ）</a:t>
            </a:r>
          </a:p>
          <a:p>
            <a:pPr>
              <a:lnSpc>
                <a:spcPct val="100000"/>
              </a:lnSpc>
            </a:pPr>
            <a:r>
              <a:rPr sz="2000" b="1">
                <a:sym typeface="+mn-ea"/>
              </a:rPr>
              <a:t>（201</a:t>
            </a:r>
            <a:r>
              <a:rPr lang="en-US" altLang="zh-CN" sz="2000" b="1">
                <a:sym typeface="+mn-ea"/>
              </a:rPr>
              <a:t>7</a:t>
            </a:r>
            <a:r>
              <a:rPr sz="2000" b="1">
                <a:sym typeface="+mn-ea"/>
              </a:rPr>
              <a:t>全国卷II）1．下列关于</a:t>
            </a:r>
            <a:r>
              <a:rPr sz="2000" b="1">
                <a:solidFill>
                  <a:srgbClr val="FF0000"/>
                </a:solidFill>
                <a:sym typeface="+mn-ea"/>
              </a:rPr>
              <a:t>民众对垃圾分类认知与实践相关情况的理解，不正确</a:t>
            </a:r>
            <a:r>
              <a:rPr sz="2000" b="1">
                <a:sym typeface="+mn-ea"/>
              </a:rPr>
              <a:t>的一项是（   ）</a:t>
            </a:r>
          </a:p>
          <a:p>
            <a:pPr>
              <a:lnSpc>
                <a:spcPct val="100000"/>
              </a:lnSpc>
            </a:pPr>
            <a:r>
              <a:rPr lang="zh-CN" altLang="en-US" sz="2000" b="1">
                <a:solidFill>
                  <a:srgbClr val="002060"/>
                </a:solidFill>
              </a:rPr>
              <a:t>明确内容指向的理解，不正确</a:t>
            </a:r>
            <a:r>
              <a:rPr sz="2000" b="1">
                <a:solidFill>
                  <a:srgbClr val="002060"/>
                </a:solidFill>
                <a:sym typeface="+mn-ea"/>
              </a:rPr>
              <a:t>；选项设置</a:t>
            </a:r>
            <a:r>
              <a:rPr lang="en-US" altLang="zh-CN" sz="2000" b="1">
                <a:solidFill>
                  <a:srgbClr val="002060"/>
                </a:solidFill>
                <a:sym typeface="+mn-ea"/>
              </a:rPr>
              <a:t>——</a:t>
            </a:r>
            <a:r>
              <a:rPr sz="2000" b="1">
                <a:solidFill>
                  <a:srgbClr val="002060"/>
                </a:solidFill>
                <a:sym typeface="+mn-ea"/>
              </a:rPr>
              <a:t>文字</a:t>
            </a:r>
            <a:endParaRPr lang="zh-CN" altLang="en-US" sz="2000" b="1">
              <a:solidFill>
                <a:srgbClr val="002060"/>
              </a:solidFill>
            </a:endParaRPr>
          </a:p>
          <a:p>
            <a:pPr>
              <a:lnSpc>
                <a:spcPct val="100000"/>
              </a:lnSpc>
            </a:pPr>
            <a:r>
              <a:rPr sz="2000" b="1">
                <a:sym typeface="+mn-ea"/>
              </a:rPr>
              <a:t>（2019全国卷II）1.下列对材料三相关</a:t>
            </a:r>
            <a:r>
              <a:rPr sz="2000" b="1">
                <a:solidFill>
                  <a:srgbClr val="FF0000"/>
                </a:solidFill>
                <a:sym typeface="+mn-ea"/>
              </a:rPr>
              <a:t>内容的梳理，不正确</a:t>
            </a:r>
            <a:r>
              <a:rPr sz="2000" b="1">
                <a:sym typeface="+mn-ea"/>
              </a:rPr>
              <a:t>的一项是（   ）</a:t>
            </a:r>
            <a:endParaRPr lang="zh-CN" altLang="en-US" sz="2000" b="1"/>
          </a:p>
          <a:p>
            <a:pPr>
              <a:lnSpc>
                <a:spcPct val="100000"/>
              </a:lnSpc>
            </a:pPr>
            <a:r>
              <a:rPr sz="2000" b="1">
                <a:sym typeface="+mn-ea"/>
              </a:rPr>
              <a:t>（201</a:t>
            </a:r>
            <a:r>
              <a:rPr lang="en-US" altLang="zh-CN" sz="2000" b="1">
                <a:sym typeface="+mn-ea"/>
              </a:rPr>
              <a:t>7</a:t>
            </a:r>
            <a:r>
              <a:rPr sz="2000" b="1">
                <a:sym typeface="+mn-ea"/>
              </a:rPr>
              <a:t>全国卷Ⅰ）1. 下列对材料相关</a:t>
            </a:r>
            <a:r>
              <a:rPr sz="2000" b="1">
                <a:solidFill>
                  <a:srgbClr val="FF0000"/>
                </a:solidFill>
                <a:sym typeface="+mn-ea"/>
              </a:rPr>
              <a:t>内容的梳理，不正确</a:t>
            </a:r>
            <a:r>
              <a:rPr sz="2000" b="1">
                <a:sym typeface="+mn-ea"/>
              </a:rPr>
              <a:t>的一项是(   )</a:t>
            </a:r>
          </a:p>
          <a:p>
            <a:pPr>
              <a:lnSpc>
                <a:spcPct val="100000"/>
              </a:lnSpc>
            </a:pPr>
            <a:r>
              <a:rPr sz="2000" b="1">
                <a:solidFill>
                  <a:srgbClr val="002060"/>
                </a:solidFill>
                <a:sym typeface="+mn-ea"/>
              </a:rPr>
              <a:t>内容梳理，不正确；；选项设置</a:t>
            </a:r>
            <a:r>
              <a:rPr lang="en-US" altLang="zh-CN" sz="2000" b="1">
                <a:solidFill>
                  <a:srgbClr val="002060"/>
                </a:solidFill>
                <a:sym typeface="+mn-ea"/>
              </a:rPr>
              <a:t>——</a:t>
            </a:r>
            <a:r>
              <a:rPr sz="2000" b="1">
                <a:solidFill>
                  <a:srgbClr val="002060"/>
                </a:solidFill>
                <a:sym typeface="+mn-ea"/>
              </a:rPr>
              <a:t>图文转换</a:t>
            </a:r>
            <a:endParaRPr lang="zh-CN" altLang="en-US" sz="2000" b="1">
              <a:solidFill>
                <a:srgbClr val="002060"/>
              </a:solidFill>
            </a:endParaRPr>
          </a:p>
          <a:p>
            <a:endParaRPr lang="zh-CN" altLang="en-US" sz="2000" b="1">
              <a:solidFill>
                <a:srgbClr val="00206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 calcmode="lin" valueType="num">
                                      <p:cBhvr additive="base">
                                        <p:cTn id="15"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additive="base">
                                        <p:cTn id="2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anim calcmode="lin" valueType="num">
                                      <p:cBhvr additive="base">
                                        <p:cTn id="31"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6">
                                            <p:txEl>
                                              <p:pRg st="6" end="6"/>
                                            </p:txEl>
                                          </p:spTgt>
                                        </p:tgtEl>
                                        <p:attrNameLst>
                                          <p:attrName>style.visibility</p:attrName>
                                        </p:attrNameLst>
                                      </p:cBhvr>
                                      <p:to>
                                        <p:strVal val="visible"/>
                                      </p:to>
                                    </p:set>
                                    <p:anim calcmode="lin" valueType="num">
                                      <p:cBhvr additive="base">
                                        <p:cTn id="35"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6">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6">
                                            <p:txEl>
                                              <p:pRg st="7" end="7"/>
                                            </p:txEl>
                                          </p:spTgt>
                                        </p:tgtEl>
                                        <p:attrNameLst>
                                          <p:attrName>style.visibility</p:attrName>
                                        </p:attrNameLst>
                                      </p:cBhvr>
                                      <p:to>
                                        <p:strVal val="visible"/>
                                      </p:to>
                                    </p:set>
                                    <p:anim calcmode="lin" valueType="num">
                                      <p:cBhvr additive="base">
                                        <p:cTn id="39"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6">
                                            <p:txEl>
                                              <p:pRg st="8" end="8"/>
                                            </p:txEl>
                                          </p:spTgt>
                                        </p:tgtEl>
                                        <p:attrNameLst>
                                          <p:attrName>style.visibility</p:attrName>
                                        </p:attrNameLst>
                                      </p:cBhvr>
                                      <p:to>
                                        <p:strVal val="visible"/>
                                      </p:to>
                                    </p:set>
                                    <p:anim calcmode="lin" valueType="num">
                                      <p:cBhvr additive="base">
                                        <p:cTn id="45"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6">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6">
                                            <p:txEl>
                                              <p:pRg st="9" end="9"/>
                                            </p:txEl>
                                          </p:spTgt>
                                        </p:tgtEl>
                                        <p:attrNameLst>
                                          <p:attrName>style.visibility</p:attrName>
                                        </p:attrNameLst>
                                      </p:cBhvr>
                                      <p:to>
                                        <p:strVal val="visible"/>
                                      </p:to>
                                    </p:set>
                                    <p:anim calcmode="lin" valueType="num">
                                      <p:cBhvr additive="base">
                                        <p:cTn id="51" dur="500" fill="hold"/>
                                        <p:tgtEl>
                                          <p:spTgt spid="6">
                                            <p:txEl>
                                              <p:pRg st="9" end="9"/>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6">
                                            <p:txEl>
                                              <p:pRg st="9" end="9"/>
                                            </p:txEl>
                                          </p:spTgt>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6">
                                            <p:txEl>
                                              <p:pRg st="10" end="10"/>
                                            </p:txEl>
                                          </p:spTgt>
                                        </p:tgtEl>
                                        <p:attrNameLst>
                                          <p:attrName>style.visibility</p:attrName>
                                        </p:attrNameLst>
                                      </p:cBhvr>
                                      <p:to>
                                        <p:strVal val="visible"/>
                                      </p:to>
                                    </p:set>
                                    <p:anim calcmode="lin" valueType="num">
                                      <p:cBhvr additive="base">
                                        <p:cTn id="55" dur="500" fill="hold"/>
                                        <p:tgtEl>
                                          <p:spTgt spid="6">
                                            <p:txEl>
                                              <p:pRg st="10" end="1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6">
                                            <p:txEl>
                                              <p:pRg st="11" end="11"/>
                                            </p:txEl>
                                          </p:spTgt>
                                        </p:tgtEl>
                                        <p:attrNameLst>
                                          <p:attrName>style.visibility</p:attrName>
                                        </p:attrNameLst>
                                      </p:cBhvr>
                                      <p:to>
                                        <p:strVal val="visible"/>
                                      </p:to>
                                    </p:set>
                                    <p:anim calcmode="lin" valueType="num">
                                      <p:cBhvr additive="base">
                                        <p:cTn id="61" dur="500" fill="hold"/>
                                        <p:tgtEl>
                                          <p:spTgt spid="6">
                                            <p:txEl>
                                              <p:pRg st="11" end="11"/>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6">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400" b="1">
                <a:solidFill>
                  <a:schemeClr val="tx1"/>
                </a:solidFill>
                <a:sym typeface="+mn-ea"/>
              </a:rPr>
              <a:t>2019</a:t>
            </a:r>
            <a:r>
              <a:rPr sz="2400" b="1">
                <a:solidFill>
                  <a:schemeClr val="tx1"/>
                </a:solidFill>
                <a:sym typeface="+mn-ea"/>
              </a:rPr>
              <a:t>江苏卷</a:t>
            </a:r>
            <a:endParaRPr lang="zh-CN" altLang="en-US" sz="2400" b="1">
              <a:solidFill>
                <a:schemeClr val="tx1"/>
              </a:solidFill>
            </a:endParaRPr>
          </a:p>
          <a:p>
            <a:r>
              <a:rPr lang="zh-CN" altLang="en-US" sz="2400" b="1">
                <a:solidFill>
                  <a:schemeClr val="tx1"/>
                </a:solidFill>
              </a:rPr>
              <a:t>1. 下列对文中</a:t>
            </a:r>
            <a:r>
              <a:rPr lang="zh-CN" altLang="en-US" sz="2400" b="1">
                <a:solidFill>
                  <a:srgbClr val="FF0000"/>
                </a:solidFill>
              </a:rPr>
              <a:t>“引桥”的理解，不正确</a:t>
            </a:r>
            <a:r>
              <a:rPr lang="zh-CN" altLang="en-US" sz="2400" b="1">
                <a:solidFill>
                  <a:schemeClr val="tx1"/>
                </a:solidFill>
              </a:rPr>
              <a:t>的一项（   ）</a:t>
            </a:r>
          </a:p>
          <a:p>
            <a:r>
              <a:rPr sz="2400" b="1">
                <a:solidFill>
                  <a:srgbClr val="FF0000"/>
                </a:solidFill>
                <a:sym typeface="+mn-ea"/>
              </a:rPr>
              <a:t>明确内容指向的理解，不正确；选项设置</a:t>
            </a:r>
            <a:r>
              <a:rPr lang="en-US" altLang="zh-CN" sz="2400" b="1">
                <a:solidFill>
                  <a:srgbClr val="FF0000"/>
                </a:solidFill>
                <a:sym typeface="+mn-ea"/>
              </a:rPr>
              <a:t>——</a:t>
            </a:r>
            <a:r>
              <a:rPr sz="2400" b="1">
                <a:solidFill>
                  <a:srgbClr val="FF0000"/>
                </a:solidFill>
                <a:sym typeface="+mn-ea"/>
              </a:rPr>
              <a:t>文字</a:t>
            </a:r>
            <a:endParaRPr lang="zh-CN" altLang="en-US" sz="2400" b="1">
              <a:solidFill>
                <a:srgbClr val="FF0000"/>
              </a:solidFill>
            </a:endParaRPr>
          </a:p>
          <a:p>
            <a:r>
              <a:rPr sz="2400" b="1">
                <a:solidFill>
                  <a:srgbClr val="FF0000"/>
                </a:solidFill>
                <a:sym typeface="+mn-ea"/>
              </a:rPr>
              <a:t>理解</a:t>
            </a:r>
            <a:r>
              <a:rPr sz="2400" b="1">
                <a:solidFill>
                  <a:srgbClr val="002060"/>
                </a:solidFill>
                <a:sym typeface="+mn-ea"/>
              </a:rPr>
              <a:t>：懂，了解。 顺着脉理或条理进行剖析。（解读）</a:t>
            </a:r>
          </a:p>
          <a:p>
            <a:r>
              <a:rPr sz="2400" b="1">
                <a:solidFill>
                  <a:srgbClr val="FF0000"/>
                </a:solidFill>
                <a:sym typeface="+mn-ea"/>
              </a:rPr>
              <a:t>分析</a:t>
            </a:r>
            <a:r>
              <a:rPr sz="2400" b="1">
                <a:solidFill>
                  <a:srgbClr val="002060"/>
                </a:solidFill>
                <a:sym typeface="+mn-ea"/>
              </a:rPr>
              <a:t>：把一件事物、一种现象、一个概念分成较简单的组成部分，找出这些部分的本质属性和彼此之间的关系。</a:t>
            </a:r>
          </a:p>
          <a:p>
            <a:endParaRPr sz="2400" b="1">
              <a:solidFill>
                <a:srgbClr val="002060"/>
              </a:solidFill>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a:solidFill>
                  <a:srgbClr val="FF0000"/>
                </a:solidFill>
                <a:sym typeface="+mn-ea"/>
              </a:rPr>
              <a:t>四、客观题一表述及设错特点</a:t>
            </a:r>
            <a:endParaRPr lang="zh-CN" altLang="en-US">
              <a:solidFill>
                <a:srgbClr val="FF0000"/>
              </a:solidFill>
              <a:sym typeface="+mn-ea"/>
            </a:endParaRPr>
          </a:p>
        </p:txBody>
      </p:sp>
      <p:sp>
        <p:nvSpPr>
          <p:cNvPr id="3" name="内容占位符 2"/>
          <p:cNvSpPr>
            <a:spLocks noGrp="1"/>
          </p:cNvSpPr>
          <p:nvPr>
            <p:ph idx="1"/>
          </p:nvPr>
        </p:nvSpPr>
        <p:spPr>
          <a:xfrm>
            <a:off x="669925" y="1339215"/>
            <a:ext cx="10852150" cy="4998085"/>
          </a:xfrm>
        </p:spPr>
        <p:txBody>
          <a:bodyPr/>
          <a:lstStyle/>
          <a:p>
            <a:pPr>
              <a:lnSpc>
                <a:spcPct val="100000"/>
              </a:lnSpc>
            </a:pPr>
            <a:r>
              <a:rPr lang="zh-CN" altLang="en-US" sz="2000" b="1">
                <a:solidFill>
                  <a:schemeClr val="tx1"/>
                </a:solidFill>
              </a:rPr>
              <a:t>1. 下列对材料相关内容的理解,不正确的一项是(   )</a:t>
            </a:r>
          </a:p>
          <a:p>
            <a:pPr>
              <a:lnSpc>
                <a:spcPct val="100000"/>
              </a:lnSpc>
            </a:pPr>
            <a:r>
              <a:rPr lang="zh-CN" altLang="en-US" sz="2000" b="1">
                <a:solidFill>
                  <a:schemeClr val="tx1"/>
                </a:solidFill>
              </a:rPr>
              <a:t>A. 量子通信把量子物理与信息技术结合起来,利用量子调控技术,对信息进行编码、存储、传输和操纵,可以有效解决经典密码被破译的问题。</a:t>
            </a:r>
          </a:p>
          <a:p>
            <a:pPr>
              <a:lnSpc>
                <a:spcPct val="100000"/>
              </a:lnSpc>
            </a:pPr>
            <a:r>
              <a:rPr lang="zh-CN" altLang="en-US" sz="2000" b="1">
                <a:solidFill>
                  <a:schemeClr val="tx1"/>
                </a:solidFill>
              </a:rPr>
              <a:t>B. 潘建伟研究团队在天宫二号空间站上进行太空量子实验,并计划发射“墨子号”后的第二颗卫星,他对未来五年会取得更多成果充满信心。</a:t>
            </a:r>
          </a:p>
          <a:p>
            <a:pPr>
              <a:lnSpc>
                <a:spcPct val="100000"/>
              </a:lnSpc>
            </a:pPr>
            <a:r>
              <a:rPr lang="zh-CN" altLang="en-US" sz="2000" b="1">
                <a:solidFill>
                  <a:schemeClr val="tx1"/>
                </a:solidFill>
              </a:rPr>
              <a:t>C. 中国继美国、英国、日本之后第四个拥有散裂中子源设备的国家,有些日本科学家有了危机感,认为亚洲的中心正逐渐向中国转移。</a:t>
            </a:r>
          </a:p>
          <a:p>
            <a:pPr>
              <a:lnSpc>
                <a:spcPct val="100000"/>
              </a:lnSpc>
            </a:pPr>
            <a:r>
              <a:rPr lang="zh-CN" altLang="en-US" sz="2000" b="1">
                <a:solidFill>
                  <a:schemeClr val="tx1"/>
                </a:solidFill>
              </a:rPr>
              <a:t>D. 在基础科学家研究领域,比如使用人造卫星开展科学实验,需要消费巨额资金,欧洲和日本都还在犹豫不决,因而尚未涉足这些领域。</a:t>
            </a:r>
          </a:p>
          <a:p>
            <a:pPr>
              <a:lnSpc>
                <a:spcPct val="100000"/>
              </a:lnSpc>
            </a:pPr>
            <a:r>
              <a:rPr lang="zh-CN" altLang="en-US" sz="2000" b="1">
                <a:solidFill>
                  <a:srgbClr val="FF0000"/>
                </a:solidFill>
              </a:rPr>
              <a:t>原文比对：使用人造卫星的实验要耗费巨额资金,欧洲和日本还在犹豫不决。日本的研究人员认为,“在基础科学领域,中国正在踏入他国难以涉足的领域,领先世界”。</a:t>
            </a:r>
          </a:p>
          <a:p>
            <a:pPr>
              <a:lnSpc>
                <a:spcPct val="100000"/>
              </a:lnSpc>
            </a:pPr>
            <a:r>
              <a:rPr lang="zh-CN" altLang="en-US" sz="2000" b="1">
                <a:solidFill>
                  <a:srgbClr val="FF0000"/>
                </a:solidFill>
              </a:rPr>
              <a:t>错误归因：曲解文意</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00000"/>
              </a:lnSpc>
            </a:pPr>
            <a:r>
              <a:rPr lang="zh-CN" altLang="en-US" sz="2000" b="1">
                <a:solidFill>
                  <a:schemeClr val="tx1"/>
                </a:solidFill>
              </a:rPr>
              <a:t>1．下列对材料二相关内容的理解和分析，不正确的一项是（   ）</a:t>
            </a:r>
          </a:p>
          <a:p>
            <a:pPr>
              <a:lnSpc>
                <a:spcPct val="100000"/>
              </a:lnSpc>
            </a:pPr>
            <a:r>
              <a:rPr lang="zh-CN" altLang="en-US" sz="2000" b="1">
                <a:solidFill>
                  <a:schemeClr val="tx1"/>
                </a:solidFill>
              </a:rPr>
              <a:t>A．2011到2013年，科研单位遭遇侵权的比例由25．3%下降到13．4%，降幅较为明显，但2014年有微小回升，2015年则回落至8．4%。</a:t>
            </a:r>
          </a:p>
          <a:p>
            <a:pPr>
              <a:lnSpc>
                <a:spcPct val="100000"/>
              </a:lnSpc>
            </a:pPr>
            <a:r>
              <a:rPr lang="zh-CN" altLang="en-US" sz="2000" b="1">
                <a:solidFill>
                  <a:schemeClr val="tx1"/>
                </a:solidFill>
              </a:rPr>
              <a:t>B．2015年企业和高校遭遇侵权的比例较之以往四年有所提高，总体侵权比例也略有反弹；而2016年各项侵权比例均呈下降态势，总体遭遇侵权比例为10．7%。</a:t>
            </a:r>
          </a:p>
          <a:p>
            <a:pPr>
              <a:lnSpc>
                <a:spcPct val="100000"/>
              </a:lnSpc>
            </a:pPr>
            <a:r>
              <a:rPr lang="zh-CN" altLang="en-US" sz="2000" b="1">
                <a:solidFill>
                  <a:schemeClr val="tx1"/>
                </a:solidFill>
              </a:rPr>
              <a:t>C．2012至2016年间，比例一直下降的仅有个人遭遇侵权这一项，企业、高校、科研单位以及总体这四项数据，均有回升的现象发生。</a:t>
            </a:r>
          </a:p>
          <a:p>
            <a:pPr>
              <a:lnSpc>
                <a:spcPct val="100000"/>
              </a:lnSpc>
            </a:pPr>
            <a:r>
              <a:rPr lang="zh-CN" altLang="en-US" sz="2000" b="1">
                <a:solidFill>
                  <a:schemeClr val="tx1"/>
                </a:solidFill>
              </a:rPr>
              <a:t>D．专利侵权总体比例的下降，一定程度上体现了我国知识产权保护工作所取得的成效，当然，我国专利数量的快速增长也可能在一定程度上拉低专利侵权的比例。</a:t>
            </a:r>
          </a:p>
          <a:p>
            <a:pPr>
              <a:lnSpc>
                <a:spcPct val="100000"/>
              </a:lnSpc>
            </a:pPr>
            <a:r>
              <a:rPr lang="zh-CN" altLang="en-US" sz="2000" b="1">
                <a:solidFill>
                  <a:srgbClr val="FF0000"/>
                </a:solidFill>
              </a:rPr>
              <a:t>见图表</a:t>
            </a:r>
          </a:p>
          <a:p>
            <a:pPr>
              <a:lnSpc>
                <a:spcPct val="100000"/>
              </a:lnSpc>
            </a:pPr>
            <a:r>
              <a:rPr lang="zh-CN" altLang="en-US" sz="2000" b="1">
                <a:solidFill>
                  <a:srgbClr val="FF0000"/>
                </a:solidFill>
              </a:rPr>
              <a:t>读图能力</a:t>
            </a:r>
            <a:endParaRPr lang="en-US" altLang="zh-CN" sz="2000" b="1">
              <a:solidFill>
                <a:srgbClr val="FF0000"/>
              </a:solidFill>
            </a:endParaRPr>
          </a:p>
          <a:p>
            <a:pPr>
              <a:lnSpc>
                <a:spcPct val="100000"/>
              </a:lnSpc>
            </a:pPr>
            <a:r>
              <a:rPr sz="2000" b="1">
                <a:solidFill>
                  <a:srgbClr val="FF0000"/>
                </a:solidFill>
              </a:rPr>
              <a:t>对象、内容、数据变化（</a:t>
            </a:r>
            <a:r>
              <a:rPr sz="2000" b="1">
                <a:solidFill>
                  <a:srgbClr val="FF0000"/>
                </a:solidFill>
                <a:sym typeface="+mn-ea"/>
              </a:rPr>
              <a:t>横向纵向、差异、规律</a:t>
            </a:r>
            <a:r>
              <a:rPr sz="2000" b="1">
                <a:solidFill>
                  <a:srgbClr val="FF0000"/>
                </a:solidFill>
              </a:rPr>
              <a:t>）、数据与内容的对应，局部或整体等</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00000"/>
              </a:lnSpc>
            </a:pPr>
            <a:r>
              <a:rPr lang="zh-CN" altLang="en-US" sz="2000" b="1">
                <a:solidFill>
                  <a:schemeClr val="tx1"/>
                </a:solidFill>
              </a:rPr>
              <a:t>1. 下列不属于可移动文化遗产“修复”工作的一项是（   ）</a:t>
            </a:r>
          </a:p>
          <a:p>
            <a:pPr>
              <a:lnSpc>
                <a:spcPct val="100000"/>
              </a:lnSpc>
            </a:pPr>
            <a:r>
              <a:rPr lang="zh-CN" altLang="en-US" sz="2000" b="1">
                <a:solidFill>
                  <a:schemeClr val="tx1"/>
                </a:solidFill>
              </a:rPr>
              <a:t>A. 使用真空干燥法对受潮的古代文献进行处理。</a:t>
            </a:r>
          </a:p>
          <a:p>
            <a:pPr>
              <a:lnSpc>
                <a:spcPct val="100000"/>
              </a:lnSpc>
            </a:pPr>
            <a:r>
              <a:rPr lang="zh-CN" altLang="en-US" sz="2000" b="1">
                <a:solidFill>
                  <a:schemeClr val="tx1"/>
                </a:solidFill>
              </a:rPr>
              <a:t>B. 使用盐酸、硝酸等化学试剂给青铜器除锈。</a:t>
            </a:r>
          </a:p>
          <a:p>
            <a:pPr>
              <a:lnSpc>
                <a:spcPct val="100000"/>
              </a:lnSpc>
            </a:pPr>
            <a:r>
              <a:rPr lang="zh-CN" altLang="en-US" sz="2000" b="1">
                <a:solidFill>
                  <a:schemeClr val="tx1"/>
                </a:solidFill>
              </a:rPr>
              <a:t>C. 使用纸浆补书机对破损的古籍进行修补。</a:t>
            </a:r>
          </a:p>
          <a:p>
            <a:pPr>
              <a:lnSpc>
                <a:spcPct val="100000"/>
              </a:lnSpc>
            </a:pPr>
            <a:r>
              <a:rPr lang="zh-CN" altLang="en-US" sz="2000" b="1">
                <a:solidFill>
                  <a:schemeClr val="tx1"/>
                </a:solidFill>
              </a:rPr>
              <a:t>D. 使用树脂黏合剂粘接破碎的古代瓷器。</a:t>
            </a:r>
          </a:p>
          <a:p>
            <a:pPr>
              <a:lnSpc>
                <a:spcPct val="100000"/>
              </a:lnSpc>
            </a:pPr>
            <a:r>
              <a:rPr lang="zh-CN" altLang="en-US" sz="2000" b="1">
                <a:solidFill>
                  <a:srgbClr val="FF0000"/>
                </a:solidFill>
              </a:rPr>
              <a:t>原文比对：修复是对已经发生变形或变性的遗产进行处理，使之恢复到原有的形态或性质。修复的内容大致分为两个方面：一是清除文物和标本上的一切附着物；而是修补文物和标本的残缺部分。</a:t>
            </a:r>
          </a:p>
          <a:p>
            <a:pPr>
              <a:lnSpc>
                <a:spcPct val="100000"/>
              </a:lnSpc>
            </a:pPr>
            <a:r>
              <a:rPr sz="2000" b="1">
                <a:solidFill>
                  <a:srgbClr val="FF0000"/>
                </a:solidFill>
                <a:sym typeface="+mn-ea"/>
              </a:rPr>
              <a:t>错误归因：概念</a:t>
            </a:r>
            <a:r>
              <a:rPr lang="zh-CN" altLang="en-US" sz="2000" b="1">
                <a:solidFill>
                  <a:srgbClr val="FF0000"/>
                </a:solidFill>
              </a:rPr>
              <a:t>界定偏差</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6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空白演示"/>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187308_1*a*1"/>
  <p:tag name="KSO_WM_TEMPLATE_CATEGORY" val="custom"/>
  <p:tag name="KSO_WM_TEMPLATE_INDEX" val="20187308"/>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3830</Words>
  <Application>Microsoft Office PowerPoint</Application>
  <PresentationFormat>宽屏</PresentationFormat>
  <Paragraphs>200</Paragraphs>
  <Slides>26</Slides>
  <Notes>1</Notes>
  <HiddenSlides>0</HiddenSlides>
  <MMClips>0</MMClips>
  <ScaleCrop>false</ScaleCrop>
  <HeadingPairs>
    <vt:vector size="6" baseType="variant">
      <vt:variant>
        <vt:lpstr>已用的字体</vt:lpstr>
      </vt:variant>
      <vt:variant>
        <vt:i4>2</vt:i4>
      </vt:variant>
      <vt:variant>
        <vt:lpstr>主题</vt:lpstr>
      </vt:variant>
      <vt:variant>
        <vt:i4>1</vt:i4>
      </vt:variant>
      <vt:variant>
        <vt:lpstr>幻灯片标题</vt:lpstr>
      </vt:variant>
      <vt:variant>
        <vt:i4>26</vt:i4>
      </vt:variant>
    </vt:vector>
  </HeadingPairs>
  <TitlesOfParts>
    <vt:vector size="29" baseType="lpstr">
      <vt:lpstr>微软雅黑</vt:lpstr>
      <vt:lpstr>Arial</vt:lpstr>
      <vt:lpstr>Office 主题​​</vt:lpstr>
      <vt:lpstr>实用类文本的考查探析</vt:lpstr>
      <vt:lpstr>一、篇章结构特点</vt:lpstr>
      <vt:lpstr>二、选材特点</vt:lpstr>
      <vt:lpstr>三、客观题一命制特点</vt:lpstr>
      <vt:lpstr>PowerPoint 演示文稿</vt:lpstr>
      <vt:lpstr>PowerPoint 演示文稿</vt:lpstr>
      <vt:lpstr>四、客观题一表述及设错特点</vt:lpstr>
      <vt:lpstr>PowerPoint 演示文稿</vt:lpstr>
      <vt:lpstr>PowerPoint 演示文稿</vt:lpstr>
      <vt:lpstr>PowerPoint 演示文稿</vt:lpstr>
      <vt:lpstr>江苏卷客观题一表述及设错特点</vt:lpstr>
      <vt:lpstr>五、客观题二命制特点</vt:lpstr>
      <vt:lpstr>PowerPoint 演示文稿</vt:lpstr>
      <vt:lpstr>六、客观题二表述及设错特点</vt:lpstr>
      <vt:lpstr>PowerPoint 演示文稿</vt:lpstr>
      <vt:lpstr>PowerPoint 演示文稿</vt:lpstr>
      <vt:lpstr>PowerPoint 演示文稿</vt:lpstr>
      <vt:lpstr>PowerPoint 演示文稿</vt:lpstr>
      <vt:lpstr>江苏卷客观题二表述及设错特点</vt:lpstr>
      <vt:lpstr>客观题设错方式归纳</vt:lpstr>
      <vt:lpstr>实用类主观题考点分析</vt:lpstr>
      <vt:lpstr>PowerPoint 演示文稿</vt:lpstr>
      <vt:lpstr>PowerPoint 演示文稿</vt:lpstr>
      <vt:lpstr>PowerPoint 演示文稿</vt:lpstr>
      <vt:lpstr>PowerPoint 演示文稿</vt:lpstr>
      <vt:lpstr>实用类主观题考点分析</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实用类文本的考查探析</dc:title>
  <dc:creator/>
  <cp:lastModifiedBy>杨 涛</cp:lastModifiedBy>
  <cp:revision>9</cp:revision>
  <dcterms:created xsi:type="dcterms:W3CDTF">2019-12-26T09:41:00Z</dcterms:created>
  <dcterms:modified xsi:type="dcterms:W3CDTF">2020-04-11T12:49:02Z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2052-11.3.0.8632</vt:lpwstr>
  </property>
</Properties>
</file>