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407" r:id="rId5"/>
    <p:sldId id="408" r:id="rId6"/>
    <p:sldId id="379" r:id="rId7"/>
    <p:sldId id="435" r:id="rId8"/>
    <p:sldId id="437" r:id="rId9"/>
    <p:sldId id="260" r:id="rId10"/>
    <p:sldId id="438" r:id="rId11"/>
    <p:sldId id="462" r:id="rId12"/>
    <p:sldId id="463" r:id="rId13"/>
    <p:sldId id="464" r:id="rId14"/>
    <p:sldId id="466" r:id="rId15"/>
    <p:sldId id="471" r:id="rId16"/>
    <p:sldId id="478" r:id="rId17"/>
    <p:sldId id="475" r:id="rId18"/>
    <p:sldId id="474" r:id="rId19"/>
    <p:sldId id="473" r:id="rId20"/>
    <p:sldId id="476" r:id="rId21"/>
    <p:sldId id="301"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tags" Target="tags/tag255.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82293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2021/10/9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2021/10/9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45.xml" /><Relationship Id="rId11" Type="http://schemas.openxmlformats.org/officeDocument/2006/relationships/image" Target="../media/image7.png" /><Relationship Id="rId12" Type="http://schemas.openxmlformats.org/officeDocument/2006/relationships/tags" Target="../tags/tag246.xml" /><Relationship Id="rId2" Type="http://schemas.openxmlformats.org/officeDocument/2006/relationships/image" Target="../media/image1.jpeg"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image" Target="../media/image2.png" /><Relationship Id="rId7" Type="http://schemas.openxmlformats.org/officeDocument/2006/relationships/tags" Target="../tags/tag243.xml" /><Relationship Id="rId8" Type="http://schemas.openxmlformats.org/officeDocument/2006/relationships/image" Target="../media/image3.png" /><Relationship Id="rId9" Type="http://schemas.openxmlformats.org/officeDocument/2006/relationships/tags" Target="../tags/tag24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image" Target="../media/image5.gif" /><Relationship Id="rId4" Type="http://schemas.openxmlformats.org/officeDocument/2006/relationships/tags" Target="../tags/tag24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5.gif" /><Relationship Id="rId4" Type="http://schemas.openxmlformats.org/officeDocument/2006/relationships/tags" Target="../tags/tag2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image" Target="../media/image5.gif" /><Relationship Id="rId4" Type="http://schemas.openxmlformats.org/officeDocument/2006/relationships/tags" Target="../tags/tag24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5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image" Target="../media/image5.gif" /><Relationship Id="rId4" Type="http://schemas.openxmlformats.org/officeDocument/2006/relationships/tags" Target="../tags/tag25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image" Target="../media/image5.gif" /><Relationship Id="rId7" Type="http://schemas.openxmlformats.org/officeDocument/2006/relationships/tags" Target="../tags/tag22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image" Target="../media/image5.gif" /><Relationship Id="rId6" Type="http://schemas.openxmlformats.org/officeDocument/2006/relationships/image" Target="../media/image6.png" /><Relationship Id="rId7" Type="http://schemas.openxmlformats.org/officeDocument/2006/relationships/tags" Target="../tags/tag23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image" Target="../media/image5.gif" /><Relationship Id="rId6" Type="http://schemas.openxmlformats.org/officeDocument/2006/relationships/tags" Target="../tags/tag2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65557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p>
          <a:p>
            <a:pPr algn="ctr">
              <a:lnSpc>
                <a:spcPct val="150000"/>
              </a:lnSpc>
            </a:pPr>
            <a:r>
              <a:rPr lang="zh-CN" altLang="en-US" sz="5400" b="1">
                <a:solidFill>
                  <a:schemeClr val="tx1"/>
                </a:solidFill>
                <a:latin typeface="楷体" panose="02010609060101010101" charset="-122"/>
                <a:ea typeface="楷体" panose="02010609060101010101" charset="-122"/>
                <a:sym typeface="+mn-ea"/>
              </a:rPr>
              <a:t>第</a:t>
            </a:r>
            <a:r>
              <a:rPr lang="en-US" altLang="zh-CN" sz="5400" b="1">
                <a:solidFill>
                  <a:schemeClr val="tx1"/>
                </a:solidFill>
                <a:latin typeface="楷体" panose="02010609060101010101" charset="-122"/>
                <a:ea typeface="楷体" panose="02010609060101010101" charset="-122"/>
                <a:sym typeface="+mn-ea"/>
              </a:rPr>
              <a:t>5</a:t>
            </a:r>
            <a:r>
              <a:rPr lang="zh-CN" altLang="en-US" sz="5400" b="1">
                <a:solidFill>
                  <a:schemeClr val="tx1"/>
                </a:solidFill>
                <a:latin typeface="楷体" panose="02010609060101010101" charset="-122"/>
                <a:ea typeface="楷体" panose="02010609060101010101" charset="-122"/>
                <a:sym typeface="+mn-ea"/>
              </a:rPr>
              <a:t>讲</a:t>
            </a:r>
            <a:r>
              <a:rPr lang="en-US" altLang="zh-CN" sz="4800" b="1">
                <a:solidFill>
                  <a:srgbClr val="002060"/>
                </a:solidFill>
                <a:sym typeface="+mn-ea"/>
              </a:rPr>
              <a:t>  </a:t>
            </a:r>
            <a:r>
              <a:rPr lang="zh-CN" altLang="en-US" sz="5400" b="1">
                <a:solidFill>
                  <a:schemeClr val="tx1"/>
                </a:solidFill>
                <a:latin typeface="楷体" panose="02010609060101010101" charset="-122"/>
                <a:ea typeface="楷体" panose="02010609060101010101" charset="-122"/>
              </a:rPr>
              <a:t>如何进行引用论证？</a:t>
            </a:r>
          </a:p>
        </p:txBody>
      </p:sp>
      <p:sp>
        <p:nvSpPr>
          <p:cNvPr id="9" name="矩形 8"/>
          <p:cNvSpPr/>
          <p:nvPr/>
        </p:nvSpPr>
        <p:spPr>
          <a:xfrm>
            <a:off x="9716770" y="4952365"/>
            <a:ext cx="165227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2021.10</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290" y="342265"/>
            <a:ext cx="10852150" cy="836930"/>
          </a:xfrm>
        </p:spPr>
        <p:style>
          <a:lnRef idx="1">
            <a:schemeClr val="accent6"/>
          </a:lnRef>
          <a:fillRef idx="2">
            <a:schemeClr val="accent6"/>
          </a:fillRef>
          <a:effectRef idx="1">
            <a:schemeClr val="accent6"/>
          </a:effectRef>
          <a:fontRef idx="minor">
            <a:schemeClr val="dk1"/>
          </a:fontRef>
        </p:style>
        <p:txBody>
          <a:bodyPr>
            <a:noAutofit/>
          </a:bodyPr>
          <a:lstStyle/>
          <a:p>
            <a:pPr algn="ctr"/>
            <a:br>
              <a:rPr sz="1200">
                <a:solidFill>
                  <a:srgbClr val="C00000"/>
                </a:solidFill>
                <a:effectLst/>
                <a:latin typeface="+mn-ea"/>
                <a:sym typeface="+mn-ea"/>
              </a:rPr>
            </a:br>
            <a:r>
              <a:rPr sz="3600">
                <a:effectLst>
                  <a:outerShdw blurRad="38100" dist="19050" dir="2700000" algn="tl" rotWithShape="0">
                    <a:schemeClr val="dk1">
                      <a:alpha val="40000"/>
                    </a:schemeClr>
                  </a:outerShdw>
                </a:effectLst>
                <a:sym typeface="+mn-ea"/>
              </a:rPr>
              <a:t>（</a:t>
            </a:r>
            <a:r>
              <a:rPr lang="en-US" altLang="zh-CN" sz="3600">
                <a:effectLst>
                  <a:outerShdw blurRad="38100" dist="19050" dir="2700000" algn="tl" rotWithShape="0">
                    <a:schemeClr val="dk1">
                      <a:alpha val="40000"/>
                    </a:schemeClr>
                  </a:outerShdw>
                </a:effectLst>
                <a:sym typeface="+mn-ea"/>
              </a:rPr>
              <a:t>3</a:t>
            </a:r>
            <a:r>
              <a:rPr sz="3600">
                <a:effectLst>
                  <a:outerShdw blurRad="38100" dist="19050" dir="2700000" algn="tl" rotWithShape="0">
                    <a:schemeClr val="dk1">
                      <a:alpha val="40000"/>
                    </a:schemeClr>
                  </a:outerShdw>
                </a:effectLst>
                <a:sym typeface="+mn-ea"/>
              </a:rPr>
              <a:t>）引用言简意赅的名言名句</a:t>
            </a:r>
          </a:p>
        </p:txBody>
      </p:sp>
      <p:sp>
        <p:nvSpPr>
          <p:cNvPr id="4" name="内容占位符 3"/>
          <p:cNvSpPr>
            <a:spLocks noGrp="1"/>
          </p:cNvSpPr>
          <p:nvPr>
            <p:ph idx="1"/>
          </p:nvPr>
        </p:nvSpPr>
        <p:spPr>
          <a:xfrm>
            <a:off x="669925" y="1179830"/>
            <a:ext cx="10852785" cy="5405120"/>
          </a:xfrm>
          <a:solidFill>
            <a:schemeClr val="accent4">
              <a:lumMod val="20000"/>
              <a:lumOff val="80000"/>
            </a:schemeClr>
          </a:solidFill>
        </p:spPr>
        <p:txBody>
          <a:bodyPr>
            <a:noAutofit/>
          </a:bodyPr>
          <a:lstStyle/>
          <a:p>
            <a:pPr marL="0" indent="0" algn="l">
              <a:buNone/>
            </a:pP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【引用1】</a:t>
            </a:r>
            <a:r>
              <a:rPr sz="2400" b="1">
                <a:solidFill>
                  <a:srgbClr val="FF0000"/>
                </a:solidFill>
                <a:latin typeface="楷体" panose="02010609060101010101" charset="-122"/>
                <a:ea typeface="楷体" panose="02010609060101010101" charset="-122"/>
                <a:cs typeface="楷体" panose="02010609060101010101" charset="-122"/>
                <a:sym typeface="+mn-ea"/>
              </a:rPr>
              <a:t>“爱人利物之谓仁。”</a:t>
            </a:r>
            <a:r>
              <a:rPr sz="2000" b="1">
                <a:latin typeface="楷体" panose="02010609060101010101" charset="-122"/>
                <a:ea typeface="楷体" panose="02010609060101010101" charset="-122"/>
                <a:cs typeface="楷体" panose="02010609060101010101" charset="-122"/>
                <a:sym typeface="+mn-ea"/>
              </a:rPr>
              <a:t>人的生命是最宝贵的，对生命权的重视，这是人命关天的道德观念、敬仰生命的人文精神的赓续传承，也是中国共产党领导下的社会主义国家始终秉持的价值伦理。</a:t>
            </a: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【引用</a:t>
            </a:r>
            <a:r>
              <a:rPr lang="en-US" altLang="zh-CN"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2</a:t>
            </a: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a:t>
            </a:r>
            <a:r>
              <a:rPr sz="2000" b="1">
                <a:latin typeface="楷体" panose="02010609060101010101" charset="-122"/>
                <a:ea typeface="楷体" panose="02010609060101010101" charset="-122"/>
                <a:cs typeface="楷体" panose="02010609060101010101" charset="-122"/>
                <a:sym typeface="+mn-ea"/>
              </a:rPr>
              <a:t>西方有些国家把经济利益放在第一位，有的汲汲于一党之私利，有的利用疫情大搞政治操弄。与之相对，中国之所以能做到</a:t>
            </a:r>
            <a:r>
              <a:rPr sz="2400" b="1">
                <a:solidFill>
                  <a:srgbClr val="FF0000"/>
                </a:solidFill>
                <a:latin typeface="楷体" panose="02010609060101010101" charset="-122"/>
                <a:ea typeface="楷体" panose="02010609060101010101" charset="-122"/>
                <a:cs typeface="楷体" panose="02010609060101010101" charset="-122"/>
                <a:sym typeface="+mn-ea"/>
              </a:rPr>
              <a:t>“人民至上、生命至上”</a:t>
            </a:r>
            <a:r>
              <a:rPr sz="2000" b="1">
                <a:latin typeface="楷体" panose="02010609060101010101" charset="-122"/>
                <a:ea typeface="楷体" panose="02010609060101010101" charset="-122"/>
                <a:cs typeface="楷体" panose="02010609060101010101" charset="-122"/>
                <a:sym typeface="+mn-ea"/>
              </a:rPr>
              <a:t>，说到底在于中国共产党始终代表最广大人民根本利益，没有任何自己特殊的利益，从来不代表任何利益集团、任何权势团体、任何特权阶层的利益。</a:t>
            </a: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【引用</a:t>
            </a:r>
            <a:r>
              <a:rPr lang="en-US" altLang="zh-CN"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3</a:t>
            </a:r>
            <a:r>
              <a:rPr sz="20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a:t>
            </a:r>
            <a:r>
              <a:rPr sz="2000" b="1">
                <a:latin typeface="楷体" panose="02010609060101010101" charset="-122"/>
                <a:ea typeface="楷体" panose="02010609060101010101" charset="-122"/>
                <a:cs typeface="楷体" panose="02010609060101010101" charset="-122"/>
                <a:sym typeface="+mn-ea"/>
              </a:rPr>
              <a:t>一位外国政治学家在观察中国的疫情防控措施后这样评价：</a:t>
            </a:r>
            <a:r>
              <a:rPr sz="2400" b="1">
                <a:solidFill>
                  <a:srgbClr val="FF0000"/>
                </a:solidFill>
                <a:latin typeface="楷体" panose="02010609060101010101" charset="-122"/>
                <a:ea typeface="楷体" panose="02010609060101010101" charset="-122"/>
                <a:cs typeface="楷体" panose="02010609060101010101" charset="-122"/>
                <a:sym typeface="+mn-ea"/>
              </a:rPr>
              <a:t>“中国的社会主义根本属性，在危机中或紧急情况下，人民的福祉优先于利润。”</a:t>
            </a:r>
            <a:r>
              <a:rPr sz="2000" b="1">
                <a:latin typeface="楷体" panose="02010609060101010101" charset="-122"/>
                <a:ea typeface="楷体" panose="02010609060101010101" charset="-122"/>
                <a:cs typeface="楷体" panose="02010609060101010101" charset="-122"/>
                <a:sym typeface="+mn-ea"/>
              </a:rPr>
              <a:t>人民二字重若千钧，人民的生命安全和身体健康高于一切，正是中国制度最根本的价值取向、最深层的政治伦理。</a:t>
            </a:r>
          </a:p>
          <a:p>
            <a:pPr marL="0" indent="0" algn="l">
              <a:buNone/>
            </a:pPr>
            <a:r>
              <a:rPr>
                <a:solidFill>
                  <a:srgbClr val="002060"/>
                </a:solidFill>
                <a:effectLst/>
                <a:latin typeface="+mn-ea"/>
                <a:sym typeface="+mn-ea"/>
              </a:rPr>
              <a:t>选自《人民至上、生命至上——深刻学习领悟习近平总书记的人民情怀》（</a:t>
            </a:r>
            <a:r>
              <a:rPr>
                <a:solidFill>
                  <a:srgbClr val="002060"/>
                </a:solidFill>
                <a:latin typeface="仿宋" panose="02010609060101010101" charset="-122"/>
                <a:ea typeface="仿宋" panose="02010609060101010101" charset="-122"/>
                <a:cs typeface="仿宋" panose="02010609060101010101" charset="-122"/>
                <a:sym typeface="+mn-ea"/>
              </a:rPr>
              <a:t>沈若冲</a:t>
            </a:r>
            <a:r>
              <a:rPr lang="en-US" altLang="zh-CN">
                <a:solidFill>
                  <a:srgbClr val="002060"/>
                </a:solidFill>
                <a:latin typeface="仿宋" panose="02010609060101010101" charset="-122"/>
                <a:ea typeface="仿宋" panose="02010609060101010101" charset="-122"/>
                <a:cs typeface="仿宋" panose="02010609060101010101" charset="-122"/>
                <a:sym typeface="+mn-ea"/>
              </a:rPr>
              <a:t> </a:t>
            </a:r>
            <a:r>
              <a:rPr>
                <a:solidFill>
                  <a:srgbClr val="002060"/>
                </a:solidFill>
                <a:latin typeface="仿宋" panose="02010609060101010101" charset="-122"/>
                <a:ea typeface="仿宋" panose="02010609060101010101" charset="-122"/>
                <a:cs typeface="仿宋" panose="02010609060101010101" charset="-122"/>
                <a:sym typeface="+mn-ea"/>
              </a:rPr>
              <a:t>2021年08月18日 | 来源：人民网-观点频道）</a:t>
            </a:r>
            <a:endParaRPr b="1">
              <a:solidFill>
                <a:srgbClr val="002060"/>
              </a:solidFill>
              <a:latin typeface="仿宋" panose="02010609060101010101" charset="-122"/>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179830"/>
            <a:ext cx="10852150" cy="5161280"/>
          </a:xfrm>
        </p:spPr>
        <p:txBody>
          <a:bodyPr>
            <a:noAutofit/>
          </a:bodyPr>
          <a:lstStyle/>
          <a:p>
            <a:r>
              <a:rPr lang="zh-CN" altLang="en-US" sz="2400" b="1">
                <a:latin typeface="楷体" panose="02010609060101010101" charset="-122"/>
                <a:ea typeface="楷体" panose="02010609060101010101" charset="-122"/>
                <a:cs typeface="楷体" panose="02010609060101010101" charset="-122"/>
              </a:rPr>
              <a:t>历史昭示未来，一个“一切为了人民”的政党必会基业长青。2020年的早春，新冠肺炎疫情在国内最严峻的时候，那首唱给党的</a:t>
            </a:r>
            <a:r>
              <a:rPr lang="zh-CN" altLang="en-US" sz="2400" b="1">
                <a:solidFill>
                  <a:srgbClr val="FF0000"/>
                </a:solidFill>
                <a:latin typeface="楷体" panose="02010609060101010101" charset="-122"/>
                <a:ea typeface="楷体" panose="02010609060101010101" charset="-122"/>
                <a:cs typeface="楷体" panose="02010609060101010101" charset="-122"/>
              </a:rPr>
              <a:t>《太阳之歌》</a:t>
            </a:r>
            <a:r>
              <a:rPr lang="zh-CN" altLang="en-US" sz="2400" b="1">
                <a:latin typeface="楷体" panose="02010609060101010101" charset="-122"/>
                <a:ea typeface="楷体" panose="02010609060101010101" charset="-122"/>
                <a:cs typeface="楷体" panose="02010609060101010101" charset="-122"/>
              </a:rPr>
              <a:t>，又回荡在江汉平原：</a:t>
            </a:r>
            <a:r>
              <a:rPr lang="zh-CN" altLang="en-US" sz="2400" b="1">
                <a:solidFill>
                  <a:srgbClr val="FF0000"/>
                </a:solidFill>
                <a:latin typeface="楷体" panose="02010609060101010101" charset="-122"/>
                <a:ea typeface="楷体" panose="02010609060101010101" charset="-122"/>
                <a:cs typeface="楷体" panose="02010609060101010101" charset="-122"/>
              </a:rPr>
              <a:t>“你离我最近，你和我最亲，荆棘中领着我走，风浪中挽着我行；我爱你最深，我信你最真，雾茫茫把你呼唤，路漫漫跟你追寻……”</a:t>
            </a:r>
            <a:r>
              <a:rPr lang="zh-CN" altLang="en-US" sz="2400" b="1">
                <a:latin typeface="楷体" panose="02010609060101010101" charset="-122"/>
                <a:ea typeface="楷体" panose="02010609060101010101" charset="-122"/>
                <a:cs typeface="楷体" panose="02010609060101010101" charset="-122"/>
              </a:rPr>
              <a:t>历史并不偏爱哪一个政党，谁真正代表最广大人民的根本利益，谁就能赢得最广大人民的衷心支持，谁就拥有永恒持久的向心力。青史为鉴，百年大党的牺牲与奉献，群众的拥护与爱戴，揭示一个政党的人心向背，更折射历史前行的大势所趋。</a:t>
            </a:r>
          </a:p>
          <a:p>
            <a:pPr marL="0" indent="0">
              <a:buNone/>
            </a:pPr>
            <a:r>
              <a:rPr lang="zh-CN" altLang="en-US" sz="1800" b="1">
                <a:latin typeface="仿宋" panose="02010609060101010101" charset="-122"/>
                <a:ea typeface="仿宋" panose="02010609060101010101" charset="-122"/>
                <a:cs typeface="仿宋" panose="02010609060101010101" charset="-122"/>
              </a:rPr>
              <a:t>选自：《江山就是人民，人民就是江山——深刻学习领悟习近平总书记的人民情怀》庄新</a:t>
            </a:r>
            <a:r>
              <a:rPr lang="en-US" altLang="zh-CN" sz="1800" b="1">
                <a:latin typeface="仿宋" panose="02010609060101010101" charset="-122"/>
                <a:ea typeface="仿宋" panose="02010609060101010101" charset="-122"/>
                <a:cs typeface="仿宋" panose="02010609060101010101" charset="-122"/>
              </a:rPr>
              <a:t> </a:t>
            </a:r>
            <a:r>
              <a:rPr lang="zh-CN" altLang="en-US" sz="1800" b="1">
                <a:latin typeface="仿宋" panose="02010609060101010101" charset="-122"/>
                <a:ea typeface="仿宋" panose="02010609060101010101" charset="-122"/>
                <a:cs typeface="仿宋" panose="02010609060101010101" charset="-122"/>
              </a:rPr>
              <a:t>2021年08月17日 | 来源：人民网-观点频道</a:t>
            </a:r>
          </a:p>
        </p:txBody>
      </p:sp>
      <p:sp>
        <p:nvSpPr>
          <p:cNvPr id="4" name="标题 3"/>
          <p:cNvSpPr>
            <a:spLocks noGrp="1"/>
          </p:cNvSpPr>
          <p:nvPr>
            <p:ph type="title"/>
          </p:nvPr>
        </p:nvSpPr>
        <p:spPr>
          <a:xfrm>
            <a:off x="669290" y="342265"/>
            <a:ext cx="10852150" cy="836930"/>
          </a:xfrm>
        </p:spPr>
        <p:style>
          <a:lnRef idx="1">
            <a:schemeClr val="accent6"/>
          </a:lnRef>
          <a:fillRef idx="2">
            <a:schemeClr val="accent6"/>
          </a:fillRef>
          <a:effectRef idx="1">
            <a:schemeClr val="accent6"/>
          </a:effectRef>
          <a:fontRef idx="minor">
            <a:schemeClr val="dk1"/>
          </a:fontRef>
        </p:style>
        <p:txBody>
          <a:bodyPr>
            <a:noAutofit/>
          </a:bodyPr>
          <a:lstStyle/>
          <a:p>
            <a:pPr algn="ctr"/>
            <a:br>
              <a:rPr sz="1200">
                <a:solidFill>
                  <a:srgbClr val="C00000"/>
                </a:solidFill>
                <a:effectLst/>
                <a:latin typeface="+mn-ea"/>
                <a:sym typeface="+mn-ea"/>
              </a:rPr>
            </a:br>
            <a:r>
              <a:rPr sz="3600">
                <a:effectLst>
                  <a:outerShdw blurRad="38100" dist="19050" dir="2700000" algn="tl" rotWithShape="0">
                    <a:schemeClr val="dk1">
                      <a:alpha val="40000"/>
                    </a:schemeClr>
                  </a:outerShdw>
                </a:effectLst>
                <a:sym typeface="+mn-ea"/>
              </a:rPr>
              <a:t>（</a:t>
            </a:r>
            <a:r>
              <a:rPr lang="en-US" altLang="zh-CN" sz="3600">
                <a:effectLst>
                  <a:outerShdw blurRad="38100" dist="19050" dir="2700000" algn="tl" rotWithShape="0">
                    <a:schemeClr val="dk1">
                      <a:alpha val="40000"/>
                    </a:schemeClr>
                  </a:outerShdw>
                </a:effectLst>
                <a:sym typeface="+mn-ea"/>
              </a:rPr>
              <a:t>4</a:t>
            </a:r>
            <a:r>
              <a:rPr sz="3600">
                <a:effectLst>
                  <a:outerShdw blurRad="38100" dist="19050" dir="2700000" algn="tl" rotWithShape="0">
                    <a:schemeClr val="dk1">
                      <a:alpha val="40000"/>
                    </a:schemeClr>
                  </a:outerShdw>
                </a:effectLst>
                <a:sym typeface="+mn-ea"/>
              </a:rPr>
              <a:t>）引用流行歌曲的歌词</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70890"/>
          </a:xfrm>
        </p:spPr>
        <p:style>
          <a:lnRef idx="1">
            <a:schemeClr val="accent6"/>
          </a:lnRef>
          <a:fillRef idx="2">
            <a:schemeClr val="accent6"/>
          </a:fillRef>
          <a:effectRef idx="1">
            <a:schemeClr val="accent6"/>
          </a:effectRef>
          <a:fontRef idx="minor">
            <a:schemeClr val="dk1"/>
          </a:fontRef>
        </p:style>
        <p:txBody>
          <a:bodyPr>
            <a:normAutofit/>
          </a:bodyPr>
          <a:lstStyle/>
          <a:p>
            <a:pPr algn="ctr"/>
            <a:r>
              <a:rPr lang="zh-CN" altLang="en-US" sz="3600">
                <a:effectLst>
                  <a:outerShdw blurRad="38100" dist="19050" dir="2700000" algn="tl" rotWithShape="0">
                    <a:schemeClr val="dk1">
                      <a:alpha val="40000"/>
                    </a:schemeClr>
                  </a:outerShdw>
                </a:effectLst>
              </a:rPr>
              <a:t>（</a:t>
            </a:r>
            <a:r>
              <a:rPr sz="3600">
                <a:effectLst>
                  <a:outerShdw blurRad="38100" dist="19050" dir="2700000" algn="tl" rotWithShape="0">
                    <a:schemeClr val="dk1">
                      <a:alpha val="40000"/>
                    </a:schemeClr>
                  </a:outerShdw>
                </a:effectLst>
              </a:rPr>
              <a:t>5）</a:t>
            </a:r>
            <a:r>
              <a:rPr lang="zh-CN" altLang="en-US" sz="3600">
                <a:effectLst>
                  <a:outerShdw blurRad="38100" dist="19050" dir="2700000" algn="tl" rotWithShape="0">
                    <a:schemeClr val="dk1">
                      <a:alpha val="40000"/>
                    </a:schemeClr>
                  </a:outerShdw>
                </a:effectLst>
              </a:rPr>
              <a:t>例证与引证并用</a:t>
            </a:r>
            <a:endParaRPr lang="zh-CN" altLang="en-US"/>
          </a:p>
        </p:txBody>
      </p:sp>
      <p:sp>
        <p:nvSpPr>
          <p:cNvPr id="3" name="内容占位符 2"/>
          <p:cNvSpPr>
            <a:spLocks noGrp="1"/>
          </p:cNvSpPr>
          <p:nvPr>
            <p:ph idx="1"/>
          </p:nvPr>
        </p:nvSpPr>
        <p:spPr>
          <a:xfrm>
            <a:off x="669925" y="1309370"/>
            <a:ext cx="10852150" cy="5031740"/>
          </a:xfrm>
        </p:spPr>
        <p:txBody>
          <a:bodyPr>
            <a:normAutofit fontScale="90000"/>
          </a:bodyPr>
          <a:lstStyle/>
          <a:p>
            <a:pPr marL="0" indent="0">
              <a:buNone/>
            </a:pPr>
            <a:r>
              <a:rPr lang="zh-CN" altLang="en-US" sz="2400" b="1">
                <a:solidFill>
                  <a:srgbClr val="C00000"/>
                </a:solidFill>
                <a:effectLst>
                  <a:outerShdw blurRad="38100" dist="19050" dir="2700000" algn="tl" rotWithShape="0">
                    <a:schemeClr val="dk1">
                      <a:alpha val="40000"/>
                    </a:schemeClr>
                  </a:outerShdw>
                </a:effectLst>
                <a:cs typeface="微软雅黑" panose="020b0503020204020204" pitchFamily="34" charset="-122"/>
              </a:rPr>
              <a:t>【举例论证</a:t>
            </a: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rPr>
              <a:t>+</a:t>
            </a:r>
            <a:r>
              <a:rPr lang="zh-CN" altLang="en-US" sz="2400" b="1">
                <a:solidFill>
                  <a:srgbClr val="C00000"/>
                </a:solidFill>
                <a:effectLst>
                  <a:outerShdw blurRad="38100" dist="19050" dir="2700000" algn="tl" rotWithShape="0">
                    <a:schemeClr val="dk1">
                      <a:alpha val="40000"/>
                    </a:schemeClr>
                  </a:outerShdw>
                </a:effectLst>
                <a:cs typeface="微软雅黑" panose="020b0503020204020204" pitchFamily="34" charset="-122"/>
              </a:rPr>
              <a:t>引用论证】</a:t>
            </a:r>
            <a:r>
              <a:rPr lang="zh-CN" altLang="en-US" sz="2400" b="1">
                <a:latin typeface="楷体" panose="02010609060101010101" charset="-122"/>
                <a:ea typeface="楷体" panose="02010609060101010101" charset="-122"/>
                <a:cs typeface="楷体" panose="02010609060101010101" charset="-122"/>
              </a:rPr>
              <a:t>“夫今死矣！是为时代而牺牲。”这是吉鸿昌的致妻书；“在你长大成人之后，希望不要忘记你的母亲是为国而牺牲的！”这是赵一曼的致子书；“我全军将士，都有一个决心，为了民族国家的利益”，这是左权的致母信……</a:t>
            </a:r>
          </a:p>
          <a:p>
            <a:pPr marL="0" indent="0">
              <a:buNone/>
            </a:pPr>
            <a:r>
              <a:rPr lang="zh-CN" altLang="en-US" sz="2400" b="1">
                <a:solidFill>
                  <a:srgbClr val="C00000"/>
                </a:solidFill>
                <a:effectLst>
                  <a:outerShdw blurRad="38100" dist="19050" dir="2700000" algn="tl" rotWithShape="0">
                    <a:schemeClr val="dk1">
                      <a:alpha val="40000"/>
                    </a:schemeClr>
                  </a:outerShdw>
                </a:effectLst>
                <a:cs typeface="微软雅黑" panose="020b0503020204020204" pitchFamily="34" charset="-122"/>
              </a:rPr>
              <a:t>【阐述观点】</a:t>
            </a:r>
            <a:r>
              <a:rPr lang="zh-CN" altLang="en-US" sz="2400"/>
              <a:t>又到9月3日，在抗日战争胜利76周年之际，</a:t>
            </a:r>
            <a:r>
              <a:rPr lang="zh-CN" altLang="en-US" sz="2400" b="1">
                <a:solidFill>
                  <a:srgbClr val="FF0000"/>
                </a:solidFill>
              </a:rPr>
              <a:t>重读抗战英雄的家书，每行字都戳心，每句话都泪目。</a:t>
            </a:r>
            <a:r>
              <a:rPr lang="zh-CN" altLang="en-US" sz="2400"/>
              <a:t>那个中国饱经沧桑磨难、中国人民遭受深重苦难的时代，那个近代以来中国历史上最黑暗的一页，正是有了无数英雄的赴汤蹈火、甘洒热血、浴血奋战，才有了正义战胜邪恶、光明战胜黑暗、进步战胜反动的伟大胜利！今天，我们回望历史，就是要致敬英雄，在伟大精神中汲取前进动力。</a:t>
            </a:r>
          </a:p>
          <a:p>
            <a:pPr marL="0" indent="0" algn="r">
              <a:buNone/>
            </a:pPr>
            <a:r>
              <a:rPr lang="zh-CN" altLang="en-US" sz="2200" b="1"/>
              <a:t>选自：《铭记抗战历史，以拼搏之姿告慰英烈》（仲田</a:t>
            </a:r>
            <a:r>
              <a:rPr lang="en-US" altLang="zh-CN" sz="2200" b="1"/>
              <a:t> </a:t>
            </a:r>
            <a:r>
              <a:rPr lang="zh-CN" altLang="en-US" sz="2200" b="1"/>
              <a:t>2021年09月03日）</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274955"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1523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sp>
        <p:nvSpPr>
          <p:cNvPr id="3" name="文本框 2"/>
          <p:cNvSpPr txBox="1"/>
          <p:nvPr>
            <p:custDataLst>
              <p:tags r:id="rId10"/>
            </p:custDataLst>
          </p:nvPr>
        </p:nvSpPr>
        <p:spPr>
          <a:xfrm>
            <a:off x="2355215" y="408305"/>
            <a:ext cx="7441565" cy="706755"/>
          </a:xfrm>
          <a:prstGeom prst="rect">
            <a:avLst/>
          </a:prstGeom>
        </p:spPr>
        <p:style>
          <a:lnRef idx="1">
            <a:schemeClr val="accent6"/>
          </a:lnRef>
          <a:fillRef idx="2">
            <a:schemeClr val="accent6"/>
          </a:fillRef>
          <a:effectRef idx="1">
            <a:schemeClr val="accent6"/>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ctr"/>
            <a:r>
              <a:rPr lang="zh-CN" altLang="en-US">
                <a:uFillTx/>
                <a:latin typeface="Arial" panose="020b0604020202020204" pitchFamily="34" charset="0"/>
              </a:rPr>
              <a:t>值得积累的名言警句</a:t>
            </a:r>
            <a:endParaRPr>
              <a:uFillTx/>
              <a:latin typeface="Arial" panose="020b0604020202020204" pitchFamily="34" charset="0"/>
            </a:endParaRPr>
          </a:p>
        </p:txBody>
      </p:sp>
      <p:sp>
        <p:nvSpPr>
          <p:cNvPr id="2" name="内容占位符 2"/>
          <p:cNvSpPr>
            <a:spLocks noGrp="1"/>
          </p:cNvSpPr>
          <p:nvPr/>
        </p:nvSpPr>
        <p:spPr>
          <a:xfrm>
            <a:off x="669925" y="1114425"/>
            <a:ext cx="10852150" cy="5226685"/>
          </a:xfrm>
          <a:prstGeom prst="rect">
            <a:avLst/>
          </a:prstGeo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rgbClr val="FF0000"/>
                </a:solidFill>
              </a:rPr>
              <a:t>专题一：“社会主义是干出来的，幸福是奋斗出来的”</a:t>
            </a:r>
          </a:p>
          <a:p>
            <a:pPr marL="0" indent="0" algn="ctr">
              <a:buNone/>
            </a:pPr>
            <a:r>
              <a:rPr lang="zh-CN" altLang="en-US" sz="2200" b="1"/>
              <a:t>（2021年10月03日    来源：人民网-中国共产党新闻网）</a:t>
            </a:r>
          </a:p>
          <a:p>
            <a:pPr marL="0" indent="0">
              <a:buNone/>
            </a:pPr>
            <a:endParaRPr lang="zh-CN" altLang="en-US" sz="2200" b="1"/>
          </a:p>
          <a:p>
            <a:pPr marL="0" indent="0">
              <a:buNone/>
            </a:pPr>
            <a:endParaRPr lang="zh-CN" altLang="en-US" sz="2200" b="1"/>
          </a:p>
        </p:txBody>
      </p:sp>
      <p:pic>
        <p:nvPicPr>
          <p:cNvPr id="9" name="图片 8"/>
          <p:cNvPicPr>
            <a:picLocks noChangeAspect="1"/>
          </p:cNvPicPr>
          <p:nvPr/>
        </p:nvPicPr>
        <p:blipFill>
          <a:blip r:embed="rId11"/>
          <a:stretch>
            <a:fillRect/>
          </a:stretch>
        </p:blipFill>
        <p:spPr>
          <a:xfrm>
            <a:off x="2355215" y="2377440"/>
            <a:ext cx="7442200" cy="4171950"/>
          </a:xfrm>
          <a:prstGeom prst="rect">
            <a:avLst/>
          </a:prstGeom>
        </p:spPr>
      </p:pic>
    </p:spTree>
    <p:custDataLst>
      <p:tags r:id="rId1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4173855" y="233045"/>
            <a:ext cx="7383145" cy="6391910"/>
          </a:xfrm>
          <a:prstGeom prst="rect">
            <a:avLst/>
          </a:prstGeom>
        </p:spPr>
      </p:pic>
      <p:pic>
        <p:nvPicPr>
          <p:cNvPr id="9" name="内容占位符 8"/>
          <p:cNvPicPr>
            <a:picLocks noGrp="1" noChangeAspect="1"/>
          </p:cNvPicPr>
          <p:nvPr/>
        </p:nvPicPr>
        <p:blipFill>
          <a:blip r:embed="rId3"/>
          <a:stretch>
            <a:fillRect/>
          </a:stretch>
        </p:blipFill>
        <p:spPr>
          <a:xfrm>
            <a:off x="363855" y="2219325"/>
            <a:ext cx="3810000" cy="2857500"/>
          </a:xfrm>
          <a:prstGeom prst="rect">
            <a:avLst/>
          </a:prstGeom>
        </p:spPr>
      </p:pic>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4743450" y="220345"/>
            <a:ext cx="7126605" cy="6417310"/>
          </a:xfrm>
          <a:prstGeom prst="rect">
            <a:avLst/>
          </a:prstGeom>
        </p:spPr>
      </p:pic>
      <p:pic>
        <p:nvPicPr>
          <p:cNvPr id="9" name="内容占位符 8"/>
          <p:cNvPicPr>
            <a:picLocks noGrp="1" noChangeAspect="1"/>
          </p:cNvPicPr>
          <p:nvPr/>
        </p:nvPicPr>
        <p:blipFill>
          <a:blip r:embed="rId3"/>
          <a:stretch>
            <a:fillRect/>
          </a:stretch>
        </p:blipFill>
        <p:spPr>
          <a:xfrm>
            <a:off x="748030" y="2235835"/>
            <a:ext cx="3810000" cy="2857500"/>
          </a:xfrm>
          <a:prstGeom prst="rect">
            <a:avLst/>
          </a:prstGeom>
        </p:spPr>
      </p:pic>
    </p:spTree>
    <p:custDataLst>
      <p:tags r:id="rId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4014470" y="299720"/>
            <a:ext cx="7635875" cy="6258560"/>
          </a:xfrm>
          <a:prstGeom prst="rect">
            <a:avLst/>
          </a:prstGeom>
        </p:spPr>
      </p:pic>
      <p:pic>
        <p:nvPicPr>
          <p:cNvPr id="9" name="内容占位符 8"/>
          <p:cNvPicPr>
            <a:picLocks noGrp="1" noChangeAspect="1"/>
          </p:cNvPicPr>
          <p:nvPr/>
        </p:nvPicPr>
        <p:blipFill>
          <a:blip r:embed="rId3"/>
          <a:stretch>
            <a:fillRect/>
          </a:stretch>
        </p:blipFill>
        <p:spPr>
          <a:xfrm>
            <a:off x="204470" y="2187575"/>
            <a:ext cx="3810000" cy="2857500"/>
          </a:xfrm>
          <a:prstGeom prst="rect">
            <a:avLst/>
          </a:prstGeom>
        </p:spPr>
      </p:pic>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669925" y="443230"/>
            <a:ext cx="11238230" cy="5327015"/>
          </a:xfrm>
          <a:prstGeom prst="rect">
            <a:avLst/>
          </a:prstGeom>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3571240" y="299720"/>
            <a:ext cx="8216265" cy="6258560"/>
          </a:xfrm>
          <a:prstGeom prst="rect">
            <a:avLst/>
          </a:prstGeom>
        </p:spPr>
      </p:pic>
      <p:pic>
        <p:nvPicPr>
          <p:cNvPr id="9" name="内容占位符 8"/>
          <p:cNvPicPr>
            <a:picLocks noGrp="1" noChangeAspect="1"/>
          </p:cNvPicPr>
          <p:nvPr/>
        </p:nvPicPr>
        <p:blipFill>
          <a:blip r:embed="rId3"/>
          <a:stretch>
            <a:fillRect/>
          </a:stretch>
        </p:blipFill>
        <p:spPr>
          <a:xfrm>
            <a:off x="265430" y="2000250"/>
            <a:ext cx="3810000" cy="2857500"/>
          </a:xfrm>
          <a:prstGeom prst="rect">
            <a:avLst/>
          </a:prstGeom>
        </p:spPr>
      </p:pic>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chemeClr val="tx1"/>
                </a:solidFill>
                <a:latin typeface="楷体" panose="02010609060101010101" charset="-122"/>
                <a:ea typeface="楷体" panose="02010609060101010101" charset="-122"/>
                <a:sym typeface="+mn-ea"/>
              </a:rPr>
              <a:t>第4讲</a:t>
            </a:r>
            <a:r>
              <a:rPr lang="en-US" altLang="zh-CN" b="1">
                <a:solidFill>
                  <a:srgbClr val="002060"/>
                </a:solidFill>
                <a:sym typeface="+mn-ea"/>
              </a:rPr>
              <a:t>  </a:t>
            </a:r>
            <a:r>
              <a:rPr lang="zh-CN" altLang="en-US" b="1">
                <a:solidFill>
                  <a:schemeClr val="tx1"/>
                </a:solidFill>
                <a:latin typeface="楷体" panose="02010609060101010101" charset="-122"/>
                <a:ea typeface="楷体" panose="02010609060101010101" charset="-122"/>
                <a:sym typeface="+mn-ea"/>
              </a:rPr>
              <a:t>如何进行举例论证？</a:t>
            </a:r>
            <a:r>
              <a:rPr lang="en-US" altLang="zh-CN" b="1">
                <a:solidFill>
                  <a:schemeClr val="tx1"/>
                </a:solidFill>
                <a:latin typeface="楷体" panose="02010609060101010101" charset="-122"/>
                <a:ea typeface="楷体" panose="02010609060101010101" charset="-122"/>
                <a:sym typeface="+mn-ea"/>
              </a:rPr>
              <a:t>   </a:t>
            </a:r>
            <a:r>
              <a:rPr lang="en-US" altLang="zh-CN"/>
              <a:t>2021.10</a:t>
            </a:r>
          </a:p>
        </p:txBody>
      </p:sp>
      <p:sp>
        <p:nvSpPr>
          <p:cNvPr id="2" name="标题 1"/>
          <p:cNvSpPr>
            <a:spLocks noGrp="1"/>
          </p:cNvSpPr>
          <p:nvPr>
            <p:ph type="title" idx="13"/>
            <p:custDataLst>
              <p:tags r:id="rId4"/>
            </p:custDataLst>
          </p:nvPr>
        </p:nvSpPr>
        <p:spPr/>
        <p:txBody>
          <a:bodyPr/>
          <a:lstStyle/>
          <a:p>
            <a:r>
              <a:rPr lang="en-US" altLang="zh-CN"/>
              <a:t>THANKS</a:t>
            </a:r>
          </a:p>
        </p:txBody>
      </p:sp>
    </p:spTree>
    <p:custDataLst>
      <p:tags r:id="rId5"/>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43535" y="458470"/>
            <a:ext cx="11178540" cy="1051560"/>
          </a:xfrm>
          <a:solidFill>
            <a:schemeClr val="tx2">
              <a:lumMod val="40000"/>
              <a:lumOff val="60000"/>
            </a:schemeClr>
          </a:solidFill>
        </p:spPr>
        <p:txBody>
          <a:bodyPr>
            <a:noAutofit/>
          </a:bodyPr>
          <a:lstStyle/>
          <a:p>
            <a:pPr algn="ctr"/>
            <a:r>
              <a:rPr lang="zh-CN" altLang="en-US" sz="6000">
                <a:solidFill>
                  <a:srgbClr val="7030A0"/>
                </a:solidFill>
              </a:rPr>
              <a:t>引用论证（道理论证）</a:t>
            </a:r>
          </a:p>
        </p:txBody>
      </p:sp>
      <p:sp>
        <p:nvSpPr>
          <p:cNvPr id="3" name="内容占位符 2"/>
          <p:cNvSpPr>
            <a:spLocks noGrp="1"/>
          </p:cNvSpPr>
          <p:nvPr>
            <p:ph idx="1"/>
          </p:nvPr>
        </p:nvSpPr>
        <p:spPr>
          <a:xfrm>
            <a:off x="343535" y="1510665"/>
            <a:ext cx="11178540" cy="4830445"/>
          </a:xfrm>
          <a:solidFill>
            <a:schemeClr val="accent1">
              <a:lumMod val="20000"/>
              <a:lumOff val="80000"/>
            </a:schemeClr>
          </a:solidFill>
        </p:spPr>
        <p:txBody>
          <a:bodyPr>
            <a:normAutofit fontScale="90000"/>
          </a:bodyPr>
          <a:lstStyle/>
          <a:p>
            <a:pPr marL="0" indent="0" algn="l">
              <a:buNone/>
            </a:pPr>
            <a:r>
              <a:rPr sz="4000" b="1">
                <a:solidFill>
                  <a:srgbClr val="FF0000"/>
                </a:solidFill>
                <a:effectLst>
                  <a:outerShdw blurRad="38100" dist="25400" dir="5400000" algn="ctr" rotWithShape="0">
                    <a:srgbClr val="6E747A">
                      <a:alpha val="43000"/>
                    </a:srgbClr>
                  </a:outerShdw>
                </a:effectLst>
                <a:latin typeface="Calibri"/>
                <a:ea typeface="华文中宋" panose="02010600040101010101" charset="-122"/>
                <a:cs typeface="华文中宋" panose="02010600040101010101" charset="-122"/>
                <a:sym typeface="+mn-ea"/>
              </a:rPr>
              <a:t>引用论证（引证法）</a:t>
            </a:r>
            <a:r>
              <a:rPr sz="4000">
                <a:latin typeface="Calibri"/>
                <a:ea typeface="华文中宋" panose="02010600040101010101" charset="-122"/>
                <a:cs typeface="华文中宋" panose="02010600040101010101" charset="-122"/>
                <a:sym typeface="+mn-ea"/>
              </a:rPr>
              <a:t>是道理论证的一种，即引用谚语格言、名人名言等作为论据，引经据典地分析问题、说明道理的论证方法。</a:t>
            </a:r>
          </a:p>
          <a:p>
            <a:pPr marL="0" indent="0" algn="l">
              <a:buNone/>
            </a:pPr>
            <a:r>
              <a:rPr sz="4000" b="1">
                <a:solidFill>
                  <a:srgbClr val="002060"/>
                </a:solidFill>
                <a:effectLst/>
                <a:latin typeface="Calibri"/>
                <a:ea typeface="华文中宋" panose="02010600040101010101" charset="-122"/>
                <a:cs typeface="华文中宋" panose="02010600040101010101" charset="-122"/>
                <a:sym typeface="+mn-ea"/>
              </a:rPr>
              <a:t>道理论证</a:t>
            </a:r>
            <a:r>
              <a:rPr sz="4000">
                <a:solidFill>
                  <a:schemeClr val="tx1"/>
                </a:solidFill>
                <a:latin typeface="Calibri"/>
                <a:ea typeface="华文中宋" panose="02010600040101010101" charset="-122"/>
                <a:cs typeface="华文中宋" panose="02010600040101010101" charset="-122"/>
                <a:sym typeface="+mn-ea"/>
              </a:rPr>
              <a:t>就是</a:t>
            </a:r>
            <a:r>
              <a:rPr sz="4000">
                <a:latin typeface="Calibri"/>
                <a:ea typeface="华文中宋" panose="02010600040101010101" charset="-122"/>
                <a:cs typeface="华文中宋" panose="02010600040101010101" charset="-122"/>
                <a:sym typeface="+mn-ea"/>
              </a:rPr>
              <a:t>运用讲道理的方法，用经典著作中的精辟见解、古今中外名人名言及被人们公认的科学原理、定理、公式等来证明观点。</a:t>
            </a:r>
            <a:endParaRPr sz="4000">
              <a:solidFill>
                <a:schemeClr val="tx1"/>
              </a:solidFill>
              <a:effectLst>
                <a:outerShdw blurRad="38100" dist="19050" dir="2700000" algn="tl" rotWithShape="0">
                  <a:schemeClr val="dk1">
                    <a:alpha val="40000"/>
                  </a:schemeClr>
                </a:outerShdw>
              </a:effectLst>
              <a:latin typeface="Calibri"/>
              <a:ea typeface="华文中宋" panose="02010600040101010101" charset="-122"/>
              <a:cs typeface="华文中宋" panose="02010600040101010101" charset="-122"/>
              <a:sym typeface="+mn-ea"/>
            </a:endParaRPr>
          </a:p>
          <a:p>
            <a:pPr marL="0" indent="0" algn="l">
              <a:buNone/>
            </a:pPr>
            <a:endParaRPr lang="zh-CN" altLang="en-US" sz="4000" b="1">
              <a:solidFill>
                <a:srgbClr val="7030A0"/>
              </a:solidFill>
              <a:effectLst>
                <a:outerShdw blurRad="38100" dist="25400" dir="5400000" algn="ctr" rotWithShape="0">
                  <a:srgbClr val="6E747A">
                    <a:alpha val="43000"/>
                  </a:srgbClr>
                </a:outerShdw>
              </a:effectLst>
              <a:latin typeface="+mn-ea"/>
              <a:ea typeface="+mn-ea"/>
              <a:cs typeface="华文中宋" panose="02010600040101010101" charset="-122"/>
              <a:sym typeface="+mn-ea"/>
            </a:endParaRP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48030" y="784860"/>
            <a:ext cx="10338435" cy="5556250"/>
          </a:xfrm>
          <a:solidFill>
            <a:schemeClr val="accent1">
              <a:lumMod val="20000"/>
              <a:lumOff val="80000"/>
            </a:schemeClr>
          </a:solidFill>
        </p:spPr>
        <p:txBody>
          <a:bodyPr>
            <a:normAutofit fontScale="70000"/>
          </a:bodyPr>
          <a:lstStyle/>
          <a:p>
            <a:pPr marL="0" indent="0" algn="l">
              <a:buNone/>
            </a:pPr>
            <a:r>
              <a:rPr sz="4445" b="1">
                <a:solidFill>
                  <a:srgbClr val="FF000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道理论证（引用论证）</a:t>
            </a:r>
            <a:r>
              <a:rPr sz="4445">
                <a:latin typeface="+mn-ea"/>
                <a:ea typeface="+mn-ea"/>
                <a:cs typeface="华文中宋" panose="02010600040101010101" charset="-122"/>
                <a:sym typeface="+mn-ea"/>
              </a:rPr>
              <a:t>的逻辑形式是</a:t>
            </a:r>
            <a:r>
              <a:rPr sz="4445" b="1">
                <a:solidFill>
                  <a:srgbClr val="FF0000"/>
                </a:solidFill>
                <a:effectLst>
                  <a:outerShdw blurRad="38100" dist="25400" dir="5400000" algn="ctr" rotWithShape="0">
                    <a:srgbClr val="6E747A">
                      <a:alpha val="43000"/>
                    </a:srgbClr>
                  </a:outerShdw>
                </a:effectLst>
                <a:latin typeface="+mn-ea"/>
                <a:ea typeface="+mn-ea"/>
                <a:cs typeface="华文中宋" panose="02010600040101010101" charset="-122"/>
                <a:sym typeface="+mn-ea"/>
              </a:rPr>
              <a:t>演绎推理</a:t>
            </a:r>
            <a:r>
              <a:rPr sz="4445">
                <a:latin typeface="+mn-ea"/>
                <a:ea typeface="+mn-ea"/>
                <a:cs typeface="华文中宋" panose="02010600040101010101" charset="-122"/>
                <a:sym typeface="+mn-ea"/>
              </a:rPr>
              <a:t>，就是将作者的论点，用人类已知的科学原理去衡量。</a:t>
            </a:r>
            <a:endParaRPr sz="4445">
              <a:solidFill>
                <a:schemeClr val="tx1"/>
              </a:solidFill>
              <a:latin typeface="+mn-ea"/>
              <a:ea typeface="+mn-ea"/>
              <a:cs typeface="华文中宋" panose="02010600040101010101" charset="-122"/>
              <a:sym typeface="+mn-ea"/>
            </a:endParaRPr>
          </a:p>
          <a:p>
            <a:pPr marL="0" indent="0" algn="ctr">
              <a:buNone/>
            </a:pPr>
            <a:r>
              <a:rPr sz="4445">
                <a:solidFill>
                  <a:srgbClr val="7030A0"/>
                </a:solidFill>
                <a:latin typeface="+mn-ea"/>
                <a:ea typeface="+mn-ea"/>
                <a:cs typeface="华文中宋" panose="02010600040101010101" charset="-122"/>
                <a:sym typeface="+mn-ea"/>
              </a:rPr>
              <a:t>【通过引用普遍性原理来证明观点。】</a:t>
            </a:r>
          </a:p>
          <a:p>
            <a:pPr marL="0" indent="0" algn="l">
              <a:buNone/>
            </a:pPr>
            <a:r>
              <a:rPr sz="4445" b="1">
                <a:solidFill>
                  <a:srgbClr val="FF0000"/>
                </a:solidFill>
                <a:latin typeface="+mn-ea"/>
                <a:ea typeface="+mn-ea"/>
                <a:sym typeface="+mn-ea"/>
              </a:rPr>
              <a:t>事实论证（举例论证）</a:t>
            </a:r>
            <a:r>
              <a:rPr sz="4445">
                <a:latin typeface="+mn-ea"/>
                <a:ea typeface="+mn-ea"/>
                <a:sym typeface="+mn-ea"/>
              </a:rPr>
              <a:t>的逻辑形式是</a:t>
            </a:r>
            <a:r>
              <a:rPr sz="4445" b="1">
                <a:solidFill>
                  <a:srgbClr val="FF0000"/>
                </a:solidFill>
                <a:latin typeface="+mn-ea"/>
                <a:ea typeface="+mn-ea"/>
                <a:sym typeface="+mn-ea"/>
              </a:rPr>
              <a:t>归纳推理</a:t>
            </a:r>
            <a:r>
              <a:rPr sz="4445" b="1">
                <a:latin typeface="+mn-ea"/>
                <a:ea typeface="+mn-ea"/>
                <a:sym typeface="+mn-ea"/>
              </a:rPr>
              <a:t>，</a:t>
            </a:r>
            <a:r>
              <a:rPr sz="4445">
                <a:solidFill>
                  <a:schemeClr val="tx1"/>
                </a:solidFill>
                <a:latin typeface="+mn-ea"/>
                <a:ea typeface="+mn-ea"/>
                <a:sym typeface="+mn-ea"/>
              </a:rPr>
              <a:t>就是一种从个别材料到一般观点</a:t>
            </a:r>
            <a:r>
              <a:rPr sz="4445">
                <a:solidFill>
                  <a:schemeClr val="tx1"/>
                </a:solidFill>
                <a:latin typeface="+mn-ea"/>
                <a:ea typeface="+mn-ea"/>
                <a:cs typeface="华文中宋" panose="02010600040101010101" charset="-122"/>
                <a:sym typeface="+mn-ea"/>
              </a:rPr>
              <a:t>的论证方法，是从对许多个别事物的分析和研究中归纳出一个共同的结论的推理形式</a:t>
            </a:r>
            <a:r>
              <a:rPr sz="4445">
                <a:latin typeface="+mn-ea"/>
                <a:ea typeface="+mn-ea"/>
                <a:cs typeface="华文中宋" panose="02010600040101010101" charset="-122"/>
                <a:sym typeface="+mn-ea"/>
              </a:rPr>
              <a:t>。</a:t>
            </a:r>
            <a:endParaRPr sz="4445">
              <a:solidFill>
                <a:schemeClr val="tx1"/>
              </a:solidFill>
              <a:latin typeface="+mn-ea"/>
              <a:ea typeface="+mn-ea"/>
              <a:cs typeface="华文中宋" panose="02010600040101010101" charset="-122"/>
              <a:sym typeface="+mn-ea"/>
            </a:endParaRPr>
          </a:p>
          <a:p>
            <a:pPr marL="0" algn="ctr">
              <a:buClrTx/>
              <a:buSzTx/>
              <a:buNone/>
            </a:pPr>
            <a:r>
              <a:rPr sz="4445">
                <a:solidFill>
                  <a:srgbClr val="7030A0"/>
                </a:solidFill>
                <a:latin typeface="+mn-ea"/>
                <a:ea typeface="+mn-ea"/>
                <a:cs typeface="华文中宋" panose="02010600040101010101" charset="-122"/>
                <a:sym typeface="+mn-ea"/>
              </a:rPr>
              <a:t>【通过列举事实论据来证明观点。】</a:t>
            </a:r>
            <a:endParaRPr sz="4445">
              <a:latin typeface="+mn-ea"/>
              <a:ea typeface="+mn-ea"/>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0780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697865" y="1874520"/>
            <a:ext cx="6768465" cy="450532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buNone/>
            </a:pPr>
            <a:r>
              <a:rPr lang="en-US" altLang="zh-CN" sz="3200" b="1">
                <a:solidFill>
                  <a:srgbClr val="C00000"/>
                </a:solidFill>
                <a:sym typeface="+mn-ea"/>
              </a:rPr>
              <a:t>1</a:t>
            </a:r>
            <a:r>
              <a:rPr lang="zh-CN" altLang="en-US" sz="3200" b="1">
                <a:solidFill>
                  <a:srgbClr val="C00000"/>
                </a:solidFill>
                <a:sym typeface="+mn-ea"/>
              </a:rPr>
              <a:t>、引用论证与引用的区别</a:t>
            </a:r>
          </a:p>
          <a:p>
            <a:pPr marL="0" indent="0">
              <a:buNone/>
            </a:pPr>
            <a:endParaRPr lang="zh-CN" altLang="en-US" sz="3200" b="1">
              <a:solidFill>
                <a:srgbClr val="C00000"/>
              </a:solidFill>
            </a:endParaRPr>
          </a:p>
          <a:p>
            <a:pPr marL="0" indent="0">
              <a:buNone/>
            </a:pPr>
            <a:r>
              <a:rPr lang="zh-CN" altLang="en-US" sz="3200">
                <a:sym typeface="+mn-ea"/>
              </a:rPr>
              <a:t>一是论证方法，一是修辞手法。</a:t>
            </a:r>
          </a:p>
          <a:p>
            <a:pPr marL="0" indent="0">
              <a:buNone/>
            </a:pPr>
            <a:endParaRPr lang="zh-CN" altLang="en-US" sz="3200">
              <a:sym typeface="+mn-ea"/>
            </a:endParaRPr>
          </a:p>
          <a:p>
            <a:pPr marL="0" indent="0">
              <a:buNone/>
            </a:pPr>
            <a:r>
              <a:rPr lang="zh-CN" altLang="en-US" sz="3200">
                <a:solidFill>
                  <a:srgbClr val="FF0000"/>
                </a:solidFill>
                <a:sym typeface="+mn-ea"/>
              </a:rPr>
              <a:t>引用论证</a:t>
            </a:r>
            <a:r>
              <a:rPr lang="zh-CN" altLang="en-US" sz="3200">
                <a:sym typeface="+mn-ea"/>
              </a:rPr>
              <a:t>旨在充分地证明观点。</a:t>
            </a:r>
          </a:p>
          <a:p>
            <a:pPr marL="0" indent="0">
              <a:buNone/>
            </a:pPr>
            <a:r>
              <a:rPr lang="zh-CN" altLang="en-US" sz="3200">
                <a:solidFill>
                  <a:srgbClr val="FF0000"/>
                </a:solidFill>
                <a:sym typeface="+mn-ea"/>
              </a:rPr>
              <a:t>引用</a:t>
            </a:r>
            <a:r>
              <a:rPr lang="zh-CN" altLang="en-US" sz="3200">
                <a:sym typeface="+mn-ea"/>
              </a:rPr>
              <a:t>既可使文章言简意赅，有助于说理或抒情，又可以增加语言的文采，丰富文章的文化底蕴。</a:t>
            </a:r>
            <a:endParaRPr lang="zh-CN" altLang="en-US" sz="3200" b="1" spc="15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微软雅黑" panose="020b0503020204020204" pitchFamily="34" charset="-122"/>
              <a:sym typeface="+mn-ea"/>
            </a:endParaRPr>
          </a:p>
        </p:txBody>
      </p:sp>
      <p:pic>
        <p:nvPicPr>
          <p:cNvPr id="9" name="内容占位符 8"/>
          <p:cNvPicPr>
            <a:picLocks noGrp="1" noChangeAspect="1"/>
          </p:cNvPicPr>
          <p:nvPr/>
        </p:nvPicPr>
        <p:blipFill>
          <a:blip r:embed="rId6"/>
          <a:stretch>
            <a:fillRect/>
          </a:stretch>
        </p:blipFill>
        <p:spPr>
          <a:xfrm>
            <a:off x="7616190" y="2830830"/>
            <a:ext cx="3810000" cy="2857500"/>
          </a:xfrm>
          <a:prstGeom prst="rect">
            <a:avLst/>
          </a:prstGeom>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8781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9" name="内容占位符 8"/>
          <p:cNvPicPr>
            <a:picLocks noGrp="1" noChangeAspect="1"/>
          </p:cNvPicPr>
          <p:nvPr/>
        </p:nvPicPr>
        <p:blipFill>
          <a:blip r:embed="rId5"/>
          <a:stretch>
            <a:fillRect/>
          </a:stretch>
        </p:blipFill>
        <p:spPr>
          <a:xfrm>
            <a:off x="8170545" y="2877185"/>
            <a:ext cx="3810000" cy="2857500"/>
          </a:xfrm>
          <a:prstGeom prst="rect">
            <a:avLst/>
          </a:prstGeom>
        </p:spPr>
      </p:pic>
      <p:sp>
        <p:nvSpPr>
          <p:cNvPr id="2" name="内容占位符 2"/>
          <p:cNvSpPr>
            <a:spLocks noGrp="1"/>
          </p:cNvSpPr>
          <p:nvPr/>
        </p:nvSpPr>
        <p:spPr>
          <a:xfrm>
            <a:off x="293370" y="1700530"/>
            <a:ext cx="7877175" cy="4853305"/>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nSpc>
                <a:spcPct val="150000"/>
              </a:lnSpc>
              <a:buNone/>
            </a:pPr>
            <a:r>
              <a:rPr lang="en-US" altLang="zh-CN" sz="3600" b="1">
                <a:solidFill>
                  <a:srgbClr val="C00000"/>
                </a:solidFill>
                <a:effectLst>
                  <a:outerShdw blurRad="38100" dist="19050" dir="2700000" algn="tl" rotWithShape="0">
                    <a:schemeClr val="dk1">
                      <a:alpha val="40000"/>
                    </a:schemeClr>
                  </a:outerShdw>
                </a:effectLst>
                <a:latin typeface="+mn-ea"/>
                <a:ea typeface="+mn-ea"/>
                <a:cs typeface="+mn-ea"/>
                <a:sym typeface="+mn-ea"/>
              </a:rPr>
              <a:t>2</a:t>
            </a:r>
            <a:r>
              <a:rPr sz="3600" b="1">
                <a:solidFill>
                  <a:srgbClr val="C00000"/>
                </a:solidFill>
                <a:effectLst>
                  <a:outerShdw blurRad="38100" dist="19050" dir="2700000" algn="tl" rotWithShape="0">
                    <a:schemeClr val="dk1">
                      <a:alpha val="40000"/>
                    </a:schemeClr>
                  </a:outerShdw>
                </a:effectLst>
                <a:latin typeface="+mn-ea"/>
                <a:ea typeface="+mn-ea"/>
                <a:cs typeface="+mn-ea"/>
                <a:sym typeface="+mn-ea"/>
              </a:rPr>
              <a:t>、明引和暗引</a:t>
            </a:r>
          </a:p>
          <a:p>
            <a:pPr marL="0" indent="0">
              <a:lnSpc>
                <a:spcPct val="150000"/>
              </a:lnSpc>
              <a:buNone/>
            </a:pPr>
            <a:r>
              <a:rPr sz="2800" b="1">
                <a:solidFill>
                  <a:srgbClr val="C00000"/>
                </a:solidFill>
                <a:effectLst>
                  <a:outerShdw blurRad="38100" dist="19050" dir="2700000" algn="tl" rotWithShape="0">
                    <a:schemeClr val="dk1">
                      <a:alpha val="40000"/>
                    </a:schemeClr>
                  </a:outerShdw>
                </a:effectLst>
                <a:latin typeface="+mn-ea"/>
                <a:ea typeface="+mn-ea"/>
                <a:cs typeface="+mn-ea"/>
                <a:sym typeface="+mn-ea"/>
              </a:rPr>
              <a:t>明引</a:t>
            </a:r>
            <a:r>
              <a:rPr sz="2800" b="1">
                <a:solidFill>
                  <a:schemeClr val="tx1"/>
                </a:solidFill>
                <a:effectLst>
                  <a:outerShdw blurRad="38100" dist="19050" dir="2700000" algn="tl" rotWithShape="0">
                    <a:schemeClr val="dk1">
                      <a:alpha val="40000"/>
                    </a:schemeClr>
                  </a:outerShdw>
                </a:effectLst>
                <a:latin typeface="+mn-ea"/>
                <a:ea typeface="+mn-ea"/>
                <a:cs typeface="+mn-ea"/>
                <a:sym typeface="+mn-ea"/>
              </a:rPr>
              <a:t>指</a:t>
            </a:r>
            <a:r>
              <a:rPr sz="2800" b="1">
                <a:solidFill>
                  <a:srgbClr val="C00000"/>
                </a:solidFill>
                <a:effectLst>
                  <a:outerShdw blurRad="38100" dist="19050" dir="2700000" algn="tl" rotWithShape="0">
                    <a:schemeClr val="dk1">
                      <a:alpha val="40000"/>
                    </a:schemeClr>
                  </a:outerShdw>
                </a:effectLst>
                <a:latin typeface="+mn-ea"/>
                <a:ea typeface="+mn-ea"/>
                <a:cs typeface="+mn-ea"/>
                <a:sym typeface="+mn-ea"/>
              </a:rPr>
              <a:t>直接引用原文</a:t>
            </a:r>
            <a:r>
              <a:rPr sz="2800" b="1">
                <a:solidFill>
                  <a:schemeClr val="tx1"/>
                </a:solidFill>
                <a:effectLst>
                  <a:outerShdw blurRad="38100" dist="19050" dir="2700000" algn="tl" rotWithShape="0">
                    <a:schemeClr val="dk1">
                      <a:alpha val="40000"/>
                    </a:schemeClr>
                  </a:outerShdw>
                </a:effectLst>
                <a:latin typeface="+mn-ea"/>
                <a:ea typeface="+mn-ea"/>
                <a:cs typeface="+mn-ea"/>
                <a:sym typeface="+mn-ea"/>
              </a:rPr>
              <a:t>,并加上引号,或者是只引用原文大意,不加引号,但是都</a:t>
            </a:r>
            <a:r>
              <a:rPr sz="2800" b="1">
                <a:solidFill>
                  <a:srgbClr val="C00000"/>
                </a:solidFill>
                <a:effectLst>
                  <a:outerShdw blurRad="38100" dist="19050" dir="2700000" algn="tl" rotWithShape="0">
                    <a:schemeClr val="dk1">
                      <a:alpha val="40000"/>
                    </a:schemeClr>
                  </a:outerShdw>
                </a:effectLst>
                <a:latin typeface="+mn-ea"/>
                <a:ea typeface="+mn-ea"/>
                <a:cs typeface="+mn-ea"/>
                <a:sym typeface="+mn-ea"/>
              </a:rPr>
              <a:t>注明原文出处</a:t>
            </a:r>
            <a:r>
              <a:rPr sz="2800" b="1">
                <a:solidFill>
                  <a:schemeClr val="tx1"/>
                </a:solidFill>
                <a:effectLst>
                  <a:outerShdw blurRad="38100" dist="19050" dir="2700000" algn="tl" rotWithShape="0">
                    <a:schemeClr val="dk1">
                      <a:alpha val="40000"/>
                    </a:schemeClr>
                  </a:outerShdw>
                </a:effectLst>
                <a:latin typeface="+mn-ea"/>
                <a:ea typeface="+mn-ea"/>
                <a:cs typeface="+mn-ea"/>
                <a:sym typeface="+mn-ea"/>
              </a:rPr>
              <a:t>。</a:t>
            </a:r>
          </a:p>
          <a:p>
            <a:pPr marL="0" indent="0">
              <a:lnSpc>
                <a:spcPct val="150000"/>
              </a:lnSpc>
              <a:buNone/>
            </a:pPr>
            <a:r>
              <a:rPr sz="2800" b="1">
                <a:solidFill>
                  <a:srgbClr val="C00000"/>
                </a:solidFill>
                <a:effectLst>
                  <a:outerShdw blurRad="38100" dist="19050" dir="2700000" algn="tl" rotWithShape="0">
                    <a:schemeClr val="dk1">
                      <a:alpha val="40000"/>
                    </a:schemeClr>
                  </a:outerShdw>
                </a:effectLst>
                <a:latin typeface="+mn-ea"/>
                <a:ea typeface="+mn-ea"/>
                <a:cs typeface="+mn-ea"/>
                <a:sym typeface="+mn-ea"/>
              </a:rPr>
              <a:t>暗引</a:t>
            </a:r>
            <a:r>
              <a:rPr sz="2800" b="1">
                <a:solidFill>
                  <a:schemeClr val="tx1"/>
                </a:solidFill>
                <a:effectLst>
                  <a:outerShdw blurRad="38100" dist="19050" dir="2700000" algn="tl" rotWithShape="0">
                    <a:schemeClr val="dk1">
                      <a:alpha val="40000"/>
                    </a:schemeClr>
                  </a:outerShdw>
                </a:effectLst>
                <a:latin typeface="+mn-ea"/>
                <a:ea typeface="+mn-ea"/>
                <a:cs typeface="+mn-ea"/>
                <a:sym typeface="+mn-ea"/>
              </a:rPr>
              <a:t>指</a:t>
            </a:r>
            <a:r>
              <a:rPr sz="2800" b="1">
                <a:solidFill>
                  <a:srgbClr val="C00000"/>
                </a:solidFill>
                <a:effectLst>
                  <a:outerShdw blurRad="38100" dist="19050" dir="2700000" algn="tl" rotWithShape="0">
                    <a:schemeClr val="dk1">
                      <a:alpha val="40000"/>
                    </a:schemeClr>
                  </a:outerShdw>
                </a:effectLst>
                <a:latin typeface="+mn-ea"/>
                <a:ea typeface="+mn-ea"/>
                <a:cs typeface="+mn-ea"/>
                <a:sym typeface="+mn-ea"/>
              </a:rPr>
              <a:t>不说明引文出处</a:t>
            </a:r>
            <a:r>
              <a:rPr sz="2800" b="1">
                <a:solidFill>
                  <a:schemeClr val="tx1"/>
                </a:solidFill>
                <a:effectLst>
                  <a:outerShdw blurRad="38100" dist="19050" dir="2700000" algn="tl" rotWithShape="0">
                    <a:schemeClr val="dk1">
                      <a:alpha val="40000"/>
                    </a:schemeClr>
                  </a:outerShdw>
                </a:effectLst>
                <a:latin typeface="+mn-ea"/>
                <a:ea typeface="+mn-ea"/>
                <a:cs typeface="+mn-ea"/>
                <a:sym typeface="+mn-ea"/>
              </a:rPr>
              <a:t>,而将其编织在自已的话语中，或是引用原句，或是只引用大意。</a:t>
            </a:r>
            <a:endParaRPr lang="zh-CN" altLang="en-US" sz="2800" b="1">
              <a:solidFill>
                <a:schemeClr val="tx1"/>
              </a:solidFill>
              <a:effectLst>
                <a:outerShdw blurRad="38100" dist="19050" dir="2700000" algn="tl" rotWithShape="0">
                  <a:schemeClr val="dk1">
                    <a:alpha val="40000"/>
                  </a:schemeClr>
                </a:outerShdw>
              </a:effectLst>
              <a:latin typeface="+mn-ea"/>
              <a:ea typeface="+mn-ea"/>
              <a:cs typeface="+mn-ea"/>
              <a:sym typeface="+mn-ea"/>
            </a:endParaRPr>
          </a:p>
        </p:txBody>
      </p:sp>
      <p:pic>
        <p:nvPicPr>
          <p:cNvPr id="10" name="New picture"/>
          <p:cNvPicPr/>
          <p:nvPr/>
        </p:nvPicPr>
        <p:blipFill>
          <a:blip r:embed="rId6"/>
          <a:stretch>
            <a:fillRect/>
          </a:stretch>
        </p:blipFill>
        <p:spPr>
          <a:xfrm>
            <a:off x="10325100" y="11201400"/>
            <a:ext cx="317500" cy="228600"/>
          </a:xfrm>
          <a:prstGeom prst="cube">
            <a:avLst/>
          </a:prstGeom>
        </p:spPr>
      </p:pic>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8781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9" name="内容占位符 8"/>
          <p:cNvPicPr>
            <a:picLocks noGrp="1" noChangeAspect="1"/>
          </p:cNvPicPr>
          <p:nvPr/>
        </p:nvPicPr>
        <p:blipFill>
          <a:blip r:embed="rId5"/>
          <a:stretch>
            <a:fillRect/>
          </a:stretch>
        </p:blipFill>
        <p:spPr>
          <a:xfrm>
            <a:off x="8170545" y="2877185"/>
            <a:ext cx="3810000" cy="2857500"/>
          </a:xfrm>
          <a:prstGeom prst="rect">
            <a:avLst/>
          </a:prstGeom>
        </p:spPr>
      </p:pic>
      <p:sp>
        <p:nvSpPr>
          <p:cNvPr id="2" name="内容占位符 2"/>
          <p:cNvSpPr>
            <a:spLocks noGrp="1"/>
          </p:cNvSpPr>
          <p:nvPr/>
        </p:nvSpPr>
        <p:spPr>
          <a:xfrm>
            <a:off x="293370" y="1700530"/>
            <a:ext cx="7877175" cy="4852670"/>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altLang="zh-CN" sz="3600" b="1">
                <a:solidFill>
                  <a:srgbClr val="C00000"/>
                </a:solidFill>
                <a:sym typeface="+mn-ea"/>
              </a:rPr>
              <a:t>3</a:t>
            </a:r>
            <a:r>
              <a:rPr sz="3600" b="1">
                <a:solidFill>
                  <a:srgbClr val="C00000"/>
                </a:solidFill>
                <a:sym typeface="+mn-ea"/>
              </a:rPr>
              <a:t>、引用论证的类型</a:t>
            </a:r>
            <a:endParaRPr sz="3600" b="1">
              <a:solidFill>
                <a:srgbClr val="C00000"/>
              </a:solidFill>
            </a:endParaRPr>
          </a:p>
          <a:p>
            <a:pPr marL="342900" indent="-342900">
              <a:buFont typeface="+mj-ea"/>
              <a:buAutoNum type="circleNumDbPlain"/>
            </a:pPr>
            <a:r>
              <a:rPr sz="2800" b="1">
                <a:solidFill>
                  <a:srgbClr val="002060"/>
                </a:solidFill>
                <a:sym typeface="+mn-ea"/>
              </a:rPr>
              <a:t>引用国家领导人的讲话，表明国家立场；</a:t>
            </a:r>
            <a:endParaRPr sz="2800" b="1">
              <a:solidFill>
                <a:srgbClr val="002060"/>
              </a:solidFill>
            </a:endParaRPr>
          </a:p>
          <a:p>
            <a:pPr marL="342900" indent="-342900">
              <a:buFont typeface="+mj-ea"/>
              <a:buAutoNum type="circleNumDbPlain"/>
            </a:pPr>
            <a:r>
              <a:rPr sz="2800" b="1">
                <a:solidFill>
                  <a:srgbClr val="002060"/>
                </a:solidFill>
                <a:sym typeface="+mn-ea"/>
              </a:rPr>
              <a:t>引用名言警句，阐述普遍性原理和认识；</a:t>
            </a:r>
            <a:endParaRPr sz="2800" b="1">
              <a:solidFill>
                <a:srgbClr val="002060"/>
              </a:solidFill>
            </a:endParaRPr>
          </a:p>
          <a:p>
            <a:pPr marL="342900" indent="-342900" algn="l">
              <a:buClrTx/>
              <a:buSzTx/>
              <a:buFont typeface="+mj-ea"/>
              <a:buAutoNum type="circleNumDbPlain"/>
            </a:pPr>
            <a:r>
              <a:rPr sz="2800" b="1">
                <a:solidFill>
                  <a:srgbClr val="002060"/>
                </a:solidFill>
                <a:sym typeface="+mn-ea"/>
              </a:rPr>
              <a:t>引用古诗文名句，增强说理性，且富有文采。</a:t>
            </a:r>
            <a:endParaRPr lang="zh-CN" altLang="en-US" sz="2800" b="1">
              <a:solidFill>
                <a:srgbClr val="002060"/>
              </a:solidFill>
              <a:sym typeface="+mn-ea"/>
            </a:endParaRPr>
          </a:p>
        </p:txBody>
      </p:sp>
    </p:spTree>
    <p:custDataLst>
      <p:tags r:id="rId6"/>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379730"/>
            <a:ext cx="10852150" cy="809625"/>
          </a:xfrm>
        </p:spPr>
        <p:style>
          <a:lnRef idx="1">
            <a:schemeClr val="accent6"/>
          </a:lnRef>
          <a:fillRef idx="2">
            <a:schemeClr val="accent6"/>
          </a:fillRef>
          <a:effectRef idx="1">
            <a:schemeClr val="accent6"/>
          </a:effectRef>
          <a:fontRef idx="minor">
            <a:schemeClr val="dk1"/>
          </a:fontRef>
        </p:style>
        <p:txBody>
          <a:bodyPr>
            <a:noAutofit/>
          </a:bodyPr>
          <a:lstStyle/>
          <a:p>
            <a:pPr algn="ctr"/>
            <a:r>
              <a:rPr sz="3600">
                <a:solidFill>
                  <a:schemeClr val="tx1"/>
                </a:solidFill>
                <a:effectLst>
                  <a:outerShdw blurRad="38100" dist="19050" dir="2700000" algn="tl" rotWithShape="0">
                    <a:schemeClr val="dk1">
                      <a:alpha val="40000"/>
                    </a:schemeClr>
                  </a:outerShdw>
                </a:effectLst>
                <a:sym typeface="+mn-ea"/>
              </a:rPr>
              <a:t>（</a:t>
            </a:r>
            <a:r>
              <a:rPr lang="en-US" altLang="zh-CN" sz="3600">
                <a:solidFill>
                  <a:schemeClr val="tx1"/>
                </a:solidFill>
                <a:effectLst>
                  <a:outerShdw blurRad="38100" dist="19050" dir="2700000" algn="tl" rotWithShape="0">
                    <a:schemeClr val="dk1">
                      <a:alpha val="40000"/>
                    </a:schemeClr>
                  </a:outerShdw>
                </a:effectLst>
                <a:sym typeface="+mn-ea"/>
              </a:rPr>
              <a:t>1</a:t>
            </a:r>
            <a:r>
              <a:rPr sz="3600">
                <a:solidFill>
                  <a:schemeClr val="tx1"/>
                </a:solidFill>
                <a:effectLst>
                  <a:outerShdw blurRad="38100" dist="19050" dir="2700000" algn="tl" rotWithShape="0">
                    <a:schemeClr val="dk1">
                      <a:alpha val="40000"/>
                    </a:schemeClr>
                  </a:outerShdw>
                </a:effectLst>
                <a:sym typeface="+mn-ea"/>
              </a:rPr>
              <a:t>）引用国家领导人讲话</a:t>
            </a:r>
            <a:endParaRPr sz="3600">
              <a:solidFill>
                <a:schemeClr val="tx1"/>
              </a:solidFill>
              <a:effectLst>
                <a:outerShdw blurRad="38100" dist="19050" dir="2700000" algn="tl" rotWithShape="0">
                  <a:schemeClr val="dk1">
                    <a:alpha val="40000"/>
                  </a:schemeClr>
                </a:outerShdw>
              </a:effectLst>
              <a:latin typeface="+mn-ea"/>
              <a:sym typeface="+mn-ea"/>
            </a:endParaRPr>
          </a:p>
        </p:txBody>
      </p:sp>
      <p:sp>
        <p:nvSpPr>
          <p:cNvPr id="4" name="内容占位符 3"/>
          <p:cNvSpPr>
            <a:spLocks noGrp="1"/>
          </p:cNvSpPr>
          <p:nvPr>
            <p:ph idx="1"/>
          </p:nvPr>
        </p:nvSpPr>
        <p:spPr>
          <a:xfrm>
            <a:off x="669290" y="1189355"/>
            <a:ext cx="10852785" cy="4751705"/>
          </a:xfrm>
          <a:solidFill>
            <a:schemeClr val="accent4">
              <a:lumMod val="20000"/>
              <a:lumOff val="80000"/>
            </a:schemeClr>
          </a:solidFill>
        </p:spPr>
        <p:txBody>
          <a:bodyPr>
            <a:normAutofit lnSpcReduction="10000"/>
          </a:bodyPr>
          <a:lstStyle/>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【先直接阐述观点】</a:t>
            </a:r>
            <a:r>
              <a:rPr sz="2400">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人才工作，基础在培养，难点也在培养。这些年来，党中央坚持高端引领、整体推进，加快构建科学的人才培养体系，着力培养更多适应高质量发展、高水平科技自立自强的各类人才，成果丰硕。</a:t>
            </a:r>
          </a:p>
          <a:p>
            <a:pPr marL="0" indent="0" algn="l">
              <a:buNone/>
            </a:pPr>
            <a:r>
              <a:rPr sz="24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【再引用国家领导人的讲话】</a:t>
            </a:r>
            <a:r>
              <a:rPr sz="2800" b="1">
                <a:latin typeface="楷体" panose="02010609060101010101" charset="-122"/>
                <a:ea typeface="楷体" panose="02010609060101010101" charset="-122"/>
                <a:cs typeface="楷体" panose="02010609060101010101" charset="-122"/>
                <a:sym typeface="+mn-ea"/>
              </a:rPr>
              <a:t>习近平总书记深刻指出：“我国拥有世界上规模最大的高等教育体系，有各项事业发展的广阔舞台，完全能够源源不断培养造就大批优秀人才，完全能够培养出大师。我们要有这样的决心、这样的自信。”</a:t>
            </a:r>
          </a:p>
          <a:p>
            <a:pPr marL="0" indent="0" algn="l">
              <a:buNone/>
            </a:pPr>
            <a:r>
              <a:rPr lang="en-US" altLang="zh-CN" sz="2200">
                <a:solidFill>
                  <a:srgbClr val="002060"/>
                </a:solidFill>
                <a:effectLst/>
                <a:latin typeface="+mn-ea"/>
                <a:sym typeface="+mn-ea"/>
              </a:rPr>
              <a:t>——</a:t>
            </a:r>
            <a:r>
              <a:rPr sz="2200">
                <a:solidFill>
                  <a:srgbClr val="002060"/>
                </a:solidFill>
                <a:effectLst/>
                <a:latin typeface="+mn-ea"/>
                <a:sym typeface="+mn-ea"/>
              </a:rPr>
              <a:t>《全方位培养引进用好人才——论学习贯彻习近平总书记中央人才工作会议重要讲话》（</a:t>
            </a:r>
            <a:r>
              <a:rPr sz="2200">
                <a:solidFill>
                  <a:srgbClr val="002060"/>
                </a:solidFill>
                <a:latin typeface="仿宋" panose="02010609060101010101" charset="-122"/>
                <a:ea typeface="仿宋" panose="02010609060101010101" charset="-122"/>
                <a:cs typeface="仿宋" panose="02010609060101010101" charset="-122"/>
                <a:sym typeface="+mn-ea"/>
              </a:rPr>
              <a:t>2021年10月03日05:04 | 来源：人民网－人民日报）</a:t>
            </a:r>
            <a:endParaRPr sz="2200" b="1">
              <a:solidFill>
                <a:srgbClr val="002060"/>
              </a:solidFill>
              <a:latin typeface="仿宋" panose="02010609060101010101" charset="-122"/>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807720"/>
            <a:ext cx="10852785" cy="5591175"/>
          </a:xfrm>
          <a:solidFill>
            <a:schemeClr val="accent4">
              <a:lumMod val="20000"/>
              <a:lumOff val="80000"/>
            </a:schemeClr>
          </a:solidFill>
        </p:spPr>
        <p:txBody>
          <a:bodyPr>
            <a:normAutofit lnSpcReduction="10000"/>
          </a:bodyPr>
          <a:lstStyle/>
          <a:p>
            <a:pPr marL="0" indent="0" algn="l">
              <a:buNone/>
            </a:pPr>
            <a:r>
              <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【先阐述观点】</a:t>
            </a:r>
            <a:r>
              <a:rPr sz="240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民间艺术是中华民族的宝贵财富，保护好、传承好、利用好老祖宗留下来的这些宝贝，对延续历史文脉、建设社会主义文化强国具有重要意义。</a:t>
            </a:r>
            <a:r>
              <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【再引用国家领导人的重要指示】</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习近平在陕西榆林考察时强调，“要坚持以社会主义核心价值观为引领，坚持创造性转化、创新性发展，找到传统文化和现代生活的连接点，不断满足人民日益增长的美好生活需要。”</a:t>
            </a:r>
            <a:r>
              <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【再阐述对这一指示的认识】</a:t>
            </a:r>
            <a:r>
              <a:rPr sz="240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这一重要指示，为新形势下推动中华优秀传统文化创造性转化、创新性发展指明了方向。</a:t>
            </a:r>
          </a:p>
          <a:p>
            <a:pPr marL="0" indent="0" algn="r">
              <a:buNone/>
            </a:pPr>
            <a:r>
              <a:rPr lang="en-US" altLang="zh-CN" sz="2000">
                <a:solidFill>
                  <a:schemeClr val="tx1"/>
                </a:solidFill>
                <a:effectLst>
                  <a:outerShdw blurRad="38100" dist="19050" dir="2700000" algn="tl" rotWithShape="0">
                    <a:schemeClr val="dk1">
                      <a:alpha val="40000"/>
                    </a:schemeClr>
                  </a:outerShdw>
                </a:effectLst>
                <a:latin typeface="+mn-ea"/>
                <a:sym typeface="+mn-ea"/>
              </a:rPr>
              <a:t>——</a:t>
            </a:r>
            <a:r>
              <a:rPr sz="2000">
                <a:solidFill>
                  <a:schemeClr val="tx1"/>
                </a:solidFill>
                <a:effectLst>
                  <a:outerShdw blurRad="38100" dist="19050" dir="2700000" algn="tl" rotWithShape="0">
                    <a:schemeClr val="dk1">
                      <a:alpha val="40000"/>
                    </a:schemeClr>
                  </a:outerShdw>
                </a:effectLst>
                <a:latin typeface="+mn-ea"/>
                <a:sym typeface="+mn-ea"/>
              </a:rPr>
              <a:t>《人民网评：找到传统文化和现代生活的连接点》（</a:t>
            </a:r>
            <a:r>
              <a:rPr sz="200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沈若冲</a:t>
            </a:r>
            <a:r>
              <a:rPr lang="en-US" altLang="zh-CN" sz="200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 </a:t>
            </a:r>
            <a:r>
              <a:rPr sz="200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2021年09月</a:t>
            </a:r>
            <a:r>
              <a:rPr lang="en-US" altLang="zh-CN" sz="200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16</a:t>
            </a:r>
            <a:r>
              <a:rPr sz="2000">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日）</a:t>
            </a:r>
            <a:endParaRPr sz="20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290" y="342265"/>
            <a:ext cx="10852150" cy="838200"/>
          </a:xfrm>
        </p:spPr>
        <p:style>
          <a:lnRef idx="1">
            <a:schemeClr val="accent6"/>
          </a:lnRef>
          <a:fillRef idx="2">
            <a:schemeClr val="accent6"/>
          </a:fillRef>
          <a:effectRef idx="1">
            <a:schemeClr val="accent6"/>
          </a:effectRef>
          <a:fontRef idx="minor">
            <a:schemeClr val="dk1"/>
          </a:fontRef>
        </p:style>
        <p:txBody>
          <a:bodyPr>
            <a:noAutofit/>
          </a:bodyPr>
          <a:lstStyle/>
          <a:p>
            <a:pPr algn="ctr"/>
            <a:br>
              <a:rPr sz="1200">
                <a:solidFill>
                  <a:srgbClr val="C00000"/>
                </a:solidFill>
                <a:effectLst/>
                <a:latin typeface="+mn-ea"/>
                <a:sym typeface="+mn-ea"/>
              </a:rPr>
            </a:br>
            <a:r>
              <a:rPr sz="3600">
                <a:effectLst>
                  <a:outerShdw blurRad="38100" dist="19050" dir="2700000" algn="tl" rotWithShape="0">
                    <a:schemeClr val="dk1">
                      <a:alpha val="40000"/>
                    </a:schemeClr>
                  </a:outerShdw>
                </a:effectLst>
                <a:sym typeface="+mn-ea"/>
              </a:rPr>
              <a:t>（2）引用重要文章的重要论述</a:t>
            </a:r>
          </a:p>
        </p:txBody>
      </p:sp>
      <p:sp>
        <p:nvSpPr>
          <p:cNvPr id="4" name="内容占位符 3"/>
          <p:cNvSpPr>
            <a:spLocks noGrp="1"/>
          </p:cNvSpPr>
          <p:nvPr>
            <p:ph idx="1"/>
          </p:nvPr>
        </p:nvSpPr>
        <p:spPr>
          <a:xfrm>
            <a:off x="669925" y="1179830"/>
            <a:ext cx="10852785" cy="5219065"/>
          </a:xfrm>
          <a:solidFill>
            <a:schemeClr val="accent4">
              <a:lumMod val="20000"/>
              <a:lumOff val="80000"/>
            </a:schemeClr>
          </a:solidFill>
        </p:spPr>
        <p:txBody>
          <a:bodyPr>
            <a:normAutofit fontScale="80000"/>
          </a:bodyPr>
          <a:lstStyle/>
          <a:p>
            <a:pPr marL="0" indent="0" algn="l">
              <a:buNone/>
            </a:pPr>
            <a:r>
              <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【先引用重要文章的重要论述】</a:t>
            </a:r>
            <a:r>
              <a:rPr sz="2800" b="1">
                <a:latin typeface="楷体" panose="02010609060101010101" charset="-122"/>
                <a:ea typeface="楷体" panose="02010609060101010101" charset="-122"/>
                <a:cs typeface="楷体" panose="02010609060101010101" charset="-122"/>
                <a:sym typeface="+mn-ea"/>
              </a:rPr>
              <a:t>“一百年的历史告诉我们，团结就是力量，团结是我们成功的基础；一百年的历史也告诉我们，山雄有脊，房固赖梁，党中央坚强的政治领导是全党全国人民团结的根本保证。”</a:t>
            </a:r>
          </a:p>
          <a:p>
            <a:pPr marL="0" indent="0" algn="l">
              <a:buNone/>
            </a:pPr>
            <a:r>
              <a:rPr sz="2800" b="1">
                <a:solidFill>
                  <a:srgbClr val="C00000"/>
                </a:solidFill>
                <a:effectLst>
                  <a:outerShdw blurRad="38100" dist="19050" dir="2700000" algn="tl" rotWithShape="0">
                    <a:schemeClr val="dk1">
                      <a:alpha val="40000"/>
                    </a:schemeClr>
                  </a:outerShdw>
                </a:effectLst>
                <a:cs typeface="微软雅黑" panose="020b0503020204020204" pitchFamily="34" charset="-122"/>
                <a:sym typeface="+mn-ea"/>
              </a:rPr>
              <a:t>【再阐述新的观点见解】</a:t>
            </a:r>
            <a:r>
              <a:rPr sz="240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近日，人民日报连续发表2篇宣言署名文章，围绕“我们为什么能够成功”“我们怎样才能继续成功”，深刻阐释“没有中国共产党，就没有新中国，就没有中华民族伟大复兴”，强调指出，必须坚持党的全面领导，不断增强党的政治领导力、思想引领力、群众组织力、社会号召力。</a:t>
            </a:r>
            <a:r>
              <a:rPr sz="3000">
                <a:solidFill>
                  <a:srgbClr val="FF0000"/>
                </a:solidFill>
                <a:effectLst>
                  <a:outerShdw blurRad="38100" dist="19050" dir="2700000" algn="tl" rotWithShape="0">
                    <a:schemeClr val="dk1">
                      <a:alpha val="40000"/>
                    </a:schemeClr>
                  </a:outerShdw>
                </a:effectLst>
                <a:cs typeface="微软雅黑" panose="020b0503020204020204" pitchFamily="34" charset="-122"/>
                <a:sym typeface="+mn-ea"/>
              </a:rPr>
              <a:t>这2篇重磅文章</a:t>
            </a:r>
            <a:r>
              <a:rPr sz="2400">
                <a:solidFill>
                  <a:schemeClr val="tx1"/>
                </a:solidFill>
                <a:effectLst>
                  <a:outerShdw blurRad="38100" dist="19050" dir="2700000" algn="tl" rotWithShape="0">
                    <a:schemeClr val="dk1">
                      <a:alpha val="40000"/>
                    </a:schemeClr>
                  </a:outerShdw>
                </a:effectLst>
                <a:cs typeface="微软雅黑" panose="020b0503020204020204" pitchFamily="34" charset="-122"/>
                <a:sym typeface="+mn-ea"/>
              </a:rPr>
              <a:t>站位高远、立意深邃，视野宏大、气势磅礴，为动员全党全国各族人民在以习近平同志为核心的党中央坚强领导下，为实现中华民族伟大复兴团结奋斗，进一步增强了信心、凝聚了力量。</a:t>
            </a:r>
          </a:p>
          <a:p>
            <a:pPr marL="0" indent="0" algn="l">
              <a:buNone/>
            </a:pPr>
            <a:r>
              <a:rPr lang="en-US" altLang="zh-CN" sz="2300">
                <a:solidFill>
                  <a:srgbClr val="002060"/>
                </a:solidFill>
                <a:effectLst/>
                <a:latin typeface="+mn-ea"/>
                <a:sym typeface="+mn-ea"/>
              </a:rPr>
              <a:t>——</a:t>
            </a:r>
            <a:r>
              <a:rPr sz="2300">
                <a:solidFill>
                  <a:srgbClr val="002060"/>
                </a:solidFill>
                <a:effectLst/>
                <a:latin typeface="+mn-ea"/>
                <a:sym typeface="+mn-ea"/>
              </a:rPr>
              <a:t>《没有中国共产党，就没有中华民族伟大复兴》（</a:t>
            </a:r>
            <a:r>
              <a:rPr sz="2300">
                <a:solidFill>
                  <a:srgbClr val="002060"/>
                </a:solidFill>
                <a:latin typeface="仿宋" panose="02010609060101010101" charset="-122"/>
                <a:ea typeface="仿宋" panose="02010609060101010101" charset="-122"/>
                <a:cs typeface="仿宋" panose="02010609060101010101" charset="-122"/>
                <a:sym typeface="+mn-ea"/>
              </a:rPr>
              <a:t>沈若冲</a:t>
            </a:r>
            <a:r>
              <a:rPr lang="en-US" altLang="zh-CN" sz="2300">
                <a:solidFill>
                  <a:srgbClr val="002060"/>
                </a:solidFill>
                <a:latin typeface="仿宋" panose="02010609060101010101" charset="-122"/>
                <a:ea typeface="仿宋" panose="02010609060101010101" charset="-122"/>
                <a:cs typeface="仿宋" panose="02010609060101010101" charset="-122"/>
                <a:sym typeface="+mn-ea"/>
              </a:rPr>
              <a:t> </a:t>
            </a:r>
            <a:r>
              <a:rPr sz="2300">
                <a:solidFill>
                  <a:srgbClr val="002060"/>
                </a:solidFill>
                <a:latin typeface="仿宋" panose="02010609060101010101" charset="-122"/>
                <a:ea typeface="仿宋" panose="02010609060101010101" charset="-122"/>
                <a:cs typeface="仿宋" panose="02010609060101010101" charset="-122"/>
                <a:sym typeface="+mn-ea"/>
              </a:rPr>
              <a:t>2021年09月30日 | 来源：人民网-观点频道）</a:t>
            </a:r>
            <a:endParaRPr sz="2300" b="1">
              <a:solidFill>
                <a:srgbClr val="002060"/>
              </a:solidFill>
              <a:latin typeface="仿宋" panose="02010609060101010101" charset="-122"/>
              <a:ea typeface="仿宋" panose="02010609060101010101" charset="-122"/>
              <a:cs typeface="仿宋" panose="02010609060101010101"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TEMPLATE_CATEGORY" val="custom"/>
  <p:tag name="KSO_WM_TEMPLATE_INDEX" val="20200990"/>
</p:tagLst>
</file>

<file path=ppt/tags/tag223.xml><?xml version="1.0" encoding="utf-8"?>
<p:tagLst xmlns:p="http://schemas.openxmlformats.org/presentationml/2006/main">
  <p:tag name="KSO_WM_BEAUTIFY_FLAG" val="#wm#"/>
  <p:tag name="KSO_WM_TEMPLATE_CATEGORY" val="custom"/>
  <p:tag name="KSO_WM_TEMPLATE_INDEX" val="20200990"/>
</p:tagLst>
</file>

<file path=ppt/tags/tag224.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5.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6.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7.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8.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9.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1.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32.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33.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4.xml><?xml version="1.0" encoding="utf-8"?>
<p:tagLst xmlns:p="http://schemas.openxmlformats.org/presentationml/2006/main">
  <p:tag name="KSO_WM_BEAUTIFY_FLAG" val="#wm#"/>
  <p:tag name="KSO_WM_TEMPLATE_CATEGORY" val="custom"/>
  <p:tag name="KSO_WM_TEMPLATE_INDEX" val="20205375"/>
</p:tagLst>
</file>

<file path=ppt/tags/tag235.xml><?xml version="1.0" encoding="utf-8"?>
<p:tagLst xmlns:p="http://schemas.openxmlformats.org/presentationml/2006/main">
  <p:tag name="KSO_WM_BEAUTIFY_FLAG" val="#wm#"/>
  <p:tag name="KSO_WM_TEMPLATE_CATEGORY" val="custom"/>
  <p:tag name="KSO_WM_TEMPLATE_INDEX" val="20205375"/>
</p:tagLst>
</file>

<file path=ppt/tags/tag236.xml><?xml version="1.0" encoding="utf-8"?>
<p:tagLst xmlns:p="http://schemas.openxmlformats.org/presentationml/2006/main">
  <p:tag name="KSO_WM_BEAUTIFY_FLAG" val="#wm#"/>
  <p:tag name="KSO_WM_TEMPLATE_CATEGORY" val="custom"/>
  <p:tag name="KSO_WM_TEMPLATE_INDEX" val="20205375"/>
</p:tagLst>
</file>

<file path=ppt/tags/tag237.xml><?xml version="1.0" encoding="utf-8"?>
<p:tagLst xmlns:p="http://schemas.openxmlformats.org/presentationml/2006/main">
  <p:tag name="KSO_WM_BEAUTIFY_FLAG" val="#wm#"/>
  <p:tag name="KSO_WM_TEMPLATE_CATEGORY" val="custom"/>
  <p:tag name="KSO_WM_TEMPLATE_INDEX" val="20205375"/>
</p:tagLst>
</file>

<file path=ppt/tags/tag238.xml><?xml version="1.0" encoding="utf-8"?>
<p:tagLst xmlns:p="http://schemas.openxmlformats.org/presentationml/2006/main">
  <p:tag name="KSO_WM_BEAUTIFY_FLAG" val="#wm#"/>
  <p:tag name="KSO_WM_TEMPLATE_CATEGORY" val="custom"/>
  <p:tag name="KSO_WM_TEMPLATE_INDEX" val="20205375"/>
</p:tagLst>
</file>

<file path=ppt/tags/tag239.xml><?xml version="1.0" encoding="utf-8"?>
<p:tagLst xmlns:p="http://schemas.openxmlformats.org/presentationml/2006/main">
  <p:tag name="KSO_WM_BEAUTIFY_FLAG" val="#wm#"/>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41.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4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4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4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45.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46.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47.xml><?xml version="1.0" encoding="utf-8"?>
<p:tagLst xmlns:p="http://schemas.openxmlformats.org/presentationml/2006/main">
  <p:tag name="KSO_WM_BEAUTIFY_FLAG" val="#wm#"/>
  <p:tag name="KSO_WM_TEMPLATE_CATEGORY" val="custom"/>
  <p:tag name="KSO_WM_TEMPLATE_INDEX" val="20205375"/>
</p:tagLst>
</file>

<file path=ppt/tags/tag248.xml><?xml version="1.0" encoding="utf-8"?>
<p:tagLst xmlns:p="http://schemas.openxmlformats.org/presentationml/2006/main">
  <p:tag name="KSO_WM_BEAUTIFY_FLAG" val="#wm#"/>
  <p:tag name="KSO_WM_TEMPLATE_CATEGORY" val="custom"/>
  <p:tag name="KSO_WM_TEMPLATE_INDEX" val="20205375"/>
</p:tagLst>
</file>

<file path=ppt/tags/tag249.xml><?xml version="1.0" encoding="utf-8"?>
<p:tagLst xmlns:p="http://schemas.openxmlformats.org/presentationml/2006/main">
  <p:tag name="KSO_WM_BEAUTIFY_FLAG" val="#wm#"/>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EMPLATE_CATEGORY" val="custom"/>
  <p:tag name="KSO_WM_TEMPLATE_INDEX" val="20205375"/>
</p:tagLst>
</file>

<file path=ppt/tags/tag251.xml><?xml version="1.0" encoding="utf-8"?>
<p:tagLst xmlns:p="http://schemas.openxmlformats.org/presentationml/2006/main">
  <p:tag name="KSO_WM_BEAUTIFY_FLAG" val="#wm#"/>
  <p:tag name="KSO_WM_TEMPLATE_CATEGORY" val="custom"/>
  <p:tag name="KSO_WM_TEMPLATE_INDEX" val="20205375"/>
</p:tagLst>
</file>

<file path=ppt/tags/tag25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3.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4.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5.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46</Paragraphs>
  <Slides>19</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19</vt:i4>
      </vt:variant>
    </vt:vector>
  </HeadingPairs>
  <TitlesOfParts>
    <vt:vector baseType="lpstr" size="29">
      <vt:lpstr>Arial</vt:lpstr>
      <vt:lpstr>微软雅黑</vt:lpstr>
      <vt:lpstr>Wingdings</vt:lpstr>
      <vt:lpstr>汉仪旗黑-85S</vt:lpstr>
      <vt:lpstr>Calibri Light</vt:lpstr>
      <vt:lpstr>Calibri</vt:lpstr>
      <vt:lpstr>楷体</vt:lpstr>
      <vt:lpstr>华文中宋</vt:lpstr>
      <vt:lpstr>仿宋</vt:lpstr>
      <vt:lpstr>Office 主题​​</vt:lpstr>
      <vt:lpstr>PowerPoint Presentation</vt:lpstr>
      <vt:lpstr>引用论证（道理论证）</vt:lpstr>
      <vt:lpstr>PowerPoint Presentation</vt:lpstr>
      <vt:lpstr>PowerPoint Presentation</vt:lpstr>
      <vt:lpstr>PowerPoint Presentation</vt:lpstr>
      <vt:lpstr>PowerPoint Presentation</vt:lpstr>
      <vt:lpstr>（1）引用国家领导人讲话</vt:lpstr>
      <vt:lpstr>PowerPoint Presentation</vt:lpstr>
      <vt:lpstr>（2）引用重要文章的重要论述</vt:lpstr>
      <vt:lpstr>（3）引用言简意赅的名言名句</vt:lpstr>
      <vt:lpstr>（4）引用流行歌曲的歌词</vt:lpstr>
      <vt:lpstr>（5）例证与引证并用</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2021-10-09T10:05:47.890</cp:lastPrinted>
  <dcterms:created xsi:type="dcterms:W3CDTF">2021-10-09T10:05:47Z</dcterms:created>
  <dcterms:modified xsi:type="dcterms:W3CDTF">2021-10-09T02:05:49Z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