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6" r:id="rId3"/>
    <p:sldId id="257" r:id="rId4"/>
    <p:sldId id="258" r:id="rId5"/>
    <p:sldId id="259" r:id="rId6"/>
    <p:sldId id="267" r:id="rId7"/>
    <p:sldId id="261" r:id="rId8"/>
    <p:sldId id="268" r:id="rId9"/>
    <p:sldId id="272" r:id="rId10"/>
    <p:sldId id="262" r:id="rId11"/>
    <p:sldId id="263" r:id="rId12"/>
    <p:sldId id="264" r:id="rId13"/>
    <p:sldId id="265" r:id="rId14"/>
    <p:sldId id="270" r:id="rId15"/>
    <p:sldId id="271" r:id="rId16"/>
    <p:sldId id="273" r:id="rId17"/>
    <p:sldId id="27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84" autoAdjust="0"/>
    <p:restoredTop sz="94660"/>
  </p:normalViewPr>
  <p:slideViewPr>
    <p:cSldViewPr>
      <p:cViewPr varScale="1">
        <p:scale>
          <a:sx n="84" d="100"/>
          <a:sy n="84" d="100"/>
        </p:scale>
        <p:origin x="-10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33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C73DB-81B2-4379-A34A-B9B9C2493D0E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482929-CA19-42C0-9C23-A086BDDCBB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82929-CA19-42C0-9C23-A086BDDCBB1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2B9B4-1A03-436A-ADF5-D205FD9A9F3C}" type="datetimeFigureOut">
              <a:rPr lang="zh-CN" altLang="en-US" smtClean="0"/>
              <a:t>2009-4-24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7957B-8AD0-49C3-9140-3FDD491D5A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ic.sogou.com/d?query=%B1%B3%BE%B0&amp;mode=1&amp;did=1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http://img03.sogoucdn.com/app/a/100520093/ff2cd69fa6159eab-977787f8666a1d8e-838b7179be10d14caae43dfa2242c751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9600" dirty="0" smtClean="0">
                <a:solidFill>
                  <a:srgbClr val="0070C0"/>
                </a:solidFill>
              </a:rPr>
              <a:t>骆驼祥子</a:t>
            </a:r>
            <a:endParaRPr lang="zh-CN" altLang="en-US" sz="9600" dirty="0">
              <a:solidFill>
                <a:srgbClr val="0070C0"/>
              </a:solidFill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6286512" y="3643314"/>
            <a:ext cx="2200268" cy="1752600"/>
          </a:xfrm>
        </p:spPr>
        <p:txBody>
          <a:bodyPr>
            <a:normAutofit fontScale="47500" lnSpcReduction="20000"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</a:t>
            </a:r>
          </a:p>
          <a:p>
            <a:r>
              <a:rPr lang="zh-CN" altLang="en-US" sz="8700" dirty="0" smtClean="0">
                <a:solidFill>
                  <a:srgbClr val="0070C0"/>
                </a:solidFill>
              </a:rPr>
              <a:t>第九组</a:t>
            </a:r>
            <a:endParaRPr lang="zh-CN" altLang="en-US" sz="87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002060"/>
                </a:solidFill>
              </a:rPr>
              <a:t>阅读</a:t>
            </a:r>
            <a:r>
              <a:rPr lang="zh-CN" altLang="en-US" sz="2800" dirty="0" smtClean="0">
                <a:solidFill>
                  <a:srgbClr val="002060"/>
                </a:solidFill>
              </a:rPr>
              <a:t>导航</a:t>
            </a:r>
            <a:endParaRPr lang="zh-CN" altLang="en-US" sz="28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002060"/>
                </a:solidFill>
              </a:rPr>
              <a:t>       为了</a:t>
            </a:r>
            <a:r>
              <a:rPr lang="zh-CN" altLang="en-US" sz="2800" dirty="0">
                <a:solidFill>
                  <a:srgbClr val="002060"/>
                </a:solidFill>
              </a:rPr>
              <a:t>拥有一辆自己的车，摆脱车厂老板的</a:t>
            </a:r>
            <a:r>
              <a:rPr lang="zh-CN" altLang="en-US" sz="2800" dirty="0" smtClean="0">
                <a:solidFill>
                  <a:srgbClr val="002060"/>
                </a:solidFill>
              </a:rPr>
              <a:t>盘剥，祥子风里来</a:t>
            </a:r>
            <a:r>
              <a:rPr lang="zh-CN" altLang="en-US" sz="2800" dirty="0">
                <a:solidFill>
                  <a:srgbClr val="002060"/>
                </a:solidFill>
              </a:rPr>
              <a:t>，雨里去，拼命拉车，省吃俭用</a:t>
            </a:r>
            <a:r>
              <a:rPr lang="zh-CN" altLang="en-US" sz="2800" dirty="0" smtClean="0">
                <a:solidFill>
                  <a:srgbClr val="002060"/>
                </a:solidFill>
              </a:rPr>
              <a:t>，用</a:t>
            </a:r>
            <a:r>
              <a:rPr lang="zh-CN" altLang="en-US" sz="2800" dirty="0">
                <a:solidFill>
                  <a:srgbClr val="002060"/>
                </a:solidFill>
              </a:rPr>
              <a:t>了三年的时间，终于有了属于自己的一辆</a:t>
            </a:r>
            <a:r>
              <a:rPr lang="zh-CN" altLang="en-US" sz="2800" dirty="0" smtClean="0">
                <a:solidFill>
                  <a:srgbClr val="002060"/>
                </a:solidFill>
              </a:rPr>
              <a:t>人力车。</a:t>
            </a:r>
            <a:endParaRPr lang="en-US" altLang="zh-CN" sz="2800" dirty="0" smtClean="0">
              <a:solidFill>
                <a:srgbClr val="002060"/>
              </a:solidFill>
            </a:endParaRPr>
          </a:p>
          <a:p>
            <a:r>
              <a:rPr lang="en-US" altLang="zh-CN" sz="2800" dirty="0">
                <a:solidFill>
                  <a:srgbClr val="002060"/>
                </a:solidFill>
              </a:rPr>
              <a:t> </a:t>
            </a:r>
            <a:r>
              <a:rPr lang="en-US" altLang="zh-CN" sz="2800" dirty="0" smtClean="0">
                <a:solidFill>
                  <a:srgbClr val="002060"/>
                </a:solidFill>
              </a:rPr>
              <a:t>1</a:t>
            </a:r>
            <a:r>
              <a:rPr lang="zh-CN" altLang="en-US" sz="2800" dirty="0" smtClean="0">
                <a:solidFill>
                  <a:srgbClr val="002060"/>
                </a:solidFill>
              </a:rPr>
              <a:t>从</a:t>
            </a:r>
            <a:r>
              <a:rPr lang="zh-CN" altLang="en-US" sz="2800" dirty="0">
                <a:solidFill>
                  <a:srgbClr val="002060"/>
                </a:solidFill>
              </a:rPr>
              <a:t>这一节中看，祥子是一个怎样的人？请概括出两个特点并举出相应的例子。</a:t>
            </a:r>
          </a:p>
          <a:p>
            <a:r>
              <a:rPr lang="zh-CN" altLang="en-US" sz="2800" dirty="0">
                <a:solidFill>
                  <a:srgbClr val="002060"/>
                </a:solidFill>
              </a:rPr>
              <a:t> </a:t>
            </a:r>
            <a:r>
              <a:rPr lang="zh-CN" altLang="en-US" sz="2800" dirty="0" smtClean="0">
                <a:solidFill>
                  <a:srgbClr val="002060"/>
                </a:solidFill>
              </a:rPr>
              <a:t>答案：</a:t>
            </a:r>
            <a:r>
              <a:rPr lang="zh-CN" altLang="en-US" sz="2800" dirty="0" smtClean="0">
                <a:solidFill>
                  <a:srgbClr val="002060"/>
                </a:solidFill>
                <a:sym typeface="Wingdings" pitchFamily="2" charset="2"/>
              </a:rPr>
              <a:t>（</a:t>
            </a:r>
            <a:r>
              <a:rPr lang="en-US" altLang="zh-CN" sz="2800" dirty="0" smtClean="0">
                <a:solidFill>
                  <a:srgbClr val="002060"/>
                </a:solidFill>
                <a:sym typeface="Wingdings" pitchFamily="2" charset="2"/>
              </a:rPr>
              <a:t>1</a:t>
            </a:r>
            <a:r>
              <a:rPr lang="zh-CN" altLang="en-US" sz="2800" dirty="0" smtClean="0">
                <a:solidFill>
                  <a:srgbClr val="002060"/>
                </a:solidFill>
                <a:sym typeface="Wingdings" pitchFamily="2" charset="2"/>
              </a:rPr>
              <a:t>）</a:t>
            </a:r>
            <a:r>
              <a:rPr lang="zh-CN" altLang="en-US" sz="2800" dirty="0" smtClean="0">
                <a:solidFill>
                  <a:srgbClr val="002060"/>
                </a:solidFill>
              </a:rPr>
              <a:t> 固执</a:t>
            </a:r>
            <a:r>
              <a:rPr lang="zh-CN" altLang="en-US" sz="2800" dirty="0">
                <a:solidFill>
                  <a:srgbClr val="002060"/>
                </a:solidFill>
              </a:rPr>
              <a:t>。举例：祥子把钱又数了一</a:t>
            </a:r>
            <a:r>
              <a:rPr lang="zh-CN" altLang="en-US" sz="2800" dirty="0" smtClean="0">
                <a:solidFill>
                  <a:srgbClr val="002060"/>
                </a:solidFill>
              </a:rPr>
              <a:t>遍“</a:t>
            </a:r>
            <a:r>
              <a:rPr lang="zh-CN" altLang="en-US" sz="2800" dirty="0">
                <a:solidFill>
                  <a:srgbClr val="002060"/>
                </a:solidFill>
              </a:rPr>
              <a:t>我要这辆车</a:t>
            </a:r>
            <a:r>
              <a:rPr lang="zh-CN" altLang="en-US" sz="2800" dirty="0" smtClean="0">
                <a:solidFill>
                  <a:srgbClr val="002060"/>
                </a:solidFill>
              </a:rPr>
              <a:t>，</a:t>
            </a:r>
            <a:r>
              <a:rPr lang="en-US" altLang="zh-CN" sz="2800" dirty="0" smtClean="0">
                <a:solidFill>
                  <a:srgbClr val="002060"/>
                </a:solidFill>
              </a:rPr>
              <a:t>96!(2)</a:t>
            </a:r>
            <a:r>
              <a:rPr lang="zh-CN" altLang="en-US" sz="2800" dirty="0" smtClean="0">
                <a:solidFill>
                  <a:srgbClr val="002060"/>
                </a:solidFill>
              </a:rPr>
              <a:t>易</a:t>
            </a:r>
            <a:r>
              <a:rPr lang="zh-CN" altLang="en-US" sz="2800" dirty="0">
                <a:solidFill>
                  <a:srgbClr val="002060"/>
                </a:solidFill>
              </a:rPr>
              <a:t>满足。举例：吃完，有好买卖呢就再拉一两个；没有呢，就收车；这是生日</a:t>
            </a:r>
            <a:r>
              <a:rPr lang="zh-CN" altLang="en-US" sz="2800" dirty="0" smtClean="0">
                <a:solidFill>
                  <a:srgbClr val="002060"/>
                </a:solidFill>
              </a:rPr>
              <a:t>！</a:t>
            </a:r>
            <a:r>
              <a:rPr lang="en-US" altLang="zh-CN" sz="2800" dirty="0" smtClean="0">
                <a:solidFill>
                  <a:srgbClr val="002060"/>
                </a:solidFill>
              </a:rPr>
              <a:t>(3)</a:t>
            </a:r>
            <a:r>
              <a:rPr lang="zh-CN" altLang="en-US" sz="2800" dirty="0">
                <a:solidFill>
                  <a:srgbClr val="002060"/>
                </a:solidFill>
              </a:rPr>
              <a:t> </a:t>
            </a:r>
            <a:r>
              <a:rPr lang="zh-CN" altLang="en-US" sz="2800" dirty="0" smtClean="0">
                <a:solidFill>
                  <a:srgbClr val="002060"/>
                </a:solidFill>
              </a:rPr>
              <a:t>乐观</a:t>
            </a:r>
            <a:r>
              <a:rPr lang="zh-CN" altLang="en-US" sz="2800" dirty="0">
                <a:solidFill>
                  <a:srgbClr val="002060"/>
                </a:solidFill>
              </a:rPr>
              <a:t>自信。举例：自从有了这辆车，他的生活过得越来越起劲了</a:t>
            </a:r>
            <a:r>
              <a:rPr lang="zh-CN" altLang="en-US" sz="2800" dirty="0" smtClean="0">
                <a:solidFill>
                  <a:srgbClr val="002060"/>
                </a:solidFill>
              </a:rPr>
              <a:t>。</a:t>
            </a:r>
            <a:endParaRPr lang="zh-CN" altLang="en-US" sz="2800" dirty="0">
              <a:solidFill>
                <a:srgbClr val="002060"/>
              </a:solidFill>
            </a:endParaRPr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  <a:p>
            <a:pPr>
              <a:buNone/>
            </a:pPr>
            <a:endParaRPr lang="zh-CN" altLang="en-US" sz="2800" dirty="0"/>
          </a:p>
          <a:p>
            <a:pPr>
              <a:buNone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实战演练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r>
              <a:rPr lang="zh-CN" altLang="en-US" dirty="0"/>
              <a:t>实战演练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</a:rPr>
              <a:t>2.</a:t>
            </a:r>
            <a:r>
              <a:rPr lang="zh-CN" altLang="en-US" dirty="0" smtClean="0">
                <a:solidFill>
                  <a:srgbClr val="002060"/>
                </a:solidFill>
              </a:rPr>
              <a:t>试</a:t>
            </a:r>
            <a:r>
              <a:rPr lang="zh-CN" altLang="en-US" dirty="0">
                <a:solidFill>
                  <a:srgbClr val="002060"/>
                </a:solidFill>
              </a:rPr>
              <a:t>分析</a:t>
            </a:r>
            <a:r>
              <a:rPr lang="zh-CN" altLang="en-US" dirty="0" smtClean="0">
                <a:solidFill>
                  <a:srgbClr val="002060"/>
                </a:solidFill>
              </a:rPr>
              <a:t>“祥</a:t>
            </a:r>
            <a:r>
              <a:rPr lang="zh-CN" altLang="en-US" dirty="0">
                <a:solidFill>
                  <a:srgbClr val="002060"/>
                </a:solidFill>
              </a:rPr>
              <a:t>子的手哆嗦得更厉害了，揣起保单，拉起车，几乎要哭</a:t>
            </a:r>
            <a:r>
              <a:rPr lang="zh-CN" altLang="en-US" dirty="0" smtClean="0">
                <a:solidFill>
                  <a:srgbClr val="002060"/>
                </a:solidFill>
              </a:rPr>
              <a:t>出来”</a:t>
            </a:r>
            <a:r>
              <a:rPr lang="zh-CN" altLang="en-US" dirty="0">
                <a:solidFill>
                  <a:srgbClr val="002060"/>
                </a:solidFill>
              </a:rPr>
              <a:t>一句的表达效果</a:t>
            </a:r>
            <a:r>
              <a:rPr lang="zh-CN" altLang="en-US" dirty="0" smtClean="0">
                <a:solidFill>
                  <a:srgbClr val="002060"/>
                </a:solidFill>
              </a:rPr>
              <a:t>。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答案：一</a:t>
            </a:r>
            <a:r>
              <a:rPr lang="zh-CN" altLang="en-US" dirty="0">
                <a:solidFill>
                  <a:srgbClr val="002060"/>
                </a:solidFill>
              </a:rPr>
              <a:t>个“更”字写出了祥子的手一直在哆嗦，此时更甚</a:t>
            </a:r>
            <a:r>
              <a:rPr lang="zh-CN" altLang="en-US" dirty="0" smtClean="0">
                <a:solidFill>
                  <a:srgbClr val="002060"/>
                </a:solidFill>
              </a:rPr>
              <a:t>。“</a:t>
            </a:r>
            <a:r>
              <a:rPr lang="zh-CN" altLang="en-US" dirty="0">
                <a:solidFill>
                  <a:srgbClr val="002060"/>
                </a:solidFill>
              </a:rPr>
              <a:t>几乎要哭出来”写出了祥子过度喜悦</a:t>
            </a:r>
            <a:r>
              <a:rPr lang="zh-CN" altLang="en-US" dirty="0" smtClean="0">
                <a:solidFill>
                  <a:srgbClr val="002060"/>
                </a:solidFill>
              </a:rPr>
              <a:t>的心情</a:t>
            </a:r>
            <a:r>
              <a:rPr lang="zh-CN" altLang="en-US" dirty="0">
                <a:solidFill>
                  <a:srgbClr val="002060"/>
                </a:solidFill>
              </a:rPr>
              <a:t>。表达了祥子实现了自己多年梦寐以求的愿望时超乎寻常的兴奋之态</a:t>
            </a:r>
            <a:r>
              <a:rPr lang="zh-CN" altLang="en-US" dirty="0" smtClean="0">
                <a:solidFill>
                  <a:srgbClr val="002060"/>
                </a:solidFill>
              </a:rPr>
              <a:t>。</a:t>
            </a:r>
            <a:endParaRPr lang="zh-CN" altLang="en-US" dirty="0">
              <a:solidFill>
                <a:srgbClr val="002060"/>
              </a:solidFill>
            </a:endParaRPr>
          </a:p>
          <a:p>
            <a:pPr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实战演练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阅读下面几段文字，按文后的要求作答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 祥子的衣服早已湿透，全身没有一点干松的地方；隔着草帽，他的头发已经 全湿。地上的水过了脚面，湿裤子裹住他的腿，上面的雨直①着他的头和背，横 扫着他的脸。他不能抬头，不能睁眼．不能呼吸，不能迈步。他像要立定在水里， 不知道哪是路，不晓得前后左右都有什么，只觉得透骨凉的水往身上各处浇。他 什么也不知道了， 只茫茫地觉得心里有点热气， 耳边有一片雨声。 他要把车放下， 但是不知放在哪里好。想跑，水裹住他的腿。他就那么半死半活地，低着头一步 一步地往前②。坐车的仿佛死在了车上，一声不出地任凭车夫在水里挣命。 雨小了些，祥子微微直了直脊背，吐出一口气： “先生，避避再走吧</a:t>
            </a:r>
            <a:r>
              <a:rPr lang="en-US" altLang="zh-CN" dirty="0" smtClean="0">
                <a:solidFill>
                  <a:srgbClr val="002060"/>
                </a:solidFill>
              </a:rPr>
              <a:t>!” “</a:t>
            </a:r>
            <a:r>
              <a:rPr lang="zh-CN" altLang="en-US" dirty="0" smtClean="0">
                <a:solidFill>
                  <a:srgbClr val="002060"/>
                </a:solidFill>
              </a:rPr>
              <a:t>快 走</a:t>
            </a:r>
            <a:r>
              <a:rPr lang="en-US" altLang="zh-CN" dirty="0" smtClean="0">
                <a:solidFill>
                  <a:srgbClr val="002060"/>
                </a:solidFill>
              </a:rPr>
              <a:t>!</a:t>
            </a:r>
            <a:r>
              <a:rPr lang="zh-CN" altLang="en-US" dirty="0" smtClean="0">
                <a:solidFill>
                  <a:srgbClr val="002060"/>
                </a:solidFill>
              </a:rPr>
              <a:t>你把我扔在这儿算怎么回事</a:t>
            </a:r>
            <a:r>
              <a:rPr lang="en-US" altLang="zh-CN" dirty="0" smtClean="0">
                <a:solidFill>
                  <a:srgbClr val="002060"/>
                </a:solidFill>
              </a:rPr>
              <a:t>?”</a:t>
            </a:r>
            <a:r>
              <a:rPr lang="zh-CN" altLang="en-US" dirty="0" smtClean="0">
                <a:solidFill>
                  <a:srgbClr val="002060"/>
                </a:solidFill>
              </a:rPr>
              <a:t>坐车的跺着脚喊。祥子真想硬把车放下，去找 个地方避一避。可是，看看浑身上下都流水，他知道一站住就会哆嗦成一团。他 咬上了牙，蹚着水，不管高低深浅地跑起来。刚跑出不远，天黑了一阵，紧跟着 一亮，雨又迷住他的眼。拉到了，坐车的连一个铜板也没多给。祥子没说什么， 他已经顾不过命来。 雨住一会儿． 又下一阵儿， 比以前小了许多， 祥子一口气跑回了家。 抱着火， 烤了一阵，他哆嗦得像风雨中的树叶。 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１、文中①②两处最恰当的词分别是</a:t>
            </a:r>
            <a:r>
              <a:rPr lang="en-US" altLang="zh-CN" dirty="0" smtClean="0">
                <a:solidFill>
                  <a:srgbClr val="002060"/>
                </a:solidFill>
              </a:rPr>
              <a:t>A.</a:t>
            </a:r>
            <a:r>
              <a:rPr lang="zh-CN" altLang="en-US" dirty="0" smtClean="0">
                <a:solidFill>
                  <a:srgbClr val="002060"/>
                </a:solidFill>
              </a:rPr>
              <a:t>淋 </a:t>
            </a:r>
            <a:r>
              <a:rPr lang="en-US" altLang="zh-CN" dirty="0" smtClean="0">
                <a:solidFill>
                  <a:srgbClr val="002060"/>
                </a:solidFill>
              </a:rPr>
              <a:t>A.</a:t>
            </a:r>
            <a:r>
              <a:rPr lang="zh-CN" altLang="en-US" dirty="0" smtClean="0">
                <a:solidFill>
                  <a:srgbClr val="002060"/>
                </a:solidFill>
              </a:rPr>
              <a:t>挪</a:t>
            </a:r>
            <a:r>
              <a:rPr lang="en-US" altLang="zh-CN" dirty="0" smtClean="0">
                <a:solidFill>
                  <a:srgbClr val="002060"/>
                </a:solidFill>
              </a:rPr>
              <a:t>B.</a:t>
            </a:r>
            <a:r>
              <a:rPr lang="zh-CN" altLang="en-US" dirty="0" smtClean="0">
                <a:solidFill>
                  <a:srgbClr val="002060"/>
                </a:solidFill>
              </a:rPr>
              <a:t>洒 </a:t>
            </a:r>
            <a:r>
              <a:rPr lang="en-US" altLang="zh-CN" dirty="0" smtClean="0">
                <a:solidFill>
                  <a:srgbClr val="002060"/>
                </a:solidFill>
              </a:rPr>
              <a:t>B.</a:t>
            </a:r>
            <a:r>
              <a:rPr lang="zh-CN" altLang="en-US" dirty="0" smtClean="0">
                <a:solidFill>
                  <a:srgbClr val="002060"/>
                </a:solidFill>
              </a:rPr>
              <a:t>拉</a:t>
            </a:r>
            <a:r>
              <a:rPr lang="en-US" altLang="zh-CN" dirty="0" smtClean="0">
                <a:solidFill>
                  <a:srgbClr val="002060"/>
                </a:solidFill>
              </a:rPr>
              <a:t>C.</a:t>
            </a:r>
            <a:r>
              <a:rPr lang="zh-CN" altLang="en-US" dirty="0" smtClean="0">
                <a:solidFill>
                  <a:srgbClr val="002060"/>
                </a:solidFill>
              </a:rPr>
              <a:t>砸 </a:t>
            </a:r>
            <a:r>
              <a:rPr lang="en-US" altLang="zh-CN" dirty="0" smtClean="0">
                <a:solidFill>
                  <a:srgbClr val="002060"/>
                </a:solidFill>
              </a:rPr>
              <a:t>C.</a:t>
            </a:r>
            <a:r>
              <a:rPr lang="zh-CN" altLang="en-US" dirty="0" smtClean="0">
                <a:solidFill>
                  <a:srgbClr val="002060"/>
                </a:solidFill>
              </a:rPr>
              <a:t>蹭</a:t>
            </a:r>
            <a:r>
              <a:rPr lang="en-US" altLang="zh-CN" dirty="0" smtClean="0">
                <a:solidFill>
                  <a:srgbClr val="002060"/>
                </a:solidFill>
              </a:rPr>
              <a:t>D.</a:t>
            </a:r>
            <a:r>
              <a:rPr lang="zh-CN" altLang="en-US" dirty="0" smtClean="0">
                <a:solidFill>
                  <a:srgbClr val="002060"/>
                </a:solidFill>
              </a:rPr>
              <a:t>落 </a:t>
            </a:r>
            <a:r>
              <a:rPr lang="en-US" altLang="zh-CN" dirty="0" smtClean="0">
                <a:solidFill>
                  <a:srgbClr val="002060"/>
                </a:solidFill>
              </a:rPr>
              <a:t>D.</a:t>
            </a:r>
            <a:r>
              <a:rPr lang="zh-CN" altLang="en-US" dirty="0" smtClean="0">
                <a:solidFill>
                  <a:srgbClr val="002060"/>
                </a:solidFill>
              </a:rPr>
              <a:t>拽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2</a:t>
            </a:r>
            <a:r>
              <a:rPr lang="zh-CN" altLang="en-US" dirty="0" smtClean="0">
                <a:solidFill>
                  <a:srgbClr val="002060"/>
                </a:solidFill>
              </a:rPr>
              <a:t>、下面不是直接描写祥子在暴风雨中拉车痛苦感受的一句是</a:t>
            </a:r>
            <a:r>
              <a:rPr lang="en-US" altLang="zh-CN" dirty="0" smtClean="0">
                <a:solidFill>
                  <a:srgbClr val="002060"/>
                </a:solidFill>
              </a:rPr>
              <a:t>( </a:t>
            </a:r>
            <a:r>
              <a:rPr lang="zh-CN" altLang="en-US" dirty="0" smtClean="0">
                <a:solidFill>
                  <a:srgbClr val="002060"/>
                </a:solidFill>
              </a:rPr>
              <a:t>Ａ、他不能抬头，不能睁眼，不能呼吸，不能迈步。Ｂ、他像要立定在水里，不知道哪是路，不晓得前后左右都有什么，只觉得透骨 凉的水往身上各处浇。 Ｃ、他什么也不知道了，只茫茫地觉得心里有点热气，耳边有一片雨声。 Ｄ、雨住一会儿，又下一阵儿，比以前小了许多，祥子一口气跑回了家。 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3</a:t>
            </a:r>
            <a:r>
              <a:rPr lang="zh-CN" altLang="en-US" dirty="0" smtClean="0">
                <a:solidFill>
                  <a:srgbClr val="002060"/>
                </a:solidFill>
              </a:rPr>
              <a:t>、 “他哆嗦得像风雨中的树叶”</a:t>
            </a:r>
            <a:r>
              <a:rPr lang="zh-CN" altLang="en-US" dirty="0">
                <a:solidFill>
                  <a:srgbClr val="002060"/>
                </a:solidFill>
              </a:rPr>
              <a:t>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答案</a:t>
            </a:r>
            <a:r>
              <a:rPr lang="en-US" altLang="zh-CN" dirty="0" smtClean="0">
                <a:solidFill>
                  <a:srgbClr val="002060"/>
                </a:solidFill>
              </a:rPr>
              <a:t>:</a:t>
            </a:r>
            <a:r>
              <a:rPr lang="zh-CN" altLang="en-US" dirty="0" smtClean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1.</a:t>
            </a:r>
            <a:r>
              <a:rPr lang="zh-CN" altLang="en-US" dirty="0" smtClean="0">
                <a:solidFill>
                  <a:srgbClr val="002060"/>
                </a:solidFill>
              </a:rPr>
              <a:t>（ ①</a:t>
            </a:r>
            <a:r>
              <a:rPr lang="en-US" altLang="zh-CN" dirty="0" smtClean="0">
                <a:solidFill>
                  <a:srgbClr val="002060"/>
                </a:solidFill>
              </a:rPr>
              <a:t>C </a:t>
            </a:r>
            <a:r>
              <a:rPr lang="zh-CN" altLang="en-US" dirty="0" smtClean="0">
                <a:solidFill>
                  <a:srgbClr val="002060"/>
                </a:solidFill>
              </a:rPr>
              <a:t>）（ ② </a:t>
            </a:r>
            <a:r>
              <a:rPr lang="en-US" altLang="zh-CN" dirty="0" smtClean="0">
                <a:solidFill>
                  <a:srgbClr val="002060"/>
                </a:solidFill>
              </a:rPr>
              <a:t>D </a:t>
            </a:r>
            <a:r>
              <a:rPr lang="zh-CN" altLang="en-US" dirty="0" smtClean="0">
                <a:solidFill>
                  <a:srgbClr val="002060"/>
                </a:solidFill>
              </a:rPr>
              <a:t>）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2.D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3.</a:t>
            </a:r>
            <a:r>
              <a:rPr lang="zh-CN" altLang="en-US" dirty="0" smtClean="0">
                <a:solidFill>
                  <a:srgbClr val="002060"/>
                </a:solidFill>
              </a:rPr>
              <a:t>一句运用了 比喻 的修辞方法，除写祥子当 时的状态外，又暗示了祥子的命运像风雨中的树叶一样，无法自控。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判断题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 fontScale="25000" lnSpcReduction="20000"/>
          </a:bodyPr>
          <a:lstStyle/>
          <a:p>
            <a:r>
              <a:rPr lang="en-US" altLang="zh-CN" sz="8000" dirty="0" smtClean="0">
                <a:solidFill>
                  <a:srgbClr val="002060"/>
                </a:solidFill>
              </a:rPr>
              <a:t>1“</a:t>
            </a:r>
            <a:r>
              <a:rPr lang="zh-CN" altLang="en-US" sz="8000" dirty="0" smtClean="0">
                <a:solidFill>
                  <a:srgbClr val="002060"/>
                </a:solidFill>
              </a:rPr>
              <a:t>骆驼祥子”是对祥子性格和命运的一种概括。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zh-CN" altLang="en-US" sz="8000" dirty="0" smtClean="0">
                <a:solidFill>
                  <a:srgbClr val="002060"/>
                </a:solidFill>
              </a:rPr>
              <a:t>答案：（√）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en-US" altLang="zh-CN" sz="8000" dirty="0" smtClean="0">
                <a:solidFill>
                  <a:srgbClr val="002060"/>
                </a:solidFill>
              </a:rPr>
              <a:t>2.《</a:t>
            </a:r>
            <a:r>
              <a:rPr lang="zh-CN" altLang="en-US" sz="8000" dirty="0" smtClean="0">
                <a:solidFill>
                  <a:srgbClr val="002060"/>
                </a:solidFill>
              </a:rPr>
              <a:t>骆驼祥子</a:t>
            </a:r>
            <a:r>
              <a:rPr lang="en-US" altLang="zh-CN" sz="8000" dirty="0" smtClean="0">
                <a:solidFill>
                  <a:srgbClr val="002060"/>
                </a:solidFill>
              </a:rPr>
              <a:t>》</a:t>
            </a:r>
            <a:r>
              <a:rPr lang="zh-CN" altLang="en-US" sz="8000" dirty="0" smtClean="0">
                <a:solidFill>
                  <a:srgbClr val="002060"/>
                </a:solidFill>
              </a:rPr>
              <a:t>中的祥子失去土地后流落到南京城里拉车。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zh-CN" altLang="en-US" sz="8000" dirty="0">
                <a:solidFill>
                  <a:srgbClr val="002060"/>
                </a:solidFill>
              </a:rPr>
              <a:t>答案</a:t>
            </a:r>
            <a:r>
              <a:rPr lang="zh-CN" altLang="en-US" sz="8000" dirty="0" smtClean="0">
                <a:solidFill>
                  <a:srgbClr val="002060"/>
                </a:solidFill>
              </a:rPr>
              <a:t>（╳）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en-US" altLang="zh-CN" sz="8000" dirty="0" smtClean="0">
                <a:solidFill>
                  <a:srgbClr val="002060"/>
                </a:solidFill>
              </a:rPr>
              <a:t>3.</a:t>
            </a:r>
            <a:r>
              <a:rPr lang="zh-CN" altLang="en-US" sz="8000" dirty="0" smtClean="0">
                <a:solidFill>
                  <a:srgbClr val="002060"/>
                </a:solidFill>
              </a:rPr>
              <a:t> </a:t>
            </a:r>
            <a:r>
              <a:rPr lang="en-US" altLang="zh-CN" sz="8000" dirty="0" smtClean="0">
                <a:solidFill>
                  <a:srgbClr val="002060"/>
                </a:solidFill>
              </a:rPr>
              <a:t>《</a:t>
            </a:r>
            <a:r>
              <a:rPr lang="zh-CN" altLang="en-US" sz="8000" dirty="0" smtClean="0">
                <a:solidFill>
                  <a:srgbClr val="002060"/>
                </a:solidFill>
              </a:rPr>
              <a:t>骆驼祥子</a:t>
            </a:r>
            <a:r>
              <a:rPr lang="en-US" altLang="zh-CN" sz="8000" dirty="0" smtClean="0">
                <a:solidFill>
                  <a:srgbClr val="002060"/>
                </a:solidFill>
              </a:rPr>
              <a:t>》</a:t>
            </a:r>
            <a:r>
              <a:rPr lang="zh-CN" altLang="en-US" sz="8000" dirty="0" smtClean="0">
                <a:solidFill>
                  <a:srgbClr val="002060"/>
                </a:solidFill>
              </a:rPr>
              <a:t>中的祥子在兵荒马乱中被抢走车子，却冒险地牵回了五匹骆驼。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zh-CN" altLang="en-US" sz="8000" dirty="0">
                <a:solidFill>
                  <a:srgbClr val="002060"/>
                </a:solidFill>
              </a:rPr>
              <a:t>答案</a:t>
            </a:r>
            <a:r>
              <a:rPr lang="zh-CN" altLang="en-US" sz="8000" dirty="0" smtClean="0">
                <a:solidFill>
                  <a:srgbClr val="002060"/>
                </a:solidFill>
              </a:rPr>
              <a:t>（╳）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en-US" altLang="zh-CN" sz="8000" dirty="0" smtClean="0">
                <a:solidFill>
                  <a:srgbClr val="002060"/>
                </a:solidFill>
              </a:rPr>
              <a:t>4.</a:t>
            </a:r>
            <a:r>
              <a:rPr lang="zh-CN" altLang="en-US" sz="8000" dirty="0" smtClean="0">
                <a:solidFill>
                  <a:srgbClr val="002060"/>
                </a:solidFill>
              </a:rPr>
              <a:t> </a:t>
            </a:r>
            <a:r>
              <a:rPr lang="en-US" altLang="zh-CN" sz="8000" dirty="0" smtClean="0">
                <a:solidFill>
                  <a:srgbClr val="002060"/>
                </a:solidFill>
              </a:rPr>
              <a:t>《</a:t>
            </a:r>
            <a:r>
              <a:rPr lang="zh-CN" altLang="en-US" sz="8000" dirty="0" smtClean="0">
                <a:solidFill>
                  <a:srgbClr val="002060"/>
                </a:solidFill>
              </a:rPr>
              <a:t>骆驼祥子</a:t>
            </a:r>
            <a:r>
              <a:rPr lang="en-US" altLang="zh-CN" sz="8000" dirty="0" smtClean="0">
                <a:solidFill>
                  <a:srgbClr val="002060"/>
                </a:solidFill>
              </a:rPr>
              <a:t>》</a:t>
            </a:r>
            <a:r>
              <a:rPr lang="zh-CN" altLang="en-US" sz="8000" dirty="0" smtClean="0">
                <a:solidFill>
                  <a:srgbClr val="002060"/>
                </a:solidFill>
              </a:rPr>
              <a:t>中的祥子的第一辆车被抢走以后，千辛万苦聚积的准备第二次买车的钱被张侦探给洗劫了。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zh-CN" altLang="en-US" sz="8000" dirty="0">
                <a:solidFill>
                  <a:srgbClr val="002060"/>
                </a:solidFill>
              </a:rPr>
              <a:t>答案</a:t>
            </a:r>
            <a:r>
              <a:rPr lang="zh-CN" altLang="en-US" sz="8000" dirty="0" smtClean="0">
                <a:solidFill>
                  <a:srgbClr val="002060"/>
                </a:solidFill>
              </a:rPr>
              <a:t>（╳）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en-US" altLang="zh-CN" sz="8000" dirty="0" smtClean="0">
                <a:solidFill>
                  <a:srgbClr val="002060"/>
                </a:solidFill>
              </a:rPr>
              <a:t>5.</a:t>
            </a:r>
            <a:r>
              <a:rPr lang="zh-CN" altLang="en-US" sz="8000" dirty="0" smtClean="0">
                <a:solidFill>
                  <a:srgbClr val="002060"/>
                </a:solidFill>
              </a:rPr>
              <a:t>祥子身上除了具有劳动者的勤劳外，还有小生产者的自私各狭隘。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zh-CN" altLang="en-US" sz="8000" dirty="0">
                <a:solidFill>
                  <a:srgbClr val="002060"/>
                </a:solidFill>
              </a:rPr>
              <a:t>答案</a:t>
            </a:r>
            <a:r>
              <a:rPr lang="zh-CN" altLang="en-US" sz="8000" dirty="0" smtClean="0">
                <a:solidFill>
                  <a:srgbClr val="002060"/>
                </a:solidFill>
              </a:rPr>
              <a:t>（√） 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en-US" altLang="zh-CN" sz="8000" dirty="0" smtClean="0">
                <a:solidFill>
                  <a:srgbClr val="002060"/>
                </a:solidFill>
              </a:rPr>
              <a:t>6.</a:t>
            </a:r>
            <a:r>
              <a:rPr lang="zh-CN" altLang="en-US" sz="8000" dirty="0" smtClean="0">
                <a:solidFill>
                  <a:srgbClr val="002060"/>
                </a:solidFill>
              </a:rPr>
              <a:t> </a:t>
            </a:r>
            <a:r>
              <a:rPr lang="en-US" altLang="zh-CN" sz="8000" dirty="0" smtClean="0">
                <a:solidFill>
                  <a:srgbClr val="002060"/>
                </a:solidFill>
              </a:rPr>
              <a:t>《</a:t>
            </a:r>
            <a:r>
              <a:rPr lang="zh-CN" altLang="en-US" sz="8000" dirty="0" smtClean="0">
                <a:solidFill>
                  <a:srgbClr val="002060"/>
                </a:solidFill>
              </a:rPr>
              <a:t>骆驼祥子</a:t>
            </a:r>
            <a:r>
              <a:rPr lang="en-US" altLang="zh-CN" sz="8000" dirty="0" smtClean="0">
                <a:solidFill>
                  <a:srgbClr val="002060"/>
                </a:solidFill>
              </a:rPr>
              <a:t>》</a:t>
            </a:r>
            <a:r>
              <a:rPr lang="zh-CN" altLang="en-US" sz="8000" dirty="0" smtClean="0">
                <a:solidFill>
                  <a:srgbClr val="002060"/>
                </a:solidFill>
              </a:rPr>
              <a:t>中的国民党特务的敲诈是造成祥子悲剧的原因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zh-CN" altLang="en-US" sz="8000" dirty="0">
                <a:solidFill>
                  <a:srgbClr val="002060"/>
                </a:solidFill>
              </a:rPr>
              <a:t>答案</a:t>
            </a:r>
            <a:r>
              <a:rPr lang="zh-CN" altLang="en-US" sz="8000" dirty="0" smtClean="0">
                <a:solidFill>
                  <a:srgbClr val="002060"/>
                </a:solidFill>
              </a:rPr>
              <a:t>（√）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en-US" altLang="zh-CN" sz="8000" dirty="0" smtClean="0">
                <a:solidFill>
                  <a:srgbClr val="002060"/>
                </a:solidFill>
              </a:rPr>
              <a:t>7.</a:t>
            </a:r>
            <a:r>
              <a:rPr lang="zh-CN" altLang="en-US" sz="8000" dirty="0" smtClean="0">
                <a:solidFill>
                  <a:srgbClr val="002060"/>
                </a:solidFill>
              </a:rPr>
              <a:t> </a:t>
            </a:r>
            <a:r>
              <a:rPr lang="en-US" altLang="zh-CN" sz="8000" dirty="0" smtClean="0">
                <a:solidFill>
                  <a:srgbClr val="002060"/>
                </a:solidFill>
              </a:rPr>
              <a:t>《</a:t>
            </a:r>
            <a:r>
              <a:rPr lang="zh-CN" altLang="en-US" sz="8000" dirty="0" smtClean="0">
                <a:solidFill>
                  <a:srgbClr val="002060"/>
                </a:solidFill>
              </a:rPr>
              <a:t>骆驼祥子</a:t>
            </a:r>
            <a:r>
              <a:rPr lang="en-US" altLang="zh-CN" sz="8000" dirty="0" smtClean="0">
                <a:solidFill>
                  <a:srgbClr val="002060"/>
                </a:solidFill>
              </a:rPr>
              <a:t>》</a:t>
            </a:r>
            <a:r>
              <a:rPr lang="zh-CN" altLang="en-US" sz="8000" dirty="0" smtClean="0">
                <a:solidFill>
                  <a:srgbClr val="002060"/>
                </a:solidFill>
              </a:rPr>
              <a:t>中的祥子的生活方式、价值取向都和资本主义工业社会处处相符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zh-CN" altLang="en-US" sz="8000" dirty="0">
                <a:solidFill>
                  <a:srgbClr val="002060"/>
                </a:solidFill>
              </a:rPr>
              <a:t>答案</a:t>
            </a:r>
            <a:r>
              <a:rPr lang="zh-CN" altLang="en-US" sz="8000" dirty="0" smtClean="0">
                <a:solidFill>
                  <a:srgbClr val="002060"/>
                </a:solidFill>
              </a:rPr>
              <a:t>（╳）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en-US" altLang="zh-CN" sz="8000" dirty="0" smtClean="0">
                <a:solidFill>
                  <a:srgbClr val="002060"/>
                </a:solidFill>
              </a:rPr>
              <a:t>8.</a:t>
            </a:r>
            <a:r>
              <a:rPr lang="zh-CN" altLang="en-US" sz="8000" dirty="0" smtClean="0">
                <a:solidFill>
                  <a:srgbClr val="002060"/>
                </a:solidFill>
              </a:rPr>
              <a:t> </a:t>
            </a:r>
            <a:r>
              <a:rPr lang="en-US" altLang="zh-CN" sz="8000" dirty="0" smtClean="0">
                <a:solidFill>
                  <a:srgbClr val="002060"/>
                </a:solidFill>
              </a:rPr>
              <a:t>《 </a:t>
            </a:r>
            <a:r>
              <a:rPr lang="zh-CN" altLang="en-US" sz="8000" dirty="0" smtClean="0">
                <a:solidFill>
                  <a:srgbClr val="002060"/>
                </a:solidFill>
              </a:rPr>
              <a:t>骆驼祥子</a:t>
            </a:r>
            <a:r>
              <a:rPr lang="en-US" altLang="zh-CN" sz="8000" dirty="0" smtClean="0">
                <a:solidFill>
                  <a:srgbClr val="002060"/>
                </a:solidFill>
              </a:rPr>
              <a:t>》</a:t>
            </a:r>
            <a:r>
              <a:rPr lang="zh-CN" altLang="en-US" sz="8000" dirty="0" smtClean="0">
                <a:solidFill>
                  <a:srgbClr val="002060"/>
                </a:solidFill>
              </a:rPr>
              <a:t>中的张妈很温柔，所以杨先生家人很喜欢她。</a:t>
            </a:r>
            <a:endParaRPr lang="en-US" altLang="zh-CN" sz="8000" dirty="0" smtClean="0">
              <a:solidFill>
                <a:srgbClr val="002060"/>
              </a:solidFill>
            </a:endParaRPr>
          </a:p>
          <a:p>
            <a:r>
              <a:rPr lang="zh-CN" altLang="en-US" sz="8000" dirty="0" smtClean="0">
                <a:solidFill>
                  <a:srgbClr val="002060"/>
                </a:solidFill>
              </a:rPr>
              <a:t>答案（╳）</a:t>
            </a:r>
            <a:br>
              <a:rPr lang="zh-CN" altLang="en-US" sz="8000" dirty="0" smtClean="0">
                <a:solidFill>
                  <a:srgbClr val="002060"/>
                </a:solidFill>
              </a:rPr>
            </a:br>
            <a:r>
              <a:rPr lang="zh-CN" altLang="en-US" sz="8000" dirty="0" smtClean="0">
                <a:solidFill>
                  <a:srgbClr val="002060"/>
                </a:solidFill>
              </a:rPr>
              <a:t/>
            </a:r>
            <a:br>
              <a:rPr lang="zh-CN" altLang="en-US" sz="8000" dirty="0" smtClean="0">
                <a:solidFill>
                  <a:srgbClr val="002060"/>
                </a:solidFill>
              </a:rPr>
            </a:br>
            <a:r>
              <a:rPr lang="zh-CN" altLang="en-US" sz="8000" dirty="0" smtClean="0">
                <a:solidFill>
                  <a:srgbClr val="002060"/>
                </a:solidFill>
              </a:rPr>
              <a:t> </a:t>
            </a:r>
            <a:br>
              <a:rPr lang="zh-CN" altLang="en-US" sz="8000" dirty="0" smtClean="0">
                <a:solidFill>
                  <a:srgbClr val="002060"/>
                </a:solidFill>
              </a:rPr>
            </a:br>
            <a:r>
              <a:rPr lang="zh-CN" altLang="en-US" sz="8000" dirty="0" smtClean="0">
                <a:solidFill>
                  <a:srgbClr val="002060"/>
                </a:solidFill>
              </a:rPr>
              <a:t> </a:t>
            </a:r>
            <a:r>
              <a:rPr lang="zh-CN" altLang="en-US" sz="5100" dirty="0" smtClean="0"/>
              <a:t/>
            </a:r>
            <a:br>
              <a:rPr lang="zh-CN" altLang="en-US" sz="5100" dirty="0" smtClean="0"/>
            </a:br>
            <a:r>
              <a:rPr lang="zh-CN" altLang="en-US" sz="5100" dirty="0" smtClean="0"/>
              <a:t> 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4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3400" dirty="0" smtClean="0">
                <a:solidFill>
                  <a:srgbClr val="002060"/>
                </a:solidFill>
              </a:rPr>
              <a:t/>
            </a:r>
            <a:br>
              <a:rPr lang="zh-CN" altLang="en-US" sz="3400" dirty="0" smtClean="0">
                <a:solidFill>
                  <a:srgbClr val="002060"/>
                </a:solidFill>
              </a:rPr>
            </a:br>
            <a:r>
              <a:rPr lang="zh-CN" altLang="en-US" sz="3400" dirty="0" smtClean="0">
                <a:solidFill>
                  <a:srgbClr val="002060"/>
                </a:solidFill>
              </a:rPr>
              <a:t> </a:t>
            </a:r>
            <a:br>
              <a:rPr lang="zh-CN" altLang="en-US" sz="3400" dirty="0" smtClean="0">
                <a:solidFill>
                  <a:srgbClr val="002060"/>
                </a:solidFill>
              </a:rPr>
            </a:br>
            <a:r>
              <a:rPr lang="zh-CN" altLang="en-US" sz="3400" dirty="0" smtClean="0">
                <a:solidFill>
                  <a:srgbClr val="002060"/>
                </a:solidFill>
              </a:rPr>
              <a:t> </a:t>
            </a:r>
            <a:br>
              <a:rPr lang="zh-CN" altLang="en-US" sz="3400" dirty="0" smtClean="0">
                <a:solidFill>
                  <a:srgbClr val="002060"/>
                </a:solidFill>
              </a:rPr>
            </a:br>
            <a:r>
              <a:rPr lang="zh-CN" altLang="en-US" sz="3400" dirty="0" smtClean="0">
                <a:solidFill>
                  <a:srgbClr val="002060"/>
                </a:solidFill>
              </a:rPr>
              <a:t>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判断题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2060"/>
                </a:solidFill>
              </a:rPr>
              <a:t>8.《</a:t>
            </a:r>
            <a:r>
              <a:rPr lang="zh-CN" altLang="en-US" dirty="0" smtClean="0">
                <a:solidFill>
                  <a:srgbClr val="002060"/>
                </a:solidFill>
              </a:rPr>
              <a:t>骆驼祥子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  <a:r>
              <a:rPr lang="zh-CN" altLang="en-US" dirty="0" smtClean="0">
                <a:solidFill>
                  <a:srgbClr val="002060"/>
                </a:solidFill>
              </a:rPr>
              <a:t>中的杨先生的家人对祥子很好。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>
                <a:solidFill>
                  <a:srgbClr val="002060"/>
                </a:solidFill>
              </a:rPr>
              <a:t>答案</a:t>
            </a:r>
            <a:r>
              <a:rPr lang="zh-CN" altLang="en-US" dirty="0" smtClean="0">
                <a:solidFill>
                  <a:srgbClr val="002060"/>
                </a:solidFill>
              </a:rPr>
              <a:t>（╳）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dFkBAAAAAAAA&amp;bo=IAEAAgAAAAAFAAA!&amp;rf=viewer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9" name="内容占位符 8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038600" cy="4983179"/>
          </a:xfrm>
        </p:spPr>
        <p:txBody>
          <a:bodyPr>
            <a:normAutofit/>
          </a:bodyPr>
          <a:lstStyle/>
          <a:p>
            <a:r>
              <a:rPr lang="zh-CN" altLang="en-US" sz="9600" dirty="0" smtClean="0">
                <a:solidFill>
                  <a:srgbClr val="00B0F0"/>
                </a:solidFill>
              </a:rPr>
              <a:t>谢谢大家</a:t>
            </a:r>
            <a:endParaRPr lang="zh-CN" altLang="en-US" sz="9600" dirty="0">
              <a:solidFill>
                <a:srgbClr val="00B0F0"/>
              </a:solidFill>
            </a:endParaRPr>
          </a:p>
        </p:txBody>
      </p:sp>
      <p:pic>
        <p:nvPicPr>
          <p:cNvPr id="11" name="内容占位符 10" descr="2D9AD574897F5FE020C784BE1C79DFEB[1]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14290"/>
            <a:ext cx="4038600" cy="62151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简单问答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作者：            ；中国现代著名                  ；</a:t>
            </a:r>
            <a:endParaRPr lang="en-US" altLang="zh-CN" dirty="0" smtClean="0"/>
          </a:p>
          <a:p>
            <a:r>
              <a:rPr lang="zh-CN" altLang="en-US" dirty="0" smtClean="0"/>
              <a:t>主要内容：本文讲述了一个普通的                </a:t>
            </a:r>
            <a:r>
              <a:rPr lang="en-US" altLang="zh-CN" dirty="0" smtClean="0"/>
              <a:t>-----           </a:t>
            </a:r>
            <a:r>
              <a:rPr lang="zh-CN" altLang="en-US" dirty="0"/>
              <a:t>；</a:t>
            </a:r>
            <a:r>
              <a:rPr lang="zh-CN" altLang="en-US" dirty="0" smtClean="0"/>
              <a:t>为实现能拥有一辆                    的梦想 ，经历了            ，最终失去了生活的信心，自暴自弃，堕落沉沦的故事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r>
              <a:rPr lang="zh-CN" altLang="en-US" dirty="0" smtClean="0"/>
              <a:t>答案</a:t>
            </a:r>
            <a:r>
              <a:rPr lang="en-US" altLang="zh-CN" dirty="0" smtClean="0"/>
              <a:t>:</a:t>
            </a:r>
            <a:r>
              <a:rPr lang="zh-CN" altLang="en-US" dirty="0" smtClean="0"/>
              <a:t>老舍，文学家，小说家，</a:t>
            </a:r>
            <a:r>
              <a:rPr lang="zh-CN" altLang="en-US" dirty="0" smtClean="0"/>
              <a:t>人力车夫</a:t>
            </a:r>
            <a:r>
              <a:rPr lang="en-US" altLang="zh-CN" dirty="0" smtClean="0"/>
              <a:t>----</a:t>
            </a:r>
            <a:r>
              <a:rPr lang="zh-CN" altLang="en-US" dirty="0" smtClean="0"/>
              <a:t>祥子，自己的车，三起三落。</a:t>
            </a:r>
            <a:endParaRPr lang="en-US" altLang="zh-CN" dirty="0" smtClean="0"/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4800" dirty="0" smtClean="0"/>
              <a:t>问题一：祥子为什么把买车的日子定为自己的生日？</a:t>
            </a:r>
            <a:endParaRPr lang="zh-CN" altLang="en-US" sz="4800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525963"/>
          </a:xfrm>
        </p:spPr>
        <p:txBody>
          <a:bodyPr/>
          <a:lstStyle/>
          <a:p>
            <a:r>
              <a:rPr lang="zh-CN" altLang="en-US" sz="4400" dirty="0" smtClean="0">
                <a:solidFill>
                  <a:srgbClr val="002060"/>
                </a:solidFill>
              </a:rPr>
              <a:t>因为今年是他二十二岁，他忘了生日是哪一天，今天又买了车，就把今天当作自己的生日。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 smtClean="0"/>
              <a:t>问题二：曹先生给祥子的工钱并不多，可祥子为什么还愿意在曹宅干？</a:t>
            </a:r>
            <a:endParaRPr lang="zh-CN" altLang="en-US" sz="40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002060"/>
                </a:solidFill>
              </a:rPr>
              <a:t>因为祥子在曹宅感受到了人情味，体会到被人尊重的滋味，这在当时的社会对一个下层的劳动者来说是很难得到的，所以祥子愿意在曹宅干。</a:t>
            </a:r>
            <a:endParaRPr lang="zh-CN" altLang="en-US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 smtClean="0"/>
              <a:t>问题三：请问小说的题目“骆驼祥子”主要包含哪些含义？</a:t>
            </a:r>
            <a:endParaRPr lang="zh-CN" altLang="en-US" sz="4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 smtClean="0">
                <a:solidFill>
                  <a:srgbClr val="002060"/>
                </a:solidFill>
              </a:rPr>
              <a:t>1</a:t>
            </a:r>
            <a:r>
              <a:rPr lang="zh-CN" altLang="en-US" dirty="0" smtClean="0">
                <a:solidFill>
                  <a:srgbClr val="002060"/>
                </a:solidFill>
              </a:rPr>
              <a:t>）点名小说的主人公祥子；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 smtClean="0">
                <a:solidFill>
                  <a:srgbClr val="002060"/>
                </a:solidFill>
              </a:rPr>
              <a:t>2</a:t>
            </a:r>
            <a:r>
              <a:rPr lang="zh-CN" altLang="en-US" dirty="0" smtClean="0">
                <a:solidFill>
                  <a:srgbClr val="002060"/>
                </a:solidFill>
              </a:rPr>
              <a:t>）概括著作的一个主要的情节</a:t>
            </a:r>
            <a:r>
              <a:rPr lang="en-US" altLang="zh-CN" dirty="0" smtClean="0">
                <a:solidFill>
                  <a:srgbClr val="002060"/>
                </a:solidFill>
              </a:rPr>
              <a:t>------</a:t>
            </a:r>
            <a:r>
              <a:rPr lang="zh-CN" altLang="en-US" dirty="0" smtClean="0">
                <a:solidFill>
                  <a:srgbClr val="002060"/>
                </a:solidFill>
              </a:rPr>
              <a:t>骆驼祥子称号的得来；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 smtClean="0">
                <a:solidFill>
                  <a:srgbClr val="002060"/>
                </a:solidFill>
              </a:rPr>
              <a:t>3</a:t>
            </a:r>
            <a:r>
              <a:rPr lang="zh-CN" altLang="en-US" dirty="0" smtClean="0">
                <a:solidFill>
                  <a:srgbClr val="002060"/>
                </a:solidFill>
              </a:rPr>
              <a:t>）揭示主人公的性格</a:t>
            </a:r>
            <a:r>
              <a:rPr lang="en-US" altLang="zh-CN" dirty="0" smtClean="0">
                <a:solidFill>
                  <a:srgbClr val="002060"/>
                </a:solidFill>
              </a:rPr>
              <a:t>-----</a:t>
            </a:r>
            <a:r>
              <a:rPr lang="zh-CN" altLang="en-US" dirty="0" smtClean="0">
                <a:solidFill>
                  <a:srgbClr val="002060"/>
                </a:solidFill>
              </a:rPr>
              <a:t>像骆驼一样吃苦耐劳，沉默憨厚。</a:t>
            </a:r>
            <a:endParaRPr lang="en-US" altLang="zh-CN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15148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选择题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2060"/>
                </a:solidFill>
              </a:rPr>
              <a:t>1.《</a:t>
            </a:r>
            <a:r>
              <a:rPr lang="zh-CN" altLang="en-US" dirty="0" smtClean="0">
                <a:solidFill>
                  <a:srgbClr val="002060"/>
                </a:solidFill>
              </a:rPr>
              <a:t>骆驼祥子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  <a:r>
              <a:rPr lang="zh-CN" altLang="en-US" dirty="0" smtClean="0">
                <a:solidFill>
                  <a:srgbClr val="002060"/>
                </a:solidFill>
              </a:rPr>
              <a:t>中谁的引诱也是造成祥子悲剧的原因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　　</a:t>
            </a:r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夏太太</a:t>
            </a:r>
            <a:r>
              <a:rPr lang="en-US" altLang="zh-CN" dirty="0" smtClean="0">
                <a:solidFill>
                  <a:srgbClr val="002060"/>
                </a:solidFill>
              </a:rPr>
              <a:t>B</a:t>
            </a:r>
            <a:r>
              <a:rPr lang="zh-CN" altLang="en-US" dirty="0" smtClean="0">
                <a:solidFill>
                  <a:srgbClr val="002060"/>
                </a:solidFill>
              </a:rPr>
              <a:t>李太太</a:t>
            </a:r>
            <a:r>
              <a:rPr lang="en-US" altLang="zh-CN" dirty="0" smtClean="0">
                <a:solidFill>
                  <a:srgbClr val="002060"/>
                </a:solidFill>
              </a:rPr>
              <a:t>C</a:t>
            </a:r>
            <a:r>
              <a:rPr lang="zh-CN" altLang="en-US" dirty="0" smtClean="0">
                <a:solidFill>
                  <a:srgbClr val="002060"/>
                </a:solidFill>
              </a:rPr>
              <a:t>王太太</a:t>
            </a:r>
            <a:r>
              <a:rPr lang="en-US" altLang="zh-CN" dirty="0" smtClean="0">
                <a:solidFill>
                  <a:srgbClr val="002060"/>
                </a:solidFill>
              </a:rPr>
              <a:t>D</a:t>
            </a:r>
            <a:r>
              <a:rPr lang="zh-CN" altLang="en-US" dirty="0" smtClean="0">
                <a:solidFill>
                  <a:srgbClr val="002060"/>
                </a:solidFill>
              </a:rPr>
              <a:t>张太太</a:t>
            </a: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）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2.《</a:t>
            </a:r>
            <a:r>
              <a:rPr lang="zh-CN" altLang="en-US" dirty="0" smtClean="0">
                <a:solidFill>
                  <a:srgbClr val="002060"/>
                </a:solidFill>
              </a:rPr>
              <a:t>骆驼祥子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  <a:r>
              <a:rPr lang="zh-CN" altLang="en-US" dirty="0" smtClean="0">
                <a:solidFill>
                  <a:srgbClr val="002060"/>
                </a:solidFill>
              </a:rPr>
              <a:t>中祥子的精神世界是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滞后而苍白的</a:t>
            </a:r>
            <a:r>
              <a:rPr lang="en-US" altLang="zh-CN" dirty="0" smtClean="0">
                <a:solidFill>
                  <a:srgbClr val="002060"/>
                </a:solidFill>
              </a:rPr>
              <a:t>B</a:t>
            </a:r>
            <a:r>
              <a:rPr lang="zh-CN" altLang="en-US" dirty="0" smtClean="0">
                <a:solidFill>
                  <a:srgbClr val="002060"/>
                </a:solidFill>
              </a:rPr>
              <a:t>充实的</a:t>
            </a:r>
            <a:r>
              <a:rPr lang="en-US" altLang="zh-CN" dirty="0" smtClean="0">
                <a:solidFill>
                  <a:srgbClr val="002060"/>
                </a:solidFill>
              </a:rPr>
              <a:t>C</a:t>
            </a:r>
            <a:r>
              <a:rPr lang="zh-CN" altLang="en-US" dirty="0" smtClean="0">
                <a:solidFill>
                  <a:srgbClr val="002060"/>
                </a:solidFill>
              </a:rPr>
              <a:t>丰富的</a:t>
            </a:r>
            <a:r>
              <a:rPr lang="en-US" altLang="zh-CN" dirty="0" smtClean="0">
                <a:solidFill>
                  <a:srgbClr val="002060"/>
                </a:solidFill>
              </a:rPr>
              <a:t>D</a:t>
            </a:r>
            <a:r>
              <a:rPr lang="zh-CN" altLang="en-US" dirty="0" smtClean="0">
                <a:solidFill>
                  <a:srgbClr val="002060"/>
                </a:solidFill>
              </a:rPr>
              <a:t>健康的</a:t>
            </a:r>
            <a:endParaRPr lang="en-US" altLang="zh-CN" dirty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选择题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rgbClr val="002060"/>
                </a:solidFill>
              </a:rPr>
              <a:t>3.《</a:t>
            </a:r>
            <a:r>
              <a:rPr lang="zh-CN" altLang="en-US" dirty="0" smtClean="0">
                <a:solidFill>
                  <a:srgbClr val="002060"/>
                </a:solidFill>
              </a:rPr>
              <a:t>骆驼祥子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  <a:r>
              <a:rPr lang="zh-CN" altLang="en-US" dirty="0" smtClean="0">
                <a:solidFill>
                  <a:srgbClr val="002060"/>
                </a:solidFill>
              </a:rPr>
              <a:t>中祥子脸上的疤是怎样来的</a:t>
            </a:r>
            <a:r>
              <a:rPr lang="zh-CN" altLang="en-US" dirty="0">
                <a:solidFill>
                  <a:srgbClr val="002060"/>
                </a:solidFill>
              </a:rPr>
              <a:t>？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　　</a:t>
            </a:r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小时被驴咬的</a:t>
            </a:r>
            <a:r>
              <a:rPr lang="en-US" altLang="zh-CN" dirty="0" smtClean="0">
                <a:solidFill>
                  <a:srgbClr val="002060"/>
                </a:solidFill>
              </a:rPr>
              <a:t>B</a:t>
            </a:r>
            <a:r>
              <a:rPr lang="zh-CN" altLang="en-US" dirty="0" smtClean="0">
                <a:solidFill>
                  <a:srgbClr val="002060"/>
                </a:solidFill>
              </a:rPr>
              <a:t>虎妞咬的</a:t>
            </a:r>
            <a:r>
              <a:rPr lang="en-US" altLang="zh-CN" dirty="0" smtClean="0">
                <a:solidFill>
                  <a:srgbClr val="002060"/>
                </a:solidFill>
              </a:rPr>
              <a:t>C</a:t>
            </a:r>
            <a:r>
              <a:rPr lang="zh-CN" altLang="en-US" dirty="0" smtClean="0">
                <a:solidFill>
                  <a:srgbClr val="002060"/>
                </a:solidFill>
              </a:rPr>
              <a:t>侦探打的</a:t>
            </a:r>
            <a:r>
              <a:rPr lang="en-US" altLang="zh-CN" dirty="0" smtClean="0">
                <a:solidFill>
                  <a:srgbClr val="002060"/>
                </a:solidFill>
              </a:rPr>
              <a:t>D</a:t>
            </a:r>
            <a:r>
              <a:rPr lang="zh-CN" altLang="en-US" dirty="0" smtClean="0">
                <a:solidFill>
                  <a:srgbClr val="002060"/>
                </a:solidFill>
              </a:rPr>
              <a:t>磕破的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）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4.</a:t>
            </a:r>
            <a:r>
              <a:rPr lang="zh-CN" altLang="en-US" dirty="0" smtClean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《</a:t>
            </a:r>
            <a:r>
              <a:rPr lang="zh-CN" altLang="en-US" dirty="0" smtClean="0">
                <a:solidFill>
                  <a:srgbClr val="002060"/>
                </a:solidFill>
              </a:rPr>
              <a:t>骆驼祥子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  <a:r>
              <a:rPr lang="zh-CN" altLang="en-US" dirty="0" smtClean="0">
                <a:solidFill>
                  <a:srgbClr val="002060"/>
                </a:solidFill>
              </a:rPr>
              <a:t>中的“骆驼祥子”的外号在什么时候起的</a:t>
            </a:r>
            <a:r>
              <a:rPr lang="en-US" altLang="zh-CN" dirty="0" smtClean="0">
                <a:solidFill>
                  <a:srgbClr val="002060"/>
                </a:solidFill>
              </a:rPr>
              <a:t>?</a:t>
            </a:r>
          </a:p>
          <a:p>
            <a:r>
              <a:rPr lang="zh-CN" altLang="en-US" dirty="0" smtClean="0">
                <a:solidFill>
                  <a:srgbClr val="002060"/>
                </a:solidFill>
              </a:rPr>
              <a:t>　　</a:t>
            </a:r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祥子卖了骆驼之后</a:t>
            </a:r>
            <a:r>
              <a:rPr lang="en-US" altLang="zh-CN" dirty="0" smtClean="0">
                <a:solidFill>
                  <a:srgbClr val="002060"/>
                </a:solidFill>
              </a:rPr>
              <a:t>B</a:t>
            </a:r>
            <a:r>
              <a:rPr lang="zh-CN" altLang="en-US" dirty="0" smtClean="0">
                <a:solidFill>
                  <a:srgbClr val="002060"/>
                </a:solidFill>
              </a:rPr>
              <a:t>偷骆驼之前</a:t>
            </a:r>
            <a:r>
              <a:rPr lang="en-US" altLang="zh-CN" dirty="0" smtClean="0">
                <a:solidFill>
                  <a:srgbClr val="002060"/>
                </a:solidFill>
              </a:rPr>
              <a:t>C</a:t>
            </a:r>
            <a:r>
              <a:rPr lang="zh-CN" altLang="en-US" dirty="0" smtClean="0">
                <a:solidFill>
                  <a:srgbClr val="002060"/>
                </a:solidFill>
              </a:rPr>
              <a:t>进城拉洋车之后</a:t>
            </a:r>
            <a:r>
              <a:rPr lang="en-US" altLang="zh-CN" dirty="0" smtClean="0">
                <a:solidFill>
                  <a:srgbClr val="002060"/>
                </a:solidFill>
              </a:rPr>
              <a:t>D</a:t>
            </a:r>
            <a:r>
              <a:rPr lang="zh-CN" altLang="en-US" dirty="0" smtClean="0">
                <a:solidFill>
                  <a:srgbClr val="002060"/>
                </a:solidFill>
              </a:rPr>
              <a:t>买了第一辆车之后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）</a:t>
            </a:r>
          </a:p>
          <a:p>
            <a:endParaRPr lang="en-US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选择题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rgbClr val="002060"/>
                </a:solidFill>
              </a:rPr>
              <a:t>5.《</a:t>
            </a:r>
            <a:r>
              <a:rPr lang="zh-CN" altLang="en-US" dirty="0" smtClean="0">
                <a:solidFill>
                  <a:srgbClr val="002060"/>
                </a:solidFill>
              </a:rPr>
              <a:t>骆驼祥子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  <a:r>
              <a:rPr lang="zh-CN" altLang="en-US" dirty="0" smtClean="0">
                <a:solidFill>
                  <a:srgbClr val="002060"/>
                </a:solidFill>
              </a:rPr>
              <a:t>中的祥子不小心碰坏了车子</a:t>
            </a:r>
            <a:r>
              <a:rPr lang="en-US" altLang="zh-CN" dirty="0" smtClean="0">
                <a:solidFill>
                  <a:srgbClr val="002060"/>
                </a:solidFill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</a:rPr>
              <a:t>摔了曹先生后</a:t>
            </a:r>
            <a:r>
              <a:rPr lang="en-US" altLang="zh-CN" dirty="0" smtClean="0">
                <a:solidFill>
                  <a:srgbClr val="002060"/>
                </a:solidFill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</a:rPr>
              <a:t>出现了什么后果</a:t>
            </a:r>
            <a:r>
              <a:rPr lang="en-US" altLang="zh-CN" dirty="0" smtClean="0">
                <a:solidFill>
                  <a:srgbClr val="002060"/>
                </a:solidFill>
              </a:rPr>
              <a:t>?</a:t>
            </a:r>
          </a:p>
          <a:p>
            <a:r>
              <a:rPr lang="zh-CN" altLang="en-US" dirty="0" smtClean="0">
                <a:solidFill>
                  <a:srgbClr val="002060"/>
                </a:solidFill>
              </a:rPr>
              <a:t>　　</a:t>
            </a:r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扣了一个月的工钱</a:t>
            </a:r>
            <a:r>
              <a:rPr lang="en-US" altLang="zh-CN" dirty="0" smtClean="0">
                <a:solidFill>
                  <a:srgbClr val="002060"/>
                </a:solidFill>
              </a:rPr>
              <a:t>B</a:t>
            </a:r>
            <a:r>
              <a:rPr lang="zh-CN" altLang="en-US" dirty="0" smtClean="0">
                <a:solidFill>
                  <a:srgbClr val="002060"/>
                </a:solidFill>
              </a:rPr>
              <a:t>扣了半个月的工钱</a:t>
            </a:r>
            <a:r>
              <a:rPr lang="en-US" altLang="zh-CN" dirty="0" smtClean="0">
                <a:solidFill>
                  <a:srgbClr val="002060"/>
                </a:solidFill>
              </a:rPr>
              <a:t>C</a:t>
            </a:r>
            <a:r>
              <a:rPr lang="zh-CN" altLang="en-US" dirty="0" smtClean="0">
                <a:solidFill>
                  <a:srgbClr val="002060"/>
                </a:solidFill>
              </a:rPr>
              <a:t>没有扣钱</a:t>
            </a:r>
            <a:r>
              <a:rPr lang="en-US" altLang="zh-CN" dirty="0" smtClean="0">
                <a:solidFill>
                  <a:srgbClr val="002060"/>
                </a:solidFill>
              </a:rPr>
              <a:t>D</a:t>
            </a:r>
            <a:r>
              <a:rPr lang="zh-CN" altLang="en-US" dirty="0" smtClean="0">
                <a:solidFill>
                  <a:srgbClr val="002060"/>
                </a:solidFill>
              </a:rPr>
              <a:t>扣了点钱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 smtClean="0">
                <a:solidFill>
                  <a:srgbClr val="002060"/>
                </a:solidFill>
              </a:rPr>
              <a:t>C</a:t>
            </a:r>
            <a:r>
              <a:rPr lang="zh-CN" altLang="en-US" dirty="0" smtClean="0">
                <a:solidFill>
                  <a:srgbClr val="002060"/>
                </a:solidFill>
              </a:rPr>
              <a:t>）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6.</a:t>
            </a:r>
            <a:r>
              <a:rPr lang="zh-CN" altLang="en-US" dirty="0" smtClean="0">
                <a:solidFill>
                  <a:srgbClr val="002060"/>
                </a:solidFill>
              </a:rPr>
              <a:t>下列属于老舍作品的是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　　</a:t>
            </a:r>
            <a:r>
              <a:rPr lang="en-US" altLang="zh-CN" dirty="0" smtClean="0">
                <a:solidFill>
                  <a:srgbClr val="002060"/>
                </a:solidFill>
              </a:rPr>
              <a:t>A《</a:t>
            </a:r>
            <a:r>
              <a:rPr lang="zh-CN" altLang="en-US" dirty="0" smtClean="0">
                <a:solidFill>
                  <a:srgbClr val="002060"/>
                </a:solidFill>
              </a:rPr>
              <a:t>断魂枪</a:t>
            </a:r>
            <a:r>
              <a:rPr lang="en-US" altLang="zh-CN" dirty="0" smtClean="0">
                <a:solidFill>
                  <a:srgbClr val="002060"/>
                </a:solidFill>
              </a:rPr>
              <a:t>》B《</a:t>
            </a:r>
            <a:r>
              <a:rPr lang="zh-CN" altLang="en-US" dirty="0" smtClean="0">
                <a:solidFill>
                  <a:srgbClr val="002060"/>
                </a:solidFill>
              </a:rPr>
              <a:t>春水</a:t>
            </a:r>
            <a:r>
              <a:rPr lang="en-US" altLang="zh-CN" dirty="0" smtClean="0">
                <a:solidFill>
                  <a:srgbClr val="002060"/>
                </a:solidFill>
              </a:rPr>
              <a:t>》C《</a:t>
            </a:r>
            <a:r>
              <a:rPr lang="zh-CN" altLang="en-US" dirty="0" smtClean="0">
                <a:solidFill>
                  <a:srgbClr val="002060"/>
                </a:solidFill>
              </a:rPr>
              <a:t>死水</a:t>
            </a:r>
            <a:r>
              <a:rPr lang="en-US" altLang="zh-CN" dirty="0" smtClean="0">
                <a:solidFill>
                  <a:srgbClr val="002060"/>
                </a:solidFill>
              </a:rPr>
              <a:t>》D《</a:t>
            </a:r>
            <a:r>
              <a:rPr lang="zh-CN" altLang="en-US" dirty="0" smtClean="0">
                <a:solidFill>
                  <a:srgbClr val="002060"/>
                </a:solidFill>
              </a:rPr>
              <a:t>我的大学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zh-CN" altLang="en-US" dirty="0" smtClean="0">
                <a:solidFill>
                  <a:srgbClr val="002060"/>
                </a:solidFill>
              </a:rPr>
              <a:t>）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733560969,3852243358&amp;fm=23&amp;gp=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选择题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祥子丢车的原因：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A</a:t>
            </a:r>
            <a:r>
              <a:rPr lang="en-US" altLang="zh-CN" dirty="0">
                <a:solidFill>
                  <a:srgbClr val="002060"/>
                </a:solidFill>
              </a:rPr>
              <a:t>.</a:t>
            </a:r>
            <a:r>
              <a:rPr lang="zh-CN" altLang="en-US" dirty="0" smtClean="0">
                <a:solidFill>
                  <a:srgbClr val="002060"/>
                </a:solidFill>
              </a:rPr>
              <a:t>祥子太过贪财，为了两块钱，得不偿失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B.</a:t>
            </a:r>
            <a:r>
              <a:rPr lang="zh-CN" altLang="en-US" dirty="0" smtClean="0">
                <a:solidFill>
                  <a:srgbClr val="002060"/>
                </a:solidFill>
              </a:rPr>
              <a:t>战争局势下混乱的社会，使祥子丢车的命运成了必然的结局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C.</a:t>
            </a:r>
            <a:r>
              <a:rPr lang="zh-CN" altLang="en-US" dirty="0" smtClean="0">
                <a:solidFill>
                  <a:srgbClr val="002060"/>
                </a:solidFill>
              </a:rPr>
              <a:t>祥子丢车是因为他太过于自信，是他的自信让他落得了车丢人被抓的悲惨局面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答案：</a:t>
            </a:r>
            <a:r>
              <a:rPr lang="en-US" altLang="zh-CN" dirty="0" smtClean="0">
                <a:solidFill>
                  <a:srgbClr val="002060"/>
                </a:solidFill>
              </a:rPr>
              <a:t>B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1369</Words>
  <Application>Microsoft Office PowerPoint</Application>
  <PresentationFormat>全屏显示(4:3)</PresentationFormat>
  <Paragraphs>91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骆驼祥子</vt:lpstr>
      <vt:lpstr>简单问答</vt:lpstr>
      <vt:lpstr>问题一：祥子为什么把买车的日子定为自己的生日？</vt:lpstr>
      <vt:lpstr>问题二：曹先生给祥子的工钱并不多，可祥子为什么还愿意在曹宅干？</vt:lpstr>
      <vt:lpstr>问题三：请问小说的题目“骆驼祥子”主要包含哪些含义？</vt:lpstr>
      <vt:lpstr>选择题</vt:lpstr>
      <vt:lpstr>选择题</vt:lpstr>
      <vt:lpstr>选择题</vt:lpstr>
      <vt:lpstr>选择题</vt:lpstr>
      <vt:lpstr>实战演练</vt:lpstr>
      <vt:lpstr>实战演练</vt:lpstr>
      <vt:lpstr>实战演练</vt:lpstr>
      <vt:lpstr>幻灯片 13</vt:lpstr>
      <vt:lpstr>幻灯片 14</vt:lpstr>
      <vt:lpstr>判断题</vt:lpstr>
      <vt:lpstr>判断题</vt:lpstr>
      <vt:lpstr>幻灯片 17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骆驼祥子</dc:title>
  <dc:creator>Sky123.Org</dc:creator>
  <cp:lastModifiedBy>Sky123.Org</cp:lastModifiedBy>
  <cp:revision>17</cp:revision>
  <dcterms:created xsi:type="dcterms:W3CDTF">2009-04-24T01:31:58Z</dcterms:created>
  <dcterms:modified xsi:type="dcterms:W3CDTF">2009-04-24T04:15:48Z</dcterms:modified>
</cp:coreProperties>
</file>