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fntdata" ContentType="application/x-fontdata"/>
  <Default Extension="wav" ContentType="audio/x-wav"/>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embedTrueTypeFonts="1" saveSubsetFonts="1">
  <p:sldMasterIdLst>
    <p:sldMasterId id="2147483648" r:id="rId1"/>
  </p:sldMasterIdLst>
  <p:notesMasterIdLst>
    <p:notesMasterId r:id="rId2"/>
  </p:notesMasterIdLst>
  <p:sldIdLst>
    <p:sldId id="270" r:id="rId3"/>
    <p:sldId id="293" r:id="rId4"/>
    <p:sldId id="259" r:id="rId5"/>
    <p:sldId id="295" r:id="rId6"/>
    <p:sldId id="296" r:id="rId7"/>
    <p:sldId id="300" r:id="rId8"/>
    <p:sldId id="301" r:id="rId9"/>
    <p:sldId id="870" r:id="rId10"/>
    <p:sldId id="871" r:id="rId11"/>
    <p:sldId id="299" r:id="rId12"/>
    <p:sldId id="292" r:id="rId13"/>
    <p:sldId id="872" r:id="rId14"/>
    <p:sldId id="890" r:id="rId15"/>
    <p:sldId id="874" r:id="rId16"/>
    <p:sldId id="875" r:id="rId17"/>
    <p:sldId id="876" r:id="rId18"/>
    <p:sldId id="889" r:id="rId19"/>
    <p:sldId id="877" r:id="rId20"/>
    <p:sldId id="878" r:id="rId21"/>
    <p:sldId id="879" r:id="rId22"/>
    <p:sldId id="880" r:id="rId23"/>
    <p:sldId id="881" r:id="rId24"/>
    <p:sldId id="891" r:id="rId25"/>
    <p:sldId id="882" r:id="rId26"/>
    <p:sldId id="883" r:id="rId27"/>
    <p:sldId id="884" r:id="rId28"/>
    <p:sldId id="885" r:id="rId29"/>
    <p:sldId id="353" r:id="rId30"/>
    <p:sldId id="354" r:id="rId31"/>
    <p:sldId id="355" r:id="rId32"/>
    <p:sldId id="356" r:id="rId33"/>
    <p:sldId id="357" r:id="rId34"/>
    <p:sldId id="873" r:id="rId35"/>
    <p:sldId id="359" r:id="rId36"/>
    <p:sldId id="360" r:id="rId37"/>
    <p:sldId id="361" r:id="rId38"/>
    <p:sldId id="362" r:id="rId39"/>
    <p:sldId id="363" r:id="rId40"/>
    <p:sldId id="364" r:id="rId41"/>
    <p:sldId id="365" r:id="rId42"/>
    <p:sldId id="366" r:id="rId43"/>
    <p:sldId id="312" r:id="rId44"/>
    <p:sldId id="382" r:id="rId45"/>
  </p:sldIdLst>
  <p:sldSz cx="12192000" cy="6858000"/>
  <p:notesSz cx="6858000" cy="9144000"/>
  <p:embeddedFontLst>
    <p:embeddedFont>
      <p:font typeface="KaiTi" panose="02010609060101010101" pitchFamily="49" charset="-122"/>
      <p:regular r:id="rId47"/>
    </p:embeddedFont>
    <p:embeddedFont>
      <p:font typeface="方正兰亭超细黑简体" panose="02010600030101010101" charset="-122"/>
      <p:regular r:id="rId48"/>
    </p:embeddedFont>
    <p:embeddedFont>
      <p:font typeface="方正清刻本悦宋简体" panose="02010600030101010101" charset="-122"/>
      <p:regular r:id="rId49"/>
    </p:embeddedFont>
    <p:embeddedFont>
      <p:font typeface="微软雅黑" panose="020B0503020204020204" pitchFamily="34" charset="-122"/>
      <p:regular r:id="rId50"/>
      <p:bold r:id="rId51"/>
    </p:embeddedFont>
    <p:embeddedFont>
      <p:font typeface="等线" panose="02010600030101010101" pitchFamily="2" charset="-122"/>
      <p:regular r:id="rId52"/>
      <p:bold r:id="rId53"/>
    </p:embeddedFont>
    <p:embeddedFont>
      <p:font typeface="方正粗黑宋简体" panose="02000000000000000000" pitchFamily="2" charset="-122"/>
      <p:regular r:id="rId54"/>
    </p:embeddedFont>
    <p:embeddedFont>
      <p:font typeface="汉仪颜楷繁" panose="02010609000101010101" pitchFamily="49" charset="-122"/>
      <p:regular r:id="rId55"/>
    </p:embeddedFont>
    <p:embeddedFont>
      <p:font typeface="黑体" panose="02010609060101010101" pitchFamily="49" charset="-122"/>
      <p:regular r:id="rId56"/>
    </p:embeddedFont>
    <p:embeddedFont>
      <p:font typeface="华文彩云" panose="02010800040101010101" pitchFamily="2" charset="-122"/>
      <p:regular r:id="rId57"/>
    </p:embeddedFont>
    <p:embeddedFont>
      <p:font typeface="隶书" panose="02010509060101010101" pitchFamily="49" charset="-122"/>
      <p:regular r:id="rId58"/>
    </p:embeddedFont>
    <p:embeddedFont>
      <p:font typeface="微软雅黑 Light" panose="020B0502040204020203" pitchFamily="34" charset="-122"/>
      <p:regular r:id="rId59"/>
    </p:embeddedFont>
  </p:embeddedFontLst>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4" autoAdjust="0"/>
    <p:restoredTop sz="94660"/>
  </p:normalViewPr>
  <p:slideViewPr>
    <p:cSldViewPr snapToGrid="0">
      <p:cViewPr varScale="1">
        <p:scale>
          <a:sx n="86" d="100"/>
          <a:sy n="86" d="100"/>
        </p:scale>
        <p:origin x="514" y="62"/>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tags" Target="tags/tag1.xml" /><Relationship Id="rId47" Type="http://schemas.openxmlformats.org/officeDocument/2006/relationships/font" Target="fonts/font1.fntdata" /><Relationship Id="rId48" Type="http://schemas.openxmlformats.org/officeDocument/2006/relationships/font" Target="fonts/font2.fntdata" /><Relationship Id="rId49" Type="http://schemas.openxmlformats.org/officeDocument/2006/relationships/font" Target="fonts/font3.fntdata" /><Relationship Id="rId5" Type="http://schemas.openxmlformats.org/officeDocument/2006/relationships/slide" Target="slides/slide3.xml" /><Relationship Id="rId50" Type="http://schemas.openxmlformats.org/officeDocument/2006/relationships/font" Target="fonts/font4.fntdata" /><Relationship Id="rId51" Type="http://schemas.openxmlformats.org/officeDocument/2006/relationships/font" Target="fonts/font5.fntdata" /><Relationship Id="rId52" Type="http://schemas.openxmlformats.org/officeDocument/2006/relationships/font" Target="fonts/font6.fntdata" /><Relationship Id="rId53" Type="http://schemas.openxmlformats.org/officeDocument/2006/relationships/font" Target="fonts/font7.fntdata" /><Relationship Id="rId54" Type="http://schemas.openxmlformats.org/officeDocument/2006/relationships/font" Target="fonts/font8.fntdata" /><Relationship Id="rId55" Type="http://schemas.openxmlformats.org/officeDocument/2006/relationships/font" Target="fonts/font9.fntdata" /><Relationship Id="rId56" Type="http://schemas.openxmlformats.org/officeDocument/2006/relationships/font" Target="fonts/font10.fntdata" /><Relationship Id="rId57" Type="http://schemas.openxmlformats.org/officeDocument/2006/relationships/font" Target="fonts/font11.fntdata" /><Relationship Id="rId58" Type="http://schemas.openxmlformats.org/officeDocument/2006/relationships/font" Target="fonts/font12.fntdata" /><Relationship Id="rId59" Type="http://schemas.openxmlformats.org/officeDocument/2006/relationships/font" Target="fonts/font13.fntdata" /><Relationship Id="rId6" Type="http://schemas.openxmlformats.org/officeDocument/2006/relationships/slide" Target="slides/slide4.xml" /><Relationship Id="rId60" Type="http://schemas.openxmlformats.org/officeDocument/2006/relationships/presProps" Target="presProps.xml" /><Relationship Id="rId61" Type="http://schemas.openxmlformats.org/officeDocument/2006/relationships/viewProps" Target="viewProps.xml" /><Relationship Id="rId62" Type="http://schemas.openxmlformats.org/officeDocument/2006/relationships/theme" Target="theme/theme1.xml" /><Relationship Id="rId63" Type="http://schemas.openxmlformats.org/officeDocument/2006/relationships/tableStyles" Target="tableStyles.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97CEFC-FC1D-4B6F-A677-12B72AADA610}" type="datetimeFigureOut">
              <a:rPr lang="zh-CN" altLang="en-US" smtClean="0"/>
              <a:t>2021/3/17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6FA641-F974-4491-8365-3AFC8061B725}" type="slidenum">
              <a:rPr lang="zh-CN" altLang="en-US" smtClean="0"/>
              <a:t>‹#›</a:t>
            </a:fld>
            <a:endParaRPr lang="zh-CN" altLang="en-US"/>
          </a:p>
        </p:txBody>
      </p:sp>
    </p:spTree>
    <p:extLst>
      <p:ext uri="{BB962C8B-B14F-4D97-AF65-F5344CB8AC3E}">
        <p14:creationId xmlns:p14="http://schemas.microsoft.com/office/powerpoint/2010/main" val="5966570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347636787"/>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35473378"/>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32504147"/>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330669397"/>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1695629"/>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28852986"/>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33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81239674"/>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74452013"/>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0643832"/>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53848354"/>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376613411"/>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4369102"/>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878986717"/>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55359572"/>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82457096"/>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封面/封底">
    <p:spTree>
      <p:nvGrpSpPr>
        <p:cNvPr id="1" name=""/>
        <p:cNvGrpSpPr/>
        <p:nvPr/>
      </p:nvGrpSpPr>
      <p:grpSpPr>
        <a:xfrm>
          <a:off x="0" y="0"/>
          <a:ext cx="0" cy="0"/>
        </a:xfrm>
      </p:grpSpPr>
      <p:sp>
        <p:nvSpPr>
          <p:cNvPr id="4" name="日期占位符 3"/>
          <p:cNvSpPr>
            <a:spLocks noGrp="1"/>
          </p:cNvSpPr>
          <p:nvPr>
            <p:ph type="dt" sz="half" idx="10"/>
          </p:nvPr>
        </p:nvSpPr>
        <p:spPr/>
        <p:txBody>
          <a:bodyPr/>
          <a:lstStyle/>
          <a:p>
            <a:fld id="{9EED846A-C2B8-4BC2-9A06-03E8590D579F}" type="datetimeFigureOut">
              <a:rPr lang="zh-CN" altLang="en-US" smtClean="0"/>
              <a:t>2021/3/17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54767B-66C2-4BD5-9A17-FA6C68861D81}" type="slidenum">
              <a:rPr lang="zh-CN" altLang="en-US" smtClean="0"/>
              <a:t>‹#›</a:t>
            </a:fld>
            <a:endParaRPr lang="zh-CN" altLang="en-US"/>
          </a:p>
        </p:txBody>
      </p:sp>
    </p:spTree>
    <p:extLst>
      <p:ext uri="{BB962C8B-B14F-4D97-AF65-F5344CB8AC3E}">
        <p14:creationId xmlns:p14="http://schemas.microsoft.com/office/powerpoint/2010/main" val="4008109068"/>
      </p:ext>
    </p:extLst>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目录/过渡">
    <p:spTree>
      <p:nvGrpSpPr>
        <p:cNvPr id="1" name=""/>
        <p:cNvGrpSpPr/>
        <p:nvPr/>
      </p:nvGrpSpPr>
      <p:grpSpPr>
        <a:xfrm>
          <a:off x="0" y="0"/>
          <a:ext cx="0" cy="0"/>
        </a:xfrm>
      </p:grpSpPr>
      <p:sp>
        <p:nvSpPr>
          <p:cNvPr id="3" name="日期占位符 2"/>
          <p:cNvSpPr>
            <a:spLocks noGrp="1"/>
          </p:cNvSpPr>
          <p:nvPr>
            <p:ph type="dt" sz="half" idx="10"/>
          </p:nvPr>
        </p:nvSpPr>
        <p:spPr/>
        <p:txBody>
          <a:bodyPr/>
          <a:lstStyle/>
          <a:p>
            <a:fld id="{9EED846A-C2B8-4BC2-9A06-03E8590D579F}" type="datetimeFigureOut">
              <a:rPr lang="zh-CN" altLang="en-US" smtClean="0"/>
              <a:t>2021/3/17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554767B-66C2-4BD5-9A17-FA6C68861D81}" type="slidenum">
              <a:rPr lang="zh-CN" altLang="en-US" smtClean="0"/>
              <a:t>‹#›</a:t>
            </a:fld>
            <a:endParaRPr lang="zh-CN" altLang="en-US"/>
          </a:p>
        </p:txBody>
      </p:sp>
    </p:spTree>
    <p:extLst>
      <p:ext uri="{BB962C8B-B14F-4D97-AF65-F5344CB8AC3E}">
        <p14:creationId xmlns:p14="http://schemas.microsoft.com/office/powerpoint/2010/main" val="489460421"/>
      </p:ext>
    </p:extLst>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内页">
    <p:spTree>
      <p:nvGrpSpPr>
        <p:cNvPr id="1" name=""/>
        <p:cNvGrpSpPr/>
        <p:nvPr/>
      </p:nvGrpSpPr>
      <p:grpSpPr>
        <a:xfrm>
          <a:off x="0" y="0"/>
          <a:ext cx="0" cy="0"/>
        </a:xfrm>
      </p:grpSpPr>
      <p:sp>
        <p:nvSpPr>
          <p:cNvPr id="3" name="日期占位符 2"/>
          <p:cNvSpPr>
            <a:spLocks noGrp="1"/>
          </p:cNvSpPr>
          <p:nvPr>
            <p:ph type="dt" sz="half" idx="10"/>
          </p:nvPr>
        </p:nvSpPr>
        <p:spPr/>
        <p:txBody>
          <a:bodyPr/>
          <a:lstStyle/>
          <a:p>
            <a:fld id="{9EED846A-C2B8-4BC2-9A06-03E8590D579F}" type="datetimeFigureOut">
              <a:rPr lang="zh-CN" altLang="en-US" smtClean="0"/>
              <a:t>2021/3/17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554767B-66C2-4BD5-9A17-FA6C68861D81}" type="slidenum">
              <a:rPr lang="zh-CN" altLang="en-US" smtClean="0"/>
              <a:t>‹#›</a:t>
            </a:fld>
            <a:endParaRPr lang="zh-CN" altLang="en-US"/>
          </a:p>
        </p:txBody>
      </p:sp>
    </p:spTree>
    <p:extLst>
      <p:ext uri="{BB962C8B-B14F-4D97-AF65-F5344CB8AC3E}">
        <p14:creationId xmlns:p14="http://schemas.microsoft.com/office/powerpoint/2010/main" val="3043617914"/>
      </p:ext>
    </p:extLst>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929067733"/>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nvGrpSpPr>
      <p:grpSpPr>
        <a:xfrm>
          <a:off x="0" y="0"/>
          <a:ext cx="0" cy="0"/>
        </a:xfrm>
      </p:grpSpPr>
    </p:spTree>
    <p:extLst>
      <p:ext uri="{BB962C8B-B14F-4D97-AF65-F5344CB8AC3E}">
        <p14:creationId xmlns:p14="http://schemas.microsoft.com/office/powerpoint/2010/main" val="3852410654"/>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4842BA0-E409-40F5-949A-E57E95D1F694}" type="datetimeFigureOut">
              <a:rPr lang="zh-CN" altLang="en-US" smtClean="0"/>
              <a:t>2021/3/17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DFB27D7-16C7-47BE-AC85-8F812CBAD783}" type="slidenum">
              <a:rPr lang="zh-CN" altLang="en-US" smtClean="0"/>
              <a:t>‹#›</a:t>
            </a:fld>
            <a:endParaRPr lang="zh-CN" altLang="en-US"/>
          </a:p>
        </p:txBody>
      </p:sp>
    </p:spTree>
    <p:extLst>
      <p:ext uri="{BB962C8B-B14F-4D97-AF65-F5344CB8AC3E}">
        <p14:creationId xmlns:p14="http://schemas.microsoft.com/office/powerpoint/2010/main" val="853597639"/>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ED846A-C2B8-4BC2-9A06-03E8590D579F}" type="datetimeFigureOut">
              <a:rPr lang="zh-CN" altLang="en-US" smtClean="0"/>
              <a:t>2021/3/17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54767B-66C2-4BD5-9A17-FA6C68861D81}" type="slidenum">
              <a:rPr lang="zh-CN" altLang="en-US" smtClean="0"/>
              <a:t>‹#›</a:t>
            </a:fld>
            <a:endParaRPr lang="zh-CN" altLang="en-US"/>
          </a:p>
        </p:txBody>
      </p:sp>
    </p:spTree>
    <p:extLst>
      <p:ext uri="{BB962C8B-B14F-4D97-AF65-F5344CB8AC3E}">
        <p14:creationId xmlns:p14="http://schemas.microsoft.com/office/powerpoint/2010/main" val="7559887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mc:Choice xmlns:p14="http://schemas.microsoft.com/office/powerpoint/2010/main" Requires="p14">
      <p:transition spd="med" p14:dur="700">
        <p:fade/>
      </p:transition>
    </mc:Choice>
    <mc:Fallback>
      <p:transition spd="med">
        <p:fade/>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 Id="rId3" Type="http://schemas.openxmlformats.org/officeDocument/2006/relationships/image" Target="../media/image2.jpeg" /><Relationship Id="rId4" Type="http://schemas.openxmlformats.org/officeDocument/2006/relationships/image" Target="../media/image3.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7.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xml" /><Relationship Id="rId3" Type="http://schemas.openxmlformats.org/officeDocument/2006/relationships/image" Target="../media/image4.jpeg" /><Relationship Id="rId4" Type="http://schemas.openxmlformats.org/officeDocument/2006/relationships/image" Target="../media/image10.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2.xml" /><Relationship Id="rId3" Type="http://schemas.openxmlformats.org/officeDocument/2006/relationships/image" Target="../media/image4.jpeg" /><Relationship Id="rId4" Type="http://schemas.openxmlformats.org/officeDocument/2006/relationships/image" Target="../media/image10.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7.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3.xml" /><Relationship Id="rId3" Type="http://schemas.openxmlformats.org/officeDocument/2006/relationships/image" Target="../media/image4.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4.xml" /><Relationship Id="rId3" Type="http://schemas.openxmlformats.org/officeDocument/2006/relationships/image" Target="../media/image4.jpeg" /><Relationship Id="rId4" Type="http://schemas.openxmlformats.org/officeDocument/2006/relationships/image" Target="../media/image10.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5.xml" /><Relationship Id="rId3" Type="http://schemas.openxmlformats.org/officeDocument/2006/relationships/image" Target="../media/image4.jpeg" /><Relationship Id="rId4" Type="http://schemas.openxmlformats.org/officeDocument/2006/relationships/image" Target="../media/image10.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7.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6.xml" /><Relationship Id="rId3" Type="http://schemas.openxmlformats.org/officeDocument/2006/relationships/image" Target="../media/image5.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4.jpeg" /><Relationship Id="rId3" Type="http://schemas.openxmlformats.org/officeDocument/2006/relationships/image" Target="../media/image5.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8.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9.xml" /><Relationship Id="rId3" Type="http://schemas.openxmlformats.org/officeDocument/2006/relationships/image" Target="../media/image4.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0.xml" /><Relationship Id="rId3" Type="http://schemas.openxmlformats.org/officeDocument/2006/relationships/image" Target="../media/image4.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7.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1.xml" /><Relationship Id="rId3" Type="http://schemas.openxmlformats.org/officeDocument/2006/relationships/image" Target="../media/image4.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2.xml" /><Relationship Id="rId3" Type="http://schemas.openxmlformats.org/officeDocument/2006/relationships/image" Target="../media/image4.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3.xml" /><Relationship Id="rId3" Type="http://schemas.openxmlformats.org/officeDocument/2006/relationships/image" Target="../media/image4.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4.xml" /><Relationship Id="rId3" Type="http://schemas.openxmlformats.org/officeDocument/2006/relationships/image" Target="../media/image4.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1.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2.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2.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2.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2.png" /><Relationship Id="rId3" Type="http://schemas.openxmlformats.org/officeDocument/2006/relationships/image" Target="../media/image13.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5.xml" /><Relationship Id="rId3" Type="http://schemas.openxmlformats.org/officeDocument/2006/relationships/image" Target="../media/image4.jpeg" /><Relationship Id="rId4" Type="http://schemas.openxmlformats.org/officeDocument/2006/relationships/image" Target="../media/image10.pn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4.pn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5.jpe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audio" Target="../media/audio11.wav"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7.pn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6.png" /><Relationship Id="rId3" Type="http://schemas.openxmlformats.org/officeDocument/2006/relationships/audio" Target="../media/audio11.wav"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7.pn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8.jpeg" /><Relationship Id="rId3" Type="http://schemas.openxmlformats.org/officeDocument/2006/relationships/image" Target="../media/image19.pn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hyperlink" Target="http://v.youku.com/v_show/id_XMzU0ODYxNzEy.html?from=s1.8-1-1.2" TargetMode="External" /><Relationship Id="rId3" Type="http://schemas.openxmlformats.org/officeDocument/2006/relationships/image" Target="../media/image20.jpeg" /><Relationship Id="rId4" Type="http://schemas.openxmlformats.org/officeDocument/2006/relationships/image" Target="../media/image21.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8.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 Id="rId3" Type="http://schemas.openxmlformats.org/officeDocument/2006/relationships/image" Target="../media/image5.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 Id="rId3" Type="http://schemas.openxmlformats.org/officeDocument/2006/relationships/image" Target="../media/image5.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 Id="rId3" Type="http://schemas.openxmlformats.org/officeDocument/2006/relationships/image" Target="../media/image5.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 Id="rId3" Type="http://schemas.openxmlformats.org/officeDocument/2006/relationships/image" Target="../media/image5.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淘宝网chenying0907出品 4"/>
          <p:cNvSpPr/>
          <p:nvPr/>
        </p:nvSpPr>
        <p:spPr>
          <a:xfrm>
            <a:off x="0" y="2534764"/>
            <a:ext cx="12192000" cy="432323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2">
            <a:extLst>
              <a:ext uri="{28A0092B-C50C-407E-A947-70E740481C1C}">
                <a14:useLocalDpi xmlns:a14="http://schemas.microsoft.com/office/drawing/2010/main"/>
              </a:ext>
            </a:extLst>
          </a:blip>
          <a:srcRect t="-1" b="-1472"/>
          <a:stretch>
            <a:fillRect/>
          </a:stretch>
        </p:blipFill>
        <p:spPr>
          <a:xfrm flipH="1">
            <a:off x="10411075" y="1578506"/>
            <a:ext cx="1790450" cy="4627301"/>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625" y="1173805"/>
            <a:ext cx="5588001" cy="3516851"/>
          </a:xfrm>
          <a:prstGeom prst="rect">
            <a:avLst/>
          </a:prstGeom>
        </p:spPr>
      </p:pic>
      <p:sp>
        <p:nvSpPr>
          <p:cNvPr id="6" name="淘宝网chenying0907出品 5"/>
          <p:cNvSpPr/>
          <p:nvPr/>
        </p:nvSpPr>
        <p:spPr>
          <a:xfrm>
            <a:off x="6773364" y="3202941"/>
            <a:ext cx="3472337" cy="3314591"/>
          </a:xfrm>
          <a:prstGeom prst="rect">
            <a:avLst/>
          </a:prstGeom>
          <a:solidFill>
            <a:schemeClr val="bg1"/>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淘宝网chenying0907出品 6"/>
          <p:cNvSpPr txBox="1"/>
          <p:nvPr/>
        </p:nvSpPr>
        <p:spPr>
          <a:xfrm>
            <a:off x="677274" y="4924542"/>
            <a:ext cx="492443" cy="2476500"/>
          </a:xfrm>
          <a:prstGeom prst="rect">
            <a:avLst/>
          </a:prstGeom>
          <a:noFill/>
        </p:spPr>
        <p:txBody>
          <a:bodyPr vert="eaVert" wrap="square" rtlCol="0">
            <a:spAutoFit/>
          </a:bodyPr>
          <a:lstStyle/>
          <a:p>
            <a:r>
              <a:rPr lang="en-US" altLang="zh-CN" sz="2000" spc="600">
                <a:latin typeface="方正清刻本悦宋简体" panose="02000000000000000000" pitchFamily="2" charset="-122"/>
                <a:ea typeface="方正清刻本悦宋简体" panose="02000000000000000000" pitchFamily="2" charset="-122"/>
              </a:rPr>
              <a:t>-</a:t>
            </a:r>
            <a:r>
              <a:rPr lang="zh-CN" altLang="en-US" sz="2000" spc="600">
                <a:latin typeface="方正清刻本悦宋简体" panose="02000000000000000000" pitchFamily="2" charset="-122"/>
                <a:ea typeface="方正清刻本悦宋简体" panose="02000000000000000000" pitchFamily="2" charset="-122"/>
              </a:rPr>
              <a:t>祥林嫂</a:t>
            </a:r>
            <a:r>
              <a:rPr lang="en-US" altLang="zh-CN" sz="2000" spc="600">
                <a:latin typeface="方正清刻本悦宋简体" panose="02000000000000000000" pitchFamily="2" charset="-122"/>
                <a:ea typeface="方正清刻本悦宋简体" panose="02000000000000000000" pitchFamily="2" charset="-122"/>
              </a:rPr>
              <a:t>-</a:t>
            </a:r>
            <a:endParaRPr lang="zh-CN" altLang="en-US" sz="2000" spc="600">
              <a:latin typeface="方正清刻本悦宋简体" panose="02000000000000000000" pitchFamily="2" charset="-122"/>
              <a:ea typeface="方正清刻本悦宋简体" panose="02000000000000000000" pitchFamily="2" charset="-122"/>
            </a:endParaRPr>
          </a:p>
        </p:txBody>
      </p:sp>
      <p:sp>
        <p:nvSpPr>
          <p:cNvPr id="9" name="淘宝网chenying0907出品 8"/>
          <p:cNvSpPr txBox="1"/>
          <p:nvPr/>
        </p:nvSpPr>
        <p:spPr>
          <a:xfrm>
            <a:off x="6903993" y="1173805"/>
            <a:ext cx="3751579" cy="702052"/>
          </a:xfrm>
          <a:prstGeom prst="rect">
            <a:avLst/>
          </a:prstGeom>
          <a:noFill/>
        </p:spPr>
        <p:txBody>
          <a:bodyPr vert="horz" wrap="square" rtlCol="0">
            <a:spAutoFit/>
          </a:bodyPr>
          <a:lstStyle>
            <a:defPPr>
              <a:defRPr lang="zh-CN"/>
            </a:defPPr>
            <a:lvl1pPr>
              <a:lnSpc>
                <a:spcPct val="150000"/>
              </a:lnSpc>
              <a:spcBef>
                <a:spcPts val="1200"/>
              </a:spcBef>
              <a:defRPr sz="1400" spc="300">
                <a:solidFill>
                  <a:schemeClr val="tx1">
                    <a:lumMod val="85000"/>
                    <a:lumOff val="15000"/>
                  </a:schemeClr>
                </a:solidFill>
              </a:defRPr>
            </a:lvl1pPr>
          </a:lstStyle>
          <a:p>
            <a:r>
              <a:rPr lang="zh-CN" altLang="en-US">
                <a:solidFill>
                  <a:schemeClr val="accent2"/>
                </a:solidFill>
              </a:rPr>
              <a:t>人与人之间的冷酷与虐弄，是人类许多罪恶的根源。</a:t>
            </a:r>
          </a:p>
        </p:txBody>
      </p:sp>
      <p:pic>
        <p:nvPicPr>
          <p:cNvPr id="12" name="图片 11"/>
          <p:cNvPicPr>
            <a:picLocks noChangeAspect="1"/>
          </p:cNvPicPr>
          <p:nvPr/>
        </p:nvPicPr>
        <p:blipFill>
          <a:blip r:embed="rId4">
            <a:extLst>
              <a:ext uri="{28A0092B-C50C-407E-A947-70E740481C1C}">
                <a14:useLocalDpi xmlns:a14="http://schemas.microsoft.com/office/drawing/2010/main"/>
              </a:ext>
            </a:extLst>
          </a:blip>
          <a:srcRect l="42715" t="22654" r="32077" b="51322"/>
          <a:stretch>
            <a:fillRect/>
          </a:stretch>
        </p:blipFill>
        <p:spPr>
          <a:xfrm>
            <a:off x="6442619" y="1179319"/>
            <a:ext cx="391885" cy="391886"/>
          </a:xfrm>
          <a:prstGeom prst="rect">
            <a:avLst/>
          </a:prstGeom>
        </p:spPr>
      </p:pic>
      <p:sp>
        <p:nvSpPr>
          <p:cNvPr id="14" name="淘宝网chenying0907出品 13"/>
          <p:cNvSpPr txBox="1"/>
          <p:nvPr/>
        </p:nvSpPr>
        <p:spPr>
          <a:xfrm>
            <a:off x="8596134" y="2841483"/>
            <a:ext cx="1267268" cy="3569952"/>
          </a:xfrm>
          <a:prstGeom prst="rect">
            <a:avLst/>
          </a:prstGeom>
          <a:noFill/>
        </p:spPr>
        <p:txBody>
          <a:bodyPr wrap="square" rtlCol="0">
            <a:spAutoFit/>
          </a:bodyPr>
          <a:lstStyle/>
          <a:p>
            <a:pPr>
              <a:lnSpc>
                <a:spcPct val="150000"/>
              </a:lnSpc>
            </a:pPr>
            <a:r>
              <a:rPr lang="zh-CN" altLang="en-US" sz="8000" b="1" spc="300">
                <a:effectLst>
                  <a:outerShdw blurRad="38100" dist="38100" dir="2700000" algn="tl">
                    <a:srgbClr val="000000">
                      <a:alpha val="43137"/>
                    </a:srgbClr>
                  </a:outerShdw>
                </a:effectLst>
                <a:latin typeface="汉仪颜楷繁" panose="02010609000101010101" pitchFamily="49" charset="-122"/>
                <a:ea typeface="汉仪颜楷繁" panose="02010609000101010101" pitchFamily="49" charset="-122"/>
              </a:rPr>
              <a:t>祝福</a:t>
            </a:r>
          </a:p>
        </p:txBody>
      </p:sp>
      <p:sp>
        <p:nvSpPr>
          <p:cNvPr id="17" name="淘宝网chenying0907出品 16"/>
          <p:cNvSpPr txBox="1"/>
          <p:nvPr/>
        </p:nvSpPr>
        <p:spPr>
          <a:xfrm>
            <a:off x="7245565" y="3341148"/>
            <a:ext cx="507831" cy="3516851"/>
          </a:xfrm>
          <a:prstGeom prst="rect">
            <a:avLst/>
          </a:prstGeom>
          <a:noFill/>
        </p:spPr>
        <p:txBody>
          <a:bodyPr vert="eaVert" wrap="square" rtlCol="0">
            <a:spAutoFit/>
          </a:bodyPr>
          <a:lstStyle>
            <a:defPPr>
              <a:defRPr lang="zh-CN"/>
            </a:defPPr>
            <a:lvl1pPr>
              <a:lnSpc>
                <a:spcPct val="150000"/>
              </a:lnSpc>
              <a:spcBef>
                <a:spcPts val="1200"/>
              </a:spcBef>
              <a:defRPr sz="1400" spc="300">
                <a:solidFill>
                  <a:schemeClr val="tx1">
                    <a:lumMod val="85000"/>
                    <a:lumOff val="15000"/>
                  </a:schemeClr>
                </a:solidFill>
              </a:defRPr>
            </a:lvl1pPr>
          </a:lstStyle>
          <a:p>
            <a:r>
              <a:rPr lang="zh-CN" altLang="en-US"/>
              <a:t>部编版高一下册第六单元第</a:t>
            </a:r>
            <a:r>
              <a:rPr lang="en-US" altLang="zh-CN"/>
              <a:t>12</a:t>
            </a:r>
            <a:r>
              <a:rPr lang="zh-CN" altLang="en-US"/>
              <a:t>课</a:t>
            </a:r>
          </a:p>
        </p:txBody>
      </p:sp>
    </p:spTree>
    <p:extLst>
      <p:ext uri="{BB962C8B-B14F-4D97-AF65-F5344CB8AC3E}">
        <p14:creationId xmlns:p14="http://schemas.microsoft.com/office/powerpoint/2010/main" val="1599258179"/>
      </p:ext>
    </p:extLst>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par>
                                <p:cTn id="11" presetID="22" presetClass="entr" presetSubtype="2" fill="hold" grpId="0" nodeType="withEffect">
                                  <p:stCondLst>
                                    <p:cond delay="500"/>
                                  </p:stCondLst>
                                  <p:childTnLst>
                                    <p:set>
                                      <p:cBhvr>
                                        <p:cTn id="12" dur="1" fill="hold">
                                          <p:stCondLst>
                                            <p:cond delay="0"/>
                                          </p:stCondLst>
                                        </p:cTn>
                                        <p:tgtEl>
                                          <p:spTgt spid="6"/>
                                        </p:tgtEl>
                                        <p:attrNameLst>
                                          <p:attrName>style.visibility</p:attrName>
                                        </p:attrNameLst>
                                      </p:cBhvr>
                                      <p:to>
                                        <p:strVal val="visible"/>
                                      </p:to>
                                    </p:set>
                                    <p:animEffect transition="in" filter="wipe(right)">
                                      <p:cBhvr>
                                        <p:cTn id="13" dur="500"/>
                                        <p:tgtEl>
                                          <p:spTgt spid="6"/>
                                        </p:tgtEl>
                                      </p:cBhvr>
                                    </p:animEffect>
                                  </p:childTnLst>
                                </p:cTn>
                              </p:par>
                              <p:par>
                                <p:cTn id="14" presetID="10" presetClass="entr" presetSubtype="0" fill="hold" nodeType="withEffect">
                                  <p:stCondLst>
                                    <p:cond delay="5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nodeType="afterGroup">
                            <p:stCondLst>
                              <p:cond delay="1000"/>
                            </p:stCondLst>
                            <p:childTnLst>
                              <p:par>
                                <p:cTn id="18" presetID="10" presetClass="entr" presetSubtype="0"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par>
                          <p:cTn id="21" fill="hold" nodeType="afterGroup">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par>
                          <p:cTn id="25" fill="hold" nodeType="afterGroup">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p:bldP spid="17"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84" name="组合 83"/>
          <p:cNvGrpSpPr/>
          <p:nvPr/>
        </p:nvGrpSpPr>
        <p:grpSpPr>
          <a:xfrm>
            <a:off x="3581136" y="2654300"/>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017535" y="2354134"/>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第二部分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latin typeface="Microsoft YaHei" panose="020b0503020204020204" pitchFamily="34" charset="-122"/>
                <a:ea typeface="Microsoft YaHei" panose="020b0503020204020204" pitchFamily="34" charset="-122"/>
                <a:sym typeface="+mn-ea"/>
              </a:rPr>
              <a:t>初读课文  梳理结构</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 name="图片 7">
            <a:extLst>
              <a:ext uri="{FF2B5EF4-FFF2-40B4-BE49-F238E27FC236}">
                <a16:creationId xmlns:a16="http://schemas.microsoft.com/office/drawing/2014/main" id="{81543F21-B765-427F-B96D-F8ACCC94E02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4297711"/>
            <a:ext cx="2420234" cy="2560289"/>
          </a:xfrm>
          <a:prstGeom prst="rect">
            <a:avLst/>
          </a:prstGeom>
        </p:spPr>
      </p:pic>
    </p:spTree>
    <p:extLst>
      <p:ext uri="{BB962C8B-B14F-4D97-AF65-F5344CB8AC3E}">
        <p14:creationId xmlns:p14="http://schemas.microsoft.com/office/powerpoint/2010/main" val="42743993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wipe(up)">
                                      <p:cBhvr>
                                        <p:cTn id="7" dur="500"/>
                                        <p:tgtEl>
                                          <p:spTgt spid="84"/>
                                        </p:tgtEl>
                                      </p:cBhvr>
                                    </p:animEffect>
                                  </p:childTnLst>
                                </p:cTn>
                              </p:par>
                            </p:childTnLst>
                          </p:cTn>
                        </p:par>
                        <p:par>
                          <p:cTn id="8" fill="hold" nodeType="afterGroup">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000"/>
                                        <p:tgtEl>
                                          <p:spTgt spid="82"/>
                                        </p:tgtEl>
                                        <p:attrNameLst>
                                          <p:attrName>ppt_y</p:attrName>
                                        </p:attrNameLst>
                                      </p:cBhvr>
                                      <p:tavLst>
                                        <p:tav tm="0">
                                          <p:val>
                                            <p:strVal val="#ppt_y+#ppt_h*1.125000"/>
                                          </p:val>
                                        </p:tav>
                                        <p:tav tm="100000">
                                          <p:val>
                                            <p:strVal val="#ppt_y"/>
                                          </p:val>
                                        </p:tav>
                                      </p:tavLst>
                                    </p:anim>
                                    <p:animEffect transition="in" filter="wipe(up)">
                                      <p:cBhvr>
                                        <p:cTn id="12" dur="1000"/>
                                        <p:tgtEl>
                                          <p:spTgt spid="82"/>
                                        </p:tgtEl>
                                      </p:cBhvr>
                                    </p:animEffect>
                                  </p:childTnLst>
                                </p:cTn>
                              </p:par>
                              <p:par>
                                <p:cTn id="13" presetID="42"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itchFamily="34" charset="-122"/>
              <a:ea typeface="微软雅黑"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309463" y="488731"/>
            <a:ext cx="3351965"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梳理故事情节</a:t>
            </a:r>
          </a:p>
        </p:txBody>
      </p:sp>
      <p:sp>
        <p:nvSpPr>
          <p:cNvPr id="9" name="文本框 8">
            <a:extLst>
              <a:ext uri="{FF2B5EF4-FFF2-40B4-BE49-F238E27FC236}">
                <a16:creationId xmlns:a16="http://schemas.microsoft.com/office/drawing/2014/main" id="{C9CA11E4-F8F8-CF40-A292-CF6CB2A17299}"/>
              </a:ext>
            </a:extLst>
          </p:cNvPr>
          <p:cNvSpPr txBox="1"/>
          <p:nvPr/>
        </p:nvSpPr>
        <p:spPr>
          <a:xfrm>
            <a:off x="4166757" y="1660075"/>
            <a:ext cx="6513079" cy="4651273"/>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小说的主人公是祥林嫂，但却是通过“我”的眼睛来描绘主人公的，“我”究竟看到了什么呢？</a:t>
            </a:r>
            <a:endPar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endParaRP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请同学们快速浏览课文，理清文章思路，可以小组讨论。</a:t>
            </a:r>
            <a:r>
              <a:rPr lang="zh-CN" altLang="en-US" sz="2000">
                <a:solidFill>
                  <a:srgbClr val="C00000"/>
                </a:solidFill>
                <a:latin typeface="Microsoft YaHei" panose="020b0503020204020204" pitchFamily="34" charset="-122"/>
                <a:ea typeface="Microsoft YaHei" panose="020b0503020204020204" pitchFamily="34" charset="-122"/>
              </a:rPr>
              <a:t> 情节</a:t>
            </a:r>
            <a:endParaRPr lang="en-US" altLang="zh-CN" sz="2000">
              <a:solidFill>
                <a:srgbClr val="C00000"/>
              </a:solidFill>
              <a:latin typeface="Microsoft YaHei" panose="020b0503020204020204" pitchFamily="34" charset="-122"/>
              <a:ea typeface="Microsoft YaHei" panose="020b0503020204020204" pitchFamily="34" charset="-122"/>
            </a:endParaRPr>
          </a:p>
          <a:p>
            <a:pPr algn="ct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序幕</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鲁镇准备祝福</a:t>
            </a:r>
            <a:br>
              <a:rPr lang="zh-CN" altLang="en-US" sz="2000">
                <a:solidFill>
                  <a:srgbClr val="C00000"/>
                </a:solidFill>
                <a:latin typeface="Microsoft YaHei" panose="020b0503020204020204" pitchFamily="34" charset="-122"/>
                <a:ea typeface="Microsoft YaHei" panose="020b0503020204020204" pitchFamily="34" charset="-122"/>
              </a:rPr>
            </a:br>
            <a:r>
              <a:rPr lang="zh-CN" altLang="en-US" sz="2000">
                <a:solidFill>
                  <a:srgbClr val="C00000"/>
                </a:solidFill>
                <a:latin typeface="Microsoft YaHei" panose="020b0503020204020204" pitchFamily="34" charset="-122"/>
                <a:ea typeface="Microsoft YaHei" panose="020b0503020204020204" pitchFamily="34" charset="-122"/>
              </a:rPr>
              <a:t>结局</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祝福之夜惨死</a:t>
            </a:r>
            <a:br>
              <a:rPr lang="zh-CN" altLang="en-US" sz="2000">
                <a:solidFill>
                  <a:srgbClr val="C00000"/>
                </a:solidFill>
                <a:latin typeface="Microsoft YaHei" panose="020b0503020204020204" pitchFamily="34" charset="-122"/>
                <a:ea typeface="Microsoft YaHei" panose="020b0503020204020204" pitchFamily="34" charset="-122"/>
              </a:rPr>
            </a:br>
            <a:r>
              <a:rPr lang="zh-CN" altLang="en-US" sz="2000">
                <a:solidFill>
                  <a:srgbClr val="C00000"/>
                </a:solidFill>
                <a:latin typeface="Microsoft YaHei" panose="020b0503020204020204" pitchFamily="34" charset="-122"/>
                <a:ea typeface="Microsoft YaHei" panose="020b0503020204020204" pitchFamily="34" charset="-122"/>
              </a:rPr>
              <a:t>开端</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逃避初到鲁镇</a:t>
            </a:r>
            <a:br>
              <a:rPr lang="zh-CN" altLang="en-US" sz="2000">
                <a:solidFill>
                  <a:srgbClr val="C00000"/>
                </a:solidFill>
                <a:latin typeface="Microsoft YaHei" panose="020b0503020204020204" pitchFamily="34" charset="-122"/>
                <a:ea typeface="Microsoft YaHei" panose="020b0503020204020204" pitchFamily="34" charset="-122"/>
              </a:rPr>
            </a:br>
            <a:r>
              <a:rPr lang="zh-CN" altLang="en-US" sz="2000">
                <a:solidFill>
                  <a:srgbClr val="C00000"/>
                </a:solidFill>
                <a:latin typeface="Microsoft YaHei" panose="020b0503020204020204" pitchFamily="34" charset="-122"/>
                <a:ea typeface="Microsoft YaHei" panose="020b0503020204020204" pitchFamily="34" charset="-122"/>
              </a:rPr>
              <a:t>发展</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被逼卖到贺家</a:t>
            </a:r>
            <a:br>
              <a:rPr lang="zh-CN" altLang="en-US" sz="2000">
                <a:solidFill>
                  <a:srgbClr val="C00000"/>
                </a:solidFill>
                <a:latin typeface="Microsoft YaHei" panose="020b0503020204020204" pitchFamily="34" charset="-122"/>
                <a:ea typeface="Microsoft YaHei" panose="020b0503020204020204" pitchFamily="34" charset="-122"/>
              </a:rPr>
            </a:br>
            <a:r>
              <a:rPr lang="zh-CN" altLang="en-US" sz="2000">
                <a:solidFill>
                  <a:srgbClr val="C00000"/>
                </a:solidFill>
                <a:latin typeface="Microsoft YaHei" panose="020b0503020204020204" pitchFamily="34" charset="-122"/>
                <a:ea typeface="Microsoft YaHei" panose="020b0503020204020204" pitchFamily="34" charset="-122"/>
              </a:rPr>
              <a:t>高潮</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再寡再到鲁镇</a:t>
            </a:r>
            <a:br>
              <a:rPr lang="zh-CN" altLang="en-US" sz="2000">
                <a:solidFill>
                  <a:srgbClr val="C00000"/>
                </a:solidFill>
                <a:latin typeface="Microsoft YaHei" panose="020b0503020204020204" pitchFamily="34" charset="-122"/>
                <a:ea typeface="Microsoft YaHei" panose="020b0503020204020204" pitchFamily="34" charset="-122"/>
              </a:rPr>
            </a:br>
            <a:r>
              <a:rPr lang="zh-CN" altLang="en-US" sz="2000">
                <a:solidFill>
                  <a:srgbClr val="C00000"/>
                </a:solidFill>
                <a:latin typeface="Microsoft YaHei" panose="020b0503020204020204" pitchFamily="34" charset="-122"/>
                <a:ea typeface="Microsoft YaHei" panose="020b0503020204020204" pitchFamily="34" charset="-122"/>
              </a:rPr>
              <a:t>尾声</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鲁镇正在祝福</a:t>
            </a:r>
            <a:endParaRPr lang="zh-CN" altLang="en-US" sz="2000">
              <a:solidFill>
                <a:srgbClr val="C00000"/>
              </a:solidFill>
              <a:latin typeface="KaiTi" panose="02010609060101010101" pitchFamily="49" charset="-122"/>
              <a:ea typeface="KaiTi" panose="02010609060101010101" pitchFamily="49" charset="-122"/>
            </a:endParaRPr>
          </a:p>
        </p:txBody>
      </p:sp>
      <p:pic>
        <p:nvPicPr>
          <p:cNvPr id="3" name="图片 2">
            <a:extLst>
              <a:ext uri="{FF2B5EF4-FFF2-40B4-BE49-F238E27FC236}">
                <a16:creationId xmlns:a16="http://schemas.microsoft.com/office/drawing/2014/main" id="{31EBFD29-A20F-C649-9AEE-23C5B78BBA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2933" y="1660075"/>
            <a:ext cx="2515209" cy="326627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2" name="弧形 1">
            <a:extLst>
              <a:ext uri="{FF2B5EF4-FFF2-40B4-BE49-F238E27FC236}">
                <a16:creationId xmlns:a16="http://schemas.microsoft.com/office/drawing/2014/main" id="{E105C8A3-B2CB-4C55-93B5-774A7CA4B488}"/>
              </a:ext>
            </a:extLst>
          </p:cNvPr>
          <p:cNvSpPr/>
          <p:nvPr/>
        </p:nvSpPr>
        <p:spPr>
          <a:xfrm rot="13304567">
            <a:off x="5798546" y="3796993"/>
            <a:ext cx="304267" cy="931403"/>
          </a:xfrm>
          <a:prstGeom prst="arc">
            <a:avLst>
              <a:gd name="adj1" fmla="val 16386478"/>
              <a:gd name="adj2" fmla="val 5298016"/>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sp>
        <p:nvSpPr>
          <p:cNvPr id="8" name="弧形 7">
            <a:extLst>
              <a:ext uri="{FF2B5EF4-FFF2-40B4-BE49-F238E27FC236}">
                <a16:creationId xmlns:a16="http://schemas.microsoft.com/office/drawing/2014/main" id="{07F4C541-701C-4DBE-AEF8-4723EFC99C32}"/>
              </a:ext>
            </a:extLst>
          </p:cNvPr>
          <p:cNvSpPr/>
          <p:nvPr/>
        </p:nvSpPr>
        <p:spPr>
          <a:xfrm rot="8743810">
            <a:off x="5787922" y="5077102"/>
            <a:ext cx="325515" cy="931403"/>
          </a:xfrm>
          <a:prstGeom prst="arc">
            <a:avLst>
              <a:gd name="adj1" fmla="val 16384762"/>
              <a:gd name="adj2" fmla="val 4888828"/>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FA1476BF-774A-4882-A17A-4370CA92E6D2}"/>
              </a:ext>
            </a:extLst>
          </p:cNvPr>
          <p:cNvSpPr txBox="1"/>
          <p:nvPr/>
        </p:nvSpPr>
        <p:spPr>
          <a:xfrm>
            <a:off x="5181600" y="4665000"/>
            <a:ext cx="914400" cy="461665"/>
          </a:xfrm>
          <a:prstGeom prst="rect">
            <a:avLst/>
          </a:prstGeom>
          <a:noFill/>
        </p:spPr>
        <p:txBody>
          <a:bodyPr wrap="square" rtlCol="0">
            <a:spAutoFit/>
          </a:bodyPr>
          <a:lstStyle/>
          <a:p>
            <a:r>
              <a:rPr lang="zh-CN" altLang="en-US" sz="2400" b="1">
                <a:solidFill>
                  <a:srgbClr val="C00000"/>
                </a:solidFill>
              </a:rPr>
              <a:t>“我”</a:t>
            </a:r>
          </a:p>
        </p:txBody>
      </p:sp>
      <p:pic>
        <p:nvPicPr>
          <p:cNvPr id="11" name="图片 10">
            <a:extLst>
              <a:ext uri="{FF2B5EF4-FFF2-40B4-BE49-F238E27FC236}">
                <a16:creationId xmlns:a16="http://schemas.microsoft.com/office/drawing/2014/main" id="{79B99C1E-2AB0-4F25-A802-E0A21AB595D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818490" y="4163627"/>
            <a:ext cx="1373510" cy="2726566"/>
          </a:xfrm>
          <a:prstGeom prst="rect">
            <a:avLst/>
          </a:prstGeom>
        </p:spPr>
      </p:pic>
      <p:sp>
        <p:nvSpPr>
          <p:cNvPr id="12" name="淘宝网chenying0907出品 4">
            <a:extLst>
              <a:ext uri="{FF2B5EF4-FFF2-40B4-BE49-F238E27FC236}">
                <a16:creationId xmlns:a16="http://schemas.microsoft.com/office/drawing/2014/main" id="{34926752-11C9-4F72-A0F7-7E2341E45E0E}"/>
              </a:ext>
            </a:extLst>
          </p:cNvPr>
          <p:cNvSpPr/>
          <p:nvPr/>
        </p:nvSpPr>
        <p:spPr>
          <a:xfrm>
            <a:off x="4166757" y="1660075"/>
            <a:ext cx="6513079" cy="4880516"/>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1280039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par>
                                <p:cTn id="8" presetID="10" presetClass="entr" presetSubtype="0" fill="hold" nodeType="withEffect">
                                  <p:stCondLst>
                                    <p:cond delay="5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right)">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itchFamily="34" charset="-122"/>
              <a:ea typeface="微软雅黑"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309463" y="488731"/>
            <a:ext cx="3351965"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梳理小说结构</a:t>
            </a:r>
          </a:p>
        </p:txBody>
      </p:sp>
      <p:sp>
        <p:nvSpPr>
          <p:cNvPr id="9" name="文本框 8">
            <a:extLst>
              <a:ext uri="{FF2B5EF4-FFF2-40B4-BE49-F238E27FC236}">
                <a16:creationId xmlns:a16="http://schemas.microsoft.com/office/drawing/2014/main" id="{C9CA11E4-F8F8-CF40-A292-CF6CB2A17299}"/>
              </a:ext>
            </a:extLst>
          </p:cNvPr>
          <p:cNvSpPr txBox="1"/>
          <p:nvPr/>
        </p:nvSpPr>
        <p:spPr>
          <a:xfrm>
            <a:off x="4079044" y="1543339"/>
            <a:ext cx="6858246" cy="4192943"/>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赏析小说的叙事艺术</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这篇小说在讲述故事时采用了怎样的顺序？这种叙述方式有什么作用？</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a:t>
            </a:r>
            <a:r>
              <a:rPr lang="en-US" altLang="zh-CN" sz="2000">
                <a:solidFill>
                  <a:srgbClr val="C00000"/>
                </a:solidFill>
                <a:latin typeface="Microsoft YaHei" panose="020b0503020204020204" pitchFamily="34" charset="-122"/>
                <a:ea typeface="Microsoft YaHei" panose="020b0503020204020204" pitchFamily="34" charset="-122"/>
              </a:rPr>
              <a:t>(1)</a:t>
            </a:r>
            <a:r>
              <a:rPr lang="zh-CN" altLang="en-US" sz="2000">
                <a:solidFill>
                  <a:srgbClr val="C00000"/>
                </a:solidFill>
                <a:latin typeface="Microsoft YaHei" panose="020b0503020204020204" pitchFamily="34" charset="-122"/>
                <a:ea typeface="Microsoft YaHei" panose="020b0503020204020204" pitchFamily="34" charset="-122"/>
              </a:rPr>
              <a:t>小说采用了倒叙。</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文中哪一句显示由倒叙转为顺叙？</a:t>
            </a:r>
          </a:p>
          <a:p>
            <a:pPr>
              <a:lnSpc>
                <a:spcPct val="150000"/>
              </a:lnSpc>
            </a:pPr>
            <a:r>
              <a:rPr lang="en-US" altLang="zh-CN" sz="2000">
                <a:solidFill>
                  <a:srgbClr val="C00000"/>
                </a:solidFill>
                <a:latin typeface="Microsoft YaHei" panose="020b0503020204020204" pitchFamily="34" charset="-122"/>
                <a:ea typeface="Microsoft YaHei" panose="020b0503020204020204" pitchFamily="34" charset="-122"/>
              </a:rPr>
              <a:t>(2)</a:t>
            </a:r>
            <a:r>
              <a:rPr lang="zh-CN" altLang="en-US" sz="2000">
                <a:solidFill>
                  <a:srgbClr val="C00000"/>
                </a:solidFill>
                <a:latin typeface="Microsoft YaHei" panose="020b0503020204020204" pitchFamily="34" charset="-122"/>
                <a:ea typeface="Microsoft YaHei" panose="020b0503020204020204" pitchFamily="34" charset="-122"/>
              </a:rPr>
              <a:t>作用：①为读者设置了一系列悬念：祥林嫂过去是什么人？为什么会落到这个地步？为什么又会在死前提出那样奇怪的问题呢？这一切都使读者急于追根溯源、探求原委。②造成了浓厚的悲剧气氛，揭示了祥林嫂与鲁四老爷之间尖锐的矛盾，突出了小说反封建的主题。</a:t>
            </a:r>
          </a:p>
        </p:txBody>
      </p:sp>
      <p:pic>
        <p:nvPicPr>
          <p:cNvPr id="3" name="图片 2">
            <a:extLst>
              <a:ext uri="{FF2B5EF4-FFF2-40B4-BE49-F238E27FC236}">
                <a16:creationId xmlns:a16="http://schemas.microsoft.com/office/drawing/2014/main" id="{31EBFD29-A20F-C649-9AEE-23C5B78BBA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2933" y="1660075"/>
            <a:ext cx="2515209" cy="326627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10" name="图片 9">
            <a:extLst>
              <a:ext uri="{FF2B5EF4-FFF2-40B4-BE49-F238E27FC236}">
                <a16:creationId xmlns:a16="http://schemas.microsoft.com/office/drawing/2014/main" id="{A5B6AC86-368D-4B08-8C09-15B42289DE9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1033152" y="4589755"/>
            <a:ext cx="1158848" cy="2300438"/>
          </a:xfrm>
          <a:prstGeom prst="rect">
            <a:avLst/>
          </a:prstGeom>
        </p:spPr>
      </p:pic>
      <p:sp>
        <p:nvSpPr>
          <p:cNvPr id="12" name="淘宝网chenying0907出品 4">
            <a:extLst>
              <a:ext uri="{FF2B5EF4-FFF2-40B4-BE49-F238E27FC236}">
                <a16:creationId xmlns:a16="http://schemas.microsoft.com/office/drawing/2014/main" id="{4D052A05-95F1-4A59-89BD-322D7678070C}"/>
              </a:ext>
            </a:extLst>
          </p:cNvPr>
          <p:cNvSpPr/>
          <p:nvPr/>
        </p:nvSpPr>
        <p:spPr>
          <a:xfrm>
            <a:off x="3950563" y="1543339"/>
            <a:ext cx="7084381" cy="4386944"/>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2985399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500"/>
                                        <p:tgtEl>
                                          <p:spTgt spid="12"/>
                                        </p:tgtEl>
                                      </p:cBhvr>
                                    </p:animEffec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2" presetClass="entr" presetSubtype="4" fill="hold" nodeType="click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 calcmode="lin" valueType="num">
                                      <p:cBhvr additive="base">
                                        <p:cTn id="15"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9">
                                            <p:txEl>
                                              <p:pRg st="0" end="0"/>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9">
                                            <p:txEl>
                                              <p:pRg st="1" end="1"/>
                                            </p:txEl>
                                          </p:spTgt>
                                        </p:tgtEl>
                                        <p:attrNameLst>
                                          <p:attrName>style.visibility</p:attrName>
                                        </p:attrNameLst>
                                      </p:cBhvr>
                                      <p:to>
                                        <p:strVal val="visible"/>
                                      </p:to>
                                    </p:set>
                                    <p:anim calcmode="lin" valueType="num">
                                      <p:cBhvr additive="base">
                                        <p:cTn id="19"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42" presetClass="entr" presetSubtype="0" fill="hold" nodeType="clickEffect">
                                  <p:stCondLst>
                                    <p:cond delay="0"/>
                                  </p:stCondLst>
                                  <p:childTnLst>
                                    <p:set>
                                      <p:cBhvr>
                                        <p:cTn id="24" dur="1" fill="hold">
                                          <p:stCondLst>
                                            <p:cond delay="0"/>
                                          </p:stCondLst>
                                        </p:cTn>
                                        <p:tgtEl>
                                          <p:spTgt spid="9">
                                            <p:txEl>
                                              <p:pRg st="2" end="2"/>
                                            </p:txEl>
                                          </p:spTgt>
                                        </p:tgtEl>
                                        <p:attrNameLst>
                                          <p:attrName>style.visibility</p:attrName>
                                        </p:attrNameLst>
                                      </p:cBhvr>
                                      <p:to>
                                        <p:strVal val="visible"/>
                                      </p:to>
                                    </p:set>
                                    <p:animEffect transition="in" filter="fade">
                                      <p:cBhvr>
                                        <p:cTn id="25" dur="1000"/>
                                        <p:tgtEl>
                                          <p:spTgt spid="9">
                                            <p:txEl>
                                              <p:pRg st="2" end="2"/>
                                            </p:txEl>
                                          </p:spTgt>
                                        </p:tgtEl>
                                      </p:cBhvr>
                                    </p:animEffect>
                                    <p:anim calcmode="lin" valueType="num">
                                      <p:cBhvr>
                                        <p:cTn id="26"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27"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42" presetClass="entr" presetSubtype="0" fill="hold" nodeType="clickEffect">
                                  <p:stCondLst>
                                    <p:cond delay="0"/>
                                  </p:stCondLst>
                                  <p:childTnLst>
                                    <p:set>
                                      <p:cBhvr>
                                        <p:cTn id="31" dur="1" fill="hold">
                                          <p:stCondLst>
                                            <p:cond delay="0"/>
                                          </p:stCondLst>
                                        </p:cTn>
                                        <p:tgtEl>
                                          <p:spTgt spid="9">
                                            <p:txEl>
                                              <p:pRg st="3" end="3"/>
                                            </p:txEl>
                                          </p:spTgt>
                                        </p:tgtEl>
                                        <p:attrNameLst>
                                          <p:attrName>style.visibility</p:attrName>
                                        </p:attrNameLst>
                                      </p:cBhvr>
                                      <p:to>
                                        <p:strVal val="visible"/>
                                      </p:to>
                                    </p:set>
                                    <p:animEffect transition="in" filter="fade">
                                      <p:cBhvr>
                                        <p:cTn id="32" dur="1000"/>
                                        <p:tgtEl>
                                          <p:spTgt spid="9">
                                            <p:txEl>
                                              <p:pRg st="3" end="3"/>
                                            </p:txEl>
                                          </p:spTgt>
                                        </p:tgtEl>
                                      </p:cBhvr>
                                    </p:animEffect>
                                    <p:anim calcmode="lin" valueType="num">
                                      <p:cBhvr>
                                        <p:cTn id="33" dur="1000" fill="hold"/>
                                        <p:tgtEl>
                                          <p:spTgt spid="9">
                                            <p:txEl>
                                              <p:pRg st="3" end="3"/>
                                            </p:txEl>
                                          </p:spTgt>
                                        </p:tgtEl>
                                        <p:attrNameLst>
                                          <p:attrName>ppt_x</p:attrName>
                                        </p:attrNameLst>
                                      </p:cBhvr>
                                      <p:tavLst>
                                        <p:tav tm="0">
                                          <p:val>
                                            <p:strVal val="#ppt_x"/>
                                          </p:val>
                                        </p:tav>
                                        <p:tav tm="100000">
                                          <p:val>
                                            <p:strVal val="#ppt_x"/>
                                          </p:val>
                                        </p:tav>
                                      </p:tavLst>
                                    </p:anim>
                                    <p:anim calcmode="lin" valueType="num">
                                      <p:cBhvr>
                                        <p:cTn id="34" dur="1000" fill="hold"/>
                                        <p:tgtEl>
                                          <p:spTgt spid="9">
                                            <p:txEl>
                                              <p:pRg st="3" end="3"/>
                                            </p:txEl>
                                          </p:spTgt>
                                        </p:tgtEl>
                                        <p:attrNameLst>
                                          <p:attrName>ppt_y</p:attrName>
                                        </p:attrNameLst>
                                      </p:cBhvr>
                                      <p:tavLst>
                                        <p:tav tm="0">
                                          <p:val>
                                            <p:strVal val="#ppt_y+.1"/>
                                          </p:val>
                                        </p:tav>
                                        <p:tav tm="100000">
                                          <p:val>
                                            <p:strVal val="#ppt_y"/>
                                          </p:val>
                                        </p:tav>
                                      </p:tavLst>
                                    </p:anim>
                                  </p:childTnLst>
                                </p:cTn>
                              </p:par>
                              <p:par>
                                <p:cTn id="35" presetID="10" presetClass="entr" presetSubtype="0" fill="hold" nodeType="withEffect">
                                  <p:stCondLst>
                                    <p:cond delay="50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84" name="组合 83"/>
          <p:cNvGrpSpPr/>
          <p:nvPr/>
        </p:nvGrpSpPr>
        <p:grpSpPr>
          <a:xfrm>
            <a:off x="3581136" y="2654300"/>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017535" y="2354134"/>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第三部分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latin typeface="Microsoft YaHei" panose="020b0503020204020204" pitchFamily="34" charset="-122"/>
                <a:ea typeface="Microsoft YaHei" panose="020b0503020204020204" pitchFamily="34" charset="-122"/>
                <a:sym typeface="+mn-ea"/>
              </a:rPr>
              <a:t>细读课文  分析环境</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 name="图片 7">
            <a:extLst>
              <a:ext uri="{FF2B5EF4-FFF2-40B4-BE49-F238E27FC236}">
                <a16:creationId xmlns:a16="http://schemas.microsoft.com/office/drawing/2014/main" id="{81543F21-B765-427F-B96D-F8ACCC94E02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4297711"/>
            <a:ext cx="2420234" cy="2560289"/>
          </a:xfrm>
          <a:prstGeom prst="rect">
            <a:avLst/>
          </a:prstGeom>
        </p:spPr>
      </p:pic>
    </p:spTree>
    <p:extLst>
      <p:ext uri="{BB962C8B-B14F-4D97-AF65-F5344CB8AC3E}">
        <p14:creationId xmlns:p14="http://schemas.microsoft.com/office/powerpoint/2010/main" val="331771272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wipe(up)">
                                      <p:cBhvr>
                                        <p:cTn id="7" dur="500"/>
                                        <p:tgtEl>
                                          <p:spTgt spid="84"/>
                                        </p:tgtEl>
                                      </p:cBhvr>
                                    </p:animEffect>
                                  </p:childTnLst>
                                </p:cTn>
                              </p:par>
                            </p:childTnLst>
                          </p:cTn>
                        </p:par>
                        <p:par>
                          <p:cTn id="8" fill="hold" nodeType="afterGroup">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000"/>
                                        <p:tgtEl>
                                          <p:spTgt spid="82"/>
                                        </p:tgtEl>
                                        <p:attrNameLst>
                                          <p:attrName>ppt_y</p:attrName>
                                        </p:attrNameLst>
                                      </p:cBhvr>
                                      <p:tavLst>
                                        <p:tav tm="0">
                                          <p:val>
                                            <p:strVal val="#ppt_y+#ppt_h*1.125000"/>
                                          </p:val>
                                        </p:tav>
                                        <p:tav tm="100000">
                                          <p:val>
                                            <p:strVal val="#ppt_y"/>
                                          </p:val>
                                        </p:tav>
                                      </p:tavLst>
                                    </p:anim>
                                    <p:animEffect transition="in" filter="wipe(up)">
                                      <p:cBhvr>
                                        <p:cTn id="12" dur="1000"/>
                                        <p:tgtEl>
                                          <p:spTgt spid="82"/>
                                        </p:tgtEl>
                                      </p:cBhvr>
                                    </p:animEffect>
                                  </p:childTnLst>
                                </p:cTn>
                              </p:par>
                              <p:par>
                                <p:cTn id="13" presetID="42"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itchFamily="34" charset="-122"/>
              <a:ea typeface="微软雅黑"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323590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分析环境描写</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712633" y="1151262"/>
            <a:ext cx="8281098" cy="549105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体会环境描写的作用</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文章几次写到“祝福”？对“祝福”景象的描写，各有什么作用？</a:t>
            </a:r>
          </a:p>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明确   文章三次写到“祝福”。</a:t>
            </a:r>
          </a:p>
          <a:p>
            <a:pPr>
              <a:lnSpc>
                <a:spcPct val="150000"/>
              </a:lnSpc>
            </a:pPr>
            <a:r>
              <a:rPr lang="en-US" altLang="zh-CN" b="1">
                <a:solidFill>
                  <a:srgbClr val="C00000"/>
                </a:solidFill>
                <a:latin typeface="Microsoft YaHei" panose="020b0503020204020204" pitchFamily="34" charset="-122"/>
                <a:ea typeface="Microsoft YaHei" panose="020b0503020204020204" pitchFamily="34" charset="-122"/>
              </a:rPr>
              <a:t>(1)</a:t>
            </a:r>
            <a:r>
              <a:rPr lang="zh-CN" altLang="en-US" b="1">
                <a:solidFill>
                  <a:srgbClr val="C00000"/>
                </a:solidFill>
                <a:latin typeface="Microsoft YaHei" panose="020b0503020204020204" pitchFamily="34" charset="-122"/>
                <a:ea typeface="Microsoft YaHei" panose="020b0503020204020204" pitchFamily="34" charset="-122"/>
              </a:rPr>
              <a:t>第一次是描写鲁镇上各家准备“祝福”的情景。</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交代人物活动的社会环境：辛亥革命以后封建势力和封建迷信思想对农村的统治依旧，妇女的地位和套在她们头上的枷锁依旧。揭示出祥林嫂悲剧的社会根源，预示了祥林嫂悲剧的必然性。</a:t>
            </a:r>
          </a:p>
          <a:p>
            <a:pPr>
              <a:lnSpc>
                <a:spcPct val="150000"/>
              </a:lnSpc>
            </a:pPr>
            <a:r>
              <a:rPr lang="en-US" altLang="zh-CN" b="1">
                <a:solidFill>
                  <a:srgbClr val="C00000"/>
                </a:solidFill>
                <a:latin typeface="Microsoft YaHei" panose="020b0503020204020204" pitchFamily="34" charset="-122"/>
                <a:ea typeface="Microsoft YaHei" panose="020b0503020204020204" pitchFamily="34" charset="-122"/>
              </a:rPr>
              <a:t>(2)</a:t>
            </a:r>
            <a:r>
              <a:rPr lang="zh-CN" altLang="en-US" b="1">
                <a:solidFill>
                  <a:srgbClr val="C00000"/>
                </a:solidFill>
                <a:latin typeface="Microsoft YaHei" panose="020b0503020204020204" pitchFamily="34" charset="-122"/>
                <a:ea typeface="Microsoft YaHei" panose="020b0503020204020204" pitchFamily="34" charset="-122"/>
              </a:rPr>
              <a:t>第二次是对鲁四老爷家“祝福”的描写。</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祥林嫂的悲剧命运在极具封建迷信色彩的祝福中得以充分展示。祥林嫂由“享有”预备福礼的辛劳，到这点权利被剥夺。特定的环境描写，推动了情节的发展，同时也增加了人物形象的真实感与感染力。</a:t>
            </a:r>
          </a:p>
          <a:p>
            <a:pPr>
              <a:lnSpc>
                <a:spcPct val="150000"/>
              </a:lnSpc>
            </a:pPr>
            <a:r>
              <a:rPr lang="en-US" altLang="zh-CN" b="1">
                <a:solidFill>
                  <a:srgbClr val="C00000"/>
                </a:solidFill>
                <a:latin typeface="Microsoft YaHei" panose="020b0503020204020204" pitchFamily="34" charset="-122"/>
                <a:ea typeface="Microsoft YaHei" panose="020b0503020204020204" pitchFamily="34" charset="-122"/>
              </a:rPr>
              <a:t>(3)</a:t>
            </a:r>
            <a:r>
              <a:rPr lang="zh-CN" altLang="en-US" b="1">
                <a:solidFill>
                  <a:srgbClr val="C00000"/>
                </a:solidFill>
                <a:latin typeface="Microsoft YaHei" panose="020b0503020204020204" pitchFamily="34" charset="-122"/>
                <a:ea typeface="Microsoft YaHei" panose="020b0503020204020204" pitchFamily="34" charset="-122"/>
              </a:rPr>
              <a:t>第三次是结尾通过“我”的感受来写“祝福”的景象。</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将祥林嫂的寂然惨死与富人们的欢乐祝福形成鲜明对比，加深悲剧气氛，突出小说反封建的主题，同时在布局上也起到了首尾呼应的作用。</a:t>
            </a:r>
          </a:p>
        </p:txBody>
      </p:sp>
      <p:pic>
        <p:nvPicPr>
          <p:cNvPr id="5" name="图片 4">
            <a:extLst>
              <a:ext uri="{FF2B5EF4-FFF2-40B4-BE49-F238E27FC236}">
                <a16:creationId xmlns:a16="http://schemas.microsoft.com/office/drawing/2014/main" id="{39CBC75F-95E7-A14C-A038-0837D42526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33" y="1660075"/>
            <a:ext cx="2515209" cy="326627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6" name="淘宝网chenying0907出品 4">
            <a:extLst>
              <a:ext uri="{FF2B5EF4-FFF2-40B4-BE49-F238E27FC236}">
                <a16:creationId xmlns:a16="http://schemas.microsoft.com/office/drawing/2014/main" id="{AA36925B-429D-481F-B770-260919B820D1}"/>
              </a:ext>
            </a:extLst>
          </p:cNvPr>
          <p:cNvSpPr/>
          <p:nvPr/>
        </p:nvSpPr>
        <p:spPr>
          <a:xfrm>
            <a:off x="3648723" y="1151263"/>
            <a:ext cx="8345010" cy="5580428"/>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209408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9" presetClass="entr" presetSubtype="0" fill="hold" nodeType="click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dissolve">
                                      <p:cBhvr>
                                        <p:cTn id="18" dur="500"/>
                                        <p:tgtEl>
                                          <p:spTgt spid="9">
                                            <p:txEl>
                                              <p:pRg st="2" end="2"/>
                                            </p:txEl>
                                          </p:spTgt>
                                        </p:tgtEl>
                                      </p:cBhvr>
                                    </p:animEffect>
                                  </p:childTnLst>
                                </p:cTn>
                              </p:par>
                              <p:par>
                                <p:cTn id="19" presetID="9" presetClass="entr" presetSubtype="0" fill="hold" nodeType="withEffect">
                                  <p:stCondLst>
                                    <p:cond delay="0"/>
                                  </p:stCondLst>
                                  <p:childTnLst>
                                    <p:set>
                                      <p:cBhvr>
                                        <p:cTn id="20" dur="1" fill="hold">
                                          <p:stCondLst>
                                            <p:cond delay="0"/>
                                          </p:stCondLst>
                                        </p:cTn>
                                        <p:tgtEl>
                                          <p:spTgt spid="9">
                                            <p:txEl>
                                              <p:pRg st="3" end="3"/>
                                            </p:txEl>
                                          </p:spTgt>
                                        </p:tgtEl>
                                        <p:attrNameLst>
                                          <p:attrName>style.visibility</p:attrName>
                                        </p:attrNameLst>
                                      </p:cBhvr>
                                      <p:to>
                                        <p:strVal val="visible"/>
                                      </p:to>
                                    </p:set>
                                    <p:animEffect transition="in" filter="dissolve">
                                      <p:cBhvr>
                                        <p:cTn id="21" dur="500"/>
                                        <p:tgtEl>
                                          <p:spTgt spid="9">
                                            <p:txEl>
                                              <p:pRg st="3" end="3"/>
                                            </p:txEl>
                                          </p:spTgt>
                                        </p:tgtEl>
                                      </p:cBhvr>
                                    </p:animEffect>
                                  </p:childTnLst>
                                </p:cTn>
                              </p:par>
                              <p:par>
                                <p:cTn id="22" presetID="9" presetClass="entr" presetSubtype="0" fill="hold" nodeType="withEffect">
                                  <p:stCondLst>
                                    <p:cond delay="0"/>
                                  </p:stCondLst>
                                  <p:childTnLst>
                                    <p:set>
                                      <p:cBhvr>
                                        <p:cTn id="23" dur="1" fill="hold">
                                          <p:stCondLst>
                                            <p:cond delay="0"/>
                                          </p:stCondLst>
                                        </p:cTn>
                                        <p:tgtEl>
                                          <p:spTgt spid="9">
                                            <p:txEl>
                                              <p:pRg st="4" end="4"/>
                                            </p:txEl>
                                          </p:spTgt>
                                        </p:tgtEl>
                                        <p:attrNameLst>
                                          <p:attrName>style.visibility</p:attrName>
                                        </p:attrNameLst>
                                      </p:cBhvr>
                                      <p:to>
                                        <p:strVal val="visible"/>
                                      </p:to>
                                    </p:set>
                                    <p:animEffect transition="in" filter="dissolve">
                                      <p:cBhvr>
                                        <p:cTn id="24" dur="500"/>
                                        <p:tgtEl>
                                          <p:spTgt spid="9">
                                            <p:txEl>
                                              <p:pRg st="4" end="4"/>
                                            </p:txEl>
                                          </p:spTgt>
                                        </p:tgtEl>
                                      </p:cBhvr>
                                    </p:animEffect>
                                  </p:childTnLst>
                                </p:cTn>
                              </p:par>
                              <p:par>
                                <p:cTn id="25" presetID="9" presetClass="entr" presetSubtype="0" fill="hold" nodeType="withEffect">
                                  <p:stCondLst>
                                    <p:cond delay="0"/>
                                  </p:stCondLst>
                                  <p:childTnLst>
                                    <p:set>
                                      <p:cBhvr>
                                        <p:cTn id="26" dur="1" fill="hold">
                                          <p:stCondLst>
                                            <p:cond delay="0"/>
                                          </p:stCondLst>
                                        </p:cTn>
                                        <p:tgtEl>
                                          <p:spTgt spid="9">
                                            <p:txEl>
                                              <p:pRg st="5" end="5"/>
                                            </p:txEl>
                                          </p:spTgt>
                                        </p:tgtEl>
                                        <p:attrNameLst>
                                          <p:attrName>style.visibility</p:attrName>
                                        </p:attrNameLst>
                                      </p:cBhvr>
                                      <p:to>
                                        <p:strVal val="visible"/>
                                      </p:to>
                                    </p:set>
                                    <p:animEffect transition="in" filter="dissolve">
                                      <p:cBhvr>
                                        <p:cTn id="27" dur="500"/>
                                        <p:tgtEl>
                                          <p:spTgt spid="9">
                                            <p:txEl>
                                              <p:pRg st="5" end="5"/>
                                            </p:txEl>
                                          </p:spTgt>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right)">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P spid="6"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itchFamily="34" charset="-122"/>
              <a:ea typeface="微软雅黑"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961348"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分析环境描写</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748143" y="1876520"/>
            <a:ext cx="6061682" cy="2807948"/>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体会环境描写的作用</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文中四次描写雪花，对表现祥林嫂有何作用？</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①借雪花的洁白表现祥林嫂的无辜。</a:t>
            </a:r>
            <a:endParaRPr lang="en-US" altLang="zh-CN" sz="2000">
              <a:solidFill>
                <a:srgbClr val="C00000"/>
              </a:solidFill>
              <a:latin typeface="Microsoft YaHei" panose="020b0503020204020204" pitchFamily="34" charset="-122"/>
              <a:ea typeface="Microsoft YaHei" panose="020b0503020204020204" pitchFamily="34" charset="-122"/>
            </a:endParaRP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②借雪花的飘飞表现祥林嫂挣扎的人生。</a:t>
            </a:r>
            <a:endParaRPr lang="en-US" altLang="zh-CN" sz="2000">
              <a:solidFill>
                <a:srgbClr val="C00000"/>
              </a:solidFill>
              <a:latin typeface="Microsoft YaHei" panose="020b0503020204020204" pitchFamily="34" charset="-122"/>
              <a:ea typeface="Microsoft YaHei" panose="020b0503020204020204" pitchFamily="34" charset="-122"/>
            </a:endParaRP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③借雪花的短暂表现祥林嫂生命的短暂。</a:t>
            </a:r>
            <a:endParaRPr lang="en-US" altLang="zh-CN" sz="2000">
              <a:solidFill>
                <a:srgbClr val="C00000"/>
              </a:solidFill>
              <a:latin typeface="Microsoft YaHei" panose="020b0503020204020204" pitchFamily="34" charset="-122"/>
              <a:ea typeface="Microsoft YaHei" panose="020b0503020204020204" pitchFamily="34" charset="-122"/>
            </a:endParaRP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④由此得出祥林嫂是一个“没有春天的女人”的结语。</a:t>
            </a:r>
          </a:p>
        </p:txBody>
      </p:sp>
      <p:pic>
        <p:nvPicPr>
          <p:cNvPr id="5" name="图片 4">
            <a:extLst>
              <a:ext uri="{FF2B5EF4-FFF2-40B4-BE49-F238E27FC236}">
                <a16:creationId xmlns:a16="http://schemas.microsoft.com/office/drawing/2014/main" id="{EDF5F235-7C9E-8142-AC08-3293990F7C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33" y="1660075"/>
            <a:ext cx="2515209" cy="326627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6" name="图片 5">
            <a:extLst>
              <a:ext uri="{FF2B5EF4-FFF2-40B4-BE49-F238E27FC236}">
                <a16:creationId xmlns:a16="http://schemas.microsoft.com/office/drawing/2014/main" id="{1F459406-13B9-4AD7-B284-BA6FCC88073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170031" y="2876365"/>
            <a:ext cx="2021969" cy="4013828"/>
          </a:xfrm>
          <a:prstGeom prst="rect">
            <a:avLst/>
          </a:prstGeom>
        </p:spPr>
      </p:pic>
      <p:sp>
        <p:nvSpPr>
          <p:cNvPr id="8" name="淘宝网chenying0907出品 4">
            <a:extLst>
              <a:ext uri="{FF2B5EF4-FFF2-40B4-BE49-F238E27FC236}">
                <a16:creationId xmlns:a16="http://schemas.microsoft.com/office/drawing/2014/main" id="{EBBFF34A-6A03-4570-8DF5-88ACB9A93B2F}"/>
              </a:ext>
            </a:extLst>
          </p:cNvPr>
          <p:cNvSpPr/>
          <p:nvPr/>
        </p:nvSpPr>
        <p:spPr>
          <a:xfrm>
            <a:off x="3666478" y="1784411"/>
            <a:ext cx="6214370" cy="3141943"/>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2945374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right)">
                                      <p:cBhvr>
                                        <p:cTn id="16" dur="500"/>
                                        <p:tgtEl>
                                          <p:spTgt spid="8"/>
                                        </p:tgtEl>
                                      </p:cBhvr>
                                    </p:animEffect>
                                  </p:childTnLst>
                                </p:cTn>
                              </p:par>
                            </p:childTnLst>
                          </p:cTn>
                        </p:par>
                      </p:childTnLst>
                    </p:cTn>
                  </p:par>
                  <p:par>
                    <p:cTn id="17" fill="hold" nodeType="clickPar">
                      <p:stCondLst>
                        <p:cond delay="indefinite"/>
                        <p:cond evt="onBegin" delay="0">
                          <p:tn val="16"/>
                        </p:cond>
                      </p:stCondLst>
                      <p:childTnLst>
                        <p:par>
                          <p:cTn id="18" fill="hold" nodeType="afterGroup">
                            <p:stCondLst>
                              <p:cond delay="0"/>
                            </p:stCondLst>
                            <p:childTnLst>
                              <p:par>
                                <p:cTn id="19" presetID="9" presetClass="entr" presetSubtype="0" fill="hold" nodeType="clickEffect">
                                  <p:stCondLst>
                                    <p:cond delay="0"/>
                                  </p:stCondLst>
                                  <p:childTnLst>
                                    <p:set>
                                      <p:cBhvr>
                                        <p:cTn id="20" dur="1" fill="hold">
                                          <p:stCondLst>
                                            <p:cond delay="0"/>
                                          </p:stCondLst>
                                        </p:cTn>
                                        <p:tgtEl>
                                          <p:spTgt spid="9">
                                            <p:txEl>
                                              <p:pRg st="2" end="2"/>
                                            </p:txEl>
                                          </p:spTgt>
                                        </p:tgtEl>
                                        <p:attrNameLst>
                                          <p:attrName>style.visibility</p:attrName>
                                        </p:attrNameLst>
                                      </p:cBhvr>
                                      <p:to>
                                        <p:strVal val="visible"/>
                                      </p:to>
                                    </p:set>
                                    <p:animEffect transition="in" filter="dissolve">
                                      <p:cBhvr>
                                        <p:cTn id="21" dur="500"/>
                                        <p:tgtEl>
                                          <p:spTgt spid="9">
                                            <p:txEl>
                                              <p:pRg st="2" end="2"/>
                                            </p:txEl>
                                          </p:spTgt>
                                        </p:tgtEl>
                                      </p:cBhvr>
                                    </p:animEffect>
                                  </p:childTnLst>
                                </p:cTn>
                              </p:par>
                            </p:childTnLst>
                          </p:cTn>
                        </p:par>
                      </p:childTnLst>
                    </p:cTn>
                  </p:par>
                  <p:par>
                    <p:cTn id="22" fill="hold" nodeType="clickPar">
                      <p:stCondLst>
                        <p:cond delay="indefinite"/>
                        <p:cond evt="onBegin" delay="0">
                          <p:tn val="21"/>
                        </p:cond>
                      </p:stCondLst>
                      <p:childTnLst>
                        <p:par>
                          <p:cTn id="23" fill="hold" nodeType="afterGroup">
                            <p:stCondLst>
                              <p:cond delay="0"/>
                            </p:stCondLst>
                            <p:childTnLst>
                              <p:par>
                                <p:cTn id="24" presetID="9" presetClass="entr" presetSubtype="0" fill="hold" nodeType="clickEffect">
                                  <p:stCondLst>
                                    <p:cond delay="0"/>
                                  </p:stCondLst>
                                  <p:childTnLst>
                                    <p:set>
                                      <p:cBhvr>
                                        <p:cTn id="25" dur="1" fill="hold">
                                          <p:stCondLst>
                                            <p:cond delay="0"/>
                                          </p:stCondLst>
                                        </p:cTn>
                                        <p:tgtEl>
                                          <p:spTgt spid="9">
                                            <p:txEl>
                                              <p:pRg st="3" end="3"/>
                                            </p:txEl>
                                          </p:spTgt>
                                        </p:tgtEl>
                                        <p:attrNameLst>
                                          <p:attrName>style.visibility</p:attrName>
                                        </p:attrNameLst>
                                      </p:cBhvr>
                                      <p:to>
                                        <p:strVal val="visible"/>
                                      </p:to>
                                    </p:set>
                                    <p:animEffect transition="in" filter="dissolve">
                                      <p:cBhvr>
                                        <p:cTn id="26" dur="500"/>
                                        <p:tgtEl>
                                          <p:spTgt spid="9">
                                            <p:txEl>
                                              <p:pRg st="3" end="3"/>
                                            </p:txEl>
                                          </p:spTgt>
                                        </p:tgtEl>
                                      </p:cBhvr>
                                    </p:animEffect>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9" presetClass="entr" presetSubtype="0" fill="hold" nodeType="clickEffect">
                                  <p:stCondLst>
                                    <p:cond delay="0"/>
                                  </p:stCondLst>
                                  <p:childTnLst>
                                    <p:set>
                                      <p:cBhvr>
                                        <p:cTn id="30" dur="1" fill="hold">
                                          <p:stCondLst>
                                            <p:cond delay="0"/>
                                          </p:stCondLst>
                                        </p:cTn>
                                        <p:tgtEl>
                                          <p:spTgt spid="9">
                                            <p:txEl>
                                              <p:pRg st="4" end="4"/>
                                            </p:txEl>
                                          </p:spTgt>
                                        </p:tgtEl>
                                        <p:attrNameLst>
                                          <p:attrName>style.visibility</p:attrName>
                                        </p:attrNameLst>
                                      </p:cBhvr>
                                      <p:to>
                                        <p:strVal val="visible"/>
                                      </p:to>
                                    </p:set>
                                    <p:animEffect transition="in" filter="dissolve">
                                      <p:cBhvr>
                                        <p:cTn id="31" dur="500"/>
                                        <p:tgtEl>
                                          <p:spTgt spid="9">
                                            <p:txEl>
                                              <p:pRg st="4" end="4"/>
                                            </p:txEl>
                                          </p:spTgt>
                                        </p:tgtEl>
                                      </p:cBhvr>
                                    </p:animEffect>
                                  </p:childTnLst>
                                </p:cTn>
                              </p:par>
                            </p:childTnLst>
                          </p:cTn>
                        </p:par>
                      </p:childTnLst>
                    </p:cTn>
                  </p:par>
                  <p:par>
                    <p:cTn id="32" fill="hold" nodeType="clickPar">
                      <p:stCondLst>
                        <p:cond delay="indefinite"/>
                        <p:cond evt="onBegin" delay="0">
                          <p:tn val="31"/>
                        </p:cond>
                      </p:stCondLst>
                      <p:childTnLst>
                        <p:par>
                          <p:cTn id="33" fill="hold" nodeType="afterGroup">
                            <p:stCondLst>
                              <p:cond delay="0"/>
                            </p:stCondLst>
                            <p:childTnLst>
                              <p:par>
                                <p:cTn id="34" presetID="9" presetClass="entr" presetSubtype="0" fill="hold" nodeType="clickEffect">
                                  <p:stCondLst>
                                    <p:cond delay="0"/>
                                  </p:stCondLst>
                                  <p:childTnLst>
                                    <p:set>
                                      <p:cBhvr>
                                        <p:cTn id="35" dur="1" fill="hold">
                                          <p:stCondLst>
                                            <p:cond delay="0"/>
                                          </p:stCondLst>
                                        </p:cTn>
                                        <p:tgtEl>
                                          <p:spTgt spid="9">
                                            <p:txEl>
                                              <p:pRg st="5" end="5"/>
                                            </p:txEl>
                                          </p:spTgt>
                                        </p:tgtEl>
                                        <p:attrNameLst>
                                          <p:attrName>style.visibility</p:attrName>
                                        </p:attrNameLst>
                                      </p:cBhvr>
                                      <p:to>
                                        <p:strVal val="visible"/>
                                      </p:to>
                                    </p:set>
                                    <p:animEffect transition="in" filter="dissolve">
                                      <p:cBhvr>
                                        <p:cTn id="36" dur="500"/>
                                        <p:tgtEl>
                                          <p:spTgt spid="9">
                                            <p:txEl>
                                              <p:pRg st="5" end="5"/>
                                            </p:txEl>
                                          </p:spTgt>
                                        </p:tgtEl>
                                      </p:cBhvr>
                                    </p:animEffect>
                                  </p:childTnLst>
                                </p:cTn>
                              </p:par>
                              <p:par>
                                <p:cTn id="37" presetID="10" presetClass="entr" presetSubtype="0" fill="hold" nodeType="withEffect">
                                  <p:stCondLst>
                                    <p:cond delay="50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P spid="8"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itchFamily="34" charset="-122"/>
              <a:ea typeface="微软雅黑"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323590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分析环境描写</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730388" y="1418189"/>
            <a:ext cx="6387253" cy="3731278"/>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体会环境描写的作用</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有人说祥林嫂是一个“没有春天的女人”，她丧夫、再嫁、失子、死去都发生在春天或临近春天。你认为作者这样安排是巧合还是有意？</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作者是有意这样安排的。春天本是美好的季节，应该给人无限的生机和希望，但祥林嫂身上发生的却都是悲剧，这样就形成了强烈的对比，更有力地揭示了封建制度的罪恶。</a:t>
            </a:r>
          </a:p>
        </p:txBody>
      </p:sp>
      <p:pic>
        <p:nvPicPr>
          <p:cNvPr id="5" name="图片 4">
            <a:extLst>
              <a:ext uri="{FF2B5EF4-FFF2-40B4-BE49-F238E27FC236}">
                <a16:creationId xmlns:a16="http://schemas.microsoft.com/office/drawing/2014/main" id="{64B9F489-4D50-1141-8A1A-F527DE9CA0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33" y="1660075"/>
            <a:ext cx="2515209" cy="326627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6" name="图片 5">
            <a:extLst>
              <a:ext uri="{FF2B5EF4-FFF2-40B4-BE49-F238E27FC236}">
                <a16:creationId xmlns:a16="http://schemas.microsoft.com/office/drawing/2014/main" id="{34281EBA-2B35-4718-ABD5-A1EE5B4DD87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448420" y="3429000"/>
            <a:ext cx="1743579" cy="3461192"/>
          </a:xfrm>
          <a:prstGeom prst="rect">
            <a:avLst/>
          </a:prstGeom>
        </p:spPr>
      </p:pic>
      <p:sp>
        <p:nvSpPr>
          <p:cNvPr id="8" name="淘宝网chenying0907出品 4">
            <a:extLst>
              <a:ext uri="{FF2B5EF4-FFF2-40B4-BE49-F238E27FC236}">
                <a16:creationId xmlns:a16="http://schemas.microsoft.com/office/drawing/2014/main" id="{6FDD39F8-F99B-4DEB-8332-0694DFEB7E85}"/>
              </a:ext>
            </a:extLst>
          </p:cNvPr>
          <p:cNvSpPr/>
          <p:nvPr/>
        </p:nvSpPr>
        <p:spPr>
          <a:xfrm>
            <a:off x="3666478" y="1418189"/>
            <a:ext cx="6525087" cy="3881780"/>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611076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9" presetClass="entr" presetSubtype="0" fill="hold" nodeType="click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dissolve">
                                      <p:cBhvr>
                                        <p:cTn id="18" dur="500"/>
                                        <p:tgtEl>
                                          <p:spTgt spid="9">
                                            <p:txEl>
                                              <p:pRg st="2" end="2"/>
                                            </p:txEl>
                                          </p:spTgt>
                                        </p:tgtEl>
                                      </p:cBhvr>
                                    </p:animEffect>
                                  </p:childTnLst>
                                </p:cTn>
                              </p:par>
                              <p:par>
                                <p:cTn id="19" presetID="10" presetClass="entr" presetSubtype="0" fill="hold" nodeType="withEffect">
                                  <p:stCondLst>
                                    <p:cond delay="50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right)">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P spid="8"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84" name="组合 83"/>
          <p:cNvGrpSpPr/>
          <p:nvPr/>
        </p:nvGrpSpPr>
        <p:grpSpPr>
          <a:xfrm>
            <a:off x="3581136" y="2654300"/>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017535" y="2354134"/>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第四部分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latin typeface="Microsoft YaHei" panose="020b0503020204020204" pitchFamily="34" charset="-122"/>
                <a:ea typeface="Microsoft YaHei" panose="020b0503020204020204" pitchFamily="34" charset="-122"/>
                <a:sym typeface="+mn-ea"/>
              </a:rPr>
              <a:t>研读课文  赏析人物</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 name="图片 7">
            <a:extLst>
              <a:ext uri="{FF2B5EF4-FFF2-40B4-BE49-F238E27FC236}">
                <a16:creationId xmlns:a16="http://schemas.microsoft.com/office/drawing/2014/main" id="{81543F21-B765-427F-B96D-F8ACCC94E02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4297711"/>
            <a:ext cx="2420234" cy="2560289"/>
          </a:xfrm>
          <a:prstGeom prst="rect">
            <a:avLst/>
          </a:prstGeom>
        </p:spPr>
      </p:pic>
    </p:spTree>
    <p:extLst>
      <p:ext uri="{BB962C8B-B14F-4D97-AF65-F5344CB8AC3E}">
        <p14:creationId xmlns:p14="http://schemas.microsoft.com/office/powerpoint/2010/main" val="67036218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wipe(up)">
                                      <p:cBhvr>
                                        <p:cTn id="7" dur="500"/>
                                        <p:tgtEl>
                                          <p:spTgt spid="84"/>
                                        </p:tgtEl>
                                      </p:cBhvr>
                                    </p:animEffect>
                                  </p:childTnLst>
                                </p:cTn>
                              </p:par>
                            </p:childTnLst>
                          </p:cTn>
                        </p:par>
                        <p:par>
                          <p:cTn id="8" fill="hold" nodeType="afterGroup">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000"/>
                                        <p:tgtEl>
                                          <p:spTgt spid="82"/>
                                        </p:tgtEl>
                                        <p:attrNameLst>
                                          <p:attrName>ppt_y</p:attrName>
                                        </p:attrNameLst>
                                      </p:cBhvr>
                                      <p:tavLst>
                                        <p:tav tm="0">
                                          <p:val>
                                            <p:strVal val="#ppt_y+#ppt_h*1.125000"/>
                                          </p:val>
                                        </p:tav>
                                        <p:tav tm="100000">
                                          <p:val>
                                            <p:strVal val="#ppt_y"/>
                                          </p:val>
                                        </p:tav>
                                      </p:tavLst>
                                    </p:anim>
                                    <p:animEffect transition="in" filter="wipe(up)">
                                      <p:cBhvr>
                                        <p:cTn id="12" dur="1000"/>
                                        <p:tgtEl>
                                          <p:spTgt spid="82"/>
                                        </p:tgtEl>
                                      </p:cBhvr>
                                    </p:animEffect>
                                  </p:childTnLst>
                                </p:cTn>
                              </p:par>
                              <p:par>
                                <p:cTn id="13" presetID="42"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itchFamily="34" charset="-122"/>
              <a:ea typeface="微软雅黑"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3" y="387005"/>
            <a:ext cx="3147779"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赏析人物形象</a:t>
            </a:r>
          </a:p>
        </p:txBody>
      </p:sp>
      <p:sp>
        <p:nvSpPr>
          <p:cNvPr id="9" name="文本框 8">
            <a:extLst>
              <a:ext uri="{FF2B5EF4-FFF2-40B4-BE49-F238E27FC236}">
                <a16:creationId xmlns:a16="http://schemas.microsoft.com/office/drawing/2014/main" id="{C9CA11E4-F8F8-CF40-A292-CF6CB2A17299}"/>
              </a:ext>
            </a:extLst>
          </p:cNvPr>
          <p:cNvSpPr txBox="1"/>
          <p:nvPr/>
        </p:nvSpPr>
        <p:spPr>
          <a:xfrm>
            <a:off x="2341694" y="1093723"/>
            <a:ext cx="9334451" cy="5444888"/>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祥林嫂从</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26</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岁到</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40</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岁上下共经历了七件事。请用四字短语概括这七件事，并结合重点句子分析这些事件对祥林嫂人生的影响。</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①逃至鲁镇。</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“然而她反满足，口角边渐渐的有了笑影，脸上也白胖了。”“满足”一词写出了她对做工生活的满意。</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②抓回婆家。</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“一个抱住她，一个帮着，拖进船去了。</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她像是捆了躺在船板上。”从几个动词中可以看出祥林嫂婆家的蛮横和夫权族权的威慑，可以揣度她回到婆家的生活状况。</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③再度出嫁。</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“我们见得多了</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鲜血直流</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，可以看出夫权意识对她的巨大影响，她无法左右自己的命运。</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④夫死子丧。</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倾诉阿毛之死。阿毛之死令她痛彻肺腑，因此也失去了在婆家生存的资格，乃至被赶出婆家。</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⑤重回鲁镇。</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鲁镇人的咀嚼赏鉴，让她感受到人性的冷漠，遭人唾弃。</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⑥捐献门槛。</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柳妈的话对她打击巨大。</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⑦死于祝福。</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“魂灵”之有无造成了她巨大的精神压力。</a:t>
            </a:r>
          </a:p>
        </p:txBody>
      </p:sp>
      <p:pic>
        <p:nvPicPr>
          <p:cNvPr id="5" name="图片 4">
            <a:extLst>
              <a:ext uri="{FF2B5EF4-FFF2-40B4-BE49-F238E27FC236}">
                <a16:creationId xmlns:a16="http://schemas.microsoft.com/office/drawing/2014/main" id="{06865CBE-288F-4877-9E22-D5F8CA21197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48574" y="3467549"/>
            <a:ext cx="1704443" cy="3390451"/>
          </a:xfrm>
          <a:prstGeom prst="rect">
            <a:avLst/>
          </a:prstGeom>
        </p:spPr>
      </p:pic>
      <p:sp>
        <p:nvSpPr>
          <p:cNvPr id="6" name="淘宝网chenying0907出品 4">
            <a:extLst>
              <a:ext uri="{FF2B5EF4-FFF2-40B4-BE49-F238E27FC236}">
                <a16:creationId xmlns:a16="http://schemas.microsoft.com/office/drawing/2014/main" id="{D16CCA1F-C49A-447F-8C3C-BA10A0FB9713}"/>
              </a:ext>
            </a:extLst>
          </p:cNvPr>
          <p:cNvSpPr/>
          <p:nvPr/>
        </p:nvSpPr>
        <p:spPr>
          <a:xfrm>
            <a:off x="2166151" y="923278"/>
            <a:ext cx="9685538" cy="5785779"/>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1747853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9" presetClass="entr" presetSubtype="0" fill="hold" nodeType="clickEffect">
                                  <p:stCondLst>
                                    <p:cond delay="0"/>
                                  </p:stCondLst>
                                  <p:childTnLst>
                                    <p:set>
                                      <p:cBhvr>
                                        <p:cTn id="17" dur="1" fill="hold">
                                          <p:stCondLst>
                                            <p:cond delay="0"/>
                                          </p:stCondLst>
                                        </p:cTn>
                                        <p:tgtEl>
                                          <p:spTgt spid="9">
                                            <p:txEl>
                                              <p:pRg st="1" end="1"/>
                                            </p:txEl>
                                          </p:spTgt>
                                        </p:tgtEl>
                                        <p:attrNameLst>
                                          <p:attrName>style.visibility</p:attrName>
                                        </p:attrNameLst>
                                      </p:cBhvr>
                                      <p:to>
                                        <p:strVal val="visible"/>
                                      </p:to>
                                    </p:set>
                                    <p:animEffect transition="in" filter="dissolve">
                                      <p:cBhvr>
                                        <p:cTn id="18" dur="500"/>
                                        <p:tgtEl>
                                          <p:spTgt spid="9">
                                            <p:txEl>
                                              <p:pRg st="1" end="1"/>
                                            </p:txEl>
                                          </p:spTgt>
                                        </p:tgtEl>
                                      </p:cBhvr>
                                    </p:animEffect>
                                  </p:childTnLst>
                                </p:cTn>
                              </p:par>
                              <p:par>
                                <p:cTn id="19" presetID="9" presetClass="entr" presetSubtype="0" fill="hold" nodeType="withEffect">
                                  <p:stCondLst>
                                    <p:cond delay="0"/>
                                  </p:stCondLst>
                                  <p:childTnLst>
                                    <p:set>
                                      <p:cBhvr>
                                        <p:cTn id="20" dur="1" fill="hold">
                                          <p:stCondLst>
                                            <p:cond delay="0"/>
                                          </p:stCondLst>
                                        </p:cTn>
                                        <p:tgtEl>
                                          <p:spTgt spid="9">
                                            <p:txEl>
                                              <p:pRg st="2" end="2"/>
                                            </p:txEl>
                                          </p:spTgt>
                                        </p:tgtEl>
                                        <p:attrNameLst>
                                          <p:attrName>style.visibility</p:attrName>
                                        </p:attrNameLst>
                                      </p:cBhvr>
                                      <p:to>
                                        <p:strVal val="visible"/>
                                      </p:to>
                                    </p:set>
                                    <p:animEffect transition="in" filter="dissolve">
                                      <p:cBhvr>
                                        <p:cTn id="21" dur="500"/>
                                        <p:tgtEl>
                                          <p:spTgt spid="9">
                                            <p:txEl>
                                              <p:pRg st="2" end="2"/>
                                            </p:txEl>
                                          </p:spTgt>
                                        </p:tgtEl>
                                      </p:cBhvr>
                                    </p:animEffect>
                                  </p:childTnLst>
                                </p:cTn>
                              </p:par>
                              <p:par>
                                <p:cTn id="22" presetID="9" presetClass="entr" presetSubtype="0" fill="hold" nodeType="withEffect">
                                  <p:stCondLst>
                                    <p:cond delay="0"/>
                                  </p:stCondLst>
                                  <p:childTnLst>
                                    <p:set>
                                      <p:cBhvr>
                                        <p:cTn id="23" dur="1" fill="hold">
                                          <p:stCondLst>
                                            <p:cond delay="0"/>
                                          </p:stCondLst>
                                        </p:cTn>
                                        <p:tgtEl>
                                          <p:spTgt spid="9">
                                            <p:txEl>
                                              <p:pRg st="3" end="3"/>
                                            </p:txEl>
                                          </p:spTgt>
                                        </p:tgtEl>
                                        <p:attrNameLst>
                                          <p:attrName>style.visibility</p:attrName>
                                        </p:attrNameLst>
                                      </p:cBhvr>
                                      <p:to>
                                        <p:strVal val="visible"/>
                                      </p:to>
                                    </p:set>
                                    <p:animEffect transition="in" filter="dissolve">
                                      <p:cBhvr>
                                        <p:cTn id="24" dur="500"/>
                                        <p:tgtEl>
                                          <p:spTgt spid="9">
                                            <p:txEl>
                                              <p:pRg st="3" end="3"/>
                                            </p:txEl>
                                          </p:spTgt>
                                        </p:tgtEl>
                                      </p:cBhvr>
                                    </p:animEffect>
                                  </p:childTnLst>
                                </p:cTn>
                              </p:par>
                              <p:par>
                                <p:cTn id="25" presetID="9" presetClass="entr" presetSubtype="0" fill="hold" nodeType="withEffect">
                                  <p:stCondLst>
                                    <p:cond delay="0"/>
                                  </p:stCondLst>
                                  <p:childTnLst>
                                    <p:set>
                                      <p:cBhvr>
                                        <p:cTn id="26" dur="1" fill="hold">
                                          <p:stCondLst>
                                            <p:cond delay="0"/>
                                          </p:stCondLst>
                                        </p:cTn>
                                        <p:tgtEl>
                                          <p:spTgt spid="9">
                                            <p:txEl>
                                              <p:pRg st="4" end="4"/>
                                            </p:txEl>
                                          </p:spTgt>
                                        </p:tgtEl>
                                        <p:attrNameLst>
                                          <p:attrName>style.visibility</p:attrName>
                                        </p:attrNameLst>
                                      </p:cBhvr>
                                      <p:to>
                                        <p:strVal val="visible"/>
                                      </p:to>
                                    </p:set>
                                    <p:animEffect transition="in" filter="dissolve">
                                      <p:cBhvr>
                                        <p:cTn id="27" dur="500"/>
                                        <p:tgtEl>
                                          <p:spTgt spid="9">
                                            <p:txEl>
                                              <p:pRg st="4" end="4"/>
                                            </p:txEl>
                                          </p:spTgt>
                                        </p:tgtEl>
                                      </p:cBhvr>
                                    </p:animEffect>
                                  </p:childTnLst>
                                </p:cTn>
                              </p:par>
                              <p:par>
                                <p:cTn id="28" presetID="9" presetClass="entr" presetSubtype="0" fill="hold" nodeType="withEffect">
                                  <p:stCondLst>
                                    <p:cond delay="0"/>
                                  </p:stCondLst>
                                  <p:childTnLst>
                                    <p:set>
                                      <p:cBhvr>
                                        <p:cTn id="29" dur="1" fill="hold">
                                          <p:stCondLst>
                                            <p:cond delay="0"/>
                                          </p:stCondLst>
                                        </p:cTn>
                                        <p:tgtEl>
                                          <p:spTgt spid="9">
                                            <p:txEl>
                                              <p:pRg st="5" end="5"/>
                                            </p:txEl>
                                          </p:spTgt>
                                        </p:tgtEl>
                                        <p:attrNameLst>
                                          <p:attrName>style.visibility</p:attrName>
                                        </p:attrNameLst>
                                      </p:cBhvr>
                                      <p:to>
                                        <p:strVal val="visible"/>
                                      </p:to>
                                    </p:set>
                                    <p:animEffect transition="in" filter="dissolve">
                                      <p:cBhvr>
                                        <p:cTn id="30" dur="500"/>
                                        <p:tgtEl>
                                          <p:spTgt spid="9">
                                            <p:txEl>
                                              <p:pRg st="5" end="5"/>
                                            </p:txEl>
                                          </p:spTgt>
                                        </p:tgtEl>
                                      </p:cBhvr>
                                    </p:animEffect>
                                  </p:childTnLst>
                                </p:cTn>
                              </p:par>
                              <p:par>
                                <p:cTn id="31" presetID="9" presetClass="entr" presetSubtype="0" fill="hold" nodeType="withEffect">
                                  <p:stCondLst>
                                    <p:cond delay="0"/>
                                  </p:stCondLst>
                                  <p:childTnLst>
                                    <p:set>
                                      <p:cBhvr>
                                        <p:cTn id="32" dur="1" fill="hold">
                                          <p:stCondLst>
                                            <p:cond delay="0"/>
                                          </p:stCondLst>
                                        </p:cTn>
                                        <p:tgtEl>
                                          <p:spTgt spid="9">
                                            <p:txEl>
                                              <p:pRg st="6" end="6"/>
                                            </p:txEl>
                                          </p:spTgt>
                                        </p:tgtEl>
                                        <p:attrNameLst>
                                          <p:attrName>style.visibility</p:attrName>
                                        </p:attrNameLst>
                                      </p:cBhvr>
                                      <p:to>
                                        <p:strVal val="visible"/>
                                      </p:to>
                                    </p:set>
                                    <p:animEffect transition="in" filter="dissolve">
                                      <p:cBhvr>
                                        <p:cTn id="33" dur="500"/>
                                        <p:tgtEl>
                                          <p:spTgt spid="9">
                                            <p:txEl>
                                              <p:pRg st="6" end="6"/>
                                            </p:txEl>
                                          </p:spTgt>
                                        </p:tgtEl>
                                      </p:cBhvr>
                                    </p:animEffect>
                                  </p:childTnLst>
                                </p:cTn>
                              </p:par>
                              <p:par>
                                <p:cTn id="34" presetID="9" presetClass="entr" presetSubtype="0" fill="hold" nodeType="withEffect">
                                  <p:stCondLst>
                                    <p:cond delay="0"/>
                                  </p:stCondLst>
                                  <p:childTnLst>
                                    <p:set>
                                      <p:cBhvr>
                                        <p:cTn id="35" dur="1" fill="hold">
                                          <p:stCondLst>
                                            <p:cond delay="0"/>
                                          </p:stCondLst>
                                        </p:cTn>
                                        <p:tgtEl>
                                          <p:spTgt spid="9">
                                            <p:txEl>
                                              <p:pRg st="7" end="7"/>
                                            </p:txEl>
                                          </p:spTgt>
                                        </p:tgtEl>
                                        <p:attrNameLst>
                                          <p:attrName>style.visibility</p:attrName>
                                        </p:attrNameLst>
                                      </p:cBhvr>
                                      <p:to>
                                        <p:strVal val="visible"/>
                                      </p:to>
                                    </p:set>
                                    <p:animEffect transition="in" filter="dissolve">
                                      <p:cBhvr>
                                        <p:cTn id="36" dur="500"/>
                                        <p:tgtEl>
                                          <p:spTgt spid="9">
                                            <p:txEl>
                                              <p:pRg st="7" end="7"/>
                                            </p:txEl>
                                          </p:spTgt>
                                        </p:tgtEl>
                                      </p:cBhvr>
                                    </p:animEffect>
                                  </p:childTnLst>
                                </p:cTn>
                              </p:par>
                              <p:par>
                                <p:cTn id="37" presetID="42" presetClass="entr" presetSubtype="0" fill="hold" nodeType="with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1000"/>
                                        <p:tgtEl>
                                          <p:spTgt spid="5"/>
                                        </p:tgtEl>
                                      </p:cBhvr>
                                    </p:animEffect>
                                    <p:anim calcmode="lin" valueType="num">
                                      <p:cBhvr>
                                        <p:cTn id="40" dur="1000" fill="hold"/>
                                        <p:tgtEl>
                                          <p:spTgt spid="5"/>
                                        </p:tgtEl>
                                        <p:attrNameLst>
                                          <p:attrName>ppt_x</p:attrName>
                                        </p:attrNameLst>
                                      </p:cBhvr>
                                      <p:tavLst>
                                        <p:tav tm="0">
                                          <p:val>
                                            <p:strVal val="#ppt_x"/>
                                          </p:val>
                                        </p:tav>
                                        <p:tav tm="100000">
                                          <p:val>
                                            <p:strVal val="#ppt_x"/>
                                          </p:val>
                                        </p:tav>
                                      </p:tavLst>
                                    </p:anim>
                                    <p:anim calcmode="lin" valueType="num">
                                      <p:cBhvr>
                                        <p:cTn id="41" dur="1000" fill="hold"/>
                                        <p:tgtEl>
                                          <p:spTgt spid="5"/>
                                        </p:tgtEl>
                                        <p:attrNameLst>
                                          <p:attrName>ppt_y</p:attrName>
                                        </p:attrNameLst>
                                      </p:cBhvr>
                                      <p:tavLst>
                                        <p:tav tm="0">
                                          <p:val>
                                            <p:strVal val="#ppt_y+.1"/>
                                          </p:val>
                                        </p:tav>
                                        <p:tav tm="100000">
                                          <p:val>
                                            <p:strVal val="#ppt_y"/>
                                          </p:val>
                                        </p:tav>
                                      </p:tavLst>
                                    </p:anim>
                                  </p:childTnLst>
                                </p:cTn>
                              </p:par>
                              <p:par>
                                <p:cTn id="42" presetID="22" presetClass="entr" presetSubtype="2" fill="hold" grpId="0" nodeType="with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right)">
                                      <p:cBhvr>
                                        <p:cTn id="4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P spid="6"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itchFamily="34" charset="-122"/>
              <a:ea typeface="微软雅黑"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3" y="387005"/>
            <a:ext cx="3263189"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赏析人物形象</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59015" y="1188762"/>
            <a:ext cx="11473969" cy="874407"/>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文中有三次对祥林嫂的肖像描写，各有什么变化？其中的变化说明了什么？肖像中你印象最深的是什么？找出相关描写，分析祥林嫂的形象特点并体会这些描写的作用。</a:t>
            </a:r>
          </a:p>
        </p:txBody>
      </p:sp>
      <p:graphicFrame>
        <p:nvGraphicFramePr>
          <p:cNvPr id="2" name="表格 1">
            <a:extLst>
              <a:ext uri="{FF2B5EF4-FFF2-40B4-BE49-F238E27FC236}">
                <a16:creationId xmlns:a16="http://schemas.microsoft.com/office/drawing/2014/main" id="{19D59ED8-4674-2C45-AAB6-E0A2856CA164}"/>
              </a:ext>
            </a:extLst>
          </p:cNvPr>
          <p:cNvGraphicFramePr>
            <a:graphicFrameLocks noGrp="1"/>
          </p:cNvGraphicFramePr>
          <p:nvPr/>
        </p:nvGraphicFramePr>
        <p:xfrm>
          <a:off x="243387" y="2403262"/>
          <a:ext cx="7547212" cy="4023360"/>
        </p:xfrm>
        <a:graphic>
          <a:graphicData uri="http://schemas.openxmlformats.org/drawingml/2006/table">
            <a:tbl>
              <a:tblPr>
                <a:tableStyleId>{5C22544A-7EE6-4342-B048-85BDC9FD1C3A}</a:tableStyleId>
              </a:tblPr>
              <a:tblGrid>
                <a:gridCol w="1220549">
                  <a:extLst>
                    <a:ext uri="{9D8B030D-6E8A-4147-A177-3AD203B41FA5}">
                      <a16:colId xmlns:a16="http://schemas.microsoft.com/office/drawing/2014/main" val="3871196171"/>
                    </a:ext>
                  </a:extLst>
                </a:gridCol>
                <a:gridCol w="1901486">
                  <a:extLst>
                    <a:ext uri="{9D8B030D-6E8A-4147-A177-3AD203B41FA5}">
                      <a16:colId xmlns:a16="http://schemas.microsoft.com/office/drawing/2014/main" val="3048397099"/>
                    </a:ext>
                  </a:extLst>
                </a:gridCol>
                <a:gridCol w="2000599">
                  <a:extLst>
                    <a:ext uri="{9D8B030D-6E8A-4147-A177-3AD203B41FA5}">
                      <a16:colId xmlns:a16="http://schemas.microsoft.com/office/drawing/2014/main" val="377857160"/>
                    </a:ext>
                  </a:extLst>
                </a:gridCol>
                <a:gridCol w="2424578">
                  <a:extLst>
                    <a:ext uri="{9D8B030D-6E8A-4147-A177-3AD203B41FA5}">
                      <a16:colId xmlns:a16="http://schemas.microsoft.com/office/drawing/2014/main" val="233911432"/>
                    </a:ext>
                  </a:extLst>
                </a:gridCol>
              </a:tblGrid>
              <a:tr h="266381">
                <a:tc>
                  <a:txBody>
                    <a:bodyPr vert="horz" wrap="square"/>
                    <a:lstStyle/>
                    <a:p>
                      <a:pPr algn="ctr">
                        <a:lnSpc>
                          <a:spcPct val="150000"/>
                        </a:lnSpc>
                      </a:pPr>
                      <a:r>
                        <a:rPr lang="en-US" sz="1600" kern="100">
                          <a:solidFill>
                            <a:schemeClr val="bg1"/>
                          </a:solidFill>
                          <a:effectLst/>
                          <a:latin typeface="Microsoft YaHei" panose="020b0503020204020204" pitchFamily="34" charset="-122"/>
                          <a:ea typeface="Microsoft YaHei" panose="020b0503020204020204" pitchFamily="34" charset="-122"/>
                        </a:rPr>
                        <a:t> </a:t>
                      </a:r>
                      <a:endParaRPr lang="zh-CN" sz="1600" kern="100">
                        <a:solidFill>
                          <a:schemeClr val="bg1"/>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solidFill>
                      <a:schemeClr val="tx1"/>
                    </a:solidFill>
                  </a:tcPr>
                </a:tc>
                <a:tc>
                  <a:txBody>
                    <a:bodyPr vert="horz" wrap="square"/>
                    <a:lstStyle/>
                    <a:p>
                      <a:pPr algn="ctr">
                        <a:lnSpc>
                          <a:spcPct val="150000"/>
                        </a:lnSpc>
                      </a:pPr>
                      <a:r>
                        <a:rPr lang="zh-CN" sz="1600" kern="100">
                          <a:solidFill>
                            <a:schemeClr val="bg1"/>
                          </a:solidFill>
                          <a:effectLst/>
                          <a:latin typeface="Microsoft YaHei" panose="020b0503020204020204" pitchFamily="34" charset="-122"/>
                          <a:ea typeface="Microsoft YaHei" panose="020b0503020204020204" pitchFamily="34" charset="-122"/>
                        </a:rPr>
                        <a:t>第一次</a:t>
                      </a:r>
                      <a:endParaRPr lang="zh-CN" sz="1600" kern="100">
                        <a:solidFill>
                          <a:schemeClr val="bg1"/>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solidFill>
                      <a:schemeClr val="tx1"/>
                    </a:solidFill>
                  </a:tcPr>
                </a:tc>
                <a:tc>
                  <a:txBody>
                    <a:bodyPr vert="horz" wrap="square"/>
                    <a:lstStyle/>
                    <a:p>
                      <a:pPr algn="ctr">
                        <a:lnSpc>
                          <a:spcPct val="150000"/>
                        </a:lnSpc>
                      </a:pPr>
                      <a:r>
                        <a:rPr lang="zh-CN" sz="1600" kern="100">
                          <a:solidFill>
                            <a:schemeClr val="bg1"/>
                          </a:solidFill>
                          <a:effectLst/>
                          <a:latin typeface="Microsoft YaHei" panose="020b0503020204020204" pitchFamily="34" charset="-122"/>
                          <a:ea typeface="Microsoft YaHei" panose="020b0503020204020204" pitchFamily="34" charset="-122"/>
                        </a:rPr>
                        <a:t>第二次</a:t>
                      </a:r>
                      <a:endParaRPr lang="zh-CN" sz="1600" kern="100">
                        <a:solidFill>
                          <a:schemeClr val="bg1"/>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solidFill>
                      <a:schemeClr val="tx1"/>
                    </a:solidFill>
                  </a:tcPr>
                </a:tc>
                <a:tc>
                  <a:txBody>
                    <a:bodyPr vert="horz" wrap="square"/>
                    <a:lstStyle/>
                    <a:p>
                      <a:pPr algn="ctr">
                        <a:lnSpc>
                          <a:spcPct val="150000"/>
                        </a:lnSpc>
                      </a:pPr>
                      <a:r>
                        <a:rPr lang="zh-CN" sz="1600" kern="100">
                          <a:solidFill>
                            <a:schemeClr val="bg1"/>
                          </a:solidFill>
                          <a:effectLst/>
                          <a:latin typeface="Microsoft YaHei" panose="020b0503020204020204" pitchFamily="34" charset="-122"/>
                          <a:ea typeface="Microsoft YaHei" panose="020b0503020204020204" pitchFamily="34" charset="-122"/>
                        </a:rPr>
                        <a:t>第三次</a:t>
                      </a:r>
                      <a:endParaRPr lang="zh-CN" sz="1600" kern="100">
                        <a:solidFill>
                          <a:schemeClr val="bg1"/>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solidFill>
                      <a:schemeClr val="tx1"/>
                    </a:solidFill>
                  </a:tcPr>
                </a:tc>
                <a:extLst>
                  <a:ext uri="{0D108BD9-81ED-4DB2-BD59-A6C34878D82A}">
                    <a16:rowId xmlns:a16="http://schemas.microsoft.com/office/drawing/2014/main" val="3678774352"/>
                  </a:ext>
                </a:extLst>
              </a:tr>
              <a:tr h="253731">
                <a:tc>
                  <a:txBody>
                    <a:bodyPr vert="horz" wrap="square"/>
                    <a:lstStyle/>
                    <a:p>
                      <a:pPr algn="ctr">
                        <a:lnSpc>
                          <a:spcPct val="150000"/>
                        </a:lnSpc>
                      </a:pPr>
                      <a:r>
                        <a:rPr lang="zh-CN" sz="1600" kern="100">
                          <a:solidFill>
                            <a:schemeClr val="bg1"/>
                          </a:solidFill>
                          <a:effectLst/>
                          <a:latin typeface="Microsoft YaHei" panose="020b0503020204020204" pitchFamily="34" charset="-122"/>
                          <a:ea typeface="Microsoft YaHei" panose="020b0503020204020204" pitchFamily="34" charset="-122"/>
                        </a:rPr>
                        <a:t>脸色</a:t>
                      </a:r>
                      <a:endParaRPr lang="zh-CN" sz="1600" kern="100">
                        <a:solidFill>
                          <a:schemeClr val="bg1"/>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solidFill>
                      <a:schemeClr val="tx1"/>
                    </a:solidFill>
                  </a:tcPr>
                </a:tc>
                <a:tc>
                  <a:txBody>
                    <a:bodyPr vert="horz" wrap="square"/>
                    <a:lstStyle/>
                    <a:p>
                      <a:pPr algn="ctr">
                        <a:lnSpc>
                          <a:spcPct val="150000"/>
                        </a:lnSpc>
                      </a:pPr>
                      <a:r>
                        <a:rPr lang="zh-CN" sz="1600" kern="100">
                          <a:solidFill>
                            <a:srgbClr val="C00000"/>
                          </a:solidFill>
                          <a:effectLst/>
                          <a:latin typeface="Microsoft YaHei" panose="020b0503020204020204" pitchFamily="34" charset="-122"/>
                          <a:ea typeface="Microsoft YaHei" panose="020b0503020204020204" pitchFamily="34" charset="-122"/>
                        </a:rPr>
                        <a:t>青黄</a:t>
                      </a:r>
                      <a:endParaRPr lang="zh-CN" sz="16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tc>
                  <a:txBody>
                    <a:bodyPr vert="horz" wrap="square"/>
                    <a:lstStyle/>
                    <a:p>
                      <a:pPr algn="ctr">
                        <a:lnSpc>
                          <a:spcPct val="150000"/>
                        </a:lnSpc>
                      </a:pPr>
                      <a:r>
                        <a:rPr lang="zh-CN" sz="1600" kern="100">
                          <a:solidFill>
                            <a:srgbClr val="C00000"/>
                          </a:solidFill>
                          <a:effectLst/>
                          <a:latin typeface="Microsoft YaHei" panose="020b0503020204020204" pitchFamily="34" charset="-122"/>
                          <a:ea typeface="Microsoft YaHei" panose="020b0503020204020204" pitchFamily="34" charset="-122"/>
                        </a:rPr>
                        <a:t>青黄</a:t>
                      </a:r>
                      <a:endParaRPr lang="zh-CN" sz="16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tc>
                  <a:txBody>
                    <a:bodyPr vert="horz" wrap="square"/>
                    <a:lstStyle/>
                    <a:p>
                      <a:pPr algn="ctr">
                        <a:lnSpc>
                          <a:spcPct val="150000"/>
                        </a:lnSpc>
                      </a:pPr>
                      <a:r>
                        <a:rPr lang="zh-CN" sz="1600" kern="100">
                          <a:solidFill>
                            <a:srgbClr val="C00000"/>
                          </a:solidFill>
                          <a:effectLst/>
                          <a:latin typeface="Microsoft YaHei" panose="020b0503020204020204" pitchFamily="34" charset="-122"/>
                          <a:ea typeface="Microsoft YaHei" panose="020b0503020204020204" pitchFamily="34" charset="-122"/>
                        </a:rPr>
                        <a:t>黄中带黑</a:t>
                      </a:r>
                      <a:endParaRPr lang="zh-CN" sz="16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extLst>
                  <a:ext uri="{0D108BD9-81ED-4DB2-BD59-A6C34878D82A}">
                    <a16:rowId xmlns:a16="http://schemas.microsoft.com/office/drawing/2014/main" val="3532026457"/>
                  </a:ext>
                </a:extLst>
              </a:tr>
              <a:tr h="253731">
                <a:tc>
                  <a:txBody>
                    <a:bodyPr vert="horz" wrap="square"/>
                    <a:lstStyle/>
                    <a:p>
                      <a:pPr algn="ctr">
                        <a:lnSpc>
                          <a:spcPct val="150000"/>
                        </a:lnSpc>
                      </a:pPr>
                      <a:r>
                        <a:rPr lang="zh-CN" sz="1600" kern="100">
                          <a:solidFill>
                            <a:schemeClr val="bg1"/>
                          </a:solidFill>
                          <a:effectLst/>
                          <a:latin typeface="Microsoft YaHei" panose="020b0503020204020204" pitchFamily="34" charset="-122"/>
                          <a:ea typeface="Microsoft YaHei" panose="020b0503020204020204" pitchFamily="34" charset="-122"/>
                        </a:rPr>
                        <a:t>两颊</a:t>
                      </a:r>
                      <a:endParaRPr lang="zh-CN" sz="1600" kern="100">
                        <a:solidFill>
                          <a:schemeClr val="bg1"/>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solidFill>
                      <a:schemeClr val="tx1"/>
                    </a:solidFill>
                  </a:tcPr>
                </a:tc>
                <a:tc>
                  <a:txBody>
                    <a:bodyPr vert="horz" wrap="square"/>
                    <a:lstStyle/>
                    <a:p>
                      <a:pPr algn="ctr">
                        <a:lnSpc>
                          <a:spcPct val="150000"/>
                        </a:lnSpc>
                      </a:pPr>
                      <a:r>
                        <a:rPr lang="zh-CN" sz="1600" kern="100">
                          <a:solidFill>
                            <a:srgbClr val="C00000"/>
                          </a:solidFill>
                          <a:effectLst/>
                          <a:latin typeface="Microsoft YaHei" panose="020b0503020204020204" pitchFamily="34" charset="-122"/>
                          <a:ea typeface="Microsoft YaHei" panose="020b0503020204020204" pitchFamily="34" charset="-122"/>
                        </a:rPr>
                        <a:t>红的</a:t>
                      </a:r>
                      <a:endParaRPr lang="zh-CN" sz="16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tc>
                  <a:txBody>
                    <a:bodyPr vert="horz" wrap="square"/>
                    <a:lstStyle/>
                    <a:p>
                      <a:pPr algn="ctr">
                        <a:lnSpc>
                          <a:spcPct val="150000"/>
                        </a:lnSpc>
                      </a:pPr>
                      <a:r>
                        <a:rPr lang="zh-CN" sz="1600" kern="100">
                          <a:solidFill>
                            <a:srgbClr val="C00000"/>
                          </a:solidFill>
                          <a:effectLst/>
                          <a:latin typeface="Microsoft YaHei" panose="020b0503020204020204" pitchFamily="34" charset="-122"/>
                          <a:ea typeface="Microsoft YaHei" panose="020b0503020204020204" pitchFamily="34" charset="-122"/>
                        </a:rPr>
                        <a:t>消失了血色</a:t>
                      </a:r>
                      <a:endParaRPr lang="zh-CN" sz="16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tc>
                  <a:txBody>
                    <a:bodyPr vert="horz" wrap="square"/>
                    <a:lstStyle/>
                    <a:p>
                      <a:pPr algn="ctr">
                        <a:lnSpc>
                          <a:spcPct val="150000"/>
                        </a:lnSpc>
                      </a:pPr>
                      <a:r>
                        <a:rPr lang="zh-CN" sz="1600" kern="100">
                          <a:solidFill>
                            <a:srgbClr val="C00000"/>
                          </a:solidFill>
                          <a:effectLst/>
                          <a:latin typeface="Microsoft YaHei" panose="020b0503020204020204" pitchFamily="34" charset="-122"/>
                          <a:ea typeface="Microsoft YaHei" panose="020b0503020204020204" pitchFamily="34" charset="-122"/>
                        </a:rPr>
                        <a:t>消尽了先前悲哀的神色</a:t>
                      </a:r>
                      <a:endParaRPr lang="zh-CN" sz="16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extLst>
                  <a:ext uri="{0D108BD9-81ED-4DB2-BD59-A6C34878D82A}">
                    <a16:rowId xmlns:a16="http://schemas.microsoft.com/office/drawing/2014/main" val="1973573653"/>
                  </a:ext>
                </a:extLst>
              </a:tr>
              <a:tr h="855237">
                <a:tc>
                  <a:txBody>
                    <a:bodyPr vert="horz" wrap="square"/>
                    <a:lstStyle/>
                    <a:p>
                      <a:pPr algn="ctr">
                        <a:lnSpc>
                          <a:spcPct val="150000"/>
                        </a:lnSpc>
                      </a:pPr>
                      <a:r>
                        <a:rPr lang="zh-CN" sz="1600" kern="100">
                          <a:solidFill>
                            <a:schemeClr val="bg1"/>
                          </a:solidFill>
                          <a:effectLst/>
                          <a:latin typeface="Microsoft YaHei" panose="020b0503020204020204" pitchFamily="34" charset="-122"/>
                          <a:ea typeface="Microsoft YaHei" panose="020b0503020204020204" pitchFamily="34" charset="-122"/>
                        </a:rPr>
                        <a:t>眼睛</a:t>
                      </a:r>
                      <a:endParaRPr lang="zh-CN" sz="1600" kern="100">
                        <a:solidFill>
                          <a:schemeClr val="bg1"/>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solidFill>
                      <a:schemeClr val="tx1"/>
                    </a:solidFill>
                  </a:tcPr>
                </a:tc>
                <a:tc>
                  <a:txBody>
                    <a:bodyPr vert="horz" wrap="square"/>
                    <a:lstStyle/>
                    <a:p>
                      <a:pPr algn="ctr">
                        <a:lnSpc>
                          <a:spcPct val="150000"/>
                        </a:lnSpc>
                      </a:pPr>
                      <a:r>
                        <a:rPr lang="zh-CN" sz="1600" kern="100">
                          <a:solidFill>
                            <a:srgbClr val="C00000"/>
                          </a:solidFill>
                          <a:effectLst/>
                          <a:latin typeface="Microsoft YaHei" panose="020b0503020204020204" pitchFamily="34" charset="-122"/>
                          <a:ea typeface="Microsoft YaHei" panose="020b0503020204020204" pitchFamily="34" charset="-122"/>
                        </a:rPr>
                        <a:t>顺着眼</a:t>
                      </a:r>
                      <a:endParaRPr lang="zh-CN" sz="16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tc>
                  <a:txBody>
                    <a:bodyPr vert="horz" wrap="square"/>
                    <a:lstStyle/>
                    <a:p>
                      <a:pPr algn="l">
                        <a:lnSpc>
                          <a:spcPct val="150000"/>
                        </a:lnSpc>
                      </a:pPr>
                      <a:r>
                        <a:rPr lang="zh-CN" sz="1600" kern="100">
                          <a:solidFill>
                            <a:srgbClr val="C00000"/>
                          </a:solidFill>
                          <a:effectLst/>
                          <a:latin typeface="Microsoft YaHei" panose="020b0503020204020204" pitchFamily="34" charset="-122"/>
                          <a:ea typeface="Microsoft YaHei" panose="020b0503020204020204" pitchFamily="34" charset="-122"/>
                        </a:rPr>
                        <a:t>顺着眼，眼角上带些泪痕，眼光也没有先前那样精神了</a:t>
                      </a:r>
                      <a:endParaRPr lang="zh-CN" sz="16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tc>
                  <a:txBody>
                    <a:bodyPr vert="horz" wrap="square"/>
                    <a:lstStyle/>
                    <a:p>
                      <a:pPr algn="l">
                        <a:lnSpc>
                          <a:spcPct val="150000"/>
                        </a:lnSpc>
                      </a:pPr>
                      <a:r>
                        <a:rPr lang="zh-CN" sz="1600" kern="100">
                          <a:solidFill>
                            <a:srgbClr val="C00000"/>
                          </a:solidFill>
                          <a:effectLst/>
                          <a:latin typeface="Microsoft YaHei" panose="020b0503020204020204" pitchFamily="34" charset="-122"/>
                          <a:ea typeface="Microsoft YaHei" panose="020b0503020204020204" pitchFamily="34" charset="-122"/>
                        </a:rPr>
                        <a:t>只有那眼珠间或一轮，还可以表示她是一个活物</a:t>
                      </a:r>
                      <a:endParaRPr lang="zh-CN" sz="16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extLst>
                  <a:ext uri="{0D108BD9-81ED-4DB2-BD59-A6C34878D82A}">
                    <a16:rowId xmlns:a16="http://schemas.microsoft.com/office/drawing/2014/main" val="418978626"/>
                  </a:ext>
                </a:extLst>
              </a:tr>
              <a:tr h="567134">
                <a:tc>
                  <a:txBody>
                    <a:bodyPr vert="horz" wrap="square"/>
                    <a:lstStyle/>
                    <a:p>
                      <a:pPr algn="ctr">
                        <a:lnSpc>
                          <a:spcPct val="150000"/>
                        </a:lnSpc>
                      </a:pPr>
                      <a:r>
                        <a:rPr lang="zh-CN" sz="1600" kern="100">
                          <a:solidFill>
                            <a:schemeClr val="bg1"/>
                          </a:solidFill>
                          <a:effectLst/>
                          <a:latin typeface="Microsoft YaHei" panose="020b0503020204020204" pitchFamily="34" charset="-122"/>
                          <a:ea typeface="Microsoft YaHei" panose="020b0503020204020204" pitchFamily="34" charset="-122"/>
                        </a:rPr>
                        <a:t>衣着饰物</a:t>
                      </a:r>
                      <a:r>
                        <a:rPr lang="en-US" sz="1600" kern="100">
                          <a:solidFill>
                            <a:schemeClr val="bg1"/>
                          </a:solidFill>
                          <a:effectLst/>
                          <a:latin typeface="Microsoft YaHei" panose="020b0503020204020204" pitchFamily="34" charset="-122"/>
                          <a:ea typeface="Microsoft YaHei" panose="020b0503020204020204" pitchFamily="34" charset="-122"/>
                        </a:rPr>
                        <a:t>(</a:t>
                      </a:r>
                      <a:r>
                        <a:rPr lang="zh-CN" sz="1600" kern="100">
                          <a:solidFill>
                            <a:schemeClr val="bg1"/>
                          </a:solidFill>
                          <a:effectLst/>
                          <a:latin typeface="Microsoft YaHei" panose="020b0503020204020204" pitchFamily="34" charset="-122"/>
                          <a:ea typeface="Microsoft YaHei" panose="020b0503020204020204" pitchFamily="34" charset="-122"/>
                        </a:rPr>
                        <a:t>用物</a:t>
                      </a:r>
                      <a:r>
                        <a:rPr lang="en-US" sz="1600" kern="100">
                          <a:solidFill>
                            <a:schemeClr val="bg1"/>
                          </a:solidFill>
                          <a:effectLst/>
                          <a:latin typeface="Microsoft YaHei" panose="020b0503020204020204" pitchFamily="34" charset="-122"/>
                          <a:ea typeface="Microsoft YaHei" panose="020b0503020204020204" pitchFamily="34" charset="-122"/>
                        </a:rPr>
                        <a:t>)</a:t>
                      </a:r>
                      <a:endParaRPr lang="zh-CN" sz="1600" kern="100">
                        <a:solidFill>
                          <a:schemeClr val="bg1"/>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solidFill>
                      <a:schemeClr val="tx1"/>
                    </a:solidFill>
                  </a:tcPr>
                </a:tc>
                <a:tc>
                  <a:txBody>
                    <a:bodyPr vert="horz" wrap="square"/>
                    <a:lstStyle/>
                    <a:p>
                      <a:pPr algn="l">
                        <a:lnSpc>
                          <a:spcPct val="150000"/>
                        </a:lnSpc>
                      </a:pPr>
                      <a:r>
                        <a:rPr lang="zh-CN" sz="1600" kern="100">
                          <a:solidFill>
                            <a:srgbClr val="C00000"/>
                          </a:solidFill>
                          <a:effectLst/>
                          <a:latin typeface="Microsoft YaHei" panose="020b0503020204020204" pitchFamily="34" charset="-122"/>
                          <a:ea typeface="Microsoft YaHei" panose="020b0503020204020204" pitchFamily="34" charset="-122"/>
                        </a:rPr>
                        <a:t>白头绳，乌裙，蓝夹袄，月白背心</a:t>
                      </a:r>
                      <a:endParaRPr lang="zh-CN" sz="16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tc>
                  <a:txBody>
                    <a:bodyPr vert="horz" wrap="square"/>
                    <a:lstStyle/>
                    <a:p>
                      <a:pPr algn="l">
                        <a:lnSpc>
                          <a:spcPct val="150000"/>
                        </a:lnSpc>
                      </a:pPr>
                      <a:r>
                        <a:rPr lang="zh-CN" sz="1600" kern="100">
                          <a:solidFill>
                            <a:srgbClr val="C00000"/>
                          </a:solidFill>
                          <a:effectLst/>
                          <a:latin typeface="Microsoft YaHei" panose="020b0503020204020204" pitchFamily="34" charset="-122"/>
                          <a:ea typeface="Microsoft YaHei" panose="020b0503020204020204" pitchFamily="34" charset="-122"/>
                        </a:rPr>
                        <a:t>白头绳，乌裙，蓝夹袄，月白背心</a:t>
                      </a:r>
                      <a:endParaRPr lang="zh-CN" sz="16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tc>
                  <a:txBody>
                    <a:bodyPr vert="horz" wrap="square"/>
                    <a:lstStyle/>
                    <a:p>
                      <a:pPr algn="l">
                        <a:lnSpc>
                          <a:spcPct val="150000"/>
                        </a:lnSpc>
                      </a:pPr>
                      <a:r>
                        <a:rPr lang="zh-CN" sz="1600" kern="100">
                          <a:solidFill>
                            <a:srgbClr val="C00000"/>
                          </a:solidFill>
                          <a:effectLst/>
                          <a:latin typeface="Microsoft YaHei" panose="020b0503020204020204" pitchFamily="34" charset="-122"/>
                          <a:ea typeface="Microsoft YaHei" panose="020b0503020204020204" pitchFamily="34" charset="-122"/>
                        </a:rPr>
                        <a:t>竹篮，空的破碗；比她更长的竹竿，下端开了裂</a:t>
                      </a:r>
                      <a:endParaRPr lang="zh-CN" sz="16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extLst>
                  <a:ext uri="{0D108BD9-81ED-4DB2-BD59-A6C34878D82A}">
                    <a16:rowId xmlns:a16="http://schemas.microsoft.com/office/drawing/2014/main" val="2283316856"/>
                  </a:ext>
                </a:extLst>
              </a:tr>
              <a:tr h="855237">
                <a:tc>
                  <a:txBody>
                    <a:bodyPr vert="horz" wrap="square"/>
                    <a:lstStyle/>
                    <a:p>
                      <a:pPr algn="ctr">
                        <a:lnSpc>
                          <a:spcPct val="150000"/>
                        </a:lnSpc>
                      </a:pPr>
                      <a:r>
                        <a:rPr lang="zh-CN" sz="1600" kern="100">
                          <a:solidFill>
                            <a:schemeClr val="bg1"/>
                          </a:solidFill>
                          <a:effectLst/>
                          <a:latin typeface="Microsoft YaHei" panose="020b0503020204020204" pitchFamily="34" charset="-122"/>
                          <a:ea typeface="Microsoft YaHei" panose="020b0503020204020204" pitchFamily="34" charset="-122"/>
                        </a:rPr>
                        <a:t>形象特点</a:t>
                      </a:r>
                      <a:endParaRPr lang="zh-CN" sz="1600" kern="100">
                        <a:solidFill>
                          <a:schemeClr val="bg1"/>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solidFill>
                      <a:schemeClr val="tx1"/>
                    </a:solidFill>
                  </a:tcPr>
                </a:tc>
                <a:tc>
                  <a:txBody>
                    <a:bodyPr vert="horz" wrap="square"/>
                    <a:lstStyle/>
                    <a:p>
                      <a:pPr algn="l">
                        <a:lnSpc>
                          <a:spcPct val="150000"/>
                        </a:lnSpc>
                      </a:pPr>
                      <a:r>
                        <a:rPr lang="zh-CN" sz="1600" kern="100">
                          <a:solidFill>
                            <a:srgbClr val="C00000"/>
                          </a:solidFill>
                          <a:effectLst/>
                          <a:latin typeface="Microsoft YaHei" panose="020b0503020204020204" pitchFamily="34" charset="-122"/>
                          <a:ea typeface="Microsoft YaHei" panose="020b0503020204020204" pitchFamily="34" charset="-122"/>
                        </a:rPr>
                        <a:t>年轻寡妇，生活贫困，但身体还健康，精力充沛</a:t>
                      </a:r>
                      <a:endParaRPr lang="zh-CN" sz="16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tc>
                  <a:txBody>
                    <a:bodyPr vert="horz" wrap="square"/>
                    <a:lstStyle/>
                    <a:p>
                      <a:pPr algn="l">
                        <a:lnSpc>
                          <a:spcPct val="150000"/>
                        </a:lnSpc>
                      </a:pPr>
                      <a:r>
                        <a:rPr lang="zh-CN" sz="1600" kern="100">
                          <a:solidFill>
                            <a:srgbClr val="C00000"/>
                          </a:solidFill>
                          <a:effectLst/>
                          <a:latin typeface="Microsoft YaHei" panose="020b0503020204020204" pitchFamily="34" charset="-122"/>
                          <a:ea typeface="Microsoft YaHei" panose="020b0503020204020204" pitchFamily="34" charset="-122"/>
                        </a:rPr>
                        <a:t>生活更为贫困，精神上也受到更大打击，健康状况不如从前了</a:t>
                      </a:r>
                      <a:endParaRPr lang="zh-CN" sz="16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tc>
                  <a:txBody>
                    <a:bodyPr vert="horz" wrap="square"/>
                    <a:lstStyle/>
                    <a:p>
                      <a:pPr algn="l">
                        <a:lnSpc>
                          <a:spcPct val="150000"/>
                        </a:lnSpc>
                      </a:pPr>
                      <a:r>
                        <a:rPr lang="zh-CN" sz="1600" kern="100">
                          <a:solidFill>
                            <a:srgbClr val="C00000"/>
                          </a:solidFill>
                          <a:effectLst/>
                          <a:latin typeface="Microsoft YaHei" panose="020b0503020204020204" pitchFamily="34" charset="-122"/>
                          <a:ea typeface="Microsoft YaHei" panose="020b0503020204020204" pitchFamily="34" charset="-122"/>
                        </a:rPr>
                        <a:t>精神已完全麻木、枯竭，物质上一无所有，陷入绝境</a:t>
                      </a:r>
                      <a:endParaRPr lang="zh-CN" sz="16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extLst>
                  <a:ext uri="{0D108BD9-81ED-4DB2-BD59-A6C34878D82A}">
                    <a16:rowId xmlns:a16="http://schemas.microsoft.com/office/drawing/2014/main" val="3039465938"/>
                  </a:ext>
                </a:extLst>
              </a:tr>
            </a:tbl>
          </a:graphicData>
        </a:graphic>
      </p:graphicFrame>
      <p:sp>
        <p:nvSpPr>
          <p:cNvPr id="6" name="文本框 5">
            <a:extLst>
              <a:ext uri="{FF2B5EF4-FFF2-40B4-BE49-F238E27FC236}">
                <a16:creationId xmlns:a16="http://schemas.microsoft.com/office/drawing/2014/main" id="{3D8A3472-6E19-2F4E-9469-A9D298E5CEA8}"/>
              </a:ext>
            </a:extLst>
          </p:cNvPr>
          <p:cNvSpPr txBox="1"/>
          <p:nvPr/>
        </p:nvSpPr>
        <p:spPr>
          <a:xfrm>
            <a:off x="7957920" y="2403262"/>
            <a:ext cx="4016991" cy="3782895"/>
          </a:xfrm>
          <a:prstGeom prst="rect">
            <a:avLst/>
          </a:prstGeom>
          <a:noFill/>
        </p:spPr>
        <p:txBody>
          <a:bodyPr wrap="square" rtlCol="0">
            <a:spAutoFit/>
          </a:bodyPr>
          <a:lstStyle/>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作用：通过这些不断变化的肖像描写，尤其是祥林嫂的眼神变化，展示了人物的内心世界，概括了祥林嫂半生悲惨的经历。通过鲜明的对照反映了祥林嫂悲剧命运的几个阶段，形象地反映了祥林嫂是怎样一步步地被封建礼教和封建思想逼到绝境的，深刻地揭露了封建思想对劳动妇女的摧残和迫害。</a:t>
            </a:r>
          </a:p>
        </p:txBody>
      </p:sp>
    </p:spTree>
    <p:extLst>
      <p:ext uri="{BB962C8B-B14F-4D97-AF65-F5344CB8AC3E}">
        <p14:creationId xmlns:p14="http://schemas.microsoft.com/office/powerpoint/2010/main" val="399267890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9" presetClass="entr" presetSubtype="0"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dissolve">
                                      <p:cBhvr>
                                        <p:cTn id="18" dur="500"/>
                                        <p:tgtEl>
                                          <p:spTgt spid="2"/>
                                        </p:tgtEl>
                                      </p:cBhvr>
                                    </p:animEffec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dissolv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P spid="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119285" y="1329559"/>
            <a:ext cx="6473197" cy="4192943"/>
          </a:xfrm>
          <a:prstGeom prst="rect">
            <a:avLst/>
          </a:prstGeom>
          <a:noFill/>
        </p:spPr>
        <p:txBody>
          <a:bodyPr wrap="square" rtlCol="0">
            <a:spAutoFit/>
          </a:bodyPr>
          <a:lstStyle/>
          <a:p>
            <a:pPr indent="457200">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鲁迅先生在</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狂人日记</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中说：“中国的历史，满本都写着两个字‘吃人’”。在浸透了封建文化环境当中生活着的中国百姓，不敢对生活有什么奢求，他们只求生能存命，死后安魂，可就是这样如此可怜的要求，也会被社会冷漠的拒绝，这就是鲁迅先生所说的“想做奴隶而不得”。在一场鲁镇的年终盛典中，一个可怜的女人竟然连祝福他人的权利都被无情剥夺，究竟是何原因呢？今天就让我们一起走进</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祝福</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，一起走进这个可怜的女人。</a:t>
            </a:r>
          </a:p>
        </p:txBody>
      </p:sp>
      <p:sp>
        <p:nvSpPr>
          <p:cNvPr id="82" name="文本框 81"/>
          <p:cNvSpPr txBox="1"/>
          <p:nvPr/>
        </p:nvSpPr>
        <p:spPr>
          <a:xfrm>
            <a:off x="1891930" y="401960"/>
            <a:ext cx="2055141" cy="523220"/>
          </a:xfrm>
          <a:prstGeom prst="rect">
            <a:avLst/>
          </a:prstGeom>
          <a:noFill/>
          <a:effectLst/>
        </p:spPr>
        <p:txBody>
          <a:bodyPr wrap="square" rtlCol="0">
            <a:spAutoFit/>
          </a:bodyPr>
          <a:lstStyle/>
          <a:p>
            <a:pPr algn="l"/>
            <a:r>
              <a:rPr lang="zh-CN" altLang="en-US" sz="2800" b="1">
                <a:latin typeface="Microsoft YaHei" panose="020b0503020204020204" pitchFamily="34" charset="-122"/>
                <a:ea typeface="Microsoft YaHei" panose="020b0503020204020204" pitchFamily="34" charset="-122"/>
                <a:sym typeface="+mn-ea"/>
              </a:rPr>
              <a:t>激趣导入</a:t>
            </a:r>
            <a:endParaRPr lang="en-US" altLang="zh-CN" sz="2000">
              <a:solidFill>
                <a:schemeClr val="tx1"/>
              </a:solidFill>
              <a:latin typeface="Microsoft YaHei" panose="020b0503020204020204" pitchFamily="34" charset="-122"/>
              <a:ea typeface="Microsoft YaHei" panose="020b0503020204020204" pitchFamily="34" charset="-122"/>
              <a:sym typeface="+mn-ea"/>
            </a:endParaRP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a:extLst>
              <a:ext uri="{FF2B5EF4-FFF2-40B4-BE49-F238E27FC236}">
                <a16:creationId xmlns:a16="http://schemas.microsoft.com/office/drawing/2014/main" id="{C6EF884E-D6BA-DF46-97B2-EF54C161FC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55654" y="1703887"/>
            <a:ext cx="2996681" cy="244028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7" name="图片 6">
            <a:extLst>
              <a:ext uri="{FF2B5EF4-FFF2-40B4-BE49-F238E27FC236}">
                <a16:creationId xmlns:a16="http://schemas.microsoft.com/office/drawing/2014/main" id="{21BA7FC9-CC15-409C-99BA-0CB0A14A99B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28878" y="4302360"/>
            <a:ext cx="1226776" cy="2440284"/>
          </a:xfrm>
          <a:prstGeom prst="rect">
            <a:avLst/>
          </a:prstGeom>
        </p:spPr>
      </p:pic>
    </p:spTree>
    <p:extLst>
      <p:ext uri="{BB962C8B-B14F-4D97-AF65-F5344CB8AC3E}">
        <p14:creationId xmlns:p14="http://schemas.microsoft.com/office/powerpoint/2010/main" val="237192850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1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childTnLst>
                          </p:cTn>
                        </p:par>
                        <p:par>
                          <p:cTn id="14" fill="hold" nodeType="afterGroup">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anim calcmode="lin" valueType="num">
                                      <p:cBhvr>
                                        <p:cTn id="18" dur="500" fill="hold"/>
                                        <p:tgtEl>
                                          <p:spTgt spid="12"/>
                                        </p:tgtEl>
                                        <p:attrNameLst>
                                          <p:attrName>ppt_x</p:attrName>
                                        </p:attrNameLst>
                                      </p:cBhvr>
                                      <p:tavLst>
                                        <p:tav tm="0">
                                          <p:val>
                                            <p:strVal val="#ppt_x"/>
                                          </p:val>
                                        </p:tav>
                                        <p:tav tm="100000">
                                          <p:val>
                                            <p:strVal val="#ppt_x"/>
                                          </p:val>
                                        </p:tav>
                                      </p:tavLst>
                                    </p:anim>
                                    <p:anim calcmode="lin" valueType="num">
                                      <p:cBhvr>
                                        <p:cTn id="19" dur="500" fill="hold"/>
                                        <p:tgtEl>
                                          <p:spTgt spid="1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itchFamily="34" charset="-122"/>
              <a:ea typeface="微软雅黑"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3078616"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赏析人物形象</a:t>
            </a:r>
          </a:p>
        </p:txBody>
      </p:sp>
      <p:sp>
        <p:nvSpPr>
          <p:cNvPr id="9" name="文本框 8">
            <a:extLst>
              <a:ext uri="{FF2B5EF4-FFF2-40B4-BE49-F238E27FC236}">
                <a16:creationId xmlns:a16="http://schemas.microsoft.com/office/drawing/2014/main" id="{C9CA11E4-F8F8-CF40-A292-CF6CB2A17299}"/>
              </a:ext>
            </a:extLst>
          </p:cNvPr>
          <p:cNvSpPr txBox="1"/>
          <p:nvPr/>
        </p:nvSpPr>
        <p:spPr>
          <a:xfrm>
            <a:off x="1158609" y="1212686"/>
            <a:ext cx="9677714" cy="874407"/>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有人说，在当时的社会里，围绕在祥林嫂周围的人，不管亲的疏的、有恶意的无恶意的，都在把她往死路上赶。请根据下表，写出祥林嫂周围的人对她的态度或影响。</a:t>
            </a:r>
          </a:p>
        </p:txBody>
      </p:sp>
      <p:graphicFrame>
        <p:nvGraphicFramePr>
          <p:cNvPr id="3" name="表格 2">
            <a:extLst>
              <a:ext uri="{FF2B5EF4-FFF2-40B4-BE49-F238E27FC236}">
                <a16:creationId xmlns:a16="http://schemas.microsoft.com/office/drawing/2014/main" id="{35D5AB05-DFDA-DE43-B0D2-293A538E15C1}"/>
              </a:ext>
            </a:extLst>
          </p:cNvPr>
          <p:cNvGraphicFramePr>
            <a:graphicFrameLocks noGrp="1"/>
          </p:cNvGraphicFramePr>
          <p:nvPr/>
        </p:nvGraphicFramePr>
        <p:xfrm>
          <a:off x="1158609" y="2413097"/>
          <a:ext cx="9677713" cy="4114800"/>
        </p:xfrm>
        <a:graphic>
          <a:graphicData uri="http://schemas.openxmlformats.org/drawingml/2006/table">
            <a:tbl>
              <a:tblPr>
                <a:tableStyleId>{5C22544A-7EE6-4342-B048-85BDC9FD1C3A}</a:tableStyleId>
              </a:tblPr>
              <a:tblGrid>
                <a:gridCol w="2173653">
                  <a:extLst>
                    <a:ext uri="{9D8B030D-6E8A-4147-A177-3AD203B41FA5}">
                      <a16:colId xmlns:a16="http://schemas.microsoft.com/office/drawing/2014/main" val="1685543542"/>
                    </a:ext>
                  </a:extLst>
                </a:gridCol>
                <a:gridCol w="3752030">
                  <a:extLst>
                    <a:ext uri="{9D8B030D-6E8A-4147-A177-3AD203B41FA5}">
                      <a16:colId xmlns:a16="http://schemas.microsoft.com/office/drawing/2014/main" val="695183741"/>
                    </a:ext>
                  </a:extLst>
                </a:gridCol>
                <a:gridCol w="3752030">
                  <a:extLst>
                    <a:ext uri="{9D8B030D-6E8A-4147-A177-3AD203B41FA5}">
                      <a16:colId xmlns:a16="http://schemas.microsoft.com/office/drawing/2014/main" val="2034494290"/>
                    </a:ext>
                  </a:extLst>
                </a:gridCol>
              </a:tblGrid>
              <a:tr h="0">
                <a:tc>
                  <a:txBody>
                    <a:bodyPr vert="horz" wrap="square"/>
                    <a:lstStyle/>
                    <a:p>
                      <a:pPr algn="ctr">
                        <a:lnSpc>
                          <a:spcPct val="150000"/>
                        </a:lnSpc>
                      </a:pPr>
                      <a:r>
                        <a:rPr lang="en-US" sz="2000" kern="100">
                          <a:solidFill>
                            <a:schemeClr val="bg1"/>
                          </a:solidFill>
                          <a:effectLst/>
                          <a:latin typeface="Microsoft YaHei" panose="020b0503020204020204" pitchFamily="34" charset="-122"/>
                          <a:ea typeface="Microsoft YaHei" panose="020b0503020204020204" pitchFamily="34" charset="-122"/>
                        </a:rPr>
                        <a:t> </a:t>
                      </a:r>
                      <a:endParaRPr lang="zh-CN" sz="2000" kern="100">
                        <a:solidFill>
                          <a:schemeClr val="bg1"/>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solidFill>
                      <a:schemeClr val="tx1"/>
                    </a:solidFill>
                  </a:tcPr>
                </a:tc>
                <a:tc>
                  <a:txBody>
                    <a:bodyPr vert="horz" wrap="square"/>
                    <a:lstStyle/>
                    <a:p>
                      <a:pPr algn="ctr">
                        <a:lnSpc>
                          <a:spcPct val="150000"/>
                        </a:lnSpc>
                      </a:pPr>
                      <a:r>
                        <a:rPr lang="zh-CN" sz="2000" kern="100">
                          <a:solidFill>
                            <a:schemeClr val="bg1"/>
                          </a:solidFill>
                          <a:effectLst/>
                          <a:latin typeface="Microsoft YaHei" panose="020b0503020204020204" pitchFamily="34" charset="-122"/>
                          <a:ea typeface="Microsoft YaHei" panose="020b0503020204020204" pitchFamily="34" charset="-122"/>
                        </a:rPr>
                        <a:t>有关人物</a:t>
                      </a:r>
                      <a:endParaRPr lang="zh-CN" sz="2000" kern="100">
                        <a:solidFill>
                          <a:schemeClr val="bg1"/>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solidFill>
                      <a:schemeClr val="tx1"/>
                    </a:solidFill>
                  </a:tcPr>
                </a:tc>
                <a:tc>
                  <a:txBody>
                    <a:bodyPr vert="horz" wrap="square"/>
                    <a:lstStyle/>
                    <a:p>
                      <a:pPr algn="ctr">
                        <a:lnSpc>
                          <a:spcPct val="150000"/>
                        </a:lnSpc>
                      </a:pPr>
                      <a:r>
                        <a:rPr lang="zh-CN" sz="2000" kern="100">
                          <a:solidFill>
                            <a:schemeClr val="bg1"/>
                          </a:solidFill>
                          <a:effectLst/>
                          <a:latin typeface="Microsoft YaHei" panose="020b0503020204020204" pitchFamily="34" charset="-122"/>
                          <a:ea typeface="Microsoft YaHei" panose="020b0503020204020204" pitchFamily="34" charset="-122"/>
                        </a:rPr>
                        <a:t>对祥林嫂的态度或影响</a:t>
                      </a:r>
                      <a:endParaRPr lang="zh-CN" sz="2000" kern="100">
                        <a:solidFill>
                          <a:schemeClr val="bg1"/>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solidFill>
                      <a:schemeClr val="tx1"/>
                    </a:solidFill>
                  </a:tcPr>
                </a:tc>
                <a:extLst>
                  <a:ext uri="{0D108BD9-81ED-4DB2-BD59-A6C34878D82A}">
                    <a16:rowId xmlns:a16="http://schemas.microsoft.com/office/drawing/2014/main" val="3098234598"/>
                  </a:ext>
                </a:extLst>
              </a:tr>
              <a:tr h="0">
                <a:tc rowSpan="2">
                  <a:txBody>
                    <a:bodyPr vert="horz" wrap="square"/>
                    <a:lstStyle/>
                    <a:p>
                      <a:pPr algn="ctr">
                        <a:lnSpc>
                          <a:spcPct val="150000"/>
                        </a:lnSpc>
                      </a:pPr>
                      <a:r>
                        <a:rPr lang="zh-CN" sz="2000" kern="100">
                          <a:solidFill>
                            <a:schemeClr val="bg1"/>
                          </a:solidFill>
                          <a:effectLst/>
                          <a:latin typeface="Microsoft YaHei" panose="020b0503020204020204" pitchFamily="34" charset="-122"/>
                          <a:ea typeface="Microsoft YaHei" panose="020b0503020204020204" pitchFamily="34" charset="-122"/>
                        </a:rPr>
                        <a:t>初到鲁镇</a:t>
                      </a:r>
                      <a:endParaRPr lang="zh-CN" sz="2000" kern="100">
                        <a:solidFill>
                          <a:schemeClr val="bg1"/>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solidFill>
                      <a:schemeClr val="tx1"/>
                    </a:solidFill>
                  </a:tcPr>
                </a:tc>
                <a:tc>
                  <a:txBody>
                    <a:bodyPr vert="horz" wrap="square"/>
                    <a:lstStyle/>
                    <a:p>
                      <a:pPr algn="ctr">
                        <a:lnSpc>
                          <a:spcPct val="150000"/>
                        </a:lnSpc>
                      </a:pPr>
                      <a:r>
                        <a:rPr lang="zh-CN" sz="2000" kern="100">
                          <a:effectLst/>
                          <a:latin typeface="Microsoft YaHei" panose="020b0503020204020204" pitchFamily="34" charset="-122"/>
                          <a:ea typeface="Microsoft YaHei" panose="020b0503020204020204" pitchFamily="34" charset="-122"/>
                        </a:rPr>
                        <a:t>鲁四老爷</a:t>
                      </a:r>
                      <a:endParaRPr lang="zh-CN" sz="2000" kern="100">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tc>
                  <a:txBody>
                    <a:bodyPr vert="horz" wrap="square"/>
                    <a:lstStyle/>
                    <a:p>
                      <a:pPr algn="ctr">
                        <a:lnSpc>
                          <a:spcPct val="150000"/>
                        </a:lnSpc>
                      </a:pPr>
                      <a:r>
                        <a:rPr lang="zh-CN" sz="2000" kern="100">
                          <a:solidFill>
                            <a:srgbClr val="C00000"/>
                          </a:solidFill>
                          <a:effectLst/>
                          <a:latin typeface="Microsoft YaHei" panose="020b0503020204020204" pitchFamily="34" charset="-122"/>
                          <a:ea typeface="Microsoft YaHei" panose="020b0503020204020204" pitchFamily="34" charset="-122"/>
                        </a:rPr>
                        <a:t>钳制精神</a:t>
                      </a:r>
                      <a:endParaRPr lang="zh-CN" sz="20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extLst>
                  <a:ext uri="{0D108BD9-81ED-4DB2-BD59-A6C34878D82A}">
                    <a16:rowId xmlns:a16="http://schemas.microsoft.com/office/drawing/2014/main" val="445311476"/>
                  </a:ext>
                </a:extLst>
              </a:tr>
              <a:tr h="0">
                <a:tc vMerge="1">
                  <a:txBody>
                    <a:bodyPr vert="horz" wrap="square"/>
                    <a:lstStyle/>
                    <a:p>
                      <a:endParaRPr lang="zh-CN" altLang="en-US"/>
                    </a:p>
                  </a:txBody>
                  <a:tcPr/>
                </a:tc>
                <a:tc>
                  <a:txBody>
                    <a:bodyPr vert="horz" wrap="square"/>
                    <a:lstStyle/>
                    <a:p>
                      <a:pPr algn="ctr">
                        <a:lnSpc>
                          <a:spcPct val="150000"/>
                        </a:lnSpc>
                      </a:pPr>
                      <a:r>
                        <a:rPr lang="zh-CN" sz="2000" kern="100">
                          <a:effectLst/>
                          <a:latin typeface="Microsoft YaHei" panose="020b0503020204020204" pitchFamily="34" charset="-122"/>
                          <a:ea typeface="Microsoft YaHei" panose="020b0503020204020204" pitchFamily="34" charset="-122"/>
                        </a:rPr>
                        <a:t>卫老婆子</a:t>
                      </a:r>
                      <a:endParaRPr lang="zh-CN" sz="2000" kern="100">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tc>
                  <a:txBody>
                    <a:bodyPr vert="horz" wrap="square"/>
                    <a:lstStyle/>
                    <a:p>
                      <a:pPr algn="ctr">
                        <a:lnSpc>
                          <a:spcPct val="150000"/>
                        </a:lnSpc>
                      </a:pPr>
                      <a:r>
                        <a:rPr lang="zh-CN" sz="2000" kern="100">
                          <a:solidFill>
                            <a:srgbClr val="C00000"/>
                          </a:solidFill>
                          <a:effectLst/>
                          <a:latin typeface="Microsoft YaHei" panose="020b0503020204020204" pitchFamily="34" charset="-122"/>
                          <a:ea typeface="Microsoft YaHei" panose="020b0503020204020204" pitchFamily="34" charset="-122"/>
                        </a:rPr>
                        <a:t>剥削金钱</a:t>
                      </a:r>
                      <a:endParaRPr lang="zh-CN" sz="20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extLst>
                  <a:ext uri="{0D108BD9-81ED-4DB2-BD59-A6C34878D82A}">
                    <a16:rowId xmlns:a16="http://schemas.microsoft.com/office/drawing/2014/main" val="1193462733"/>
                  </a:ext>
                </a:extLst>
              </a:tr>
              <a:tr h="0">
                <a:tc rowSpan="2">
                  <a:txBody>
                    <a:bodyPr vert="horz" wrap="square"/>
                    <a:lstStyle/>
                    <a:p>
                      <a:pPr algn="ctr">
                        <a:lnSpc>
                          <a:spcPct val="150000"/>
                        </a:lnSpc>
                      </a:pPr>
                      <a:r>
                        <a:rPr lang="zh-CN" sz="2000" kern="100">
                          <a:solidFill>
                            <a:schemeClr val="bg1"/>
                          </a:solidFill>
                          <a:effectLst/>
                          <a:latin typeface="Microsoft YaHei" panose="020b0503020204020204" pitchFamily="34" charset="-122"/>
                          <a:ea typeface="Microsoft YaHei" panose="020b0503020204020204" pitchFamily="34" charset="-122"/>
                        </a:rPr>
                        <a:t>被卖改嫁</a:t>
                      </a:r>
                      <a:endParaRPr lang="zh-CN" sz="2000" kern="100">
                        <a:solidFill>
                          <a:schemeClr val="bg1"/>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solidFill>
                      <a:schemeClr val="tx1"/>
                    </a:solidFill>
                  </a:tcPr>
                </a:tc>
                <a:tc>
                  <a:txBody>
                    <a:bodyPr vert="horz" wrap="square"/>
                    <a:lstStyle/>
                    <a:p>
                      <a:pPr algn="ctr">
                        <a:lnSpc>
                          <a:spcPct val="150000"/>
                        </a:lnSpc>
                      </a:pPr>
                      <a:r>
                        <a:rPr lang="zh-CN" sz="2000" kern="100">
                          <a:effectLst/>
                          <a:latin typeface="Microsoft YaHei" panose="020b0503020204020204" pitchFamily="34" charset="-122"/>
                          <a:ea typeface="Microsoft YaHei" panose="020b0503020204020204" pitchFamily="34" charset="-122"/>
                        </a:rPr>
                        <a:t>夫家堂伯</a:t>
                      </a:r>
                      <a:endParaRPr lang="zh-CN" sz="2000" kern="100">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tc>
                  <a:txBody>
                    <a:bodyPr vert="horz" wrap="square"/>
                    <a:lstStyle/>
                    <a:p>
                      <a:pPr algn="ctr">
                        <a:lnSpc>
                          <a:spcPct val="150000"/>
                        </a:lnSpc>
                      </a:pPr>
                      <a:r>
                        <a:rPr lang="zh-CN" sz="2000" kern="100">
                          <a:solidFill>
                            <a:srgbClr val="C00000"/>
                          </a:solidFill>
                          <a:effectLst/>
                          <a:latin typeface="Microsoft YaHei" panose="020b0503020204020204" pitchFamily="34" charset="-122"/>
                          <a:ea typeface="Microsoft YaHei" panose="020b0503020204020204" pitchFamily="34" charset="-122"/>
                        </a:rPr>
                        <a:t>掠夺财产</a:t>
                      </a:r>
                      <a:endParaRPr lang="zh-CN" sz="20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extLst>
                  <a:ext uri="{0D108BD9-81ED-4DB2-BD59-A6C34878D82A}">
                    <a16:rowId xmlns:a16="http://schemas.microsoft.com/office/drawing/2014/main" val="4271950400"/>
                  </a:ext>
                </a:extLst>
              </a:tr>
              <a:tr h="0">
                <a:tc vMerge="1">
                  <a:txBody>
                    <a:bodyPr vert="horz" wrap="square"/>
                    <a:lstStyle/>
                    <a:p>
                      <a:endParaRPr lang="zh-CN" altLang="en-US"/>
                    </a:p>
                  </a:txBody>
                  <a:tcPr/>
                </a:tc>
                <a:tc>
                  <a:txBody>
                    <a:bodyPr vert="horz" wrap="square"/>
                    <a:lstStyle/>
                    <a:p>
                      <a:pPr algn="ctr">
                        <a:lnSpc>
                          <a:spcPct val="150000"/>
                        </a:lnSpc>
                      </a:pPr>
                      <a:r>
                        <a:rPr lang="zh-CN" sz="2000" kern="100">
                          <a:effectLst/>
                          <a:latin typeface="Microsoft YaHei" panose="020b0503020204020204" pitchFamily="34" charset="-122"/>
                          <a:ea typeface="Microsoft YaHei" panose="020b0503020204020204" pitchFamily="34" charset="-122"/>
                        </a:rPr>
                        <a:t>婆婆</a:t>
                      </a:r>
                      <a:endParaRPr lang="zh-CN" sz="2000" kern="100">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tc>
                  <a:txBody>
                    <a:bodyPr vert="horz" wrap="square"/>
                    <a:lstStyle/>
                    <a:p>
                      <a:pPr algn="ctr">
                        <a:lnSpc>
                          <a:spcPct val="150000"/>
                        </a:lnSpc>
                      </a:pPr>
                      <a:r>
                        <a:rPr lang="zh-CN" sz="2000" kern="100">
                          <a:solidFill>
                            <a:srgbClr val="C00000"/>
                          </a:solidFill>
                          <a:effectLst/>
                          <a:latin typeface="Microsoft YaHei" panose="020b0503020204020204" pitchFamily="34" charset="-122"/>
                          <a:ea typeface="Microsoft YaHei" panose="020b0503020204020204" pitchFamily="34" charset="-122"/>
                        </a:rPr>
                        <a:t>剥夺人身自由</a:t>
                      </a:r>
                      <a:endParaRPr lang="zh-CN" sz="20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extLst>
                  <a:ext uri="{0D108BD9-81ED-4DB2-BD59-A6C34878D82A}">
                    <a16:rowId xmlns:a16="http://schemas.microsoft.com/office/drawing/2014/main" val="1495619049"/>
                  </a:ext>
                </a:extLst>
              </a:tr>
              <a:tr h="0">
                <a:tc rowSpan="2">
                  <a:txBody>
                    <a:bodyPr vert="horz" wrap="square"/>
                    <a:lstStyle/>
                    <a:p>
                      <a:pPr algn="ctr">
                        <a:lnSpc>
                          <a:spcPct val="150000"/>
                        </a:lnSpc>
                      </a:pPr>
                      <a:r>
                        <a:rPr lang="zh-CN" sz="2000" kern="100">
                          <a:solidFill>
                            <a:schemeClr val="bg1"/>
                          </a:solidFill>
                          <a:effectLst/>
                          <a:latin typeface="Microsoft YaHei" panose="020b0503020204020204" pitchFamily="34" charset="-122"/>
                          <a:ea typeface="Microsoft YaHei" panose="020b0503020204020204" pitchFamily="34" charset="-122"/>
                        </a:rPr>
                        <a:t>再到鲁镇</a:t>
                      </a:r>
                      <a:endParaRPr lang="zh-CN" sz="2000" kern="100">
                        <a:solidFill>
                          <a:schemeClr val="bg1"/>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solidFill>
                      <a:schemeClr val="tx1"/>
                    </a:solidFill>
                  </a:tcPr>
                </a:tc>
                <a:tc>
                  <a:txBody>
                    <a:bodyPr vert="horz" wrap="square"/>
                    <a:lstStyle/>
                    <a:p>
                      <a:pPr algn="ctr">
                        <a:lnSpc>
                          <a:spcPct val="150000"/>
                        </a:lnSpc>
                      </a:pPr>
                      <a:r>
                        <a:rPr lang="zh-CN" sz="2000" kern="100">
                          <a:effectLst/>
                          <a:latin typeface="Microsoft YaHei" panose="020b0503020204020204" pitchFamily="34" charset="-122"/>
                          <a:ea typeface="Microsoft YaHei" panose="020b0503020204020204" pitchFamily="34" charset="-122"/>
                        </a:rPr>
                        <a:t>柳妈</a:t>
                      </a:r>
                      <a:endParaRPr lang="zh-CN" sz="2000" kern="100">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tc>
                  <a:txBody>
                    <a:bodyPr vert="horz" wrap="square"/>
                    <a:lstStyle/>
                    <a:p>
                      <a:pPr algn="ctr">
                        <a:lnSpc>
                          <a:spcPct val="150000"/>
                        </a:lnSpc>
                      </a:pPr>
                      <a:r>
                        <a:rPr lang="zh-CN" sz="2000" kern="100">
                          <a:solidFill>
                            <a:srgbClr val="C00000"/>
                          </a:solidFill>
                          <a:effectLst/>
                          <a:latin typeface="Microsoft YaHei" panose="020b0503020204020204" pitchFamily="34" charset="-122"/>
                          <a:ea typeface="Microsoft YaHei" panose="020b0503020204020204" pitchFamily="34" charset="-122"/>
                        </a:rPr>
                        <a:t>精神恐吓</a:t>
                      </a:r>
                      <a:endParaRPr lang="zh-CN" sz="20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extLst>
                  <a:ext uri="{0D108BD9-81ED-4DB2-BD59-A6C34878D82A}">
                    <a16:rowId xmlns:a16="http://schemas.microsoft.com/office/drawing/2014/main" val="3363265698"/>
                  </a:ext>
                </a:extLst>
              </a:tr>
              <a:tr h="0">
                <a:tc vMerge="1">
                  <a:txBody>
                    <a:bodyPr vert="horz" wrap="square"/>
                    <a:lstStyle/>
                    <a:p>
                      <a:endParaRPr lang="zh-CN" altLang="en-US"/>
                    </a:p>
                  </a:txBody>
                  <a:tcPr/>
                </a:tc>
                <a:tc>
                  <a:txBody>
                    <a:bodyPr vert="horz" wrap="square"/>
                    <a:lstStyle/>
                    <a:p>
                      <a:pPr algn="ctr">
                        <a:lnSpc>
                          <a:spcPct val="150000"/>
                        </a:lnSpc>
                      </a:pPr>
                      <a:r>
                        <a:rPr lang="zh-CN" sz="2000" kern="100">
                          <a:effectLst/>
                          <a:latin typeface="Microsoft YaHei" panose="020b0503020204020204" pitchFamily="34" charset="-122"/>
                          <a:ea typeface="Microsoft YaHei" panose="020b0503020204020204" pitchFamily="34" charset="-122"/>
                        </a:rPr>
                        <a:t>鲁镇的闲人</a:t>
                      </a:r>
                      <a:endParaRPr lang="zh-CN" sz="2000" kern="100">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tc>
                  <a:txBody>
                    <a:bodyPr vert="horz" wrap="square"/>
                    <a:lstStyle/>
                    <a:p>
                      <a:pPr algn="ctr">
                        <a:lnSpc>
                          <a:spcPct val="150000"/>
                        </a:lnSpc>
                      </a:pPr>
                      <a:r>
                        <a:rPr lang="zh-CN" sz="2000" kern="100">
                          <a:solidFill>
                            <a:srgbClr val="C00000"/>
                          </a:solidFill>
                          <a:effectLst/>
                          <a:latin typeface="Microsoft YaHei" panose="020b0503020204020204" pitchFamily="34" charset="-122"/>
                          <a:ea typeface="Microsoft YaHei" panose="020b0503020204020204" pitchFamily="34" charset="-122"/>
                        </a:rPr>
                        <a:t>嘲笑打击</a:t>
                      </a:r>
                      <a:endParaRPr lang="zh-CN" sz="20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extLst>
                  <a:ext uri="{0D108BD9-81ED-4DB2-BD59-A6C34878D82A}">
                    <a16:rowId xmlns:a16="http://schemas.microsoft.com/office/drawing/2014/main" val="2316242552"/>
                  </a:ext>
                </a:extLst>
              </a:tr>
              <a:tr h="0">
                <a:tc rowSpan="2">
                  <a:txBody>
                    <a:bodyPr vert="horz" wrap="square"/>
                    <a:lstStyle/>
                    <a:p>
                      <a:pPr algn="ctr">
                        <a:lnSpc>
                          <a:spcPct val="150000"/>
                        </a:lnSpc>
                      </a:pPr>
                      <a:r>
                        <a:rPr lang="zh-CN" sz="2000" kern="100">
                          <a:solidFill>
                            <a:schemeClr val="bg1"/>
                          </a:solidFill>
                          <a:effectLst/>
                          <a:latin typeface="Microsoft YaHei" panose="020b0503020204020204" pitchFamily="34" charset="-122"/>
                          <a:ea typeface="Microsoft YaHei" panose="020b0503020204020204" pitchFamily="34" charset="-122"/>
                        </a:rPr>
                        <a:t>寂然死去</a:t>
                      </a:r>
                      <a:endParaRPr lang="zh-CN" sz="2000" kern="100">
                        <a:solidFill>
                          <a:schemeClr val="bg1"/>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solidFill>
                      <a:schemeClr val="tx1"/>
                    </a:solidFill>
                  </a:tcPr>
                </a:tc>
                <a:tc>
                  <a:txBody>
                    <a:bodyPr vert="horz" wrap="square"/>
                    <a:lstStyle/>
                    <a:p>
                      <a:pPr algn="ctr">
                        <a:lnSpc>
                          <a:spcPct val="150000"/>
                        </a:lnSpc>
                      </a:pPr>
                      <a:r>
                        <a:rPr lang="en-US" sz="2000" kern="100">
                          <a:effectLst/>
                          <a:latin typeface="Microsoft YaHei" panose="020b0503020204020204" pitchFamily="34" charset="-122"/>
                          <a:ea typeface="Microsoft YaHei" panose="020b0503020204020204" pitchFamily="34" charset="-122"/>
                        </a:rPr>
                        <a:t>“</a:t>
                      </a:r>
                      <a:r>
                        <a:rPr lang="zh-CN" sz="2000" kern="100">
                          <a:effectLst/>
                          <a:latin typeface="Microsoft YaHei" panose="020b0503020204020204" pitchFamily="34" charset="-122"/>
                          <a:ea typeface="Microsoft YaHei" panose="020b0503020204020204" pitchFamily="34" charset="-122"/>
                        </a:rPr>
                        <a:t>我</a:t>
                      </a:r>
                      <a:r>
                        <a:rPr lang="en-US" sz="2000" kern="100">
                          <a:effectLst/>
                          <a:latin typeface="Microsoft YaHei" panose="020b0503020204020204" pitchFamily="34" charset="-122"/>
                          <a:ea typeface="Microsoft YaHei" panose="020b0503020204020204" pitchFamily="34" charset="-122"/>
                        </a:rPr>
                        <a:t>”</a:t>
                      </a:r>
                      <a:endParaRPr lang="zh-CN" sz="2000" kern="100">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tc>
                  <a:txBody>
                    <a:bodyPr vert="horz" wrap="square"/>
                    <a:lstStyle/>
                    <a:p>
                      <a:pPr algn="ctr">
                        <a:lnSpc>
                          <a:spcPct val="150000"/>
                        </a:lnSpc>
                      </a:pPr>
                      <a:r>
                        <a:rPr lang="zh-CN" sz="2000" kern="100">
                          <a:solidFill>
                            <a:srgbClr val="C00000"/>
                          </a:solidFill>
                          <a:effectLst/>
                          <a:latin typeface="Microsoft YaHei" panose="020b0503020204020204" pitchFamily="34" charset="-122"/>
                          <a:ea typeface="Microsoft YaHei" panose="020b0503020204020204" pitchFamily="34" charset="-122"/>
                        </a:rPr>
                        <a:t>增加其痛苦</a:t>
                      </a:r>
                      <a:endParaRPr lang="zh-CN" sz="20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extLst>
                  <a:ext uri="{0D108BD9-81ED-4DB2-BD59-A6C34878D82A}">
                    <a16:rowId xmlns:a16="http://schemas.microsoft.com/office/drawing/2014/main" val="2910299650"/>
                  </a:ext>
                </a:extLst>
              </a:tr>
              <a:tr h="0">
                <a:tc vMerge="1">
                  <a:txBody>
                    <a:bodyPr vert="horz" wrap="square"/>
                    <a:lstStyle/>
                    <a:p>
                      <a:endParaRPr lang="zh-CN" altLang="en-US"/>
                    </a:p>
                  </a:txBody>
                  <a:tcPr/>
                </a:tc>
                <a:tc>
                  <a:txBody>
                    <a:bodyPr vert="horz" wrap="square"/>
                    <a:lstStyle/>
                    <a:p>
                      <a:pPr algn="ctr">
                        <a:lnSpc>
                          <a:spcPct val="150000"/>
                        </a:lnSpc>
                      </a:pPr>
                      <a:r>
                        <a:rPr lang="zh-CN" sz="2000" kern="100">
                          <a:effectLst/>
                          <a:latin typeface="Microsoft YaHei" panose="020b0503020204020204" pitchFamily="34" charset="-122"/>
                          <a:ea typeface="Microsoft YaHei" panose="020b0503020204020204" pitchFamily="34" charset="-122"/>
                        </a:rPr>
                        <a:t>鲁家的短工</a:t>
                      </a:r>
                      <a:endParaRPr lang="zh-CN" sz="2000" kern="100">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tc>
                  <a:txBody>
                    <a:bodyPr vert="horz" wrap="square"/>
                    <a:lstStyle/>
                    <a:p>
                      <a:pPr algn="ctr">
                        <a:lnSpc>
                          <a:spcPct val="150000"/>
                        </a:lnSpc>
                      </a:pPr>
                      <a:r>
                        <a:rPr lang="zh-CN" sz="2000" kern="100">
                          <a:solidFill>
                            <a:srgbClr val="C00000"/>
                          </a:solidFill>
                          <a:effectLst/>
                          <a:latin typeface="Microsoft YaHei" panose="020b0503020204020204" pitchFamily="34" charset="-122"/>
                          <a:ea typeface="Microsoft YaHei" panose="020b0503020204020204" pitchFamily="34" charset="-122"/>
                        </a:rPr>
                        <a:t>毫无同情心</a:t>
                      </a:r>
                      <a:endParaRPr lang="zh-CN" sz="20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tc>
                <a:extLst>
                  <a:ext uri="{0D108BD9-81ED-4DB2-BD59-A6C34878D82A}">
                    <a16:rowId xmlns:a16="http://schemas.microsoft.com/office/drawing/2014/main" val="4056581415"/>
                  </a:ext>
                </a:extLst>
              </a:tr>
            </a:tbl>
          </a:graphicData>
        </a:graphic>
      </p:graphicFrame>
    </p:spTree>
    <p:extLst>
      <p:ext uri="{BB962C8B-B14F-4D97-AF65-F5344CB8AC3E}">
        <p14:creationId xmlns:p14="http://schemas.microsoft.com/office/powerpoint/2010/main" val="356835813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5" presetClass="entr" presetSubtype="1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checkerboard(across)">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itchFamily="34" charset="-122"/>
              <a:ea typeface="微软雅黑"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577456"/>
            <a:ext cx="3078616"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赏析人物形象</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703755" y="1656741"/>
            <a:ext cx="6558831" cy="3269613"/>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概括祥林嫂的性格特点及其意义。</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祥林嫂是旧社会劳动妇女的典型，她勤劳善良，朴实顽强，但在封建礼教和封建思想占统治地位的旧社会，她被践踏、被迫害、被摧残，以至为旧社会所吞噬。封建礼教对她的种种迫害，她曾不断地挣扎与反抗，最后还是被压垮了。祥林嫂的悲剧深刻揭示了旧社会封建礼教对劳动妇女的摧残和迫害，控诉了封建礼教吃人的本质。</a:t>
            </a:r>
          </a:p>
        </p:txBody>
      </p:sp>
      <p:pic>
        <p:nvPicPr>
          <p:cNvPr id="5" name="图片 4">
            <a:extLst>
              <a:ext uri="{FF2B5EF4-FFF2-40B4-BE49-F238E27FC236}">
                <a16:creationId xmlns:a16="http://schemas.microsoft.com/office/drawing/2014/main" id="{CB2D19E5-F74A-DA4F-9B29-0732DD5553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33" y="1660075"/>
            <a:ext cx="2515209" cy="326627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72223240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9" presetClass="entr" presetSubtype="0" fill="hold" nodeType="clickEffect">
                                  <p:stCondLst>
                                    <p:cond delay="0"/>
                                  </p:stCondLst>
                                  <p:childTnLst>
                                    <p:set>
                                      <p:cBhvr>
                                        <p:cTn id="17" dur="1" fill="hold">
                                          <p:stCondLst>
                                            <p:cond delay="0"/>
                                          </p:stCondLst>
                                        </p:cTn>
                                        <p:tgtEl>
                                          <p:spTgt spid="9">
                                            <p:txEl>
                                              <p:pRg st="1" end="1"/>
                                            </p:txEl>
                                          </p:spTgt>
                                        </p:tgtEl>
                                        <p:attrNameLst>
                                          <p:attrName>style.visibility</p:attrName>
                                        </p:attrNameLst>
                                      </p:cBhvr>
                                      <p:to>
                                        <p:strVal val="visible"/>
                                      </p:to>
                                    </p:set>
                                    <p:animEffect transition="in" filter="dissolve">
                                      <p:cBhvr>
                                        <p:cTn id="18"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itchFamily="34" charset="-122"/>
              <a:ea typeface="微软雅黑"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577456"/>
            <a:ext cx="3078616"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赏析人物形象</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730388" y="1418189"/>
            <a:ext cx="8059158" cy="5029390"/>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请分别概括鲁四老爷、柳妈和“我”的人物形象。</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明确  </a:t>
            </a:r>
            <a:r>
              <a:rPr lang="en-US" altLang="zh-CN" b="1">
                <a:solidFill>
                  <a:srgbClr val="C00000"/>
                </a:solidFill>
                <a:latin typeface="Microsoft YaHei" panose="020b0503020204020204" pitchFamily="34" charset="-122"/>
                <a:ea typeface="Microsoft YaHei" panose="020b0503020204020204" pitchFamily="34" charset="-122"/>
              </a:rPr>
              <a:t>(1)</a:t>
            </a:r>
            <a:r>
              <a:rPr lang="zh-CN" altLang="en-US" b="1">
                <a:solidFill>
                  <a:srgbClr val="C00000"/>
                </a:solidFill>
                <a:latin typeface="Microsoft YaHei" panose="020b0503020204020204" pitchFamily="34" charset="-122"/>
                <a:ea typeface="Microsoft YaHei" panose="020b0503020204020204" pitchFamily="34" charset="-122"/>
              </a:rPr>
              <a:t>鲁四老爷是地主阶级知识分子的典型。</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他迂腐、保守、顽固，坚决捍卫封建思想，反对一切改革和革命，尊崇理学和孔孟之道，自觉维护封建制度和封建礼教。他自私伪善，冷酷无情，在精神上迫害祥林嫂，才让她生存信心彻底毁灭，是导致祥林嫂惨死的主要人物。</a:t>
            </a:r>
          </a:p>
          <a:p>
            <a:pPr>
              <a:lnSpc>
                <a:spcPct val="150000"/>
              </a:lnSpc>
            </a:pPr>
            <a:r>
              <a:rPr lang="en-US" altLang="zh-CN" b="1">
                <a:solidFill>
                  <a:srgbClr val="C00000"/>
                </a:solidFill>
                <a:latin typeface="Microsoft YaHei" panose="020b0503020204020204" pitchFamily="34" charset="-122"/>
                <a:ea typeface="Microsoft YaHei" panose="020b0503020204020204" pitchFamily="34" charset="-122"/>
              </a:rPr>
              <a:t>(2)</a:t>
            </a:r>
            <a:r>
              <a:rPr lang="zh-CN" altLang="en-US" b="1">
                <a:solidFill>
                  <a:srgbClr val="C00000"/>
                </a:solidFill>
                <a:latin typeface="Microsoft YaHei" panose="020b0503020204020204" pitchFamily="34" charset="-122"/>
                <a:ea typeface="Microsoft YaHei" panose="020b0503020204020204" pitchFamily="34" charset="-122"/>
              </a:rPr>
              <a:t>柳妈是个吃斋念佛的善女人，</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受封建迷信思想毒害很深，同情祥林嫂，又把她视为不贞的人加以奚落。出于善意，她想给祥林嫂寻求解脱的药方，结果反而给祥林嫂造成难以支撑的重压，把祥林嫂推向更悲惨的深渊之中。柳妈自身的被害与她不经意的害人，从另一角度揭露了封建礼教的罪恶。</a:t>
            </a:r>
          </a:p>
          <a:p>
            <a:pPr>
              <a:lnSpc>
                <a:spcPct val="150000"/>
              </a:lnSpc>
            </a:pPr>
            <a:r>
              <a:rPr lang="en-US" altLang="zh-CN" b="1">
                <a:solidFill>
                  <a:srgbClr val="C00000"/>
                </a:solidFill>
                <a:latin typeface="Microsoft YaHei" panose="020b0503020204020204" pitchFamily="34" charset="-122"/>
                <a:ea typeface="Microsoft YaHei" panose="020b0503020204020204" pitchFamily="34" charset="-122"/>
              </a:rPr>
              <a:t>(3)“</a:t>
            </a:r>
            <a:r>
              <a:rPr lang="zh-CN" altLang="en-US" b="1">
                <a:solidFill>
                  <a:srgbClr val="C00000"/>
                </a:solidFill>
                <a:latin typeface="Microsoft YaHei" panose="020b0503020204020204" pitchFamily="34" charset="-122"/>
                <a:ea typeface="Microsoft YaHei" panose="020b0503020204020204" pitchFamily="34" charset="-122"/>
              </a:rPr>
              <a:t>我”是一个具有进步思想的小资产阶级知识分子的形象，</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同情劳动人民，不满黑暗现实，但也有软弱与无能的一面。在小说的结构上，“我”又起着线索的作用，祥林嫂一生的悲惨遭遇都是通过“我”的所见所闻来展现的。 </a:t>
            </a:r>
          </a:p>
        </p:txBody>
      </p:sp>
      <p:pic>
        <p:nvPicPr>
          <p:cNvPr id="5" name="图片 4">
            <a:extLst>
              <a:ext uri="{FF2B5EF4-FFF2-40B4-BE49-F238E27FC236}">
                <a16:creationId xmlns:a16="http://schemas.microsoft.com/office/drawing/2014/main" id="{54EAC6B0-E83E-6541-A492-A1659A5429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33" y="1660075"/>
            <a:ext cx="2515209" cy="326627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41354106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9" presetClass="entr" presetSubtype="0" fill="hold" nodeType="clickEffect">
                                  <p:stCondLst>
                                    <p:cond delay="0"/>
                                  </p:stCondLst>
                                  <p:childTnLst>
                                    <p:set>
                                      <p:cBhvr>
                                        <p:cTn id="17" dur="1" fill="hold">
                                          <p:stCondLst>
                                            <p:cond delay="0"/>
                                          </p:stCondLst>
                                        </p:cTn>
                                        <p:tgtEl>
                                          <p:spTgt spid="9">
                                            <p:txEl>
                                              <p:pRg st="1" end="1"/>
                                            </p:txEl>
                                          </p:spTgt>
                                        </p:tgtEl>
                                        <p:attrNameLst>
                                          <p:attrName>style.visibility</p:attrName>
                                        </p:attrNameLst>
                                      </p:cBhvr>
                                      <p:to>
                                        <p:strVal val="visible"/>
                                      </p:to>
                                    </p:set>
                                    <p:animEffect transition="in" filter="dissolve">
                                      <p:cBhvr>
                                        <p:cTn id="18" dur="500"/>
                                        <p:tgtEl>
                                          <p:spTgt spid="9">
                                            <p:txEl>
                                              <p:pRg st="1" end="1"/>
                                            </p:txEl>
                                          </p:spTgt>
                                        </p:tgtEl>
                                      </p:cBhvr>
                                    </p:animEffect>
                                  </p:childTnLst>
                                </p:cTn>
                              </p:par>
                              <p:par>
                                <p:cTn id="19" presetID="9" presetClass="entr" presetSubtype="0" fill="hold" nodeType="withEffect">
                                  <p:stCondLst>
                                    <p:cond delay="0"/>
                                  </p:stCondLst>
                                  <p:childTnLst>
                                    <p:set>
                                      <p:cBhvr>
                                        <p:cTn id="20" dur="1" fill="hold">
                                          <p:stCondLst>
                                            <p:cond delay="0"/>
                                          </p:stCondLst>
                                        </p:cTn>
                                        <p:tgtEl>
                                          <p:spTgt spid="9">
                                            <p:txEl>
                                              <p:pRg st="2" end="2"/>
                                            </p:txEl>
                                          </p:spTgt>
                                        </p:tgtEl>
                                        <p:attrNameLst>
                                          <p:attrName>style.visibility</p:attrName>
                                        </p:attrNameLst>
                                      </p:cBhvr>
                                      <p:to>
                                        <p:strVal val="visible"/>
                                      </p:to>
                                    </p:set>
                                    <p:animEffect transition="in" filter="dissolve">
                                      <p:cBhvr>
                                        <p:cTn id="21" dur="500"/>
                                        <p:tgtEl>
                                          <p:spTgt spid="9">
                                            <p:txEl>
                                              <p:pRg st="2" end="2"/>
                                            </p:txEl>
                                          </p:spTgt>
                                        </p:tgtEl>
                                      </p:cBhvr>
                                    </p:animEffect>
                                  </p:childTnLst>
                                </p:cTn>
                              </p:par>
                              <p:par>
                                <p:cTn id="22" presetID="9" presetClass="entr" presetSubtype="0" fill="hold" nodeType="withEffect">
                                  <p:stCondLst>
                                    <p:cond delay="0"/>
                                  </p:stCondLst>
                                  <p:childTnLst>
                                    <p:set>
                                      <p:cBhvr>
                                        <p:cTn id="23" dur="1" fill="hold">
                                          <p:stCondLst>
                                            <p:cond delay="0"/>
                                          </p:stCondLst>
                                        </p:cTn>
                                        <p:tgtEl>
                                          <p:spTgt spid="9">
                                            <p:txEl>
                                              <p:pRg st="3" end="3"/>
                                            </p:txEl>
                                          </p:spTgt>
                                        </p:tgtEl>
                                        <p:attrNameLst>
                                          <p:attrName>style.visibility</p:attrName>
                                        </p:attrNameLst>
                                      </p:cBhvr>
                                      <p:to>
                                        <p:strVal val="visible"/>
                                      </p:to>
                                    </p:set>
                                    <p:animEffect transition="in" filter="dissolve">
                                      <p:cBhvr>
                                        <p:cTn id="24"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84" name="组合 83"/>
          <p:cNvGrpSpPr/>
          <p:nvPr/>
        </p:nvGrpSpPr>
        <p:grpSpPr>
          <a:xfrm>
            <a:off x="3581136" y="2654300"/>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017535" y="2354134"/>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第五部分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latin typeface="Microsoft YaHei" panose="020b0503020204020204" pitchFamily="34" charset="-122"/>
                <a:ea typeface="Microsoft YaHei" panose="020b0503020204020204" pitchFamily="34" charset="-122"/>
                <a:sym typeface="+mn-ea"/>
              </a:rPr>
              <a:t>赏析语言  探究主题</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 name="图片 7">
            <a:extLst>
              <a:ext uri="{FF2B5EF4-FFF2-40B4-BE49-F238E27FC236}">
                <a16:creationId xmlns:a16="http://schemas.microsoft.com/office/drawing/2014/main" id="{81543F21-B765-427F-B96D-F8ACCC94E02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4297711"/>
            <a:ext cx="2420234" cy="2560289"/>
          </a:xfrm>
          <a:prstGeom prst="rect">
            <a:avLst/>
          </a:prstGeom>
        </p:spPr>
      </p:pic>
    </p:spTree>
    <p:extLst>
      <p:ext uri="{BB962C8B-B14F-4D97-AF65-F5344CB8AC3E}">
        <p14:creationId xmlns:p14="http://schemas.microsoft.com/office/powerpoint/2010/main" val="218930501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wipe(up)">
                                      <p:cBhvr>
                                        <p:cTn id="7" dur="500"/>
                                        <p:tgtEl>
                                          <p:spTgt spid="84"/>
                                        </p:tgtEl>
                                      </p:cBhvr>
                                    </p:animEffect>
                                  </p:childTnLst>
                                </p:cTn>
                              </p:par>
                            </p:childTnLst>
                          </p:cTn>
                        </p:par>
                        <p:par>
                          <p:cTn id="8" fill="hold" nodeType="afterGroup">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000"/>
                                        <p:tgtEl>
                                          <p:spTgt spid="82"/>
                                        </p:tgtEl>
                                        <p:attrNameLst>
                                          <p:attrName>ppt_y</p:attrName>
                                        </p:attrNameLst>
                                      </p:cBhvr>
                                      <p:tavLst>
                                        <p:tav tm="0">
                                          <p:val>
                                            <p:strVal val="#ppt_y+#ppt_h*1.125000"/>
                                          </p:val>
                                        </p:tav>
                                        <p:tav tm="100000">
                                          <p:val>
                                            <p:strVal val="#ppt_y"/>
                                          </p:val>
                                        </p:tav>
                                      </p:tavLst>
                                    </p:anim>
                                    <p:animEffect transition="in" filter="wipe(up)">
                                      <p:cBhvr>
                                        <p:cTn id="12" dur="1000"/>
                                        <p:tgtEl>
                                          <p:spTgt spid="82"/>
                                        </p:tgtEl>
                                      </p:cBhvr>
                                    </p:animEffect>
                                  </p:childTnLst>
                                </p:cTn>
                              </p:par>
                              <p:par>
                                <p:cTn id="13" presetID="42"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itchFamily="34" charset="-122"/>
              <a:ea typeface="微软雅黑"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3325332"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赏析小说的语言</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730388" y="1418189"/>
            <a:ext cx="7499864" cy="3731278"/>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在祥林嫂被婆家抓走之后，鲁四老爷说了两次“可恶”和“然而”，这两次的含义有什么不同？</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第一次“可恶”是指婆婆“抢”的举动，给自己带来了麻烦。“然而”后面隐含的意思是：祥林嫂私自逃出，礼教不容；婆婆做主，理所当然，而且反映了鲁四老爷的假斯文。第二次说“可恶”是针对卫老婆子的，对卫老婆子先荐祥林嫂然后又合伙劫她，闹得沸反盈天，有损鲁家的体面。“然而”后面隐含的意思是：找到像祥林嫂这样比男人还勤快的劳动力是不容易的。</a:t>
            </a:r>
          </a:p>
        </p:txBody>
      </p:sp>
      <p:pic>
        <p:nvPicPr>
          <p:cNvPr id="5" name="图片 4">
            <a:extLst>
              <a:ext uri="{FF2B5EF4-FFF2-40B4-BE49-F238E27FC236}">
                <a16:creationId xmlns:a16="http://schemas.microsoft.com/office/drawing/2014/main" id="{17893CD8-204B-3848-9D92-5D9CE2E28F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33" y="1660075"/>
            <a:ext cx="2515209" cy="326627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406313297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9" presetClass="entr" presetSubtype="0" fill="hold" nodeType="clickEffect">
                                  <p:stCondLst>
                                    <p:cond delay="0"/>
                                  </p:stCondLst>
                                  <p:childTnLst>
                                    <p:set>
                                      <p:cBhvr>
                                        <p:cTn id="17" dur="1" fill="hold">
                                          <p:stCondLst>
                                            <p:cond delay="0"/>
                                          </p:stCondLst>
                                        </p:cTn>
                                        <p:tgtEl>
                                          <p:spTgt spid="9">
                                            <p:txEl>
                                              <p:pRg st="1" end="1"/>
                                            </p:txEl>
                                          </p:spTgt>
                                        </p:tgtEl>
                                        <p:attrNameLst>
                                          <p:attrName>style.visibility</p:attrName>
                                        </p:attrNameLst>
                                      </p:cBhvr>
                                      <p:to>
                                        <p:strVal val="visible"/>
                                      </p:to>
                                    </p:set>
                                    <p:animEffect transition="in" filter="dissolve">
                                      <p:cBhvr>
                                        <p:cTn id="18"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itchFamily="34" charset="-122"/>
              <a:ea typeface="微软雅黑"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3" y="387005"/>
            <a:ext cx="3307577"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赏析小说的语言</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730388" y="1418189"/>
            <a:ext cx="8461612" cy="4192943"/>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指出下列句子使用的修辞手法，并说说这些修辞手法在文中的表达作用。</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即使看见人，虽是自己的主人，也总惴惴的，有如在白天出穴游行的小鼠；否则呆坐着，直是一个木偶人。</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比喻。突出祥林嫂在精神上受到毁灭性打击之后，胆小、恐惧、怕见人的心理状态。</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只觉得天地圣众歆享了牲醴和香烟，都醉醺醺的在空中蹒跚，豫备给鲁镇的人们以无限的幸福。</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拟人、反语。和祥林嫂的惨死形成鲜明对照，形象地讽刺了封建迷信思想，揭露了其骗人、杀人的本质。</a:t>
            </a:r>
          </a:p>
        </p:txBody>
      </p:sp>
      <p:pic>
        <p:nvPicPr>
          <p:cNvPr id="5" name="图片 4">
            <a:extLst>
              <a:ext uri="{FF2B5EF4-FFF2-40B4-BE49-F238E27FC236}">
                <a16:creationId xmlns:a16="http://schemas.microsoft.com/office/drawing/2014/main" id="{CEE453AE-2F1D-4A43-B8BC-BDB2FC49F5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33" y="1660075"/>
            <a:ext cx="2515209" cy="326627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3666791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9" presetClass="entr" presetSubtype="0" fill="hold" nodeType="click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dissolve">
                                      <p:cBhvr>
                                        <p:cTn id="18" dur="500"/>
                                        <p:tgtEl>
                                          <p:spTgt spid="9">
                                            <p:txEl>
                                              <p:pRg st="2" end="2"/>
                                            </p:txEl>
                                          </p:spTgt>
                                        </p:tgtEl>
                                      </p:cBhvr>
                                    </p:animEffec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9" presetClass="entr" presetSubtype="0" fill="hold" nodeType="click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animEffect transition="in" filter="dissolve">
                                      <p:cBhvr>
                                        <p:cTn id="23"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itchFamily="34" charset="-122"/>
              <a:ea typeface="微软雅黑"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323590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赏析小说的语言</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730388" y="1418189"/>
            <a:ext cx="8461612" cy="4192943"/>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指出下列句子使用的修辞手法，并说说这些修辞手法在文中的表达作用。</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一见面是寒暄，寒暄之后说我“胖了”，说我“胖了”之后即大骂其新党。</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顶真。不但表达紧凑，语言连贯，而且突出了鲁四老爷虚伪和顽固守旧的性格。</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年年如此，家家如此，</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只要买得起福礼和爆竹之类的，</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今年自然也如此。</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反复。描写了辛亥革命后，中国农村风俗习惯依旧，人们的思想意识依旧，封建迷信思想对农村的统治依旧。</a:t>
            </a:r>
          </a:p>
        </p:txBody>
      </p:sp>
      <p:pic>
        <p:nvPicPr>
          <p:cNvPr id="5" name="图片 4">
            <a:extLst>
              <a:ext uri="{FF2B5EF4-FFF2-40B4-BE49-F238E27FC236}">
                <a16:creationId xmlns:a16="http://schemas.microsoft.com/office/drawing/2014/main" id="{5BCA0EBA-C48D-B649-8652-584E8E4E87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33" y="1660075"/>
            <a:ext cx="2515209" cy="326627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412035423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9" presetClass="entr" presetSubtype="0" fill="hold" nodeType="click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dissolve">
                                      <p:cBhvr>
                                        <p:cTn id="18" dur="500"/>
                                        <p:tgtEl>
                                          <p:spTgt spid="9">
                                            <p:txEl>
                                              <p:pRg st="2" end="2"/>
                                            </p:txEl>
                                          </p:spTgt>
                                        </p:tgtEl>
                                      </p:cBhvr>
                                    </p:animEffec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9" presetClass="entr" presetSubtype="0" fill="hold" nodeType="click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animEffect transition="in" filter="dissolve">
                                      <p:cBhvr>
                                        <p:cTn id="23"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itchFamily="34" charset="-122"/>
              <a:ea typeface="微软雅黑"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323590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赏析小说的语言</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730388" y="1418189"/>
            <a:ext cx="8461612" cy="4192943"/>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赏析下列句子的句式特点，并说说这样表达的好处。</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她一手提着竹篮，内中一个破碗，空的；一手拄着一支比她更长的竹竿，下端开了裂：她分明已经纯乎是一个乞丐了。</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“空的”“下端开了裂”，是定语后置</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倒装</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，表示强调，突出了祥林嫂忍饥挨饿和沿街乞讨的艰辛。</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阿！地狱？”我很吃惊，只得支梧着，“地狱？</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论理，就该也有。</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然而也未必，</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谁来管这等事</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用了感叹句、疑问句和设问句式，表明“我”先是惊异，后是支支吾吾，怕负责任的心态。</a:t>
            </a:r>
          </a:p>
        </p:txBody>
      </p:sp>
      <p:pic>
        <p:nvPicPr>
          <p:cNvPr id="5" name="图片 4">
            <a:extLst>
              <a:ext uri="{FF2B5EF4-FFF2-40B4-BE49-F238E27FC236}">
                <a16:creationId xmlns:a16="http://schemas.microsoft.com/office/drawing/2014/main" id="{CE1BB884-BF97-5349-8E57-EE9D1EE261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33" y="1660075"/>
            <a:ext cx="2515209" cy="326627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42282976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9" presetClass="entr" presetSubtype="0" fill="hold" nodeType="click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dissolve">
                                      <p:cBhvr>
                                        <p:cTn id="18" dur="500"/>
                                        <p:tgtEl>
                                          <p:spTgt spid="9">
                                            <p:txEl>
                                              <p:pRg st="2" end="2"/>
                                            </p:txEl>
                                          </p:spTgt>
                                        </p:tgtEl>
                                      </p:cBhvr>
                                    </p:animEffec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9" presetClass="entr" presetSubtype="0" fill="hold" nodeType="click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animEffect transition="in" filter="dissolve">
                                      <p:cBhvr>
                                        <p:cTn id="23"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a:extLst>
              <a:ext uri="{FF2B5EF4-FFF2-40B4-BE49-F238E27FC236}">
                <a16:creationId xmlns:a16="http://schemas.microsoft.com/office/drawing/2014/main" id="{B98ACDB3-B94E-48F0-A75D-6C3886D7FC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88116" y="0"/>
            <a:ext cx="6711193" cy="6858000"/>
          </a:xfrm>
          <a:prstGeom prst="rect">
            <a:avLst/>
          </a:prstGeom>
        </p:spPr>
      </p:pic>
      <p:sp>
        <p:nvSpPr>
          <p:cNvPr id="8" name="文本框 7">
            <a:extLst>
              <a:ext uri="{FF2B5EF4-FFF2-40B4-BE49-F238E27FC236}">
                <a16:creationId xmlns:a16="http://schemas.microsoft.com/office/drawing/2014/main" id="{E895C457-4FA3-4E61-9898-6D203DDE1C74}"/>
              </a:ext>
            </a:extLst>
          </p:cNvPr>
          <p:cNvSpPr txBox="1"/>
          <p:nvPr/>
        </p:nvSpPr>
        <p:spPr>
          <a:xfrm>
            <a:off x="393192" y="265176"/>
            <a:ext cx="4078224" cy="1107996"/>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r>
              <a:rPr lang="zh-CN" altLang="en-US" sz="6600">
                <a:latin typeface="华文彩云" panose="02010800040101010101" pitchFamily="2" charset="-122"/>
                <a:ea typeface="华文彩云" panose="02010800040101010101" pitchFamily="2" charset="-122"/>
              </a:rPr>
              <a:t>谁是凶手？</a:t>
            </a:r>
          </a:p>
        </p:txBody>
      </p:sp>
      <p:sp>
        <p:nvSpPr>
          <p:cNvPr id="9" name="对话气泡: 椭圆形 8">
            <a:extLst>
              <a:ext uri="{FF2B5EF4-FFF2-40B4-BE49-F238E27FC236}">
                <a16:creationId xmlns:a16="http://schemas.microsoft.com/office/drawing/2014/main" id="{0F6DADFB-8BF3-40F6-B723-06E2CAAFF63D}"/>
              </a:ext>
            </a:extLst>
          </p:cNvPr>
          <p:cNvSpPr/>
          <p:nvPr/>
        </p:nvSpPr>
        <p:spPr>
          <a:xfrm>
            <a:off x="4782312" y="704088"/>
            <a:ext cx="4553712" cy="2011680"/>
          </a:xfrm>
          <a:prstGeom prst="wedgeEllipseCallout">
            <a:avLst>
              <a:gd name="adj1" fmla="val 50051"/>
              <a:gd name="adj2" fmla="val 28669"/>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03" name="Text Box 5"/>
          <p:cNvSpPr txBox="1"/>
          <p:nvPr/>
        </p:nvSpPr>
        <p:spPr>
          <a:xfrm>
            <a:off x="5462821" y="953921"/>
            <a:ext cx="3450590" cy="1568450"/>
          </a:xfrm>
          <a:prstGeom prst="rect">
            <a:avLst/>
          </a:prstGeom>
          <a:noFill/>
          <a:ln w="9525">
            <a:noFill/>
          </a:ln>
        </p:spPr>
        <p:txBody>
          <a:bodyPr wrap="square">
            <a:spAutoFit/>
          </a:bodyPr>
          <a:lstStyle/>
          <a:p>
            <a:pPr algn="ctr"/>
            <a:r>
              <a:rPr lang="zh-CN" altLang="en-US" sz="4800" b="1" noProof="1">
                <a:solidFill>
                  <a:schemeClr val="bg1"/>
                </a:solidFill>
                <a:effectLst>
                  <a:outerShdw blurRad="38100" dist="38100" dir="2700000">
                    <a:srgbClr val="C0C0C0"/>
                  </a:outerShdw>
                </a:effectLst>
                <a:latin typeface="微软雅黑" pitchFamily="34" charset="-122"/>
                <a:ea typeface="微软雅黑" pitchFamily="34" charset="-122"/>
                <a:cs typeface="+mn-cs"/>
              </a:rPr>
              <a:t>是谁杀死了祥林嫂？</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fade">
                                      <p:cBhvr>
                                        <p:cTn id="7" dur="2000"/>
                                        <p:tgtEl>
                                          <p:spTgt spid="2560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mph" presetSubtype="2" fill="hold" grpId="1" nodeType="clickEffect">
                                  <p:stCondLst>
                                    <p:cond delay="0"/>
                                  </p:stCondLst>
                                  <p:childTnLst>
                                    <p:animClr clrSpc="rgb" dir="cw">
                                      <p:cBhvr override="childStyle">
                                        <p:cTn id="11" dur="2000" fill="hold"/>
                                        <p:tgtEl>
                                          <p:spTgt spid="25603"/>
                                        </p:tgtEl>
                                        <p:attrNameLst>
                                          <p:attrName>style.color</p:attrName>
                                        </p:attrNameLst>
                                      </p:cBhvr>
                                      <p:to>
                                        <a:schemeClr val="accent2"/>
                                      </p:to>
                                    </p:animClr>
                                  </p:childTnLst>
                                </p:cTn>
                              </p:par>
                              <p:par>
                                <p:cTn id="12" presetID="6" presetClass="emph" presetSubtype="0" fill="hold" grpId="2" nodeType="withEffect">
                                  <p:stCondLst>
                                    <p:cond delay="0"/>
                                  </p:stCondLst>
                                  <p:childTnLst>
                                    <p:animScale>
                                      <p:cBhvr>
                                        <p:cTn id="13" dur="2000" fill="hold"/>
                                        <p:tgtEl>
                                          <p:spTgt spid="2560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p:bldP spid="25603" grpId="1"/>
      <p:bldP spid="25603" grpId="2"/>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流程图: 可选过程 1"/>
          <p:cNvSpPr/>
          <p:nvPr/>
        </p:nvSpPr>
        <p:spPr>
          <a:xfrm>
            <a:off x="1876171" y="1425829"/>
            <a:ext cx="9726930" cy="4935768"/>
          </a:xfrm>
          <a:prstGeom prst="flowChartAlternateProcess">
            <a:avLst/>
          </a:prstGeom>
          <a:noFill/>
          <a:ln>
            <a:noFill/>
          </a:ln>
        </p:spPr>
        <p:style>
          <a:lnRef idx="0">
            <a:scrgbClr r="0" g="0" b="0"/>
          </a:lnRef>
          <a:fillRef idx="0">
            <a:scrgbClr r="0" g="0" b="0"/>
          </a:fillRef>
          <a:effectRef idx="0">
            <a:scrgbClr r="0" g="0" b="0"/>
          </a:effectRef>
          <a:fontRef idx="minor">
            <a:schemeClr val="dk1"/>
          </a:fontRef>
        </p:style>
        <p:txBody>
          <a:bodyPr wrap="square" anchor="t">
            <a:spAutoFit/>
          </a:bodyPr>
          <a:lstStyle/>
          <a:p>
            <a:pPr algn="ctr" fontAlgn="auto">
              <a:lnSpc>
                <a:spcPts val="3780"/>
              </a:lnSpc>
            </a:pPr>
            <a:r>
              <a:rPr lang="zh-CN" altLang="en-US" sz="4800" b="1">
                <a:solidFill>
                  <a:srgbClr val="C00000"/>
                </a:solidFill>
                <a:latin typeface="微软雅黑" pitchFamily="34" charset="-122"/>
                <a:ea typeface="微软雅黑" pitchFamily="34" charset="-122"/>
              </a:rPr>
              <a:t>课堂讨论：“五张账单”</a:t>
            </a:r>
            <a:endParaRPr lang="zh-CN" altLang="en-US" sz="4800">
              <a:solidFill>
                <a:srgbClr val="C00000"/>
              </a:solidFill>
              <a:latin typeface="微软雅黑" pitchFamily="34" charset="-122"/>
              <a:ea typeface="微软雅黑" pitchFamily="34" charset="-122"/>
            </a:endParaRPr>
          </a:p>
          <a:p>
            <a:pPr fontAlgn="auto">
              <a:lnSpc>
                <a:spcPts val="3780"/>
              </a:lnSpc>
            </a:pPr>
            <a:r>
              <a:rPr lang="zh-CN" altLang="en-US" sz="2400" b="1">
                <a:solidFill>
                  <a:srgbClr val="000000"/>
                </a:solidFill>
                <a:latin typeface="微软雅黑" pitchFamily="34" charset="-122"/>
                <a:ea typeface="微软雅黑" pitchFamily="34" charset="-122"/>
              </a:rPr>
              <a:t>熟读课文，找出小说中关于金钱的零星表述。比较阅读，看看能发现什么。</a:t>
            </a:r>
            <a:endParaRPr lang="en-US" altLang="zh-CN" sz="3600" b="1">
              <a:latin typeface="微软雅黑" pitchFamily="34" charset="-122"/>
              <a:ea typeface="微软雅黑" pitchFamily="34" charset="-122"/>
            </a:endParaRPr>
          </a:p>
          <a:p>
            <a:pPr fontAlgn="auto">
              <a:lnSpc>
                <a:spcPts val="3780"/>
              </a:lnSpc>
            </a:pPr>
            <a:r>
              <a:rPr lang="en-US" altLang="zh-CN" sz="2400" b="1">
                <a:latin typeface="微软雅黑" pitchFamily="34" charset="-122"/>
                <a:ea typeface="微软雅黑" pitchFamily="34" charset="-122"/>
              </a:rPr>
              <a:t>1</a:t>
            </a:r>
            <a:r>
              <a:rPr lang="zh-CN" altLang="en-US" sz="2400" b="1">
                <a:latin typeface="微软雅黑" pitchFamily="34" charset="-122"/>
                <a:ea typeface="微软雅黑" pitchFamily="34" charset="-122"/>
              </a:rPr>
              <a:t>、福兴楼的清炖鱼翅：一元一大盘</a:t>
            </a:r>
            <a:r>
              <a:rPr lang="zh-CN" altLang="en-US" sz="2400" b="1">
                <a:solidFill>
                  <a:srgbClr val="C00000"/>
                </a:solidFill>
                <a:latin typeface="微软雅黑" pitchFamily="34" charset="-122"/>
                <a:ea typeface="微软雅黑" pitchFamily="34" charset="-122"/>
              </a:rPr>
              <a:t>（价廉物美）</a:t>
            </a:r>
          </a:p>
          <a:p>
            <a:pPr fontAlgn="auto">
              <a:lnSpc>
                <a:spcPts val="3780"/>
              </a:lnSpc>
            </a:pPr>
            <a:r>
              <a:rPr lang="en-US" altLang="zh-CN" sz="2400" b="1">
                <a:latin typeface="微软雅黑" pitchFamily="34" charset="-122"/>
                <a:ea typeface="微软雅黑" pitchFamily="34" charset="-122"/>
              </a:rPr>
              <a:t>2</a:t>
            </a:r>
            <a:r>
              <a:rPr lang="zh-CN" altLang="en-US" sz="2400" b="1">
                <a:latin typeface="微软雅黑" pitchFamily="34" charset="-122"/>
                <a:ea typeface="微软雅黑" pitchFamily="34" charset="-122"/>
              </a:rPr>
              <a:t>、祥林嫂初到鲁家的工钱：每月五百文</a:t>
            </a:r>
          </a:p>
          <a:p>
            <a:pPr fontAlgn="auto">
              <a:lnSpc>
                <a:spcPts val="3780"/>
              </a:lnSpc>
            </a:pPr>
            <a:r>
              <a:rPr lang="en-US" altLang="zh-CN" sz="2400" b="1">
                <a:latin typeface="微软雅黑" pitchFamily="34" charset="-122"/>
                <a:ea typeface="微软雅黑" pitchFamily="34" charset="-122"/>
              </a:rPr>
              <a:t>3</a:t>
            </a:r>
            <a:r>
              <a:rPr lang="zh-CN" altLang="en-US" sz="2400" b="1">
                <a:latin typeface="微软雅黑" pitchFamily="34" charset="-122"/>
                <a:ea typeface="微软雅黑" pitchFamily="34" charset="-122"/>
              </a:rPr>
              <a:t>、婆婆从鲁家支走的工钱：一千七百五十文</a:t>
            </a:r>
          </a:p>
          <a:p>
            <a:pPr fontAlgn="auto">
              <a:lnSpc>
                <a:spcPts val="3780"/>
              </a:lnSpc>
            </a:pPr>
            <a:r>
              <a:rPr lang="en-US" altLang="zh-CN" sz="2400" b="1">
                <a:latin typeface="微软雅黑" pitchFamily="34" charset="-122"/>
                <a:ea typeface="微软雅黑" pitchFamily="34" charset="-122"/>
              </a:rPr>
              <a:t>4</a:t>
            </a:r>
            <a:r>
              <a:rPr lang="zh-CN" altLang="en-US" sz="2400" b="1">
                <a:latin typeface="微软雅黑" pitchFamily="34" charset="-122"/>
                <a:ea typeface="微软雅黑" pitchFamily="34" charset="-122"/>
              </a:rPr>
              <a:t>、卖祥林嫂的钱：八十千     </a:t>
            </a:r>
            <a:endParaRPr lang="en-US" altLang="zh-CN" sz="2400" b="1">
              <a:latin typeface="微软雅黑" pitchFamily="34" charset="-122"/>
              <a:ea typeface="微软雅黑" pitchFamily="34" charset="-122"/>
            </a:endParaRPr>
          </a:p>
          <a:p>
            <a:pPr fontAlgn="auto">
              <a:lnSpc>
                <a:spcPts val="3780"/>
              </a:lnSpc>
            </a:pPr>
            <a:r>
              <a:rPr lang="zh-CN" altLang="en-US" sz="2400" b="1">
                <a:latin typeface="微软雅黑" pitchFamily="34" charset="-122"/>
                <a:ea typeface="微软雅黑" pitchFamily="34" charset="-122"/>
              </a:rPr>
              <a:t>        </a:t>
            </a:r>
            <a:r>
              <a:rPr lang="zh-CN" altLang="en-US" sz="2400" b="1">
                <a:solidFill>
                  <a:srgbClr val="FF0000"/>
                </a:solidFill>
                <a:latin typeface="微软雅黑" pitchFamily="34" charset="-122"/>
                <a:ea typeface="微软雅黑" pitchFamily="34" charset="-122"/>
              </a:rPr>
              <a:t>  </a:t>
            </a:r>
            <a:r>
              <a:rPr lang="zh-CN" altLang="en-US" sz="2400" b="1">
                <a:solidFill>
                  <a:srgbClr val="C00000"/>
                </a:solidFill>
                <a:latin typeface="微软雅黑" pitchFamily="34" charset="-122"/>
                <a:ea typeface="微软雅黑" pitchFamily="34" charset="-122"/>
              </a:rPr>
              <a:t>（娶亲费用：五十千；还剩十多千）</a:t>
            </a:r>
          </a:p>
          <a:p>
            <a:pPr fontAlgn="auto">
              <a:lnSpc>
                <a:spcPts val="3780"/>
              </a:lnSpc>
            </a:pPr>
            <a:r>
              <a:rPr lang="en-US" altLang="zh-CN" sz="2400" b="1">
                <a:latin typeface="微软雅黑" pitchFamily="34" charset="-122"/>
                <a:ea typeface="微软雅黑" pitchFamily="34" charset="-122"/>
              </a:rPr>
              <a:t>5</a:t>
            </a:r>
            <a:r>
              <a:rPr lang="zh-CN" altLang="en-US" sz="2400" b="1">
                <a:latin typeface="微软雅黑" pitchFamily="34" charset="-122"/>
                <a:ea typeface="微软雅黑" pitchFamily="34" charset="-122"/>
              </a:rPr>
              <a:t>、捐门槛的价钱：大钱十二千</a:t>
            </a:r>
          </a:p>
        </p:txBody>
      </p:sp>
      <p:sp>
        <p:nvSpPr>
          <p:cNvPr id="8" name="文本框 7">
            <a:extLst>
              <a:ext uri="{FF2B5EF4-FFF2-40B4-BE49-F238E27FC236}">
                <a16:creationId xmlns:a16="http://schemas.microsoft.com/office/drawing/2014/main" id="{34398931-8F39-452B-B06B-8DB4BA9831C8}"/>
              </a:ext>
            </a:extLst>
          </p:cNvPr>
          <p:cNvSpPr txBox="1"/>
          <p:nvPr/>
        </p:nvSpPr>
        <p:spPr>
          <a:xfrm>
            <a:off x="4194054" y="387005"/>
            <a:ext cx="323590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探究小说的主题</a:t>
            </a:r>
          </a:p>
        </p:txBody>
      </p:sp>
      <p:sp>
        <p:nvSpPr>
          <p:cNvPr id="9" name="文本框 8">
            <a:extLst>
              <a:ext uri="{FF2B5EF4-FFF2-40B4-BE49-F238E27FC236}">
                <a16:creationId xmlns:a16="http://schemas.microsoft.com/office/drawing/2014/main" id="{C922DA1C-1FB0-41C8-8338-D8C31DA4349A}"/>
              </a:ext>
            </a:extLst>
          </p:cNvPr>
          <p:cNvSpPr txBox="1"/>
          <p:nvPr/>
        </p:nvSpPr>
        <p:spPr>
          <a:xfrm>
            <a:off x="393192" y="265175"/>
            <a:ext cx="2589705" cy="707886"/>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r>
              <a:rPr lang="zh-CN" altLang="en-US" sz="4000">
                <a:latin typeface="华文彩云" panose="02010800040101010101" pitchFamily="2" charset="-122"/>
                <a:ea typeface="华文彩云" panose="02010800040101010101" pitchFamily="2" charset="-122"/>
              </a:rPr>
              <a:t>谁是凶手？</a:t>
            </a:r>
          </a:p>
        </p:txBody>
      </p:sp>
      <p:pic>
        <p:nvPicPr>
          <p:cNvPr id="10" name="图片 9">
            <a:extLst>
              <a:ext uri="{FF2B5EF4-FFF2-40B4-BE49-F238E27FC236}">
                <a16:creationId xmlns:a16="http://schemas.microsoft.com/office/drawing/2014/main" id="{A628ACB8-BDE9-4DAB-9823-E33EA95EE31C}"/>
              </a:ext>
            </a:extLst>
          </p:cNvPr>
          <p:cNvPicPr>
            <a:picLocks noChangeAspect="1"/>
          </p:cNvPicPr>
          <p:nvPr/>
        </p:nvPicPr>
        <p:blipFill>
          <a:blip r:embed="rId2">
            <a:extLst>
              <a:ext uri="{28A0092B-C50C-407E-A947-70E740481C1C}">
                <a14:useLocalDpi xmlns:a14="http://schemas.microsoft.com/office/drawing/2010/main"/>
              </a:ext>
            </a:extLst>
          </a:blip>
          <a:srcRect t="-1" b="-1472"/>
          <a:stretch>
            <a:fillRect/>
          </a:stretch>
        </p:blipFill>
        <p:spPr>
          <a:xfrm flipH="1">
            <a:off x="9893790" y="3195961"/>
            <a:ext cx="2403371" cy="3812446"/>
          </a:xfrm>
          <a:prstGeom prst="rect">
            <a:avLst/>
          </a:prstGeom>
        </p:spPr>
      </p:pic>
    </p:spTree>
  </p:cSld>
  <p:clrMapOvr>
    <a:masterClrMapping/>
  </p:clrMapOvr>
  <p:transition>
    <p:strips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10" presetClass="entr" presetSubtype="0" fill="hold" nodeType="withEffect">
                                  <p:stCondLst>
                                    <p:cond delay="30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淘宝网chenying0907出品 2"/>
          <p:cNvSpPr/>
          <p:nvPr/>
        </p:nvSpPr>
        <p:spPr>
          <a:xfrm>
            <a:off x="0" y="2179793"/>
            <a:ext cx="7477760" cy="4190887"/>
          </a:xfrm>
          <a:prstGeom prst="rect">
            <a:avLst/>
          </a:prstGeom>
          <a:solidFill>
            <a:schemeClr val="accent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7" name="淘宝网chenying0907出品 66"/>
          <p:cNvGrpSpPr/>
          <p:nvPr/>
        </p:nvGrpSpPr>
        <p:grpSpPr>
          <a:xfrm>
            <a:off x="502160" y="1363067"/>
            <a:ext cx="982750" cy="3192008"/>
            <a:chOff x="597506" y="2553833"/>
            <a:chExt cx="982750" cy="3192008"/>
          </a:xfrm>
        </p:grpSpPr>
        <p:sp>
          <p:nvSpPr>
            <p:cNvPr id="61" name="淘宝网chenying0907出品 60"/>
            <p:cNvSpPr txBox="1"/>
            <p:nvPr/>
          </p:nvSpPr>
          <p:spPr>
            <a:xfrm>
              <a:off x="597506" y="2553833"/>
              <a:ext cx="796148" cy="1446550"/>
            </a:xfrm>
            <a:prstGeom prst="rect">
              <a:avLst/>
            </a:prstGeom>
            <a:noFill/>
          </p:spPr>
          <p:txBody>
            <a:bodyPr wrap="square" rtlCol="0">
              <a:spAutoFit/>
            </a:bodyPr>
            <a:lstStyle/>
            <a:p>
              <a:r>
                <a:rPr lang="zh-CN" altLang="en-US" sz="4400" b="1" kern="2600" spc="600">
                  <a:solidFill>
                    <a:schemeClr val="tx2">
                      <a:lumMod val="75000"/>
                    </a:schemeClr>
                  </a:solidFill>
                  <a:effectLst>
                    <a:outerShdw blurRad="38100" dist="38100" dir="2700000" algn="tl">
                      <a:srgbClr val="000000">
                        <a:alpha val="43137"/>
                      </a:srgbClr>
                    </a:outerShdw>
                  </a:effectLst>
                  <a:latin typeface="方正兰亭超细黑简体" panose="02000000000000000000" pitchFamily="2" charset="-122"/>
                  <a:ea typeface="方正兰亭超细黑简体" panose="02000000000000000000" pitchFamily="2" charset="-122"/>
                </a:rPr>
                <a:t>目</a:t>
              </a:r>
              <a:endParaRPr lang="en-US" altLang="zh-CN" sz="4400" b="1" kern="2600" spc="600">
                <a:solidFill>
                  <a:schemeClr val="tx2">
                    <a:lumMod val="75000"/>
                  </a:schemeClr>
                </a:solidFill>
                <a:effectLst>
                  <a:outerShdw blurRad="38100" dist="38100" dir="2700000" algn="tl">
                    <a:srgbClr val="000000">
                      <a:alpha val="43137"/>
                    </a:srgbClr>
                  </a:outerShdw>
                </a:effectLst>
                <a:latin typeface="方正兰亭超细黑简体" panose="02000000000000000000" pitchFamily="2" charset="-122"/>
                <a:ea typeface="方正兰亭超细黑简体" panose="02000000000000000000" pitchFamily="2" charset="-122"/>
              </a:endParaRPr>
            </a:p>
            <a:p>
              <a:r>
                <a:rPr lang="zh-CN" altLang="en-US" sz="4400" b="1" kern="2600" spc="600">
                  <a:solidFill>
                    <a:schemeClr val="tx2">
                      <a:lumMod val="75000"/>
                    </a:schemeClr>
                  </a:solidFill>
                  <a:effectLst>
                    <a:outerShdw blurRad="38100" dist="38100" dir="2700000" algn="tl">
                      <a:srgbClr val="000000">
                        <a:alpha val="43137"/>
                      </a:srgbClr>
                    </a:outerShdw>
                  </a:effectLst>
                  <a:latin typeface="方正兰亭超细黑简体" panose="02000000000000000000" pitchFamily="2" charset="-122"/>
                  <a:ea typeface="方正兰亭超细黑简体" panose="02000000000000000000" pitchFamily="2" charset="-122"/>
                </a:rPr>
                <a:t>录</a:t>
              </a:r>
              <a:endParaRPr lang="en-US" altLang="zh-CN" sz="4400" b="1" kern="2600" spc="600">
                <a:solidFill>
                  <a:schemeClr val="tx2">
                    <a:lumMod val="75000"/>
                  </a:schemeClr>
                </a:solidFill>
                <a:effectLst>
                  <a:outerShdw blurRad="38100" dist="38100" dir="2700000" algn="tl">
                    <a:srgbClr val="000000">
                      <a:alpha val="43137"/>
                    </a:srgbClr>
                  </a:outerShdw>
                </a:effectLst>
                <a:latin typeface="方正兰亭超细黑简体" panose="02000000000000000000" pitchFamily="2" charset="-122"/>
                <a:ea typeface="方正兰亭超细黑简体" panose="02000000000000000000" pitchFamily="2" charset="-122"/>
              </a:endParaRPr>
            </a:p>
          </p:txBody>
        </p:sp>
        <p:cxnSp>
          <p:nvCxnSpPr>
            <p:cNvPr id="65" name="淘宝网chenying0907出品 64"/>
            <p:cNvCxnSpPr/>
            <p:nvPr/>
          </p:nvCxnSpPr>
          <p:spPr>
            <a:xfrm flipH="1">
              <a:off x="1580256" y="2719787"/>
              <a:ext cx="0" cy="3026054"/>
            </a:xfrm>
            <a:prstGeom prst="line">
              <a:avLst/>
            </a:prstGeom>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grpSp>
      <p:sp>
        <p:nvSpPr>
          <p:cNvPr id="68" name="淘宝网chenying0907出品 67"/>
          <p:cNvSpPr/>
          <p:nvPr/>
        </p:nvSpPr>
        <p:spPr>
          <a:xfrm>
            <a:off x="1767100" y="1112340"/>
            <a:ext cx="9043139" cy="4399280"/>
          </a:xfrm>
          <a:prstGeom prst="rect">
            <a:avLst/>
          </a:prstGeom>
          <a:solidFill>
            <a:schemeClr val="bg1"/>
          </a:solidFill>
          <a:ln>
            <a:solidFill>
              <a:schemeClr val="accent1">
                <a:shade val="50000"/>
                <a:alpha val="52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3" name="淘宝网chenying0907出品 12"/>
          <p:cNvGrpSpPr/>
          <p:nvPr/>
        </p:nvGrpSpPr>
        <p:grpSpPr>
          <a:xfrm>
            <a:off x="2261281" y="1560370"/>
            <a:ext cx="4167022" cy="661720"/>
            <a:chOff x="1587602" y="1178108"/>
            <a:chExt cx="4167022" cy="661720"/>
          </a:xfrm>
        </p:grpSpPr>
        <p:grpSp>
          <p:nvGrpSpPr>
            <p:cNvPr id="7" name="淘宝网chenying0907出品 6"/>
            <p:cNvGrpSpPr/>
            <p:nvPr/>
          </p:nvGrpSpPr>
          <p:grpSpPr>
            <a:xfrm>
              <a:off x="1661280" y="1178108"/>
              <a:ext cx="1277547" cy="261610"/>
              <a:chOff x="1389453" y="1214306"/>
              <a:chExt cx="1277547" cy="270303"/>
            </a:xfrm>
          </p:grpSpPr>
          <p:sp>
            <p:nvSpPr>
              <p:cNvPr id="5" name="淘宝网chenying0907出品 4"/>
              <p:cNvSpPr/>
              <p:nvPr/>
            </p:nvSpPr>
            <p:spPr>
              <a:xfrm>
                <a:off x="1389454" y="1237271"/>
                <a:ext cx="1277546" cy="2093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淘宝网chenying0907出品 5"/>
              <p:cNvSpPr txBox="1"/>
              <p:nvPr/>
            </p:nvSpPr>
            <p:spPr>
              <a:xfrm>
                <a:off x="1389453" y="1214306"/>
                <a:ext cx="1252099" cy="270303"/>
              </a:xfrm>
              <a:prstGeom prst="rect">
                <a:avLst/>
              </a:prstGeom>
              <a:noFill/>
            </p:spPr>
            <p:txBody>
              <a:bodyPr vert="horz" wrap="square" rtlCol="0">
                <a:spAutoFit/>
              </a:bodyPr>
              <a:lstStyle/>
              <a:p>
                <a:pPr algn="dist"/>
                <a:r>
                  <a:rPr lang="en-US" altLang="zh-CN" sz="1100" spc="600">
                    <a:solidFill>
                      <a:schemeClr val="bg1"/>
                    </a:solidFill>
                  </a:rPr>
                  <a:t>PART 1</a:t>
                </a:r>
                <a:endParaRPr lang="zh-CN" altLang="en-US" sz="1100" spc="600">
                  <a:solidFill>
                    <a:schemeClr val="bg1"/>
                  </a:solidFill>
                </a:endParaRPr>
              </a:p>
            </p:txBody>
          </p:sp>
        </p:grpSp>
        <p:sp>
          <p:nvSpPr>
            <p:cNvPr id="8" name="淘宝网chenying0907出品 7"/>
            <p:cNvSpPr txBox="1"/>
            <p:nvPr/>
          </p:nvSpPr>
          <p:spPr>
            <a:xfrm>
              <a:off x="1587602" y="1439718"/>
              <a:ext cx="4167022" cy="400110"/>
            </a:xfrm>
            <a:prstGeom prst="rect">
              <a:avLst/>
            </a:prstGeom>
            <a:noFill/>
          </p:spPr>
          <p:txBody>
            <a:bodyPr wrap="square" rtlCol="0">
              <a:spAutoFit/>
            </a:bodyPr>
            <a:lstStyle/>
            <a:p>
              <a:r>
                <a:rPr lang="zh-CN" altLang="en-US" sz="2000">
                  <a:solidFill>
                    <a:schemeClr val="tx2"/>
                  </a:solidFill>
                  <a:latin typeface="方正清刻本悦宋简体" panose="02000000000000000000" pitchFamily="2" charset="-122"/>
                  <a:ea typeface="方正清刻本悦宋简体" panose="02000000000000000000" pitchFamily="2" charset="-122"/>
                </a:rPr>
                <a:t>知人论世  检查预习</a:t>
              </a:r>
            </a:p>
          </p:txBody>
        </p:sp>
      </p:grpSp>
      <p:grpSp>
        <p:nvGrpSpPr>
          <p:cNvPr id="29" name="淘宝网chenying0907出品 28"/>
          <p:cNvGrpSpPr/>
          <p:nvPr/>
        </p:nvGrpSpPr>
        <p:grpSpPr>
          <a:xfrm>
            <a:off x="2261281" y="2326810"/>
            <a:ext cx="4167022" cy="669303"/>
            <a:chOff x="1587602" y="1170525"/>
            <a:chExt cx="4167022" cy="669303"/>
          </a:xfrm>
        </p:grpSpPr>
        <p:grpSp>
          <p:nvGrpSpPr>
            <p:cNvPr id="30" name="淘宝网chenying0907出品 29"/>
            <p:cNvGrpSpPr/>
            <p:nvPr/>
          </p:nvGrpSpPr>
          <p:grpSpPr>
            <a:xfrm>
              <a:off x="1661280" y="1170525"/>
              <a:ext cx="1277547" cy="430887"/>
              <a:chOff x="1389453" y="1206471"/>
              <a:chExt cx="1277547" cy="445205"/>
            </a:xfrm>
          </p:grpSpPr>
          <p:sp>
            <p:nvSpPr>
              <p:cNvPr id="33" name="淘宝网chenying0907出品 32"/>
              <p:cNvSpPr/>
              <p:nvPr/>
            </p:nvSpPr>
            <p:spPr>
              <a:xfrm>
                <a:off x="1389454" y="1224985"/>
                <a:ext cx="1277546" cy="2082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淘宝网chenying0907出品 33"/>
              <p:cNvSpPr txBox="1"/>
              <p:nvPr/>
            </p:nvSpPr>
            <p:spPr>
              <a:xfrm>
                <a:off x="1389453" y="1206471"/>
                <a:ext cx="1252099" cy="445205"/>
              </a:xfrm>
              <a:prstGeom prst="rect">
                <a:avLst/>
              </a:prstGeom>
              <a:noFill/>
            </p:spPr>
            <p:txBody>
              <a:bodyPr vert="horz" wrap="square" rtlCol="0">
                <a:spAutoFit/>
              </a:bodyPr>
              <a:lstStyle/>
              <a:p>
                <a:pPr algn="dist"/>
                <a:r>
                  <a:rPr lang="en-US" altLang="zh-CN" sz="1100" spc="600">
                    <a:solidFill>
                      <a:schemeClr val="bg1"/>
                    </a:solidFill>
                  </a:rPr>
                  <a:t>PART 2</a:t>
                </a:r>
              </a:p>
              <a:p>
                <a:pPr algn="dist"/>
                <a:endParaRPr lang="zh-CN" altLang="en-US" sz="1100" spc="600">
                  <a:solidFill>
                    <a:schemeClr val="bg1"/>
                  </a:solidFill>
                </a:endParaRPr>
              </a:p>
            </p:txBody>
          </p:sp>
        </p:grpSp>
        <p:sp>
          <p:nvSpPr>
            <p:cNvPr id="31" name="淘宝网chenying0907出品 30"/>
            <p:cNvSpPr txBox="1"/>
            <p:nvPr/>
          </p:nvSpPr>
          <p:spPr>
            <a:xfrm>
              <a:off x="1587602" y="1439718"/>
              <a:ext cx="4167022" cy="400110"/>
            </a:xfrm>
            <a:prstGeom prst="rect">
              <a:avLst/>
            </a:prstGeom>
            <a:noFill/>
          </p:spPr>
          <p:txBody>
            <a:bodyPr wrap="square" rtlCol="0">
              <a:spAutoFit/>
            </a:bodyPr>
            <a:lstStyle/>
            <a:p>
              <a:r>
                <a:rPr lang="zh-CN" altLang="en-US" sz="2000">
                  <a:solidFill>
                    <a:schemeClr val="tx2"/>
                  </a:solidFill>
                  <a:latin typeface="方正清刻本悦宋简体" panose="02000000000000000000" pitchFamily="2" charset="-122"/>
                  <a:ea typeface="方正清刻本悦宋简体" panose="02000000000000000000" pitchFamily="2" charset="-122"/>
                </a:rPr>
                <a:t>初读课文  梳理结构</a:t>
              </a:r>
            </a:p>
          </p:txBody>
        </p:sp>
      </p:grpSp>
      <p:grpSp>
        <p:nvGrpSpPr>
          <p:cNvPr id="35" name="淘宝网chenying0907出品 34"/>
          <p:cNvGrpSpPr/>
          <p:nvPr/>
        </p:nvGrpSpPr>
        <p:grpSpPr>
          <a:xfrm>
            <a:off x="2261281" y="3131156"/>
            <a:ext cx="4167022" cy="661720"/>
            <a:chOff x="1587602" y="1178108"/>
            <a:chExt cx="4167022" cy="661720"/>
          </a:xfrm>
        </p:grpSpPr>
        <p:grpSp>
          <p:nvGrpSpPr>
            <p:cNvPr id="36" name="淘宝网chenying0907出品 35"/>
            <p:cNvGrpSpPr/>
            <p:nvPr/>
          </p:nvGrpSpPr>
          <p:grpSpPr>
            <a:xfrm>
              <a:off x="1661280" y="1178108"/>
              <a:ext cx="1277547" cy="430887"/>
              <a:chOff x="1389453" y="1214306"/>
              <a:chExt cx="1277547" cy="445205"/>
            </a:xfrm>
          </p:grpSpPr>
          <p:sp>
            <p:nvSpPr>
              <p:cNvPr id="39" name="淘宝网chenying0907出品 38"/>
              <p:cNvSpPr/>
              <p:nvPr/>
            </p:nvSpPr>
            <p:spPr>
              <a:xfrm>
                <a:off x="1389454" y="1238845"/>
                <a:ext cx="1277546" cy="2082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淘宝网chenying0907出品 39"/>
              <p:cNvSpPr txBox="1"/>
              <p:nvPr/>
            </p:nvSpPr>
            <p:spPr>
              <a:xfrm>
                <a:off x="1389453" y="1214306"/>
                <a:ext cx="1252099" cy="445205"/>
              </a:xfrm>
              <a:prstGeom prst="rect">
                <a:avLst/>
              </a:prstGeom>
              <a:noFill/>
            </p:spPr>
            <p:txBody>
              <a:bodyPr vert="horz" wrap="square" rtlCol="0">
                <a:spAutoFit/>
              </a:bodyPr>
              <a:lstStyle/>
              <a:p>
                <a:pPr algn="dist"/>
                <a:r>
                  <a:rPr lang="en-US" altLang="zh-CN" sz="1100" spc="600">
                    <a:solidFill>
                      <a:schemeClr val="bg1"/>
                    </a:solidFill>
                  </a:rPr>
                  <a:t>PART 3</a:t>
                </a:r>
              </a:p>
              <a:p>
                <a:pPr algn="dist"/>
                <a:endParaRPr lang="zh-CN" altLang="en-US" sz="1100" spc="600">
                  <a:solidFill>
                    <a:schemeClr val="bg1"/>
                  </a:solidFill>
                </a:endParaRPr>
              </a:p>
            </p:txBody>
          </p:sp>
        </p:grpSp>
        <p:sp>
          <p:nvSpPr>
            <p:cNvPr id="37" name="淘宝网chenying0907出品 36"/>
            <p:cNvSpPr txBox="1"/>
            <p:nvPr/>
          </p:nvSpPr>
          <p:spPr>
            <a:xfrm>
              <a:off x="1587602" y="1439718"/>
              <a:ext cx="4167022" cy="400110"/>
            </a:xfrm>
            <a:prstGeom prst="rect">
              <a:avLst/>
            </a:prstGeom>
            <a:noFill/>
          </p:spPr>
          <p:txBody>
            <a:bodyPr wrap="square" rtlCol="0">
              <a:spAutoFit/>
            </a:bodyPr>
            <a:lstStyle/>
            <a:p>
              <a:r>
                <a:rPr lang="zh-CN" altLang="en-US" sz="2000">
                  <a:solidFill>
                    <a:schemeClr val="tx2"/>
                  </a:solidFill>
                  <a:latin typeface="方正清刻本悦宋简体" panose="02000000000000000000" pitchFamily="2" charset="-122"/>
                  <a:ea typeface="方正清刻本悦宋简体" panose="02000000000000000000" pitchFamily="2" charset="-122"/>
                </a:rPr>
                <a:t>细读课文  分析环境</a:t>
              </a:r>
            </a:p>
          </p:txBody>
        </p:sp>
      </p:grpSp>
      <p:pic>
        <p:nvPicPr>
          <p:cNvPr id="2" name="图片 1"/>
          <p:cNvPicPr>
            <a:picLocks noChangeAspect="1"/>
          </p:cNvPicPr>
          <p:nvPr/>
        </p:nvPicPr>
        <p:blipFill>
          <a:blip r:embed="rId2">
            <a:extLst>
              <a:ext uri="{28A0092B-C50C-407E-A947-70E740481C1C}">
                <a14:useLocalDpi xmlns:a14="http://schemas.microsoft.com/office/drawing/2010/main"/>
              </a:ext>
            </a:extLst>
          </a:blip>
          <a:stretch>
            <a:fillRect/>
          </a:stretch>
        </p:blipFill>
        <p:spPr>
          <a:xfrm flipH="1">
            <a:off x="8023141" y="406400"/>
            <a:ext cx="4168857" cy="6451600"/>
          </a:xfrm>
          <a:prstGeom prst="rect">
            <a:avLst/>
          </a:prstGeom>
        </p:spPr>
      </p:pic>
      <p:grpSp>
        <p:nvGrpSpPr>
          <p:cNvPr id="28" name="淘宝网chenying0907出品 34">
            <a:extLst>
              <a:ext uri="{FF2B5EF4-FFF2-40B4-BE49-F238E27FC236}">
                <a16:creationId xmlns:a16="http://schemas.microsoft.com/office/drawing/2014/main" id="{7EA55F33-9320-4CE0-AC67-BC6F6E8A6B94}"/>
              </a:ext>
            </a:extLst>
          </p:cNvPr>
          <p:cNvGrpSpPr/>
          <p:nvPr/>
        </p:nvGrpSpPr>
        <p:grpSpPr>
          <a:xfrm>
            <a:off x="2261281" y="3937123"/>
            <a:ext cx="4167022" cy="661720"/>
            <a:chOff x="1587602" y="1178108"/>
            <a:chExt cx="4167022" cy="661720"/>
          </a:xfrm>
        </p:grpSpPr>
        <p:grpSp>
          <p:nvGrpSpPr>
            <p:cNvPr id="41" name="淘宝网chenying0907出品 35">
              <a:extLst>
                <a:ext uri="{FF2B5EF4-FFF2-40B4-BE49-F238E27FC236}">
                  <a16:creationId xmlns:a16="http://schemas.microsoft.com/office/drawing/2014/main" id="{F7746167-2684-4930-BAAD-5A8E63B51A50}"/>
                </a:ext>
              </a:extLst>
            </p:cNvPr>
            <p:cNvGrpSpPr/>
            <p:nvPr/>
          </p:nvGrpSpPr>
          <p:grpSpPr>
            <a:xfrm>
              <a:off x="1661280" y="1178108"/>
              <a:ext cx="1277547" cy="430887"/>
              <a:chOff x="1389453" y="1214306"/>
              <a:chExt cx="1277547" cy="445205"/>
            </a:xfrm>
          </p:grpSpPr>
          <p:sp>
            <p:nvSpPr>
              <p:cNvPr id="43" name="淘宝网chenying0907出品 38">
                <a:extLst>
                  <a:ext uri="{FF2B5EF4-FFF2-40B4-BE49-F238E27FC236}">
                    <a16:creationId xmlns:a16="http://schemas.microsoft.com/office/drawing/2014/main" id="{4684EC46-9AF4-4F08-A917-F999DF1117D9}"/>
                  </a:ext>
                </a:extLst>
              </p:cNvPr>
              <p:cNvSpPr/>
              <p:nvPr/>
            </p:nvSpPr>
            <p:spPr>
              <a:xfrm>
                <a:off x="1389454" y="1238845"/>
                <a:ext cx="1277546" cy="2082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淘宝网chenying0907出品 39">
                <a:extLst>
                  <a:ext uri="{FF2B5EF4-FFF2-40B4-BE49-F238E27FC236}">
                    <a16:creationId xmlns:a16="http://schemas.microsoft.com/office/drawing/2014/main" id="{201D4717-92E2-4D5F-9CFC-0B72FFA5BD17}"/>
                  </a:ext>
                </a:extLst>
              </p:cNvPr>
              <p:cNvSpPr txBox="1"/>
              <p:nvPr/>
            </p:nvSpPr>
            <p:spPr>
              <a:xfrm>
                <a:off x="1389453" y="1214306"/>
                <a:ext cx="1252099" cy="445205"/>
              </a:xfrm>
              <a:prstGeom prst="rect">
                <a:avLst/>
              </a:prstGeom>
              <a:noFill/>
            </p:spPr>
            <p:txBody>
              <a:bodyPr vert="horz" wrap="square" rtlCol="0">
                <a:spAutoFit/>
              </a:bodyPr>
              <a:lstStyle/>
              <a:p>
                <a:pPr algn="dist"/>
                <a:r>
                  <a:rPr lang="en-US" altLang="zh-CN" sz="1100" spc="600">
                    <a:solidFill>
                      <a:schemeClr val="bg1"/>
                    </a:solidFill>
                  </a:rPr>
                  <a:t>PART 4</a:t>
                </a:r>
              </a:p>
              <a:p>
                <a:pPr algn="dist"/>
                <a:endParaRPr lang="zh-CN" altLang="en-US" sz="1100" spc="600">
                  <a:solidFill>
                    <a:schemeClr val="bg1"/>
                  </a:solidFill>
                </a:endParaRPr>
              </a:p>
            </p:txBody>
          </p:sp>
        </p:grpSp>
        <p:sp>
          <p:nvSpPr>
            <p:cNvPr id="42" name="淘宝网chenying0907出品 36">
              <a:extLst>
                <a:ext uri="{FF2B5EF4-FFF2-40B4-BE49-F238E27FC236}">
                  <a16:creationId xmlns:a16="http://schemas.microsoft.com/office/drawing/2014/main" id="{D28C7058-98C1-42A7-8FD0-E723FF3B15A2}"/>
                </a:ext>
              </a:extLst>
            </p:cNvPr>
            <p:cNvSpPr txBox="1"/>
            <p:nvPr/>
          </p:nvSpPr>
          <p:spPr>
            <a:xfrm>
              <a:off x="1587602" y="1439718"/>
              <a:ext cx="4167022" cy="400110"/>
            </a:xfrm>
            <a:prstGeom prst="rect">
              <a:avLst/>
            </a:prstGeom>
            <a:noFill/>
          </p:spPr>
          <p:txBody>
            <a:bodyPr wrap="square" rtlCol="0">
              <a:spAutoFit/>
            </a:bodyPr>
            <a:lstStyle/>
            <a:p>
              <a:r>
                <a:rPr lang="zh-CN" altLang="en-US" sz="2000">
                  <a:solidFill>
                    <a:schemeClr val="tx2"/>
                  </a:solidFill>
                  <a:latin typeface="方正清刻本悦宋简体" panose="02000000000000000000" pitchFamily="2" charset="-122"/>
                  <a:ea typeface="方正清刻本悦宋简体" panose="02000000000000000000" pitchFamily="2" charset="-122"/>
                </a:rPr>
                <a:t>研读课文  赏析人物</a:t>
              </a:r>
            </a:p>
          </p:txBody>
        </p:sp>
      </p:grpSp>
      <p:grpSp>
        <p:nvGrpSpPr>
          <p:cNvPr id="32" name="淘宝网chenying0907出品 34">
            <a:extLst>
              <a:ext uri="{FF2B5EF4-FFF2-40B4-BE49-F238E27FC236}">
                <a16:creationId xmlns:a16="http://schemas.microsoft.com/office/drawing/2014/main" id="{128C58DB-123D-43AB-975E-C1E8158AC5AA}"/>
              </a:ext>
            </a:extLst>
          </p:cNvPr>
          <p:cNvGrpSpPr/>
          <p:nvPr/>
        </p:nvGrpSpPr>
        <p:grpSpPr>
          <a:xfrm>
            <a:off x="2261281" y="4718942"/>
            <a:ext cx="4167022" cy="661720"/>
            <a:chOff x="1587602" y="1178108"/>
            <a:chExt cx="4167022" cy="661720"/>
          </a:xfrm>
        </p:grpSpPr>
        <p:grpSp>
          <p:nvGrpSpPr>
            <p:cNvPr id="38" name="淘宝网chenying0907出品 35">
              <a:extLst>
                <a:ext uri="{FF2B5EF4-FFF2-40B4-BE49-F238E27FC236}">
                  <a16:creationId xmlns:a16="http://schemas.microsoft.com/office/drawing/2014/main" id="{7147BB14-B717-49EB-B235-559ADA69462E}"/>
                </a:ext>
              </a:extLst>
            </p:cNvPr>
            <p:cNvGrpSpPr/>
            <p:nvPr/>
          </p:nvGrpSpPr>
          <p:grpSpPr>
            <a:xfrm>
              <a:off x="1661280" y="1178108"/>
              <a:ext cx="1277547" cy="430887"/>
              <a:chOff x="1389453" y="1214306"/>
              <a:chExt cx="1277547" cy="445205"/>
            </a:xfrm>
          </p:grpSpPr>
          <p:sp>
            <p:nvSpPr>
              <p:cNvPr id="46" name="淘宝网chenying0907出品 38">
                <a:extLst>
                  <a:ext uri="{FF2B5EF4-FFF2-40B4-BE49-F238E27FC236}">
                    <a16:creationId xmlns:a16="http://schemas.microsoft.com/office/drawing/2014/main" id="{598DED51-BD68-48A2-B43A-AB7A7309C37B}"/>
                  </a:ext>
                </a:extLst>
              </p:cNvPr>
              <p:cNvSpPr/>
              <p:nvPr/>
            </p:nvSpPr>
            <p:spPr>
              <a:xfrm>
                <a:off x="1389454" y="1238845"/>
                <a:ext cx="1277546" cy="2082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淘宝网chenying0907出品 39">
                <a:extLst>
                  <a:ext uri="{FF2B5EF4-FFF2-40B4-BE49-F238E27FC236}">
                    <a16:creationId xmlns:a16="http://schemas.microsoft.com/office/drawing/2014/main" id="{29945D16-F255-4B35-A0B9-31ED95F25820}"/>
                  </a:ext>
                </a:extLst>
              </p:cNvPr>
              <p:cNvSpPr txBox="1"/>
              <p:nvPr/>
            </p:nvSpPr>
            <p:spPr>
              <a:xfrm>
                <a:off x="1389453" y="1214306"/>
                <a:ext cx="1252099" cy="445205"/>
              </a:xfrm>
              <a:prstGeom prst="rect">
                <a:avLst/>
              </a:prstGeom>
              <a:noFill/>
            </p:spPr>
            <p:txBody>
              <a:bodyPr vert="horz" wrap="square" rtlCol="0">
                <a:spAutoFit/>
              </a:bodyPr>
              <a:lstStyle/>
              <a:p>
                <a:pPr algn="dist"/>
                <a:r>
                  <a:rPr lang="en-US" altLang="zh-CN" sz="1100" spc="600">
                    <a:solidFill>
                      <a:schemeClr val="bg1"/>
                    </a:solidFill>
                  </a:rPr>
                  <a:t>PART 5</a:t>
                </a:r>
              </a:p>
              <a:p>
                <a:pPr algn="dist"/>
                <a:endParaRPr lang="zh-CN" altLang="en-US" sz="1100" spc="600">
                  <a:solidFill>
                    <a:schemeClr val="bg1"/>
                  </a:solidFill>
                </a:endParaRPr>
              </a:p>
            </p:txBody>
          </p:sp>
        </p:grpSp>
        <p:sp>
          <p:nvSpPr>
            <p:cNvPr id="45" name="淘宝网chenying0907出品 36">
              <a:extLst>
                <a:ext uri="{FF2B5EF4-FFF2-40B4-BE49-F238E27FC236}">
                  <a16:creationId xmlns:a16="http://schemas.microsoft.com/office/drawing/2014/main" id="{AD0314CF-614C-42F4-85D0-44FE13AEDC2A}"/>
                </a:ext>
              </a:extLst>
            </p:cNvPr>
            <p:cNvSpPr txBox="1"/>
            <p:nvPr/>
          </p:nvSpPr>
          <p:spPr>
            <a:xfrm>
              <a:off x="1587602" y="1439718"/>
              <a:ext cx="4167022" cy="400110"/>
            </a:xfrm>
            <a:prstGeom prst="rect">
              <a:avLst/>
            </a:prstGeom>
            <a:noFill/>
          </p:spPr>
          <p:txBody>
            <a:bodyPr wrap="square" rtlCol="0">
              <a:spAutoFit/>
            </a:bodyPr>
            <a:lstStyle/>
            <a:p>
              <a:r>
                <a:rPr lang="zh-CN" altLang="en-US" sz="2000">
                  <a:solidFill>
                    <a:schemeClr val="tx2"/>
                  </a:solidFill>
                  <a:latin typeface="方正清刻本悦宋简体" panose="02000000000000000000" pitchFamily="2" charset="-122"/>
                  <a:ea typeface="方正清刻本悦宋简体" panose="02000000000000000000" pitchFamily="2" charset="-122"/>
                </a:rPr>
                <a:t>赏析语言  探究主题</a:t>
              </a:r>
            </a:p>
          </p:txBody>
        </p:sp>
      </p:grpSp>
    </p:spTree>
    <p:extLst>
      <p:ext uri="{BB962C8B-B14F-4D97-AF65-F5344CB8AC3E}">
        <p14:creationId xmlns:p14="http://schemas.microsoft.com/office/powerpoint/2010/main" val="2435718965"/>
      </p:ext>
    </p:extLst>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wipe(left)">
                                      <p:cBhvr>
                                        <p:cTn id="7" dur="500"/>
                                        <p:tgtEl>
                                          <p:spTgt spid="6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right)">
                                      <p:cBhvr>
                                        <p:cTn id="10" dur="500"/>
                                        <p:tgtEl>
                                          <p:spTgt spid="3"/>
                                        </p:tgtEl>
                                      </p:cBhvr>
                                    </p:animEffect>
                                  </p:childTnLst>
                                </p:cTn>
                              </p:par>
                              <p:par>
                                <p:cTn id="11" presetID="10" presetClass="entr" presetSubtype="0" fill="hold" nodeType="withEffect">
                                  <p:stCondLst>
                                    <p:cond delay="2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par>
                          <p:cTn id="14" fill="hold" nodeType="afterGroup">
                            <p:stCondLst>
                              <p:cond delay="700"/>
                            </p:stCondLst>
                            <p:childTnLst>
                              <p:par>
                                <p:cTn id="15" presetID="22" presetClass="entr" presetSubtype="1" fill="hold" nodeType="after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wipe(up)">
                                      <p:cBhvr>
                                        <p:cTn id="17" dur="500"/>
                                        <p:tgtEl>
                                          <p:spTgt spid="67"/>
                                        </p:tgtEl>
                                      </p:cBhvr>
                                    </p:animEffect>
                                  </p:childTnLst>
                                </p:cTn>
                              </p:par>
                            </p:childTnLst>
                          </p:cTn>
                        </p:par>
                        <p:par>
                          <p:cTn id="18" fill="hold" nodeType="afterGroup">
                            <p:stCondLst>
                              <p:cond delay="1200"/>
                            </p:stCondLst>
                            <p:childTnLst>
                              <p:par>
                                <p:cTn id="19" presetID="42" presetClass="entr" presetSubtype="0"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30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1000"/>
                                        <p:tgtEl>
                                          <p:spTgt spid="29"/>
                                        </p:tgtEl>
                                      </p:cBhvr>
                                    </p:animEffect>
                                    <p:anim calcmode="lin" valueType="num">
                                      <p:cBhvr>
                                        <p:cTn id="27" dur="1000" fill="hold"/>
                                        <p:tgtEl>
                                          <p:spTgt spid="29"/>
                                        </p:tgtEl>
                                        <p:attrNameLst>
                                          <p:attrName>ppt_x</p:attrName>
                                        </p:attrNameLst>
                                      </p:cBhvr>
                                      <p:tavLst>
                                        <p:tav tm="0">
                                          <p:val>
                                            <p:strVal val="#ppt_x"/>
                                          </p:val>
                                        </p:tav>
                                        <p:tav tm="100000">
                                          <p:val>
                                            <p:strVal val="#ppt_x"/>
                                          </p:val>
                                        </p:tav>
                                      </p:tavLst>
                                    </p:anim>
                                    <p:anim calcmode="lin" valueType="num">
                                      <p:cBhvr>
                                        <p:cTn id="28" dur="1000" fill="hold"/>
                                        <p:tgtEl>
                                          <p:spTgt spid="29"/>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70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1000"/>
                                        <p:tgtEl>
                                          <p:spTgt spid="35"/>
                                        </p:tgtEl>
                                      </p:cBhvr>
                                    </p:animEffect>
                                    <p:anim calcmode="lin" valueType="num">
                                      <p:cBhvr>
                                        <p:cTn id="32" dur="1000" fill="hold"/>
                                        <p:tgtEl>
                                          <p:spTgt spid="35"/>
                                        </p:tgtEl>
                                        <p:attrNameLst>
                                          <p:attrName>ppt_x</p:attrName>
                                        </p:attrNameLst>
                                      </p:cBhvr>
                                      <p:tavLst>
                                        <p:tav tm="0">
                                          <p:val>
                                            <p:strVal val="#ppt_x"/>
                                          </p:val>
                                        </p:tav>
                                        <p:tav tm="100000">
                                          <p:val>
                                            <p:strVal val="#ppt_x"/>
                                          </p:val>
                                        </p:tav>
                                      </p:tavLst>
                                    </p:anim>
                                    <p:anim calcmode="lin" valueType="num">
                                      <p:cBhvr>
                                        <p:cTn id="33" dur="1000" fill="hold"/>
                                        <p:tgtEl>
                                          <p:spTgt spid="35"/>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70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1000"/>
                                        <p:tgtEl>
                                          <p:spTgt spid="28"/>
                                        </p:tgtEl>
                                      </p:cBhvr>
                                    </p:animEffect>
                                    <p:anim calcmode="lin" valueType="num">
                                      <p:cBhvr>
                                        <p:cTn id="37" dur="1000" fill="hold"/>
                                        <p:tgtEl>
                                          <p:spTgt spid="28"/>
                                        </p:tgtEl>
                                        <p:attrNameLst>
                                          <p:attrName>ppt_x</p:attrName>
                                        </p:attrNameLst>
                                      </p:cBhvr>
                                      <p:tavLst>
                                        <p:tav tm="0">
                                          <p:val>
                                            <p:strVal val="#ppt_x"/>
                                          </p:val>
                                        </p:tav>
                                        <p:tav tm="100000">
                                          <p:val>
                                            <p:strVal val="#ppt_x"/>
                                          </p:val>
                                        </p:tav>
                                      </p:tavLst>
                                    </p:anim>
                                    <p:anim calcmode="lin" valueType="num">
                                      <p:cBhvr>
                                        <p:cTn id="38" dur="1000" fill="hold"/>
                                        <p:tgtEl>
                                          <p:spTgt spid="28"/>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70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1000"/>
                                        <p:tgtEl>
                                          <p:spTgt spid="32"/>
                                        </p:tgtEl>
                                      </p:cBhvr>
                                    </p:animEffect>
                                    <p:anim calcmode="lin" valueType="num">
                                      <p:cBhvr>
                                        <p:cTn id="42" dur="1000" fill="hold"/>
                                        <p:tgtEl>
                                          <p:spTgt spid="32"/>
                                        </p:tgtEl>
                                        <p:attrNameLst>
                                          <p:attrName>ppt_x</p:attrName>
                                        </p:attrNameLst>
                                      </p:cBhvr>
                                      <p:tavLst>
                                        <p:tav tm="0">
                                          <p:val>
                                            <p:strVal val="#ppt_x"/>
                                          </p:val>
                                        </p:tav>
                                        <p:tav tm="100000">
                                          <p:val>
                                            <p:strVal val="#ppt_x"/>
                                          </p:val>
                                        </p:tav>
                                      </p:tavLst>
                                    </p:anim>
                                    <p:anim calcmode="lin" valueType="num">
                                      <p:cBhvr>
                                        <p:cTn id="4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8"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圆角矩形 1"/>
          <p:cNvSpPr/>
          <p:nvPr/>
        </p:nvSpPr>
        <p:spPr>
          <a:xfrm>
            <a:off x="2116061" y="1021994"/>
            <a:ext cx="9630410" cy="5705959"/>
          </a:xfrm>
          <a:prstGeom prst="roundRect">
            <a:avLst/>
          </a:prstGeom>
          <a:noFill/>
          <a:ln>
            <a:noFill/>
          </a:ln>
        </p:spPr>
        <p:style>
          <a:lnRef idx="0">
            <a:scrgbClr r="0" g="0" b="0"/>
          </a:lnRef>
          <a:fillRef idx="0">
            <a:scrgbClr r="0" g="0" b="0"/>
          </a:fillRef>
          <a:effectRef idx="0">
            <a:scrgbClr r="0" g="0" b="0"/>
          </a:effectRef>
          <a:fontRef idx="minor">
            <a:schemeClr val="dk1"/>
          </a:fontRef>
        </p:style>
        <p:txBody>
          <a:bodyPr wrap="square" anchor="t">
            <a:spAutoFit/>
          </a:bodyPr>
          <a:lstStyle/>
          <a:p>
            <a:r>
              <a:rPr lang="en-US" altLang="zh-CN" sz="4000">
                <a:solidFill>
                  <a:srgbClr val="C00000"/>
                </a:solidFill>
                <a:latin typeface="微软雅黑" pitchFamily="34" charset="-122"/>
                <a:ea typeface="微软雅黑" pitchFamily="34" charset="-122"/>
              </a:rPr>
              <a:t>            </a:t>
            </a:r>
            <a:r>
              <a:rPr lang="en-US" altLang="zh-CN" sz="4000" b="1">
                <a:solidFill>
                  <a:srgbClr val="C00000"/>
                </a:solidFill>
                <a:latin typeface="微软雅黑" pitchFamily="34" charset="-122"/>
                <a:ea typeface="微软雅黑" pitchFamily="34" charset="-122"/>
              </a:rPr>
              <a:t>      </a:t>
            </a:r>
            <a:r>
              <a:rPr lang="zh-CN" altLang="en-US" sz="4000" b="1">
                <a:solidFill>
                  <a:srgbClr val="C00000"/>
                </a:solidFill>
                <a:latin typeface="微软雅黑" pitchFamily="34" charset="-122"/>
                <a:ea typeface="微软雅黑" pitchFamily="34" charset="-122"/>
              </a:rPr>
              <a:t>“发现秘密”</a:t>
            </a:r>
          </a:p>
          <a:p>
            <a:pPr>
              <a:lnSpc>
                <a:spcPts val="3500"/>
              </a:lnSpc>
            </a:pPr>
            <a:r>
              <a:rPr lang="zh-CN" altLang="en-US" sz="2800" b="1">
                <a:solidFill>
                  <a:schemeClr val="tx1"/>
                </a:solidFill>
                <a:latin typeface="微软雅黑" pitchFamily="34" charset="-122"/>
                <a:ea typeface="微软雅黑" pitchFamily="34" charset="-122"/>
              </a:rPr>
              <a:t>     </a:t>
            </a:r>
            <a:r>
              <a:rPr lang="zh-CN" altLang="en-US" sz="2400" b="1">
                <a:solidFill>
                  <a:schemeClr val="tx1"/>
                </a:solidFill>
                <a:latin typeface="微软雅黑" pitchFamily="34" charset="-122"/>
                <a:ea typeface="微软雅黑" pitchFamily="34" charset="-122"/>
              </a:rPr>
              <a:t> 祥林嫂辛辛苦苦做工三个半月,还买不下两盘“价廉物美”的清炖鱼翅,可见封建卫道士代表鲁四老爷对她经济上的盘剥;</a:t>
            </a:r>
          </a:p>
          <a:p>
            <a:pPr>
              <a:lnSpc>
                <a:spcPts val="3500"/>
              </a:lnSpc>
            </a:pPr>
            <a:r>
              <a:rPr lang="zh-CN" altLang="en-US" sz="2400" b="1">
                <a:solidFill>
                  <a:schemeClr val="tx1"/>
                </a:solidFill>
                <a:latin typeface="微软雅黑" pitchFamily="34" charset="-122"/>
                <a:ea typeface="微软雅黑" pitchFamily="34" charset="-122"/>
              </a:rPr>
              <a:t>      婆婆能从鲁家支走钱并把祥林嫂一抓一捆一塞就把她给卖了八十元,花了五十元给小儿子娶媳妇,除其它花销外,还净赚十多元, 这是族权和夫权在替其婆婆撑腰;</a:t>
            </a:r>
          </a:p>
          <a:p>
            <a:pPr>
              <a:lnSpc>
                <a:spcPts val="3500"/>
              </a:lnSpc>
            </a:pPr>
            <a:r>
              <a:rPr lang="zh-CN" altLang="en-US" sz="2400" b="1">
                <a:solidFill>
                  <a:schemeClr val="tx1"/>
                </a:solidFill>
                <a:latin typeface="微软雅黑" pitchFamily="34" charset="-122"/>
                <a:ea typeface="微软雅黑" pitchFamily="34" charset="-122"/>
              </a:rPr>
              <a:t>      祥林嫂把自己两年做工挣得的工钱干干净净捐了门槛,还“神气很舒畅,眼光也分外有神”, 这也是神权思想对下层劳动人民的深深毒害。</a:t>
            </a:r>
          </a:p>
          <a:p>
            <a:pPr>
              <a:lnSpc>
                <a:spcPts val="3500"/>
              </a:lnSpc>
            </a:pPr>
            <a:r>
              <a:rPr lang="zh-CN" altLang="en-US" sz="2400" b="1">
                <a:solidFill>
                  <a:srgbClr val="C00000"/>
                </a:solidFill>
                <a:latin typeface="微软雅黑" pitchFamily="34" charset="-122"/>
                <a:ea typeface="微软雅黑" pitchFamily="34" charset="-122"/>
              </a:rPr>
              <a:t>      五张帐单能够以小见大剖析封建制度下政权、神权、族权、夫权对下层劳动人民的无情压榨。</a:t>
            </a:r>
          </a:p>
        </p:txBody>
      </p:sp>
      <p:sp>
        <p:nvSpPr>
          <p:cNvPr id="8" name="文本框 7">
            <a:extLst>
              <a:ext uri="{FF2B5EF4-FFF2-40B4-BE49-F238E27FC236}">
                <a16:creationId xmlns:a16="http://schemas.microsoft.com/office/drawing/2014/main" id="{8C42483B-DA51-4B98-9453-CFE77E16D16D}"/>
              </a:ext>
            </a:extLst>
          </p:cNvPr>
          <p:cNvSpPr txBox="1"/>
          <p:nvPr/>
        </p:nvSpPr>
        <p:spPr>
          <a:xfrm>
            <a:off x="393192" y="265175"/>
            <a:ext cx="2589705" cy="707886"/>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r>
              <a:rPr lang="zh-CN" altLang="en-US" sz="4000">
                <a:latin typeface="华文彩云" panose="02010800040101010101" pitchFamily="2" charset="-122"/>
                <a:ea typeface="华文彩云" panose="02010800040101010101" pitchFamily="2" charset="-122"/>
              </a:rPr>
              <a:t>谁是凶手？</a:t>
            </a:r>
          </a:p>
        </p:txBody>
      </p:sp>
      <p:sp>
        <p:nvSpPr>
          <p:cNvPr id="9" name="文本框 8">
            <a:extLst>
              <a:ext uri="{FF2B5EF4-FFF2-40B4-BE49-F238E27FC236}">
                <a16:creationId xmlns:a16="http://schemas.microsoft.com/office/drawing/2014/main" id="{BD7F49B3-AF08-455D-89E6-A1A821D149D9}"/>
              </a:ext>
            </a:extLst>
          </p:cNvPr>
          <p:cNvSpPr txBox="1"/>
          <p:nvPr/>
        </p:nvSpPr>
        <p:spPr>
          <a:xfrm>
            <a:off x="4194054" y="387005"/>
            <a:ext cx="323590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探究小说的主题</a:t>
            </a:r>
          </a:p>
        </p:txBody>
      </p:sp>
      <p:pic>
        <p:nvPicPr>
          <p:cNvPr id="10" name="图片 9">
            <a:extLst>
              <a:ext uri="{FF2B5EF4-FFF2-40B4-BE49-F238E27FC236}">
                <a16:creationId xmlns:a16="http://schemas.microsoft.com/office/drawing/2014/main" id="{F7272B72-C755-4ACD-A694-0259ECE3383A}"/>
              </a:ext>
            </a:extLst>
          </p:cNvPr>
          <p:cNvPicPr>
            <a:picLocks noChangeAspect="1"/>
          </p:cNvPicPr>
          <p:nvPr/>
        </p:nvPicPr>
        <p:blipFill>
          <a:blip r:embed="rId2">
            <a:extLst>
              <a:ext uri="{28A0092B-C50C-407E-A947-70E740481C1C}">
                <a14:useLocalDpi xmlns:a14="http://schemas.microsoft.com/office/drawing/2010/main"/>
              </a:ext>
            </a:extLst>
          </a:blip>
          <a:srcRect t="-1" b="-1472"/>
          <a:stretch>
            <a:fillRect/>
          </a:stretch>
        </p:blipFill>
        <p:spPr>
          <a:xfrm flipH="1">
            <a:off x="205112" y="4429957"/>
            <a:ext cx="1586282" cy="2516305"/>
          </a:xfrm>
          <a:prstGeom prst="rect">
            <a:avLst/>
          </a:prstGeom>
        </p:spPr>
      </p:pic>
    </p:spTree>
  </p:cSld>
  <p:clrMapOvr>
    <a:masterClrMapping/>
  </p:clrMapOvr>
  <p:transition>
    <p:strips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10" presetClass="entr" presetSubtype="0" fill="hold" nodeType="withEffect">
                                  <p:stCondLst>
                                    <p:cond delay="30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1" name="文本框 19460"/>
          <p:cNvSpPr txBox="1"/>
          <p:nvPr/>
        </p:nvSpPr>
        <p:spPr>
          <a:xfrm>
            <a:off x="2157730" y="1847215"/>
            <a:ext cx="9883775" cy="2251710"/>
          </a:xfrm>
          <a:prstGeom prst="rect">
            <a:avLst/>
          </a:prstGeom>
        </p:spPr>
        <p:style>
          <a:lnRef idx="2">
            <a:schemeClr val="dk1"/>
          </a:lnRef>
          <a:fillRef idx="1">
            <a:schemeClr val="lt1"/>
          </a:fillRef>
          <a:effectRef idx="0">
            <a:schemeClr val="dk1"/>
          </a:effectRef>
          <a:fontRef idx="minor">
            <a:schemeClr val="dk1"/>
          </a:fontRef>
        </p:style>
        <p:txBody>
          <a:bodyPr wrap="square" anchor="t">
            <a:spAutoFit/>
          </a:bodyPr>
          <a:lstStyle/>
          <a:p>
            <a:pPr>
              <a:lnSpc>
                <a:spcPct val="130000"/>
              </a:lnSpc>
              <a:spcBef>
                <a:spcPct val="50000"/>
              </a:spcBef>
            </a:pPr>
            <a:r>
              <a:rPr lang="en-US" altLang="zh-CN" sz="3600">
                <a:solidFill>
                  <a:srgbClr val="CC0000"/>
                </a:solidFill>
                <a:latin typeface="楷体_GB2312" pitchFamily="1" charset="-122"/>
                <a:ea typeface="楷体_GB2312" pitchFamily="1" charset="-122"/>
              </a:rPr>
              <a:t>   </a:t>
            </a:r>
            <a:r>
              <a:rPr lang="en-US" altLang="zh-CN" sz="3600" b="1">
                <a:solidFill>
                  <a:srgbClr val="CC0000"/>
                </a:solidFill>
                <a:latin typeface="微软雅黑" pitchFamily="34" charset="-122"/>
                <a:ea typeface="微软雅黑" pitchFamily="34" charset="-122"/>
              </a:rPr>
              <a:t>“</a:t>
            </a:r>
            <a:r>
              <a:rPr lang="zh-CN" altLang="en-US" sz="3600" b="1">
                <a:solidFill>
                  <a:srgbClr val="CC0000"/>
                </a:solidFill>
                <a:latin typeface="微软雅黑" pitchFamily="34" charset="-122"/>
                <a:ea typeface="微软雅黑" pitchFamily="34" charset="-122"/>
              </a:rPr>
              <a:t>祥林嫂是非死不行的，同情她的人和冷酷的人，自私的人，是一样把她往死里赶，是一样使她精神上增加痛苦。”</a:t>
            </a:r>
            <a:r>
              <a:rPr lang="zh-CN" altLang="en-US" b="1">
                <a:solidFill>
                  <a:srgbClr val="CC0000"/>
                </a:solidFill>
                <a:latin typeface="微软雅黑" pitchFamily="34" charset="-122"/>
                <a:ea typeface="微软雅黑" pitchFamily="34" charset="-122"/>
              </a:rPr>
              <a:t>           </a:t>
            </a: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丁玲</a:t>
            </a:r>
          </a:p>
        </p:txBody>
      </p:sp>
      <p:sp>
        <p:nvSpPr>
          <p:cNvPr id="9257" name="文本框 9256"/>
          <p:cNvSpPr txBox="1"/>
          <p:nvPr/>
        </p:nvSpPr>
        <p:spPr>
          <a:xfrm>
            <a:off x="5530850" y="119380"/>
            <a:ext cx="6602095" cy="107632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r>
              <a:rPr lang="en-US" altLang="zh-CN" sz="3600" noProof="1">
                <a:solidFill>
                  <a:srgbClr val="CC0000"/>
                </a:solidFill>
                <a:latin typeface="Arial" panose="020b0604020202020204" pitchFamily="34" charset="0"/>
                <a:ea typeface="宋体" panose="02010600030101010101" pitchFamily="2" charset="-122"/>
                <a:cs typeface="+mn-ea"/>
              </a:rPr>
              <a:t>  </a:t>
            </a:r>
            <a:r>
              <a:rPr lang="zh-CN" altLang="en-US" sz="3600" b="1" noProof="1">
                <a:solidFill>
                  <a:srgbClr val="CC0000"/>
                </a:solidFill>
                <a:effectLst>
                  <a:outerShdw blurRad="38100" dist="38100" dir="2700000">
                    <a:srgbClr val="000000"/>
                  </a:outerShdw>
                </a:effectLst>
                <a:latin typeface="微软雅黑" pitchFamily="34" charset="-122"/>
                <a:ea typeface="微软雅黑" pitchFamily="34" charset="-122"/>
                <a:cs typeface="+mn-ea"/>
              </a:rPr>
              <a:t>注定的命运</a:t>
            </a:r>
            <a:endParaRPr lang="zh-CN" altLang="en-US" sz="3600" noProof="1">
              <a:solidFill>
                <a:srgbClr val="CC0000"/>
              </a:solidFill>
              <a:effectLst>
                <a:outerShdw blurRad="38100" dist="38100" dir="2700000">
                  <a:srgbClr val="000000"/>
                </a:outerShdw>
              </a:effectLst>
              <a:latin typeface="微软雅黑" pitchFamily="34" charset="-122"/>
              <a:ea typeface="微软雅黑" pitchFamily="34" charset="-122"/>
            </a:endParaRPr>
          </a:p>
          <a:p>
            <a:pPr algn="ctr"/>
            <a:r>
              <a:rPr lang="en-US" altLang="zh-CN" sz="2800" b="1" noProof="1">
                <a:effectLst>
                  <a:outerShdw blurRad="38100" dist="38100" dir="2700000">
                    <a:srgbClr val="FFFFFF"/>
                  </a:outerShdw>
                </a:effectLst>
                <a:latin typeface="微软雅黑" pitchFamily="34" charset="-122"/>
                <a:ea typeface="微软雅黑" pitchFamily="34" charset="-122"/>
                <a:cs typeface="+mn-ea"/>
              </a:rPr>
              <a:t>——</a:t>
            </a:r>
            <a:r>
              <a:rPr lang="zh-CN" altLang="en-US" sz="2800" b="1" noProof="1">
                <a:effectLst>
                  <a:outerShdw blurRad="38100" dist="38100" dir="2700000">
                    <a:srgbClr val="FFFFFF"/>
                  </a:outerShdw>
                </a:effectLst>
                <a:latin typeface="微软雅黑" pitchFamily="34" charset="-122"/>
                <a:ea typeface="微软雅黑" pitchFamily="34" charset="-122"/>
                <a:cs typeface="+mn-ea"/>
              </a:rPr>
              <a:t>祥林嫂悲惨命运的根源探究</a:t>
            </a:r>
          </a:p>
        </p:txBody>
      </p:sp>
      <p:sp>
        <p:nvSpPr>
          <p:cNvPr id="9258" name="文本框 9257"/>
          <p:cNvSpPr txBox="1"/>
          <p:nvPr/>
        </p:nvSpPr>
        <p:spPr>
          <a:xfrm>
            <a:off x="2157730" y="4519930"/>
            <a:ext cx="9883775" cy="1974215"/>
          </a:xfrm>
          <a:prstGeom prst="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gradFill>
          <a:ln>
            <a:noFill/>
          </a:ln>
        </p:spPr>
        <p:style>
          <a:lnRef idx="0">
            <a:scrgbClr r="0" g="0" b="0"/>
          </a:lnRef>
          <a:fillRef idx="0">
            <a:scrgbClr r="0" g="0" b="0"/>
          </a:fillRef>
          <a:effectRef idx="0">
            <a:scrgbClr r="0" g="0" b="0"/>
          </a:effectRef>
          <a:fontRef idx="minor">
            <a:schemeClr val="lt1"/>
          </a:fontRef>
        </p:style>
        <p:txBody>
          <a:bodyPr wrap="square">
            <a:spAutoFit/>
          </a:bodyPr>
          <a:lstStyle/>
          <a:p>
            <a:pPr>
              <a:lnSpc>
                <a:spcPct val="170000"/>
              </a:lnSpc>
            </a:pPr>
            <a:r>
              <a:rPr lang="zh-CN" altLang="en-US" sz="2400" noProof="1">
                <a:effectLst>
                  <a:outerShdw blurRad="38100" dist="38100" dir="2700000">
                    <a:srgbClr val="C0C0C0"/>
                  </a:outerShdw>
                </a:effectLst>
                <a:latin typeface="微软雅黑" pitchFamily="34" charset="-122"/>
                <a:ea typeface="微软雅黑" pitchFamily="34" charset="-122"/>
                <a:cs typeface="+mn-cs"/>
              </a:rPr>
              <a:t>文中“同情她的人”是谁？怎么“把她往 死里赶”？</a:t>
            </a:r>
            <a:endParaRPr lang="zh-CN" altLang="en-US" sz="2400" noProof="1">
              <a:effectLst>
                <a:outerShdw blurRad="38100" dist="38100" dir="2700000">
                  <a:srgbClr val="C0C0C0"/>
                </a:outerShdw>
              </a:effectLst>
              <a:latin typeface="微软雅黑" pitchFamily="34" charset="-122"/>
              <a:ea typeface="微软雅黑" pitchFamily="34" charset="-122"/>
            </a:endParaRPr>
          </a:p>
          <a:p>
            <a:pPr>
              <a:lnSpc>
                <a:spcPct val="170000"/>
              </a:lnSpc>
            </a:pPr>
            <a:r>
              <a:rPr lang="zh-CN" altLang="en-US" sz="2400" noProof="1">
                <a:effectLst>
                  <a:outerShdw blurRad="38100" dist="38100" dir="2700000">
                    <a:srgbClr val="C0C0C0"/>
                  </a:outerShdw>
                </a:effectLst>
                <a:latin typeface="微软雅黑" pitchFamily="34" charset="-122"/>
                <a:ea typeface="微软雅黑" pitchFamily="34" charset="-122"/>
                <a:cs typeface="+mn-cs"/>
              </a:rPr>
              <a:t>文中“冷酷的人”是谁？是怎样“把她往死里赶”的？</a:t>
            </a:r>
            <a:endParaRPr lang="zh-CN" altLang="en-US" sz="2400" noProof="1">
              <a:effectLst>
                <a:outerShdw blurRad="38100" dist="38100" dir="2700000">
                  <a:srgbClr val="C0C0C0"/>
                </a:outerShdw>
              </a:effectLst>
              <a:latin typeface="微软雅黑" pitchFamily="34" charset="-122"/>
              <a:ea typeface="微软雅黑" pitchFamily="34" charset="-122"/>
            </a:endParaRPr>
          </a:p>
          <a:p>
            <a:pPr>
              <a:lnSpc>
                <a:spcPct val="170000"/>
              </a:lnSpc>
            </a:pPr>
            <a:r>
              <a:rPr lang="zh-CN" altLang="en-US" sz="2400" noProof="1">
                <a:effectLst>
                  <a:outerShdw blurRad="38100" dist="38100" dir="2700000">
                    <a:srgbClr val="C0C0C0"/>
                  </a:outerShdw>
                </a:effectLst>
                <a:latin typeface="微软雅黑" pitchFamily="34" charset="-122"/>
                <a:ea typeface="微软雅黑" pitchFamily="34" charset="-122"/>
                <a:cs typeface="+mn-cs"/>
              </a:rPr>
              <a:t>文中“自私的人”是谁？又是怎样“把她往死里赶”的？</a:t>
            </a:r>
            <a:endParaRPr lang="zh-CN" altLang="en-US" sz="2400" noProof="1">
              <a:effectLst>
                <a:outerShdw blurRad="38100" dist="38100" dir="2700000">
                  <a:srgbClr val="C0C0C0"/>
                </a:outerShdw>
              </a:effectLst>
              <a:latin typeface="楷体_GB2312" pitchFamily="1" charset="-122"/>
              <a:ea typeface="楷体_GB2312" pitchFamily="1" charset="-122"/>
            </a:endParaRPr>
          </a:p>
        </p:txBody>
      </p:sp>
      <p:sp>
        <p:nvSpPr>
          <p:cNvPr id="10" name="文本框 9">
            <a:extLst>
              <a:ext uri="{FF2B5EF4-FFF2-40B4-BE49-F238E27FC236}">
                <a16:creationId xmlns:a16="http://schemas.microsoft.com/office/drawing/2014/main" id="{0919F943-8AE2-4268-863F-B97BFAC3E7F3}"/>
              </a:ext>
            </a:extLst>
          </p:cNvPr>
          <p:cNvSpPr txBox="1"/>
          <p:nvPr/>
        </p:nvSpPr>
        <p:spPr>
          <a:xfrm>
            <a:off x="1406466" y="493537"/>
            <a:ext cx="323590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探究小说的主题</a:t>
            </a:r>
          </a:p>
        </p:txBody>
      </p:sp>
      <p:pic>
        <p:nvPicPr>
          <p:cNvPr id="11" name="图片 10">
            <a:extLst>
              <a:ext uri="{FF2B5EF4-FFF2-40B4-BE49-F238E27FC236}">
                <a16:creationId xmlns:a16="http://schemas.microsoft.com/office/drawing/2014/main" id="{C76FFBE0-7154-47C7-9265-424F87BC6290}"/>
              </a:ext>
            </a:extLst>
          </p:cNvPr>
          <p:cNvPicPr>
            <a:picLocks noChangeAspect="1"/>
          </p:cNvPicPr>
          <p:nvPr/>
        </p:nvPicPr>
        <p:blipFill>
          <a:blip r:embed="rId2">
            <a:extLst>
              <a:ext uri="{28A0092B-C50C-407E-A947-70E740481C1C}">
                <a14:useLocalDpi xmlns:a14="http://schemas.microsoft.com/office/drawing/2010/main"/>
              </a:ext>
            </a:extLst>
          </a:blip>
          <a:srcRect t="-1" b="-1472"/>
          <a:stretch>
            <a:fillRect/>
          </a:stretch>
        </p:blipFill>
        <p:spPr>
          <a:xfrm flipH="1">
            <a:off x="205112" y="4429957"/>
            <a:ext cx="1586282" cy="2516305"/>
          </a:xfrm>
          <a:prstGeom prst="rect">
            <a:avLst/>
          </a:prstGeom>
        </p:spPr>
      </p:pic>
    </p:spTree>
  </p:cSld>
  <p:clrMapOvr>
    <a:masterClrMapping/>
  </p:clrMapOvr>
  <p:transition>
    <p:strips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9257"/>
                                        </p:tgtEl>
                                        <p:attrNameLst>
                                          <p:attrName>style.visibility</p:attrName>
                                        </p:attrNameLst>
                                      </p:cBhvr>
                                      <p:to>
                                        <p:strVal val="visible"/>
                                      </p:to>
                                    </p:set>
                                    <p:animEffect transition="in" filter="checkerboard(across)">
                                      <p:cBhvr>
                                        <p:cTn id="7" dur="500"/>
                                        <p:tgtEl>
                                          <p:spTgt spid="925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7171"/>
                                        </p:tgtEl>
                                        <p:attrNameLst>
                                          <p:attrName>style.visibility</p:attrName>
                                        </p:attrNameLst>
                                      </p:cBhvr>
                                      <p:to>
                                        <p:strVal val="visible"/>
                                      </p:to>
                                    </p:set>
                                    <p:animEffect transition="in" filter="wedge">
                                      <p:cBhvr>
                                        <p:cTn id="12" dur="2000"/>
                                        <p:tgtEl>
                                          <p:spTgt spid="717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9258">
                                            <p:bg/>
                                          </p:spTgt>
                                        </p:tgtEl>
                                        <p:attrNameLst>
                                          <p:attrName>style.visibility</p:attrName>
                                        </p:attrNameLst>
                                      </p:cBhvr>
                                      <p:to>
                                        <p:strVal val="visible"/>
                                      </p:to>
                                    </p:set>
                                    <p:animEffect transition="in" filter="diamond(in)">
                                      <p:cBhvr>
                                        <p:cTn id="17" dur="2000"/>
                                        <p:tgtEl>
                                          <p:spTgt spid="9258">
                                            <p:bg/>
                                          </p:spTgt>
                                        </p:tgtEl>
                                      </p:cBhvr>
                                    </p:animEffect>
                                  </p:childTnLst>
                                </p:cTn>
                              </p:par>
                              <p:par>
                                <p:cTn id="18" presetID="8" presetClass="entr" presetSubtype="16" fill="hold" grpId="0" nodeType="withEffect">
                                  <p:stCondLst>
                                    <p:cond delay="0"/>
                                  </p:stCondLst>
                                  <p:childTnLst>
                                    <p:set>
                                      <p:cBhvr>
                                        <p:cTn id="19" dur="1" fill="hold">
                                          <p:stCondLst>
                                            <p:cond delay="0"/>
                                          </p:stCondLst>
                                        </p:cTn>
                                        <p:tgtEl>
                                          <p:spTgt spid="9258">
                                            <p:txEl>
                                              <p:pRg st="0" end="0"/>
                                            </p:txEl>
                                          </p:spTgt>
                                        </p:tgtEl>
                                        <p:attrNameLst>
                                          <p:attrName>style.visibility</p:attrName>
                                        </p:attrNameLst>
                                      </p:cBhvr>
                                      <p:to>
                                        <p:strVal val="visible"/>
                                      </p:to>
                                    </p:set>
                                    <p:animEffect transition="in" filter="diamond(in)">
                                      <p:cBhvr>
                                        <p:cTn id="20" dur="2000"/>
                                        <p:tgtEl>
                                          <p:spTgt spid="9258">
                                            <p:txEl>
                                              <p:pRg st="0" end="0"/>
                                            </p:txEl>
                                          </p:spTgt>
                                        </p:tgtEl>
                                      </p:cBhvr>
                                    </p:animEffect>
                                  </p:childTnLst>
                                </p:cTn>
                              </p:par>
                              <p:par>
                                <p:cTn id="21" presetID="8" presetClass="entr" presetSubtype="16" fill="hold" grpId="0" nodeType="withEffect">
                                  <p:stCondLst>
                                    <p:cond delay="0"/>
                                  </p:stCondLst>
                                  <p:childTnLst>
                                    <p:set>
                                      <p:cBhvr>
                                        <p:cTn id="22" dur="1" fill="hold">
                                          <p:stCondLst>
                                            <p:cond delay="0"/>
                                          </p:stCondLst>
                                        </p:cTn>
                                        <p:tgtEl>
                                          <p:spTgt spid="9258">
                                            <p:txEl>
                                              <p:pRg st="1" end="1"/>
                                            </p:txEl>
                                          </p:spTgt>
                                        </p:tgtEl>
                                        <p:attrNameLst>
                                          <p:attrName>style.visibility</p:attrName>
                                        </p:attrNameLst>
                                      </p:cBhvr>
                                      <p:to>
                                        <p:strVal val="visible"/>
                                      </p:to>
                                    </p:set>
                                    <p:animEffect transition="in" filter="diamond(in)">
                                      <p:cBhvr>
                                        <p:cTn id="23" dur="2000"/>
                                        <p:tgtEl>
                                          <p:spTgt spid="9258">
                                            <p:txEl>
                                              <p:pRg st="1" end="1"/>
                                            </p:txEl>
                                          </p:spTgt>
                                        </p:tgtEl>
                                      </p:cBhvr>
                                    </p:animEffect>
                                  </p:childTnLst>
                                </p:cTn>
                              </p:par>
                              <p:par>
                                <p:cTn id="24" presetID="8" presetClass="entr" presetSubtype="16" fill="hold" grpId="0" nodeType="withEffect">
                                  <p:stCondLst>
                                    <p:cond delay="0"/>
                                  </p:stCondLst>
                                  <p:childTnLst>
                                    <p:set>
                                      <p:cBhvr>
                                        <p:cTn id="25" dur="1" fill="hold">
                                          <p:stCondLst>
                                            <p:cond delay="0"/>
                                          </p:stCondLst>
                                        </p:cTn>
                                        <p:tgtEl>
                                          <p:spTgt spid="9258">
                                            <p:txEl>
                                              <p:pRg st="2" end="2"/>
                                            </p:txEl>
                                          </p:spTgt>
                                        </p:tgtEl>
                                        <p:attrNameLst>
                                          <p:attrName>style.visibility</p:attrName>
                                        </p:attrNameLst>
                                      </p:cBhvr>
                                      <p:to>
                                        <p:strVal val="visible"/>
                                      </p:to>
                                    </p:set>
                                    <p:animEffect transition="in" filter="diamond(in)">
                                      <p:cBhvr>
                                        <p:cTn id="26" dur="2000"/>
                                        <p:tgtEl>
                                          <p:spTgt spid="9258">
                                            <p:txEl>
                                              <p:pRg st="2" end="2"/>
                                            </p:txEl>
                                          </p:spTgt>
                                        </p:tgtEl>
                                      </p:cBhvr>
                                    </p:animEffect>
                                  </p:childTnLst>
                                </p:cTn>
                              </p:par>
                              <p:par>
                                <p:cTn id="27" presetID="10" presetClass="entr" presetSubtype="0" fill="hold" nodeType="withEffect">
                                  <p:stCondLst>
                                    <p:cond delay="30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p:bldP spid="9257" grpId="0"/>
      <p:bldP spid="9258" grpId="0" uiExpand="1" build="allAtOnce" animBg="1"/>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701" name="Text Box 4"/>
          <p:cNvSpPr txBox="1"/>
          <p:nvPr/>
        </p:nvSpPr>
        <p:spPr>
          <a:xfrm>
            <a:off x="2532063" y="3899535"/>
            <a:ext cx="4361180" cy="583565"/>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altLang="x-none" noProof="1">
                <a:latin typeface="黑体" panose="02010609060101010101" pitchFamily="2" charset="-122"/>
                <a:ea typeface="黑体" panose="02010609060101010101" pitchFamily="2" charset="-122"/>
                <a:cs typeface="+mn-cs"/>
              </a:rPr>
              <a:t> </a:t>
            </a:r>
            <a:r>
              <a:rPr lang="en-US" altLang="x-none" sz="3200" b="1" noProof="1">
                <a:effectLst>
                  <a:outerShdw blurRad="38100" dist="38100" dir="2700000">
                    <a:srgbClr val="C0C0C0"/>
                  </a:outerShdw>
                </a:effectLst>
                <a:latin typeface="微软雅黑" pitchFamily="34" charset="-122"/>
                <a:ea typeface="微软雅黑" pitchFamily="34" charset="-122"/>
                <a:cs typeface="+mn-cs"/>
              </a:rPr>
              <a:t>“</a:t>
            </a:r>
            <a:r>
              <a:rPr lang="zh-CN" altLang="en-US" sz="3200" b="1" noProof="1">
                <a:effectLst>
                  <a:outerShdw blurRad="38100" dist="38100" dir="2700000">
                    <a:srgbClr val="C0C0C0"/>
                  </a:outerShdw>
                </a:effectLst>
                <a:latin typeface="微软雅黑" pitchFamily="34" charset="-122"/>
                <a:ea typeface="微软雅黑" pitchFamily="34" charset="-122"/>
                <a:cs typeface="+mn-cs"/>
              </a:rPr>
              <a:t>我”与祥林嫂的对话</a:t>
            </a:r>
          </a:p>
        </p:txBody>
      </p:sp>
      <p:sp>
        <p:nvSpPr>
          <p:cNvPr id="29702" name="Text Box 5"/>
          <p:cNvSpPr txBox="1"/>
          <p:nvPr/>
        </p:nvSpPr>
        <p:spPr>
          <a:xfrm>
            <a:off x="2533015" y="1866265"/>
            <a:ext cx="4361180" cy="58477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altLang="x-none" sz="3200" b="1" noProof="1">
                <a:solidFill>
                  <a:schemeClr val="tx1"/>
                </a:solidFill>
                <a:effectLst>
                  <a:outerShdw blurRad="38100" dist="38100" dir="2700000">
                    <a:srgbClr val="C0C0C0"/>
                  </a:outerShdw>
                </a:effectLst>
                <a:latin typeface="微软雅黑" pitchFamily="34" charset="-122"/>
                <a:ea typeface="微软雅黑" pitchFamily="34" charset="-122"/>
                <a:cs typeface="+mn-cs"/>
              </a:rPr>
              <a:t>“</a:t>
            </a:r>
            <a:r>
              <a:rPr lang="zh-CN" altLang="en-US" sz="3200" b="1" noProof="1">
                <a:solidFill>
                  <a:schemeClr val="tx1"/>
                </a:solidFill>
                <a:effectLst>
                  <a:outerShdw blurRad="38100" dist="38100" dir="2700000">
                    <a:srgbClr val="C0C0C0"/>
                  </a:outerShdw>
                </a:effectLst>
                <a:latin typeface="微软雅黑" pitchFamily="34" charset="-122"/>
                <a:ea typeface="微软雅黑" pitchFamily="34" charset="-122"/>
                <a:cs typeface="+mn-cs"/>
              </a:rPr>
              <a:t>我”     柳妈</a:t>
            </a:r>
          </a:p>
        </p:txBody>
      </p:sp>
      <p:sp>
        <p:nvSpPr>
          <p:cNvPr id="29703" name="Rectangle 6"/>
          <p:cNvSpPr/>
          <p:nvPr/>
        </p:nvSpPr>
        <p:spPr>
          <a:xfrm>
            <a:off x="2532380" y="4895215"/>
            <a:ext cx="8446799" cy="174663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fontAlgn="base">
              <a:lnSpc>
                <a:spcPts val="4320"/>
              </a:lnSpc>
              <a:spcBef>
                <a:spcPct val="20000"/>
              </a:spcBef>
            </a:pPr>
            <a:r>
              <a:rPr lang="zh-CN" altLang="en-US" sz="3200" b="1" strike="noStrike" noProof="1">
                <a:solidFill>
                  <a:srgbClr val="C00000"/>
                </a:solidFill>
                <a:effectLst>
                  <a:outerShdw blurRad="38100" dist="38100" dir="2700000">
                    <a:srgbClr val="C0C0C0"/>
                  </a:outerShdw>
                </a:effectLst>
                <a:latin typeface="微软雅黑" pitchFamily="34" charset="-122"/>
                <a:ea typeface="微软雅黑" pitchFamily="34" charset="-122"/>
                <a:cs typeface="+mn-cs"/>
              </a:rPr>
              <a:t>是一个具有进步思想的小资产阶级知识分子的形象，同情劳动人民，不满黑暗现实，但也有软弱和无能的一面</a:t>
            </a:r>
            <a:r>
              <a:rPr lang="zh-CN" altLang="en-US" sz="3600" b="1" strike="noStrike" noProof="1">
                <a:solidFill>
                  <a:srgbClr val="C00000"/>
                </a:solidFill>
                <a:effectLst>
                  <a:outerShdw blurRad="38100" dist="38100" dir="2700000">
                    <a:srgbClr val="C0C0C0"/>
                  </a:outerShdw>
                </a:effectLst>
                <a:latin typeface="微软雅黑" pitchFamily="34" charset="-122"/>
                <a:ea typeface="微软雅黑" pitchFamily="34" charset="-122"/>
                <a:cs typeface="+mn-cs"/>
              </a:rPr>
              <a:t>。</a:t>
            </a:r>
          </a:p>
        </p:txBody>
      </p:sp>
      <p:sp>
        <p:nvSpPr>
          <p:cNvPr id="2" name="Text Box 5"/>
          <p:cNvSpPr txBox="1"/>
          <p:nvPr/>
        </p:nvSpPr>
        <p:spPr>
          <a:xfrm>
            <a:off x="2533015" y="2868930"/>
            <a:ext cx="4361815" cy="58356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altLang="x-none" sz="3200" b="1" noProof="1">
                <a:effectLst>
                  <a:outerShdw blurRad="38100" dist="38100" dir="2700000">
                    <a:srgbClr val="C0C0C0"/>
                  </a:outerShdw>
                </a:effectLst>
                <a:latin typeface="微软雅黑" pitchFamily="34" charset="-122"/>
                <a:ea typeface="微软雅黑" pitchFamily="34" charset="-122"/>
                <a:cs typeface="+mn-cs"/>
              </a:rPr>
              <a:t>“</a:t>
            </a:r>
            <a:r>
              <a:rPr lang="zh-CN" altLang="en-US" sz="3200" b="1" noProof="1">
                <a:effectLst>
                  <a:outerShdw blurRad="38100" dist="38100" dir="2700000">
                    <a:srgbClr val="C0C0C0"/>
                  </a:outerShdw>
                </a:effectLst>
                <a:latin typeface="微软雅黑" pitchFamily="34" charset="-122"/>
                <a:ea typeface="微软雅黑" pitchFamily="34" charset="-122"/>
                <a:cs typeface="+mn-cs"/>
              </a:rPr>
              <a:t>我”与四叔的寒暄</a:t>
            </a:r>
          </a:p>
        </p:txBody>
      </p:sp>
      <p:sp>
        <p:nvSpPr>
          <p:cNvPr id="13" name="文本框 12">
            <a:extLst>
              <a:ext uri="{FF2B5EF4-FFF2-40B4-BE49-F238E27FC236}">
                <a16:creationId xmlns:a16="http://schemas.microsoft.com/office/drawing/2014/main" id="{C48599E6-AD19-46B9-B6F8-F42BAA22CF7B}"/>
              </a:ext>
            </a:extLst>
          </p:cNvPr>
          <p:cNvSpPr txBox="1"/>
          <p:nvPr/>
        </p:nvSpPr>
        <p:spPr>
          <a:xfrm>
            <a:off x="4021832" y="607657"/>
            <a:ext cx="323590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探究小说的主题</a:t>
            </a:r>
          </a:p>
        </p:txBody>
      </p:sp>
      <p:sp>
        <p:nvSpPr>
          <p:cNvPr id="3" name="文本框 2">
            <a:extLst>
              <a:ext uri="{FF2B5EF4-FFF2-40B4-BE49-F238E27FC236}">
                <a16:creationId xmlns:a16="http://schemas.microsoft.com/office/drawing/2014/main" id="{78CC582E-F92A-4211-A783-9E13C0A49869}"/>
              </a:ext>
            </a:extLst>
          </p:cNvPr>
          <p:cNvSpPr txBox="1"/>
          <p:nvPr/>
        </p:nvSpPr>
        <p:spPr>
          <a:xfrm>
            <a:off x="208916" y="2868930"/>
            <a:ext cx="1806316" cy="769441"/>
          </a:xfrm>
          <a:prstGeom prst="rect">
            <a:avLst/>
          </a:prstGeom>
          <a:noFill/>
        </p:spPr>
        <p:txBody>
          <a:bodyPr wrap="square" rtlCol="0">
            <a:spAutoFit/>
          </a:bodyPr>
          <a:lstStyle/>
          <a:p>
            <a:r>
              <a:rPr lang="zh-CN" altLang="en-US" sz="4400" b="1">
                <a:latin typeface="方正粗黑宋简体" panose="02000000000000000000" pitchFamily="2" charset="-122"/>
                <a:ea typeface="方正粗黑宋简体" panose="02000000000000000000" pitchFamily="2" charset="-122"/>
              </a:rPr>
              <a:t>“我”</a:t>
            </a:r>
          </a:p>
        </p:txBody>
      </p:sp>
      <p:pic>
        <p:nvPicPr>
          <p:cNvPr id="15" name="图片 14">
            <a:extLst>
              <a:ext uri="{FF2B5EF4-FFF2-40B4-BE49-F238E27FC236}">
                <a16:creationId xmlns:a16="http://schemas.microsoft.com/office/drawing/2014/main" id="{AD11E5B8-629D-4AFD-9611-E3CB4249374C}"/>
              </a:ext>
            </a:extLst>
          </p:cNvPr>
          <p:cNvPicPr>
            <a:picLocks noChangeAspect="1"/>
          </p:cNvPicPr>
          <p:nvPr/>
        </p:nvPicPr>
        <p:blipFill>
          <a:blip r:embed="rId2">
            <a:extLst>
              <a:ext uri="{28A0092B-C50C-407E-A947-70E740481C1C}">
                <a14:useLocalDpi xmlns:a14="http://schemas.microsoft.com/office/drawing/2010/main"/>
              </a:ext>
            </a:extLst>
          </a:blip>
          <a:srcRect t="-1" b="-1472"/>
          <a:stretch>
            <a:fillRect/>
          </a:stretch>
        </p:blipFill>
        <p:spPr>
          <a:xfrm flipH="1">
            <a:off x="205112" y="4429957"/>
            <a:ext cx="1586282" cy="2516305"/>
          </a:xfrm>
          <a:prstGeom prst="rect">
            <a:avLst/>
          </a:prstGeom>
        </p:spPr>
      </p:pic>
      <p:pic>
        <p:nvPicPr>
          <p:cNvPr id="1026" name="Picture 2">
            <a:extLst>
              <a:ext uri="{FF2B5EF4-FFF2-40B4-BE49-F238E27FC236}">
                <a16:creationId xmlns:a16="http://schemas.microsoft.com/office/drawing/2014/main" id="{10514A3C-840B-4885-BE41-EBD4DBF73A1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987287" y="1291386"/>
            <a:ext cx="2991893" cy="3155087"/>
          </a:xfrm>
          <a:prstGeom prst="rect">
            <a:avLst/>
          </a:prstGeom>
          <a:noFill/>
          <a:ln w="44450" cmpd="tri">
            <a:solidFill>
              <a:schemeClr val="tx1"/>
            </a:solidFill>
          </a:ln>
          <a:effectLst/>
          <a:extLst>
            <a:ext uri="{909E8E84-426E-40DD-AFC4-6F175D3DCCD1}">
              <a14:hiddenFill xmlns:a14="http://schemas.microsoft.com/office/drawing/2010/main">
                <a:solidFill>
                  <a:srgbClr val="FFFFFF"/>
                </a:solidFill>
              </a14:hiddenFill>
            </a:ext>
          </a:extLst>
        </p:spPr>
      </p:pic>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9702"/>
                                        </p:tgtEl>
                                        <p:attrNameLst>
                                          <p:attrName>style.visibility</p:attrName>
                                        </p:attrNameLst>
                                      </p:cBhvr>
                                      <p:to>
                                        <p:strVal val="visible"/>
                                      </p:to>
                                    </p:set>
                                    <p:anim calcmode="lin" valueType="num">
                                      <p:cBhvr additive="base">
                                        <p:cTn id="7" dur="500" fill="hold"/>
                                        <p:tgtEl>
                                          <p:spTgt spid="29702"/>
                                        </p:tgtEl>
                                        <p:attrNameLst>
                                          <p:attrName>ppt_x</p:attrName>
                                        </p:attrNameLst>
                                      </p:cBhvr>
                                      <p:tavLst>
                                        <p:tav tm="0">
                                          <p:val>
                                            <p:strVal val="0-#ppt_w/2"/>
                                          </p:val>
                                        </p:tav>
                                        <p:tav tm="100000">
                                          <p:val>
                                            <p:strVal val="#ppt_x"/>
                                          </p:val>
                                        </p:tav>
                                      </p:tavLst>
                                    </p:anim>
                                    <p:anim calcmode="lin" valueType="num">
                                      <p:cBhvr additive="base">
                                        <p:cTn id="8" dur="500" fill="hold"/>
                                        <p:tgtEl>
                                          <p:spTgt spid="2970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9701"/>
                                        </p:tgtEl>
                                        <p:attrNameLst>
                                          <p:attrName>style.visibility</p:attrName>
                                        </p:attrNameLst>
                                      </p:cBhvr>
                                      <p:to>
                                        <p:strVal val="visible"/>
                                      </p:to>
                                    </p:set>
                                    <p:anim calcmode="lin" valueType="num">
                                      <p:cBhvr additive="base">
                                        <p:cTn id="13" dur="500" fill="hold"/>
                                        <p:tgtEl>
                                          <p:spTgt spid="29701"/>
                                        </p:tgtEl>
                                        <p:attrNameLst>
                                          <p:attrName>ppt_x</p:attrName>
                                        </p:attrNameLst>
                                      </p:cBhvr>
                                      <p:tavLst>
                                        <p:tav tm="0">
                                          <p:val>
                                            <p:strVal val="0-#ppt_w/2"/>
                                          </p:val>
                                        </p:tav>
                                        <p:tav tm="100000">
                                          <p:val>
                                            <p:strVal val="#ppt_x"/>
                                          </p:val>
                                        </p:tav>
                                      </p:tavLst>
                                    </p:anim>
                                    <p:anim calcmode="lin" valueType="num">
                                      <p:cBhvr additive="base">
                                        <p:cTn id="14" dur="500" fill="hold"/>
                                        <p:tgtEl>
                                          <p:spTgt spid="29701"/>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ppt_x</p:attrName>
                                        </p:attrNameLst>
                                      </p:cBhvr>
                                      <p:tavLst>
                                        <p:tav tm="0">
                                          <p:val>
                                            <p:strVal val="0-#ppt_w/2"/>
                                          </p:val>
                                        </p:tav>
                                        <p:tav tm="100000">
                                          <p:val>
                                            <p:strVal val="#ppt_x"/>
                                          </p:val>
                                        </p:tav>
                                      </p:tavLst>
                                    </p:anim>
                                    <p:anim calcmode="lin" valueType="num">
                                      <p:cBhvr>
                                        <p:cTn id="20"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9703"/>
                                        </p:tgtEl>
                                        <p:attrNameLst>
                                          <p:attrName>style.visibility</p:attrName>
                                        </p:attrNameLst>
                                      </p:cBhvr>
                                      <p:to>
                                        <p:strVal val="visible"/>
                                      </p:to>
                                    </p:set>
                                    <p:anim calcmode="lin" valueType="num">
                                      <p:cBhvr additive="base">
                                        <p:cTn id="25" dur="500" fill="hold"/>
                                        <p:tgtEl>
                                          <p:spTgt spid="29703"/>
                                        </p:tgtEl>
                                        <p:attrNameLst>
                                          <p:attrName>ppt_x</p:attrName>
                                        </p:attrNameLst>
                                      </p:cBhvr>
                                      <p:tavLst>
                                        <p:tav tm="0">
                                          <p:val>
                                            <p:strVal val="0-#ppt_w/2"/>
                                          </p:val>
                                        </p:tav>
                                        <p:tav tm="100000">
                                          <p:val>
                                            <p:strVal val="#ppt_x"/>
                                          </p:val>
                                        </p:tav>
                                      </p:tavLst>
                                    </p:anim>
                                    <p:anim calcmode="lin" valueType="num">
                                      <p:cBhvr additive="base">
                                        <p:cTn id="26" dur="500" fill="hold"/>
                                        <p:tgtEl>
                                          <p:spTgt spid="29703"/>
                                        </p:tgtEl>
                                        <p:attrNameLst>
                                          <p:attrName>ppt_y</p:attrName>
                                        </p:attrNameLst>
                                      </p:cBhvr>
                                      <p:tavLst>
                                        <p:tav tm="0">
                                          <p:val>
                                            <p:strVal val="#ppt_y"/>
                                          </p:val>
                                        </p:tav>
                                        <p:tav tm="100000">
                                          <p:val>
                                            <p:strVal val="#ppt_y"/>
                                          </p:val>
                                        </p:tav>
                                      </p:tavLst>
                                    </p:anim>
                                  </p:childTnLst>
                                </p:cTn>
                              </p:par>
                              <p:par>
                                <p:cTn id="27" presetID="10" presetClass="entr" presetSubtype="0" fill="hold" nodeType="withEffect">
                                  <p:stCondLst>
                                    <p:cond delay="30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1" grpId="0"/>
      <p:bldP spid="29702" grpId="0"/>
      <p:bldP spid="29703" grpId="0"/>
      <p:bldP spid="2"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itchFamily="34" charset="-122"/>
              <a:ea typeface="微软雅黑"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3" y="387005"/>
            <a:ext cx="3201045"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探究小说的主题</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730388" y="1418189"/>
            <a:ext cx="7405624" cy="4192943"/>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“我”在小说中起了什么作用？</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①线索作用。以“我”之所见所闻、所思所感串起连全文。</a:t>
            </a:r>
            <a:endParaRPr lang="en-US" altLang="zh-CN" sz="2000">
              <a:solidFill>
                <a:srgbClr val="C00000"/>
              </a:solidFill>
              <a:latin typeface="Microsoft YaHei" panose="020b0503020204020204" pitchFamily="34" charset="-122"/>
              <a:ea typeface="Microsoft YaHei" panose="020b0503020204020204" pitchFamily="34" charset="-122"/>
            </a:endParaRP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②代表一种有限叙述视角。小说主要以“我”的视角来展开叙述。</a:t>
            </a:r>
            <a:endParaRPr lang="en-US" altLang="zh-CN" sz="2000">
              <a:solidFill>
                <a:srgbClr val="C00000"/>
              </a:solidFill>
              <a:latin typeface="Microsoft YaHei" panose="020b0503020204020204" pitchFamily="34" charset="-122"/>
              <a:ea typeface="Microsoft YaHei" panose="020b0503020204020204" pitchFamily="34" charset="-122"/>
            </a:endParaRP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③故事的亲历者和旁观者。既增加了故事的真实性，又增加了故事的客观性。</a:t>
            </a:r>
            <a:endParaRPr lang="en-US" altLang="zh-CN" sz="2000">
              <a:solidFill>
                <a:srgbClr val="C00000"/>
              </a:solidFill>
              <a:latin typeface="Microsoft YaHei" panose="020b0503020204020204" pitchFamily="34" charset="-122"/>
              <a:ea typeface="Microsoft YaHei" panose="020b0503020204020204" pitchFamily="34" charset="-122"/>
            </a:endParaRP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④拓展主题意蕴空间。使小说主题从同情底层百姓妇女的不幸命运、批判封建礼教和封建思想对底层妇女的精神毒害，辐射到底层人之间的冷漠，以及小资产阶级知识分子的精神懦弱与情感隔膜。</a:t>
            </a:r>
          </a:p>
        </p:txBody>
      </p:sp>
      <p:pic>
        <p:nvPicPr>
          <p:cNvPr id="5" name="图片 4">
            <a:extLst>
              <a:ext uri="{FF2B5EF4-FFF2-40B4-BE49-F238E27FC236}">
                <a16:creationId xmlns:a16="http://schemas.microsoft.com/office/drawing/2014/main" id="{EB1EFC71-B9A2-BE48-90D1-9A5B97C881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33" y="1660075"/>
            <a:ext cx="2515209" cy="326627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6" name="图片 5">
            <a:extLst>
              <a:ext uri="{FF2B5EF4-FFF2-40B4-BE49-F238E27FC236}">
                <a16:creationId xmlns:a16="http://schemas.microsoft.com/office/drawing/2014/main" id="{5C9F57BC-A5D6-4C09-86DD-87D661232A5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1136012" y="4793941"/>
            <a:ext cx="1055988" cy="2096251"/>
          </a:xfrm>
          <a:prstGeom prst="rect">
            <a:avLst/>
          </a:prstGeom>
        </p:spPr>
      </p:pic>
      <p:sp>
        <p:nvSpPr>
          <p:cNvPr id="8" name="淘宝网chenying0907出品 4">
            <a:extLst>
              <a:ext uri="{FF2B5EF4-FFF2-40B4-BE49-F238E27FC236}">
                <a16:creationId xmlns:a16="http://schemas.microsoft.com/office/drawing/2014/main" id="{32F7E22A-0A30-4427-84D2-39D1316E1163}"/>
              </a:ext>
            </a:extLst>
          </p:cNvPr>
          <p:cNvSpPr/>
          <p:nvPr/>
        </p:nvSpPr>
        <p:spPr>
          <a:xfrm>
            <a:off x="3694879" y="1418189"/>
            <a:ext cx="7441133" cy="4727868"/>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635543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right)">
                                      <p:cBhvr>
                                        <p:cTn id="16" dur="500"/>
                                        <p:tgtEl>
                                          <p:spTgt spid="8"/>
                                        </p:tgtEl>
                                      </p:cBhvr>
                                    </p:animEffect>
                                  </p:childTnLst>
                                </p:cTn>
                              </p:par>
                            </p:childTnLst>
                          </p:cTn>
                        </p:par>
                      </p:childTnLst>
                    </p:cTn>
                  </p:par>
                  <p:par>
                    <p:cTn id="17" fill="hold" nodeType="clickPar">
                      <p:stCondLst>
                        <p:cond delay="indefinite"/>
                        <p:cond evt="onBegin" delay="0">
                          <p:tn val="16"/>
                        </p:cond>
                      </p:stCondLst>
                      <p:childTnLst>
                        <p:par>
                          <p:cTn id="18" fill="hold" nodeType="afterGroup">
                            <p:stCondLst>
                              <p:cond delay="0"/>
                            </p:stCondLst>
                            <p:childTnLst>
                              <p:par>
                                <p:cTn id="19" presetID="9" presetClass="entr" presetSubtype="0" fill="hold" nodeType="clickEffect">
                                  <p:stCondLst>
                                    <p:cond delay="0"/>
                                  </p:stCondLst>
                                  <p:childTnLst>
                                    <p:set>
                                      <p:cBhvr>
                                        <p:cTn id="20" dur="1" fill="hold">
                                          <p:stCondLst>
                                            <p:cond delay="0"/>
                                          </p:stCondLst>
                                        </p:cTn>
                                        <p:tgtEl>
                                          <p:spTgt spid="9">
                                            <p:txEl>
                                              <p:pRg st="1" end="1"/>
                                            </p:txEl>
                                          </p:spTgt>
                                        </p:tgtEl>
                                        <p:attrNameLst>
                                          <p:attrName>style.visibility</p:attrName>
                                        </p:attrNameLst>
                                      </p:cBhvr>
                                      <p:to>
                                        <p:strVal val="visible"/>
                                      </p:to>
                                    </p:set>
                                    <p:animEffect transition="in" filter="dissolve">
                                      <p:cBhvr>
                                        <p:cTn id="21" dur="500"/>
                                        <p:tgtEl>
                                          <p:spTgt spid="9">
                                            <p:txEl>
                                              <p:pRg st="1" end="1"/>
                                            </p:txEl>
                                          </p:spTgt>
                                        </p:tgtEl>
                                      </p:cBhvr>
                                    </p:animEffect>
                                  </p:childTnLst>
                                </p:cTn>
                              </p:par>
                            </p:childTnLst>
                          </p:cTn>
                        </p:par>
                      </p:childTnLst>
                    </p:cTn>
                  </p:par>
                  <p:par>
                    <p:cTn id="22" fill="hold" nodeType="clickPar">
                      <p:stCondLst>
                        <p:cond delay="indefinite"/>
                        <p:cond evt="onBegin" delay="0">
                          <p:tn val="21"/>
                        </p:cond>
                      </p:stCondLst>
                      <p:childTnLst>
                        <p:par>
                          <p:cTn id="23" fill="hold" nodeType="afterGroup">
                            <p:stCondLst>
                              <p:cond delay="0"/>
                            </p:stCondLst>
                            <p:childTnLst>
                              <p:par>
                                <p:cTn id="24" presetID="9" presetClass="entr" presetSubtype="0" fill="hold" nodeType="clickEffect">
                                  <p:stCondLst>
                                    <p:cond delay="0"/>
                                  </p:stCondLst>
                                  <p:childTnLst>
                                    <p:set>
                                      <p:cBhvr>
                                        <p:cTn id="25" dur="1" fill="hold">
                                          <p:stCondLst>
                                            <p:cond delay="0"/>
                                          </p:stCondLst>
                                        </p:cTn>
                                        <p:tgtEl>
                                          <p:spTgt spid="9">
                                            <p:txEl>
                                              <p:pRg st="2" end="2"/>
                                            </p:txEl>
                                          </p:spTgt>
                                        </p:tgtEl>
                                        <p:attrNameLst>
                                          <p:attrName>style.visibility</p:attrName>
                                        </p:attrNameLst>
                                      </p:cBhvr>
                                      <p:to>
                                        <p:strVal val="visible"/>
                                      </p:to>
                                    </p:set>
                                    <p:animEffect transition="in" filter="dissolve">
                                      <p:cBhvr>
                                        <p:cTn id="26" dur="500"/>
                                        <p:tgtEl>
                                          <p:spTgt spid="9">
                                            <p:txEl>
                                              <p:pRg st="2" end="2"/>
                                            </p:txEl>
                                          </p:spTgt>
                                        </p:tgtEl>
                                      </p:cBhvr>
                                    </p:animEffect>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9" presetClass="entr" presetSubtype="0" fill="hold" nodeType="clickEffect">
                                  <p:stCondLst>
                                    <p:cond delay="0"/>
                                  </p:stCondLst>
                                  <p:childTnLst>
                                    <p:set>
                                      <p:cBhvr>
                                        <p:cTn id="30" dur="1" fill="hold">
                                          <p:stCondLst>
                                            <p:cond delay="0"/>
                                          </p:stCondLst>
                                        </p:cTn>
                                        <p:tgtEl>
                                          <p:spTgt spid="9">
                                            <p:txEl>
                                              <p:pRg st="3" end="3"/>
                                            </p:txEl>
                                          </p:spTgt>
                                        </p:tgtEl>
                                        <p:attrNameLst>
                                          <p:attrName>style.visibility</p:attrName>
                                        </p:attrNameLst>
                                      </p:cBhvr>
                                      <p:to>
                                        <p:strVal val="visible"/>
                                      </p:to>
                                    </p:set>
                                    <p:animEffect transition="in" filter="dissolve">
                                      <p:cBhvr>
                                        <p:cTn id="31" dur="500"/>
                                        <p:tgtEl>
                                          <p:spTgt spid="9">
                                            <p:txEl>
                                              <p:pRg st="3" end="3"/>
                                            </p:txEl>
                                          </p:spTgt>
                                        </p:tgtEl>
                                      </p:cBhvr>
                                    </p:animEffect>
                                  </p:childTnLst>
                                </p:cTn>
                              </p:par>
                            </p:childTnLst>
                          </p:cTn>
                        </p:par>
                      </p:childTnLst>
                    </p:cTn>
                  </p:par>
                  <p:par>
                    <p:cTn id="32" fill="hold" nodeType="clickPar">
                      <p:stCondLst>
                        <p:cond delay="indefinite"/>
                        <p:cond evt="onBegin" delay="0">
                          <p:tn val="31"/>
                        </p:cond>
                      </p:stCondLst>
                      <p:childTnLst>
                        <p:par>
                          <p:cTn id="33" fill="hold" nodeType="afterGroup">
                            <p:stCondLst>
                              <p:cond delay="0"/>
                            </p:stCondLst>
                            <p:childTnLst>
                              <p:par>
                                <p:cTn id="34" presetID="9" presetClass="entr" presetSubtype="0" fill="hold" nodeType="clickEffect">
                                  <p:stCondLst>
                                    <p:cond delay="0"/>
                                  </p:stCondLst>
                                  <p:childTnLst>
                                    <p:set>
                                      <p:cBhvr>
                                        <p:cTn id="35" dur="1" fill="hold">
                                          <p:stCondLst>
                                            <p:cond delay="0"/>
                                          </p:stCondLst>
                                        </p:cTn>
                                        <p:tgtEl>
                                          <p:spTgt spid="9">
                                            <p:txEl>
                                              <p:pRg st="4" end="4"/>
                                            </p:txEl>
                                          </p:spTgt>
                                        </p:tgtEl>
                                        <p:attrNameLst>
                                          <p:attrName>style.visibility</p:attrName>
                                        </p:attrNameLst>
                                      </p:cBhvr>
                                      <p:to>
                                        <p:strVal val="visible"/>
                                      </p:to>
                                    </p:set>
                                    <p:animEffect transition="in" filter="dissolve">
                                      <p:cBhvr>
                                        <p:cTn id="36" dur="500"/>
                                        <p:tgtEl>
                                          <p:spTgt spid="9">
                                            <p:txEl>
                                              <p:pRg st="4" end="4"/>
                                            </p:txEl>
                                          </p:spTgt>
                                        </p:tgtEl>
                                      </p:cBhvr>
                                    </p:animEffect>
                                  </p:childTnLst>
                                </p:cTn>
                              </p:par>
                              <p:par>
                                <p:cTn id="37" presetID="10" presetClass="entr" presetSubtype="0" fill="hold" nodeType="withEffect">
                                  <p:stCondLst>
                                    <p:cond delay="50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P spid="8"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653" name="Text Box 4"/>
          <p:cNvSpPr txBox="1"/>
          <p:nvPr/>
        </p:nvSpPr>
        <p:spPr>
          <a:xfrm>
            <a:off x="2447560" y="4667417"/>
            <a:ext cx="8029129" cy="1753235"/>
          </a:xfrm>
          <a:prstGeom prst="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gradFill>
          <a:ln>
            <a:noFill/>
          </a:ln>
        </p:spPr>
        <p:style>
          <a:lnRef idx="0">
            <a:scrgbClr r="0" g="0" b="0"/>
          </a:lnRef>
          <a:fillRef idx="0">
            <a:scrgbClr r="0" g="0" b="0"/>
          </a:fillRef>
          <a:effectRef idx="0">
            <a:scrgbClr r="0" g="0" b="0"/>
          </a:effectRef>
          <a:fontRef idx="minor">
            <a:schemeClr val="lt1"/>
          </a:fontRef>
        </p:style>
        <p:txBody>
          <a:bodyPr wrap="square">
            <a:spAutoFit/>
          </a:bodyPr>
          <a:lstStyle/>
          <a:p>
            <a:pPr algn="just">
              <a:spcBef>
                <a:spcPct val="50000"/>
              </a:spcBef>
            </a:pPr>
            <a:r>
              <a:rPr lang="zh-CN" altLang="en-US" sz="3600" b="1" noProof="1">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cs typeface="+mn-cs"/>
              </a:rPr>
              <a:t>是个无聊冷漠、受封建礼教和封建迷信的毒害很深的人，最终也造成了祥林嫂的悲剧。</a:t>
            </a:r>
          </a:p>
        </p:txBody>
      </p:sp>
      <p:sp>
        <p:nvSpPr>
          <p:cNvPr id="27654" name="Text Box 5"/>
          <p:cNvSpPr txBox="1"/>
          <p:nvPr/>
        </p:nvSpPr>
        <p:spPr>
          <a:xfrm>
            <a:off x="8099494" y="2769085"/>
            <a:ext cx="3614986" cy="578882"/>
          </a:xfrm>
          <a:prstGeom prst="roundRect">
            <a:avLst/>
          </a:prstGeom>
        </p:spPr>
        <p:style>
          <a:lnRef idx="2">
            <a:schemeClr val="dk1"/>
          </a:lnRef>
          <a:fillRef idx="1">
            <a:schemeClr val="lt1"/>
          </a:fillRef>
          <a:effectRef idx="0">
            <a:schemeClr val="dk1"/>
          </a:effectRef>
          <a:fontRef idx="minor">
            <a:schemeClr val="dk1"/>
          </a:fontRef>
        </p:style>
        <p:txBody>
          <a:bodyPr wrap="square">
            <a:spAutoFit/>
          </a:bodyPr>
          <a:lstStyle/>
          <a:p>
            <a:pPr>
              <a:spcBef>
                <a:spcPct val="50000"/>
              </a:spcBef>
            </a:pPr>
            <a:r>
              <a:rPr lang="zh-CN" altLang="en-US" sz="2800" b="1" noProof="1">
                <a:solidFill>
                  <a:schemeClr val="tx1"/>
                </a:solidFill>
                <a:effectLst>
                  <a:outerShdw blurRad="38100" dist="38100" dir="2700000">
                    <a:srgbClr val="000000"/>
                  </a:outerShdw>
                </a:effectLst>
                <a:latin typeface="微软雅黑" pitchFamily="34" charset="-122"/>
                <a:ea typeface="微软雅黑" pitchFamily="34" charset="-122"/>
                <a:cs typeface="+mn-cs"/>
              </a:rPr>
              <a:t>善女人 吃素 不杀生</a:t>
            </a:r>
          </a:p>
        </p:txBody>
      </p:sp>
      <p:sp>
        <p:nvSpPr>
          <p:cNvPr id="27655" name="Text Box 6"/>
          <p:cNvSpPr txBox="1"/>
          <p:nvPr/>
        </p:nvSpPr>
        <p:spPr>
          <a:xfrm>
            <a:off x="2602173" y="1627595"/>
            <a:ext cx="4933950" cy="95313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spcBef>
                <a:spcPct val="50000"/>
              </a:spcBef>
            </a:pPr>
            <a:r>
              <a:rPr lang="zh-CN" altLang="en-US" sz="2800" noProof="1">
                <a:solidFill>
                  <a:srgbClr val="0000CC"/>
                </a:solidFill>
                <a:effectLst>
                  <a:outerShdw blurRad="38100" dist="38100" dir="2700000">
                    <a:srgbClr val="000000"/>
                  </a:outerShdw>
                </a:effectLst>
                <a:latin typeface="微软雅黑" pitchFamily="34" charset="-122"/>
                <a:ea typeface="微软雅黑" pitchFamily="34" charset="-122"/>
                <a:cs typeface="+mn-cs"/>
              </a:rPr>
              <a:t>打皱的脸  蹙缩得像一个核桃  干枯的小眼睛</a:t>
            </a:r>
          </a:p>
        </p:txBody>
      </p:sp>
      <p:sp>
        <p:nvSpPr>
          <p:cNvPr id="27656" name="Text Box 7"/>
          <p:cNvSpPr txBox="1"/>
          <p:nvPr/>
        </p:nvSpPr>
        <p:spPr>
          <a:xfrm>
            <a:off x="2577465" y="2825997"/>
            <a:ext cx="2988769" cy="52197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spcBef>
                <a:spcPct val="50000"/>
              </a:spcBef>
            </a:pPr>
            <a:r>
              <a:rPr lang="zh-CN" altLang="en-US" sz="2800" noProof="1">
                <a:solidFill>
                  <a:srgbClr val="0000CC"/>
                </a:solidFill>
                <a:effectLst>
                  <a:outerShdw blurRad="38100" dist="38100" dir="2700000">
                    <a:srgbClr val="000000"/>
                  </a:outerShdw>
                </a:effectLst>
                <a:latin typeface="微软雅黑" pitchFamily="34" charset="-122"/>
                <a:ea typeface="微软雅黑" pitchFamily="34" charset="-122"/>
                <a:cs typeface="+mn-cs"/>
              </a:rPr>
              <a:t>诡秘地说</a:t>
            </a:r>
            <a:endParaRPr lang="zh-CN" altLang="en-US" sz="2800" noProof="1">
              <a:solidFill>
                <a:srgbClr val="0000CC"/>
              </a:solidFill>
              <a:effectLst>
                <a:outerShdw blurRad="38100" dist="38100" dir="2700000">
                  <a:srgbClr val="000000"/>
                </a:outerShdw>
              </a:effectLst>
              <a:latin typeface="微软雅黑" pitchFamily="34" charset="-122"/>
              <a:ea typeface="微软雅黑" pitchFamily="34" charset="-122"/>
            </a:endParaRPr>
          </a:p>
        </p:txBody>
      </p:sp>
      <p:sp>
        <p:nvSpPr>
          <p:cNvPr id="27657" name="Text Box 8"/>
          <p:cNvSpPr txBox="1"/>
          <p:nvPr/>
        </p:nvSpPr>
        <p:spPr>
          <a:xfrm>
            <a:off x="2576829" y="3608953"/>
            <a:ext cx="2989405" cy="52197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spcBef>
                <a:spcPct val="50000"/>
              </a:spcBef>
            </a:pPr>
            <a:r>
              <a:rPr lang="zh-CN" altLang="en-US" sz="2800" noProof="1">
                <a:solidFill>
                  <a:srgbClr val="0000CC"/>
                </a:solidFill>
                <a:effectLst>
                  <a:outerShdw blurRad="38100" dist="38100" dir="2700000">
                    <a:srgbClr val="000000"/>
                  </a:outerShdw>
                </a:effectLst>
                <a:latin typeface="微软雅黑" pitchFamily="34" charset="-122"/>
                <a:ea typeface="微软雅黑" pitchFamily="34" charset="-122"/>
                <a:cs typeface="+mn-cs"/>
              </a:rPr>
              <a:t>又即传扬开去</a:t>
            </a:r>
          </a:p>
        </p:txBody>
      </p:sp>
      <p:sp>
        <p:nvSpPr>
          <p:cNvPr id="13" name="文本框 12">
            <a:extLst>
              <a:ext uri="{FF2B5EF4-FFF2-40B4-BE49-F238E27FC236}">
                <a16:creationId xmlns:a16="http://schemas.microsoft.com/office/drawing/2014/main" id="{2082FB86-6C2C-4FCF-9D0A-25F994DCE44A}"/>
              </a:ext>
            </a:extLst>
          </p:cNvPr>
          <p:cNvSpPr txBox="1"/>
          <p:nvPr/>
        </p:nvSpPr>
        <p:spPr>
          <a:xfrm>
            <a:off x="1868103" y="690235"/>
            <a:ext cx="3201045"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探究小说的主题</a:t>
            </a:r>
          </a:p>
        </p:txBody>
      </p:sp>
      <p:sp>
        <p:nvSpPr>
          <p:cNvPr id="2" name="文本框 1">
            <a:extLst>
              <a:ext uri="{FF2B5EF4-FFF2-40B4-BE49-F238E27FC236}">
                <a16:creationId xmlns:a16="http://schemas.microsoft.com/office/drawing/2014/main" id="{F7DB08C6-B7C5-4008-B311-6210378D4EAC}"/>
              </a:ext>
            </a:extLst>
          </p:cNvPr>
          <p:cNvSpPr txBox="1"/>
          <p:nvPr/>
        </p:nvSpPr>
        <p:spPr>
          <a:xfrm>
            <a:off x="661116" y="2963247"/>
            <a:ext cx="1916349" cy="769441"/>
          </a:xfrm>
          <a:prstGeom prst="rect">
            <a:avLst/>
          </a:prstGeom>
          <a:noFill/>
        </p:spPr>
        <p:txBody>
          <a:bodyPr wrap="square" rtlCol="0">
            <a:spAutoFit/>
          </a:bodyPr>
          <a:lstStyle/>
          <a:p>
            <a:r>
              <a:rPr lang="zh-CN" altLang="en-US" sz="4400">
                <a:latin typeface="方正粗黑宋简体" panose="02000000000000000000" pitchFamily="2" charset="-122"/>
                <a:ea typeface="方正粗黑宋简体" panose="02000000000000000000" pitchFamily="2" charset="-122"/>
              </a:rPr>
              <a:t>柳妈</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7654"/>
                                        </p:tgtEl>
                                        <p:attrNameLst>
                                          <p:attrName>style.visibility</p:attrName>
                                        </p:attrNameLst>
                                      </p:cBhvr>
                                      <p:to>
                                        <p:strVal val="visible"/>
                                      </p:to>
                                    </p:set>
                                    <p:animEffect transition="in" filter="dissolve">
                                      <p:cBhvr>
                                        <p:cTn id="7" dur="500"/>
                                        <p:tgtEl>
                                          <p:spTgt spid="2765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7655"/>
                                        </p:tgtEl>
                                        <p:attrNameLst>
                                          <p:attrName>style.visibility</p:attrName>
                                        </p:attrNameLst>
                                      </p:cBhvr>
                                      <p:to>
                                        <p:strVal val="visible"/>
                                      </p:to>
                                    </p:set>
                                    <p:animEffect transition="in" filter="dissolve">
                                      <p:cBhvr>
                                        <p:cTn id="12" dur="500"/>
                                        <p:tgtEl>
                                          <p:spTgt spid="2765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7656"/>
                                        </p:tgtEl>
                                        <p:attrNameLst>
                                          <p:attrName>style.visibility</p:attrName>
                                        </p:attrNameLst>
                                      </p:cBhvr>
                                      <p:to>
                                        <p:strVal val="visible"/>
                                      </p:to>
                                    </p:set>
                                    <p:animEffect transition="in" filter="dissolve">
                                      <p:cBhvr>
                                        <p:cTn id="17" dur="500"/>
                                        <p:tgtEl>
                                          <p:spTgt spid="2765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7657"/>
                                        </p:tgtEl>
                                        <p:attrNameLst>
                                          <p:attrName>style.visibility</p:attrName>
                                        </p:attrNameLst>
                                      </p:cBhvr>
                                      <p:to>
                                        <p:strVal val="visible"/>
                                      </p:to>
                                    </p:set>
                                    <p:animEffect transition="in" filter="dissolve">
                                      <p:cBhvr>
                                        <p:cTn id="22" dur="500"/>
                                        <p:tgtEl>
                                          <p:spTgt spid="2765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6" presetClass="entr" presetSubtype="42" fill="hold" grpId="0" nodeType="clickEffect">
                                  <p:stCondLst>
                                    <p:cond delay="0"/>
                                  </p:stCondLst>
                                  <p:childTnLst>
                                    <p:set>
                                      <p:cBhvr>
                                        <p:cTn id="26" dur="1" fill="hold">
                                          <p:stCondLst>
                                            <p:cond delay="0"/>
                                          </p:stCondLst>
                                        </p:cTn>
                                        <p:tgtEl>
                                          <p:spTgt spid="27653"/>
                                        </p:tgtEl>
                                        <p:attrNameLst>
                                          <p:attrName>style.visibility</p:attrName>
                                        </p:attrNameLst>
                                      </p:cBhvr>
                                      <p:to>
                                        <p:strVal val="visible"/>
                                      </p:to>
                                    </p:set>
                                    <p:animEffect transition="in" filter="barn(outHorizontal)">
                                      <p:cBhvr>
                                        <p:cTn id="27" dur="500"/>
                                        <p:tgtEl>
                                          <p:spTgt spid="276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3" grpId="0"/>
      <p:bldP spid="27654" grpId="0"/>
      <p:bldP spid="27655" grpId="0"/>
      <p:bldP spid="27656" grpId="0"/>
      <p:bldP spid="27657"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627" name="Text Box 2"/>
          <p:cNvSpPr txBox="1"/>
          <p:nvPr/>
        </p:nvSpPr>
        <p:spPr>
          <a:xfrm>
            <a:off x="7798435" y="1780223"/>
            <a:ext cx="2926080" cy="645160"/>
          </a:xfrm>
          <a:prstGeom prst="rect">
            <a:avLst/>
          </a:prstGeom>
          <a:solidFill>
            <a:srgbClr val="FFFF66"/>
          </a:solidFill>
          <a:ln w="28575">
            <a:solidFill>
              <a:schemeClr val="tx1"/>
            </a:solidFill>
          </a:ln>
        </p:spPr>
        <p:txBody>
          <a:bodyPr wrap="none" anchor="t">
            <a:spAutoFit/>
          </a:bodyPr>
          <a:lstStyle/>
          <a:p>
            <a:r>
              <a:rPr lang="zh-CN" altLang="en-US" sz="3600" b="1">
                <a:solidFill>
                  <a:srgbClr val="FF3300"/>
                </a:solidFill>
                <a:latin typeface="微软雅黑" pitchFamily="34" charset="-122"/>
                <a:ea typeface="微软雅黑" pitchFamily="34" charset="-122"/>
              </a:rPr>
              <a:t>三</a:t>
            </a:r>
            <a:r>
              <a:rPr lang="zh-CN" altLang="en-US" sz="3600" b="1">
                <a:latin typeface="微软雅黑" pitchFamily="34" charset="-122"/>
                <a:ea typeface="微软雅黑" pitchFamily="34" charset="-122"/>
              </a:rPr>
              <a:t>次“</a:t>
            </a:r>
            <a:r>
              <a:rPr lang="zh-CN" altLang="en-US" sz="3600" b="1">
                <a:solidFill>
                  <a:schemeClr val="accent2"/>
                </a:solidFill>
                <a:latin typeface="微软雅黑" pitchFamily="34" charset="-122"/>
                <a:ea typeface="微软雅黑" pitchFamily="34" charset="-122"/>
              </a:rPr>
              <a:t>皱眉</a:t>
            </a:r>
            <a:r>
              <a:rPr lang="zh-CN" altLang="en-US" sz="3600" b="1">
                <a:latin typeface="微软雅黑" pitchFamily="34" charset="-122"/>
                <a:ea typeface="微软雅黑" pitchFamily="34" charset="-122"/>
              </a:rPr>
              <a:t>”</a:t>
            </a:r>
          </a:p>
        </p:txBody>
      </p:sp>
      <p:sp>
        <p:nvSpPr>
          <p:cNvPr id="26628" name="Text Box 3"/>
          <p:cNvSpPr txBox="1"/>
          <p:nvPr/>
        </p:nvSpPr>
        <p:spPr>
          <a:xfrm>
            <a:off x="7798435" y="2755583"/>
            <a:ext cx="2926080" cy="645160"/>
          </a:xfrm>
          <a:prstGeom prst="rect">
            <a:avLst/>
          </a:prstGeom>
          <a:solidFill>
            <a:srgbClr val="FFFF66"/>
          </a:solidFill>
          <a:ln w="28575">
            <a:solidFill>
              <a:schemeClr val="tx1"/>
            </a:solidFill>
          </a:ln>
        </p:spPr>
        <p:txBody>
          <a:bodyPr wrap="none" anchor="t">
            <a:spAutoFit/>
          </a:bodyPr>
          <a:lstStyle/>
          <a:p>
            <a:r>
              <a:rPr lang="zh-CN" altLang="en-US" sz="3600" b="1">
                <a:solidFill>
                  <a:srgbClr val="FF3300"/>
                </a:solidFill>
                <a:latin typeface="微软雅黑" pitchFamily="34" charset="-122"/>
                <a:ea typeface="微软雅黑" pitchFamily="34" charset="-122"/>
              </a:rPr>
              <a:t>二</a:t>
            </a:r>
            <a:r>
              <a:rPr lang="zh-CN" altLang="en-US" sz="3600" b="1">
                <a:latin typeface="微软雅黑" pitchFamily="34" charset="-122"/>
                <a:ea typeface="微软雅黑" pitchFamily="34" charset="-122"/>
              </a:rPr>
              <a:t>个“</a:t>
            </a:r>
            <a:r>
              <a:rPr lang="zh-CN" altLang="en-US" sz="3600" b="1">
                <a:solidFill>
                  <a:schemeClr val="accent2"/>
                </a:solidFill>
                <a:latin typeface="微软雅黑" pitchFamily="34" charset="-122"/>
                <a:ea typeface="微软雅黑" pitchFamily="34" charset="-122"/>
              </a:rPr>
              <a:t>可恶</a:t>
            </a:r>
            <a:r>
              <a:rPr lang="zh-CN" altLang="en-US" sz="3600">
                <a:latin typeface="微软雅黑" pitchFamily="34" charset="-122"/>
                <a:ea typeface="微软雅黑" pitchFamily="34" charset="-122"/>
              </a:rPr>
              <a:t>”</a:t>
            </a:r>
          </a:p>
        </p:txBody>
      </p:sp>
      <p:sp>
        <p:nvSpPr>
          <p:cNvPr id="26629" name="Text Box 4"/>
          <p:cNvSpPr txBox="1"/>
          <p:nvPr/>
        </p:nvSpPr>
        <p:spPr>
          <a:xfrm>
            <a:off x="7798118" y="3664268"/>
            <a:ext cx="2926080" cy="645160"/>
          </a:xfrm>
          <a:prstGeom prst="rect">
            <a:avLst/>
          </a:prstGeom>
          <a:solidFill>
            <a:srgbClr val="FFFF66"/>
          </a:solidFill>
          <a:ln w="28575">
            <a:solidFill>
              <a:schemeClr val="tx1"/>
            </a:solidFill>
          </a:ln>
        </p:spPr>
        <p:txBody>
          <a:bodyPr wrap="none" anchor="t">
            <a:spAutoFit/>
          </a:bodyPr>
          <a:lstStyle/>
          <a:p>
            <a:r>
              <a:rPr lang="zh-CN" altLang="en-US" sz="3600" b="1">
                <a:solidFill>
                  <a:srgbClr val="FF3300"/>
                </a:solidFill>
                <a:latin typeface="微软雅黑" pitchFamily="34" charset="-122"/>
                <a:ea typeface="微软雅黑" pitchFamily="34" charset="-122"/>
              </a:rPr>
              <a:t>一</a:t>
            </a:r>
            <a:r>
              <a:rPr lang="zh-CN" altLang="en-US" sz="3600" b="1">
                <a:latin typeface="微软雅黑" pitchFamily="34" charset="-122"/>
                <a:ea typeface="微软雅黑" pitchFamily="34" charset="-122"/>
              </a:rPr>
              <a:t>声“</a:t>
            </a:r>
            <a:r>
              <a:rPr lang="zh-CN" altLang="en-US" sz="3600" b="1">
                <a:solidFill>
                  <a:schemeClr val="accent2"/>
                </a:solidFill>
                <a:latin typeface="微软雅黑" pitchFamily="34" charset="-122"/>
                <a:ea typeface="微软雅黑" pitchFamily="34" charset="-122"/>
              </a:rPr>
              <a:t>谬种</a:t>
            </a:r>
            <a:r>
              <a:rPr lang="zh-CN" altLang="en-US" sz="3600" b="1">
                <a:latin typeface="微软雅黑" pitchFamily="34" charset="-122"/>
                <a:ea typeface="微软雅黑" pitchFamily="34" charset="-122"/>
              </a:rPr>
              <a:t>”</a:t>
            </a:r>
          </a:p>
        </p:txBody>
      </p:sp>
      <p:sp>
        <p:nvSpPr>
          <p:cNvPr id="25605" name="Rectangle 5"/>
          <p:cNvSpPr/>
          <p:nvPr/>
        </p:nvSpPr>
        <p:spPr>
          <a:xfrm>
            <a:off x="2007870" y="1927225"/>
            <a:ext cx="4693285" cy="1736725"/>
          </a:xfrm>
          <a:prstGeom prst="ellipse">
            <a:avLst/>
          </a:prstGeom>
          <a:solidFill>
            <a:schemeClr val="accent1"/>
          </a:solidFill>
          <a:ln w="9525">
            <a:noFill/>
          </a:ln>
        </p:spPr>
        <p:txBody>
          <a:bodyPr anchor="ctr"/>
          <a:lstStyle/>
          <a:p>
            <a:r>
              <a:rPr lang="en-US" altLang="zh-CN" sz="4800">
                <a:solidFill>
                  <a:schemeClr val="accent2"/>
                </a:solidFill>
                <a:latin typeface="Arial" panose="020b0604020202020204" pitchFamily="34" charset="0"/>
                <a:ea typeface="华文新魏" pitchFamily="2" charset="-122"/>
              </a:rPr>
              <a:t>  </a:t>
            </a:r>
            <a:r>
              <a:rPr lang="zh-CN" altLang="en-US" sz="4800" b="1">
                <a:latin typeface="微软雅黑" pitchFamily="34" charset="-122"/>
                <a:ea typeface="微软雅黑" pitchFamily="34" charset="-122"/>
              </a:rPr>
              <a:t>鲁四老爷</a:t>
            </a:r>
            <a:br>
              <a:rPr lang="zh-CN" altLang="en-US" sz="4800" b="1">
                <a:latin typeface="微软雅黑" pitchFamily="34" charset="-122"/>
                <a:ea typeface="微软雅黑" pitchFamily="34" charset="-122"/>
              </a:rPr>
            </a:br>
            <a:r>
              <a:rPr lang="zh-CN" altLang="en-US" sz="4800" b="1">
                <a:latin typeface="微软雅黑" pitchFamily="34" charset="-122"/>
                <a:ea typeface="微软雅黑" pitchFamily="34" charset="-122"/>
              </a:rPr>
              <a:t>书房的摆设</a:t>
            </a:r>
          </a:p>
        </p:txBody>
      </p:sp>
      <p:sp>
        <p:nvSpPr>
          <p:cNvPr id="26631" name="Text Box 6"/>
          <p:cNvSpPr txBox="1"/>
          <p:nvPr/>
        </p:nvSpPr>
        <p:spPr>
          <a:xfrm>
            <a:off x="2007870" y="4488180"/>
            <a:ext cx="8716328" cy="2183765"/>
          </a:xfrm>
          <a:prstGeom prst="rect">
            <a:avLst/>
          </a:prstGeom>
        </p:spPr>
        <p:style>
          <a:lnRef idx="2">
            <a:schemeClr val="dk1"/>
          </a:lnRef>
          <a:fillRef idx="1">
            <a:schemeClr val="lt1"/>
          </a:fillRef>
          <a:effectRef idx="0">
            <a:schemeClr val="dk1"/>
          </a:effectRef>
          <a:fontRef idx="minor">
            <a:schemeClr val="dk1"/>
          </a:fontRef>
        </p:style>
        <p:txBody>
          <a:bodyPr wrap="square" anchor="t">
            <a:spAutoFit/>
          </a:bodyPr>
          <a:lstStyle/>
          <a:p>
            <a:pPr algn="just">
              <a:spcBef>
                <a:spcPct val="50000"/>
              </a:spcBef>
            </a:pPr>
            <a:r>
              <a:rPr lang="en-US" altLang="zh-CN" sz="4000">
                <a:solidFill>
                  <a:schemeClr val="bg1"/>
                </a:solidFill>
                <a:latin typeface="黑体" panose="02010609060101010101" pitchFamily="2" charset="-122"/>
                <a:ea typeface="黑体" panose="02010609060101010101" pitchFamily="2" charset="-122"/>
              </a:rPr>
              <a:t>   </a:t>
            </a:r>
            <a:r>
              <a:rPr lang="zh-CN" altLang="en-US" sz="3200" b="1">
                <a:solidFill>
                  <a:schemeClr val="tx1"/>
                </a:solidFill>
                <a:latin typeface="隶书" panose="02010509060101010101" pitchFamily="49" charset="-122"/>
                <a:ea typeface="隶书" panose="02010509060101010101" pitchFamily="49" charset="-122"/>
                <a:cs typeface="隶书" panose="02010509060101010101" pitchFamily="49" charset="-122"/>
              </a:rPr>
              <a:t>是当时农村中地主阶级的代表人物</a:t>
            </a:r>
            <a:r>
              <a:rPr lang="en-US" altLang="zh-CN" sz="3200" b="1">
                <a:solidFill>
                  <a:schemeClr val="tx1"/>
                </a:solidFill>
                <a:latin typeface="隶书" panose="02010509060101010101" pitchFamily="49" charset="-122"/>
                <a:ea typeface="隶书" panose="02010509060101010101" pitchFamily="49" charset="-122"/>
                <a:cs typeface="隶书" panose="02010509060101010101" pitchFamily="49" charset="-122"/>
              </a:rPr>
              <a:t>,</a:t>
            </a:r>
            <a:r>
              <a:rPr lang="zh-CN" altLang="en-US" sz="3200" b="1">
                <a:solidFill>
                  <a:schemeClr val="tx1"/>
                </a:solidFill>
                <a:latin typeface="隶书" panose="02010509060101010101" pitchFamily="49" charset="-122"/>
                <a:ea typeface="隶书" panose="02010509060101010101" pitchFamily="49" charset="-122"/>
                <a:cs typeface="隶书" panose="02010509060101010101" pitchFamily="49" charset="-122"/>
              </a:rPr>
              <a:t>是封建思想的坚决捍卫者。政治上迂腐、保守，思想上守旧、反动，为人自私、冷酷、虚伪。他是造成祥林嫂悲剧的一个重要人物。</a:t>
            </a:r>
          </a:p>
        </p:txBody>
      </p:sp>
      <p:sp>
        <p:nvSpPr>
          <p:cNvPr id="29700" name="Text Box 3"/>
          <p:cNvSpPr txBox="1"/>
          <p:nvPr/>
        </p:nvSpPr>
        <p:spPr>
          <a:xfrm>
            <a:off x="5854700" y="186055"/>
            <a:ext cx="6157595" cy="119888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nchor="t">
            <a:spAutoFit/>
          </a:bodyPr>
          <a:lstStyle/>
          <a:p>
            <a:r>
              <a:rPr lang="zh-CN" altLang="en-US" sz="3600" b="1">
                <a:solidFill>
                  <a:schemeClr val="bg1"/>
                </a:solidFill>
                <a:latin typeface="微软雅黑" pitchFamily="34" charset="-122"/>
                <a:ea typeface="微软雅黑" pitchFamily="34" charset="-122"/>
                <a:cs typeface="微软雅黑" panose="020b0503020204020204" pitchFamily="34" charset="-122"/>
              </a:rPr>
              <a:t>文中“冷酷的人”是谁?是怎</a:t>
            </a:r>
          </a:p>
          <a:p>
            <a:r>
              <a:rPr lang="zh-CN" altLang="en-US" sz="3600" b="1">
                <a:solidFill>
                  <a:schemeClr val="bg1"/>
                </a:solidFill>
                <a:latin typeface="微软雅黑" pitchFamily="34" charset="-122"/>
                <a:ea typeface="微软雅黑" pitchFamily="34" charset="-122"/>
                <a:cs typeface="微软雅黑" panose="020b0503020204020204" pitchFamily="34" charset="-122"/>
              </a:rPr>
              <a:t>样“把她往死里赶”的?</a:t>
            </a:r>
          </a:p>
        </p:txBody>
      </p:sp>
      <p:sp>
        <p:nvSpPr>
          <p:cNvPr id="13" name="文本框 12">
            <a:extLst>
              <a:ext uri="{FF2B5EF4-FFF2-40B4-BE49-F238E27FC236}">
                <a16:creationId xmlns:a16="http://schemas.microsoft.com/office/drawing/2014/main" id="{7B30641B-F7FA-4384-80BF-55C445FD4BC6}"/>
              </a:ext>
            </a:extLst>
          </p:cNvPr>
          <p:cNvSpPr txBox="1"/>
          <p:nvPr/>
        </p:nvSpPr>
        <p:spPr>
          <a:xfrm>
            <a:off x="1424220" y="402104"/>
            <a:ext cx="3201045"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探究小说的主题</a:t>
            </a:r>
          </a:p>
        </p:txBody>
      </p:sp>
      <p:sp>
        <p:nvSpPr>
          <p:cNvPr id="2" name="文本框 1">
            <a:extLst>
              <a:ext uri="{FF2B5EF4-FFF2-40B4-BE49-F238E27FC236}">
                <a16:creationId xmlns:a16="http://schemas.microsoft.com/office/drawing/2014/main" id="{B0128D3B-99D6-42F5-9418-F32C5BBE4AFD}"/>
              </a:ext>
            </a:extLst>
          </p:cNvPr>
          <p:cNvSpPr txBox="1"/>
          <p:nvPr/>
        </p:nvSpPr>
        <p:spPr>
          <a:xfrm>
            <a:off x="562446" y="2315183"/>
            <a:ext cx="861774" cy="2723745"/>
          </a:xfrm>
          <a:prstGeom prst="rect">
            <a:avLst/>
          </a:prstGeom>
          <a:noFill/>
        </p:spPr>
        <p:txBody>
          <a:bodyPr vert="eaVert" wrap="square" rtlCol="0">
            <a:spAutoFit/>
          </a:bodyPr>
          <a:lstStyle/>
          <a:p>
            <a:r>
              <a:rPr lang="zh-CN" altLang="en-US" sz="4400">
                <a:latin typeface="方正粗黑宋简体" panose="02000000000000000000" pitchFamily="2" charset="-122"/>
                <a:ea typeface="方正粗黑宋简体" panose="02000000000000000000" pitchFamily="2" charset="-122"/>
              </a:rPr>
              <a:t>鲁四老爷</a:t>
            </a:r>
          </a:p>
        </p:txBody>
      </p:sp>
    </p:spTree>
  </p:cSld>
  <p:clrMapOvr>
    <a:masterClrMapping/>
  </p:clrMapOvr>
  <p:transition>
    <p:strips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9700"/>
                                        </p:tgtEl>
                                        <p:attrNameLst>
                                          <p:attrName>style.visibility</p:attrName>
                                        </p:attrNameLst>
                                      </p:cBhvr>
                                      <p:to>
                                        <p:strVal val="visible"/>
                                      </p:to>
                                    </p:set>
                                    <p:anim calcmode="lin" valueType="num">
                                      <p:cBhvr>
                                        <p:cTn id="7" dur="500" fill="hold"/>
                                        <p:tgtEl>
                                          <p:spTgt spid="29700"/>
                                        </p:tgtEl>
                                        <p:attrNameLst>
                                          <p:attrName>ppt_x</p:attrName>
                                        </p:attrNameLst>
                                      </p:cBhvr>
                                      <p:tavLst>
                                        <p:tav tm="0">
                                          <p:val>
                                            <p:strVal val="0-#ppt_w/2"/>
                                          </p:val>
                                        </p:tav>
                                        <p:tav tm="100000">
                                          <p:val>
                                            <p:strVal val="#ppt_x"/>
                                          </p:val>
                                        </p:tav>
                                      </p:tavLst>
                                    </p:anim>
                                    <p:anim calcmode="lin" valueType="num">
                                      <p:cBhvr>
                                        <p:cTn id="8" dur="500" fill="hold"/>
                                        <p:tgtEl>
                                          <p:spTgt spid="2970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0" presetClass="entr" presetSubtype="0" fill="hold" grpId="0" nodeType="clickEffect">
                                  <p:stCondLst>
                                    <p:cond delay="0"/>
                                  </p:stCondLst>
                                  <p:childTnLst>
                                    <p:set>
                                      <p:cBhvr>
                                        <p:cTn id="12" dur="1" fill="hold">
                                          <p:stCondLst>
                                            <p:cond delay="0"/>
                                          </p:stCondLst>
                                        </p:cTn>
                                        <p:tgtEl>
                                          <p:spTgt spid="25605"/>
                                        </p:tgtEl>
                                        <p:attrNameLst>
                                          <p:attrName>style.visibility</p:attrName>
                                        </p:attrNameLst>
                                      </p:cBhvr>
                                      <p:to>
                                        <p:strVal val="visible"/>
                                      </p:to>
                                    </p:set>
                                    <p:animEffect transition="in" filter="wedge">
                                      <p:cBhvr>
                                        <p:cTn id="13" dur="2000"/>
                                        <p:tgtEl>
                                          <p:spTgt spid="25605"/>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26627"/>
                                        </p:tgtEl>
                                        <p:attrNameLst>
                                          <p:attrName>style.visibility</p:attrName>
                                        </p:attrNameLst>
                                      </p:cBhvr>
                                      <p:to>
                                        <p:strVal val="visible"/>
                                      </p:to>
                                    </p:set>
                                    <p:anim calcmode="lin" valueType="num">
                                      <p:cBhvr additive="base">
                                        <p:cTn id="18" dur="500" fill="hold"/>
                                        <p:tgtEl>
                                          <p:spTgt spid="26627"/>
                                        </p:tgtEl>
                                        <p:attrNameLst>
                                          <p:attrName>ppt_x</p:attrName>
                                        </p:attrNameLst>
                                      </p:cBhvr>
                                      <p:tavLst>
                                        <p:tav tm="0">
                                          <p:val>
                                            <p:strVal val="0-#ppt_w/2"/>
                                          </p:val>
                                        </p:tav>
                                        <p:tav tm="100000">
                                          <p:val>
                                            <p:strVal val="#ppt_x"/>
                                          </p:val>
                                        </p:tav>
                                      </p:tavLst>
                                    </p:anim>
                                    <p:anim calcmode="lin" valueType="num">
                                      <p:cBhvr additive="base">
                                        <p:cTn id="19" dur="500" fill="hold"/>
                                        <p:tgtEl>
                                          <p:spTgt spid="26627"/>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26628"/>
                                        </p:tgtEl>
                                        <p:attrNameLst>
                                          <p:attrName>style.visibility</p:attrName>
                                        </p:attrNameLst>
                                      </p:cBhvr>
                                      <p:to>
                                        <p:strVal val="visible"/>
                                      </p:to>
                                    </p:set>
                                    <p:anim calcmode="lin" valueType="num">
                                      <p:cBhvr additive="base">
                                        <p:cTn id="24" dur="500" fill="hold"/>
                                        <p:tgtEl>
                                          <p:spTgt spid="26628"/>
                                        </p:tgtEl>
                                        <p:attrNameLst>
                                          <p:attrName>ppt_x</p:attrName>
                                        </p:attrNameLst>
                                      </p:cBhvr>
                                      <p:tavLst>
                                        <p:tav tm="0">
                                          <p:val>
                                            <p:strVal val="0-#ppt_w/2"/>
                                          </p:val>
                                        </p:tav>
                                        <p:tav tm="100000">
                                          <p:val>
                                            <p:strVal val="#ppt_x"/>
                                          </p:val>
                                        </p:tav>
                                      </p:tavLst>
                                    </p:anim>
                                    <p:anim calcmode="lin" valueType="num">
                                      <p:cBhvr additive="base">
                                        <p:cTn id="25" dur="500" fill="hold"/>
                                        <p:tgtEl>
                                          <p:spTgt spid="26628"/>
                                        </p:tgtEl>
                                        <p:attrNameLst>
                                          <p:attrName>ppt_y</p:attrName>
                                        </p:attrNameLst>
                                      </p:cBhvr>
                                      <p:tavLst>
                                        <p:tav tm="0">
                                          <p:val>
                                            <p:strVal val="#ppt_y"/>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26629"/>
                                        </p:tgtEl>
                                        <p:attrNameLst>
                                          <p:attrName>style.visibility</p:attrName>
                                        </p:attrNameLst>
                                      </p:cBhvr>
                                      <p:to>
                                        <p:strVal val="visible"/>
                                      </p:to>
                                    </p:set>
                                    <p:anim calcmode="lin" valueType="num">
                                      <p:cBhvr additive="base">
                                        <p:cTn id="30" dur="500" fill="hold"/>
                                        <p:tgtEl>
                                          <p:spTgt spid="26629"/>
                                        </p:tgtEl>
                                        <p:attrNameLst>
                                          <p:attrName>ppt_x</p:attrName>
                                        </p:attrNameLst>
                                      </p:cBhvr>
                                      <p:tavLst>
                                        <p:tav tm="0">
                                          <p:val>
                                            <p:strVal val="0-#ppt_w/2"/>
                                          </p:val>
                                        </p:tav>
                                        <p:tav tm="100000">
                                          <p:val>
                                            <p:strVal val="#ppt_x"/>
                                          </p:val>
                                        </p:tav>
                                      </p:tavLst>
                                    </p:anim>
                                    <p:anim calcmode="lin" valueType="num">
                                      <p:cBhvr additive="base">
                                        <p:cTn id="31" dur="500" fill="hold"/>
                                        <p:tgtEl>
                                          <p:spTgt spid="26629"/>
                                        </p:tgtEl>
                                        <p:attrNameLst>
                                          <p:attrName>ppt_y</p:attrName>
                                        </p:attrNameLst>
                                      </p:cBhvr>
                                      <p:tavLst>
                                        <p:tav tm="0">
                                          <p:val>
                                            <p:strVal val="#ppt_y"/>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26631"/>
                                        </p:tgtEl>
                                        <p:attrNameLst>
                                          <p:attrName>style.visibility</p:attrName>
                                        </p:attrNameLst>
                                      </p:cBhvr>
                                      <p:to>
                                        <p:strVal val="visible"/>
                                      </p:to>
                                    </p:set>
                                    <p:anim calcmode="lin" valueType="num">
                                      <p:cBhvr additive="base">
                                        <p:cTn id="36" dur="500" fill="hold"/>
                                        <p:tgtEl>
                                          <p:spTgt spid="26631"/>
                                        </p:tgtEl>
                                        <p:attrNameLst>
                                          <p:attrName>ppt_x</p:attrName>
                                        </p:attrNameLst>
                                      </p:cBhvr>
                                      <p:tavLst>
                                        <p:tav tm="0">
                                          <p:val>
                                            <p:strVal val="0-#ppt_w/2"/>
                                          </p:val>
                                        </p:tav>
                                        <p:tav tm="100000">
                                          <p:val>
                                            <p:strVal val="#ppt_x"/>
                                          </p:val>
                                        </p:tav>
                                      </p:tavLst>
                                    </p:anim>
                                    <p:anim calcmode="lin" valueType="num">
                                      <p:cBhvr additive="base">
                                        <p:cTn id="37" dur="500" fill="hold"/>
                                        <p:tgtEl>
                                          <p:spTgt spid="266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p:bldP spid="26628" grpId="0"/>
      <p:bldP spid="26629" grpId="0"/>
      <p:bldP spid="25605" grpId="0"/>
      <p:bldP spid="26631" grpId="0"/>
      <p:bldP spid="29700"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676" name="Rectangle 3"/>
          <p:cNvSpPr/>
          <p:nvPr/>
        </p:nvSpPr>
        <p:spPr>
          <a:xfrm>
            <a:off x="2006600" y="1906905"/>
            <a:ext cx="5664200" cy="1334390"/>
          </a:xfrm>
          <a:prstGeom prst="roundRect">
            <a:avLst/>
          </a:prstGeom>
        </p:spPr>
        <p:style>
          <a:lnRef idx="2">
            <a:schemeClr val="dk1"/>
          </a:lnRef>
          <a:fillRef idx="1">
            <a:schemeClr val="lt1"/>
          </a:fillRef>
          <a:effectRef idx="0">
            <a:schemeClr val="dk1"/>
          </a:effectRef>
          <a:fontRef idx="minor">
            <a:schemeClr val="dk1"/>
          </a:fontRef>
        </p:style>
        <p:txBody>
          <a:bodyPr wrap="square">
            <a:spAutoFit/>
          </a:bodyPr>
          <a:lstStyle/>
          <a:p>
            <a:pPr fontAlgn="base"/>
            <a:r>
              <a:rPr lang="zh-CN" altLang="en-US" sz="3600" b="1" strike="noStrike" noProof="1">
                <a:solidFill>
                  <a:schemeClr val="tx1"/>
                </a:solidFill>
                <a:effectLst>
                  <a:outerShdw blurRad="38100" dist="38100" dir="2700000">
                    <a:srgbClr val="C0C0C0"/>
                  </a:outerShdw>
                </a:effectLst>
                <a:latin typeface="微软雅黑" pitchFamily="34" charset="-122"/>
                <a:ea typeface="微软雅黑" pitchFamily="34" charset="-122"/>
              </a:rPr>
              <a:t>自私、冷漠，把祥林嫂当作一件工具</a:t>
            </a:r>
            <a:endParaRPr lang="zh-CN" altLang="en-US" sz="3600" strike="noStrike" noProof="1">
              <a:solidFill>
                <a:schemeClr val="tx1"/>
              </a:solidFill>
              <a:effectLst>
                <a:outerShdw blurRad="38100" dist="38100" dir="2700000">
                  <a:srgbClr val="C0C0C0"/>
                </a:outerShdw>
              </a:effectLst>
              <a:latin typeface="微软雅黑" pitchFamily="34" charset="-122"/>
              <a:ea typeface="微软雅黑" pitchFamily="34" charset="-122"/>
            </a:endParaRPr>
          </a:p>
        </p:txBody>
      </p:sp>
      <p:sp>
        <p:nvSpPr>
          <p:cNvPr id="28677" name="Text Box 4"/>
          <p:cNvSpPr txBox="1"/>
          <p:nvPr/>
        </p:nvSpPr>
        <p:spPr>
          <a:xfrm>
            <a:off x="2009140" y="3644265"/>
            <a:ext cx="5788660" cy="2555811"/>
          </a:xfrm>
          <a:prstGeom prst="round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zh-CN" altLang="en-US" sz="3600" b="1" noProof="1">
                <a:solidFill>
                  <a:schemeClr val="tx1"/>
                </a:solidFill>
                <a:effectLst>
                  <a:outerShdw blurRad="38100" dist="38100" dir="2700000">
                    <a:srgbClr val="C0C0C0"/>
                  </a:outerShdw>
                </a:effectLst>
                <a:latin typeface="微软雅黑" pitchFamily="34" charset="-122"/>
                <a:ea typeface="微软雅黑" pitchFamily="34" charset="-122"/>
                <a:cs typeface="+mn-cs"/>
              </a:rPr>
              <a:t>不准祥林嫂参加祭祀，粉碎了祥林嫂生前免于耻辱、死后免于痛苦的希望，加速了她的死亡。</a:t>
            </a:r>
          </a:p>
        </p:txBody>
      </p:sp>
      <p:pic>
        <p:nvPicPr>
          <p:cNvPr id="2" name="图片 1"/>
          <p:cNvPicPr>
            <a:picLocks noChangeAspect="1"/>
          </p:cNvPicPr>
          <p:nvPr/>
        </p:nvPicPr>
        <p:blipFill>
          <a:blip r:embed="rId2"/>
          <a:stretch>
            <a:fillRect/>
          </a:stretch>
        </p:blipFill>
        <p:spPr>
          <a:xfrm>
            <a:off x="8030845" y="1906905"/>
            <a:ext cx="4029710" cy="4293235"/>
          </a:xfrm>
          <a:prstGeom prst="roundRect">
            <a:avLst/>
          </a:prstGeom>
        </p:spPr>
      </p:pic>
      <p:sp>
        <p:nvSpPr>
          <p:cNvPr id="10" name="文本框 9">
            <a:extLst>
              <a:ext uri="{FF2B5EF4-FFF2-40B4-BE49-F238E27FC236}">
                <a16:creationId xmlns:a16="http://schemas.microsoft.com/office/drawing/2014/main" id="{409B497E-02BF-4B3E-BE14-EC1DE3A502CD}"/>
              </a:ext>
            </a:extLst>
          </p:cNvPr>
          <p:cNvSpPr txBox="1"/>
          <p:nvPr/>
        </p:nvSpPr>
        <p:spPr>
          <a:xfrm>
            <a:off x="4194053" y="387005"/>
            <a:ext cx="3201045"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探究小说的主题</a:t>
            </a:r>
          </a:p>
        </p:txBody>
      </p:sp>
      <p:sp>
        <p:nvSpPr>
          <p:cNvPr id="3" name="文本框 2">
            <a:extLst>
              <a:ext uri="{FF2B5EF4-FFF2-40B4-BE49-F238E27FC236}">
                <a16:creationId xmlns:a16="http://schemas.microsoft.com/office/drawing/2014/main" id="{1DF7A9F0-9025-41C0-B11D-346F8B046F61}"/>
              </a:ext>
            </a:extLst>
          </p:cNvPr>
          <p:cNvSpPr txBox="1"/>
          <p:nvPr/>
        </p:nvSpPr>
        <p:spPr>
          <a:xfrm>
            <a:off x="646013" y="2305455"/>
            <a:ext cx="861774" cy="2976664"/>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4400" b="1" i="0" u="none" strike="noStrike" kern="1200" cap="none" spc="0" normalizeH="0" baseline="0" noProof="1">
                <a:ln>
                  <a:noFill/>
                </a:ln>
                <a:solidFill>
                  <a:prstClr val="black"/>
                </a:solidFill>
                <a:effectLst>
                  <a:outerShdw blurRad="38100" dist="38100" dir="2700000">
                    <a:srgbClr val="C0C0C0"/>
                  </a:outerShdw>
                </a:effectLst>
                <a:uLnTx/>
                <a:uFillTx/>
                <a:latin typeface="方正粗黑宋简体" panose="02000000000000000000" pitchFamily="2" charset="-122"/>
                <a:ea typeface="方正粗黑宋简体" panose="02000000000000000000" pitchFamily="2" charset="-122"/>
              </a:rPr>
              <a:t>鲁四婶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8676"/>
                                        </p:tgtEl>
                                        <p:attrNameLst>
                                          <p:attrName>style.visibility</p:attrName>
                                        </p:attrNameLst>
                                      </p:cBhvr>
                                      <p:to>
                                        <p:strVal val="visible"/>
                                      </p:to>
                                    </p:set>
                                    <p:anim calcmode="lin" valueType="num">
                                      <p:cBhvr additive="base">
                                        <p:cTn id="7" dur="500" fill="hold"/>
                                        <p:tgtEl>
                                          <p:spTgt spid="28676"/>
                                        </p:tgtEl>
                                        <p:attrNameLst>
                                          <p:attrName>ppt_x</p:attrName>
                                        </p:attrNameLst>
                                      </p:cBhvr>
                                      <p:tavLst>
                                        <p:tav tm="0">
                                          <p:val>
                                            <p:strVal val="0-#ppt_w/2"/>
                                          </p:val>
                                        </p:tav>
                                        <p:tav tm="100000">
                                          <p:val>
                                            <p:strVal val="#ppt_x"/>
                                          </p:val>
                                        </p:tav>
                                      </p:tavLst>
                                    </p:anim>
                                    <p:anim calcmode="lin" valueType="num">
                                      <p:cBhvr additive="base">
                                        <p:cTn id="8" dur="500" fill="hold"/>
                                        <p:tgtEl>
                                          <p:spTgt spid="2867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8677"/>
                                        </p:tgtEl>
                                        <p:attrNameLst>
                                          <p:attrName>style.visibility</p:attrName>
                                        </p:attrNameLst>
                                      </p:cBhvr>
                                      <p:to>
                                        <p:strVal val="visible"/>
                                      </p:to>
                                    </p:set>
                                    <p:anim calcmode="lin" valueType="num">
                                      <p:cBhvr additive="base">
                                        <p:cTn id="13" dur="500" fill="hold"/>
                                        <p:tgtEl>
                                          <p:spTgt spid="28677"/>
                                        </p:tgtEl>
                                        <p:attrNameLst>
                                          <p:attrName>ppt_x</p:attrName>
                                        </p:attrNameLst>
                                      </p:cBhvr>
                                      <p:tavLst>
                                        <p:tav tm="0">
                                          <p:val>
                                            <p:strVal val="0-#ppt_w/2"/>
                                          </p:val>
                                        </p:tav>
                                        <p:tav tm="100000">
                                          <p:val>
                                            <p:strVal val="#ppt_x"/>
                                          </p:val>
                                        </p:tav>
                                      </p:tavLst>
                                    </p:anim>
                                    <p:anim calcmode="lin" valueType="num">
                                      <p:cBhvr additive="base">
                                        <p:cTn id="14" dur="500" fill="hold"/>
                                        <p:tgtEl>
                                          <p:spTgt spid="28677"/>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0"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edge">
                                      <p:cBhvr>
                                        <p:cTn id="1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p:bldP spid="28677"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627" name="Text Box 2"/>
          <p:cNvSpPr txBox="1"/>
          <p:nvPr/>
        </p:nvSpPr>
        <p:spPr>
          <a:xfrm>
            <a:off x="1805940" y="3938270"/>
            <a:ext cx="4572635" cy="2262448"/>
          </a:xfrm>
          <a:prstGeom prst="roundRect">
            <a:avLst/>
          </a:prstGeom>
          <a:solidFill>
            <a:srgbClr val="FFFF66"/>
          </a:solidFill>
          <a:ln w="28575">
            <a:solidFill>
              <a:schemeClr val="tx1"/>
            </a:solidFill>
          </a:ln>
        </p:spPr>
        <p:txBody>
          <a:bodyPr wrap="square" anchor="t">
            <a:spAutoFit/>
          </a:bodyPr>
          <a:lstStyle/>
          <a:p>
            <a:r>
              <a:rPr lang="zh-CN" altLang="en-US" sz="3200" b="1">
                <a:latin typeface="微软雅黑" pitchFamily="34" charset="-122"/>
                <a:ea typeface="微软雅黑" pitchFamily="34" charset="-122"/>
              </a:rPr>
              <a:t>他们强迫祥林嫂改嫁,改变了祥林嫂</a:t>
            </a:r>
          </a:p>
          <a:p>
            <a:r>
              <a:rPr lang="zh-CN" altLang="en-US" sz="3200" b="1">
                <a:latin typeface="微软雅黑" pitchFamily="34" charset="-122"/>
                <a:ea typeface="微软雅黑" pitchFamily="34" charset="-122"/>
              </a:rPr>
              <a:t>的命运,可以说是她死亡之路的起点。</a:t>
            </a:r>
          </a:p>
        </p:txBody>
      </p:sp>
      <p:sp>
        <p:nvSpPr>
          <p:cNvPr id="25605" name="Rectangle 5"/>
          <p:cNvSpPr/>
          <p:nvPr/>
        </p:nvSpPr>
        <p:spPr>
          <a:xfrm>
            <a:off x="2363821" y="1935480"/>
            <a:ext cx="6896911" cy="1012190"/>
          </a:xfrm>
          <a:prstGeom prst="rect">
            <a:avLst/>
          </a:prstGeom>
          <a:solidFill>
            <a:schemeClr val="accent1"/>
          </a:solidFill>
          <a:ln w="28575">
            <a:solidFill>
              <a:schemeClr val="tx1"/>
            </a:solidFill>
          </a:ln>
        </p:spPr>
        <p:txBody>
          <a:bodyPr anchor="ctr"/>
          <a:lstStyle/>
          <a:p>
            <a:r>
              <a:rPr lang="en-US" altLang="zh-CN" sz="4800">
                <a:solidFill>
                  <a:schemeClr val="accent2"/>
                </a:solidFill>
                <a:latin typeface="Arial" panose="020b0604020202020204" pitchFamily="34" charset="0"/>
                <a:ea typeface="华文新魏" pitchFamily="2" charset="-122"/>
              </a:rPr>
              <a:t>        </a:t>
            </a:r>
            <a:r>
              <a:rPr lang="zh-CN" altLang="en-US" sz="4800" b="1">
                <a:solidFill>
                  <a:schemeClr val="accent2"/>
                </a:solidFill>
                <a:latin typeface="微软雅黑" pitchFamily="34" charset="-122"/>
                <a:ea typeface="微软雅黑" pitchFamily="34" charset="-122"/>
              </a:rPr>
              <a:t>祥林嫂婆家之人</a:t>
            </a:r>
          </a:p>
        </p:txBody>
      </p:sp>
      <p:pic>
        <p:nvPicPr>
          <p:cNvPr id="27654" name="图片 1" descr="1463213819"/>
          <p:cNvPicPr>
            <a:picLocks noChangeAspect="1"/>
          </p:cNvPicPr>
          <p:nvPr/>
        </p:nvPicPr>
        <p:blipFill>
          <a:blip r:embed="rId2"/>
          <a:stretch>
            <a:fillRect/>
          </a:stretch>
        </p:blipFill>
        <p:spPr>
          <a:xfrm>
            <a:off x="6657340" y="3752215"/>
            <a:ext cx="4846320" cy="2909570"/>
          </a:xfrm>
          <a:prstGeom prst="roundRect">
            <a:avLst/>
          </a:prstGeom>
          <a:noFill/>
          <a:ln w="9525">
            <a:noFill/>
          </a:ln>
        </p:spPr>
      </p:pic>
      <p:sp>
        <p:nvSpPr>
          <p:cNvPr id="11" name="文本框 10">
            <a:extLst>
              <a:ext uri="{FF2B5EF4-FFF2-40B4-BE49-F238E27FC236}">
                <a16:creationId xmlns:a16="http://schemas.microsoft.com/office/drawing/2014/main" id="{771CAA5C-56DC-47D0-8A12-165B73C43BBB}"/>
              </a:ext>
            </a:extLst>
          </p:cNvPr>
          <p:cNvSpPr txBox="1"/>
          <p:nvPr/>
        </p:nvSpPr>
        <p:spPr>
          <a:xfrm>
            <a:off x="1628407" y="483215"/>
            <a:ext cx="3201045"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探究小说的主题</a:t>
            </a:r>
          </a:p>
        </p:txBody>
      </p:sp>
      <p:sp>
        <p:nvSpPr>
          <p:cNvPr id="2" name="文本框 1">
            <a:extLst>
              <a:ext uri="{FF2B5EF4-FFF2-40B4-BE49-F238E27FC236}">
                <a16:creationId xmlns:a16="http://schemas.microsoft.com/office/drawing/2014/main" id="{8FDB91D0-63F8-4F5F-94A7-5AF1202AC2ED}"/>
              </a:ext>
            </a:extLst>
          </p:cNvPr>
          <p:cNvSpPr txBox="1"/>
          <p:nvPr/>
        </p:nvSpPr>
        <p:spPr>
          <a:xfrm>
            <a:off x="577920" y="2422187"/>
            <a:ext cx="861774" cy="3540868"/>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4400" b="1" i="0" u="none" strike="noStrike" kern="1200" cap="none" spc="0" normalizeH="0" baseline="0" noProof="1">
                <a:ln>
                  <a:noFill/>
                </a:ln>
                <a:solidFill>
                  <a:prstClr val="black"/>
                </a:solidFill>
                <a:effectLst>
                  <a:outerShdw blurRad="38100" dist="38100" dir="2700000">
                    <a:srgbClr val="C0C0C0"/>
                  </a:outerShdw>
                </a:effectLst>
                <a:uLnTx/>
                <a:uFillTx/>
                <a:latin typeface="微软雅黑" pitchFamily="34" charset="-122"/>
                <a:ea typeface="微软雅黑" pitchFamily="34" charset="-122"/>
                <a:cs typeface="+mn-cs"/>
              </a:rPr>
              <a:t>自私的人</a:t>
            </a:r>
          </a:p>
        </p:txBody>
      </p:sp>
    </p:spTree>
  </p:cSld>
  <p:clrMapOvr>
    <a:masterClrMapping/>
  </p:clrMapOvr>
  <p:transition>
    <p:strips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5605"/>
                                        </p:tgtEl>
                                        <p:attrNameLst>
                                          <p:attrName>style.visibility</p:attrName>
                                        </p:attrNameLst>
                                      </p:cBhvr>
                                      <p:to>
                                        <p:strVal val="visible"/>
                                      </p:to>
                                    </p:set>
                                    <p:animEffect transition="in" filter="wedge">
                                      <p:cBhvr>
                                        <p:cTn id="7" dur="2000"/>
                                        <p:tgtEl>
                                          <p:spTgt spid="2560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6627"/>
                                        </p:tgtEl>
                                        <p:attrNameLst>
                                          <p:attrName>style.visibility</p:attrName>
                                        </p:attrNameLst>
                                      </p:cBhvr>
                                      <p:to>
                                        <p:strVal val="visible"/>
                                      </p:to>
                                    </p:set>
                                    <p:anim calcmode="lin" valueType="num">
                                      <p:cBhvr>
                                        <p:cTn id="12" dur="500" fill="hold"/>
                                        <p:tgtEl>
                                          <p:spTgt spid="26627"/>
                                        </p:tgtEl>
                                        <p:attrNameLst>
                                          <p:attrName>ppt_x</p:attrName>
                                        </p:attrNameLst>
                                      </p:cBhvr>
                                      <p:tavLst>
                                        <p:tav tm="0">
                                          <p:val>
                                            <p:strVal val="0-#ppt_w/2"/>
                                          </p:val>
                                        </p:tav>
                                        <p:tav tm="100000">
                                          <p:val>
                                            <p:strVal val="#ppt_x"/>
                                          </p:val>
                                        </p:tav>
                                      </p:tavLst>
                                    </p:anim>
                                    <p:anim calcmode="lin" valueType="num">
                                      <p:cBhvr>
                                        <p:cTn id="13" dur="500" fill="hold"/>
                                        <p:tgtEl>
                                          <p:spTgt spid="266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p:bldP spid="25605"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1747" name="Text Box 2"/>
          <p:cNvSpPr txBox="1"/>
          <p:nvPr/>
        </p:nvSpPr>
        <p:spPr>
          <a:xfrm>
            <a:off x="8949446" y="214948"/>
            <a:ext cx="2270936" cy="82994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r>
              <a:rPr lang="zh-CN" altLang="en-US" sz="4800" b="1" noProof="1">
                <a:solidFill>
                  <a:schemeClr val="accent6">
                    <a:lumMod val="60000"/>
                    <a:lumOff val="40000"/>
                  </a:schemeClr>
                </a:solidFill>
                <a:effectLst>
                  <a:outerShdw blurRad="38100" dist="38100" dir="2700000">
                    <a:srgbClr val="C0C0C0"/>
                  </a:outerShdw>
                </a:effectLst>
                <a:latin typeface="微软雅黑" pitchFamily="34" charset="-122"/>
                <a:ea typeface="微软雅黑" pitchFamily="34" charset="-122"/>
                <a:cs typeface="+mn-cs"/>
              </a:rPr>
              <a:t>其他人</a:t>
            </a:r>
          </a:p>
        </p:txBody>
      </p:sp>
      <p:sp>
        <p:nvSpPr>
          <p:cNvPr id="31749" name="Text Box 4"/>
          <p:cNvSpPr txBox="1"/>
          <p:nvPr/>
        </p:nvSpPr>
        <p:spPr>
          <a:xfrm>
            <a:off x="2118678" y="2081848"/>
            <a:ext cx="1605280" cy="953135"/>
          </a:xfrm>
          <a:prstGeom prst="rect">
            <a:avLst/>
          </a:prstGeom>
          <a:noFill/>
          <a:ln w="9525">
            <a:noFill/>
          </a:ln>
        </p:spPr>
        <p:txBody>
          <a:bodyPr wrap="none">
            <a:spAutoFit/>
          </a:bodyPr>
          <a:lstStyle/>
          <a:p>
            <a:r>
              <a:rPr lang="zh-CN" altLang="en-US" sz="2800" noProof="1">
                <a:solidFill>
                  <a:schemeClr val="accent2"/>
                </a:solidFill>
                <a:effectLst>
                  <a:outerShdw blurRad="38100" dist="38100" dir="2700000">
                    <a:srgbClr val="C0C0C0"/>
                  </a:outerShdw>
                </a:effectLst>
                <a:latin typeface="微软雅黑" pitchFamily="34" charset="-122"/>
                <a:ea typeface="微软雅黑" pitchFamily="34" charset="-122"/>
                <a:cs typeface="+mn-cs"/>
              </a:rPr>
              <a:t>讲阿毛的</a:t>
            </a:r>
          </a:p>
          <a:p>
            <a:r>
              <a:rPr lang="zh-CN" altLang="en-US" sz="2800" noProof="1">
                <a:solidFill>
                  <a:schemeClr val="accent2"/>
                </a:solidFill>
                <a:effectLst>
                  <a:outerShdw blurRad="38100" dist="38100" dir="2700000">
                    <a:srgbClr val="C0C0C0"/>
                  </a:outerShdw>
                </a:effectLst>
                <a:latin typeface="微软雅黑" pitchFamily="34" charset="-122"/>
                <a:ea typeface="微软雅黑" pitchFamily="34" charset="-122"/>
                <a:cs typeface="+mn-cs"/>
              </a:rPr>
              <a:t>故事</a:t>
            </a:r>
          </a:p>
        </p:txBody>
      </p:sp>
      <p:sp>
        <p:nvSpPr>
          <p:cNvPr id="31750" name="Text Box 5"/>
          <p:cNvSpPr txBox="1"/>
          <p:nvPr/>
        </p:nvSpPr>
        <p:spPr>
          <a:xfrm>
            <a:off x="4724400" y="1268413"/>
            <a:ext cx="3383280" cy="521970"/>
          </a:xfrm>
          <a:prstGeom prst="rect">
            <a:avLst/>
          </a:prstGeom>
          <a:noFill/>
          <a:ln w="9525">
            <a:noFill/>
          </a:ln>
        </p:spPr>
        <p:txBody>
          <a:bodyPr wrap="none" anchor="t">
            <a:spAutoFit/>
          </a:bodyPr>
          <a:lstStyle/>
          <a:p>
            <a:r>
              <a:rPr lang="zh-CN" altLang="en-US" sz="2800">
                <a:solidFill>
                  <a:schemeClr val="hlink"/>
                </a:solidFill>
                <a:latin typeface="Times New Roman" panose="02020603050405020304" pitchFamily="2" charset="0"/>
                <a:ea typeface="黑体" panose="02010609060101010101" pitchFamily="2" charset="-122"/>
              </a:rPr>
              <a:t>敛起笑容，陪出眼泪</a:t>
            </a:r>
          </a:p>
        </p:txBody>
      </p:sp>
      <p:sp>
        <p:nvSpPr>
          <p:cNvPr id="31751" name="Text Box 6"/>
          <p:cNvSpPr txBox="1"/>
          <p:nvPr/>
        </p:nvSpPr>
        <p:spPr>
          <a:xfrm>
            <a:off x="4724400" y="1700213"/>
            <a:ext cx="3738880" cy="521970"/>
          </a:xfrm>
          <a:prstGeom prst="rect">
            <a:avLst/>
          </a:prstGeom>
          <a:noFill/>
          <a:ln w="9525">
            <a:noFill/>
          </a:ln>
        </p:spPr>
        <p:txBody>
          <a:bodyPr wrap="none" anchor="t">
            <a:spAutoFit/>
          </a:bodyPr>
          <a:lstStyle/>
          <a:p>
            <a:r>
              <a:rPr lang="zh-CN" altLang="en-US" sz="2800">
                <a:solidFill>
                  <a:schemeClr val="hlink"/>
                </a:solidFill>
                <a:latin typeface="Times New Roman" panose="02020603050405020304" pitchFamily="2" charset="0"/>
                <a:ea typeface="黑体" panose="02010609060101010101" pitchFamily="2" charset="-122"/>
              </a:rPr>
              <a:t>特意寻来，满足地去了</a:t>
            </a:r>
          </a:p>
        </p:txBody>
      </p:sp>
      <p:sp>
        <p:nvSpPr>
          <p:cNvPr id="31752" name="Text Box 7"/>
          <p:cNvSpPr txBox="1"/>
          <p:nvPr/>
        </p:nvSpPr>
        <p:spPr>
          <a:xfrm>
            <a:off x="4724083" y="2222183"/>
            <a:ext cx="3383280" cy="521970"/>
          </a:xfrm>
          <a:prstGeom prst="rect">
            <a:avLst/>
          </a:prstGeom>
          <a:noFill/>
          <a:ln w="9525">
            <a:noFill/>
          </a:ln>
        </p:spPr>
        <p:txBody>
          <a:bodyPr wrap="none" anchor="t">
            <a:spAutoFit/>
          </a:bodyPr>
          <a:lstStyle/>
          <a:p>
            <a:r>
              <a:rPr lang="zh-CN" altLang="en-US" sz="2800">
                <a:solidFill>
                  <a:schemeClr val="hlink"/>
                </a:solidFill>
                <a:latin typeface="Times New Roman" panose="02020603050405020304" pitchFamily="2" charset="0"/>
                <a:ea typeface="黑体" panose="02010609060101010101" pitchFamily="2" charset="-122"/>
              </a:rPr>
              <a:t>再不见一点泪的痕迹</a:t>
            </a:r>
          </a:p>
        </p:txBody>
      </p:sp>
      <p:sp>
        <p:nvSpPr>
          <p:cNvPr id="31753" name="Text Box 8"/>
          <p:cNvSpPr txBox="1"/>
          <p:nvPr/>
        </p:nvSpPr>
        <p:spPr>
          <a:xfrm>
            <a:off x="2128838" y="3077845"/>
            <a:ext cx="1249680" cy="521970"/>
          </a:xfrm>
          <a:prstGeom prst="rect">
            <a:avLst/>
          </a:prstGeom>
          <a:noFill/>
          <a:ln w="9525">
            <a:noFill/>
          </a:ln>
        </p:spPr>
        <p:txBody>
          <a:bodyPr wrap="none">
            <a:spAutoFit/>
          </a:bodyPr>
          <a:lstStyle/>
          <a:p>
            <a:r>
              <a:rPr lang="zh-CN" altLang="en-US" sz="2800" noProof="1">
                <a:solidFill>
                  <a:schemeClr val="accent2"/>
                </a:solidFill>
                <a:effectLst>
                  <a:outerShdw blurRad="38100" dist="38100" dir="2700000">
                    <a:srgbClr val="C0C0C0"/>
                  </a:outerShdw>
                </a:effectLst>
                <a:latin typeface="微软雅黑" pitchFamily="34" charset="-122"/>
                <a:ea typeface="微软雅黑" pitchFamily="34" charset="-122"/>
                <a:cs typeface="+mn-cs"/>
              </a:rPr>
              <a:t>逗小孩</a:t>
            </a:r>
          </a:p>
        </p:txBody>
      </p:sp>
      <p:sp>
        <p:nvSpPr>
          <p:cNvPr id="31754" name="Text Box 9"/>
          <p:cNvSpPr txBox="1"/>
          <p:nvPr/>
        </p:nvSpPr>
        <p:spPr>
          <a:xfrm>
            <a:off x="4724083" y="2828290"/>
            <a:ext cx="1249680" cy="521970"/>
          </a:xfrm>
          <a:prstGeom prst="rect">
            <a:avLst/>
          </a:prstGeom>
          <a:noFill/>
          <a:ln w="9525">
            <a:noFill/>
          </a:ln>
        </p:spPr>
        <p:txBody>
          <a:bodyPr wrap="none" anchor="t">
            <a:spAutoFit/>
          </a:bodyPr>
          <a:lstStyle/>
          <a:p>
            <a:r>
              <a:rPr lang="zh-CN" altLang="en-US" sz="2800">
                <a:solidFill>
                  <a:schemeClr val="hlink"/>
                </a:solidFill>
                <a:latin typeface="Times New Roman" panose="02020603050405020304" pitchFamily="2" charset="0"/>
                <a:ea typeface="黑体" panose="02010609060101010101" pitchFamily="2" charset="-122"/>
              </a:rPr>
              <a:t>催她走</a:t>
            </a:r>
          </a:p>
        </p:txBody>
      </p:sp>
      <p:sp>
        <p:nvSpPr>
          <p:cNvPr id="31755" name="Text Box 10"/>
          <p:cNvSpPr txBox="1"/>
          <p:nvPr/>
        </p:nvSpPr>
        <p:spPr>
          <a:xfrm>
            <a:off x="4724400" y="3450590"/>
            <a:ext cx="2316480" cy="521970"/>
          </a:xfrm>
          <a:prstGeom prst="rect">
            <a:avLst/>
          </a:prstGeom>
          <a:noFill/>
          <a:ln w="9525">
            <a:noFill/>
          </a:ln>
        </p:spPr>
        <p:txBody>
          <a:bodyPr wrap="none" anchor="t">
            <a:spAutoFit/>
          </a:bodyPr>
          <a:lstStyle/>
          <a:p>
            <a:r>
              <a:rPr lang="zh-CN" altLang="en-US" sz="2800">
                <a:solidFill>
                  <a:schemeClr val="hlink"/>
                </a:solidFill>
                <a:latin typeface="Times New Roman" panose="02020603050405020304" pitchFamily="2" charset="0"/>
                <a:ea typeface="黑体" panose="02010609060101010101" pitchFamily="2" charset="-122"/>
              </a:rPr>
              <a:t>似笑非笑地问</a:t>
            </a:r>
          </a:p>
        </p:txBody>
      </p:sp>
      <p:sp>
        <p:nvSpPr>
          <p:cNvPr id="31756" name="Text Box 11"/>
          <p:cNvSpPr txBox="1"/>
          <p:nvPr/>
        </p:nvSpPr>
        <p:spPr>
          <a:xfrm>
            <a:off x="2118678" y="3972243"/>
            <a:ext cx="2162175" cy="953135"/>
          </a:xfrm>
          <a:prstGeom prst="rect">
            <a:avLst/>
          </a:prstGeom>
          <a:noFill/>
          <a:ln w="9525">
            <a:noFill/>
          </a:ln>
        </p:spPr>
        <p:txBody>
          <a:bodyPr wrap="square">
            <a:spAutoFit/>
          </a:bodyPr>
          <a:lstStyle/>
          <a:p>
            <a:r>
              <a:rPr lang="zh-CN" altLang="en-US" sz="2800" noProof="1">
                <a:solidFill>
                  <a:schemeClr val="accent2"/>
                </a:solidFill>
                <a:effectLst>
                  <a:outerShdw blurRad="38100" dist="38100" dir="2700000">
                    <a:srgbClr val="C0C0C0"/>
                  </a:outerShdw>
                </a:effectLst>
                <a:latin typeface="微软雅黑" pitchFamily="34" charset="-122"/>
                <a:ea typeface="微软雅黑" pitchFamily="34" charset="-122"/>
                <a:cs typeface="+mn-cs"/>
              </a:rPr>
              <a:t>和柳妈谈</a:t>
            </a:r>
          </a:p>
          <a:p>
            <a:r>
              <a:rPr lang="zh-CN" altLang="en-US" sz="2800" noProof="1">
                <a:solidFill>
                  <a:schemeClr val="accent2"/>
                </a:solidFill>
                <a:effectLst>
                  <a:outerShdw blurRad="38100" dist="38100" dir="2700000">
                    <a:srgbClr val="C0C0C0"/>
                  </a:outerShdw>
                </a:effectLst>
                <a:latin typeface="微软雅黑" pitchFamily="34" charset="-122"/>
                <a:ea typeface="微软雅黑" pitchFamily="34" charset="-122"/>
                <a:cs typeface="+mn-cs"/>
              </a:rPr>
              <a:t>话之后</a:t>
            </a:r>
          </a:p>
        </p:txBody>
      </p:sp>
      <p:sp>
        <p:nvSpPr>
          <p:cNvPr id="31757" name="Text Box 12"/>
          <p:cNvSpPr txBox="1"/>
          <p:nvPr/>
        </p:nvSpPr>
        <p:spPr>
          <a:xfrm>
            <a:off x="4724400" y="4095750"/>
            <a:ext cx="3027680" cy="521970"/>
          </a:xfrm>
          <a:prstGeom prst="rect">
            <a:avLst/>
          </a:prstGeom>
          <a:noFill/>
          <a:ln w="9525">
            <a:noFill/>
          </a:ln>
        </p:spPr>
        <p:txBody>
          <a:bodyPr wrap="none" anchor="t">
            <a:spAutoFit/>
          </a:bodyPr>
          <a:lstStyle/>
          <a:p>
            <a:r>
              <a:rPr lang="zh-CN" altLang="en-US" sz="2800">
                <a:solidFill>
                  <a:schemeClr val="hlink"/>
                </a:solidFill>
                <a:latin typeface="Times New Roman" panose="02020603050405020304" pitchFamily="2" charset="0"/>
                <a:ea typeface="黑体" panose="02010609060101010101" pitchFamily="2" charset="-122"/>
              </a:rPr>
              <a:t>可惜，白撞了一下</a:t>
            </a:r>
          </a:p>
        </p:txBody>
      </p:sp>
      <p:sp>
        <p:nvSpPr>
          <p:cNvPr id="31758" name="Text Box 13"/>
          <p:cNvSpPr txBox="1"/>
          <p:nvPr/>
        </p:nvSpPr>
        <p:spPr>
          <a:xfrm>
            <a:off x="7983538" y="1268413"/>
            <a:ext cx="2672080" cy="521970"/>
          </a:xfrm>
          <a:prstGeom prst="rect">
            <a:avLst/>
          </a:prstGeom>
          <a:noFill/>
          <a:ln w="9525">
            <a:noFill/>
          </a:ln>
        </p:spPr>
        <p:txBody>
          <a:bodyPr wrap="none" anchor="t">
            <a:spAutoFit/>
          </a:bodyPr>
          <a:lstStyle/>
          <a:p>
            <a:r>
              <a:rPr lang="zh-CN" altLang="en-US" sz="2800">
                <a:solidFill>
                  <a:srgbClr val="CC0066"/>
                </a:solidFill>
                <a:latin typeface="微软雅黑" pitchFamily="34" charset="-122"/>
                <a:ea typeface="微软雅黑" pitchFamily="34" charset="-122"/>
              </a:rPr>
              <a:t>（同情，可怜）</a:t>
            </a:r>
          </a:p>
        </p:txBody>
      </p:sp>
      <p:sp>
        <p:nvSpPr>
          <p:cNvPr id="31759" name="Text Box 14"/>
          <p:cNvSpPr txBox="1"/>
          <p:nvPr/>
        </p:nvSpPr>
        <p:spPr>
          <a:xfrm>
            <a:off x="8695055" y="1790383"/>
            <a:ext cx="1960880" cy="521970"/>
          </a:xfrm>
          <a:prstGeom prst="rect">
            <a:avLst/>
          </a:prstGeom>
          <a:noFill/>
          <a:ln w="9525">
            <a:noFill/>
          </a:ln>
        </p:spPr>
        <p:txBody>
          <a:bodyPr wrap="none" anchor="t">
            <a:spAutoFit/>
          </a:bodyPr>
          <a:lstStyle/>
          <a:p>
            <a:r>
              <a:rPr lang="zh-CN" altLang="en-US" sz="2800">
                <a:solidFill>
                  <a:srgbClr val="CC0066"/>
                </a:solidFill>
                <a:latin typeface="微软雅黑" pitchFamily="34" charset="-122"/>
                <a:ea typeface="微软雅黑" pitchFamily="34" charset="-122"/>
              </a:rPr>
              <a:t>（找谈资）</a:t>
            </a:r>
          </a:p>
        </p:txBody>
      </p:sp>
      <p:sp>
        <p:nvSpPr>
          <p:cNvPr id="31760" name="Text Box 15"/>
          <p:cNvSpPr txBox="1"/>
          <p:nvPr/>
        </p:nvSpPr>
        <p:spPr>
          <a:xfrm>
            <a:off x="7983855" y="3350260"/>
            <a:ext cx="2672080" cy="521970"/>
          </a:xfrm>
          <a:prstGeom prst="rect">
            <a:avLst/>
          </a:prstGeom>
          <a:noFill/>
          <a:ln w="9525">
            <a:noFill/>
          </a:ln>
        </p:spPr>
        <p:txBody>
          <a:bodyPr wrap="none" anchor="t">
            <a:spAutoFit/>
          </a:bodyPr>
          <a:lstStyle/>
          <a:p>
            <a:r>
              <a:rPr lang="zh-CN" altLang="en-US" sz="2800">
                <a:solidFill>
                  <a:srgbClr val="CC0066"/>
                </a:solidFill>
                <a:latin typeface="微软雅黑" pitchFamily="34" charset="-122"/>
                <a:ea typeface="微软雅黑" pitchFamily="34" charset="-122"/>
              </a:rPr>
              <a:t>（烦厌和唾弃）</a:t>
            </a:r>
          </a:p>
        </p:txBody>
      </p:sp>
      <p:sp>
        <p:nvSpPr>
          <p:cNvPr id="31761" name="Text Box 16"/>
          <p:cNvSpPr txBox="1"/>
          <p:nvPr/>
        </p:nvSpPr>
        <p:spPr>
          <a:xfrm>
            <a:off x="7983538" y="4095750"/>
            <a:ext cx="2672080" cy="521970"/>
          </a:xfrm>
          <a:prstGeom prst="rect">
            <a:avLst/>
          </a:prstGeom>
          <a:noFill/>
          <a:ln w="9525">
            <a:noFill/>
          </a:ln>
        </p:spPr>
        <p:txBody>
          <a:bodyPr wrap="none" anchor="t">
            <a:spAutoFit/>
          </a:bodyPr>
          <a:lstStyle/>
          <a:p>
            <a:r>
              <a:rPr lang="zh-CN" altLang="en-US" sz="2800">
                <a:solidFill>
                  <a:srgbClr val="CC0066"/>
                </a:solidFill>
                <a:latin typeface="微软雅黑" pitchFamily="34" charset="-122"/>
                <a:ea typeface="微软雅黑" pitchFamily="34" charset="-122"/>
              </a:rPr>
              <a:t>（嘲笑、挖苦）</a:t>
            </a:r>
          </a:p>
        </p:txBody>
      </p:sp>
      <p:sp>
        <p:nvSpPr>
          <p:cNvPr id="31762" name="Rectangle 17"/>
          <p:cNvSpPr/>
          <p:nvPr/>
        </p:nvSpPr>
        <p:spPr>
          <a:xfrm>
            <a:off x="7983538" y="2205038"/>
            <a:ext cx="2672080" cy="521970"/>
          </a:xfrm>
          <a:prstGeom prst="rect">
            <a:avLst/>
          </a:prstGeom>
          <a:noFill/>
          <a:ln w="9525">
            <a:noFill/>
          </a:ln>
        </p:spPr>
        <p:txBody>
          <a:bodyPr wrap="none" anchor="t">
            <a:spAutoFit/>
          </a:bodyPr>
          <a:lstStyle/>
          <a:p>
            <a:r>
              <a:rPr lang="zh-CN" altLang="en-US" sz="2800">
                <a:solidFill>
                  <a:srgbClr val="CC0066"/>
                </a:solidFill>
                <a:latin typeface="微软雅黑" pitchFamily="34" charset="-122"/>
                <a:ea typeface="微软雅黑" pitchFamily="34" charset="-122"/>
              </a:rPr>
              <a:t>（烦厌和头痛）</a:t>
            </a:r>
          </a:p>
        </p:txBody>
      </p:sp>
      <p:sp>
        <p:nvSpPr>
          <p:cNvPr id="28689" name="Rectangle 18"/>
          <p:cNvSpPr/>
          <p:nvPr/>
        </p:nvSpPr>
        <p:spPr>
          <a:xfrm>
            <a:off x="3216275" y="5516563"/>
            <a:ext cx="1097280" cy="460375"/>
          </a:xfrm>
          <a:prstGeom prst="rect">
            <a:avLst/>
          </a:prstGeom>
          <a:noFill/>
          <a:ln w="9525">
            <a:noFill/>
          </a:ln>
        </p:spPr>
        <p:txBody>
          <a:bodyPr wrap="none" anchor="t">
            <a:spAutoFit/>
          </a:bodyPr>
          <a:lstStyle/>
          <a:p>
            <a:r>
              <a:rPr lang="zh-CN" altLang="en-US" sz="2400">
                <a:solidFill>
                  <a:schemeClr val="bg1"/>
                </a:solidFill>
                <a:latin typeface="Times New Roman" panose="02020603050405020304" pitchFamily="2" charset="0"/>
                <a:ea typeface="黑体" panose="02010609060101010101" pitchFamily="2" charset="-122"/>
              </a:rPr>
              <a:t>死时：</a:t>
            </a:r>
          </a:p>
        </p:txBody>
      </p:sp>
      <p:sp>
        <p:nvSpPr>
          <p:cNvPr id="31764" name="Rectangle 19"/>
          <p:cNvSpPr/>
          <p:nvPr/>
        </p:nvSpPr>
        <p:spPr>
          <a:xfrm>
            <a:off x="2128838" y="4906328"/>
            <a:ext cx="6939280" cy="521970"/>
          </a:xfrm>
          <a:prstGeom prst="rect">
            <a:avLst/>
          </a:prstGeom>
          <a:noFill/>
          <a:ln w="9525">
            <a:noFill/>
          </a:ln>
        </p:spPr>
        <p:txBody>
          <a:bodyPr wrap="none">
            <a:spAutoFit/>
          </a:bodyPr>
          <a:lstStyle/>
          <a:p>
            <a:pPr fontAlgn="base">
              <a:spcBef>
                <a:spcPct val="50000"/>
              </a:spcBef>
            </a:pPr>
            <a:r>
              <a:rPr lang="zh-CN" altLang="en-US" sz="2800" strike="noStrike" noProof="1">
                <a:solidFill>
                  <a:schemeClr val="accent2"/>
                </a:solidFill>
                <a:effectLst>
                  <a:outerShdw blurRad="38100" dist="38100" dir="2700000">
                    <a:srgbClr val="C0C0C0"/>
                  </a:outerShdw>
                </a:effectLst>
                <a:latin typeface="微软雅黑" pitchFamily="34" charset="-122"/>
                <a:ea typeface="微软雅黑" pitchFamily="34" charset="-122"/>
                <a:cs typeface="+mn-cs"/>
              </a:rPr>
              <a:t>短工简洁地说、始终没有抬头、淡然的回答</a:t>
            </a:r>
          </a:p>
        </p:txBody>
      </p:sp>
      <p:sp>
        <p:nvSpPr>
          <p:cNvPr id="31765" name="Rectangle 20"/>
          <p:cNvSpPr/>
          <p:nvPr/>
        </p:nvSpPr>
        <p:spPr>
          <a:xfrm>
            <a:off x="2118995" y="5516880"/>
            <a:ext cx="9714230" cy="1198880"/>
          </a:xfrm>
          <a:prstGeom prst="rect">
            <a:avLst/>
          </a:prstGeom>
          <a:noFill/>
          <a:ln w="28575">
            <a:solidFill>
              <a:schemeClr val="tx1"/>
            </a:solidFill>
            <a:prstDash val="sysDash"/>
          </a:ln>
          <a:effectLst>
            <a:glow rad="101600">
              <a:schemeClr val="accent4">
                <a:satMod val="175000"/>
                <a:alpha val="40000"/>
              </a:schemeClr>
            </a:glow>
          </a:effectLst>
        </p:spPr>
        <p:txBody>
          <a:bodyPr wrap="square">
            <a:spAutoFit/>
          </a:bodyPr>
          <a:lstStyle/>
          <a:p>
            <a:pPr fontAlgn="base"/>
            <a:r>
              <a:rPr lang="zh-CN" altLang="en-US" sz="3600" strike="noStrike" noProof="1">
                <a:solidFill>
                  <a:srgbClr val="CC0066"/>
                </a:solidFill>
                <a:effectLst>
                  <a:outerShdw blurRad="38100" dist="38100" dir="2700000">
                    <a:srgbClr val="C0C0C0"/>
                  </a:outerShdw>
                </a:effectLst>
                <a:latin typeface="微软雅黑" pitchFamily="34" charset="-122"/>
                <a:ea typeface="微软雅黑" pitchFamily="34" charset="-122"/>
                <a:cs typeface="+mn-cs"/>
              </a:rPr>
              <a:t>从活得有趣的人们看来，恐怕要怪讶她何以还要存在。</a:t>
            </a:r>
            <a:endParaRPr lang="zh-CN" altLang="en-US" sz="3600" strike="noStrike" noProof="1">
              <a:solidFill>
                <a:srgbClr val="CC0066"/>
              </a:solidFill>
              <a:effectLst>
                <a:outerShdw blurRad="38100" dist="38100" dir="2700000">
                  <a:srgbClr val="C0C0C0"/>
                </a:outerShdw>
              </a:effectLst>
              <a:latin typeface="微软雅黑" pitchFamily="34" charset="-122"/>
              <a:ea typeface="微软雅黑" pitchFamily="34" charset="-122"/>
            </a:endParaRPr>
          </a:p>
        </p:txBody>
      </p:sp>
      <p:sp>
        <p:nvSpPr>
          <p:cNvPr id="25" name="文本框 24">
            <a:extLst>
              <a:ext uri="{FF2B5EF4-FFF2-40B4-BE49-F238E27FC236}">
                <a16:creationId xmlns:a16="http://schemas.microsoft.com/office/drawing/2014/main" id="{36286789-F93E-4847-AAD6-E4A9CD5D8BFB}"/>
              </a:ext>
            </a:extLst>
          </p:cNvPr>
          <p:cNvSpPr txBox="1"/>
          <p:nvPr/>
        </p:nvSpPr>
        <p:spPr>
          <a:xfrm>
            <a:off x="1397587" y="456080"/>
            <a:ext cx="3201045"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探究小说的主题</a:t>
            </a:r>
          </a:p>
        </p:txBody>
      </p:sp>
      <p:sp>
        <p:nvSpPr>
          <p:cNvPr id="26" name="文本框 25">
            <a:extLst>
              <a:ext uri="{FF2B5EF4-FFF2-40B4-BE49-F238E27FC236}">
                <a16:creationId xmlns:a16="http://schemas.microsoft.com/office/drawing/2014/main" id="{7B317A4F-34B1-41A9-AD64-CC035992B690}"/>
              </a:ext>
            </a:extLst>
          </p:cNvPr>
          <p:cNvSpPr txBox="1"/>
          <p:nvPr/>
        </p:nvSpPr>
        <p:spPr>
          <a:xfrm>
            <a:off x="577920" y="2422187"/>
            <a:ext cx="861774" cy="3540868"/>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4400" b="1" i="0" u="none" strike="noStrike" kern="1200" cap="none" spc="0" normalizeH="0" baseline="0" noProof="1">
                <a:ln>
                  <a:noFill/>
                </a:ln>
                <a:solidFill>
                  <a:prstClr val="black"/>
                </a:solidFill>
                <a:effectLst>
                  <a:outerShdw blurRad="38100" dist="38100" dir="2700000">
                    <a:srgbClr val="C0C0C0"/>
                  </a:outerShdw>
                </a:effectLst>
                <a:uLnTx/>
                <a:uFillTx/>
                <a:latin typeface="微软雅黑" pitchFamily="34" charset="-122"/>
                <a:ea typeface="微软雅黑" pitchFamily="34" charset="-122"/>
                <a:cs typeface="+mn-cs"/>
              </a:rPr>
              <a:t>自私的人</a:t>
            </a: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747"/>
                                        </p:tgtEl>
                                        <p:attrNameLst>
                                          <p:attrName>style.visibility</p:attrName>
                                        </p:attrNameLst>
                                      </p:cBhvr>
                                      <p:to>
                                        <p:strVal val="visible"/>
                                      </p:to>
                                    </p:set>
                                    <p:anim calcmode="lin" valueType="num">
                                      <p:cBhvr additive="base">
                                        <p:cTn id="7" dur="500" fill="hold"/>
                                        <p:tgtEl>
                                          <p:spTgt spid="31747"/>
                                        </p:tgtEl>
                                        <p:attrNameLst>
                                          <p:attrName>ppt_x</p:attrName>
                                        </p:attrNameLst>
                                      </p:cBhvr>
                                      <p:tavLst>
                                        <p:tav tm="0">
                                          <p:val>
                                            <p:strVal val="#ppt_x"/>
                                          </p:val>
                                        </p:tav>
                                        <p:tav tm="100000">
                                          <p:val>
                                            <p:strVal val="#ppt_x"/>
                                          </p:val>
                                        </p:tav>
                                      </p:tavLst>
                                    </p:anim>
                                    <p:anim calcmode="lin" valueType="num">
                                      <p:cBhvr additive="base">
                                        <p:cTn id="8" dur="500" fill="hold"/>
                                        <p:tgtEl>
                                          <p:spTgt spid="3174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1749"/>
                                        </p:tgtEl>
                                        <p:attrNameLst>
                                          <p:attrName>style.visibility</p:attrName>
                                        </p:attrNameLst>
                                      </p:cBhvr>
                                      <p:to>
                                        <p:strVal val="visible"/>
                                      </p:to>
                                    </p:set>
                                    <p:anim calcmode="lin" valueType="num">
                                      <p:cBhvr additive="base">
                                        <p:cTn id="13" dur="500" fill="hold"/>
                                        <p:tgtEl>
                                          <p:spTgt spid="31749"/>
                                        </p:tgtEl>
                                        <p:attrNameLst>
                                          <p:attrName>ppt_x</p:attrName>
                                        </p:attrNameLst>
                                      </p:cBhvr>
                                      <p:tavLst>
                                        <p:tav tm="0">
                                          <p:val>
                                            <p:strVal val="0-#ppt_w/2"/>
                                          </p:val>
                                        </p:tav>
                                        <p:tav tm="100000">
                                          <p:val>
                                            <p:strVal val="#ppt_x"/>
                                          </p:val>
                                        </p:tav>
                                      </p:tavLst>
                                    </p:anim>
                                    <p:anim calcmode="lin" valueType="num">
                                      <p:cBhvr additive="base">
                                        <p:cTn id="14" dur="500" fill="hold"/>
                                        <p:tgtEl>
                                          <p:spTgt spid="31749"/>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1750"/>
                                        </p:tgtEl>
                                        <p:attrNameLst>
                                          <p:attrName>style.visibility</p:attrName>
                                        </p:attrNameLst>
                                      </p:cBhvr>
                                      <p:to>
                                        <p:strVal val="visible"/>
                                      </p:to>
                                    </p:set>
                                    <p:anim calcmode="lin" valueType="num">
                                      <p:cBhvr additive="base">
                                        <p:cTn id="19" dur="500" fill="hold"/>
                                        <p:tgtEl>
                                          <p:spTgt spid="31750"/>
                                        </p:tgtEl>
                                        <p:attrNameLst>
                                          <p:attrName>ppt_x</p:attrName>
                                        </p:attrNameLst>
                                      </p:cBhvr>
                                      <p:tavLst>
                                        <p:tav tm="0">
                                          <p:val>
                                            <p:strVal val="0-#ppt_w/2"/>
                                          </p:val>
                                        </p:tav>
                                        <p:tav tm="100000">
                                          <p:val>
                                            <p:strVal val="#ppt_x"/>
                                          </p:val>
                                        </p:tav>
                                      </p:tavLst>
                                    </p:anim>
                                    <p:anim calcmode="lin" valueType="num">
                                      <p:cBhvr additive="base">
                                        <p:cTn id="20" dur="500" fill="hold"/>
                                        <p:tgtEl>
                                          <p:spTgt spid="31750"/>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1751"/>
                                        </p:tgtEl>
                                        <p:attrNameLst>
                                          <p:attrName>style.visibility</p:attrName>
                                        </p:attrNameLst>
                                      </p:cBhvr>
                                      <p:to>
                                        <p:strVal val="visible"/>
                                      </p:to>
                                    </p:set>
                                    <p:anim calcmode="lin" valueType="num">
                                      <p:cBhvr additive="base">
                                        <p:cTn id="25" dur="500" fill="hold"/>
                                        <p:tgtEl>
                                          <p:spTgt spid="31751"/>
                                        </p:tgtEl>
                                        <p:attrNameLst>
                                          <p:attrName>ppt_x</p:attrName>
                                        </p:attrNameLst>
                                      </p:cBhvr>
                                      <p:tavLst>
                                        <p:tav tm="0">
                                          <p:val>
                                            <p:strVal val="0-#ppt_w/2"/>
                                          </p:val>
                                        </p:tav>
                                        <p:tav tm="100000">
                                          <p:val>
                                            <p:strVal val="#ppt_x"/>
                                          </p:val>
                                        </p:tav>
                                      </p:tavLst>
                                    </p:anim>
                                    <p:anim calcmode="lin" valueType="num">
                                      <p:cBhvr additive="base">
                                        <p:cTn id="26" dur="500" fill="hold"/>
                                        <p:tgtEl>
                                          <p:spTgt spid="31751"/>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1752"/>
                                        </p:tgtEl>
                                        <p:attrNameLst>
                                          <p:attrName>style.visibility</p:attrName>
                                        </p:attrNameLst>
                                      </p:cBhvr>
                                      <p:to>
                                        <p:strVal val="visible"/>
                                      </p:to>
                                    </p:set>
                                    <p:anim calcmode="lin" valueType="num">
                                      <p:cBhvr additive="base">
                                        <p:cTn id="31" dur="500" fill="hold"/>
                                        <p:tgtEl>
                                          <p:spTgt spid="31752"/>
                                        </p:tgtEl>
                                        <p:attrNameLst>
                                          <p:attrName>ppt_x</p:attrName>
                                        </p:attrNameLst>
                                      </p:cBhvr>
                                      <p:tavLst>
                                        <p:tav tm="0">
                                          <p:val>
                                            <p:strVal val="0-#ppt_w/2"/>
                                          </p:val>
                                        </p:tav>
                                        <p:tav tm="100000">
                                          <p:val>
                                            <p:strVal val="#ppt_x"/>
                                          </p:val>
                                        </p:tav>
                                      </p:tavLst>
                                    </p:anim>
                                    <p:anim calcmode="lin" valueType="num">
                                      <p:cBhvr additive="base">
                                        <p:cTn id="32" dur="500" fill="hold"/>
                                        <p:tgtEl>
                                          <p:spTgt spid="31752"/>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1758"/>
                                        </p:tgtEl>
                                        <p:attrNameLst>
                                          <p:attrName>style.visibility</p:attrName>
                                        </p:attrNameLst>
                                      </p:cBhvr>
                                      <p:to>
                                        <p:strVal val="visible"/>
                                      </p:to>
                                    </p:set>
                                    <p:anim calcmode="lin" valueType="num">
                                      <p:cBhvr additive="base">
                                        <p:cTn id="37" dur="500" fill="hold"/>
                                        <p:tgtEl>
                                          <p:spTgt spid="31758"/>
                                        </p:tgtEl>
                                        <p:attrNameLst>
                                          <p:attrName>ppt_x</p:attrName>
                                        </p:attrNameLst>
                                      </p:cBhvr>
                                      <p:tavLst>
                                        <p:tav tm="0">
                                          <p:val>
                                            <p:strVal val="0-#ppt_w/2"/>
                                          </p:val>
                                        </p:tav>
                                        <p:tav tm="100000">
                                          <p:val>
                                            <p:strVal val="#ppt_x"/>
                                          </p:val>
                                        </p:tav>
                                      </p:tavLst>
                                    </p:anim>
                                    <p:anim calcmode="lin" valueType="num">
                                      <p:cBhvr additive="base">
                                        <p:cTn id="38" dur="500" fill="hold"/>
                                        <p:tgtEl>
                                          <p:spTgt spid="31758"/>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1759"/>
                                        </p:tgtEl>
                                        <p:attrNameLst>
                                          <p:attrName>style.visibility</p:attrName>
                                        </p:attrNameLst>
                                      </p:cBhvr>
                                      <p:to>
                                        <p:strVal val="visible"/>
                                      </p:to>
                                    </p:set>
                                    <p:anim calcmode="lin" valueType="num">
                                      <p:cBhvr additive="base">
                                        <p:cTn id="43" dur="500" fill="hold"/>
                                        <p:tgtEl>
                                          <p:spTgt spid="31759"/>
                                        </p:tgtEl>
                                        <p:attrNameLst>
                                          <p:attrName>ppt_x</p:attrName>
                                        </p:attrNameLst>
                                      </p:cBhvr>
                                      <p:tavLst>
                                        <p:tav tm="0">
                                          <p:val>
                                            <p:strVal val="0-#ppt_w/2"/>
                                          </p:val>
                                        </p:tav>
                                        <p:tav tm="100000">
                                          <p:val>
                                            <p:strVal val="#ppt_x"/>
                                          </p:val>
                                        </p:tav>
                                      </p:tavLst>
                                    </p:anim>
                                    <p:anim calcmode="lin" valueType="num">
                                      <p:cBhvr additive="base">
                                        <p:cTn id="44" dur="500" fill="hold"/>
                                        <p:tgtEl>
                                          <p:spTgt spid="31759"/>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31762"/>
                                        </p:tgtEl>
                                        <p:attrNameLst>
                                          <p:attrName>style.visibility</p:attrName>
                                        </p:attrNameLst>
                                      </p:cBhvr>
                                      <p:to>
                                        <p:strVal val="visible"/>
                                      </p:to>
                                    </p:set>
                                    <p:anim calcmode="lin" valueType="num">
                                      <p:cBhvr additive="base">
                                        <p:cTn id="49" dur="500" fill="hold"/>
                                        <p:tgtEl>
                                          <p:spTgt spid="31762"/>
                                        </p:tgtEl>
                                        <p:attrNameLst>
                                          <p:attrName>ppt_x</p:attrName>
                                        </p:attrNameLst>
                                      </p:cBhvr>
                                      <p:tavLst>
                                        <p:tav tm="0">
                                          <p:val>
                                            <p:strVal val="0-#ppt_w/2"/>
                                          </p:val>
                                        </p:tav>
                                        <p:tav tm="100000">
                                          <p:val>
                                            <p:strVal val="#ppt_x"/>
                                          </p:val>
                                        </p:tav>
                                      </p:tavLst>
                                    </p:anim>
                                    <p:anim calcmode="lin" valueType="num">
                                      <p:cBhvr additive="base">
                                        <p:cTn id="50" dur="500" fill="hold"/>
                                        <p:tgtEl>
                                          <p:spTgt spid="31762"/>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31753"/>
                                        </p:tgtEl>
                                        <p:attrNameLst>
                                          <p:attrName>style.visibility</p:attrName>
                                        </p:attrNameLst>
                                      </p:cBhvr>
                                      <p:to>
                                        <p:strVal val="visible"/>
                                      </p:to>
                                    </p:set>
                                    <p:anim calcmode="lin" valueType="num">
                                      <p:cBhvr additive="base">
                                        <p:cTn id="55" dur="500" fill="hold"/>
                                        <p:tgtEl>
                                          <p:spTgt spid="31753"/>
                                        </p:tgtEl>
                                        <p:attrNameLst>
                                          <p:attrName>ppt_x</p:attrName>
                                        </p:attrNameLst>
                                      </p:cBhvr>
                                      <p:tavLst>
                                        <p:tav tm="0">
                                          <p:val>
                                            <p:strVal val="0-#ppt_w/2"/>
                                          </p:val>
                                        </p:tav>
                                        <p:tav tm="100000">
                                          <p:val>
                                            <p:strVal val="#ppt_x"/>
                                          </p:val>
                                        </p:tav>
                                      </p:tavLst>
                                    </p:anim>
                                    <p:anim calcmode="lin" valueType="num">
                                      <p:cBhvr additive="base">
                                        <p:cTn id="56" dur="500" fill="hold"/>
                                        <p:tgtEl>
                                          <p:spTgt spid="31753"/>
                                        </p:tgtEl>
                                        <p:attrNameLst>
                                          <p:attrName>ppt_y</p:attrName>
                                        </p:attrNameLst>
                                      </p:cBhvr>
                                      <p:tavLst>
                                        <p:tav tm="0">
                                          <p:val>
                                            <p:strVal val="#ppt_y"/>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31754"/>
                                        </p:tgtEl>
                                        <p:attrNameLst>
                                          <p:attrName>style.visibility</p:attrName>
                                        </p:attrNameLst>
                                      </p:cBhvr>
                                      <p:to>
                                        <p:strVal val="visible"/>
                                      </p:to>
                                    </p:set>
                                    <p:anim calcmode="lin" valueType="num">
                                      <p:cBhvr additive="base">
                                        <p:cTn id="61" dur="500" fill="hold"/>
                                        <p:tgtEl>
                                          <p:spTgt spid="31754"/>
                                        </p:tgtEl>
                                        <p:attrNameLst>
                                          <p:attrName>ppt_x</p:attrName>
                                        </p:attrNameLst>
                                      </p:cBhvr>
                                      <p:tavLst>
                                        <p:tav tm="0">
                                          <p:val>
                                            <p:strVal val="0-#ppt_w/2"/>
                                          </p:val>
                                        </p:tav>
                                        <p:tav tm="100000">
                                          <p:val>
                                            <p:strVal val="#ppt_x"/>
                                          </p:val>
                                        </p:tav>
                                      </p:tavLst>
                                    </p:anim>
                                    <p:anim calcmode="lin" valueType="num">
                                      <p:cBhvr additive="base">
                                        <p:cTn id="62" dur="500" fill="hold"/>
                                        <p:tgtEl>
                                          <p:spTgt spid="31754"/>
                                        </p:tgtEl>
                                        <p:attrNameLst>
                                          <p:attrName>ppt_y</p:attrName>
                                        </p:attrNameLst>
                                      </p:cBhvr>
                                      <p:tavLst>
                                        <p:tav tm="0">
                                          <p:val>
                                            <p:strVal val="#ppt_y"/>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31755"/>
                                        </p:tgtEl>
                                        <p:attrNameLst>
                                          <p:attrName>style.visibility</p:attrName>
                                        </p:attrNameLst>
                                      </p:cBhvr>
                                      <p:to>
                                        <p:strVal val="visible"/>
                                      </p:to>
                                    </p:set>
                                    <p:anim calcmode="lin" valueType="num">
                                      <p:cBhvr additive="base">
                                        <p:cTn id="67" dur="500" fill="hold"/>
                                        <p:tgtEl>
                                          <p:spTgt spid="31755"/>
                                        </p:tgtEl>
                                        <p:attrNameLst>
                                          <p:attrName>ppt_x</p:attrName>
                                        </p:attrNameLst>
                                      </p:cBhvr>
                                      <p:tavLst>
                                        <p:tav tm="0">
                                          <p:val>
                                            <p:strVal val="0-#ppt_w/2"/>
                                          </p:val>
                                        </p:tav>
                                        <p:tav tm="100000">
                                          <p:val>
                                            <p:strVal val="#ppt_x"/>
                                          </p:val>
                                        </p:tav>
                                      </p:tavLst>
                                    </p:anim>
                                    <p:anim calcmode="lin" valueType="num">
                                      <p:cBhvr additive="base">
                                        <p:cTn id="68" dur="500" fill="hold"/>
                                        <p:tgtEl>
                                          <p:spTgt spid="31755"/>
                                        </p:tgtEl>
                                        <p:attrNameLst>
                                          <p:attrName>ppt_y</p:attrName>
                                        </p:attrNameLst>
                                      </p:cBhvr>
                                      <p:tavLst>
                                        <p:tav tm="0">
                                          <p:val>
                                            <p:strVal val="#ppt_y"/>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31760"/>
                                        </p:tgtEl>
                                        <p:attrNameLst>
                                          <p:attrName>style.visibility</p:attrName>
                                        </p:attrNameLst>
                                      </p:cBhvr>
                                      <p:to>
                                        <p:strVal val="visible"/>
                                      </p:to>
                                    </p:set>
                                    <p:anim calcmode="lin" valueType="num">
                                      <p:cBhvr additive="base">
                                        <p:cTn id="73" dur="500" fill="hold"/>
                                        <p:tgtEl>
                                          <p:spTgt spid="31760"/>
                                        </p:tgtEl>
                                        <p:attrNameLst>
                                          <p:attrName>ppt_x</p:attrName>
                                        </p:attrNameLst>
                                      </p:cBhvr>
                                      <p:tavLst>
                                        <p:tav tm="0">
                                          <p:val>
                                            <p:strVal val="0-#ppt_w/2"/>
                                          </p:val>
                                        </p:tav>
                                        <p:tav tm="100000">
                                          <p:val>
                                            <p:strVal val="#ppt_x"/>
                                          </p:val>
                                        </p:tav>
                                      </p:tavLst>
                                    </p:anim>
                                    <p:anim calcmode="lin" valueType="num">
                                      <p:cBhvr additive="base">
                                        <p:cTn id="74" dur="500" fill="hold"/>
                                        <p:tgtEl>
                                          <p:spTgt spid="31760"/>
                                        </p:tgtEl>
                                        <p:attrNameLst>
                                          <p:attrName>ppt_y</p:attrName>
                                        </p:attrNameLst>
                                      </p:cBhvr>
                                      <p:tavLst>
                                        <p:tav tm="0">
                                          <p:val>
                                            <p:strVal val="#ppt_y"/>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31756"/>
                                        </p:tgtEl>
                                        <p:attrNameLst>
                                          <p:attrName>style.visibility</p:attrName>
                                        </p:attrNameLst>
                                      </p:cBhvr>
                                      <p:to>
                                        <p:strVal val="visible"/>
                                      </p:to>
                                    </p:set>
                                    <p:anim calcmode="lin" valueType="num">
                                      <p:cBhvr additive="base">
                                        <p:cTn id="79" dur="500" fill="hold"/>
                                        <p:tgtEl>
                                          <p:spTgt spid="31756"/>
                                        </p:tgtEl>
                                        <p:attrNameLst>
                                          <p:attrName>ppt_x</p:attrName>
                                        </p:attrNameLst>
                                      </p:cBhvr>
                                      <p:tavLst>
                                        <p:tav tm="0">
                                          <p:val>
                                            <p:strVal val="0-#ppt_w/2"/>
                                          </p:val>
                                        </p:tav>
                                        <p:tav tm="100000">
                                          <p:val>
                                            <p:strVal val="#ppt_x"/>
                                          </p:val>
                                        </p:tav>
                                      </p:tavLst>
                                    </p:anim>
                                    <p:anim calcmode="lin" valueType="num">
                                      <p:cBhvr additive="base">
                                        <p:cTn id="80" dur="500" fill="hold"/>
                                        <p:tgtEl>
                                          <p:spTgt spid="31756"/>
                                        </p:tgtEl>
                                        <p:attrNameLst>
                                          <p:attrName>ppt_y</p:attrName>
                                        </p:attrNameLst>
                                      </p:cBhvr>
                                      <p:tavLst>
                                        <p:tav tm="0">
                                          <p:val>
                                            <p:strVal val="#ppt_y"/>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31757"/>
                                        </p:tgtEl>
                                        <p:attrNameLst>
                                          <p:attrName>style.visibility</p:attrName>
                                        </p:attrNameLst>
                                      </p:cBhvr>
                                      <p:to>
                                        <p:strVal val="visible"/>
                                      </p:to>
                                    </p:set>
                                    <p:anim calcmode="lin" valueType="num">
                                      <p:cBhvr additive="base">
                                        <p:cTn id="85" dur="500" fill="hold"/>
                                        <p:tgtEl>
                                          <p:spTgt spid="31757"/>
                                        </p:tgtEl>
                                        <p:attrNameLst>
                                          <p:attrName>ppt_x</p:attrName>
                                        </p:attrNameLst>
                                      </p:cBhvr>
                                      <p:tavLst>
                                        <p:tav tm="0">
                                          <p:val>
                                            <p:strVal val="0-#ppt_w/2"/>
                                          </p:val>
                                        </p:tav>
                                        <p:tav tm="100000">
                                          <p:val>
                                            <p:strVal val="#ppt_x"/>
                                          </p:val>
                                        </p:tav>
                                      </p:tavLst>
                                    </p:anim>
                                    <p:anim calcmode="lin" valueType="num">
                                      <p:cBhvr additive="base">
                                        <p:cTn id="86" dur="500" fill="hold"/>
                                        <p:tgtEl>
                                          <p:spTgt spid="31757"/>
                                        </p:tgtEl>
                                        <p:attrNameLst>
                                          <p:attrName>ppt_y</p:attrName>
                                        </p:attrNameLst>
                                      </p:cBhvr>
                                      <p:tavLst>
                                        <p:tav tm="0">
                                          <p:val>
                                            <p:strVal val="#ppt_y"/>
                                          </p:val>
                                        </p:tav>
                                        <p:tav tm="100000">
                                          <p:val>
                                            <p:strVal val="#ppt_y"/>
                                          </p:val>
                                        </p:tav>
                                      </p:tavLst>
                                    </p:anim>
                                  </p:childTnLst>
                                </p:cTn>
                              </p:par>
                            </p:childTnLst>
                          </p:cTn>
                        </p:par>
                      </p:childTnLst>
                    </p:cTn>
                  </p:par>
                  <p:par>
                    <p:cTn id="87" fill="hold" nodeType="clickPar">
                      <p:stCondLst>
                        <p:cond delay="indefinite"/>
                      </p:stCondLst>
                      <p:childTnLst>
                        <p:par>
                          <p:cTn id="88" fill="hold" nodeType="afterGroup">
                            <p:stCondLst>
                              <p:cond delay="0"/>
                            </p:stCondLst>
                            <p:childTnLst>
                              <p:par>
                                <p:cTn id="89" presetID="2" presetClass="entr" presetSubtype="8" fill="hold" grpId="0" nodeType="clickEffect">
                                  <p:stCondLst>
                                    <p:cond delay="0"/>
                                  </p:stCondLst>
                                  <p:childTnLst>
                                    <p:set>
                                      <p:cBhvr>
                                        <p:cTn id="90" dur="1" fill="hold">
                                          <p:stCondLst>
                                            <p:cond delay="0"/>
                                          </p:stCondLst>
                                        </p:cTn>
                                        <p:tgtEl>
                                          <p:spTgt spid="31761"/>
                                        </p:tgtEl>
                                        <p:attrNameLst>
                                          <p:attrName>style.visibility</p:attrName>
                                        </p:attrNameLst>
                                      </p:cBhvr>
                                      <p:to>
                                        <p:strVal val="visible"/>
                                      </p:to>
                                    </p:set>
                                    <p:anim calcmode="lin" valueType="num">
                                      <p:cBhvr additive="base">
                                        <p:cTn id="91" dur="500" fill="hold"/>
                                        <p:tgtEl>
                                          <p:spTgt spid="31761"/>
                                        </p:tgtEl>
                                        <p:attrNameLst>
                                          <p:attrName>ppt_x</p:attrName>
                                        </p:attrNameLst>
                                      </p:cBhvr>
                                      <p:tavLst>
                                        <p:tav tm="0">
                                          <p:val>
                                            <p:strVal val="0-#ppt_w/2"/>
                                          </p:val>
                                        </p:tav>
                                        <p:tav tm="100000">
                                          <p:val>
                                            <p:strVal val="#ppt_x"/>
                                          </p:val>
                                        </p:tav>
                                      </p:tavLst>
                                    </p:anim>
                                    <p:anim calcmode="lin" valueType="num">
                                      <p:cBhvr additive="base">
                                        <p:cTn id="92" dur="500" fill="hold"/>
                                        <p:tgtEl>
                                          <p:spTgt spid="31761"/>
                                        </p:tgtEl>
                                        <p:attrNameLst>
                                          <p:attrName>ppt_y</p:attrName>
                                        </p:attrNameLst>
                                      </p:cBhvr>
                                      <p:tavLst>
                                        <p:tav tm="0">
                                          <p:val>
                                            <p:strVal val="#ppt_y"/>
                                          </p:val>
                                        </p:tav>
                                        <p:tav tm="100000">
                                          <p:val>
                                            <p:strVal val="#ppt_y"/>
                                          </p:val>
                                        </p:tav>
                                      </p:tavLst>
                                    </p:anim>
                                  </p:childTnLst>
                                </p:cTn>
                              </p:par>
                            </p:childTnLst>
                          </p:cTn>
                        </p:par>
                      </p:childTnLst>
                    </p:cTn>
                  </p:par>
                  <p:par>
                    <p:cTn id="93" fill="hold" nodeType="clickPar">
                      <p:stCondLst>
                        <p:cond delay="indefinite"/>
                      </p:stCondLst>
                      <p:childTnLst>
                        <p:par>
                          <p:cTn id="94" fill="hold" nodeType="afterGroup">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31764"/>
                                        </p:tgtEl>
                                        <p:attrNameLst>
                                          <p:attrName>style.visibility</p:attrName>
                                        </p:attrNameLst>
                                      </p:cBhvr>
                                      <p:to>
                                        <p:strVal val="visible"/>
                                      </p:to>
                                    </p:set>
                                    <p:anim calcmode="lin" valueType="num">
                                      <p:cBhvr additive="base">
                                        <p:cTn id="97" dur="500" fill="hold"/>
                                        <p:tgtEl>
                                          <p:spTgt spid="31764"/>
                                        </p:tgtEl>
                                        <p:attrNameLst>
                                          <p:attrName>ppt_x</p:attrName>
                                        </p:attrNameLst>
                                      </p:cBhvr>
                                      <p:tavLst>
                                        <p:tav tm="0">
                                          <p:val>
                                            <p:strVal val="#ppt_x"/>
                                          </p:val>
                                        </p:tav>
                                        <p:tav tm="100000">
                                          <p:val>
                                            <p:strVal val="#ppt_x"/>
                                          </p:val>
                                        </p:tav>
                                      </p:tavLst>
                                    </p:anim>
                                    <p:anim calcmode="lin" valueType="num">
                                      <p:cBhvr additive="base">
                                        <p:cTn id="98" dur="500" fill="hold"/>
                                        <p:tgtEl>
                                          <p:spTgt spid="31764"/>
                                        </p:tgtEl>
                                        <p:attrNameLst>
                                          <p:attrName>ppt_y</p:attrName>
                                        </p:attrNameLst>
                                      </p:cBhvr>
                                      <p:tavLst>
                                        <p:tav tm="0">
                                          <p:val>
                                            <p:strVal val="1+#ppt_h/2"/>
                                          </p:val>
                                        </p:tav>
                                        <p:tav tm="100000">
                                          <p:val>
                                            <p:strVal val="#ppt_y"/>
                                          </p:val>
                                        </p:tav>
                                      </p:tavLst>
                                    </p:anim>
                                  </p:childTnLst>
                                </p:cTn>
                              </p:par>
                            </p:childTnLst>
                          </p:cTn>
                        </p:par>
                      </p:childTnLst>
                    </p:cTn>
                  </p:par>
                  <p:par>
                    <p:cTn id="99" fill="hold" nodeType="clickPar">
                      <p:stCondLst>
                        <p:cond delay="indefinite"/>
                      </p:stCondLst>
                      <p:childTnLst>
                        <p:par>
                          <p:cTn id="100" fill="hold" nodeType="afterGroup">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31765"/>
                                        </p:tgtEl>
                                        <p:attrNameLst>
                                          <p:attrName>style.visibility</p:attrName>
                                        </p:attrNameLst>
                                      </p:cBhvr>
                                      <p:to>
                                        <p:strVal val="visible"/>
                                      </p:to>
                                    </p:set>
                                    <p:anim calcmode="lin" valueType="num">
                                      <p:cBhvr additive="base">
                                        <p:cTn id="103" dur="500" fill="hold"/>
                                        <p:tgtEl>
                                          <p:spTgt spid="31765"/>
                                        </p:tgtEl>
                                        <p:attrNameLst>
                                          <p:attrName>ppt_x</p:attrName>
                                        </p:attrNameLst>
                                      </p:cBhvr>
                                      <p:tavLst>
                                        <p:tav tm="0">
                                          <p:val>
                                            <p:strVal val="#ppt_x"/>
                                          </p:val>
                                        </p:tav>
                                        <p:tav tm="100000">
                                          <p:val>
                                            <p:strVal val="#ppt_x"/>
                                          </p:val>
                                        </p:tav>
                                      </p:tavLst>
                                    </p:anim>
                                    <p:anim calcmode="lin" valueType="num">
                                      <p:cBhvr additive="base">
                                        <p:cTn id="104" dur="500" fill="hold"/>
                                        <p:tgtEl>
                                          <p:spTgt spid="317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p:bldP spid="31749" grpId="0"/>
      <p:bldP spid="31750" grpId="0"/>
      <p:bldP spid="31751" grpId="0"/>
      <p:bldP spid="31752" grpId="0"/>
      <p:bldP spid="31753" grpId="0"/>
      <p:bldP spid="31754" grpId="0"/>
      <p:bldP spid="31755" grpId="0"/>
      <p:bldP spid="31756" grpId="0"/>
      <p:bldP spid="31757" grpId="0"/>
      <p:bldP spid="31758" grpId="0"/>
      <p:bldP spid="31759" grpId="0"/>
      <p:bldP spid="31760" grpId="0"/>
      <p:bldP spid="31761" grpId="0"/>
      <p:bldP spid="31762" grpId="0"/>
      <p:bldP spid="31764" grpId="0"/>
      <p:bldP spid="31765"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2779" name="Text Box 10"/>
          <p:cNvSpPr txBox="1"/>
          <p:nvPr/>
        </p:nvSpPr>
        <p:spPr>
          <a:xfrm>
            <a:off x="5306060" y="5080"/>
            <a:ext cx="6880860" cy="1260475"/>
          </a:xfrm>
          <a:prstGeom prst="rect">
            <a:avLst/>
          </a:prstGeom>
          <a:solidFill>
            <a:schemeClr val="accent2"/>
          </a:solidFill>
          <a:ln w="9525">
            <a:noFill/>
          </a:ln>
        </p:spPr>
        <p:txBody>
          <a:bodyPr wrap="square" anchor="t">
            <a:spAutoFit/>
          </a:bodyPr>
          <a:lstStyle/>
          <a:p>
            <a:pPr>
              <a:spcBef>
                <a:spcPct val="50000"/>
              </a:spcBef>
            </a:pPr>
            <a:r>
              <a:rPr lang="zh-CN" altLang="en-US" sz="4000" b="1">
                <a:solidFill>
                  <a:srgbClr val="FFFF00"/>
                </a:solidFill>
                <a:latin typeface="Times New Roman" panose="02020603050405020304" pitchFamily="2" charset="0"/>
                <a:ea typeface="华文行楷" pitchFamily="2" charset="-122"/>
              </a:rPr>
              <a:t>“</a:t>
            </a:r>
            <a:r>
              <a:rPr lang="zh-CN" altLang="en-US" sz="3600" b="1">
                <a:solidFill>
                  <a:srgbClr val="FFFF00"/>
                </a:solidFill>
                <a:latin typeface="Times New Roman" panose="02020603050405020304" pitchFamily="2" charset="0"/>
                <a:ea typeface="华文行楷" pitchFamily="2" charset="-122"/>
              </a:rPr>
              <a:t>同情她的人”、“冷酷的人”、“自私的人”共同特征是什么?</a:t>
            </a:r>
          </a:p>
        </p:txBody>
      </p:sp>
      <p:sp>
        <p:nvSpPr>
          <p:cNvPr id="32783" name="Text Box 15"/>
          <p:cNvSpPr txBox="1"/>
          <p:nvPr/>
        </p:nvSpPr>
        <p:spPr>
          <a:xfrm>
            <a:off x="1142096" y="2092339"/>
            <a:ext cx="9908526" cy="1942751"/>
          </a:xfrm>
          <a:prstGeom prst="round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zh-CN" altLang="en-US" sz="3600" b="1" noProof="1">
                <a:solidFill>
                  <a:schemeClr val="accent2"/>
                </a:solidFill>
                <a:effectLst>
                  <a:outerShdw blurRad="38100" dist="38100" dir="2700000">
                    <a:srgbClr val="C0C0C0"/>
                  </a:outerShdw>
                </a:effectLst>
                <a:latin typeface="微软雅黑" pitchFamily="34" charset="-122"/>
                <a:ea typeface="微软雅黑" pitchFamily="34" charset="-122"/>
                <a:cs typeface="+mn-cs"/>
              </a:rPr>
              <a:t>他们都是生活在两千年封建统治的禁锢下,精神上收到极大毒害,成为冷漠、残忍的有意识或无意识的把祥林嫂推向死亡深渊的“凶手”。</a:t>
            </a:r>
          </a:p>
        </p:txBody>
      </p:sp>
      <p:sp>
        <p:nvSpPr>
          <p:cNvPr id="3" name="Text Box 10"/>
          <p:cNvSpPr txBox="1"/>
          <p:nvPr/>
        </p:nvSpPr>
        <p:spPr>
          <a:xfrm>
            <a:off x="1375559" y="4841526"/>
            <a:ext cx="9675063" cy="1322070"/>
          </a:xfrm>
          <a:prstGeom prst="rect">
            <a:avLst/>
          </a:prstGeom>
          <a:solidFill>
            <a:srgbClr val="FFC000"/>
          </a:solidFill>
          <a:ln w="28575">
            <a:solidFill>
              <a:schemeClr val="tx1"/>
            </a:solidFill>
          </a:ln>
          <a:effectLst>
            <a:glow rad="228600">
              <a:schemeClr val="accent1">
                <a:satMod val="175000"/>
                <a:alpha val="40000"/>
              </a:schemeClr>
            </a:glow>
          </a:effectLst>
        </p:spPr>
        <p:txBody>
          <a:bodyPr wrap="square" anchor="t">
            <a:spAutoFit/>
          </a:bodyPr>
          <a:lstStyle/>
          <a:p>
            <a:pPr>
              <a:spcBef>
                <a:spcPct val="50000"/>
              </a:spcBef>
            </a:pPr>
            <a:r>
              <a:rPr lang="zh-CN" altLang="en-US" sz="4000" b="1">
                <a:solidFill>
                  <a:srgbClr val="FF0000"/>
                </a:solidFill>
                <a:latin typeface="Times New Roman" panose="02020603050405020304" pitchFamily="2" charset="0"/>
                <a:ea typeface="华文行楷" pitchFamily="2" charset="-122"/>
              </a:rPr>
              <a:t>人世间的惨事,不惨在狼吃阿毛,而惨在礼教吃祥林嫂。   </a:t>
            </a:r>
            <a:r>
              <a:rPr lang="zh-CN" altLang="en-US" sz="2800" b="1">
                <a:latin typeface="Times New Roman" panose="02020603050405020304" pitchFamily="2" charset="0"/>
                <a:ea typeface="华文行楷" pitchFamily="2" charset="-122"/>
              </a:rPr>
              <a:t>                                                    </a:t>
            </a:r>
            <a:r>
              <a:rPr lang="en-US" altLang="zh-CN" sz="2800" b="1">
                <a:latin typeface="Times New Roman" panose="02020603050405020304" pitchFamily="2" charset="0"/>
                <a:ea typeface="华文行楷" pitchFamily="2" charset="-122"/>
              </a:rPr>
              <a:t>——许寿堂</a:t>
            </a:r>
          </a:p>
        </p:txBody>
      </p:sp>
      <p:sp>
        <p:nvSpPr>
          <p:cNvPr id="10" name="文本框 9">
            <a:extLst>
              <a:ext uri="{FF2B5EF4-FFF2-40B4-BE49-F238E27FC236}">
                <a16:creationId xmlns:a16="http://schemas.microsoft.com/office/drawing/2014/main" id="{4D6E484D-3F46-4E34-9041-6A6C25DAE815}"/>
              </a:ext>
            </a:extLst>
          </p:cNvPr>
          <p:cNvSpPr txBox="1"/>
          <p:nvPr/>
        </p:nvSpPr>
        <p:spPr>
          <a:xfrm>
            <a:off x="1557385" y="493537"/>
            <a:ext cx="3201045"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探究小说的主题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iterate type="wd">
                                    <p:tmAbs val="300"/>
                                  </p:iterate>
                                  <p:childTnLst>
                                    <p:set>
                                      <p:cBhvr>
                                        <p:cTn id="6" dur="1" fill="hold">
                                          <p:stCondLst>
                                            <p:cond delay="299"/>
                                          </p:stCondLst>
                                        </p:cTn>
                                        <p:tgtEl>
                                          <p:spTgt spid="32779"/>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7" fill="hold" nodeType="clickPar">
                      <p:stCondLst>
                        <p:cond delay="indefinite"/>
                      </p:stCondLst>
                      <p:childTnLst>
                        <p:par>
                          <p:cTn id="8" fill="hold" nodeType="afterGroup">
                            <p:stCondLst>
                              <p:cond delay="0"/>
                            </p:stCondLst>
                            <p:childTnLst>
                              <p:par>
                                <p:cTn id="9" presetID="20" presetClass="entr" presetSubtype="0" fill="hold" grpId="0" nodeType="clickEffect">
                                  <p:stCondLst>
                                    <p:cond delay="0"/>
                                  </p:stCondLst>
                                  <p:childTnLst>
                                    <p:set>
                                      <p:cBhvr>
                                        <p:cTn id="10" dur="1" fill="hold">
                                          <p:stCondLst>
                                            <p:cond delay="0"/>
                                          </p:stCondLst>
                                        </p:cTn>
                                        <p:tgtEl>
                                          <p:spTgt spid="32783"/>
                                        </p:tgtEl>
                                        <p:attrNameLst>
                                          <p:attrName>style.visibility</p:attrName>
                                        </p:attrNameLst>
                                      </p:cBhvr>
                                      <p:to>
                                        <p:strVal val="visible"/>
                                      </p:to>
                                    </p:set>
                                    <p:animEffect transition="in" filter="wedge">
                                      <p:cBhvr>
                                        <p:cTn id="11" dur="2000"/>
                                        <p:tgtEl>
                                          <p:spTgt spid="32783"/>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grpId="0" nodeType="clickEffect">
                                  <p:stCondLst>
                                    <p:cond delay="0"/>
                                  </p:stCondLst>
                                  <p:iterate type="wd">
                                    <p:tmAbs val="300"/>
                                  </p:iterate>
                                  <p:childTnLst>
                                    <p:set>
                                      <p:cBhvr>
                                        <p:cTn id="15" dur="1" fill="hold">
                                          <p:stCondLst>
                                            <p:cond delay="299"/>
                                          </p:stCondLst>
                                        </p:cTn>
                                        <p:tgtEl>
                                          <p:spTgt spid="3"/>
                                        </p:tgtEl>
                                        <p:attrNameLst>
                                          <p:attrName>style.visibility</p:attrName>
                                        </p:attrNameLst>
                                      </p:cBhvr>
                                      <p:to>
                                        <p:strVal val="visible"/>
                                      </p:to>
                                    </p:set>
                                  </p:childTnLst>
                                  <p:subTnLst>
                                    <p:audio>
                                      <p:cMediaNode>
                                        <p:cTn display="0" masterRel="sameClick">
                                          <p:stCondLst>
                                            <p:cond evt="begin" delay="0">
                                              <p:tn val="14"/>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9" grpId="0"/>
      <p:bldP spid="32783" grpId="0"/>
      <p:bldP spid="3"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84" name="组合 83"/>
          <p:cNvGrpSpPr/>
          <p:nvPr/>
        </p:nvGrpSpPr>
        <p:grpSpPr>
          <a:xfrm>
            <a:off x="3127893" y="2654300"/>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3733449" y="2354134"/>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第一部分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solidFill>
                  <a:schemeClr val="tx1"/>
                </a:solidFill>
                <a:latin typeface="Microsoft YaHei" panose="020b0503020204020204" pitchFamily="34" charset="-122"/>
                <a:ea typeface="Microsoft YaHei" panose="020b0503020204020204" pitchFamily="34" charset="-122"/>
                <a:sym typeface="+mn-ea"/>
              </a:rPr>
              <a:t>知人论世  检查预习</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 name="图片 7">
            <a:extLst>
              <a:ext uri="{FF2B5EF4-FFF2-40B4-BE49-F238E27FC236}">
                <a16:creationId xmlns:a16="http://schemas.microsoft.com/office/drawing/2014/main" id="{16858329-BC4B-4923-A363-0F0948A33A95}"/>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4297711"/>
            <a:ext cx="2420234" cy="256028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wipe(up)">
                                      <p:cBhvr>
                                        <p:cTn id="7" dur="500"/>
                                        <p:tgtEl>
                                          <p:spTgt spid="84"/>
                                        </p:tgtEl>
                                      </p:cBhvr>
                                    </p:animEffect>
                                  </p:childTnLst>
                                </p:cTn>
                              </p:par>
                            </p:childTnLst>
                          </p:cTn>
                        </p:par>
                        <p:par>
                          <p:cTn id="8" fill="hold" nodeType="afterGroup">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000"/>
                                        <p:tgtEl>
                                          <p:spTgt spid="82"/>
                                        </p:tgtEl>
                                        <p:attrNameLst>
                                          <p:attrName>ppt_y</p:attrName>
                                        </p:attrNameLst>
                                      </p:cBhvr>
                                      <p:tavLst>
                                        <p:tav tm="0">
                                          <p:val>
                                            <p:strVal val="#ppt_y+#ppt_h*1.125000"/>
                                          </p:val>
                                        </p:tav>
                                        <p:tav tm="100000">
                                          <p:val>
                                            <p:strVal val="#ppt_y"/>
                                          </p:val>
                                        </p:tav>
                                      </p:tavLst>
                                    </p:anim>
                                    <p:animEffect transition="in" filter="wipe(up)">
                                      <p:cBhvr>
                                        <p:cTn id="12" dur="1000"/>
                                        <p:tgtEl>
                                          <p:spTgt spid="82"/>
                                        </p:tgtEl>
                                      </p:cBhvr>
                                    </p:animEffect>
                                  </p:childTnLst>
                                </p:cTn>
                              </p:par>
                              <p:par>
                                <p:cTn id="13" presetID="42"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24" name="AutoShape 5"/>
          <p:cNvSpPr/>
          <p:nvPr/>
        </p:nvSpPr>
        <p:spPr>
          <a:xfrm>
            <a:off x="2005965" y="1371600"/>
            <a:ext cx="2438400" cy="1676400"/>
          </a:xfrm>
          <a:prstGeom prst="wedgeEllipseCallout">
            <a:avLst>
              <a:gd name="adj1" fmla="val 51106"/>
              <a:gd name="adj2" fmla="val 39583"/>
            </a:avLst>
          </a:prstGeom>
          <a:solidFill>
            <a:srgbClr val="00B0F0"/>
          </a:solidFill>
          <a:ln w="28575" cap="flat" cmpd="sng">
            <a:solidFill>
              <a:schemeClr val="tx1"/>
            </a:solidFill>
            <a:prstDash val="solid"/>
            <a:miter/>
            <a:headEnd type="none" w="med" len="med"/>
            <a:tailEnd type="none" w="med" len="med"/>
          </a:ln>
        </p:spPr>
        <p:txBody>
          <a:bodyPr wrap="none" anchor="ctr"/>
          <a:lstStyle/>
          <a:p>
            <a:pPr algn="ctr"/>
            <a:endParaRPr lang="zh-CN" altLang="en-US" sz="2400">
              <a:latin typeface="Times New Roman" panose="02020603050405020304" pitchFamily="2" charset="0"/>
              <a:ea typeface="华文行楷" pitchFamily="2" charset="-122"/>
            </a:endParaRPr>
          </a:p>
        </p:txBody>
      </p:sp>
      <p:sp>
        <p:nvSpPr>
          <p:cNvPr id="30721" name="AutoShape 2"/>
          <p:cNvSpPr/>
          <p:nvPr/>
        </p:nvSpPr>
        <p:spPr>
          <a:xfrm>
            <a:off x="8543290" y="5069205"/>
            <a:ext cx="2438400" cy="1676400"/>
          </a:xfrm>
          <a:prstGeom prst="wedgeEllipseCallout">
            <a:avLst>
              <a:gd name="adj1" fmla="val -53125"/>
              <a:gd name="adj2" fmla="val -55019"/>
            </a:avLst>
          </a:prstGeom>
          <a:solidFill>
            <a:srgbClr val="00B0F0"/>
          </a:solidFill>
          <a:ln w="28575" cap="flat" cmpd="sng">
            <a:solidFill>
              <a:schemeClr val="tx1"/>
            </a:solidFill>
            <a:prstDash val="solid"/>
            <a:miter/>
            <a:headEnd type="none" w="med" len="med"/>
            <a:tailEnd type="none" w="med" len="med"/>
          </a:ln>
        </p:spPr>
        <p:txBody>
          <a:bodyPr wrap="none" anchor="ctr"/>
          <a:lstStyle/>
          <a:p>
            <a:pPr algn="ctr"/>
            <a:endParaRPr lang="zh-CN" altLang="en-US" sz="2400">
              <a:latin typeface="Times New Roman" panose="02020603050405020304" pitchFamily="2" charset="0"/>
              <a:ea typeface="华文行楷" pitchFamily="2" charset="-122"/>
            </a:endParaRPr>
          </a:p>
        </p:txBody>
      </p:sp>
      <p:sp>
        <p:nvSpPr>
          <p:cNvPr id="32772" name="Text Box 3"/>
          <p:cNvSpPr txBox="1"/>
          <p:nvPr/>
        </p:nvSpPr>
        <p:spPr>
          <a:xfrm>
            <a:off x="2430463" y="1825625"/>
            <a:ext cx="1752600" cy="768350"/>
          </a:xfrm>
          <a:prstGeom prst="rect">
            <a:avLst/>
          </a:prstGeom>
          <a:noFill/>
          <a:ln w="9525">
            <a:noFill/>
          </a:ln>
        </p:spPr>
        <p:txBody>
          <a:bodyPr anchor="t">
            <a:spAutoFit/>
          </a:bodyPr>
          <a:lstStyle/>
          <a:p>
            <a:pPr algn="ctr">
              <a:spcBef>
                <a:spcPct val="50000"/>
              </a:spcBef>
            </a:pPr>
            <a:r>
              <a:rPr lang="zh-CN" altLang="en-US" sz="4400" b="1">
                <a:latin typeface="微软雅黑" pitchFamily="34" charset="-122"/>
                <a:ea typeface="微软雅黑" pitchFamily="34" charset="-122"/>
              </a:rPr>
              <a:t>政  权</a:t>
            </a:r>
          </a:p>
        </p:txBody>
      </p:sp>
      <p:sp>
        <p:nvSpPr>
          <p:cNvPr id="30723" name="AutoShape 4"/>
          <p:cNvSpPr/>
          <p:nvPr/>
        </p:nvSpPr>
        <p:spPr>
          <a:xfrm>
            <a:off x="8603615" y="1118870"/>
            <a:ext cx="2438400" cy="1676400"/>
          </a:xfrm>
          <a:prstGeom prst="wedgeEllipseCallout">
            <a:avLst>
              <a:gd name="adj1" fmla="val -39060"/>
              <a:gd name="adj2" fmla="val 71116"/>
            </a:avLst>
          </a:prstGeom>
          <a:solidFill>
            <a:srgbClr val="00B0F0"/>
          </a:solidFill>
          <a:ln w="28575" cap="flat" cmpd="sng">
            <a:solidFill>
              <a:schemeClr val="tx1"/>
            </a:solidFill>
            <a:prstDash val="solid"/>
            <a:miter/>
            <a:headEnd type="none" w="med" len="med"/>
            <a:tailEnd type="none" w="med" len="med"/>
          </a:ln>
        </p:spPr>
        <p:txBody>
          <a:bodyPr wrap="none" anchor="ctr"/>
          <a:lstStyle/>
          <a:p>
            <a:pPr algn="ctr"/>
            <a:endParaRPr lang="zh-CN" altLang="en-US" sz="2400">
              <a:latin typeface="Times New Roman" panose="02020603050405020304" pitchFamily="2" charset="0"/>
              <a:ea typeface="华文行楷" pitchFamily="2" charset="-122"/>
            </a:endParaRPr>
          </a:p>
        </p:txBody>
      </p:sp>
      <p:sp>
        <p:nvSpPr>
          <p:cNvPr id="30725" name="AutoShape 6"/>
          <p:cNvSpPr/>
          <p:nvPr/>
        </p:nvSpPr>
        <p:spPr>
          <a:xfrm>
            <a:off x="2069148" y="4733925"/>
            <a:ext cx="2438400" cy="1676400"/>
          </a:xfrm>
          <a:prstGeom prst="wedgeEllipseCallout">
            <a:avLst>
              <a:gd name="adj1" fmla="val 59375"/>
              <a:gd name="adj2" fmla="val -59565"/>
            </a:avLst>
          </a:prstGeom>
          <a:solidFill>
            <a:srgbClr val="00B0F0"/>
          </a:solidFill>
          <a:ln w="28575" cap="flat" cmpd="sng">
            <a:solidFill>
              <a:schemeClr val="tx1"/>
            </a:solidFill>
            <a:prstDash val="solid"/>
            <a:miter/>
            <a:headEnd type="none" w="med" len="med"/>
            <a:tailEnd type="none" w="med" len="med"/>
          </a:ln>
        </p:spPr>
        <p:txBody>
          <a:bodyPr wrap="none" anchor="ctr"/>
          <a:lstStyle/>
          <a:p>
            <a:pPr algn="ctr"/>
            <a:endParaRPr lang="zh-CN" altLang="en-US" sz="2400">
              <a:latin typeface="Times New Roman" panose="02020603050405020304" pitchFamily="2" charset="0"/>
              <a:ea typeface="华文行楷" pitchFamily="2" charset="-122"/>
            </a:endParaRPr>
          </a:p>
        </p:txBody>
      </p:sp>
      <p:sp>
        <p:nvSpPr>
          <p:cNvPr id="32776" name="Text Box 7"/>
          <p:cNvSpPr txBox="1"/>
          <p:nvPr/>
        </p:nvSpPr>
        <p:spPr>
          <a:xfrm>
            <a:off x="8886190" y="1624330"/>
            <a:ext cx="1752600" cy="768350"/>
          </a:xfrm>
          <a:prstGeom prst="rect">
            <a:avLst/>
          </a:prstGeom>
          <a:noFill/>
          <a:ln w="9525">
            <a:noFill/>
          </a:ln>
        </p:spPr>
        <p:txBody>
          <a:bodyPr anchor="t">
            <a:spAutoFit/>
          </a:bodyPr>
          <a:lstStyle/>
          <a:p>
            <a:pPr algn="ctr">
              <a:spcBef>
                <a:spcPct val="50000"/>
              </a:spcBef>
            </a:pPr>
            <a:r>
              <a:rPr lang="zh-CN" altLang="en-US" sz="4400" b="1">
                <a:latin typeface="微软雅黑" pitchFamily="34" charset="-122"/>
                <a:ea typeface="微软雅黑" pitchFamily="34" charset="-122"/>
              </a:rPr>
              <a:t>族  权</a:t>
            </a:r>
          </a:p>
        </p:txBody>
      </p:sp>
      <p:sp>
        <p:nvSpPr>
          <p:cNvPr id="32777" name="Text Box 8"/>
          <p:cNvSpPr txBox="1"/>
          <p:nvPr/>
        </p:nvSpPr>
        <p:spPr>
          <a:xfrm>
            <a:off x="8824913" y="5450523"/>
            <a:ext cx="1752600" cy="768350"/>
          </a:xfrm>
          <a:prstGeom prst="rect">
            <a:avLst/>
          </a:prstGeom>
          <a:noFill/>
          <a:ln w="9525">
            <a:noFill/>
          </a:ln>
        </p:spPr>
        <p:txBody>
          <a:bodyPr anchor="t">
            <a:spAutoFit/>
          </a:bodyPr>
          <a:lstStyle/>
          <a:p>
            <a:pPr algn="ctr">
              <a:spcBef>
                <a:spcPct val="50000"/>
              </a:spcBef>
            </a:pPr>
            <a:r>
              <a:rPr lang="zh-CN" altLang="en-US" sz="4400" b="1">
                <a:latin typeface="微软雅黑" pitchFamily="34" charset="-122"/>
                <a:ea typeface="微软雅黑" pitchFamily="34" charset="-122"/>
              </a:rPr>
              <a:t>神  权</a:t>
            </a:r>
          </a:p>
        </p:txBody>
      </p:sp>
      <p:sp>
        <p:nvSpPr>
          <p:cNvPr id="32778" name="Text Box 9"/>
          <p:cNvSpPr txBox="1"/>
          <p:nvPr/>
        </p:nvSpPr>
        <p:spPr>
          <a:xfrm>
            <a:off x="2430463" y="5187950"/>
            <a:ext cx="1752600" cy="768350"/>
          </a:xfrm>
          <a:prstGeom prst="rect">
            <a:avLst/>
          </a:prstGeom>
          <a:noFill/>
          <a:ln w="9525">
            <a:noFill/>
          </a:ln>
        </p:spPr>
        <p:txBody>
          <a:bodyPr anchor="t">
            <a:spAutoFit/>
          </a:bodyPr>
          <a:lstStyle/>
          <a:p>
            <a:pPr algn="ctr">
              <a:spcBef>
                <a:spcPct val="50000"/>
              </a:spcBef>
            </a:pPr>
            <a:r>
              <a:rPr lang="zh-CN" altLang="en-US" sz="4400" b="1">
                <a:latin typeface="微软雅黑" pitchFamily="34" charset="-122"/>
                <a:ea typeface="微软雅黑" pitchFamily="34" charset="-122"/>
              </a:rPr>
              <a:t>夫 权</a:t>
            </a:r>
          </a:p>
        </p:txBody>
      </p:sp>
      <p:sp>
        <p:nvSpPr>
          <p:cNvPr id="32779" name="Text Box 10"/>
          <p:cNvSpPr txBox="1"/>
          <p:nvPr/>
        </p:nvSpPr>
        <p:spPr>
          <a:xfrm>
            <a:off x="2169160" y="3489325"/>
            <a:ext cx="2274888" cy="706755"/>
          </a:xfrm>
          <a:prstGeom prst="rect">
            <a:avLst/>
          </a:prstGeom>
          <a:solidFill>
            <a:schemeClr val="accent2"/>
          </a:solidFill>
          <a:ln w="9525">
            <a:noFill/>
          </a:ln>
        </p:spPr>
        <p:txBody>
          <a:bodyPr wrap="square" anchor="t">
            <a:spAutoFit/>
          </a:bodyPr>
          <a:lstStyle/>
          <a:p>
            <a:pPr>
              <a:spcBef>
                <a:spcPct val="50000"/>
              </a:spcBef>
            </a:pPr>
            <a:r>
              <a:rPr lang="zh-CN" altLang="en-US" sz="4000">
                <a:solidFill>
                  <a:srgbClr val="FFFF00"/>
                </a:solidFill>
                <a:latin typeface="Times New Roman" panose="02020603050405020304" pitchFamily="2" charset="0"/>
                <a:ea typeface="华文行楷" pitchFamily="2" charset="-122"/>
              </a:rPr>
              <a:t>封建礼教</a:t>
            </a:r>
          </a:p>
        </p:txBody>
      </p:sp>
      <p:sp>
        <p:nvSpPr>
          <p:cNvPr id="32780" name="Text Box 11"/>
          <p:cNvSpPr txBox="1"/>
          <p:nvPr/>
        </p:nvSpPr>
        <p:spPr>
          <a:xfrm>
            <a:off x="8468995" y="3489325"/>
            <a:ext cx="2284413" cy="706755"/>
          </a:xfrm>
          <a:prstGeom prst="rect">
            <a:avLst/>
          </a:prstGeom>
          <a:solidFill>
            <a:schemeClr val="accent2"/>
          </a:solidFill>
          <a:ln w="9525">
            <a:noFill/>
          </a:ln>
        </p:spPr>
        <p:txBody>
          <a:bodyPr wrap="square" anchor="t">
            <a:spAutoFit/>
          </a:bodyPr>
          <a:lstStyle/>
          <a:p>
            <a:pPr>
              <a:spcBef>
                <a:spcPct val="50000"/>
              </a:spcBef>
            </a:pPr>
            <a:r>
              <a:rPr lang="zh-CN" altLang="en-US" sz="4000">
                <a:solidFill>
                  <a:srgbClr val="FFFF00"/>
                </a:solidFill>
                <a:latin typeface="Times New Roman" panose="02020603050405020304" pitchFamily="2" charset="0"/>
                <a:ea typeface="华文行楷" pitchFamily="2" charset="-122"/>
              </a:rPr>
              <a:t>封建迷信</a:t>
            </a:r>
          </a:p>
        </p:txBody>
      </p:sp>
      <p:pic>
        <p:nvPicPr>
          <p:cNvPr id="32781" name="Picture 12" descr="结果"/>
          <p:cNvPicPr>
            <a:picLocks noChangeAspect="1"/>
          </p:cNvPicPr>
          <p:nvPr/>
        </p:nvPicPr>
        <p:blipFill>
          <a:blip r:embed="rId2"/>
          <a:stretch>
            <a:fillRect/>
          </a:stretch>
        </p:blipFill>
        <p:spPr>
          <a:xfrm>
            <a:off x="4772660" y="2305685"/>
            <a:ext cx="3566160" cy="3835400"/>
          </a:xfrm>
          <a:prstGeom prst="ellipse">
            <a:avLst/>
          </a:prstGeom>
          <a:noFill/>
          <a:ln w="9525">
            <a:noFill/>
          </a:ln>
        </p:spPr>
      </p:pic>
      <p:sp>
        <p:nvSpPr>
          <p:cNvPr id="32783" name="Text Box 15"/>
          <p:cNvSpPr txBox="1"/>
          <p:nvPr/>
        </p:nvSpPr>
        <p:spPr>
          <a:xfrm>
            <a:off x="5179060" y="158115"/>
            <a:ext cx="6913880" cy="645160"/>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zh-CN" altLang="en-US" sz="3600" b="1" noProof="1">
                <a:solidFill>
                  <a:schemeClr val="tx1"/>
                </a:solidFill>
                <a:effectLst>
                  <a:outerShdw blurRad="38100" dist="38100" dir="2700000">
                    <a:srgbClr val="C0C0C0"/>
                  </a:outerShdw>
                </a:effectLst>
                <a:latin typeface="微软雅黑" pitchFamily="34" charset="-122"/>
                <a:ea typeface="微软雅黑" pitchFamily="34" charset="-122"/>
                <a:cs typeface="+mn-cs"/>
              </a:rPr>
              <a:t>谁是杀害祥林嫂的真正的刽子手？</a:t>
            </a:r>
          </a:p>
        </p:txBody>
      </p:sp>
      <p:sp>
        <p:nvSpPr>
          <p:cNvPr id="19" name="文本框 18">
            <a:extLst>
              <a:ext uri="{FF2B5EF4-FFF2-40B4-BE49-F238E27FC236}">
                <a16:creationId xmlns:a16="http://schemas.microsoft.com/office/drawing/2014/main" id="{B986B569-D605-459F-BE68-BFFA8ABA6C7F}"/>
              </a:ext>
            </a:extLst>
          </p:cNvPr>
          <p:cNvSpPr txBox="1"/>
          <p:nvPr/>
        </p:nvSpPr>
        <p:spPr>
          <a:xfrm>
            <a:off x="1624642" y="255250"/>
            <a:ext cx="3201045"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探究小说的主题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2783"/>
                                        </p:tgtEl>
                                        <p:attrNameLst>
                                          <p:attrName>style.visibility</p:attrName>
                                        </p:attrNameLst>
                                      </p:cBhvr>
                                      <p:to>
                                        <p:strVal val="visible"/>
                                      </p:to>
                                    </p:set>
                                    <p:animEffect transition="in" filter="checkerboard(across)">
                                      <p:cBhvr>
                                        <p:cTn id="7" dur="500"/>
                                        <p:tgtEl>
                                          <p:spTgt spid="3278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0724"/>
                                        </p:tgtEl>
                                        <p:attrNameLst>
                                          <p:attrName>style.visibility</p:attrName>
                                        </p:attrNameLst>
                                      </p:cBhvr>
                                      <p:to>
                                        <p:strVal val="visible"/>
                                      </p:to>
                                    </p:set>
                                    <p:animEffect transition="in" filter="diamond(in)">
                                      <p:cBhvr>
                                        <p:cTn id="12" dur="2000"/>
                                        <p:tgtEl>
                                          <p:spTgt spid="3072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9" presetClass="entr" presetSubtype="10" fill="hold" grpId="0" nodeType="clickEffect">
                                  <p:stCondLst>
                                    <p:cond delay="0"/>
                                  </p:stCondLst>
                                  <p:childTnLst>
                                    <p:set>
                                      <p:cBhvr>
                                        <p:cTn id="16" dur="1" fill="hold">
                                          <p:stCondLst>
                                            <p:cond delay="0"/>
                                          </p:stCondLst>
                                        </p:cTn>
                                        <p:tgtEl>
                                          <p:spTgt spid="32772"/>
                                        </p:tgtEl>
                                        <p:attrNameLst>
                                          <p:attrName>style.visibility</p:attrName>
                                        </p:attrNameLst>
                                      </p:cBhvr>
                                      <p:to>
                                        <p:strVal val="visible"/>
                                      </p:to>
                                    </p:set>
                                    <p:anim calcmode="lin" valueType="num">
                                      <p:cBhvr>
                                        <p:cTn id="17" dur="1000" fill="hold"/>
                                        <p:tgtEl>
                                          <p:spTgt spid="32772"/>
                                        </p:tgtEl>
                                        <p:attrNameLst>
                                          <p:attrName>ppt_w</p:attrName>
                                        </p:attrNameLst>
                                      </p:cBhvr>
                                      <p:tavLst>
                                        <p:tav tm="0" fmla="#ppt_w*sin(2.5*pi*$)">
                                          <p:val>
                                            <p:fltVal val="0"/>
                                          </p:val>
                                        </p:tav>
                                        <p:tav tm="100000">
                                          <p:val>
                                            <p:fltVal val="1"/>
                                          </p:val>
                                        </p:tav>
                                      </p:tavLst>
                                    </p:anim>
                                    <p:anim calcmode="lin" valueType="num">
                                      <p:cBhvr>
                                        <p:cTn id="18" dur="1000" fill="hold"/>
                                        <p:tgtEl>
                                          <p:spTgt spid="32772"/>
                                        </p:tgtEl>
                                        <p:attrNameLst>
                                          <p:attrName>ppt_h</p:attrName>
                                        </p:attrNameLst>
                                      </p:cBhvr>
                                      <p:tavLst>
                                        <p:tav tm="0">
                                          <p:val>
                                            <p:strVal val="#ppt_h"/>
                                          </p:val>
                                        </p:tav>
                                        <p:tav tm="100000">
                                          <p:val>
                                            <p:strVal val="#ppt_h"/>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30723"/>
                                        </p:tgtEl>
                                        <p:attrNameLst>
                                          <p:attrName>style.visibility</p:attrName>
                                        </p:attrNameLst>
                                      </p:cBhvr>
                                      <p:to>
                                        <p:strVal val="visible"/>
                                      </p:to>
                                    </p:set>
                                    <p:animEffect transition="in" filter="diamond(in)">
                                      <p:cBhvr>
                                        <p:cTn id="23" dur="2000"/>
                                        <p:tgtEl>
                                          <p:spTgt spid="30723"/>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19" presetClass="entr" presetSubtype="10" fill="hold" grpId="0" nodeType="clickEffect">
                                  <p:stCondLst>
                                    <p:cond delay="0"/>
                                  </p:stCondLst>
                                  <p:childTnLst>
                                    <p:set>
                                      <p:cBhvr>
                                        <p:cTn id="27" dur="1" fill="hold">
                                          <p:stCondLst>
                                            <p:cond delay="0"/>
                                          </p:stCondLst>
                                        </p:cTn>
                                        <p:tgtEl>
                                          <p:spTgt spid="32776"/>
                                        </p:tgtEl>
                                        <p:attrNameLst>
                                          <p:attrName>style.visibility</p:attrName>
                                        </p:attrNameLst>
                                      </p:cBhvr>
                                      <p:to>
                                        <p:strVal val="visible"/>
                                      </p:to>
                                    </p:set>
                                    <p:anim calcmode="lin" valueType="num">
                                      <p:cBhvr>
                                        <p:cTn id="28" dur="1000" fill="hold"/>
                                        <p:tgtEl>
                                          <p:spTgt spid="32776"/>
                                        </p:tgtEl>
                                        <p:attrNameLst>
                                          <p:attrName>ppt_w</p:attrName>
                                        </p:attrNameLst>
                                      </p:cBhvr>
                                      <p:tavLst>
                                        <p:tav tm="0" fmla="#ppt_w*sin(2.5*pi*$)">
                                          <p:val>
                                            <p:fltVal val="0"/>
                                          </p:val>
                                        </p:tav>
                                        <p:tav tm="100000">
                                          <p:val>
                                            <p:fltVal val="1"/>
                                          </p:val>
                                        </p:tav>
                                      </p:tavLst>
                                    </p:anim>
                                    <p:anim calcmode="lin" valueType="num">
                                      <p:cBhvr>
                                        <p:cTn id="29" dur="1000" fill="hold"/>
                                        <p:tgtEl>
                                          <p:spTgt spid="32776"/>
                                        </p:tgtEl>
                                        <p:attrNameLst>
                                          <p:attrName>ppt_h</p:attrName>
                                        </p:attrNameLst>
                                      </p:cBhvr>
                                      <p:tavLst>
                                        <p:tav tm="0">
                                          <p:val>
                                            <p:strVal val="#ppt_h"/>
                                          </p:val>
                                        </p:tav>
                                        <p:tav tm="100000">
                                          <p:val>
                                            <p:strVal val="#ppt_h"/>
                                          </p:val>
                                        </p:tav>
                                      </p:tavLst>
                                    </p:anim>
                                  </p:childTnLst>
                                </p:cTn>
                              </p:par>
                            </p:childTnLst>
                          </p:cTn>
                        </p:par>
                      </p:childTnLst>
                    </p:cTn>
                  </p:par>
                  <p:par>
                    <p:cTn id="30" fill="hold" nodeType="clickPar">
                      <p:stCondLst>
                        <p:cond delay="indefinite"/>
                      </p:stCondLst>
                      <p:childTnLst>
                        <p:par>
                          <p:cTn id="31" fill="hold" nodeType="afterGroup">
                            <p:stCondLst>
                              <p:cond delay="0"/>
                            </p:stCondLst>
                            <p:childTnLst>
                              <p:par>
                                <p:cTn id="32" presetID="8" presetClass="entr" presetSubtype="16" fill="hold" grpId="0" nodeType="clickEffect">
                                  <p:stCondLst>
                                    <p:cond delay="0"/>
                                  </p:stCondLst>
                                  <p:childTnLst>
                                    <p:set>
                                      <p:cBhvr>
                                        <p:cTn id="33" dur="1" fill="hold">
                                          <p:stCondLst>
                                            <p:cond delay="0"/>
                                          </p:stCondLst>
                                        </p:cTn>
                                        <p:tgtEl>
                                          <p:spTgt spid="30725"/>
                                        </p:tgtEl>
                                        <p:attrNameLst>
                                          <p:attrName>style.visibility</p:attrName>
                                        </p:attrNameLst>
                                      </p:cBhvr>
                                      <p:to>
                                        <p:strVal val="visible"/>
                                      </p:to>
                                    </p:set>
                                    <p:animEffect transition="in" filter="diamond(in)">
                                      <p:cBhvr>
                                        <p:cTn id="34" dur="2000"/>
                                        <p:tgtEl>
                                          <p:spTgt spid="30725"/>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19" presetClass="entr" presetSubtype="10" fill="hold" grpId="0" nodeType="clickEffect">
                                  <p:stCondLst>
                                    <p:cond delay="0"/>
                                  </p:stCondLst>
                                  <p:childTnLst>
                                    <p:set>
                                      <p:cBhvr>
                                        <p:cTn id="38" dur="1" fill="hold">
                                          <p:stCondLst>
                                            <p:cond delay="0"/>
                                          </p:stCondLst>
                                        </p:cTn>
                                        <p:tgtEl>
                                          <p:spTgt spid="32778"/>
                                        </p:tgtEl>
                                        <p:attrNameLst>
                                          <p:attrName>style.visibility</p:attrName>
                                        </p:attrNameLst>
                                      </p:cBhvr>
                                      <p:to>
                                        <p:strVal val="visible"/>
                                      </p:to>
                                    </p:set>
                                    <p:anim calcmode="lin" valueType="num">
                                      <p:cBhvr>
                                        <p:cTn id="39" dur="1000" fill="hold"/>
                                        <p:tgtEl>
                                          <p:spTgt spid="32778"/>
                                        </p:tgtEl>
                                        <p:attrNameLst>
                                          <p:attrName>ppt_w</p:attrName>
                                        </p:attrNameLst>
                                      </p:cBhvr>
                                      <p:tavLst>
                                        <p:tav tm="0" fmla="#ppt_w*sin(2.5*pi*$)">
                                          <p:val>
                                            <p:fltVal val="0"/>
                                          </p:val>
                                        </p:tav>
                                        <p:tav tm="100000">
                                          <p:val>
                                            <p:fltVal val="1"/>
                                          </p:val>
                                        </p:tav>
                                      </p:tavLst>
                                    </p:anim>
                                    <p:anim calcmode="lin" valueType="num">
                                      <p:cBhvr>
                                        <p:cTn id="40" dur="1000" fill="hold"/>
                                        <p:tgtEl>
                                          <p:spTgt spid="32778"/>
                                        </p:tgtEl>
                                        <p:attrNameLst>
                                          <p:attrName>ppt_h</p:attrName>
                                        </p:attrNameLst>
                                      </p:cBhvr>
                                      <p:tavLst>
                                        <p:tav tm="0">
                                          <p:val>
                                            <p:strVal val="#ppt_h"/>
                                          </p:val>
                                        </p:tav>
                                        <p:tav tm="100000">
                                          <p:val>
                                            <p:strVal val="#ppt_h"/>
                                          </p:val>
                                        </p:tav>
                                      </p:tavLst>
                                    </p:anim>
                                  </p:childTnLst>
                                </p:cTn>
                              </p:par>
                            </p:childTnLst>
                          </p:cTn>
                        </p:par>
                      </p:childTnLst>
                    </p:cTn>
                  </p:par>
                  <p:par>
                    <p:cTn id="41" fill="hold" nodeType="clickPar">
                      <p:stCondLst>
                        <p:cond delay="indefinite"/>
                      </p:stCondLst>
                      <p:childTnLst>
                        <p:par>
                          <p:cTn id="42" fill="hold" nodeType="afterGroup">
                            <p:stCondLst>
                              <p:cond delay="0"/>
                            </p:stCondLst>
                            <p:childTnLst>
                              <p:par>
                                <p:cTn id="43" presetID="8" presetClass="entr" presetSubtype="16" fill="hold" grpId="0" nodeType="clickEffect">
                                  <p:stCondLst>
                                    <p:cond delay="0"/>
                                  </p:stCondLst>
                                  <p:childTnLst>
                                    <p:set>
                                      <p:cBhvr>
                                        <p:cTn id="44" dur="1" fill="hold">
                                          <p:stCondLst>
                                            <p:cond delay="0"/>
                                          </p:stCondLst>
                                        </p:cTn>
                                        <p:tgtEl>
                                          <p:spTgt spid="30721"/>
                                        </p:tgtEl>
                                        <p:attrNameLst>
                                          <p:attrName>style.visibility</p:attrName>
                                        </p:attrNameLst>
                                      </p:cBhvr>
                                      <p:to>
                                        <p:strVal val="visible"/>
                                      </p:to>
                                    </p:set>
                                    <p:animEffect transition="in" filter="diamond(in)">
                                      <p:cBhvr>
                                        <p:cTn id="45" dur="2000"/>
                                        <p:tgtEl>
                                          <p:spTgt spid="30721"/>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19" presetClass="entr" presetSubtype="10" fill="hold" grpId="0" nodeType="clickEffect">
                                  <p:stCondLst>
                                    <p:cond delay="0"/>
                                  </p:stCondLst>
                                  <p:childTnLst>
                                    <p:set>
                                      <p:cBhvr>
                                        <p:cTn id="49" dur="1" fill="hold">
                                          <p:stCondLst>
                                            <p:cond delay="0"/>
                                          </p:stCondLst>
                                        </p:cTn>
                                        <p:tgtEl>
                                          <p:spTgt spid="32777"/>
                                        </p:tgtEl>
                                        <p:attrNameLst>
                                          <p:attrName>style.visibility</p:attrName>
                                        </p:attrNameLst>
                                      </p:cBhvr>
                                      <p:to>
                                        <p:strVal val="visible"/>
                                      </p:to>
                                    </p:set>
                                    <p:anim calcmode="lin" valueType="num">
                                      <p:cBhvr>
                                        <p:cTn id="50" dur="1000" fill="hold"/>
                                        <p:tgtEl>
                                          <p:spTgt spid="32777"/>
                                        </p:tgtEl>
                                        <p:attrNameLst>
                                          <p:attrName>ppt_w</p:attrName>
                                        </p:attrNameLst>
                                      </p:cBhvr>
                                      <p:tavLst>
                                        <p:tav tm="0" fmla="#ppt_w*sin(2.5*pi*$)">
                                          <p:val>
                                            <p:fltVal val="0"/>
                                          </p:val>
                                        </p:tav>
                                        <p:tav tm="100000">
                                          <p:val>
                                            <p:fltVal val="1"/>
                                          </p:val>
                                        </p:tav>
                                      </p:tavLst>
                                    </p:anim>
                                    <p:anim calcmode="lin" valueType="num">
                                      <p:cBhvr>
                                        <p:cTn id="51" dur="1000" fill="hold"/>
                                        <p:tgtEl>
                                          <p:spTgt spid="32777"/>
                                        </p:tgtEl>
                                        <p:attrNameLst>
                                          <p:attrName>ppt_h</p:attrName>
                                        </p:attrNameLst>
                                      </p:cBhvr>
                                      <p:tavLst>
                                        <p:tav tm="0">
                                          <p:val>
                                            <p:strVal val="#ppt_h"/>
                                          </p:val>
                                        </p:tav>
                                        <p:tav tm="100000">
                                          <p:val>
                                            <p:strVal val="#ppt_h"/>
                                          </p:val>
                                        </p:tav>
                                      </p:tavLst>
                                    </p:anim>
                                  </p:childTnLst>
                                </p:cTn>
                              </p:par>
                            </p:childTnLst>
                          </p:cTn>
                        </p:par>
                      </p:childTnLst>
                    </p:cTn>
                  </p:par>
                  <p:par>
                    <p:cTn id="52" fill="hold" nodeType="clickPar">
                      <p:stCondLst>
                        <p:cond delay="indefinite"/>
                      </p:stCondLst>
                      <p:childTnLst>
                        <p:par>
                          <p:cTn id="53" fill="hold" nodeType="afterGroup">
                            <p:stCondLst>
                              <p:cond delay="0"/>
                            </p:stCondLst>
                            <p:childTnLst>
                              <p:par>
                                <p:cTn id="54" presetID="1" presetClass="entr" presetSubtype="0" fill="hold" grpId="0" nodeType="clickEffect">
                                  <p:stCondLst>
                                    <p:cond delay="0"/>
                                  </p:stCondLst>
                                  <p:iterate type="wd">
                                    <p:tmAbs val="300"/>
                                  </p:iterate>
                                  <p:childTnLst>
                                    <p:set>
                                      <p:cBhvr>
                                        <p:cTn id="55" dur="1" fill="hold">
                                          <p:stCondLst>
                                            <p:cond delay="299"/>
                                          </p:stCondLst>
                                        </p:cTn>
                                        <p:tgtEl>
                                          <p:spTgt spid="32779"/>
                                        </p:tgtEl>
                                        <p:attrNameLst>
                                          <p:attrName>style.visibility</p:attrName>
                                        </p:attrNameLst>
                                      </p:cBhvr>
                                      <p:to>
                                        <p:strVal val="visible"/>
                                      </p:to>
                                    </p:set>
                                  </p:childTnLst>
                                  <p:subTnLst>
                                    <p:audio>
                                      <p:cMediaNode>
                                        <p:cTn display="0" masterRel="sameClick">
                                          <p:stCondLst>
                                            <p:cond evt="begin" delay="0">
                                              <p:tn val="54"/>
                                            </p:cond>
                                          </p:stCondLst>
                                          <p:endCondLst>
                                            <p:cond evt="onStopAudio" delay="0">
                                              <p:tgtEl>
                                                <p:sldTgt/>
                                              </p:tgtEl>
                                            </p:cond>
                                          </p:endCondLst>
                                        </p:cTn>
                                        <p:tgtEl>
                                          <p:sndTgt r:embed="rId3" name="chimes.wav"/>
                                        </p:tgtEl>
                                      </p:cMediaNode>
                                    </p:audio>
                                  </p:subTnLst>
                                </p:cTn>
                              </p:par>
                            </p:childTnLst>
                          </p:cTn>
                        </p:par>
                      </p:childTnLst>
                    </p:cTn>
                  </p:par>
                  <p:par>
                    <p:cTn id="56" fill="hold" nodeType="clickPar">
                      <p:stCondLst>
                        <p:cond delay="indefinite"/>
                      </p:stCondLst>
                      <p:childTnLst>
                        <p:par>
                          <p:cTn id="57" fill="hold" nodeType="afterGroup">
                            <p:stCondLst>
                              <p:cond delay="0"/>
                            </p:stCondLst>
                            <p:childTnLst>
                              <p:par>
                                <p:cTn id="58" presetID="1" presetClass="entr" presetSubtype="0" fill="hold" grpId="0" nodeType="clickEffect">
                                  <p:stCondLst>
                                    <p:cond delay="0"/>
                                  </p:stCondLst>
                                  <p:iterate type="lt">
                                    <p:tmAbs val="75"/>
                                  </p:iterate>
                                  <p:childTnLst>
                                    <p:set>
                                      <p:cBhvr>
                                        <p:cTn id="59" dur="1" fill="hold">
                                          <p:stCondLst>
                                            <p:cond delay="74"/>
                                          </p:stCondLst>
                                        </p:cTn>
                                        <p:tgtEl>
                                          <p:spTgt spid="32780"/>
                                        </p:tgtEl>
                                        <p:attrNameLst>
                                          <p:attrName>style.visibility</p:attrName>
                                        </p:attrNameLst>
                                      </p:cBhvr>
                                      <p:to>
                                        <p:strVal val="visible"/>
                                      </p:to>
                                    </p:set>
                                  </p:childTnLst>
                                  <p:subTnLst>
                                    <p:audio>
                                      <p:cMediaNode>
                                        <p:cTn display="0" masterRel="sameClick">
                                          <p:stCondLst>
                                            <p:cond evt="begin" delay="0">
                                              <p:tn val="58"/>
                                            </p:cond>
                                          </p:stCondLst>
                                          <p:endCondLst>
                                            <p:cond evt="onStopAudio" delay="0">
                                              <p:tgtEl>
                                                <p:sldTgt/>
                                              </p:tgtEl>
                                            </p:cond>
                                          </p:endCondLst>
                                        </p:cTn>
                                        <p:tgtEl>
                                          <p:sndTgt r:embed="rId3" name="chimes.wav"/>
                                        </p:tgtEl>
                                      </p:cMediaNode>
                                    </p:audio>
                                  </p:subTnLst>
                                </p:cTn>
                              </p:par>
                            </p:childTnLst>
                          </p:cTn>
                        </p:par>
                        <p:par>
                          <p:cTn id="60" fill="hold" nodeType="afterGroup">
                            <p:stCondLst>
                              <p:cond delay="75"/>
                            </p:stCondLst>
                            <p:childTnLst>
                              <p:par>
                                <p:cTn id="61" presetID="9" presetClass="entr" presetSubtype="0" fill="hold" grpId="0" nodeType="afterEffect">
                                  <p:stCondLst>
                                    <p:cond delay="0"/>
                                  </p:stCondLst>
                                  <p:childTnLst>
                                    <p:set>
                                      <p:cBhvr>
                                        <p:cTn id="62" dur="1" fill="hold">
                                          <p:stCondLst>
                                            <p:cond delay="0"/>
                                          </p:stCondLst>
                                        </p:cTn>
                                        <p:tgtEl>
                                          <p:spTgt spid="32781"/>
                                        </p:tgtEl>
                                        <p:attrNameLst>
                                          <p:attrName>style.visibility</p:attrName>
                                        </p:attrNameLst>
                                      </p:cBhvr>
                                      <p:to>
                                        <p:strVal val="visible"/>
                                      </p:to>
                                    </p:set>
                                    <p:animEffect transition="in" filter="dissolve">
                                      <p:cBhvr>
                                        <p:cTn id="63" dur="500"/>
                                        <p:tgtEl>
                                          <p:spTgt spid="327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p:bldP spid="30721" grpId="0"/>
      <p:bldP spid="32772" grpId="0"/>
      <p:bldP spid="30723" grpId="0"/>
      <p:bldP spid="30725" grpId="0"/>
      <p:bldP spid="32776" grpId="0"/>
      <p:bldP spid="32777" grpId="0"/>
      <p:bldP spid="32778" grpId="0"/>
      <p:bldP spid="32779" grpId="0"/>
      <p:bldP spid="32780" grpId="0"/>
      <p:bldP spid="32781" grpId="0"/>
      <p:bldP spid="32783"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579" name="Text Box 4"/>
          <p:cNvSpPr txBox="1"/>
          <p:nvPr/>
        </p:nvSpPr>
        <p:spPr>
          <a:xfrm>
            <a:off x="1636734" y="1593998"/>
            <a:ext cx="9262745" cy="4725837"/>
          </a:xfrm>
          <a:prstGeom prst="roundRect">
            <a:avLst/>
          </a:prstGeom>
          <a:noFill/>
          <a:ln>
            <a:noFill/>
          </a:ln>
        </p:spPr>
        <p:style>
          <a:lnRef idx="0">
            <a:scrgbClr r="0" g="0" b="0"/>
          </a:lnRef>
          <a:fillRef idx="0">
            <a:scrgbClr r="0" g="0" b="0"/>
          </a:fillRef>
          <a:effectRef idx="0">
            <a:scrgbClr r="0" g="0" b="0"/>
          </a:effectRef>
          <a:fontRef idx="minor">
            <a:schemeClr val="dk1"/>
          </a:fontRef>
        </p:style>
        <p:txBody>
          <a:bodyPr wrap="square">
            <a:spAutoFit/>
          </a:bodyPr>
          <a:lstStyle/>
          <a:p>
            <a:pPr fontAlgn="auto">
              <a:lnSpc>
                <a:spcPts val="5420"/>
              </a:lnSpc>
              <a:spcBef>
                <a:spcPct val="0"/>
              </a:spcBef>
            </a:pPr>
            <a:r>
              <a:rPr lang="en-US" altLang="x-none" sz="4000" noProof="1">
                <a:solidFill>
                  <a:srgbClr val="FFFF66"/>
                </a:solidFill>
                <a:latin typeface="Times New Roman" panose="02020603050405020304" pitchFamily="2" charset="0"/>
                <a:ea typeface="宋体" panose="02010600030101010101" pitchFamily="2" charset="-122"/>
                <a:cs typeface="+mn-cs"/>
              </a:rPr>
              <a:t>      </a:t>
            </a:r>
            <a:r>
              <a:rPr lang="zh-CN" altLang="en-US" sz="3600" b="1" noProof="1">
                <a:effectLst>
                  <a:outerShdw blurRad="38100" dist="38100" dir="2700000">
                    <a:srgbClr val="C0C0C0"/>
                  </a:outerShdw>
                </a:effectLst>
                <a:latin typeface="微软雅黑" pitchFamily="34" charset="-122"/>
                <a:ea typeface="微软雅黑" pitchFamily="34" charset="-122"/>
                <a:cs typeface="+mn-cs"/>
              </a:rPr>
              <a:t>我翻开历史一查，这历史没有年代，歪歪斜斜地每页上都写着‘仁义道德’几个字。我横竖睡不着，仔细看了半夜，才从字缝里看出字来，满本都写着两个字是：‘吃人’！</a:t>
            </a:r>
            <a:endParaRPr lang="zh-CN" altLang="en-US" sz="3600" b="1" noProof="1">
              <a:effectLst>
                <a:outerShdw blurRad="38100" dist="38100" dir="2700000">
                  <a:srgbClr val="C0C0C0"/>
                </a:outerShdw>
              </a:effectLst>
              <a:latin typeface="微软雅黑" pitchFamily="34" charset="-122"/>
              <a:ea typeface="微软雅黑" pitchFamily="34" charset="-122"/>
            </a:endParaRPr>
          </a:p>
          <a:p>
            <a:pPr fontAlgn="auto">
              <a:lnSpc>
                <a:spcPts val="5420"/>
              </a:lnSpc>
              <a:spcBef>
                <a:spcPct val="0"/>
              </a:spcBef>
            </a:pPr>
            <a:r>
              <a:rPr lang="zh-CN" altLang="en-US" sz="3600" b="1" noProof="1">
                <a:effectLst>
                  <a:outerShdw blurRad="38100" dist="38100" dir="2700000">
                    <a:srgbClr val="C0C0C0"/>
                  </a:outerShdw>
                </a:effectLst>
                <a:latin typeface="微软雅黑" pitchFamily="34" charset="-122"/>
                <a:ea typeface="微软雅黑" pitchFamily="34" charset="-122"/>
                <a:cs typeface="+mn-cs"/>
              </a:rPr>
              <a:t>                     </a:t>
            </a:r>
            <a:r>
              <a:rPr lang="en-US" altLang="x-none" sz="3600" b="1" noProof="1">
                <a:effectLst>
                  <a:outerShdw blurRad="38100" dist="38100" dir="2700000">
                    <a:srgbClr val="C0C0C0"/>
                  </a:outerShdw>
                </a:effectLst>
                <a:latin typeface="微软雅黑" pitchFamily="34" charset="-122"/>
                <a:ea typeface="微软雅黑" pitchFamily="34" charset="-122"/>
                <a:cs typeface="+mn-cs"/>
              </a:rPr>
              <a:t>——</a:t>
            </a:r>
            <a:r>
              <a:rPr lang="zh-CN" altLang="en-US" sz="3600" b="1" noProof="1">
                <a:solidFill>
                  <a:srgbClr val="FF0000"/>
                </a:solidFill>
                <a:effectLst>
                  <a:outerShdw blurRad="38100" dist="38100" dir="2700000">
                    <a:srgbClr val="C0C0C0"/>
                  </a:outerShdw>
                </a:effectLst>
                <a:latin typeface="微软雅黑" pitchFamily="34" charset="-122"/>
                <a:ea typeface="微软雅黑" pitchFamily="34" charset="-122"/>
                <a:cs typeface="+mn-cs"/>
              </a:rPr>
              <a:t>鲁迅</a:t>
            </a:r>
            <a:r>
              <a:rPr lang="en-US" altLang="x-none" sz="3600" b="1" noProof="1">
                <a:solidFill>
                  <a:srgbClr val="FF0000"/>
                </a:solidFill>
                <a:effectLst>
                  <a:outerShdw blurRad="38100" dist="38100" dir="2700000">
                    <a:srgbClr val="C0C0C0"/>
                  </a:outerShdw>
                </a:effectLst>
                <a:latin typeface="微软雅黑" pitchFamily="34" charset="-122"/>
                <a:ea typeface="微软雅黑" pitchFamily="34" charset="-122"/>
                <a:cs typeface="+mn-cs"/>
              </a:rPr>
              <a:t>《</a:t>
            </a:r>
            <a:r>
              <a:rPr lang="zh-CN" altLang="en-US" sz="3600" b="1" noProof="1">
                <a:solidFill>
                  <a:srgbClr val="FF0000"/>
                </a:solidFill>
                <a:effectLst>
                  <a:outerShdw blurRad="38100" dist="38100" dir="2700000">
                    <a:srgbClr val="C0C0C0"/>
                  </a:outerShdw>
                </a:effectLst>
                <a:latin typeface="微软雅黑" pitchFamily="34" charset="-122"/>
                <a:ea typeface="微软雅黑" pitchFamily="34" charset="-122"/>
                <a:cs typeface="+mn-cs"/>
              </a:rPr>
              <a:t>狂人日记</a:t>
            </a:r>
            <a:r>
              <a:rPr lang="en-US" altLang="x-none" sz="3600" b="1" noProof="1">
                <a:solidFill>
                  <a:srgbClr val="FF0000"/>
                </a:solidFill>
                <a:effectLst>
                  <a:outerShdw blurRad="38100" dist="38100" dir="2700000">
                    <a:srgbClr val="C0C0C0"/>
                  </a:outerShdw>
                </a:effectLst>
                <a:latin typeface="微软雅黑" pitchFamily="34" charset="-122"/>
                <a:ea typeface="微软雅黑" pitchFamily="34" charset="-122"/>
                <a:cs typeface="+mn-cs"/>
              </a:rPr>
              <a:t>》</a:t>
            </a:r>
            <a:endParaRPr lang="en-US" altLang="x-none" sz="3600" b="1" noProof="1">
              <a:solidFill>
                <a:srgbClr val="FF0000"/>
              </a:solidFill>
              <a:effectLst>
                <a:outerShdw blurRad="38100" dist="38100" dir="2700000">
                  <a:srgbClr val="C0C0C0"/>
                </a:outerShdw>
              </a:effectLst>
              <a:latin typeface="微软雅黑" pitchFamily="34" charset="-122"/>
              <a:ea typeface="微软雅黑" pitchFamily="34" charset="-122"/>
            </a:endParaRPr>
          </a:p>
        </p:txBody>
      </p:sp>
      <p:sp>
        <p:nvSpPr>
          <p:cNvPr id="8" name="文本框 7">
            <a:extLst>
              <a:ext uri="{FF2B5EF4-FFF2-40B4-BE49-F238E27FC236}">
                <a16:creationId xmlns:a16="http://schemas.microsoft.com/office/drawing/2014/main" id="{E5675294-A3D9-47D6-B187-46C8B60A52E0}"/>
              </a:ext>
            </a:extLst>
          </p:cNvPr>
          <p:cNvSpPr txBox="1"/>
          <p:nvPr/>
        </p:nvSpPr>
        <p:spPr>
          <a:xfrm>
            <a:off x="4194053" y="387005"/>
            <a:ext cx="3201045"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探究小说的主题</a:t>
            </a:r>
          </a:p>
        </p:txBody>
      </p:sp>
      <p:pic>
        <p:nvPicPr>
          <p:cNvPr id="9" name="图片 8">
            <a:extLst>
              <a:ext uri="{FF2B5EF4-FFF2-40B4-BE49-F238E27FC236}">
                <a16:creationId xmlns:a16="http://schemas.microsoft.com/office/drawing/2014/main" id="{972D5DC4-ACA5-49B8-AE24-94D8DAB5D5CC}"/>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3959156"/>
            <a:ext cx="2266142" cy="297822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iterate type="lt">
                                    <p:tmPct val="0"/>
                                  </p:iterate>
                                  <p:childTnLst>
                                    <p:set>
                                      <p:cBhvr>
                                        <p:cTn id="6" dur="1" fill="hold">
                                          <p:stCondLst>
                                            <p:cond delay="0"/>
                                          </p:stCondLst>
                                        </p:cTn>
                                        <p:tgtEl>
                                          <p:spTgt spid="24579">
                                            <p:txEl>
                                              <p:pRg st="0" end="0"/>
                                            </p:txEl>
                                          </p:spTgt>
                                        </p:tgtEl>
                                        <p:attrNameLst>
                                          <p:attrName>style.visibility</p:attrName>
                                        </p:attrNameLst>
                                      </p:cBhvr>
                                      <p:to>
                                        <p:strVal val="visible"/>
                                      </p:to>
                                    </p:set>
                                    <p:animEffect transition="in" filter="wedge">
                                      <p:cBhvr>
                                        <p:cTn id="7" dur="2000"/>
                                        <p:tgtEl>
                                          <p:spTgt spid="24579">
                                            <p:txEl>
                                              <p:pRg st="0" end="0"/>
                                            </p:txEl>
                                          </p:spTgt>
                                        </p:tgtEl>
                                      </p:cBhvr>
                                    </p:animEffect>
                                  </p:childTnLst>
                                </p:cTn>
                              </p:par>
                              <p:par>
                                <p:cTn id="8" presetID="20" presetClass="entr" presetSubtype="0" fill="hold" grpId="0" nodeType="withEffect">
                                  <p:stCondLst>
                                    <p:cond delay="0"/>
                                  </p:stCondLst>
                                  <p:iterate type="lt">
                                    <p:tmPct val="0"/>
                                  </p:iterate>
                                  <p:childTnLst>
                                    <p:set>
                                      <p:cBhvr>
                                        <p:cTn id="9" dur="1" fill="hold">
                                          <p:stCondLst>
                                            <p:cond delay="0"/>
                                          </p:stCondLst>
                                        </p:cTn>
                                        <p:tgtEl>
                                          <p:spTgt spid="24579">
                                            <p:txEl>
                                              <p:pRg st="1" end="1"/>
                                            </p:txEl>
                                          </p:spTgt>
                                        </p:tgtEl>
                                        <p:attrNameLst>
                                          <p:attrName>style.visibility</p:attrName>
                                        </p:attrNameLst>
                                      </p:cBhvr>
                                      <p:to>
                                        <p:strVal val="visible"/>
                                      </p:to>
                                    </p:set>
                                    <p:animEffect transition="in" filter="wedge">
                                      <p:cBhvr>
                                        <p:cTn id="10" dur="2000"/>
                                        <p:tgtEl>
                                          <p:spTgt spid="24579">
                                            <p:txEl>
                                              <p:pRg st="1" end="1"/>
                                            </p:txEl>
                                          </p:spTgt>
                                        </p:tgtEl>
                                      </p:cBhvr>
                                    </p:animEffect>
                                  </p:childTnLst>
                                </p:cTn>
                              </p:par>
                              <p:par>
                                <p:cTn id="11" presetID="10" presetClass="entr" presetSubtype="0" fill="hold" nodeType="withEffect">
                                  <p:stCondLst>
                                    <p:cond delay="2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uiExpand="1" build="allAtOnce"/>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文本框 21"/>
          <p:cNvSpPr txBox="1"/>
          <p:nvPr/>
        </p:nvSpPr>
        <p:spPr>
          <a:xfrm>
            <a:off x="1775534" y="3848808"/>
            <a:ext cx="7963270" cy="1884618"/>
          </a:xfrm>
          <a:prstGeom prst="rect">
            <a:avLst/>
          </a:prstGeom>
          <a:solidFill>
            <a:schemeClr val="bg1"/>
          </a:solidFill>
          <a:effectLst/>
        </p:spPr>
        <p:txBody>
          <a:bodyPr wrap="square" rtlCol="0">
            <a:spAutoFit/>
          </a:bodyPr>
          <a:lstStyle/>
          <a:p>
            <a:pPr indent="457200">
              <a:lnSpc>
                <a:spcPct val="150000"/>
              </a:lnSpc>
            </a:pPr>
            <a:r>
              <a:rPr lang="zh-CN" altLang="en-US" sz="2000">
                <a:latin typeface="Microsoft YaHei" panose="020b0503020204020204" pitchFamily="34" charset="-122"/>
                <a:ea typeface="Microsoft YaHei" panose="020b0503020204020204" pitchFamily="34" charset="-122"/>
                <a:sym typeface="+mn-ea"/>
              </a:rPr>
              <a:t>小说通过描述祥林嫂悲惨的一生，表现了作者对受压迫妇女的同情以及对封建思想封建礼教的无情揭露。也阐述了像文中的“我”一样的启蒙知识分子，对当时人们自私自利以及世态炎凉的这一社会现状的无动于衷和不知所措。</a:t>
            </a:r>
          </a:p>
        </p:txBody>
      </p:sp>
      <p:sp>
        <p:nvSpPr>
          <p:cNvPr id="19" name="文本框 18">
            <a:extLst>
              <a:ext uri="{FF2B5EF4-FFF2-40B4-BE49-F238E27FC236}">
                <a16:creationId xmlns:a16="http://schemas.microsoft.com/office/drawing/2014/main" id="{1A74FB89-E978-0B40-AEBC-CF9DFBD0B113}"/>
              </a:ext>
            </a:extLst>
          </p:cNvPr>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Microsoft YaHei" panose="020b0503020204020204" pitchFamily="34" charset="-122"/>
                <a:ea typeface="Microsoft YaHei" panose="020b0503020204020204" pitchFamily="34" charset="-122"/>
              </a:rPr>
              <a:t>明晰主旨</a:t>
            </a:r>
          </a:p>
        </p:txBody>
      </p:sp>
      <p:sp>
        <p:nvSpPr>
          <p:cNvPr id="18" name="矩形 17">
            <a:extLst>
              <a:ext uri="{FF2B5EF4-FFF2-40B4-BE49-F238E27FC236}">
                <a16:creationId xmlns:a16="http://schemas.microsoft.com/office/drawing/2014/main" id="{EF9F86FD-6A7D-1041-9AE0-8D2613087BB5}"/>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1" name="图片 10">
            <a:extLst>
              <a:ext uri="{FF2B5EF4-FFF2-40B4-BE49-F238E27FC236}">
                <a16:creationId xmlns:a16="http://schemas.microsoft.com/office/drawing/2014/main" id="{AE49E50E-3182-2C46-BF4E-7849D203FC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50163" y="1178606"/>
            <a:ext cx="4360904" cy="2441059"/>
          </a:xfrm>
          <a:prstGeom prst="rect">
            <a:avLst/>
          </a:prstGeom>
          <a:ln>
            <a:noFill/>
          </a:ln>
          <a:effectLst>
            <a:outerShdw blurRad="190500" algn="tl" rotWithShape="0">
              <a:srgbClr val="000000">
                <a:alpha val="70000"/>
              </a:srgbClr>
            </a:outerShdw>
          </a:effectLst>
        </p:spPr>
      </p:pic>
      <p:pic>
        <p:nvPicPr>
          <p:cNvPr id="6" name="图片 5">
            <a:extLst>
              <a:ext uri="{FF2B5EF4-FFF2-40B4-BE49-F238E27FC236}">
                <a16:creationId xmlns:a16="http://schemas.microsoft.com/office/drawing/2014/main" id="{DDDF59C8-A5EC-4ECC-A329-02A493ADB19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011923" y="3715967"/>
            <a:ext cx="3180077" cy="3142034"/>
          </a:xfrm>
          <a:prstGeom prst="rect">
            <a:avLst/>
          </a:prstGeom>
        </p:spPr>
      </p:pic>
    </p:spTree>
    <p:extLst>
      <p:ext uri="{BB962C8B-B14F-4D97-AF65-F5344CB8AC3E}">
        <p14:creationId xmlns:p14="http://schemas.microsoft.com/office/powerpoint/2010/main" val="21129634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42"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843" name="文本框 13316"/>
          <p:cNvSpPr txBox="1"/>
          <p:nvPr/>
        </p:nvSpPr>
        <p:spPr>
          <a:xfrm>
            <a:off x="5920740" y="313055"/>
            <a:ext cx="5718175" cy="768350"/>
          </a:xfrm>
          <a:prstGeom prst="rect">
            <a:avLst/>
          </a:prstGeom>
        </p:spPr>
        <p:style>
          <a:lnRef idx="1">
            <a:schemeClr val="accent2"/>
          </a:lnRef>
          <a:fillRef idx="2">
            <a:schemeClr val="accent2"/>
          </a:fillRef>
          <a:effectRef idx="1">
            <a:schemeClr val="accent2"/>
          </a:effectRef>
          <a:fontRef idx="minor">
            <a:schemeClr val="dk1"/>
          </a:fontRef>
        </p:style>
        <p:txBody>
          <a:bodyPr wrap="square" anchor="t">
            <a:spAutoFit/>
          </a:bodyPr>
          <a:lstStyle/>
          <a:p>
            <a:pPr algn="ctr">
              <a:spcBef>
                <a:spcPct val="50000"/>
              </a:spcBef>
            </a:pPr>
            <a:r>
              <a:rPr lang="zh-CN" altLang="en-US" sz="4400" b="1">
                <a:solidFill>
                  <a:srgbClr val="FF0000"/>
                </a:solidFill>
                <a:latin typeface="微软雅黑" pitchFamily="34" charset="-122"/>
                <a:ea typeface="微软雅黑" pitchFamily="34" charset="-122"/>
                <a:hlinkClick r:id="rId2"/>
              </a:rPr>
              <a:t>祥林嫂怒砍门槛</a:t>
            </a:r>
            <a:endParaRPr lang="zh-CN" altLang="en-US" sz="4400" b="1">
              <a:solidFill>
                <a:srgbClr val="FF0000"/>
              </a:solidFill>
              <a:latin typeface="微软雅黑" pitchFamily="34" charset="-122"/>
              <a:ea typeface="微软雅黑" pitchFamily="34" charset="-122"/>
            </a:endParaRPr>
          </a:p>
        </p:txBody>
      </p:sp>
      <p:sp>
        <p:nvSpPr>
          <p:cNvPr id="36868" name="文本框 13317"/>
          <p:cNvSpPr txBox="1"/>
          <p:nvPr/>
        </p:nvSpPr>
        <p:spPr>
          <a:xfrm>
            <a:off x="401955" y="2221230"/>
            <a:ext cx="3999230" cy="3748446"/>
          </a:xfrm>
          <a:prstGeom prst="roundRect">
            <a:avLst/>
          </a:prstGeom>
          <a:noFill/>
          <a:ln w="9525">
            <a:solidFill>
              <a:schemeClr val="tx1"/>
            </a:solidFill>
            <a:prstDash val="sysDash"/>
          </a:ln>
          <a:effectLst>
            <a:glow rad="228600">
              <a:schemeClr val="accent2">
                <a:satMod val="175000"/>
                <a:alpha val="40000"/>
              </a:schemeClr>
            </a:glow>
          </a:effectLst>
        </p:spPr>
        <p:txBody>
          <a:bodyPr wrap="square" anchor="t">
            <a:spAutoFit/>
          </a:bodyPr>
          <a:lstStyle/>
          <a:p>
            <a:pPr>
              <a:lnSpc>
                <a:spcPct val="150000"/>
              </a:lnSpc>
              <a:spcBef>
                <a:spcPct val="50000"/>
              </a:spcBef>
            </a:pPr>
            <a:r>
              <a:rPr lang="zh-CN" altLang="en-US" sz="2400" b="1">
                <a:solidFill>
                  <a:srgbClr val="002060"/>
                </a:solidFill>
                <a:latin typeface="微软雅黑" pitchFamily="34" charset="-122"/>
                <a:ea typeface="微软雅黑" pitchFamily="34" charset="-122"/>
              </a:rPr>
              <a:t>电影</a:t>
            </a:r>
            <a:r>
              <a:rPr lang="en-US" altLang="zh-CN" sz="2400" b="1">
                <a:solidFill>
                  <a:srgbClr val="002060"/>
                </a:solidFill>
                <a:latin typeface="微软雅黑" pitchFamily="34" charset="-122"/>
                <a:ea typeface="微软雅黑" pitchFamily="34" charset="-122"/>
              </a:rPr>
              <a:t>《</a:t>
            </a:r>
            <a:r>
              <a:rPr lang="zh-CN" altLang="en-US" sz="2400" b="1">
                <a:solidFill>
                  <a:srgbClr val="002060"/>
                </a:solidFill>
                <a:latin typeface="微软雅黑" pitchFamily="34" charset="-122"/>
                <a:ea typeface="微软雅黑" pitchFamily="34" charset="-122"/>
              </a:rPr>
              <a:t>祝福</a:t>
            </a:r>
            <a:r>
              <a:rPr lang="en-US" altLang="zh-CN" sz="2400" b="1">
                <a:solidFill>
                  <a:srgbClr val="002060"/>
                </a:solidFill>
                <a:latin typeface="微软雅黑" pitchFamily="34" charset="-122"/>
                <a:ea typeface="微软雅黑" pitchFamily="34" charset="-122"/>
              </a:rPr>
              <a:t>》</a:t>
            </a:r>
            <a:r>
              <a:rPr lang="zh-CN" altLang="en-US" sz="2400" b="1">
                <a:solidFill>
                  <a:srgbClr val="002060"/>
                </a:solidFill>
                <a:latin typeface="微软雅黑" pitchFamily="34" charset="-122"/>
                <a:ea typeface="微软雅黑" pitchFamily="34" charset="-122"/>
              </a:rPr>
              <a:t>有这样一个情节：祥林嫂捐了门槛，仍然被禁止参与祭祀活动，于是拿起菜刀，跑到土地庙怒砍门槛。你觉得增添这个情节妥当吗？</a:t>
            </a:r>
            <a:r>
              <a:rPr lang="zh-CN" altLang="en-US" sz="2400">
                <a:latin typeface="楷体_GB2312" pitchFamily="1" charset="-122"/>
                <a:ea typeface="楷体_GB2312" pitchFamily="1" charset="-122"/>
              </a:rPr>
              <a:t> </a:t>
            </a:r>
          </a:p>
        </p:txBody>
      </p:sp>
      <p:pic>
        <p:nvPicPr>
          <p:cNvPr id="11" name="图片 1" descr="2806024042845746013"/>
          <p:cNvPicPr>
            <a:picLocks noChangeAspect="1"/>
          </p:cNvPicPr>
          <p:nvPr/>
        </p:nvPicPr>
        <p:blipFill>
          <a:blip r:embed="rId3"/>
          <a:stretch>
            <a:fillRect/>
          </a:stretch>
        </p:blipFill>
        <p:spPr>
          <a:xfrm>
            <a:off x="4775835" y="2221230"/>
            <a:ext cx="6863080" cy="3805555"/>
          </a:xfrm>
          <a:prstGeom prst="roundRect">
            <a:avLst/>
          </a:prstGeom>
          <a:noFill/>
          <a:ln w="9525">
            <a:noFill/>
          </a:ln>
        </p:spPr>
      </p:pic>
      <p:sp>
        <p:nvSpPr>
          <p:cNvPr id="12" name="文本框 11">
            <a:extLst>
              <a:ext uri="{FF2B5EF4-FFF2-40B4-BE49-F238E27FC236}">
                <a16:creationId xmlns:a16="http://schemas.microsoft.com/office/drawing/2014/main" id="{3EB1F31E-BF57-423A-B977-120621E69E6B}"/>
              </a:ext>
            </a:extLst>
          </p:cNvPr>
          <p:cNvSpPr txBox="1"/>
          <p:nvPr/>
        </p:nvSpPr>
        <p:spPr>
          <a:xfrm>
            <a:off x="1075853" y="568811"/>
            <a:ext cx="245746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布置作业</a:t>
            </a:r>
          </a:p>
        </p:txBody>
      </p:sp>
      <p:pic>
        <p:nvPicPr>
          <p:cNvPr id="36869" name="New picture"/>
          <p:cNvPicPr/>
          <p:nvPr/>
        </p:nvPicPr>
        <p:blipFill>
          <a:blip r:embed="rId4"/>
          <a:stretch>
            <a:fillRect/>
          </a:stretch>
        </p:blipFill>
        <p:spPr>
          <a:xfrm>
            <a:off x="11849100" y="10312400"/>
            <a:ext cx="304800" cy="2286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6868"/>
                                        </p:tgtEl>
                                        <p:attrNameLst>
                                          <p:attrName>style.visibility</p:attrName>
                                        </p:attrNameLst>
                                      </p:cBhvr>
                                      <p:to>
                                        <p:strVal val="visible"/>
                                      </p:to>
                                    </p:set>
                                    <p:animEffect transition="in" filter="wedge">
                                      <p:cBhvr>
                                        <p:cTn id="7" dur="2000"/>
                                        <p:tgtEl>
                                          <p:spTgt spid="3686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5843"/>
                                        </p:tgtEl>
                                        <p:attrNameLst>
                                          <p:attrName>style.visibility</p:attrName>
                                        </p:attrNameLst>
                                      </p:cBhvr>
                                      <p:to>
                                        <p:strVal val="visible"/>
                                      </p:to>
                                    </p:set>
                                    <p:animEffect transition="in" filter="checkerboard(across)">
                                      <p:cBhvr>
                                        <p:cTn id="12" dur="500"/>
                                        <p:tgtEl>
                                          <p:spTgt spid="3584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edge">
                                      <p:cBhvr>
                                        <p:cTn id="1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p:bldP spid="36868"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281572" y="1119085"/>
            <a:ext cx="7296978" cy="4654608"/>
          </a:xfrm>
          <a:prstGeom prst="rect">
            <a:avLst/>
          </a:prstGeom>
          <a:noFill/>
        </p:spPr>
        <p:txBody>
          <a:bodyPr wrap="square" rtlCol="0">
            <a:spAutoFit/>
          </a:bodyPr>
          <a:lstStyle/>
          <a:p>
            <a:pPr indent="457200">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鲁迅（</a:t>
            </a:r>
            <a:r>
              <a:rPr lang="en-US" altLang="zh-CN" sz="2000" b="1">
                <a:solidFill>
                  <a:srgbClr val="C00000"/>
                </a:solidFill>
                <a:latin typeface="Microsoft YaHei" panose="020b0503020204020204" pitchFamily="34" charset="-122"/>
                <a:ea typeface="Microsoft YaHei" panose="020b0503020204020204" pitchFamily="34" charset="-122"/>
              </a:rPr>
              <a:t>1881</a:t>
            </a:r>
            <a:r>
              <a:rPr lang="zh-CN" altLang="en-US" sz="2000" b="1">
                <a:solidFill>
                  <a:srgbClr val="C00000"/>
                </a:solidFill>
                <a:latin typeface="Microsoft YaHei" panose="020b0503020204020204" pitchFamily="34" charset="-122"/>
                <a:ea typeface="Microsoft YaHei" panose="020b0503020204020204" pitchFamily="34" charset="-122"/>
              </a:rPr>
              <a:t>年</a:t>
            </a:r>
            <a:r>
              <a:rPr lang="en-US" altLang="zh-CN" sz="2000" b="1">
                <a:solidFill>
                  <a:srgbClr val="C00000"/>
                </a:solidFill>
                <a:latin typeface="Microsoft YaHei" panose="020b0503020204020204" pitchFamily="34" charset="-122"/>
                <a:ea typeface="Microsoft YaHei" panose="020b0503020204020204" pitchFamily="34" charset="-122"/>
              </a:rPr>
              <a:t>9</a:t>
            </a:r>
            <a:r>
              <a:rPr lang="zh-CN" altLang="en-US" sz="2000" b="1">
                <a:solidFill>
                  <a:srgbClr val="C00000"/>
                </a:solidFill>
                <a:latin typeface="Microsoft YaHei" panose="020b0503020204020204" pitchFamily="34" charset="-122"/>
                <a:ea typeface="Microsoft YaHei" panose="020b0503020204020204" pitchFamily="34" charset="-122"/>
              </a:rPr>
              <a:t>月</a:t>
            </a:r>
            <a:r>
              <a:rPr lang="en-US" altLang="zh-CN" sz="2000" b="1">
                <a:solidFill>
                  <a:srgbClr val="C00000"/>
                </a:solidFill>
                <a:latin typeface="Microsoft YaHei" panose="020b0503020204020204" pitchFamily="34" charset="-122"/>
                <a:ea typeface="Microsoft YaHei" panose="020b0503020204020204" pitchFamily="34" charset="-122"/>
              </a:rPr>
              <a:t>25</a:t>
            </a:r>
            <a:r>
              <a:rPr lang="zh-CN" altLang="en-US" sz="2000" b="1">
                <a:solidFill>
                  <a:srgbClr val="C00000"/>
                </a:solidFill>
                <a:latin typeface="Microsoft YaHei" panose="020b0503020204020204" pitchFamily="34" charset="-122"/>
                <a:ea typeface="Microsoft YaHei" panose="020b0503020204020204" pitchFamily="34" charset="-122"/>
              </a:rPr>
              <a:t>日～</a:t>
            </a:r>
            <a:r>
              <a:rPr lang="en-US" altLang="zh-CN" sz="2000" b="1">
                <a:solidFill>
                  <a:srgbClr val="C00000"/>
                </a:solidFill>
                <a:latin typeface="Microsoft YaHei" panose="020b0503020204020204" pitchFamily="34" charset="-122"/>
                <a:ea typeface="Microsoft YaHei" panose="020b0503020204020204" pitchFamily="34" charset="-122"/>
              </a:rPr>
              <a:t>1936</a:t>
            </a:r>
            <a:r>
              <a:rPr lang="zh-CN" altLang="en-US" sz="2000" b="1">
                <a:solidFill>
                  <a:srgbClr val="C00000"/>
                </a:solidFill>
                <a:latin typeface="Microsoft YaHei" panose="020b0503020204020204" pitchFamily="34" charset="-122"/>
                <a:ea typeface="Microsoft YaHei" panose="020b0503020204020204" pitchFamily="34" charset="-122"/>
              </a:rPr>
              <a:t>年</a:t>
            </a:r>
            <a:r>
              <a:rPr lang="en-US" altLang="zh-CN" sz="2000" b="1">
                <a:solidFill>
                  <a:srgbClr val="C00000"/>
                </a:solidFill>
                <a:latin typeface="Microsoft YaHei" panose="020b0503020204020204" pitchFamily="34" charset="-122"/>
                <a:ea typeface="Microsoft YaHei" panose="020b0503020204020204" pitchFamily="34" charset="-122"/>
              </a:rPr>
              <a:t>10</a:t>
            </a:r>
            <a:r>
              <a:rPr lang="zh-CN" altLang="en-US" sz="2000" b="1">
                <a:solidFill>
                  <a:srgbClr val="C00000"/>
                </a:solidFill>
                <a:latin typeface="Microsoft YaHei" panose="020b0503020204020204" pitchFamily="34" charset="-122"/>
                <a:ea typeface="Microsoft YaHei" panose="020b0503020204020204" pitchFamily="34" charset="-122"/>
              </a:rPr>
              <a:t>月</a:t>
            </a:r>
            <a:r>
              <a:rPr lang="en-US" altLang="zh-CN" sz="2000" b="1">
                <a:solidFill>
                  <a:srgbClr val="C00000"/>
                </a:solidFill>
                <a:latin typeface="Microsoft YaHei" panose="020b0503020204020204" pitchFamily="34" charset="-122"/>
                <a:ea typeface="Microsoft YaHei" panose="020b0503020204020204" pitchFamily="34" charset="-122"/>
              </a:rPr>
              <a:t>19</a:t>
            </a:r>
            <a:r>
              <a:rPr lang="zh-CN" altLang="en-US" sz="2000" b="1">
                <a:solidFill>
                  <a:srgbClr val="C00000"/>
                </a:solidFill>
                <a:latin typeface="Microsoft YaHei" panose="020b0503020204020204" pitchFamily="34" charset="-122"/>
                <a:ea typeface="Microsoft YaHei" panose="020b0503020204020204" pitchFamily="34" charset="-122"/>
              </a:rPr>
              <a:t>日），原名周樟寿，后改名周树人，字豫山，后改字豫才，浙江绍兴人。著名文学家、思想家、革命家、民主战士，新文化运动的重要参与者，中国现代文学的奠基人之一。</a:t>
            </a:r>
          </a:p>
          <a:p>
            <a:pPr indent="457200">
              <a:lnSpc>
                <a:spcPct val="150000"/>
              </a:lnSpc>
            </a:pPr>
            <a:r>
              <a:rPr lang="zh-CN" altLang="en-US" sz="2000">
                <a:latin typeface="Microsoft YaHei" panose="020b0503020204020204" pitchFamily="34" charset="-122"/>
                <a:ea typeface="Microsoft YaHei" panose="020b0503020204020204" pitchFamily="34" charset="-122"/>
              </a:rPr>
              <a:t>鲁迅一生在文学创作、文学批评、思想研究、文学史研究、翻译、美术理论引进、基础科学介绍和古籍校勘与研究等多个领域具有重大贡献。他对于五四运动以后的中国社会思想文化发展具有重大影响，蜚声世界文坛，尤其在韩国、日本思想文化领域有极其重要的地位和影响，被誉为“二十世纪东亚文化地图上占最大领土的作家”。 </a:t>
            </a:r>
          </a:p>
        </p:txBody>
      </p:sp>
      <p:sp>
        <p:nvSpPr>
          <p:cNvPr id="10" name="矩形 9">
            <a:extLst>
              <a:ext uri="{FF2B5EF4-FFF2-40B4-BE49-F238E27FC236}">
                <a16:creationId xmlns:a16="http://schemas.microsoft.com/office/drawing/2014/main" id="{CAAEE797-2C15-6243-9AD0-067D9E85500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a:extLst>
              <a:ext uri="{FF2B5EF4-FFF2-40B4-BE49-F238E27FC236}">
                <a16:creationId xmlns:a16="http://schemas.microsoft.com/office/drawing/2014/main" id="{6D34DAAF-51DA-D441-97FF-B4C531C8F157}"/>
              </a:ext>
            </a:extLst>
          </p:cNvPr>
          <p:cNvSpPr txBox="1"/>
          <p:nvPr/>
        </p:nvSpPr>
        <p:spPr>
          <a:xfrm>
            <a:off x="1674164" y="664345"/>
            <a:ext cx="1764223"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b="1">
                <a:solidFill>
                  <a:schemeClr val="bg1">
                    <a:lumMod val="50000"/>
                  </a:schemeClr>
                </a:solidFill>
                <a:latin typeface="Microsoft YaHei" panose="020b0503020204020204" pitchFamily="34" charset="-122"/>
                <a:ea typeface="Microsoft YaHei" panose="020b0503020204020204" pitchFamily="34" charset="-122"/>
              </a:rPr>
              <a:t>了解作者</a:t>
            </a:r>
          </a:p>
        </p:txBody>
      </p:sp>
      <p:pic>
        <p:nvPicPr>
          <p:cNvPr id="3" name="图片 2">
            <a:extLst>
              <a:ext uri="{FF2B5EF4-FFF2-40B4-BE49-F238E27FC236}">
                <a16:creationId xmlns:a16="http://schemas.microsoft.com/office/drawing/2014/main" id="{36EC9A71-7A8F-1047-928F-D77D894B74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7173" y="2114551"/>
            <a:ext cx="3118700" cy="232089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6" name="图片 15"/>
          <p:cNvPicPr>
            <a:picLocks noChangeAspect="1"/>
          </p:cNvPicPr>
          <p:nvPr/>
        </p:nvPicPr>
        <p:blipFill>
          <a:blip r:embed="rId2"/>
          <a:stretch>
            <a:fillRect/>
          </a:stretch>
        </p:blipFill>
        <p:spPr>
          <a:xfrm>
            <a:off x="47217" y="3270121"/>
            <a:ext cx="4109060" cy="963251"/>
          </a:xfrm>
          <a:prstGeom prst="rect">
            <a:avLst/>
          </a:prstGeom>
        </p:spPr>
      </p:pic>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09784" y="636539"/>
            <a:ext cx="3127645" cy="6221461"/>
          </a:xfrm>
          <a:prstGeom prst="rect">
            <a:avLst/>
          </a:prstGeom>
        </p:spPr>
      </p:pic>
      <p:sp>
        <p:nvSpPr>
          <p:cNvPr id="7" name="淘宝网chenying0907出品 6"/>
          <p:cNvSpPr txBox="1"/>
          <p:nvPr/>
        </p:nvSpPr>
        <p:spPr>
          <a:xfrm>
            <a:off x="4428888" y="2391117"/>
            <a:ext cx="6470248" cy="3269613"/>
          </a:xfrm>
          <a:prstGeom prst="rect">
            <a:avLst/>
          </a:prstGeom>
          <a:noFill/>
        </p:spPr>
        <p:txBody>
          <a:bodyPr wrap="square" rtlCol="0">
            <a:spAutoFit/>
          </a:bodyPr>
          <a:lstStyle/>
          <a:p>
            <a:pPr indent="457200">
              <a:lnSpc>
                <a:spcPct val="150000"/>
              </a:lnSpc>
            </a:pPr>
            <a:r>
              <a:rPr lang="en-US" altLang="zh-CN" sz="2000" b="1">
                <a:solidFill>
                  <a:srgbClr val="C00000"/>
                </a:solidFill>
                <a:latin typeface="Microsoft YaHei" panose="020b0503020204020204" pitchFamily="34" charset="-122"/>
                <a:ea typeface="Microsoft YaHei" panose="020b0503020204020204" pitchFamily="34" charset="-122"/>
                <a:sym typeface="+mn-ea"/>
              </a:rPr>
              <a:t>20</a:t>
            </a:r>
            <a:r>
              <a:rPr lang="zh-CN" altLang="en-US" sz="2000" b="1">
                <a:solidFill>
                  <a:srgbClr val="C00000"/>
                </a:solidFill>
                <a:latin typeface="Microsoft YaHei" panose="020b0503020204020204" pitchFamily="34" charset="-122"/>
                <a:ea typeface="Microsoft YaHei" panose="020b0503020204020204" pitchFamily="34" charset="-122"/>
                <a:sym typeface="+mn-ea"/>
              </a:rPr>
              <a:t>世纪</a:t>
            </a:r>
            <a:r>
              <a:rPr lang="en-US" altLang="zh-CN" sz="2000" b="1">
                <a:solidFill>
                  <a:srgbClr val="C00000"/>
                </a:solidFill>
                <a:latin typeface="Microsoft YaHei" panose="020b0503020204020204" pitchFamily="34" charset="-122"/>
                <a:ea typeface="Microsoft YaHei" panose="020b0503020204020204" pitchFamily="34" charset="-122"/>
                <a:sym typeface="+mn-ea"/>
              </a:rPr>
              <a:t>20</a:t>
            </a:r>
            <a:r>
              <a:rPr lang="zh-CN" altLang="en-US" sz="2000" b="1">
                <a:solidFill>
                  <a:srgbClr val="C00000"/>
                </a:solidFill>
                <a:latin typeface="Microsoft YaHei" panose="020b0503020204020204" pitchFamily="34" charset="-122"/>
                <a:ea typeface="Microsoft YaHei" panose="020b0503020204020204" pitchFamily="34" charset="-122"/>
                <a:sym typeface="+mn-ea"/>
              </a:rPr>
              <a:t>年代，</a:t>
            </a:r>
            <a:r>
              <a:rPr lang="zh-CN" altLang="en-US" sz="2000" b="1">
                <a:latin typeface="Microsoft YaHei" panose="020b0503020204020204" pitchFamily="34" charset="-122"/>
                <a:ea typeface="Microsoft YaHei" panose="020b0503020204020204" pitchFamily="34" charset="-122"/>
                <a:sym typeface="+mn-ea"/>
              </a:rPr>
              <a:t>虽然中国的帝制政权被推翻，但封建社会的基础并没有被彻底摧毁，中国的广大人民，尤其是农民，日益贫困化，过着饥寒交迫的生活。</a:t>
            </a:r>
            <a:r>
              <a:rPr lang="zh-CN" altLang="en-US" sz="2000" b="1">
                <a:solidFill>
                  <a:srgbClr val="C00000"/>
                </a:solidFill>
                <a:latin typeface="Microsoft YaHei" panose="020b0503020204020204" pitchFamily="34" charset="-122"/>
                <a:ea typeface="Microsoft YaHei" panose="020b0503020204020204" pitchFamily="34" charset="-122"/>
                <a:sym typeface="+mn-ea"/>
              </a:rPr>
              <a:t>宗法观念、封建礼教等这些中国两千多年遗留下来的腐朽、愚昧的封建思想仍然是套在人民，尤其是妇女头上的精神枷锁。</a:t>
            </a:r>
            <a:r>
              <a:rPr lang="zh-CN" altLang="en-US" sz="2000" b="1">
                <a:latin typeface="Microsoft YaHei" panose="020b0503020204020204" pitchFamily="34" charset="-122"/>
                <a:ea typeface="Microsoft YaHei" panose="020b0503020204020204" pitchFamily="34" charset="-122"/>
                <a:sym typeface="+mn-ea"/>
              </a:rPr>
              <a:t>鲁迅选取妇女题材，写作了</a:t>
            </a:r>
            <a:r>
              <a:rPr lang="en-US" altLang="zh-CN" sz="2000" b="1">
                <a:latin typeface="Microsoft YaHei" panose="020b0503020204020204" pitchFamily="34" charset="-122"/>
                <a:ea typeface="Microsoft YaHei" panose="020b0503020204020204" pitchFamily="34" charset="-122"/>
                <a:sym typeface="+mn-ea"/>
              </a:rPr>
              <a:t>《</a:t>
            </a:r>
            <a:r>
              <a:rPr lang="zh-CN" altLang="en-US" sz="2000" b="1">
                <a:latin typeface="Microsoft YaHei" panose="020b0503020204020204" pitchFamily="34" charset="-122"/>
                <a:ea typeface="Microsoft YaHei" panose="020b0503020204020204" pitchFamily="34" charset="-122"/>
                <a:sym typeface="+mn-ea"/>
              </a:rPr>
              <a:t>祝福</a:t>
            </a:r>
            <a:r>
              <a:rPr lang="en-US" altLang="zh-CN" sz="2000" b="1">
                <a:latin typeface="Microsoft YaHei" panose="020b0503020204020204" pitchFamily="34" charset="-122"/>
                <a:ea typeface="Microsoft YaHei" panose="020b0503020204020204" pitchFamily="34" charset="-122"/>
                <a:sym typeface="+mn-ea"/>
              </a:rPr>
              <a:t>》</a:t>
            </a:r>
            <a:r>
              <a:rPr lang="zh-CN" altLang="en-US" sz="2000" b="1">
                <a:latin typeface="Microsoft YaHei" panose="020b0503020204020204" pitchFamily="34" charset="-122"/>
                <a:ea typeface="Microsoft YaHei" panose="020b0503020204020204" pitchFamily="34" charset="-122"/>
                <a:sym typeface="+mn-ea"/>
              </a:rPr>
              <a:t>这篇小说，目的也就在于深刻地揭露封建思想文化的流弊和余毒。</a:t>
            </a:r>
          </a:p>
        </p:txBody>
      </p:sp>
      <p:sp>
        <p:nvSpPr>
          <p:cNvPr id="3" name="直角三角形 2"/>
          <p:cNvSpPr/>
          <p:nvPr/>
        </p:nvSpPr>
        <p:spPr>
          <a:xfrm>
            <a:off x="0" y="4826644"/>
            <a:ext cx="6470248" cy="2032982"/>
          </a:xfrm>
          <a:custGeom>
            <a:gdLst>
              <a:gd name="connsiteX0" fmla="*/ 0 w 6470248"/>
              <a:gd name="connsiteY0" fmla="*/ 2031357 h 2032982"/>
              <a:gd name="connsiteX1" fmla="*/ 0 w 6470248"/>
              <a:gd name="connsiteY1" fmla="*/ 0 h 2032982"/>
              <a:gd name="connsiteX2" fmla="*/ 6470248 w 6470248"/>
              <a:gd name="connsiteY2" fmla="*/ 2031357 h 2032982"/>
              <a:gd name="connsiteX3" fmla="*/ 0 w 6470248"/>
              <a:gd name="connsiteY3" fmla="*/ 2031357 h 2032982"/>
            </a:gdLst>
            <a:cxnLst>
              <a:cxn ang="0">
                <a:pos x="connsiteX0" y="connsiteY0"/>
              </a:cxn>
              <a:cxn ang="0">
                <a:pos x="connsiteX1" y="connsiteY1"/>
              </a:cxn>
              <a:cxn ang="0">
                <a:pos x="connsiteX2" y="connsiteY2"/>
              </a:cxn>
              <a:cxn ang="0">
                <a:pos x="connsiteX3" y="connsiteY3"/>
              </a:cxn>
            </a:cxnLst>
            <a:rect l="l" t="t" r="r" b="b"/>
            <a:pathLst>
              <a:path w="6470248" h="2032981">
                <a:moveTo>
                  <a:pt x="0" y="2031357"/>
                </a:moveTo>
                <a:lnTo>
                  <a:pt x="0" y="0"/>
                </a:lnTo>
                <a:cubicBezTo>
                  <a:pt x="1821083" y="1961909"/>
                  <a:pt x="4151453" y="2048719"/>
                  <a:pt x="6470248" y="2031357"/>
                </a:cubicBezTo>
                <a:lnTo>
                  <a:pt x="0" y="2031357"/>
                </a:lnTo>
                <a:close/>
              </a:path>
            </a:pathLst>
          </a:custGeom>
          <a:solidFill>
            <a:schemeClr val="accent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淘宝网chenying0907出品 16"/>
          <p:cNvGrpSpPr/>
          <p:nvPr/>
        </p:nvGrpSpPr>
        <p:grpSpPr>
          <a:xfrm>
            <a:off x="4156277" y="1114059"/>
            <a:ext cx="1939723" cy="847906"/>
            <a:chOff x="4318512" y="1114059"/>
            <a:chExt cx="1777488" cy="613458"/>
          </a:xfrm>
        </p:grpSpPr>
        <p:grpSp>
          <p:nvGrpSpPr>
            <p:cNvPr id="8" name="淘宝网chenying0907出品 7"/>
            <p:cNvGrpSpPr/>
            <p:nvPr/>
          </p:nvGrpSpPr>
          <p:grpSpPr>
            <a:xfrm>
              <a:off x="4357868" y="1114059"/>
              <a:ext cx="1718839" cy="613458"/>
              <a:chOff x="4751407" y="1342663"/>
              <a:chExt cx="3437681" cy="613458"/>
            </a:xfrm>
          </p:grpSpPr>
          <p:cxnSp>
            <p:nvCxnSpPr>
              <p:cNvPr id="5" name="淘宝网chenying0907出品 4"/>
              <p:cNvCxnSpPr/>
              <p:nvPr/>
            </p:nvCxnSpPr>
            <p:spPr>
              <a:xfrm>
                <a:off x="4751407" y="1342663"/>
                <a:ext cx="3437681"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 name="淘宝网chenying0907出品 5"/>
              <p:cNvCxnSpPr/>
              <p:nvPr/>
            </p:nvCxnSpPr>
            <p:spPr>
              <a:xfrm>
                <a:off x="4751407" y="1956121"/>
                <a:ext cx="3437681"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14" name="淘宝网chenying0907出品 13"/>
            <p:cNvSpPr txBox="1"/>
            <p:nvPr/>
          </p:nvSpPr>
          <p:spPr>
            <a:xfrm>
              <a:off x="4318512" y="1127379"/>
              <a:ext cx="1777488" cy="481397"/>
            </a:xfrm>
            <a:prstGeom prst="rect">
              <a:avLst/>
            </a:prstGeom>
            <a:noFill/>
          </p:spPr>
          <p:txBody>
            <a:bodyPr wrap="square" rtlCol="0">
              <a:spAutoFit/>
            </a:bodyPr>
            <a:lstStyle/>
            <a:p>
              <a:pPr>
                <a:lnSpc>
                  <a:spcPct val="150000"/>
                </a:lnSpc>
              </a:pPr>
              <a:r>
                <a:rPr lang="zh-CN" altLang="en-US" sz="2400" b="1" spc="300">
                  <a:effectLst>
                    <a:outerShdw blurRad="38100" dist="38100" dir="2700000" algn="tl">
                      <a:srgbClr val="000000">
                        <a:alpha val="43137"/>
                      </a:srgbClr>
                    </a:outerShdw>
                  </a:effectLst>
                </a:rPr>
                <a:t> </a:t>
              </a:r>
              <a:r>
                <a:rPr lang="zh-CN" altLang="en-US" sz="2800" b="1" spc="300">
                  <a:effectLst>
                    <a:outerShdw blurRad="38100" dist="38100" dir="2700000" algn="tl">
                      <a:srgbClr val="000000">
                        <a:alpha val="43137"/>
                      </a:srgbClr>
                    </a:outerShdw>
                  </a:effectLst>
                </a:rPr>
                <a:t>写作背景</a:t>
              </a:r>
            </a:p>
          </p:txBody>
        </p:sp>
      </p:grpSp>
      <p:sp>
        <p:nvSpPr>
          <p:cNvPr id="15" name="淘宝网chenying0907出品 4">
            <a:extLst>
              <a:ext uri="{FF2B5EF4-FFF2-40B4-BE49-F238E27FC236}">
                <a16:creationId xmlns:a16="http://schemas.microsoft.com/office/drawing/2014/main" id="{AC5CD2A7-BB31-45D8-A1F7-F80CFEB5931B}"/>
              </a:ext>
            </a:extLst>
          </p:cNvPr>
          <p:cNvSpPr/>
          <p:nvPr/>
        </p:nvSpPr>
        <p:spPr>
          <a:xfrm>
            <a:off x="4156277" y="2230072"/>
            <a:ext cx="6862439" cy="3599442"/>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26381312"/>
      </p:ext>
    </p:extLst>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30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70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16" presetClass="entr" presetSubtype="37"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arn(outVertical)">
                                      <p:cBhvr>
                                        <p:cTn id="22" dur="500"/>
                                        <p:tgtEl>
                                          <p:spTgt spid="17"/>
                                        </p:tgtEl>
                                      </p:cBhvr>
                                    </p:animEffect>
                                  </p:childTnLst>
                                </p:cTn>
                              </p:par>
                              <p:par>
                                <p:cTn id="23" presetID="22" presetClass="entr" presetSubtype="8" fill="hold" grpId="0" nodeType="withEffect">
                                  <p:stCondLst>
                                    <p:cond delay="50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750"/>
                                        <p:tgtEl>
                                          <p:spTgt spid="7"/>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right)">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P spid="15"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6" name="图片 15"/>
          <p:cNvPicPr>
            <a:picLocks noChangeAspect="1"/>
          </p:cNvPicPr>
          <p:nvPr/>
        </p:nvPicPr>
        <p:blipFill>
          <a:blip r:embed="rId2"/>
          <a:stretch>
            <a:fillRect/>
          </a:stretch>
        </p:blipFill>
        <p:spPr>
          <a:xfrm>
            <a:off x="47217" y="3270121"/>
            <a:ext cx="4109060" cy="963251"/>
          </a:xfrm>
          <a:prstGeom prst="rect">
            <a:avLst/>
          </a:prstGeom>
        </p:spPr>
      </p:pic>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09784" y="636539"/>
            <a:ext cx="3127645" cy="6221461"/>
          </a:xfrm>
          <a:prstGeom prst="rect">
            <a:avLst/>
          </a:prstGeom>
        </p:spPr>
      </p:pic>
      <p:sp>
        <p:nvSpPr>
          <p:cNvPr id="7" name="淘宝网chenying0907出品 6"/>
          <p:cNvSpPr txBox="1"/>
          <p:nvPr/>
        </p:nvSpPr>
        <p:spPr>
          <a:xfrm>
            <a:off x="4428888" y="2391117"/>
            <a:ext cx="6470248" cy="3351046"/>
          </a:xfrm>
          <a:prstGeom prst="rect">
            <a:avLst/>
          </a:prstGeom>
          <a:noFill/>
        </p:spPr>
        <p:txBody>
          <a:bodyPr wrap="square" rtlCol="0">
            <a:spAutoFit/>
          </a:bodyPr>
          <a:lstStyle/>
          <a:p>
            <a:pPr lvl="0">
              <a:lnSpc>
                <a:spcPct val="150000"/>
              </a:lnSpc>
            </a:pPr>
            <a:r>
              <a:rPr lang="zh-CN" altLang="en-US" sz="2400" b="1">
                <a:solidFill>
                  <a:srgbClr val="C00000"/>
                </a:solidFill>
                <a:latin typeface="Microsoft YaHei" panose="020b0503020204020204" pitchFamily="34" charset="-122"/>
                <a:ea typeface="Microsoft YaHei" panose="020b0503020204020204" pitchFamily="34" charset="-122"/>
              </a:rPr>
              <a:t>关于“祝福”，</a:t>
            </a:r>
            <a:r>
              <a:rPr lang="zh-CN" altLang="en-US" sz="2400" b="1">
                <a:solidFill>
                  <a:prstClr val="black"/>
                </a:solidFill>
                <a:latin typeface="Microsoft YaHei" panose="020b0503020204020204" pitchFamily="34" charset="-122"/>
                <a:ea typeface="Microsoft YaHei" panose="020b0503020204020204" pitchFamily="34" charset="-122"/>
              </a:rPr>
              <a:t>“祝福”是旧时浙江绍兴一带曾经流行过的一种迷信习俗。每当旧历年底，地主和有钱人家举行年终大典，杀鸡、宰鹅、买猪肉，并将三牲煮熟作为“福礼”，恭请天神和祖宗享用，感谢他们保佑当年“平安”，并祈求来年“幸福”。</a:t>
            </a:r>
          </a:p>
        </p:txBody>
      </p:sp>
      <p:sp>
        <p:nvSpPr>
          <p:cNvPr id="3" name="直角三角形 2"/>
          <p:cNvSpPr/>
          <p:nvPr/>
        </p:nvSpPr>
        <p:spPr>
          <a:xfrm>
            <a:off x="0" y="4826644"/>
            <a:ext cx="6470248" cy="2032982"/>
          </a:xfrm>
          <a:custGeom>
            <a:gdLst>
              <a:gd name="connsiteX0" fmla="*/ 0 w 6470248"/>
              <a:gd name="connsiteY0" fmla="*/ 2031357 h 2032982"/>
              <a:gd name="connsiteX1" fmla="*/ 0 w 6470248"/>
              <a:gd name="connsiteY1" fmla="*/ 0 h 2032982"/>
              <a:gd name="connsiteX2" fmla="*/ 6470248 w 6470248"/>
              <a:gd name="connsiteY2" fmla="*/ 2031357 h 2032982"/>
              <a:gd name="connsiteX3" fmla="*/ 0 w 6470248"/>
              <a:gd name="connsiteY3" fmla="*/ 2031357 h 2032982"/>
            </a:gdLst>
            <a:cxnLst>
              <a:cxn ang="0">
                <a:pos x="connsiteX0" y="connsiteY0"/>
              </a:cxn>
              <a:cxn ang="0">
                <a:pos x="connsiteX1" y="connsiteY1"/>
              </a:cxn>
              <a:cxn ang="0">
                <a:pos x="connsiteX2" y="connsiteY2"/>
              </a:cxn>
              <a:cxn ang="0">
                <a:pos x="connsiteX3" y="connsiteY3"/>
              </a:cxn>
            </a:cxnLst>
            <a:rect l="l" t="t" r="r" b="b"/>
            <a:pathLst>
              <a:path w="6470248" h="2032981">
                <a:moveTo>
                  <a:pt x="0" y="2031357"/>
                </a:moveTo>
                <a:lnTo>
                  <a:pt x="0" y="0"/>
                </a:lnTo>
                <a:cubicBezTo>
                  <a:pt x="1821083" y="1961909"/>
                  <a:pt x="4151453" y="2048719"/>
                  <a:pt x="6470248" y="2031357"/>
                </a:cubicBezTo>
                <a:lnTo>
                  <a:pt x="0" y="2031357"/>
                </a:lnTo>
                <a:close/>
              </a:path>
            </a:pathLst>
          </a:custGeom>
          <a:solidFill>
            <a:schemeClr val="accent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淘宝网chenying0907出品 16"/>
          <p:cNvGrpSpPr/>
          <p:nvPr/>
        </p:nvGrpSpPr>
        <p:grpSpPr>
          <a:xfrm>
            <a:off x="4156277" y="1114059"/>
            <a:ext cx="1939723" cy="847906"/>
            <a:chOff x="4318512" y="1114059"/>
            <a:chExt cx="1777488" cy="613458"/>
          </a:xfrm>
        </p:grpSpPr>
        <p:grpSp>
          <p:nvGrpSpPr>
            <p:cNvPr id="8" name="淘宝网chenying0907出品 7"/>
            <p:cNvGrpSpPr/>
            <p:nvPr/>
          </p:nvGrpSpPr>
          <p:grpSpPr>
            <a:xfrm>
              <a:off x="4357868" y="1114059"/>
              <a:ext cx="1718839" cy="613458"/>
              <a:chOff x="4751407" y="1342663"/>
              <a:chExt cx="3437681" cy="613458"/>
            </a:xfrm>
          </p:grpSpPr>
          <p:cxnSp>
            <p:nvCxnSpPr>
              <p:cNvPr id="5" name="淘宝网chenying0907出品 4"/>
              <p:cNvCxnSpPr/>
              <p:nvPr/>
            </p:nvCxnSpPr>
            <p:spPr>
              <a:xfrm>
                <a:off x="4751407" y="1342663"/>
                <a:ext cx="3437681"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 name="淘宝网chenying0907出品 5"/>
              <p:cNvCxnSpPr/>
              <p:nvPr/>
            </p:nvCxnSpPr>
            <p:spPr>
              <a:xfrm>
                <a:off x="4751407" y="1956121"/>
                <a:ext cx="3437681"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14" name="淘宝网chenying0907出品 13"/>
            <p:cNvSpPr txBox="1"/>
            <p:nvPr/>
          </p:nvSpPr>
          <p:spPr>
            <a:xfrm>
              <a:off x="4318512" y="1127379"/>
              <a:ext cx="1777488" cy="481397"/>
            </a:xfrm>
            <a:prstGeom prst="rect">
              <a:avLst/>
            </a:prstGeom>
            <a:noFill/>
          </p:spPr>
          <p:txBody>
            <a:bodyPr wrap="square" rtlCol="0">
              <a:spAutoFit/>
            </a:bodyPr>
            <a:lstStyle/>
            <a:p>
              <a:pPr>
                <a:lnSpc>
                  <a:spcPct val="150000"/>
                </a:lnSpc>
              </a:pPr>
              <a:r>
                <a:rPr lang="zh-CN" altLang="en-US" sz="2400" b="1" spc="300">
                  <a:effectLst>
                    <a:outerShdw blurRad="38100" dist="38100" dir="2700000" algn="tl">
                      <a:srgbClr val="000000">
                        <a:alpha val="43137"/>
                      </a:srgbClr>
                    </a:outerShdw>
                  </a:effectLst>
                </a:rPr>
                <a:t> </a:t>
              </a:r>
              <a:r>
                <a:rPr lang="zh-CN" altLang="en-US" sz="2800" b="1" spc="300">
                  <a:effectLst>
                    <a:outerShdw blurRad="38100" dist="38100" dir="2700000" algn="tl">
                      <a:srgbClr val="000000">
                        <a:alpha val="43137"/>
                      </a:srgbClr>
                    </a:outerShdw>
                  </a:effectLst>
                </a:rPr>
                <a:t>解读文题</a:t>
              </a:r>
            </a:p>
          </p:txBody>
        </p:sp>
      </p:grpSp>
      <p:sp>
        <p:nvSpPr>
          <p:cNvPr id="15" name="淘宝网chenying0907出品 4">
            <a:extLst>
              <a:ext uri="{FF2B5EF4-FFF2-40B4-BE49-F238E27FC236}">
                <a16:creationId xmlns:a16="http://schemas.microsoft.com/office/drawing/2014/main" id="{AC5CD2A7-BB31-45D8-A1F7-F80CFEB5931B}"/>
              </a:ext>
            </a:extLst>
          </p:cNvPr>
          <p:cNvSpPr/>
          <p:nvPr/>
        </p:nvSpPr>
        <p:spPr>
          <a:xfrm>
            <a:off x="4156277" y="2230072"/>
            <a:ext cx="6862439" cy="3599442"/>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17419373"/>
      </p:ext>
    </p:extLst>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30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70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16" presetClass="entr" presetSubtype="37"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arn(outVertical)">
                                      <p:cBhvr>
                                        <p:cTn id="22" dur="500"/>
                                        <p:tgtEl>
                                          <p:spTgt spid="17"/>
                                        </p:tgtEl>
                                      </p:cBhvr>
                                    </p:animEffect>
                                  </p:childTnLst>
                                </p:cTn>
                              </p:par>
                              <p:par>
                                <p:cTn id="23" presetID="22" presetClass="entr" presetSubtype="8" fill="hold" grpId="0" nodeType="withEffect">
                                  <p:stCondLst>
                                    <p:cond delay="50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750"/>
                                        <p:tgtEl>
                                          <p:spTgt spid="7"/>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right)">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P spid="15"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6" name="图片 15"/>
          <p:cNvPicPr>
            <a:picLocks noChangeAspect="1"/>
          </p:cNvPicPr>
          <p:nvPr/>
        </p:nvPicPr>
        <p:blipFill>
          <a:blip r:embed="rId2"/>
          <a:stretch>
            <a:fillRect/>
          </a:stretch>
        </p:blipFill>
        <p:spPr>
          <a:xfrm>
            <a:off x="47217" y="3270121"/>
            <a:ext cx="4109060" cy="963251"/>
          </a:xfrm>
          <a:prstGeom prst="rect">
            <a:avLst/>
          </a:prstGeom>
        </p:spPr>
      </p:pic>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09784" y="636539"/>
            <a:ext cx="3127645" cy="6221461"/>
          </a:xfrm>
          <a:prstGeom prst="rect">
            <a:avLst/>
          </a:prstGeom>
        </p:spPr>
      </p:pic>
      <p:sp>
        <p:nvSpPr>
          <p:cNvPr id="7" name="淘宝网chenying0907出品 6"/>
          <p:cNvSpPr txBox="1"/>
          <p:nvPr/>
        </p:nvSpPr>
        <p:spPr>
          <a:xfrm>
            <a:off x="4428887" y="2391117"/>
            <a:ext cx="6470249" cy="3351046"/>
          </a:xfrm>
          <a:prstGeom prst="rect">
            <a:avLst/>
          </a:prstGeom>
          <a:noFill/>
        </p:spPr>
        <p:txBody>
          <a:bodyPr wrap="square" rtlCol="0">
            <a:spAutoFit/>
          </a:bodyPr>
          <a:lstStyle/>
          <a:p>
            <a:pPr>
              <a:lnSpc>
                <a:spcPct val="150000"/>
              </a:lnSpc>
            </a:pP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明确字音。</a:t>
            </a:r>
          </a:p>
          <a:p>
            <a:pPr>
              <a:lnSpc>
                <a:spcPct val="150000"/>
              </a:lnSpc>
            </a:pP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寒暄（</a:t>
            </a:r>
            <a:r>
              <a:rPr lang="en-US" altLang="zh-CN" sz="2400" b="1" err="1">
                <a:solidFill>
                  <a:srgbClr val="C00000"/>
                </a:solidFill>
                <a:latin typeface="Microsoft YaHei" panose="020b0503020204020204" pitchFamily="34" charset="-122"/>
                <a:ea typeface="Microsoft YaHei" panose="020b0503020204020204" pitchFamily="34" charset="-122"/>
              </a:rPr>
              <a:t>xuān</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   草窠（</a:t>
            </a:r>
            <a:r>
              <a:rPr lang="en-US" altLang="zh-CN" sz="2400" b="1" err="1">
                <a:solidFill>
                  <a:srgbClr val="C00000"/>
                </a:solidFill>
                <a:latin typeface="Microsoft YaHei" panose="020b0503020204020204" pitchFamily="34" charset="-122"/>
                <a:ea typeface="Microsoft YaHei" panose="020b0503020204020204" pitchFamily="34" charset="-122"/>
              </a:rPr>
              <a:t>kē</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    窈陷（</a:t>
            </a:r>
            <a:r>
              <a:rPr lang="en-US" altLang="zh-CN" sz="2400" b="1" err="1">
                <a:solidFill>
                  <a:srgbClr val="C00000"/>
                </a:solidFill>
                <a:latin typeface="Microsoft YaHei" panose="020b0503020204020204" pitchFamily="34" charset="-122"/>
                <a:ea typeface="Microsoft YaHei" panose="020b0503020204020204" pitchFamily="34" charset="-122"/>
              </a:rPr>
              <a:t>yǎo</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  瓦楞（</a:t>
            </a:r>
            <a:r>
              <a:rPr lang="en-US" altLang="zh-CN" sz="2400" b="1" err="1">
                <a:solidFill>
                  <a:srgbClr val="C00000"/>
                </a:solidFill>
                <a:latin typeface="Microsoft YaHei" panose="020b0503020204020204" pitchFamily="34" charset="-122"/>
                <a:ea typeface="Microsoft YaHei" panose="020b0503020204020204" pitchFamily="34" charset="-122"/>
              </a:rPr>
              <a:t>lénɡ</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    尘芥（</a:t>
            </a:r>
            <a:r>
              <a:rPr lang="en-US" altLang="zh-CN" sz="2400" b="1" err="1">
                <a:solidFill>
                  <a:srgbClr val="C00000"/>
                </a:solidFill>
                <a:latin typeface="Microsoft YaHei" panose="020b0503020204020204" pitchFamily="34" charset="-122"/>
                <a:ea typeface="Microsoft YaHei" panose="020b0503020204020204" pitchFamily="34" charset="-122"/>
              </a:rPr>
              <a:t>jiè</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    歆享（</a:t>
            </a:r>
            <a:r>
              <a:rPr lang="en-US" altLang="zh-CN" sz="2400" b="1" err="1">
                <a:solidFill>
                  <a:srgbClr val="C00000"/>
                </a:solidFill>
                <a:latin typeface="Microsoft YaHei" panose="020b0503020204020204" pitchFamily="34" charset="-122"/>
                <a:ea typeface="Microsoft YaHei" panose="020b0503020204020204" pitchFamily="34" charset="-122"/>
              </a:rPr>
              <a:t>xīn</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   </a:t>
            </a:r>
            <a:endPar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endParaRPr>
          </a:p>
          <a:p>
            <a:pPr>
              <a:lnSpc>
                <a:spcPct val="150000"/>
              </a:lnSpc>
            </a:pP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蹙缩（</a:t>
            </a:r>
            <a:r>
              <a:rPr lang="en-US" altLang="zh-CN" sz="2400" b="1" err="1">
                <a:solidFill>
                  <a:srgbClr val="C00000"/>
                </a:solidFill>
                <a:latin typeface="Microsoft YaHei" panose="020b0503020204020204" pitchFamily="34" charset="-122"/>
                <a:ea typeface="Microsoft YaHei" panose="020b0503020204020204" pitchFamily="34" charset="-122"/>
              </a:rPr>
              <a:t>cù</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       桌帏（</a:t>
            </a:r>
            <a:r>
              <a:rPr lang="en-US" altLang="zh-CN" sz="2400" b="1" err="1">
                <a:solidFill>
                  <a:srgbClr val="C00000"/>
                </a:solidFill>
                <a:latin typeface="Microsoft YaHei" panose="020b0503020204020204" pitchFamily="34" charset="-122"/>
                <a:ea typeface="Microsoft YaHei" panose="020b0503020204020204" pitchFamily="34" charset="-122"/>
              </a:rPr>
              <a:t>wéi</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   两颊（</a:t>
            </a:r>
            <a:r>
              <a:rPr lang="en-US" altLang="zh-CN" sz="2400" b="1" err="1">
                <a:solidFill>
                  <a:srgbClr val="C00000"/>
                </a:solidFill>
                <a:latin typeface="Microsoft YaHei" panose="020b0503020204020204" pitchFamily="34" charset="-122"/>
                <a:ea typeface="Microsoft YaHei" panose="020b0503020204020204" pitchFamily="34" charset="-122"/>
              </a:rPr>
              <a:t>jiá</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     渣滓（</a:t>
            </a:r>
            <a:r>
              <a:rPr lang="en-US" altLang="zh-CN" sz="2400" b="1" err="1">
                <a:solidFill>
                  <a:srgbClr val="C00000"/>
                </a:solidFill>
                <a:latin typeface="Microsoft YaHei" panose="020b0503020204020204" pitchFamily="34" charset="-122"/>
                <a:ea typeface="Microsoft YaHei" panose="020b0503020204020204" pitchFamily="34" charset="-122"/>
              </a:rPr>
              <a:t>zhā</a:t>
            </a: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 </a:t>
            </a:r>
            <a:r>
              <a:rPr lang="en-US" altLang="zh-CN" sz="2400" b="1" err="1">
                <a:solidFill>
                  <a:srgbClr val="C00000"/>
                </a:solidFill>
                <a:latin typeface="Microsoft YaHei" panose="020b0503020204020204" pitchFamily="34" charset="-122"/>
                <a:ea typeface="Microsoft YaHei" panose="020b0503020204020204" pitchFamily="34" charset="-122"/>
              </a:rPr>
              <a:t>zǐ</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  牲醴</a:t>
            </a: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2400" b="1" err="1">
                <a:solidFill>
                  <a:srgbClr val="C00000"/>
                </a:solidFill>
                <a:latin typeface="Microsoft YaHei" panose="020b0503020204020204" pitchFamily="34" charset="-122"/>
                <a:ea typeface="Microsoft YaHei" panose="020b0503020204020204" pitchFamily="34" charset="-122"/>
              </a:rPr>
              <a:t>lǐ</a:t>
            </a: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      </a:t>
            </a: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不更事</a:t>
            </a: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2400" b="1" err="1">
                <a:solidFill>
                  <a:srgbClr val="C00000"/>
                </a:solidFill>
                <a:latin typeface="Microsoft YaHei" panose="020b0503020204020204" pitchFamily="34" charset="-122"/>
                <a:ea typeface="Microsoft YaHei" panose="020b0503020204020204" pitchFamily="34" charset="-122"/>
              </a:rPr>
              <a:t>ɡēnɡ</a:t>
            </a: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endPar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endParaRPr>
          </a:p>
        </p:txBody>
      </p:sp>
      <p:sp>
        <p:nvSpPr>
          <p:cNvPr id="3" name="直角三角形 2"/>
          <p:cNvSpPr/>
          <p:nvPr/>
        </p:nvSpPr>
        <p:spPr>
          <a:xfrm>
            <a:off x="0" y="4826644"/>
            <a:ext cx="6470248" cy="2032982"/>
          </a:xfrm>
          <a:custGeom>
            <a:gdLst>
              <a:gd name="connsiteX0" fmla="*/ 0 w 6470248"/>
              <a:gd name="connsiteY0" fmla="*/ 2031357 h 2032982"/>
              <a:gd name="connsiteX1" fmla="*/ 0 w 6470248"/>
              <a:gd name="connsiteY1" fmla="*/ 0 h 2032982"/>
              <a:gd name="connsiteX2" fmla="*/ 6470248 w 6470248"/>
              <a:gd name="connsiteY2" fmla="*/ 2031357 h 2032982"/>
              <a:gd name="connsiteX3" fmla="*/ 0 w 6470248"/>
              <a:gd name="connsiteY3" fmla="*/ 2031357 h 2032982"/>
            </a:gdLst>
            <a:cxnLst>
              <a:cxn ang="0">
                <a:pos x="connsiteX0" y="connsiteY0"/>
              </a:cxn>
              <a:cxn ang="0">
                <a:pos x="connsiteX1" y="connsiteY1"/>
              </a:cxn>
              <a:cxn ang="0">
                <a:pos x="connsiteX2" y="connsiteY2"/>
              </a:cxn>
              <a:cxn ang="0">
                <a:pos x="connsiteX3" y="connsiteY3"/>
              </a:cxn>
            </a:cxnLst>
            <a:rect l="l" t="t" r="r" b="b"/>
            <a:pathLst>
              <a:path w="6470248" h="2032981">
                <a:moveTo>
                  <a:pt x="0" y="2031357"/>
                </a:moveTo>
                <a:lnTo>
                  <a:pt x="0" y="0"/>
                </a:lnTo>
                <a:cubicBezTo>
                  <a:pt x="1821083" y="1961909"/>
                  <a:pt x="4151453" y="2048719"/>
                  <a:pt x="6470248" y="2031357"/>
                </a:cubicBezTo>
                <a:lnTo>
                  <a:pt x="0" y="2031357"/>
                </a:lnTo>
                <a:close/>
              </a:path>
            </a:pathLst>
          </a:custGeom>
          <a:solidFill>
            <a:schemeClr val="accent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淘宝网chenying0907出品 16"/>
          <p:cNvGrpSpPr/>
          <p:nvPr/>
        </p:nvGrpSpPr>
        <p:grpSpPr>
          <a:xfrm>
            <a:off x="4156277" y="1114059"/>
            <a:ext cx="1939723" cy="847906"/>
            <a:chOff x="4318512" y="1114059"/>
            <a:chExt cx="1777488" cy="613458"/>
          </a:xfrm>
        </p:grpSpPr>
        <p:grpSp>
          <p:nvGrpSpPr>
            <p:cNvPr id="8" name="淘宝网chenying0907出品 7"/>
            <p:cNvGrpSpPr/>
            <p:nvPr/>
          </p:nvGrpSpPr>
          <p:grpSpPr>
            <a:xfrm>
              <a:off x="4357868" y="1114059"/>
              <a:ext cx="1718839" cy="613458"/>
              <a:chOff x="4751407" y="1342663"/>
              <a:chExt cx="3437681" cy="613458"/>
            </a:xfrm>
          </p:grpSpPr>
          <p:cxnSp>
            <p:nvCxnSpPr>
              <p:cNvPr id="5" name="淘宝网chenying0907出品 4"/>
              <p:cNvCxnSpPr/>
              <p:nvPr/>
            </p:nvCxnSpPr>
            <p:spPr>
              <a:xfrm>
                <a:off x="4751407" y="1342663"/>
                <a:ext cx="3437681"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 name="淘宝网chenying0907出品 5"/>
              <p:cNvCxnSpPr/>
              <p:nvPr/>
            </p:nvCxnSpPr>
            <p:spPr>
              <a:xfrm>
                <a:off x="4751407" y="1956121"/>
                <a:ext cx="3437681"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14" name="淘宝网chenying0907出品 13"/>
            <p:cNvSpPr txBox="1"/>
            <p:nvPr/>
          </p:nvSpPr>
          <p:spPr>
            <a:xfrm>
              <a:off x="4318512" y="1127379"/>
              <a:ext cx="1777488" cy="481397"/>
            </a:xfrm>
            <a:prstGeom prst="rect">
              <a:avLst/>
            </a:prstGeom>
            <a:noFill/>
          </p:spPr>
          <p:txBody>
            <a:bodyPr wrap="square" rtlCol="0">
              <a:spAutoFit/>
            </a:bodyPr>
            <a:lstStyle/>
            <a:p>
              <a:pPr>
                <a:lnSpc>
                  <a:spcPct val="150000"/>
                </a:lnSpc>
              </a:pPr>
              <a:r>
                <a:rPr lang="zh-CN" altLang="en-US" sz="2400" b="1" spc="300">
                  <a:effectLst>
                    <a:outerShdw blurRad="38100" dist="38100" dir="2700000" algn="tl">
                      <a:srgbClr val="000000">
                        <a:alpha val="43137"/>
                      </a:srgbClr>
                    </a:outerShdw>
                  </a:effectLst>
                </a:rPr>
                <a:t> </a:t>
              </a:r>
              <a:r>
                <a:rPr lang="zh-CN" altLang="en-US" sz="2800" b="1" spc="300">
                  <a:effectLst>
                    <a:outerShdw blurRad="38100" dist="38100" dir="2700000" algn="tl">
                      <a:srgbClr val="000000">
                        <a:alpha val="43137"/>
                      </a:srgbClr>
                    </a:outerShdw>
                  </a:effectLst>
                </a:rPr>
                <a:t>检查预习</a:t>
              </a:r>
            </a:p>
          </p:txBody>
        </p:sp>
      </p:grpSp>
      <p:sp>
        <p:nvSpPr>
          <p:cNvPr id="15" name="淘宝网chenying0907出品 4">
            <a:extLst>
              <a:ext uri="{FF2B5EF4-FFF2-40B4-BE49-F238E27FC236}">
                <a16:creationId xmlns:a16="http://schemas.microsoft.com/office/drawing/2014/main" id="{AC5CD2A7-BB31-45D8-A1F7-F80CFEB5931B}"/>
              </a:ext>
            </a:extLst>
          </p:cNvPr>
          <p:cNvSpPr/>
          <p:nvPr/>
        </p:nvSpPr>
        <p:spPr>
          <a:xfrm>
            <a:off x="4156277" y="2230072"/>
            <a:ext cx="6878667" cy="3351039"/>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15906577"/>
      </p:ext>
    </p:extLst>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30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70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16" presetClass="entr" presetSubtype="37"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arn(outVertical)">
                                      <p:cBhvr>
                                        <p:cTn id="22" dur="500"/>
                                        <p:tgtEl>
                                          <p:spTgt spid="17"/>
                                        </p:tgtEl>
                                      </p:cBhvr>
                                    </p:animEffect>
                                  </p:childTnLst>
                                </p:cTn>
                              </p:par>
                              <p:par>
                                <p:cTn id="23" presetID="22" presetClass="entr" presetSubtype="8" fill="hold" grpId="0" nodeType="withEffect">
                                  <p:stCondLst>
                                    <p:cond delay="50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750"/>
                                        <p:tgtEl>
                                          <p:spTgt spid="7"/>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right)">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P spid="15"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6" name="图片 15"/>
          <p:cNvPicPr>
            <a:picLocks noChangeAspect="1"/>
          </p:cNvPicPr>
          <p:nvPr/>
        </p:nvPicPr>
        <p:blipFill>
          <a:blip r:embed="rId2"/>
          <a:stretch>
            <a:fillRect/>
          </a:stretch>
        </p:blipFill>
        <p:spPr>
          <a:xfrm>
            <a:off x="47217" y="3270121"/>
            <a:ext cx="4109060" cy="963251"/>
          </a:xfrm>
          <a:prstGeom prst="rect">
            <a:avLst/>
          </a:prstGeom>
        </p:spPr>
      </p:pic>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09784" y="636539"/>
            <a:ext cx="3127645" cy="6221461"/>
          </a:xfrm>
          <a:prstGeom prst="rect">
            <a:avLst/>
          </a:prstGeom>
        </p:spPr>
      </p:pic>
      <p:sp>
        <p:nvSpPr>
          <p:cNvPr id="7" name="淘宝网chenying0907出品 6"/>
          <p:cNvSpPr txBox="1"/>
          <p:nvPr/>
        </p:nvSpPr>
        <p:spPr>
          <a:xfrm>
            <a:off x="4455520" y="2507067"/>
            <a:ext cx="6470249" cy="2797048"/>
          </a:xfrm>
          <a:prstGeom prst="rect">
            <a:avLst/>
          </a:prstGeom>
          <a:noFill/>
        </p:spPr>
        <p:txBody>
          <a:bodyPr wrap="square" rtlCol="0">
            <a:spAutoFit/>
          </a:bodyPr>
          <a:lstStyle/>
          <a:p>
            <a:pPr>
              <a:lnSpc>
                <a:spcPct val="150000"/>
              </a:lnSpc>
            </a:pP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解释词语</a:t>
            </a:r>
          </a:p>
          <a:p>
            <a:pPr>
              <a:lnSpc>
                <a:spcPct val="150000"/>
              </a:lnSpc>
            </a:pP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①百无聊赖：</a:t>
            </a:r>
            <a:r>
              <a:rPr lang="zh-CN" altLang="en-US" sz="2400" b="1">
                <a:solidFill>
                  <a:srgbClr val="C00000"/>
                </a:solidFill>
                <a:latin typeface="Microsoft YaHei" panose="020b0503020204020204" pitchFamily="34" charset="-122"/>
                <a:ea typeface="Microsoft YaHei" panose="020b0503020204020204" pitchFamily="34" charset="-122"/>
              </a:rPr>
              <a:t>精神无所依托，感到非常无聊。</a:t>
            </a:r>
          </a:p>
          <a:p>
            <a:pPr>
              <a:lnSpc>
                <a:spcPct val="150000"/>
              </a:lnSpc>
            </a:pP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②沸反盈天：</a:t>
            </a:r>
            <a:r>
              <a:rPr lang="zh-CN" altLang="en-US" sz="2400" b="1">
                <a:solidFill>
                  <a:srgbClr val="C00000"/>
                </a:solidFill>
                <a:latin typeface="Microsoft YaHei" panose="020b0503020204020204" pitchFamily="34" charset="-122"/>
                <a:ea typeface="Microsoft YaHei" panose="020b0503020204020204" pitchFamily="34" charset="-122"/>
              </a:rPr>
              <a:t>形容极度喧闹，乱成一片。沸反，像沸水一样翻腾。盈，满。</a:t>
            </a:r>
          </a:p>
          <a:p>
            <a:pPr>
              <a:lnSpc>
                <a:spcPct val="150000"/>
              </a:lnSpc>
            </a:pPr>
            <a:endPar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endParaRPr>
          </a:p>
        </p:txBody>
      </p:sp>
      <p:sp>
        <p:nvSpPr>
          <p:cNvPr id="3" name="直角三角形 2"/>
          <p:cNvSpPr/>
          <p:nvPr/>
        </p:nvSpPr>
        <p:spPr>
          <a:xfrm>
            <a:off x="0" y="4826644"/>
            <a:ext cx="6470248" cy="2032982"/>
          </a:xfrm>
          <a:custGeom>
            <a:gdLst>
              <a:gd name="connsiteX0" fmla="*/ 0 w 6470248"/>
              <a:gd name="connsiteY0" fmla="*/ 2031357 h 2032982"/>
              <a:gd name="connsiteX1" fmla="*/ 0 w 6470248"/>
              <a:gd name="connsiteY1" fmla="*/ 0 h 2032982"/>
              <a:gd name="connsiteX2" fmla="*/ 6470248 w 6470248"/>
              <a:gd name="connsiteY2" fmla="*/ 2031357 h 2032982"/>
              <a:gd name="connsiteX3" fmla="*/ 0 w 6470248"/>
              <a:gd name="connsiteY3" fmla="*/ 2031357 h 2032982"/>
            </a:gdLst>
            <a:cxnLst>
              <a:cxn ang="0">
                <a:pos x="connsiteX0" y="connsiteY0"/>
              </a:cxn>
              <a:cxn ang="0">
                <a:pos x="connsiteX1" y="connsiteY1"/>
              </a:cxn>
              <a:cxn ang="0">
                <a:pos x="connsiteX2" y="connsiteY2"/>
              </a:cxn>
              <a:cxn ang="0">
                <a:pos x="connsiteX3" y="connsiteY3"/>
              </a:cxn>
            </a:cxnLst>
            <a:rect l="l" t="t" r="r" b="b"/>
            <a:pathLst>
              <a:path w="6470248" h="2032981">
                <a:moveTo>
                  <a:pt x="0" y="2031357"/>
                </a:moveTo>
                <a:lnTo>
                  <a:pt x="0" y="0"/>
                </a:lnTo>
                <a:cubicBezTo>
                  <a:pt x="1821083" y="1961909"/>
                  <a:pt x="4151453" y="2048719"/>
                  <a:pt x="6470248" y="2031357"/>
                </a:cubicBezTo>
                <a:lnTo>
                  <a:pt x="0" y="2031357"/>
                </a:lnTo>
                <a:close/>
              </a:path>
            </a:pathLst>
          </a:custGeom>
          <a:solidFill>
            <a:schemeClr val="accent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淘宝网chenying0907出品 16"/>
          <p:cNvGrpSpPr/>
          <p:nvPr/>
        </p:nvGrpSpPr>
        <p:grpSpPr>
          <a:xfrm>
            <a:off x="4156277" y="1114059"/>
            <a:ext cx="1939723" cy="847906"/>
            <a:chOff x="4318512" y="1114059"/>
            <a:chExt cx="1777488" cy="613458"/>
          </a:xfrm>
        </p:grpSpPr>
        <p:grpSp>
          <p:nvGrpSpPr>
            <p:cNvPr id="8" name="淘宝网chenying0907出品 7"/>
            <p:cNvGrpSpPr/>
            <p:nvPr/>
          </p:nvGrpSpPr>
          <p:grpSpPr>
            <a:xfrm>
              <a:off x="4357868" y="1114059"/>
              <a:ext cx="1718839" cy="613458"/>
              <a:chOff x="4751407" y="1342663"/>
              <a:chExt cx="3437681" cy="613458"/>
            </a:xfrm>
          </p:grpSpPr>
          <p:cxnSp>
            <p:nvCxnSpPr>
              <p:cNvPr id="5" name="淘宝网chenying0907出品 4"/>
              <p:cNvCxnSpPr/>
              <p:nvPr/>
            </p:nvCxnSpPr>
            <p:spPr>
              <a:xfrm>
                <a:off x="4751407" y="1342663"/>
                <a:ext cx="3437681"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 name="淘宝网chenying0907出品 5"/>
              <p:cNvCxnSpPr/>
              <p:nvPr/>
            </p:nvCxnSpPr>
            <p:spPr>
              <a:xfrm>
                <a:off x="4751407" y="1956121"/>
                <a:ext cx="3437681"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14" name="淘宝网chenying0907出品 13"/>
            <p:cNvSpPr txBox="1"/>
            <p:nvPr/>
          </p:nvSpPr>
          <p:spPr>
            <a:xfrm>
              <a:off x="4318512" y="1127379"/>
              <a:ext cx="1777488" cy="481397"/>
            </a:xfrm>
            <a:prstGeom prst="rect">
              <a:avLst/>
            </a:prstGeom>
            <a:noFill/>
          </p:spPr>
          <p:txBody>
            <a:bodyPr wrap="square" rtlCol="0">
              <a:spAutoFit/>
            </a:bodyPr>
            <a:lstStyle/>
            <a:p>
              <a:pPr>
                <a:lnSpc>
                  <a:spcPct val="150000"/>
                </a:lnSpc>
              </a:pPr>
              <a:r>
                <a:rPr lang="zh-CN" altLang="en-US" sz="2400" b="1" spc="300">
                  <a:effectLst>
                    <a:outerShdw blurRad="38100" dist="38100" dir="2700000" algn="tl">
                      <a:srgbClr val="000000">
                        <a:alpha val="43137"/>
                      </a:srgbClr>
                    </a:outerShdw>
                  </a:effectLst>
                </a:rPr>
                <a:t> </a:t>
              </a:r>
              <a:r>
                <a:rPr lang="zh-CN" altLang="en-US" sz="2800" b="1" spc="300">
                  <a:effectLst>
                    <a:outerShdw blurRad="38100" dist="38100" dir="2700000" algn="tl">
                      <a:srgbClr val="000000">
                        <a:alpha val="43137"/>
                      </a:srgbClr>
                    </a:outerShdw>
                  </a:effectLst>
                </a:rPr>
                <a:t>检查预习</a:t>
              </a:r>
            </a:p>
          </p:txBody>
        </p:sp>
      </p:grpSp>
      <p:sp>
        <p:nvSpPr>
          <p:cNvPr id="15" name="淘宝网chenying0907出品 4">
            <a:extLst>
              <a:ext uri="{FF2B5EF4-FFF2-40B4-BE49-F238E27FC236}">
                <a16:creationId xmlns:a16="http://schemas.microsoft.com/office/drawing/2014/main" id="{AC5CD2A7-BB31-45D8-A1F7-F80CFEB5931B}"/>
              </a:ext>
            </a:extLst>
          </p:cNvPr>
          <p:cNvSpPr/>
          <p:nvPr/>
        </p:nvSpPr>
        <p:spPr>
          <a:xfrm>
            <a:off x="4156277" y="2230073"/>
            <a:ext cx="6878667" cy="3074039"/>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82128868"/>
      </p:ext>
    </p:extLst>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30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70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16" presetClass="entr" presetSubtype="37"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arn(outVertical)">
                                      <p:cBhvr>
                                        <p:cTn id="22" dur="500"/>
                                        <p:tgtEl>
                                          <p:spTgt spid="17"/>
                                        </p:tgtEl>
                                      </p:cBhvr>
                                    </p:animEffect>
                                  </p:childTnLst>
                                </p:cTn>
                              </p:par>
                              <p:par>
                                <p:cTn id="23" presetID="22" presetClass="entr" presetSubtype="8" fill="hold" grpId="0" nodeType="withEffect">
                                  <p:stCondLst>
                                    <p:cond delay="50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750"/>
                                        <p:tgtEl>
                                          <p:spTgt spid="7"/>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right)">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P spid="15"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Default Theme">
  <a:themeElements>
    <a:clrScheme name="自定义 13">
      <a:dk1>
        <a:sysClr val="windowText" lastClr="000000"/>
      </a:dk1>
      <a:lt1>
        <a:sysClr val="window" lastClr="FFFFFF"/>
      </a:lt1>
      <a:dk2>
        <a:srgbClr val="44546A"/>
      </a:dk2>
      <a:lt2>
        <a:srgbClr val="E7E6E6"/>
      </a:lt2>
      <a:accent1>
        <a:srgbClr val="BAD2E0"/>
      </a:accent1>
      <a:accent2>
        <a:srgbClr val="94A7CF"/>
      </a:accent2>
      <a:accent3>
        <a:srgbClr val="BAD2E0"/>
      </a:accent3>
      <a:accent4>
        <a:srgbClr val="94A7CF"/>
      </a:accent4>
      <a:accent5>
        <a:srgbClr val="BAD2E0"/>
      </a:accent5>
      <a:accent6>
        <a:srgbClr val="94A7CF"/>
      </a:accent6>
      <a:hlink>
        <a:srgbClr val="0563C1"/>
      </a:hlink>
      <a:folHlink>
        <a:srgbClr val="954F72"/>
      </a:folHlink>
    </a:clrScheme>
    <a:fontScheme name="微软雅黑 Light">
      <a:majorFont>
        <a:latin typeface="微软雅黑 Light"/>
        <a:ea typeface="微软雅黑 Light"/>
        <a:cs typeface="Arial"/>
      </a:majorFont>
      <a:minorFont>
        <a:latin typeface="微软雅黑 Light"/>
        <a:ea typeface="微软雅黑 Light"/>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Default Theme" id="{A19F90DB-CA3B-462A-A162-A59A0C52A97E}" vid="{763E91C3-BBAC-4486-9B68-451FDDF79F5C}"/>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219</Paragraphs>
  <Slides>43</Slides>
  <Notes>15</Notes>
  <TotalTime>0</TotalTime>
  <HiddenSlides>0</HiddenSlides>
  <MMClips>0</MMClips>
  <ScaleCrop>0</ScaleCrop>
  <HeadingPairs>
    <vt:vector baseType="variant" size="6">
      <vt:variant>
        <vt:lpstr>Fonts used</vt:lpstr>
      </vt:variant>
      <vt:variant>
        <vt:i4>23</vt:i4>
      </vt:variant>
      <vt:variant>
        <vt:lpstr>Theme</vt:lpstr>
      </vt:variant>
      <vt:variant>
        <vt:i4>1</vt:i4>
      </vt:variant>
      <vt:variant>
        <vt:lpstr>Slide Titles</vt:lpstr>
      </vt:variant>
      <vt:variant>
        <vt:i4>43</vt:i4>
      </vt:variant>
    </vt:vector>
  </HeadingPairs>
  <TitlesOfParts>
    <vt:vector baseType="lpstr" size="67">
      <vt:lpstr>Arial</vt:lpstr>
      <vt:lpstr>微软雅黑 Light</vt:lpstr>
      <vt:lpstr>等线 Light</vt:lpstr>
      <vt:lpstr>等线</vt:lpstr>
      <vt:lpstr>方正清刻本悦宋简体</vt:lpstr>
      <vt:lpstr>汉仪颜楷繁</vt:lpstr>
      <vt:lpstr>Microsoft YaHei</vt:lpstr>
      <vt:lpstr>方正兰亭超细黑简体</vt:lpstr>
      <vt:lpstr>Wingdings</vt:lpstr>
      <vt:lpstr>Open Sans</vt:lpstr>
      <vt:lpstr>Open Sans </vt:lpstr>
      <vt:lpstr>微软雅黑</vt:lpstr>
      <vt:lpstr>KaiTi</vt:lpstr>
      <vt:lpstr>Courier New</vt:lpstr>
      <vt:lpstr>华文彩云</vt:lpstr>
      <vt:lpstr>楷体_GB2312</vt:lpstr>
      <vt:lpstr>宋体</vt:lpstr>
      <vt:lpstr>黑体</vt:lpstr>
      <vt:lpstr>方正粗黑宋简体</vt:lpstr>
      <vt:lpstr>隶书</vt:lpstr>
      <vt:lpstr>华文新魏</vt:lpstr>
      <vt:lpstr>Times New Roman</vt:lpstr>
      <vt:lpstr>华文行楷</vt:lpstr>
      <vt:lpstr>Default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2021-03-17T19:32:31.074</cp:lastPrinted>
  <dcterms:created xsi:type="dcterms:W3CDTF">2021-03-17T19:32:31Z</dcterms:created>
  <dcterms:modified xsi:type="dcterms:W3CDTF">2021-03-17T11:32:35Z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