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49" r:id="rId2"/>
    <p:sldId id="257" r:id="rId3"/>
    <p:sldId id="305" r:id="rId4"/>
    <p:sldId id="258" r:id="rId5"/>
    <p:sldId id="292" r:id="rId6"/>
    <p:sldId id="395" r:id="rId7"/>
    <p:sldId id="402" r:id="rId8"/>
    <p:sldId id="293" r:id="rId9"/>
    <p:sldId id="400" r:id="rId10"/>
    <p:sldId id="401" r:id="rId11"/>
    <p:sldId id="399" r:id="rId12"/>
    <p:sldId id="398" r:id="rId13"/>
    <p:sldId id="397" r:id="rId14"/>
    <p:sldId id="396" r:id="rId15"/>
    <p:sldId id="403" r:id="rId16"/>
    <p:sldId id="408" r:id="rId17"/>
    <p:sldId id="407" r:id="rId18"/>
    <p:sldId id="406" r:id="rId19"/>
    <p:sldId id="405" r:id="rId20"/>
    <p:sldId id="294" r:id="rId21"/>
    <p:sldId id="374" r:id="rId22"/>
    <p:sldId id="410" r:id="rId23"/>
    <p:sldId id="412" r:id="rId24"/>
    <p:sldId id="411" r:id="rId25"/>
  </p:sldIdLst>
  <p:sldSz cx="11520488" cy="6480175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738">
          <p15:clr>
            <a:srgbClr val="A4A3A4"/>
          </p15:clr>
        </p15:guide>
        <p15:guide id="2" orient="horz" pos="167">
          <p15:clr>
            <a:srgbClr val="A4A3A4"/>
          </p15:clr>
        </p15:guide>
        <p15:guide id="3" orient="horz" pos="3959">
          <p15:clr>
            <a:srgbClr val="A4A3A4"/>
          </p15:clr>
        </p15:guide>
        <p15:guide id="4" orient="horz" pos="3779">
          <p15:clr>
            <a:srgbClr val="A4A3A4"/>
          </p15:clr>
        </p15:guide>
        <p15:guide id="5" orient="horz" pos="338">
          <p15:clr>
            <a:srgbClr val="A4A3A4"/>
          </p15:clr>
        </p15:guide>
        <p15:guide id="6" orient="horz" pos="2558">
          <p15:clr>
            <a:srgbClr val="A4A3A4"/>
          </p15:clr>
        </p15:guide>
        <p15:guide id="7" pos="170">
          <p15:clr>
            <a:srgbClr val="A4A3A4"/>
          </p15:clr>
        </p15:guide>
        <p15:guide id="8" pos="7162">
          <p15:clr>
            <a:srgbClr val="A4A3A4"/>
          </p15:clr>
        </p15:guide>
        <p15:guide id="9" pos="362">
          <p15:clr>
            <a:srgbClr val="A4A3A4"/>
          </p15:clr>
        </p15:guide>
        <p15:guide id="10" pos="68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22"/>
    <p:restoredTop sz="94704"/>
  </p:normalViewPr>
  <p:slideViewPr>
    <p:cSldViewPr snapToGrid="0" snapToObjects="1">
      <p:cViewPr varScale="1">
        <p:scale>
          <a:sx n="68" d="100"/>
          <a:sy n="68" d="100"/>
        </p:scale>
        <p:origin x="-120" y="-402"/>
      </p:cViewPr>
      <p:guideLst>
        <p:guide orient="horz" pos="2738"/>
        <p:guide orient="horz" pos="167"/>
        <p:guide orient="horz" pos="3959"/>
        <p:guide orient="horz" pos="3779"/>
        <p:guide orient="horz" pos="338"/>
        <p:guide orient="horz" pos="2558"/>
        <p:guide pos="170"/>
        <p:guide pos="7162"/>
        <p:guide pos="362"/>
        <p:guide pos="68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250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B35E5-728A-9A45-BE5B-65E5B0C1E3AB}" type="datetimeFigureOut">
              <a:rPr kumimoji="1" lang="zh-CN" altLang="en-US" smtClean="0"/>
              <a:t>2021-8-26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BA9FB-159A-AA47-9E78-4C6C54AA90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99848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1pPr>
    <a:lvl2pPr marL="43180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2pPr>
    <a:lvl3pPr marL="864235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3pPr>
    <a:lvl4pPr marL="1296035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4pPr>
    <a:lvl5pPr marL="1727835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5pPr>
    <a:lvl6pPr marL="216027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6pPr>
    <a:lvl7pPr marL="259207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7pPr>
    <a:lvl8pPr marL="302387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8pPr>
    <a:lvl9pPr marL="3456305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7574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4882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7952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6957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36430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2740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69114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25610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633685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232104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94005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122100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29277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92042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5261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1993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46875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80438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575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0668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73665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07678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061" y="1060529"/>
            <a:ext cx="8640366" cy="2256061"/>
          </a:xfrm>
        </p:spPr>
        <p:txBody>
          <a:bodyPr anchor="b"/>
          <a:lstStyle>
            <a:lvl1pPr algn="ctr">
              <a:defRPr sz="567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061" y="3403592"/>
            <a:ext cx="8640366" cy="1564542"/>
          </a:xfrm>
        </p:spPr>
        <p:txBody>
          <a:bodyPr/>
          <a:lstStyle>
            <a:lvl1pPr marL="0" indent="0" algn="ctr">
              <a:buNone/>
              <a:defRPr sz="2270"/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4349" y="345009"/>
            <a:ext cx="2484105" cy="54916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033" y="345009"/>
            <a:ext cx="7308310" cy="549164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033" y="1615545"/>
            <a:ext cx="9936421" cy="2695572"/>
          </a:xfrm>
        </p:spPr>
        <p:txBody>
          <a:bodyPr anchor="b"/>
          <a:lstStyle>
            <a:lvl1pPr>
              <a:defRPr sz="567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033" y="4336618"/>
            <a:ext cx="9936421" cy="1417538"/>
          </a:xfrm>
        </p:spPr>
        <p:txBody>
          <a:bodyPr/>
          <a:lstStyle>
            <a:lvl1pPr marL="0" indent="0">
              <a:buNone/>
              <a:defRPr sz="2270">
                <a:solidFill>
                  <a:schemeClr val="tx1">
                    <a:tint val="75000"/>
                  </a:schemeClr>
                </a:solidFill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034" y="1725046"/>
            <a:ext cx="4896207" cy="41116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2247" y="1725046"/>
            <a:ext cx="4896207" cy="41116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4" y="345010"/>
            <a:ext cx="9936421" cy="125253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535" y="1588543"/>
            <a:ext cx="4873706" cy="778521"/>
          </a:xfr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535" y="2367064"/>
            <a:ext cx="4873706" cy="34815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2247" y="1588543"/>
            <a:ext cx="4897708" cy="778521"/>
          </a:xfr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2247" y="2367064"/>
            <a:ext cx="4897708" cy="34815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432012"/>
            <a:ext cx="3715657" cy="1512041"/>
          </a:xfrm>
        </p:spPr>
        <p:txBody>
          <a:bodyPr anchor="b"/>
          <a:lstStyle>
            <a:lvl1pPr>
              <a:defRPr sz="302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7708" y="933026"/>
            <a:ext cx="5832247" cy="4605124"/>
          </a:xfrm>
        </p:spPr>
        <p:txBody>
          <a:bodyPr/>
          <a:lstStyle>
            <a:lvl1pPr>
              <a:defRPr sz="3025"/>
            </a:lvl1pPr>
            <a:lvl2pPr>
              <a:defRPr sz="2645"/>
            </a:lvl2pPr>
            <a:lvl3pPr>
              <a:defRPr sz="227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944052"/>
            <a:ext cx="3715657" cy="3601598"/>
          </a:xfrm>
        </p:spPr>
        <p:txBody>
          <a:bodyPr/>
          <a:lstStyle>
            <a:lvl1pPr marL="0" indent="0">
              <a:buNone/>
              <a:defRPr sz="1510"/>
            </a:lvl1pPr>
            <a:lvl2pPr marL="431800" indent="0">
              <a:buNone/>
              <a:defRPr sz="1325"/>
            </a:lvl2pPr>
            <a:lvl3pPr marL="864235" indent="0">
              <a:buNone/>
              <a:defRPr sz="1135"/>
            </a:lvl3pPr>
            <a:lvl4pPr marL="1296035" indent="0">
              <a:buNone/>
              <a:defRPr sz="945"/>
            </a:lvl4pPr>
            <a:lvl5pPr marL="1727835" indent="0">
              <a:buNone/>
              <a:defRPr sz="945"/>
            </a:lvl5pPr>
            <a:lvl6pPr marL="2160270" indent="0">
              <a:buNone/>
              <a:defRPr sz="945"/>
            </a:lvl6pPr>
            <a:lvl7pPr marL="2592070" indent="0">
              <a:buNone/>
              <a:defRPr sz="945"/>
            </a:lvl7pPr>
            <a:lvl8pPr marL="3023870" indent="0">
              <a:buNone/>
              <a:defRPr sz="945"/>
            </a:lvl8pPr>
            <a:lvl9pPr marL="3456305" indent="0">
              <a:buNone/>
              <a:defRPr sz="9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432012"/>
            <a:ext cx="3715657" cy="1512041"/>
          </a:xfrm>
        </p:spPr>
        <p:txBody>
          <a:bodyPr anchor="b"/>
          <a:lstStyle>
            <a:lvl1pPr>
              <a:defRPr sz="302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7708" y="933026"/>
            <a:ext cx="5832247" cy="4605124"/>
          </a:xfrm>
        </p:spPr>
        <p:txBody>
          <a:bodyPr anchor="t"/>
          <a:lstStyle>
            <a:lvl1pPr marL="0" indent="0">
              <a:buNone/>
              <a:defRPr sz="3025"/>
            </a:lvl1pPr>
            <a:lvl2pPr marL="431800" indent="0">
              <a:buNone/>
              <a:defRPr sz="2645"/>
            </a:lvl2pPr>
            <a:lvl3pPr marL="864235" indent="0">
              <a:buNone/>
              <a:defRPr sz="2270"/>
            </a:lvl3pPr>
            <a:lvl4pPr marL="1296035" indent="0">
              <a:buNone/>
              <a:defRPr sz="1890"/>
            </a:lvl4pPr>
            <a:lvl5pPr marL="1727835" indent="0">
              <a:buNone/>
              <a:defRPr sz="1890"/>
            </a:lvl5pPr>
            <a:lvl6pPr marL="2160270" indent="0">
              <a:buNone/>
              <a:defRPr sz="1890"/>
            </a:lvl6pPr>
            <a:lvl7pPr marL="2592070" indent="0">
              <a:buNone/>
              <a:defRPr sz="1890"/>
            </a:lvl7pPr>
            <a:lvl8pPr marL="3023870" indent="0">
              <a:buNone/>
              <a:defRPr sz="1890"/>
            </a:lvl8pPr>
            <a:lvl9pPr marL="3456305" indent="0">
              <a:buNone/>
              <a:defRPr sz="189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944052"/>
            <a:ext cx="3715657" cy="3601598"/>
          </a:xfrm>
        </p:spPr>
        <p:txBody>
          <a:bodyPr/>
          <a:lstStyle>
            <a:lvl1pPr marL="0" indent="0">
              <a:buNone/>
              <a:defRPr sz="1510"/>
            </a:lvl1pPr>
            <a:lvl2pPr marL="431800" indent="0">
              <a:buNone/>
              <a:defRPr sz="1325"/>
            </a:lvl2pPr>
            <a:lvl3pPr marL="864235" indent="0">
              <a:buNone/>
              <a:defRPr sz="1135"/>
            </a:lvl3pPr>
            <a:lvl4pPr marL="1296035" indent="0">
              <a:buNone/>
              <a:defRPr sz="945"/>
            </a:lvl4pPr>
            <a:lvl5pPr marL="1727835" indent="0">
              <a:buNone/>
              <a:defRPr sz="945"/>
            </a:lvl5pPr>
            <a:lvl6pPr marL="2160270" indent="0">
              <a:buNone/>
              <a:defRPr sz="945"/>
            </a:lvl6pPr>
            <a:lvl7pPr marL="2592070" indent="0">
              <a:buNone/>
              <a:defRPr sz="945"/>
            </a:lvl7pPr>
            <a:lvl8pPr marL="3023870" indent="0">
              <a:buNone/>
              <a:defRPr sz="945"/>
            </a:lvl8pPr>
            <a:lvl9pPr marL="3456305" indent="0">
              <a:buNone/>
              <a:defRPr sz="9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034" y="345010"/>
            <a:ext cx="9936421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034" y="1725046"/>
            <a:ext cx="9936421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033" y="6006163"/>
            <a:ext cx="259211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162" y="6006163"/>
            <a:ext cx="3888165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6345" y="6006163"/>
            <a:ext cx="259211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864235" rtl="0" eaLnBrk="1" latinLnBrk="0" hangingPunct="1">
        <a:lnSpc>
          <a:spcPct val="90000"/>
        </a:lnSpc>
        <a:spcBef>
          <a:spcPct val="0"/>
        </a:spcBef>
        <a:buNone/>
        <a:defRPr sz="4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latinLnBrk="0" hangingPunct="1">
        <a:lnSpc>
          <a:spcPct val="90000"/>
        </a:lnSpc>
        <a:spcBef>
          <a:spcPts val="945"/>
        </a:spcBef>
        <a:buFont typeface="Arial" panose="020B060402020209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9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2pPr>
      <a:lvl3pPr marL="1080135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9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35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9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3735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9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9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9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39770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9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9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矩形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35" y="2301240"/>
            <a:ext cx="11229340" cy="1758950"/>
          </a:xfrm>
          <a:prstGeom prst="rect">
            <a:avLst/>
          </a:prstGeom>
        </p:spPr>
      </p:pic>
      <p:pic>
        <p:nvPicPr>
          <p:cNvPr id="8" name="图片 7" descr="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115" y="3243580"/>
            <a:ext cx="3077210" cy="5175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923858" y="2581275"/>
            <a:ext cx="567372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《老子》四章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2570" y="430530"/>
            <a:ext cx="468185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企</a:t>
            </a:r>
            <a:r>
              <a:rPr lang="zh-CN" altLang="en-US" sz="3200" b="1">
                <a:latin typeface="宋体" charset="0"/>
                <a:ea typeface="宋体" charset="0"/>
              </a:rPr>
              <a:t>者不立，跨者不行，自见者不明，自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是</a:t>
            </a:r>
            <a:r>
              <a:rPr lang="zh-CN" altLang="en-US" sz="3200" b="1">
                <a:latin typeface="宋体" charset="0"/>
                <a:ea typeface="宋体" charset="0"/>
              </a:rPr>
              <a:t>者不彰。</a:t>
            </a:r>
          </a:p>
          <a:p>
            <a:pPr>
              <a:lnSpc>
                <a:spcPct val="20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自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伐</a:t>
            </a:r>
            <a:r>
              <a:rPr lang="zh-CN" altLang="en-US" sz="3200" b="1">
                <a:latin typeface="宋体" charset="0"/>
                <a:ea typeface="宋体" charset="0"/>
              </a:rPr>
              <a:t>者无功，自矜者不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长</a:t>
            </a:r>
            <a:r>
              <a:rPr lang="zh-CN" altLang="en-US" sz="3200" b="1">
                <a:latin typeface="宋体" charset="0"/>
                <a:ea typeface="宋体" charset="0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其在道也，曰余食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赘</a:t>
            </a:r>
            <a:r>
              <a:rPr lang="zh-CN" altLang="en-US" sz="3200" b="1">
                <a:latin typeface="宋体" charset="0"/>
                <a:ea typeface="宋体" charset="0"/>
              </a:rPr>
              <a:t>行。</a:t>
            </a:r>
          </a:p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物或恶</a:t>
            </a:r>
            <a:r>
              <a:rPr lang="zh-CN" altLang="en-US" sz="3200" b="1">
                <a:latin typeface="宋体" charset="0"/>
                <a:ea typeface="宋体" charset="0"/>
              </a:rPr>
              <a:t>之，故有道者不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处</a:t>
            </a:r>
            <a:r>
              <a:rPr lang="zh-CN" altLang="en-US" sz="3200" b="1">
                <a:latin typeface="宋体" charset="0"/>
                <a:ea typeface="宋体" charset="0"/>
              </a:rPr>
              <a:t>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29120" y="683895"/>
            <a:ext cx="4068445" cy="54063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企：踮着脚跟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是：意动，以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-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为是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伐：自我夸耀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长：长久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赘：肉瘤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物：众人，人们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或：有的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恶：厌恶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处：做。为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2105" y="393700"/>
            <a:ext cx="430403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charset="0"/>
                <a:ea typeface="宋体" charset="0"/>
              </a:rPr>
              <a:t>踮起脚跟想要站得高，反而站立不住；迈起大步想要前进得快，反而不能远行。自逞已见的反而得不到彰明；自以为是的反而得不到显昭；自我夸耀的建立不起功勋；自高自大的不能做众人之长。从道的角度看，以上这些急躁炫耀的行为，只能说是剩饭赘瘤。因为它们是令人厌恶的东西，所以有道的人决不这样做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91680" y="1457325"/>
            <a:ext cx="3887470" cy="23069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charset="0"/>
                <a:ea typeface="仿宋" charset="0"/>
              </a:rPr>
              <a:t>生活中的矛盾对立项如和辩证把握和持守。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7540" y="313690"/>
            <a:ext cx="3853815" cy="5852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600" b="1">
                <a:latin typeface="宋体" charset="0"/>
                <a:ea typeface="宋体" charset="0"/>
              </a:rPr>
              <a:t>知人者智，</a:t>
            </a:r>
          </a:p>
          <a:p>
            <a:pPr algn="dist">
              <a:lnSpc>
                <a:spcPct val="130000"/>
              </a:lnSpc>
            </a:pPr>
            <a:r>
              <a:rPr lang="zh-CN" altLang="en-US" sz="3600" b="1">
                <a:latin typeface="宋体" charset="0"/>
                <a:ea typeface="宋体" charset="0"/>
              </a:rPr>
              <a:t>自知者明；</a:t>
            </a:r>
          </a:p>
          <a:p>
            <a:pPr algn="dist">
              <a:lnSpc>
                <a:spcPct val="130000"/>
              </a:lnSpc>
            </a:pPr>
            <a:r>
              <a:rPr lang="zh-CN" altLang="en-US" sz="3600" b="1">
                <a:latin typeface="宋体" charset="0"/>
                <a:ea typeface="宋体" charset="0"/>
              </a:rPr>
              <a:t>胜人者有力，</a:t>
            </a:r>
          </a:p>
          <a:p>
            <a:pPr algn="dist">
              <a:lnSpc>
                <a:spcPct val="130000"/>
              </a:lnSpc>
            </a:pP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自胜</a:t>
            </a:r>
            <a:r>
              <a:rPr lang="zh-CN" altLang="en-US" sz="3600" b="1">
                <a:latin typeface="宋体" charset="0"/>
                <a:ea typeface="宋体" charset="0"/>
              </a:rPr>
              <a:t>者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强</a:t>
            </a:r>
            <a:r>
              <a:rPr lang="zh-CN" altLang="en-US" sz="3600" b="1">
                <a:latin typeface="宋体" charset="0"/>
                <a:ea typeface="宋体" charset="0"/>
              </a:rPr>
              <a:t>；</a:t>
            </a:r>
          </a:p>
          <a:p>
            <a:pPr algn="dist">
              <a:lnSpc>
                <a:spcPct val="130000"/>
              </a:lnSpc>
            </a:pPr>
            <a:r>
              <a:rPr lang="zh-CN" altLang="en-US" sz="3600" b="1">
                <a:latin typeface="宋体" charset="0"/>
                <a:ea typeface="宋体" charset="0"/>
              </a:rPr>
              <a:t>知足者富，</a:t>
            </a:r>
          </a:p>
          <a:p>
            <a:pPr algn="dist">
              <a:lnSpc>
                <a:spcPct val="130000"/>
              </a:lnSpc>
            </a:pP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强</a:t>
            </a:r>
            <a:r>
              <a:rPr lang="zh-CN" altLang="en-US" sz="3600" b="1">
                <a:latin typeface="宋体" charset="0"/>
                <a:ea typeface="宋体" charset="0"/>
              </a:rPr>
              <a:t>行者有志；</a:t>
            </a:r>
          </a:p>
          <a:p>
            <a:pPr algn="dist">
              <a:lnSpc>
                <a:spcPct val="130000"/>
              </a:lnSpc>
            </a:pPr>
            <a:r>
              <a:rPr lang="zh-CN" altLang="en-US" sz="3600" b="1">
                <a:latin typeface="宋体" charset="0"/>
                <a:ea typeface="宋体" charset="0"/>
              </a:rPr>
              <a:t>不失其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所</a:t>
            </a:r>
            <a:r>
              <a:rPr lang="zh-CN" altLang="en-US" sz="3600" b="1">
                <a:latin typeface="宋体" charset="0"/>
                <a:ea typeface="宋体" charset="0"/>
              </a:rPr>
              <a:t>者久，</a:t>
            </a:r>
          </a:p>
          <a:p>
            <a:pPr algn="dist">
              <a:lnSpc>
                <a:spcPct val="130000"/>
              </a:lnSpc>
            </a:pPr>
            <a:r>
              <a:rPr lang="zh-CN" altLang="en-US" sz="3600" b="1">
                <a:latin typeface="宋体" charset="0"/>
                <a:ea typeface="宋体" charset="0"/>
              </a:rPr>
              <a:t>死而不亡者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寿</a:t>
            </a:r>
            <a:r>
              <a:rPr lang="zh-CN" altLang="en-US" sz="3600" b="1">
                <a:latin typeface="宋体" charset="0"/>
                <a:ea typeface="宋体" charset="0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841490" y="605790"/>
            <a:ext cx="4299585" cy="42252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强：尽力，竭力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自胜：宾前，战胜自己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强行：古今异义，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强劲，奋进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所：地方位置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寿：名次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形容词，长寿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3545" y="627380"/>
            <a:ext cx="43211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楷体" charset="0"/>
                <a:ea typeface="楷体" charset="0"/>
                <a:cs typeface="楷体" charset="0"/>
              </a:rPr>
              <a:t>能了解、认识别人叫做智慧，能认识、了解自己才算聪明。能战胜别人是有力的，能克制自己的弱点才算刚强。知道满足的人才是富有人。坚持力行、努力不懈的就是有志。不离失本分的人就能长久不衰，身虽死而“道”仍存的，才算真正的长寿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48170" y="627380"/>
            <a:ext cx="3888105" cy="481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个人修养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自我设计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主张：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自知之明，经常反思，不断战胜自己的弱点。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抑制贪欲，坚守本分，一心一意的追求自己追求的东西。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4370" y="314960"/>
            <a:ext cx="4123055" cy="5850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>
                <a:latin typeface="宋体" charset="0"/>
                <a:ea typeface="宋体" charset="0"/>
              </a:rPr>
              <a:t>其安易持，</a:t>
            </a:r>
          </a:p>
          <a:p>
            <a:pPr>
              <a:lnSpc>
                <a:spcPct val="130000"/>
              </a:lnSpc>
            </a:pPr>
            <a:r>
              <a:rPr lang="zh-CN" altLang="en-US" sz="4800">
                <a:latin typeface="宋体" charset="0"/>
                <a:ea typeface="宋体" charset="0"/>
              </a:rPr>
              <a:t>其未兆易谋；</a:t>
            </a:r>
          </a:p>
          <a:p>
            <a:pPr>
              <a:lnSpc>
                <a:spcPct val="130000"/>
              </a:lnSpc>
            </a:pP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其脆易泮</a:t>
            </a:r>
            <a:r>
              <a:rPr lang="zh-CN" altLang="en-US" sz="4800">
                <a:latin typeface="宋体" charset="0"/>
                <a:ea typeface="宋体" charset="0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4800">
                <a:latin typeface="宋体" charset="0"/>
                <a:ea typeface="宋体" charset="0"/>
              </a:rPr>
              <a:t>其微易散。</a:t>
            </a:r>
          </a:p>
          <a:p>
            <a:pPr>
              <a:lnSpc>
                <a:spcPct val="130000"/>
              </a:lnSpc>
            </a:pPr>
            <a:r>
              <a:rPr lang="zh-CN" altLang="en-US" sz="4800">
                <a:latin typeface="宋体" charset="0"/>
                <a:ea typeface="宋体" charset="0"/>
              </a:rPr>
              <a:t>为之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于未有</a:t>
            </a:r>
            <a:r>
              <a:rPr lang="zh-CN" altLang="en-US" sz="4800">
                <a:latin typeface="宋体" charset="0"/>
                <a:ea typeface="宋体" charset="0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4800">
                <a:latin typeface="宋体" charset="0"/>
                <a:ea typeface="宋体" charset="0"/>
              </a:rPr>
              <a:t>治之于未乱。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48475" y="782955"/>
            <a:ext cx="4446270" cy="39693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其脆易泮：泮，散，解。物品脆弱就容易消解。</a:t>
            </a:r>
          </a:p>
          <a:p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charset="0"/>
              <a:ea typeface="楷体" charset="0"/>
            </a:endParaRPr>
          </a:p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于未有：状语后置要在还没出现问题的时候解决问题。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9885" y="327660"/>
            <a:ext cx="4249420" cy="5502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楷体" charset="0"/>
                <a:ea typeface="楷体" charset="0"/>
              </a:rPr>
              <a:t>局面安定时容易保持和维护，事变没有出现迹象时容易图谋；事物脆弱时容易消解；事物细微时容易散失；做事情要在它尚未发生以前就处理妥当；治理国政，要在祸乱没有产生以前就早做准备。</a:t>
            </a:r>
          </a:p>
        </p:txBody>
      </p:sp>
      <p:sp>
        <p:nvSpPr>
          <p:cNvPr id="5" name="矩形 4"/>
          <p:cNvSpPr/>
          <p:nvPr/>
        </p:nvSpPr>
        <p:spPr>
          <a:xfrm>
            <a:off x="7047230" y="1341120"/>
            <a:ext cx="3879215" cy="34766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事情在安稳的时候，</a:t>
            </a:r>
          </a:p>
          <a:p>
            <a:pPr algn="l"/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还没有出现征兆的时候，容易控制。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5730" y="424815"/>
            <a:ext cx="505079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宋体" charset="0"/>
                <a:ea typeface="宋体" charset="0"/>
              </a:rPr>
              <a:t>合抱之木，生</a:t>
            </a: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于毫末</a:t>
            </a:r>
            <a:r>
              <a:rPr lang="zh-CN" altLang="en-US" sz="4000">
                <a:latin typeface="宋体" charset="0"/>
                <a:ea typeface="宋体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宋体" charset="0"/>
                <a:ea typeface="宋体" charset="0"/>
              </a:rPr>
              <a:t>九层之台，起于</a:t>
            </a: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累</a:t>
            </a:r>
            <a:r>
              <a:rPr lang="zh-CN" altLang="en-US" sz="4000">
                <a:latin typeface="宋体" charset="0"/>
                <a:ea typeface="宋体" charset="0"/>
              </a:rPr>
              <a:t>土；千里之行，始于足下。为者败之，执者失之。是以圣人无为故无败，无执故无失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76720" y="1332230"/>
            <a:ext cx="4411980" cy="31692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毫末：细小的萌芽。</a:t>
            </a:r>
          </a:p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于：介词，从</a:t>
            </a:r>
          </a:p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于毫末：状后</a:t>
            </a:r>
          </a:p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累：通假字，土筐。</a:t>
            </a:r>
          </a:p>
          <a:p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1640" y="473710"/>
            <a:ext cx="415988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charset="0"/>
                <a:ea typeface="楷体" charset="0"/>
              </a:rPr>
              <a:t>合抱的大树，生长于细小的萌芽；九层的高台，筑起于每一堆泥土；千里的远行，是从脚下第一步开始走出来的。有所作为的将会招致失败，有所执着的将会遭受损害。因此圣人无所作为所以也不会招致失败，无所执着所以也不遭受损害。</a:t>
            </a:r>
          </a:p>
        </p:txBody>
      </p:sp>
      <p:sp>
        <p:nvSpPr>
          <p:cNvPr id="4" name="矩形 3"/>
          <p:cNvSpPr/>
          <p:nvPr/>
        </p:nvSpPr>
        <p:spPr>
          <a:xfrm>
            <a:off x="7256145" y="1038860"/>
            <a:ext cx="3235960" cy="39693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40000"/>
              </a:lnSpc>
            </a:pPr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注意积累</a:t>
            </a:r>
          </a:p>
          <a:p>
            <a:pPr algn="ctr">
              <a:lnSpc>
                <a:spcPct val="140000"/>
              </a:lnSpc>
            </a:pPr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始终如一</a:t>
            </a:r>
          </a:p>
          <a:p>
            <a:pPr algn="ctr">
              <a:lnSpc>
                <a:spcPct val="140000"/>
              </a:lnSpc>
            </a:pPr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坚持到底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0690" y="362585"/>
            <a:ext cx="4485005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民之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从事</a:t>
            </a:r>
            <a:r>
              <a:rPr lang="zh-CN" altLang="en-US" sz="3200" b="1">
                <a:latin typeface="宋体" charset="0"/>
                <a:ea typeface="宋体" charset="0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常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于几成</a:t>
            </a:r>
            <a:r>
              <a:rPr lang="zh-CN" altLang="en-US" sz="3200" b="1">
                <a:latin typeface="宋体" charset="0"/>
                <a:ea typeface="宋体" charset="0"/>
              </a:rPr>
              <a:t>而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败</a:t>
            </a:r>
            <a:r>
              <a:rPr lang="zh-CN" altLang="en-US" sz="3200" b="1">
                <a:latin typeface="宋体" charset="0"/>
                <a:ea typeface="宋体" charset="0"/>
              </a:rPr>
              <a:t>之。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慎</a:t>
            </a:r>
            <a:r>
              <a:rPr lang="zh-CN" altLang="en-US" sz="3200" b="1">
                <a:latin typeface="宋体" charset="0"/>
                <a:ea typeface="宋体" charset="0"/>
              </a:rPr>
              <a:t>终如始，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则无败事。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是以圣人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欲不欲</a:t>
            </a:r>
            <a:r>
              <a:rPr lang="zh-CN" altLang="en-US" sz="3200" b="1">
                <a:latin typeface="宋体" charset="0"/>
                <a:ea typeface="宋体" charset="0"/>
              </a:rPr>
              <a:t>，不贵难得之货，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学不学</a:t>
            </a:r>
            <a:r>
              <a:rPr lang="zh-CN" altLang="en-US" sz="3200" b="1">
                <a:latin typeface="宋体" charset="0"/>
                <a:ea typeface="宋体" charset="0"/>
              </a:rPr>
              <a:t>，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复</a:t>
            </a:r>
            <a:r>
              <a:rPr lang="zh-CN" altLang="en-US" sz="3200" b="1">
                <a:latin typeface="宋体" charset="0"/>
                <a:ea typeface="宋体" charset="0"/>
              </a:rPr>
              <a:t>众人之所过，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以辅万物之自然而不敢为</a:t>
            </a:r>
          </a:p>
        </p:txBody>
      </p:sp>
      <p:sp>
        <p:nvSpPr>
          <p:cNvPr id="4" name="矩形 3"/>
          <p:cNvSpPr/>
          <p:nvPr/>
        </p:nvSpPr>
        <p:spPr>
          <a:xfrm>
            <a:off x="6897688" y="527050"/>
            <a:ext cx="4303395" cy="50774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从事：做事</a:t>
            </a:r>
          </a:p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于：在</a:t>
            </a:r>
          </a:p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几成：接近成功</a:t>
            </a:r>
          </a:p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败：使动用法，</a:t>
            </a:r>
          </a:p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使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--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失败</a:t>
            </a:r>
          </a:p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慎：慎重对待</a:t>
            </a:r>
          </a:p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  <a:sym typeface="+mn-ea"/>
              </a:rPr>
              <a:t>欲不欲：以不欲为欲</a:t>
            </a:r>
          </a:p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  <a:sym typeface="+mn-ea"/>
              </a:rPr>
              <a:t>学不学：以不学为学</a:t>
            </a:r>
          </a:p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  <a:sym typeface="+mn-ea"/>
              </a:rPr>
              <a:t>复：弥补，补救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4155" y="361950"/>
            <a:ext cx="470090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宋体" charset="0"/>
                <a:ea typeface="宋体" charset="0"/>
              </a:rPr>
              <a:t>人们做事情，总是在快要成功时失败，所以当事情快要完成的时候，也要像开始时那样慎重，就没有办不成的事情。因此，有道的圣人追求人所不追求的，不稀罕难以得到的货物，学习别人所不学习的，补救众人所经常犯的过错。这样遵循万物的自然本性而不会妄加干预。</a:t>
            </a:r>
          </a:p>
        </p:txBody>
      </p:sp>
      <p:sp>
        <p:nvSpPr>
          <p:cNvPr id="4" name="矩形 3"/>
          <p:cNvSpPr/>
          <p:nvPr/>
        </p:nvSpPr>
        <p:spPr>
          <a:xfrm>
            <a:off x="6674803" y="361950"/>
            <a:ext cx="4303395" cy="48272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>
              <a:lnSpc>
                <a:spcPct val="190000"/>
              </a:lnSpc>
            </a:pPr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重在观察</a:t>
            </a:r>
          </a:p>
          <a:p>
            <a:pPr algn="ctr">
              <a:lnSpc>
                <a:spcPct val="190000"/>
              </a:lnSpc>
            </a:pPr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重在积累</a:t>
            </a:r>
          </a:p>
          <a:p>
            <a:pPr algn="ctr">
              <a:lnSpc>
                <a:spcPct val="190000"/>
              </a:lnSpc>
            </a:pPr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重在善始善终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 descr="7b0a20202020227461726765744d6f64756c65223a20226b6f6e6c696e65666f6e7473220a7d0a"/>
          <p:cNvSpPr txBox="1"/>
          <p:nvPr/>
        </p:nvSpPr>
        <p:spPr>
          <a:xfrm>
            <a:off x="2447290" y="2534920"/>
            <a:ext cx="33604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mtClean="0">
                <a:latin typeface="汉仪字典宋简" panose="02010609000101010101" charset="-122"/>
                <a:ea typeface="汉仪字典宋简" panose="02010609000101010101" charset="-122"/>
              </a:rPr>
              <a:t>万经之王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951855" y="5073650"/>
            <a:ext cx="3945255" cy="573405"/>
            <a:chOff x="3670" y="6149"/>
            <a:chExt cx="6213" cy="903"/>
          </a:xfrm>
        </p:grpSpPr>
        <p:pic>
          <p:nvPicPr>
            <p:cNvPr id="3" name="图片 2" descr="落款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82" y="6149"/>
              <a:ext cx="5390" cy="903"/>
            </a:xfrm>
            <a:prstGeom prst="rect">
              <a:avLst/>
            </a:prstGeom>
          </p:spPr>
        </p:pic>
        <p:sp>
          <p:nvSpPr>
            <p:cNvPr id="4" name="TextBox 28"/>
            <p:cNvSpPr txBox="1"/>
            <p:nvPr/>
          </p:nvSpPr>
          <p:spPr>
            <a:xfrm>
              <a:off x="3670" y="6287"/>
              <a:ext cx="62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mtClean="0">
                  <a:solidFill>
                    <a:schemeClr val="bg1"/>
                  </a:solidFill>
                  <a:latin typeface="汉仪字典宋简" panose="02010609000101010101" charset="-122"/>
                  <a:ea typeface="汉仪字典宋简" panose="02010609000101010101" charset="-122"/>
                </a:rPr>
                <a:t>高二年级</a:t>
              </a:r>
              <a:r>
                <a:rPr lang="en-US" altLang="zh-CN" sz="2000" smtClean="0">
                  <a:solidFill>
                    <a:schemeClr val="bg1"/>
                  </a:solidFill>
                  <a:latin typeface="汉仪字典宋简" panose="02010609000101010101" charset="-122"/>
                  <a:ea typeface="汉仪字典宋简" panose="02010609000101010101" charset="-122"/>
                </a:rPr>
                <a:t> </a:t>
              </a:r>
              <a:r>
                <a:rPr lang="zh-CN" altLang="en-US" sz="2000" smtClean="0">
                  <a:solidFill>
                    <a:schemeClr val="bg1"/>
                  </a:solidFill>
                  <a:latin typeface="汉仪字典宋简" panose="02010609000101010101" charset="-122"/>
                  <a:ea typeface="汉仪字典宋简" panose="02010609000101010101" charset="-122"/>
                </a:rPr>
                <a:t>赵新</a:t>
              </a:r>
            </a:p>
          </p:txBody>
        </p:sp>
      </p:grpSp>
      <p:pic>
        <p:nvPicPr>
          <p:cNvPr id="7" name="图片 6" descr="组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4835" y="1511300"/>
            <a:ext cx="1073785" cy="1023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30315" y="2672080"/>
            <a:ext cx="31445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/>
              <a:t>《道德经》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3385" y="305435"/>
            <a:ext cx="95046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宋体" charset="0"/>
                <a:ea typeface="宋体" charset="0"/>
              </a:rPr>
              <a:t>语言积累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385" y="1313180"/>
            <a:ext cx="10530205" cy="5166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b="1">
                <a:latin typeface="楷体" charset="0"/>
                <a:ea typeface="楷体" charset="0"/>
                <a:cs typeface="楷体" charset="0"/>
              </a:rPr>
              <a:t>1</a:t>
            </a:r>
            <a:r>
              <a:rPr lang="zh-CN" altLang="en-US" sz="4400" b="1">
                <a:latin typeface="楷体" charset="0"/>
                <a:ea typeface="楷体" charset="0"/>
                <a:cs typeface="楷体" charset="0"/>
              </a:rPr>
              <a:t>、通假字</a:t>
            </a:r>
            <a:endParaRPr lang="zh-CN" altLang="en-US" sz="44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altLang="zh-CN" sz="4400">
                <a:latin typeface="楷体" charset="0"/>
                <a:ea typeface="楷体" charset="0"/>
                <a:cs typeface="楷体" charset="0"/>
              </a:rPr>
              <a:t>1</a:t>
            </a: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）九层之台，起于</a:t>
            </a:r>
            <a:r>
              <a:rPr lang="zh-CN" altLang="en-US" sz="4400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</a:rPr>
              <a:t>累</a:t>
            </a: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土：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charset="0"/>
                <a:ea typeface="楷体" charset="0"/>
                <a:cs typeface="楷体" charset="0"/>
              </a:rPr>
              <a:t>通蔂，土筐</a:t>
            </a:r>
            <a:endParaRPr lang="zh-CN" altLang="en-US" sz="44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altLang="zh-CN" sz="4400">
                <a:latin typeface="楷体" charset="0"/>
                <a:ea typeface="楷体" charset="0"/>
                <a:cs typeface="楷体" charset="0"/>
              </a:rPr>
              <a:t>2</a:t>
            </a: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）其脆易</a:t>
            </a:r>
            <a:r>
              <a:rPr lang="zh-CN" altLang="en-US" sz="4400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</a:rPr>
              <a:t>泮</a:t>
            </a: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：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charset="0"/>
                <a:ea typeface="楷体" charset="0"/>
                <a:cs typeface="楷体" charset="0"/>
              </a:rPr>
              <a:t>通判，分离</a:t>
            </a:r>
          </a:p>
          <a:p>
            <a:pPr>
              <a:lnSpc>
                <a:spcPct val="130000"/>
              </a:lnSpc>
            </a:pP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altLang="zh-CN" sz="4400">
                <a:latin typeface="楷体" charset="0"/>
                <a:ea typeface="楷体" charset="0"/>
                <a:cs typeface="楷体" charset="0"/>
              </a:rPr>
              <a:t>3</a:t>
            </a: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）自</a:t>
            </a:r>
            <a:r>
              <a:rPr lang="zh-CN" altLang="en-US" sz="4400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</a:rPr>
              <a:t>见</a:t>
            </a: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者不明：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charset="0"/>
                <a:ea typeface="楷体" charset="0"/>
                <a:cs typeface="楷体" charset="0"/>
              </a:rPr>
              <a:t>通现，表现</a:t>
            </a:r>
          </a:p>
          <a:p>
            <a:pPr>
              <a:lnSpc>
                <a:spcPct val="130000"/>
              </a:lnSpc>
            </a:pP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altLang="zh-CN" sz="4400">
                <a:latin typeface="楷体" charset="0"/>
                <a:ea typeface="楷体" charset="0"/>
                <a:cs typeface="楷体" charset="0"/>
              </a:rPr>
              <a:t>4</a:t>
            </a:r>
            <a:r>
              <a:rPr lang="zh-CN" altLang="en-US" sz="4400">
                <a:latin typeface="楷体" charset="0"/>
                <a:ea typeface="楷体" charset="0"/>
                <a:cs typeface="楷体" charset="0"/>
              </a:rPr>
              <a:t>）其在道也，曰余食赘</a:t>
            </a:r>
            <a:r>
              <a:rPr lang="zh-CN" altLang="en-US" sz="4400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</a:rPr>
              <a:t>行：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charset="0"/>
                <a:ea typeface="楷体" charset="0"/>
                <a:cs typeface="楷体" charset="0"/>
              </a:rPr>
              <a:t>行同形</a:t>
            </a:r>
            <a:endParaRPr lang="zh-CN" altLang="en-US" sz="4400">
              <a:latin typeface="楷体" charset="0"/>
              <a:ea typeface="楷体" charset="0"/>
              <a:cs typeface="楷体" charset="0"/>
            </a:endParaRPr>
          </a:p>
          <a:p>
            <a:endParaRPr lang="zh-CN" altLang="en-US" sz="4400"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6585" y="294640"/>
            <a:ext cx="9650730" cy="7570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5400" b="1">
                <a:latin typeface="楷体" charset="0"/>
                <a:ea typeface="楷体" charset="0"/>
                <a:cs typeface="楷体" charset="0"/>
                <a:sym typeface="+mn-ea"/>
              </a:rPr>
              <a:t>2</a:t>
            </a:r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、古今异义：</a:t>
            </a:r>
          </a:p>
          <a:p>
            <a:pPr algn="l"/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（</a:t>
            </a:r>
            <a:r>
              <a:rPr lang="en-US" altLang="zh-CN" sz="5400" b="1">
                <a:latin typeface="楷体" charset="0"/>
                <a:ea typeface="楷体" charset="0"/>
                <a:cs typeface="楷体" charset="0"/>
                <a:sym typeface="+mn-ea"/>
              </a:rPr>
              <a:t>1</a:t>
            </a:r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）</a:t>
            </a:r>
            <a:r>
              <a:rPr lang="zh-CN" altLang="en-US" sz="5400" b="1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企者</a:t>
            </a:r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不立，跨者不行</a:t>
            </a:r>
          </a:p>
          <a:p>
            <a:pPr algn="l"/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古义：</a:t>
            </a:r>
            <a:r>
              <a:rPr lang="zh-CN" altLang="en-US" sz="5400" b="1" u="sng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踮起脚跟，脚尖着地</a:t>
            </a:r>
            <a:endParaRPr lang="zh-CN" altLang="en-US" sz="54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今义：企图</a:t>
            </a:r>
          </a:p>
          <a:p>
            <a:pPr algn="l"/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（</a:t>
            </a:r>
            <a:r>
              <a:rPr lang="en-US" altLang="zh-CN" sz="5400" b="1">
                <a:latin typeface="楷体" charset="0"/>
                <a:ea typeface="楷体" charset="0"/>
                <a:cs typeface="楷体" charset="0"/>
                <a:sym typeface="+mn-ea"/>
              </a:rPr>
              <a:t>2</a:t>
            </a:r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）民之</a:t>
            </a:r>
            <a:r>
              <a:rPr lang="zh-CN" altLang="en-US" sz="5400" b="1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从事</a:t>
            </a:r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：</a:t>
            </a:r>
          </a:p>
          <a:p>
            <a:pPr algn="l"/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古义：</a:t>
            </a:r>
            <a:r>
              <a:rPr lang="zh-CN" altLang="en-US" sz="5400" b="1" u="sng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行事，做事</a:t>
            </a:r>
            <a:endParaRPr lang="zh-CN" altLang="en-US" sz="54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r>
              <a:rPr lang="zh-CN" altLang="en-US" sz="5400" b="1">
                <a:latin typeface="楷体" charset="0"/>
                <a:ea typeface="楷体" charset="0"/>
                <a:cs typeface="楷体" charset="0"/>
                <a:sym typeface="+mn-ea"/>
              </a:rPr>
              <a:t>今义：投身到事业中去</a:t>
            </a:r>
          </a:p>
          <a:p>
            <a:pPr algn="l"/>
            <a:endParaRPr lang="zh-CN" altLang="en-US" sz="54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endParaRPr lang="zh-CN" altLang="en-US" sz="540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6880" y="132715"/>
            <a:ext cx="10389235" cy="8401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4400" b="1">
                <a:latin typeface="楷体" charset="0"/>
                <a:ea typeface="楷体" charset="0"/>
                <a:cs typeface="楷体" charset="0"/>
                <a:sym typeface="+mn-ea"/>
              </a:rPr>
              <a:t>2</a:t>
            </a:r>
            <a:r>
              <a:rPr lang="zh-CN" altLang="en-US" sz="4400" b="1">
                <a:latin typeface="楷体" charset="0"/>
                <a:ea typeface="楷体" charset="0"/>
                <a:cs typeface="楷体" charset="0"/>
                <a:sym typeface="+mn-ea"/>
              </a:rPr>
              <a:t>、古今异义：</a:t>
            </a:r>
          </a:p>
          <a:p>
            <a:pPr algn="l"/>
            <a:r>
              <a:rPr lang="zh-CN" altLang="en-US" sz="4400" b="1">
                <a:latin typeface="楷体" charset="0"/>
                <a:ea typeface="楷体" charset="0"/>
                <a:cs typeface="楷体" charset="0"/>
                <a:sym typeface="+mn-ea"/>
              </a:rPr>
              <a:t>（</a:t>
            </a:r>
            <a:r>
              <a:rPr lang="en-US" altLang="zh-CN" sz="4000" b="1">
                <a:latin typeface="楷体" charset="0"/>
                <a:ea typeface="楷体" charset="0"/>
                <a:cs typeface="楷体" charset="0"/>
                <a:sym typeface="+mn-ea"/>
              </a:rPr>
              <a:t>3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）跨者</a:t>
            </a:r>
            <a:r>
              <a:rPr lang="zh-CN" altLang="en-US" sz="4000" b="1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不行</a:t>
            </a:r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古义：</a:t>
            </a:r>
            <a:r>
              <a:rPr lang="zh-CN" altLang="en-US" sz="4000" b="1" u="sng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走不远</a:t>
            </a:r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今义：不可以</a:t>
            </a: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（</a:t>
            </a:r>
            <a:r>
              <a:rPr lang="en-US" altLang="zh-CN" sz="4000" b="1">
                <a:latin typeface="楷体" charset="0"/>
                <a:ea typeface="楷体" charset="0"/>
                <a:cs typeface="楷体" charset="0"/>
                <a:sym typeface="+mn-ea"/>
              </a:rPr>
              <a:t>4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）</a:t>
            </a:r>
            <a:r>
              <a:rPr lang="zh-CN" altLang="en-US" sz="4000" b="1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强行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者有志</a:t>
            </a: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古义：</a:t>
            </a:r>
            <a:r>
              <a:rPr lang="zh-CN" altLang="en-US" sz="4000" b="1" u="sng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强劲奋进</a:t>
            </a:r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今义：强制进行</a:t>
            </a: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（</a:t>
            </a:r>
            <a:r>
              <a:rPr lang="en-US" altLang="zh-CN" sz="4000" b="1">
                <a:latin typeface="楷体" charset="0"/>
                <a:ea typeface="楷体" charset="0"/>
                <a:cs typeface="楷体" charset="0"/>
                <a:sym typeface="+mn-ea"/>
              </a:rPr>
              <a:t>5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）自矜者</a:t>
            </a:r>
            <a:r>
              <a:rPr lang="zh-CN" altLang="en-US" sz="4000" b="1">
                <a:solidFill>
                  <a:srgbClr val="B1443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不长</a:t>
            </a:r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古义：</a:t>
            </a:r>
            <a:r>
              <a:rPr lang="zh-CN" altLang="en-US" sz="4000" b="1" u="sng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长久，也说尊重</a:t>
            </a: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今义：描述长度，与“短”相对，长官，领导</a:t>
            </a:r>
          </a:p>
          <a:p>
            <a:pPr algn="l"/>
            <a:endParaRPr lang="zh-CN" altLang="en-US" sz="44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endParaRPr lang="zh-CN" altLang="en-US" sz="44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endParaRPr lang="zh-CN" altLang="en-US" sz="440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4660" y="114300"/>
            <a:ext cx="10389235" cy="7785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4400" b="1">
                <a:latin typeface="楷体" charset="0"/>
                <a:ea typeface="楷体" charset="0"/>
                <a:cs typeface="楷体" charset="0"/>
                <a:sym typeface="+mn-ea"/>
              </a:rPr>
              <a:t>3</a:t>
            </a:r>
            <a:r>
              <a:rPr lang="zh-CN" altLang="en-US" sz="4400" b="1">
                <a:latin typeface="楷体" charset="0"/>
                <a:ea typeface="楷体" charset="0"/>
                <a:cs typeface="楷体" charset="0"/>
                <a:sym typeface="+mn-ea"/>
              </a:rPr>
              <a:t>、一词多义：</a:t>
            </a:r>
          </a:p>
          <a:p>
            <a:pPr algn="l"/>
            <a:r>
              <a:rPr lang="zh-CN" altLang="en-US" sz="4400" b="1">
                <a:latin typeface="楷体" charset="0"/>
                <a:ea typeface="楷体" charset="0"/>
                <a:cs typeface="楷体" charset="0"/>
                <a:sym typeface="+mn-ea"/>
              </a:rPr>
              <a:t>（</a:t>
            </a:r>
            <a:r>
              <a:rPr lang="en-US" altLang="zh-CN" sz="4400" b="1">
                <a:latin typeface="楷体" charset="0"/>
                <a:ea typeface="楷体" charset="0"/>
                <a:cs typeface="楷体" charset="0"/>
                <a:sym typeface="+mn-ea"/>
              </a:rPr>
              <a:t>1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）是</a:t>
            </a:r>
          </a:p>
          <a:p>
            <a:pPr algn="l"/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（</a:t>
            </a:r>
            <a:r>
              <a:rPr lang="en-US" altLang="zh-CN" sz="4000" b="1">
                <a:latin typeface="楷体" charset="0"/>
                <a:ea typeface="楷体" charset="0"/>
                <a:cs typeface="楷体" charset="0"/>
                <a:sym typeface="+mn-ea"/>
              </a:rPr>
              <a:t>2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）以为</a:t>
            </a:r>
          </a:p>
          <a:p>
            <a:pPr algn="l"/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（</a:t>
            </a:r>
            <a:r>
              <a:rPr lang="en-US" altLang="zh-CN" sz="4000" b="1">
                <a:latin typeface="楷体" charset="0"/>
                <a:ea typeface="楷体" charset="0"/>
                <a:cs typeface="楷体" charset="0"/>
                <a:sym typeface="+mn-ea"/>
              </a:rPr>
              <a:t>3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  <a:sym typeface="+mn-ea"/>
              </a:rPr>
              <a:t>）当</a:t>
            </a:r>
          </a:p>
          <a:p>
            <a:pPr algn="l"/>
            <a:endParaRPr lang="zh-CN" altLang="en-US" sz="40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endParaRPr lang="zh-CN" altLang="en-US" sz="44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algn="l"/>
            <a:endParaRPr lang="zh-CN" altLang="en-US" sz="4400" b="1">
              <a:latin typeface="楷体" charset="0"/>
              <a:ea typeface="楷体" charset="0"/>
              <a:cs typeface="楷体" charset="0"/>
              <a:sym typeface="+mn-ea"/>
            </a:endParaRPr>
          </a:p>
          <a:p>
            <a:endParaRPr lang="zh-CN" altLang="en-US" sz="4400"/>
          </a:p>
        </p:txBody>
      </p:sp>
      <p:sp>
        <p:nvSpPr>
          <p:cNvPr id="2" name="左大括号 1"/>
          <p:cNvSpPr/>
          <p:nvPr/>
        </p:nvSpPr>
        <p:spPr>
          <a:xfrm>
            <a:off x="2519045" y="754380"/>
            <a:ext cx="629920" cy="16560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>
            <a:off x="2951480" y="2412365"/>
            <a:ext cx="629920" cy="16560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左大括号 3"/>
          <p:cNvSpPr/>
          <p:nvPr/>
        </p:nvSpPr>
        <p:spPr>
          <a:xfrm>
            <a:off x="2519045" y="4220845"/>
            <a:ext cx="629920" cy="19621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53765" y="576580"/>
            <a:ext cx="671449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楷体" charset="0"/>
                <a:ea typeface="楷体" charset="0"/>
              </a:rPr>
              <a:t>自是者不彰：</a:t>
            </a:r>
            <a:r>
              <a:rPr lang="zh-CN" altLang="en-US" sz="3200" u="sng">
                <a:solidFill>
                  <a:srgbClr val="FF0000"/>
                </a:solidFill>
                <a:latin typeface="楷体" charset="0"/>
                <a:ea typeface="楷体" charset="0"/>
              </a:rPr>
              <a:t>以</a:t>
            </a:r>
            <a:r>
              <a:rPr lang="en-US" altLang="zh-CN" sz="3200" u="sng">
                <a:solidFill>
                  <a:srgbClr val="FF0000"/>
                </a:solidFill>
                <a:latin typeface="楷体" charset="0"/>
                <a:ea typeface="楷体" charset="0"/>
              </a:rPr>
              <a:t>......</a:t>
            </a:r>
            <a:r>
              <a:rPr lang="zh-CN" altLang="en-US" sz="3200" u="sng">
                <a:solidFill>
                  <a:srgbClr val="FF0000"/>
                </a:solidFill>
                <a:latin typeface="楷体" charset="0"/>
                <a:ea typeface="楷体" charset="0"/>
              </a:rPr>
              <a:t>为是</a:t>
            </a:r>
            <a:endParaRPr lang="zh-CN" altLang="en-US" sz="3200">
              <a:latin typeface="楷体" charset="0"/>
              <a:ea typeface="楷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楷体" charset="0"/>
                <a:ea typeface="楷体" charset="0"/>
              </a:rPr>
              <a:t>天将降大任于是人也：</a:t>
            </a:r>
            <a:r>
              <a:rPr lang="zh-CN" altLang="en-US" sz="3200" u="sng">
                <a:solidFill>
                  <a:srgbClr val="FF0000"/>
                </a:solidFill>
                <a:latin typeface="楷体" charset="0"/>
                <a:ea typeface="楷体" charset="0"/>
              </a:rPr>
              <a:t>代词，这</a:t>
            </a:r>
            <a:endParaRPr lang="zh-CN" altLang="en-US" sz="3200">
              <a:latin typeface="楷体" charset="0"/>
              <a:ea typeface="楷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楷体" charset="0"/>
                <a:ea typeface="楷体" charset="0"/>
              </a:rPr>
              <a:t>不知木兰是女郎：</a:t>
            </a:r>
            <a:r>
              <a:rPr lang="zh-CN" altLang="en-US" sz="3200" u="sng">
                <a:solidFill>
                  <a:srgbClr val="FF0000"/>
                </a:solidFill>
                <a:latin typeface="楷体" charset="0"/>
                <a:ea typeface="楷体" charset="0"/>
              </a:rPr>
              <a:t>判断动词，是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81400" y="2410460"/>
            <a:ext cx="68567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  <a:sym typeface="+mn-ea"/>
              </a:rPr>
              <a:t>埏埴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  <a:sym typeface="+mn-ea"/>
              </a:rPr>
              <a:t>以为</a:t>
            </a: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  <a:sym typeface="+mn-ea"/>
              </a:rPr>
              <a:t>器：</a:t>
            </a:r>
            <a:r>
              <a:rPr lang="zh-CN" altLang="en-US" sz="3200" u="sng">
                <a:solidFill>
                  <a:srgbClr val="FF0000"/>
                </a:solidFill>
                <a:latin typeface="楷体" charset="0"/>
                <a:ea typeface="楷体" charset="0"/>
                <a:sym typeface="+mn-ea"/>
              </a:rPr>
              <a:t>把</a:t>
            </a:r>
            <a:r>
              <a:rPr lang="en-US" altLang="zh-CN" sz="3200" u="sng">
                <a:solidFill>
                  <a:srgbClr val="FF0000"/>
                </a:solidFill>
                <a:latin typeface="楷体" charset="0"/>
                <a:ea typeface="楷体" charset="0"/>
                <a:sym typeface="+mn-ea"/>
              </a:rPr>
              <a:t>......</a:t>
            </a:r>
            <a:r>
              <a:rPr lang="zh-CN" altLang="en-US" sz="3200" u="sng">
                <a:solidFill>
                  <a:srgbClr val="FF0000"/>
                </a:solidFill>
                <a:latin typeface="楷体" charset="0"/>
                <a:ea typeface="楷体" charset="0"/>
                <a:sym typeface="+mn-ea"/>
              </a:rPr>
              <a:t>制成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</a:rPr>
              <a:t>他日闻钟，</a:t>
            </a:r>
            <a:r>
              <a:rPr lang="zh-CN" altLang="en-US" sz="3200">
                <a:solidFill>
                  <a:srgbClr val="FF0000"/>
                </a:solidFill>
                <a:latin typeface="楷体" charset="0"/>
                <a:ea typeface="楷体" charset="0"/>
              </a:rPr>
              <a:t>以为</a:t>
            </a: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</a:rPr>
              <a:t>日也：</a:t>
            </a:r>
            <a:r>
              <a:rPr lang="zh-CN" altLang="en-US" sz="3200" u="sng">
                <a:solidFill>
                  <a:srgbClr val="FF0000"/>
                </a:solidFill>
                <a:latin typeface="楷体" charset="0"/>
                <a:ea typeface="楷体" charset="0"/>
              </a:rPr>
              <a:t>动词，认为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56585" y="4068445"/>
            <a:ext cx="7687945" cy="324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  <a:sym typeface="+mn-ea"/>
              </a:rPr>
              <a:t>当其无，有车之用：</a:t>
            </a:r>
            <a:r>
              <a:rPr lang="zh-CN" altLang="en-US" sz="3200">
                <a:solidFill>
                  <a:srgbClr val="FF0000"/>
                </a:solidFill>
                <a:latin typeface="楷体" charset="0"/>
                <a:ea typeface="楷体" charset="0"/>
                <a:sym typeface="+mn-ea"/>
              </a:rPr>
              <a:t>有，只有</a:t>
            </a:r>
            <a:endParaRPr lang="zh-CN" altLang="en-US" sz="3200">
              <a:solidFill>
                <a:schemeClr val="tx1"/>
              </a:solidFill>
              <a:latin typeface="楷体" charset="0"/>
              <a:ea typeface="楷体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</a:rPr>
              <a:t>料大王士卒足以当项王乎：</a:t>
            </a:r>
            <a:r>
              <a:rPr lang="zh-CN" altLang="en-US" sz="3200">
                <a:solidFill>
                  <a:srgbClr val="FF0000"/>
                </a:solidFill>
                <a:latin typeface="楷体" charset="0"/>
                <a:ea typeface="楷体" charset="0"/>
              </a:rPr>
              <a:t>对等，比得上</a:t>
            </a:r>
            <a:endParaRPr lang="zh-CN" altLang="en-US" sz="3200">
              <a:solidFill>
                <a:schemeClr val="tx1"/>
              </a:solidFill>
              <a:latin typeface="楷体" charset="0"/>
              <a:ea typeface="楷体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</a:rPr>
              <a:t>当是时，楚兵冠诸侯：</a:t>
            </a:r>
            <a:r>
              <a:rPr lang="zh-CN" altLang="en-US" sz="3200">
                <a:solidFill>
                  <a:srgbClr val="FF0000"/>
                </a:solidFill>
                <a:latin typeface="楷体" charset="0"/>
                <a:ea typeface="楷体" charset="0"/>
              </a:rPr>
              <a:t>在</a:t>
            </a:r>
            <a:endParaRPr lang="zh-CN" altLang="en-US" sz="3200">
              <a:solidFill>
                <a:schemeClr val="tx1"/>
              </a:solidFill>
              <a:latin typeface="楷体" charset="0"/>
              <a:ea typeface="楷体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</a:rPr>
              <a:t>郡之贤大夫请于当道：</a:t>
            </a:r>
            <a:r>
              <a:rPr lang="zh-CN" altLang="en-US" sz="3200">
                <a:solidFill>
                  <a:srgbClr val="FF0000"/>
                </a:solidFill>
                <a:latin typeface="楷体" charset="0"/>
                <a:ea typeface="楷体" charset="0"/>
              </a:rPr>
              <a:t>主持</a:t>
            </a:r>
            <a:endParaRPr lang="zh-CN" altLang="en-US" sz="3200">
              <a:solidFill>
                <a:schemeClr val="tx1"/>
              </a:solidFill>
              <a:latin typeface="楷体" charset="0"/>
              <a:ea typeface="楷体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</a:rPr>
              <a:t>犯法当死：</a:t>
            </a:r>
            <a:r>
              <a:rPr lang="zh-CN" altLang="en-US" sz="3200">
                <a:solidFill>
                  <a:srgbClr val="FF0000"/>
                </a:solidFill>
                <a:latin typeface="楷体" charset="0"/>
                <a:ea typeface="楷体" charset="0"/>
              </a:rPr>
              <a:t>判罪</a:t>
            </a:r>
          </a:p>
          <a:p>
            <a:pPr>
              <a:lnSpc>
                <a:spcPct val="190000"/>
              </a:lnSpc>
            </a:pPr>
            <a:endParaRPr lang="zh-CN" altLang="en-US" sz="3200">
              <a:solidFill>
                <a:srgbClr val="FF0000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3555" y="395605"/>
            <a:ext cx="9828530" cy="214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" charset="0"/>
                <a:ea typeface="楷体" charset="0"/>
                <a:cs typeface="楷体" charset="0"/>
              </a:rPr>
              <a:t>4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</a:rPr>
              <a:t>、词类活用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1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）常于几成而败之：</a:t>
            </a:r>
            <a:r>
              <a:rPr lang="zh-CN" altLang="en-US" sz="36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使动用法，使</a:t>
            </a:r>
            <a:r>
              <a:rPr lang="en-US" altLang="zh-CN" sz="36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......</a:t>
            </a:r>
            <a:r>
              <a:rPr lang="zh-CN" altLang="en-US" sz="36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失败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2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）慎终如始：</a:t>
            </a:r>
            <a:r>
              <a:rPr lang="zh-CN" altLang="en-US" sz="36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形容词作动词，慎重对待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3555" y="2988945"/>
            <a:ext cx="9828530" cy="214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" charset="0"/>
                <a:ea typeface="楷体" charset="0"/>
                <a:cs typeface="楷体" charset="0"/>
              </a:rPr>
              <a:t>5</a:t>
            </a:r>
            <a:r>
              <a:rPr lang="zh-CN" altLang="en-US" sz="4000" b="1">
                <a:latin typeface="楷体" charset="0"/>
                <a:ea typeface="楷体" charset="0"/>
                <a:cs typeface="楷体" charset="0"/>
              </a:rPr>
              <a:t>、文言文句式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1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）于未有：</a:t>
            </a:r>
            <a:r>
              <a:rPr lang="zh-CN" altLang="en-US" sz="36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状语后置</a:t>
            </a:r>
          </a:p>
          <a:p>
            <a:pPr>
              <a:lnSpc>
                <a:spcPct val="130000"/>
              </a:lnSpc>
            </a:pP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（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2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）合抱之木，生于毫末：</a:t>
            </a:r>
            <a:r>
              <a:rPr lang="zh-CN" altLang="en-US" sz="36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状语后置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-170815"/>
            <a:ext cx="11519535" cy="6479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29070" y="2469515"/>
            <a:ext cx="28803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i="1">
                <a:cs typeface="+mn-lt"/>
              </a:rPr>
              <a:t>It’s me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25" y="738505"/>
            <a:ext cx="5782945" cy="43376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880" y="5080"/>
            <a:ext cx="6477635" cy="13087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35045" y="244475"/>
            <a:ext cx="44500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</a:rPr>
              <a:t>学习目标与任务</a:t>
            </a:r>
          </a:p>
        </p:txBody>
      </p:sp>
      <p:pic>
        <p:nvPicPr>
          <p:cNvPr id="4" name="图片 3" descr="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4410" y="1313815"/>
            <a:ext cx="3077210" cy="51752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86865" y="1525861"/>
            <a:ext cx="8788021" cy="1938124"/>
            <a:chOff x="-196" y="6156"/>
            <a:chExt cx="8693" cy="8635"/>
          </a:xfrm>
        </p:grpSpPr>
        <p:pic>
          <p:nvPicPr>
            <p:cNvPr id="5" name="图片 4" descr="组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96" y="6903"/>
              <a:ext cx="1021" cy="426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051" y="6156"/>
              <a:ext cx="7446" cy="86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b="1" smtClean="0">
                  <a:solidFill>
                    <a:srgbClr val="B1443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体会文章内容所蕴含的丰富内涵。</a:t>
              </a:r>
            </a:p>
            <a:p>
              <a:pPr algn="l">
                <a:lnSpc>
                  <a:spcPct val="150000"/>
                </a:lnSpc>
              </a:pPr>
              <a:endParaRPr lang="zh-CN" altLang="en-US" sz="4000" b="1" smtClean="0">
                <a:solidFill>
                  <a:srgbClr val="B1443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39963" y="2449195"/>
            <a:ext cx="8089060" cy="1250315"/>
            <a:chOff x="869" y="4792"/>
            <a:chExt cx="5948" cy="1969"/>
          </a:xfrm>
        </p:grpSpPr>
        <p:pic>
          <p:nvPicPr>
            <p:cNvPr id="45" name="图片 44" descr="组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9" y="5447"/>
              <a:ext cx="699" cy="1314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1757" y="4792"/>
              <a:ext cx="5060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4000" b="1" smtClean="0">
                  <a:solidFill>
                    <a:srgbClr val="B1443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结合文章分析老子处事之道。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26870" y="3332480"/>
            <a:ext cx="8272504" cy="1297940"/>
            <a:chOff x="825" y="4706"/>
            <a:chExt cx="6974" cy="2044"/>
          </a:xfrm>
        </p:grpSpPr>
        <p:pic>
          <p:nvPicPr>
            <p:cNvPr id="50" name="图片 49" descr="组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5" y="5361"/>
              <a:ext cx="739" cy="1389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854" y="4706"/>
              <a:ext cx="5945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4000" b="1" dirty="0" smtClean="0">
                  <a:solidFill>
                    <a:srgbClr val="B1443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朗读文章，分析老子行文特点。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86865" y="4347210"/>
            <a:ext cx="9618614" cy="1297940"/>
            <a:chOff x="825" y="4706"/>
            <a:chExt cx="7136" cy="2044"/>
          </a:xfrm>
        </p:grpSpPr>
        <p:pic>
          <p:nvPicPr>
            <p:cNvPr id="8" name="图片 7" descr="组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5" y="5361"/>
              <a:ext cx="739" cy="138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761" y="4706"/>
              <a:ext cx="6200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4000" b="1" smtClean="0">
                  <a:solidFill>
                    <a:srgbClr val="B1443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理解传承价值，体味为人处事的道理。</a:t>
              </a: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矩形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35" y="127635"/>
            <a:ext cx="11229340" cy="15195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38295" y="264795"/>
            <a:ext cx="3243580" cy="19380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作者简介</a:t>
            </a:r>
            <a:endParaRPr lang="zh-CN" altLang="en-US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6000" b="1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8" name="图片 7" descr="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115" y="993775"/>
            <a:ext cx="3077210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0335" y="1647190"/>
            <a:ext cx="1094232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sz="4400" b="1" dirty="0" err="1">
                <a:latin typeface="仿宋" charset="0"/>
                <a:ea typeface="仿宋" charset="0"/>
                <a:cs typeface="仿宋" charset="0"/>
                <a:sym typeface="+mn-ea"/>
              </a:rPr>
              <a:t>老子</a:t>
            </a:r>
            <a:r>
              <a:rPr sz="3600" b="1" dirty="0">
                <a:latin typeface="仿宋" charset="0"/>
                <a:ea typeface="仿宋" charset="0"/>
                <a:cs typeface="仿宋" charset="0"/>
                <a:sym typeface="+mn-ea"/>
              </a:rPr>
              <a:t> 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中国古代</a:t>
            </a:r>
            <a:r>
              <a:rPr sz="3600" b="1" u="sng" dirty="0" err="1">
                <a:latin typeface="仿宋" charset="0"/>
                <a:ea typeface="仿宋" charset="0"/>
                <a:cs typeface="仿宋" charset="0"/>
                <a:sym typeface="+mn-ea"/>
              </a:rPr>
              <a:t>思想家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、</a:t>
            </a:r>
            <a:r>
              <a:rPr sz="3600" b="1" u="sng" dirty="0" err="1">
                <a:latin typeface="仿宋" charset="0"/>
                <a:ea typeface="仿宋" charset="0"/>
                <a:cs typeface="仿宋" charset="0"/>
                <a:sym typeface="+mn-ea"/>
              </a:rPr>
              <a:t>哲学家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、</a:t>
            </a:r>
            <a:r>
              <a:rPr sz="3600" b="1" u="sng" dirty="0" err="1">
                <a:latin typeface="仿宋" charset="0"/>
                <a:ea typeface="仿宋" charset="0"/>
                <a:cs typeface="仿宋" charset="0"/>
                <a:sym typeface="+mn-ea"/>
              </a:rPr>
              <a:t>文学家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和</a:t>
            </a:r>
            <a:r>
              <a:rPr sz="3600" b="1" u="sng" dirty="0" err="1">
                <a:latin typeface="仿宋" charset="0"/>
                <a:ea typeface="仿宋" charset="0"/>
                <a:cs typeface="仿宋" charset="0"/>
                <a:sym typeface="+mn-ea"/>
              </a:rPr>
              <a:t>史学家</a:t>
            </a:r>
            <a:endParaRPr sz="3600" b="1" dirty="0">
              <a:latin typeface="仿宋" charset="0"/>
              <a:ea typeface="仿宋" charset="0"/>
              <a:cs typeface="仿宋" charset="0"/>
              <a:sym typeface="+mn-ea"/>
            </a:endParaRPr>
          </a:p>
          <a:p>
            <a:pPr algn="l" eaLnBrk="0" hangingPunct="0">
              <a:spcBef>
                <a:spcPct val="50000"/>
              </a:spcBef>
            </a:pP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老子，</a:t>
            </a:r>
            <a:r>
              <a:rPr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姓李名耳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，</a:t>
            </a:r>
            <a:r>
              <a:rPr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字聃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，</a:t>
            </a:r>
            <a:r>
              <a:rPr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一字伯阳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，或曰谥伯阳，</a:t>
            </a:r>
            <a:r>
              <a:rPr sz="3600" b="1" dirty="0" err="1">
                <a:solidFill>
                  <a:srgbClr val="B14430"/>
                </a:solidFill>
                <a:latin typeface="仿宋" charset="0"/>
                <a:ea typeface="仿宋" charset="0"/>
                <a:cs typeface="仿宋" charset="0"/>
                <a:sym typeface="+mn-ea"/>
              </a:rPr>
              <a:t>春秋末期人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，生卒年不详，籍贯也多有争议</a:t>
            </a:r>
            <a:r>
              <a:rPr sz="3600" b="1" dirty="0">
                <a:latin typeface="仿宋" charset="0"/>
                <a:ea typeface="仿宋" charset="0"/>
                <a:cs typeface="仿宋" charset="0"/>
                <a:sym typeface="+mn-ea"/>
              </a:rPr>
              <a:t>，《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史记》等记载老子出生于陈国</a:t>
            </a:r>
            <a:r>
              <a:rPr sz="3600" b="1" dirty="0">
                <a:latin typeface="仿宋" charset="0"/>
                <a:ea typeface="仿宋" charset="0"/>
                <a:cs typeface="仿宋" charset="0"/>
                <a:sym typeface="+mn-ea"/>
              </a:rPr>
              <a:t>  。</a:t>
            </a:r>
            <a:r>
              <a:rPr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道家学派创始人</a:t>
            </a:r>
            <a:r>
              <a:rPr sz="3600" b="1" dirty="0">
                <a:latin typeface="仿宋" charset="0"/>
                <a:ea typeface="仿宋" charset="0"/>
                <a:cs typeface="仿宋" charset="0"/>
                <a:sym typeface="+mn-ea"/>
              </a:rPr>
              <a:t>和主要代表人物，与庄子并称“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老庄</a:t>
            </a:r>
            <a:r>
              <a:rPr sz="3600" b="1" dirty="0">
                <a:latin typeface="仿宋" charset="0"/>
                <a:ea typeface="仿宋" charset="0"/>
                <a:cs typeface="仿宋" charset="0"/>
                <a:sym typeface="+mn-ea"/>
              </a:rPr>
              <a:t>”。后被道教尊为始祖，称“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太上老君</a:t>
            </a:r>
            <a:r>
              <a:rPr sz="3600" b="1" dirty="0">
                <a:latin typeface="仿宋" charset="0"/>
                <a:ea typeface="仿宋" charset="0"/>
                <a:cs typeface="仿宋" charset="0"/>
                <a:sym typeface="+mn-ea"/>
              </a:rPr>
              <a:t>”。</a:t>
            </a:r>
            <a:r>
              <a:rPr sz="3600" b="1" dirty="0" err="1">
                <a:latin typeface="仿宋" charset="0"/>
                <a:ea typeface="仿宋" charset="0"/>
                <a:cs typeface="仿宋" charset="0"/>
                <a:sym typeface="+mn-ea"/>
              </a:rPr>
              <a:t>在唐朝，被追认为李姓始祖</a:t>
            </a:r>
            <a:r>
              <a:rPr sz="3600" b="1" dirty="0">
                <a:latin typeface="仿宋" charset="0"/>
                <a:ea typeface="仿宋" charset="0"/>
                <a:cs typeface="仿宋" charset="0"/>
                <a:sym typeface="+mn-ea"/>
              </a:rPr>
              <a:t>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矩形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35" y="127635"/>
            <a:ext cx="11229340" cy="15195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38295" y="264795"/>
            <a:ext cx="3243580" cy="19380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作者简介</a:t>
            </a:r>
            <a:endParaRPr lang="zh-CN" altLang="en-US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6000" b="1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8" name="图片 7" descr="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115" y="993775"/>
            <a:ext cx="3077210" cy="517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3535" y="1845310"/>
            <a:ext cx="1083500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仿宋" charset="0"/>
                <a:ea typeface="仿宋" charset="0"/>
                <a:cs typeface="微软雅黑" panose="020B0503020204020204" charset="-122"/>
              </a:rPr>
              <a:t>老子曾担任周朝守藏室之史，以博学而闻名，</a:t>
            </a:r>
            <a:r>
              <a:rPr lang="zh-CN" altLang="en-US" sz="3200" b="1" dirty="0">
                <a:solidFill>
                  <a:srgbClr val="B14430"/>
                </a:solidFill>
                <a:latin typeface="仿宋" charset="0"/>
                <a:ea typeface="仿宋" charset="0"/>
                <a:cs typeface="微软雅黑" panose="020B0503020204020204" charset="-122"/>
              </a:rPr>
              <a:t>孔子曾入周向他问礼。</a:t>
            </a:r>
            <a:r>
              <a:rPr lang="zh-CN" altLang="en-US" sz="3200" b="1" dirty="0">
                <a:latin typeface="仿宋" charset="0"/>
                <a:ea typeface="仿宋" charset="0"/>
                <a:cs typeface="微软雅黑" panose="020B0503020204020204" charset="-122"/>
              </a:rPr>
              <a:t>春秋末年，天下大乱，老子欲弃官归隐，遂骑青牛西行。到灵宝函谷关时，受关令尹喜之请著《道德经》。</a:t>
            </a:r>
          </a:p>
          <a:p>
            <a:r>
              <a:rPr lang="zh-CN" altLang="en-US" sz="3200" b="1" dirty="0">
                <a:latin typeface="仿宋" charset="0"/>
                <a:ea typeface="仿宋" charset="0"/>
                <a:cs typeface="微软雅黑" panose="020B0503020204020204" charset="-122"/>
              </a:rPr>
              <a:t>老子思想对中国哲学发展具有深刻影响，其思想核心是</a:t>
            </a:r>
            <a:r>
              <a:rPr lang="zh-CN" altLang="en-US" sz="3200" b="1" dirty="0">
                <a:solidFill>
                  <a:srgbClr val="B14430"/>
                </a:solidFill>
                <a:latin typeface="仿宋" charset="0"/>
                <a:ea typeface="仿宋" charset="0"/>
                <a:cs typeface="微软雅黑" panose="020B0503020204020204" charset="-122"/>
              </a:rPr>
              <a:t>朴素的辩证法</a:t>
            </a:r>
            <a:r>
              <a:rPr lang="zh-CN" altLang="en-US" sz="3200" b="1" dirty="0">
                <a:latin typeface="仿宋" charset="0"/>
                <a:ea typeface="仿宋" charset="0"/>
                <a:cs typeface="微软雅黑" panose="020B0503020204020204" charset="-122"/>
              </a:rPr>
              <a:t>。在政治上，主张</a:t>
            </a:r>
            <a:r>
              <a:rPr lang="zh-CN" altLang="en-US" sz="3200" b="1" dirty="0">
                <a:solidFill>
                  <a:srgbClr val="B14430"/>
                </a:solidFill>
                <a:latin typeface="仿宋" charset="0"/>
                <a:ea typeface="仿宋" charset="0"/>
                <a:cs typeface="微软雅黑" panose="020B0503020204020204" charset="-122"/>
              </a:rPr>
              <a:t>无为而治、不言之教</a:t>
            </a:r>
            <a:r>
              <a:rPr lang="zh-CN" altLang="en-US" sz="3200" b="1" dirty="0">
                <a:latin typeface="仿宋" charset="0"/>
                <a:ea typeface="仿宋" charset="0"/>
                <a:cs typeface="微软雅黑" panose="020B0503020204020204" charset="-122"/>
              </a:rPr>
              <a:t>。在权术上，讲究</a:t>
            </a:r>
            <a:r>
              <a:rPr lang="zh-CN" altLang="en-US" sz="3200" b="1" dirty="0">
                <a:solidFill>
                  <a:srgbClr val="B14430"/>
                </a:solidFill>
                <a:latin typeface="仿宋" charset="0"/>
                <a:ea typeface="仿宋" charset="0"/>
                <a:cs typeface="微软雅黑" panose="020B0503020204020204" charset="-122"/>
              </a:rPr>
              <a:t>物极必反</a:t>
            </a:r>
            <a:r>
              <a:rPr lang="zh-CN" altLang="en-US" sz="3200" b="1" dirty="0">
                <a:latin typeface="仿宋" charset="0"/>
                <a:ea typeface="仿宋" charset="0"/>
                <a:cs typeface="微软雅黑" panose="020B0503020204020204" charset="-122"/>
              </a:rPr>
              <a:t>之理。在修身方面，讲究</a:t>
            </a:r>
            <a:r>
              <a:rPr lang="zh-CN" altLang="en-US" sz="3200" b="1" dirty="0">
                <a:solidFill>
                  <a:srgbClr val="B14430"/>
                </a:solidFill>
                <a:latin typeface="仿宋" charset="0"/>
                <a:ea typeface="仿宋" charset="0"/>
                <a:cs typeface="微软雅黑" panose="020B0503020204020204" charset="-122"/>
              </a:rPr>
              <a:t>虚心实腹、不与人争</a:t>
            </a:r>
            <a:r>
              <a:rPr lang="zh-CN" altLang="en-US" sz="3200" b="1" dirty="0">
                <a:latin typeface="仿宋" charset="0"/>
                <a:ea typeface="仿宋" charset="0"/>
                <a:cs typeface="微软雅黑" panose="020B0503020204020204" charset="-122"/>
              </a:rPr>
              <a:t>的修持，是道家性命双修的始祖。</a:t>
            </a:r>
          </a:p>
          <a:p>
            <a:r>
              <a:rPr lang="zh-CN" altLang="en-US" sz="3200" b="1" dirty="0">
                <a:latin typeface="仿宋" charset="0"/>
                <a:ea typeface="仿宋" charset="0"/>
                <a:cs typeface="微软雅黑" panose="020B0503020204020204" charset="-122"/>
              </a:rPr>
              <a:t>老子传世作品《道德经》（又称《老子》）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矩形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35" y="2301240"/>
            <a:ext cx="11229340" cy="1758950"/>
          </a:xfrm>
          <a:prstGeom prst="rect">
            <a:avLst/>
          </a:prstGeom>
        </p:spPr>
      </p:pic>
      <p:pic>
        <p:nvPicPr>
          <p:cNvPr id="8" name="图片 7" descr="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115" y="3243580"/>
            <a:ext cx="3077210" cy="5175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21393" y="2581275"/>
            <a:ext cx="44659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文意   疏通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89635" y="185420"/>
            <a:ext cx="4592955" cy="629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三十辐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共</a:t>
            </a:r>
            <a:r>
              <a:rPr lang="zh-CN" altLang="en-US" sz="3200" b="1">
                <a:latin typeface="宋体" charset="0"/>
                <a:ea typeface="宋体" charset="0"/>
              </a:rPr>
              <a:t>一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毂</a:t>
            </a:r>
            <a:r>
              <a:rPr lang="zh-CN" altLang="en-US" sz="3200" b="1">
                <a:latin typeface="宋体" charset="0"/>
                <a:ea typeface="宋体" charset="0"/>
              </a:rPr>
              <a:t>，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当其无</a:t>
            </a:r>
            <a:r>
              <a:rPr lang="zh-CN" altLang="en-US" sz="3200" b="1">
                <a:latin typeface="宋体" charset="0"/>
                <a:ea typeface="宋体" charset="0"/>
              </a:rPr>
              <a:t>，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有</a:t>
            </a:r>
            <a:r>
              <a:rPr lang="zh-CN" altLang="en-US" sz="3200" b="1">
                <a:latin typeface="宋体" charset="0"/>
                <a:ea typeface="宋体" charset="0"/>
              </a:rPr>
              <a:t>车之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用</a:t>
            </a:r>
            <a:r>
              <a:rPr lang="zh-CN" altLang="en-US" sz="3200" b="1">
                <a:latin typeface="宋体" charset="0"/>
                <a:ea typeface="宋体" charset="0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埏埴以为</a:t>
            </a:r>
            <a:r>
              <a:rPr lang="zh-CN" altLang="en-US" sz="3200" b="1">
                <a:latin typeface="宋体" charset="0"/>
                <a:ea typeface="宋体" charset="0"/>
              </a:rPr>
              <a:t>器，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当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其</a:t>
            </a:r>
            <a:r>
              <a:rPr lang="zh-CN" altLang="en-US" sz="3200" b="1">
                <a:latin typeface="宋体" charset="0"/>
                <a:ea typeface="宋体" charset="0"/>
              </a:rPr>
              <a:t>无，有器之用。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凿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户牖以为</a:t>
            </a:r>
            <a:r>
              <a:rPr lang="zh-CN" altLang="en-US" sz="3200" b="1">
                <a:latin typeface="宋体" charset="0"/>
                <a:ea typeface="宋体" charset="0"/>
              </a:rPr>
              <a:t>室，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当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其</a:t>
            </a:r>
            <a:r>
              <a:rPr lang="zh-CN" altLang="en-US" sz="3200" b="1">
                <a:latin typeface="宋体" charset="0"/>
                <a:ea typeface="宋体" charset="0"/>
              </a:rPr>
              <a:t>无，有室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之</a:t>
            </a:r>
            <a:r>
              <a:rPr lang="zh-CN" altLang="en-US" sz="3200" b="1">
                <a:latin typeface="宋体" charset="0"/>
                <a:ea typeface="宋体" charset="0"/>
              </a:rPr>
              <a:t>用。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故有之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charset="0"/>
                <a:ea typeface="宋体" charset="0"/>
              </a:rPr>
              <a:t>以为</a:t>
            </a:r>
            <a:r>
              <a:rPr lang="zh-CN" altLang="en-US" sz="3200" b="1">
                <a:latin typeface="宋体" charset="0"/>
                <a:ea typeface="宋体" charset="0"/>
              </a:rPr>
              <a:t>利，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charset="0"/>
                <a:ea typeface="宋体" charset="0"/>
              </a:rPr>
              <a:t>无之以为用。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95110" y="5715"/>
            <a:ext cx="5438140" cy="74777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共：共同占有。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毂：车轮的中心部分。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当：有，只有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其：代词，代车毂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无：车毂中空的地方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用：功用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埏埴：柔和粘土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以为：为，制作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户牖：窗户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以为：以，来，为，建造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其：房屋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之：代车子，器皿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0"/>
                <a:ea typeface="楷体" charset="0"/>
              </a:rPr>
              <a:t>以为：把，作为</a:t>
            </a:r>
          </a:p>
          <a:p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charset="0"/>
              <a:ea typeface="楷体" charset="0"/>
            </a:endParaRPr>
          </a:p>
          <a:p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060" y="5715"/>
            <a:ext cx="1670050" cy="6468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0985" y="485775"/>
            <a:ext cx="504190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宋体" charset="0"/>
                <a:ea typeface="宋体" charset="0"/>
                <a:cs typeface="宋体" charset="0"/>
              </a:rPr>
              <a:t>三十根辐条汇集到一根毂中的孔洞当中，有了车毂中空的地方，才有车的作用。揉和陶土做成器皿，有了器具中空的地方，才有器皿的作用。开凿门窗建造房屋，有了门窗四壁内的空虚部分，才有房屋的作用。所以，“有”给人便利，“无”发挥了它的作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11340" y="593725"/>
            <a:ext cx="4050030" cy="49161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60000"/>
              </a:lnSpc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总结了日常生活当中“有”和“无”相互矛盾，又相互依存的关系。</a:t>
            </a:r>
          </a:p>
          <a:p>
            <a:pPr>
              <a:lnSpc>
                <a:spcPct val="160000"/>
              </a:lnSpc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有无是相生的，又是相对的。</a:t>
            </a:r>
          </a:p>
          <a:p>
            <a:pPr>
              <a:lnSpc>
                <a:spcPct val="160000"/>
              </a:lnSpc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两者缺一不可，</a:t>
            </a:r>
          </a:p>
          <a:p>
            <a:pPr>
              <a:lnSpc>
                <a:spcPct val="160000"/>
              </a:lnSpc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无成就了有。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Microsoft Office PowerPoint</Application>
  <PresentationFormat>自定义</PresentationFormat>
  <Paragraphs>193</Paragraphs>
  <Slides>24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2021-08-11T21:49:54Z</cp:lastPrinted>
  <dcterms:created xsi:type="dcterms:W3CDTF">2021-08-11T21:49:54Z</dcterms:created>
  <dcterms:modified xsi:type="dcterms:W3CDTF">2021-08-26T09:54:05Z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