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75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7" r:id="rId11"/>
    <p:sldId id="277" r:id="rId12"/>
    <p:sldId id="271" r:id="rId13"/>
    <p:sldId id="274" r:id="rId14"/>
    <p:sldId id="270" r:id="rId15"/>
    <p:sldId id="273" r:id="rId16"/>
    <p:sldId id="268" r:id="rId17"/>
    <p:sldId id="269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D887A4C-DB77-423B-90DC-77208C934AEE}" type="datetimeFigureOut">
              <a:rPr lang="zh-CN" altLang="en-US" smtClean="0"/>
              <a:pPr/>
              <a:t>2016-12-1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EA1EC92-F9B1-42D6-9FF2-C878F066D7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30701;&#27468;&#34892;%20(&#23450;&#31295;&#65289;.ppt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26472;&#27946;&#22522;%20-%20&#30701;&#27468;&#34892;%20-%20KTV&#29256;&#20276;&#22863;.mp3" TargetMode="Externa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32993;&#23159;&#23159;%20-%20&#30701;&#27468;&#34892;.mp3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9977;&#22269;&#28436;&#20041;&#25554;&#26354;%20&#30701;&#27468;&#34892;_&#26631;&#28165;.flv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30701;&#27468;&#34892;%20(&#23450;&#31295;&#65289;.ppt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30701;&#27468;&#34892;%20(&#23450;&#31295;&#65289;.ppt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30701;&#27468;&#34892;%20(&#23450;&#31295;&#65289;.ppt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30701;&#27468;&#34892;%20(&#23450;&#31295;&#65289;.ppt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30701;&#27468;&#34892;%20(&#23450;&#31295;&#65289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9600" dirty="0" smtClean="0"/>
              <a:t>短歌行</a:t>
            </a:r>
            <a:endParaRPr lang="zh-CN" altLang="en-US" sz="9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——</a:t>
            </a:r>
            <a:r>
              <a:rPr lang="zh-CN" altLang="en-US" sz="6000" dirty="0" smtClean="0"/>
              <a:t>曹操</a:t>
            </a:r>
            <a:endParaRPr lang="zh-CN" alt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5429256" y="5286388"/>
            <a:ext cx="3416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上高中学李秋梦</a:t>
            </a:r>
            <a:endParaRPr lang="en-US" altLang="zh-CN" sz="3600" dirty="0" smtClean="0"/>
          </a:p>
          <a:p>
            <a:r>
              <a:rPr lang="en-US" altLang="zh-CN" sz="2400" dirty="0" smtClean="0"/>
              <a:t>       2016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12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01</a:t>
            </a:r>
            <a:r>
              <a:rPr lang="zh-CN" altLang="en-US" sz="2400" dirty="0" smtClean="0"/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文化常识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3175">
            <a:noFill/>
          </a:ln>
        </p:spPr>
        <p:txBody>
          <a:bodyPr>
            <a:normAutofit/>
          </a:bodyPr>
          <a:lstStyle/>
          <a:p>
            <a:r>
              <a:rPr lang="zh-CN" altLang="en-US" sz="2800" dirty="0" smtClean="0"/>
              <a:t>汉武帝时，采集民间歌谣或文人的诗来配乐，以备朝廷祭祀或宴会时演奏之用的，后世就叫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r>
              <a:rPr lang="zh-CN" altLang="en-US" sz="2800" dirty="0" smtClean="0"/>
              <a:t>“                  老大徒伤悲。”（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长歌行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r>
              <a:rPr lang="zh-CN" altLang="en-US" sz="2800" dirty="0" smtClean="0"/>
              <a:t>“对酒当歌，              ！”（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短歌行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）</a:t>
            </a:r>
            <a:endParaRPr lang="en-US" altLang="zh-CN" sz="2800" dirty="0" smtClean="0"/>
          </a:p>
          <a:p>
            <a:pPr>
              <a:buNone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28596" y="285728"/>
            <a:ext cx="1214446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r>
              <a:rPr lang="zh-CN" altLang="en-US" sz="3200" dirty="0" smtClean="0"/>
              <a:t>号</a:t>
            </a:r>
            <a:r>
              <a:rPr lang="zh-CN" altLang="en-US" sz="3200" dirty="0" smtClean="0">
                <a:hlinkClick r:id="rId2" action="ppaction://hlinkpres?slideindex=5&amp;slidetitle=预习检测大PK"/>
              </a:rPr>
              <a:t>题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242886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u="sng" dirty="0" smtClean="0"/>
              <a:t>乐府诗。</a:t>
            </a:r>
            <a:endParaRPr lang="zh-CN" altLang="en-US" sz="32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071538" y="3500438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/>
              <a:t>少壮不努力，             </a:t>
            </a:r>
            <a:endParaRPr lang="zh-CN" altLang="en-US" sz="28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492919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u="sng" dirty="0" smtClean="0"/>
              <a:t>人生几何</a:t>
            </a: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内容占位符 3"/>
          <p:cNvSpPr txBox="1">
            <a:spLocks noGrp="1"/>
          </p:cNvSpPr>
          <p:nvPr>
            <p:ph idx="1"/>
          </p:nvPr>
        </p:nvSpPr>
        <p:spPr>
          <a:xfrm>
            <a:off x="428596" y="0"/>
            <a:ext cx="7232749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12700">
            <a:noFill/>
          </a:ln>
        </p:spPr>
        <p:txBody>
          <a:bodyPr vert="eaVert" wrap="square" rtlCol="0">
            <a:spAutoFit/>
          </a:bodyPr>
          <a:lstStyle/>
          <a:p>
            <a:pPr>
              <a:buNone/>
            </a:pPr>
            <a:r>
              <a:rPr lang="zh-CN" altLang="en-US" u="sng" dirty="0" smtClean="0"/>
              <a:t>   </a:t>
            </a:r>
            <a:r>
              <a:rPr lang="zh-CN" altLang="en-US" sz="4000" u="sng" dirty="0" smtClean="0"/>
              <a:t>短歌行         曹操</a:t>
            </a:r>
            <a:endParaRPr lang="en-US" altLang="zh-CN" sz="4000" u="sng" dirty="0" smtClean="0"/>
          </a:p>
          <a:p>
            <a:pPr>
              <a:buNone/>
            </a:pPr>
            <a:endParaRPr lang="en-US" altLang="zh-CN" sz="2800" u="sng" dirty="0" smtClean="0"/>
          </a:p>
          <a:p>
            <a:r>
              <a:rPr lang="zh-CN" altLang="en-US" sz="2800" u="sng" dirty="0" smtClean="0"/>
              <a:t>对酒</a:t>
            </a:r>
            <a:r>
              <a:rPr lang="en-US" altLang="zh-CN" sz="2800" u="sng" dirty="0" smtClean="0"/>
              <a:t> /</a:t>
            </a:r>
            <a:r>
              <a:rPr lang="zh-CN" altLang="en-US" sz="2800" u="sng" dirty="0" smtClean="0"/>
              <a:t>当歌，人生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几何！譬如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朝露，去日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苦多。慨当以慷</a:t>
            </a:r>
            <a:r>
              <a:rPr lang="zh-CN" altLang="en-US" sz="2800" u="sng" dirty="0" smtClean="0"/>
              <a:t>，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u="sng" dirty="0" smtClean="0"/>
              <a:t>思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难忘。何以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解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u="sng" dirty="0" smtClean="0"/>
              <a:t>，</a:t>
            </a:r>
            <a:r>
              <a:rPr lang="zh-CN" altLang="en-US" sz="2800" u="sng" dirty="0" smtClean="0"/>
              <a:t>唯有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杜康。青青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子衿，悠悠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我心。但为君故，沉吟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至今。呦呦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鹿鸣，食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野之苹。我有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嘉宾，鼓瑟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吹笙。</a:t>
            </a:r>
            <a:endParaRPr lang="en-US" altLang="zh-CN" sz="2800" u="sng" dirty="0" smtClean="0"/>
          </a:p>
          <a:p>
            <a:endParaRPr lang="en-US" altLang="zh-CN" sz="2800" u="sng" dirty="0" smtClean="0"/>
          </a:p>
          <a:p>
            <a:r>
              <a:rPr lang="zh-CN" altLang="en-US" sz="2800" u="sng" dirty="0" smtClean="0"/>
              <a:t>明明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如月，何时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可掇</a:t>
            </a:r>
            <a:r>
              <a:rPr lang="zh-CN" altLang="en-US" sz="2800" u="sng" dirty="0" smtClean="0"/>
              <a:t>？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    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从中来，不可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断绝。越陌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度阡，枉用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相存。契阔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谈䜩，心念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旧恩。月明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星稀，乌鹊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南飞。绕树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三匝，何枝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可依？山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不厌高，海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不厌深。周公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吐哺，天下</a:t>
            </a:r>
            <a:r>
              <a:rPr lang="en-US" altLang="zh-CN" sz="2800" u="sng" dirty="0" smtClean="0"/>
              <a:t>/</a:t>
            </a:r>
            <a:r>
              <a:rPr lang="zh-CN" altLang="en-US" sz="2800" u="sng" dirty="0" smtClean="0"/>
              <a:t>归心。</a:t>
            </a:r>
            <a:endParaRPr lang="en-US" altLang="zh-CN" sz="2800" u="sng" dirty="0" smtClean="0"/>
          </a:p>
          <a:p>
            <a:endParaRPr lang="en-US" altLang="zh-CN" dirty="0" smtClean="0"/>
          </a:p>
          <a:p>
            <a:endParaRPr lang="zh-CN" altLang="en-US" dirty="0" smtClean="0"/>
          </a:p>
        </p:txBody>
      </p:sp>
      <p:sp>
        <p:nvSpPr>
          <p:cNvPr id="5" name="等腰三角形 4"/>
          <p:cNvSpPr/>
          <p:nvPr/>
        </p:nvSpPr>
        <p:spPr>
          <a:xfrm>
            <a:off x="5143504" y="1285860"/>
            <a:ext cx="357190" cy="414334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忧</a:t>
            </a:r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>
            <a:off x="5500694" y="4000504"/>
            <a:ext cx="500066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忧</a:t>
            </a:r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>
            <a:off x="3286116" y="4357694"/>
            <a:ext cx="500066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/>
              <a:t>思考探究</a:t>
            </a:r>
            <a:endParaRPr lang="zh-CN" altLang="en-US" sz="7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5400" dirty="0" smtClean="0"/>
              <a:t>曹操为何三“忧”？</a:t>
            </a:r>
            <a:endParaRPr lang="en-US" altLang="zh-CN" sz="5400" dirty="0" smtClean="0"/>
          </a:p>
          <a:p>
            <a:pPr>
              <a:buNone/>
            </a:pPr>
            <a:r>
              <a:rPr lang="zh-CN" altLang="en-US" sz="5400" dirty="0" smtClean="0"/>
              <a:t>“</a:t>
            </a:r>
            <a:r>
              <a:rPr lang="zh-CN" altLang="en-US" sz="4400" dirty="0" smtClean="0"/>
              <a:t>慨当以慷，忧思难忘</a:t>
            </a:r>
            <a:r>
              <a:rPr lang="zh-CN" altLang="en-US" sz="5400" dirty="0" smtClean="0"/>
              <a:t>”</a:t>
            </a:r>
            <a:endParaRPr lang="en-US" altLang="zh-CN" sz="5400" dirty="0" smtClean="0"/>
          </a:p>
          <a:p>
            <a:pPr>
              <a:buNone/>
            </a:pPr>
            <a:r>
              <a:rPr lang="zh-CN" altLang="en-US" sz="5400" dirty="0" smtClean="0"/>
              <a:t>“</a:t>
            </a:r>
            <a:r>
              <a:rPr lang="zh-CN" altLang="en-US" sz="4400" dirty="0" smtClean="0"/>
              <a:t>何以解忧，唯有杜康</a:t>
            </a:r>
            <a:r>
              <a:rPr lang="zh-CN" altLang="en-US" sz="5400" dirty="0" smtClean="0"/>
              <a:t>”</a:t>
            </a:r>
            <a:endParaRPr lang="en-US" altLang="zh-CN" sz="5400" dirty="0" smtClean="0"/>
          </a:p>
          <a:p>
            <a:pPr>
              <a:buNone/>
            </a:pPr>
            <a:r>
              <a:rPr lang="zh-CN" altLang="en-US" sz="5400" dirty="0" smtClean="0"/>
              <a:t>“</a:t>
            </a:r>
            <a:r>
              <a:rPr lang="zh-CN" altLang="en-US" sz="4400" dirty="0" smtClean="0"/>
              <a:t>忧从中来，不可断绝</a:t>
            </a:r>
            <a:r>
              <a:rPr lang="zh-CN" altLang="en-US" sz="5400" dirty="0" smtClean="0"/>
              <a:t>”</a:t>
            </a:r>
            <a:endParaRPr lang="zh-CN" alt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4143372" y="50004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/>
              <a:t>（诗眼：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忧</a:t>
            </a:r>
            <a:r>
              <a:rPr lang="zh-CN" altLang="en-US" sz="5400" dirty="0" smtClean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239000" cy="2000264"/>
          </a:xfrm>
        </p:spPr>
        <p:txBody>
          <a:bodyPr>
            <a:normAutofit fontScale="90000"/>
          </a:bodyPr>
          <a:lstStyle/>
          <a:p>
            <a:r>
              <a:rPr lang="zh-CN" altLang="en-US" sz="6000" dirty="0" smtClean="0"/>
              <a:t>朗诵技巧</a:t>
            </a:r>
            <a:r>
              <a:rPr lang="en-US" altLang="zh-CN" sz="6000" dirty="0" smtClean="0"/>
              <a:t/>
            </a:r>
            <a:br>
              <a:rPr lang="en-US" altLang="zh-CN" sz="6000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</a:t>
            </a:r>
            <a:r>
              <a:rPr lang="zh-CN" altLang="en-US" sz="4000" dirty="0" smtClean="0"/>
              <a:t>灵魂</a:t>
            </a:r>
            <a:r>
              <a:rPr lang="zh-CN" altLang="en-US" dirty="0" smtClean="0"/>
              <a:t>：</a:t>
            </a:r>
            <a:r>
              <a:rPr lang="zh-CN" altLang="en-US" sz="3600" dirty="0" smtClean="0"/>
              <a:t>情感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沉郁苍凉与慷慨激昂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000372"/>
            <a:ext cx="7239000" cy="3286148"/>
          </a:xfrm>
        </p:spPr>
        <p:txBody>
          <a:bodyPr/>
          <a:lstStyle/>
          <a:p>
            <a:r>
              <a:rPr lang="zh-CN" altLang="en-US" dirty="0" smtClean="0"/>
              <a:t>关键词：语调（升与降）   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</a:t>
            </a:r>
            <a:r>
              <a:rPr lang="zh-CN" altLang="en-US" dirty="0" smtClean="0"/>
              <a:t> 节奏（快与慢）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     语气（气满声高、气沉声低、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  </a:t>
            </a:r>
            <a:r>
              <a:rPr lang="zh-CN" altLang="en-US" dirty="0" smtClean="0"/>
              <a:t>气徐声柔、气短声促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               气舒声平）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7239000" cy="1143000"/>
          </a:xfrm>
        </p:spPr>
        <p:txBody>
          <a:bodyPr/>
          <a:lstStyle/>
          <a:p>
            <a:r>
              <a:rPr lang="zh-CN" altLang="en-US" dirty="0" smtClean="0"/>
              <a:t>                  </a:t>
            </a:r>
            <a:r>
              <a:rPr lang="zh-CN" altLang="en-US" sz="6600" dirty="0" smtClean="0"/>
              <a:t>朗诵</a:t>
            </a:r>
            <a:endParaRPr lang="zh-CN" altLang="en-US" sz="6600" dirty="0"/>
          </a:p>
        </p:txBody>
      </p:sp>
      <p:pic>
        <p:nvPicPr>
          <p:cNvPr id="7" name="杨洪基 - 短歌行 - KTV版伴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1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/>
              <a:t>              三忧</a:t>
            </a:r>
            <a:r>
              <a:rPr lang="en-US" altLang="zh-CN" sz="5400" dirty="0" smtClean="0"/>
              <a:t>			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>
            <a:off x="3500430" y="1643050"/>
            <a:ext cx="1500198" cy="121444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忧</a:t>
            </a:r>
            <a:endParaRPr lang="zh-CN" altLang="en-US" sz="5400" dirty="0"/>
          </a:p>
        </p:txBody>
      </p:sp>
      <p:sp>
        <p:nvSpPr>
          <p:cNvPr id="5" name="下箭头 4"/>
          <p:cNvSpPr/>
          <p:nvPr/>
        </p:nvSpPr>
        <p:spPr>
          <a:xfrm>
            <a:off x="4000496" y="2928934"/>
            <a:ext cx="484632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240" y="4214818"/>
            <a:ext cx="2071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求贤不得</a:t>
            </a:r>
            <a:endParaRPr lang="zh-CN" altLang="en-US" sz="3600" dirty="0"/>
          </a:p>
        </p:txBody>
      </p:sp>
      <p:sp>
        <p:nvSpPr>
          <p:cNvPr id="7" name="下箭头 6"/>
          <p:cNvSpPr/>
          <p:nvPr/>
        </p:nvSpPr>
        <p:spPr>
          <a:xfrm rot="3600000">
            <a:off x="2170115" y="2663686"/>
            <a:ext cx="484632" cy="16146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034" y="4214818"/>
            <a:ext cx="2071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人生苦短</a:t>
            </a:r>
            <a:endParaRPr lang="zh-CN" altLang="en-US" sz="3600" dirty="0"/>
          </a:p>
        </p:txBody>
      </p:sp>
      <p:sp>
        <p:nvSpPr>
          <p:cNvPr id="9" name="下箭头 8"/>
          <p:cNvSpPr/>
          <p:nvPr/>
        </p:nvSpPr>
        <p:spPr>
          <a:xfrm rot="-3600000">
            <a:off x="5830176" y="2600947"/>
            <a:ext cx="484632" cy="18656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5008" y="4214818"/>
            <a:ext cx="20717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功业未就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823076"/>
          </a:xfrm>
        </p:spPr>
        <p:txBody>
          <a:bodyPr>
            <a:normAutofit fontScale="90000"/>
          </a:bodyPr>
          <a:lstStyle/>
          <a:p>
            <a:r>
              <a:rPr lang="zh-CN" altLang="en-US" sz="6700" dirty="0" smtClean="0"/>
              <a:t>拓展延伸</a:t>
            </a:r>
            <a:r>
              <a:rPr lang="en-US" altLang="zh-CN" sz="6700" dirty="0" smtClean="0"/>
              <a:t/>
            </a:r>
            <a:br>
              <a:rPr lang="en-US" altLang="zh-CN" sz="6700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         </a:t>
            </a:r>
            <a:r>
              <a:rPr lang="zh-CN" altLang="en-US" dirty="0" smtClean="0"/>
              <a:t>故事机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500306"/>
            <a:ext cx="7239000" cy="3955430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</a:t>
            </a:r>
            <a:r>
              <a:rPr lang="zh-CN" altLang="en-US" dirty="0" smtClean="0"/>
              <a:t>    </a:t>
            </a:r>
            <a:r>
              <a:rPr lang="zh-CN" altLang="en-US" sz="4000" dirty="0" smtClean="0"/>
              <a:t>赤脚迎接许攸</a:t>
            </a:r>
            <a:endParaRPr lang="en-US" altLang="zh-CN" sz="4000" dirty="0" smtClean="0"/>
          </a:p>
          <a:p>
            <a:pPr>
              <a:buNone/>
            </a:pP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   </a:t>
            </a:r>
            <a:r>
              <a:rPr lang="zh-CN" altLang="en-US" sz="4000" dirty="0" smtClean="0"/>
              <a:t>怜建安七子陈琳之才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      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5300" dirty="0" smtClean="0"/>
              <a:t>    讨论    </a:t>
            </a:r>
            <a:endParaRPr lang="zh-CN" altLang="en-US" sz="53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4000" dirty="0" smtClean="0"/>
              <a:t>  如果将来你做了团队的领导人，你会如何带领你的团队走向成功？</a:t>
            </a:r>
            <a:endParaRPr lang="en-US" altLang="zh-CN" sz="4000" dirty="0" smtClean="0"/>
          </a:p>
          <a:p>
            <a:pPr>
              <a:buNone/>
            </a:pP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643042" y="3786190"/>
            <a:ext cx="50417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自身实力</a:t>
            </a:r>
            <a:r>
              <a:rPr lang="en-US" altLang="zh-CN" sz="4000" dirty="0" smtClean="0"/>
              <a:t>——</a:t>
            </a:r>
            <a:r>
              <a:rPr lang="zh-CN" altLang="en-US" sz="4000" dirty="0" smtClean="0"/>
              <a:t>至关重要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14480" y="4572008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集体意识，顾全大局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4480" y="5357826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仁爱之心，宽容大度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351896" y="2648972"/>
            <a:ext cx="5170646" cy="1015663"/>
          </a:xfrm>
        </p:spPr>
        <p:txBody>
          <a:bodyPr vert="vert270">
            <a:spAutoFit/>
          </a:bodyPr>
          <a:lstStyle/>
          <a:p>
            <a:r>
              <a:rPr lang="zh-CN" altLang="en-US" sz="6600" dirty="0" smtClean="0"/>
              <a:t>与经典为伴</a:t>
            </a:r>
            <a:endParaRPr lang="zh-CN" altLang="en-US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1714488"/>
            <a:ext cx="1846659" cy="4572032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</a:rPr>
              <a:t>品读经典</a:t>
            </a:r>
            <a:endParaRPr lang="en-US" altLang="zh-CN" sz="5400" dirty="0" smtClean="0">
              <a:solidFill>
                <a:schemeClr val="bg1"/>
              </a:solidFill>
            </a:endParaRPr>
          </a:p>
          <a:p>
            <a:r>
              <a:rPr lang="en-US" altLang="zh-CN" sz="5400" dirty="0" smtClean="0">
                <a:solidFill>
                  <a:schemeClr val="bg1"/>
                </a:solidFill>
              </a:rPr>
              <a:t>       </a:t>
            </a:r>
            <a:r>
              <a:rPr lang="zh-CN" altLang="en-US" sz="5400" dirty="0" smtClean="0">
                <a:solidFill>
                  <a:schemeClr val="bg1"/>
                </a:solidFill>
              </a:rPr>
              <a:t>光亮人生</a:t>
            </a:r>
          </a:p>
        </p:txBody>
      </p:sp>
      <p:pic>
        <p:nvPicPr>
          <p:cNvPr id="8" name="胡婷婷 - 短歌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572132" y="37861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5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239000" cy="1143000"/>
          </a:xfrm>
        </p:spPr>
        <p:txBody>
          <a:bodyPr/>
          <a:lstStyle/>
          <a:p>
            <a:r>
              <a:rPr lang="zh-CN" altLang="en-US" dirty="0" smtClean="0"/>
              <a:t>　　　　</a:t>
            </a:r>
            <a:r>
              <a:rPr lang="zh-CN" altLang="en-US" sz="5400" dirty="0" smtClean="0"/>
              <a:t>学习目标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428868"/>
            <a:ext cx="7500990" cy="1676708"/>
          </a:xfrm>
          <a:blipFill>
            <a:blip r:embed="rId2"/>
            <a:tile tx="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zh-CN" altLang="en-US" sz="3600" dirty="0" smtClean="0"/>
              <a:t>通过诵读、分析讨论，体味作者</a:t>
            </a:r>
            <a:r>
              <a:rPr lang="zh-CN" altLang="en-US" sz="5200" b="1" dirty="0" smtClean="0"/>
              <a:t>忧而奋发、慷慨悲凉</a:t>
            </a:r>
            <a:r>
              <a:rPr lang="zh-CN" altLang="en-US" sz="3600" dirty="0" smtClean="0"/>
              <a:t>的思想感情。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  <a:p>
            <a:endParaRPr lang="en-US" altLang="zh-CN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曹操（</a:t>
            </a:r>
            <a:r>
              <a:rPr lang="en-US" altLang="zh-CN" dirty="0" smtClean="0"/>
              <a:t>155——</a:t>
            </a:r>
            <a:r>
              <a:rPr lang="en-US" altLang="zh-CN" dirty="0" smtClean="0"/>
              <a:t>220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19050">
            <a:solidFill>
              <a:srgbClr val="FFFF00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          </a:t>
            </a:r>
            <a:r>
              <a:rPr lang="zh-CN" altLang="en-US" sz="3200" dirty="0" smtClean="0"/>
              <a:t>曹操本人孜孜好学，“御军三十余年，手不舍书”，并且尤为“雅爱诗章”。他现存的</a:t>
            </a:r>
            <a:r>
              <a:rPr lang="en-US" altLang="zh-CN" sz="3200" dirty="0" smtClean="0"/>
              <a:t>21</a:t>
            </a:r>
            <a:r>
              <a:rPr lang="zh-CN" altLang="en-US" sz="3200" dirty="0" smtClean="0"/>
              <a:t>篇诗章，均是以汉代乐府诗的诗体形式写作的。曹操的创新在于，他开创了以</a:t>
            </a:r>
            <a:r>
              <a:rPr lang="zh-CN" altLang="en-US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乐府诗</a:t>
            </a:r>
            <a:r>
              <a:rPr lang="zh-CN" altLang="en-US" sz="3200" dirty="0" smtClean="0"/>
              <a:t>类型化的旧题来歌咏当下的世情和时事的诗歌</a:t>
            </a:r>
            <a:r>
              <a:rPr lang="zh-CN" altLang="en-US" sz="3200" dirty="0" smtClean="0"/>
              <a:t>风尚</a:t>
            </a:r>
            <a:r>
              <a:rPr lang="en-US" altLang="zh-CN" sz="3200" dirty="0" smtClean="0"/>
              <a:t>(</a:t>
            </a:r>
            <a:r>
              <a:rPr lang="zh-CN" altLang="en-US" sz="3200" dirty="0" smtClean="0"/>
              <a:t>也叫拟乐府），</a:t>
            </a:r>
            <a:r>
              <a:rPr lang="zh-CN" altLang="en-US" sz="3200" dirty="0" smtClean="0"/>
              <a:t>从中彰显个性，深切抒吐个人的心志和感怀，并以此引领和倡导了对后世影响深远的建安文学，建树了以</a:t>
            </a:r>
            <a:r>
              <a:rPr lang="zh-CN" altLang="en-US" sz="4800" b="1" dirty="0" smtClean="0"/>
              <a:t>质朴雄健、悲抑苍凉</a:t>
            </a:r>
            <a:r>
              <a:rPr lang="zh-CN" altLang="en-US" sz="3200" dirty="0" smtClean="0"/>
              <a:t>为风范特征的“</a:t>
            </a:r>
            <a:r>
              <a:rPr lang="zh-CN" altLang="en-US" sz="3200" b="1" i="1" dirty="0" smtClean="0"/>
              <a:t>建安风骨</a:t>
            </a:r>
            <a:r>
              <a:rPr lang="zh-CN" altLang="en-US" sz="3200" dirty="0" smtClean="0"/>
              <a:t>”这一美学形态。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786742" cy="185738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</a:t>
            </a:r>
            <a:br>
              <a:rPr lang="en-US" altLang="zh-CN" dirty="0" smtClean="0"/>
            </a:br>
            <a:r>
              <a:rPr lang="en-US" altLang="zh-CN" dirty="0" smtClean="0"/>
              <a:t>                  </a:t>
            </a:r>
            <a:r>
              <a:rPr lang="zh-CN" altLang="en-US" sz="7300" dirty="0" smtClean="0"/>
              <a:t>求贤</a:t>
            </a:r>
            <a:r>
              <a:rPr lang="zh-CN" altLang="en-US" sz="7300" dirty="0" smtClean="0">
                <a:hlinkClick r:id="rId2" action="ppaction://hlinkfile"/>
              </a:rPr>
              <a:t>歌</a:t>
            </a:r>
            <a:endParaRPr lang="zh-CN" altLang="en-US" sz="73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4714884"/>
            <a:ext cx="7339042" cy="174085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285992"/>
            <a:ext cx="7786742" cy="424731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 </a:t>
            </a:r>
            <a:r>
              <a:rPr lang="zh-CN" altLang="en-US" sz="2800" dirty="0" smtClean="0"/>
              <a:t>东汉末年，天下大乱，群雄并起，纷争不断，</a:t>
            </a:r>
            <a:endParaRPr lang="en-US" altLang="zh-CN" sz="2800" dirty="0" smtClean="0"/>
          </a:p>
          <a:p>
            <a:r>
              <a:rPr lang="zh-CN" altLang="en-US" sz="2800" dirty="0" smtClean="0"/>
              <a:t>各路英雄，各显神通，意欲荡平宇内，一统天下。</a:t>
            </a:r>
            <a:endParaRPr lang="en-US" altLang="zh-CN" sz="2800" dirty="0" smtClean="0"/>
          </a:p>
          <a:p>
            <a:r>
              <a:rPr lang="en-US" altLang="zh-CN" sz="2800" dirty="0" smtClean="0"/>
              <a:t>       《</a:t>
            </a:r>
            <a:r>
              <a:rPr lang="zh-CN" altLang="en-US" sz="2800" dirty="0" smtClean="0"/>
              <a:t>三国演义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第四十八回当中，有这样一个情节，建安十三年，即公元</a:t>
            </a:r>
            <a:r>
              <a:rPr lang="en-US" altLang="zh-CN" sz="2800" dirty="0" smtClean="0"/>
              <a:t>208</a:t>
            </a:r>
            <a:r>
              <a:rPr lang="zh-CN" altLang="en-US" sz="2800" dirty="0" smtClean="0"/>
              <a:t>年，正值赤壁大战前夕，曹操带领文武将士，陈兵江上，这天夜里，月光皎洁，风平浪静，澄江如练，曹操与诸将士饮酒狂欢，纵论天下，此情此景，曹操来了兴致，拿起长矛在将士面前慷慨高歌，他所唱的就是后来流传千古脍炙人口的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短歌行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pres?slideindex=11&amp;slidetitle=游戏：连连看"/>
              </a:rPr>
              <a:t>预</a:t>
            </a:r>
            <a:r>
              <a:rPr lang="zh-CN" altLang="en-US" dirty="0" smtClean="0"/>
              <a:t>习检测大</a:t>
            </a:r>
            <a:r>
              <a:rPr lang="en-US" altLang="zh-CN" dirty="0" smtClean="0"/>
              <a:t>PK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71472" y="1785926"/>
            <a:ext cx="2714644" cy="23574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1</a:t>
            </a:r>
            <a:r>
              <a:rPr lang="zh-CN" altLang="en-US" sz="4000" dirty="0" smtClean="0"/>
              <a:t>号</a:t>
            </a:r>
            <a:r>
              <a:rPr lang="zh-CN" altLang="en-US" sz="4000" dirty="0" smtClean="0">
                <a:hlinkClick r:id="rId2" action="ppaction://hlinkpres?slideindex=6&amp;slidetitle=            正字音"/>
              </a:rPr>
              <a:t>题</a:t>
            </a:r>
            <a:endParaRPr lang="zh-CN" altLang="en-US" sz="4000" dirty="0"/>
          </a:p>
        </p:txBody>
      </p:sp>
      <p:sp>
        <p:nvSpPr>
          <p:cNvPr id="5" name="椭圆 4"/>
          <p:cNvSpPr/>
          <p:nvPr/>
        </p:nvSpPr>
        <p:spPr>
          <a:xfrm>
            <a:off x="5000628" y="1714488"/>
            <a:ext cx="2643206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2</a:t>
            </a:r>
            <a:r>
              <a:rPr lang="zh-CN" altLang="en-US" sz="4000" dirty="0" smtClean="0"/>
              <a:t>号</a:t>
            </a:r>
            <a:r>
              <a:rPr lang="zh-CN" altLang="en-US" sz="4000" dirty="0" smtClean="0">
                <a:hlinkClick r:id="rId2" action="ppaction://hlinkpres?slideindex=7&amp;slidetitle=               明词义"/>
              </a:rPr>
              <a:t>题</a:t>
            </a:r>
            <a:endParaRPr lang="zh-CN" altLang="en-US" sz="4000" dirty="0"/>
          </a:p>
        </p:txBody>
      </p:sp>
      <p:sp>
        <p:nvSpPr>
          <p:cNvPr id="9" name="椭圆 8"/>
          <p:cNvSpPr/>
          <p:nvPr/>
        </p:nvSpPr>
        <p:spPr>
          <a:xfrm>
            <a:off x="2857488" y="3000372"/>
            <a:ext cx="2571768" cy="214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3</a:t>
            </a:r>
            <a:r>
              <a:rPr lang="zh-CN" altLang="en-US" sz="4000" dirty="0" smtClean="0"/>
              <a:t>号</a:t>
            </a:r>
            <a:r>
              <a:rPr lang="zh-CN" altLang="en-US" sz="4000" dirty="0" smtClean="0">
                <a:hlinkClick r:id="rId2" action="ppaction://hlinkpres?slideindex=8&amp;slidetitle=            明词义"/>
              </a:rPr>
              <a:t>题</a:t>
            </a:r>
            <a:endParaRPr lang="zh-CN" altLang="en-US" sz="4000" dirty="0"/>
          </a:p>
        </p:txBody>
      </p:sp>
      <p:sp>
        <p:nvSpPr>
          <p:cNvPr id="10" name="椭圆 9"/>
          <p:cNvSpPr/>
          <p:nvPr/>
        </p:nvSpPr>
        <p:spPr>
          <a:xfrm>
            <a:off x="714348" y="4143380"/>
            <a:ext cx="2500330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4</a:t>
            </a:r>
            <a:r>
              <a:rPr lang="zh-CN" altLang="en-US" sz="4000" dirty="0" smtClean="0"/>
              <a:t>号</a:t>
            </a:r>
            <a:r>
              <a:rPr lang="zh-CN" altLang="en-US" sz="4000" dirty="0" smtClean="0">
                <a:hlinkClick r:id="rId2" action="ppaction://hlinkpres?slideindex=9&amp;slidetitle=                  看图配诗"/>
              </a:rPr>
              <a:t>题</a:t>
            </a:r>
            <a:endParaRPr lang="zh-CN" altLang="en-US" sz="4000" dirty="0"/>
          </a:p>
        </p:txBody>
      </p:sp>
      <p:sp>
        <p:nvSpPr>
          <p:cNvPr id="8" name="椭圆 7"/>
          <p:cNvSpPr/>
          <p:nvPr/>
        </p:nvSpPr>
        <p:spPr>
          <a:xfrm>
            <a:off x="4929190" y="4143380"/>
            <a:ext cx="2571768" cy="2286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5</a:t>
            </a:r>
            <a:r>
              <a:rPr lang="zh-CN" altLang="en-US" sz="4000" dirty="0" smtClean="0"/>
              <a:t>号</a:t>
            </a:r>
            <a:r>
              <a:rPr lang="zh-CN" altLang="en-US" sz="4000" dirty="0" smtClean="0">
                <a:hlinkClick r:id="rId2" action="ppaction://hlinkpres?slideindex=10&amp;slidetitle=         文化常识"/>
              </a:rPr>
              <a:t>题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正字音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011680"/>
            <a:ext cx="7239000" cy="4417716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青青子</a:t>
            </a:r>
            <a:r>
              <a:rPr lang="zh-CN" altLang="en-US" sz="3600" dirty="0" smtClean="0">
                <a:solidFill>
                  <a:srgbClr val="FF0000"/>
                </a:solidFill>
              </a:rPr>
              <a:t>衿</a:t>
            </a:r>
            <a:r>
              <a:rPr lang="zh-CN" altLang="en-US" sz="3600" dirty="0" smtClean="0"/>
              <a:t>（      ）</a:t>
            </a: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悠</a:t>
            </a:r>
            <a:r>
              <a:rPr lang="zh-CN" altLang="en-US" sz="3600" dirty="0" smtClean="0"/>
              <a:t>悠我心（      </a:t>
            </a:r>
            <a:r>
              <a:rPr lang="en-US" altLang="zh-CN" sz="3600" dirty="0" smtClean="0"/>
              <a:t>)</a:t>
            </a: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呦</a:t>
            </a:r>
            <a:r>
              <a:rPr lang="zh-CN" altLang="en-US" sz="3600" dirty="0" smtClean="0"/>
              <a:t>呦鹿鸣（       </a:t>
            </a:r>
            <a:r>
              <a:rPr lang="en-US" altLang="zh-CN" sz="3600" dirty="0" smtClean="0"/>
              <a:t>)</a:t>
            </a:r>
          </a:p>
          <a:p>
            <a:r>
              <a:rPr lang="zh-CN" altLang="en-US" sz="3600" dirty="0" smtClean="0"/>
              <a:t>何时可</a:t>
            </a:r>
            <a:r>
              <a:rPr lang="zh-CN" altLang="en-US" sz="3600" dirty="0" smtClean="0">
                <a:solidFill>
                  <a:srgbClr val="FF0000"/>
                </a:solidFill>
              </a:rPr>
              <a:t>掇</a:t>
            </a:r>
            <a:r>
              <a:rPr lang="zh-CN" altLang="en-US" sz="3600" dirty="0" smtClean="0"/>
              <a:t>（       </a:t>
            </a:r>
            <a:r>
              <a:rPr lang="en-US" altLang="zh-CN" sz="3600" dirty="0" smtClean="0"/>
              <a:t>)</a:t>
            </a: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契</a:t>
            </a:r>
            <a:r>
              <a:rPr lang="zh-CN" altLang="en-US" sz="3600" dirty="0" smtClean="0"/>
              <a:t>（     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阔谈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䜩</a:t>
            </a:r>
            <a:r>
              <a:rPr lang="en-US" altLang="zh-CN" sz="3600" dirty="0" smtClean="0"/>
              <a:t>(      )</a:t>
            </a:r>
          </a:p>
          <a:p>
            <a:r>
              <a:rPr lang="zh-CN" altLang="en-US" sz="3600" dirty="0" smtClean="0"/>
              <a:t>绕树三</a:t>
            </a:r>
            <a:r>
              <a:rPr lang="zh-CN" altLang="en-US" sz="3600" dirty="0" smtClean="0">
                <a:solidFill>
                  <a:srgbClr val="FF0000"/>
                </a:solidFill>
              </a:rPr>
              <a:t>匝</a:t>
            </a:r>
            <a:r>
              <a:rPr lang="zh-CN" altLang="en-US" sz="3600" dirty="0" smtClean="0"/>
              <a:t>（      </a:t>
            </a:r>
            <a:r>
              <a:rPr lang="en-US" altLang="zh-CN" sz="3600" dirty="0" smtClean="0"/>
              <a:t>)</a:t>
            </a:r>
            <a:endParaRPr lang="zh-CN" altLang="en-US" sz="3600" dirty="0"/>
          </a:p>
        </p:txBody>
      </p:sp>
      <p:sp>
        <p:nvSpPr>
          <p:cNvPr id="4" name="椭圆 3"/>
          <p:cNvSpPr/>
          <p:nvPr/>
        </p:nvSpPr>
        <p:spPr>
          <a:xfrm>
            <a:off x="357158" y="214290"/>
            <a:ext cx="1428760" cy="14859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1</a:t>
            </a:r>
            <a:r>
              <a:rPr lang="zh-CN" altLang="en-US" sz="3600" dirty="0" smtClean="0"/>
              <a:t>号</a:t>
            </a:r>
            <a:r>
              <a:rPr lang="zh-CN" altLang="en-US" sz="3600" dirty="0" smtClean="0">
                <a:hlinkClick r:id="rId2" action="ppaction://hlinkpres?slideindex=5&amp;slidetitle=预习检测大PK"/>
              </a:rPr>
              <a:t>题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071802" y="2000240"/>
            <a:ext cx="737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jīn</a:t>
            </a:r>
            <a:endParaRPr lang="zh-CN" altLang="en-US" sz="3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000364" y="2643182"/>
            <a:ext cx="912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yōu</a:t>
            </a:r>
            <a:endParaRPr lang="zh-CN" altLang="en-US" sz="36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3071802" y="3286124"/>
            <a:ext cx="912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yōu</a:t>
            </a:r>
            <a:endParaRPr lang="zh-CN" altLang="en-US" sz="36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071802" y="3929066"/>
            <a:ext cx="941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duō</a:t>
            </a:r>
            <a:endParaRPr lang="zh-CN" altLang="en-US" sz="3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1714480" y="4500570"/>
            <a:ext cx="572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qì</a:t>
            </a:r>
            <a:endParaRPr lang="zh-CN" altLang="en-US" sz="36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4071934" y="4500570"/>
            <a:ext cx="906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yàn</a:t>
            </a:r>
            <a:endParaRPr lang="zh-CN" altLang="en-US" sz="36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143240" y="514351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/>
              <a:t>zā</a:t>
            </a:r>
            <a:endParaRPr lang="zh-CN" alt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明词义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00240"/>
            <a:ext cx="7239000" cy="3929090"/>
          </a:xfrm>
        </p:spPr>
        <p:txBody>
          <a:bodyPr/>
          <a:lstStyle/>
          <a:p>
            <a:r>
              <a:rPr lang="zh-CN" altLang="en-US" dirty="0" smtClean="0"/>
              <a:t>对酒</a:t>
            </a:r>
            <a:r>
              <a:rPr lang="zh-CN" altLang="en-US" b="1" dirty="0" smtClean="0">
                <a:solidFill>
                  <a:srgbClr val="FF0000"/>
                </a:solidFill>
              </a:rPr>
              <a:t>当</a:t>
            </a:r>
            <a:r>
              <a:rPr lang="zh-CN" altLang="en-US" dirty="0" smtClean="0"/>
              <a:t>歌：</a:t>
            </a:r>
            <a:endParaRPr lang="en-US" altLang="zh-CN" dirty="0" smtClean="0"/>
          </a:p>
          <a:p>
            <a:r>
              <a:rPr lang="zh-CN" altLang="en-US" dirty="0" smtClean="0"/>
              <a:t>唯有</a:t>
            </a:r>
            <a:r>
              <a:rPr lang="zh-CN" altLang="en-US" b="1" dirty="0" smtClean="0">
                <a:solidFill>
                  <a:srgbClr val="FF0000"/>
                </a:solidFill>
              </a:rPr>
              <a:t>杜康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何时可</a:t>
            </a:r>
            <a:r>
              <a:rPr lang="zh-CN" altLang="en-US" b="1" dirty="0" smtClean="0">
                <a:solidFill>
                  <a:srgbClr val="FF0000"/>
                </a:solidFill>
              </a:rPr>
              <a:t>掇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越</a:t>
            </a:r>
            <a:r>
              <a:rPr lang="zh-CN" altLang="en-US" b="1" dirty="0" smtClean="0">
                <a:solidFill>
                  <a:srgbClr val="FF0000"/>
                </a:solidFill>
              </a:rPr>
              <a:t>陌</a:t>
            </a:r>
            <a:r>
              <a:rPr lang="zh-CN" altLang="en-US" dirty="0" smtClean="0"/>
              <a:t>度</a:t>
            </a:r>
            <a:r>
              <a:rPr lang="zh-CN" altLang="en-US" b="1" dirty="0" smtClean="0">
                <a:solidFill>
                  <a:srgbClr val="FF0000"/>
                </a:solidFill>
              </a:rPr>
              <a:t>阡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</a:t>
            </a:r>
          </a:p>
          <a:p>
            <a:r>
              <a:rPr lang="en-US" altLang="zh-CN" dirty="0" smtClean="0"/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枉</a:t>
            </a:r>
            <a:r>
              <a:rPr lang="zh-CN" altLang="en-US" dirty="0" smtClean="0"/>
              <a:t>用相</a:t>
            </a:r>
            <a:r>
              <a:rPr lang="zh-CN" altLang="en-US" b="1" dirty="0" smtClean="0">
                <a:solidFill>
                  <a:srgbClr val="FF0000"/>
                </a:solidFill>
              </a:rPr>
              <a:t>存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契阔</a:t>
            </a:r>
            <a:r>
              <a:rPr lang="zh-CN" altLang="en-US" dirty="0" smtClean="0"/>
              <a:t>谈</a:t>
            </a:r>
            <a:r>
              <a:rPr lang="zh-CN" altLang="en-US" b="1" dirty="0" smtClean="0">
                <a:solidFill>
                  <a:srgbClr val="FF0000"/>
                </a:solidFill>
              </a:rPr>
              <a:t>䜩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857224" y="214290"/>
            <a:ext cx="1643074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r>
              <a:rPr lang="zh-CN" altLang="en-US" sz="3200" dirty="0" smtClean="0"/>
              <a:t>号</a:t>
            </a:r>
            <a:r>
              <a:rPr lang="zh-CN" altLang="en-US" sz="3200" dirty="0" smtClean="0">
                <a:hlinkClick r:id="rId2" action="ppaction://hlinkpres?slideindex=5&amp;slidetitle=预习检测大PK"/>
              </a:rPr>
              <a:t>题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2000240"/>
            <a:ext cx="8515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对着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14546" y="2500306"/>
            <a:ext cx="518603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相传是最早造酒的人。这里代酒。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7422" y="2928934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拾取，采取。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5984" y="3429000"/>
            <a:ext cx="35189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陌：东西向田间小路；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5984" y="3929066"/>
            <a:ext cx="28520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阡：南北向小路。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28860" y="4357694"/>
            <a:ext cx="16401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枉</a:t>
            </a:r>
            <a:r>
              <a:rPr lang="en-US" altLang="zh-CN" sz="2600" dirty="0" smtClean="0"/>
              <a:t>:</a:t>
            </a:r>
            <a:r>
              <a:rPr lang="zh-CN" altLang="en-US" sz="2600" dirty="0" smtClean="0"/>
              <a:t>枉驾；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43372" y="4357694"/>
            <a:ext cx="28520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存：问候，怀念。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28860" y="4857760"/>
            <a:ext cx="261962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契阔：久别重逢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86380" y="4857760"/>
            <a:ext cx="21852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䜩：通“宴”</a:t>
            </a:r>
            <a:endParaRPr lang="en-US" altLang="zh-CN" sz="2600" dirty="0" smtClean="0"/>
          </a:p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明词义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悠悠</a:t>
            </a:r>
            <a:r>
              <a:rPr lang="zh-CN" altLang="en-US" dirty="0" smtClean="0"/>
              <a:t>我心：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呦呦</a:t>
            </a:r>
            <a:r>
              <a:rPr lang="zh-CN" altLang="en-US" dirty="0" smtClean="0"/>
              <a:t>鹿鸣：</a:t>
            </a:r>
            <a:endParaRPr lang="en-US" altLang="zh-CN" dirty="0" smtClean="0"/>
          </a:p>
          <a:p>
            <a:r>
              <a:rPr lang="zh-CN" altLang="en-US" dirty="0" smtClean="0"/>
              <a:t>食野之</a:t>
            </a:r>
            <a:r>
              <a:rPr lang="zh-CN" altLang="en-US" b="1" dirty="0" smtClean="0">
                <a:solidFill>
                  <a:srgbClr val="FF0000"/>
                </a:solidFill>
              </a:rPr>
              <a:t>苹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乌鹊</a:t>
            </a:r>
            <a:r>
              <a:rPr lang="zh-CN" altLang="en-US" dirty="0" smtClean="0"/>
              <a:t>南飞：</a:t>
            </a:r>
            <a:endParaRPr lang="en-US" altLang="zh-CN" dirty="0" smtClean="0"/>
          </a:p>
          <a:p>
            <a:r>
              <a:rPr lang="zh-CN" altLang="en-US" dirty="0" smtClean="0"/>
              <a:t>绕树三</a:t>
            </a:r>
            <a:r>
              <a:rPr lang="zh-CN" altLang="en-US" b="1" dirty="0" smtClean="0">
                <a:solidFill>
                  <a:srgbClr val="FF0000"/>
                </a:solidFill>
              </a:rPr>
              <a:t>匝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周公</a:t>
            </a:r>
            <a:r>
              <a:rPr lang="zh-CN" altLang="en-US" b="1" dirty="0" smtClean="0">
                <a:solidFill>
                  <a:srgbClr val="FF0000"/>
                </a:solidFill>
              </a:rPr>
              <a:t>吐哺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天下</a:t>
            </a:r>
            <a:r>
              <a:rPr lang="zh-CN" altLang="en-US" b="1" dirty="0" smtClean="0">
                <a:solidFill>
                  <a:srgbClr val="FF0000"/>
                </a:solidFill>
              </a:rPr>
              <a:t>归心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00034" y="285728"/>
            <a:ext cx="1343028" cy="12715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r>
              <a:rPr lang="zh-CN" altLang="en-US" sz="3200" dirty="0" smtClean="0"/>
              <a:t>号</a:t>
            </a:r>
            <a:r>
              <a:rPr lang="zh-CN" altLang="en-US" sz="3200" dirty="0" smtClean="0">
                <a:hlinkClick r:id="rId2" action="ppaction://hlinkpres?slideindex=5&amp;slidetitle=预习检测大PK"/>
              </a:rPr>
              <a:t>题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1571612"/>
            <a:ext cx="538801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悠悠：长久的样子，形容思虑连绵  </a:t>
            </a:r>
            <a:endParaRPr lang="en-US" altLang="zh-CN" sz="2600" dirty="0" smtClean="0"/>
          </a:p>
          <a:p>
            <a:r>
              <a:rPr lang="zh-CN" altLang="en-US" sz="2600" dirty="0" smtClean="0"/>
              <a:t>           不绝。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7422" y="2571744"/>
            <a:ext cx="31854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呦呦：鹿叫的样子。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5984" y="3071810"/>
            <a:ext cx="18517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苹：艾蒿。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7422" y="3500438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乌鹊：乌鸦。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4000504"/>
            <a:ext cx="218521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匝：周，圈。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5984" y="4500570"/>
            <a:ext cx="41857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吐哺：吐出嘴里含着的食物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57422" y="4929198"/>
            <a:ext cx="28520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/>
              <a:t>归心：人心归服。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0"/>
            <a:ext cx="7239000" cy="1143000"/>
          </a:xfrm>
        </p:spPr>
        <p:txBody>
          <a:bodyPr/>
          <a:lstStyle/>
          <a:p>
            <a:r>
              <a:rPr lang="zh-CN" altLang="en-US" dirty="0" smtClean="0"/>
              <a:t>                  看图配诗</a:t>
            </a:r>
            <a:endParaRPr lang="zh-CN" altLang="en-US" dirty="0"/>
          </a:p>
        </p:txBody>
      </p:sp>
      <p:pic>
        <p:nvPicPr>
          <p:cNvPr id="5" name="内容占位符 4" descr="短歌行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736"/>
            <a:ext cx="8072462" cy="5429264"/>
          </a:xfrm>
        </p:spPr>
      </p:pic>
      <p:sp>
        <p:nvSpPr>
          <p:cNvPr id="4" name="椭圆 3"/>
          <p:cNvSpPr/>
          <p:nvPr/>
        </p:nvSpPr>
        <p:spPr>
          <a:xfrm>
            <a:off x="0" y="0"/>
            <a:ext cx="1285884" cy="12144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r>
              <a:rPr lang="zh-CN" altLang="en-US" sz="3200" dirty="0" smtClean="0"/>
              <a:t>号</a:t>
            </a:r>
            <a:r>
              <a:rPr lang="zh-CN" altLang="en-US" sz="3200" dirty="0" smtClean="0">
                <a:hlinkClick r:id="rId3" action="ppaction://hlinkpres?slideindex=5&amp;slidetitle=预习检测大PK"/>
              </a:rPr>
              <a:t>题</a:t>
            </a:r>
            <a:endParaRPr lang="zh-CN" altLang="en-US" sz="3200" dirty="0"/>
          </a:p>
        </p:txBody>
      </p:sp>
      <p:pic>
        <p:nvPicPr>
          <p:cNvPr id="6" name="图片 5" descr="短歌行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28736"/>
            <a:ext cx="8001024" cy="5429264"/>
          </a:xfrm>
          <a:prstGeom prst="rect">
            <a:avLst/>
          </a:prstGeom>
        </p:spPr>
      </p:pic>
      <p:pic>
        <p:nvPicPr>
          <p:cNvPr id="9" name="图片 8" descr="短歌行1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28736"/>
            <a:ext cx="8072462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华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1435</TotalTime>
  <Words>897</Words>
  <Application>Microsoft Office PowerPoint</Application>
  <PresentationFormat>全屏显示(4:3)</PresentationFormat>
  <Paragraphs>120</Paragraphs>
  <Slides>18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华丽</vt:lpstr>
      <vt:lpstr>短歌行</vt:lpstr>
      <vt:lpstr>　　　　学习目标</vt:lpstr>
      <vt:lpstr>曹操（155——220）</vt:lpstr>
      <vt:lpstr>                        求贤歌</vt:lpstr>
      <vt:lpstr>预习检测大PK</vt:lpstr>
      <vt:lpstr>            正字音</vt:lpstr>
      <vt:lpstr>               明词义</vt:lpstr>
      <vt:lpstr>            明词义</vt:lpstr>
      <vt:lpstr>                  看图配诗</vt:lpstr>
      <vt:lpstr>         文化常识</vt:lpstr>
      <vt:lpstr>幻灯片 11</vt:lpstr>
      <vt:lpstr>思考探究</vt:lpstr>
      <vt:lpstr>朗诵技巧  （灵魂：情感——沉郁苍凉与慷慨激昂）</vt:lpstr>
      <vt:lpstr>                  朗诵</vt:lpstr>
      <vt:lpstr>              三忧   </vt:lpstr>
      <vt:lpstr>拓展延伸                    故事机</vt:lpstr>
      <vt:lpstr>            讨论    </vt:lpstr>
      <vt:lpstr>与经典为伴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短歌行</dc:title>
  <dc:creator>User</dc:creator>
  <cp:lastModifiedBy>User</cp:lastModifiedBy>
  <cp:revision>141</cp:revision>
  <dcterms:created xsi:type="dcterms:W3CDTF">2016-11-27T10:50:49Z</dcterms:created>
  <dcterms:modified xsi:type="dcterms:W3CDTF">2016-11-30T23:29:56Z</dcterms:modified>
</cp:coreProperties>
</file>