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32" r:id="rId3"/>
    <p:sldId id="374" r:id="rId4"/>
    <p:sldId id="375" r:id="rId5"/>
    <p:sldId id="376" r:id="rId6"/>
    <p:sldId id="378" r:id="rId7"/>
    <p:sldId id="379" r:id="rId8"/>
    <p:sldId id="380" r:id="rId9"/>
    <p:sldId id="442" r:id="rId10"/>
    <p:sldId id="414" r:id="rId11"/>
    <p:sldId id="388" r:id="rId12"/>
    <p:sldId id="394" r:id="rId13"/>
    <p:sldId id="393" r:id="rId14"/>
    <p:sldId id="401" r:id="rId15"/>
    <p:sldId id="397" r:id="rId16"/>
    <p:sldId id="398" r:id="rId17"/>
    <p:sldId id="399" r:id="rId18"/>
    <p:sldId id="471" r:id="rId19"/>
    <p:sldId id="400" r:id="rId20"/>
    <p:sldId id="406" r:id="rId21"/>
    <p:sldId id="407" r:id="rId22"/>
    <p:sldId id="408" r:id="rId23"/>
    <p:sldId id="409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F7DF5-7E94-4D6B-860C-5E86E53EE06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7CAAC-2FBF-4BA8-B263-D91EBD2CA4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61647-78E0-4F38-8A89-7026C2DDB48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3B065-7D46-4461-B5FC-426B8395F33A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1EB1E-5D74-4BEA-BB11-36659C905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-14477" y="0"/>
            <a:ext cx="961069" cy="39604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14477" y="0"/>
            <a:ext cx="3722382" cy="3960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627784" y="0"/>
            <a:ext cx="6516217" cy="39604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4.wmf" /><Relationship Id="rId4" Type="http://schemas.openxmlformats.org/officeDocument/2006/relationships/vmlDrawing" Target="../drawings/vmlDrawing2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wmf" /><Relationship Id="rId3" Type="http://schemas.openxmlformats.org/officeDocument/2006/relationships/slide" Target="slide1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.png" /><Relationship Id="rId4" Type="http://schemas.openxmlformats.org/officeDocument/2006/relationships/vmlDrawing" Target="../drawings/vmlDrawing1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15817" y="1988840"/>
            <a:ext cx="6228183" cy="23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75856" y="2432039"/>
            <a:ext cx="5789372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  <a:spcBef>
                <a:spcPct val="50000"/>
              </a:spcBef>
            </a:pPr>
            <a:r>
              <a:rPr lang="zh-CN" altLang="en-US" sz="5000" b="1">
                <a:ln w="12700">
                  <a:noFill/>
                  <a:prstDash val="solid"/>
                </a:ln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5000" b="1">
                <a:ln w="12700">
                  <a:noFill/>
                  <a:prstDash val="solid"/>
                </a:ln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5000" b="1">
                <a:ln w="12700">
                  <a:noFill/>
                  <a:prstDash val="solid"/>
                </a:ln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 </a:t>
            </a:r>
            <a:endParaRPr lang="en-US" altLang="zh-CN" sz="5000" b="1">
              <a:ln w="12700">
                <a:noFill/>
                <a:prstDash val="solid"/>
              </a:ln>
              <a:solidFill>
                <a:schemeClr val="accent6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ct val="50000"/>
              </a:spcBef>
            </a:pPr>
            <a:r>
              <a:rPr lang="zh-CN" altLang="en-US" sz="5000" b="1">
                <a:ln w="12700">
                  <a:noFill/>
                  <a:prstDash val="solid"/>
                </a:ln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赤壁赋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275856" y="4437112"/>
            <a:ext cx="26642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作者：苏轼</a:t>
            </a:r>
          </a:p>
        </p:txBody>
      </p:sp>
      <p:pic>
        <p:nvPicPr>
          <p:cNvPr id="1026" name="Picture 2" descr="C:\Users\Administrator\Desktop\语文已整理上传完成的任务\碎片\人教 必修二 碎片资料\必修二第三单元\9、赤壁赋\图片资源\kewen1_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88840"/>
            <a:ext cx="2921913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55650" y="1844824"/>
            <a:ext cx="7724775" cy="3322955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第二段：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写作者饮酒放歌的欢乐和客人悲凉的箫声。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箫声起，悲意生。哀怨，爱慕，哭泣，申诉，潜龙舞，寡妇泣，四个比喻、两个夸张，渲染箫声的悲凉，主客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触景生情，由欢乐转为悲凉，引起下文主客问答的议论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63575" y="2205038"/>
            <a:ext cx="7940675" cy="277576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第三段：</a:t>
            </a:r>
            <a:r>
              <a:rPr kumimoji="1" lang="zh-CN" altLang="en-US" sz="2400" b="1">
                <a:solidFill>
                  <a:srgbClr val="E8181D"/>
                </a:solidFill>
                <a:latin typeface="+mn-ea"/>
              </a:rPr>
              <a:t>写客人感慨人生短暂、无常的悲观情绪。</a:t>
            </a: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作者借主客问答的方式抚今追昔，畅述对天地人生的感触。客人从眼前的明月、江水、山川，想到曹操的诗。世间万物，英雄豪杰，不过是过眼烟云，随着岁月的流逝而灰飞烟灭，风流散尽。想到自己贬谪黄州，青春虚度，不禁悲从中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5834" y="548680"/>
            <a:ext cx="59770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本段怎样将情、景、理结合在一起？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5536" y="1412776"/>
            <a:ext cx="8301038" cy="386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通过“客曰”，由眼前的“江水”“明月”想到曹操、周瑜两个英雄人物，是</a:t>
            </a:r>
            <a:r>
              <a:rPr kumimoji="1" lang="zh-CN" altLang="en-US" sz="2800" b="1">
                <a:solidFill>
                  <a:srgbClr val="0000FF"/>
                </a:solidFill>
                <a:latin typeface="+mn-ea"/>
              </a:rPr>
              <a:t>写景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；再由他们的“而今安在哉”，揭示人生短促之“悲”，是</a:t>
            </a:r>
            <a:r>
              <a:rPr kumimoji="1" lang="zh-CN" altLang="en-US" sz="2800" b="1">
                <a:solidFill>
                  <a:srgbClr val="0000FF"/>
                </a:solidFill>
                <a:latin typeface="+mn-ea"/>
              </a:rPr>
              <a:t>议论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；引出曹、周两人，更见己身之渺小，自然生出“哀吾生之须臾，羡长江之无穷”的感慨，是</a:t>
            </a:r>
            <a:r>
              <a:rPr kumimoji="1" lang="zh-CN" altLang="en-US" sz="2800" b="1">
                <a:solidFill>
                  <a:srgbClr val="0000FF"/>
                </a:solidFill>
                <a:latin typeface="+mn-ea"/>
              </a:rPr>
              <a:t>抒情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 如此，就将情、景、理结合在一起了。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0213" y="1412875"/>
            <a:ext cx="8246243" cy="388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latin typeface="+mn-ea"/>
              </a:rPr>
              <a:t>第四段：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写作者丢开个人的愁怀，欣赏大自然美景和豁达开朗的心情</a:t>
            </a:r>
            <a:r>
              <a:rPr kumimoji="1" lang="zh-CN" altLang="en-US" sz="2400" b="1">
                <a:latin typeface="+mn-ea"/>
              </a:rPr>
              <a:t>。“苏子”的回答，照应文章写景部分，以明月江水作比，说明世界的万物和人生，都既有变的一面，又有不变的一面。从变的角度看，天地万物就连一眨眼的工夫都不能保持不变；从不变的角度看，万物和人类都是永恒不变的，用不着羡慕江水的无穷和明月的永不增减，也用不着哀叹人生的短暂，而应保持旷达乐观的态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981075"/>
            <a:ext cx="5616575" cy="461665"/>
          </a:xfrm>
          <a:prstGeom prst="rect">
            <a:avLst/>
          </a:prstGeom>
          <a:noFill/>
          <a:ln w="57150" cmpd="thickThin">
            <a:solidFill>
              <a:srgbClr val="FF4E5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3C25E7"/>
                </a:solidFill>
                <a:latin typeface="+mn-ea"/>
              </a:rPr>
              <a:t>本段主要写什么内容？感情色彩如何？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29454" y="2385659"/>
            <a:ext cx="5832450" cy="1113766"/>
          </a:xfrm>
          <a:prstGeom prst="rect">
            <a:avLst/>
          </a:prstGeom>
          <a:noFill/>
          <a:ln w="57150" cmpd="thinThick">
            <a:solidFill>
              <a:srgbClr val="3C25E7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EE0017"/>
                </a:solidFill>
                <a:latin typeface="+mn-ea"/>
              </a:rPr>
              <a:t>主要写苏子批评客人的观点，阐发自己的</a:t>
            </a:r>
            <a:r>
              <a:rPr kumimoji="1" lang="zh-CN" altLang="en-US" sz="2400" b="1">
                <a:solidFill>
                  <a:srgbClr val="3C25E7"/>
                </a:solidFill>
                <a:latin typeface="+mn-ea"/>
              </a:rPr>
              <a:t>人生感悟</a:t>
            </a:r>
            <a:r>
              <a:rPr kumimoji="1" lang="zh-CN" altLang="en-US" sz="2400" b="1">
                <a:solidFill>
                  <a:srgbClr val="EE0017"/>
                </a:solidFill>
                <a:latin typeface="+mn-ea"/>
              </a:rPr>
              <a:t>。感情变为喜悦。</a:t>
            </a:r>
            <a:endParaRPr kumimoji="1" lang="zh-CN" altLang="en-US" sz="2400" b="1">
              <a:solidFill>
                <a:srgbClr val="3C25E7"/>
              </a:solidFill>
              <a:latin typeface="+mn-ea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6876256" y="404664"/>
            <a:ext cx="2159000" cy="5760045"/>
            <a:chOff x="144" y="720"/>
            <a:chExt cx="1987" cy="3446"/>
          </a:xfrm>
        </p:grpSpPr>
        <p:graphicFrame>
          <p:nvGraphicFramePr>
            <p:cNvPr id="5" name="Object 5"/>
            <p:cNvGraphicFramePr>
              <a:graphicFrameLocks noChangeAspect="1"/>
            </p:cNvGraphicFramePr>
            <p:nvPr/>
          </p:nvGraphicFramePr>
          <p:xfrm>
            <a:off x="144" y="1200"/>
            <a:ext cx="1987" cy="2966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name="剪辑" r:id="rId2" imgW="18926175" imgH="28251150" progId="">
                    <p:embed/>
                  </p:oleObj>
                </mc:Choice>
                <mc:Fallback>
                  <p:oleObj name="剪辑" r:id="rId2" imgW="18926175" imgH="2825115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44" y="1200"/>
                          <a:ext cx="1987" cy="296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1056" y="720"/>
              <a:ext cx="384" cy="384"/>
            </a:xfrm>
            <a:prstGeom prst="ellipse">
              <a:avLst/>
            </a:prstGeom>
            <a:solidFill>
              <a:srgbClr val="F15DD1"/>
            </a:solidFill>
            <a:ln w="9525">
              <a:solidFill>
                <a:srgbClr val="FFFFEB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7A77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5904334" cy="523220"/>
          </a:xfrm>
          <a:prstGeom prst="rect">
            <a:avLst/>
          </a:prstGeom>
          <a:noFill/>
          <a:ln w="57150" cmpd="thickThin">
            <a:solidFill>
              <a:srgbClr val="00808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latin typeface="+mn-ea"/>
              </a:rPr>
              <a:t>作者是如何阐发自己的人生感悟的？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0825" y="1628775"/>
            <a:ext cx="8642350" cy="3976088"/>
          </a:xfrm>
          <a:prstGeom prst="rect">
            <a:avLst/>
          </a:prstGeom>
          <a:noFill/>
          <a:ln w="76200" cmpd="tri">
            <a:solidFill>
              <a:srgbClr val="EE0017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rgbClr val="14141E"/>
                </a:solidFill>
                <a:latin typeface="+mn-ea"/>
              </a:rPr>
              <a:t>   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从“变与不变”的角度说明不必羡慕宇宙的无穷。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14141E"/>
                </a:solidFill>
                <a:latin typeface="+mn-ea"/>
              </a:rPr>
              <a:t>   苏子的回答照应文章开头的写景和客的答话，以明月、江水作比，说明世上万物和人生，都既有变的一面，又有不变的一面。 </a:t>
            </a:r>
            <a:br>
              <a:rPr kumimoji="1" lang="zh-CN" altLang="en-US" sz="2400" b="1">
                <a:solidFill>
                  <a:srgbClr val="14141E"/>
                </a:solidFill>
                <a:latin typeface="+mn-ea"/>
              </a:rPr>
            </a:br>
            <a:r>
              <a:rPr kumimoji="1" lang="zh-CN" altLang="en-US" sz="2400" b="1">
                <a:solidFill>
                  <a:srgbClr val="14141E"/>
                </a:solidFill>
                <a:latin typeface="+mn-ea"/>
              </a:rPr>
              <a:t>   </a:t>
            </a:r>
            <a:r>
              <a:rPr kumimoji="1" lang="zh-CN" altLang="en-US" sz="2400" b="1">
                <a:solidFill>
                  <a:srgbClr val="080808"/>
                </a:solidFill>
                <a:latin typeface="+mn-ea"/>
              </a:rPr>
              <a:t>①</a:t>
            </a:r>
            <a:r>
              <a:rPr kumimoji="1" lang="zh-CN" altLang="en-US" sz="2400" b="1">
                <a:solidFill>
                  <a:srgbClr val="EE0017"/>
                </a:solidFill>
                <a:latin typeface="+mn-ea"/>
              </a:rPr>
              <a:t>从变的角度看</a:t>
            </a:r>
            <a:r>
              <a:rPr kumimoji="1" lang="zh-CN" altLang="en-US" sz="2400" b="1">
                <a:solidFill>
                  <a:srgbClr val="14141E"/>
                </a:solidFill>
                <a:latin typeface="+mn-ea"/>
              </a:rPr>
              <a:t>，天地万物就连一眨眼的功夫都不能保持不变，即天地宇宙是瞬息万变的，就如同江水和月亮一样，江水日夜不停地流、月从亏到盈不断地变化；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19113" y="549275"/>
            <a:ext cx="8085137" cy="5545749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EE0017"/>
                </a:solidFill>
                <a:latin typeface="+mn-ea"/>
              </a:rPr>
              <a:t>   </a:t>
            </a:r>
            <a:r>
              <a:rPr kumimoji="1" lang="en-US" altLang="zh-CN" sz="2400" b="1">
                <a:solidFill>
                  <a:srgbClr val="080808"/>
                </a:solidFill>
                <a:latin typeface="+mn-ea"/>
              </a:rPr>
              <a:t>②</a:t>
            </a:r>
            <a:r>
              <a:rPr kumimoji="1" lang="zh-CN" altLang="en-US" sz="2400" b="1">
                <a:solidFill>
                  <a:srgbClr val="EE0017"/>
                </a:solidFill>
                <a:latin typeface="+mn-ea"/>
              </a:rPr>
              <a:t>从不变的角度看</a:t>
            </a:r>
            <a:r>
              <a:rPr kumimoji="1" lang="zh-CN" altLang="en-US" sz="2400" b="1">
                <a:solidFill>
                  <a:srgbClr val="14141E"/>
                </a:solidFill>
                <a:latin typeface="+mn-ea"/>
              </a:rPr>
              <a:t>，万物和人类都是永恒存在的，用不着羡慕江水的无穷和明月的永不增减，也用不着哀叹人生的短暂。应该轻物质而重精神，执着于自己的不朽事业，保持平静超然的心态和乐观旷达的情怀。他认为作为个体的人，生命是短暂的，但他参与了整个人类的生命活动，而作为整个人类，又同宇宙一样是永恒存在的。</a:t>
            </a:r>
            <a:r>
              <a:rPr kumimoji="1" lang="zh-CN" altLang="en-US" sz="2400" b="1">
                <a:solidFill>
                  <a:srgbClr val="EE0017"/>
                </a:solidFill>
                <a:latin typeface="+mn-ea"/>
              </a:rPr>
              <a:t>这种“物我一致”的观点说明了苏轼对生命的肯定和对生活的热爱</a:t>
            </a:r>
            <a:r>
              <a:rPr kumimoji="1" lang="zh-CN" altLang="en-US" sz="2400" b="1">
                <a:solidFill>
                  <a:srgbClr val="14141E"/>
                </a:solidFill>
                <a:latin typeface="+mn-ea"/>
              </a:rPr>
              <a:t>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3C25E7"/>
                </a:solidFill>
                <a:latin typeface="+mn-ea"/>
              </a:rPr>
              <a:t>    </a:t>
            </a:r>
            <a:r>
              <a:rPr kumimoji="1" lang="zh-CN" altLang="en-US" sz="2400" b="1">
                <a:solidFill>
                  <a:srgbClr val="0000FF"/>
                </a:solidFill>
                <a:latin typeface="+mn-ea"/>
              </a:rPr>
              <a:t>作者从江水、明月中悟出了变与不变的道理，苦闷的心情得到了慰藉，精神上得到了解脱 。</a:t>
            </a:r>
            <a:r>
              <a:rPr kumimoji="1" lang="zh-CN" altLang="en-US" sz="2400" b="1" u="sng">
                <a:solidFill>
                  <a:srgbClr val="EE0017"/>
                </a:solidFill>
                <a:latin typeface="+mn-ea"/>
              </a:rPr>
              <a:t>表现了作者超然独立、不计得失、旷达乐观的人生态度。</a:t>
            </a:r>
            <a:endParaRPr kumimoji="1" lang="zh-CN" altLang="en-US" sz="2400" b="1" u="sng">
              <a:solidFill>
                <a:srgbClr val="14141E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8940" y="1413510"/>
            <a:ext cx="84042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苏轼在儒学体系的基础上融入佛老，他把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儒、佛、老结合起来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，各家思想对他都有吸引力。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       他早年就“奋厉有当世志”（《东坡先生墓志铭》），具有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儒家辅君治国、经世济民的政治思想。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他对待人生又有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超旷达观的襟怀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，能够“游于物之外”（《超然台记》），佛老思想一方面帮助他观察问题比较通达，在一种超然物外的旷达态度背后，仍然坚持对人生、美好事物的追求；另一方面，齐生死、等是非等虚无主义又有严重逃避现实的消极作用。这种人生思想和生活态度在他的作品中有明显反映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4635" y="639445"/>
            <a:ext cx="3381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苏轼的思想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95605" y="1857375"/>
            <a:ext cx="8590280" cy="4664075"/>
          </a:xfrm>
          <a:prstGeom prst="rect">
            <a:avLst/>
          </a:prstGeom>
          <a:solidFill>
            <a:srgbClr val="FFFFFF">
              <a:alpha val="37000"/>
            </a:srgbClr>
          </a:solidFill>
          <a:ln w="57150" cmpd="thinThick">
            <a:solidFill>
              <a:srgbClr val="813933"/>
            </a:solidFill>
            <a:miter lim="800000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苏轼提倡看问题不能绝对化，注意事物相反相成的辩证关系。但也有庄子的相对主义观点，否认衡量事物的客观标准。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EE0017"/>
                </a:solidFill>
                <a:latin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他含有随遇而安、惟与自然相适应的消极因素，也</a:t>
            </a:r>
            <a:r>
              <a:rPr lang="zh-CN" altLang="en-US" sz="2800" b="1">
                <a:solidFill>
                  <a:schemeClr val="tx1"/>
                </a:solidFill>
                <a:latin typeface="+mn-ea"/>
                <a:sym typeface="+mn-ea"/>
              </a:rPr>
              <a:t>有其合理的积极的一面。在当时的背景下，他提倡的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sym typeface="+mn-ea"/>
              </a:rPr>
              <a:t>人生哲理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sym typeface="+mn-ea"/>
              </a:rPr>
              <a:t>超然独立、不计得失、旷达乐观的人生态度，是积极的。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5536" y="743966"/>
            <a:ext cx="3744912" cy="523220"/>
          </a:xfrm>
          <a:prstGeom prst="rect">
            <a:avLst/>
          </a:prstGeom>
          <a:solidFill>
            <a:srgbClr val="CCFFFF"/>
          </a:solidFill>
          <a:ln w="57150" cmpd="thinThick">
            <a:solidFill>
              <a:srgbClr val="0227C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latin typeface="+mn-ea"/>
              </a:rPr>
              <a:t>如何看待作者的观点？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343785" y="2834640"/>
            <a:ext cx="4086225" cy="110680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600" b="1">
                <a:solidFill>
                  <a:srgbClr val="E92328"/>
                </a:solidFill>
                <a:latin typeface="+mn-ea"/>
              </a:rPr>
              <a:t>  </a:t>
            </a:r>
            <a:r>
              <a:rPr kumimoji="1" lang="zh-CN" altLang="en-US" sz="6600" b="1">
                <a:solidFill>
                  <a:srgbClr val="E92328"/>
                </a:solidFill>
                <a:latin typeface="+mn-ea"/>
              </a:rPr>
              <a:t>小  结</a:t>
            </a:r>
          </a:p>
        </p:txBody>
      </p:sp>
      <p:pic>
        <p:nvPicPr>
          <p:cNvPr id="3" name="Picture 3" descr="BS00554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7775" y="4869160"/>
            <a:ext cx="1546225" cy="134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620713"/>
            <a:ext cx="8424863" cy="424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sz="2400" b="1">
              <a:latin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sz="2400" b="1">
              <a:latin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sz="2400" b="1">
              <a:latin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sz="3200" b="1">
                <a:latin typeface="+mn-ea"/>
              </a:rPr>
              <a:t>《自题金山画像》</a:t>
            </a:r>
            <a:r>
              <a:rPr kumimoji="1" lang="en-US" altLang="zh-CN" sz="3200" b="1">
                <a:latin typeface="+mn-ea"/>
              </a:rPr>
              <a:t>——</a:t>
            </a:r>
            <a:r>
              <a:rPr kumimoji="1" lang="zh-CN" altLang="en-US" sz="3200" b="1">
                <a:latin typeface="+mn-ea"/>
              </a:rPr>
              <a:t>苏轼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sz="4000" b="1">
              <a:latin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sz="3600" b="1">
                <a:solidFill>
                  <a:srgbClr val="002060"/>
                </a:solidFill>
                <a:latin typeface="+mn-ea"/>
              </a:rPr>
              <a:t>“</a:t>
            </a:r>
            <a:r>
              <a:rPr kumimoji="1" sz="3600" b="1">
                <a:solidFill>
                  <a:srgbClr val="002060"/>
                </a:solidFill>
                <a:latin typeface="+mn-ea"/>
              </a:rPr>
              <a:t>问汝平生功业，黄州惠州儋州。</a:t>
            </a:r>
            <a:r>
              <a:rPr kumimoji="1" lang="en-US" sz="3600" b="1">
                <a:solidFill>
                  <a:srgbClr val="002060"/>
                </a:solidFill>
                <a:latin typeface="+mn-ea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931017" y="692149"/>
            <a:ext cx="701675" cy="46166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乐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627313" y="692150"/>
            <a:ext cx="4248943" cy="46166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B03D7"/>
                </a:solidFill>
                <a:latin typeface="+mn-ea"/>
              </a:rPr>
              <a:t>先由清风明月之美写赏玩之乐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25305" y="2133600"/>
            <a:ext cx="792163" cy="461665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30305"/>
                </a:solidFill>
                <a:latin typeface="+mn-ea"/>
              </a:rPr>
              <a:t>悲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7312" y="1898282"/>
            <a:ext cx="5185047" cy="83099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B03D7"/>
                </a:solidFill>
                <a:latin typeface="+mn-ea"/>
              </a:rPr>
              <a:t>再以主客问答写历史人物的兴亡和现实苦闷的悲情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25305" y="3629967"/>
            <a:ext cx="792163" cy="46166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喜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627313" y="3445300"/>
            <a:ext cx="5903912" cy="83099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B03D7"/>
                </a:solidFill>
                <a:latin typeface="+mn-ea"/>
              </a:rPr>
              <a:t>阐明变与不变的道理，以求解脱，最后归于豁达乐观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089025" y="1270000"/>
            <a:ext cx="485775" cy="863600"/>
          </a:xfrm>
          <a:prstGeom prst="downArrow">
            <a:avLst>
              <a:gd name="adj1" fmla="val 50000"/>
              <a:gd name="adj2" fmla="val 44444"/>
            </a:avLst>
          </a:prstGeom>
          <a:solidFill>
            <a:srgbClr val="000000"/>
          </a:solidFill>
          <a:ln w="952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>
              <a:solidFill>
                <a:srgbClr val="006600"/>
              </a:solidFill>
              <a:latin typeface="+mn-ea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092497" y="2674144"/>
            <a:ext cx="485775" cy="935037"/>
          </a:xfrm>
          <a:prstGeom prst="downArrow">
            <a:avLst>
              <a:gd name="adj1" fmla="val 50000"/>
              <a:gd name="adj2" fmla="val 4812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>
              <a:solidFill>
                <a:srgbClr val="006600"/>
              </a:solidFill>
              <a:latin typeface="+mn-ea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1816894" y="742801"/>
            <a:ext cx="649288" cy="360362"/>
          </a:xfrm>
          <a:prstGeom prst="leftArrow">
            <a:avLst>
              <a:gd name="adj1" fmla="val 50000"/>
              <a:gd name="adj2" fmla="val 45044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7A77"/>
              </a:solidFill>
              <a:latin typeface="+mn-ea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1816894" y="2133600"/>
            <a:ext cx="649288" cy="360363"/>
          </a:xfrm>
          <a:prstGeom prst="leftArrow">
            <a:avLst>
              <a:gd name="adj1" fmla="val 50000"/>
              <a:gd name="adj2" fmla="val 45044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7A77"/>
              </a:solidFill>
              <a:latin typeface="+mn-ea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816894" y="3696058"/>
            <a:ext cx="649288" cy="360363"/>
          </a:xfrm>
          <a:prstGeom prst="leftArrow">
            <a:avLst>
              <a:gd name="adj1" fmla="val 50000"/>
              <a:gd name="adj2" fmla="val 45044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7A77"/>
              </a:solidFill>
              <a:latin typeface="+mn-ea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79388" y="1773238"/>
            <a:ext cx="5397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情感线索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63703" y="11473"/>
            <a:ext cx="4446586" cy="54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一、全文结构和感情线索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49697" y="4365104"/>
            <a:ext cx="8713663" cy="222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先写月夜泛舟，饮酒赋诗，沉浸在美好景色中而忘怀世俗的快乐心情；再从凭吊历史人物的兴亡．感到人生短暂，变化无常，因而跌入现实的苦闷；最后阐发变与不变的哲理，表现了旷达乐观的人生态度。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288" y="188590"/>
            <a:ext cx="2304256" cy="57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30305"/>
                </a:solidFill>
                <a:latin typeface="+mn-ea"/>
              </a:rPr>
              <a:t>二、艺术鉴赏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288" y="1125538"/>
            <a:ext cx="8569199" cy="5615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写景：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清风徐来，水波不兴；月出东山，徘徊斗牛；白露横江，</a:t>
            </a:r>
            <a:endParaRPr lang="en-US" altLang="zh-CN" sz="2400" b="1">
              <a:solidFill>
                <a:srgbClr val="0000FF"/>
              </a:solidFill>
              <a:latin typeface="+mn-ea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水光接天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。</a:t>
            </a:r>
            <a:endParaRPr lang="en-US" altLang="zh-CN" sz="2400" b="1">
              <a:solidFill>
                <a:srgbClr val="14141E"/>
              </a:solidFill>
              <a:latin typeface="+mn-ea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抒情：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哀吾生之须臾，羡长江之无穷；挟飞仙以遨游，抱明月</a:t>
            </a:r>
            <a:endParaRPr lang="en-US" altLang="zh-CN" sz="2400" b="1">
              <a:solidFill>
                <a:srgbClr val="0000FF"/>
              </a:solidFill>
              <a:latin typeface="+mn-ea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而长终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。</a:t>
            </a: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议论：</a:t>
            </a:r>
            <a:r>
              <a:rPr lang="zh-CN" altLang="en-US" sz="2400" b="1">
                <a:solidFill>
                  <a:srgbClr val="030305"/>
                </a:solidFill>
                <a:latin typeface="+mn-ea"/>
              </a:rPr>
              <a:t>（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水）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逝者如斯而未尝往也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，（月）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盈虚者如彼而卒莫</a:t>
            </a:r>
            <a:endParaRPr lang="en-US" altLang="zh-CN" sz="2400" b="1">
              <a:solidFill>
                <a:srgbClr val="0000FF"/>
              </a:solidFill>
              <a:latin typeface="+mn-ea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消长也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；（变）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天地曾不能以一瞬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；（不变）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物与我皆无尽</a:t>
            </a:r>
            <a:r>
              <a:rPr lang="zh-CN" altLang="en-US" sz="2400" b="1">
                <a:solidFill>
                  <a:srgbClr val="14141E"/>
                </a:solidFill>
                <a:latin typeface="+mn-ea"/>
              </a:rPr>
              <a:t>。</a:t>
            </a: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30305"/>
                </a:solidFill>
                <a:latin typeface="+mn-ea"/>
              </a:rPr>
              <a:t>所以全文不论抒情还是议论始终不离江上风光和赤壁故事。</a:t>
            </a:r>
            <a:endParaRPr lang="en-US" altLang="zh-CN" sz="2400" b="1">
              <a:solidFill>
                <a:srgbClr val="030305"/>
              </a:solidFill>
              <a:latin typeface="+mn-ea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30305"/>
                </a:solidFill>
                <a:latin typeface="+mn-ea"/>
              </a:rPr>
              <a:t>这就创造出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一种情、景、理的融合，充满诗情画意而又含着人</a:t>
            </a: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生哲理的艺术境界。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764704"/>
            <a:ext cx="38166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latin typeface="+mn-ea"/>
              </a:rPr>
              <a:t>（</a:t>
            </a:r>
            <a:r>
              <a:rPr kumimoji="1" lang="en-US" altLang="zh-CN" sz="2400" b="1">
                <a:latin typeface="+mn-ea"/>
              </a:rPr>
              <a:t>1</a:t>
            </a:r>
            <a:r>
              <a:rPr kumimoji="1" lang="zh-CN" altLang="en-US" sz="2400" b="1">
                <a:latin typeface="+mn-ea"/>
              </a:rPr>
              <a:t>）</a:t>
            </a:r>
            <a:r>
              <a:rPr kumimoji="1"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</a:rPr>
              <a:t>景、情、理融于一体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528" y="602234"/>
            <a:ext cx="4896346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latin typeface="+mn-ea"/>
              </a:rPr>
              <a:t>（</a:t>
            </a:r>
            <a:r>
              <a:rPr kumimoji="1" lang="en-US" altLang="zh-CN" sz="2400" b="1">
                <a:latin typeface="+mn-ea"/>
              </a:rPr>
              <a:t>2</a:t>
            </a:r>
            <a:r>
              <a:rPr kumimoji="1" lang="zh-CN" altLang="en-US" sz="2400" b="1">
                <a:latin typeface="+mn-ea"/>
              </a:rPr>
              <a:t>）</a:t>
            </a:r>
            <a:r>
              <a:rPr kumimoji="1"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</a:rPr>
              <a:t>骈散结合、善用譬喻的特点：</a:t>
            </a:r>
            <a:r>
              <a:rPr kumimoji="1" lang="zh-CN" altLang="en-US" sz="2400" b="1">
                <a:latin typeface="+mn-ea"/>
              </a:rPr>
              <a:t>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8312" y="1124744"/>
            <a:ext cx="8085137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文中多用对偶句和对称句，读来节奏鲜明、声韵优美； 用了不少四字句或四字短语，显得句式整齐，语言精练，形象优美，读来琅琅上口；还有不少叠音词语等。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如描写箫声的幽咽哀怨：“</a:t>
            </a:r>
            <a:r>
              <a:rPr kumimoji="1" lang="zh-CN" altLang="en-US" sz="2400" b="1">
                <a:solidFill>
                  <a:srgbClr val="0000FF"/>
                </a:solidFill>
                <a:latin typeface="+mn-ea"/>
              </a:rPr>
              <a:t>其声呜呜然，如怨如慕，如泣如诉，余音袅袅，不绝如缕。舞幽壑之潜蛟，泣孤舟之嫠妇</a:t>
            </a:r>
            <a:r>
              <a:rPr kumimoji="1" lang="zh-CN" altLang="en-US" sz="2400" b="1">
                <a:solidFill>
                  <a:srgbClr val="030305"/>
                </a:solidFill>
                <a:latin typeface="+mn-ea"/>
              </a:rPr>
              <a:t>。”将抽象而不易捉摸的声音，写得具体可感，诉诸读者的视觉和听觉。 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328400" y="11137900"/>
            <a:ext cx="368300" cy="342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5795963" y="476250"/>
          <a:ext cx="3348037" cy="58324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位图图像" r:id="rId2" imgW="1447800" imgH="2581275" progId="PBrush">
                  <p:embed/>
                </p:oleObj>
              </mc:Choice>
              <mc:Fallback>
                <p:oleObj name="位图图像" r:id="rId2" imgW="1447800" imgH="2581275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95963" y="476250"/>
                        <a:ext cx="3348037" cy="5832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9808" y="332656"/>
            <a:ext cx="5508104" cy="673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苏轼（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1037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－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1101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），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字子瞻（号东坡居士）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22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岁和苏辙同中进士。与其父苏洵、其弟苏辙在文学史上并称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三苏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，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均被列入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唐宋八大家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（韩愈、柳宗元、苏轼、苏洵、苏辙、王安石、曾巩、欧阳修）。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他的诗、文、词、书法均有很大成就，是北宋诗文革新运动的集大成者。与他同时代的四位诗人甘心做他的学生，形成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苏门四学士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（黄庭坚、秦观、晁补之、张耒）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sym typeface="+mn-ea"/>
              </a:rPr>
              <a:t>文学理论上提出写文章要如“行云流水”的文艺观。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0215" y="1916832"/>
            <a:ext cx="553998" cy="191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文艺全才”</a:t>
            </a:r>
          </a:p>
        </p:txBody>
      </p:sp>
      <p:sp>
        <p:nvSpPr>
          <p:cNvPr id="3" name="AutoShape 3"/>
          <p:cNvSpPr/>
          <p:nvPr/>
        </p:nvSpPr>
        <p:spPr bwMode="auto">
          <a:xfrm>
            <a:off x="684530" y="946785"/>
            <a:ext cx="288925" cy="4540250"/>
          </a:xfrm>
          <a:prstGeom prst="leftBrace">
            <a:avLst>
              <a:gd name="adj1" fmla="val 147436"/>
              <a:gd name="adj2" fmla="val 50000"/>
            </a:avLst>
          </a:prstGeom>
          <a:solidFill>
            <a:schemeClr val="accent2"/>
          </a:solidFill>
          <a:ln w="9525">
            <a:solidFill>
              <a:schemeClr val="accent2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87450" y="978535"/>
            <a:ext cx="770503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散文，唐宋八大家之一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石钟山记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喜雨亭记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前赤壁赋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后赤壁赋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 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86346" y="1971295"/>
            <a:ext cx="676529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诗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，与黄庭坚并称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苏黄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400" b="1">
                <a:solidFill>
                  <a:srgbClr val="007A77"/>
                </a:solidFill>
                <a:latin typeface="+mn-ea"/>
              </a:rPr>
              <a:t> </a:t>
            </a:r>
          </a:p>
          <a:p>
            <a:pPr fontAlgn="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题西林壁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惠崇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&lt;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春江晚景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&gt;》《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惠州一绝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01202" y="3054477"/>
            <a:ext cx="737616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词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，与辛弃疾并称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苏辛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，为豪放词的创始人</a:t>
            </a:r>
            <a:r>
              <a:rPr lang="zh-CN" altLang="en-US" sz="2400" b="1">
                <a:solidFill>
                  <a:srgbClr val="007A77"/>
                </a:solidFill>
                <a:latin typeface="+mn-ea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江城子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水调歌头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定风波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念奴娇</a:t>
            </a: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》…… 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10338" y="4167280"/>
            <a:ext cx="691769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书法，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善行书、楷书，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宋四家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”</a:t>
            </a:r>
          </a:p>
          <a:p>
            <a:pPr fontAlgn="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苏（东坡）、黄（庭坚）、米（芾）、蔡（襄）</a:t>
            </a:r>
            <a:r>
              <a:rPr lang="zh-CN" altLang="en-US" sz="2400" b="1">
                <a:solidFill>
                  <a:srgbClr val="0000FF"/>
                </a:solidFill>
                <a:latin typeface="+mn-ea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5536" y="476672"/>
            <a:ext cx="2592759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赋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的发展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8312" y="1268760"/>
            <a:ext cx="8208963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汉代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赋以铺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张渲染为能事，排列许多怪异生僻的词汇，鸿篇巨制，繁缛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富丽。被称为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大赋、汉赋、古赋或辞赋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。后来出现一些抒情咏物的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小赋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8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95761" y="3356992"/>
            <a:ext cx="8208962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、到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魏晋南北朝时期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发展了大赋的排比句法，接受了骈文的影响，讲究对仗工整，字句整饬，叫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骈赋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9750" y="692696"/>
            <a:ext cx="8208963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、从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唐代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开始，科举考试中写赋，按照诗歌声律，除句式对偶外，还限制用韵，规定要平仄配合，音律谐和。叫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律赋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8313" y="2626081"/>
            <a:ext cx="8280400" cy="322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宋代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的散文大家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欧阳修、苏轼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等人写赋，有意打破了这种声律字句的限制，使之如散文那样富于伸缩性，能够自由挥写，叫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文赋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著名的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文赋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有：杜牧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阿房宫赋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，欧阳修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秋声赋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，苏轼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赤壁赋</a:t>
            </a:r>
            <a:r>
              <a:rPr kumimoji="1" lang="en-US" altLang="zh-CN" sz="2800" b="1">
                <a:solidFill>
                  <a:srgbClr val="000000"/>
                </a:solidFill>
                <a:latin typeface="+mn-ea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94369" y="836712"/>
            <a:ext cx="3278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3B03D7"/>
                </a:solidFill>
                <a:latin typeface="+mn-ea"/>
              </a:rPr>
              <a:t>给下列画线的字词注音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4350" y="1508125"/>
            <a:ext cx="7298010" cy="499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壬戌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）      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酾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酒（ 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桂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棹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）      横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槊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余音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袅袅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）  渔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樵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幽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壑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     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扁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舟（     ）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嫠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妇（     ）     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匏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樽（     ）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愀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然（     ）     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蜉蝣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山川相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缪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）  无尽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藏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舳舻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千里（     ） 狼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籍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旌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旗（     ）     枕</a:t>
            </a:r>
            <a:r>
              <a:rPr kumimoji="1" lang="zh-CN" altLang="en-US" sz="2400" b="1" u="sng">
                <a:solidFill>
                  <a:srgbClr val="000000"/>
                </a:solidFill>
                <a:latin typeface="+mn-ea"/>
              </a:rPr>
              <a:t>藉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（     ）  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31640" y="1578482"/>
            <a:ext cx="974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rénxū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41525" y="1600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b="1">
              <a:solidFill>
                <a:srgbClr val="007A77"/>
              </a:solidFill>
              <a:latin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25575" y="2127504"/>
            <a:ext cx="8001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zhào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41525" y="2667000"/>
            <a:ext cx="9003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niǎo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594781" y="3254673"/>
            <a:ext cx="58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hè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635262" y="3805048"/>
            <a:ext cx="503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lí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474239" y="4321536"/>
            <a:ext cx="8001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qiǎo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041525" y="4868863"/>
            <a:ext cx="9019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liáo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979613" y="5441949"/>
            <a:ext cx="11723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Zhú lú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65199" y="5965444"/>
            <a:ext cx="8641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FF0000"/>
                </a:solidFill>
                <a:latin typeface="+mn-ea"/>
              </a:rPr>
              <a:t>jīng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355976" y="1578482"/>
            <a:ext cx="692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shī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272632" y="2127503"/>
            <a:ext cx="8588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shuò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221832" y="2685479"/>
            <a:ext cx="9096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qiáo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257550" y="3254672"/>
            <a:ext cx="838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FF0000"/>
                </a:solidFill>
                <a:latin typeface="+mn-ea"/>
              </a:rPr>
              <a:t>piān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086600" y="35814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 b="1">
              <a:solidFill>
                <a:srgbClr val="007A77"/>
              </a:solidFill>
              <a:latin typeface="+mn-ea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4333751" y="3805047"/>
            <a:ext cx="714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páo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4121819" y="4321536"/>
            <a:ext cx="1138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Fú yóu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4536350" y="4873118"/>
            <a:ext cx="936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zàng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4378074" y="5441950"/>
            <a:ext cx="569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jí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4390900" y="6018213"/>
            <a:ext cx="704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 err="1">
                <a:solidFill>
                  <a:srgbClr val="FF0000"/>
                </a:solidFill>
                <a:latin typeface="+mn-ea"/>
              </a:rPr>
              <a:t>jiè</a:t>
            </a:r>
            <a:endParaRPr kumimoji="1" lang="en-US" altLang="zh-CN" sz="24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单圆角矩形 3"/>
          <p:cNvSpPr/>
          <p:nvPr/>
        </p:nvSpPr>
        <p:spPr>
          <a:xfrm>
            <a:off x="362585" y="3912235"/>
            <a:ext cx="8136255" cy="1871980"/>
          </a:xfrm>
          <a:prstGeom prst="round1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4780" y="673100"/>
            <a:ext cx="882650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《诗经∙陈风∙月出》</a:t>
            </a:r>
          </a:p>
          <a:p>
            <a:endParaRPr lang="zh-CN" altLang="en-US" sz="4400" b="1">
              <a:solidFill>
                <a:srgbClr val="002060"/>
              </a:solidFill>
              <a:latin typeface="华文楷体"/>
              <a:ea typeface="华文楷体"/>
            </a:endParaRPr>
          </a:p>
          <a:p>
            <a:r>
              <a:rPr lang="en-US" altLang="zh-CN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月出皎兮。佼人僚兮。</a:t>
            </a:r>
          </a:p>
          <a:p>
            <a:r>
              <a:rPr lang="zh-CN" altLang="en-US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   舒窈纠兮。劳心悄兮。</a:t>
            </a:r>
            <a:r>
              <a:rPr lang="en-US" altLang="zh-CN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6085" y="4199255"/>
            <a:ext cx="81445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月亮出来多明亮，美人仪容真漂亮。</a:t>
            </a:r>
          </a:p>
          <a:p>
            <a:r>
              <a:rPr lang="zh-CN" altLang="en-US" sz="4000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身姿窈窕步轻盈，让我思念心烦忧。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09195" y="1771144"/>
            <a:ext cx="8013700" cy="332975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80000"/>
            </a:pPr>
            <a:r>
              <a:rPr kumimoji="1" lang="en-US" altLang="zh-CN" sz="2400" b="1">
                <a:solidFill>
                  <a:srgbClr val="000000"/>
                </a:solidFill>
                <a:latin typeface="+mn-ea"/>
              </a:rPr>
              <a:t>   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第一段：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描写夜游赤壁的情景，展现了一个诗情画意的境界</a:t>
            </a:r>
            <a:r>
              <a:rPr kumimoji="1" lang="zh-CN" altLang="en-US" sz="2400" b="1">
                <a:solidFill>
                  <a:srgbClr val="000000"/>
                </a:solidFill>
                <a:latin typeface="+mn-ea"/>
              </a:rPr>
              <a:t>：清风明月交织，露珠和水色辉映。在这澄澈、幽美的夜景中，主客秋夜荡舟，把酒诵诗。置身于如此良辰美景之中，作者油然而生“遗世”、“羽化”之乐，不禁飘飘欲仙。从而为全文定下了一个悠扬和谐的基调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7A77"/>
                </a:solidFill>
                <a:latin typeface="+mn-ea"/>
              </a:rPr>
              <a:t>   </a:t>
            </a:r>
            <a:r>
              <a:rPr kumimoji="1" lang="zh-CN" altLang="en-US" sz="2400" b="1">
                <a:solidFill>
                  <a:srgbClr val="0000FF"/>
                </a:solidFill>
                <a:latin typeface="+mn-ea"/>
              </a:rPr>
              <a:t>本段的感情色彩以喜悦为主，突出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游人之乐。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98</Paragraphs>
  <Slides>22</Slides>
  <Notes>1</Notes>
  <TotalTime>3800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0">
      <vt:lpstr>Arial</vt:lpstr>
      <vt:lpstr>Calibri</vt:lpstr>
      <vt:lpstr>宋体</vt:lpstr>
      <vt:lpstr>黑体</vt:lpstr>
      <vt:lpstr>华文楷体</vt:lpstr>
      <vt:lpstr>华文新魏</vt:lpstr>
      <vt:lpstr>Wingdings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Lenovo</cp:lastModifiedBy>
  <cp:revision>43</cp:revision>
  <dcterms:created xsi:type="dcterms:W3CDTF">2014-08-21T06:25:00Z</dcterms:created>
  <dcterms:modified xsi:type="dcterms:W3CDTF">2020-08-24T02:17:20Z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2052-10.1.0.7224</vt:lpwstr>
  </property>
</Properties>
</file>