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45" r:id="rId3"/>
    <p:sldId id="295" r:id="rId4"/>
    <p:sldId id="297" r:id="rId5"/>
    <p:sldId id="305" r:id="rId6"/>
    <p:sldId id="307" r:id="rId7"/>
    <p:sldId id="306" r:id="rId8"/>
    <p:sldId id="296" r:id="rId9"/>
    <p:sldId id="298" r:id="rId10"/>
    <p:sldId id="299" r:id="rId11"/>
    <p:sldId id="300" r:id="rId12"/>
    <p:sldId id="301" r:id="rId13"/>
    <p:sldId id="302" r:id="rId14"/>
    <p:sldId id="303" r:id="rId15"/>
    <p:sldId id="304"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7" r:id="rId29"/>
    <p:sldId id="331" r:id="rId30"/>
    <p:sldId id="328" r:id="rId31"/>
    <p:sldId id="329" r:id="rId32"/>
    <p:sldId id="330" r:id="rId33"/>
    <p:sldId id="332" r:id="rId34"/>
    <p:sldId id="333" r:id="rId35"/>
    <p:sldId id="334" r:id="rId36"/>
    <p:sldId id="320" r:id="rId37"/>
    <p:sldId id="321" r:id="rId38"/>
    <p:sldId id="322" r:id="rId39"/>
    <p:sldId id="323" r:id="rId40"/>
    <p:sldId id="324" r:id="rId41"/>
    <p:sldId id="325" r:id="rId42"/>
    <p:sldId id="326" r:id="rId43"/>
    <p:sldId id="335" r:id="rId44"/>
    <p:sldId id="336" r:id="rId45"/>
    <p:sldId id="337" r:id="rId46"/>
    <p:sldId id="338" r:id="rId47"/>
    <p:sldId id="339" r:id="rId48"/>
    <p:sldId id="340" r:id="rId49"/>
    <p:sldId id="341" r:id="rId50"/>
    <p:sldId id="342" r:id="rId51"/>
    <p:sldId id="343" r:id="rId52"/>
    <p:sldId id="344" r:id="rId53"/>
    <p:sldId id="294" r:id="rId54"/>
  </p:sldIdLst>
  <p:sldSz cx="12192000" cy="6858000"/>
  <p:notesSz cx="7104063" cy="10234613"/>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330" y="258"/>
      </p:cViewPr>
      <p:guideLst>
        <p:guide pos="416"/>
        <p:guide pos="7256"/>
        <p:guide orient="horz" pos="648"/>
        <p:guide orient="horz" pos="712"/>
        <p:guide orient="horz" pos="3928"/>
        <p:guide orient="horz" pos="3864"/>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1.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4E22354-FB4A-46D1-9B56-21ACFF13B8E4}" type="datetimeFigureOut">
              <a:rPr lang="zh-CN" altLang="en-US" smtClean="0"/>
              <a:t>2022/5/17</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DD4B490F-C951-45F0-AD0D-07129F711B4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microsoft.com/office/2007/relationships/hdphoto" Target="../media/image4.wdp"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7" name="图片 6"/>
          <p:cNvPicPr>
            <a:picLocks noChangeAspect="1"/>
          </p:cNvPicPr>
          <p:nvPr userDrawn="1"/>
        </p:nvPicPr>
        <p:blipFill>
          <a:blip r:embed="rId1"/>
          <a:stretch>
            <a:fillRect/>
          </a:stretch>
        </p:blipFill>
        <p:spPr>
          <a:xfrm>
            <a:off x="466315" y="460220"/>
            <a:ext cx="652329" cy="634039"/>
          </a:xfrm>
          <a:prstGeom prst="rect">
            <a:avLst/>
          </a:prstGeom>
        </p:spPr>
      </p:pic>
      <p:sp>
        <p:nvSpPr>
          <p:cNvPr id="9" name="文本占位符 8"/>
          <p:cNvSpPr>
            <a:spLocks noGrp="1"/>
          </p:cNvSpPr>
          <p:nvPr>
            <p:ph type="body" sz="quarter" idx="10"/>
          </p:nvPr>
        </p:nvSpPr>
        <p:spPr>
          <a:xfrm>
            <a:off x="1314132" y="487834"/>
            <a:ext cx="3726497" cy="606425"/>
          </a:xfrm>
          <a:prstGeom prst="rect">
            <a:avLst/>
          </a:prstGeom>
        </p:spPr>
        <p:txBody>
          <a:bodyPr>
            <a:normAutofit/>
          </a:bodyPr>
          <a:lstStyle>
            <a:lvl1pPr marL="0" indent="0">
              <a:buNone/>
              <a:defRPr sz="3200" b="1">
                <a:latin typeface="黑体" panose="02010609060101010101" pitchFamily="49" charset="-122"/>
                <a:ea typeface="黑体" panose="02010609060101010101" pitchFamily="49" charset="-122"/>
              </a:defRPr>
            </a:lvl1pPr>
          </a:lstStyle>
          <a:p>
            <a:pPr lvl="0"/>
            <a:r>
              <a:rPr lang="zh-CN" altLang="en-US" smtClean="0"/>
              <a:t>编辑母版文本样式</a:t>
            </a:r>
          </a:p>
        </p:txBody>
      </p:sp>
      <p:cxnSp>
        <p:nvCxnSpPr>
          <p:cNvPr id="11" name="直接连接符 10"/>
          <p:cNvCxnSpPr/>
          <p:nvPr userDrawn="1"/>
        </p:nvCxnSpPr>
        <p:spPr>
          <a:xfrm>
            <a:off x="1314132" y="1094259"/>
            <a:ext cx="3200718" cy="0"/>
          </a:xfrm>
          <a:prstGeom prst="line">
            <a:avLst/>
          </a:prstGeom>
          <a:ln>
            <a:gradFill>
              <a:gsLst>
                <a:gs pos="100000">
                  <a:schemeClr val="bg1"/>
                </a:gs>
                <a:gs pos="59000">
                  <a:srgbClr val="F5B9BC"/>
                </a:gs>
                <a:gs pos="0">
                  <a:srgbClr val="E7B2C4"/>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文本占位符 16"/>
          <p:cNvSpPr>
            <a:spLocks noGrp="1"/>
          </p:cNvSpPr>
          <p:nvPr>
            <p:ph type="body" sz="quarter" idx="11"/>
          </p:nvPr>
        </p:nvSpPr>
        <p:spPr>
          <a:xfrm>
            <a:off x="954088" y="1365250"/>
            <a:ext cx="10363200" cy="4810125"/>
          </a:xfrm>
          <a:prstGeom prst="rect">
            <a:avLst/>
          </a:prstGeom>
        </p:spPr>
        <p:txBody>
          <a:bodyPr/>
          <a:lstStyle>
            <a:lvl1pPr marL="0" indent="0" algn="just">
              <a:lnSpc>
                <a:spcPct val="120000"/>
              </a:lnSpc>
              <a:spcBef>
                <a:spcPct val="0"/>
              </a:spcBef>
              <a:buNone/>
              <a:defRPr>
                <a:latin typeface="黑体" panose="02010609060101010101" pitchFamily="49" charset="-122"/>
                <a:ea typeface="黑体" panose="02010609060101010101" pitchFamily="49" charset="-122"/>
              </a:defRPr>
            </a:lvl1pPr>
          </a:lstStyle>
          <a:p>
            <a:pPr lvl="0"/>
            <a:r>
              <a:rPr lang="zh-CN" altLang="en-US" smtClean="0"/>
              <a:t>编辑母版文本样式</a:t>
            </a:r>
          </a:p>
        </p:txBody>
      </p:sp>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07854" y="0"/>
            <a:ext cx="1584146" cy="2048234"/>
          </a:xfrm>
          <a:prstGeom prst="rect">
            <a:avLst/>
          </a:prstGeom>
        </p:spPr>
      </p:pic>
    </p:spTree>
  </p:cSld>
  <p:clrMapOvr>
    <a:masterClrMapping/>
  </p:clrMapOvr>
  <p:transition advClick="0" advTm="3000">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7" name="圆角矩形 6"/>
          <p:cNvSpPr/>
          <p:nvPr userDrawn="1"/>
        </p:nvSpPr>
        <p:spPr>
          <a:xfrm rot="10800000" flipV="1">
            <a:off x="-5666" y="381794"/>
            <a:ext cx="648420" cy="641390"/>
          </a:xfrm>
          <a:prstGeom prst="roundRect">
            <a:avLst>
              <a:gd name="adj" fmla="val 5039"/>
            </a:avLst>
          </a:prstGeom>
          <a:solidFill>
            <a:srgbClr val="F3AAA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3600"/>
          </a:p>
        </p:txBody>
      </p:sp>
      <p:pic>
        <p:nvPicPr>
          <p:cNvPr id="8" name="图片 7"/>
          <p:cNvPicPr>
            <a:picLocks noChangeAspect="1"/>
          </p:cNvPicPr>
          <p:nvPr userDrawn="1"/>
        </p:nvPicPr>
        <p:blipFill>
          <a:blip r:embed="rId1">
            <a:duotone>
              <a:prstClr val="black"/>
              <a:schemeClr val="accent2">
                <a:tint val="45000"/>
                <a:satMod val="400000"/>
              </a:schemeClr>
            </a:duotone>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589" y="381794"/>
            <a:ext cx="704855" cy="664957"/>
          </a:xfrm>
          <a:prstGeom prst="rect">
            <a:avLst/>
          </a:prstGeom>
          <a:solidFill>
            <a:srgbClr val="F3AAAF"/>
          </a:solidFill>
        </p:spPr>
      </p:pic>
      <p:sp>
        <p:nvSpPr>
          <p:cNvPr id="9" name="文本占位符 8"/>
          <p:cNvSpPr>
            <a:spLocks noGrp="1"/>
          </p:cNvSpPr>
          <p:nvPr>
            <p:ph type="body" sz="quarter" idx="10"/>
          </p:nvPr>
        </p:nvSpPr>
        <p:spPr>
          <a:xfrm>
            <a:off x="954088" y="411059"/>
            <a:ext cx="3726497" cy="606425"/>
          </a:xfrm>
          <a:prstGeom prst="rect">
            <a:avLst/>
          </a:prstGeom>
        </p:spPr>
        <p:txBody>
          <a:bodyPr>
            <a:normAutofit/>
          </a:bodyPr>
          <a:lstStyle>
            <a:lvl1pPr marL="0" indent="0">
              <a:buNone/>
              <a:defRPr sz="3200" b="1">
                <a:latin typeface="黑体" panose="02010609060101010101" pitchFamily="49" charset="-122"/>
                <a:ea typeface="黑体" panose="02010609060101010101" pitchFamily="49" charset="-122"/>
              </a:defRPr>
            </a:lvl1pPr>
          </a:lstStyle>
          <a:p>
            <a:pPr lvl="0"/>
            <a:r>
              <a:rPr lang="zh-CN" altLang="en-US" smtClean="0"/>
              <a:t>编辑母版文本样式</a:t>
            </a:r>
          </a:p>
        </p:txBody>
      </p:sp>
      <p:cxnSp>
        <p:nvCxnSpPr>
          <p:cNvPr id="10" name="直接连接符 9"/>
          <p:cNvCxnSpPr/>
          <p:nvPr userDrawn="1"/>
        </p:nvCxnSpPr>
        <p:spPr>
          <a:xfrm>
            <a:off x="977238" y="1046131"/>
            <a:ext cx="3200718" cy="0"/>
          </a:xfrm>
          <a:prstGeom prst="line">
            <a:avLst/>
          </a:prstGeom>
          <a:ln>
            <a:gradFill>
              <a:gsLst>
                <a:gs pos="100000">
                  <a:schemeClr val="bg1"/>
                </a:gs>
                <a:gs pos="59000">
                  <a:srgbClr val="F5B9BC"/>
                </a:gs>
                <a:gs pos="0">
                  <a:srgbClr val="E7B2C4"/>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占位符 16"/>
          <p:cNvSpPr>
            <a:spLocks noGrp="1"/>
          </p:cNvSpPr>
          <p:nvPr>
            <p:ph type="body" sz="quarter" idx="11"/>
          </p:nvPr>
        </p:nvSpPr>
        <p:spPr>
          <a:xfrm>
            <a:off x="954088" y="1365250"/>
            <a:ext cx="10363200" cy="4810125"/>
          </a:xfrm>
          <a:prstGeom prst="rect">
            <a:avLst/>
          </a:prstGeom>
        </p:spPr>
        <p:txBody>
          <a:bodyPr/>
          <a:lstStyle>
            <a:lvl1pPr marL="0" indent="0" algn="just">
              <a:lnSpc>
                <a:spcPct val="120000"/>
              </a:lnSpc>
              <a:spcBef>
                <a:spcPct val="0"/>
              </a:spcBef>
              <a:buNone/>
              <a:defRPr>
                <a:latin typeface="黑体" panose="02010609060101010101" pitchFamily="49" charset="-122"/>
                <a:ea typeface="黑体" panose="02010609060101010101" pitchFamily="49" charset="-122"/>
              </a:defRPr>
            </a:lvl1pPr>
          </a:lstStyle>
          <a:p>
            <a:pPr lvl="0"/>
            <a:r>
              <a:rPr lang="zh-CN" altLang="en-US" smtClean="0"/>
              <a:t>编辑母版文本样式</a:t>
            </a:r>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174049" y="3730481"/>
            <a:ext cx="2017951" cy="3127519"/>
          </a:xfrm>
          <a:prstGeom prst="rect">
            <a:avLst/>
          </a:prstGeom>
        </p:spPr>
      </p:pic>
    </p:spTree>
  </p:cSld>
  <p:clrMapOvr>
    <a:masterClrMapping/>
  </p:clrMapOvr>
  <p:transition advClick="0" advTm="3000">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2022/5/17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transition advClick="0" advTm="3000">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6.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2" name="图片 1073743875" descr="学科网 zxxk.com"/>
          <p:cNvPicPr>
            <a:picLocks noChangeAspect="1"/>
          </p:cNvPicPr>
          <p:nvPr/>
        </p:nvPicPr>
        <p:blipFill>
          <a:blip r:embed="rId12" r:link="rId1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advClick="0" advTm="3000">
    <p:random/>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audio" Target="../media/media1.mp3" /><Relationship Id="rId4" Type="http://schemas.microsoft.com/office/2007/relationships/media" Target="../media/media1.mp3"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1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671820" y="1145540"/>
            <a:ext cx="6380480" cy="923330"/>
          </a:xfrm>
          <a:prstGeom prst="rect">
            <a:avLst/>
          </a:prstGeom>
          <a:noFill/>
        </p:spPr>
        <p:txBody>
          <a:bodyPr wrap="square" rtlCol="0">
            <a:spAutoFit/>
          </a:bodyPr>
          <a:lstStyle/>
          <a:p>
            <a:pPr algn="ctr"/>
            <a:r>
              <a:rPr lang="zh-CN" altLang="en-US" sz="5400" b="1">
                <a:solidFill>
                  <a:srgbClr val="CA687F"/>
                </a:solidFill>
                <a:latin typeface="华文行楷" panose="02010800040101010101" charset="-122"/>
                <a:ea typeface="华文行楷" panose="02010800040101010101" charset="-122"/>
              </a:rPr>
              <a:t>桂枝香</a:t>
            </a:r>
            <a:r>
              <a:rPr lang="en-US" altLang="zh-CN" sz="5400" b="1">
                <a:solidFill>
                  <a:srgbClr val="CA687F"/>
                </a:solidFill>
                <a:latin typeface="华文行楷" panose="02010800040101010101" charset="-122"/>
                <a:ea typeface="华文行楷" panose="02010800040101010101" charset="-122"/>
              </a:rPr>
              <a:t>•</a:t>
            </a:r>
            <a:r>
              <a:rPr lang="zh-CN" altLang="en-US" sz="5400" b="1">
                <a:solidFill>
                  <a:srgbClr val="CA687F"/>
                </a:solidFill>
                <a:latin typeface="华文行楷" panose="02010800040101010101" charset="-122"/>
                <a:ea typeface="华文行楷" panose="02010800040101010101" charset="-122"/>
              </a:rPr>
              <a:t>金陵怀古</a:t>
            </a:r>
            <a:endParaRPr lang="zh-CN" altLang="en-US" sz="5400" b="1">
              <a:solidFill>
                <a:srgbClr val="CA687F"/>
              </a:solidFill>
              <a:latin typeface="华文行楷" panose="02010800040101010101" charset="-122"/>
              <a:ea typeface="华文行楷" panose="02010800040101010101" charset="-122"/>
            </a:endParaRPr>
          </a:p>
        </p:txBody>
      </p:sp>
      <p:sp>
        <p:nvSpPr>
          <p:cNvPr id="3" name="文本框 2"/>
          <p:cNvSpPr txBox="1"/>
          <p:nvPr/>
        </p:nvSpPr>
        <p:spPr>
          <a:xfrm>
            <a:off x="7938135" y="2365733"/>
            <a:ext cx="1847850" cy="461665"/>
          </a:xfrm>
          <a:prstGeom prst="rect">
            <a:avLst/>
          </a:prstGeom>
          <a:noFill/>
        </p:spPr>
        <p:txBody>
          <a:bodyPr wrap="square" rtlCol="0">
            <a:spAutoFit/>
          </a:bodyPr>
          <a:lstStyle/>
          <a:p>
            <a:pPr algn="ctr"/>
            <a:r>
              <a:rPr lang="zh-CN" altLang="en-US" sz="2400" smtClean="0">
                <a:solidFill>
                  <a:srgbClr val="CA687F"/>
                </a:solidFill>
                <a:latin typeface="仿宋" panose="02010609060101010101" pitchFamily="49" charset="-122"/>
                <a:ea typeface="仿宋" panose="02010609060101010101" pitchFamily="49" charset="-122"/>
              </a:rPr>
              <a:t>王安石</a:t>
            </a:r>
            <a:endParaRPr lang="zh-CN" altLang="en-US" sz="2400" smtClean="0">
              <a:solidFill>
                <a:srgbClr val="CA687F"/>
              </a:solidFill>
              <a:latin typeface="仿宋" panose="02010609060101010101" pitchFamily="49" charset="-122"/>
              <a:ea typeface="仿宋" panose="02010609060101010101" pitchFamily="49" charset="-122"/>
            </a:endParaRPr>
          </a:p>
        </p:txBody>
      </p:sp>
      <p:sp>
        <p:nvSpPr>
          <p:cNvPr id="4" name="文本框 3"/>
          <p:cNvSpPr txBox="1"/>
          <p:nvPr/>
        </p:nvSpPr>
        <p:spPr>
          <a:xfrm>
            <a:off x="6665595" y="3302000"/>
            <a:ext cx="4590415" cy="737235"/>
          </a:xfrm>
          <a:prstGeom prst="rect">
            <a:avLst/>
          </a:prstGeom>
          <a:noFill/>
        </p:spPr>
        <p:txBody>
          <a:bodyPr wrap="square" rtlCol="0">
            <a:spAutoFit/>
          </a:bodyPr>
          <a:lstStyle/>
          <a:p>
            <a:pPr algn="ctr"/>
            <a:r>
              <a:rPr lang="en-US" altLang="zh-CN" sz="1400">
                <a:solidFill>
                  <a:schemeClr val="tx1">
                    <a:lumMod val="75000"/>
                    <a:lumOff val="25000"/>
                  </a:schemeClr>
                </a:solidFill>
                <a:latin typeface="华文行楷" panose="02010800040101010101" charset="-122"/>
                <a:ea typeface="华文行楷" panose="02010800040101010101" charset="-122"/>
              </a:rPr>
              <a:t>Fresh business general </a:t>
            </a:r>
            <a:r>
              <a:rPr lang="en-US" altLang="zh-CN" sz="1400" smtClean="0">
                <a:solidFill>
                  <a:schemeClr val="tx1">
                    <a:lumMod val="75000"/>
                    <a:lumOff val="25000"/>
                  </a:schemeClr>
                </a:solidFill>
                <a:latin typeface="华文行楷" panose="02010800040101010101" charset="-122"/>
                <a:ea typeface="华文行楷" panose="02010800040101010101" charset="-122"/>
              </a:rPr>
              <a:t>template Applicable </a:t>
            </a:r>
            <a:r>
              <a:rPr lang="en-US" altLang="zh-CN" sz="1400">
                <a:solidFill>
                  <a:schemeClr val="tx1">
                    <a:lumMod val="75000"/>
                    <a:lumOff val="25000"/>
                  </a:schemeClr>
                </a:solidFill>
                <a:latin typeface="华文行楷" panose="02010800040101010101" charset="-122"/>
                <a:ea typeface="华文行楷" panose="02010800040101010101" charset="-122"/>
              </a:rPr>
              <a:t>to enterprise introduction, summary report, sales marketing, </a:t>
            </a:r>
            <a:endParaRPr lang="en-US" altLang="zh-CN" sz="1400" smtClean="0">
              <a:solidFill>
                <a:schemeClr val="tx1">
                  <a:lumMod val="75000"/>
                  <a:lumOff val="25000"/>
                </a:schemeClr>
              </a:solidFill>
              <a:latin typeface="华文行楷" panose="02010800040101010101" charset="-122"/>
              <a:ea typeface="华文行楷" panose="02010800040101010101" charset="-122"/>
            </a:endParaRPr>
          </a:p>
          <a:p>
            <a:pPr algn="ctr"/>
            <a:r>
              <a:rPr lang="en-US" altLang="zh-CN" sz="1400" smtClean="0">
                <a:solidFill>
                  <a:schemeClr val="tx1">
                    <a:lumMod val="75000"/>
                    <a:lumOff val="25000"/>
                  </a:schemeClr>
                </a:solidFill>
                <a:latin typeface="华文行楷" panose="02010800040101010101" charset="-122"/>
                <a:ea typeface="华文行楷" panose="02010800040101010101" charset="-122"/>
              </a:rPr>
              <a:t>chart </a:t>
            </a:r>
            <a:r>
              <a:rPr lang="en-US" altLang="zh-CN" sz="1400">
                <a:solidFill>
                  <a:schemeClr val="tx1">
                    <a:lumMod val="75000"/>
                    <a:lumOff val="25000"/>
                  </a:schemeClr>
                </a:solidFill>
                <a:latin typeface="华文行楷" panose="02010800040101010101" charset="-122"/>
                <a:ea typeface="华文行楷" panose="02010800040101010101" charset="-122"/>
              </a:rPr>
              <a:t>data</a:t>
            </a:r>
          </a:p>
        </p:txBody>
      </p:sp>
      <p:cxnSp>
        <p:nvCxnSpPr>
          <p:cNvPr id="5" name="直接连接符 4"/>
          <p:cNvCxnSpPr/>
          <p:nvPr/>
        </p:nvCxnSpPr>
        <p:spPr>
          <a:xfrm>
            <a:off x="6665595" y="2198092"/>
            <a:ext cx="4853305" cy="0"/>
          </a:xfrm>
          <a:prstGeom prst="line">
            <a:avLst/>
          </a:prstGeom>
          <a:ln w="25400">
            <a:solidFill>
              <a:srgbClr val="CA687F"/>
            </a:solidFill>
          </a:ln>
        </p:spPr>
        <p:style>
          <a:lnRef idx="1">
            <a:schemeClr val="accent1"/>
          </a:lnRef>
          <a:fillRef idx="0">
            <a:schemeClr val="accent1"/>
          </a:fillRef>
          <a:effectRef idx="0">
            <a:schemeClr val="accent1"/>
          </a:effectRef>
          <a:fontRef idx="minor">
            <a:schemeClr val="tx1"/>
          </a:fontRef>
        </p:style>
      </p:cxnSp>
      <p:pic>
        <p:nvPicPr>
          <p:cNvPr id="6" name="图片 5" descr="2df20f75b7e2f8677551fa2f1bc02c88"/>
          <p:cNvPicPr>
            <a:picLocks noChangeAspect="1"/>
          </p:cNvPicPr>
          <p:nvPr/>
        </p:nvPicPr>
        <p:blipFill>
          <a:blip r:embed="rId2"/>
          <a:stretch>
            <a:fillRect/>
          </a:stretch>
        </p:blipFill>
        <p:spPr>
          <a:xfrm>
            <a:off x="-160655" y="827405"/>
            <a:ext cx="6997065" cy="6423660"/>
          </a:xfrm>
          <a:prstGeom prst="rect">
            <a:avLst/>
          </a:prstGeom>
        </p:spPr>
      </p:pic>
      <p:sp>
        <p:nvSpPr>
          <p:cNvPr id="7" name="椭圆 6"/>
          <p:cNvSpPr/>
          <p:nvPr/>
        </p:nvSpPr>
        <p:spPr>
          <a:xfrm>
            <a:off x="5864860" y="5029835"/>
            <a:ext cx="2453640" cy="2453640"/>
          </a:xfrm>
          <a:prstGeom prst="ellipse">
            <a:avLst/>
          </a:prstGeom>
          <a:solidFill>
            <a:srgbClr val="CA687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7580630" y="4862195"/>
            <a:ext cx="960120" cy="929640"/>
          </a:xfrm>
          <a:prstGeom prst="ellipse">
            <a:avLst/>
          </a:prstGeom>
          <a:solidFill>
            <a:srgbClr val="E7B2C4">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415168448"/>
      </p:ext>
    </p:extLst>
  </p:cSld>
  <p:clrMapOvr>
    <a:masterClrMapping/>
  </p:clrMapOvr>
  <mc:AlternateContent>
    <mc:Choice xmlns:p14="http://schemas.microsoft.com/office/powerpoint/2010/main" Requires="p14">
      <p:transition spd="slow" advClick="0" advTm="3000" p14:dur="4000">
        <p14:vortex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解题</a:t>
            </a:r>
            <a:endParaRPr lang="zh-CN" altLang="en-US"/>
          </a:p>
        </p:txBody>
      </p:sp>
      <p:sp>
        <p:nvSpPr>
          <p:cNvPr id="3" name="文本占位符 2"/>
          <p:cNvSpPr>
            <a:spLocks noGrp="1"/>
          </p:cNvSpPr>
          <p:nvPr>
            <p:ph type="body" sz="quarter" idx="11"/>
          </p:nvPr>
        </p:nvSpPr>
        <p:spPr>
          <a:xfrm>
            <a:off x="954088" y="1365250"/>
            <a:ext cx="10352087" cy="4810125"/>
          </a:xfrm>
        </p:spPr>
        <p:txBody>
          <a:bodyPr/>
          <a:lstStyle/>
          <a:p>
            <a:pPr marL="457200" indent="-457200">
              <a:lnSpc>
                <a:spcPct val="130000"/>
              </a:lnSpc>
              <a:buFont typeface="Wingdings" panose="05000000000000000000" pitchFamily="2" charset="2"/>
              <a:buChar char="u"/>
            </a:pPr>
            <a:r>
              <a:rPr lang="zh-CN" altLang="en-US" smtClean="0"/>
              <a:t>桂枝香：词牌名，又名“疏帘淡月”，首见于王安石此作。 </a:t>
            </a:r>
          </a:p>
          <a:p>
            <a:pPr marL="457200" indent="-457200">
              <a:buFont typeface="Wingdings" panose="05000000000000000000" pitchFamily="2" charset="2"/>
              <a:buChar char="u"/>
            </a:pPr>
            <a:r>
              <a:rPr lang="zh-CN" altLang="en-US" smtClean="0"/>
              <a:t>金陵：今江苏南京。</a:t>
            </a:r>
            <a:r>
              <a:rPr lang="zh-CN" altLang="zh-CN"/>
              <a:t>为“三国吴、东晋、南朝宋、齐、梁、陈”六朝</a:t>
            </a:r>
            <a:r>
              <a:rPr lang="zh-CN" altLang="zh-CN" smtClean="0"/>
              <a:t>古都。</a:t>
            </a:r>
            <a:endParaRPr lang="zh-CN" altLang="zh-CN"/>
          </a:p>
          <a:p>
            <a:pPr marL="457200" indent="-457200">
              <a:lnSpc>
                <a:spcPct val="130000"/>
              </a:lnSpc>
              <a:buFont typeface="Wingdings" panose="05000000000000000000" pitchFamily="2" charset="2"/>
              <a:buChar char="u"/>
            </a:pPr>
            <a:r>
              <a:rPr lang="zh-CN" altLang="en-US" smtClean="0"/>
              <a:t>怀古：</a:t>
            </a:r>
            <a:r>
              <a:rPr lang="zh-CN" altLang="zh-CN"/>
              <a:t>怀念古代遗迹、感慨兴衰。</a:t>
            </a:r>
            <a:endParaRPr lang="zh-CN" altLang="en-US"/>
          </a:p>
        </p:txBody>
      </p:sp>
    </p:spTree>
    <p:extLst>
      <p:ext uri="{BB962C8B-B14F-4D97-AF65-F5344CB8AC3E}">
        <p14:creationId xmlns:p14="http://schemas.microsoft.com/office/powerpoint/2010/main" val="206238245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咏史怀古诗</a:t>
            </a:r>
          </a:p>
        </p:txBody>
      </p:sp>
      <p:sp>
        <p:nvSpPr>
          <p:cNvPr id="3" name="文本占位符 2"/>
          <p:cNvSpPr>
            <a:spLocks noGrp="1"/>
          </p:cNvSpPr>
          <p:nvPr>
            <p:ph type="body" sz="quarter" idx="11"/>
          </p:nvPr>
        </p:nvSpPr>
        <p:spPr/>
        <p:txBody>
          <a:bodyPr/>
          <a:lstStyle/>
          <a:p>
            <a:pPr marL="457200" indent="-457200">
              <a:lnSpc>
                <a:spcPct val="130000"/>
              </a:lnSpc>
              <a:buFont typeface="Wingdings" panose="05000000000000000000" pitchFamily="2" charset="2"/>
              <a:buChar char="u"/>
            </a:pPr>
            <a:r>
              <a:rPr lang="zh-CN" altLang="en-US" smtClean="0"/>
              <a:t>形式</a:t>
            </a:r>
            <a:r>
              <a:rPr lang="zh-CN" altLang="en-US"/>
              <a:t>上：标题中一般有古迹、古人名，或在古迹、古人前冠以“咏”，或在古迹、古人后加“怀古”、“咏怀”等。    </a:t>
            </a:r>
          </a:p>
          <a:p>
            <a:pPr marL="457200" indent="-457200">
              <a:lnSpc>
                <a:spcPct val="130000"/>
              </a:lnSpc>
              <a:buFont typeface="Wingdings" panose="05000000000000000000" pitchFamily="2" charset="2"/>
              <a:buChar char="u"/>
            </a:pPr>
            <a:r>
              <a:rPr lang="zh-CN" altLang="en-US" smtClean="0"/>
              <a:t>表现</a:t>
            </a:r>
            <a:r>
              <a:rPr lang="zh-CN" altLang="en-US"/>
              <a:t>手法：用典、对比、衬托、借古讽今、吊古伤今、虚实结合等。</a:t>
            </a:r>
          </a:p>
          <a:p>
            <a:pPr marL="457200" indent="-457200">
              <a:lnSpc>
                <a:spcPct val="130000"/>
              </a:lnSpc>
              <a:buFont typeface="Wingdings" panose="05000000000000000000" pitchFamily="2" charset="2"/>
              <a:buChar char="u"/>
            </a:pPr>
            <a:r>
              <a:rPr lang="zh-CN" altLang="en-US" smtClean="0"/>
              <a:t>结构</a:t>
            </a:r>
            <a:r>
              <a:rPr lang="zh-CN" altLang="en-US"/>
              <a:t>内容：临古地</a:t>
            </a:r>
            <a:r>
              <a:rPr lang="en-US" altLang="zh-CN"/>
              <a:t>——</a:t>
            </a:r>
            <a:r>
              <a:rPr lang="zh-CN" altLang="en-US"/>
              <a:t>思古人</a:t>
            </a:r>
            <a:r>
              <a:rPr lang="en-US" altLang="zh-CN"/>
              <a:t>——</a:t>
            </a:r>
            <a:r>
              <a:rPr lang="zh-CN" altLang="en-US"/>
              <a:t>忆古事</a:t>
            </a:r>
            <a:r>
              <a:rPr lang="en-US" altLang="zh-CN"/>
              <a:t>——</a:t>
            </a:r>
            <a:r>
              <a:rPr lang="zh-CN" altLang="en-US"/>
              <a:t>抒情志</a:t>
            </a:r>
          </a:p>
          <a:p>
            <a:pPr>
              <a:lnSpc>
                <a:spcPct val="130000"/>
              </a:lnSpc>
            </a:pPr>
            <a:endParaRPr lang="zh-CN" altLang="en-US"/>
          </a:p>
        </p:txBody>
      </p:sp>
    </p:spTree>
    <p:extLst>
      <p:ext uri="{BB962C8B-B14F-4D97-AF65-F5344CB8AC3E}">
        <p14:creationId xmlns:p14="http://schemas.microsoft.com/office/powerpoint/2010/main" val="319330025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zh-CN"/>
              <a:t>初读感悟</a:t>
            </a:r>
            <a:endParaRPr lang="zh-CN" altLang="en-US"/>
          </a:p>
        </p:txBody>
      </p:sp>
      <p:sp>
        <p:nvSpPr>
          <p:cNvPr id="3" name="文本占位符 2"/>
          <p:cNvSpPr>
            <a:spLocks noGrp="1"/>
          </p:cNvSpPr>
          <p:nvPr>
            <p:ph type="body" sz="quarter" idx="11"/>
          </p:nvPr>
        </p:nvSpPr>
        <p:spPr>
          <a:xfrm>
            <a:off x="914400" y="1365250"/>
            <a:ext cx="8038531" cy="4810125"/>
          </a:xfrm>
        </p:spPr>
        <p:txBody>
          <a:bodyPr/>
          <a:lstStyle/>
          <a:p>
            <a:pPr indent="457200" algn="ctr">
              <a:lnSpc>
                <a:spcPct val="130000"/>
              </a:lnSpc>
            </a:pPr>
            <a:r>
              <a:rPr lang="zh-CN" altLang="zh-CN" b="1" kern="100">
                <a:latin typeface="宋体" panose="02010600030101010101" pitchFamily="2" charset="-122"/>
                <a:ea typeface="宋体" panose="02010600030101010101" pitchFamily="2" charset="-122"/>
                <a:cs typeface="Times New Roman" panose="02020603050405020304" pitchFamily="18" charset="0"/>
              </a:rPr>
              <a:t>桂枝香•金陵</a:t>
            </a:r>
            <a:r>
              <a:rPr lang="zh-CN" altLang="zh-CN" b="1" kern="100" smtClean="0">
                <a:latin typeface="宋体" panose="02010600030101010101" pitchFamily="2" charset="-122"/>
                <a:ea typeface="宋体" panose="02010600030101010101" pitchFamily="2" charset="-122"/>
                <a:cs typeface="Times New Roman" panose="02020603050405020304" pitchFamily="18" charset="0"/>
              </a:rPr>
              <a:t>怀古</a:t>
            </a:r>
            <a:endParaRPr lang="en-US" altLang="zh-CN" b="1" kern="100">
              <a:latin typeface="宋体" panose="02010600030101010101" pitchFamily="2" charset="-122"/>
              <a:ea typeface="宋体" panose="02010600030101010101" pitchFamily="2" charset="-122"/>
              <a:cs typeface="Times New Roman" panose="02020603050405020304" pitchFamily="18" charset="0"/>
            </a:endParaRPr>
          </a:p>
          <a:p>
            <a:pPr indent="457200">
              <a:lnSpc>
                <a:spcPct val="130000"/>
              </a:lnSpc>
            </a:pPr>
            <a:r>
              <a:rPr lang="zh-CN" altLang="zh-CN" b="1" kern="100" smtClean="0">
                <a:latin typeface="宋体" panose="02010600030101010101" pitchFamily="2" charset="-122"/>
                <a:ea typeface="宋体" panose="02010600030101010101" pitchFamily="2" charset="-122"/>
                <a:cs typeface="Times New Roman" panose="02020603050405020304" pitchFamily="18" charset="0"/>
              </a:rPr>
              <a:t>登临</a:t>
            </a:r>
            <a:r>
              <a:rPr lang="zh-CN" altLang="zh-CN" b="1" kern="100">
                <a:latin typeface="宋体" panose="02010600030101010101" pitchFamily="2" charset="-122"/>
                <a:ea typeface="宋体" panose="02010600030101010101" pitchFamily="2" charset="-122"/>
                <a:cs typeface="Times New Roman" panose="02020603050405020304" pitchFamily="18" charset="0"/>
              </a:rPr>
              <a:t>送目</a:t>
            </a:r>
            <a:r>
              <a:rPr lang="zh-CN" altLang="zh-CN" kern="100">
                <a:latin typeface="宋体" panose="02010600030101010101" pitchFamily="2" charset="-122"/>
                <a:ea typeface="宋体" panose="02010600030101010101" pitchFamily="2" charset="-122"/>
                <a:cs typeface="Times New Roman" panose="02020603050405020304" pitchFamily="18" charset="0"/>
              </a:rPr>
              <a:t>，正</a:t>
            </a:r>
            <a:r>
              <a:rPr lang="zh-CN" altLang="zh-CN" b="1" kern="100">
                <a:latin typeface="宋体" panose="02010600030101010101" pitchFamily="2" charset="-122"/>
                <a:ea typeface="宋体" panose="02010600030101010101" pitchFamily="2" charset="-122"/>
                <a:cs typeface="Times New Roman" panose="02020603050405020304" pitchFamily="18" charset="0"/>
              </a:rPr>
              <a:t>故国</a:t>
            </a:r>
            <a:r>
              <a:rPr lang="zh-CN" altLang="zh-CN" kern="100">
                <a:latin typeface="宋体" panose="02010600030101010101" pitchFamily="2" charset="-122"/>
                <a:ea typeface="宋体" panose="02010600030101010101" pitchFamily="2" charset="-122"/>
                <a:cs typeface="Times New Roman" panose="02020603050405020304" pitchFamily="18" charset="0"/>
              </a:rPr>
              <a:t>晚秋，天气</a:t>
            </a:r>
            <a:r>
              <a:rPr lang="zh-CN" altLang="zh-CN" b="1" kern="100">
                <a:latin typeface="宋体" panose="02010600030101010101" pitchFamily="2" charset="-122"/>
                <a:ea typeface="宋体" panose="02010600030101010101" pitchFamily="2" charset="-122"/>
                <a:cs typeface="Times New Roman" panose="02020603050405020304" pitchFamily="18" charset="0"/>
              </a:rPr>
              <a:t>初肃</a:t>
            </a:r>
            <a:r>
              <a:rPr lang="zh-CN" altLang="zh-CN" kern="100">
                <a:latin typeface="宋体" panose="02010600030101010101" pitchFamily="2" charset="-122"/>
                <a:ea typeface="宋体" panose="02010600030101010101" pitchFamily="2" charset="-122"/>
                <a:cs typeface="Times New Roman" panose="02020603050405020304" pitchFamily="18"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千里澄江似练</a:t>
            </a:r>
            <a:r>
              <a:rPr lang="zh-CN" altLang="zh-CN" kern="100">
                <a:latin typeface="宋体" panose="02010600030101010101" pitchFamily="2" charset="-122"/>
                <a:ea typeface="宋体" panose="02010600030101010101" pitchFamily="2" charset="-122"/>
                <a:cs typeface="Times New Roman" panose="02020603050405020304" pitchFamily="18" charset="0"/>
              </a:rPr>
              <a:t>，翠峰</a:t>
            </a:r>
            <a:r>
              <a:rPr lang="zh-CN" altLang="zh-CN" b="1" kern="100">
                <a:latin typeface="宋体" panose="02010600030101010101" pitchFamily="2" charset="-122"/>
                <a:ea typeface="宋体" panose="02010600030101010101" pitchFamily="2" charset="-122"/>
                <a:cs typeface="Times New Roman" panose="02020603050405020304" pitchFamily="18" charset="0"/>
              </a:rPr>
              <a:t>如簇</a:t>
            </a:r>
            <a:r>
              <a:rPr lang="zh-CN" altLang="zh-CN" kern="100">
                <a:latin typeface="宋体" panose="02010600030101010101" pitchFamily="2" charset="-122"/>
                <a:ea typeface="宋体" panose="02010600030101010101" pitchFamily="2" charset="-122"/>
                <a:cs typeface="Times New Roman" panose="02020603050405020304" pitchFamily="18"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归帆去棹</a:t>
            </a:r>
            <a:r>
              <a:rPr lang="zh-CN" altLang="zh-CN" kern="100">
                <a:latin typeface="宋体" panose="02010600030101010101" pitchFamily="2" charset="-122"/>
                <a:ea typeface="宋体" panose="02010600030101010101" pitchFamily="2" charset="-122"/>
                <a:cs typeface="Times New Roman" panose="02020603050405020304" pitchFamily="18" charset="0"/>
              </a:rPr>
              <a:t>残阳里，背西风，酒旗</a:t>
            </a:r>
            <a:r>
              <a:rPr lang="zh-CN" altLang="zh-CN" b="1" kern="100">
                <a:latin typeface="宋体" panose="02010600030101010101" pitchFamily="2" charset="-122"/>
                <a:ea typeface="宋体" panose="02010600030101010101" pitchFamily="2" charset="-122"/>
                <a:cs typeface="Times New Roman" panose="02020603050405020304" pitchFamily="18" charset="0"/>
              </a:rPr>
              <a:t>斜矗</a:t>
            </a:r>
            <a:r>
              <a:rPr lang="zh-CN" altLang="zh-CN" kern="100">
                <a:latin typeface="宋体" panose="02010600030101010101" pitchFamily="2" charset="-122"/>
                <a:ea typeface="宋体" panose="02010600030101010101" pitchFamily="2" charset="-122"/>
                <a:cs typeface="Times New Roman" panose="02020603050405020304" pitchFamily="18"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彩舟</a:t>
            </a:r>
            <a:r>
              <a:rPr lang="zh-CN" altLang="zh-CN" kern="100">
                <a:latin typeface="宋体" panose="02010600030101010101" pitchFamily="2" charset="-122"/>
                <a:ea typeface="宋体" panose="02010600030101010101" pitchFamily="2" charset="-122"/>
                <a:cs typeface="Times New Roman" panose="02020603050405020304" pitchFamily="18" charset="0"/>
              </a:rPr>
              <a:t>云淡，</a:t>
            </a:r>
            <a:r>
              <a:rPr lang="zh-CN" altLang="zh-CN" b="1" kern="100">
                <a:latin typeface="宋体" panose="02010600030101010101" pitchFamily="2" charset="-122"/>
                <a:ea typeface="宋体" panose="02010600030101010101" pitchFamily="2" charset="-122"/>
                <a:cs typeface="Times New Roman" panose="02020603050405020304" pitchFamily="18" charset="0"/>
              </a:rPr>
              <a:t>星河鹭</a:t>
            </a:r>
            <a:r>
              <a:rPr lang="zh-CN" altLang="zh-CN" kern="100">
                <a:latin typeface="宋体" panose="02010600030101010101" pitchFamily="2" charset="-122"/>
                <a:ea typeface="宋体" panose="02010600030101010101" pitchFamily="2" charset="-122"/>
                <a:cs typeface="Times New Roman" panose="02020603050405020304" pitchFamily="18" charset="0"/>
              </a:rPr>
              <a:t>起，</a:t>
            </a:r>
            <a:r>
              <a:rPr lang="zh-CN" altLang="zh-CN" b="1" kern="100">
                <a:latin typeface="宋体" panose="02010600030101010101" pitchFamily="2" charset="-122"/>
                <a:ea typeface="宋体" panose="02010600030101010101" pitchFamily="2" charset="-122"/>
                <a:cs typeface="Times New Roman" panose="02020603050405020304" pitchFamily="18" charset="0"/>
              </a:rPr>
              <a:t>画图难足</a:t>
            </a:r>
            <a:r>
              <a:rPr lang="zh-CN" altLang="zh-CN" kern="100">
                <a:latin typeface="宋体" panose="02010600030101010101" pitchFamily="2" charset="-122"/>
                <a:ea typeface="宋体" panose="02010600030101010101" pitchFamily="2" charset="-122"/>
                <a:cs typeface="Times New Roman" panose="02020603050405020304" pitchFamily="18" charset="0"/>
              </a:rPr>
              <a:t>。</a:t>
            </a:r>
          </a:p>
          <a:p>
            <a:pPr indent="457200">
              <a:lnSpc>
                <a:spcPct val="130000"/>
              </a:lnSpc>
            </a:pPr>
            <a:r>
              <a:rPr lang="zh-CN" altLang="zh-CN" kern="100">
                <a:latin typeface="宋体" panose="02010600030101010101" pitchFamily="2" charset="-122"/>
                <a:ea typeface="宋体" panose="02010600030101010101" pitchFamily="2" charset="-122"/>
                <a:cs typeface="Times New Roman" panose="02020603050405020304" pitchFamily="18" charset="0"/>
              </a:rPr>
              <a:t>念往昔，</a:t>
            </a:r>
            <a:r>
              <a:rPr lang="zh-CN" altLang="zh-CN" b="1" kern="100">
                <a:latin typeface="宋体" panose="02010600030101010101" pitchFamily="2" charset="-122"/>
                <a:ea typeface="宋体" panose="02010600030101010101" pitchFamily="2" charset="-122"/>
                <a:cs typeface="Times New Roman" panose="02020603050405020304" pitchFamily="18" charset="0"/>
              </a:rPr>
              <a:t>繁华竞逐</a:t>
            </a:r>
            <a:r>
              <a:rPr lang="zh-CN" altLang="zh-CN" kern="100">
                <a:latin typeface="宋体" panose="02010600030101010101" pitchFamily="2" charset="-122"/>
                <a:ea typeface="宋体" panose="02010600030101010101" pitchFamily="2" charset="-122"/>
                <a:cs typeface="Times New Roman" panose="02020603050405020304" pitchFamily="18" charset="0"/>
              </a:rPr>
              <a:t>，叹</a:t>
            </a:r>
            <a:r>
              <a:rPr lang="zh-CN" altLang="zh-CN" b="1" kern="100">
                <a:latin typeface="宋体" panose="02010600030101010101" pitchFamily="2" charset="-122"/>
                <a:ea typeface="宋体" panose="02010600030101010101" pitchFamily="2" charset="-122"/>
                <a:cs typeface="Times New Roman" panose="02020603050405020304" pitchFamily="18" charset="0"/>
              </a:rPr>
              <a:t>门外楼头</a:t>
            </a:r>
            <a:r>
              <a:rPr lang="zh-CN" altLang="zh-CN" kern="100">
                <a:latin typeface="宋体" panose="02010600030101010101" pitchFamily="2" charset="-122"/>
                <a:ea typeface="宋体" panose="02010600030101010101" pitchFamily="2" charset="-122"/>
                <a:cs typeface="Times New Roman" panose="02020603050405020304" pitchFamily="18"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悲恨相续</a:t>
            </a:r>
            <a:r>
              <a:rPr lang="zh-CN" altLang="zh-CN" kern="100">
                <a:latin typeface="宋体" panose="02010600030101010101" pitchFamily="2" charset="-122"/>
                <a:ea typeface="宋体" panose="02010600030101010101" pitchFamily="2" charset="-122"/>
                <a:cs typeface="Times New Roman" panose="02020603050405020304" pitchFamily="18" charset="0"/>
              </a:rPr>
              <a:t>。千古</a:t>
            </a:r>
            <a:r>
              <a:rPr lang="zh-CN" altLang="zh-CN" b="1" kern="100">
                <a:latin typeface="宋体" panose="02010600030101010101" pitchFamily="2" charset="-122"/>
                <a:ea typeface="宋体" panose="02010600030101010101" pitchFamily="2" charset="-122"/>
                <a:cs typeface="Times New Roman" panose="02020603050405020304" pitchFamily="18" charset="0"/>
              </a:rPr>
              <a:t>凭高</a:t>
            </a:r>
            <a:r>
              <a:rPr lang="zh-CN" altLang="zh-CN" kern="100">
                <a:latin typeface="宋体" panose="02010600030101010101" pitchFamily="2" charset="-122"/>
                <a:ea typeface="宋体" panose="02010600030101010101" pitchFamily="2" charset="-122"/>
                <a:cs typeface="Times New Roman" panose="02020603050405020304" pitchFamily="18" charset="0"/>
              </a:rPr>
              <a:t>对此，</a:t>
            </a:r>
            <a:r>
              <a:rPr lang="zh-CN" altLang="zh-CN" b="1" kern="100">
                <a:latin typeface="宋体" panose="02010600030101010101" pitchFamily="2" charset="-122"/>
                <a:ea typeface="宋体" panose="02010600030101010101" pitchFamily="2" charset="-122"/>
                <a:cs typeface="Times New Roman" panose="02020603050405020304" pitchFamily="18" charset="0"/>
              </a:rPr>
              <a:t>谩嗟荣辱</a:t>
            </a:r>
            <a:r>
              <a:rPr lang="zh-CN" altLang="zh-CN" kern="100">
                <a:latin typeface="宋体" panose="02010600030101010101" pitchFamily="2" charset="-122"/>
                <a:ea typeface="宋体" panose="02010600030101010101" pitchFamily="2" charset="-122"/>
                <a:cs typeface="Times New Roman" panose="02020603050405020304" pitchFamily="18"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六朝</a:t>
            </a:r>
            <a:r>
              <a:rPr lang="zh-CN" altLang="zh-CN" kern="100">
                <a:latin typeface="宋体" panose="02010600030101010101" pitchFamily="2" charset="-122"/>
                <a:ea typeface="宋体" panose="02010600030101010101" pitchFamily="2" charset="-122"/>
                <a:cs typeface="Times New Roman" panose="02020603050405020304" pitchFamily="18" charset="0"/>
              </a:rPr>
              <a:t>旧事随流水，但寒烟衰草凝绿。至今</a:t>
            </a:r>
            <a:r>
              <a:rPr lang="zh-CN" altLang="zh-CN" b="1" kern="100">
                <a:latin typeface="宋体" panose="02010600030101010101" pitchFamily="2" charset="-122"/>
                <a:ea typeface="宋体" panose="02010600030101010101" pitchFamily="2" charset="-122"/>
                <a:cs typeface="Times New Roman" panose="02020603050405020304" pitchFamily="18" charset="0"/>
              </a:rPr>
              <a:t>商女</a:t>
            </a:r>
            <a:r>
              <a:rPr lang="zh-CN" altLang="zh-CN" kern="100">
                <a:latin typeface="宋体" panose="02010600030101010101" pitchFamily="2" charset="-122"/>
                <a:ea typeface="宋体" panose="02010600030101010101" pitchFamily="2" charset="-122"/>
                <a:cs typeface="Times New Roman" panose="02020603050405020304" pitchFamily="18" charset="0"/>
              </a:rPr>
              <a:t>，时时犹唱，</a:t>
            </a:r>
            <a:r>
              <a:rPr lang="zh-CN" altLang="zh-CN" b="1" kern="100">
                <a:latin typeface="宋体" panose="02010600030101010101" pitchFamily="2" charset="-122"/>
                <a:ea typeface="宋体" panose="02010600030101010101" pitchFamily="2" charset="-122"/>
                <a:cs typeface="Times New Roman" panose="02020603050405020304" pitchFamily="18" charset="0"/>
              </a:rPr>
              <a:t>后庭遗曲</a:t>
            </a:r>
            <a:r>
              <a:rPr lang="zh-CN" altLang="zh-CN" kern="100">
                <a:latin typeface="宋体" panose="02010600030101010101" pitchFamily="2" charset="-122"/>
                <a:ea typeface="宋体" panose="02010600030101010101" pitchFamily="2" charset="-122"/>
                <a:cs typeface="Times New Roman" panose="02020603050405020304" pitchFamily="18" charset="0"/>
              </a:rPr>
              <a:t>。</a:t>
            </a:r>
          </a:p>
          <a:p>
            <a:endParaRPr lang="zh-CN" altLang="en-US"/>
          </a:p>
        </p:txBody>
      </p:sp>
      <p:pic>
        <p:nvPicPr>
          <p:cNvPr id="4" name="《桂枝香·金陵怀古》诗歌朗读_2022-05-16_164504">
            <a:hlinkClick action="ppaction://media"/>
          </p:cNvPr>
          <p:cNvPicPr>
            <a:picLocks noChangeAspect="1"/>
          </p:cNvPicPr>
          <p:nvPr>
            <a:audioFile r:link="rId3"/>
            <p:extLst>
              <p:ext uri="{DAA4B4D4-6D71-4841-9C94-3DE7FCFB9230}">
                <p14:media xmlns:p14="http://schemas.microsoft.com/office/powerpoint/2010/main" r:embed="rId4"/>
              </p:ext>
            </p:extLst>
          </p:nvPr>
        </p:nvPicPr>
        <p:blipFill>
          <a:blip r:embed="rId2"/>
          <a:stretch>
            <a:fillRect/>
          </a:stretch>
        </p:blipFill>
        <p:spPr>
          <a:xfrm>
            <a:off x="3907809" y="419100"/>
            <a:ext cx="609600" cy="609600"/>
          </a:xfrm>
          <a:prstGeom prst="rect">
            <a:avLst/>
          </a:prstGeom>
        </p:spPr>
      </p:pic>
      <p:sp>
        <p:nvSpPr>
          <p:cNvPr id="5" name="圆角矩形 4"/>
          <p:cNvSpPr/>
          <p:nvPr/>
        </p:nvSpPr>
        <p:spPr>
          <a:xfrm>
            <a:off x="8952931" y="2060812"/>
            <a:ext cx="2565969" cy="3411939"/>
          </a:xfrm>
          <a:prstGeom prst="roundRect">
            <a:avLst>
              <a:gd name="adj" fmla="val 10346"/>
            </a:avLst>
          </a:prstGeom>
          <a:solidFill>
            <a:srgbClr val="CA687F"/>
          </a:solidFill>
          <a:ln>
            <a:solidFill>
              <a:srgbClr val="E7B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zh-CN" altLang="en-US" sz="2800" b="1" smtClean="0">
                <a:latin typeface="黑体" panose="02010609060101010101" pitchFamily="49" charset="-122"/>
                <a:ea typeface="黑体" panose="02010609060101010101" pitchFamily="49" charset="-122"/>
              </a:rPr>
              <a:t>明确字音</a:t>
            </a:r>
            <a:endParaRPr lang="zh-CN" altLang="en-US" sz="2800" b="1">
              <a:latin typeface="黑体" panose="02010609060101010101" pitchFamily="49" charset="-122"/>
              <a:ea typeface="黑体" panose="02010609060101010101" pitchFamily="49" charset="-122"/>
            </a:endParaRPr>
          </a:p>
          <a:p>
            <a:pPr>
              <a:lnSpc>
                <a:spcPct val="130000"/>
              </a:lnSpc>
            </a:pPr>
            <a:r>
              <a:rPr lang="zh-CN" altLang="en-US" sz="2800" b="1"/>
              <a:t>棹（</a:t>
            </a:r>
            <a:r>
              <a:rPr lang="en-US" altLang="zh-CN" sz="2800" b="1" err="1"/>
              <a:t>zhào</a:t>
            </a:r>
            <a:r>
              <a:rPr lang="zh-CN" altLang="en-US" sz="2800" b="1"/>
              <a:t>）  鹭（</a:t>
            </a:r>
            <a:r>
              <a:rPr lang="en-US" altLang="zh-CN" sz="2800" b="1" err="1"/>
              <a:t>lù</a:t>
            </a:r>
            <a:r>
              <a:rPr lang="zh-CN" altLang="en-US" sz="2800" b="1"/>
              <a:t>）  </a:t>
            </a:r>
            <a:endParaRPr lang="en-US" altLang="zh-CN" sz="2800" b="1" smtClean="0"/>
          </a:p>
          <a:p>
            <a:pPr>
              <a:lnSpc>
                <a:spcPct val="130000"/>
              </a:lnSpc>
            </a:pPr>
            <a:r>
              <a:rPr lang="zh-CN" altLang="en-US" sz="2800" b="1" smtClean="0"/>
              <a:t>簇</a:t>
            </a:r>
            <a:r>
              <a:rPr lang="zh-CN" altLang="en-US" sz="2800" b="1"/>
              <a:t>（</a:t>
            </a:r>
            <a:r>
              <a:rPr lang="en-US" altLang="zh-CN" sz="2800" b="1" err="1"/>
              <a:t>cù</a:t>
            </a:r>
            <a:r>
              <a:rPr lang="zh-CN" altLang="en-US" sz="2800" b="1"/>
              <a:t>）  </a:t>
            </a:r>
          </a:p>
          <a:p>
            <a:pPr>
              <a:lnSpc>
                <a:spcPct val="130000"/>
              </a:lnSpc>
            </a:pPr>
            <a:r>
              <a:rPr lang="zh-CN" altLang="en-US" sz="2800" b="1"/>
              <a:t>矗（</a:t>
            </a:r>
            <a:r>
              <a:rPr lang="en-US" altLang="zh-CN" sz="2800" b="1" err="1"/>
              <a:t>chù</a:t>
            </a:r>
            <a:r>
              <a:rPr lang="zh-CN" altLang="en-US" sz="2800" b="1"/>
              <a:t>）   </a:t>
            </a:r>
            <a:endParaRPr lang="en-US" altLang="zh-CN" sz="2800" b="1" smtClean="0"/>
          </a:p>
          <a:p>
            <a:pPr>
              <a:lnSpc>
                <a:spcPct val="130000"/>
              </a:lnSpc>
            </a:pPr>
            <a:r>
              <a:rPr lang="zh-CN" altLang="en-US" sz="2800" b="1" smtClean="0"/>
              <a:t>谩</a:t>
            </a:r>
            <a:r>
              <a:rPr lang="zh-CN" altLang="en-US" sz="2800" b="1"/>
              <a:t>嗟（</a:t>
            </a:r>
            <a:r>
              <a:rPr lang="en-US" altLang="zh-CN" sz="2800" b="1" err="1"/>
              <a:t>màn jiē</a:t>
            </a:r>
            <a:r>
              <a:rPr lang="zh-CN" altLang="en-US" sz="2800" b="1"/>
              <a:t>）</a:t>
            </a:r>
          </a:p>
        </p:txBody>
      </p:sp>
    </p:spTree>
    <p:extLst>
      <p:ext uri="{BB962C8B-B14F-4D97-AF65-F5344CB8AC3E}">
        <p14:creationId xmlns:p14="http://schemas.microsoft.com/office/powerpoint/2010/main" val="423417767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8774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诵读指导</a:t>
            </a:r>
            <a:endParaRPr lang="zh-CN" altLang="en-US"/>
          </a:p>
        </p:txBody>
      </p:sp>
      <p:sp>
        <p:nvSpPr>
          <p:cNvPr id="3" name="文本占位符 2"/>
          <p:cNvSpPr>
            <a:spLocks noGrp="1"/>
          </p:cNvSpPr>
          <p:nvPr>
            <p:ph type="body" sz="quarter" idx="11"/>
          </p:nvPr>
        </p:nvSpPr>
        <p:spPr/>
        <p:txBody>
          <a:bodyPr/>
          <a:lstStyle/>
          <a:p>
            <a:pPr indent="266700" algn="l">
              <a:lnSpc>
                <a:spcPct val="150000"/>
              </a:lnSpc>
              <a:spcAft>
                <a:spcPct val="0"/>
              </a:spcAft>
            </a:pPr>
            <a:r>
              <a:rPr lang="zh-CN" altLang="zh-CN" b="1" kern="100">
                <a:latin typeface="等线" panose="02010600030101010101" pitchFamily="2" charset="-122"/>
                <a:ea typeface="宋体" panose="02010600030101010101" pitchFamily="2" charset="-122"/>
                <a:cs typeface="Times New Roman" panose="02020603050405020304" pitchFamily="18" charset="0"/>
              </a:rPr>
              <a:t>登临</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送目，正</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故国</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晚秋，天气</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初肃。千里</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澄江</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似练，翠峰</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如簇。归帆</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去棹</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残阳里，背</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西风，酒旗</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斜矗。彩舟</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云淡，星河</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鹭起，画图</a:t>
            </a:r>
            <a:r>
              <a:rPr lang="en-US" altLang="zh-CN" b="1" kern="100">
                <a:latin typeface="等线" panose="02010600030101010101" pitchFamily="2" charset="-122"/>
                <a:ea typeface="宋体" panose="02010600030101010101" pitchFamily="2" charset="-122"/>
                <a:cs typeface="Times New Roman" panose="02020603050405020304" pitchFamily="18" charset="0"/>
              </a:rPr>
              <a:t>/</a:t>
            </a:r>
            <a:r>
              <a:rPr lang="zh-CN" altLang="zh-CN" b="1" kern="100">
                <a:latin typeface="等线" panose="02010600030101010101" pitchFamily="2" charset="-122"/>
                <a:ea typeface="宋体" panose="02010600030101010101" pitchFamily="2" charset="-122"/>
                <a:cs typeface="Times New Roman" panose="02020603050405020304" pitchFamily="18" charset="0"/>
              </a:rPr>
              <a:t>难足。</a:t>
            </a:r>
            <a:endParaRPr lang="zh-CN" altLang="zh-CN" b="1" kern="100">
              <a:latin typeface="等线" panose="02010600030101010101" pitchFamily="2" charset="-122"/>
              <a:ea typeface="等线" panose="02010600030101010101" pitchFamily="2" charset="-122"/>
              <a:cs typeface="Times New Roman" panose="02020603050405020304" pitchFamily="18" charset="0"/>
            </a:endParaRPr>
          </a:p>
          <a:p>
            <a:r>
              <a:rPr lang="zh-CN" altLang="zh-CN" b="1">
                <a:ea typeface="宋体" panose="02010600030101010101" pitchFamily="2" charset="-122"/>
                <a:cs typeface="Times New Roman" panose="02020603050405020304" pitchFamily="18" charset="0"/>
              </a:rPr>
              <a:t>念</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往昔，繁华</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竞逐，叹</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门外</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楼头，悲恨</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相续。千古</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凭高</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对此，谩嗟</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荣辱。六朝</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旧事</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随流水，但</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寒烟</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衰草</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凝绿。至今</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商女，时时</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犹唱，后庭</a:t>
            </a:r>
            <a:r>
              <a:rPr lang="en-US" altLang="zh-CN" b="1">
                <a:ea typeface="宋体" panose="02010600030101010101" pitchFamily="2" charset="-122"/>
                <a:cs typeface="Times New Roman" panose="02020603050405020304" pitchFamily="18" charset="0"/>
              </a:rPr>
              <a:t>/</a:t>
            </a:r>
            <a:r>
              <a:rPr lang="zh-CN" altLang="zh-CN" b="1">
                <a:ea typeface="宋体" panose="02010600030101010101" pitchFamily="2" charset="-122"/>
                <a:cs typeface="Times New Roman" panose="02020603050405020304" pitchFamily="18" charset="0"/>
              </a:rPr>
              <a:t>遗曲。</a:t>
            </a:r>
            <a:endParaRPr lang="zh-CN" altLang="en-US" b="1"/>
          </a:p>
        </p:txBody>
      </p:sp>
    </p:spTree>
    <p:extLst>
      <p:ext uri="{BB962C8B-B14F-4D97-AF65-F5344CB8AC3E}">
        <p14:creationId xmlns:p14="http://schemas.microsoft.com/office/powerpoint/2010/main" val="4093205153"/>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登临送目，正故国晚秋，天气初肃。</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a:solidFill>
                  <a:schemeClr val="tx1"/>
                </a:solidFill>
              </a:rPr>
              <a:t>点明了地点和季节，“晚秋”与“初肃”相对，瑟瑟秋风，万物凋零，呈现出一种“悲秋</a:t>
            </a:r>
            <a:r>
              <a:rPr lang="en-US" altLang="zh-CN" sz="2800">
                <a:solidFill>
                  <a:schemeClr val="tx1"/>
                </a:solidFill>
              </a:rPr>
              <a:t>"</a:t>
            </a:r>
            <a:r>
              <a:rPr lang="zh-CN" altLang="en-US" sz="2800">
                <a:solidFill>
                  <a:schemeClr val="tx1"/>
                </a:solidFill>
              </a:rPr>
              <a:t>的氛围。</a:t>
            </a:r>
          </a:p>
          <a:p>
            <a:pPr algn="just"/>
            <a:r>
              <a:rPr lang="zh-CN" altLang="en-US" sz="2800">
                <a:solidFill>
                  <a:schemeClr val="tx1"/>
                </a:solidFill>
              </a:rPr>
              <a:t>此时此景，登高远眺，则情以物迁，辞以情发，这就为下阕的怀古作铺垫。</a:t>
            </a: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chemeClr val="tx1"/>
                </a:solidFill>
              </a:rPr>
              <a:t>登临送目：</a:t>
            </a:r>
            <a:r>
              <a:rPr lang="zh-CN" altLang="en-US" sz="2800">
                <a:solidFill>
                  <a:schemeClr val="tx1"/>
                </a:solidFill>
              </a:rPr>
              <a:t>登山临水，举目望远。</a:t>
            </a:r>
            <a:r>
              <a:rPr lang="zh-CN" altLang="en-US" sz="2800" b="1">
                <a:solidFill>
                  <a:schemeClr val="tx1"/>
                </a:solidFill>
              </a:rPr>
              <a:t>送目：</a:t>
            </a:r>
            <a:r>
              <a:rPr lang="zh-CN" altLang="en-US" sz="2800">
                <a:solidFill>
                  <a:schemeClr val="tx1"/>
                </a:solidFill>
              </a:rPr>
              <a:t>远目，望远。</a:t>
            </a:r>
            <a:r>
              <a:rPr lang="zh-CN" altLang="en-US" sz="2800" b="1">
                <a:solidFill>
                  <a:schemeClr val="tx1"/>
                </a:solidFill>
              </a:rPr>
              <a:t>故国：</a:t>
            </a:r>
            <a:r>
              <a:rPr lang="zh-CN" altLang="en-US" sz="2800">
                <a:solidFill>
                  <a:schemeClr val="tx1"/>
                </a:solidFill>
              </a:rPr>
              <a:t>即故都，旧时的都城。金陵为六朝故都，故称故国。</a:t>
            </a:r>
            <a:r>
              <a:rPr lang="zh-CN" altLang="en-US" sz="2800" b="1">
                <a:solidFill>
                  <a:schemeClr val="tx1"/>
                </a:solidFill>
              </a:rPr>
              <a:t>初肃：</a:t>
            </a:r>
            <a:r>
              <a:rPr lang="zh-CN" altLang="en-US" sz="2800">
                <a:solidFill>
                  <a:schemeClr val="tx1"/>
                </a:solidFill>
              </a:rPr>
              <a:t>天气刚开始萧肃。</a:t>
            </a:r>
            <a:r>
              <a:rPr lang="zh-CN" altLang="en-US" sz="2800" b="1">
                <a:solidFill>
                  <a:schemeClr val="tx1"/>
                </a:solidFill>
              </a:rPr>
              <a:t>肃，</a:t>
            </a:r>
            <a:r>
              <a:rPr lang="zh-CN" altLang="en-US" sz="2800">
                <a:solidFill>
                  <a:schemeClr val="tx1"/>
                </a:solidFill>
              </a:rPr>
              <a:t>萎缩，肃杀，形容草木枯落，天气寒而高爽。</a:t>
            </a:r>
            <a:endParaRPr lang="zh-CN" altLang="en-US" sz="28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DCD"/>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我登上城楼放眼远望，故都金陵正是深秋，天气已变得飒爽清凉。</a:t>
            </a:r>
            <a:endParaRPr lang="zh-CN" altLang="en-US" sz="2800">
              <a:solidFill>
                <a:schemeClr val="tx1"/>
              </a:solidFill>
            </a:endParaRPr>
          </a:p>
        </p:txBody>
      </p:sp>
    </p:spTree>
    <p:extLst>
      <p:ext uri="{BB962C8B-B14F-4D97-AF65-F5344CB8AC3E}">
        <p14:creationId xmlns:p14="http://schemas.microsoft.com/office/powerpoint/2010/main" val="300510114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千里澄江似练，翠峰如簇。</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a:solidFill>
                  <a:schemeClr val="tx1"/>
                </a:solidFill>
              </a:rPr>
              <a:t>“千里”二字，上承首句“登临送目”，下启“澄江似练，翠峰如簇”的大全景扫描</a:t>
            </a:r>
            <a:r>
              <a:rPr lang="en-US" altLang="zh-CN" sz="2800">
                <a:solidFill>
                  <a:schemeClr val="tx1"/>
                </a:solidFill>
              </a:rPr>
              <a:t>,</a:t>
            </a:r>
            <a:r>
              <a:rPr lang="zh-CN" altLang="en-US" sz="2800">
                <a:solidFill>
                  <a:schemeClr val="tx1"/>
                </a:solidFill>
              </a:rPr>
              <a:t>景象开阔高远</a:t>
            </a:r>
            <a:r>
              <a:rPr lang="en-US" altLang="zh-CN" sz="2800">
                <a:solidFill>
                  <a:schemeClr val="tx1"/>
                </a:solidFill>
              </a:rPr>
              <a:t>,</a:t>
            </a:r>
            <a:r>
              <a:rPr lang="zh-CN" altLang="en-US" sz="2800">
                <a:solidFill>
                  <a:schemeClr val="tx1"/>
                </a:solidFill>
              </a:rPr>
              <a:t>一幅金陵锦绣江山图展现眼前。</a:t>
            </a: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kern="100">
                <a:solidFill>
                  <a:schemeClr val="tx1"/>
                </a:solidFill>
                <a:latin typeface="Times New Roman" panose="02020603050405020304" pitchFamily="18" charset="0"/>
                <a:cs typeface="Times New Roman" panose="02020603050405020304" pitchFamily="18" charset="0"/>
              </a:rPr>
              <a:t>千里澄江似练</a:t>
            </a:r>
            <a:r>
              <a:rPr lang="zh-CN" altLang="zh-CN" sz="2800" kern="100">
                <a:solidFill>
                  <a:schemeClr val="tx1"/>
                </a:solidFill>
                <a:latin typeface="Times New Roman" panose="02020603050405020304" pitchFamily="18" charset="0"/>
                <a:cs typeface="Times New Roman" panose="02020603050405020304" pitchFamily="18" charset="0"/>
              </a:rPr>
              <a:t>：形容长江像一匹长长的白绢。语出谢朓《晚登三山还望京邑》：“余霞散成绮，澄江静如练。”澄江，清澈的长江。</a:t>
            </a:r>
            <a:r>
              <a:rPr lang="zh-CN" altLang="zh-CN" sz="2800" b="1" kern="100">
                <a:solidFill>
                  <a:schemeClr val="tx1"/>
                </a:solidFill>
                <a:latin typeface="Times New Roman" panose="02020603050405020304" pitchFamily="18" charset="0"/>
                <a:cs typeface="Times New Roman" panose="02020603050405020304" pitchFamily="18" charset="0"/>
              </a:rPr>
              <a:t>练</a:t>
            </a:r>
            <a:r>
              <a:rPr lang="zh-CN" altLang="zh-CN" sz="2800" kern="100">
                <a:solidFill>
                  <a:schemeClr val="tx1"/>
                </a:solidFill>
                <a:latin typeface="Times New Roman" panose="02020603050405020304" pitchFamily="18" charset="0"/>
                <a:cs typeface="Times New Roman" panose="02020603050405020304" pitchFamily="18" charset="0"/>
              </a:rPr>
              <a:t>，白色的绢。</a:t>
            </a:r>
            <a:r>
              <a:rPr lang="zh-CN" altLang="zh-CN" sz="2800" b="1" kern="100">
                <a:solidFill>
                  <a:schemeClr val="tx1"/>
                </a:solidFill>
                <a:latin typeface="Times New Roman" panose="02020603050405020304" pitchFamily="18" charset="0"/>
                <a:cs typeface="Times New Roman" panose="02020603050405020304" pitchFamily="18" charset="0"/>
              </a:rPr>
              <a:t>如簇</a:t>
            </a:r>
            <a:r>
              <a:rPr lang="zh-CN" altLang="zh-CN" sz="2800" kern="100">
                <a:solidFill>
                  <a:schemeClr val="tx1"/>
                </a:solidFill>
                <a:latin typeface="Times New Roman" panose="02020603050405020304" pitchFamily="18" charset="0"/>
                <a:cs typeface="Times New Roman" panose="02020603050405020304" pitchFamily="18" charset="0"/>
              </a:rPr>
              <a:t>：这里指群峰好像箭头丛聚在一起。</a:t>
            </a:r>
            <a:r>
              <a:rPr lang="zh-CN" altLang="zh-CN" sz="2800" b="1" kern="100">
                <a:solidFill>
                  <a:schemeClr val="tx1"/>
                </a:solidFill>
                <a:latin typeface="Times New Roman" panose="02020603050405020304" pitchFamily="18" charset="0"/>
                <a:cs typeface="Times New Roman" panose="02020603050405020304" pitchFamily="18" charset="0"/>
              </a:rPr>
              <a:t>簇</a:t>
            </a:r>
            <a:r>
              <a:rPr lang="zh-CN" altLang="zh-CN" sz="2800" kern="100">
                <a:solidFill>
                  <a:schemeClr val="tx1"/>
                </a:solidFill>
                <a:latin typeface="Times New Roman" panose="02020603050405020304" pitchFamily="18" charset="0"/>
                <a:cs typeface="Times New Roman" panose="02020603050405020304" pitchFamily="18" charset="0"/>
              </a:rPr>
              <a:t>，箭头。</a:t>
            </a:r>
            <a:endParaRPr lang="zh-CN" altLang="en-US" sz="28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千里澄江宛如一条白练，青翠山峰像箭簇耸立前方。</a:t>
            </a:r>
            <a:endParaRPr lang="zh-CN" altLang="en-US" sz="2800">
              <a:solidFill>
                <a:schemeClr val="tx1"/>
              </a:solidFill>
            </a:endParaRPr>
          </a:p>
        </p:txBody>
      </p:sp>
    </p:spTree>
    <p:extLst>
      <p:ext uri="{BB962C8B-B14F-4D97-AF65-F5344CB8AC3E}">
        <p14:creationId xmlns:p14="http://schemas.microsoft.com/office/powerpoint/2010/main" val="3962701722"/>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归帆去棹残阳里，背西风，酒旗斜矗。</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b="1">
                <a:solidFill>
                  <a:schemeClr val="tx1"/>
                </a:solidFill>
              </a:rPr>
              <a:t>“残阳”“西风”</a:t>
            </a:r>
            <a:r>
              <a:rPr lang="zh-CN" altLang="en-US" sz="2800">
                <a:solidFill>
                  <a:schemeClr val="tx1"/>
                </a:solidFill>
              </a:rPr>
              <a:t>，点出时下是黄昏时节，具有典型的秋日景物特点。</a:t>
            </a:r>
            <a:r>
              <a:rPr lang="zh-CN" altLang="en-US" sz="2800" b="1">
                <a:solidFill>
                  <a:schemeClr val="tx1"/>
                </a:solidFill>
              </a:rPr>
              <a:t>“归帆”“酒旗”</a:t>
            </a:r>
            <a:r>
              <a:rPr lang="zh-CN" altLang="en-US" sz="2800">
                <a:solidFill>
                  <a:schemeClr val="tx1"/>
                </a:solidFill>
              </a:rPr>
              <a:t>是暗写在秋日黄昏里匆匆来往的行旅之人。</a:t>
            </a:r>
          </a:p>
          <a:p>
            <a:pPr algn="just"/>
            <a:r>
              <a:rPr lang="zh-CN" altLang="en-US" sz="2800">
                <a:solidFill>
                  <a:schemeClr val="tx1"/>
                </a:solidFill>
              </a:rPr>
              <a:t>由自然景物写到人的活动，画面顿时生动起来。</a:t>
            </a: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kern="100">
                <a:solidFill>
                  <a:schemeClr val="tx1"/>
                </a:solidFill>
                <a:latin typeface="Times New Roman" panose="02020603050405020304" pitchFamily="18" charset="0"/>
                <a:cs typeface="Times New Roman" panose="02020603050405020304" pitchFamily="18" charset="0"/>
              </a:rPr>
              <a:t>归帆去棹（</a:t>
            </a:r>
            <a:r>
              <a:rPr lang="en-US" altLang="zh-CN" sz="2800" b="1" kern="100" err="1">
                <a:solidFill>
                  <a:schemeClr val="tx1"/>
                </a:solidFill>
                <a:latin typeface="Times New Roman" panose="02020603050405020304" pitchFamily="18" charset="0"/>
              </a:rPr>
              <a:t>zh</a:t>
            </a:r>
            <a:r>
              <a:rPr lang="zh-CN" altLang="zh-CN" sz="2800" b="1" kern="100">
                <a:solidFill>
                  <a:schemeClr val="tx1"/>
                </a:solidFill>
                <a:latin typeface="Times New Roman" panose="02020603050405020304" pitchFamily="18" charset="0"/>
                <a:cs typeface="Times New Roman" panose="02020603050405020304" pitchFamily="18" charset="0"/>
              </a:rPr>
              <a:t>à</a:t>
            </a:r>
            <a:r>
              <a:rPr lang="en-US" altLang="zh-CN" sz="2800" b="1" kern="100">
                <a:solidFill>
                  <a:schemeClr val="tx1"/>
                </a:solidFill>
                <a:latin typeface="Times New Roman" panose="02020603050405020304" pitchFamily="18" charset="0"/>
              </a:rPr>
              <a:t>o</a:t>
            </a:r>
            <a:r>
              <a:rPr lang="zh-CN" altLang="zh-CN" sz="2800" b="1" kern="100">
                <a:solidFill>
                  <a:schemeClr val="tx1"/>
                </a:solidFill>
                <a:latin typeface="Times New Roman" panose="02020603050405020304" pitchFamily="18" charset="0"/>
                <a:cs typeface="Times New Roman" panose="02020603050405020304" pitchFamily="18" charset="0"/>
              </a:rPr>
              <a:t>）</a:t>
            </a:r>
            <a:r>
              <a:rPr lang="zh-CN" altLang="zh-CN" sz="2800" kern="100">
                <a:solidFill>
                  <a:schemeClr val="tx1"/>
                </a:solidFill>
                <a:latin typeface="Times New Roman" panose="02020603050405020304" pitchFamily="18" charset="0"/>
                <a:cs typeface="Times New Roman" panose="02020603050405020304" pitchFamily="18" charset="0"/>
              </a:rPr>
              <a:t>：一作“征帆”，往来的船只。</a:t>
            </a:r>
            <a:r>
              <a:rPr lang="zh-CN" altLang="zh-CN" sz="2800" b="1" kern="100">
                <a:solidFill>
                  <a:schemeClr val="tx1"/>
                </a:solidFill>
                <a:latin typeface="Times New Roman" panose="02020603050405020304" pitchFamily="18" charset="0"/>
                <a:cs typeface="Times New Roman" panose="02020603050405020304" pitchFamily="18" charset="0"/>
              </a:rPr>
              <a:t>棹</a:t>
            </a:r>
            <a:r>
              <a:rPr lang="zh-CN" altLang="zh-CN" sz="2800" kern="100">
                <a:solidFill>
                  <a:schemeClr val="tx1"/>
                </a:solidFill>
                <a:latin typeface="Times New Roman" panose="02020603050405020304" pitchFamily="18" charset="0"/>
                <a:cs typeface="Times New Roman" panose="02020603050405020304" pitchFamily="18" charset="0"/>
              </a:rPr>
              <a:t>，划船的一种工具，形似桨，也可引申为船。</a:t>
            </a:r>
            <a:r>
              <a:rPr lang="zh-CN" altLang="zh-CN" sz="2800" b="1" kern="100">
                <a:solidFill>
                  <a:schemeClr val="tx1"/>
                </a:solidFill>
                <a:latin typeface="Times New Roman" panose="02020603050405020304" pitchFamily="18" charset="0"/>
                <a:cs typeface="Times New Roman" panose="02020603050405020304" pitchFamily="18" charset="0"/>
              </a:rPr>
              <a:t>斜矗</a:t>
            </a:r>
            <a:r>
              <a:rPr lang="zh-CN" altLang="zh-CN" sz="2800" kern="100">
                <a:solidFill>
                  <a:schemeClr val="tx1"/>
                </a:solidFill>
                <a:latin typeface="Times New Roman" panose="02020603050405020304" pitchFamily="18" charset="0"/>
                <a:cs typeface="Times New Roman" panose="02020603050405020304" pitchFamily="18" charset="0"/>
              </a:rPr>
              <a:t>：斜插。</a:t>
            </a:r>
            <a:r>
              <a:rPr lang="zh-CN" altLang="zh-CN" sz="2800" b="1" kern="100">
                <a:solidFill>
                  <a:schemeClr val="tx1"/>
                </a:solidFill>
                <a:latin typeface="Times New Roman" panose="02020603050405020304" pitchFamily="18" charset="0"/>
                <a:cs typeface="Times New Roman" panose="02020603050405020304" pitchFamily="18" charset="0"/>
              </a:rPr>
              <a:t>矗</a:t>
            </a:r>
            <a:r>
              <a:rPr lang="zh-CN" altLang="zh-CN" sz="2800" kern="100">
                <a:solidFill>
                  <a:schemeClr val="tx1"/>
                </a:solidFill>
                <a:latin typeface="Times New Roman" panose="02020603050405020304" pitchFamily="18" charset="0"/>
                <a:cs typeface="Times New Roman" panose="02020603050405020304" pitchFamily="18" charset="0"/>
              </a:rPr>
              <a:t>，直立。</a:t>
            </a:r>
            <a:endParaRPr lang="zh-CN" altLang="en-US" sz="28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帆船在夕阳往来穿梭，西风起处，斜插的酒旗在小街飘扬。</a:t>
            </a:r>
            <a:endParaRPr lang="zh-CN" altLang="en-US" sz="2800">
              <a:solidFill>
                <a:schemeClr val="tx1"/>
              </a:solidFill>
            </a:endParaRPr>
          </a:p>
        </p:txBody>
      </p:sp>
    </p:spTree>
    <p:extLst>
      <p:ext uri="{BB962C8B-B14F-4D97-AF65-F5344CB8AC3E}">
        <p14:creationId xmlns:p14="http://schemas.microsoft.com/office/powerpoint/2010/main" val="618442476"/>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彩舟云淡，星河鹭起，画图难足。</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b="1">
                <a:solidFill>
                  <a:schemeClr val="tx1"/>
                </a:solidFill>
              </a:rPr>
              <a:t> “彩舟”“星河”</a:t>
            </a:r>
            <a:r>
              <a:rPr lang="zh-CN" altLang="en-US" sz="2800">
                <a:solidFill>
                  <a:schemeClr val="tx1"/>
                </a:solidFill>
              </a:rPr>
              <a:t>，色彩对比鲜明</a:t>
            </a:r>
            <a:r>
              <a:rPr lang="en-US" altLang="zh-CN" sz="2800" b="1">
                <a:solidFill>
                  <a:schemeClr val="tx1"/>
                </a:solidFill>
              </a:rPr>
              <a:t>;“</a:t>
            </a:r>
            <a:r>
              <a:rPr lang="zh-CN" altLang="en-US" sz="2800" b="1">
                <a:solidFill>
                  <a:schemeClr val="tx1"/>
                </a:solidFill>
              </a:rPr>
              <a:t>云淡”“鹭起”</a:t>
            </a:r>
            <a:r>
              <a:rPr lang="zh-CN" altLang="en-US" sz="2800">
                <a:solidFill>
                  <a:schemeClr val="tx1"/>
                </a:solidFill>
              </a:rPr>
              <a:t>，动静相生。把整幅金陵秋景图展现得活灵活现</a:t>
            </a:r>
            <a:r>
              <a:rPr lang="en-US" altLang="zh-CN" sz="2800">
                <a:solidFill>
                  <a:schemeClr val="tx1"/>
                </a:solidFill>
              </a:rPr>
              <a:t>,</a:t>
            </a:r>
            <a:r>
              <a:rPr lang="zh-CN" altLang="en-US" sz="2800">
                <a:solidFill>
                  <a:schemeClr val="tx1"/>
                </a:solidFill>
              </a:rPr>
              <a:t>美不胜收，难以尽述，因此总赞一句“画图难足”来结束上阕。</a:t>
            </a: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kern="100">
                <a:solidFill>
                  <a:schemeClr val="tx1"/>
                </a:solidFill>
                <a:latin typeface="Times New Roman" panose="02020603050405020304" pitchFamily="18" charset="0"/>
                <a:cs typeface="Times New Roman" panose="02020603050405020304" pitchFamily="18" charset="0"/>
              </a:rPr>
              <a:t>“</a:t>
            </a:r>
            <a:r>
              <a:rPr lang="zh-CN" altLang="zh-CN" b="1" kern="100">
                <a:solidFill>
                  <a:schemeClr val="tx1"/>
                </a:solidFill>
                <a:latin typeface="Times New Roman" panose="02020603050405020304" pitchFamily="18" charset="0"/>
                <a:cs typeface="Times New Roman" panose="02020603050405020304" pitchFamily="18" charset="0"/>
              </a:rPr>
              <a:t>彩舟</a:t>
            </a:r>
            <a:r>
              <a:rPr lang="zh-CN" altLang="zh-CN" kern="100">
                <a:solidFill>
                  <a:schemeClr val="tx1"/>
                </a:solidFill>
                <a:latin typeface="Times New Roman" panose="02020603050405020304" pitchFamily="18" charset="0"/>
                <a:cs typeface="Times New Roman" panose="02020603050405020304" pitchFamily="18" charset="0"/>
              </a:rPr>
              <a:t>”两句：意谓结彩的画船行于薄雾迷离之中，犹在云内；华灯映水，繁星交辉，白鹭翩飞。这两句转写秦淮河，“彩舟”系代人玩乐的河上之船，与江上“征帆去棹”的大船不同。又与下片“繁华”相接，释为秦淮河较长江为妥。</a:t>
            </a:r>
            <a:r>
              <a:rPr lang="zh-CN" altLang="zh-CN" b="1" kern="100">
                <a:solidFill>
                  <a:schemeClr val="tx1"/>
                </a:solidFill>
                <a:latin typeface="Times New Roman" panose="02020603050405020304" pitchFamily="18" charset="0"/>
                <a:cs typeface="Times New Roman" panose="02020603050405020304" pitchFamily="18" charset="0"/>
              </a:rPr>
              <a:t>星河</a:t>
            </a:r>
            <a:r>
              <a:rPr lang="zh-CN" altLang="zh-CN" kern="100">
                <a:solidFill>
                  <a:schemeClr val="tx1"/>
                </a:solidFill>
                <a:latin typeface="Times New Roman" panose="02020603050405020304" pitchFamily="18" charset="0"/>
                <a:cs typeface="Times New Roman" panose="02020603050405020304" pitchFamily="18" charset="0"/>
              </a:rPr>
              <a:t>，天河，这里指秦淮河。</a:t>
            </a:r>
            <a:r>
              <a:rPr lang="zh-CN" altLang="zh-CN" b="1" kern="100">
                <a:solidFill>
                  <a:schemeClr val="tx1"/>
                </a:solidFill>
                <a:latin typeface="Times New Roman" panose="02020603050405020304" pitchFamily="18" charset="0"/>
                <a:cs typeface="Times New Roman" panose="02020603050405020304" pitchFamily="18" charset="0"/>
              </a:rPr>
              <a:t>鹭</a:t>
            </a:r>
            <a:r>
              <a:rPr lang="zh-CN" altLang="zh-CN" kern="100">
                <a:solidFill>
                  <a:schemeClr val="tx1"/>
                </a:solidFill>
                <a:latin typeface="Times New Roman" panose="02020603050405020304" pitchFamily="18" charset="0"/>
                <a:cs typeface="Times New Roman" panose="02020603050405020304" pitchFamily="18" charset="0"/>
              </a:rPr>
              <a:t>，白鹭，一种水鸟。一说指白鹭洲（长江与秦淮河相汇之处的小洲）。</a:t>
            </a:r>
            <a:r>
              <a:rPr lang="zh-CN" altLang="zh-CN" b="1" kern="100">
                <a:solidFill>
                  <a:schemeClr val="tx1"/>
                </a:solidFill>
                <a:latin typeface="Times New Roman" panose="02020603050405020304" pitchFamily="18" charset="0"/>
                <a:cs typeface="Times New Roman" panose="02020603050405020304" pitchFamily="18" charset="0"/>
              </a:rPr>
              <a:t>画图难足</a:t>
            </a:r>
            <a:r>
              <a:rPr lang="zh-CN" altLang="zh-CN" kern="100">
                <a:solidFill>
                  <a:schemeClr val="tx1"/>
                </a:solidFill>
                <a:latin typeface="Times New Roman" panose="02020603050405020304" pitchFamily="18" charset="0"/>
                <a:cs typeface="Times New Roman" panose="02020603050405020304" pitchFamily="18" charset="0"/>
              </a:rPr>
              <a:t>：用图画也难以完美地表现它。难足：难以完美地表现出来。</a:t>
            </a:r>
            <a:endParaRPr lang="zh-CN" altLang="en-US">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画船如同在淡云中浮游，白鹭好像在银河里飞舞，丹青妙笔也难描画这壮美风光。</a:t>
            </a:r>
            <a:endParaRPr lang="zh-CN" altLang="en-US" sz="2800">
              <a:solidFill>
                <a:schemeClr val="tx1"/>
              </a:solidFill>
            </a:endParaRPr>
          </a:p>
        </p:txBody>
      </p:sp>
    </p:spTree>
    <p:extLst>
      <p:ext uri="{BB962C8B-B14F-4D97-AF65-F5344CB8AC3E}">
        <p14:creationId xmlns:p14="http://schemas.microsoft.com/office/powerpoint/2010/main" val="189493416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彩舟云淡，星河鹭起，画图难足。</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800" b="1">
                <a:solidFill>
                  <a:schemeClr val="tx1"/>
                </a:solidFill>
              </a:rPr>
              <a:t> “彩舟”“星河”</a:t>
            </a:r>
            <a:r>
              <a:rPr lang="zh-CN" altLang="en-US" sz="2800">
                <a:solidFill>
                  <a:schemeClr val="tx1"/>
                </a:solidFill>
              </a:rPr>
              <a:t>，色彩对比鲜明</a:t>
            </a:r>
            <a:r>
              <a:rPr lang="en-US" altLang="zh-CN" sz="2800" b="1">
                <a:solidFill>
                  <a:schemeClr val="tx1"/>
                </a:solidFill>
              </a:rPr>
              <a:t>;“</a:t>
            </a:r>
            <a:r>
              <a:rPr lang="zh-CN" altLang="en-US" sz="2800" b="1">
                <a:solidFill>
                  <a:schemeClr val="tx1"/>
                </a:solidFill>
              </a:rPr>
              <a:t>云淡”“鹭起”</a:t>
            </a:r>
            <a:r>
              <a:rPr lang="zh-CN" altLang="en-US" sz="2800">
                <a:solidFill>
                  <a:schemeClr val="tx1"/>
                </a:solidFill>
              </a:rPr>
              <a:t>，动静相生。把整幅金陵秋景图展现得活灵活现</a:t>
            </a:r>
            <a:r>
              <a:rPr lang="en-US" altLang="zh-CN" sz="2800">
                <a:solidFill>
                  <a:schemeClr val="tx1"/>
                </a:solidFill>
              </a:rPr>
              <a:t>,</a:t>
            </a:r>
            <a:r>
              <a:rPr lang="zh-CN" altLang="en-US" sz="2800">
                <a:solidFill>
                  <a:schemeClr val="tx1"/>
                </a:solidFill>
              </a:rPr>
              <a:t>美不胜收，难以尽述，因此总赞一句“画图难足”来结束上阕。</a:t>
            </a: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kern="100">
                <a:solidFill>
                  <a:schemeClr val="tx1"/>
                </a:solidFill>
                <a:latin typeface="Times New Roman" panose="02020603050405020304" pitchFamily="18" charset="0"/>
                <a:cs typeface="Times New Roman" panose="02020603050405020304" pitchFamily="18" charset="0"/>
              </a:rPr>
              <a:t>“</a:t>
            </a:r>
            <a:r>
              <a:rPr lang="zh-CN" altLang="zh-CN" b="1" kern="100">
                <a:solidFill>
                  <a:schemeClr val="tx1"/>
                </a:solidFill>
                <a:latin typeface="Times New Roman" panose="02020603050405020304" pitchFamily="18" charset="0"/>
                <a:cs typeface="Times New Roman" panose="02020603050405020304" pitchFamily="18" charset="0"/>
              </a:rPr>
              <a:t>彩舟</a:t>
            </a:r>
            <a:r>
              <a:rPr lang="zh-CN" altLang="zh-CN" kern="100">
                <a:solidFill>
                  <a:schemeClr val="tx1"/>
                </a:solidFill>
                <a:latin typeface="Times New Roman" panose="02020603050405020304" pitchFamily="18" charset="0"/>
                <a:cs typeface="Times New Roman" panose="02020603050405020304" pitchFamily="18" charset="0"/>
              </a:rPr>
              <a:t>”两句：意谓结彩的画船行于薄雾迷离之中，犹在云内；华灯映水，繁星交辉，白鹭翩飞。这两句转写秦淮河，“彩舟”系代人玩乐的河上之船，与江上“征帆去棹”的大船不同。又与下片“繁华”相接，释为秦淮河较长江为妥。</a:t>
            </a:r>
            <a:r>
              <a:rPr lang="zh-CN" altLang="zh-CN" b="1" kern="100">
                <a:solidFill>
                  <a:schemeClr val="tx1"/>
                </a:solidFill>
                <a:latin typeface="Times New Roman" panose="02020603050405020304" pitchFamily="18" charset="0"/>
                <a:cs typeface="Times New Roman" panose="02020603050405020304" pitchFamily="18" charset="0"/>
              </a:rPr>
              <a:t>星河</a:t>
            </a:r>
            <a:r>
              <a:rPr lang="zh-CN" altLang="zh-CN" kern="100">
                <a:solidFill>
                  <a:schemeClr val="tx1"/>
                </a:solidFill>
                <a:latin typeface="Times New Roman" panose="02020603050405020304" pitchFamily="18" charset="0"/>
                <a:cs typeface="Times New Roman" panose="02020603050405020304" pitchFamily="18" charset="0"/>
              </a:rPr>
              <a:t>，天河，这里指秦淮河。</a:t>
            </a:r>
            <a:r>
              <a:rPr lang="zh-CN" altLang="zh-CN" b="1" kern="100">
                <a:solidFill>
                  <a:schemeClr val="tx1"/>
                </a:solidFill>
                <a:latin typeface="Times New Roman" panose="02020603050405020304" pitchFamily="18" charset="0"/>
                <a:cs typeface="Times New Roman" panose="02020603050405020304" pitchFamily="18" charset="0"/>
              </a:rPr>
              <a:t>鹭</a:t>
            </a:r>
            <a:r>
              <a:rPr lang="zh-CN" altLang="zh-CN" kern="100">
                <a:solidFill>
                  <a:schemeClr val="tx1"/>
                </a:solidFill>
                <a:latin typeface="Times New Roman" panose="02020603050405020304" pitchFamily="18" charset="0"/>
                <a:cs typeface="Times New Roman" panose="02020603050405020304" pitchFamily="18" charset="0"/>
              </a:rPr>
              <a:t>，白鹭，一种水鸟。一说指白鹭洲（长江与秦淮河相汇之处的小洲）。</a:t>
            </a:r>
            <a:r>
              <a:rPr lang="zh-CN" altLang="zh-CN" b="1" kern="100">
                <a:solidFill>
                  <a:schemeClr val="tx1"/>
                </a:solidFill>
                <a:latin typeface="Times New Roman" panose="02020603050405020304" pitchFamily="18" charset="0"/>
                <a:cs typeface="Times New Roman" panose="02020603050405020304" pitchFamily="18" charset="0"/>
              </a:rPr>
              <a:t>画图难足</a:t>
            </a:r>
            <a:r>
              <a:rPr lang="zh-CN" altLang="zh-CN" kern="100">
                <a:solidFill>
                  <a:schemeClr val="tx1"/>
                </a:solidFill>
                <a:latin typeface="Times New Roman" panose="02020603050405020304" pitchFamily="18" charset="0"/>
                <a:cs typeface="Times New Roman" panose="02020603050405020304" pitchFamily="18" charset="0"/>
              </a:rPr>
              <a:t>：用图画也难以完美地表现它。难足：难以完美地表现出来。</a:t>
            </a:r>
            <a:endParaRPr lang="zh-CN" altLang="en-US">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画船如同在淡云中浮游，白鹭好像在银河里飞舞，丹青妙笔也难描画这壮美风光。</a:t>
            </a:r>
            <a:endParaRPr lang="zh-CN" altLang="en-US" sz="2800">
              <a:solidFill>
                <a:schemeClr val="tx1"/>
              </a:solidFill>
            </a:endParaRPr>
          </a:p>
        </p:txBody>
      </p:sp>
      <p:sp>
        <p:nvSpPr>
          <p:cNvPr id="4" name="文本框 3"/>
          <p:cNvSpPr txBox="1"/>
          <p:nvPr/>
        </p:nvSpPr>
        <p:spPr>
          <a:xfrm>
            <a:off x="6089650" y="391963"/>
            <a:ext cx="3449053" cy="861774"/>
          </a:xfrm>
          <a:prstGeom prst="rect">
            <a:avLst/>
          </a:prstGeom>
          <a:noFill/>
        </p:spPr>
        <p:txBody>
          <a:bodyPr wrap="square" rtlCol="0">
            <a:spAutoFit/>
          </a:bodyPr>
          <a:lstStyle/>
          <a:p>
            <a:r>
              <a:rPr lang="zh-CN" altLang="zh-CN" sz="3200" b="1">
                <a:latin typeface="黑体" panose="02010609060101010101" pitchFamily="49" charset="-122"/>
                <a:ea typeface="黑体" panose="02010609060101010101" pitchFamily="49" charset="-122"/>
              </a:rPr>
              <a:t>上阕写金陵之景。</a:t>
            </a:r>
          </a:p>
          <a:p>
            <a:endParaRPr lang="zh-CN" altLang="en-US"/>
          </a:p>
        </p:txBody>
      </p:sp>
    </p:spTree>
    <p:extLst>
      <p:ext uri="{BB962C8B-B14F-4D97-AF65-F5344CB8AC3E}">
        <p14:creationId xmlns:p14="http://schemas.microsoft.com/office/powerpoint/2010/main" val="1143928972"/>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念往昔，繁华竞逐，叹门外楼头，悲恨相续。</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tIns="96120" rtlCol="0" anchor="ctr"/>
          <a:lstStyle/>
          <a:p>
            <a:pPr algn="just">
              <a:lnSpc>
                <a:spcPct val="110000"/>
              </a:lnSpc>
            </a:pPr>
            <a:r>
              <a:rPr lang="zh-CN" altLang="en-US">
                <a:solidFill>
                  <a:schemeClr val="tx1"/>
                </a:solidFill>
              </a:rPr>
              <a:t>由登临所见过渡到登临所想，</a:t>
            </a:r>
            <a:r>
              <a:rPr lang="zh-CN" altLang="en-US" b="1">
                <a:solidFill>
                  <a:schemeClr val="tx1"/>
                </a:solidFill>
              </a:rPr>
              <a:t>“繁华竞逐”</a:t>
            </a:r>
            <a:r>
              <a:rPr lang="zh-CN" altLang="en-US">
                <a:solidFill>
                  <a:schemeClr val="tx1"/>
                </a:solidFill>
              </a:rPr>
              <a:t>涵盖了千古兴亡的故事，揭露了金陵的繁华表面掩盖着纸醉金迷的生活。</a:t>
            </a:r>
          </a:p>
          <a:p>
            <a:pPr algn="just">
              <a:lnSpc>
                <a:spcPct val="110000"/>
              </a:lnSpc>
            </a:pPr>
            <a:r>
              <a:rPr lang="zh-CN" altLang="en-US">
                <a:solidFill>
                  <a:schemeClr val="tx1"/>
                </a:solidFill>
              </a:rPr>
              <a:t> </a:t>
            </a:r>
            <a:r>
              <a:rPr lang="zh-CN" altLang="en-US" b="1">
                <a:solidFill>
                  <a:schemeClr val="tx1"/>
                </a:solidFill>
              </a:rPr>
              <a:t>“念”</a:t>
            </a:r>
            <a:r>
              <a:rPr lang="zh-CN" altLang="en-US">
                <a:solidFill>
                  <a:schemeClr val="tx1"/>
                </a:solidFill>
              </a:rPr>
              <a:t>字作转折，今昔对比，时空交错，虚实相生，对历史和现实，表达出深沉的抑郁和沉重的叹息。</a:t>
            </a:r>
          </a:p>
          <a:p>
            <a:pPr algn="just">
              <a:lnSpc>
                <a:spcPct val="110000"/>
              </a:lnSpc>
            </a:pPr>
            <a:r>
              <a:rPr lang="zh-CN" altLang="en-US" b="1">
                <a:solidFill>
                  <a:schemeClr val="tx1"/>
                </a:solidFill>
              </a:rPr>
              <a:t>化用典故</a:t>
            </a:r>
            <a:r>
              <a:rPr lang="en-US" altLang="zh-CN">
                <a:solidFill>
                  <a:schemeClr val="tx1"/>
                </a:solidFill>
              </a:rPr>
              <a:t>,</a:t>
            </a:r>
            <a:r>
              <a:rPr lang="zh-CN" altLang="en-US">
                <a:solidFill>
                  <a:schemeClr val="tx1"/>
                </a:solidFill>
              </a:rPr>
              <a:t>这是亡国悲剧的缩影，嘲讽中深含叹惋</a:t>
            </a:r>
            <a:r>
              <a:rPr lang="en-US" altLang="zh-CN">
                <a:solidFill>
                  <a:schemeClr val="tx1"/>
                </a:solidFill>
              </a:rPr>
              <a:t>,</a:t>
            </a:r>
            <a:r>
              <a:rPr lang="zh-CN" altLang="en-US">
                <a:solidFill>
                  <a:schemeClr val="tx1"/>
                </a:solidFill>
              </a:rPr>
              <a:t>但其后的统治阶级不以此为鉴，挥霍无度、沉溺酒色，覆亡相继</a:t>
            </a:r>
            <a:r>
              <a:rPr lang="en-US" altLang="zh-CN">
                <a:solidFill>
                  <a:schemeClr val="tx1"/>
                </a:solidFill>
              </a:rPr>
              <a:t>;</a:t>
            </a:r>
            <a:r>
              <a:rPr lang="zh-CN" altLang="en-US">
                <a:solidFill>
                  <a:schemeClr val="tx1"/>
                </a:solidFill>
              </a:rPr>
              <a:t>遗恨之余，嗟叹不已。</a:t>
            </a:r>
          </a:p>
          <a:p>
            <a:pPr algn="just">
              <a:lnSpc>
                <a:spcPct val="110000"/>
              </a:lnSpc>
            </a:pPr>
            <a:endParaRPr lang="zh-CN" altLang="en-US" sz="2000">
              <a:solidFill>
                <a:schemeClr val="tx1"/>
              </a:solidFill>
            </a:endParaRP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b="1" kern="100">
                <a:solidFill>
                  <a:schemeClr val="tx1"/>
                </a:solidFill>
                <a:latin typeface="Times New Roman" panose="02020603050405020304" pitchFamily="18" charset="0"/>
                <a:cs typeface="Times New Roman" panose="02020603050405020304" pitchFamily="18" charset="0"/>
              </a:rPr>
              <a:t>繁华竞逐</a:t>
            </a:r>
            <a:r>
              <a:rPr lang="zh-CN" altLang="zh-CN" kern="100">
                <a:solidFill>
                  <a:schemeClr val="tx1"/>
                </a:solidFill>
                <a:latin typeface="Times New Roman" panose="02020603050405020304" pitchFamily="18" charset="0"/>
                <a:cs typeface="Times New Roman" panose="02020603050405020304" pitchFamily="18" charset="0"/>
              </a:rPr>
              <a:t>：（六朝的达官贵人）争着过繁华的生活。</a:t>
            </a:r>
            <a:r>
              <a:rPr lang="zh-CN" altLang="zh-CN" b="1" kern="100">
                <a:solidFill>
                  <a:schemeClr val="tx1"/>
                </a:solidFill>
                <a:latin typeface="Times New Roman" panose="02020603050405020304" pitchFamily="18" charset="0"/>
                <a:cs typeface="Times New Roman" panose="02020603050405020304" pitchFamily="18" charset="0"/>
              </a:rPr>
              <a:t>竞逐</a:t>
            </a:r>
            <a:r>
              <a:rPr lang="zh-CN" altLang="zh-CN" kern="100">
                <a:solidFill>
                  <a:schemeClr val="tx1"/>
                </a:solidFill>
                <a:latin typeface="Times New Roman" panose="02020603050405020304" pitchFamily="18" charset="0"/>
                <a:cs typeface="Times New Roman" panose="02020603050405020304" pitchFamily="18" charset="0"/>
              </a:rPr>
              <a:t>：竞相仿效追逐。</a:t>
            </a:r>
            <a:r>
              <a:rPr lang="zh-CN" altLang="zh-CN" b="1" kern="100">
                <a:solidFill>
                  <a:schemeClr val="tx1"/>
                </a:solidFill>
                <a:latin typeface="Times New Roman" panose="02020603050405020304" pitchFamily="18" charset="0"/>
                <a:cs typeface="Times New Roman" panose="02020603050405020304" pitchFamily="18" charset="0"/>
              </a:rPr>
              <a:t>门外楼头</a:t>
            </a:r>
            <a:r>
              <a:rPr lang="zh-CN" altLang="zh-CN" kern="100">
                <a:solidFill>
                  <a:schemeClr val="tx1"/>
                </a:solidFill>
                <a:latin typeface="Times New Roman" panose="02020603050405020304" pitchFamily="18" charset="0"/>
                <a:cs typeface="Times New Roman" panose="02020603050405020304" pitchFamily="18" charset="0"/>
              </a:rPr>
              <a:t>：指南朝陈亡国惨剧。语出杜牧《台城曲》：“门外韩擒虎，楼头张丽华。”韩擒虎是隋朝开国大将，统兵伐陈，他已带兵来到金陵朱雀门（南门）外，陈后主尚与他的宠妃张丽华于结绮阁上寻欢作乐。陈后主、张丽华被韩俘获，陈亡于隋。门，指朱雀门。</a:t>
            </a:r>
            <a:r>
              <a:rPr lang="zh-CN" altLang="zh-CN" b="1" kern="100">
                <a:solidFill>
                  <a:schemeClr val="tx1"/>
                </a:solidFill>
                <a:latin typeface="Times New Roman" panose="02020603050405020304" pitchFamily="18" charset="0"/>
                <a:cs typeface="Times New Roman" panose="02020603050405020304" pitchFamily="18" charset="0"/>
              </a:rPr>
              <a:t>楼</a:t>
            </a:r>
            <a:r>
              <a:rPr lang="zh-CN" altLang="zh-CN" kern="100">
                <a:solidFill>
                  <a:schemeClr val="tx1"/>
                </a:solidFill>
                <a:latin typeface="Times New Roman" panose="02020603050405020304" pitchFamily="18" charset="0"/>
                <a:cs typeface="Times New Roman" panose="02020603050405020304" pitchFamily="18" charset="0"/>
              </a:rPr>
              <a:t>，指结绮阁。</a:t>
            </a:r>
            <a:r>
              <a:rPr lang="zh-CN" altLang="zh-CN" b="1" kern="100">
                <a:solidFill>
                  <a:schemeClr val="tx1"/>
                </a:solidFill>
                <a:latin typeface="Times New Roman" panose="02020603050405020304" pitchFamily="18" charset="0"/>
                <a:cs typeface="Times New Roman" panose="02020603050405020304" pitchFamily="18" charset="0"/>
              </a:rPr>
              <a:t>悲恨相续</a:t>
            </a:r>
            <a:r>
              <a:rPr lang="zh-CN" altLang="zh-CN" kern="100">
                <a:solidFill>
                  <a:schemeClr val="tx1"/>
                </a:solidFill>
                <a:latin typeface="Times New Roman" panose="02020603050405020304" pitchFamily="18" charset="0"/>
                <a:cs typeface="Times New Roman" panose="02020603050405020304" pitchFamily="18" charset="0"/>
              </a:rPr>
              <a:t>：指六朝亡国的悲恨，接连不断。</a:t>
            </a:r>
            <a:endParaRPr lang="zh-CN" altLang="en-US">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遥想当年，故都金陵何等繁盛堂皇。可叹在朱雀门外结绮阁楼，六朝君主一个个地相继败亡。</a:t>
            </a:r>
            <a:endParaRPr lang="zh-CN" altLang="en-US" sz="2800">
              <a:solidFill>
                <a:schemeClr val="tx1"/>
              </a:solidFill>
            </a:endParaRPr>
          </a:p>
        </p:txBody>
      </p:sp>
    </p:spTree>
    <p:extLst>
      <p:ext uri="{BB962C8B-B14F-4D97-AF65-F5344CB8AC3E}">
        <p14:creationId xmlns:p14="http://schemas.microsoft.com/office/powerpoint/2010/main" val="104058194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导入</a:t>
            </a:r>
            <a:endParaRPr lang="zh-CN" altLang="en-US"/>
          </a:p>
        </p:txBody>
      </p:sp>
      <p:sp>
        <p:nvSpPr>
          <p:cNvPr id="3" name="文本占位符 2"/>
          <p:cNvSpPr>
            <a:spLocks noGrp="1"/>
          </p:cNvSpPr>
          <p:nvPr>
            <p:ph type="body" sz="quarter" idx="11"/>
          </p:nvPr>
        </p:nvSpPr>
        <p:spPr/>
        <p:txBody>
          <a:bodyPr/>
          <a:lstStyle/>
          <a:p>
            <a:r>
              <a:rPr lang="zh-CN" altLang="en-US"/>
              <a:t>余秋雨曾经说过，中国传统文学最大的抒情主题，不是爱，不是死，而是怀古之情，兴亡之叹。</a:t>
            </a:r>
          </a:p>
          <a:p>
            <a:r>
              <a:rPr lang="zh-CN" altLang="en-US"/>
              <a:t>我国悠长的历史给我们带来了无数的辉煌，同时也给我们留下了无数的伤痛。而我们的前辈先哲们面对这波澜壮阔的历史画卷时，都以自己独特的方式进行了思索和咏叹，为我们留下了许多咏怀古迹的不朽篇章。如左思的</a:t>
            </a:r>
            <a:r>
              <a:rPr lang="en-US" altLang="zh-CN"/>
              <a:t>《</a:t>
            </a:r>
            <a:r>
              <a:rPr lang="zh-CN" altLang="en-US"/>
              <a:t>咏史</a:t>
            </a:r>
            <a:r>
              <a:rPr lang="en-US" altLang="zh-CN"/>
              <a:t>》</a:t>
            </a:r>
            <a:r>
              <a:rPr lang="zh-CN" altLang="en-US"/>
              <a:t>、李白的</a:t>
            </a:r>
            <a:r>
              <a:rPr lang="en-US" altLang="zh-CN"/>
              <a:t>《</a:t>
            </a:r>
            <a:r>
              <a:rPr lang="zh-CN" altLang="en-US"/>
              <a:t>越中览古</a:t>
            </a:r>
            <a:r>
              <a:rPr lang="en-US" altLang="zh-CN"/>
              <a:t>》</a:t>
            </a:r>
            <a:r>
              <a:rPr lang="zh-CN" altLang="en-US"/>
              <a:t>、杜甫的</a:t>
            </a:r>
            <a:r>
              <a:rPr lang="en-US" altLang="zh-CN"/>
              <a:t>《</a:t>
            </a:r>
            <a:r>
              <a:rPr lang="zh-CN" altLang="en-US"/>
              <a:t>咏怀古迹</a:t>
            </a:r>
            <a:r>
              <a:rPr lang="en-US" altLang="zh-CN"/>
              <a:t>》</a:t>
            </a:r>
            <a:r>
              <a:rPr lang="zh-CN" altLang="en-US"/>
              <a:t>、辛弃疾的</a:t>
            </a:r>
            <a:r>
              <a:rPr lang="en-US" altLang="zh-CN"/>
              <a:t>《</a:t>
            </a:r>
            <a:r>
              <a:rPr lang="zh-CN" altLang="en-US"/>
              <a:t>永遇乐</a:t>
            </a:r>
            <a:r>
              <a:rPr lang="en-US" altLang="zh-CN"/>
              <a:t>•</a:t>
            </a:r>
            <a:r>
              <a:rPr lang="zh-CN" altLang="en-US"/>
              <a:t>京口北固亭怀古</a:t>
            </a:r>
            <a:r>
              <a:rPr lang="en-US" altLang="zh-CN"/>
              <a:t>》</a:t>
            </a:r>
            <a:r>
              <a:rPr lang="zh-CN" altLang="en-US"/>
              <a:t>、苏轼的</a:t>
            </a:r>
            <a:r>
              <a:rPr lang="en-US" altLang="zh-CN"/>
              <a:t>《</a:t>
            </a:r>
            <a:r>
              <a:rPr lang="zh-CN" altLang="en-US"/>
              <a:t>念奴娇</a:t>
            </a:r>
            <a:r>
              <a:rPr lang="en-US" altLang="zh-CN"/>
              <a:t>•</a:t>
            </a:r>
            <a:r>
              <a:rPr lang="zh-CN" altLang="en-US"/>
              <a:t>赤壁怀古</a:t>
            </a:r>
            <a:r>
              <a:rPr lang="en-US" altLang="zh-CN"/>
              <a:t>》</a:t>
            </a:r>
            <a:r>
              <a:rPr lang="zh-CN" altLang="en-US"/>
              <a:t>等等。</a:t>
            </a:r>
          </a:p>
          <a:p>
            <a:endParaRPr lang="zh-CN" altLang="en-US"/>
          </a:p>
        </p:txBody>
      </p:sp>
    </p:spTree>
    <p:extLst>
      <p:ext uri="{BB962C8B-B14F-4D97-AF65-F5344CB8AC3E}">
        <p14:creationId xmlns:p14="http://schemas.microsoft.com/office/powerpoint/2010/main" val="155896010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千古凭高对此，谩嗟荣辱。</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tIns="96120" rtlCol="0" anchor="ctr"/>
          <a:lstStyle/>
          <a:p>
            <a:pPr algn="just">
              <a:lnSpc>
                <a:spcPct val="110000"/>
              </a:lnSpc>
            </a:pPr>
            <a:r>
              <a:rPr lang="zh-CN" altLang="zh-CN" sz="3200" kern="0">
                <a:solidFill>
                  <a:schemeClr val="tx1"/>
                </a:solidFill>
                <a:cs typeface="宋体" panose="02010600030101010101" pitchFamily="2" charset="-122"/>
              </a:rPr>
              <a:t>这两句</a:t>
            </a:r>
            <a:r>
              <a:rPr lang="zh-CN" altLang="zh-CN" sz="3200" b="1" kern="0">
                <a:solidFill>
                  <a:schemeClr val="tx1"/>
                </a:solidFill>
                <a:cs typeface="宋体" panose="02010600030101010101" pitchFamily="2" charset="-122"/>
              </a:rPr>
              <a:t>直接抒情</a:t>
            </a:r>
            <a:r>
              <a:rPr lang="en-US" altLang="zh-CN" sz="3200" kern="0">
                <a:solidFill>
                  <a:schemeClr val="tx1"/>
                </a:solidFill>
                <a:latin typeface="宋体" panose="02010600030101010101" pitchFamily="2" charset="-122"/>
                <a:cs typeface="宋体" panose="02010600030101010101" pitchFamily="2" charset="-122"/>
              </a:rPr>
              <a:t>,</a:t>
            </a:r>
            <a:r>
              <a:rPr lang="zh-CN" altLang="zh-CN" sz="3200" kern="0">
                <a:solidFill>
                  <a:schemeClr val="tx1"/>
                </a:solidFill>
                <a:cs typeface="宋体" panose="02010600030101010101" pitchFamily="2" charset="-122"/>
              </a:rPr>
              <a:t>凭吊古迹，追述往事，抒不满之情。</a:t>
            </a:r>
            <a:endParaRPr lang="zh-CN" altLang="en-US" sz="3600">
              <a:solidFill>
                <a:schemeClr val="tx1"/>
              </a:solidFill>
            </a:endParaRP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sz="2400" b="1" kern="100">
                <a:solidFill>
                  <a:schemeClr val="tx1"/>
                </a:solidFill>
                <a:latin typeface="Times New Roman" panose="02020603050405020304" pitchFamily="18" charset="0"/>
                <a:cs typeface="Times New Roman" panose="02020603050405020304" pitchFamily="18" charset="0"/>
              </a:rPr>
              <a:t>凭高</a:t>
            </a:r>
            <a:r>
              <a:rPr lang="zh-CN" altLang="zh-CN" sz="2400" kern="100">
                <a:solidFill>
                  <a:schemeClr val="tx1"/>
                </a:solidFill>
                <a:latin typeface="Times New Roman" panose="02020603050405020304" pitchFamily="18" charset="0"/>
                <a:cs typeface="Times New Roman" panose="02020603050405020304" pitchFamily="18" charset="0"/>
              </a:rPr>
              <a:t>：登高。这是说作者登上高处远望。</a:t>
            </a:r>
            <a:r>
              <a:rPr lang="zh-CN" altLang="zh-CN" sz="2400" b="1" kern="100">
                <a:solidFill>
                  <a:schemeClr val="tx1"/>
                </a:solidFill>
                <a:latin typeface="Times New Roman" panose="02020603050405020304" pitchFamily="18" charset="0"/>
                <a:cs typeface="Times New Roman" panose="02020603050405020304" pitchFamily="18" charset="0"/>
              </a:rPr>
              <a:t>谩嗟荣辱</a:t>
            </a:r>
            <a:r>
              <a:rPr lang="zh-CN" altLang="zh-CN" sz="2400" kern="100">
                <a:solidFill>
                  <a:schemeClr val="tx1"/>
                </a:solidFill>
                <a:latin typeface="Times New Roman" panose="02020603050405020304" pitchFamily="18" charset="0"/>
                <a:cs typeface="Times New Roman" panose="02020603050405020304" pitchFamily="18" charset="0"/>
              </a:rPr>
              <a:t>：谩，同“漫”，徒然</a:t>
            </a:r>
            <a:r>
              <a:rPr lang="en-US" altLang="zh-CN" sz="2400" kern="100">
                <a:solidFill>
                  <a:schemeClr val="tx1"/>
                </a:solidFill>
                <a:latin typeface="Times New Roman" panose="02020603050405020304" pitchFamily="18" charset="0"/>
              </a:rPr>
              <a:t>,</a:t>
            </a:r>
            <a:r>
              <a:rPr lang="zh-CN" altLang="zh-CN" sz="2400" kern="100">
                <a:solidFill>
                  <a:schemeClr val="tx1"/>
                </a:solidFill>
                <a:latin typeface="Times New Roman" panose="02020603050405020304" pitchFamily="18" charset="0"/>
                <a:cs typeface="Times New Roman" panose="02020603050405020304" pitchFamily="18" charset="0"/>
              </a:rPr>
              <a:t>。空叹历朝兴衰。批判千古以来文人骚客面对金陵山川只知慨叹朝代的兴亡，未从六朝的相继覆灭中汲取历史的教训。</a:t>
            </a:r>
            <a:r>
              <a:rPr lang="zh-CN" altLang="zh-CN" sz="2400" b="1" kern="100">
                <a:solidFill>
                  <a:schemeClr val="tx1"/>
                </a:solidFill>
                <a:latin typeface="Times New Roman" panose="02020603050405020304" pitchFamily="18" charset="0"/>
                <a:cs typeface="Times New Roman" panose="02020603050405020304" pitchFamily="18" charset="0"/>
              </a:rPr>
              <a:t>荣</a:t>
            </a:r>
            <a:r>
              <a:rPr lang="zh-CN" altLang="zh-CN" sz="2400" kern="100">
                <a:solidFill>
                  <a:schemeClr val="tx1"/>
                </a:solidFill>
                <a:latin typeface="Times New Roman" panose="02020603050405020304" pitchFamily="18" charset="0"/>
                <a:cs typeface="Times New Roman" panose="02020603050405020304" pitchFamily="18" charset="0"/>
              </a:rPr>
              <a:t>：兴盛。</a:t>
            </a:r>
            <a:r>
              <a:rPr lang="zh-CN" altLang="zh-CN" sz="2400" b="1" kern="100">
                <a:solidFill>
                  <a:schemeClr val="tx1"/>
                </a:solidFill>
                <a:latin typeface="Times New Roman" panose="02020603050405020304" pitchFamily="18" charset="0"/>
                <a:cs typeface="Times New Roman" panose="02020603050405020304" pitchFamily="18" charset="0"/>
              </a:rPr>
              <a:t>辱</a:t>
            </a:r>
            <a:r>
              <a:rPr lang="zh-CN" altLang="zh-CN" sz="2400" kern="100">
                <a:solidFill>
                  <a:schemeClr val="tx1"/>
                </a:solidFill>
                <a:latin typeface="Times New Roman" panose="02020603050405020304" pitchFamily="18" charset="0"/>
                <a:cs typeface="Times New Roman" panose="02020603050405020304" pitchFamily="18" charset="0"/>
              </a:rPr>
              <a:t>：灭亡。这是作者的感叹。</a:t>
            </a:r>
            <a:endParaRPr lang="zh-CN" altLang="en-US" sz="24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自古多少人在此登高怀古，无不对历代荣辱喟叹感伤。</a:t>
            </a:r>
            <a:endParaRPr lang="zh-CN" altLang="en-US" sz="2800">
              <a:solidFill>
                <a:schemeClr val="tx1"/>
              </a:solidFill>
            </a:endParaRPr>
          </a:p>
        </p:txBody>
      </p:sp>
    </p:spTree>
    <p:extLst>
      <p:ext uri="{BB962C8B-B14F-4D97-AF65-F5344CB8AC3E}">
        <p14:creationId xmlns:p14="http://schemas.microsoft.com/office/powerpoint/2010/main" val="85883989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六朝旧事随流水，但寒烟衰草凝绿。</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tIns="96120" rtlCol="0" anchor="ctr"/>
          <a:lstStyle/>
          <a:p>
            <a:pPr algn="just">
              <a:lnSpc>
                <a:spcPct val="110000"/>
              </a:lnSpc>
            </a:pPr>
            <a:r>
              <a:rPr lang="zh-CN" altLang="en-US" sz="3200" kern="0">
                <a:solidFill>
                  <a:schemeClr val="tx1"/>
                </a:solidFill>
                <a:cs typeface="宋体" panose="02010600030101010101" pitchFamily="2" charset="-122"/>
              </a:rPr>
              <a:t>借“寒烟”“衰草”寄惆怅心情。</a:t>
            </a:r>
            <a:endParaRPr lang="zh-CN" altLang="en-US" sz="3600">
              <a:solidFill>
                <a:schemeClr val="tx1"/>
              </a:solidFill>
            </a:endParaRP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sz="2400" b="1" kern="100">
                <a:solidFill>
                  <a:schemeClr val="tx1"/>
                </a:solidFill>
                <a:latin typeface="Times New Roman" panose="02020603050405020304" pitchFamily="18" charset="0"/>
                <a:cs typeface="Times New Roman" panose="02020603050405020304" pitchFamily="18" charset="0"/>
              </a:rPr>
              <a:t>凭高</a:t>
            </a:r>
            <a:r>
              <a:rPr lang="zh-CN" altLang="zh-CN" sz="2400" kern="100">
                <a:solidFill>
                  <a:schemeClr val="tx1"/>
                </a:solidFill>
                <a:latin typeface="Times New Roman" panose="02020603050405020304" pitchFamily="18" charset="0"/>
                <a:cs typeface="Times New Roman" panose="02020603050405020304" pitchFamily="18" charset="0"/>
              </a:rPr>
              <a:t>：登高。这是说作者登上高处远望。</a:t>
            </a:r>
            <a:r>
              <a:rPr lang="zh-CN" altLang="zh-CN" sz="2400" b="1" kern="100">
                <a:solidFill>
                  <a:schemeClr val="tx1"/>
                </a:solidFill>
                <a:latin typeface="Times New Roman" panose="02020603050405020304" pitchFamily="18" charset="0"/>
                <a:cs typeface="Times New Roman" panose="02020603050405020304" pitchFamily="18" charset="0"/>
              </a:rPr>
              <a:t>谩嗟荣辱</a:t>
            </a:r>
            <a:r>
              <a:rPr lang="zh-CN" altLang="zh-CN" sz="2400" kern="100">
                <a:solidFill>
                  <a:schemeClr val="tx1"/>
                </a:solidFill>
                <a:latin typeface="Times New Roman" panose="02020603050405020304" pitchFamily="18" charset="0"/>
                <a:cs typeface="Times New Roman" panose="02020603050405020304" pitchFamily="18" charset="0"/>
              </a:rPr>
              <a:t>：谩，同“漫”，徒然</a:t>
            </a:r>
            <a:r>
              <a:rPr lang="en-US" altLang="zh-CN" sz="2400" kern="100">
                <a:solidFill>
                  <a:schemeClr val="tx1"/>
                </a:solidFill>
                <a:latin typeface="Times New Roman" panose="02020603050405020304" pitchFamily="18" charset="0"/>
              </a:rPr>
              <a:t>,</a:t>
            </a:r>
            <a:r>
              <a:rPr lang="zh-CN" altLang="zh-CN" sz="2400" kern="100">
                <a:solidFill>
                  <a:schemeClr val="tx1"/>
                </a:solidFill>
                <a:latin typeface="Times New Roman" panose="02020603050405020304" pitchFamily="18" charset="0"/>
                <a:cs typeface="Times New Roman" panose="02020603050405020304" pitchFamily="18" charset="0"/>
              </a:rPr>
              <a:t>。空叹历朝兴衰。批判千古以来文人骚客面对金陵山川只知慨叹朝代的兴亡，未从六朝的相继覆灭中汲取历史的教训。</a:t>
            </a:r>
            <a:r>
              <a:rPr lang="zh-CN" altLang="zh-CN" sz="2400" b="1" kern="100">
                <a:solidFill>
                  <a:schemeClr val="tx1"/>
                </a:solidFill>
                <a:latin typeface="Times New Roman" panose="02020603050405020304" pitchFamily="18" charset="0"/>
                <a:cs typeface="Times New Roman" panose="02020603050405020304" pitchFamily="18" charset="0"/>
              </a:rPr>
              <a:t>荣</a:t>
            </a:r>
            <a:r>
              <a:rPr lang="zh-CN" altLang="zh-CN" sz="2400" kern="100">
                <a:solidFill>
                  <a:schemeClr val="tx1"/>
                </a:solidFill>
                <a:latin typeface="Times New Roman" panose="02020603050405020304" pitchFamily="18" charset="0"/>
                <a:cs typeface="Times New Roman" panose="02020603050405020304" pitchFamily="18" charset="0"/>
              </a:rPr>
              <a:t>：兴盛。</a:t>
            </a:r>
            <a:r>
              <a:rPr lang="zh-CN" altLang="zh-CN" sz="2400" b="1" kern="100">
                <a:solidFill>
                  <a:schemeClr val="tx1"/>
                </a:solidFill>
                <a:latin typeface="Times New Roman" panose="02020603050405020304" pitchFamily="18" charset="0"/>
                <a:cs typeface="Times New Roman" panose="02020603050405020304" pitchFamily="18" charset="0"/>
              </a:rPr>
              <a:t>辱</a:t>
            </a:r>
            <a:r>
              <a:rPr lang="zh-CN" altLang="zh-CN" sz="2400" kern="100">
                <a:solidFill>
                  <a:schemeClr val="tx1"/>
                </a:solidFill>
                <a:latin typeface="Times New Roman" panose="02020603050405020304" pitchFamily="18" charset="0"/>
                <a:cs typeface="Times New Roman" panose="02020603050405020304" pitchFamily="18" charset="0"/>
              </a:rPr>
              <a:t>：灭亡。这是作者的感叹。</a:t>
            </a:r>
            <a:endParaRPr lang="zh-CN" altLang="en-US" sz="24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六朝的往事像流水般消逝了，如今只有寒烟笼罩衰草，凝成一片暗绿色，而繁华无存了。</a:t>
            </a:r>
            <a:endParaRPr lang="zh-CN" altLang="en-US" sz="2800">
              <a:solidFill>
                <a:schemeClr val="tx1"/>
              </a:solidFill>
            </a:endParaRPr>
          </a:p>
        </p:txBody>
      </p:sp>
    </p:spTree>
    <p:extLst>
      <p:ext uri="{BB962C8B-B14F-4D97-AF65-F5344CB8AC3E}">
        <p14:creationId xmlns:p14="http://schemas.microsoft.com/office/powerpoint/2010/main" val="247454572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文本分析</a:t>
            </a:r>
          </a:p>
        </p:txBody>
      </p:sp>
      <p:sp>
        <p:nvSpPr>
          <p:cNvPr id="3" name="文本占位符 2"/>
          <p:cNvSpPr>
            <a:spLocks noGrp="1"/>
          </p:cNvSpPr>
          <p:nvPr>
            <p:ph type="body" sz="quarter" idx="11"/>
          </p:nvPr>
        </p:nvSpPr>
        <p:spPr>
          <a:xfrm>
            <a:off x="660400" y="1137684"/>
            <a:ext cx="10858500" cy="675074"/>
          </a:xfrm>
        </p:spPr>
        <p:txBody>
          <a:bodyPr/>
          <a:lstStyle/>
          <a:p>
            <a:pPr algn="ctr"/>
            <a:r>
              <a:rPr lang="zh-CN" altLang="en-US" sz="3200">
                <a:latin typeface="华文行楷" panose="02010800040101010101" pitchFamily="2" charset="-122"/>
                <a:ea typeface="华文行楷" panose="02010800040101010101" pitchFamily="2" charset="-122"/>
              </a:rPr>
              <a:t>至今商女，时时犹唱，后庭遗曲。</a:t>
            </a:r>
          </a:p>
        </p:txBody>
      </p:sp>
      <p:sp>
        <p:nvSpPr>
          <p:cNvPr id="14" name="圆角矩形 13"/>
          <p:cNvSpPr/>
          <p:nvPr/>
        </p:nvSpPr>
        <p:spPr>
          <a:xfrm>
            <a:off x="802105" y="1959739"/>
            <a:ext cx="3562390" cy="4139572"/>
          </a:xfrm>
          <a:prstGeom prst="roundRect">
            <a:avLst>
              <a:gd name="adj" fmla="val 9012"/>
            </a:avLst>
          </a:prstGeom>
          <a:solidFill>
            <a:srgbClr val="F7D9D9">
              <a:alpha val="48000"/>
            </a:srgbClr>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tIns="96120" rtlCol="0" anchor="ctr"/>
          <a:lstStyle/>
          <a:p>
            <a:pPr algn="just">
              <a:lnSpc>
                <a:spcPct val="120000"/>
              </a:lnSpc>
            </a:pPr>
            <a:r>
              <a:rPr lang="zh-CN" altLang="en-US" sz="2000" kern="0">
                <a:solidFill>
                  <a:schemeClr val="tx1"/>
                </a:solidFill>
                <a:cs typeface="宋体" panose="02010600030101010101" pitchFamily="2" charset="-122"/>
              </a:rPr>
              <a:t>词人不似杜牧那样去责怪商女无知</a:t>
            </a:r>
            <a:r>
              <a:rPr lang="en-US" altLang="zh-CN" sz="2000" kern="0">
                <a:solidFill>
                  <a:schemeClr val="tx1"/>
                </a:solidFill>
                <a:cs typeface="宋体" panose="02010600030101010101" pitchFamily="2" charset="-122"/>
              </a:rPr>
              <a:t>,</a:t>
            </a:r>
            <a:r>
              <a:rPr lang="zh-CN" altLang="en-US" sz="2000" kern="0">
                <a:solidFill>
                  <a:schemeClr val="tx1"/>
                </a:solidFill>
                <a:cs typeface="宋体" panose="02010600030101010101" pitchFamily="2" charset="-122"/>
              </a:rPr>
              <a:t>而是指桑骂槐，歌妓们至今还唱着亡国之音</a:t>
            </a:r>
            <a:r>
              <a:rPr lang="en-US" altLang="zh-CN" sz="2000" kern="0">
                <a:solidFill>
                  <a:schemeClr val="tx1"/>
                </a:solidFill>
                <a:cs typeface="宋体" panose="02010600030101010101" pitchFamily="2" charset="-122"/>
              </a:rPr>
              <a:t>,</a:t>
            </a:r>
            <a:r>
              <a:rPr lang="zh-CN" altLang="en-US" sz="2000" kern="0">
                <a:solidFill>
                  <a:schemeClr val="tx1"/>
                </a:solidFill>
                <a:cs typeface="宋体" panose="02010600030101010101" pitchFamily="2" charset="-122"/>
              </a:rPr>
              <a:t>正是因为当权者沉湎酒色、醉生梦死，才使得这些靡靡之音充斥在金陵的市井之上。</a:t>
            </a:r>
          </a:p>
          <a:p>
            <a:pPr algn="just">
              <a:lnSpc>
                <a:spcPct val="120000"/>
              </a:lnSpc>
            </a:pPr>
            <a:r>
              <a:rPr lang="zh-CN" altLang="en-US" sz="2000" kern="0">
                <a:solidFill>
                  <a:schemeClr val="tx1"/>
                </a:solidFill>
                <a:cs typeface="宋体" panose="02010600030101010101" pitchFamily="2" charset="-122"/>
              </a:rPr>
              <a:t>暗含空叹兴亡荣辱其实没有意义，只有奋起变革，有所作为，才可以避免重蹈覆辙之意。</a:t>
            </a:r>
          </a:p>
          <a:p>
            <a:pPr algn="just">
              <a:lnSpc>
                <a:spcPct val="120000"/>
              </a:lnSpc>
            </a:pPr>
            <a:r>
              <a:rPr lang="zh-CN" altLang="en-US" sz="2400" kern="0" smtClean="0">
                <a:solidFill>
                  <a:schemeClr val="tx1"/>
                </a:solidFill>
                <a:cs typeface="宋体" panose="02010600030101010101" pitchFamily="2" charset="-122"/>
              </a:rPr>
              <a:t>。</a:t>
            </a:r>
            <a:endParaRPr lang="zh-CN" altLang="en-US" sz="2800">
              <a:solidFill>
                <a:schemeClr val="tx1"/>
              </a:solidFill>
            </a:endParaRPr>
          </a:p>
        </p:txBody>
      </p:sp>
      <p:sp>
        <p:nvSpPr>
          <p:cNvPr id="15" name="圆角矩形 14"/>
          <p:cNvSpPr/>
          <p:nvPr/>
        </p:nvSpPr>
        <p:spPr>
          <a:xfrm>
            <a:off x="7606632" y="1970454"/>
            <a:ext cx="3606800" cy="4118142"/>
          </a:xfrm>
          <a:prstGeom prst="roundRect">
            <a:avLst>
              <a:gd name="adj" fmla="val 7772"/>
            </a:avLst>
          </a:prstGeom>
          <a:solidFill>
            <a:srgbClr val="F2C4C4"/>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zh-CN" sz="2400" b="1" kern="100">
                <a:solidFill>
                  <a:schemeClr val="tx1"/>
                </a:solidFill>
                <a:latin typeface="Times New Roman" panose="02020603050405020304" pitchFamily="18" charset="0"/>
                <a:cs typeface="Times New Roman" panose="02020603050405020304" pitchFamily="18" charset="0"/>
              </a:rPr>
              <a:t>商女</a:t>
            </a:r>
            <a:r>
              <a:rPr lang="zh-CN" altLang="zh-CN" sz="2400" kern="100">
                <a:solidFill>
                  <a:schemeClr val="tx1"/>
                </a:solidFill>
                <a:latin typeface="Times New Roman" panose="02020603050405020304" pitchFamily="18" charset="0"/>
                <a:cs typeface="Times New Roman" panose="02020603050405020304" pitchFamily="18" charset="0"/>
              </a:rPr>
              <a:t>：酒楼茶坊的歌女。</a:t>
            </a:r>
            <a:r>
              <a:rPr lang="zh-CN" altLang="zh-CN" sz="2400" b="1" kern="100">
                <a:solidFill>
                  <a:schemeClr val="tx1"/>
                </a:solidFill>
                <a:latin typeface="Times New Roman" panose="02020603050405020304" pitchFamily="18" charset="0"/>
                <a:cs typeface="Times New Roman" panose="02020603050405020304" pitchFamily="18" charset="0"/>
              </a:rPr>
              <a:t>后庭遗曲</a:t>
            </a:r>
            <a:r>
              <a:rPr lang="zh-CN" altLang="zh-CN" sz="2400" kern="100">
                <a:solidFill>
                  <a:schemeClr val="tx1"/>
                </a:solidFill>
                <a:latin typeface="Times New Roman" panose="02020603050405020304" pitchFamily="18" charset="0"/>
                <a:cs typeface="Times New Roman" panose="02020603050405020304" pitchFamily="18" charset="0"/>
              </a:rPr>
              <a:t>：指歌曲《玉树后庭花》，传为陈后主所作，其辞哀怨绮靡，后人将它看成亡国之音。最后三句化用杜牧《泊秦淮》“商女不知亡国恨，隔江犹唱《后庭花》”诗意。</a:t>
            </a:r>
            <a:endParaRPr lang="zh-CN" altLang="en-US" sz="2400">
              <a:solidFill>
                <a:schemeClr val="tx1"/>
              </a:solidFill>
            </a:endParaRPr>
          </a:p>
        </p:txBody>
      </p:sp>
      <p:sp>
        <p:nvSpPr>
          <p:cNvPr id="16" name="圆角矩形 15"/>
          <p:cNvSpPr/>
          <p:nvPr/>
        </p:nvSpPr>
        <p:spPr>
          <a:xfrm>
            <a:off x="4670632" y="2449378"/>
            <a:ext cx="2629863" cy="3160295"/>
          </a:xfrm>
          <a:prstGeom prst="roundRect">
            <a:avLst>
              <a:gd name="adj" fmla="val 7772"/>
            </a:avLst>
          </a:prstGeom>
          <a:solidFill>
            <a:srgbClr val="F4CFCF"/>
          </a:solidFill>
          <a:ln>
            <a:solidFill>
              <a:srgbClr val="F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solidFill>
                  <a:schemeClr val="tx1"/>
                </a:solidFill>
              </a:rPr>
              <a:t>时至今日，商女们时时地还把</a:t>
            </a:r>
            <a:r>
              <a:rPr lang="en-US" altLang="zh-CN" sz="2800">
                <a:solidFill>
                  <a:schemeClr val="tx1"/>
                </a:solidFill>
              </a:rPr>
              <a:t>《</a:t>
            </a:r>
            <a:r>
              <a:rPr lang="zh-CN" altLang="en-US" sz="2800">
                <a:solidFill>
                  <a:schemeClr val="tx1"/>
                </a:solidFill>
              </a:rPr>
              <a:t>后庭花</a:t>
            </a:r>
            <a:r>
              <a:rPr lang="en-US" altLang="zh-CN" sz="2800">
                <a:solidFill>
                  <a:schemeClr val="tx1"/>
                </a:solidFill>
              </a:rPr>
              <a:t>》</a:t>
            </a:r>
            <a:r>
              <a:rPr lang="zh-CN" altLang="en-US" sz="2800">
                <a:solidFill>
                  <a:schemeClr val="tx1"/>
                </a:solidFill>
              </a:rPr>
              <a:t>遗曲吟唱。</a:t>
            </a:r>
            <a:endParaRPr lang="zh-CN" altLang="en-US" sz="2800">
              <a:solidFill>
                <a:schemeClr val="tx1"/>
              </a:solidFill>
            </a:endParaRPr>
          </a:p>
        </p:txBody>
      </p:sp>
      <p:sp>
        <p:nvSpPr>
          <p:cNvPr id="4" name="文本框 3"/>
          <p:cNvSpPr txBox="1"/>
          <p:nvPr/>
        </p:nvSpPr>
        <p:spPr>
          <a:xfrm>
            <a:off x="5833979" y="395213"/>
            <a:ext cx="3545305" cy="584775"/>
          </a:xfrm>
          <a:prstGeom prst="rect">
            <a:avLst/>
          </a:prstGeom>
          <a:noFill/>
        </p:spPr>
        <p:txBody>
          <a:bodyPr wrap="square" rtlCol="0">
            <a:spAutoFit/>
          </a:bodyPr>
          <a:lstStyle/>
          <a:p>
            <a:r>
              <a:rPr lang="zh-CN" altLang="en-US" sz="3200">
                <a:latin typeface="黑体" panose="02010609060101010101" pitchFamily="49" charset="-122"/>
                <a:ea typeface="黑体" panose="02010609060101010101" pitchFamily="49" charset="-122"/>
              </a:rPr>
              <a:t>下阕抒怀古之情</a:t>
            </a:r>
            <a:r>
              <a:rPr lang="zh-CN" altLang="en-US"/>
              <a:t>。</a:t>
            </a:r>
          </a:p>
        </p:txBody>
      </p:sp>
    </p:spTree>
    <p:extLst>
      <p:ext uri="{BB962C8B-B14F-4D97-AF65-F5344CB8AC3E}">
        <p14:creationId xmlns:p14="http://schemas.microsoft.com/office/powerpoint/2010/main" val="219090106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文本探究</a:t>
            </a:r>
            <a:endParaRPr lang="zh-CN" altLang="en-US"/>
          </a:p>
        </p:txBody>
      </p:sp>
      <p:sp>
        <p:nvSpPr>
          <p:cNvPr id="3" name="文本占位符 2"/>
          <p:cNvSpPr>
            <a:spLocks noGrp="1"/>
          </p:cNvSpPr>
          <p:nvPr>
            <p:ph type="body" sz="quarter" idx="11"/>
          </p:nvPr>
        </p:nvSpPr>
        <p:spPr/>
        <p:txBody>
          <a:bodyPr/>
          <a:lstStyle/>
          <a:p>
            <a:r>
              <a:rPr lang="en-US" altLang="zh-CN"/>
              <a:t>1</a:t>
            </a:r>
            <a:r>
              <a:rPr lang="zh-CN" altLang="en-US"/>
              <a:t>．品味意象，感受由意象营造的意境。</a:t>
            </a:r>
          </a:p>
          <a:p>
            <a:r>
              <a:rPr lang="zh-CN" altLang="en-US" smtClean="0">
                <a:solidFill>
                  <a:srgbClr val="FF0000"/>
                </a:solidFill>
              </a:rPr>
              <a:t>参考</a:t>
            </a:r>
            <a:r>
              <a:rPr lang="zh-CN" altLang="en-US">
                <a:solidFill>
                  <a:srgbClr val="FF0000"/>
                </a:solidFill>
              </a:rPr>
              <a:t>提示</a:t>
            </a:r>
            <a:r>
              <a:rPr lang="zh-CN" altLang="en-US" smtClean="0">
                <a:solidFill>
                  <a:srgbClr val="FF0000"/>
                </a:solidFill>
              </a:rPr>
              <a:t>：</a:t>
            </a:r>
            <a:endParaRPr lang="en-US" altLang="zh-CN" smtClean="0">
              <a:solidFill>
                <a:srgbClr val="FF0000"/>
              </a:solidFill>
            </a:endParaRPr>
          </a:p>
          <a:p>
            <a:r>
              <a:rPr lang="zh-CN" altLang="en-US" smtClean="0"/>
              <a:t>作者</a:t>
            </a:r>
            <a:r>
              <a:rPr lang="zh-CN" altLang="en-US"/>
              <a:t>临江览胜，既写“澄江”“翠峰”“归帆”，又点“酒旗”，宏观与微象兼有</a:t>
            </a:r>
            <a:r>
              <a:rPr lang="zh-CN" altLang="en-US" smtClean="0"/>
              <a:t>。</a:t>
            </a:r>
            <a:endParaRPr lang="en-US" altLang="zh-CN" smtClean="0"/>
          </a:p>
          <a:p>
            <a:r>
              <a:rPr lang="zh-CN" altLang="en-US" smtClean="0"/>
              <a:t>这</a:t>
            </a:r>
            <a:r>
              <a:rPr lang="zh-CN" altLang="en-US"/>
              <a:t>又是一首怀古之作，上片写景，下片怀古，风物与人事并存。在慨叹六朝旧事时，用了“寒烟衰草凝绿”来抒怀，这是诗歌用形象化描写所表现出来独有的境界和情调。</a:t>
            </a:r>
          </a:p>
        </p:txBody>
      </p:sp>
    </p:spTree>
    <p:extLst>
      <p:ext uri="{BB962C8B-B14F-4D97-AF65-F5344CB8AC3E}">
        <p14:creationId xmlns:p14="http://schemas.microsoft.com/office/powerpoint/2010/main" val="29732297"/>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文本探究</a:t>
            </a:r>
            <a:endParaRPr lang="zh-CN" altLang="en-US"/>
          </a:p>
        </p:txBody>
      </p:sp>
      <p:sp>
        <p:nvSpPr>
          <p:cNvPr id="3" name="文本占位符 2"/>
          <p:cNvSpPr>
            <a:spLocks noGrp="1"/>
          </p:cNvSpPr>
          <p:nvPr>
            <p:ph type="body" sz="quarter" idx="11"/>
          </p:nvPr>
        </p:nvSpPr>
        <p:spPr>
          <a:xfrm>
            <a:off x="954088" y="1365250"/>
            <a:ext cx="6913562" cy="4810125"/>
          </a:xfrm>
        </p:spPr>
        <p:txBody>
          <a:bodyPr/>
          <a:lstStyle/>
          <a:p>
            <a:r>
              <a:rPr lang="en-US" altLang="zh-CN"/>
              <a:t>2.</a:t>
            </a:r>
            <a:r>
              <a:rPr lang="zh-CN" altLang="en-US"/>
              <a:t>知人论世</a:t>
            </a:r>
            <a:r>
              <a:rPr lang="en-US" altLang="zh-CN"/>
              <a:t>,</a:t>
            </a:r>
            <a:r>
              <a:rPr lang="zh-CN" altLang="en-US"/>
              <a:t>领略作者的政治情怀。</a:t>
            </a:r>
          </a:p>
          <a:p>
            <a:r>
              <a:rPr lang="zh-CN" altLang="en-US">
                <a:solidFill>
                  <a:srgbClr val="FF0000"/>
                </a:solidFill>
              </a:rPr>
              <a:t>参考提示</a:t>
            </a:r>
            <a:r>
              <a:rPr lang="en-US" altLang="zh-CN" smtClean="0">
                <a:solidFill>
                  <a:srgbClr val="FF0000"/>
                </a:solidFill>
              </a:rPr>
              <a:t>:</a:t>
            </a:r>
          </a:p>
          <a:p>
            <a:r>
              <a:rPr lang="zh-CN" altLang="en-US" smtClean="0"/>
              <a:t>金陵</a:t>
            </a:r>
            <a:r>
              <a:rPr lang="zh-CN" altLang="en-US"/>
              <a:t>既是六朝古都</a:t>
            </a:r>
            <a:r>
              <a:rPr lang="en-US" altLang="zh-CN"/>
              <a:t>,</a:t>
            </a:r>
            <a:r>
              <a:rPr lang="zh-CN" altLang="en-US"/>
              <a:t>又是王安石生命中的坐标性地点</a:t>
            </a:r>
            <a:r>
              <a:rPr lang="zh-CN" altLang="en-US" smtClean="0"/>
              <a:t>。</a:t>
            </a:r>
            <a:endParaRPr lang="en-US" altLang="zh-CN" smtClean="0"/>
          </a:p>
          <a:p>
            <a:r>
              <a:rPr lang="zh-CN" altLang="en-US" smtClean="0"/>
              <a:t>对</a:t>
            </a:r>
            <a:r>
              <a:rPr lang="zh-CN" altLang="en-US"/>
              <a:t>这座城</a:t>
            </a:r>
            <a:r>
              <a:rPr lang="en-US" altLang="zh-CN"/>
              <a:t>,</a:t>
            </a:r>
            <a:r>
              <a:rPr lang="zh-CN" altLang="en-US"/>
              <a:t>王安石有着非同寻常的情感和感触</a:t>
            </a:r>
            <a:r>
              <a:rPr lang="zh-CN" altLang="en-US" smtClean="0"/>
              <a:t>。</a:t>
            </a:r>
            <a:endParaRPr lang="en-US" altLang="zh-CN" smtClean="0"/>
          </a:p>
          <a:p>
            <a:r>
              <a:rPr lang="zh-CN" altLang="en-US" smtClean="0"/>
              <a:t>一般</a:t>
            </a:r>
            <a:r>
              <a:rPr lang="zh-CN" altLang="en-US"/>
              <a:t>认为这首词写于王安石变法的前</a:t>
            </a:r>
            <a:r>
              <a:rPr lang="en-US" altLang="zh-CN"/>
              <a:t>2</a:t>
            </a:r>
            <a:r>
              <a:rPr lang="zh-CN" altLang="en-US"/>
              <a:t>年</a:t>
            </a:r>
            <a:r>
              <a:rPr lang="en-US" altLang="zh-CN"/>
              <a:t>,</a:t>
            </a:r>
            <a:r>
              <a:rPr lang="zh-CN" altLang="en-US"/>
              <a:t>词中对人事变迁的慨叹</a:t>
            </a:r>
            <a:r>
              <a:rPr lang="en-US" altLang="zh-CN"/>
              <a:t>,</a:t>
            </a:r>
            <a:r>
              <a:rPr lang="zh-CN" altLang="en-US"/>
              <a:t>亦能令人领受到作者“讽今”的政治情怀。</a:t>
            </a:r>
          </a:p>
        </p:txBody>
      </p:sp>
      <p:pic>
        <p:nvPicPr>
          <p:cNvPr id="4" name="图片 3"/>
          <p:cNvPicPr>
            <a:picLocks noChangeAspect="1"/>
          </p:cNvPicPr>
          <p:nvPr/>
        </p:nvPicPr>
        <p:blipFill>
          <a:blip r:embed="rId2"/>
          <a:stretch>
            <a:fillRect/>
          </a:stretch>
        </p:blipFill>
        <p:spPr>
          <a:xfrm>
            <a:off x="7867650" y="1485707"/>
            <a:ext cx="3324225" cy="3357360"/>
          </a:xfrm>
          <a:prstGeom prst="rect">
            <a:avLst/>
          </a:prstGeom>
        </p:spPr>
      </p:pic>
    </p:spTree>
    <p:extLst>
      <p:ext uri="{BB962C8B-B14F-4D97-AF65-F5344CB8AC3E}">
        <p14:creationId xmlns:p14="http://schemas.microsoft.com/office/powerpoint/2010/main" val="346777386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文本探究</a:t>
            </a:r>
            <a:endParaRPr lang="zh-CN" altLang="en-US"/>
          </a:p>
        </p:txBody>
      </p:sp>
      <p:sp>
        <p:nvSpPr>
          <p:cNvPr id="3" name="文本占位符 2"/>
          <p:cNvSpPr>
            <a:spLocks noGrp="1"/>
          </p:cNvSpPr>
          <p:nvPr>
            <p:ph type="body" sz="quarter" idx="11"/>
          </p:nvPr>
        </p:nvSpPr>
        <p:spPr>
          <a:xfrm>
            <a:off x="954088" y="1365250"/>
            <a:ext cx="10363200" cy="1153361"/>
          </a:xfrm>
        </p:spPr>
        <p:txBody>
          <a:bodyPr/>
          <a:lstStyle/>
          <a:p>
            <a:r>
              <a:rPr lang="en-US" altLang="zh-CN"/>
              <a:t>3.</a:t>
            </a:r>
            <a:r>
              <a:rPr lang="zh-CN" altLang="en-US"/>
              <a:t>了解宋词的格调，试比较这首词与作者的</a:t>
            </a:r>
            <a:r>
              <a:rPr lang="en-US" altLang="zh-CN"/>
              <a:t>《</a:t>
            </a:r>
            <a:r>
              <a:rPr lang="zh-CN" altLang="en-US"/>
              <a:t>谒金门</a:t>
            </a:r>
            <a:r>
              <a:rPr lang="en-US" altLang="zh-CN"/>
              <a:t>·</a:t>
            </a:r>
            <a:r>
              <a:rPr lang="zh-CN" altLang="en-US"/>
              <a:t>春又老</a:t>
            </a:r>
            <a:r>
              <a:rPr lang="en-US" altLang="zh-CN"/>
              <a:t>》</a:t>
            </a:r>
            <a:r>
              <a:rPr lang="zh-CN" altLang="en-US"/>
              <a:t>的不同风格，看看两种迥异的风格在同一位诗人身上的呈现效果。</a:t>
            </a:r>
          </a:p>
        </p:txBody>
      </p:sp>
      <p:sp>
        <p:nvSpPr>
          <p:cNvPr id="4" name="文本占位符 2"/>
          <p:cNvSpPr txBox="1"/>
          <p:nvPr/>
        </p:nvSpPr>
        <p:spPr>
          <a:xfrm>
            <a:off x="954088" y="2483519"/>
            <a:ext cx="10363200" cy="2180056"/>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b="1">
                <a:solidFill>
                  <a:srgbClr val="FF0000"/>
                </a:solidFill>
                <a:latin typeface="+mj-ea"/>
                <a:ea typeface="+mj-ea"/>
              </a:rPr>
              <a:t>谒金门</a:t>
            </a:r>
            <a:r>
              <a:rPr lang="en-US" altLang="zh-CN" b="1">
                <a:solidFill>
                  <a:srgbClr val="FF0000"/>
                </a:solidFill>
                <a:latin typeface="+mj-ea"/>
                <a:ea typeface="+mj-ea"/>
              </a:rPr>
              <a:t>·</a:t>
            </a:r>
            <a:r>
              <a:rPr lang="zh-CN" altLang="en-US" b="1">
                <a:solidFill>
                  <a:srgbClr val="FF0000"/>
                </a:solidFill>
                <a:latin typeface="+mj-ea"/>
                <a:ea typeface="+mj-ea"/>
              </a:rPr>
              <a:t>春又</a:t>
            </a:r>
            <a:r>
              <a:rPr lang="zh-CN" altLang="en-US" b="1" smtClean="0">
                <a:solidFill>
                  <a:srgbClr val="FF0000"/>
                </a:solidFill>
                <a:latin typeface="+mj-ea"/>
                <a:ea typeface="+mj-ea"/>
              </a:rPr>
              <a:t>老</a:t>
            </a:r>
            <a:endParaRPr lang="en-US" altLang="zh-CN" b="1" smtClean="0">
              <a:solidFill>
                <a:srgbClr val="FF0000"/>
              </a:solidFill>
              <a:latin typeface="+mj-ea"/>
              <a:ea typeface="+mj-ea"/>
            </a:endParaRPr>
          </a:p>
          <a:p>
            <a:pPr algn="ctr"/>
            <a:r>
              <a:rPr lang="zh-CN" altLang="en-US" sz="2400" smtClean="0">
                <a:latin typeface="华文行楷" panose="02010800040101010101" pitchFamily="2" charset="-122"/>
                <a:ea typeface="华文行楷" panose="02010800040101010101" pitchFamily="2" charset="-122"/>
              </a:rPr>
              <a:t>王安石</a:t>
            </a:r>
          </a:p>
          <a:p>
            <a:pPr algn="ctr"/>
            <a:r>
              <a:rPr lang="zh-CN" altLang="en-US" b="1" smtClean="0">
                <a:latin typeface="+mn-ea"/>
                <a:ea typeface="+mn-ea"/>
              </a:rPr>
              <a:t>春又老，南陌酒香梅小。遍地落花浑不扫，梦回情意悄。</a:t>
            </a:r>
          </a:p>
          <a:p>
            <a:pPr algn="ctr"/>
            <a:r>
              <a:rPr lang="zh-CN" altLang="en-US" b="1" smtClean="0">
                <a:latin typeface="+mn-ea"/>
                <a:ea typeface="+mn-ea"/>
              </a:rPr>
              <a:t>红笺寄与添烦恼，细写相思多少。醉后几行书字小，泪痕都温了。</a:t>
            </a:r>
            <a:endParaRPr lang="zh-CN" altLang="en-US" b="1">
              <a:latin typeface="+mn-ea"/>
              <a:ea typeface="+mn-ea"/>
            </a:endParaRPr>
          </a:p>
        </p:txBody>
      </p:sp>
      <p:sp>
        <p:nvSpPr>
          <p:cNvPr id="5" name="文本占位符 2"/>
          <p:cNvSpPr txBox="1"/>
          <p:nvPr/>
        </p:nvSpPr>
        <p:spPr>
          <a:xfrm>
            <a:off x="660400" y="4557297"/>
            <a:ext cx="10858500" cy="1572125"/>
          </a:xfrm>
          <a:prstGeom prst="rect">
            <a:avLst/>
          </a:prstGeom>
          <a:solidFill>
            <a:srgbClr val="F2C4C4"/>
          </a:solidFill>
          <a:ln>
            <a:solidFill>
              <a:srgbClr val="F2C4C4"/>
            </a:solidFill>
          </a:ln>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参考提示：词至宋代，逐渐摆脱“诗余”的身份，由婉约的风姿派生出豪放的风格。婉约派词委婉细腻，豪放派词大气旷远。这两种风格根据诗人的气质、心心境各有呈现。</a:t>
            </a:r>
          </a:p>
        </p:txBody>
      </p:sp>
    </p:spTree>
    <p:extLst>
      <p:ext uri="{BB962C8B-B14F-4D97-AF65-F5344CB8AC3E}">
        <p14:creationId xmlns:p14="http://schemas.microsoft.com/office/powerpoint/2010/main" val="2118478063"/>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文本探究</a:t>
            </a:r>
            <a:endParaRPr lang="zh-CN" altLang="en-US"/>
          </a:p>
        </p:txBody>
      </p:sp>
      <p:sp>
        <p:nvSpPr>
          <p:cNvPr id="3" name="文本占位符 2"/>
          <p:cNvSpPr>
            <a:spLocks noGrp="1"/>
          </p:cNvSpPr>
          <p:nvPr>
            <p:ph type="body" sz="quarter" idx="11"/>
          </p:nvPr>
        </p:nvSpPr>
        <p:spPr>
          <a:xfrm>
            <a:off x="954088" y="1365250"/>
            <a:ext cx="10363200" cy="1153361"/>
          </a:xfrm>
        </p:spPr>
        <p:txBody>
          <a:bodyPr/>
          <a:lstStyle/>
          <a:p>
            <a:r>
              <a:rPr lang="en-US" altLang="zh-CN"/>
              <a:t>3.</a:t>
            </a:r>
            <a:r>
              <a:rPr lang="zh-CN" altLang="en-US"/>
              <a:t>了解宋词的格调，试比较这首词与作者的</a:t>
            </a:r>
            <a:r>
              <a:rPr lang="en-US" altLang="zh-CN"/>
              <a:t>《</a:t>
            </a:r>
            <a:r>
              <a:rPr lang="zh-CN" altLang="en-US"/>
              <a:t>谒金门</a:t>
            </a:r>
            <a:r>
              <a:rPr lang="en-US" altLang="zh-CN"/>
              <a:t>·</a:t>
            </a:r>
            <a:r>
              <a:rPr lang="zh-CN" altLang="en-US"/>
              <a:t>春又老</a:t>
            </a:r>
            <a:r>
              <a:rPr lang="en-US" altLang="zh-CN"/>
              <a:t>》</a:t>
            </a:r>
            <a:r>
              <a:rPr lang="zh-CN" altLang="en-US"/>
              <a:t>的不同风格，看看两种迥异的风格在同一位诗人身上的呈现效果。</a:t>
            </a:r>
          </a:p>
        </p:txBody>
      </p:sp>
      <p:sp>
        <p:nvSpPr>
          <p:cNvPr id="6" name="文本占位符 2"/>
          <p:cNvSpPr txBox="1"/>
          <p:nvPr/>
        </p:nvSpPr>
        <p:spPr>
          <a:xfrm>
            <a:off x="954088" y="2520282"/>
            <a:ext cx="10363200" cy="3613818"/>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思考要点：</a:t>
            </a:r>
          </a:p>
          <a:p>
            <a:r>
              <a:rPr lang="zh-CN" altLang="en-US"/>
              <a:t>①意象：找出两首词中的意象，一一</a:t>
            </a:r>
            <a:r>
              <a:rPr lang="zh-CN" altLang="en-US" smtClean="0"/>
              <a:t>品味</a:t>
            </a:r>
            <a:endParaRPr lang="en-US" altLang="zh-CN" smtClean="0"/>
          </a:p>
          <a:p>
            <a:r>
              <a:rPr lang="zh-CN" altLang="en-US" smtClean="0"/>
              <a:t>②</a:t>
            </a:r>
            <a:r>
              <a:rPr lang="zh-CN" altLang="en-US"/>
              <a:t>意境</a:t>
            </a:r>
            <a:r>
              <a:rPr lang="zh-CN" altLang="en-US" smtClean="0"/>
              <a:t>：将</a:t>
            </a:r>
            <a:r>
              <a:rPr lang="zh-CN" altLang="en-US"/>
              <a:t>同一首词中的意象组合起来品味，感受词的整体意境和格调。</a:t>
            </a:r>
          </a:p>
          <a:p>
            <a:r>
              <a:rPr lang="zh-CN" altLang="en-US"/>
              <a:t>③</a:t>
            </a:r>
            <a:r>
              <a:rPr lang="zh-CN" altLang="en-US" smtClean="0"/>
              <a:t>心境：查阅</a:t>
            </a:r>
            <a:r>
              <a:rPr lang="zh-CN" altLang="en-US"/>
              <a:t>相关资料，了解两首词的写作背景，试分析同一位作者在不同背景下写出不同风格的词的创作心境。</a:t>
            </a:r>
          </a:p>
        </p:txBody>
      </p:sp>
    </p:spTree>
    <p:extLst>
      <p:ext uri="{BB962C8B-B14F-4D97-AF65-F5344CB8AC3E}">
        <p14:creationId xmlns:p14="http://schemas.microsoft.com/office/powerpoint/2010/main" val="2931634837"/>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607929"/>
          </a:xfrm>
        </p:spPr>
        <p:txBody>
          <a:bodyPr/>
          <a:lstStyle/>
          <a:p>
            <a:r>
              <a:rPr lang="en-US" altLang="zh-CN" smtClean="0"/>
              <a:t>4</a:t>
            </a:r>
            <a:r>
              <a:rPr lang="zh-CN" altLang="en-US" smtClean="0"/>
              <a:t>、鉴赏</a:t>
            </a:r>
            <a:r>
              <a:rPr lang="zh-CN" altLang="en-US"/>
              <a:t>这首词上片“千里澄江似练，翠峰如簇”。</a:t>
            </a:r>
          </a:p>
        </p:txBody>
      </p:sp>
      <p:sp>
        <p:nvSpPr>
          <p:cNvPr id="4" name="文本占位符 2"/>
          <p:cNvSpPr txBox="1"/>
          <p:nvPr/>
        </p:nvSpPr>
        <p:spPr>
          <a:xfrm>
            <a:off x="706438" y="17742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b="1">
                <a:solidFill>
                  <a:srgbClr val="FF0000"/>
                </a:solidFill>
              </a:rPr>
              <a:t>①承上启下。</a:t>
            </a:r>
            <a:r>
              <a:rPr lang="zh-CN" altLang="en-US"/>
              <a:t>“千里”二字，上承首句“登临送目”登高远望即可纵目千里；下启“澄江似练，翠峰如簇”的大全景扫描，景象开阔高远</a:t>
            </a:r>
            <a:r>
              <a:rPr lang="zh-CN" altLang="en-US" smtClean="0"/>
              <a:t>。</a:t>
            </a:r>
            <a:endParaRPr lang="en-US" altLang="zh-CN" smtClean="0"/>
          </a:p>
          <a:p>
            <a:pPr>
              <a:lnSpc>
                <a:spcPct val="150000"/>
              </a:lnSpc>
            </a:pPr>
            <a:r>
              <a:rPr lang="zh-CN" altLang="en-US" b="1" smtClean="0">
                <a:solidFill>
                  <a:srgbClr val="FF0000"/>
                </a:solidFill>
              </a:rPr>
              <a:t>②</a:t>
            </a:r>
            <a:r>
              <a:rPr lang="zh-CN" altLang="en-US" b="1">
                <a:solidFill>
                  <a:srgbClr val="FF0000"/>
                </a:solidFill>
              </a:rPr>
              <a:t>使用了比喻的修辞手法。</a:t>
            </a:r>
            <a:r>
              <a:rPr lang="zh-CN" altLang="en-US"/>
              <a:t>把长江比作“白练”，生动地体现出长江蜿蜒澄澈的特点；把翠峰比作“箭头”，突出翠峰起伏绵延的特点</a:t>
            </a:r>
            <a:r>
              <a:rPr lang="zh-CN" altLang="en-US" smtClean="0"/>
              <a:t>。</a:t>
            </a:r>
            <a:endParaRPr lang="zh-CN" altLang="en-US"/>
          </a:p>
        </p:txBody>
      </p:sp>
    </p:spTree>
    <p:extLst>
      <p:ext uri="{BB962C8B-B14F-4D97-AF65-F5344CB8AC3E}">
        <p14:creationId xmlns:p14="http://schemas.microsoft.com/office/powerpoint/2010/main" val="105943238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607929"/>
          </a:xfrm>
        </p:spPr>
        <p:txBody>
          <a:bodyPr/>
          <a:lstStyle/>
          <a:p>
            <a:r>
              <a:rPr lang="en-US" altLang="zh-CN" smtClean="0"/>
              <a:t>4</a:t>
            </a:r>
            <a:r>
              <a:rPr lang="zh-CN" altLang="en-US" smtClean="0"/>
              <a:t>、鉴赏</a:t>
            </a:r>
            <a:r>
              <a:rPr lang="zh-CN" altLang="en-US"/>
              <a:t>这首词上片“千里澄江似练，翠峰如簇”。</a:t>
            </a:r>
          </a:p>
        </p:txBody>
      </p:sp>
      <p:sp>
        <p:nvSpPr>
          <p:cNvPr id="4" name="文本占位符 2"/>
          <p:cNvSpPr txBox="1"/>
          <p:nvPr/>
        </p:nvSpPr>
        <p:spPr>
          <a:xfrm>
            <a:off x="706438" y="17742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b="1" smtClean="0">
                <a:solidFill>
                  <a:srgbClr val="FF0000"/>
                </a:solidFill>
              </a:rPr>
              <a:t>③</a:t>
            </a:r>
            <a:r>
              <a:rPr lang="zh-CN" altLang="en-US" b="1">
                <a:solidFill>
                  <a:srgbClr val="FF0000"/>
                </a:solidFill>
              </a:rPr>
              <a:t>运用典故。</a:t>
            </a:r>
            <a:r>
              <a:rPr lang="zh-CN" altLang="en-US"/>
              <a:t>“澄江似练”化用谢眺诗句“澄江静如练”，体现了长江降江水清澈、环境静谧的特点</a:t>
            </a:r>
            <a:r>
              <a:rPr lang="zh-CN" altLang="en-US" smtClean="0"/>
              <a:t>。</a:t>
            </a:r>
            <a:endParaRPr lang="en-US" altLang="zh-CN" smtClean="0"/>
          </a:p>
          <a:p>
            <a:pPr>
              <a:lnSpc>
                <a:spcPct val="150000"/>
              </a:lnSpc>
            </a:pPr>
            <a:r>
              <a:rPr lang="zh-CN" altLang="en-US" b="1" smtClean="0">
                <a:solidFill>
                  <a:srgbClr val="FF0000"/>
                </a:solidFill>
              </a:rPr>
              <a:t>④</a:t>
            </a:r>
            <a:r>
              <a:rPr lang="zh-CN" altLang="en-US" b="1">
                <a:solidFill>
                  <a:srgbClr val="FF0000"/>
                </a:solidFill>
              </a:rPr>
              <a:t>运用了对偶的修辞手法。</a:t>
            </a:r>
            <a:r>
              <a:rPr lang="zh-CN" altLang="en-US"/>
              <a:t>“澄江似练”在此与“翠峰如簇”相对，构图上以曲线绵延与散点铺展相映成趣。既有平面的铺展，又有立体的呈现，一幅金陵锦绣江山图展现眼前。</a:t>
            </a:r>
          </a:p>
        </p:txBody>
      </p:sp>
    </p:spTree>
    <p:extLst>
      <p:ext uri="{BB962C8B-B14F-4D97-AF65-F5344CB8AC3E}">
        <p14:creationId xmlns:p14="http://schemas.microsoft.com/office/powerpoint/2010/main" val="147782645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607929"/>
          </a:xfrm>
        </p:spPr>
        <p:txBody>
          <a:bodyPr/>
          <a:lstStyle/>
          <a:p>
            <a:r>
              <a:rPr lang="en-US" altLang="zh-CN" smtClean="0"/>
              <a:t>5.</a:t>
            </a:r>
            <a:r>
              <a:rPr lang="zh-CN" altLang="en-US"/>
              <a:t>简要分析上阕写景句写法上的特点。</a:t>
            </a:r>
          </a:p>
        </p:txBody>
      </p:sp>
      <p:sp>
        <p:nvSpPr>
          <p:cNvPr id="4" name="文本占位符 2"/>
          <p:cNvSpPr txBox="1"/>
          <p:nvPr/>
        </p:nvSpPr>
        <p:spPr>
          <a:xfrm>
            <a:off x="706438" y="17742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①运用比喻，对偶的修辞手法。</a:t>
            </a:r>
            <a:r>
              <a:rPr lang="zh-CN" altLang="en-US"/>
              <a:t>“澄江似练，翠峰如簇”，生动地体现出长江蜿蜒澄澈、翠峰起伏绵延的特点</a:t>
            </a:r>
            <a:r>
              <a:rPr lang="zh-CN" altLang="en-US" smtClean="0"/>
              <a:t>。</a:t>
            </a:r>
            <a:endParaRPr lang="en-US" altLang="zh-CN" smtClean="0"/>
          </a:p>
          <a:p>
            <a:r>
              <a:rPr lang="zh-CN" altLang="en-US" smtClean="0">
                <a:solidFill>
                  <a:srgbClr val="FF0000"/>
                </a:solidFill>
              </a:rPr>
              <a:t>②</a:t>
            </a:r>
            <a:r>
              <a:rPr lang="zh-CN" altLang="en-US">
                <a:solidFill>
                  <a:srgbClr val="FF0000"/>
                </a:solidFill>
              </a:rPr>
              <a:t>动静结合。</a:t>
            </a:r>
            <a:r>
              <a:rPr lang="zh-CN" altLang="en-US"/>
              <a:t>静景：澄江似练，翠峰如簇。动景：帆船在夕阳往来穿梭，西风起处，斜插的酒旗在小街飘扬。表现了画面的生动传神</a:t>
            </a:r>
            <a:r>
              <a:rPr lang="zh-CN" altLang="en-US" smtClean="0"/>
              <a:t>。</a:t>
            </a:r>
            <a:endParaRPr lang="en-US" altLang="zh-CN" smtClean="0"/>
          </a:p>
          <a:p>
            <a:r>
              <a:rPr lang="zh-CN" altLang="en-US" smtClean="0">
                <a:solidFill>
                  <a:srgbClr val="FF0000"/>
                </a:solidFill>
              </a:rPr>
              <a:t>③</a:t>
            </a:r>
            <a:r>
              <a:rPr lang="zh-CN" altLang="en-US">
                <a:solidFill>
                  <a:srgbClr val="FF0000"/>
                </a:solidFill>
              </a:rPr>
              <a:t>景物色彩多样。</a:t>
            </a:r>
            <a:r>
              <a:rPr lang="zh-CN" altLang="en-US"/>
              <a:t>“画船”之彩，“星河”之银，鹭鸟之白，画图难足，表现了画面的绚丽秀美</a:t>
            </a:r>
            <a:r>
              <a:rPr lang="zh-CN" altLang="en-US" smtClean="0"/>
              <a:t>。</a:t>
            </a:r>
            <a:endParaRPr lang="en-US" altLang="zh-CN" smtClean="0"/>
          </a:p>
          <a:p>
            <a:r>
              <a:rPr lang="zh-CN" altLang="en-US" smtClean="0">
                <a:solidFill>
                  <a:srgbClr val="FF0000"/>
                </a:solidFill>
              </a:rPr>
              <a:t>④</a:t>
            </a:r>
            <a:r>
              <a:rPr lang="zh-CN" altLang="en-US">
                <a:solidFill>
                  <a:srgbClr val="FF0000"/>
                </a:solidFill>
              </a:rPr>
              <a:t>远近结合。</a:t>
            </a:r>
            <a:r>
              <a:rPr lang="zh-CN" altLang="en-US"/>
              <a:t>远景：“澄江”“翠峰”“残阳”“星河”。近景：“归帆”“酒旗”“彩舟”“白鹭”。远近结合，画面更具有层次感。</a:t>
            </a:r>
          </a:p>
        </p:txBody>
      </p:sp>
    </p:spTree>
    <p:extLst>
      <p:ext uri="{BB962C8B-B14F-4D97-AF65-F5344CB8AC3E}">
        <p14:creationId xmlns:p14="http://schemas.microsoft.com/office/powerpoint/2010/main" val="2784900396"/>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导入</a:t>
            </a:r>
            <a:endParaRPr lang="zh-CN" altLang="en-US"/>
          </a:p>
        </p:txBody>
      </p:sp>
      <p:sp>
        <p:nvSpPr>
          <p:cNvPr id="3" name="文本占位符 2"/>
          <p:cNvSpPr>
            <a:spLocks noGrp="1"/>
          </p:cNvSpPr>
          <p:nvPr>
            <p:ph type="body" sz="quarter" idx="11"/>
          </p:nvPr>
        </p:nvSpPr>
        <p:spPr>
          <a:xfrm>
            <a:off x="954088" y="1365250"/>
            <a:ext cx="4475162" cy="4810125"/>
          </a:xfrm>
        </p:spPr>
        <p:txBody>
          <a:bodyPr/>
          <a:lstStyle/>
          <a:p>
            <a:pPr>
              <a:lnSpc>
                <a:spcPct val="130000"/>
              </a:lnSpc>
            </a:pPr>
            <a:r>
              <a:rPr lang="zh-CN" altLang="en-US" smtClean="0"/>
              <a:t>自古以来</a:t>
            </a:r>
            <a:r>
              <a:rPr lang="zh-CN" altLang="en-US"/>
              <a:t>，历代文人志士所写的咏史怀古诗词以其不朽的艺术魅力深受人们喜爱，流传千古。今天我们学习王安石</a:t>
            </a:r>
            <a:r>
              <a:rPr lang="en-US" altLang="zh-CN"/>
              <a:t>《</a:t>
            </a:r>
            <a:r>
              <a:rPr lang="zh-CN" altLang="en-US"/>
              <a:t>桂枝香</a:t>
            </a:r>
            <a:r>
              <a:rPr lang="en-US" altLang="zh-CN"/>
              <a:t>•</a:t>
            </a:r>
            <a:r>
              <a:rPr lang="zh-CN" altLang="en-US"/>
              <a:t>金陵怀古</a:t>
            </a:r>
            <a:r>
              <a:rPr lang="en-US" altLang="zh-CN"/>
              <a:t>》</a:t>
            </a:r>
            <a:r>
              <a:rPr lang="zh-CN" altLang="en-US"/>
              <a:t>这首词，感受一下它的艺术魅力。</a:t>
            </a:r>
          </a:p>
          <a:p>
            <a:pPr>
              <a:lnSpc>
                <a:spcPct val="130000"/>
              </a:lnSpc>
            </a:pPr>
            <a:endParaRPr lang="zh-CN" altLang="en-US"/>
          </a:p>
        </p:txBody>
      </p:sp>
      <p:pic>
        <p:nvPicPr>
          <p:cNvPr id="6" name="图片 5"/>
          <p:cNvPicPr>
            <a:picLocks noChangeAspect="1"/>
          </p:cNvPicPr>
          <p:nvPr/>
        </p:nvPicPr>
        <p:blipFill>
          <a:blip r:embed="rId2"/>
          <a:stretch>
            <a:fillRect/>
          </a:stretch>
        </p:blipFill>
        <p:spPr>
          <a:xfrm flipH="1">
            <a:off x="6200963" y="1130771"/>
            <a:ext cx="4438273" cy="4389500"/>
          </a:xfrm>
          <a:prstGeom prst="rect">
            <a:avLst/>
          </a:prstGeom>
        </p:spPr>
      </p:pic>
    </p:spTree>
    <p:extLst>
      <p:ext uri="{BB962C8B-B14F-4D97-AF65-F5344CB8AC3E}">
        <p14:creationId xmlns:p14="http://schemas.microsoft.com/office/powerpoint/2010/main" val="88798317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987258"/>
          </a:xfrm>
        </p:spPr>
        <p:txBody>
          <a:bodyPr/>
          <a:lstStyle/>
          <a:p>
            <a:r>
              <a:rPr lang="en-US" altLang="zh-CN" smtClean="0"/>
              <a:t>6.“</a:t>
            </a:r>
            <a:r>
              <a:rPr lang="zh-CN" altLang="en-US"/>
              <a:t>念往昔，繁华竞逐，叹门外楼头，悲恨相续”运用了什么表现手法？请简要</a:t>
            </a:r>
            <a:r>
              <a:rPr lang="zh-CN" altLang="en-US" smtClean="0"/>
              <a:t>分析</a:t>
            </a:r>
            <a:r>
              <a:rPr lang="zh-CN" altLang="en-US"/>
              <a:t>。</a:t>
            </a:r>
          </a:p>
        </p:txBody>
      </p:sp>
      <p:sp>
        <p:nvSpPr>
          <p:cNvPr id="4" name="文本占位符 2"/>
          <p:cNvSpPr txBox="1"/>
          <p:nvPr/>
        </p:nvSpPr>
        <p:spPr>
          <a:xfrm>
            <a:off x="706438" y="22441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①以虚衬实，虚实结合。</a:t>
            </a:r>
            <a:r>
              <a:rPr lang="zh-CN" altLang="en-US"/>
              <a:t>一个“念”子，作者的视角从现实的深秋美景，转入了对历史的思索。以六朝的达官贵人争着过繁华的生活与破亡现实形成鲜明对比，抒发物是人非之叹</a:t>
            </a:r>
            <a:r>
              <a:rPr lang="zh-CN" altLang="en-US" smtClean="0"/>
              <a:t>。</a:t>
            </a:r>
            <a:endParaRPr lang="en-US" altLang="zh-CN" smtClean="0"/>
          </a:p>
          <a:p>
            <a:r>
              <a:rPr lang="zh-CN" altLang="en-US" smtClean="0">
                <a:solidFill>
                  <a:srgbClr val="FF0000"/>
                </a:solidFill>
              </a:rPr>
              <a:t>②</a:t>
            </a:r>
            <a:r>
              <a:rPr lang="zh-CN" altLang="en-US">
                <a:solidFill>
                  <a:srgbClr val="FF0000"/>
                </a:solidFill>
              </a:rPr>
              <a:t>用典。</a:t>
            </a:r>
            <a:r>
              <a:rPr lang="zh-CN" altLang="en-US"/>
              <a:t>“叹门外楼头，悲恨相续”使用了典故。陈后主因为荒淫而亡国，那么这种“悲恨相续”六朝天子倒台迅速，相继亡国。正是这种穷奢极欲、贪图享乐、不思进取的作法才造成了国破家残，败亡相续的后果！暗示了当朝有可能延续陈后主的老路，重蹈覆辙。</a:t>
            </a:r>
          </a:p>
        </p:txBody>
      </p:sp>
    </p:spTree>
    <p:extLst>
      <p:ext uri="{BB962C8B-B14F-4D97-AF65-F5344CB8AC3E}">
        <p14:creationId xmlns:p14="http://schemas.microsoft.com/office/powerpoint/2010/main" val="392797243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987258"/>
          </a:xfrm>
        </p:spPr>
        <p:txBody>
          <a:bodyPr/>
          <a:lstStyle/>
          <a:p>
            <a:r>
              <a:rPr lang="en-US" altLang="zh-CN"/>
              <a:t>7.“</a:t>
            </a:r>
            <a:r>
              <a:rPr lang="zh-CN" altLang="en-US"/>
              <a:t>六朝旧事随流水，但寒烟衰草凝绿”表达了作者怎样的思想感情？</a:t>
            </a:r>
          </a:p>
        </p:txBody>
      </p:sp>
      <p:sp>
        <p:nvSpPr>
          <p:cNvPr id="4" name="文本占位符 2"/>
          <p:cNvSpPr txBox="1"/>
          <p:nvPr/>
        </p:nvSpPr>
        <p:spPr>
          <a:xfrm>
            <a:off x="706438" y="22441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①时光流逝之叹。</a:t>
            </a:r>
            <a:r>
              <a:rPr lang="zh-CN" altLang="en-US"/>
              <a:t>繁盛的六朝及六朝的兴亡随着时间历史的长河已经消失了</a:t>
            </a:r>
            <a:r>
              <a:rPr lang="zh-CN" altLang="en-US" smtClean="0"/>
              <a:t>。</a:t>
            </a:r>
            <a:endParaRPr lang="en-US" altLang="zh-CN" smtClean="0"/>
          </a:p>
          <a:p>
            <a:r>
              <a:rPr lang="zh-CN" altLang="en-US" smtClean="0">
                <a:solidFill>
                  <a:srgbClr val="FF0000"/>
                </a:solidFill>
              </a:rPr>
              <a:t>②</a:t>
            </a:r>
            <a:r>
              <a:rPr lang="zh-CN" altLang="en-US">
                <a:solidFill>
                  <a:srgbClr val="FF0000"/>
                </a:solidFill>
              </a:rPr>
              <a:t>物是人非之叹。</a:t>
            </a:r>
            <a:r>
              <a:rPr lang="zh-CN" altLang="en-US"/>
              <a:t>只剩下寒烟惨淡、绿草衰黄，睹物思人，望物兴叹。</a:t>
            </a:r>
          </a:p>
        </p:txBody>
      </p:sp>
    </p:spTree>
    <p:extLst>
      <p:ext uri="{BB962C8B-B14F-4D97-AF65-F5344CB8AC3E}">
        <p14:creationId xmlns:p14="http://schemas.microsoft.com/office/powerpoint/2010/main" val="247088431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987258"/>
          </a:xfrm>
        </p:spPr>
        <p:txBody>
          <a:bodyPr/>
          <a:lstStyle/>
          <a:p>
            <a:r>
              <a:rPr lang="en-US" altLang="zh-CN" smtClean="0"/>
              <a:t>8.</a:t>
            </a:r>
            <a:r>
              <a:rPr lang="zh-CN" altLang="en-US"/>
              <a:t>结合作品，对下片 “至今商女，时时犹唱，</a:t>
            </a:r>
            <a:r>
              <a:rPr lang="en-US" altLang="zh-CN"/>
              <a:t>《</a:t>
            </a:r>
            <a:r>
              <a:rPr lang="zh-CN" altLang="en-US"/>
              <a:t>后庭</a:t>
            </a:r>
            <a:r>
              <a:rPr lang="en-US" altLang="zh-CN"/>
              <a:t>》</a:t>
            </a:r>
            <a:r>
              <a:rPr lang="zh-CN" altLang="en-US"/>
              <a:t>遗曲”加以赏析。</a:t>
            </a:r>
          </a:p>
        </p:txBody>
      </p:sp>
      <p:sp>
        <p:nvSpPr>
          <p:cNvPr id="4" name="文本占位符 2"/>
          <p:cNvSpPr txBox="1"/>
          <p:nvPr/>
        </p:nvSpPr>
        <p:spPr>
          <a:xfrm>
            <a:off x="706438" y="22441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①运用典故。</a:t>
            </a:r>
            <a:r>
              <a:rPr lang="zh-CN" altLang="en-US"/>
              <a:t>作者化用杜牧</a:t>
            </a:r>
            <a:r>
              <a:rPr lang="en-US" altLang="zh-CN"/>
              <a:t>《</a:t>
            </a:r>
            <a:r>
              <a:rPr lang="zh-CN" altLang="en-US"/>
              <a:t>泊秦淮</a:t>
            </a:r>
            <a:r>
              <a:rPr lang="en-US" altLang="zh-CN"/>
              <a:t>》</a:t>
            </a:r>
            <a:r>
              <a:rPr lang="zh-CN" altLang="en-US"/>
              <a:t>中的“商女不知亡国恨，隔江犹唱</a:t>
            </a:r>
            <a:r>
              <a:rPr lang="en-US" altLang="zh-CN"/>
              <a:t>《</a:t>
            </a:r>
            <a:r>
              <a:rPr lang="zh-CN" altLang="en-US"/>
              <a:t>后庭花</a:t>
            </a:r>
            <a:r>
              <a:rPr lang="en-US" altLang="zh-CN"/>
              <a:t>》”</a:t>
            </a:r>
            <a:r>
              <a:rPr lang="zh-CN" altLang="en-US"/>
              <a:t>的诗意，指出六朝亡国的教训已被人们忘记了</a:t>
            </a:r>
            <a:r>
              <a:rPr lang="zh-CN" altLang="en-US" smtClean="0"/>
              <a:t>。</a:t>
            </a:r>
            <a:endParaRPr lang="en-US" altLang="zh-CN" smtClean="0"/>
          </a:p>
          <a:p>
            <a:r>
              <a:rPr lang="zh-CN" altLang="en-US" smtClean="0">
                <a:solidFill>
                  <a:srgbClr val="FF0000"/>
                </a:solidFill>
              </a:rPr>
              <a:t>②</a:t>
            </a:r>
            <a:r>
              <a:rPr lang="zh-CN" altLang="en-US">
                <a:solidFill>
                  <a:srgbClr val="FF0000"/>
                </a:solidFill>
              </a:rPr>
              <a:t>借古讽今。</a:t>
            </a:r>
            <a:r>
              <a:rPr lang="zh-CN" altLang="en-US"/>
              <a:t>委婉地劝告宋统治者莫蹈六朝灭亡覆辙，应励精图治，富国强兵，抵御外患</a:t>
            </a:r>
            <a:r>
              <a:rPr lang="zh-CN" altLang="en-US" smtClean="0"/>
              <a:t>。</a:t>
            </a:r>
            <a:endParaRPr lang="en-US" altLang="zh-CN" smtClean="0"/>
          </a:p>
          <a:p>
            <a:r>
              <a:rPr lang="zh-CN" altLang="en-US" smtClean="0">
                <a:solidFill>
                  <a:srgbClr val="FF0000"/>
                </a:solidFill>
              </a:rPr>
              <a:t>③</a:t>
            </a:r>
            <a:r>
              <a:rPr lang="zh-CN" altLang="en-US">
                <a:solidFill>
                  <a:srgbClr val="FF0000"/>
                </a:solidFill>
              </a:rPr>
              <a:t>卒章显志。</a:t>
            </a:r>
            <a:r>
              <a:rPr lang="zh-CN" altLang="en-US"/>
              <a:t>用此三句作结尾，寓意深刻，催人警醒。表达了诗人对国家民族命运前途的关注和焦急心情。</a:t>
            </a:r>
          </a:p>
        </p:txBody>
      </p:sp>
    </p:spTree>
    <p:extLst>
      <p:ext uri="{BB962C8B-B14F-4D97-AF65-F5344CB8AC3E}">
        <p14:creationId xmlns:p14="http://schemas.microsoft.com/office/powerpoint/2010/main" val="265461113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618289"/>
          </a:xfrm>
        </p:spPr>
        <p:txBody>
          <a:bodyPr/>
          <a:lstStyle/>
          <a:p>
            <a:r>
              <a:rPr lang="en-US" altLang="zh-CN" smtClean="0"/>
              <a:t>9.</a:t>
            </a:r>
            <a:r>
              <a:rPr lang="zh-CN" altLang="en-US"/>
              <a:t>下片抒发的这种悲愤的情感与上片的景之间有怎样的关系？</a:t>
            </a:r>
          </a:p>
        </p:txBody>
      </p:sp>
      <p:sp>
        <p:nvSpPr>
          <p:cNvPr id="4" name="文本占位符 2"/>
          <p:cNvSpPr txBox="1"/>
          <p:nvPr/>
        </p:nvSpPr>
        <p:spPr>
          <a:xfrm>
            <a:off x="706438" y="2244170"/>
            <a:ext cx="10858500" cy="461383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a:t>①上片的秋景凄凉萧瑟为为下片抒发悲愤之情做了</a:t>
            </a:r>
            <a:r>
              <a:rPr lang="zh-CN" altLang="en-US" b="1">
                <a:solidFill>
                  <a:srgbClr val="FF0000"/>
                </a:solidFill>
              </a:rPr>
              <a:t>铺垫</a:t>
            </a:r>
            <a:r>
              <a:rPr lang="zh-CN" altLang="en-US" smtClean="0"/>
              <a:t>；</a:t>
            </a:r>
            <a:endParaRPr lang="en-US" altLang="zh-CN" smtClean="0"/>
          </a:p>
          <a:p>
            <a:pPr>
              <a:lnSpc>
                <a:spcPct val="150000"/>
              </a:lnSpc>
            </a:pPr>
            <a:r>
              <a:rPr lang="zh-CN" altLang="en-US" smtClean="0"/>
              <a:t>②</a:t>
            </a:r>
            <a:r>
              <a:rPr lang="zh-CN" altLang="en-US"/>
              <a:t>上片秋景中流露出作者对金陵江山的热爱之情，属于乐景，不忍心这样的美景有朝一日像六朝那样繁华流尽，属于哀情，所以景和情之间构成了反衬，是</a:t>
            </a:r>
            <a:r>
              <a:rPr lang="zh-CN" altLang="en-US" b="1">
                <a:solidFill>
                  <a:srgbClr val="FF0000"/>
                </a:solidFill>
              </a:rPr>
              <a:t>乐景衬哀情</a:t>
            </a:r>
            <a:r>
              <a:rPr lang="zh-CN" altLang="en-US"/>
              <a:t>。</a:t>
            </a:r>
          </a:p>
        </p:txBody>
      </p:sp>
    </p:spTree>
    <p:extLst>
      <p:ext uri="{BB962C8B-B14F-4D97-AF65-F5344CB8AC3E}">
        <p14:creationId xmlns:p14="http://schemas.microsoft.com/office/powerpoint/2010/main" val="525046152"/>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诗歌</a:t>
            </a:r>
            <a:r>
              <a:rPr lang="zh-CN" altLang="en-US" smtClean="0"/>
              <a:t>探究</a:t>
            </a:r>
            <a:endParaRPr lang="zh-CN" altLang="en-US"/>
          </a:p>
        </p:txBody>
      </p:sp>
      <p:sp>
        <p:nvSpPr>
          <p:cNvPr id="3" name="文本占位符 2"/>
          <p:cNvSpPr>
            <a:spLocks noGrp="1"/>
          </p:cNvSpPr>
          <p:nvPr>
            <p:ph type="body" sz="quarter" idx="11"/>
          </p:nvPr>
        </p:nvSpPr>
        <p:spPr>
          <a:xfrm>
            <a:off x="706438" y="1130300"/>
            <a:ext cx="10699499" cy="618289"/>
          </a:xfrm>
        </p:spPr>
        <p:txBody>
          <a:bodyPr/>
          <a:lstStyle/>
          <a:p>
            <a:r>
              <a:rPr lang="en-US" altLang="zh-CN" smtClean="0"/>
              <a:t>10</a:t>
            </a:r>
            <a:r>
              <a:rPr lang="zh-CN" altLang="zh-CN" smtClean="0"/>
              <a:t>．</a:t>
            </a:r>
            <a:r>
              <a:rPr lang="zh-CN" altLang="zh-CN"/>
              <a:t>这首词采用借古讽今的手法，表达了作者什么样的思想感情</a:t>
            </a:r>
            <a:r>
              <a:rPr lang="en-US" altLang="zh-CN"/>
              <a:t>? </a:t>
            </a:r>
            <a:endParaRPr lang="zh-CN" altLang="zh-CN"/>
          </a:p>
        </p:txBody>
      </p:sp>
      <p:sp>
        <p:nvSpPr>
          <p:cNvPr id="4" name="文本占位符 2"/>
          <p:cNvSpPr txBox="1"/>
          <p:nvPr/>
        </p:nvSpPr>
        <p:spPr>
          <a:xfrm>
            <a:off x="706438" y="1971455"/>
            <a:ext cx="10858500" cy="3611198"/>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a:t>①</a:t>
            </a:r>
            <a:r>
              <a:rPr lang="zh-CN" altLang="en-US" b="1">
                <a:solidFill>
                  <a:srgbClr val="FF0000"/>
                </a:solidFill>
              </a:rPr>
              <a:t>悲叹</a:t>
            </a:r>
            <a:r>
              <a:rPr lang="zh-CN" altLang="en-US"/>
              <a:t>六朝统治集团奢侈荒淫导致覆亡的历史</a:t>
            </a:r>
            <a:r>
              <a:rPr lang="zh-CN" altLang="en-US" smtClean="0"/>
              <a:t>；</a:t>
            </a:r>
            <a:endParaRPr lang="en-US" altLang="zh-CN" smtClean="0"/>
          </a:p>
          <a:p>
            <a:pPr>
              <a:lnSpc>
                <a:spcPct val="150000"/>
              </a:lnSpc>
            </a:pPr>
            <a:r>
              <a:rPr lang="zh-CN" altLang="en-US" smtClean="0"/>
              <a:t>②</a:t>
            </a:r>
            <a:r>
              <a:rPr lang="zh-CN" altLang="en-US" b="1">
                <a:solidFill>
                  <a:srgbClr val="FF0000"/>
                </a:solidFill>
              </a:rPr>
              <a:t>批评</a:t>
            </a:r>
            <a:r>
              <a:rPr lang="zh-CN" altLang="en-US"/>
              <a:t>人们忘记六朝亡国的教训</a:t>
            </a:r>
            <a:r>
              <a:rPr lang="en-US" altLang="zh-CN"/>
              <a:t>(</a:t>
            </a:r>
            <a:r>
              <a:rPr lang="zh-CN" altLang="en-US"/>
              <a:t>千古以来，人们登高凭吊，不过是空发兴亡的感慨；商女至今犹唱</a:t>
            </a:r>
            <a:r>
              <a:rPr lang="en-US" altLang="zh-CN"/>
              <a:t>《</a:t>
            </a:r>
            <a:r>
              <a:rPr lang="zh-CN" altLang="en-US"/>
              <a:t>后庭</a:t>
            </a:r>
            <a:r>
              <a:rPr lang="en-US" altLang="zh-CN"/>
              <a:t>》</a:t>
            </a:r>
            <a:r>
              <a:rPr lang="zh-CN" altLang="en-US"/>
              <a:t>遗曲</a:t>
            </a:r>
            <a:r>
              <a:rPr lang="en-US" altLang="zh-CN"/>
              <a:t>)</a:t>
            </a:r>
            <a:r>
              <a:rPr lang="zh-CN" altLang="en-US" smtClean="0"/>
              <a:t>；</a:t>
            </a:r>
            <a:endParaRPr lang="en-US" altLang="zh-CN" smtClean="0"/>
          </a:p>
          <a:p>
            <a:pPr>
              <a:lnSpc>
                <a:spcPct val="150000"/>
              </a:lnSpc>
            </a:pPr>
            <a:r>
              <a:rPr lang="zh-CN" altLang="en-US" smtClean="0"/>
              <a:t>③</a:t>
            </a:r>
            <a:r>
              <a:rPr lang="zh-CN" altLang="en-US" b="1">
                <a:solidFill>
                  <a:srgbClr val="FF0000"/>
                </a:solidFill>
              </a:rPr>
              <a:t>流露</a:t>
            </a:r>
            <a:r>
              <a:rPr lang="zh-CN" altLang="en-US"/>
              <a:t>了对北宋王朝不能励精图治的不满情绪。</a:t>
            </a:r>
          </a:p>
        </p:txBody>
      </p:sp>
    </p:spTree>
    <p:extLst>
      <p:ext uri="{BB962C8B-B14F-4D97-AF65-F5344CB8AC3E}">
        <p14:creationId xmlns:p14="http://schemas.microsoft.com/office/powerpoint/2010/main" val="156514657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quarter" idx="11"/>
          </p:nvPr>
        </p:nvSpPr>
        <p:spPr>
          <a:xfrm>
            <a:off x="7396747" y="1886618"/>
            <a:ext cx="3175000" cy="3086434"/>
          </a:xfrm>
          <a:solidFill>
            <a:srgbClr val="F2C4C4"/>
          </a:solidFill>
          <a:ln>
            <a:solidFill>
              <a:srgbClr val="F2C4C4"/>
            </a:solidFill>
          </a:ln>
        </p:spPr>
        <p:txBody>
          <a:bodyPr/>
          <a:lstStyle/>
          <a:p>
            <a:pPr algn="ctr"/>
            <a:r>
              <a:rPr lang="zh-CN" altLang="en-US"/>
              <a:t>金陵五题</a:t>
            </a:r>
            <a:r>
              <a:rPr lang="en-US" altLang="zh-CN"/>
              <a:t>·</a:t>
            </a:r>
            <a:r>
              <a:rPr lang="zh-CN" altLang="en-US"/>
              <a:t>石头</a:t>
            </a:r>
            <a:r>
              <a:rPr lang="zh-CN" altLang="en-US" smtClean="0"/>
              <a:t>城</a:t>
            </a:r>
            <a:endParaRPr lang="en-US" altLang="zh-CN" smtClean="0"/>
          </a:p>
          <a:p>
            <a:pPr algn="ctr"/>
            <a:r>
              <a:rPr lang="zh-CN" altLang="en-US" smtClean="0"/>
              <a:t>刘</a:t>
            </a:r>
            <a:r>
              <a:rPr lang="zh-CN" altLang="en-US"/>
              <a:t>禹</a:t>
            </a:r>
            <a:r>
              <a:rPr lang="zh-CN" altLang="en-US" smtClean="0"/>
              <a:t>锡</a:t>
            </a:r>
            <a:endParaRPr lang="en-US" altLang="zh-CN" smtClean="0"/>
          </a:p>
          <a:p>
            <a:pPr algn="ctr"/>
            <a:r>
              <a:rPr lang="zh-CN" altLang="en-US" smtClean="0"/>
              <a:t>山</a:t>
            </a:r>
            <a:r>
              <a:rPr lang="zh-CN" altLang="en-US"/>
              <a:t>围故国周遭在</a:t>
            </a:r>
            <a:r>
              <a:rPr lang="zh-CN" altLang="en-US" smtClean="0"/>
              <a:t>，</a:t>
            </a:r>
            <a:endParaRPr lang="en-US" altLang="zh-CN" smtClean="0"/>
          </a:p>
          <a:p>
            <a:pPr algn="ctr"/>
            <a:r>
              <a:rPr lang="zh-CN" altLang="en-US" smtClean="0"/>
              <a:t>潮</a:t>
            </a:r>
            <a:r>
              <a:rPr lang="zh-CN" altLang="en-US"/>
              <a:t>打空城寂寞回。</a:t>
            </a:r>
          </a:p>
          <a:p>
            <a:pPr algn="ctr"/>
            <a:r>
              <a:rPr lang="zh-CN" altLang="en-US"/>
              <a:t>淮水东边旧时月</a:t>
            </a:r>
            <a:r>
              <a:rPr lang="zh-CN" altLang="en-US" smtClean="0"/>
              <a:t>，</a:t>
            </a:r>
            <a:endParaRPr lang="en-US" altLang="zh-CN" smtClean="0"/>
          </a:p>
          <a:p>
            <a:pPr algn="ctr"/>
            <a:r>
              <a:rPr lang="zh-CN" altLang="en-US" smtClean="0"/>
              <a:t>夜深</a:t>
            </a:r>
            <a:r>
              <a:rPr lang="zh-CN" altLang="en-US"/>
              <a:t>还过女墙来。</a:t>
            </a:r>
          </a:p>
        </p:txBody>
      </p:sp>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4" name="文本占位符 2"/>
          <p:cNvSpPr txBox="1"/>
          <p:nvPr/>
        </p:nvSpPr>
        <p:spPr>
          <a:xfrm>
            <a:off x="660401" y="1389313"/>
            <a:ext cx="6093326" cy="4821655"/>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a:t>桂枝香</a:t>
            </a:r>
            <a:r>
              <a:rPr lang="en-US" altLang="zh-CN" sz="2400"/>
              <a:t>·</a:t>
            </a:r>
            <a:r>
              <a:rPr lang="zh-CN" altLang="en-US" sz="2400"/>
              <a:t>金陵</a:t>
            </a:r>
            <a:r>
              <a:rPr lang="zh-CN" altLang="en-US" sz="2400" smtClean="0"/>
              <a:t>怀古</a:t>
            </a:r>
            <a:endParaRPr lang="en-US" altLang="zh-CN" sz="2400" smtClean="0"/>
          </a:p>
          <a:p>
            <a:pPr algn="ctr"/>
            <a:r>
              <a:rPr lang="zh-CN" altLang="en-US" sz="2400" smtClean="0"/>
              <a:t>王安石</a:t>
            </a:r>
            <a:endParaRPr lang="en-US" altLang="zh-CN" sz="2400" smtClean="0"/>
          </a:p>
          <a:p>
            <a:pPr algn="l"/>
            <a:r>
              <a:rPr lang="zh-CN" altLang="en-US" sz="2400" smtClean="0"/>
              <a:t>登临</a:t>
            </a:r>
            <a:r>
              <a:rPr lang="zh-CN" altLang="en-US" sz="2400"/>
              <a:t>送目，正故国晚秋，天气初肃。千里澄江似练，翠峰如簇。归帆去棹残阳里，背西风，酒旗斜矗。彩舟云淡，星河鹭起，画图难足。</a:t>
            </a:r>
          </a:p>
          <a:p>
            <a:pPr algn="l"/>
            <a:r>
              <a:rPr lang="zh-CN" altLang="en-US" sz="2400"/>
              <a:t>念往昔，繁华竟逐，叹门外楼头，悲恨相续。千古凭高对此，谩嗟荣辱</a:t>
            </a:r>
            <a:r>
              <a:rPr lang="en-US" altLang="zh-CN" sz="2400"/>
              <a:t>.</a:t>
            </a:r>
            <a:r>
              <a:rPr lang="zh-CN" altLang="en-US" sz="2400"/>
              <a:t>六朝旧事随流水，但寒烟衰草凝绿。至今商女，时时犹唱，后庭遗曲。</a:t>
            </a:r>
          </a:p>
        </p:txBody>
      </p:sp>
    </p:spTree>
    <p:extLst>
      <p:ext uri="{BB962C8B-B14F-4D97-AF65-F5344CB8AC3E}">
        <p14:creationId xmlns:p14="http://schemas.microsoft.com/office/powerpoint/2010/main" val="393997277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5" name="文本占位符 4"/>
          <p:cNvSpPr>
            <a:spLocks noGrp="1"/>
          </p:cNvSpPr>
          <p:nvPr>
            <p:ph type="body" sz="quarter" idx="11"/>
          </p:nvPr>
        </p:nvSpPr>
        <p:spPr/>
        <p:txBody>
          <a:bodyPr/>
          <a:lstStyle/>
          <a:p>
            <a:r>
              <a:rPr lang="en-US" altLang="zh-CN"/>
              <a:t>1.</a:t>
            </a:r>
            <a:r>
              <a:rPr lang="zh-CN" altLang="en-US"/>
              <a:t>以下对两首作品说法有误的一项是</a:t>
            </a:r>
            <a:r>
              <a:rPr lang="zh-CN" altLang="en-US" smtClean="0"/>
              <a:t>（  ）</a:t>
            </a:r>
            <a:endParaRPr lang="en-US" altLang="zh-CN" smtClean="0"/>
          </a:p>
          <a:p>
            <a:r>
              <a:rPr lang="en-US" altLang="zh-CN" smtClean="0"/>
              <a:t>A</a:t>
            </a:r>
            <a:r>
              <a:rPr lang="en-US" altLang="zh-CN"/>
              <a:t>.</a:t>
            </a:r>
            <a:r>
              <a:rPr lang="zh-CN" altLang="en-US"/>
              <a:t>王词的下片以“念往昔”领起，感叹六朝以贪恋享乐而相继覆灭，讽喻当朝统治者若不吸取历史教训，亡国之忧依然存在，表达了一个政治家的深刻见识与忧国情怀。</a:t>
            </a:r>
          </a:p>
          <a:p>
            <a:r>
              <a:rPr lang="en-US" altLang="zh-CN"/>
              <a:t>B.</a:t>
            </a:r>
            <a:r>
              <a:rPr lang="zh-CN" altLang="en-US"/>
              <a:t>刘诗中的“淮水”指淮河，以“旧时月”引出物是人非的感慨。“女墙”指矮墙。</a:t>
            </a:r>
          </a:p>
        </p:txBody>
      </p:sp>
      <p:sp>
        <p:nvSpPr>
          <p:cNvPr id="6" name="文本框 5"/>
          <p:cNvSpPr txBox="1"/>
          <p:nvPr/>
        </p:nvSpPr>
        <p:spPr>
          <a:xfrm>
            <a:off x="4427621" y="4748463"/>
            <a:ext cx="5919537" cy="584775"/>
          </a:xfrm>
          <a:prstGeom prst="rect">
            <a:avLst/>
          </a:prstGeom>
          <a:noFill/>
        </p:spPr>
        <p:txBody>
          <a:bodyPr wrap="square" rtlCol="0">
            <a:spAutoFit/>
          </a:bodyPr>
          <a:lstStyle/>
          <a:p>
            <a:r>
              <a:rPr lang="en-US" altLang="zh-CN" sz="3200" b="1">
                <a:solidFill>
                  <a:srgbClr val="FF0000"/>
                </a:solidFill>
              </a:rPr>
              <a:t>1.B(</a:t>
            </a:r>
            <a:r>
              <a:rPr lang="zh-CN" altLang="en-US" sz="3200" b="1">
                <a:solidFill>
                  <a:srgbClr val="FF0000"/>
                </a:solidFill>
              </a:rPr>
              <a:t>解析</a:t>
            </a:r>
            <a:r>
              <a:rPr lang="zh-CN" altLang="en-US" sz="3200" b="1" smtClean="0">
                <a:solidFill>
                  <a:srgbClr val="FF0000"/>
                </a:solidFill>
              </a:rPr>
              <a:t>：淮水</a:t>
            </a:r>
            <a:r>
              <a:rPr lang="zh-CN" altLang="en-US" sz="3200" b="1">
                <a:solidFill>
                  <a:srgbClr val="FF0000"/>
                </a:solidFill>
              </a:rPr>
              <a:t>指秦淮河</a:t>
            </a:r>
            <a:r>
              <a:rPr lang="en-US" altLang="zh-CN" sz="3200" b="1">
                <a:solidFill>
                  <a:srgbClr val="FF0000"/>
                </a:solidFill>
              </a:rPr>
              <a:t>)</a:t>
            </a:r>
            <a:endParaRPr lang="zh-CN" altLang="en-US" sz="3200" b="1">
              <a:solidFill>
                <a:srgbClr val="FF0000"/>
              </a:solidFill>
            </a:endParaRPr>
          </a:p>
        </p:txBody>
      </p:sp>
    </p:spTree>
    <p:extLst>
      <p:ext uri="{BB962C8B-B14F-4D97-AF65-F5344CB8AC3E}">
        <p14:creationId xmlns:p14="http://schemas.microsoft.com/office/powerpoint/2010/main" val="95218564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5" name="文本占位符 4"/>
          <p:cNvSpPr>
            <a:spLocks noGrp="1"/>
          </p:cNvSpPr>
          <p:nvPr>
            <p:ph type="body" sz="quarter" idx="11"/>
          </p:nvPr>
        </p:nvSpPr>
        <p:spPr/>
        <p:txBody>
          <a:bodyPr/>
          <a:lstStyle/>
          <a:p>
            <a:r>
              <a:rPr lang="en-US" altLang="zh-CN"/>
              <a:t>1.</a:t>
            </a:r>
            <a:r>
              <a:rPr lang="zh-CN" altLang="en-US"/>
              <a:t>以下对两首作品说法有误的一项是</a:t>
            </a:r>
            <a:r>
              <a:rPr lang="zh-CN" altLang="en-US" smtClean="0"/>
              <a:t>（  ）</a:t>
            </a:r>
            <a:endParaRPr lang="en-US" altLang="zh-CN" smtClean="0"/>
          </a:p>
          <a:p>
            <a:endParaRPr lang="en-US" altLang="zh-CN" smtClean="0"/>
          </a:p>
          <a:p>
            <a:r>
              <a:rPr lang="en-US" altLang="zh-CN" smtClean="0"/>
              <a:t>C</a:t>
            </a:r>
            <a:r>
              <a:rPr lang="en-US" altLang="zh-CN"/>
              <a:t>.</a:t>
            </a:r>
            <a:r>
              <a:rPr lang="zh-CN" altLang="en-US"/>
              <a:t>两首作品都是对金陵城的怀古之叹。王词“至今商女，时时犹唱，后庭遗曲。”化用了杜牧的诗句“商女不知亡国恨，隔江犹唱后庭花。”；刘诗则被后人化用，如周邦彦</a:t>
            </a:r>
            <a:r>
              <a:rPr lang="en-US" altLang="zh-CN"/>
              <a:t>《</a:t>
            </a:r>
            <a:r>
              <a:rPr lang="zh-CN" altLang="en-US"/>
              <a:t>西河</a:t>
            </a:r>
            <a:r>
              <a:rPr lang="en-US" altLang="zh-CN"/>
              <a:t>·</a:t>
            </a:r>
            <a:r>
              <a:rPr lang="zh-CN" altLang="en-US"/>
              <a:t>大石金陵</a:t>
            </a:r>
            <a:r>
              <a:rPr lang="en-US" altLang="zh-CN" smtClean="0"/>
              <a:t>》“……</a:t>
            </a:r>
            <a:r>
              <a:rPr lang="zh-CN" altLang="en-US" smtClean="0"/>
              <a:t>山</a:t>
            </a:r>
            <a:r>
              <a:rPr lang="zh-CN" altLang="en-US"/>
              <a:t>围故国绕清江，髻鬟对起。怒涛寂寞打</a:t>
            </a:r>
            <a:r>
              <a:rPr lang="zh-CN" altLang="en-US" smtClean="0"/>
              <a:t>孤城</a:t>
            </a:r>
            <a:r>
              <a:rPr lang="en-US" altLang="zh-CN" smtClean="0"/>
              <a:t>……”</a:t>
            </a:r>
            <a:endParaRPr lang="zh-CN" altLang="en-US"/>
          </a:p>
        </p:txBody>
      </p:sp>
    </p:spTree>
    <p:extLst>
      <p:ext uri="{BB962C8B-B14F-4D97-AF65-F5344CB8AC3E}">
        <p14:creationId xmlns:p14="http://schemas.microsoft.com/office/powerpoint/2010/main" val="3092160316"/>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5" name="文本占位符 4"/>
          <p:cNvSpPr>
            <a:spLocks noGrp="1"/>
          </p:cNvSpPr>
          <p:nvPr>
            <p:ph type="body" sz="quarter" idx="11"/>
          </p:nvPr>
        </p:nvSpPr>
        <p:spPr/>
        <p:txBody>
          <a:bodyPr/>
          <a:lstStyle/>
          <a:p>
            <a:r>
              <a:rPr lang="en-US" altLang="zh-CN"/>
              <a:t>1.</a:t>
            </a:r>
            <a:r>
              <a:rPr lang="zh-CN" altLang="en-US"/>
              <a:t>以下对两首作品说法有误的一项是</a:t>
            </a:r>
            <a:r>
              <a:rPr lang="zh-CN" altLang="en-US" smtClean="0"/>
              <a:t>（  ）</a:t>
            </a:r>
            <a:endParaRPr lang="en-US" altLang="zh-CN" smtClean="0"/>
          </a:p>
          <a:p>
            <a:endParaRPr lang="en-US" altLang="zh-CN" smtClean="0"/>
          </a:p>
          <a:p>
            <a:r>
              <a:rPr lang="en-US" altLang="zh-CN" smtClean="0"/>
              <a:t>D</a:t>
            </a:r>
            <a:r>
              <a:rPr lang="en-US" altLang="zh-CN"/>
              <a:t>.</a:t>
            </a:r>
            <a:r>
              <a:rPr lang="zh-CN" altLang="en-US"/>
              <a:t>刘诗看似句句写景，实则句句抒情。在山、水、月、墙的荒凉景色之中，深寓着诗人对六朝兴亡的慨叹。王词写景、抒情相结合。景物描写中有作者对金陵山川的由衷热爱，慨叹六朝变迁中有对当事政局的隐忧。</a:t>
            </a:r>
          </a:p>
        </p:txBody>
      </p:sp>
    </p:spTree>
    <p:extLst>
      <p:ext uri="{BB962C8B-B14F-4D97-AF65-F5344CB8AC3E}">
        <p14:creationId xmlns:p14="http://schemas.microsoft.com/office/powerpoint/2010/main" val="207712692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5" name="文本占位符 4"/>
          <p:cNvSpPr>
            <a:spLocks noGrp="1"/>
          </p:cNvSpPr>
          <p:nvPr>
            <p:ph type="body" sz="quarter" idx="11"/>
          </p:nvPr>
        </p:nvSpPr>
        <p:spPr>
          <a:xfrm>
            <a:off x="954088" y="1365251"/>
            <a:ext cx="10363200" cy="800434"/>
          </a:xfrm>
        </p:spPr>
        <p:txBody>
          <a:bodyPr/>
          <a:lstStyle/>
          <a:p>
            <a:r>
              <a:rPr lang="en-US" altLang="zh-CN"/>
              <a:t>2.</a:t>
            </a:r>
            <a:r>
              <a:rPr lang="zh-CN" altLang="en-US"/>
              <a:t>两首作品中都出现了水的意象，说说这个意象在作品中的</a:t>
            </a:r>
            <a:r>
              <a:rPr lang="zh-CN" altLang="en-US" smtClean="0"/>
              <a:t>含义。</a:t>
            </a:r>
            <a:endParaRPr lang="zh-CN" altLang="en-US"/>
          </a:p>
        </p:txBody>
      </p:sp>
      <p:sp>
        <p:nvSpPr>
          <p:cNvPr id="4" name="文本占位符 4"/>
          <p:cNvSpPr txBox="1"/>
          <p:nvPr/>
        </p:nvSpPr>
        <p:spPr>
          <a:xfrm>
            <a:off x="954088" y="2133602"/>
            <a:ext cx="10363200" cy="3968415"/>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rgbClr val="FF0000"/>
                </a:solidFill>
              </a:rPr>
              <a:t>王</a:t>
            </a:r>
            <a:r>
              <a:rPr lang="zh-CN" altLang="en-US" b="1">
                <a:solidFill>
                  <a:srgbClr val="FF0000"/>
                </a:solidFill>
              </a:rPr>
              <a:t>词</a:t>
            </a:r>
            <a:r>
              <a:rPr lang="zh-CN" altLang="en-US"/>
              <a:t>中的</a:t>
            </a:r>
            <a:r>
              <a:rPr lang="zh-CN" altLang="en-US" b="1"/>
              <a:t>“千里澄江似练”</a:t>
            </a:r>
            <a:r>
              <a:rPr lang="zh-CN" altLang="en-US"/>
              <a:t>，写出江水的平静、澄清、悠长，为下文的历史慨叹渲染了朗肃的气氛。</a:t>
            </a:r>
            <a:r>
              <a:rPr lang="zh-CN" altLang="en-US" b="1"/>
              <a:t>“六朝旧事随流水”</a:t>
            </a:r>
            <a:r>
              <a:rPr lang="zh-CN" altLang="en-US"/>
              <a:t>隐含了人事变迁的历史慨叹。</a:t>
            </a:r>
          </a:p>
          <a:p>
            <a:r>
              <a:rPr lang="zh-CN" altLang="en-US" b="1">
                <a:solidFill>
                  <a:srgbClr val="FF0000"/>
                </a:solidFill>
              </a:rPr>
              <a:t>刘诗</a:t>
            </a:r>
            <a:r>
              <a:rPr lang="zh-CN" altLang="en-US"/>
              <a:t>中的</a:t>
            </a:r>
            <a:r>
              <a:rPr lang="zh-CN" altLang="en-US" b="1"/>
              <a:t>“潮打空城寂寞回”</a:t>
            </a:r>
            <a:r>
              <a:rPr lang="zh-CN" altLang="en-US"/>
              <a:t>借潮水写出城空的情状，渲染了荒凉凄清的氛围，熔铸了作者对六朝兴亡的慨叹。</a:t>
            </a:r>
            <a:r>
              <a:rPr lang="zh-CN" altLang="en-US" b="1"/>
              <a:t>“淮水东边旧时月”</a:t>
            </a:r>
            <a:r>
              <a:rPr lang="zh-CN" altLang="en-US"/>
              <a:t>，淮水指秦淮河，是六朝的王公贵族醉生梦死的场所，如今六代繁荣却俱归乌有</a:t>
            </a:r>
            <a:r>
              <a:rPr lang="zh-CN" altLang="en-US" smtClean="0"/>
              <a:t>。</a:t>
            </a:r>
            <a:endParaRPr lang="zh-CN" altLang="en-US"/>
          </a:p>
        </p:txBody>
      </p:sp>
    </p:spTree>
    <p:extLst>
      <p:ext uri="{BB962C8B-B14F-4D97-AF65-F5344CB8AC3E}">
        <p14:creationId xmlns:p14="http://schemas.microsoft.com/office/powerpoint/2010/main" val="292381377"/>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作者介绍</a:t>
            </a:r>
            <a:endParaRPr lang="zh-CN" altLang="en-US"/>
          </a:p>
        </p:txBody>
      </p:sp>
      <p:sp>
        <p:nvSpPr>
          <p:cNvPr id="3" name="文本占位符 2"/>
          <p:cNvSpPr>
            <a:spLocks noGrp="1"/>
          </p:cNvSpPr>
          <p:nvPr>
            <p:ph type="body" sz="quarter" idx="11"/>
          </p:nvPr>
        </p:nvSpPr>
        <p:spPr>
          <a:xfrm>
            <a:off x="5040629" y="1425575"/>
            <a:ext cx="6021957" cy="4810125"/>
          </a:xfrm>
        </p:spPr>
        <p:txBody>
          <a:bodyPr/>
          <a:lstStyle/>
          <a:p>
            <a:r>
              <a:rPr lang="zh-CN" altLang="en-US"/>
              <a:t>王安石（</a:t>
            </a:r>
            <a:r>
              <a:rPr lang="en-US" altLang="zh-CN"/>
              <a:t>1021—1086</a:t>
            </a:r>
            <a:r>
              <a:rPr lang="zh-CN" altLang="en-US"/>
              <a:t>），</a:t>
            </a:r>
            <a:r>
              <a:rPr lang="zh-CN" altLang="en-US" b="1">
                <a:solidFill>
                  <a:srgbClr val="FF0000"/>
                </a:solidFill>
              </a:rPr>
              <a:t>北宋政治家、文学家。</a:t>
            </a:r>
            <a:r>
              <a:rPr lang="zh-CN" altLang="en-US"/>
              <a:t>抚州临川（今属江西）人。字介甫，号半山，人称半山居士。封为舒国公，后又改封荆国公，世人又称</a:t>
            </a:r>
            <a:r>
              <a:rPr lang="zh-CN" altLang="en-US" b="1">
                <a:solidFill>
                  <a:srgbClr val="FF0000"/>
                </a:solidFill>
              </a:rPr>
              <a:t>“王荆公”</a:t>
            </a:r>
            <a:r>
              <a:rPr lang="zh-CN" altLang="en-US"/>
              <a:t>。</a:t>
            </a:r>
          </a:p>
          <a:p>
            <a:endParaRPr lang="zh-CN" altLang="en-US"/>
          </a:p>
        </p:txBody>
      </p:sp>
      <p:pic>
        <p:nvPicPr>
          <p:cNvPr id="5" name="图片 4"/>
          <p:cNvPicPr>
            <a:picLocks noChangeAspect="1"/>
          </p:cNvPicPr>
          <p:nvPr/>
        </p:nvPicPr>
        <p:blipFill>
          <a:blip r:embed="rId2"/>
          <a:stretch>
            <a:fillRect/>
          </a:stretch>
        </p:blipFill>
        <p:spPr>
          <a:xfrm>
            <a:off x="1082128" y="1235288"/>
            <a:ext cx="3231160" cy="457849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976293547"/>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比较阅读</a:t>
            </a:r>
            <a:endParaRPr lang="zh-CN" altLang="en-US"/>
          </a:p>
        </p:txBody>
      </p:sp>
      <p:sp>
        <p:nvSpPr>
          <p:cNvPr id="5" name="文本占位符 4"/>
          <p:cNvSpPr>
            <a:spLocks noGrp="1"/>
          </p:cNvSpPr>
          <p:nvPr>
            <p:ph type="body" sz="quarter" idx="11"/>
          </p:nvPr>
        </p:nvSpPr>
        <p:spPr>
          <a:xfrm>
            <a:off x="954088" y="1365251"/>
            <a:ext cx="10363200" cy="800434"/>
          </a:xfrm>
        </p:spPr>
        <p:txBody>
          <a:bodyPr/>
          <a:lstStyle/>
          <a:p>
            <a:r>
              <a:rPr lang="en-US" altLang="zh-CN"/>
              <a:t>2.</a:t>
            </a:r>
            <a:r>
              <a:rPr lang="zh-CN" altLang="en-US"/>
              <a:t>两首作品中都出现了水的意象，说说这个意象在作品中的</a:t>
            </a:r>
            <a:r>
              <a:rPr lang="zh-CN" altLang="en-US" smtClean="0"/>
              <a:t>含义。</a:t>
            </a:r>
            <a:endParaRPr lang="zh-CN" altLang="en-US"/>
          </a:p>
        </p:txBody>
      </p:sp>
      <p:sp>
        <p:nvSpPr>
          <p:cNvPr id="4" name="文本占位符 4"/>
          <p:cNvSpPr txBox="1"/>
          <p:nvPr/>
        </p:nvSpPr>
        <p:spPr>
          <a:xfrm>
            <a:off x="954088" y="2165685"/>
            <a:ext cx="10363200" cy="3641558"/>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mtClean="0"/>
              <a:t>无论</a:t>
            </a:r>
            <a:r>
              <a:rPr lang="zh-CN" altLang="en-US"/>
              <a:t>是王安石所处的</a:t>
            </a:r>
            <a:r>
              <a:rPr lang="zh-CN" altLang="en-US" b="1"/>
              <a:t>北宋中后期</a:t>
            </a:r>
            <a:r>
              <a:rPr lang="zh-CN" altLang="en-US"/>
              <a:t>，还是刘禹锡所处的</a:t>
            </a:r>
            <a:r>
              <a:rPr lang="zh-CN" altLang="en-US" b="1"/>
              <a:t>中唐</a:t>
            </a:r>
            <a:r>
              <a:rPr lang="zh-CN" altLang="en-US"/>
              <a:t>，都是危机四伏的时代。这两首作品都用水的意象带出“怀古”的感慨，寄托“讽今”的希冀，希望君主能以前车之覆为鉴。</a:t>
            </a:r>
          </a:p>
        </p:txBody>
      </p:sp>
    </p:spTree>
    <p:extLst>
      <p:ext uri="{BB962C8B-B14F-4D97-AF65-F5344CB8AC3E}">
        <p14:creationId xmlns:p14="http://schemas.microsoft.com/office/powerpoint/2010/main" val="385313919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诗文小结</a:t>
            </a:r>
            <a:endParaRPr lang="zh-CN" altLang="en-US"/>
          </a:p>
        </p:txBody>
      </p:sp>
      <p:sp>
        <p:nvSpPr>
          <p:cNvPr id="3" name="文本占位符 2"/>
          <p:cNvSpPr>
            <a:spLocks noGrp="1"/>
          </p:cNvSpPr>
          <p:nvPr>
            <p:ph type="body" sz="quarter" idx="11"/>
          </p:nvPr>
        </p:nvSpPr>
        <p:spPr/>
        <p:txBody>
          <a:bodyPr/>
          <a:lstStyle/>
          <a:p>
            <a:pPr marL="457200" indent="-457200">
              <a:buFont typeface="Wingdings" panose="05000000000000000000" pitchFamily="2" charset="2"/>
              <a:buChar char="u"/>
            </a:pPr>
            <a:r>
              <a:rPr lang="zh-CN" altLang="en-US"/>
              <a:t>千古以来，文人骚客面对金陵山川只能感慨朝代兴亡，但王安石却在本词中表现出了作为一个政治家的远见卓识</a:t>
            </a:r>
            <a:r>
              <a:rPr lang="zh-CN" altLang="en-US" smtClean="0"/>
              <a:t>。</a:t>
            </a:r>
            <a:endParaRPr lang="en-US" altLang="zh-CN" smtClean="0"/>
          </a:p>
          <a:p>
            <a:pPr marL="457200" indent="-457200">
              <a:buFont typeface="Wingdings" panose="05000000000000000000" pitchFamily="2" charset="2"/>
              <a:buChar char="u"/>
            </a:pPr>
            <a:r>
              <a:rPr lang="zh-CN" altLang="en-US" smtClean="0"/>
              <a:t>他</a:t>
            </a:r>
            <a:r>
              <a:rPr lang="zh-CN" altLang="en-US"/>
              <a:t>居安思危，非常希望宋朝的统治者能够励精图治，实现富国强兵</a:t>
            </a:r>
            <a:r>
              <a:rPr lang="zh-CN" altLang="en-US" smtClean="0"/>
              <a:t>。</a:t>
            </a:r>
            <a:endParaRPr lang="en-US" altLang="zh-CN" smtClean="0"/>
          </a:p>
          <a:p>
            <a:pPr marL="457200" indent="-457200">
              <a:buFont typeface="Wingdings" panose="05000000000000000000" pitchFamily="2" charset="2"/>
              <a:buChar char="u"/>
            </a:pPr>
            <a:r>
              <a:rPr lang="zh-CN" altLang="en-US" smtClean="0"/>
              <a:t>王安石</a:t>
            </a:r>
            <a:r>
              <a:rPr lang="zh-CN" altLang="en-US"/>
              <a:t>摆脱了个人荣辱的小圈子，虽然第二次被罢相，但仍然把眼光放在国家前途上，居庙堂之高则忧其民，处江湖之远则忧其君，表现出了对国家、对民族的无比热爱之情。</a:t>
            </a:r>
          </a:p>
        </p:txBody>
      </p:sp>
    </p:spTree>
    <p:extLst>
      <p:ext uri="{BB962C8B-B14F-4D97-AF65-F5344CB8AC3E}">
        <p14:creationId xmlns:p14="http://schemas.microsoft.com/office/powerpoint/2010/main" val="303373236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zh-CN"/>
              <a:t>明晰主旨</a:t>
            </a:r>
            <a:endParaRPr lang="zh-CN" altLang="en-US"/>
          </a:p>
        </p:txBody>
      </p:sp>
      <p:sp>
        <p:nvSpPr>
          <p:cNvPr id="3" name="文本占位符 2"/>
          <p:cNvSpPr>
            <a:spLocks noGrp="1"/>
          </p:cNvSpPr>
          <p:nvPr>
            <p:ph type="body" sz="quarter" idx="11"/>
          </p:nvPr>
        </p:nvSpPr>
        <p:spPr/>
        <p:txBody>
          <a:bodyPr/>
          <a:lstStyle/>
          <a:p>
            <a:r>
              <a:rPr lang="zh-CN" altLang="en-US"/>
              <a:t>全词情景交融，境界雄浑阔大，风格沉郁悲壮，把壮丽的景色和历史内容和谐地融合在一起，自成一格</a:t>
            </a:r>
            <a:r>
              <a:rPr lang="zh-CN" altLang="en-US" smtClean="0"/>
              <a:t>。</a:t>
            </a:r>
            <a:endParaRPr lang="en-US" altLang="zh-CN" smtClean="0"/>
          </a:p>
          <a:p>
            <a:r>
              <a:rPr lang="zh-CN" altLang="en-US" smtClean="0"/>
              <a:t>此</a:t>
            </a:r>
            <a:r>
              <a:rPr lang="zh-CN" altLang="en-US"/>
              <a:t>词通过对金陵（今江苏南京）景物的赞美和历史兴亡的感喟，寄托了作者对当时朝政的担忧和对国家政治大事的关心。</a:t>
            </a:r>
          </a:p>
        </p:txBody>
      </p:sp>
    </p:spTree>
    <p:extLst>
      <p:ext uri="{BB962C8B-B14F-4D97-AF65-F5344CB8AC3E}">
        <p14:creationId xmlns:p14="http://schemas.microsoft.com/office/powerpoint/2010/main" val="823433841"/>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zh-CN"/>
              <a:t>王安石名句</a:t>
            </a:r>
            <a:endParaRPr lang="zh-CN" altLang="en-US"/>
          </a:p>
        </p:txBody>
      </p:sp>
      <p:sp>
        <p:nvSpPr>
          <p:cNvPr id="3" name="文本占位符 2"/>
          <p:cNvSpPr>
            <a:spLocks noGrp="1"/>
          </p:cNvSpPr>
          <p:nvPr>
            <p:ph type="body" sz="quarter" idx="11"/>
          </p:nvPr>
        </p:nvSpPr>
        <p:spPr/>
        <p:txBody>
          <a:bodyPr/>
          <a:lstStyle/>
          <a:p>
            <a:pPr marL="457200" indent="-457200">
              <a:buFont typeface="Wingdings" panose="05000000000000000000" pitchFamily="2" charset="2"/>
              <a:buChar char="u"/>
            </a:pPr>
            <a:r>
              <a:rPr lang="zh-CN" altLang="en-US" sz="3200" smtClean="0">
                <a:solidFill>
                  <a:srgbClr val="FF0000"/>
                </a:solidFill>
              </a:rPr>
              <a:t>不畏</a:t>
            </a:r>
            <a:r>
              <a:rPr lang="zh-CN" altLang="en-US" sz="3200">
                <a:solidFill>
                  <a:srgbClr val="FF0000"/>
                </a:solidFill>
              </a:rPr>
              <a:t>浮云遮望眼，自缘身在最高层</a:t>
            </a:r>
            <a:r>
              <a:rPr lang="zh-CN" altLang="en-US" sz="3200" smtClean="0">
                <a:solidFill>
                  <a:srgbClr val="FF0000"/>
                </a:solidFill>
              </a:rPr>
              <a:t>。</a:t>
            </a:r>
            <a:endParaRPr lang="en-US" altLang="zh-CN" sz="3200" smtClean="0">
              <a:solidFill>
                <a:srgbClr val="FF0000"/>
              </a:solidFill>
            </a:endParaRPr>
          </a:p>
          <a:p>
            <a:pPr marL="457200" indent="-457200">
              <a:buFont typeface="Wingdings" panose="05000000000000000000" pitchFamily="2" charset="2"/>
              <a:buChar char="u"/>
            </a:pPr>
            <a:r>
              <a:rPr lang="zh-CN" altLang="en-US" sz="3200" smtClean="0">
                <a:solidFill>
                  <a:srgbClr val="FF0000"/>
                </a:solidFill>
              </a:rPr>
              <a:t>琴</a:t>
            </a:r>
            <a:r>
              <a:rPr lang="zh-CN" altLang="en-US" sz="3200">
                <a:solidFill>
                  <a:srgbClr val="FF0000"/>
                </a:solidFill>
              </a:rPr>
              <a:t>樽已寂寞，笔墨尚光辉。</a:t>
            </a:r>
          </a:p>
          <a:p>
            <a:pPr marL="457200" indent="-457200">
              <a:buFont typeface="Wingdings" panose="05000000000000000000" pitchFamily="2" charset="2"/>
              <a:buChar char="u"/>
            </a:pPr>
            <a:r>
              <a:rPr lang="zh-CN" altLang="en-US" sz="3200" smtClean="0">
                <a:solidFill>
                  <a:srgbClr val="FF0000"/>
                </a:solidFill>
              </a:rPr>
              <a:t>岁</a:t>
            </a:r>
            <a:r>
              <a:rPr lang="zh-CN" altLang="en-US" sz="3200">
                <a:solidFill>
                  <a:srgbClr val="FF0000"/>
                </a:solidFill>
              </a:rPr>
              <a:t>老根弥壮</a:t>
            </a:r>
            <a:r>
              <a:rPr lang="zh-CN" altLang="en-US" sz="3200" smtClean="0">
                <a:solidFill>
                  <a:srgbClr val="FF0000"/>
                </a:solidFill>
              </a:rPr>
              <a:t>，阳</a:t>
            </a:r>
            <a:r>
              <a:rPr lang="zh-CN" altLang="en-US" sz="3200">
                <a:solidFill>
                  <a:srgbClr val="FF0000"/>
                </a:solidFill>
              </a:rPr>
              <a:t>骄叶更阴。明时思解愠，愿斫五弦琴</a:t>
            </a:r>
            <a:r>
              <a:rPr lang="zh-CN" altLang="en-US" sz="3200" smtClean="0">
                <a:solidFill>
                  <a:srgbClr val="FF0000"/>
                </a:solidFill>
              </a:rPr>
              <a:t>。</a:t>
            </a:r>
            <a:endParaRPr lang="en-US" altLang="zh-CN" sz="3200" smtClean="0">
              <a:solidFill>
                <a:srgbClr val="FF0000"/>
              </a:solidFill>
            </a:endParaRPr>
          </a:p>
          <a:p>
            <a:pPr marL="457200" indent="-457200">
              <a:buFont typeface="Wingdings" panose="05000000000000000000" pitchFamily="2" charset="2"/>
              <a:buChar char="u"/>
            </a:pPr>
            <a:r>
              <a:rPr lang="zh-CN" altLang="en-US" sz="3200">
                <a:solidFill>
                  <a:srgbClr val="FF0000"/>
                </a:solidFill>
              </a:rPr>
              <a:t>人言不足恤，天变不足畏，祖宗不足法</a:t>
            </a:r>
            <a:r>
              <a:rPr lang="zh-CN" altLang="en-US" sz="3200" smtClean="0">
                <a:solidFill>
                  <a:srgbClr val="FF0000"/>
                </a:solidFill>
              </a:rPr>
              <a:t>。</a:t>
            </a:r>
            <a:endParaRPr lang="en-US" altLang="zh-CN" sz="3200" smtClean="0">
              <a:solidFill>
                <a:srgbClr val="FF0000"/>
              </a:solidFill>
            </a:endParaRPr>
          </a:p>
          <a:p>
            <a:pPr marL="457200" indent="-457200">
              <a:buFont typeface="Wingdings" panose="05000000000000000000" pitchFamily="2" charset="2"/>
              <a:buChar char="u"/>
            </a:pPr>
            <a:r>
              <a:rPr lang="zh-CN" altLang="en-US" sz="3200">
                <a:solidFill>
                  <a:srgbClr val="FF0000"/>
                </a:solidFill>
              </a:rPr>
              <a:t>浓绿万枝红一点，动人春色不须多</a:t>
            </a:r>
            <a:r>
              <a:rPr lang="zh-CN" altLang="en-US" sz="3200" smtClean="0">
                <a:solidFill>
                  <a:srgbClr val="FF0000"/>
                </a:solidFill>
              </a:rPr>
              <a:t>。</a:t>
            </a:r>
            <a:endParaRPr lang="en-US" altLang="zh-CN" sz="3200" smtClean="0">
              <a:solidFill>
                <a:srgbClr val="FF0000"/>
              </a:solidFill>
            </a:endParaRPr>
          </a:p>
          <a:p>
            <a:pPr marL="457200" indent="-457200">
              <a:buFont typeface="Wingdings" panose="05000000000000000000" pitchFamily="2" charset="2"/>
              <a:buChar char="u"/>
            </a:pPr>
            <a:r>
              <a:rPr lang="zh-CN" altLang="en-US" sz="3200">
                <a:solidFill>
                  <a:srgbClr val="FF0000"/>
                </a:solidFill>
              </a:rPr>
              <a:t>才有长短，取其长则不问其短；情有忠伪，信其忠则不疑其伪。</a:t>
            </a:r>
            <a:endParaRPr lang="zh-CN" altLang="en-US" sz="3200">
              <a:solidFill>
                <a:srgbClr val="FF0000"/>
              </a:solidFill>
            </a:endParaRPr>
          </a:p>
        </p:txBody>
      </p:sp>
    </p:spTree>
    <p:extLst>
      <p:ext uri="{BB962C8B-B14F-4D97-AF65-F5344CB8AC3E}">
        <p14:creationId xmlns:p14="http://schemas.microsoft.com/office/powerpoint/2010/main" val="1910077713"/>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2083804"/>
          </a:xfrm>
        </p:spPr>
        <p:txBody>
          <a:bodyPr/>
          <a:lstStyle/>
          <a:p>
            <a:r>
              <a:rPr lang="en-US" altLang="zh-CN"/>
              <a:t>1.《</a:t>
            </a:r>
            <a:r>
              <a:rPr lang="zh-CN" altLang="en-US"/>
              <a:t>桂枝香</a:t>
            </a:r>
            <a:r>
              <a:rPr lang="en-US" altLang="zh-CN"/>
              <a:t>·</a:t>
            </a:r>
            <a:r>
              <a:rPr lang="zh-CN" altLang="en-US"/>
              <a:t>金陵怀古</a:t>
            </a:r>
            <a:r>
              <a:rPr lang="en-US" altLang="zh-CN"/>
              <a:t>》</a:t>
            </a:r>
            <a:r>
              <a:rPr lang="zh-CN" altLang="en-US"/>
              <a:t>中，把全词置于一个凭栏远眺的角度，交待时令地点天气等信息，为全词打下了凄凉感情基调的诗句</a:t>
            </a:r>
            <a:r>
              <a:rPr lang="zh-CN" altLang="en-US" smtClean="0"/>
              <a:t>是：  </a:t>
            </a:r>
            <a:endParaRPr lang="en-US" altLang="zh-CN" smtClean="0"/>
          </a:p>
          <a:p>
            <a:endParaRPr lang="en-US" altLang="zh-CN" u="sng"/>
          </a:p>
        </p:txBody>
      </p:sp>
      <p:sp>
        <p:nvSpPr>
          <p:cNvPr id="4" name="文本占位符 2"/>
          <p:cNvSpPr txBox="1"/>
          <p:nvPr/>
        </p:nvSpPr>
        <p:spPr>
          <a:xfrm>
            <a:off x="1137668" y="3449054"/>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mtClean="0">
                <a:solidFill>
                  <a:srgbClr val="FF0000"/>
                </a:solidFill>
              </a:rPr>
              <a:t>“登临送目，正故国晚秋，天气初肃。”</a:t>
            </a:r>
            <a:endParaRPr lang="zh-CN" altLang="en-US">
              <a:solidFill>
                <a:srgbClr val="FF0000"/>
              </a:solidFill>
            </a:endParaRPr>
          </a:p>
        </p:txBody>
      </p:sp>
      <p:cxnSp>
        <p:nvCxnSpPr>
          <p:cNvPr id="6" name="直接连接符 5"/>
          <p:cNvCxnSpPr/>
          <p:nvPr/>
        </p:nvCxnSpPr>
        <p:spPr>
          <a:xfrm>
            <a:off x="1121626" y="2855495"/>
            <a:ext cx="1878248" cy="0"/>
          </a:xfrm>
          <a:prstGeom prst="line">
            <a:avLst/>
          </a:prstGeom>
          <a:ln>
            <a:solidFill>
              <a:srgbClr val="F2C4C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51479" y="2855495"/>
            <a:ext cx="1878248" cy="0"/>
          </a:xfrm>
          <a:prstGeom prst="line">
            <a:avLst/>
          </a:prstGeom>
          <a:ln>
            <a:solidFill>
              <a:srgbClr val="F2C4C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629458" y="2855495"/>
            <a:ext cx="1878248" cy="0"/>
          </a:xfrm>
          <a:prstGeom prst="line">
            <a:avLst/>
          </a:prstGeom>
          <a:ln>
            <a:solidFill>
              <a:srgbClr val="F2C4C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7576731"/>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a:t>2</a:t>
            </a:r>
            <a:r>
              <a:rPr lang="zh-CN" altLang="en-US"/>
              <a:t>．</a:t>
            </a:r>
            <a:r>
              <a:rPr lang="en-US" altLang="zh-CN"/>
              <a:t>《</a:t>
            </a:r>
            <a:r>
              <a:rPr lang="zh-CN" altLang="en-US"/>
              <a:t>桂枝香</a:t>
            </a:r>
            <a:r>
              <a:rPr lang="en-US" altLang="zh-CN"/>
              <a:t>•</a:t>
            </a:r>
            <a:r>
              <a:rPr lang="zh-CN" altLang="en-US"/>
              <a:t>金陵怀古</a:t>
            </a:r>
            <a:r>
              <a:rPr lang="en-US" altLang="zh-CN"/>
              <a:t>》</a:t>
            </a:r>
            <a:r>
              <a:rPr lang="zh-CN" altLang="en-US"/>
              <a:t>一词中，“</a:t>
            </a:r>
            <a:r>
              <a:rPr lang="en-US" altLang="zh-CN"/>
              <a:t>________________</a:t>
            </a:r>
            <a:r>
              <a:rPr lang="zh-CN" altLang="en-US"/>
              <a:t>，</a:t>
            </a:r>
            <a:r>
              <a:rPr lang="en-US" altLang="zh-CN"/>
              <a:t>_______________ ”</a:t>
            </a:r>
            <a:r>
              <a:rPr lang="zh-CN" altLang="en-US"/>
              <a:t>两句，表现词人登高望远，所看到的深秋时节金陵最具典型特征的景物</a:t>
            </a:r>
            <a:r>
              <a:rPr lang="zh-CN" altLang="en-US" smtClean="0"/>
              <a:t>。</a:t>
            </a:r>
            <a:endParaRPr lang="zh-CN" altLang="en-US"/>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solidFill>
                  <a:srgbClr val="FF0000"/>
                </a:solidFill>
              </a:rPr>
              <a:t>【</a:t>
            </a:r>
            <a:r>
              <a:rPr lang="zh-CN" altLang="en-US">
                <a:solidFill>
                  <a:srgbClr val="FF0000"/>
                </a:solidFill>
              </a:rPr>
              <a:t>答案</a:t>
            </a:r>
            <a:r>
              <a:rPr lang="en-US" altLang="zh-CN">
                <a:solidFill>
                  <a:srgbClr val="FF0000"/>
                </a:solidFill>
              </a:rPr>
              <a:t>】</a:t>
            </a:r>
            <a:r>
              <a:rPr lang="zh-CN" altLang="en-US">
                <a:solidFill>
                  <a:srgbClr val="FF0000"/>
                </a:solidFill>
              </a:rPr>
              <a:t>千里澄江似练，翠峰如簇。</a:t>
            </a:r>
          </a:p>
        </p:txBody>
      </p:sp>
    </p:spTree>
    <p:extLst>
      <p:ext uri="{BB962C8B-B14F-4D97-AF65-F5344CB8AC3E}">
        <p14:creationId xmlns:p14="http://schemas.microsoft.com/office/powerpoint/2010/main" val="1608278112"/>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smtClean="0"/>
              <a:t>3.《</a:t>
            </a:r>
            <a:r>
              <a:rPr lang="zh-CN" altLang="en-US"/>
              <a:t>桂枝香</a:t>
            </a:r>
            <a:r>
              <a:rPr lang="en-US" altLang="zh-CN"/>
              <a:t>》</a:t>
            </a:r>
            <a:r>
              <a:rPr lang="zh-CN" altLang="en-US"/>
              <a:t>一词中写“夕阳西下，阳光洒满江面，远远 望去，帆影点点，近处，酒店的青旗正迎着西风飘扬”的句子</a:t>
            </a:r>
            <a:r>
              <a:rPr lang="zh-CN" altLang="en-US" smtClean="0"/>
              <a:t>是</a:t>
            </a:r>
            <a:r>
              <a:rPr lang="zh-CN" altLang="en-US" u="sng" smtClean="0"/>
              <a:t>              </a:t>
            </a:r>
            <a:r>
              <a:rPr lang="zh-CN" altLang="en-US" smtClean="0"/>
              <a:t> ，</a:t>
            </a:r>
            <a:r>
              <a:rPr lang="zh-CN" altLang="en-US" u="sng" smtClean="0"/>
              <a:t>              </a:t>
            </a:r>
            <a:r>
              <a:rPr lang="zh-CN" altLang="en-US" smtClean="0"/>
              <a:t>。</a:t>
            </a:r>
            <a:endParaRPr lang="zh-CN" altLang="en-US"/>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“归帆去棹残阳里，背西风酒旗斜矗”</a:t>
            </a:r>
          </a:p>
        </p:txBody>
      </p:sp>
    </p:spTree>
    <p:extLst>
      <p:ext uri="{BB962C8B-B14F-4D97-AF65-F5344CB8AC3E}">
        <p14:creationId xmlns:p14="http://schemas.microsoft.com/office/powerpoint/2010/main" val="274890068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smtClean="0"/>
              <a:t>4.《</a:t>
            </a:r>
            <a:r>
              <a:rPr lang="zh-CN" altLang="en-US"/>
              <a:t>桂枝香</a:t>
            </a:r>
            <a:r>
              <a:rPr lang="en-US" altLang="zh-CN"/>
              <a:t>·</a:t>
            </a:r>
            <a:r>
              <a:rPr lang="zh-CN" altLang="en-US"/>
              <a:t>金陵怀古</a:t>
            </a:r>
            <a:r>
              <a:rPr lang="en-US" altLang="zh-CN"/>
              <a:t>》</a:t>
            </a:r>
            <a:r>
              <a:rPr lang="zh-CN" altLang="en-US"/>
              <a:t>中，</a:t>
            </a:r>
            <a:r>
              <a:rPr lang="zh-CN" altLang="en-US" smtClean="0"/>
              <a:t>“</a:t>
            </a:r>
            <a:r>
              <a:rPr lang="zh-CN" altLang="en-US" u="sng" smtClean="0"/>
              <a:t>          </a:t>
            </a:r>
            <a:r>
              <a:rPr lang="zh-CN" altLang="en-US" smtClean="0"/>
              <a:t> ，</a:t>
            </a:r>
            <a:r>
              <a:rPr lang="zh-CN" altLang="en-US" u="sng" smtClean="0"/>
              <a:t>          </a:t>
            </a:r>
            <a:r>
              <a:rPr lang="zh-CN" altLang="en-US" smtClean="0"/>
              <a:t>”</a:t>
            </a:r>
            <a:r>
              <a:rPr lang="zh-CN" altLang="en-US"/>
              <a:t>两句，色彩对比鲜明，动静相生，不仅把整幅金陵秋景图展现得活灵活现，而且进一步开拓了观察的</a:t>
            </a:r>
            <a:r>
              <a:rPr lang="zh-CN" altLang="en-US" smtClean="0"/>
              <a:t>视野。</a:t>
            </a:r>
            <a:endParaRPr lang="zh-CN" altLang="en-US"/>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“彩舟云淡，星河鹭起”</a:t>
            </a:r>
          </a:p>
        </p:txBody>
      </p:sp>
    </p:spTree>
    <p:extLst>
      <p:ext uri="{BB962C8B-B14F-4D97-AF65-F5344CB8AC3E}">
        <p14:creationId xmlns:p14="http://schemas.microsoft.com/office/powerpoint/2010/main" val="4234668483"/>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smtClean="0"/>
              <a:t>5.《</a:t>
            </a:r>
            <a:r>
              <a:rPr lang="zh-CN" altLang="en-US"/>
              <a:t>桂枝香</a:t>
            </a:r>
            <a:r>
              <a:rPr lang="en-US" altLang="zh-CN"/>
              <a:t>·</a:t>
            </a:r>
            <a:r>
              <a:rPr lang="zh-CN" altLang="en-US"/>
              <a:t>金陵怀古</a:t>
            </a:r>
            <a:r>
              <a:rPr lang="en-US" altLang="zh-CN"/>
              <a:t>》</a:t>
            </a:r>
            <a:r>
              <a:rPr lang="zh-CN" altLang="en-US"/>
              <a:t>一词中，</a:t>
            </a:r>
            <a:r>
              <a:rPr lang="zh-CN" altLang="en-US" smtClean="0"/>
              <a:t>“</a:t>
            </a:r>
            <a:r>
              <a:rPr lang="zh-CN" altLang="en-US" u="sng" smtClean="0"/>
              <a:t>         </a:t>
            </a:r>
            <a:r>
              <a:rPr lang="zh-CN" altLang="en-US" smtClean="0">
                <a:solidFill>
                  <a:prstClr val="black"/>
                </a:solidFill>
              </a:rPr>
              <a:t>，</a:t>
            </a:r>
            <a:r>
              <a:rPr lang="zh-CN" altLang="en-US" u="sng" smtClean="0">
                <a:solidFill>
                  <a:prstClr val="black"/>
                </a:solidFill>
              </a:rPr>
              <a:t>        </a:t>
            </a:r>
            <a:r>
              <a:rPr lang="zh-CN" altLang="en-US" smtClean="0"/>
              <a:t>”</a:t>
            </a:r>
            <a:r>
              <a:rPr lang="zh-CN" altLang="en-US"/>
              <a:t>，此语出自杜牧的</a:t>
            </a:r>
            <a:r>
              <a:rPr lang="en-US" altLang="zh-CN"/>
              <a:t>《</a:t>
            </a:r>
            <a:r>
              <a:rPr lang="zh-CN" altLang="en-US"/>
              <a:t>台城曲</a:t>
            </a:r>
            <a:r>
              <a:rPr lang="en-US" altLang="zh-CN"/>
              <a:t>》“</a:t>
            </a:r>
            <a:r>
              <a:rPr lang="zh-CN" altLang="en-US"/>
              <a:t>门外韩擒虎，楼头张丽华”诗句，化用其意，以典型化手法，再现当时隋兵已临城下，陈后主居然对国事置若罔闻，在危难之际还在和妃子们寻欢作乐的可悲。</a:t>
            </a:r>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“叹门外楼头，悲恨相续”</a:t>
            </a:r>
          </a:p>
        </p:txBody>
      </p:sp>
    </p:spTree>
    <p:extLst>
      <p:ext uri="{BB962C8B-B14F-4D97-AF65-F5344CB8AC3E}">
        <p14:creationId xmlns:p14="http://schemas.microsoft.com/office/powerpoint/2010/main" val="249592160"/>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smtClean="0"/>
              <a:t>6.《</a:t>
            </a:r>
            <a:r>
              <a:rPr lang="zh-CN" altLang="en-US"/>
              <a:t>桂枝香</a:t>
            </a:r>
            <a:r>
              <a:rPr lang="en-US" altLang="zh-CN"/>
              <a:t>·</a:t>
            </a:r>
            <a:r>
              <a:rPr lang="zh-CN" altLang="en-US"/>
              <a:t>金陵怀古</a:t>
            </a:r>
            <a:r>
              <a:rPr lang="en-US" altLang="zh-CN"/>
              <a:t>》</a:t>
            </a:r>
            <a:r>
              <a:rPr lang="zh-CN" altLang="en-US"/>
              <a:t>中，直接抒情，凭吊古迹，追述往事，抒写对前人吊古、怀古不满之情的诗句是：</a:t>
            </a:r>
            <a:r>
              <a:rPr lang="zh-CN" altLang="en-US" smtClean="0"/>
              <a:t>“ </a:t>
            </a:r>
            <a:r>
              <a:rPr lang="zh-CN" altLang="en-US" u="sng" smtClean="0"/>
              <a:t>        </a:t>
            </a:r>
            <a:r>
              <a:rPr lang="zh-CN" altLang="en-US" smtClean="0"/>
              <a:t>，</a:t>
            </a:r>
            <a:r>
              <a:rPr lang="zh-CN" altLang="en-US" u="sng" smtClean="0"/>
              <a:t>        ”</a:t>
            </a:r>
            <a:endParaRPr lang="zh-CN" altLang="en-US" u="sng"/>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mtClean="0">
                <a:solidFill>
                  <a:srgbClr val="FF0000"/>
                </a:solidFill>
              </a:rPr>
              <a:t>“</a:t>
            </a:r>
            <a:r>
              <a:rPr lang="zh-CN" altLang="en-US">
                <a:solidFill>
                  <a:srgbClr val="FF0000"/>
                </a:solidFill>
              </a:rPr>
              <a:t>千古凭高对此，谩嗟荣辱。</a:t>
            </a:r>
            <a:r>
              <a:rPr lang="zh-CN" altLang="en-US" smtClean="0">
                <a:solidFill>
                  <a:srgbClr val="FF0000"/>
                </a:solidFill>
              </a:rPr>
              <a:t>”</a:t>
            </a:r>
            <a:endParaRPr lang="zh-CN" altLang="en-US">
              <a:solidFill>
                <a:srgbClr val="FF0000"/>
              </a:solidFill>
            </a:endParaRPr>
          </a:p>
        </p:txBody>
      </p:sp>
    </p:spTree>
    <p:extLst>
      <p:ext uri="{BB962C8B-B14F-4D97-AF65-F5344CB8AC3E}">
        <p14:creationId xmlns:p14="http://schemas.microsoft.com/office/powerpoint/2010/main" val="156401708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作者介绍</a:t>
            </a:r>
            <a:endParaRPr lang="zh-CN" altLang="en-US"/>
          </a:p>
        </p:txBody>
      </p:sp>
      <p:sp>
        <p:nvSpPr>
          <p:cNvPr id="3" name="文本占位符 2"/>
          <p:cNvSpPr>
            <a:spLocks noGrp="1"/>
          </p:cNvSpPr>
          <p:nvPr>
            <p:ph type="body" sz="quarter" idx="11"/>
          </p:nvPr>
        </p:nvSpPr>
        <p:spPr>
          <a:xfrm>
            <a:off x="954088" y="1365250"/>
            <a:ext cx="6210987" cy="4810125"/>
          </a:xfrm>
        </p:spPr>
        <p:txBody>
          <a:bodyPr/>
          <a:lstStyle/>
          <a:p>
            <a:r>
              <a:rPr lang="zh-CN" altLang="en-US" smtClean="0"/>
              <a:t>安</a:t>
            </a:r>
            <a:r>
              <a:rPr lang="zh-CN" altLang="en-US"/>
              <a:t>石从小随父亲宦游南北，十七八岁便以天下为己任，二十二岁中进士，做过地方官，关心民众疾苦，曾上万言书，主张宋王朝改革法度。宋神宗时推行新法。然而由于旧党的阻挠，王安石屡次被罢相，又屡次被起用。是出色的政治家，被列宁誉为</a:t>
            </a:r>
            <a:r>
              <a:rPr lang="zh-CN" altLang="en-US" b="1">
                <a:solidFill>
                  <a:srgbClr val="FF0000"/>
                </a:solidFill>
              </a:rPr>
              <a:t>“中国十一世纪伟大的改革家”</a:t>
            </a:r>
            <a:r>
              <a:rPr lang="zh-CN" altLang="en-US"/>
              <a:t>。</a:t>
            </a:r>
          </a:p>
          <a:p>
            <a:endParaRPr lang="zh-CN" altLang="en-US"/>
          </a:p>
        </p:txBody>
      </p:sp>
      <p:pic>
        <p:nvPicPr>
          <p:cNvPr id="5" name="图片 4"/>
          <p:cNvPicPr>
            <a:picLocks noChangeAspect="1"/>
          </p:cNvPicPr>
          <p:nvPr/>
        </p:nvPicPr>
        <p:blipFill>
          <a:blip r:embed="rId2"/>
          <a:stretch>
            <a:fillRect/>
          </a:stretch>
        </p:blipFill>
        <p:spPr>
          <a:xfrm>
            <a:off x="7433043" y="1631146"/>
            <a:ext cx="3767655" cy="3950550"/>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242557834"/>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a:t>6</a:t>
            </a:r>
            <a:r>
              <a:rPr lang="zh-CN" altLang="en-US"/>
              <a:t>．</a:t>
            </a:r>
            <a:r>
              <a:rPr lang="en-US" altLang="zh-CN"/>
              <a:t>《</a:t>
            </a:r>
            <a:r>
              <a:rPr lang="zh-CN" altLang="en-US"/>
              <a:t>桂枝香</a:t>
            </a:r>
            <a:r>
              <a:rPr lang="en-US" altLang="zh-CN"/>
              <a:t>•</a:t>
            </a:r>
            <a:r>
              <a:rPr lang="zh-CN" altLang="en-US"/>
              <a:t>金陵怀古</a:t>
            </a:r>
            <a:r>
              <a:rPr lang="en-US" altLang="zh-CN"/>
              <a:t>》</a:t>
            </a:r>
            <a:r>
              <a:rPr lang="zh-CN" altLang="en-US"/>
              <a:t>一词中，词人感叹六朝的历史像流水一样流逝，未曾给当朝的人留下什么教训和反思的诗句是：</a:t>
            </a:r>
            <a:r>
              <a:rPr lang="zh-CN" altLang="en-US" u="sng"/>
              <a:t>           </a:t>
            </a:r>
            <a:r>
              <a:rPr lang="zh-CN" altLang="en-US"/>
              <a:t>，</a:t>
            </a:r>
            <a:r>
              <a:rPr lang="zh-CN" altLang="en-US" u="sng"/>
              <a:t>           </a:t>
            </a:r>
            <a:r>
              <a:rPr lang="zh-CN" altLang="en-US" smtClean="0"/>
              <a:t>。</a:t>
            </a:r>
            <a:endParaRPr lang="zh-CN" altLang="en-US"/>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mtClean="0">
                <a:solidFill>
                  <a:srgbClr val="FF0000"/>
                </a:solidFill>
              </a:rPr>
              <a:t>六朝</a:t>
            </a:r>
            <a:r>
              <a:rPr lang="zh-CN" altLang="en-US">
                <a:solidFill>
                  <a:srgbClr val="FF0000"/>
                </a:solidFill>
              </a:rPr>
              <a:t>旧事随流水，但寒烟芳草凝绿。</a:t>
            </a:r>
          </a:p>
        </p:txBody>
      </p:sp>
    </p:spTree>
    <p:extLst>
      <p:ext uri="{BB962C8B-B14F-4D97-AF65-F5344CB8AC3E}">
        <p14:creationId xmlns:p14="http://schemas.microsoft.com/office/powerpoint/2010/main" val="416315135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情景默写</a:t>
            </a:r>
            <a:endParaRPr lang="zh-CN" altLang="en-US"/>
          </a:p>
        </p:txBody>
      </p:sp>
      <p:sp>
        <p:nvSpPr>
          <p:cNvPr id="3" name="文本占位符 2"/>
          <p:cNvSpPr>
            <a:spLocks noGrp="1"/>
          </p:cNvSpPr>
          <p:nvPr>
            <p:ph type="body" sz="quarter" idx="11"/>
          </p:nvPr>
        </p:nvSpPr>
        <p:spPr>
          <a:xfrm>
            <a:off x="954088" y="1365250"/>
            <a:ext cx="10692480" cy="1843171"/>
          </a:xfrm>
        </p:spPr>
        <p:txBody>
          <a:bodyPr/>
          <a:lstStyle/>
          <a:p>
            <a:r>
              <a:rPr lang="en-US" altLang="zh-CN" smtClean="0"/>
              <a:t>7.《</a:t>
            </a:r>
            <a:r>
              <a:rPr lang="zh-CN" altLang="en-US"/>
              <a:t>桂枝香</a:t>
            </a:r>
            <a:r>
              <a:rPr lang="en-US" altLang="zh-CN"/>
              <a:t>·</a:t>
            </a:r>
            <a:r>
              <a:rPr lang="zh-CN" altLang="en-US"/>
              <a:t>金陵怀古</a:t>
            </a:r>
            <a:r>
              <a:rPr lang="en-US" altLang="zh-CN"/>
              <a:t>》</a:t>
            </a:r>
            <a:r>
              <a:rPr lang="zh-CN" altLang="en-US"/>
              <a:t>中融化了杜牧的</a:t>
            </a:r>
            <a:r>
              <a:rPr lang="en-US" altLang="zh-CN"/>
              <a:t>《</a:t>
            </a:r>
            <a:r>
              <a:rPr lang="zh-CN" altLang="en-US"/>
              <a:t>泊秦淮</a:t>
            </a:r>
            <a:r>
              <a:rPr lang="en-US" altLang="zh-CN"/>
              <a:t>》</a:t>
            </a:r>
            <a:r>
              <a:rPr lang="zh-CN" altLang="en-US"/>
              <a:t>中“商女不知亡国恨，隔江犹唱后庭花”的诗意，借古讽今的名句是：</a:t>
            </a:r>
            <a:r>
              <a:rPr lang="zh-CN" altLang="en-US" smtClean="0"/>
              <a:t>“ </a:t>
            </a:r>
            <a:r>
              <a:rPr lang="zh-CN" altLang="en-US" u="sng" smtClean="0"/>
              <a:t>          </a:t>
            </a:r>
            <a:r>
              <a:rPr lang="zh-CN" altLang="en-US" smtClean="0"/>
              <a:t>，</a:t>
            </a:r>
            <a:r>
              <a:rPr lang="zh-CN" altLang="en-US" u="sng" smtClean="0"/>
              <a:t>          </a:t>
            </a:r>
            <a:r>
              <a:rPr lang="zh-CN" altLang="en-US" smtClean="0"/>
              <a:t>，</a:t>
            </a:r>
            <a:r>
              <a:rPr lang="zh-CN" altLang="en-US" u="sng" smtClean="0"/>
              <a:t>            </a:t>
            </a:r>
            <a:r>
              <a:rPr lang="zh-CN" altLang="en-US" smtClean="0"/>
              <a:t>”。</a:t>
            </a:r>
            <a:endParaRPr lang="zh-CN" altLang="en-US"/>
          </a:p>
        </p:txBody>
      </p:sp>
      <p:sp>
        <p:nvSpPr>
          <p:cNvPr id="4" name="文本占位符 2"/>
          <p:cNvSpPr txBox="1"/>
          <p:nvPr/>
        </p:nvSpPr>
        <p:spPr>
          <a:xfrm>
            <a:off x="1314132" y="3557898"/>
            <a:ext cx="7124015" cy="609600"/>
          </a:xfrm>
          <a:prstGeom prst="rect">
            <a:avLst/>
          </a:prstGeom>
        </p:spPr>
        <p:txBody>
          <a:bodyPr/>
          <a:lstStyle>
            <a:lvl1pPr marL="0" indent="0" algn="just" defTabSz="914400" rtl="0" eaLnBrk="1" latinLnBrk="0" hangingPunct="1">
              <a:lnSpc>
                <a:spcPct val="120000"/>
              </a:lnSpc>
              <a:spcBef>
                <a:spcPct val="0"/>
              </a:spcBef>
              <a:buFont typeface="Arial" panose="020b0604020202020204" pitchFamily="34" charset="0"/>
              <a:buNone/>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FF0000"/>
                </a:solidFill>
              </a:rPr>
              <a:t>至今商女，时时犹唱，后庭遗曲。</a:t>
            </a:r>
          </a:p>
        </p:txBody>
      </p:sp>
    </p:spTree>
    <p:extLst>
      <p:ext uri="{BB962C8B-B14F-4D97-AF65-F5344CB8AC3E}">
        <p14:creationId xmlns:p14="http://schemas.microsoft.com/office/powerpoint/2010/main" val="282823914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821169" y="1873268"/>
            <a:ext cx="4279265" cy="923330"/>
          </a:xfrm>
          <a:prstGeom prst="rect">
            <a:avLst/>
          </a:prstGeom>
          <a:noFill/>
        </p:spPr>
        <p:txBody>
          <a:bodyPr wrap="square" rtlCol="0">
            <a:spAutoFit/>
          </a:bodyPr>
          <a:lstStyle/>
          <a:p>
            <a:pPr algn="ctr"/>
            <a:r>
              <a:rPr lang="zh-CN" altLang="en-US" sz="5400" b="1" smtClean="0">
                <a:solidFill>
                  <a:srgbClr val="CA687F"/>
                </a:solidFill>
                <a:latin typeface="华文行楷" panose="02010800040101010101" charset="-122"/>
                <a:ea typeface="华文行楷" panose="02010800040101010101" charset="-122"/>
              </a:rPr>
              <a:t>本课结束！</a:t>
            </a:r>
            <a:endParaRPr lang="zh-CN" altLang="en-US" sz="5400" b="1">
              <a:solidFill>
                <a:srgbClr val="CA687F"/>
              </a:solidFill>
              <a:latin typeface="华文行楷" panose="02010800040101010101" charset="-122"/>
              <a:ea typeface="华文行楷" panose="02010800040101010101" charset="-122"/>
            </a:endParaRPr>
          </a:p>
        </p:txBody>
      </p:sp>
      <p:sp>
        <p:nvSpPr>
          <p:cNvPr id="4" name="文本框 3"/>
          <p:cNvSpPr txBox="1"/>
          <p:nvPr/>
        </p:nvSpPr>
        <p:spPr>
          <a:xfrm>
            <a:off x="6665593" y="3283960"/>
            <a:ext cx="4590415" cy="737235"/>
          </a:xfrm>
          <a:prstGeom prst="rect">
            <a:avLst/>
          </a:prstGeom>
          <a:noFill/>
        </p:spPr>
        <p:txBody>
          <a:bodyPr wrap="square" rtlCol="0">
            <a:spAutoFit/>
          </a:bodyPr>
          <a:lstStyle/>
          <a:p>
            <a:pPr algn="ctr"/>
            <a:r>
              <a:rPr lang="en-US" altLang="zh-CN" sz="1400">
                <a:solidFill>
                  <a:schemeClr val="tx1">
                    <a:lumMod val="75000"/>
                    <a:lumOff val="25000"/>
                  </a:schemeClr>
                </a:solidFill>
                <a:latin typeface="华文行楷" panose="02010800040101010101" charset="-122"/>
                <a:ea typeface="华文行楷" panose="02010800040101010101" charset="-122"/>
              </a:rPr>
              <a:t>Fresh business general </a:t>
            </a:r>
            <a:r>
              <a:rPr lang="en-US" altLang="zh-CN" sz="1400" smtClean="0">
                <a:solidFill>
                  <a:schemeClr val="tx1">
                    <a:lumMod val="75000"/>
                    <a:lumOff val="25000"/>
                  </a:schemeClr>
                </a:solidFill>
                <a:latin typeface="华文行楷" panose="02010800040101010101" charset="-122"/>
                <a:ea typeface="华文行楷" panose="02010800040101010101" charset="-122"/>
              </a:rPr>
              <a:t>template Applicable </a:t>
            </a:r>
            <a:r>
              <a:rPr lang="en-US" altLang="zh-CN" sz="1400">
                <a:solidFill>
                  <a:schemeClr val="tx1">
                    <a:lumMod val="75000"/>
                    <a:lumOff val="25000"/>
                  </a:schemeClr>
                </a:solidFill>
                <a:latin typeface="华文行楷" panose="02010800040101010101" charset="-122"/>
                <a:ea typeface="华文行楷" panose="02010800040101010101" charset="-122"/>
              </a:rPr>
              <a:t>to enterprise introduction, summary report, sales marketing, </a:t>
            </a:r>
            <a:endParaRPr lang="en-US" altLang="zh-CN" sz="1400" smtClean="0">
              <a:solidFill>
                <a:schemeClr val="tx1">
                  <a:lumMod val="75000"/>
                  <a:lumOff val="25000"/>
                </a:schemeClr>
              </a:solidFill>
              <a:latin typeface="华文行楷" panose="02010800040101010101" charset="-122"/>
              <a:ea typeface="华文行楷" panose="02010800040101010101" charset="-122"/>
            </a:endParaRPr>
          </a:p>
          <a:p>
            <a:pPr algn="ctr"/>
            <a:r>
              <a:rPr lang="en-US" altLang="zh-CN" sz="1400" smtClean="0">
                <a:solidFill>
                  <a:schemeClr val="tx1">
                    <a:lumMod val="75000"/>
                    <a:lumOff val="25000"/>
                  </a:schemeClr>
                </a:solidFill>
                <a:latin typeface="华文行楷" panose="02010800040101010101" charset="-122"/>
                <a:ea typeface="华文行楷" panose="02010800040101010101" charset="-122"/>
              </a:rPr>
              <a:t>chart </a:t>
            </a:r>
            <a:r>
              <a:rPr lang="en-US" altLang="zh-CN" sz="1400">
                <a:solidFill>
                  <a:schemeClr val="tx1">
                    <a:lumMod val="75000"/>
                    <a:lumOff val="25000"/>
                  </a:schemeClr>
                </a:solidFill>
                <a:latin typeface="华文行楷" panose="02010800040101010101" charset="-122"/>
                <a:ea typeface="华文行楷" panose="02010800040101010101" charset="-122"/>
              </a:rPr>
              <a:t>data</a:t>
            </a:r>
          </a:p>
        </p:txBody>
      </p:sp>
      <p:cxnSp>
        <p:nvCxnSpPr>
          <p:cNvPr id="5" name="直接连接符 4"/>
          <p:cNvCxnSpPr/>
          <p:nvPr/>
        </p:nvCxnSpPr>
        <p:spPr>
          <a:xfrm>
            <a:off x="6665593" y="2864413"/>
            <a:ext cx="4590415" cy="0"/>
          </a:xfrm>
          <a:prstGeom prst="line">
            <a:avLst/>
          </a:prstGeom>
          <a:ln w="25400">
            <a:solidFill>
              <a:srgbClr val="CA687F"/>
            </a:solidFill>
          </a:ln>
        </p:spPr>
        <p:style>
          <a:lnRef idx="1">
            <a:schemeClr val="accent1"/>
          </a:lnRef>
          <a:fillRef idx="0">
            <a:schemeClr val="accent1"/>
          </a:fillRef>
          <a:effectRef idx="0">
            <a:schemeClr val="accent1"/>
          </a:effectRef>
          <a:fontRef idx="minor">
            <a:schemeClr val="tx1"/>
          </a:fontRef>
        </p:style>
      </p:cxnSp>
      <p:pic>
        <p:nvPicPr>
          <p:cNvPr id="6" name="图片 5" descr="2df20f75b7e2f8677551fa2f1bc02c88"/>
          <p:cNvPicPr>
            <a:picLocks noChangeAspect="1"/>
          </p:cNvPicPr>
          <p:nvPr/>
        </p:nvPicPr>
        <p:blipFill>
          <a:blip r:embed="rId2"/>
          <a:stretch>
            <a:fillRect/>
          </a:stretch>
        </p:blipFill>
        <p:spPr>
          <a:xfrm>
            <a:off x="-160655" y="827405"/>
            <a:ext cx="6997065" cy="6423660"/>
          </a:xfrm>
          <a:prstGeom prst="rect">
            <a:avLst/>
          </a:prstGeom>
        </p:spPr>
      </p:pic>
      <p:sp>
        <p:nvSpPr>
          <p:cNvPr id="7" name="椭圆 6"/>
          <p:cNvSpPr/>
          <p:nvPr/>
        </p:nvSpPr>
        <p:spPr>
          <a:xfrm>
            <a:off x="5864860" y="5029835"/>
            <a:ext cx="2453640" cy="2453640"/>
          </a:xfrm>
          <a:prstGeom prst="ellipse">
            <a:avLst/>
          </a:prstGeom>
          <a:solidFill>
            <a:srgbClr val="CA687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7580630" y="4862195"/>
            <a:ext cx="960120" cy="929640"/>
          </a:xfrm>
          <a:prstGeom prst="ellipse">
            <a:avLst/>
          </a:prstGeom>
          <a:solidFill>
            <a:srgbClr val="E7B2C4">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New picture"/>
          <p:cNvPicPr/>
          <p:nvPr/>
        </p:nvPicPr>
        <p:blipFill>
          <a:blip r:embed="rId3"/>
          <a:stretch>
            <a:fillRect/>
          </a:stretch>
        </p:blipFill>
        <p:spPr>
          <a:xfrm>
            <a:off x="11696700" y="12471400"/>
            <a:ext cx="355600" cy="254000"/>
          </a:xfrm>
          <a:prstGeom prst="cube">
            <a:avLst/>
          </a:prstGeom>
        </p:spPr>
      </p:pic>
    </p:spTree>
    <p:extLst>
      <p:ext uri="{BB962C8B-B14F-4D97-AF65-F5344CB8AC3E}">
        <p14:creationId xmlns:p14="http://schemas.microsoft.com/office/powerpoint/2010/main" val="495474169"/>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作者介绍</a:t>
            </a:r>
            <a:endParaRPr lang="zh-CN" altLang="en-US"/>
          </a:p>
        </p:txBody>
      </p:sp>
      <p:sp>
        <p:nvSpPr>
          <p:cNvPr id="3" name="文本占位符 2"/>
          <p:cNvSpPr>
            <a:spLocks noGrp="1"/>
          </p:cNvSpPr>
          <p:nvPr>
            <p:ph type="body" sz="quarter" idx="11"/>
          </p:nvPr>
        </p:nvSpPr>
        <p:spPr/>
        <p:txBody>
          <a:bodyPr/>
          <a:lstStyle/>
          <a:p>
            <a:r>
              <a:rPr lang="zh-CN" altLang="en-US" smtClean="0"/>
              <a:t>熙</a:t>
            </a:r>
            <a:r>
              <a:rPr lang="zh-CN" altLang="en-US"/>
              <a:t>宁九年（</a:t>
            </a:r>
            <a:r>
              <a:rPr lang="en-US" altLang="zh-CN"/>
              <a:t>1076</a:t>
            </a:r>
            <a:r>
              <a:rPr lang="zh-CN" altLang="en-US"/>
              <a:t>年），</a:t>
            </a:r>
            <a:r>
              <a:rPr lang="en-US" altLang="zh-CN"/>
              <a:t>55</a:t>
            </a:r>
            <a:r>
              <a:rPr lang="zh-CN" altLang="en-US"/>
              <a:t>岁的王安石主动辞去相位，退居金陵，潜心研究学术和诗歌创作。元丰元年，司马光执政，尽废新法，王安石忧愤病逝于江宁（今江苏南京）钟山，谥号“文”，又称王文公。他的文学作品往往与他的政治思想有着千丝万缕的关系。王安石一生诗歌创作颇丰，在文学上颇有成就，为“唐宋八大家”之一，但他的词仅存 </a:t>
            </a:r>
            <a:r>
              <a:rPr lang="en-US" altLang="zh-CN"/>
              <a:t>20</a:t>
            </a:r>
            <a:r>
              <a:rPr lang="zh-CN" altLang="en-US"/>
              <a:t>余首。虽然王安石不以词出名，但也“一洗五代旧习”，不受前任绮靡风气的影响。其诗擅长说理与修辞，善用典故；词作不多，风格高峻。有</a:t>
            </a:r>
            <a:r>
              <a:rPr lang="en-US" altLang="zh-CN"/>
              <a:t>《</a:t>
            </a:r>
            <a:r>
              <a:rPr lang="zh-CN" altLang="en-US"/>
              <a:t>王临川集</a:t>
            </a:r>
            <a:r>
              <a:rPr lang="en-US" altLang="zh-CN"/>
              <a:t>》《</a:t>
            </a:r>
            <a:r>
              <a:rPr lang="zh-CN" altLang="en-US"/>
              <a:t>临川集拾遗</a:t>
            </a:r>
            <a:r>
              <a:rPr lang="en-US" altLang="zh-CN"/>
              <a:t>》</a:t>
            </a:r>
            <a:r>
              <a:rPr lang="zh-CN" altLang="en-US"/>
              <a:t>。</a:t>
            </a:r>
          </a:p>
          <a:p>
            <a:endParaRPr lang="zh-CN" altLang="en-US"/>
          </a:p>
        </p:txBody>
      </p:sp>
    </p:spTree>
    <p:extLst>
      <p:ext uri="{BB962C8B-B14F-4D97-AF65-F5344CB8AC3E}">
        <p14:creationId xmlns:p14="http://schemas.microsoft.com/office/powerpoint/2010/main" val="1061272952"/>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背景介绍</a:t>
            </a:r>
            <a:endParaRPr lang="zh-CN" altLang="en-US"/>
          </a:p>
        </p:txBody>
      </p:sp>
      <p:sp>
        <p:nvSpPr>
          <p:cNvPr id="3" name="文本占位符 2"/>
          <p:cNvSpPr>
            <a:spLocks noGrp="1"/>
          </p:cNvSpPr>
          <p:nvPr>
            <p:ph type="body" sz="quarter" idx="11"/>
          </p:nvPr>
        </p:nvSpPr>
        <p:spPr/>
        <p:txBody>
          <a:bodyPr/>
          <a:lstStyle/>
          <a:p>
            <a:r>
              <a:rPr lang="zh-CN" altLang="en-US"/>
              <a:t>宋神宗熙宁九年</a:t>
            </a:r>
            <a:r>
              <a:rPr lang="en-US" altLang="zh-CN"/>
              <a:t>(1076</a:t>
            </a:r>
            <a:r>
              <a:rPr lang="zh-CN" altLang="en-US"/>
              <a:t>年</a:t>
            </a:r>
            <a:r>
              <a:rPr lang="en-US" altLang="zh-CN"/>
              <a:t>)</a:t>
            </a:r>
            <a:r>
              <a:rPr lang="zh-CN" altLang="en-US"/>
              <a:t>之后，王安石被罢相退居金陵，第二次出知江宁府。金陵为六朝古都所在，从三国时期东吴在此建都起，先后有东晋、宋、齐、梁、陈在此建都。到赵宋时，这里依然是店肆栉比，灯火万家，呈现出一派繁荣气象。在地理上，金陵素称虎踞龙蹯，雄伟多姿。大江西来折而向东奔流入海；山地、丘陵、江湖、河泊纵横交错；秦淮河如一条玉带横贯市内</a:t>
            </a:r>
            <a:r>
              <a:rPr lang="en-US" altLang="zh-CN"/>
              <a:t>……</a:t>
            </a:r>
            <a:r>
              <a:rPr lang="zh-CN" altLang="en-US"/>
              <a:t>王安石正是面对这样一片大好河山，想到江山依旧、人事变迁，怀古而思今，写下了这篇“清空中有意趣”的政治抒情词。</a:t>
            </a:r>
            <a:endParaRPr lang="zh-CN" altLang="en-US"/>
          </a:p>
        </p:txBody>
      </p:sp>
    </p:spTree>
    <p:extLst>
      <p:ext uri="{BB962C8B-B14F-4D97-AF65-F5344CB8AC3E}">
        <p14:creationId xmlns:p14="http://schemas.microsoft.com/office/powerpoint/2010/main" val="4290937318"/>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知识支架</a:t>
            </a:r>
            <a:endParaRPr lang="zh-CN" altLang="en-US"/>
          </a:p>
        </p:txBody>
      </p:sp>
      <p:sp>
        <p:nvSpPr>
          <p:cNvPr id="3" name="文本占位符 2"/>
          <p:cNvSpPr>
            <a:spLocks noGrp="1"/>
          </p:cNvSpPr>
          <p:nvPr>
            <p:ph type="body" sz="quarter" idx="11"/>
          </p:nvPr>
        </p:nvSpPr>
        <p:spPr>
          <a:xfrm>
            <a:off x="954088" y="1365250"/>
            <a:ext cx="5665787" cy="4810125"/>
          </a:xfrm>
        </p:spPr>
        <p:txBody>
          <a:bodyPr/>
          <a:lstStyle/>
          <a:p>
            <a:r>
              <a:rPr lang="zh-CN" altLang="en-US" sz="3200" b="1" u="sng" smtClean="0">
                <a:solidFill>
                  <a:srgbClr val="FF0000"/>
                </a:solidFill>
              </a:rPr>
              <a:t>怀古</a:t>
            </a:r>
            <a:r>
              <a:rPr lang="zh-CN" altLang="en-US" sz="3200" b="1" u="sng">
                <a:solidFill>
                  <a:srgbClr val="FF0000"/>
                </a:solidFill>
              </a:rPr>
              <a:t>诗歌</a:t>
            </a:r>
            <a:r>
              <a:rPr lang="zh-CN" altLang="en-US"/>
              <a:t>是中国古代诗歌中思想内容比较沉重的作品。主要是以历史事件、历史人物、历史陈迹为题材，借登高望远、咏叹史实、怀念古迹来达到感慨兴衰、寄托哀思、托古讽今等目的。这类诗歌多写古人往事，多用典故，手法委婉，感情基调一般比较苍劲悲凉。</a:t>
            </a:r>
          </a:p>
        </p:txBody>
      </p:sp>
      <p:pic>
        <p:nvPicPr>
          <p:cNvPr id="4" name="图片 3"/>
          <p:cNvPicPr>
            <a:picLocks noChangeAspect="1"/>
          </p:cNvPicPr>
          <p:nvPr/>
        </p:nvPicPr>
        <p:blipFill>
          <a:blip r:embed="rId2">
            <a:duotone>
              <a:schemeClr val="accent2">
                <a:shade val="45000"/>
                <a:satMod val="135000"/>
              </a:schemeClr>
              <a:prstClr val="white"/>
            </a:duotone>
          </a:blip>
          <a:stretch>
            <a:fillRect/>
          </a:stretch>
        </p:blipFill>
        <p:spPr>
          <a:xfrm>
            <a:off x="6296025" y="1476573"/>
            <a:ext cx="5422764" cy="4114602"/>
          </a:xfrm>
          <a:prstGeom prst="rect">
            <a:avLst/>
          </a:prstGeom>
        </p:spPr>
      </p:pic>
    </p:spTree>
    <p:extLst>
      <p:ext uri="{BB962C8B-B14F-4D97-AF65-F5344CB8AC3E}">
        <p14:creationId xmlns:p14="http://schemas.microsoft.com/office/powerpoint/2010/main" val="578710717"/>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smtClean="0"/>
              <a:t>整体感知</a:t>
            </a:r>
            <a:endParaRPr lang="zh-CN" altLang="en-US"/>
          </a:p>
        </p:txBody>
      </p:sp>
      <p:sp>
        <p:nvSpPr>
          <p:cNvPr id="3" name="文本占位符 2"/>
          <p:cNvSpPr>
            <a:spLocks noGrp="1"/>
          </p:cNvSpPr>
          <p:nvPr>
            <p:ph type="body" sz="quarter" idx="11"/>
          </p:nvPr>
        </p:nvSpPr>
        <p:spPr>
          <a:xfrm>
            <a:off x="954088" y="1365250"/>
            <a:ext cx="5227637" cy="4810125"/>
          </a:xfrm>
        </p:spPr>
        <p:txBody>
          <a:bodyPr/>
          <a:lstStyle/>
          <a:p>
            <a:r>
              <a:rPr lang="zh-CN" altLang="en-US"/>
              <a:t>此词上片写登临金陵故都之所见。一个“正”字领起，一个“初”字吟味，一个“肃”字点醒，将深秋傍晚澄江似练、翠峰夕照的画卷徐徐展开。下片感叹六朝以荒乐而相继覆灭，唯见秋草凄碧，触目惊心。全词情景交融，境界雄浑阔大，笔力清道，自成一格，堪称名篇。</a:t>
            </a:r>
          </a:p>
        </p:txBody>
      </p:sp>
      <p:pic>
        <p:nvPicPr>
          <p:cNvPr id="4" name="图片 3"/>
          <p:cNvPicPr>
            <a:picLocks noChangeAspect="1"/>
          </p:cNvPicPr>
          <p:nvPr/>
        </p:nvPicPr>
        <p:blipFill>
          <a:blip r:embed="rId2"/>
          <a:stretch>
            <a:fillRect/>
          </a:stretch>
        </p:blipFill>
        <p:spPr>
          <a:xfrm>
            <a:off x="6527449" y="1198458"/>
            <a:ext cx="4812313" cy="4459391"/>
          </a:xfrm>
          <a:prstGeom prst="rect">
            <a:avLst/>
          </a:prstGeom>
        </p:spPr>
      </p:pic>
    </p:spTree>
    <p:extLst>
      <p:ext uri="{BB962C8B-B14F-4D97-AF65-F5344CB8AC3E}">
        <p14:creationId xmlns:p14="http://schemas.microsoft.com/office/powerpoint/2010/main" val="3295912856"/>
      </p:ext>
    </p:extLst>
  </p:cSld>
  <p:clrMapOvr>
    <a:masterClrMapping/>
  </p:clrMapOvr>
  <mc:AlternateContent>
    <mc:Choice xmlns:p14="http://schemas.microsoft.com/office/powerpoint/2010/main" Requires="p14">
      <p:transition spd="slow" advClick="0" advTm="3000" p14:dur="1600">
        <p14:gallery dir="l"/>
      </p:transition>
    </mc:Choice>
    <mc:Fallback>
      <p:transition spd="slow" advClick="0" advTm="3000">
        <p:fade/>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224</Paragraphs>
  <Slides>52</Slides>
  <Notes>0</Notes>
  <TotalTime>0</TotalTime>
  <HiddenSlides>0</HiddenSlides>
  <MMClips>1</MMClips>
  <ScaleCrop>0</ScaleCrop>
  <HeadingPairs>
    <vt:vector baseType="variant" size="6">
      <vt:variant>
        <vt:lpstr>Fonts used</vt:lpstr>
      </vt:variant>
      <vt:variant>
        <vt:i4>10</vt:i4>
      </vt:variant>
      <vt:variant>
        <vt:lpstr>Theme</vt:lpstr>
      </vt:variant>
      <vt:variant>
        <vt:i4>1</vt:i4>
      </vt:variant>
      <vt:variant>
        <vt:lpstr>Slide Titles</vt:lpstr>
      </vt:variant>
      <vt:variant>
        <vt:i4>52</vt:i4>
      </vt:variant>
    </vt:vector>
  </HeadingPairs>
  <TitlesOfParts>
    <vt:vector baseType="lpstr" size="63">
      <vt:lpstr>Arial</vt:lpstr>
      <vt:lpstr>Calibri Light</vt:lpstr>
      <vt:lpstr>Calibri</vt:lpstr>
      <vt:lpstr>黑体</vt:lpstr>
      <vt:lpstr>华文行楷</vt:lpstr>
      <vt:lpstr>仿宋</vt:lpstr>
      <vt:lpstr>Wingdings</vt:lpstr>
      <vt:lpstr>宋体</vt:lpstr>
      <vt:lpstr>Times New Roman</vt:lpstr>
      <vt:lpstr>等线</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2022-05-17T14:31:19.434</cp:lastPrinted>
  <dcterms:created xsi:type="dcterms:W3CDTF">2022-05-17T14:31:19Z</dcterms:created>
  <dcterms:modified xsi:type="dcterms:W3CDTF">2022-05-17T06:31:20Z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