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300" r:id="rId3"/>
    <p:sldId id="292" r:id="rId4"/>
    <p:sldId id="293" r:id="rId5"/>
    <p:sldId id="294" r:id="rId6"/>
    <p:sldId id="298" r:id="rId7"/>
    <p:sldId id="297" r:id="rId8"/>
    <p:sldId id="260" r:id="rId9"/>
    <p:sldId id="261" r:id="rId10"/>
    <p:sldId id="262" r:id="rId11"/>
    <p:sldId id="263" r:id="rId12"/>
    <p:sldId id="30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9" r:id="rId40"/>
    <p:sldId id="301" r:id="rId41"/>
    <p:sldId id="302" r:id="rId42"/>
  </p:sldIdLst>
  <p:sldSz cx="9144000" cy="6858000" type="screen4x3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19B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89" d="100"/>
          <a:sy n="8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/>
            <a:fld id="{9A0DB2DC-4C9A-4742-B13C-FB6460FD3503}" type="slidenum">
              <a:rPr lang="zh-CN" altLang="en-US" sz="1200" noProof="1" dirty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</a:rPr>
              <a:pPr algn="r" eaLnBrk="1" fontAlgn="base" hangingPunct="1"/>
              <a:t>‹#›</a:t>
            </a:fld>
            <a:endParaRPr lang="zh-CN" altLang="en-US" sz="1200" noProof="1">
              <a:solidFill>
                <a:srgbClr val="898989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/>
            <a:fld id="{9A0DB2DC-4C9A-4742-B13C-FB6460FD3503}" type="slidenum">
              <a:rPr lang="zh-CN" altLang="en-US" sz="1200" noProof="1" dirty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</a:rPr>
              <a:pPr algn="r" eaLnBrk="1" fontAlgn="base" hangingPunct="1"/>
              <a:t>‹#›</a:t>
            </a:fld>
            <a:endParaRPr lang="zh-CN" altLang="en-US" sz="1200" noProof="1">
              <a:solidFill>
                <a:srgbClr val="898989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/>
            <a:fld id="{9A0DB2DC-4C9A-4742-B13C-FB6460FD3503}" type="slidenum">
              <a:rPr lang="zh-CN" altLang="en-US" sz="1200" noProof="1" dirty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</a:rPr>
              <a:pPr algn="r" eaLnBrk="1" fontAlgn="base" hangingPunct="1"/>
              <a:t>‹#›</a:t>
            </a:fld>
            <a:endParaRPr lang="zh-CN" altLang="en-US" sz="1200" noProof="1">
              <a:solidFill>
                <a:srgbClr val="898989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/>
            <a:fld id="{9A0DB2DC-4C9A-4742-B13C-FB6460FD3503}" type="slidenum">
              <a:rPr lang="zh-CN" altLang="en-US" sz="1200" noProof="1" dirty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</a:rPr>
              <a:pPr algn="r" eaLnBrk="1" fontAlgn="base" hangingPunct="1"/>
              <a:t>‹#›</a:t>
            </a:fld>
            <a:endParaRPr lang="zh-CN" altLang="en-US" sz="1200" noProof="1">
              <a:solidFill>
                <a:srgbClr val="898989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/>
            <a:fld id="{9A0DB2DC-4C9A-4742-B13C-FB6460FD3503}" type="slidenum">
              <a:rPr lang="zh-CN" altLang="en-US" sz="1200" noProof="1" dirty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</a:rPr>
              <a:pPr algn="r" eaLnBrk="1" fontAlgn="base" hangingPunct="1"/>
              <a:t>‹#›</a:t>
            </a:fld>
            <a:endParaRPr lang="zh-CN" altLang="en-US" sz="1200" noProof="1">
              <a:solidFill>
                <a:srgbClr val="898989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/>
            <a:fld id="{9A0DB2DC-4C9A-4742-B13C-FB6460FD3503}" type="slidenum">
              <a:rPr lang="zh-CN" altLang="en-US" sz="1200" noProof="1" dirty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</a:rPr>
              <a:pPr algn="r" eaLnBrk="1" fontAlgn="base" hangingPunct="1"/>
              <a:t>‹#›</a:t>
            </a:fld>
            <a:endParaRPr lang="zh-CN" altLang="en-US" sz="1200" noProof="1">
              <a:solidFill>
                <a:srgbClr val="898989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/>
            <a:fld id="{9A0DB2DC-4C9A-4742-B13C-FB6460FD3503}" type="slidenum">
              <a:rPr lang="zh-CN" altLang="en-US" sz="1200" noProof="1" dirty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</a:rPr>
              <a:pPr algn="r" eaLnBrk="1" fontAlgn="base" hangingPunct="1"/>
              <a:t>‹#›</a:t>
            </a:fld>
            <a:endParaRPr lang="zh-CN" altLang="en-US" sz="1200" noProof="1">
              <a:solidFill>
                <a:srgbClr val="898989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/>
            <a:fld id="{9A0DB2DC-4C9A-4742-B13C-FB6460FD3503}" type="slidenum">
              <a:rPr lang="zh-CN" altLang="en-US" sz="1200" noProof="1" dirty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</a:rPr>
              <a:pPr algn="r" eaLnBrk="1" fontAlgn="base" hangingPunct="1"/>
              <a:t>‹#›</a:t>
            </a:fld>
            <a:endParaRPr lang="zh-CN" altLang="en-US" sz="1200" noProof="1">
              <a:solidFill>
                <a:srgbClr val="898989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FE03F1-C4C8-4BC6-BC03-BE77A4A6D25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2017/5/24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zh-CN" altLang="en-US" sz="1200" strike="noStrike" noProof="1">
              <a:solidFill>
                <a:srgbClr val="898989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/>
            <a:fld id="{9A0DB2DC-4C9A-4742-B13C-FB6460FD3503}" type="slidenum">
              <a:rPr lang="zh-CN" altLang="en-US" sz="1200" noProof="1" dirty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</a:rPr>
              <a:pPr algn="r" eaLnBrk="1" fontAlgn="base" hangingPunct="1"/>
              <a:t>‹#›</a:t>
            </a:fld>
            <a:endParaRPr lang="zh-CN" altLang="en-US" sz="1200" noProof="1">
              <a:solidFill>
                <a:srgbClr val="898989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kern="1200" cap="none" spc="0" normalizeH="0" baseline="0" noProof="0" smtClean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eaLnBrk="1" fontAlgn="base" hangingPunct="1"/>
            <a:fld id="{9A0DB2DC-4C9A-4742-B13C-FB6460FD3503}" type="slidenum">
              <a:rPr lang="zh-CN" altLang="en-US" sz="1200" noProof="1" dirty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</a:rPr>
              <a:pPr algn="r" eaLnBrk="1" fontAlgn="base" hangingPunct="1"/>
              <a:t>‹#›</a:t>
            </a:fld>
            <a:endParaRPr lang="zh-CN" altLang="en-US" sz="1200" noProof="1">
              <a:solidFill>
                <a:srgbClr val="898989"/>
              </a:solidFill>
              <a:latin typeface="Calibri" panose="020F050202020403020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1FE03F1-C4C8-4BC6-BC03-BE77A4A6D25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t>2017/5/24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solidFill>
                  <a:srgbClr val="898989"/>
                </a:solidFill>
                <a:latin typeface="Calibri" panose="020F0502020204030204" charset="0"/>
                <a:ea typeface="宋体" panose="02010600030101010101" pitchFamily="2" charset="-122"/>
                <a:cs typeface="+mn-ea"/>
              </a:rPr>
              <a:pPr lvl="0" algn="r" eaLnBrk="1" fontAlgn="base" hangingPunct="1"/>
              <a:t>‹#›</a:t>
            </a:fld>
            <a:endParaRPr lang="zh-CN" altLang="en-US" sz="1200" strike="noStrike" noProof="1">
              <a:solidFill>
                <a:srgbClr val="898989"/>
              </a:solidFill>
              <a:latin typeface="Calibri" panose="020F050202020403020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34.xml"/><Relationship Id="rId4" Type="http://schemas.openxmlformats.org/officeDocument/2006/relationships/image" Target="../media/image2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gif"/><Relationship Id="rId4" Type="http://schemas.openxmlformats.org/officeDocument/2006/relationships/slide" Target="slide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5" descr="W0200707273434773938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981075"/>
            <a:ext cx="8137525" cy="5516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 Box 6"/>
          <p:cNvSpPr txBox="1"/>
          <p:nvPr/>
        </p:nvSpPr>
        <p:spPr>
          <a:xfrm>
            <a:off x="1619250" y="0"/>
            <a:ext cx="4321175" cy="1016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6000" b="1" dirty="0">
                <a:solidFill>
                  <a:srgbClr val="FF0000"/>
                </a:solidFill>
                <a:latin typeface="Calibri" panose="020F0502020204030204" charset="0"/>
                <a:ea typeface="隶书" panose="02010509060101010101" pitchFamily="49" charset="-122"/>
              </a:rPr>
              <a:t>游  山  西  村</a:t>
            </a:r>
          </a:p>
        </p:txBody>
      </p:sp>
      <p:sp>
        <p:nvSpPr>
          <p:cNvPr id="3076" name="Text Box 7"/>
          <p:cNvSpPr txBox="1"/>
          <p:nvPr/>
        </p:nvSpPr>
        <p:spPr>
          <a:xfrm>
            <a:off x="6398354" y="1086522"/>
            <a:ext cx="1944687" cy="707886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b="1" dirty="0">
                <a:solidFill>
                  <a:srgbClr val="000000"/>
                </a:solidFill>
                <a:latin typeface="Calibri" panose="020F0502020204030204" charset="0"/>
                <a:ea typeface="楷体_GB2312" pitchFamily="1" charset="-122"/>
              </a:rPr>
              <a:t>陆游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307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2006532217293865"/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0" y="46038"/>
            <a:ext cx="9144000" cy="4319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Rectangle 3"/>
          <p:cNvSpPr/>
          <p:nvPr/>
        </p:nvSpPr>
        <p:spPr>
          <a:xfrm>
            <a:off x="107950" y="44450"/>
            <a:ext cx="793750" cy="165735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颈</a:t>
            </a:r>
          </a:p>
          <a:p>
            <a:pPr lvl="0" indent="0" algn="ctr"/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联</a:t>
            </a:r>
          </a:p>
        </p:txBody>
      </p:sp>
      <p:sp>
        <p:nvSpPr>
          <p:cNvPr id="8196" name="Text Box 5"/>
          <p:cNvSpPr txBox="1"/>
          <p:nvPr/>
        </p:nvSpPr>
        <p:spPr>
          <a:xfrm>
            <a:off x="1619250" y="981075"/>
            <a:ext cx="6480175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写出山西村淳朴的风土人情</a:t>
            </a:r>
          </a:p>
        </p:txBody>
      </p:sp>
      <p:sp>
        <p:nvSpPr>
          <p:cNvPr id="8197" name="Rectangle 2"/>
          <p:cNvSpPr txBox="1"/>
          <p:nvPr/>
        </p:nvSpPr>
        <p:spPr>
          <a:xfrm>
            <a:off x="828675" y="188913"/>
            <a:ext cx="8091488" cy="5794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 algn="ctr"/>
            <a:r>
              <a:rPr lang="zh-CN" altLang="en-US" sz="3600" dirty="0">
                <a:solidFill>
                  <a:srgbClr val="0000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箫鼓追随春社近，衣</a:t>
            </a:r>
            <a:r>
              <a:rPr lang="zh-CN" altLang="en-US" sz="3600" u="sng" dirty="0">
                <a:solidFill>
                  <a:srgbClr val="0000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冠</a:t>
            </a:r>
            <a:r>
              <a:rPr lang="zh-CN" altLang="en-US" sz="3600" dirty="0">
                <a:solidFill>
                  <a:srgbClr val="0000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简朴古风存。</a:t>
            </a:r>
          </a:p>
        </p:txBody>
      </p:sp>
      <p:sp>
        <p:nvSpPr>
          <p:cNvPr id="8198" name="Rectangle 5"/>
          <p:cNvSpPr txBox="1">
            <a:spLocks noRot="1"/>
          </p:cNvSpPr>
          <p:nvPr/>
        </p:nvSpPr>
        <p:spPr>
          <a:xfrm>
            <a:off x="107950" y="1773238"/>
            <a:ext cx="9001125" cy="302418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r>
              <a:rPr lang="zh-CN" altLang="en-US" sz="4000" b="1" dirty="0">
                <a:latin typeface="Calibri" panose="020F0502020204030204" charset="0"/>
                <a:ea typeface="楷体_GB2312" pitchFamily="1" charset="-122"/>
              </a:rPr>
              <a:t>此联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</a:rPr>
              <a:t>由自然入人事</a:t>
            </a:r>
            <a:r>
              <a:rPr lang="en-US" altLang="zh-CN" sz="4000" b="1" dirty="0">
                <a:latin typeface="Calibri" panose="020F0502020204030204" charset="0"/>
                <a:ea typeface="楷体_GB2312" pitchFamily="1" charset="-122"/>
              </a:rPr>
              <a:t>,</a:t>
            </a:r>
            <a:r>
              <a:rPr lang="zh-CN" altLang="en-US" sz="4000" b="1" dirty="0">
                <a:latin typeface="Calibri" panose="020F0502020204030204" charset="0"/>
                <a:ea typeface="楷体_GB2312" pitchFamily="1" charset="-122"/>
              </a:rPr>
              <a:t>描摹了南宋初年的农村风俗画卷：</a:t>
            </a:r>
            <a:r>
              <a:rPr lang="zh-CN" altLang="en-US" sz="4000" b="1" dirty="0">
                <a:solidFill>
                  <a:schemeClr val="accent2"/>
                </a:solidFill>
                <a:latin typeface="Calibri" panose="020F0502020204030204" charset="0"/>
                <a:ea typeface="楷体_GB2312" pitchFamily="1" charset="-122"/>
              </a:rPr>
              <a:t>农家祭社祈年，热热闹闹，吹吹打打，充满着丰收的期待，民风淳朴可爱的欢乐画面。</a:t>
            </a:r>
          </a:p>
        </p:txBody>
      </p:sp>
      <p:sp>
        <p:nvSpPr>
          <p:cNvPr id="8199" name="Text Box 7"/>
          <p:cNvSpPr txBox="1"/>
          <p:nvPr/>
        </p:nvSpPr>
        <p:spPr>
          <a:xfrm>
            <a:off x="107950" y="4799013"/>
            <a:ext cx="8931275" cy="11890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译文：吹箫声，击鼓声，追随着春社祭日已经临近，人人布衣素冠，简朴的古风犹存。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ldLvl="0" animBg="1"/>
      <p:bldP spid="8196" grpId="0"/>
      <p:bldP spid="8197" grpId="0"/>
      <p:bldP spid="8198" grpId="0"/>
      <p:bldP spid="8199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2006532217293865"/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34925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Rectangle 6"/>
          <p:cNvSpPr/>
          <p:nvPr/>
        </p:nvSpPr>
        <p:spPr>
          <a:xfrm>
            <a:off x="36513" y="44450"/>
            <a:ext cx="865187" cy="165735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尾</a:t>
            </a:r>
          </a:p>
          <a:p>
            <a:pPr lvl="0" indent="0" algn="ctr"/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联</a:t>
            </a:r>
          </a:p>
        </p:txBody>
      </p:sp>
      <p:sp>
        <p:nvSpPr>
          <p:cNvPr id="9220" name="Rectangle 8"/>
          <p:cNvSpPr/>
          <p:nvPr/>
        </p:nvSpPr>
        <p:spPr>
          <a:xfrm>
            <a:off x="1117600" y="1270000"/>
            <a:ext cx="7775575" cy="13096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4000" b="1" dirty="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诗人对农村的喜爱之情和对</a:t>
            </a:r>
          </a:p>
          <a:p>
            <a:pPr lvl="0" indent="0"/>
            <a:r>
              <a:rPr lang="zh-CN" altLang="en-US" sz="4000" b="1" dirty="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农家的赞美之意</a:t>
            </a:r>
            <a:r>
              <a:rPr lang="en-US" altLang="zh-CN" sz="4000" b="1" dirty="0">
                <a:solidFill>
                  <a:srgbClr val="FF33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.</a:t>
            </a:r>
          </a:p>
        </p:txBody>
      </p:sp>
      <p:sp>
        <p:nvSpPr>
          <p:cNvPr id="9221" name="Text Box 5"/>
          <p:cNvSpPr txBox="1"/>
          <p:nvPr/>
        </p:nvSpPr>
        <p:spPr>
          <a:xfrm>
            <a:off x="1116013" y="404813"/>
            <a:ext cx="7239000" cy="6461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从今若许闲乘月，</a:t>
            </a:r>
            <a:r>
              <a:rPr lang="zh-CN" altLang="en-US" sz="3600" u="sng" dirty="0">
                <a:solidFill>
                  <a:srgbClr val="0000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拄</a:t>
            </a:r>
            <a:r>
              <a:rPr lang="zh-CN" altLang="en-US" sz="3600" dirty="0">
                <a:solidFill>
                  <a:srgbClr val="0000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杖无时夜</a:t>
            </a:r>
            <a:r>
              <a:rPr lang="zh-CN" altLang="en-US" sz="3600" u="sng" dirty="0">
                <a:solidFill>
                  <a:srgbClr val="0000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叩</a:t>
            </a:r>
            <a:r>
              <a:rPr lang="zh-CN" altLang="en-US" sz="3600" dirty="0">
                <a:solidFill>
                  <a:srgbClr val="0000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门。</a:t>
            </a:r>
          </a:p>
        </p:txBody>
      </p:sp>
      <p:sp>
        <p:nvSpPr>
          <p:cNvPr id="9222" name="Rectangle 5"/>
          <p:cNvSpPr txBox="1">
            <a:spLocks noRot="1"/>
          </p:cNvSpPr>
          <p:nvPr/>
        </p:nvSpPr>
        <p:spPr>
          <a:xfrm>
            <a:off x="36513" y="2568575"/>
            <a:ext cx="9144000" cy="31670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r>
              <a:rPr lang="zh-CN" altLang="en-US" sz="4000" b="1" dirty="0">
                <a:latin typeface="Calibri" panose="020F0502020204030204" charset="0"/>
                <a:ea typeface="华文新魏" panose="02010800040101010101" pitchFamily="2" charset="-122"/>
              </a:rPr>
              <a:t>       </a:t>
            </a:r>
            <a:r>
              <a:rPr lang="zh-CN" altLang="en-US" sz="3600" b="1" dirty="0">
                <a:latin typeface="Calibri" panose="020F0502020204030204" charset="0"/>
                <a:ea typeface="华文新魏" panose="02010800040101010101" pitchFamily="2" charset="-122"/>
              </a:rPr>
              <a:t>写诗人的愿望．诗人盼望着以后能够有时间趁月夜出游，随时拄着手杖敲门拜访，恋恋不舍之情益于言表．一个热爱农村，与农民亲密无间的诗人形象跃然纸 上。</a:t>
            </a:r>
          </a:p>
        </p:txBody>
      </p:sp>
      <p:sp>
        <p:nvSpPr>
          <p:cNvPr id="9223" name="Text Box 7"/>
          <p:cNvSpPr txBox="1"/>
          <p:nvPr/>
        </p:nvSpPr>
        <p:spPr>
          <a:xfrm>
            <a:off x="107950" y="5013325"/>
            <a:ext cx="8713788" cy="10668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译文：从今以后，我要乘着月光闲逛，拄着手杖随时叩击农家朋友的柴门。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nimBg="1"/>
      <p:bldP spid="9220" grpId="0"/>
      <p:bldP spid="9221" grpId="0"/>
      <p:bldP spid="9222" grpId="0"/>
      <p:bldP spid="9223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97092" y="877651"/>
            <a:ext cx="503214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dirty="0" smtClean="0">
                <a:solidFill>
                  <a:srgbClr val="0819B8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赏析名句：</a:t>
            </a:r>
            <a:endParaRPr lang="en-US" altLang="zh-CN" sz="4000" dirty="0" smtClean="0">
              <a:solidFill>
                <a:srgbClr val="0819B8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4000" dirty="0" smtClean="0">
                <a:solidFill>
                  <a:srgbClr val="0819B8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山重水复疑无路，</a:t>
            </a:r>
            <a:endParaRPr lang="en-US" altLang="zh-CN" sz="4000" smtClean="0">
              <a:solidFill>
                <a:srgbClr val="0819B8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4000" smtClean="0">
                <a:solidFill>
                  <a:srgbClr val="0819B8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柳暗花明又一村</a:t>
            </a:r>
            <a:r>
              <a:rPr lang="zh-CN" altLang="en-US" dirty="0" smtClean="0">
                <a:solidFill>
                  <a:srgbClr val="0819B8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。</a:t>
            </a:r>
            <a:endParaRPr lang="zh-CN" altLang="en-US" dirty="0">
              <a:solidFill>
                <a:srgbClr val="0819B8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/>
          </p:cNvSpPr>
          <p:nvPr>
            <p:ph idx="1"/>
          </p:nvPr>
        </p:nvSpPr>
        <p:spPr>
          <a:xfrm>
            <a:off x="107950" y="1600200"/>
            <a:ext cx="8578850" cy="1036638"/>
          </a:xfrm>
        </p:spPr>
        <p:txBody>
          <a:bodyPr wrap="square" lIns="91440" tIns="45720" rIns="91440" bIns="45720" anchor="t"/>
          <a:lstStyle/>
          <a:p>
            <a:pPr>
              <a:buNone/>
            </a:pPr>
            <a:r>
              <a:rPr lang="zh-CN" altLang="en-US" sz="4400" dirty="0"/>
              <a:t>请概括诗人游山西村的所见所闻。</a:t>
            </a:r>
          </a:p>
        </p:txBody>
      </p:sp>
      <p:sp>
        <p:nvSpPr>
          <p:cNvPr id="9219" name="WordArt 7" descr="纸袋"/>
          <p:cNvSpPr>
            <a:spLocks noTextEdit="1"/>
          </p:cNvSpPr>
          <p:nvPr/>
        </p:nvSpPr>
        <p:spPr>
          <a:xfrm>
            <a:off x="2771775" y="476250"/>
            <a:ext cx="26638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endParaRPr lang="zh-CN" altLang="en-US" sz="3600" dirty="0">
              <a:ln w="9525" cap="flat" cmpd="sng">
                <a:solidFill>
                  <a:srgbClr val="008000"/>
                </a:solidFill>
                <a:prstDash val="solid"/>
                <a:miter/>
                <a:headEnd type="none" w="med" len="med"/>
                <a:tailEnd type="none" w="med" len="med"/>
              </a:ln>
              <a:blipFill rotWithShape="0">
                <a:blip r:embed="rId2"/>
              </a:blipFill>
              <a:effectLst>
                <a:outerShdw dist="563971" dir="14049737" sx="125000" sy="125000" algn="tl" rotWithShape="0">
                  <a:srgbClr val="C7DFD3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4" name="Text Box 4"/>
          <p:cNvSpPr txBox="1"/>
          <p:nvPr/>
        </p:nvSpPr>
        <p:spPr>
          <a:xfrm>
            <a:off x="504825" y="2697163"/>
            <a:ext cx="7883525" cy="17383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明确：1、村民热情好客；</a:t>
            </a:r>
          </a:p>
          <a:p>
            <a:pPr lvl="0" indent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2、优美的景色；</a:t>
            </a:r>
          </a:p>
          <a:p>
            <a:pPr lvl="0" indent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3、淳朴的风土人情。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uild="p"/>
      <p:bldP spid="10244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clip_image003"/>
          <p:cNvPicPr>
            <a:picLocks noGrp="1" noChangeAspect="1"/>
          </p:cNvPicPr>
          <p:nvPr>
            <p:ph idx="4294967295"/>
          </p:nvPr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1267" name="Rectangle 5"/>
          <p:cNvSpPr>
            <a:spLocks noGrp="1" noRot="1"/>
          </p:cNvSpPr>
          <p:nvPr>
            <p:ph type="title"/>
          </p:nvPr>
        </p:nvSpPr>
        <p:spPr>
          <a:xfrm>
            <a:off x="36513" y="1628775"/>
            <a:ext cx="8929687" cy="5230813"/>
          </a:xfrm>
        </p:spPr>
        <p:txBody>
          <a:bodyPr wrap="square" lIns="91440" tIns="45720" rIns="91440" bIns="45720" anchor="ctr"/>
          <a:lstStyle/>
          <a:p>
            <a:pPr lvl="0" algn="l">
              <a:spcBef>
                <a:spcPct val="20000"/>
              </a:spcBef>
            </a:pPr>
            <a:r>
              <a:rPr lang="en-US" altLang="zh-CN" sz="3200" b="1" dirty="0">
                <a:solidFill>
                  <a:srgbClr val="000000"/>
                </a:solidFill>
                <a:ea typeface="楷体_GB2312" pitchFamily="1" charset="-122"/>
              </a:rPr>
              <a:t>   </a:t>
            </a:r>
            <a:br>
              <a:rPr lang="en-US" altLang="zh-CN" sz="3200" b="1" dirty="0">
                <a:solidFill>
                  <a:srgbClr val="000000"/>
                </a:solidFill>
                <a:ea typeface="楷体_GB2312" pitchFamily="1" charset="-122"/>
              </a:rPr>
            </a:br>
            <a:r>
              <a:rPr lang="en-US" altLang="zh-CN" sz="3200" b="1" dirty="0">
                <a:solidFill>
                  <a:srgbClr val="000000"/>
                </a:solidFill>
                <a:ea typeface="楷体_GB2312" pitchFamily="1" charset="-122"/>
              </a:rPr>
              <a:t>       </a:t>
            </a:r>
            <a:r>
              <a:rPr lang="zh-CN" altLang="en-US" sz="3600" b="1" dirty="0">
                <a:latin typeface="宋体" panose="02010600030101010101" pitchFamily="2" charset="-122"/>
              </a:rPr>
              <a:t>全诗紧扣“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游</a:t>
            </a:r>
            <a:r>
              <a:rPr lang="zh-CN" altLang="en-US" sz="3600" b="1" dirty="0">
                <a:latin typeface="宋体" panose="02010600030101010101" pitchFamily="2" charset="-122"/>
              </a:rPr>
              <a:t>”字，按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时间推移</a:t>
            </a:r>
            <a:r>
              <a:rPr lang="zh-CN" altLang="en-US" sz="3600" b="1" dirty="0">
                <a:latin typeface="宋体" panose="02010600030101010101" pitchFamily="2" charset="-122"/>
              </a:rPr>
              <a:t>展开记叙，层次清晰，语言生动。</a:t>
            </a:r>
            <a:r>
              <a:rPr lang="zh-CN" altLang="en-US" sz="3600" b="1" dirty="0">
                <a:solidFill>
                  <a:schemeClr val="accent2"/>
                </a:solidFill>
                <a:latin typeface="宋体" panose="02010600030101010101" pitchFamily="2" charset="-122"/>
                <a:ea typeface="华文细黑" panose="02010600040101010101" pitchFamily="2" charset="-122"/>
              </a:rPr>
              <a:t>诗歌表现了诗人对农家纯朴风俗陶醉、留恋之情。</a:t>
            </a:r>
            <a:r>
              <a:rPr lang="zh-CN" altLang="en-US" sz="3600" b="1" dirty="0">
                <a:latin typeface="宋体" panose="02010600030101010101" pitchFamily="2" charset="-122"/>
                <a:ea typeface="华文细黑" panose="02010600040101010101" pitchFamily="2" charset="-122"/>
              </a:rPr>
              <a:t> </a:t>
            </a:r>
            <a:br>
              <a:rPr lang="zh-CN" altLang="en-US" sz="3600" b="1" dirty="0">
                <a:latin typeface="宋体" panose="02010600030101010101" pitchFamily="2" charset="-122"/>
                <a:ea typeface="华文细黑" panose="02010600040101010101" pitchFamily="2" charset="-122"/>
              </a:rPr>
            </a:br>
            <a:r>
              <a:rPr lang="zh-CN" altLang="en-US" sz="3600" b="1" dirty="0">
                <a:latin typeface="宋体" panose="02010600030101010101" pitchFamily="2" charset="-122"/>
                <a:ea typeface="华文细黑" panose="02010600040101010101" pitchFamily="2" charset="-122"/>
              </a:rPr>
              <a:t>   这首诗是蛰居山阴老家农村时所作。生动地描画出一幅色彩明丽的农村风光，对淳朴的农村生活习俗，流溢着喜悦、挚爱的感情。诗中的三、四两句，尤其写得流利生动，已经成为生活中广泛流行的成语。</a:t>
            </a:r>
            <a:br>
              <a:rPr lang="zh-CN" altLang="en-US" sz="3600" b="1" dirty="0">
                <a:latin typeface="宋体" panose="02010600030101010101" pitchFamily="2" charset="-122"/>
                <a:ea typeface="华文细黑" panose="02010600040101010101" pitchFamily="2" charset="-122"/>
              </a:rPr>
            </a:br>
            <a:endParaRPr lang="zh-CN" altLang="en-US" sz="3600" b="1" dirty="0">
              <a:latin typeface="宋体" panose="02010600030101010101" pitchFamily="2" charset="-122"/>
            </a:endParaRPr>
          </a:p>
        </p:txBody>
      </p:sp>
      <p:sp>
        <p:nvSpPr>
          <p:cNvPr id="10244" name="WordArt 7" descr="纸袋"/>
          <p:cNvSpPr>
            <a:spLocks noTextEdit="1"/>
          </p:cNvSpPr>
          <p:nvPr/>
        </p:nvSpPr>
        <p:spPr>
          <a:xfrm>
            <a:off x="2916238" y="0"/>
            <a:ext cx="266382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endParaRPr lang="zh-CN" altLang="en-US" sz="3600" dirty="0">
              <a:ln w="9525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blipFill rotWithShape="0">
                <a:blip r:embed="rId3"/>
              </a:blipFill>
              <a:effectLst>
                <a:outerShdw dist="563971" dir="14049737" sx="125000" sy="125000" algn="tl" rotWithShape="0">
                  <a:srgbClr val="C7DFD3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9" name="Text Box 8"/>
          <p:cNvSpPr txBox="1"/>
          <p:nvPr/>
        </p:nvSpPr>
        <p:spPr>
          <a:xfrm>
            <a:off x="755650" y="765175"/>
            <a:ext cx="7993063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1" charset="-122"/>
              </a:rPr>
              <a:t>思考：游山西村在行文上有什么特点？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J022938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2850" y="44450"/>
            <a:ext cx="6659563" cy="6813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Text Box 3"/>
          <p:cNvSpPr txBox="1"/>
          <p:nvPr/>
        </p:nvSpPr>
        <p:spPr>
          <a:xfrm>
            <a:off x="3563938" y="1700213"/>
            <a:ext cx="4679950" cy="3902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5000" b="1" dirty="0">
                <a:solidFill>
                  <a:srgbClr val="80008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5000" b="1" dirty="0">
                <a:solidFill>
                  <a:srgbClr val="80008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游山西村</a:t>
            </a:r>
            <a:r>
              <a:rPr lang="en-US" altLang="zh-CN" sz="5000" b="1" dirty="0">
                <a:solidFill>
                  <a:srgbClr val="80008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5000" b="1" dirty="0">
                <a:solidFill>
                  <a:srgbClr val="80008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：书写了诗人陶醉在山野风光和农村的人情之美里的快乐之情。</a:t>
            </a:r>
          </a:p>
        </p:txBody>
      </p:sp>
      <p:pic>
        <p:nvPicPr>
          <p:cNvPr id="21507" name="Picture 4" descr="画画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89363"/>
            <a:ext cx="2659063" cy="3068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Picture 5" descr="铃铛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2484438" cy="2393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WordArt 6"/>
          <p:cNvSpPr>
            <a:spLocks noTextEdit="1"/>
          </p:cNvSpPr>
          <p:nvPr/>
        </p:nvSpPr>
        <p:spPr>
          <a:xfrm rot="5400000">
            <a:off x="404813" y="1903413"/>
            <a:ext cx="2568575" cy="10922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中心思想</a:t>
            </a:r>
          </a:p>
        </p:txBody>
      </p:sp>
    </p:spTree>
  </p:cSld>
  <p:clrMapOvr>
    <a:masterClrMapping/>
  </p:clrMapOvr>
  <p:transition spd="slow">
    <p:randomBa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WordArt 2"/>
          <p:cNvSpPr>
            <a:spLocks noTextEdit="1"/>
          </p:cNvSpPr>
          <p:nvPr/>
        </p:nvSpPr>
        <p:spPr>
          <a:xfrm>
            <a:off x="250825" y="188913"/>
            <a:ext cx="2568575" cy="1258887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3125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2700" cap="flat" cmpd="sng">
                  <a:solidFill>
                    <a:srgbClr val="B2B2B2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  <a:tileRect/>
                </a:gradFill>
                <a:effectLst>
                  <a:outerShdw dist="35921" dir="2699999" sy="50000" rotWithShape="0">
                    <a:srgbClr val="875B0D">
                      <a:alpha val="67998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写作特色</a:t>
            </a:r>
          </a:p>
        </p:txBody>
      </p:sp>
      <p:sp>
        <p:nvSpPr>
          <p:cNvPr id="22530" name="Text Box 3"/>
          <p:cNvSpPr txBox="1"/>
          <p:nvPr/>
        </p:nvSpPr>
        <p:spPr>
          <a:xfrm>
            <a:off x="468313" y="1485900"/>
            <a:ext cx="7345362" cy="3749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800" b="1" dirty="0">
                <a:latin typeface="Arial" panose="020B0604020202020204" pitchFamily="34" charset="0"/>
                <a:ea typeface="华文新魏" panose="02010800040101010101" pitchFamily="2" charset="-122"/>
              </a:rPr>
              <a:t>     </a:t>
            </a:r>
            <a:r>
              <a:rPr lang="zh-CN" altLang="en-US" sz="4800" b="1" dirty="0">
                <a:latin typeface="楷体_GB2312" pitchFamily="1" charset="-122"/>
                <a:ea typeface="楷体_GB2312" pitchFamily="1" charset="-122"/>
              </a:rPr>
              <a:t>全诗紧扣</a:t>
            </a:r>
            <a:r>
              <a:rPr lang="zh-CN" altLang="en-US" sz="4800" b="1" dirty="0">
                <a:latin typeface="Arial" panose="020B0604020202020204" pitchFamily="34" charset="0"/>
                <a:ea typeface="楷体_GB2312" pitchFamily="1" charset="-122"/>
              </a:rPr>
              <a:t>“</a:t>
            </a:r>
            <a:r>
              <a:rPr lang="zh-CN" altLang="en-US" sz="4800" b="1" dirty="0">
                <a:latin typeface="楷体_GB2312" pitchFamily="1" charset="-122"/>
                <a:ea typeface="楷体_GB2312" pitchFamily="1" charset="-122"/>
              </a:rPr>
              <a:t>游</a:t>
            </a:r>
            <a:r>
              <a:rPr lang="zh-CN" altLang="en-US" sz="4800" b="1" dirty="0">
                <a:latin typeface="Arial" panose="020B0604020202020204" pitchFamily="34" charset="0"/>
                <a:ea typeface="楷体_GB2312" pitchFamily="1" charset="-122"/>
              </a:rPr>
              <a:t>”</a:t>
            </a:r>
            <a:r>
              <a:rPr lang="zh-CN" altLang="en-US" sz="4800" b="1" dirty="0">
                <a:latin typeface="楷体_GB2312" pitchFamily="1" charset="-122"/>
                <a:ea typeface="楷体_GB2312" pitchFamily="1" charset="-122"/>
              </a:rPr>
              <a:t>字，</a:t>
            </a:r>
            <a:r>
              <a:rPr lang="zh-CN" altLang="en-US" sz="4800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按时间推移展开叙述、</a:t>
            </a:r>
            <a:r>
              <a:rPr lang="zh-CN" altLang="en-US" sz="4800" b="1" dirty="0">
                <a:latin typeface="楷体_GB2312" pitchFamily="1" charset="-122"/>
                <a:ea typeface="楷体_GB2312" pitchFamily="1" charset="-122"/>
              </a:rPr>
              <a:t>层次清晰，语言生动。中间两联对偶自然工整，显示出了诗人锤炼语言的非凡功力。           </a:t>
            </a:r>
          </a:p>
        </p:txBody>
      </p:sp>
      <p:sp>
        <p:nvSpPr>
          <p:cNvPr id="22531" name="Rectangle 4"/>
          <p:cNvSpPr/>
          <p:nvPr/>
        </p:nvSpPr>
        <p:spPr>
          <a:xfrm>
            <a:off x="25400" y="317817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2532" name="Picture 5" descr="http://club2.gznet.com/community/club/face/image0445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200" y="381000"/>
            <a:ext cx="889000" cy="91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/>
          <p:nvPr/>
        </p:nvSpPr>
        <p:spPr>
          <a:xfrm>
            <a:off x="1476375" y="836613"/>
            <a:ext cx="7162800" cy="5334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just" defTabSz="0">
              <a:tabLst>
                <a:tab pos="1028700" algn="l"/>
              </a:tabLs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隶书" panose="02010800040101010101" pitchFamily="2" charset="-122"/>
              </a:rPr>
              <a:t>     </a:t>
            </a:r>
            <a:r>
              <a:rPr lang="en-US" altLang="zh-CN" sz="3200" dirty="0">
                <a:solidFill>
                  <a:srgbClr val="00CC99"/>
                </a:solidFill>
                <a:latin typeface="Times New Roman" panose="02020603050405020304" pitchFamily="18" charset="0"/>
                <a:ea typeface="华文隶书" panose="02010800040101010101" pitchFamily="2" charset="-122"/>
              </a:rPr>
              <a:t> </a:t>
            </a:r>
            <a:r>
              <a:rPr lang="en-US" altLang="zh-CN" sz="4000" dirty="0">
                <a:solidFill>
                  <a:srgbClr val="3366FF"/>
                </a:solidFill>
                <a:latin typeface="Times New Roman" panose="02020603050405020304" pitchFamily="18" charset="0"/>
                <a:ea typeface="华文隶书" panose="02010800040101010101" pitchFamily="2" charset="-122"/>
              </a:rPr>
              <a:t> </a:t>
            </a:r>
            <a:r>
              <a:rPr lang="zh-CN" altLang="en-US" sz="3600" b="1" dirty="0">
                <a:solidFill>
                  <a:srgbClr val="33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体裁</a:t>
            </a:r>
            <a:r>
              <a:rPr lang="zh-CN" altLang="en-US" sz="3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七律，即七字八句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 algn="just" defTabSz="0" eaLnBrk="0" hangingPunct="0">
              <a:tabLst>
                <a:tab pos="1028700" algn="l"/>
              </a:tabLst>
            </a:pP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33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感情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：以喜悦之情为基调，重在表达对淳朴自然生活的赞美。</a:t>
            </a:r>
          </a:p>
          <a:p>
            <a:pPr lvl="0" indent="0" algn="just" defTabSz="0" eaLnBrk="0" hangingPunct="0">
              <a:tabLst>
                <a:tab pos="1028700" algn="l"/>
              </a:tabLst>
            </a:pP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33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内容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：一方面记叙游事，一方面表达对乡情乡景的赞美，二者是有机结合在一起的。</a:t>
            </a:r>
          </a:p>
          <a:p>
            <a:pPr lvl="0" indent="0" algn="just" defTabSz="0">
              <a:tabLst>
                <a:tab pos="1028700" algn="l"/>
              </a:tabLst>
            </a:pP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33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环境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：一个动态性环境，由“游”字所致，以山水为背景，以农家茅舍为中心，呈现出一种山村宁静优美的景象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  <a:p>
            <a:pPr lvl="0" indent="0" algn="just" defTabSz="0" eaLnBrk="0" hangingPunct="0">
              <a:tabLst>
                <a:tab pos="1028700" algn="l"/>
              </a:tabLst>
            </a:pPr>
            <a:endParaRPr lang="en-US" altLang="x-none" sz="36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39" name="Text Box 3"/>
          <p:cNvSpPr txBox="1"/>
          <p:nvPr/>
        </p:nvSpPr>
        <p:spPr>
          <a:xfrm>
            <a:off x="2771775" y="260350"/>
            <a:ext cx="4537075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Calibri" panose="020F0502020204030204" charset="0"/>
                <a:ea typeface="楷体_GB2312" pitchFamily="1" charset="-122"/>
              </a:rPr>
              <a:t>小    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/>
          <p:nvPr/>
        </p:nvSpPr>
        <p:spPr>
          <a:xfrm>
            <a:off x="611188" y="1279525"/>
            <a:ext cx="7632700" cy="417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just" defTabSz="0" eaLnBrk="0" hangingPunct="0">
              <a:tabLst>
                <a:tab pos="1028700" algn="l"/>
              </a:tabLs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华文隶书" panose="02010800040101010101" pitchFamily="2" charset="-122"/>
              </a:rPr>
              <a:t>       </a:t>
            </a:r>
            <a:r>
              <a:rPr lang="en-US" altLang="zh-CN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rgbClr val="33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诗眼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：是第二句，即颔联：“山重水复疑无路，柳暗花明又一村。”关键是一个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“又”字。</a:t>
            </a:r>
          </a:p>
          <a:p>
            <a:pPr lvl="0" indent="0" algn="just" defTabSz="0" eaLnBrk="0" hangingPunct="0">
              <a:tabLst>
                <a:tab pos="1028700" algn="l"/>
              </a:tabLst>
            </a:pP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600" b="1" dirty="0">
                <a:solidFill>
                  <a:srgbClr val="33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顺序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：“事→景→情”式，即首联叙事，二三联写景，尾联抒情。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 algn="just" defTabSz="0" eaLnBrk="0" hangingPunct="0">
              <a:tabLst>
                <a:tab pos="1028700" algn="l"/>
              </a:tabLst>
            </a:pP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600" b="1" dirty="0">
                <a:solidFill>
                  <a:srgbClr val="3366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写法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：借景抒情，一个个景点，纷至沓来，语言清新婉丽，情趣盎然。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 defTabSz="0" eaLnBrk="0" hangingPunct="0">
              <a:tabLst>
                <a:tab pos="1028700" algn="l"/>
              </a:tabLst>
            </a:pPr>
            <a:endParaRPr lang="en-US" altLang="x-none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Rot="1"/>
          </p:cNvSpPr>
          <p:nvPr>
            <p:ph type="body"/>
          </p:nvPr>
        </p:nvSpPr>
        <p:spPr>
          <a:xfrm>
            <a:off x="323850" y="981075"/>
            <a:ext cx="8540750" cy="5030788"/>
          </a:xfrm>
        </p:spPr>
        <p:txBody>
          <a:bodyPr wrap="square" lIns="91440" tIns="45720" rIns="91440" bIns="45720" anchor="t"/>
          <a:lstStyle/>
          <a:p>
            <a:pPr lvl="0" indent="-342900" eaLnBrk="1" hangingPunct="1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宋体" panose="02010600030101010101" pitchFamily="2" charset="-122"/>
              </a:rPr>
              <a:t>　 </a:t>
            </a:r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《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游山西村</a:t>
            </a:r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》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选自</a:t>
            </a:r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《</a:t>
            </a:r>
            <a:r>
              <a:rPr lang="en-US" altLang="zh-CN" sz="2800" b="1" u="sng" dirty="0">
                <a:latin typeface="华文细黑" panose="02010600040101010101" pitchFamily="2" charset="-122"/>
                <a:ea typeface="华文细黑" panose="02010600040101010101" pitchFamily="2" charset="-122"/>
              </a:rPr>
              <a:t>	</a:t>
            </a:r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》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，作者是</a:t>
            </a:r>
            <a:r>
              <a:rPr lang="zh-CN" altLang="en-US" sz="2800" b="1" u="sng" dirty="0">
                <a:latin typeface="华文细黑" panose="02010600040101010101" pitchFamily="2" charset="-122"/>
                <a:ea typeface="华文细黑" panose="02010600040101010101" pitchFamily="2" charset="-122"/>
              </a:rPr>
              <a:t>		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，字务观，自号</a:t>
            </a:r>
            <a:r>
              <a:rPr lang="zh-CN" altLang="en-US" sz="2800" b="1" u="sng" dirty="0">
                <a:latin typeface="华文细黑" panose="02010600040101010101" pitchFamily="2" charset="-122"/>
                <a:ea typeface="华文细黑" panose="02010600040101010101" pitchFamily="2" charset="-122"/>
              </a:rPr>
              <a:t>		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  <a:r>
              <a:rPr lang="zh-CN" altLang="en-US" sz="2800" b="1" u="sng" dirty="0">
                <a:latin typeface="华文细黑" panose="02010600040101010101" pitchFamily="2" charset="-122"/>
                <a:ea typeface="华文细黑" panose="02010600040101010101" pitchFamily="2" charset="-122"/>
              </a:rPr>
              <a:t>	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朝著名诗人。</a:t>
            </a:r>
          </a:p>
          <a:p>
            <a:pPr lvl="0" indent="-342900" eaLnBrk="1" hangingPunct="1">
              <a:buFont typeface="Wingdings" panose="05000000000000000000" pitchFamily="2" charset="2"/>
              <a:buNone/>
            </a:pPr>
            <a:endParaRPr lang="zh-CN" altLang="en-US" sz="28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indent="-342900" eaLnBrk="1" hangingPunct="1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　 </a:t>
            </a:r>
          </a:p>
          <a:p>
            <a:pPr lvl="0" indent="-342900" eaLnBrk="1" hangingPunct="1"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　</a:t>
            </a:r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《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游山西村</a:t>
            </a:r>
            <a:r>
              <a:rPr lang="en-US" altLang="zh-CN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》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的千古名句是“</a:t>
            </a:r>
            <a:r>
              <a:rPr lang="zh-CN" altLang="en-US" sz="2800" b="1" u="sng" dirty="0">
                <a:latin typeface="华文细黑" panose="02010600040101010101" pitchFamily="2" charset="-122"/>
                <a:ea typeface="华文细黑" panose="02010600040101010101" pitchFamily="2" charset="-122"/>
              </a:rPr>
              <a:t>			　		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  <a:r>
              <a:rPr lang="zh-CN" altLang="en-US" sz="2800" b="1" u="sng" dirty="0">
                <a:latin typeface="华文细黑" panose="02010600040101010101" pitchFamily="2" charset="-122"/>
                <a:ea typeface="华文细黑" panose="02010600040101010101" pitchFamily="2" charset="-122"/>
              </a:rPr>
              <a:t>					”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；写农村一片富足景象的句子是“</a:t>
            </a:r>
            <a:r>
              <a:rPr lang="zh-CN" altLang="en-US" sz="2800" b="1" u="sng" dirty="0">
                <a:latin typeface="华文细黑" panose="02010600040101010101" pitchFamily="2" charset="-122"/>
                <a:ea typeface="华文细黑" panose="02010600040101010101" pitchFamily="2" charset="-122"/>
              </a:rPr>
              <a:t>				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  <a:r>
              <a:rPr lang="zh-CN" altLang="en-US" sz="2800" b="1" u="sng" dirty="0">
                <a:latin typeface="华文细黑" panose="02010600040101010101" pitchFamily="2" charset="-122"/>
                <a:ea typeface="华文细黑" panose="02010600040101010101" pitchFamily="2" charset="-122"/>
              </a:rPr>
              <a:t>					</a:t>
            </a:r>
            <a:r>
              <a:rPr lang="zh-CN" altLang="en-US" sz="2800" b="1" dirty="0">
                <a:latin typeface="华文细黑" panose="02010600040101010101" pitchFamily="2" charset="-122"/>
                <a:ea typeface="华文细黑" panose="02010600040101010101" pitchFamily="2" charset="-122"/>
              </a:rPr>
              <a:t>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55002" y="1065006"/>
            <a:ext cx="91440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063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教学目标</a:t>
            </a:r>
            <a:endParaRPr kumimoji="0" lang="zh-CN" sz="4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400" b="1" i="0" u="none" strike="noStrike" cap="none" normalizeH="0" baseline="0" dirty="0" smtClean="0">
                <a:ln>
                  <a:noFill/>
                </a:ln>
                <a:solidFill>
                  <a:srgbClr val="0819B8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4400" b="1" i="0" u="none" strike="noStrike" cap="none" normalizeH="0" baseline="0" dirty="0" smtClean="0">
                <a:ln>
                  <a:noFill/>
                </a:ln>
                <a:solidFill>
                  <a:srgbClr val="0819B8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、有感情地朗读、背诵古诗。 </a:t>
            </a:r>
            <a:endParaRPr kumimoji="0" lang="zh-CN" altLang="en-US" sz="4400" b="1" i="0" u="none" strike="noStrike" cap="none" normalizeH="0" baseline="0" dirty="0" smtClean="0">
              <a:ln>
                <a:noFill/>
              </a:ln>
              <a:solidFill>
                <a:srgbClr val="0819B8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400" b="1" i="0" u="none" strike="noStrike" cap="none" normalizeH="0" baseline="0" dirty="0" smtClean="0">
                <a:ln>
                  <a:noFill/>
                </a:ln>
                <a:solidFill>
                  <a:srgbClr val="0819B8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4400" b="1" i="0" u="none" strike="noStrike" cap="none" normalizeH="0" baseline="0" dirty="0" smtClean="0">
                <a:ln>
                  <a:noFill/>
                </a:ln>
                <a:solidFill>
                  <a:srgbClr val="0819B8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、用自己的话或自己喜欢的方式说出诗的大意</a:t>
            </a:r>
            <a:r>
              <a:rPr kumimoji="0" lang="en-US" altLang="zh-CN" sz="4400" b="1" i="0" u="none" strike="noStrike" cap="none" normalizeH="0" baseline="0" dirty="0" smtClean="0">
                <a:ln>
                  <a:noFill/>
                </a:ln>
                <a:solidFill>
                  <a:srgbClr val="0819B8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,</a:t>
            </a:r>
            <a:r>
              <a:rPr kumimoji="0" lang="zh-CN" altLang="en-US" sz="4400" b="1" i="0" u="none" strike="noStrike" cap="none" normalizeH="0" baseline="0" dirty="0" smtClean="0">
                <a:ln>
                  <a:noFill/>
                </a:ln>
                <a:solidFill>
                  <a:srgbClr val="0819B8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感悟诗的意境。</a:t>
            </a:r>
            <a:endParaRPr kumimoji="0" lang="zh-CN" altLang="en-US" sz="4400" b="1" i="0" u="none" strike="noStrike" cap="none" normalizeH="0" baseline="0" dirty="0" smtClean="0">
              <a:ln>
                <a:noFill/>
              </a:ln>
              <a:solidFill>
                <a:srgbClr val="0819B8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304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4400" b="1" i="0" u="none" strike="noStrike" cap="none" normalizeH="0" baseline="0" dirty="0" smtClean="0">
                <a:ln>
                  <a:noFill/>
                </a:ln>
                <a:solidFill>
                  <a:srgbClr val="0819B8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4400" b="1" i="0" u="none" strike="noStrike" cap="none" normalizeH="0" baseline="0" dirty="0" smtClean="0">
                <a:ln>
                  <a:noFill/>
                </a:ln>
                <a:solidFill>
                  <a:srgbClr val="0819B8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、理解重点诗句的哲理。 </a:t>
            </a:r>
            <a:endParaRPr kumimoji="0" lang="zh-CN" altLang="en-US" sz="4400" b="1" i="0" u="none" strike="noStrike" cap="none" normalizeH="0" baseline="0" dirty="0" smtClean="0">
              <a:ln>
                <a:noFill/>
              </a:ln>
              <a:solidFill>
                <a:srgbClr val="0819B8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6" descr="2009851235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2513"/>
            <a:ext cx="9144000" cy="561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0" name="WordArt 6"/>
          <p:cNvSpPr>
            <a:spLocks noTextEdit="1"/>
          </p:cNvSpPr>
          <p:nvPr/>
        </p:nvSpPr>
        <p:spPr>
          <a:xfrm>
            <a:off x="539750" y="333375"/>
            <a:ext cx="1143000" cy="5619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85000" lnSpcReduction="20000"/>
          </a:bodyPr>
          <a:lstStyle/>
          <a:p>
            <a:pPr algn="ctr"/>
            <a:r>
              <a:rPr lang="zh-CN" altLang="en-US" sz="4400">
                <a:solidFill>
                  <a:srgbClr val="FF0000"/>
                </a:solidFill>
                <a:effectLst>
                  <a:outerShdw dist="35921" dir="2699999" algn="ctr" rotWithShape="0">
                    <a:srgbClr val="C0C0C0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比较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1[1]"/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Oval 3"/>
          <p:cNvSpPr/>
          <p:nvPr/>
        </p:nvSpPr>
        <p:spPr>
          <a:xfrm>
            <a:off x="2286000" y="533400"/>
            <a:ext cx="2971800" cy="1066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读一读试比较</a:t>
            </a:r>
          </a:p>
        </p:txBody>
      </p:sp>
      <p:sp>
        <p:nvSpPr>
          <p:cNvPr id="18436" name="Text Box 4"/>
          <p:cNvSpPr txBox="1"/>
          <p:nvPr/>
        </p:nvSpPr>
        <p:spPr>
          <a:xfrm>
            <a:off x="457200" y="2133600"/>
            <a:ext cx="86868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待到重阳日，还来就菊花”与“从今若许闲乘月，拄杖无时夜扣门”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nimBg="1"/>
      <p:bldP spid="184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6F60B500EFB6258893D485E3E67241DA"/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Oval 3"/>
          <p:cNvSpPr/>
          <p:nvPr/>
        </p:nvSpPr>
        <p:spPr>
          <a:xfrm>
            <a:off x="1524000" y="0"/>
            <a:ext cx="2971800" cy="12954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比较</a:t>
            </a:r>
          </a:p>
        </p:txBody>
      </p:sp>
      <p:sp>
        <p:nvSpPr>
          <p:cNvPr id="19460" name="Text Box 4"/>
          <p:cNvSpPr txBox="1"/>
          <p:nvPr/>
        </p:nvSpPr>
        <p:spPr>
          <a:xfrm>
            <a:off x="685800" y="1371600"/>
            <a:ext cx="8153400" cy="13112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相同：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内容上都是描写作者做客农家的情形。</a:t>
            </a:r>
          </a:p>
        </p:txBody>
      </p:sp>
      <p:sp>
        <p:nvSpPr>
          <p:cNvPr id="19461" name="Text Box 5"/>
          <p:cNvSpPr txBox="1"/>
          <p:nvPr/>
        </p:nvSpPr>
        <p:spPr>
          <a:xfrm>
            <a:off x="685800" y="2743200"/>
            <a:ext cx="8153400" cy="44815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b="1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不同：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前一首表达了老朋友之间诚挚的友谊。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后一首表达了对农家好客习俗和古朴的农村生活的热爱。</a:t>
            </a:r>
          </a:p>
          <a:p>
            <a:pPr lvl="0" indent="0">
              <a:spcBef>
                <a:spcPct val="50000"/>
              </a:spcBef>
            </a:pP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ldLvl="0" animBg="1"/>
      <p:bldP spid="19460" grpId="0"/>
      <p:bldP spid="1946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/>
          </p:cNvSpPr>
          <p:nvPr>
            <p:ph type="title"/>
          </p:nvPr>
        </p:nvSpPr>
        <p:spPr>
          <a:xfrm>
            <a:off x="0" y="-239712"/>
            <a:ext cx="8839200" cy="1139825"/>
          </a:xfrm>
        </p:spPr>
        <p:txBody>
          <a:bodyPr wrap="square" lIns="91440" tIns="45720" rIns="91440" bIns="45720" anchor="ctr"/>
          <a:lstStyle/>
          <a:p>
            <a:pPr lvl="0" eaLnBrk="1" hangingPunct="1"/>
            <a:r>
              <a:rPr lang="zh-CN" altLang="en-US" sz="4000" b="1" dirty="0">
                <a:solidFill>
                  <a:srgbClr val="0000FF"/>
                </a:solidFill>
                <a:ea typeface="隶书" panose="02010509060101010101" pitchFamily="49" charset="-122"/>
              </a:rPr>
              <a:t>比较两者在写法和趣味上的异同</a:t>
            </a:r>
          </a:p>
        </p:txBody>
      </p:sp>
      <p:sp>
        <p:nvSpPr>
          <p:cNvPr id="20483" name="Rectangle 3"/>
          <p:cNvSpPr>
            <a:spLocks noGrp="1" noRot="1"/>
          </p:cNvSpPr>
          <p:nvPr>
            <p:ph type="body"/>
          </p:nvPr>
        </p:nvSpPr>
        <p:spPr>
          <a:xfrm>
            <a:off x="323850" y="620713"/>
            <a:ext cx="8820150" cy="6237287"/>
          </a:xfrm>
        </p:spPr>
        <p:txBody>
          <a:bodyPr wrap="square" lIns="91440" tIns="45720" rIns="91440" bIns="45720" anchor="t"/>
          <a:lstStyle/>
          <a:p>
            <a:pPr lvl="0" indent="-342900" eaLnBrk="1" hangingPunct="1"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描写的内容</a:t>
            </a:r>
          </a:p>
          <a:p>
            <a:pPr lvl="0" indent="-342900" eaLnBrk="1" hangingPunct="1">
              <a:lnSpc>
                <a:spcPct val="90000"/>
              </a:lnSpc>
            </a:pPr>
            <a:r>
              <a:rPr lang="zh-CN" altLang="en-US" sz="2800" b="1" dirty="0"/>
              <a:t>都提到主人的好客，有对环境的描写；不同在孟诗主要写宾主的友谊，而陆诗重在表现民风的淳朴。</a:t>
            </a:r>
          </a:p>
          <a:p>
            <a:pPr lvl="0" indent="-342900" eaLnBrk="1" hangingPunct="1"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叙述的顺序</a:t>
            </a:r>
          </a:p>
          <a:p>
            <a:pPr lvl="0" indent="-342900" eaLnBrk="1" hangingPunct="1">
              <a:lnSpc>
                <a:spcPct val="90000"/>
              </a:lnSpc>
            </a:pPr>
            <a:r>
              <a:rPr lang="zh-CN" altLang="en-US" sz="2800" b="1" dirty="0"/>
              <a:t>相似之处，都从对方落笔。不同之处在孟诗按照时间的先后顺序来写，而陆诗的第二联采用插叙的方式。 </a:t>
            </a:r>
          </a:p>
          <a:p>
            <a:pPr lvl="0" indent="-342900" eaLnBrk="1" hangingPunct="1">
              <a:lnSpc>
                <a:spcPct val="9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结尾的方式</a:t>
            </a:r>
          </a:p>
          <a:p>
            <a:pPr lvl="0" indent="-342900" eaLnBrk="1" hangingPunct="1">
              <a:lnSpc>
                <a:spcPct val="90000"/>
              </a:lnSpc>
            </a:pPr>
            <a:r>
              <a:rPr lang="zh-CN" altLang="en-US" sz="2800" b="1" dirty="0">
                <a:latin typeface="宋体" panose="02010600030101010101" pitchFamily="2" charset="-122"/>
              </a:rPr>
              <a:t>相似之处是，都是诗人对招待自己的主人说的，“就菊花”“闲乘月”“夜叩门”等都是美好韵意境。不相似的是，</a:t>
            </a:r>
            <a:r>
              <a:rPr lang="en-US" altLang="zh-CN" sz="2800" b="1" dirty="0">
                <a:latin typeface="宋体" panose="02010600030101010101" pitchFamily="2" charset="-122"/>
              </a:rPr>
              <a:t>《</a:t>
            </a:r>
            <a:r>
              <a:rPr lang="zh-CN" altLang="en-US" sz="2800" b="1" dirty="0">
                <a:latin typeface="宋体" panose="02010600030101010101" pitchFamily="2" charset="-122"/>
              </a:rPr>
              <a:t>过故人庄</a:t>
            </a:r>
            <a:r>
              <a:rPr lang="en-US" altLang="zh-CN" sz="2800" b="1" dirty="0"/>
              <a:t>》</a:t>
            </a:r>
            <a:r>
              <a:rPr lang="zh-CN" altLang="en-US" sz="2800" b="1" dirty="0">
                <a:latin typeface="宋体" panose="02010600030101010101" pitchFamily="2" charset="-122"/>
              </a:rPr>
              <a:t>把重来拜访说得很肯定，而陆诗说得不甚肯定，仅是一种愿望而已。</a:t>
            </a:r>
            <a:r>
              <a:rPr lang="zh-CN" altLang="en-US" sz="2800" b="1" dirty="0"/>
              <a:t> </a:t>
            </a:r>
          </a:p>
          <a:p>
            <a:pPr lvl="0" indent="-342900" eaLnBrk="1" hangingPunct="1">
              <a:lnSpc>
                <a:spcPct val="90000"/>
              </a:lnSpc>
            </a:pPr>
            <a:r>
              <a:rPr lang="zh-CN" altLang="en-US" sz="2800" b="1" dirty="0"/>
              <a:t> </a:t>
            </a:r>
            <a:r>
              <a:rPr lang="zh-CN" altLang="en-US" sz="2800" b="1" dirty="0">
                <a:solidFill>
                  <a:srgbClr val="FF0000"/>
                </a:solidFill>
              </a:rPr>
              <a:t>表达的志趣</a:t>
            </a:r>
          </a:p>
          <a:p>
            <a:pPr lvl="0" indent="-342900" eaLnBrk="1" hangingPunct="1">
              <a:lnSpc>
                <a:spcPct val="90000"/>
              </a:lnSpc>
            </a:pPr>
            <a:r>
              <a:rPr lang="zh-CN" altLang="en-US" sz="2800" b="1" dirty="0"/>
              <a:t>都赞颂农村生活，孟诗重的是田园的闲适，而陆诗看重的是民风的淳朴。</a:t>
            </a:r>
          </a:p>
        </p:txBody>
      </p:sp>
      <p:sp>
        <p:nvSpPr>
          <p:cNvPr id="30723" name="AutoShape 4">
            <a:hlinkClick r:id="rId2" action="ppaction://hlinksldjump"/>
          </p:cNvPr>
          <p:cNvSpPr/>
          <p:nvPr/>
        </p:nvSpPr>
        <p:spPr>
          <a:xfrm>
            <a:off x="323850" y="6308725"/>
            <a:ext cx="287338" cy="360363"/>
          </a:xfrm>
          <a:prstGeom prst="actionButtonForwardNext">
            <a:avLst/>
          </a:prstGeom>
          <a:solidFill>
            <a:schemeClr val="accent1"/>
          </a:solidFill>
          <a:ln w="9525">
            <a:noFill/>
          </a:ln>
        </p:spPr>
        <p:txBody>
          <a:bodyPr wrap="none" anchor="ctr"/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200653221885946"/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Text Box 3"/>
          <p:cNvSpPr txBox="1"/>
          <p:nvPr/>
        </p:nvSpPr>
        <p:spPr>
          <a:xfrm>
            <a:off x="3352800" y="0"/>
            <a:ext cx="5029200" cy="762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本课要点</a:t>
            </a:r>
          </a:p>
        </p:txBody>
      </p:sp>
      <p:sp>
        <p:nvSpPr>
          <p:cNvPr id="21508" name="Text Box 4"/>
          <p:cNvSpPr txBox="1"/>
          <p:nvPr/>
        </p:nvSpPr>
        <p:spPr>
          <a:xfrm>
            <a:off x="0" y="609600"/>
            <a:ext cx="9144000" cy="69215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457200" lvl="0" indent="-457200">
              <a:spcBef>
                <a:spcPct val="50000"/>
              </a:spcBef>
              <a:buAutoNum type="arabicPlain"/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作者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陆游（朝代、字、号）</a:t>
            </a:r>
          </a:p>
          <a:p>
            <a:pPr marL="457200" lvl="0" indent="-457200">
              <a:spcBef>
                <a:spcPct val="50000"/>
              </a:spcBef>
              <a:buAutoNum type="arabicPlain"/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体裁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七言律诗</a:t>
            </a:r>
          </a:p>
          <a:p>
            <a:pPr marL="457200" lvl="0" indent="-457200">
              <a:spcBef>
                <a:spcPct val="50000"/>
              </a:spcBef>
              <a:buAutoNum type="arabicPlain"/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内容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写农民的好客和古朴的风俗</a:t>
            </a:r>
          </a:p>
          <a:p>
            <a:pPr marL="457200" lvl="0" indent="-457200">
              <a:spcBef>
                <a:spcPct val="5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（意趣浓郁的风情画）</a:t>
            </a:r>
          </a:p>
          <a:p>
            <a:pPr marL="457200" lvl="0" indent="-457200">
              <a:spcBef>
                <a:spcPct val="50000"/>
              </a:spcBef>
              <a:buAutoNum type="arabicPlain" startAt="4"/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诗中的名句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（写景，富有哲理）</a:t>
            </a:r>
          </a:p>
          <a:p>
            <a:pPr marL="457200" lvl="0" indent="-457200">
              <a:spcBef>
                <a:spcPct val="50000"/>
              </a:spcBef>
              <a:buAutoNum type="arabicPlain" startAt="4"/>
            </a:pP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）写乡民好客习俗的句子是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___________</a:t>
            </a:r>
          </a:p>
          <a:p>
            <a:pPr marL="457200" lvl="0" indent="-457200">
              <a:spcBef>
                <a:spcPct val="50000"/>
              </a:spcBef>
            </a:pPr>
            <a:r>
              <a:rPr lang="en-US" altLang="x-none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）写山西村淳朴的风土人情的诗句是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</a:t>
            </a:r>
          </a:p>
          <a:p>
            <a:pPr marL="457200" lvl="0" indent="-457200">
              <a:spcBef>
                <a:spcPct val="50000"/>
              </a:spcBef>
            </a:pPr>
            <a:r>
              <a:rPr lang="en-US" altLang="x-none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）表现诗人陶醉在山野风光，对农家生活恋恋不舍的句子是</a:t>
            </a:r>
            <a:r>
              <a:rPr lang="en-US" altLang="zh-CN" sz="32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en-US" altLang="zh-CN" sz="3200" b="1" u="sng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   </a:t>
            </a:r>
            <a:endParaRPr lang="en-US" altLang="zh-CN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457200" lvl="0" indent="-457200">
              <a:spcBef>
                <a:spcPct val="50000"/>
              </a:spcBef>
              <a:buAutoNum type="arabicPlain" startAt="4"/>
            </a:pPr>
            <a:endParaRPr lang="en-US" altLang="zh-CN" sz="32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1509" name="Picture 5" descr="gif05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200" y="152400"/>
            <a:ext cx="1752600" cy="53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8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2006532217293865"/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0" name="Rectangle 3"/>
          <p:cNvSpPr/>
          <p:nvPr/>
        </p:nvSpPr>
        <p:spPr>
          <a:xfrm>
            <a:off x="304800" y="1600200"/>
            <a:ext cx="9144000" cy="3140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书愤</a:t>
            </a:r>
            <a:endParaRPr lang="zh-CN" altLang="en-US" sz="4000" dirty="0">
              <a:solidFill>
                <a:schemeClr val="accent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eaLnBrk="0" hangingPunct="0"/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早岁那知世事艰，中原北望气如山。</a:t>
            </a:r>
            <a:b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楼船夜雪瓜洲渡，铁马秋风大散关。</a:t>
            </a:r>
            <a:b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塞上长城空自许，镜中衰鬓已先斑。</a:t>
            </a:r>
            <a:b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4000" b="1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出师一表真名世，千载谁堪伯仲间。</a:t>
            </a:r>
            <a:r>
              <a:rPr lang="zh-CN" altLang="en-US" sz="4000" dirty="0">
                <a:solidFill>
                  <a:schemeClr val="accent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32771" name="Text Box 4"/>
          <p:cNvSpPr txBox="1"/>
          <p:nvPr/>
        </p:nvSpPr>
        <p:spPr>
          <a:xfrm>
            <a:off x="539750" y="260350"/>
            <a:ext cx="1565275" cy="92392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009999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54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拓展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001"/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4" name="Rectangle 3"/>
          <p:cNvSpPr/>
          <p:nvPr/>
        </p:nvSpPr>
        <p:spPr>
          <a:xfrm>
            <a:off x="395288" y="981075"/>
            <a:ext cx="8748712" cy="41116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indent="0"/>
            <a:r>
              <a:rPr lang="en-US" altLang="zh-CN" sz="4400" b="1" dirty="0">
                <a:solidFill>
                  <a:srgbClr val="66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                    </a:t>
            </a:r>
            <a:r>
              <a:rPr lang="zh-CN" altLang="en-US" sz="4400" b="1" dirty="0">
                <a:solidFill>
                  <a:srgbClr val="66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诉衷情</a:t>
            </a:r>
          </a:p>
          <a:p>
            <a:pPr lvl="0" indent="0"/>
            <a:r>
              <a:rPr lang="zh-CN" altLang="en-US" sz="4400" b="1" dirty="0">
                <a:solidFill>
                  <a:srgbClr val="66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当年万里觅封候，匹马戍梁州。</a:t>
            </a:r>
            <a:br>
              <a:rPr lang="zh-CN" altLang="en-US" sz="4400" b="1" dirty="0">
                <a:solidFill>
                  <a:srgbClr val="66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</a:br>
            <a:r>
              <a:rPr lang="zh-CN" altLang="en-US" sz="4400" b="1" dirty="0">
                <a:solidFill>
                  <a:srgbClr val="66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关河梦断何处？尘暗旧貂裘。</a:t>
            </a:r>
            <a:br>
              <a:rPr lang="zh-CN" altLang="en-US" sz="4400" b="1" dirty="0">
                <a:solidFill>
                  <a:srgbClr val="66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</a:br>
            <a:r>
              <a:rPr lang="zh-CN" altLang="en-US" sz="4400" b="1" dirty="0">
                <a:solidFill>
                  <a:srgbClr val="66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胡未灭，鬓先秋，泪空流。</a:t>
            </a:r>
            <a:br>
              <a:rPr lang="zh-CN" altLang="en-US" sz="4400" b="1" dirty="0">
                <a:solidFill>
                  <a:srgbClr val="66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</a:br>
            <a:r>
              <a:rPr lang="zh-CN" altLang="en-US" sz="4400" b="1" dirty="0">
                <a:solidFill>
                  <a:srgbClr val="66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此生谁料，心在天山，身老沧洲！</a:t>
            </a:r>
            <a:br>
              <a:rPr lang="zh-CN" altLang="en-US" sz="4400" b="1" dirty="0">
                <a:solidFill>
                  <a:srgbClr val="663300"/>
                </a:solidFill>
                <a:latin typeface="Arial" panose="020B0604020202020204" pitchFamily="34" charset="0"/>
                <a:ea typeface="隶书" panose="02010509060101010101" pitchFamily="49" charset="-122"/>
              </a:rPr>
            </a:br>
            <a:endParaRPr lang="zh-CN" altLang="en-US" sz="4400" b="1" dirty="0">
              <a:solidFill>
                <a:srgbClr val="663300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1[1]"/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8" name="Rectangle 3"/>
          <p:cNvSpPr/>
          <p:nvPr/>
        </p:nvSpPr>
        <p:spPr>
          <a:xfrm>
            <a:off x="0" y="1700213"/>
            <a:ext cx="9144000" cy="3749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/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十一月四日风雨大作</a:t>
            </a:r>
            <a:endParaRPr lang="zh-CN" altLang="en-US" sz="4000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algn="ctr" eaLnBrk="0" hangingPunct="0"/>
            <a:endParaRPr lang="zh-CN" altLang="en-US" sz="4000" b="1" dirty="0">
              <a:solidFill>
                <a:srgbClr val="FF0066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0" algn="ctr" eaLnBrk="0" hangingPunct="0"/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僵卧荒村不自哀，</a:t>
            </a:r>
            <a:b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尚思为国戍轮台。</a:t>
            </a:r>
            <a:b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夜阑卧听风吹雨，</a:t>
            </a:r>
            <a:b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en-US" sz="4000" b="1" dirty="0">
                <a:solidFill>
                  <a:srgbClr val="FF00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铁马冰河入梦来。</a:t>
            </a:r>
            <a:r>
              <a:rPr lang="zh-CN" altLang="en-US" sz="4000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pic>
        <p:nvPicPr>
          <p:cNvPr id="34819" name="Picture 4" descr="M_019S0VGR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5650" y="3424238"/>
            <a:ext cx="12700" cy="9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0" name="Picture 5" descr="M_019S0VGR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5650" y="3424238"/>
            <a:ext cx="12700" cy="9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1" name="Picture 6" descr="M_019S0VGR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5650" y="3424238"/>
            <a:ext cx="12700" cy="9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2" name="Picture 7" descr="M_019S0VGR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5650" y="3424238"/>
            <a:ext cx="12700" cy="9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3" name="Picture 8" descr="M_019S0VGR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5650" y="3424238"/>
            <a:ext cx="12700" cy="9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4" name="Picture 9" descr="M_0154GS2P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5650" y="3424238"/>
            <a:ext cx="12700" cy="9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5" name="Picture 10" descr="M_0154GS2P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5650" y="3424238"/>
            <a:ext cx="12700" cy="9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6" name="下弧形箭头 10">
            <a:hlinkClick r:id="rId5" action="ppaction://hlinksldjump"/>
          </p:cNvPr>
          <p:cNvSpPr/>
          <p:nvPr/>
        </p:nvSpPr>
        <p:spPr>
          <a:xfrm>
            <a:off x="1403350" y="5876925"/>
            <a:ext cx="1216025" cy="731838"/>
          </a:xfrm>
          <a:prstGeom prst="curvedUpArrow">
            <a:avLst>
              <a:gd name="adj1" fmla="val 25002"/>
              <a:gd name="adj2" fmla="val 50002"/>
              <a:gd name="adj3" fmla="val 25000"/>
            </a:avLst>
          </a:prstGeom>
          <a:solidFill>
            <a:schemeClr val="accent1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lvl="0" indent="0" algn="ctr"/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3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/>
          <p:cNvSpPr txBox="1"/>
          <p:nvPr/>
        </p:nvSpPr>
        <p:spPr>
          <a:xfrm>
            <a:off x="457200" y="2514600"/>
            <a:ext cx="8397875" cy="94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本诗写了诗人的所见、所闻、所感，展示了农村的人情美，风物美，民俗美，请从诗中找出这些句子。</a:t>
            </a:r>
          </a:p>
        </p:txBody>
      </p:sp>
      <p:sp>
        <p:nvSpPr>
          <p:cNvPr id="35843" name="Text Box 3"/>
          <p:cNvSpPr txBox="1"/>
          <p:nvPr/>
        </p:nvSpPr>
        <p:spPr>
          <a:xfrm>
            <a:off x="685800" y="381000"/>
            <a:ext cx="5924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/>
            <a:r>
              <a:rPr lang="zh-CN" altLang="en-US" sz="2800" b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全诗流露了诗人什么样的思想感情？</a:t>
            </a:r>
          </a:p>
        </p:txBody>
      </p:sp>
      <p:sp>
        <p:nvSpPr>
          <p:cNvPr id="25604" name="Text Box 4"/>
          <p:cNvSpPr txBox="1"/>
          <p:nvPr/>
        </p:nvSpPr>
        <p:spPr>
          <a:xfrm>
            <a:off x="577850" y="1066800"/>
            <a:ext cx="8566150" cy="13731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b="1" dirty="0">
                <a:solidFill>
                  <a:srgbClr val="CC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明确：诗歌写了诗人在山西村的所见、所闻、所感，展现了农村的人情美、风物美、民俗美，从而表达了诗人的陶醉、恋恋不舍之情。</a:t>
            </a:r>
          </a:p>
        </p:txBody>
      </p:sp>
      <p:sp>
        <p:nvSpPr>
          <p:cNvPr id="35845" name="Text Box 5"/>
          <p:cNvSpPr txBox="1"/>
          <p:nvPr/>
        </p:nvSpPr>
        <p:spPr>
          <a:xfrm>
            <a:off x="746125" y="3497263"/>
            <a:ext cx="8397875" cy="15541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体味、积累：</a:t>
            </a:r>
          </a:p>
          <a:p>
            <a:pPr lvl="0" indent="0"/>
            <a:r>
              <a:rPr lang="en-US" altLang="zh-CN" sz="3200" b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游山西村</a:t>
            </a:r>
            <a:r>
              <a:rPr lang="en-US" altLang="zh-CN" sz="3200" b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0099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中哪两句流传最广？你是如何理解这两句诗的？</a:t>
            </a:r>
          </a:p>
        </p:txBody>
      </p:sp>
      <p:sp>
        <p:nvSpPr>
          <p:cNvPr id="25606" name="Text Box 6"/>
          <p:cNvSpPr txBox="1"/>
          <p:nvPr/>
        </p:nvSpPr>
        <p:spPr>
          <a:xfrm>
            <a:off x="525463" y="4929188"/>
            <a:ext cx="8618537" cy="18002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b="1" dirty="0">
                <a:solidFill>
                  <a:srgbClr val="CC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明确：“山重水复疑无路，柳暗花明又一村。”诗句写的是山绕水绕、柳暗花明，一派花团锦簇的景象。还蕴含着生活的哲理，比喻困境中往往蕴含着希</a:t>
            </a:r>
          </a:p>
          <a:p>
            <a:pPr lvl="0" indent="0"/>
            <a:r>
              <a:rPr lang="zh-CN" altLang="en-US" sz="2800" b="1" dirty="0">
                <a:solidFill>
                  <a:srgbClr val="CC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望。</a:t>
            </a:r>
          </a:p>
        </p:txBody>
      </p:sp>
      <p:pic>
        <p:nvPicPr>
          <p:cNvPr id="35847" name="Picture 7" descr="E:\多媒体\GIF动画插件1\GIF012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1000" y="6324600"/>
            <a:ext cx="933450" cy="349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图片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6" name="WordArt 3"/>
          <p:cNvSpPr>
            <a:spLocks noTextEdit="1"/>
          </p:cNvSpPr>
          <p:nvPr/>
        </p:nvSpPr>
        <p:spPr>
          <a:xfrm>
            <a:off x="2895600" y="549275"/>
            <a:ext cx="3713163" cy="974725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500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54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精彩诗句</a:t>
            </a:r>
          </a:p>
        </p:txBody>
      </p:sp>
      <p:sp>
        <p:nvSpPr>
          <p:cNvPr id="36867" name="Text Box 4"/>
          <p:cNvSpPr txBox="1"/>
          <p:nvPr/>
        </p:nvSpPr>
        <p:spPr>
          <a:xfrm>
            <a:off x="971550" y="1773238"/>
            <a:ext cx="7561263" cy="33861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sz="4800" b="1" dirty="0">
                <a:solidFill>
                  <a:srgbClr val="0033CC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《</a:t>
            </a:r>
            <a:r>
              <a:rPr lang="zh-CN" altLang="en-US" sz="4800" b="1" dirty="0">
                <a:solidFill>
                  <a:srgbClr val="0033CC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归园田居</a:t>
            </a:r>
            <a:r>
              <a:rPr lang="en-US" altLang="zh-CN" sz="4800" b="1" dirty="0">
                <a:solidFill>
                  <a:srgbClr val="0033CC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》                       </a:t>
            </a:r>
            <a:r>
              <a:rPr lang="zh-CN" altLang="en-US" sz="4800" b="1" dirty="0">
                <a:solidFill>
                  <a:srgbClr val="800080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衣沾不足惜，但使愿无违</a:t>
            </a:r>
            <a:r>
              <a:rPr lang="zh-CN" altLang="en-US" sz="4800" b="1" dirty="0">
                <a:solidFill>
                  <a:srgbClr val="9933FF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。</a:t>
            </a:r>
          </a:p>
          <a:p>
            <a:pPr lvl="0" indent="0" algn="ctr">
              <a:spcBef>
                <a:spcPct val="50000"/>
              </a:spcBef>
            </a:pPr>
            <a:r>
              <a:rPr lang="en-US" altLang="zh-CN" sz="4800" b="1" dirty="0">
                <a:solidFill>
                  <a:srgbClr val="0033CC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《</a:t>
            </a:r>
            <a:r>
              <a:rPr lang="zh-CN" altLang="en-US" sz="4800" b="1" dirty="0">
                <a:solidFill>
                  <a:srgbClr val="0033CC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使至塞上</a:t>
            </a:r>
            <a:r>
              <a:rPr lang="en-US" altLang="zh-CN" sz="4800" b="1" dirty="0">
                <a:solidFill>
                  <a:srgbClr val="0033CC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》                         </a:t>
            </a:r>
            <a:r>
              <a:rPr lang="zh-CN" altLang="en-US" sz="4800" b="1" dirty="0">
                <a:solidFill>
                  <a:srgbClr val="800080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大漠孤烟直，长河落日圆</a:t>
            </a:r>
            <a:r>
              <a:rPr lang="zh-CN" altLang="en-US" sz="4800" b="1" dirty="0">
                <a:solidFill>
                  <a:srgbClr val="0033CC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。</a:t>
            </a:r>
          </a:p>
        </p:txBody>
      </p:sp>
      <p:sp>
        <p:nvSpPr>
          <p:cNvPr id="36868" name="Rectangle 5"/>
          <p:cNvSpPr/>
          <p:nvPr/>
        </p:nvSpPr>
        <p:spPr>
          <a:xfrm>
            <a:off x="30163" y="3154363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9" name="Rectangle 6"/>
          <p:cNvSpPr/>
          <p:nvPr/>
        </p:nvSpPr>
        <p:spPr>
          <a:xfrm>
            <a:off x="28575" y="316547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6870" name="Picture 7" descr="http://club2.gznet.com/community/club/face/image047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381000"/>
            <a:ext cx="820738" cy="892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1" name="Rectangle 8"/>
          <p:cNvSpPr/>
          <p:nvPr/>
        </p:nvSpPr>
        <p:spPr>
          <a:xfrm>
            <a:off x="23813" y="31369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6872" name="Picture 9" descr="http://club2.gznet.com/community/club/face/image0487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15200" y="5486400"/>
            <a:ext cx="692150" cy="9318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95536" y="1556792"/>
            <a:ext cx="8136904" cy="3744416"/>
          </a:xfrm>
          <a:prstGeom prst="roundRect">
            <a:avLst>
              <a:gd name="adj" fmla="val 10006"/>
            </a:avLst>
          </a:prstGeom>
          <a:solidFill>
            <a:srgbClr val="FFFF00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995936" y="69269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关于作者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83568" y="1628800"/>
            <a:ext cx="568863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陆游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(1125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1210),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字务观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号放翁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越州山阴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今浙江绍兴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宋代爱国诗人。他出生于北宋末年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一生处于国家动乱、人民苦难的严重关头。他能文能武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主张抗金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收复失地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写下许多忧国忧民的诗篇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是一位受人敬仰的爱国诗人。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289" name="Picture 1" descr="C:\Users\Administrator\Desktop\t010d7812ad8e37fd6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1" y="1988840"/>
            <a:ext cx="1800200" cy="3086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图片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0" name="Text Box 3"/>
          <p:cNvSpPr txBox="1"/>
          <p:nvPr/>
        </p:nvSpPr>
        <p:spPr>
          <a:xfrm>
            <a:off x="1258888" y="1268413"/>
            <a:ext cx="7634287" cy="49704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spcBef>
                <a:spcPct val="50000"/>
              </a:spcBef>
            </a:pPr>
            <a:r>
              <a:rPr lang="en-US" altLang="zh-CN" sz="4800" b="1" dirty="0">
                <a:solidFill>
                  <a:srgbClr val="0033CC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《</a:t>
            </a:r>
            <a:r>
              <a:rPr lang="zh-CN" altLang="en-US" sz="4800" b="1" dirty="0">
                <a:solidFill>
                  <a:srgbClr val="0033CC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渡荆门送别</a:t>
            </a:r>
            <a:r>
              <a:rPr lang="en-US" altLang="zh-CN" sz="4800" b="1" dirty="0">
                <a:solidFill>
                  <a:srgbClr val="0033CC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》</a:t>
            </a:r>
          </a:p>
          <a:p>
            <a:pPr lvl="0" indent="0" algn="ctr">
              <a:spcBef>
                <a:spcPct val="50000"/>
              </a:spcBef>
            </a:pPr>
            <a:r>
              <a:rPr lang="zh-CN" altLang="en-US" sz="5000" b="1" dirty="0">
                <a:solidFill>
                  <a:srgbClr val="663300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山随平野尽，江入大荒流</a:t>
            </a:r>
            <a:r>
              <a:rPr lang="zh-CN" altLang="en-US" sz="4800" b="1" dirty="0">
                <a:solidFill>
                  <a:srgbClr val="0033CC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。</a:t>
            </a:r>
          </a:p>
          <a:p>
            <a:pPr lvl="0" indent="0" algn="ctr">
              <a:spcBef>
                <a:spcPct val="50000"/>
              </a:spcBef>
            </a:pPr>
            <a:r>
              <a:rPr lang="en-US" altLang="zh-CN" sz="4800" b="1" dirty="0">
                <a:solidFill>
                  <a:srgbClr val="0033CC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《</a:t>
            </a:r>
            <a:r>
              <a:rPr lang="zh-CN" altLang="en-US" sz="4800" b="1" dirty="0">
                <a:solidFill>
                  <a:srgbClr val="0033CC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游山西村</a:t>
            </a:r>
            <a:r>
              <a:rPr lang="en-US" altLang="zh-CN" sz="4800" b="1" dirty="0">
                <a:solidFill>
                  <a:srgbClr val="0033CC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》</a:t>
            </a:r>
          </a:p>
          <a:p>
            <a:pPr lvl="0" indent="0" algn="ctr">
              <a:spcBef>
                <a:spcPct val="50000"/>
              </a:spcBef>
            </a:pPr>
            <a:r>
              <a:rPr lang="en-US" altLang="x-none" sz="4800" b="1" dirty="0">
                <a:solidFill>
                  <a:srgbClr val="0033CC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 </a:t>
            </a:r>
            <a:r>
              <a:rPr lang="zh-CN" altLang="en-US" sz="5000" b="1" dirty="0">
                <a:solidFill>
                  <a:srgbClr val="663300"/>
                </a:solidFill>
                <a:latin typeface="Arial" panose="020B0604020202020204" pitchFamily="34" charset="0"/>
                <a:ea typeface="华文隶书" panose="02010800040101010101" pitchFamily="2" charset="-122"/>
              </a:rPr>
              <a:t>山重水复疑无路，                                    柳暗花明又一村。</a:t>
            </a:r>
          </a:p>
        </p:txBody>
      </p:sp>
      <p:sp>
        <p:nvSpPr>
          <p:cNvPr id="37891" name="Rectangle 4"/>
          <p:cNvSpPr/>
          <p:nvPr/>
        </p:nvSpPr>
        <p:spPr>
          <a:xfrm>
            <a:off x="38100" y="3121025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7892" name="Picture 5" descr="http://club2.gznet.com/community/club/face/image0075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685800"/>
            <a:ext cx="1771650" cy="1085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WordArt 2"/>
          <p:cNvSpPr>
            <a:spLocks noTextEdit="1"/>
          </p:cNvSpPr>
          <p:nvPr/>
        </p:nvSpPr>
        <p:spPr>
          <a:xfrm>
            <a:off x="2484438" y="0"/>
            <a:ext cx="3959225" cy="6921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课后习题解答</a:t>
            </a:r>
          </a:p>
        </p:txBody>
      </p:sp>
      <p:sp>
        <p:nvSpPr>
          <p:cNvPr id="38914" name="Text Box 3"/>
          <p:cNvSpPr txBox="1"/>
          <p:nvPr/>
        </p:nvSpPr>
        <p:spPr>
          <a:xfrm>
            <a:off x="611188" y="692150"/>
            <a:ext cx="8208962" cy="15557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800" b="1" dirty="0">
                <a:latin typeface="楷体_GB2312" pitchFamily="1" charset="-122"/>
                <a:ea typeface="楷体_GB2312" pitchFamily="1" charset="-122"/>
              </a:rPr>
              <a:t>二、</a:t>
            </a:r>
            <a:r>
              <a:rPr lang="en-US" altLang="zh-CN" sz="4800" b="1" dirty="0">
                <a:latin typeface="楷体_GB2312" pitchFamily="1" charset="-122"/>
                <a:ea typeface="楷体_GB2312" pitchFamily="1" charset="-122"/>
              </a:rPr>
              <a:t>1</a:t>
            </a:r>
            <a:r>
              <a:rPr lang="zh-CN" altLang="en-US" sz="4800" b="1" dirty="0">
                <a:latin typeface="楷体_GB2312" pitchFamily="1" charset="-122"/>
                <a:ea typeface="楷体_GB2312" pitchFamily="1" charset="-122"/>
              </a:rPr>
              <a:t>、</a:t>
            </a:r>
            <a:r>
              <a:rPr lang="en-US" altLang="zh-CN" sz="4800" b="1" dirty="0"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4800" b="1" dirty="0">
                <a:latin typeface="楷体_GB2312" pitchFamily="1" charset="-122"/>
                <a:ea typeface="楷体_GB2312" pitchFamily="1" charset="-122"/>
              </a:rPr>
              <a:t>归园田居</a:t>
            </a:r>
            <a:r>
              <a:rPr lang="en-US" altLang="zh-CN" sz="4800" b="1" dirty="0"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4800" b="1" dirty="0">
                <a:latin typeface="楷体_GB2312" pitchFamily="1" charset="-122"/>
                <a:ea typeface="楷体_GB2312" pitchFamily="1" charset="-122"/>
              </a:rPr>
              <a:t>中</a:t>
            </a:r>
            <a:r>
              <a:rPr lang="zh-CN" altLang="en-US" sz="4800" b="1" dirty="0">
                <a:latin typeface="Arial" panose="020B0604020202020204" pitchFamily="34" charset="0"/>
                <a:ea typeface="楷体_GB2312" pitchFamily="1" charset="-122"/>
              </a:rPr>
              <a:t>“</a:t>
            </a:r>
            <a:r>
              <a:rPr lang="zh-CN" altLang="en-US" sz="4800" b="1" dirty="0">
                <a:latin typeface="楷体_GB2312" pitchFamily="1" charset="-122"/>
                <a:ea typeface="楷体_GB2312" pitchFamily="1" charset="-122"/>
              </a:rPr>
              <a:t>但使愿无违</a:t>
            </a:r>
            <a:r>
              <a:rPr lang="zh-CN" altLang="en-US" sz="4800" b="1" dirty="0">
                <a:latin typeface="Arial" panose="020B0604020202020204" pitchFamily="34" charset="0"/>
                <a:ea typeface="楷体_GB2312" pitchFamily="1" charset="-122"/>
              </a:rPr>
              <a:t>”</a:t>
            </a:r>
            <a:r>
              <a:rPr lang="zh-CN" altLang="en-US" sz="4800" b="1" dirty="0">
                <a:latin typeface="楷体_GB2312" pitchFamily="1" charset="-122"/>
                <a:ea typeface="楷体_GB2312" pitchFamily="1" charset="-122"/>
              </a:rPr>
              <a:t>的</a:t>
            </a:r>
            <a:r>
              <a:rPr lang="zh-CN" altLang="en-US" sz="4800" b="1" dirty="0">
                <a:latin typeface="Arial" panose="020B0604020202020204" pitchFamily="34" charset="0"/>
                <a:ea typeface="楷体_GB2312" pitchFamily="1" charset="-122"/>
              </a:rPr>
              <a:t>“</a:t>
            </a:r>
            <a:r>
              <a:rPr lang="zh-CN" altLang="en-US" sz="4800" b="1" dirty="0">
                <a:latin typeface="楷体_GB2312" pitchFamily="1" charset="-122"/>
                <a:ea typeface="楷体_GB2312" pitchFamily="1" charset="-122"/>
              </a:rPr>
              <a:t>愿</a:t>
            </a:r>
            <a:r>
              <a:rPr lang="zh-CN" altLang="en-US" sz="4800" b="1" dirty="0">
                <a:latin typeface="Arial" panose="020B0604020202020204" pitchFamily="34" charset="0"/>
                <a:ea typeface="楷体_GB2312" pitchFamily="1" charset="-122"/>
              </a:rPr>
              <a:t>”</a:t>
            </a:r>
            <a:r>
              <a:rPr lang="zh-CN" altLang="en-US" sz="4800" b="1" dirty="0">
                <a:latin typeface="楷体_GB2312" pitchFamily="1" charset="-122"/>
                <a:ea typeface="楷体_GB2312" pitchFamily="1" charset="-122"/>
              </a:rPr>
              <a:t>具体指什么？</a:t>
            </a:r>
          </a:p>
        </p:txBody>
      </p:sp>
      <p:sp>
        <p:nvSpPr>
          <p:cNvPr id="28676" name="Text Box 4"/>
          <p:cNvSpPr txBox="1"/>
          <p:nvPr/>
        </p:nvSpPr>
        <p:spPr>
          <a:xfrm>
            <a:off x="684213" y="2133600"/>
            <a:ext cx="7991475" cy="37512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800" b="1" dirty="0">
                <a:solidFill>
                  <a:srgbClr val="FF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   </a:t>
            </a:r>
            <a:r>
              <a:rPr lang="en-US" altLang="zh-CN" sz="4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“</a:t>
            </a:r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1" charset="-122"/>
              </a:rPr>
              <a:t>愿”是体指作者要按照自己的意愿生活，不想在那污浊的现实世界中失去自我，即使做一个农夫也比在官场上强。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WordArt 2"/>
          <p:cNvSpPr>
            <a:spLocks noTextEdit="1"/>
          </p:cNvSpPr>
          <p:nvPr/>
        </p:nvSpPr>
        <p:spPr>
          <a:xfrm>
            <a:off x="1403350" y="260350"/>
            <a:ext cx="6192838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我们的发现：陶渊明与陆游心态比较</a:t>
            </a:r>
          </a:p>
        </p:txBody>
      </p:sp>
      <p:sp>
        <p:nvSpPr>
          <p:cNvPr id="29699" name="Text Box 3"/>
          <p:cNvSpPr txBox="1"/>
          <p:nvPr/>
        </p:nvSpPr>
        <p:spPr>
          <a:xfrm>
            <a:off x="1042988" y="1125538"/>
            <a:ext cx="7273925" cy="562451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800" b="1" dirty="0">
                <a:solidFill>
                  <a:srgbClr val="FF3300"/>
                </a:solidFill>
                <a:latin typeface="Arial" panose="020B0604020202020204" pitchFamily="34" charset="0"/>
                <a:ea typeface="华文行楷" panose="02010800040101010101" pitchFamily="2" charset="-122"/>
              </a:rPr>
              <a:t>      </a:t>
            </a:r>
            <a:r>
              <a:rPr lang="zh-CN" altLang="en-US" sz="45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陶渊明与陆游当时写下</a:t>
            </a:r>
            <a:r>
              <a:rPr lang="en-US" altLang="zh-CN" sz="45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45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归园田居</a:t>
            </a:r>
            <a:r>
              <a:rPr lang="en-US" altLang="zh-CN" sz="45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45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与</a:t>
            </a:r>
            <a:r>
              <a:rPr lang="en-US" altLang="zh-CN" sz="45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45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游山西村</a:t>
            </a:r>
            <a:r>
              <a:rPr lang="en-US" altLang="zh-CN" sz="45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45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这两首诗时都以弃官。但从陆游的</a:t>
            </a:r>
            <a:r>
              <a:rPr lang="en-US" altLang="zh-CN" sz="45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45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十一月四日风雨大作</a:t>
            </a:r>
            <a:r>
              <a:rPr lang="en-US" altLang="zh-CN" sz="45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4500" b="1" dirty="0">
                <a:latin typeface="华文新魏" panose="02010800040101010101" pitchFamily="2" charset="-122"/>
                <a:ea typeface="华文新魏" panose="02010800040101010101" pitchFamily="2" charset="-122"/>
              </a:rPr>
              <a:t>可看出，陆游仍然希望为国效力；而淘渊明则钟意于田园生活，钟意于与世无争、自给自足的日子。</a:t>
            </a:r>
          </a:p>
        </p:txBody>
      </p:sp>
      <p:sp>
        <p:nvSpPr>
          <p:cNvPr id="39939" name="Text Box 4"/>
          <p:cNvSpPr txBox="1"/>
          <p:nvPr/>
        </p:nvSpPr>
        <p:spPr>
          <a:xfrm>
            <a:off x="3059113" y="4292600"/>
            <a:ext cx="5761037" cy="8239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zh-CN" altLang="en-US" sz="4800" b="1" dirty="0">
              <a:solidFill>
                <a:srgbClr val="FF3300"/>
              </a:solidFill>
              <a:latin typeface="Arial" panose="020B0604020202020204" pitchFamily="34" charset="0"/>
              <a:ea typeface="华文行楷" panose="02010800040101010101" pitchFamily="2" charset="-122"/>
            </a:endParaRPr>
          </a:p>
        </p:txBody>
      </p:sp>
      <p:sp>
        <p:nvSpPr>
          <p:cNvPr id="39940" name="下弧形箭头 4">
            <a:hlinkClick r:id="rId2" action="ppaction://hlinksldjump"/>
          </p:cNvPr>
          <p:cNvSpPr/>
          <p:nvPr/>
        </p:nvSpPr>
        <p:spPr>
          <a:xfrm>
            <a:off x="0" y="6018213"/>
            <a:ext cx="1216025" cy="731837"/>
          </a:xfrm>
          <a:prstGeom prst="curvedUpArrow">
            <a:avLst>
              <a:gd name="adj1" fmla="val 25002"/>
              <a:gd name="adj2" fmla="val 50002"/>
              <a:gd name="adj3" fmla="val 25000"/>
            </a:avLst>
          </a:prstGeom>
          <a:solidFill>
            <a:schemeClr val="accent1"/>
          </a:solidFill>
          <a:ln w="25400" cap="flat" cmpd="sng">
            <a:solidFill>
              <a:srgbClr val="385D8A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lvl="0" indent="0" algn="ctr"/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 noRot="1"/>
          </p:cNvSpPr>
          <p:nvPr>
            <p:ph type="body"/>
          </p:nvPr>
        </p:nvSpPr>
        <p:spPr>
          <a:xfrm>
            <a:off x="304800" y="404813"/>
            <a:ext cx="8588375" cy="6453187"/>
          </a:xfrm>
        </p:spPr>
        <p:txBody>
          <a:bodyPr wrap="square" lIns="91440" tIns="45720" rIns="91440" bIns="45720" anchor="t"/>
          <a:lstStyle/>
          <a:p>
            <a:pPr lvl="0" indent="-342900" eaLnBrk="1" hangingPunct="1">
              <a:spcBef>
                <a:spcPct val="50000"/>
              </a:spcBef>
              <a:buNone/>
            </a:pPr>
            <a:r>
              <a:rPr lang="en-US" altLang="zh-CN" b="1" dirty="0">
                <a:latin typeface="宋体" panose="02010600030101010101" pitchFamily="2" charset="-122"/>
              </a:rPr>
              <a:t> </a:t>
            </a:r>
            <a:r>
              <a:rPr lang="zh-CN" altLang="en-US" sz="3600" b="1" dirty="0">
                <a:solidFill>
                  <a:schemeClr val="hlin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１</a:t>
            </a:r>
            <a:r>
              <a:rPr lang="en-US" altLang="zh-CN" sz="3600" b="1" dirty="0">
                <a:solidFill>
                  <a:schemeClr val="hlin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r>
              <a:rPr lang="zh-CN" altLang="en-US" sz="3600" b="1" dirty="0">
                <a:solidFill>
                  <a:schemeClr val="hlin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这首诗一、二两句写什么？</a:t>
            </a:r>
            <a:endParaRPr lang="zh-CN" altLang="en-US" sz="3600" b="1" dirty="0">
              <a:latin typeface="宋体" panose="02010600030101010101" pitchFamily="2" charset="-122"/>
            </a:endParaRPr>
          </a:p>
          <a:p>
            <a:pPr lvl="0" indent="-342900" eaLnBrk="1" hangingPunct="1">
              <a:spcBef>
                <a:spcPct val="50000"/>
              </a:spcBef>
              <a:buNone/>
            </a:pPr>
            <a:r>
              <a:rPr lang="zh-CN" altLang="en-US" b="1" dirty="0">
                <a:solidFill>
                  <a:schemeClr val="tx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 </a:t>
            </a:r>
            <a:r>
              <a:rPr lang="zh-CN" altLang="en-US" b="1" dirty="0">
                <a:solidFill>
                  <a:schemeClr val="folHlin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答：写农家丰年足食。腊酒是自家酿造，鸡豚是自家喂养，客人来了，自有土产招待。</a:t>
            </a:r>
          </a:p>
          <a:p>
            <a:pPr lvl="0" indent="-342900" eaLnBrk="1" hangingPunct="1">
              <a:spcBef>
                <a:spcPct val="50000"/>
              </a:spcBef>
              <a:buNone/>
            </a:pPr>
            <a:endParaRPr lang="zh-CN" altLang="en-US" sz="500" b="1" dirty="0">
              <a:solidFill>
                <a:schemeClr val="folHlin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lvl="0" indent="-342900" eaLnBrk="1" hangingPunct="1">
              <a:spcBef>
                <a:spcPct val="50000"/>
              </a:spcBef>
              <a:buNone/>
            </a:pPr>
            <a:r>
              <a:rPr lang="zh-CN" altLang="en-US" sz="3600" b="1" dirty="0">
                <a:solidFill>
                  <a:schemeClr val="tx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</a:t>
            </a:r>
            <a:r>
              <a:rPr lang="zh-CN" altLang="en-US" sz="3600" b="1" dirty="0">
                <a:solidFill>
                  <a:schemeClr val="hlin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２</a:t>
            </a:r>
            <a:r>
              <a:rPr lang="en-US" altLang="zh-CN" sz="3600" b="1" dirty="0">
                <a:solidFill>
                  <a:schemeClr val="hlin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r>
              <a:rPr lang="zh-CN" altLang="en-US" sz="3600" b="1" dirty="0">
                <a:solidFill>
                  <a:schemeClr val="hlin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这首诗三、四两句写什么？</a:t>
            </a:r>
          </a:p>
          <a:p>
            <a:pPr lvl="0" indent="-342900" eaLnBrk="1" hangingPunct="1"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chemeClr val="tx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 </a:t>
            </a:r>
            <a:r>
              <a:rPr lang="zh-CN" altLang="en-US" b="1" dirty="0">
                <a:solidFill>
                  <a:schemeClr val="folHlin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答：写村庄周围景色。乡村小道，弯弯曲曲，山重水复，怀疑无路可走，然一座座村庄就掩映在柳暗花明之中。现在作为成语流传又有其深层含义，指遇到困难，前途渺茫时，不要灰心丧气，只要努力，坚持不懈，光明就在前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/>
          </p:cNvSpPr>
          <p:nvPr>
            <p:ph type="title"/>
          </p:nvPr>
        </p:nvSpPr>
        <p:spPr>
          <a:xfrm>
            <a:off x="539750" y="4076700"/>
            <a:ext cx="8135938" cy="2016125"/>
          </a:xfrm>
        </p:spPr>
        <p:txBody>
          <a:bodyPr wrap="square" lIns="91440" tIns="45720" rIns="91440" bIns="45720" anchor="ctr"/>
          <a:lstStyle/>
          <a:p>
            <a:pPr lvl="0" algn="l" eaLnBrk="1" hangingPunct="1"/>
            <a:r>
              <a:rPr lang="zh-CN" altLang="en-US" sz="2800" b="1" dirty="0">
                <a:solidFill>
                  <a:schemeClr val="folHlin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答：写诗人希望月夜随时到农家作客。由于诗人喜爱色彩明丽的农村风光，善良热情的邻家农民，古朴淳厚乡村民俗，希望自己随时能乘月夜，拄拐杖登门拜访，共话桑麻。</a:t>
            </a:r>
          </a:p>
        </p:txBody>
      </p:sp>
      <p:sp>
        <p:nvSpPr>
          <p:cNvPr id="31747" name="Text Box 3"/>
          <p:cNvSpPr txBox="1"/>
          <p:nvPr/>
        </p:nvSpPr>
        <p:spPr>
          <a:xfrm>
            <a:off x="971550" y="836613"/>
            <a:ext cx="74168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b="1" dirty="0">
                <a:solidFill>
                  <a:srgbClr val="FF01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３</a:t>
            </a:r>
            <a:r>
              <a:rPr lang="en-US" altLang="zh-CN" sz="3600" b="1" dirty="0">
                <a:solidFill>
                  <a:srgbClr val="FF01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r>
              <a:rPr lang="zh-CN" altLang="en-US" sz="3600" b="1" dirty="0">
                <a:solidFill>
                  <a:srgbClr val="FF01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这首诗五、六两句写什么？</a:t>
            </a:r>
            <a:endParaRPr lang="zh-CN" altLang="en-US" b="1" dirty="0">
              <a:solidFill>
                <a:srgbClr val="FF010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748" name="Text Box 4"/>
          <p:cNvSpPr txBox="1"/>
          <p:nvPr/>
        </p:nvSpPr>
        <p:spPr>
          <a:xfrm>
            <a:off x="1042988" y="3213100"/>
            <a:ext cx="720090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b="1" dirty="0">
                <a:solidFill>
                  <a:srgbClr val="FF01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４</a:t>
            </a:r>
            <a:r>
              <a:rPr lang="en-US" altLang="zh-CN" sz="3600" b="1" dirty="0">
                <a:solidFill>
                  <a:srgbClr val="FF01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.</a:t>
            </a:r>
            <a:r>
              <a:rPr lang="zh-CN" altLang="en-US" sz="3600" b="1" dirty="0">
                <a:solidFill>
                  <a:srgbClr val="FF010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这首诗七、八两句写什么？</a:t>
            </a:r>
          </a:p>
        </p:txBody>
      </p:sp>
      <p:sp>
        <p:nvSpPr>
          <p:cNvPr id="31749" name="Text Box 5"/>
          <p:cNvSpPr txBox="1"/>
          <p:nvPr/>
        </p:nvSpPr>
        <p:spPr>
          <a:xfrm>
            <a:off x="611188" y="1557338"/>
            <a:ext cx="8280400" cy="18002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b="1" dirty="0">
                <a:solidFill>
                  <a:schemeClr val="folHlink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  <a:t>答：写乡村民俗古朴。春社日即将到来，村里忙着迎神赛会，穿着简朴衣帽的村民们在迎神的策鼓中未来往往。淳朴、热情而好客。</a:t>
            </a:r>
            <a:br>
              <a:rPr lang="zh-CN" altLang="en-US" b="1" dirty="0">
                <a:solidFill>
                  <a:schemeClr val="folHlink"/>
                </a:solidFill>
                <a:latin typeface="Arial" panose="020B0604020202020204" pitchFamily="34" charset="0"/>
                <a:ea typeface="华文细黑" panose="02010600040101010101" pitchFamily="2" charset="-122"/>
              </a:rPr>
            </a:br>
            <a:endParaRPr lang="zh-CN" altLang="en-US" b="1" dirty="0">
              <a:solidFill>
                <a:schemeClr val="folHlink"/>
              </a:solidFill>
              <a:latin typeface="Arial" panose="020B0604020202020204" pitchFamily="34" charset="0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17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17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4"/>
          <p:cNvSpPr>
            <a:spLocks noGrp="1" noRot="1"/>
          </p:cNvSpPr>
          <p:nvPr>
            <p:ph type="title"/>
          </p:nvPr>
        </p:nvSpPr>
        <p:spPr>
          <a:xfrm>
            <a:off x="6629400" y="274638"/>
            <a:ext cx="2057400" cy="5851525"/>
          </a:xfrm>
        </p:spPr>
        <p:txBody>
          <a:bodyPr vert="eaVert" wrap="square" lIns="91440" tIns="45720" rIns="91440" bIns="45720" anchor="ctr"/>
          <a:lstStyle/>
          <a:p>
            <a:pPr lvl="0"/>
            <a:r>
              <a:rPr lang="zh-CN" altLang="en-US" sz="4800" b="1" u="sng" dirty="0">
                <a:solidFill>
                  <a:schemeClr val="folHlink"/>
                </a:solidFill>
                <a:ea typeface="方正舒体" panose="02010601030101010101" pitchFamily="2" charset="-122"/>
              </a:rPr>
              <a:t>山重水复疑无路，</a:t>
            </a:r>
            <a:br>
              <a:rPr lang="zh-CN" altLang="en-US" sz="4800" b="1" u="sng" dirty="0">
                <a:solidFill>
                  <a:schemeClr val="folHlink"/>
                </a:solidFill>
                <a:ea typeface="方正舒体" panose="02010601030101010101" pitchFamily="2" charset="-122"/>
              </a:rPr>
            </a:br>
            <a:r>
              <a:rPr lang="zh-CN" altLang="en-US" sz="4800" b="1" u="sng" dirty="0">
                <a:solidFill>
                  <a:schemeClr val="folHlink"/>
                </a:solidFill>
                <a:ea typeface="方正舒体" panose="02010601030101010101" pitchFamily="2" charset="-122"/>
              </a:rPr>
              <a:t>柳暗花明又一村。</a:t>
            </a:r>
          </a:p>
        </p:txBody>
      </p:sp>
      <p:sp>
        <p:nvSpPr>
          <p:cNvPr id="43010" name="矩形 6"/>
          <p:cNvSpPr/>
          <p:nvPr/>
        </p:nvSpPr>
        <p:spPr>
          <a:xfrm>
            <a:off x="755650" y="692150"/>
            <a:ext cx="5976938" cy="60023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lnSpc>
                <a:spcPct val="80000"/>
              </a:lnSpc>
            </a:pPr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在青翠的山峦见漫步，清碧的山泉在曲折的溪流中淙淙穿行，草木愈渐浓茂，蜿蜒的山径也愈渐依稀难认。</a:t>
            </a:r>
          </a:p>
          <a:p>
            <a:pPr lvl="0" indent="0">
              <a:lnSpc>
                <a:spcPct val="80000"/>
              </a:lnSpc>
            </a:pPr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正在迷茫之际突然看见前面花明柳暗，几家农舍，隐现于花木空疏之间，顿觉豁然开朗</a:t>
            </a:r>
            <a:r>
              <a:rPr lang="zh-CN" altLang="en-US" sz="4800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/>
          </p:cNvSpPr>
          <p:nvPr>
            <p:ph type="body"/>
          </p:nvPr>
        </p:nvSpPr>
        <p:spPr>
          <a:xfrm>
            <a:off x="304800" y="0"/>
            <a:ext cx="8229600" cy="6453188"/>
          </a:xfrm>
        </p:spPr>
        <p:txBody>
          <a:bodyPr wrap="square" lIns="91440" tIns="45720" rIns="91440" bIns="45720" anchor="t"/>
          <a:lstStyle/>
          <a:p>
            <a:pPr lvl="0" indent="-342900">
              <a:lnSpc>
                <a:spcPct val="8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en-US" altLang="zh-CN" b="1" dirty="0">
                <a:solidFill>
                  <a:srgbClr val="FF0000"/>
                </a:solidFill>
              </a:rPr>
              <a:t>  </a:t>
            </a:r>
            <a:r>
              <a:rPr lang="zh-CN" altLang="en-US" b="1" dirty="0">
                <a:solidFill>
                  <a:srgbClr val="FF0000"/>
                </a:solidFill>
              </a:rPr>
              <a:t>山重水复疑无路，柳暗花明又一村。</a:t>
            </a:r>
          </a:p>
          <a:p>
            <a:pPr lvl="0" indent="-342900">
              <a:lnSpc>
                <a:spcPct val="80000"/>
              </a:lnSpc>
              <a:buClr>
                <a:schemeClr val="tx1"/>
              </a:buClr>
              <a:buFont typeface="Wingdings" panose="05000000000000000000" pitchFamily="2" charset="2"/>
              <a:buNone/>
            </a:pPr>
            <a:r>
              <a:rPr lang="zh-CN" altLang="en-US" sz="1200" b="1" dirty="0">
                <a:ea typeface="华文行楷" panose="02010800040101010101" pitchFamily="2" charset="-122"/>
              </a:rPr>
              <a:t>                        </a:t>
            </a:r>
            <a:r>
              <a:rPr lang="zh-CN" altLang="en-US" b="1" dirty="0"/>
              <a:t>这是一联脍炙人口的名句。它的妙处，不仅在善于描写难状之景以及对仗的工巧，而是在于“等闲语言变瑰奇”，出语自然天成，又富于哲理，耐人咀嚼。把这种自然景象摄入诗篇里，在唐代诗人的笔下早就描绘过，如王维</a:t>
            </a:r>
            <a:r>
              <a:rPr lang="en-US" altLang="zh-CN" b="1" dirty="0"/>
              <a:t>《</a:t>
            </a:r>
            <a:r>
              <a:rPr lang="zh-CN" altLang="en-US" b="1" dirty="0"/>
              <a:t>蓝田山石门精舍</a:t>
            </a:r>
            <a:r>
              <a:rPr lang="en-US" altLang="zh-CN" b="1" dirty="0"/>
              <a:t>》</a:t>
            </a:r>
            <a:r>
              <a:rPr lang="zh-CN" altLang="en-US" b="1" dirty="0"/>
              <a:t>：“遥爱云木秀，初疑路不同；安知清流转，忽与前山通。”到了宋代诗人手里，也有所描摹，如王安石</a:t>
            </a:r>
            <a:r>
              <a:rPr lang="en-US" altLang="zh-CN" b="1" dirty="0"/>
              <a:t>《</a:t>
            </a:r>
            <a:r>
              <a:rPr lang="zh-CN" altLang="en-US" b="1" dirty="0"/>
              <a:t>江上</a:t>
            </a:r>
            <a:r>
              <a:rPr lang="en-US" altLang="zh-CN" b="1" dirty="0"/>
              <a:t>》</a:t>
            </a:r>
            <a:r>
              <a:rPr lang="zh-CN" altLang="en-US" b="1" dirty="0"/>
              <a:t>：“青山缭绕疑无路，忽见千帆隐映来”。时代接近于陆游的诗人还有强彦文，他的诗歌有唐人的风致，曾写过“远山初见疑无路，曲径徐行渐有村”的诗句。但在意境的开拓上，可以这样说，这些诗句要远逊于陆游。这联上句通过一个“疑”字，把徐行山村而周围山峦重迭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3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/>
          <p:nvPr/>
        </p:nvSpPr>
        <p:spPr>
          <a:xfrm>
            <a:off x="228600" y="127000"/>
            <a:ext cx="8459788" cy="6731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lvl="0" indent="-342900">
              <a:lnSpc>
                <a:spcPct val="80000"/>
              </a:lnSpc>
              <a:spcBef>
                <a:spcPct val="2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流水萦绕的迷路的感觉，刻画得形神毕现；下句承上，把移步换形所见之繁花似锦的春日美景，描绘得宛然在目。这样使感觉的形象与视觉的形象有机结合在一起，构成一幅优美动人而又奇妙的画面。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唐宋诗醇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评这二句说：“有如弹丸脱手，不独善写难状之景。”这个评价是有见地的。这一联不仅写得极其自然，而且用语浅近，含意丰富；仿佛信手拈来，然而出人意表。所以千百年来一直赢得人们的普遍喜爱，如今已成为广泛流传的成语。当人们吟诵这两句诗时，不单是欣赏这难以言状的美妙的山村自然风光，而是从中领悟到它所蕴含的哲理思想的启示</a:t>
            </a:r>
            <a:r>
              <a:rPr lang="en-US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只要人们正视现实，面对重重艰难险阻，不退缩，不畏惧，勇于开拓，发奋前进，那么，前方将是一个充满光明与希望的崭新境界。</a:t>
            </a:r>
          </a:p>
        </p:txBody>
      </p:sp>
      <p:sp>
        <p:nvSpPr>
          <p:cNvPr id="45058" name="Text Box 3">
            <a:hlinkClick r:id="rId2" action="ppaction://hlinksldjump"/>
          </p:cNvPr>
          <p:cNvSpPr txBox="1"/>
          <p:nvPr/>
        </p:nvSpPr>
        <p:spPr>
          <a:xfrm>
            <a:off x="7308850" y="6092825"/>
            <a:ext cx="1008063" cy="3365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marL="342900" lvl="0" indent="-342900">
              <a:lnSpc>
                <a:spcPct val="80000"/>
              </a:lnSpc>
              <a:spcBef>
                <a:spcPct val="50000"/>
              </a:spcBef>
            </a:pPr>
            <a:r>
              <a:rPr lang="zh-CN" altLang="en-US" sz="2000" b="1" dirty="0">
                <a:latin typeface="Arial" panose="020B0604020202020204" pitchFamily="34" charset="0"/>
                <a:ea typeface="华文新魏" panose="02010800040101010101" pitchFamily="2" charset="-122"/>
              </a:rPr>
              <a:t>上一页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5"/>
          <p:cNvSpPr/>
          <p:nvPr/>
        </p:nvSpPr>
        <p:spPr>
          <a:xfrm>
            <a:off x="684213" y="2060575"/>
            <a:ext cx="8135937" cy="40878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20000"/>
              </a:spcBef>
            </a:pPr>
            <a:r>
              <a:rPr lang="en-US" altLang="zh-CN" b="1" dirty="0">
                <a:solidFill>
                  <a:schemeClr val="tx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 </a:t>
            </a:r>
            <a:r>
              <a:rPr lang="zh-CN" altLang="en-US" sz="3200" b="1" dirty="0">
                <a:solidFill>
                  <a:srgbClr val="74120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本诗紧扣“游”字来写，反映的是乡间生活，按照时间推移的顺序叙述的，诗歌表现了诗人对农家纯朴风俗陶醉、留恋之情。 </a:t>
            </a:r>
          </a:p>
          <a:p>
            <a:pPr lvl="0" indent="0">
              <a:spcBef>
                <a:spcPct val="20000"/>
              </a:spcBef>
            </a:pPr>
            <a:r>
              <a:rPr lang="zh-CN" altLang="en-US" sz="3200" b="1" dirty="0">
                <a:solidFill>
                  <a:srgbClr val="74120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 这首诗是蛰居山阴老家农村时所作。生动地描画出一幅色彩明丽的农村风光，对淳朴的农村生活习俗，流溢着喜悦、挚爱的感情。诗中的三、四两句，尤其写得流利生动，已经成为生活中广泛流行的成语。</a:t>
            </a:r>
          </a:p>
        </p:txBody>
      </p:sp>
      <p:sp>
        <p:nvSpPr>
          <p:cNvPr id="35843" name="WordArt 8"/>
          <p:cNvSpPr>
            <a:spLocks noTextEdit="1"/>
          </p:cNvSpPr>
          <p:nvPr/>
        </p:nvSpPr>
        <p:spPr>
          <a:xfrm>
            <a:off x="755650" y="908050"/>
            <a:ext cx="4321175" cy="86518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lstStyle/>
          <a:p>
            <a:pPr algn="ctr"/>
            <a:r>
              <a:rPr lang="zh-CN" altLang="en-US" sz="4000" b="1" spc="-400">
                <a:ln w="12700" cap="flat" cmpd="sng">
                  <a:solidFill>
                    <a:srgbClr val="000099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他　人　评　价</a:t>
            </a:r>
          </a:p>
        </p:txBody>
      </p:sp>
      <p:pic>
        <p:nvPicPr>
          <p:cNvPr id="46083" name="Picture 9" descr="erate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4025" y="333375"/>
            <a:ext cx="2043113" cy="18446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激趣导入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95536" y="1484784"/>
            <a:ext cx="8136904" cy="3960440"/>
          </a:xfrm>
          <a:prstGeom prst="roundRect">
            <a:avLst>
              <a:gd name="adj" fmla="val 10006"/>
            </a:avLst>
          </a:prstGeom>
          <a:solidFill>
            <a:srgbClr val="92D050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611560" y="1686000"/>
            <a:ext cx="5076056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南宋著名诗人陆游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曾任隆兴府通判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因极力推助北伐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被罢官。诗人回归故里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内心郁闷。对照官场的伪诈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他更感受到乡间生活的淳朴自然。但他并未丧失信心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深信总有一天会重新为国出力。这种心境与游境相吻合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于是两相交涉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产生了流传千古的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游山西村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3314" name="Picture 2" descr="C:\Users\Administrator\Desktop\t0188b5069ce0dd0c8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3" y="1844824"/>
            <a:ext cx="2160240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3553" name="Picture 1" descr="C:\Users\Administrator\课件图12\思考人物\5623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8496944" cy="3600400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4355976" y="40466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关于作品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9592" y="220486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《游山西村》是一首朴实自然的山村记游诗。诗人用真挚的感情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明朗的笔调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描绘了山村景物和农家习俗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生活气息十分浓郁。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265" name="Picture 1" descr="C:\Users\Administrator\Desktop\QQ截图2016120917051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2492896"/>
            <a:ext cx="2376264" cy="18954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131840" y="764704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古代诗歌五首</a:t>
            </a:r>
            <a:endParaRPr lang="zh-CN" altLang="en-US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211960" y="141277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游山西村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4337" name="Picture 1" descr="C:\Users\Administrator\Desktop\t01a603aa174b71fb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988840"/>
            <a:ext cx="5544616" cy="3384376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827584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/>
          <p:nvPr/>
        </p:nvSpPr>
        <p:spPr>
          <a:xfrm>
            <a:off x="1476375" y="1052513"/>
            <a:ext cx="6858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zh-CN" altLang="en-US" sz="24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171" name="Text Box 3"/>
          <p:cNvSpPr txBox="1"/>
          <p:nvPr/>
        </p:nvSpPr>
        <p:spPr>
          <a:xfrm>
            <a:off x="1042988" y="260350"/>
            <a:ext cx="7345362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山重水复疑无路，柳</a:t>
            </a:r>
            <a:r>
              <a:rPr lang="zh-CN" altLang="en-US" sz="36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暗</a:t>
            </a:r>
            <a:r>
              <a:rPr lang="zh-CN" altLang="en-US" sz="3600" dirty="0">
                <a:solidFill>
                  <a:srgbClr val="0000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花</a:t>
            </a:r>
            <a:r>
              <a:rPr lang="zh-CN" altLang="en-US" sz="36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明</a:t>
            </a:r>
            <a:r>
              <a:rPr lang="zh-CN" altLang="en-US" sz="3600" dirty="0">
                <a:solidFill>
                  <a:srgbClr val="0000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又一村。</a:t>
            </a:r>
          </a:p>
        </p:txBody>
      </p:sp>
      <p:sp>
        <p:nvSpPr>
          <p:cNvPr id="7172" name="Text Box 4"/>
          <p:cNvSpPr txBox="1"/>
          <p:nvPr/>
        </p:nvSpPr>
        <p:spPr>
          <a:xfrm>
            <a:off x="107950" y="2060575"/>
            <a:ext cx="8928100" cy="31400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200" b="1" dirty="0">
                <a:latin typeface="Comic Sans MS" panose="030F0702030302020204" pitchFamily="66" charset="0"/>
                <a:ea typeface="宋体" panose="02010600030101010101" pitchFamily="2" charset="-122"/>
              </a:rPr>
              <a:t>     </a:t>
            </a:r>
            <a:r>
              <a:rPr lang="zh-CN" altLang="en-US" sz="3200" b="1" dirty="0">
                <a:latin typeface="Comic Sans MS" panose="030F0702030302020204" pitchFamily="66" charset="0"/>
                <a:ea typeface="宋体" panose="02010600030101010101" pitchFamily="2" charset="-122"/>
              </a:rPr>
              <a:t>既写出山西村山环水绕，花团锦簇，春光无限的美，又富含哲理，表现了人生变化发展的某种规律性，反映了诗人对前途所抱的希望，道出了世间事物消长变化的哲理。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后来常用以</a:t>
            </a:r>
            <a:r>
              <a:rPr lang="zh-CN" altLang="en-US" sz="36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形容陷入困境，忽又绝处逢生的情境。</a:t>
            </a:r>
            <a:r>
              <a:rPr lang="zh-CN" altLang="en-US" sz="3200" b="1" dirty="0">
                <a:latin typeface="Comic Sans MS" panose="030F0702030302020204" pitchFamily="66" charset="0"/>
                <a:ea typeface="宋体" panose="02010600030101010101" pitchFamily="2" charset="-122"/>
              </a:rPr>
              <a:t>这两句成为千古传诵的名句。</a:t>
            </a:r>
          </a:p>
        </p:txBody>
      </p:sp>
      <p:sp>
        <p:nvSpPr>
          <p:cNvPr id="7173" name="Text Box 5"/>
          <p:cNvSpPr txBox="1"/>
          <p:nvPr/>
        </p:nvSpPr>
        <p:spPr>
          <a:xfrm>
            <a:off x="1187450" y="1485900"/>
            <a:ext cx="7634288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这两句诗写什么？包含什么哲理？</a:t>
            </a:r>
          </a:p>
        </p:txBody>
      </p:sp>
      <p:sp>
        <p:nvSpPr>
          <p:cNvPr id="7174" name="Text Box 6"/>
          <p:cNvSpPr txBox="1"/>
          <p:nvPr/>
        </p:nvSpPr>
        <p:spPr>
          <a:xfrm>
            <a:off x="1258888" y="981075"/>
            <a:ext cx="73914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Comic Sans MS" panose="030F0702030302020204" pitchFamily="66" charset="0"/>
                <a:ea typeface="宋体" panose="02010600030101010101" pitchFamily="2" charset="-122"/>
              </a:rPr>
              <a:t>暗：                明：</a:t>
            </a:r>
          </a:p>
        </p:txBody>
      </p:sp>
      <p:sp>
        <p:nvSpPr>
          <p:cNvPr id="7175" name="Text Box 7"/>
          <p:cNvSpPr txBox="1"/>
          <p:nvPr/>
        </p:nvSpPr>
        <p:spPr>
          <a:xfrm>
            <a:off x="2268538" y="1052513"/>
            <a:ext cx="10668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Comic Sans MS" panose="030F0702030302020204" pitchFamily="66" charset="0"/>
                <a:ea typeface="宋体" panose="02010600030101010101" pitchFamily="2" charset="-122"/>
              </a:rPr>
              <a:t>深绿</a:t>
            </a:r>
          </a:p>
        </p:txBody>
      </p:sp>
      <p:sp>
        <p:nvSpPr>
          <p:cNvPr id="7176" name="Text Box 8"/>
          <p:cNvSpPr txBox="1"/>
          <p:nvPr/>
        </p:nvSpPr>
        <p:spPr>
          <a:xfrm>
            <a:off x="5868988" y="908050"/>
            <a:ext cx="1143000" cy="581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Comic Sans MS" panose="030F0702030302020204" pitchFamily="66" charset="0"/>
                <a:ea typeface="宋体" panose="02010600030101010101" pitchFamily="2" charset="-122"/>
              </a:rPr>
              <a:t>红艳</a:t>
            </a:r>
          </a:p>
        </p:txBody>
      </p:sp>
      <p:sp>
        <p:nvSpPr>
          <p:cNvPr id="16392" name="Rectangle 3"/>
          <p:cNvSpPr/>
          <p:nvPr/>
        </p:nvSpPr>
        <p:spPr>
          <a:xfrm>
            <a:off x="0" y="620713"/>
            <a:ext cx="647700" cy="1295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颔</a:t>
            </a:r>
          </a:p>
          <a:p>
            <a:pPr lvl="0" indent="0" algn="ctr"/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联</a:t>
            </a:r>
          </a:p>
        </p:txBody>
      </p:sp>
      <p:sp>
        <p:nvSpPr>
          <p:cNvPr id="16393" name="Text Box 10"/>
          <p:cNvSpPr txBox="1"/>
          <p:nvPr/>
        </p:nvSpPr>
        <p:spPr>
          <a:xfrm>
            <a:off x="238125" y="5121275"/>
            <a:ext cx="822325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9" name="Text Box 11"/>
          <p:cNvSpPr txBox="1"/>
          <p:nvPr/>
        </p:nvSpPr>
        <p:spPr>
          <a:xfrm>
            <a:off x="180975" y="5229225"/>
            <a:ext cx="8569325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译文：山层峦叠嶂，水迂回曲折，远望好像前面已经没有路了，走近才知道在垂柳掩映山花烂漫的地方又出现了一个山村。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ldLvl="0"/>
      <p:bldP spid="7172" grpId="0" bldLvl="0"/>
      <p:bldP spid="7173" grpId="0" bldLvl="0"/>
      <p:bldP spid="7174" grpId="0" bldLvl="0"/>
      <p:bldP spid="7175" grpId="0" bldLvl="0"/>
      <p:bldP spid="7176" grpId="0" bldLvl="0"/>
      <p:bldP spid="7179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8" descr="D:\Documents\Scrshot\2015-12-11_16273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12776"/>
            <a:ext cx="8640960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3995936" y="83671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关于背景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755576" y="1772816"/>
            <a:ext cx="7560840" cy="29546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这首诗写于宋孝宗乾道三年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(1167)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初春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在此之前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陆游曾任隆兴府通判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因为极力支持张浚北伐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被投降派劾以“交结台谏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鼓唱是非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力说张浚用兵”的罪名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罢官闲居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住在山阴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今浙江绍兴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镜湖的三山乡。诗人心中当然愤愤不平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对照诈伪的官场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于家乡淳朴的生活自然会产生无限的欣慰之情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诗题中“山西村”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指三山乡西边的村落。诗中记叙了当地的风俗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饶有兴味。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/>
          <p:nvPr/>
        </p:nvSpPr>
        <p:spPr>
          <a:xfrm>
            <a:off x="0" y="609600"/>
            <a:ext cx="9261475" cy="73834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 algn="ctr">
              <a:lnSpc>
                <a:spcPct val="180000"/>
              </a:lnSpc>
            </a:pPr>
            <a:r>
              <a:rPr lang="en-US" altLang="zh-CN" sz="3600" dirty="0">
                <a:solidFill>
                  <a:schemeClr val="bg1"/>
                </a:solidFill>
                <a:latin typeface="Times New Roman" panose="02020603050405020304" pitchFamily="18" charset="0"/>
                <a:ea typeface="方正舒体" panose="02010601030101010101" pitchFamily="2" charset="-122"/>
              </a:rPr>
              <a:t> </a:t>
            </a:r>
            <a:r>
              <a:rPr lang="zh-CN" altLang="en-US" sz="3600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游山西村</a:t>
            </a:r>
            <a:br>
              <a:rPr lang="zh-CN" altLang="en-US" sz="3600" b="1" dirty="0"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r>
              <a:rPr lang="zh-CN" altLang="en-US" sz="3200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               （南宋） 陆游</a:t>
            </a:r>
            <a:br>
              <a:rPr lang="zh-CN" altLang="en-US" sz="3200" b="1" dirty="0"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r>
              <a:rPr lang="zh-CN" altLang="en-US" sz="3200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莫</a:t>
            </a:r>
            <a:r>
              <a:rPr lang="zh-CN" altLang="en-US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笑</a:t>
            </a:r>
            <a:r>
              <a:rPr lang="en-US" altLang="zh-CN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/</a:t>
            </a:r>
            <a:r>
              <a:rPr lang="zh-CN" altLang="en-US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农家</a:t>
            </a:r>
            <a:r>
              <a:rPr lang="en-US" altLang="zh-CN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/</a:t>
            </a:r>
            <a:r>
              <a:rPr lang="zh-CN" altLang="en-US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腊</a:t>
            </a:r>
            <a:r>
              <a:rPr lang="zh-CN" altLang="en-US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酒</a:t>
            </a:r>
            <a:r>
              <a:rPr lang="zh-CN" altLang="en-US" sz="3200" b="1" u="sng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浑</a:t>
            </a:r>
            <a:r>
              <a:rPr lang="zh-CN" altLang="en-US" sz="3200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，</a:t>
            </a:r>
            <a:r>
              <a:rPr lang="zh-CN" altLang="en-US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丰年</a:t>
            </a:r>
            <a:r>
              <a:rPr lang="en-US" altLang="zh-CN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/</a:t>
            </a:r>
            <a:r>
              <a:rPr lang="zh-CN" altLang="en-US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留客</a:t>
            </a:r>
            <a:r>
              <a:rPr lang="en-US" altLang="zh-CN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/</a:t>
            </a:r>
            <a:r>
              <a:rPr lang="zh-CN" altLang="en-US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足鸡</a:t>
            </a:r>
            <a:r>
              <a:rPr lang="zh-CN" altLang="en-US" sz="3200" b="1" u="sng" dirty="0">
                <a:latin typeface="华文琥珀" panose="02010800040101010101" pitchFamily="2" charset="-122"/>
                <a:ea typeface="华文琥珀" panose="02010800040101010101" pitchFamily="2" charset="-122"/>
              </a:rPr>
              <a:t>豚</a:t>
            </a:r>
            <a:r>
              <a:rPr lang="zh-CN" altLang="en-US" sz="3200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。</a:t>
            </a:r>
            <a:br>
              <a:rPr lang="zh-CN" altLang="en-US" sz="3200" b="1" dirty="0"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r>
              <a:rPr lang="zh-CN" altLang="en-US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山重</a:t>
            </a:r>
            <a:r>
              <a:rPr lang="en-US" altLang="zh-CN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/</a:t>
            </a:r>
            <a:r>
              <a:rPr lang="zh-CN" altLang="en-US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水复</a:t>
            </a:r>
            <a:r>
              <a:rPr lang="en-US" altLang="zh-CN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/</a:t>
            </a:r>
            <a:r>
              <a:rPr lang="zh-CN" altLang="en-US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疑无</a:t>
            </a:r>
            <a:r>
              <a:rPr lang="zh-CN" altLang="en-US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路</a:t>
            </a:r>
            <a:r>
              <a:rPr lang="zh-CN" altLang="en-US" sz="3200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，</a:t>
            </a:r>
            <a:r>
              <a:rPr lang="zh-CN" altLang="en-US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柳暗</a:t>
            </a:r>
            <a:r>
              <a:rPr lang="en-US" altLang="zh-CN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/</a:t>
            </a:r>
            <a:r>
              <a:rPr lang="zh-CN" altLang="en-US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花明</a:t>
            </a:r>
            <a:r>
              <a:rPr lang="en-US" altLang="zh-CN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/</a:t>
            </a:r>
            <a:r>
              <a:rPr lang="zh-CN" altLang="en-US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又一</a:t>
            </a:r>
            <a:r>
              <a:rPr lang="zh-CN" altLang="en-US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村</a:t>
            </a:r>
            <a:r>
              <a:rPr lang="zh-CN" altLang="en-US" sz="3200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。</a:t>
            </a:r>
            <a:br>
              <a:rPr lang="zh-CN" altLang="en-US" sz="3200" b="1" dirty="0"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r>
              <a:rPr lang="zh-CN" altLang="en-US" sz="3200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箫</a:t>
            </a:r>
            <a:r>
              <a:rPr lang="zh-CN" altLang="en-US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鼓</a:t>
            </a:r>
            <a:r>
              <a:rPr lang="en-US" altLang="zh-CN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/</a:t>
            </a:r>
            <a:r>
              <a:rPr lang="zh-CN" altLang="en-US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追随</a:t>
            </a:r>
            <a:r>
              <a:rPr lang="en-US" altLang="zh-CN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/</a:t>
            </a:r>
            <a:r>
              <a:rPr lang="zh-CN" altLang="en-US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春</a:t>
            </a:r>
            <a:r>
              <a:rPr lang="zh-CN" altLang="en-US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社近</a:t>
            </a:r>
            <a:r>
              <a:rPr lang="zh-CN" altLang="en-US" sz="3200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，</a:t>
            </a:r>
            <a:r>
              <a:rPr lang="zh-CN" altLang="en-US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衣</a:t>
            </a:r>
            <a:r>
              <a:rPr lang="zh-CN" altLang="en-US" sz="3200" b="1" u="sng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冠</a:t>
            </a:r>
            <a:r>
              <a:rPr lang="en-US" altLang="zh-CN" sz="3200" b="1" u="sng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/</a:t>
            </a:r>
            <a:r>
              <a:rPr lang="zh-CN" altLang="en-US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简朴</a:t>
            </a:r>
            <a:r>
              <a:rPr lang="en-US" altLang="zh-CN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/</a:t>
            </a:r>
            <a:r>
              <a:rPr lang="zh-CN" altLang="en-US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古风存</a:t>
            </a:r>
            <a:r>
              <a:rPr lang="zh-CN" altLang="en-US" sz="3200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。</a:t>
            </a:r>
            <a:br>
              <a:rPr lang="zh-CN" altLang="en-US" sz="3200" b="1" dirty="0">
                <a:latin typeface="华文琥珀" panose="02010800040101010101" pitchFamily="2" charset="-122"/>
                <a:ea typeface="华文琥珀" panose="02010800040101010101" pitchFamily="2" charset="-122"/>
              </a:rPr>
            </a:br>
            <a:r>
              <a:rPr lang="zh-CN" altLang="en-US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从今</a:t>
            </a:r>
            <a:r>
              <a:rPr lang="en-US" altLang="zh-CN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/</a:t>
            </a:r>
            <a:r>
              <a:rPr lang="zh-CN" altLang="en-US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若许</a:t>
            </a:r>
            <a:r>
              <a:rPr lang="en-US" altLang="zh-CN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/</a:t>
            </a:r>
            <a:r>
              <a:rPr lang="zh-CN" altLang="en-US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闲乘</a:t>
            </a:r>
            <a:r>
              <a:rPr lang="zh-CN" altLang="en-US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月</a:t>
            </a:r>
            <a:r>
              <a:rPr lang="zh-CN" altLang="en-US" sz="3200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，</a:t>
            </a:r>
            <a:r>
              <a:rPr lang="zh-CN" altLang="en-US" sz="3200" b="1" u="sng" dirty="0">
                <a:latin typeface="华文琥珀" panose="02010800040101010101" pitchFamily="2" charset="-122"/>
                <a:ea typeface="华文琥珀" panose="02010800040101010101" pitchFamily="2" charset="-122"/>
              </a:rPr>
              <a:t>拄</a:t>
            </a:r>
            <a:r>
              <a:rPr lang="zh-CN" altLang="en-US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杖</a:t>
            </a:r>
            <a:r>
              <a:rPr lang="en-US" altLang="zh-CN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/</a:t>
            </a:r>
            <a:r>
              <a:rPr lang="zh-CN" altLang="en-US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无时</a:t>
            </a:r>
            <a:r>
              <a:rPr lang="en-US" altLang="zh-CN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/</a:t>
            </a:r>
            <a:r>
              <a:rPr lang="zh-CN" altLang="en-US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夜</a:t>
            </a:r>
            <a:r>
              <a:rPr lang="zh-CN" altLang="en-US" sz="3200" b="1" u="sng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叩</a:t>
            </a:r>
            <a:r>
              <a:rPr lang="zh-CN" altLang="en-US" sz="3200" b="1" dirty="0" smtClean="0">
                <a:latin typeface="华文琥珀" panose="02010800040101010101" pitchFamily="2" charset="-122"/>
                <a:ea typeface="华文琥珀" panose="02010800040101010101" pitchFamily="2" charset="-122"/>
              </a:rPr>
              <a:t>门</a:t>
            </a:r>
            <a:r>
              <a:rPr lang="zh-CN" altLang="en-US" sz="3200" b="1" dirty="0">
                <a:latin typeface="华文琥珀" panose="02010800040101010101" pitchFamily="2" charset="-122"/>
                <a:ea typeface="华文琥珀" panose="02010800040101010101" pitchFamily="2" charset="-122"/>
              </a:rPr>
              <a:t>。</a:t>
            </a:r>
          </a:p>
          <a:p>
            <a:pPr lvl="0" indent="0">
              <a:lnSpc>
                <a:spcPct val="180000"/>
              </a:lnSpc>
            </a:pPr>
            <a:endParaRPr lang="zh-CN" altLang="en-US" sz="32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 lvl="0" indent="0"/>
            <a:endParaRPr lang="zh-CN" altLang="en-US" sz="3200" dirty="0">
              <a:latin typeface="华文琥珀" panose="02010800040101010101" pitchFamily="2" charset="-122"/>
              <a:ea typeface="华文琥珀" panose="02010800040101010101" pitchFamily="2" charset="-122"/>
            </a:endParaRPr>
          </a:p>
          <a:p>
            <a:pPr lvl="0" indent="0">
              <a:spcBef>
                <a:spcPct val="50000"/>
              </a:spcBef>
            </a:pPr>
            <a:endParaRPr lang="en-US" altLang="x-none" sz="24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5123" name="Text Box 3"/>
          <p:cNvSpPr txBox="1"/>
          <p:nvPr/>
        </p:nvSpPr>
        <p:spPr>
          <a:xfrm>
            <a:off x="3581400" y="2362200"/>
            <a:ext cx="9144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2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hún</a:t>
            </a:r>
          </a:p>
        </p:txBody>
      </p:sp>
      <p:sp>
        <p:nvSpPr>
          <p:cNvPr id="5124" name="Text Box 4"/>
          <p:cNvSpPr txBox="1"/>
          <p:nvPr/>
        </p:nvSpPr>
        <p:spPr>
          <a:xfrm>
            <a:off x="7010400" y="2362200"/>
            <a:ext cx="12954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200" b="1" dirty="0">
                <a:solidFill>
                  <a:srgbClr val="CC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tún</a:t>
            </a:r>
          </a:p>
        </p:txBody>
      </p:sp>
      <p:sp>
        <p:nvSpPr>
          <p:cNvPr id="5125" name="Text Box 5"/>
          <p:cNvSpPr txBox="1"/>
          <p:nvPr/>
        </p:nvSpPr>
        <p:spPr>
          <a:xfrm>
            <a:off x="4724400" y="4114800"/>
            <a:ext cx="12192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200" b="1" dirty="0">
                <a:solidFill>
                  <a:srgbClr val="CC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guān</a:t>
            </a:r>
          </a:p>
        </p:txBody>
      </p:sp>
      <p:sp>
        <p:nvSpPr>
          <p:cNvPr id="5126" name="Text Box 6"/>
          <p:cNvSpPr txBox="1"/>
          <p:nvPr/>
        </p:nvSpPr>
        <p:spPr>
          <a:xfrm>
            <a:off x="4419600" y="5029200"/>
            <a:ext cx="1665288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200" b="1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zhǔ</a:t>
            </a:r>
          </a:p>
        </p:txBody>
      </p:sp>
      <p:sp>
        <p:nvSpPr>
          <p:cNvPr id="5127" name="Text Box 7"/>
          <p:cNvSpPr txBox="1"/>
          <p:nvPr/>
        </p:nvSpPr>
        <p:spPr>
          <a:xfrm>
            <a:off x="6629400" y="5029200"/>
            <a:ext cx="10668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200" b="1" dirty="0">
                <a:solidFill>
                  <a:srgbClr val="CC33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kòu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/>
      <p:bldP spid="5124" grpId="0"/>
      <p:bldP spid="5125" grpId="0"/>
      <p:bldP spid="5126" grpId="0"/>
      <p:bldP spid="51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260648"/>
            <a:ext cx="194421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260648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感知古诗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169" name="Picture 1" descr="C:\Users\Administrator\Desktop\课件图片\QQ截图20160911164247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75" y="1268759"/>
            <a:ext cx="7639050" cy="4680521"/>
          </a:xfrm>
          <a:prstGeom prst="rect">
            <a:avLst/>
          </a:prstGeom>
          <a:noFill/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1403648" y="1988840"/>
            <a:ext cx="6300192" cy="175432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这首诗我们反反复复读了这么多遍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你们感受到诗人这一趟山西村之游的心情如何呀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/>
          <p:nvPr/>
        </p:nvSpPr>
        <p:spPr>
          <a:xfrm>
            <a:off x="755650" y="188913"/>
            <a:ext cx="8177213" cy="708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dirty="0">
                <a:solidFill>
                  <a:srgbClr val="0000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莫笑农家腊酒</a:t>
            </a:r>
            <a:r>
              <a:rPr lang="zh-CN" altLang="en-US" sz="4000" u="sng" dirty="0">
                <a:solidFill>
                  <a:srgbClr val="0000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浑</a:t>
            </a:r>
            <a:r>
              <a:rPr lang="zh-CN" altLang="en-US" sz="4000" dirty="0">
                <a:solidFill>
                  <a:srgbClr val="0000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，丰年留客足鸡</a:t>
            </a:r>
            <a:r>
              <a:rPr lang="zh-CN" altLang="en-US" sz="4000" u="sng" dirty="0">
                <a:solidFill>
                  <a:srgbClr val="0000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豚</a:t>
            </a:r>
            <a:r>
              <a:rPr lang="zh-CN" altLang="en-US" sz="4000" dirty="0">
                <a:solidFill>
                  <a:srgbClr val="0000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。</a:t>
            </a:r>
            <a:r>
              <a:rPr lang="zh-CN" altLang="en-US" sz="2400" dirty="0">
                <a:latin typeface="Comic Sans MS" panose="030F0702030302020204" pitchFamily="66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6147" name="Text Box 3"/>
          <p:cNvSpPr txBox="1"/>
          <p:nvPr/>
        </p:nvSpPr>
        <p:spPr>
          <a:xfrm>
            <a:off x="611188" y="981075"/>
            <a:ext cx="8208962" cy="17367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     </a:t>
            </a:r>
            <a:r>
              <a:rPr lang="zh-CN" altLang="en-US" sz="36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一二句渲染出丰收之年农村怎样的景象？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足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、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莫笑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二字，道出了诗人什么情感？   </a:t>
            </a:r>
          </a:p>
        </p:txBody>
      </p:sp>
      <p:sp>
        <p:nvSpPr>
          <p:cNvPr id="6148" name="Rectangle 7"/>
          <p:cNvSpPr/>
          <p:nvPr/>
        </p:nvSpPr>
        <p:spPr>
          <a:xfrm>
            <a:off x="755650" y="2781300"/>
            <a:ext cx="7416800" cy="1189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b="1" dirty="0">
                <a:latin typeface="Comic Sans MS" panose="030F0702030302020204" pitchFamily="66" charset="0"/>
                <a:ea typeface="宋体" panose="02010600030101010101" pitchFamily="2" charset="-122"/>
              </a:rPr>
              <a:t>    一二句</a:t>
            </a:r>
            <a:r>
              <a:rPr lang="zh-CN" altLang="en-US" sz="3600" b="1" dirty="0">
                <a:solidFill>
                  <a:srgbClr val="0000FF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渲染出丰收之年农村一片宁静、欢悦的气象。</a:t>
            </a:r>
            <a:endParaRPr lang="zh-CN" altLang="en-US" sz="3600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149" name="Text Box 6"/>
          <p:cNvSpPr txBox="1"/>
          <p:nvPr/>
        </p:nvSpPr>
        <p:spPr>
          <a:xfrm>
            <a:off x="107950" y="4005263"/>
            <a:ext cx="9072563" cy="577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足”</a:t>
            </a:r>
            <a:r>
              <a:rPr lang="en-US" altLang="zh-CN" sz="3200" b="1" dirty="0">
                <a:solidFill>
                  <a:srgbClr val="FF006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表达农家款待客人尽其所有的盛情。</a:t>
            </a:r>
          </a:p>
        </p:txBody>
      </p:sp>
      <p:sp>
        <p:nvSpPr>
          <p:cNvPr id="6150" name="Text Box 5"/>
          <p:cNvSpPr txBox="1"/>
          <p:nvPr/>
        </p:nvSpPr>
        <p:spPr>
          <a:xfrm>
            <a:off x="34925" y="4508500"/>
            <a:ext cx="9398000" cy="5778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莫笑”</a:t>
            </a:r>
            <a:r>
              <a:rPr lang="en-US" altLang="zh-CN" sz="3200" b="1" dirty="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道出了诗人对农村淳朴民风的赞赏。</a:t>
            </a:r>
          </a:p>
        </p:txBody>
      </p:sp>
      <p:sp>
        <p:nvSpPr>
          <p:cNvPr id="15366" name="Rectangle 3"/>
          <p:cNvSpPr/>
          <p:nvPr/>
        </p:nvSpPr>
        <p:spPr>
          <a:xfrm>
            <a:off x="0" y="188913"/>
            <a:ext cx="684213" cy="15113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首</a:t>
            </a:r>
          </a:p>
          <a:p>
            <a:pPr lvl="0" indent="0" algn="ctr"/>
            <a:r>
              <a:rPr lang="zh-CN" altLang="en-US" sz="4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联</a:t>
            </a:r>
          </a:p>
        </p:txBody>
      </p:sp>
      <p:sp>
        <p:nvSpPr>
          <p:cNvPr id="6152" name="Text Box 8"/>
          <p:cNvSpPr txBox="1"/>
          <p:nvPr/>
        </p:nvSpPr>
        <p:spPr>
          <a:xfrm>
            <a:off x="250825" y="5013325"/>
            <a:ext cx="8639175" cy="1189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译文：不要笑农家酿制的腊酒浑浊，丰收年里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他们用丰足的菜肴款待你。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6147" grpId="0"/>
      <p:bldP spid="6148" grpId="0"/>
      <p:bldP spid="6149" grpId="0"/>
      <p:bldP spid="6150" grpId="0"/>
      <p:bldP spid="6152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 Box 2"/>
          <p:cNvSpPr txBox="1"/>
          <p:nvPr/>
        </p:nvSpPr>
        <p:spPr>
          <a:xfrm>
            <a:off x="1476375" y="1052513"/>
            <a:ext cx="6858000" cy="4572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endParaRPr lang="zh-CN" altLang="en-US" sz="24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171" name="Text Box 3"/>
          <p:cNvSpPr txBox="1"/>
          <p:nvPr/>
        </p:nvSpPr>
        <p:spPr>
          <a:xfrm>
            <a:off x="1042988" y="260350"/>
            <a:ext cx="7345362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山重水复疑无路，柳</a:t>
            </a:r>
            <a:r>
              <a:rPr lang="zh-CN" altLang="en-US" sz="36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暗</a:t>
            </a:r>
            <a:r>
              <a:rPr lang="zh-CN" altLang="en-US" sz="3600" dirty="0">
                <a:solidFill>
                  <a:srgbClr val="0000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花</a:t>
            </a:r>
            <a:r>
              <a:rPr lang="zh-CN" altLang="en-US" sz="3600" dirty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明</a:t>
            </a:r>
            <a:r>
              <a:rPr lang="zh-CN" altLang="en-US" sz="3600" dirty="0">
                <a:solidFill>
                  <a:srgbClr val="0000FF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又一村。</a:t>
            </a:r>
          </a:p>
        </p:txBody>
      </p:sp>
      <p:sp>
        <p:nvSpPr>
          <p:cNvPr id="7172" name="Text Box 4"/>
          <p:cNvSpPr txBox="1"/>
          <p:nvPr/>
        </p:nvSpPr>
        <p:spPr>
          <a:xfrm>
            <a:off x="215900" y="4287408"/>
            <a:ext cx="8928100" cy="107721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200" b="1" dirty="0">
                <a:latin typeface="Comic Sans MS" panose="030F0702030302020204" pitchFamily="66" charset="0"/>
                <a:ea typeface="宋体" panose="02010600030101010101" pitchFamily="2" charset="-122"/>
              </a:rPr>
              <a:t>     </a:t>
            </a:r>
            <a:r>
              <a:rPr lang="zh-CN" altLang="en-US" sz="3200" b="1" dirty="0">
                <a:latin typeface="Comic Sans MS" panose="030F0702030302020204" pitchFamily="66" charset="0"/>
                <a:ea typeface="宋体" panose="02010600030101010101" pitchFamily="2" charset="-122"/>
              </a:rPr>
              <a:t>既写出山西村山环水绕，花团锦簇，春光无限的</a:t>
            </a:r>
            <a:r>
              <a:rPr lang="zh-CN" altLang="en-US" sz="3200" b="1" dirty="0" smtClean="0">
                <a:latin typeface="Comic Sans MS" panose="030F0702030302020204" pitchFamily="66" charset="0"/>
                <a:ea typeface="宋体" panose="02010600030101010101" pitchFamily="2" charset="-122"/>
              </a:rPr>
              <a:t>美</a:t>
            </a:r>
            <a:endParaRPr lang="zh-CN" altLang="en-US" sz="3200" b="1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173" name="Text Box 5"/>
          <p:cNvSpPr txBox="1"/>
          <p:nvPr/>
        </p:nvSpPr>
        <p:spPr>
          <a:xfrm>
            <a:off x="1187450" y="1485900"/>
            <a:ext cx="7634288" cy="64633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这两句诗写什么</a:t>
            </a:r>
            <a:r>
              <a:rPr lang="zh-CN" altLang="en-US" sz="3600" b="1" dirty="0" smtClean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？</a:t>
            </a:r>
            <a:endParaRPr lang="zh-CN" altLang="en-US" sz="3600" b="1" dirty="0">
              <a:solidFill>
                <a:srgbClr val="FF0000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7174" name="Text Box 6"/>
          <p:cNvSpPr txBox="1"/>
          <p:nvPr/>
        </p:nvSpPr>
        <p:spPr>
          <a:xfrm>
            <a:off x="1258888" y="981075"/>
            <a:ext cx="7391400" cy="5794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Comic Sans MS" panose="030F0702030302020204" pitchFamily="66" charset="0"/>
                <a:ea typeface="宋体" panose="02010600030101010101" pitchFamily="2" charset="-122"/>
              </a:rPr>
              <a:t>暗：                明：</a:t>
            </a:r>
          </a:p>
        </p:txBody>
      </p:sp>
      <p:sp>
        <p:nvSpPr>
          <p:cNvPr id="7175" name="Text Box 7"/>
          <p:cNvSpPr txBox="1"/>
          <p:nvPr/>
        </p:nvSpPr>
        <p:spPr>
          <a:xfrm>
            <a:off x="2268538" y="1052513"/>
            <a:ext cx="1066800" cy="5794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Comic Sans MS" panose="030F0702030302020204" pitchFamily="66" charset="0"/>
                <a:ea typeface="宋体" panose="02010600030101010101" pitchFamily="2" charset="-122"/>
              </a:rPr>
              <a:t>深绿</a:t>
            </a:r>
          </a:p>
        </p:txBody>
      </p:sp>
      <p:sp>
        <p:nvSpPr>
          <p:cNvPr id="7176" name="Text Box 8"/>
          <p:cNvSpPr txBox="1"/>
          <p:nvPr/>
        </p:nvSpPr>
        <p:spPr>
          <a:xfrm>
            <a:off x="5868988" y="908050"/>
            <a:ext cx="1143000" cy="5810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200" b="1" dirty="0">
                <a:latin typeface="Comic Sans MS" panose="030F0702030302020204" pitchFamily="66" charset="0"/>
                <a:ea typeface="宋体" panose="02010600030101010101" pitchFamily="2" charset="-122"/>
              </a:rPr>
              <a:t>红艳</a:t>
            </a:r>
          </a:p>
        </p:txBody>
      </p:sp>
      <p:sp>
        <p:nvSpPr>
          <p:cNvPr id="16392" name="Rectangle 3"/>
          <p:cNvSpPr/>
          <p:nvPr/>
        </p:nvSpPr>
        <p:spPr>
          <a:xfrm>
            <a:off x="0" y="620713"/>
            <a:ext cx="647700" cy="12954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indent="0" algn="ctr"/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颔</a:t>
            </a:r>
          </a:p>
          <a:p>
            <a:pPr lvl="0" indent="0" algn="ctr"/>
            <a:r>
              <a:rPr lang="zh-CN" altLang="en-US" sz="4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联</a:t>
            </a:r>
          </a:p>
        </p:txBody>
      </p:sp>
      <p:sp>
        <p:nvSpPr>
          <p:cNvPr id="16393" name="Text Box 10"/>
          <p:cNvSpPr txBox="1"/>
          <p:nvPr/>
        </p:nvSpPr>
        <p:spPr>
          <a:xfrm>
            <a:off x="356459" y="3227929"/>
            <a:ext cx="8223250" cy="3667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9" name="Text Box 11"/>
          <p:cNvSpPr txBox="1"/>
          <p:nvPr/>
        </p:nvSpPr>
        <p:spPr>
          <a:xfrm>
            <a:off x="187399" y="2464509"/>
            <a:ext cx="8569325" cy="1371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/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译文：山层峦叠嶂，水迂回曲折，远望好像前面已经没有路了，走近才知道在垂柳掩映山花烂漫的地方又出现了一个山村。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ldLvl="0"/>
      <p:bldP spid="7172" grpId="0" bldLvl="0"/>
      <p:bldP spid="7173" grpId="0" bldLvl="0"/>
      <p:bldP spid="7174" grpId="0" bldLvl="0"/>
      <p:bldP spid="7175" grpId="0" bldLvl="0"/>
      <p:bldP spid="7176" grpId="0" bldLvl="0"/>
      <p:bldP spid="7179" grpId="0" bldLvl="0"/>
    </p:bldLst>
  </p:timing>
</p:sld>
</file>

<file path=ppt/theme/theme1.xml><?xml version="1.0" encoding="utf-8"?>
<a:theme xmlns:a="http://schemas.openxmlformats.org/drawingml/2006/main" name="1_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</TotalTime>
  <Words>2699</Words>
  <Application>WPS 演示</Application>
  <PresentationFormat>全屏显示(4:3)</PresentationFormat>
  <Paragraphs>166</Paragraphs>
  <Slides>41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           全诗紧扣“游”字，按时间推移展开记叙，层次清晰，语言生动。诗歌表现了诗人对农家纯朴风俗陶醉、留恋之情。     这首诗是蛰居山阴老家农村时所作。生动地描画出一幅色彩明丽的农村风光，对淳朴的农村生活习俗，流溢着喜悦、挚爱的感情。诗中的三、四两句，尤其写得流利生动，已经成为生活中广泛流行的成语。 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比较两者在写法和趣味上的异同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答：写诗人希望月夜随时到农家作客。由于诗人喜爱色彩明丽的农村风光，善良热情的邻家农民，古朴淳厚乡村民俗，希望自己随时能乘月夜，拄拐杖登门拜访，共话桑麻。</vt:lpstr>
      <vt:lpstr>山重水复疑无路， 柳暗花明又一村。</vt:lpstr>
      <vt:lpstr>幻灯片 36</vt:lpstr>
      <vt:lpstr>幻灯片 37</vt:lpstr>
      <vt:lpstr>幻灯片 38</vt:lpstr>
      <vt:lpstr>幻灯片 39</vt:lpstr>
      <vt:lpstr>幻灯片 40</vt:lpstr>
      <vt:lpstr>幻灯片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test</cp:lastModifiedBy>
  <cp:revision>45</cp:revision>
  <dcterms:created xsi:type="dcterms:W3CDTF">2017-04-12T02:36:25Z</dcterms:created>
  <dcterms:modified xsi:type="dcterms:W3CDTF">2017-05-24T09:25:55Z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2052-10.1.0.6382</vt:lpwstr>
  </property>
</Properties>
</file>