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85" r:id="rId6"/>
    <p:sldId id="262" r:id="rId7"/>
    <p:sldId id="266" r:id="rId8"/>
    <p:sldId id="271" r:id="rId9"/>
    <p:sldId id="286" r:id="rId10"/>
    <p:sldId id="287" r:id="rId11"/>
    <p:sldId id="288" r:id="rId12"/>
    <p:sldId id="290" r:id="rId13"/>
    <p:sldId id="291" r:id="rId14"/>
    <p:sldId id="292" r:id="rId15"/>
    <p:sldId id="293" r:id="rId16"/>
    <p:sldId id="319" r:id="rId17"/>
    <p:sldId id="318" r:id="rId18"/>
    <p:sldId id="306" r:id="rId19"/>
    <p:sldId id="295" r:id="rId20"/>
    <p:sldId id="320" r:id="rId21"/>
    <p:sldId id="296" r:id="rId22"/>
    <p:sldId id="297" r:id="rId23"/>
    <p:sldId id="298" r:id="rId24"/>
    <p:sldId id="299" r:id="rId25"/>
    <p:sldId id="300" r:id="rId26"/>
    <p:sldId id="321" r:id="rId27"/>
    <p:sldId id="302" r:id="rId28"/>
    <p:sldId id="303" r:id="rId29"/>
    <p:sldId id="304" r:id="rId30"/>
    <p:sldId id="322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30" r:id="rId40"/>
    <p:sldId id="323" r:id="rId41"/>
    <p:sldId id="317" r:id="rId42"/>
    <p:sldId id="324" r:id="rId43"/>
    <p:sldId id="327" r:id="rId44"/>
    <p:sldId id="328" r:id="rId45"/>
    <p:sldId id="329" r:id="rId46"/>
    <p:sldId id="284" r:id="rId47"/>
  </p:sldIdLst>
  <p:sldSz cx="12192000" cy="6858000"/>
  <p:notesSz cx="6858000" cy="9144000"/>
  <p:embeddedFontLs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微软雅黑 Light" panose="020B0502040204020203" charset="-122"/>
      <p:regular r:id="rId55"/>
    </p:embeddedFont>
    <p:embeddedFont>
      <p:font typeface="微软雅黑" panose="020B0503020204020204" pitchFamily="34" charset="-122"/>
      <p:regular r:id="rId56"/>
    </p:embeddedFont>
    <p:embeddedFont>
      <p:font typeface="迷你简启体" panose="03000509000000000000" charset="-122"/>
      <p:regular r:id="rId57"/>
    </p:embeddedFont>
    <p:embeddedFont>
      <p:font typeface="楷体" panose="02010609060101010101" pitchFamily="49" charset="-122"/>
      <p:regular r:id="rId58"/>
    </p:embeddedFont>
    <p:embeddedFont>
      <p:font typeface="华文行楷" panose="02010800040101010101" pitchFamily="2" charset="-122"/>
      <p:regular r:id="rId59"/>
    </p:embeddedFont>
    <p:embeddedFont>
      <p:font typeface="黑体" panose="02010609060101010101" pitchFamily="49" charset="-122"/>
      <p:regular r:id="rId60"/>
    </p:embeddedFont>
    <p:embeddedFont>
      <p:font typeface="华文中宋" panose="02010600040101010101" pitchFamily="2" charset="-122"/>
      <p:regular r:id="rId61"/>
    </p:embeddedFont>
    <p:embeddedFont>
      <p:font typeface="幼圆" panose="02010509060101010101" pitchFamily="49" charset="-122"/>
      <p:regular r:id="rId62"/>
    </p:embeddedFont>
    <p:embeddedFont>
      <p:font typeface="华文宋体" panose="02010600040101010101" pitchFamily="2" charset="-122"/>
      <p:regular r:id="rId63"/>
    </p:embeddedFont>
    <p:embeddedFont>
      <p:font typeface="华文隶书" panose="02010800040101010101" pitchFamily="2" charset="-122"/>
      <p:regular r:id="rId64"/>
    </p:embeddedFont>
    <p:embeddedFont>
      <p:font typeface="华文琥珀" panose="02010800040101010101" pitchFamily="2" charset="-122"/>
      <p:regular r:id="rId65"/>
    </p:embeddedFont>
    <p:embeddedFont>
      <p:font typeface="华文新魏" panose="02010800040101010101" pitchFamily="2" charset="-122"/>
      <p:regular r:id="rId66"/>
    </p:embeddedFont>
    <p:embeddedFont>
      <p:font typeface="华文新魏" panose="02010800040101010101" charset="0"/>
      <p:regular r:id="rId67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A04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55"/>
    <p:restoredTop sz="94660"/>
  </p:normalViewPr>
  <p:slideViewPr>
    <p:cSldViewPr snapToGrid="0" showGuides="1">
      <p:cViewPr varScale="1">
        <p:scale>
          <a:sx n="86" d="100"/>
          <a:sy n="86" d="100"/>
        </p:scale>
        <p:origin x="518" y="221"/>
      </p:cViewPr>
      <p:guideLst>
        <p:guide orient="horz" pos="2160"/>
        <p:guide pos="293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5" d="100"/>
        <a:sy n="6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7" Type="http://schemas.openxmlformats.org/officeDocument/2006/relationships/font" Target="fonts/font17.fntdata"/><Relationship Id="rId66" Type="http://schemas.openxmlformats.org/officeDocument/2006/relationships/font" Target="fonts/font16.fntdata"/><Relationship Id="rId65" Type="http://schemas.openxmlformats.org/officeDocument/2006/relationships/font" Target="fonts/font15.fntdata"/><Relationship Id="rId64" Type="http://schemas.openxmlformats.org/officeDocument/2006/relationships/font" Target="fonts/font14.fntdata"/><Relationship Id="rId63" Type="http://schemas.openxmlformats.org/officeDocument/2006/relationships/font" Target="fonts/font13.fntdata"/><Relationship Id="rId62" Type="http://schemas.openxmlformats.org/officeDocument/2006/relationships/font" Target="fonts/font12.fntdata"/><Relationship Id="rId61" Type="http://schemas.openxmlformats.org/officeDocument/2006/relationships/font" Target="fonts/font11.fntdata"/><Relationship Id="rId60" Type="http://schemas.openxmlformats.org/officeDocument/2006/relationships/font" Target="fonts/font10.fntdata"/><Relationship Id="rId6" Type="http://schemas.openxmlformats.org/officeDocument/2006/relationships/slide" Target="slides/slide3.xml"/><Relationship Id="rId59" Type="http://schemas.openxmlformats.org/officeDocument/2006/relationships/font" Target="fonts/font9.fntdata"/><Relationship Id="rId58" Type="http://schemas.openxmlformats.org/officeDocument/2006/relationships/font" Target="fonts/font8.fntdata"/><Relationship Id="rId57" Type="http://schemas.openxmlformats.org/officeDocument/2006/relationships/font" Target="fonts/font7.fntdata"/><Relationship Id="rId56" Type="http://schemas.openxmlformats.org/officeDocument/2006/relationships/font" Target="fonts/font6.fntdata"/><Relationship Id="rId55" Type="http://schemas.openxmlformats.org/officeDocument/2006/relationships/font" Target="fonts/font5.fntdata"/><Relationship Id="rId54" Type="http://schemas.openxmlformats.org/officeDocument/2006/relationships/font" Target="fonts/font4.fntdata"/><Relationship Id="rId53" Type="http://schemas.openxmlformats.org/officeDocument/2006/relationships/font" Target="fonts/font3.fntdata"/><Relationship Id="rId52" Type="http://schemas.openxmlformats.org/officeDocument/2006/relationships/font" Target="fonts/font2.fntdata"/><Relationship Id="rId51" Type="http://schemas.openxmlformats.org/officeDocument/2006/relationships/font" Target="fonts/font1.fntdata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9F41AEA-06B9-4598-AB55-66642B222D2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24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24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43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6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292F6A-7ECD-4308-9E63-19CE9641825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292F6A-7ECD-4308-9E63-19CE96418252}" type="slidenum"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5550" y="5770563"/>
            <a:ext cx="566738" cy="104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灯片编号占位符 8"/>
          <p:cNvSpPr>
            <a:spLocks noGrp="1"/>
          </p:cNvSpPr>
          <p:nvPr>
            <p:ph type="sldNum" sz="quarter" idx="4"/>
          </p:nvPr>
        </p:nvSpPr>
        <p:spPr>
          <a:xfrm>
            <a:off x="11409363" y="6103938"/>
            <a:ext cx="5191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F2F6FE-B684-4F10-B7BE-D93A6F6452EE}" type="slidenum">
              <a:rPr kumimoji="0" lang="zh-CN" altLang="en-US" b="0" i="0" kern="1200" cap="none" spc="0" normalizeH="0" baseline="0" noProof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b="0" i="0" kern="1200" cap="none" spc="0" normalizeH="0" baseline="0" noProof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88C14D-321F-462C-8101-BA0354AD089C}" type="slidenum">
              <a:rPr kumimoji="0" lang="zh-CN" altLang="en-US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C6DD16-3987-4ECF-B860-42F3549DB606}" type="slidenum">
              <a:rPr kumimoji="0" lang="en-US" altLang="zh-CN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50ACD3-CDDC-4943-B4A7-A9922272224A}" type="slidenum">
              <a:rPr kumimoji="0" lang="en-US" altLang="zh-CN" b="0" i="0" kern="1200" cap="none" spc="0" normalizeH="0" baseline="0" noProof="0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292F6A-7ECD-4308-9E63-19CE9641825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med">
    <p:fade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charset="-122"/>
          <a:ea typeface="微软雅黑 Light" panose="020B05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7" name="组合 36"/>
          <p:cNvGrpSpPr/>
          <p:nvPr/>
        </p:nvGrpSpPr>
        <p:grpSpPr>
          <a:xfrm>
            <a:off x="0" y="2239963"/>
            <a:ext cx="12192000" cy="0"/>
            <a:chOff x="0" y="2240373"/>
            <a:chExt cx="12191612" cy="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0" y="2240373"/>
              <a:ext cx="3352693" cy="0"/>
            </a:xfrm>
            <a:prstGeom prst="line">
              <a:avLst/>
            </a:prstGeom>
            <a:ln>
              <a:solidFill>
                <a:schemeClr val="tx1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8838919" y="2240373"/>
              <a:ext cx="3352693" cy="0"/>
            </a:xfrm>
            <a:prstGeom prst="line">
              <a:avLst/>
            </a:prstGeom>
            <a:ln>
              <a:solidFill>
                <a:schemeClr val="tx1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287713" y="4873625"/>
            <a:ext cx="6350000" cy="639763"/>
            <a:chOff x="4273193" y="3391645"/>
            <a:chExt cx="4568348" cy="639352"/>
          </a:xfrm>
        </p:grpSpPr>
        <p:pic>
          <p:nvPicPr>
            <p:cNvPr id="8197" name="图片 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60000">
              <a:off x="4273193" y="3391645"/>
              <a:ext cx="4568348" cy="6393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" name="文本框 29"/>
            <p:cNvSpPr txBox="1"/>
            <p:nvPr/>
          </p:nvSpPr>
          <p:spPr>
            <a:xfrm>
              <a:off x="5707540" y="3516977"/>
              <a:ext cx="222935" cy="4600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清刻本悦宋简体" charset="-122"/>
                <a:ea typeface="方正清刻本悦宋简体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352800" y="1483738"/>
            <a:ext cx="1824801" cy="18620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1500" strike="noStrike" kern="1200" cap="none" spc="0" normalizeH="0" baseline="0" noProof="0" dirty="0">
                <a:gradFill flip="none" rotWithShape="1">
                  <a:gsLst>
                    <a:gs pos="14000">
                      <a:schemeClr val="accent1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文</a:t>
            </a:r>
            <a:endParaRPr kumimoji="0" lang="zh-CN" altLang="en-US" sz="11500" strike="noStrike" kern="1200" cap="none" spc="0" normalizeH="0" baseline="0" noProof="0" dirty="0">
              <a:gradFill flip="none" rotWithShape="1">
                <a:gsLst>
                  <a:gs pos="14000">
                    <a:schemeClr val="accent1"/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38200" y="1459438"/>
            <a:ext cx="1659428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1500" strike="noStrike" kern="1200" cap="none" spc="0" normalizeH="0" baseline="0" noProof="0" dirty="0">
                <a:gradFill flip="none" rotWithShape="1">
                  <a:gsLst>
                    <a:gs pos="14000">
                      <a:schemeClr val="accent1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言</a:t>
            </a:r>
            <a:endParaRPr kumimoji="0" lang="zh-CN" altLang="en-US" sz="11500" strike="noStrike" kern="1200" cap="none" spc="0" normalizeH="0" baseline="0" noProof="0" dirty="0">
              <a:gradFill flip="none" rotWithShape="1">
                <a:gsLst>
                  <a:gs pos="14000">
                    <a:schemeClr val="accent1"/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78563" y="1565275"/>
            <a:ext cx="1517650" cy="16938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10400" dirty="0">
                <a:solidFill>
                  <a:srgbClr val="2A0415"/>
                </a:solidFill>
                <a:latin typeface="迷你简启体" panose="03000509000000000000" charset="-122"/>
                <a:ea typeface="迷你简启体" panose="03000509000000000000" charset="-122"/>
              </a:rPr>
              <a:t>句</a:t>
            </a:r>
            <a:endParaRPr lang="zh-CN" altLang="en-US" sz="10400" dirty="0">
              <a:solidFill>
                <a:srgbClr val="2A0415"/>
              </a:solidFill>
              <a:latin typeface="迷你简启体" panose="03000509000000000000" charset="-122"/>
              <a:ea typeface="迷你简启体" panose="03000509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29499" y="1512764"/>
            <a:ext cx="1760235" cy="18620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1500" strike="noStrike" kern="1200" cap="none" spc="0" normalizeH="0" baseline="0" noProof="0" dirty="0">
                <a:gradFill flip="none" rotWithShape="1">
                  <a:gsLst>
                    <a:gs pos="0">
                      <a:schemeClr val="accent2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0800000" scaled="1"/>
                  <a:tileRect/>
                </a:gradFill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式</a:t>
            </a:r>
            <a:endParaRPr kumimoji="0" lang="zh-CN" altLang="en-US" sz="11500" strike="noStrike" kern="1200" cap="none" spc="0" normalizeH="0" baseline="0" noProof="0" dirty="0">
              <a:gradFill flip="none" rotWithShape="1">
                <a:gsLst>
                  <a:gs pos="0">
                    <a:schemeClr val="accent2"/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0800000" scaled="1"/>
                <a:tileRect/>
              </a:gradFill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pic>
        <p:nvPicPr>
          <p:cNvPr id="820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5475" y="4194175"/>
            <a:ext cx="3978275" cy="3128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5150" y="0"/>
            <a:ext cx="3903663" cy="348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9200" y="3709988"/>
            <a:ext cx="2071688" cy="324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4838" y="5532438"/>
            <a:ext cx="741362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7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9263" y="4999038"/>
            <a:ext cx="1462087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8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17525" y="-107950"/>
            <a:ext cx="3211513" cy="2246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038" y="3779838"/>
            <a:ext cx="3078162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42889" t="31557" r="37778" b="49556"/>
          <a:stretch>
            <a:fillRect/>
          </a:stretch>
        </p:blipFill>
        <p:spPr>
          <a:xfrm>
            <a:off x="9432925" y="-1890712"/>
            <a:ext cx="1341438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1338" y="3255963"/>
            <a:ext cx="38862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/>
          <p:cNvSpPr txBox="1"/>
          <p:nvPr/>
        </p:nvSpPr>
        <p:spPr>
          <a:xfrm>
            <a:off x="427038" y="773113"/>
            <a:ext cx="6096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ts val="32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）而身死国灭，为天下笑。</a:t>
            </a:r>
            <a:endParaRPr lang="zh-CN" altLang="en-US" sz="28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ts val="32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）有如此之势而为秦人积威之所劫。</a:t>
            </a:r>
            <a:endParaRPr lang="zh-CN" altLang="en-US" sz="28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ts val="32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不者，若属皆且为所虏。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6616700" y="1057275"/>
            <a:ext cx="58420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为”“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“为所”</a:t>
            </a: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式。</a:t>
            </a:r>
            <a:endParaRPr lang="zh-CN" altLang="en-US" sz="28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571500" y="2603500"/>
            <a:ext cx="6184900" cy="12620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）舞榭歌台，风流总被雨打风吹去。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）信而见疑，忠而被谤。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6756400" y="3005138"/>
            <a:ext cx="55880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</a:t>
            </a: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”表被动。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charRg st="19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1409363" y="6103938"/>
            <a:ext cx="519112" cy="365125"/>
          </a:xfrm>
          <a:noFill/>
          <a:ln>
            <a:noFill/>
          </a:ln>
        </p:spPr>
        <p:txBody>
          <a:bodyPr wrap="square" lIns="91440" tIns="45720" rIns="91440" bIns="45720" anchor="ctr"/>
          <a:p>
            <a:pPr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TextBox 42"/>
          <p:cNvSpPr txBox="1"/>
          <p:nvPr/>
        </p:nvSpPr>
        <p:spPr>
          <a:xfrm>
            <a:off x="452438" y="452438"/>
            <a:ext cx="1001236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无标志的被动句，需要根据上下文来判别：</a:t>
            </a:r>
            <a:endParaRPr lang="en-US" altLang="zh-CN" sz="3200" b="1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4579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05800" y="2813050"/>
            <a:ext cx="38862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 Box 13"/>
          <p:cNvSpPr txBox="1"/>
          <p:nvPr/>
        </p:nvSpPr>
        <p:spPr>
          <a:xfrm>
            <a:off x="630238" y="1560513"/>
            <a:ext cx="9245600" cy="3038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45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宋体" panose="02010600030101010101" pitchFamily="2" charset="-122"/>
              </a:rPr>
              <a:t>戍卒叫，函谷举。 </a:t>
            </a:r>
            <a:endParaRPr lang="en-US" altLang="zh-CN" sz="2800" b="1" dirty="0">
              <a:solidFill>
                <a:srgbClr val="0000FF"/>
              </a:solidFill>
              <a:latin typeface="华文中宋" panose="0201060004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45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宋体" panose="02010600030101010101" pitchFamily="2" charset="-122"/>
              </a:rPr>
              <a:t>屈原放逐，乃赋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宋体" panose="02010600030101010101" pitchFamily="2" charset="-122"/>
              </a:rPr>
              <a:t>离骚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华文中宋" panose="0201060004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45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）而刘夙婴疾病，常在床蓐。</a:t>
            </a:r>
            <a:endParaRPr lang="en-US" altLang="zh-CN" sz="2800" b="1" dirty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ct val="145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楷体_GB2312" pitchFamily="1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pitchFamily="2" charset="-122"/>
                <a:ea typeface="楷体_GB2312" pitchFamily="1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楷体_GB2312" pitchFamily="1" charset="-122"/>
              </a:rPr>
              <a:t>）傅说举于版筑之间，胶鬲举于鱼盐之中。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45000"/>
              </a:lnSpc>
            </a:pP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13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>
                                            <p:txEl>
                                              <p:charRg st="13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4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charRg st="44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828800"/>
            <a:ext cx="3078163" cy="3078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3170238" y="2344738"/>
            <a:ext cx="7604125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zh-CN" altLang="en-US" sz="5400" b="1" dirty="0">
                <a:solidFill>
                  <a:srgbClr val="FF0000"/>
                </a:solidFill>
                <a:latin typeface="方正流行体简体"/>
                <a:ea typeface="方正流行体简体"/>
              </a:rPr>
              <a:t>省略句</a:t>
            </a:r>
            <a:endParaRPr lang="zh-CN" altLang="en-US" sz="5400" b="1" dirty="0">
              <a:solidFill>
                <a:srgbClr val="FF0000"/>
              </a:solidFill>
              <a:latin typeface="方正流行体简体"/>
              <a:ea typeface="方正流行体简体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42889" t="31557" r="37778" b="49556"/>
          <a:stretch>
            <a:fillRect/>
          </a:stretch>
        </p:blipFill>
        <p:spPr>
          <a:xfrm>
            <a:off x="9432925" y="-1890712"/>
            <a:ext cx="1341438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913" y="2493963"/>
            <a:ext cx="1511300" cy="145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038" y="3779838"/>
            <a:ext cx="3078162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l="30222" t="13332" r="26222" b="52444"/>
          <a:stretch>
            <a:fillRect/>
          </a:stretch>
        </p:blipFill>
        <p:spPr>
          <a:xfrm>
            <a:off x="9250363" y="1416050"/>
            <a:ext cx="2484437" cy="1952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9"/>
          <p:cNvSpPr txBox="1"/>
          <p:nvPr/>
        </p:nvSpPr>
        <p:spPr>
          <a:xfrm>
            <a:off x="0" y="1143000"/>
            <a:ext cx="12192000" cy="2066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ts val="29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省略句是指句中省略某词或某成分的现象。</a:t>
            </a:r>
            <a:endParaRPr lang="en-US" altLang="zh-CN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ts val="29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常见的有以下几种：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endParaRPr lang="en-US" altLang="zh-CN" sz="3200" b="1" dirty="0">
              <a:solidFill>
                <a:srgbClr val="3333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 Box 2"/>
          <p:cNvSpPr txBox="1"/>
          <p:nvPr/>
        </p:nvSpPr>
        <p:spPr>
          <a:xfrm>
            <a:off x="319088" y="2284413"/>
            <a:ext cx="9042400" cy="9985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latin typeface="方正超粗黑简体"/>
                <a:ea typeface="方正超粗黑简体"/>
              </a:rPr>
              <a:t>⑴</a:t>
            </a:r>
            <a:r>
              <a:rPr lang="zh-CN" altLang="en-US" sz="2800" b="1" dirty="0">
                <a:latin typeface="方正超粗黑简体"/>
                <a:ea typeface="方正超粗黑简体"/>
              </a:rPr>
              <a:t>（   ）爱其子，择师而教之</a:t>
            </a:r>
            <a:endParaRPr lang="zh-CN" altLang="en-US" sz="2800" b="1" dirty="0">
              <a:latin typeface="方正超粗黑简体"/>
              <a:ea typeface="方正超粗黑简体"/>
            </a:endParaRPr>
          </a:p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latin typeface="方正超粗黑简体"/>
                <a:ea typeface="方正超粗黑简体"/>
              </a:rPr>
              <a:t>⑵沛公谓张良曰：</a:t>
            </a:r>
            <a:r>
              <a:rPr lang="zh-CN" altLang="en-US" sz="2800" b="1" dirty="0">
                <a:latin typeface="Times New Roman" panose="02020603050405020304" pitchFamily="18" charset="0"/>
                <a:ea typeface="方正超粗黑简体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方正超粗黑简体"/>
              </a:rPr>
              <a:t>……</a:t>
            </a:r>
            <a:r>
              <a:rPr lang="zh-CN" altLang="en-US" sz="2800" b="1" dirty="0">
                <a:latin typeface="方正超粗黑简体"/>
                <a:ea typeface="方正超粗黑简体"/>
              </a:rPr>
              <a:t>（ ）度我至军中，公乃入。</a:t>
            </a:r>
            <a:endParaRPr lang="zh-CN" altLang="en-US" sz="2800" b="1" dirty="0">
              <a:latin typeface="方正超粗黑简体"/>
              <a:ea typeface="方正超粗黑简体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8940800" y="2362200"/>
            <a:ext cx="3251200" cy="584200"/>
          </a:xfrm>
          <a:prstGeom prst="rect">
            <a:avLst/>
          </a:prstGeom>
          <a:noFill/>
          <a:ln w="25400" algn="ctr">
            <a:noFill/>
            <a:prstDash val="lgDashDotDot"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base">
              <a:buClrTx/>
              <a:buSzTx/>
              <a:defRPr/>
            </a:pPr>
            <a:r>
              <a:rPr kumimoji="0" lang="zh-CN" altLang="en-US" sz="3200" b="1" strike="noStrike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省主语</a:t>
            </a:r>
            <a:endParaRPr kumimoji="0" lang="zh-CN" altLang="en-US" sz="3200" b="1" strike="noStrike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334963" y="3200400"/>
            <a:ext cx="11522075" cy="996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方正超粗黑简体"/>
                <a:ea typeface="方正超粗黑简体"/>
              </a:rPr>
              <a:t>⑴</a:t>
            </a:r>
            <a:r>
              <a:rPr lang="zh-CN" altLang="en-US" sz="2800" b="1" dirty="0">
                <a:solidFill>
                  <a:srgbClr val="0000FF"/>
                </a:solidFill>
                <a:latin typeface="方正超粗黑简体"/>
                <a:ea typeface="方正超粗黑简体"/>
              </a:rPr>
              <a:t>一鼓作气，再（  ）而衰，三（  ）而竭。</a:t>
            </a:r>
            <a:endParaRPr lang="zh-CN" altLang="en-US" sz="2800" b="1" dirty="0">
              <a:solidFill>
                <a:srgbClr val="0000FF"/>
              </a:solidFill>
              <a:latin typeface="方正超粗黑简体"/>
              <a:ea typeface="方正超粗黑简体"/>
            </a:endParaRPr>
          </a:p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方正超粗黑简体"/>
                <a:ea typeface="方正超粗黑简体"/>
              </a:rPr>
              <a:t>⑵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军中无以为乐，请以剑舞（     ）。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Text Box 10"/>
          <p:cNvSpPr txBox="1"/>
          <p:nvPr/>
        </p:nvSpPr>
        <p:spPr>
          <a:xfrm>
            <a:off x="8569325" y="3209925"/>
            <a:ext cx="3454400" cy="584200"/>
          </a:xfrm>
          <a:prstGeom prst="rect">
            <a:avLst/>
          </a:prstGeom>
          <a:noFill/>
          <a:ln w="25400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省谓语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520700" y="4102100"/>
            <a:ext cx="10261600" cy="996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方正超粗黑简体"/>
                <a:ea typeface="方正超粗黑简体"/>
              </a:rPr>
              <a:t>⑴</a:t>
            </a:r>
            <a:r>
              <a:rPr lang="zh-CN" altLang="en-US" sz="2800" b="1" dirty="0">
                <a:solidFill>
                  <a:srgbClr val="000000"/>
                </a:solidFill>
                <a:latin typeface="方正超粗黑简体"/>
                <a:ea typeface="方正超粗黑简体"/>
              </a:rPr>
              <a:t>传（   ）以（   ）示美人</a:t>
            </a:r>
            <a:endParaRPr lang="zh-CN" altLang="en-US" sz="2800" b="1" dirty="0">
              <a:solidFill>
                <a:srgbClr val="000000"/>
              </a:solidFill>
              <a:latin typeface="方正超粗黑简体"/>
              <a:ea typeface="方正超粗黑简体"/>
            </a:endParaRPr>
          </a:p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方正超粗黑简体"/>
                <a:ea typeface="方正超粗黑简体"/>
              </a:rPr>
              <a:t>⑶项王曰：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超粗黑简体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方正超粗黑简体"/>
                <a:ea typeface="方正超粗黑简体"/>
              </a:rPr>
              <a:t>壮士！赐之卮酒。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方正超粗黑简体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方正超粗黑简体"/>
                <a:ea typeface="方正超粗黑简体"/>
              </a:rPr>
              <a:t>则与（  ）斗卮酒。</a:t>
            </a:r>
            <a:endParaRPr lang="zh-CN" altLang="en-US" sz="2800" b="1" dirty="0">
              <a:solidFill>
                <a:srgbClr val="000000"/>
              </a:solidFill>
              <a:latin typeface="方正超粗黑简体"/>
              <a:ea typeface="方正超粗黑简体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9499600" y="4197350"/>
            <a:ext cx="2792413" cy="584200"/>
          </a:xfrm>
          <a:prstGeom prst="rect">
            <a:avLst/>
          </a:prstGeom>
          <a:noFill/>
          <a:ln w="25400" algn="ctr">
            <a:noFill/>
            <a:prstDash val="lgDashDotDot"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base">
              <a:buClrTx/>
              <a:buSzTx/>
              <a:defRPr/>
            </a:pPr>
            <a:r>
              <a:rPr kumimoji="1" lang="zh-CN" altLang="en-US" sz="3200" b="1" strike="noStrike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省宾语</a:t>
            </a:r>
            <a:endParaRPr kumimoji="1" lang="zh-CN" altLang="en-US" sz="3200" b="1" strike="noStrike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746125" y="5321300"/>
            <a:ext cx="11277600" cy="996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方正超粗黑简体"/>
                <a:ea typeface="方正超粗黑简体"/>
              </a:rPr>
              <a:t>⑴今以钟磬置（  ）水中。</a:t>
            </a:r>
            <a:endParaRPr lang="zh-CN" altLang="en-US" sz="2800" b="1" dirty="0">
              <a:solidFill>
                <a:srgbClr val="0000CC"/>
              </a:solidFill>
              <a:latin typeface="方正超粗黑简体"/>
              <a:ea typeface="方正超粗黑简体"/>
            </a:endParaRPr>
          </a:p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方正超粗黑简体"/>
                <a:ea typeface="方正超粗黑简体"/>
              </a:rPr>
              <a:t>⑵翱翔（    ）蓬蒿之间。</a:t>
            </a:r>
            <a:endParaRPr lang="zh-CN" altLang="en-US" sz="2800" b="1" dirty="0">
              <a:solidFill>
                <a:srgbClr val="0000CC"/>
              </a:solidFill>
              <a:latin typeface="方正超粗黑简体"/>
              <a:ea typeface="方正超粗黑简体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7924800" y="5527675"/>
            <a:ext cx="4267200" cy="584200"/>
          </a:xfrm>
          <a:prstGeom prst="rect">
            <a:avLst/>
          </a:prstGeom>
          <a:noFill/>
          <a:ln w="25400" algn="ctr">
            <a:noFill/>
            <a:prstDash val="lgDashDotDot"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base">
              <a:buClrTx/>
              <a:buSzTx/>
              <a:defRPr/>
            </a:pPr>
            <a:r>
              <a:rPr kumimoji="1" lang="zh-CN" altLang="en-US" sz="3200" b="1" strike="noStrike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省介词</a:t>
            </a:r>
            <a:endParaRPr kumimoji="1" lang="zh-CN" altLang="en-US" sz="3200" b="1" strike="noStrike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charRg st="16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229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1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charRg st="14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" name="组合 36"/>
          <p:cNvGrpSpPr/>
          <p:nvPr/>
        </p:nvGrpSpPr>
        <p:grpSpPr>
          <a:xfrm>
            <a:off x="0" y="2239963"/>
            <a:ext cx="12192000" cy="0"/>
            <a:chOff x="0" y="2240373"/>
            <a:chExt cx="12191612" cy="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0" y="2240373"/>
              <a:ext cx="3352693" cy="0"/>
            </a:xfrm>
            <a:prstGeom prst="line">
              <a:avLst/>
            </a:prstGeom>
            <a:ln>
              <a:solidFill>
                <a:schemeClr val="tx1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8838919" y="2240373"/>
              <a:ext cx="3352693" cy="0"/>
            </a:xfrm>
            <a:prstGeom prst="line">
              <a:avLst/>
            </a:prstGeom>
            <a:ln>
              <a:solidFill>
                <a:schemeClr val="tx1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168650" y="4978400"/>
            <a:ext cx="6350000" cy="639763"/>
            <a:chOff x="4273193" y="3391645"/>
            <a:chExt cx="4568348" cy="639352"/>
          </a:xfrm>
        </p:grpSpPr>
        <p:pic>
          <p:nvPicPr>
            <p:cNvPr id="28677" name="图片 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60000">
              <a:off x="4273193" y="3391645"/>
              <a:ext cx="4568348" cy="6393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" name="文本框 29"/>
            <p:cNvSpPr txBox="1"/>
            <p:nvPr/>
          </p:nvSpPr>
          <p:spPr>
            <a:xfrm>
              <a:off x="5707540" y="3516977"/>
              <a:ext cx="222935" cy="4600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清刻本悦宋简体" charset="-122"/>
                <a:ea typeface="方正清刻本悦宋简体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352800" y="1483738"/>
            <a:ext cx="1824801" cy="18620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1500" strike="noStrike" kern="1200" cap="none" spc="0" normalizeH="0" baseline="0" noProof="0" dirty="0">
                <a:gradFill flip="none" rotWithShape="1">
                  <a:gsLst>
                    <a:gs pos="14000">
                      <a:schemeClr val="accent1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文</a:t>
            </a:r>
            <a:endParaRPr kumimoji="0" lang="zh-CN" altLang="en-US" sz="11500" strike="noStrike" kern="1200" cap="none" spc="0" normalizeH="0" baseline="0" noProof="0" dirty="0">
              <a:gradFill flip="none" rotWithShape="1">
                <a:gsLst>
                  <a:gs pos="14000">
                    <a:schemeClr val="accent1"/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38200" y="1459438"/>
            <a:ext cx="1659428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1500" strike="noStrike" kern="1200" cap="none" spc="0" normalizeH="0" baseline="0" noProof="0" dirty="0">
                <a:gradFill flip="none" rotWithShape="1">
                  <a:gsLst>
                    <a:gs pos="14000">
                      <a:schemeClr val="accent1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言</a:t>
            </a:r>
            <a:endParaRPr kumimoji="0" lang="zh-CN" altLang="en-US" sz="11500" strike="noStrike" kern="1200" cap="none" spc="0" normalizeH="0" baseline="0" noProof="0" dirty="0">
              <a:gradFill flip="none" rotWithShape="1">
                <a:gsLst>
                  <a:gs pos="14000">
                    <a:schemeClr val="accent1"/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78563" y="1565275"/>
            <a:ext cx="1517650" cy="16938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10400" dirty="0">
                <a:solidFill>
                  <a:srgbClr val="2A0415"/>
                </a:solidFill>
                <a:latin typeface="迷你简启体" panose="03000509000000000000" charset="-122"/>
                <a:ea typeface="迷你简启体" panose="03000509000000000000" charset="-122"/>
              </a:rPr>
              <a:t>句</a:t>
            </a:r>
            <a:endParaRPr lang="zh-CN" altLang="en-US" sz="10400" dirty="0">
              <a:solidFill>
                <a:srgbClr val="2A0415"/>
              </a:solidFill>
              <a:latin typeface="迷你简启体" panose="03000509000000000000" charset="-122"/>
              <a:ea typeface="迷你简启体" panose="03000509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29499" y="1512764"/>
            <a:ext cx="1760235" cy="18620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1500" strike="noStrike" kern="1200" cap="none" spc="0" normalizeH="0" baseline="0" noProof="0" dirty="0">
                <a:gradFill flip="none" rotWithShape="1">
                  <a:gsLst>
                    <a:gs pos="0">
                      <a:schemeClr val="accent2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0800000" scaled="1"/>
                  <a:tileRect/>
                </a:gradFill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式</a:t>
            </a:r>
            <a:endParaRPr kumimoji="0" lang="zh-CN" altLang="en-US" sz="11500" strike="noStrike" kern="1200" cap="none" spc="0" normalizeH="0" baseline="0" noProof="0" dirty="0">
              <a:gradFill flip="none" rotWithShape="1">
                <a:gsLst>
                  <a:gs pos="0">
                    <a:schemeClr val="accent2"/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0800000" scaled="1"/>
                <a:tileRect/>
              </a:gradFill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pic>
        <p:nvPicPr>
          <p:cNvPr id="2868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5475" y="4194175"/>
            <a:ext cx="3978275" cy="3128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1350" y="0"/>
            <a:ext cx="3903663" cy="348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5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9038" y="3709988"/>
            <a:ext cx="2071687" cy="324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6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4838" y="5532438"/>
            <a:ext cx="741362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7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9263" y="4999038"/>
            <a:ext cx="1462087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8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17525" y="-107950"/>
            <a:ext cx="3211513" cy="2246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9" name="TextBox 1"/>
          <p:cNvSpPr txBox="1"/>
          <p:nvPr/>
        </p:nvSpPr>
        <p:spPr>
          <a:xfrm>
            <a:off x="4791075" y="3806825"/>
            <a:ext cx="2032000" cy="831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dirty="0">
                <a:latin typeface="微软雅黑 Light" panose="020B0502040204020203" charset="-122"/>
                <a:ea typeface="微软雅黑 Light" panose="020B0502040204020203" charset="-122"/>
              </a:rPr>
              <a:t>倒装句</a:t>
            </a:r>
            <a:endParaRPr lang="zh-CN" altLang="en-US" sz="48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8690" name="TextBox 2"/>
          <p:cNvSpPr txBox="1"/>
          <p:nvPr/>
        </p:nvSpPr>
        <p:spPr>
          <a:xfrm>
            <a:off x="5445125" y="3135313"/>
            <a:ext cx="7493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latin typeface="微软雅黑 Light" panose="020B0502040204020203" charset="-122"/>
                <a:ea typeface="微软雅黑 Light" panose="020B0502040204020203" charset="-122"/>
              </a:rPr>
              <a:t>之</a:t>
            </a:r>
            <a:endParaRPr lang="zh-CN" altLang="en-US" sz="44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slow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102853" y="1110734"/>
            <a:ext cx="4646946" cy="13234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11500">
                <a:ln w="57150">
                  <a:noFill/>
                </a:ln>
                <a:gradFill flip="none" rotWithShape="1">
                  <a:gsLst>
                    <a:gs pos="14000">
                      <a:schemeClr val="accent1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latin typeface="迷你简启体" panose="03000509000000000000" charset="-122"/>
                <a:ea typeface="迷你简启体" panose="03000509000000000000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1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教学目标</a:t>
            </a:r>
            <a:endParaRPr kumimoji="0" lang="zh-CN" altLang="en-US" sz="8000" b="0" i="0" u="none" strike="noStrike" kern="1200" cap="none" spc="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1"/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1913" y="0"/>
            <a:ext cx="4173537" cy="3771900"/>
            <a:chOff x="29131" y="0"/>
            <a:chExt cx="4174750" cy="3771897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2933512" y="0"/>
              <a:ext cx="1270369" cy="1269999"/>
            </a:xfrm>
            <a:prstGeom prst="line">
              <a:avLst/>
            </a:prstGeom>
            <a:ln>
              <a:solidFill>
                <a:srgbClr val="2A04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29131" y="2919411"/>
              <a:ext cx="852735" cy="852486"/>
            </a:xfrm>
            <a:prstGeom prst="line">
              <a:avLst/>
            </a:prstGeom>
            <a:ln>
              <a:solidFill>
                <a:srgbClr val="2A04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1023938" y="2370138"/>
            <a:ext cx="1795462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dist"/>
            <a:r>
              <a:rPr lang="en-US" altLang="zh-CN" sz="2000" dirty="0">
                <a:solidFill>
                  <a:srgbClr val="96071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solidFill>
                  <a:srgbClr val="2A041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ontents</a:t>
            </a:r>
            <a:endParaRPr lang="zh-CN" altLang="en-US" sz="2000" dirty="0">
              <a:solidFill>
                <a:srgbClr val="2A041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284663" y="854075"/>
            <a:ext cx="8129587" cy="831850"/>
            <a:chOff x="5017475" y="357461"/>
            <a:chExt cx="8130534" cy="83099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919280" y="852253"/>
              <a:ext cx="533779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28" name="矩形 19"/>
            <p:cNvSpPr/>
            <p:nvPr/>
          </p:nvSpPr>
          <p:spPr>
            <a:xfrm>
              <a:off x="5919304" y="370134"/>
              <a:ext cx="7228705" cy="6465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掌握文言文各种常见倒装句式。</a:t>
              </a:r>
              <a:endPara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017475" y="357461"/>
              <a:ext cx="800219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1500">
                  <a:ln w="57150">
                    <a:noFill/>
                  </a:ln>
                  <a:gradFill flip="none" rotWithShape="1">
                    <a:gsLst>
                      <a:gs pos="14000">
                        <a:schemeClr val="accent1"/>
                      </a:gs>
                      <a:gs pos="41000">
                        <a:srgbClr val="2A0415"/>
                      </a:gs>
                      <a:gs pos="100000">
                        <a:schemeClr val="tx1"/>
                      </a:gs>
                    </a:gsLst>
                    <a:lin ang="18900000" scaled="1"/>
                    <a:tileRect/>
                  </a:gradFill>
                  <a:latin typeface="迷你简启体" panose="03000509000000000000" charset="-122"/>
                  <a:ea typeface="迷你简启体" panose="03000509000000000000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 w="57150">
                    <a:noFill/>
                  </a:ln>
                  <a:gradFill flip="none" rotWithShape="1">
                    <a:gsLst>
                      <a:gs pos="14000">
                        <a:schemeClr val="accent2">
                          <a:lumMod val="75000"/>
                        </a:schemeClr>
                      </a:gs>
                      <a:gs pos="59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8900000" scaled="1"/>
                    <a:tileRect/>
                  </a:gradFill>
                  <a:effectLst/>
                  <a:uLnTx/>
                  <a:uFillTx/>
                  <a:latin typeface="迷你简启体" panose="03000509000000000000" charset="-122"/>
                  <a:ea typeface="迷你简启体" panose="03000509000000000000" charset="-122"/>
                  <a:cs typeface="+mn-cs"/>
                  <a:sym typeface="+mn-ea"/>
                </a:rPr>
                <a:t>壹</a:t>
              </a:r>
              <a:endParaRPr kumimoji="0" lang="zh-CN" altLang="en-US" sz="4800" b="0" i="0" u="none" strike="noStrike" kern="1200" cap="none" spc="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59000">
                      <a:srgbClr val="2A0415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916363" y="1995488"/>
            <a:ext cx="8497887" cy="1200150"/>
            <a:chOff x="4593006" y="1569177"/>
            <a:chExt cx="8498242" cy="120004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5494744" y="2064432"/>
              <a:ext cx="5338985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32" name="矩形 26"/>
            <p:cNvSpPr/>
            <p:nvPr/>
          </p:nvSpPr>
          <p:spPr>
            <a:xfrm>
              <a:off x="5494528" y="1569177"/>
              <a:ext cx="7596720" cy="12000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在了解倒装句式用法特点的基础上，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提高文言文阅读能力。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593006" y="1569648"/>
              <a:ext cx="800219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1500">
                  <a:ln w="57150">
                    <a:noFill/>
                  </a:ln>
                  <a:gradFill flip="none" rotWithShape="1">
                    <a:gsLst>
                      <a:gs pos="14000">
                        <a:schemeClr val="accent1"/>
                      </a:gs>
                      <a:gs pos="41000">
                        <a:srgbClr val="2A0415"/>
                      </a:gs>
                      <a:gs pos="100000">
                        <a:schemeClr val="tx1"/>
                      </a:gs>
                    </a:gsLst>
                    <a:lin ang="18900000" scaled="1"/>
                    <a:tileRect/>
                  </a:gradFill>
                  <a:latin typeface="迷你简启体" panose="03000509000000000000" charset="-122"/>
                  <a:ea typeface="迷你简启体" panose="03000509000000000000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 w="57150">
                    <a:noFill/>
                  </a:ln>
                  <a:gradFill flip="none" rotWithShape="1">
                    <a:gsLst>
                      <a:gs pos="14000">
                        <a:schemeClr val="accent2">
                          <a:lumMod val="75000"/>
                        </a:schemeClr>
                      </a:gs>
                      <a:gs pos="59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8900000" scaled="1"/>
                    <a:tileRect/>
                  </a:gradFill>
                  <a:effectLst/>
                  <a:uLnTx/>
                  <a:uFillTx/>
                  <a:latin typeface="迷你简启体" panose="03000509000000000000" charset="-122"/>
                  <a:ea typeface="迷你简启体" panose="03000509000000000000" charset="-122"/>
                  <a:cs typeface="+mn-cs"/>
                  <a:sym typeface="+mn-ea"/>
                </a:rPr>
                <a:t>贰</a:t>
              </a:r>
              <a:endParaRPr kumimoji="0" lang="zh-CN" altLang="en-US" sz="4800" b="0" i="0" u="none" strike="noStrike" kern="1200" cap="none" spc="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59000">
                      <a:srgbClr val="2A0415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endParaRPr>
            </a:p>
          </p:txBody>
        </p:sp>
      </p:grpSp>
      <p:pic>
        <p:nvPicPr>
          <p:cNvPr id="3073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2862" y="2944813"/>
            <a:ext cx="3692525" cy="37195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" name="组合 30"/>
          <p:cNvGrpSpPr/>
          <p:nvPr/>
        </p:nvGrpSpPr>
        <p:grpSpPr>
          <a:xfrm>
            <a:off x="3579813" y="3343275"/>
            <a:ext cx="6462712" cy="1735138"/>
            <a:chOff x="4370780" y="2064284"/>
            <a:chExt cx="6461995" cy="1735301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5494605" y="2064284"/>
              <a:ext cx="5338170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29"/>
            <p:cNvSpPr txBox="1"/>
            <p:nvPr/>
          </p:nvSpPr>
          <p:spPr>
            <a:xfrm>
              <a:off x="4370780" y="2969244"/>
              <a:ext cx="184130" cy="8303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1500">
                  <a:ln w="57150">
                    <a:noFill/>
                  </a:ln>
                  <a:gradFill flip="none" rotWithShape="1">
                    <a:gsLst>
                      <a:gs pos="14000">
                        <a:schemeClr val="accent1"/>
                      </a:gs>
                      <a:gs pos="41000">
                        <a:srgbClr val="2A0415"/>
                      </a:gs>
                      <a:gs pos="100000">
                        <a:schemeClr val="tx1"/>
                      </a:gs>
                    </a:gsLst>
                    <a:lin ang="18900000" scaled="1"/>
                    <a:tileRect/>
                  </a:gradFill>
                  <a:latin typeface="迷你简启体" panose="03000509000000000000" charset="-122"/>
                  <a:ea typeface="迷你简启体" panose="03000509000000000000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1200" cap="none" spc="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59000">
                      <a:srgbClr val="2A0415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222750" y="3803650"/>
            <a:ext cx="3570288" cy="1108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教学重点</a:t>
            </a:r>
            <a:endParaRPr lang="zh-CN" altLang="en-US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22750" y="4913313"/>
            <a:ext cx="757078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掌握倒装句类型，并能初步运用于翻译。</a:t>
            </a:r>
            <a:endParaRPr lang="zh-CN" altLang="en-US" sz="32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704850" y="0"/>
            <a:ext cx="10972800" cy="1139825"/>
          </a:xfrm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b="1" dirty="0"/>
              <a:t>句子成分公式</a:t>
            </a:r>
            <a:endParaRPr lang="zh-CN" altLang="en-US" b="1" dirty="0"/>
          </a:p>
        </p:txBody>
      </p:sp>
      <p:sp>
        <p:nvSpPr>
          <p:cNvPr id="36867" name="Rectangle 3"/>
          <p:cNvSpPr>
            <a:spLocks noGrp="1"/>
          </p:cNvSpPr>
          <p:nvPr>
            <p:ph type="body"/>
          </p:nvPr>
        </p:nvSpPr>
        <p:spPr>
          <a:xfrm>
            <a:off x="0" y="1989138"/>
            <a:ext cx="2446338" cy="647700"/>
          </a:xfrm>
          <a:ln/>
        </p:spPr>
        <p:txBody>
          <a:bodyPr wrap="square" lIns="91440" tIns="45720" rIns="91440" bIns="45720" anchor="t"/>
          <a:p>
            <a:pPr lvl="0" eaLnBrk="1" hangingPunct="1">
              <a:lnSpc>
                <a:spcPct val="80000"/>
              </a:lnSpc>
              <a:buNone/>
            </a:pPr>
            <a:r>
              <a:rPr lang="en-US" altLang="zh-CN" sz="2400" b="1" dirty="0">
                <a:solidFill>
                  <a:srgbClr val="0000FF"/>
                </a:solidFill>
              </a:rPr>
              <a:t>﹝</a:t>
            </a:r>
            <a:r>
              <a:rPr lang="zh-CN" altLang="en-US" sz="2400" b="1" dirty="0">
                <a:solidFill>
                  <a:srgbClr val="0000FF"/>
                </a:solidFill>
              </a:rPr>
              <a:t>状</a:t>
            </a:r>
            <a:r>
              <a:rPr lang="en-US" altLang="zh-CN" sz="2400" b="1" dirty="0">
                <a:solidFill>
                  <a:srgbClr val="0000FF"/>
                </a:solidFill>
              </a:rPr>
              <a:t>﹞</a:t>
            </a:r>
            <a:r>
              <a:rPr lang="zh-CN" altLang="en-US" sz="2400" b="1" dirty="0">
                <a:solidFill>
                  <a:srgbClr val="0000FF"/>
                </a:solidFill>
              </a:rPr>
              <a:t>地 ，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6868" name="Rectangle 4"/>
          <p:cNvSpPr/>
          <p:nvPr/>
        </p:nvSpPr>
        <p:spPr>
          <a:xfrm>
            <a:off x="1871663" y="2133600"/>
            <a:ext cx="163195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主语</a:t>
            </a:r>
            <a:endParaRPr lang="zh-CN" altLang="en-US" sz="3200" b="1" u="sng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869" name="Rectangle 5"/>
          <p:cNvSpPr/>
          <p:nvPr/>
        </p:nvSpPr>
        <p:spPr>
          <a:xfrm>
            <a:off x="5135563" y="2133600"/>
            <a:ext cx="2111375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200" b="1" u="sng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谓语</a:t>
            </a:r>
            <a:endParaRPr lang="zh-CN" altLang="en-US" sz="3200" b="1" u="sng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870" name="Rectangle 6"/>
          <p:cNvSpPr/>
          <p:nvPr/>
        </p:nvSpPr>
        <p:spPr>
          <a:xfrm>
            <a:off x="6672263" y="1989138"/>
            <a:ext cx="2206625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〈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补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〉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</a:rPr>
              <a:t>得</a:t>
            </a:r>
            <a:endParaRPr lang="zh-CN" altLang="en-US" sz="24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8591550" y="2205038"/>
            <a:ext cx="21129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+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宾语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6872" name="Rectangle 8"/>
          <p:cNvSpPr/>
          <p:nvPr/>
        </p:nvSpPr>
        <p:spPr>
          <a:xfrm>
            <a:off x="-69850" y="2497138"/>
            <a:ext cx="21590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﹙</a:t>
            </a:r>
            <a:r>
              <a:rPr lang="zh-CN" altLang="en-US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定</a:t>
            </a:r>
            <a:r>
              <a:rPr lang="en-US" altLang="zh-CN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﹚</a:t>
            </a:r>
            <a: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的</a:t>
            </a:r>
            <a:endParaRPr lang="zh-CN" altLang="en-US" sz="24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873" name="Rectangle 9"/>
          <p:cNvSpPr/>
          <p:nvPr/>
        </p:nvSpPr>
        <p:spPr>
          <a:xfrm>
            <a:off x="3214688" y="2133600"/>
            <a:ext cx="24003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﹝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状</a:t>
            </a: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﹞</a:t>
            </a:r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地</a:t>
            </a:r>
            <a:endParaRPr lang="zh-CN" altLang="en-US" sz="24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874" name="Rectangle 10"/>
          <p:cNvSpPr/>
          <p:nvPr/>
        </p:nvSpPr>
        <p:spPr>
          <a:xfrm>
            <a:off x="6672263" y="2708275"/>
            <a:ext cx="21590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﹙</a:t>
            </a:r>
            <a:r>
              <a:rPr lang="zh-CN" altLang="en-US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定</a:t>
            </a:r>
            <a:r>
              <a:rPr lang="en-US" altLang="zh-CN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﹚</a:t>
            </a:r>
            <a: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的</a:t>
            </a:r>
            <a:endParaRPr lang="zh-CN" altLang="en-US" sz="24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875" name="Rectangle 11"/>
          <p:cNvSpPr/>
          <p:nvPr/>
        </p:nvSpPr>
        <p:spPr>
          <a:xfrm>
            <a:off x="9983788" y="2133600"/>
            <a:ext cx="2208212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〈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补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〉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</a:rPr>
              <a:t>得</a:t>
            </a:r>
            <a:endParaRPr lang="zh-CN" altLang="en-US" sz="24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876" name="Rectangle 12"/>
          <p:cNvSpPr/>
          <p:nvPr/>
        </p:nvSpPr>
        <p:spPr>
          <a:xfrm>
            <a:off x="0" y="3357563"/>
            <a:ext cx="2208213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rPr>
              <a:t>口诀：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Rectangle 13"/>
          <p:cNvSpPr/>
          <p:nvPr/>
        </p:nvSpPr>
        <p:spPr>
          <a:xfrm>
            <a:off x="2832100" y="4365625"/>
            <a:ext cx="2208213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878" name="Rectangle 14"/>
          <p:cNvSpPr/>
          <p:nvPr/>
        </p:nvSpPr>
        <p:spPr>
          <a:xfrm>
            <a:off x="1103313" y="3789363"/>
            <a:ext cx="11280775" cy="32845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主谓宾、定状补，  主干枝叶分清楚；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   定语必居主宾前，  谓前为状谓后补；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 “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的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”定“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地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”状“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得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”后补，帮助区分</a:t>
            </a:r>
            <a:r>
              <a:rPr lang="zh-CN" altLang="en-US" sz="3200" b="1" dirty="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定状补；</a:t>
            </a:r>
            <a:endParaRPr lang="zh-CN" altLang="en-US" sz="3200" b="1" dirty="0">
              <a:solidFill>
                <a:srgbClr val="CC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   状语有时位主前，  逗号隔开心有数。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</a:pP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782" name="文本框 1"/>
          <p:cNvSpPr txBox="1"/>
          <p:nvPr/>
        </p:nvSpPr>
        <p:spPr>
          <a:xfrm>
            <a:off x="8023225" y="5997575"/>
            <a:ext cx="4395788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现代汉语的句子成分的顺序，一般为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b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（定）主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+[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状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]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谓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补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)+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（定）宾</a:t>
            </a:r>
            <a:endParaRPr lang="zh-CN" altLang="en-US" sz="2000" b="1" dirty="0">
              <a:latin typeface="微软雅黑 Light" panose="020B0502040204020203" charset="-122"/>
              <a:ea typeface="微软雅黑 Light" panose="020B0502040204020203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68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6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87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7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87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7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86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6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87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87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charRg st="2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6878">
                                            <p:txEl>
                                              <p:charRg st="2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6878">
                                            <p:txEl>
                                              <p:charRg st="2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charRg st="4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878">
                                            <p:txEl>
                                              <p:charRg st="4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878">
                                            <p:txEl>
                                              <p:charRg st="44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>
                                            <p:txEl>
                                              <p:charRg st="68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6878">
                                            <p:txEl>
                                              <p:charRg st="68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878">
                                            <p:txEl>
                                              <p:charRg st="68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70" grpId="0"/>
      <p:bldP spid="36871" grpId="0"/>
      <p:bldP spid="36874" grpId="0"/>
      <p:bldP spid="36875" grpId="0"/>
      <p:bldP spid="368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Picture 4" descr="showimg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191"/>
          <a:stretch>
            <a:fillRect/>
          </a:stretch>
        </p:blipFill>
        <p:spPr>
          <a:xfrm>
            <a:off x="8015288" y="0"/>
            <a:ext cx="4176712" cy="458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Line 7"/>
          <p:cNvSpPr/>
          <p:nvPr/>
        </p:nvSpPr>
        <p:spPr>
          <a:xfrm flipH="1">
            <a:off x="1295400" y="5589588"/>
            <a:ext cx="95250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8200" name="Rectangle 8"/>
          <p:cNvSpPr>
            <a:spLocks noGrp="1" noChangeArrowheads="1"/>
          </p:cNvSpPr>
          <p:nvPr>
            <p:ph type="title"/>
          </p:nvPr>
        </p:nvSpPr>
        <p:spPr>
          <a:xfrm>
            <a:off x="719138" y="333375"/>
            <a:ext cx="11102975" cy="51657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现代汉语的句子成分的顺序，一般为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:</a:t>
            </a:r>
            <a:b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（定）主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+[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状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]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谓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(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补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)+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（定）宾</a:t>
            </a:r>
            <a:b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b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但在文言文中，在一定条件下，句子成分的顺序会发生变化，这就是古汉语中的所谓倒装句，即指文言文中一些句子成分的顺序出现了前后颠倒的情况。主要有以下几种倒装形式：</a:t>
            </a:r>
            <a:b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</a:t>
            </a:r>
            <a:b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宾语前置句、定语后置句、状语后置句、主谓倒装句</a:t>
            </a:r>
            <a:b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b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b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038" y="3779838"/>
            <a:ext cx="3078162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5" y="0"/>
            <a:ext cx="3078163" cy="3078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30222" t="13332" r="26222" b="52444"/>
          <a:stretch>
            <a:fillRect/>
          </a:stretch>
        </p:blipFill>
        <p:spPr>
          <a:xfrm>
            <a:off x="9250363" y="852488"/>
            <a:ext cx="2484437" cy="1952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13" y="530225"/>
            <a:ext cx="1858962" cy="177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500313" y="852488"/>
            <a:ext cx="76041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-300" normalizeH="0" baseline="0" noProof="0" dirty="0">
                <a:ln w="5715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宾语前置</a:t>
            </a:r>
            <a:endParaRPr kumimoji="0" lang="zh-CN" altLang="en-US" sz="5400" b="1" i="0" u="none" strike="noStrike" kern="1200" cap="none" spc="-300" normalizeH="0" baseline="0" noProof="0" dirty="0">
              <a:ln w="57150">
                <a:noFill/>
              </a:ln>
              <a:solidFill>
                <a:srgbClr val="FF0000"/>
              </a:soli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rcRect l="42889" t="31557" r="37778" b="49556"/>
          <a:stretch>
            <a:fillRect/>
          </a:stretch>
        </p:blipFill>
        <p:spPr>
          <a:xfrm>
            <a:off x="9432925" y="-1890712"/>
            <a:ext cx="1341438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3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1338" y="3255963"/>
            <a:ext cx="38862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4" name="TextBox 4"/>
          <p:cNvSpPr txBox="1"/>
          <p:nvPr/>
        </p:nvSpPr>
        <p:spPr>
          <a:xfrm>
            <a:off x="687388" y="2579688"/>
            <a:ext cx="11750675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latin typeface="微软雅黑 Light" panose="020B0502040204020203" charset="-122"/>
                <a:ea typeface="微软雅黑 Light" panose="020B0502040204020203" charset="-122"/>
              </a:rPr>
              <a:t>      动词或介词的宾语，一般置于动词或介词之后，</a:t>
            </a:r>
            <a:endParaRPr lang="en-US" altLang="zh-CN" sz="36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3600" b="1" dirty="0">
                <a:latin typeface="微软雅黑 Light" panose="020B0502040204020203" charset="-122"/>
                <a:ea typeface="微软雅黑 Light" panose="020B0502040204020203" charset="-122"/>
              </a:rPr>
              <a:t>而将宾语放在</a:t>
            </a:r>
            <a:r>
              <a:rPr lang="zh-CN" altLang="en-US" sz="36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动词</a:t>
            </a:r>
            <a:r>
              <a:rPr lang="zh-CN" altLang="en-US" sz="3600" b="1" dirty="0">
                <a:latin typeface="微软雅黑 Light" panose="020B0502040204020203" charset="-122"/>
                <a:ea typeface="微软雅黑 Light" panose="020B0502040204020203" charset="-122"/>
              </a:rPr>
              <a:t>或</a:t>
            </a:r>
            <a:r>
              <a:rPr lang="zh-CN" altLang="en-US" sz="36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介词</a:t>
            </a:r>
            <a:r>
              <a:rPr lang="zh-CN" altLang="en-US" sz="3600" b="1" dirty="0">
                <a:latin typeface="微软雅黑 Light" panose="020B0502040204020203" charset="-122"/>
                <a:ea typeface="微软雅黑 Light" panose="020B0502040204020203" charset="-122"/>
              </a:rPr>
              <a:t>前面的现象，就叫做宾语前置。</a:t>
            </a:r>
            <a:endParaRPr lang="zh-CN" altLang="en-US" sz="36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4"/>
          <p:cNvSpPr txBox="1"/>
          <p:nvPr/>
        </p:nvSpPr>
        <p:spPr>
          <a:xfrm>
            <a:off x="1868488" y="331788"/>
            <a:ext cx="9061450" cy="4154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归纳</a:t>
            </a:r>
            <a:r>
              <a:rPr lang="zh-CN" altLang="en-US" sz="36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下列句子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的特点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豫州今欲何至</a:t>
            </a:r>
            <a:r>
              <a:rPr lang="en-US" altLang="zh-CN" sz="36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?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沛公安在？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复驾言兮焉求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乐夫天命复奚疑？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2" name="Text Box 5"/>
          <p:cNvSpPr txBox="1"/>
          <p:nvPr/>
        </p:nvSpPr>
        <p:spPr>
          <a:xfrm>
            <a:off x="6288088" y="549275"/>
            <a:ext cx="547211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en-US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93" name="Text Box 21"/>
          <p:cNvSpPr txBox="1"/>
          <p:nvPr/>
        </p:nvSpPr>
        <p:spPr>
          <a:xfrm>
            <a:off x="334963" y="2982913"/>
            <a:ext cx="9409112" cy="2062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句子的特点：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、都是疑问句。</a:t>
            </a:r>
            <a:endParaRPr lang="en-US" altLang="zh-CN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、宾语“何”“安”“焉”“奚”都是疑问代词。</a:t>
            </a:r>
            <a:endParaRPr lang="en-US" altLang="zh-CN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、这些宾语都前置。</a:t>
            </a:r>
            <a:endParaRPr lang="zh-CN" altLang="en-US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5844" name="TextBox 22"/>
          <p:cNvSpPr txBox="1"/>
          <p:nvPr/>
        </p:nvSpPr>
        <p:spPr>
          <a:xfrm>
            <a:off x="719138" y="5229225"/>
            <a:ext cx="111379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endParaRPr lang="zh-CN" altLang="zh-CN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Text Box 23"/>
          <p:cNvSpPr txBox="1"/>
          <p:nvPr/>
        </p:nvSpPr>
        <p:spPr>
          <a:xfrm>
            <a:off x="814388" y="4365625"/>
            <a:ext cx="845026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25625" name="Text Box 25"/>
          <p:cNvSpPr txBox="1"/>
          <p:nvPr/>
        </p:nvSpPr>
        <p:spPr>
          <a:xfrm>
            <a:off x="817563" y="4949825"/>
            <a:ext cx="10561637" cy="1631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规律一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疑问句中疑问代词作宾语，宾语要前置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疑问代词有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:“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何、谁、孰、胡、曷、恶、安、焉、奚”等。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0" y="-56609"/>
            <a:ext cx="3136038" cy="76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宾语前置</a:t>
            </a:r>
            <a:endParaRPr kumimoji="0" lang="zh-CN" altLang="en-US" sz="4400" b="1" i="0" u="none" strike="noStrike" kern="1200" cap="none" spc="-30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2">
                      <a:lumMod val="75000"/>
                    </a:schemeClr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pic>
        <p:nvPicPr>
          <p:cNvPr id="35848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6413" y="193675"/>
            <a:ext cx="3903662" cy="3486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2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2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2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2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2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2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39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2">
                                            <p:txEl>
                                              <p:charRg st="39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2">
                                            <p:txEl>
                                              <p:charRg st="39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9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9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93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93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>
                                            <p:txEl>
                                              <p:charRg st="17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93">
                                            <p:txEl>
                                              <p:charRg st="17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93">
                                            <p:txEl>
                                              <p:charRg st="17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>
                                            <p:txEl>
                                              <p:charRg st="4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93">
                                            <p:txEl>
                                              <p:charRg st="4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93">
                                            <p:txEl>
                                              <p:charRg st="4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25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25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102853" y="1110734"/>
            <a:ext cx="4646946" cy="13234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11500">
                <a:ln w="57150">
                  <a:noFill/>
                </a:ln>
                <a:gradFill flip="none" rotWithShape="1">
                  <a:gsLst>
                    <a:gs pos="14000">
                      <a:schemeClr val="accent1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latin typeface="迷你简启体" panose="03000509000000000000" charset="-122"/>
                <a:ea typeface="迷你简启体" panose="03000509000000000000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1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教学目标</a:t>
            </a:r>
            <a:endParaRPr kumimoji="0" lang="zh-CN" altLang="en-US" sz="8000" b="0" i="0" u="none" strike="noStrike" kern="1200" cap="none" spc="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1"/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1913" y="0"/>
            <a:ext cx="4173537" cy="3771900"/>
            <a:chOff x="29131" y="0"/>
            <a:chExt cx="4174750" cy="3771897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2933512" y="0"/>
              <a:ext cx="1270369" cy="1269999"/>
            </a:xfrm>
            <a:prstGeom prst="line">
              <a:avLst/>
            </a:prstGeom>
            <a:ln>
              <a:solidFill>
                <a:srgbClr val="2A04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29131" y="2919411"/>
              <a:ext cx="852735" cy="852486"/>
            </a:xfrm>
            <a:prstGeom prst="line">
              <a:avLst/>
            </a:prstGeom>
            <a:ln>
              <a:solidFill>
                <a:srgbClr val="2A04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1023938" y="2370138"/>
            <a:ext cx="1795462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dist"/>
            <a:r>
              <a:rPr lang="en-US" altLang="zh-CN" sz="2000" dirty="0">
                <a:solidFill>
                  <a:srgbClr val="96071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solidFill>
                  <a:srgbClr val="2A041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ontents</a:t>
            </a:r>
            <a:endParaRPr lang="zh-CN" altLang="en-US" sz="2000" dirty="0">
              <a:solidFill>
                <a:srgbClr val="2A041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284663" y="854075"/>
            <a:ext cx="8129587" cy="831850"/>
            <a:chOff x="5017475" y="357461"/>
            <a:chExt cx="8130534" cy="83099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919280" y="852253"/>
              <a:ext cx="533779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8" name="矩形 19"/>
            <p:cNvSpPr/>
            <p:nvPr/>
          </p:nvSpPr>
          <p:spPr>
            <a:xfrm>
              <a:off x="5919304" y="370134"/>
              <a:ext cx="7228705" cy="6465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复习掌握文言文各种常见句式知识。</a:t>
              </a:r>
              <a:endPara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017475" y="357461"/>
              <a:ext cx="800219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1500">
                  <a:ln w="57150">
                    <a:noFill/>
                  </a:ln>
                  <a:gradFill flip="none" rotWithShape="1">
                    <a:gsLst>
                      <a:gs pos="14000">
                        <a:schemeClr val="accent1"/>
                      </a:gs>
                      <a:gs pos="41000">
                        <a:srgbClr val="2A0415"/>
                      </a:gs>
                      <a:gs pos="100000">
                        <a:schemeClr val="tx1"/>
                      </a:gs>
                    </a:gsLst>
                    <a:lin ang="18900000" scaled="1"/>
                    <a:tileRect/>
                  </a:gradFill>
                  <a:latin typeface="迷你简启体" panose="03000509000000000000" charset="-122"/>
                  <a:ea typeface="迷你简启体" panose="03000509000000000000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 w="57150">
                    <a:noFill/>
                  </a:ln>
                  <a:gradFill flip="none" rotWithShape="1">
                    <a:gsLst>
                      <a:gs pos="14000">
                        <a:schemeClr val="accent2">
                          <a:lumMod val="75000"/>
                        </a:schemeClr>
                      </a:gs>
                      <a:gs pos="59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8900000" scaled="1"/>
                    <a:tileRect/>
                  </a:gradFill>
                  <a:effectLst/>
                  <a:uLnTx/>
                  <a:uFillTx/>
                  <a:latin typeface="迷你简启体" panose="03000509000000000000" charset="-122"/>
                  <a:ea typeface="迷你简启体" panose="03000509000000000000" charset="-122"/>
                  <a:cs typeface="+mn-cs"/>
                  <a:sym typeface="+mn-ea"/>
                </a:rPr>
                <a:t>壹</a:t>
              </a:r>
              <a:endParaRPr kumimoji="0" lang="zh-CN" altLang="en-US" sz="4800" b="0" i="0" u="none" strike="noStrike" kern="1200" cap="none" spc="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59000">
                      <a:srgbClr val="2A0415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916363" y="1995488"/>
            <a:ext cx="8497887" cy="1200150"/>
            <a:chOff x="4593006" y="1569177"/>
            <a:chExt cx="8497629" cy="1199861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5494679" y="2064358"/>
              <a:ext cx="5338600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52" name="矩形 26"/>
            <p:cNvSpPr/>
            <p:nvPr/>
          </p:nvSpPr>
          <p:spPr>
            <a:xfrm>
              <a:off x="5494528" y="1569177"/>
              <a:ext cx="7596107" cy="11998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在了解句式用法特点的基础上，提高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文言文阅读能力。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593006" y="1569648"/>
              <a:ext cx="800219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1500">
                  <a:ln w="57150">
                    <a:noFill/>
                  </a:ln>
                  <a:gradFill flip="none" rotWithShape="1">
                    <a:gsLst>
                      <a:gs pos="14000">
                        <a:schemeClr val="accent1"/>
                      </a:gs>
                      <a:gs pos="41000">
                        <a:srgbClr val="2A0415"/>
                      </a:gs>
                      <a:gs pos="100000">
                        <a:schemeClr val="tx1"/>
                      </a:gs>
                    </a:gsLst>
                    <a:lin ang="18900000" scaled="1"/>
                    <a:tileRect/>
                  </a:gradFill>
                  <a:latin typeface="迷你简启体" panose="03000509000000000000" charset="-122"/>
                  <a:ea typeface="迷你简启体" panose="03000509000000000000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 w="57150">
                    <a:noFill/>
                  </a:ln>
                  <a:gradFill flip="none" rotWithShape="1">
                    <a:gsLst>
                      <a:gs pos="14000">
                        <a:schemeClr val="accent2">
                          <a:lumMod val="75000"/>
                        </a:schemeClr>
                      </a:gs>
                      <a:gs pos="59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8900000" scaled="1"/>
                    <a:tileRect/>
                  </a:gradFill>
                  <a:effectLst/>
                  <a:uLnTx/>
                  <a:uFillTx/>
                  <a:latin typeface="迷你简启体" panose="03000509000000000000" charset="-122"/>
                  <a:ea typeface="迷你简启体" panose="03000509000000000000" charset="-122"/>
                  <a:cs typeface="+mn-cs"/>
                  <a:sym typeface="+mn-ea"/>
                </a:rPr>
                <a:t>贰</a:t>
              </a:r>
              <a:endParaRPr kumimoji="0" lang="zh-CN" altLang="en-US" sz="4800" b="0" i="0" u="none" strike="noStrike" kern="1200" cap="none" spc="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59000">
                      <a:srgbClr val="2A0415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endParaRPr>
            </a:p>
          </p:txBody>
        </p:sp>
      </p:grpSp>
      <p:pic>
        <p:nvPicPr>
          <p:cNvPr id="1025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2862" y="2944813"/>
            <a:ext cx="3692525" cy="37195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" name="组合 30"/>
          <p:cNvGrpSpPr/>
          <p:nvPr/>
        </p:nvGrpSpPr>
        <p:grpSpPr>
          <a:xfrm>
            <a:off x="3579813" y="3343275"/>
            <a:ext cx="6462712" cy="1735138"/>
            <a:chOff x="4370780" y="2064284"/>
            <a:chExt cx="6461995" cy="1735301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5494605" y="2064284"/>
              <a:ext cx="5338170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29"/>
            <p:cNvSpPr txBox="1"/>
            <p:nvPr/>
          </p:nvSpPr>
          <p:spPr>
            <a:xfrm>
              <a:off x="4370780" y="2969244"/>
              <a:ext cx="184130" cy="8303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1500">
                  <a:ln w="57150">
                    <a:noFill/>
                  </a:ln>
                  <a:gradFill flip="none" rotWithShape="1">
                    <a:gsLst>
                      <a:gs pos="14000">
                        <a:schemeClr val="accent1"/>
                      </a:gs>
                      <a:gs pos="41000">
                        <a:srgbClr val="2A0415"/>
                      </a:gs>
                      <a:gs pos="100000">
                        <a:schemeClr val="tx1"/>
                      </a:gs>
                    </a:gsLst>
                    <a:lin ang="18900000" scaled="1"/>
                    <a:tileRect/>
                  </a:gradFill>
                  <a:latin typeface="迷你简启体" panose="03000509000000000000" charset="-122"/>
                  <a:ea typeface="迷你简启体" panose="03000509000000000000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1200" cap="none" spc="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59000">
                      <a:srgbClr val="2A0415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222750" y="3803650"/>
            <a:ext cx="3570288" cy="1108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教学重点</a:t>
            </a:r>
            <a:endParaRPr lang="zh-CN" altLang="en-US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422900" y="5078413"/>
            <a:ext cx="6397625" cy="982662"/>
            <a:chOff x="5017475" y="357461"/>
            <a:chExt cx="8130535" cy="831289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5919299" y="853011"/>
              <a:ext cx="5338312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61" name="矩形 19"/>
            <p:cNvSpPr/>
            <p:nvPr/>
          </p:nvSpPr>
          <p:spPr>
            <a:xfrm>
              <a:off x="5109854" y="370134"/>
              <a:ext cx="8038156" cy="6465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zh-CN" altLang="en-US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掌握各种常见文言句式。</a:t>
              </a:r>
              <a:endPara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文本框 22"/>
            <p:cNvSpPr txBox="1"/>
            <p:nvPr/>
          </p:nvSpPr>
          <p:spPr>
            <a:xfrm>
              <a:off x="5017475" y="357461"/>
              <a:ext cx="185610" cy="8312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11500">
                  <a:ln w="57150">
                    <a:noFill/>
                  </a:ln>
                  <a:gradFill flip="none" rotWithShape="1">
                    <a:gsLst>
                      <a:gs pos="14000">
                        <a:schemeClr val="accent1"/>
                      </a:gs>
                      <a:gs pos="41000">
                        <a:srgbClr val="2A0415"/>
                      </a:gs>
                      <a:gs pos="100000">
                        <a:schemeClr val="tx1"/>
                      </a:gs>
                    </a:gsLst>
                    <a:lin ang="18900000" scaled="1"/>
                    <a:tileRect/>
                  </a:gradFill>
                  <a:latin typeface="迷你简启体" panose="03000509000000000000" charset="-122"/>
                  <a:ea typeface="迷你简启体" panose="03000509000000000000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1200" cap="none" spc="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59000">
                      <a:srgbClr val="2A0415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</a:endParaRPr>
            </a:p>
          </p:txBody>
        </p:sp>
      </p:grpSp>
    </p:spTree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Text Box 3"/>
          <p:cNvSpPr txBox="1"/>
          <p:nvPr/>
        </p:nvSpPr>
        <p:spPr>
          <a:xfrm>
            <a:off x="1820863" y="484188"/>
            <a:ext cx="9983787" cy="2554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归纳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下列句子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的特点：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忌不自信。</a:t>
            </a:r>
            <a:endParaRPr lang="en-US" altLang="zh-CN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然而不王者，未之有也。</a:t>
            </a:r>
            <a:endParaRPr lang="zh-CN" altLang="en-US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古之人不余欺也！</a:t>
            </a:r>
            <a:endParaRPr lang="en-US" altLang="zh-CN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4.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手指不可屈伸，弗之怠。</a:t>
            </a:r>
            <a:endParaRPr lang="zh-CN" altLang="en-US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1281" name="Text Box 17"/>
          <p:cNvSpPr txBox="1"/>
          <p:nvPr/>
        </p:nvSpPr>
        <p:spPr>
          <a:xfrm>
            <a:off x="1295400" y="4437063"/>
            <a:ext cx="1056163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endParaRPr lang="zh-CN" altLang="zh-CN" sz="2800" dirty="0">
              <a:solidFill>
                <a:srgbClr val="3366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282" name="Text Box 18"/>
          <p:cNvSpPr txBox="1"/>
          <p:nvPr/>
        </p:nvSpPr>
        <p:spPr>
          <a:xfrm>
            <a:off x="719138" y="5157788"/>
            <a:ext cx="107537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endParaRPr lang="zh-CN" altLang="zh-CN" sz="3200" b="1" dirty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1288" name="Text Box 24"/>
          <p:cNvSpPr txBox="1"/>
          <p:nvPr/>
        </p:nvSpPr>
        <p:spPr>
          <a:xfrm>
            <a:off x="477838" y="2867025"/>
            <a:ext cx="11714162" cy="3108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句子的特点：</a:t>
            </a:r>
            <a:endParaRPr lang="zh-CN" altLang="en-US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、都是否定句。</a:t>
            </a:r>
            <a:endParaRPr lang="en-US" altLang="zh-CN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、“自”“之”“余”都是代词 。它们分别作“信”“有”“欺”“闻”的宾语。</a:t>
            </a:r>
            <a:endParaRPr lang="en-US" altLang="zh-CN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、宾语都前置。</a:t>
            </a:r>
            <a:endParaRPr lang="zh-CN" altLang="en-US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1289" name="Text Box 25"/>
          <p:cNvSpPr txBox="1"/>
          <p:nvPr/>
        </p:nvSpPr>
        <p:spPr>
          <a:xfrm>
            <a:off x="2208213" y="5221288"/>
            <a:ext cx="9983787" cy="1508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规律二：否定句中代词作宾语时，宾语前置。常见的否定词有：不、未、毋、无、莫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0" y="-56609"/>
            <a:ext cx="3136038" cy="76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宾语前置</a:t>
            </a:r>
            <a:endParaRPr kumimoji="0" lang="zh-CN" altLang="en-US" sz="4400" b="1" i="0" u="none" strike="noStrike" kern="1200" cap="none" spc="-30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2">
                      <a:lumMod val="75000"/>
                    </a:schemeClr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pic>
        <p:nvPicPr>
          <p:cNvPr id="36871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6413" y="193675"/>
            <a:ext cx="3903662" cy="3486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7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7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charRg st="1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charRg st="19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7">
                                            <p:txEl>
                                              <p:charRg st="3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7">
                                            <p:txEl>
                                              <p:charRg st="3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67">
                                            <p:txEl>
                                              <p:charRg st="4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67">
                                            <p:txEl>
                                              <p:charRg st="4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8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8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88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88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>
                                            <p:txEl>
                                              <p:charRg st="1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88">
                                            <p:txEl>
                                              <p:charRg st="1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88">
                                            <p:txEl>
                                              <p:charRg st="1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>
                                            <p:txEl>
                                              <p:charRg st="5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88">
                                            <p:txEl>
                                              <p:charRg st="5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88">
                                            <p:txEl>
                                              <p:charRg st="5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8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28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1" grpId="0"/>
      <p:bldP spid="112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Text Box 7"/>
          <p:cNvSpPr txBox="1"/>
          <p:nvPr/>
        </p:nvSpPr>
        <p:spPr>
          <a:xfrm>
            <a:off x="1219200" y="381000"/>
            <a:ext cx="81280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989013" y="620713"/>
            <a:ext cx="10561637" cy="3108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归纳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下列句子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的特点：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句读之不知，惑之不解。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/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何陋之有？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/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唯才是举。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唯利是图。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5.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惟命是听    </a:t>
            </a:r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6.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惟命是从</a:t>
            </a:r>
            <a:b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Text Box 7"/>
          <p:cNvSpPr txBox="1"/>
          <p:nvPr/>
        </p:nvSpPr>
        <p:spPr>
          <a:xfrm>
            <a:off x="814388" y="3357563"/>
            <a:ext cx="10083800" cy="1128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40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Text Box 11"/>
          <p:cNvSpPr txBox="1"/>
          <p:nvPr/>
        </p:nvSpPr>
        <p:spPr>
          <a:xfrm>
            <a:off x="1047750" y="2765425"/>
            <a:ext cx="9023350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注意：表示动作对象的单一性和强调宾语，往往用“唯（惟）</a:t>
            </a:r>
            <a:r>
              <a:rPr lang="en-US" altLang="zh-CN" sz="28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······</a:t>
            </a:r>
            <a:r>
              <a:rPr lang="zh-CN" altLang="en-US" sz="28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······” </a:t>
            </a:r>
            <a:r>
              <a:rPr lang="zh-CN" altLang="en-US" sz="28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格式。惟：只，只是。“是”“之”是提宾的标志，不译。</a:t>
            </a:r>
            <a:endParaRPr lang="zh-CN" altLang="en-US" sz="28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3324" name="Text Box 12"/>
          <p:cNvSpPr txBox="1"/>
          <p:nvPr/>
        </p:nvSpPr>
        <p:spPr>
          <a:xfrm>
            <a:off x="719138" y="4221163"/>
            <a:ext cx="9890125" cy="2000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规律三：用 “是”或“之”把宾语提到动词前，以突出强调宾语。这时的“是”或“之”只是宾语前置的标志，没有什么实在意义。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0" y="-56609"/>
            <a:ext cx="3136038" cy="76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宾语前置</a:t>
            </a:r>
            <a:endParaRPr kumimoji="0" lang="zh-CN" altLang="en-US" sz="4400" b="1" i="0" u="none" strike="noStrike" kern="1200" cap="none" spc="-30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2">
                      <a:lumMod val="75000"/>
                    </a:schemeClr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pic>
        <p:nvPicPr>
          <p:cNvPr id="37895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6413" y="193675"/>
            <a:ext cx="3903662" cy="3486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20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20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20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20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charRg st="3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0">
                                            <p:txEl>
                                              <p:charRg st="3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0">
                                            <p:txEl>
                                              <p:charRg st="3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3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3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4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4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1103313" y="981075"/>
            <a:ext cx="307022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何以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战？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0052" name="Rectangle 4"/>
          <p:cNvSpPr>
            <a:spLocks noGrp="1"/>
          </p:cNvSpPr>
          <p:nvPr>
            <p:ph idx="1"/>
          </p:nvPr>
        </p:nvSpPr>
        <p:spPr>
          <a:xfrm>
            <a:off x="365125" y="3594100"/>
            <a:ext cx="11042650" cy="3816350"/>
          </a:xfrm>
          <a:ln/>
        </p:spPr>
        <p:txBody>
          <a:bodyPr wrap="square" lIns="91440" tIns="45720" rIns="91440" bIns="45720" anchor="t"/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规律四：介词的宾语前置，介词的宾语有时会置于介词前，形成介词的宾语前置。</a:t>
            </a:r>
            <a:r>
              <a:rPr lang="zh-CN" altLang="en-US" sz="3200" b="1" dirty="0">
                <a:solidFill>
                  <a:srgbClr val="FF0000"/>
                </a:solidFill>
              </a:rPr>
              <a:t>介词宾语前置还有一种情况，就是方位词、时间词作宾语时，有时也前置；例如：“亚父南向坐。”（</a:t>
            </a:r>
            <a:r>
              <a:rPr lang="en-US" altLang="zh-CN" sz="3200" b="1" dirty="0">
                <a:solidFill>
                  <a:srgbClr val="FF0000"/>
                </a:solidFill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</a:rPr>
              <a:t>史记．项羽本记</a:t>
            </a:r>
            <a:r>
              <a:rPr lang="en-US" altLang="zh-CN" sz="3200" b="1" dirty="0">
                <a:solidFill>
                  <a:srgbClr val="FF0000"/>
                </a:solidFill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</a:rPr>
              <a:t>）意思是“亚父面向南坐。”</a:t>
            </a:r>
            <a:r>
              <a:rPr lang="zh-CN" altLang="en-US" sz="3200" b="1" dirty="0">
                <a:solidFill>
                  <a:srgbClr val="CC3300"/>
                </a:solidFill>
              </a:rPr>
              <a:t> </a:t>
            </a:r>
            <a:endParaRPr lang="zh-CN" altLang="en-US" sz="3200" b="1" dirty="0">
              <a:solidFill>
                <a:srgbClr val="CC3300"/>
              </a:solidFill>
            </a:endParaRPr>
          </a:p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endParaRPr lang="en-US" altLang="zh-CN" sz="3200" b="1" dirty="0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20485" name="Rectangle 5"/>
          <p:cNvSpPr>
            <a:spLocks noRot="1"/>
          </p:cNvSpPr>
          <p:nvPr/>
        </p:nvSpPr>
        <p:spPr>
          <a:xfrm>
            <a:off x="1103313" y="2133600"/>
            <a:ext cx="5087937" cy="431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、项王项伯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东向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坐。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6" name="Rectangle 9"/>
          <p:cNvSpPr/>
          <p:nvPr/>
        </p:nvSpPr>
        <p:spPr>
          <a:xfrm>
            <a:off x="1103313" y="1557338"/>
            <a:ext cx="5665787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、微斯人，吾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谁与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归？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0" y="-56609"/>
            <a:ext cx="3136038" cy="76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宾语前置</a:t>
            </a:r>
            <a:endParaRPr kumimoji="0" lang="zh-CN" altLang="en-US" sz="4400" b="1" i="0" u="none" strike="noStrike" kern="1200" cap="none" spc="-30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2">
                      <a:lumMod val="75000"/>
                    </a:schemeClr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04100" y="1577975"/>
            <a:ext cx="430053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疑问代词作介词的宾语</a:t>
            </a:r>
            <a:endParaRPr lang="zh-CN" altLang="en-US" sz="3200" b="1" dirty="0">
              <a:solidFill>
                <a:srgbClr val="0070C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7313" y="2133600"/>
            <a:ext cx="75866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介词的宾语是方位词，放介词前，向东。</a:t>
            </a:r>
            <a:endParaRPr lang="zh-CN" altLang="en-US" sz="3200" b="1" dirty="0">
              <a:solidFill>
                <a:srgbClr val="0070C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36650" y="2800350"/>
            <a:ext cx="32956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4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、全石以为底。</a:t>
            </a:r>
            <a:endParaRPr lang="zh-CN" altLang="en-US" sz="32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06863" y="2674938"/>
            <a:ext cx="7999412" cy="1077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介词的宾语不是疑问代词，但为了强调它，</a:t>
            </a:r>
            <a:endParaRPr lang="en-US" altLang="zh-CN" sz="3200" b="1" dirty="0">
              <a:solidFill>
                <a:srgbClr val="0070C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3200" b="1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也放在介词前，以全石。</a:t>
            </a:r>
            <a:endParaRPr lang="zh-CN" altLang="en-US" sz="3200" b="1" dirty="0">
              <a:solidFill>
                <a:srgbClr val="0070C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38922" name="TextBox 1"/>
          <p:cNvSpPr txBox="1"/>
          <p:nvPr/>
        </p:nvSpPr>
        <p:spPr>
          <a:xfrm>
            <a:off x="1338263" y="611188"/>
            <a:ext cx="4133850" cy="5857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归纳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下列句子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的特点：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892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0313" y="-762000"/>
            <a:ext cx="3903662" cy="3486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0052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0052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0052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130052" grpId="0" build="p"/>
      <p:bldP spid="20485" grpId="0"/>
      <p:bldP spid="20486" grpId="0"/>
      <p:bldP spid="4" grpId="0"/>
      <p:bldP spid="5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4" name="Text Box 2"/>
          <p:cNvSpPr txBox="1"/>
          <p:nvPr/>
        </p:nvSpPr>
        <p:spPr>
          <a:xfrm>
            <a:off x="527050" y="1557338"/>
            <a:ext cx="1142523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、疑问句中疑问代词作宾语时，宾语前置。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1075" name="Text Box 3"/>
          <p:cNvSpPr txBox="1"/>
          <p:nvPr/>
        </p:nvSpPr>
        <p:spPr>
          <a:xfrm>
            <a:off x="527050" y="2633663"/>
            <a:ext cx="1108868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、否定句中代词作宾语时，宾语前置。</a:t>
            </a:r>
            <a:r>
              <a:rPr lang="zh-CN" altLang="en-US" sz="32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1076" name="Text Box 4"/>
          <p:cNvSpPr txBox="1"/>
          <p:nvPr/>
        </p:nvSpPr>
        <p:spPr>
          <a:xfrm>
            <a:off x="912813" y="3716338"/>
            <a:ext cx="10752137" cy="1570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3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、用“之”或“是”把宾语提取到动词前，以突出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强调宾语。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1077" name="Text Box 5"/>
          <p:cNvSpPr txBox="1"/>
          <p:nvPr/>
        </p:nvSpPr>
        <p:spPr>
          <a:xfrm>
            <a:off x="814388" y="5394325"/>
            <a:ext cx="1067911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、介词宾语，有时也放在介词的前面。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Text Box 6"/>
          <p:cNvSpPr txBox="1"/>
          <p:nvPr/>
        </p:nvSpPr>
        <p:spPr>
          <a:xfrm>
            <a:off x="623888" y="836613"/>
            <a:ext cx="104648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宾语前置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94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6413" y="193675"/>
            <a:ext cx="3903662" cy="3486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5" grpId="0"/>
      <p:bldP spid="131076" grpId="0"/>
      <p:bldP spid="13107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038" y="3779838"/>
            <a:ext cx="3078162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0" y="-150812"/>
            <a:ext cx="3078163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30222" t="13332" r="26222" b="52444"/>
          <a:stretch>
            <a:fillRect/>
          </a:stretch>
        </p:blipFill>
        <p:spPr>
          <a:xfrm>
            <a:off x="9432925" y="122238"/>
            <a:ext cx="2484438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2500313" y="927100"/>
            <a:ext cx="7604125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en-US" altLang="zh-CN" sz="5400" b="1" dirty="0"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定语后置</a:t>
            </a:r>
            <a:r>
              <a:rPr lang="zh-CN" altLang="en-US" sz="5400" b="1" dirty="0"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endParaRPr lang="zh-CN" altLang="en-US" sz="5400" b="1" dirty="0">
              <a:solidFill>
                <a:srgbClr val="FF0000"/>
              </a:solidFill>
              <a:latin typeface="方正流行体简体"/>
              <a:ea typeface="方正流行体简体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rcRect l="42889" t="31557" r="37778" b="49556"/>
          <a:stretch>
            <a:fillRect/>
          </a:stretch>
        </p:blipFill>
        <p:spPr>
          <a:xfrm>
            <a:off x="9432925" y="-1890712"/>
            <a:ext cx="1341438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38" y="3255963"/>
            <a:ext cx="38862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 l="27026" t="20250" r="24590" b="40004"/>
          <a:stretch>
            <a:fillRect/>
          </a:stretch>
        </p:blipFill>
        <p:spPr>
          <a:xfrm>
            <a:off x="882650" y="852488"/>
            <a:ext cx="846138" cy="66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3"/>
          <p:cNvSpPr txBox="1"/>
          <p:nvPr/>
        </p:nvSpPr>
        <p:spPr>
          <a:xfrm>
            <a:off x="638175" y="2074863"/>
            <a:ext cx="10945813" cy="5067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         </a:t>
            </a:r>
            <a:endParaRPr lang="zh-CN" altLang="en-US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        在现代汉语中，定语是修饰和限制名词的，一般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放在中心词前 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。在文言文中 ，有时为了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强调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定语所表现的内容或使语气流畅，定语也可以放在中心词后。</a:t>
            </a:r>
            <a:endParaRPr lang="zh-CN" altLang="en-US" sz="32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1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charRg st="10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4"/>
          <p:cNvSpPr>
            <a:spLocks noGrp="1" noRot="1"/>
          </p:cNvSpPr>
          <p:nvPr>
            <p:ph type="title"/>
          </p:nvPr>
        </p:nvSpPr>
        <p:spPr>
          <a:xfrm>
            <a:off x="622300" y="1060450"/>
            <a:ext cx="5027613" cy="1728788"/>
          </a:xfrm>
          <a:ln/>
        </p:spPr>
        <p:txBody>
          <a:bodyPr wrap="square" lIns="91440" tIns="45720" rIns="91440" bIns="45720" anchor="ctr"/>
          <a:p>
            <a:pPr lvl="0" eaLnBrk="1" hangingPunct="1"/>
            <a:r>
              <a:rPr lang="en-US" altLang="zh-CN" sz="32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r>
              <a:rPr lang="zh-CN" altLang="en-US" sz="32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、有亭翼然临于泉上者。</a:t>
            </a:r>
            <a:br>
              <a:rPr lang="zh-CN" altLang="en-US" sz="3200" b="1" dirty="0">
                <a:latin typeface="华文宋体" panose="02010600040101010101" pitchFamily="2" charset="-122"/>
                <a:ea typeface="华文宋体" panose="02010600040101010101" pitchFamily="2" charset="-122"/>
              </a:rPr>
            </a:br>
            <a:r>
              <a:rPr lang="en-US" altLang="zh-CN" sz="32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r>
              <a:rPr lang="zh-CN" altLang="en-US" sz="32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、村中少年好事者</a:t>
            </a:r>
            <a:br>
              <a:rPr lang="zh-CN" altLang="en-US" sz="3200" b="1" dirty="0">
                <a:latin typeface="华文宋体" panose="02010600040101010101" pitchFamily="2" charset="-122"/>
                <a:ea typeface="华文宋体" panose="02010600040101010101" pitchFamily="2" charset="-122"/>
              </a:rPr>
            </a:br>
            <a:r>
              <a:rPr lang="en-US" altLang="zh-CN" sz="32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3</a:t>
            </a:r>
            <a:r>
              <a:rPr lang="zh-CN" altLang="en-US" sz="32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、求人可使报秦者</a:t>
            </a:r>
            <a:r>
              <a:rPr lang="zh-CN" altLang="en-US" sz="3200" dirty="0">
                <a:latin typeface="华文宋体" panose="02010600040101010101" pitchFamily="2" charset="-122"/>
                <a:ea typeface="华文宋体" panose="02010600040101010101" pitchFamily="2" charset="-122"/>
              </a:rPr>
              <a:t> </a:t>
            </a:r>
            <a:endParaRPr lang="zh-CN" altLang="en-US" sz="32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6235700" y="1155700"/>
            <a:ext cx="5422900" cy="2554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格式一：中心词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定语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这种格式的“者”，相当于结构助词“的”。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Text Box 8"/>
          <p:cNvSpPr txBox="1"/>
          <p:nvPr/>
        </p:nvSpPr>
        <p:spPr>
          <a:xfrm>
            <a:off x="1117600" y="3308350"/>
            <a:ext cx="4927600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、马之千里者 。</a:t>
            </a:r>
            <a:b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</a:br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、僧之富者不能至。 </a:t>
            </a:r>
            <a:b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</a:br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、石之铿然有声者。</a:t>
            </a:r>
            <a:endParaRPr lang="zh-CN" altLang="en-US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0729" name="Text Box 9"/>
          <p:cNvSpPr txBox="1"/>
          <p:nvPr/>
        </p:nvSpPr>
        <p:spPr>
          <a:xfrm>
            <a:off x="5194300" y="3438525"/>
            <a:ext cx="6997700" cy="2062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格式二：中心词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定语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者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“之”和“者”都是辅助表示定语后置的结构助词，无实义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  <a:p>
            <a:pPr lvl="0"/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0" y="-56609"/>
            <a:ext cx="3136038" cy="76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定语后置</a:t>
            </a:r>
            <a:endParaRPr kumimoji="0" lang="zh-CN" altLang="en-US" sz="4400" b="1" i="0" u="none" strike="noStrike" kern="1200" cap="none" spc="-30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2">
                      <a:lumMod val="75000"/>
                    </a:schemeClr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pic>
        <p:nvPicPr>
          <p:cNvPr id="41990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42513" y="3709988"/>
            <a:ext cx="2071687" cy="324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charRg st="1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7">
                                            <p:txEl>
                                              <p:charRg st="1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7">
                                            <p:txEl>
                                              <p:charRg st="1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charRg st="4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7">
                                            <p:txEl>
                                              <p:charRg st="4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7">
                                            <p:txEl>
                                              <p:charRg st="4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charRg st="1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9">
                                            <p:txEl>
                                              <p:charRg st="1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9">
                                            <p:txEl>
                                              <p:charRg st="1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4" name="Text Box 6"/>
          <p:cNvSpPr txBox="1"/>
          <p:nvPr/>
        </p:nvSpPr>
        <p:spPr>
          <a:xfrm>
            <a:off x="6210300" y="1039813"/>
            <a:ext cx="5899150" cy="1077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格式三：中心词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定语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5" name="Text Box 7"/>
          <p:cNvSpPr txBox="1"/>
          <p:nvPr/>
        </p:nvSpPr>
        <p:spPr>
          <a:xfrm>
            <a:off x="53975" y="3141663"/>
            <a:ext cx="5849938" cy="1077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缙绅（士大夫）而能不易其志者，四海之大，有几人欤？</a:t>
            </a:r>
            <a:endParaRPr lang="zh-CN" altLang="en-US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2776" name="Text Box 8"/>
          <p:cNvSpPr txBox="1"/>
          <p:nvPr/>
        </p:nvSpPr>
        <p:spPr>
          <a:xfrm>
            <a:off x="6210300" y="3325813"/>
            <a:ext cx="61404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格式四：中心词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定语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者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2777" name="Text Box 9"/>
          <p:cNvSpPr txBox="1"/>
          <p:nvPr/>
        </p:nvSpPr>
        <p:spPr>
          <a:xfrm>
            <a:off x="912813" y="620713"/>
            <a:ext cx="5297487" cy="1570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、蚓无爪牙之利，筋骨之强。 </a:t>
            </a:r>
            <a:b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</a:br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、居庙堂之高则忧其民，</a:t>
            </a:r>
            <a:b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</a:br>
            <a:r>
              <a:rPr lang="en-US" altLang="zh-CN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、处江湖之远则忧其君</a:t>
            </a:r>
            <a:r>
              <a:rPr lang="zh-CN" altLang="en-US" sz="3200" dirty="0"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0" y="-56609"/>
            <a:ext cx="3136038" cy="76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定语后置</a:t>
            </a:r>
            <a:endParaRPr kumimoji="0" lang="zh-CN" altLang="en-US" sz="4400" b="1" i="0" u="none" strike="noStrike" kern="1200" cap="none" spc="-30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2">
                      <a:lumMod val="75000"/>
                    </a:schemeClr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75" y="4841875"/>
            <a:ext cx="9961563" cy="1077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、通计一舟，为人五，为（刻）窗八。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、我持白璧一双，欲献项王；玉斗一双，欲与亚父。 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83463" y="4425950"/>
            <a:ext cx="4725987" cy="1077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格式五：中心词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数量词</a:t>
            </a:r>
            <a:endParaRPr lang="en-US" altLang="zh-CN" sz="32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数量词，作定语。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7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7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3"/>
          <p:cNvSpPr>
            <a:spLocks noGrp="1"/>
          </p:cNvSpPr>
          <p:nvPr>
            <p:ph idx="1"/>
          </p:nvPr>
        </p:nvSpPr>
        <p:spPr>
          <a:xfrm>
            <a:off x="838200" y="1050925"/>
            <a:ext cx="10515600" cy="5126038"/>
          </a:xfrm>
          <a:ln/>
        </p:spPr>
        <p:txBody>
          <a:bodyPr wrap="square" lIns="91440" tIns="45720" rIns="91440" bIns="45720" anchor="t"/>
          <a:p>
            <a:pPr algn="ctr" eaLnBrk="1" hangingPunct="1">
              <a:buNone/>
            </a:pPr>
            <a:r>
              <a:rPr lang="en-US" altLang="zh-CN" sz="3600" b="1" dirty="0"/>
              <a:t>        </a:t>
            </a:r>
            <a:r>
              <a:rPr lang="zh-CN" altLang="en-US" sz="3600" b="1" dirty="0">
                <a:solidFill>
                  <a:srgbClr val="FF0000"/>
                </a:solidFill>
              </a:rPr>
              <a:t>定语后置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1582738" y="2492375"/>
            <a:ext cx="8737600" cy="3416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、中心词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定语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、中心词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定语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、中心词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之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定语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、中心词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定语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、中心词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数量词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en-US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4035" name="图片 3"/>
          <p:cNvPicPr>
            <a:picLocks noChangeAspect="1"/>
          </p:cNvPicPr>
          <p:nvPr/>
        </p:nvPicPr>
        <p:blipFill>
          <a:blip r:embed="rId1"/>
          <a:srcRect t="28000" r="74667" b="27110"/>
          <a:stretch>
            <a:fillRect/>
          </a:stretch>
        </p:blipFill>
        <p:spPr>
          <a:xfrm>
            <a:off x="0" y="3779838"/>
            <a:ext cx="1736725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9429" t="38884" r="17035" b="20508"/>
          <a:stretch>
            <a:fillRect/>
          </a:stretch>
        </p:blipFill>
        <p:spPr>
          <a:xfrm>
            <a:off x="8932863" y="0"/>
            <a:ext cx="3505200" cy="2239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4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604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604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604">
                                            <p:txEl>
                                              <p:charRg st="4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038" y="3779838"/>
            <a:ext cx="3078162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0" y="-150812"/>
            <a:ext cx="3078163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30222" t="13332" r="26222" b="52444"/>
          <a:stretch>
            <a:fillRect/>
          </a:stretch>
        </p:blipFill>
        <p:spPr>
          <a:xfrm>
            <a:off x="9432925" y="122238"/>
            <a:ext cx="2484438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2500313" y="927100"/>
            <a:ext cx="7604125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en-US" altLang="zh-CN" sz="5400" b="1" dirty="0"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状语后置</a:t>
            </a:r>
            <a:r>
              <a:rPr lang="zh-CN" altLang="en-US" sz="5400" b="1" dirty="0"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endParaRPr lang="zh-CN" altLang="en-US" sz="5400" b="1" dirty="0">
              <a:solidFill>
                <a:srgbClr val="FF0000"/>
              </a:solidFill>
              <a:latin typeface="方正流行体简体"/>
              <a:ea typeface="方正流行体简体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rcRect l="42889" t="31557" r="37778" b="49556"/>
          <a:stretch>
            <a:fillRect/>
          </a:stretch>
        </p:blipFill>
        <p:spPr>
          <a:xfrm>
            <a:off x="9432925" y="-1890712"/>
            <a:ext cx="1341438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38" y="3255963"/>
            <a:ext cx="38862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3"/>
          <p:cNvSpPr txBox="1"/>
          <p:nvPr/>
        </p:nvSpPr>
        <p:spPr>
          <a:xfrm>
            <a:off x="971550" y="1544638"/>
            <a:ext cx="10945813" cy="5067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         </a:t>
            </a:r>
            <a:endParaRPr lang="zh-CN" altLang="en-US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228600" lvl="0" indent="-228600">
              <a:lnSpc>
                <a:spcPct val="90000"/>
              </a:lnSpc>
            </a:pP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         现代汉语中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状语置于谓语之前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，若置于谓语之后便是补语。但在文言文中，处于补语的成分往往要以状语来理解。这类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补语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按现代汉语习惯是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放在谓语动词前作状语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的。所以，翻译的时候就把它作了状语，因此有人称它作“状语后置”，或“介词结构后置”。</a:t>
            </a:r>
            <a:endParaRPr lang="zh-CN" altLang="en-US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标志性介词： 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以、于、乎</a:t>
            </a:r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(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相当“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于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”</a:t>
            </a:r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)</a:t>
            </a:r>
            <a:endParaRPr lang="zh-CN" altLang="en-US" sz="32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45064" name="TextBox 1"/>
          <p:cNvSpPr txBox="1"/>
          <p:nvPr/>
        </p:nvSpPr>
        <p:spPr>
          <a:xfrm>
            <a:off x="901700" y="774700"/>
            <a:ext cx="749300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三</a:t>
            </a:r>
            <a:endParaRPr lang="zh-CN" altLang="en-US" sz="44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1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charRg st="10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134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0">
                                            <p:txEl>
                                              <p:charRg st="134" end="1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Rectangle 3"/>
          <p:cNvSpPr>
            <a:spLocks noGrp="1"/>
          </p:cNvSpPr>
          <p:nvPr>
            <p:ph type="body"/>
          </p:nvPr>
        </p:nvSpPr>
        <p:spPr>
          <a:xfrm>
            <a:off x="0" y="1989138"/>
            <a:ext cx="2446338" cy="647700"/>
          </a:xfrm>
          <a:ln/>
        </p:spPr>
        <p:txBody>
          <a:bodyPr wrap="square" lIns="91440" tIns="45720" rIns="91440" bIns="45720" anchor="t"/>
          <a:p>
            <a:pPr lvl="0" eaLnBrk="1" hangingPunct="1">
              <a:lnSpc>
                <a:spcPct val="80000"/>
              </a:lnSpc>
              <a:buNone/>
            </a:pPr>
            <a:r>
              <a:rPr lang="en-US" altLang="zh-CN" sz="2400" b="1" dirty="0">
                <a:solidFill>
                  <a:srgbClr val="0000FF"/>
                </a:solidFill>
              </a:rPr>
              <a:t>﹝</a:t>
            </a:r>
            <a:r>
              <a:rPr lang="zh-CN" altLang="en-US" sz="2400" b="1" dirty="0">
                <a:solidFill>
                  <a:srgbClr val="0000FF"/>
                </a:solidFill>
              </a:rPr>
              <a:t>状</a:t>
            </a:r>
            <a:r>
              <a:rPr lang="en-US" altLang="zh-CN" sz="2400" b="1" dirty="0">
                <a:solidFill>
                  <a:srgbClr val="0000FF"/>
                </a:solidFill>
              </a:rPr>
              <a:t>﹞</a:t>
            </a:r>
            <a:r>
              <a:rPr lang="zh-CN" altLang="en-US" sz="2400" b="1" dirty="0">
                <a:solidFill>
                  <a:srgbClr val="0000FF"/>
                </a:solidFill>
              </a:rPr>
              <a:t>地 ，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7892" name="Rectangle 4"/>
          <p:cNvSpPr/>
          <p:nvPr/>
        </p:nvSpPr>
        <p:spPr>
          <a:xfrm>
            <a:off x="1871663" y="2133600"/>
            <a:ext cx="163195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主语</a:t>
            </a:r>
            <a:endParaRPr lang="zh-CN" altLang="en-US" sz="3200" b="1" u="sng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Rectangle 5"/>
          <p:cNvSpPr/>
          <p:nvPr/>
        </p:nvSpPr>
        <p:spPr>
          <a:xfrm>
            <a:off x="5135563" y="2133600"/>
            <a:ext cx="2111375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200" b="1" u="sng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谓语</a:t>
            </a:r>
            <a:endParaRPr lang="zh-CN" altLang="en-US" sz="3200" b="1" u="sng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4" name="Rectangle 6"/>
          <p:cNvSpPr/>
          <p:nvPr/>
        </p:nvSpPr>
        <p:spPr>
          <a:xfrm>
            <a:off x="6672263" y="1989138"/>
            <a:ext cx="2206625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〈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补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〉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</a:rPr>
              <a:t>得</a:t>
            </a:r>
            <a:endParaRPr lang="zh-CN" altLang="en-US" sz="24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8591550" y="2205038"/>
            <a:ext cx="21129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+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宾语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7896" name="Rectangle 8"/>
          <p:cNvSpPr/>
          <p:nvPr/>
        </p:nvSpPr>
        <p:spPr>
          <a:xfrm>
            <a:off x="-241300" y="2492375"/>
            <a:ext cx="21590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﹙</a:t>
            </a:r>
            <a:r>
              <a:rPr lang="zh-CN" altLang="en-US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定</a:t>
            </a:r>
            <a:r>
              <a:rPr lang="en-US" altLang="zh-CN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﹚</a:t>
            </a:r>
            <a: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的</a:t>
            </a:r>
            <a:endParaRPr lang="zh-CN" altLang="en-US" sz="24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Rectangle 9"/>
          <p:cNvSpPr/>
          <p:nvPr/>
        </p:nvSpPr>
        <p:spPr>
          <a:xfrm>
            <a:off x="3214688" y="2133600"/>
            <a:ext cx="24003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﹝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状</a:t>
            </a: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﹞</a:t>
            </a:r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地</a:t>
            </a:r>
            <a:endParaRPr lang="zh-CN" altLang="en-US" sz="24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Rectangle 10"/>
          <p:cNvSpPr/>
          <p:nvPr/>
        </p:nvSpPr>
        <p:spPr>
          <a:xfrm>
            <a:off x="6672263" y="2708275"/>
            <a:ext cx="21590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﹙</a:t>
            </a:r>
            <a:r>
              <a:rPr lang="zh-CN" altLang="en-US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定</a:t>
            </a:r>
            <a:r>
              <a:rPr lang="en-US" altLang="zh-CN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﹚</a:t>
            </a:r>
            <a: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的</a:t>
            </a:r>
            <a:endParaRPr lang="zh-CN" altLang="en-US" sz="24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Rectangle 11"/>
          <p:cNvSpPr/>
          <p:nvPr/>
        </p:nvSpPr>
        <p:spPr>
          <a:xfrm>
            <a:off x="9983788" y="2133600"/>
            <a:ext cx="2208212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〈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补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〉</a:t>
            </a:r>
            <a:r>
              <a: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</a:rPr>
              <a:t>得</a:t>
            </a:r>
            <a:endParaRPr lang="zh-CN" altLang="en-US" sz="24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090" name="Rectangle 13"/>
          <p:cNvSpPr/>
          <p:nvPr/>
        </p:nvSpPr>
        <p:spPr>
          <a:xfrm>
            <a:off x="4368800" y="4724400"/>
            <a:ext cx="2208213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spcBef>
                <a:spcPct val="20000"/>
              </a:spcBef>
            </a:pP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091" name="WordArt 15"/>
          <p:cNvSpPr/>
          <p:nvPr/>
        </p:nvSpPr>
        <p:spPr>
          <a:xfrm>
            <a:off x="3695700" y="404813"/>
            <a:ext cx="3657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panose="02010800040101010101" charset="0"/>
                <a:ea typeface="华文新魏" panose="02010800040101010101" charset="0"/>
              </a:rPr>
              <a:t>状语后置</a:t>
            </a:r>
            <a:endParaRPr lang="zh-CN" altLang="en-US" sz="5400" b="1">
              <a:ln w="19050" cap="flat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panose="02010800040101010101" charset="0"/>
              <a:ea typeface="华文新魏" panose="02010800040101010101" charset="0"/>
            </a:endParaRPr>
          </a:p>
        </p:txBody>
      </p:sp>
      <p:sp>
        <p:nvSpPr>
          <p:cNvPr id="46092" name="Line 17"/>
          <p:cNvSpPr/>
          <p:nvPr/>
        </p:nvSpPr>
        <p:spPr>
          <a:xfrm>
            <a:off x="3983038" y="2708275"/>
            <a:ext cx="0" cy="1584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6093" name="Line 18"/>
          <p:cNvSpPr/>
          <p:nvPr/>
        </p:nvSpPr>
        <p:spPr>
          <a:xfrm flipV="1">
            <a:off x="3983038" y="4221163"/>
            <a:ext cx="2881312" cy="714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6094" name="Line 20"/>
          <p:cNvSpPr/>
          <p:nvPr/>
        </p:nvSpPr>
        <p:spPr>
          <a:xfrm flipH="1" flipV="1">
            <a:off x="6769100" y="2708275"/>
            <a:ext cx="95250" cy="15128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7909" name="Rectangle 21"/>
          <p:cNvSpPr/>
          <p:nvPr/>
        </p:nvSpPr>
        <p:spPr>
          <a:xfrm>
            <a:off x="3790950" y="4724400"/>
            <a:ext cx="265588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（状语后置）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46096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1550" y="-352425"/>
            <a:ext cx="3903663" cy="348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7" name="图片 2"/>
          <p:cNvPicPr>
            <a:picLocks noChangeAspect="1"/>
          </p:cNvPicPr>
          <p:nvPr/>
        </p:nvPicPr>
        <p:blipFill>
          <a:blip r:embed="rId2"/>
          <a:srcRect l="13403"/>
          <a:stretch>
            <a:fillRect/>
          </a:stretch>
        </p:blipFill>
        <p:spPr>
          <a:xfrm>
            <a:off x="7859713" y="3968750"/>
            <a:ext cx="4332287" cy="271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89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8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8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  <p:bldP spid="37895" grpId="0"/>
      <p:bldP spid="37898" grpId="0"/>
      <p:bldP spid="37899" grpId="0"/>
      <p:bldP spid="379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038" y="3779838"/>
            <a:ext cx="3078162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" y="1828800"/>
            <a:ext cx="3078163" cy="3078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30222" t="13332" r="26222" b="52444"/>
          <a:stretch>
            <a:fillRect/>
          </a:stretch>
        </p:blipFill>
        <p:spPr>
          <a:xfrm>
            <a:off x="9250363" y="852488"/>
            <a:ext cx="2484437" cy="1952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638" y="2481263"/>
            <a:ext cx="1858962" cy="177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3170238" y="2698750"/>
            <a:ext cx="7604125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zh-CN" altLang="en-US" sz="5400" b="1" dirty="0">
                <a:solidFill>
                  <a:srgbClr val="FF0000"/>
                </a:solidFill>
                <a:latin typeface="方正流行体简体"/>
                <a:ea typeface="方正流行体简体"/>
              </a:rPr>
              <a:t>判断句</a:t>
            </a:r>
            <a:endParaRPr lang="zh-CN" altLang="en-US" sz="5400" b="1" dirty="0">
              <a:solidFill>
                <a:srgbClr val="FF0000"/>
              </a:solidFill>
              <a:latin typeface="方正流行体简体"/>
              <a:ea typeface="方正流行体简体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rcRect l="42889" t="31557" r="37778" b="49556"/>
          <a:stretch>
            <a:fillRect/>
          </a:stretch>
        </p:blipFill>
        <p:spPr>
          <a:xfrm>
            <a:off x="881063" y="157163"/>
            <a:ext cx="1341437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1338" y="3255963"/>
            <a:ext cx="3886200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idx="1"/>
          </p:nvPr>
        </p:nvSpPr>
        <p:spPr>
          <a:xfrm>
            <a:off x="0" y="1268413"/>
            <a:ext cx="12865100" cy="4392612"/>
          </a:xfrm>
          <a:ln/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3200" b="1" dirty="0"/>
              <a:t>1</a:t>
            </a:r>
            <a:r>
              <a:rPr lang="zh-CN" altLang="en-US" sz="3200" b="1" dirty="0"/>
              <a:t>、私见张良，具告</a:t>
            </a:r>
            <a:r>
              <a:rPr lang="zh-CN" altLang="en-US" sz="3200" b="1" dirty="0">
                <a:solidFill>
                  <a:srgbClr val="0000FF"/>
                </a:solidFill>
              </a:rPr>
              <a:t>以</a:t>
            </a:r>
            <a:r>
              <a:rPr lang="zh-CN" altLang="en-US" sz="3200" b="1" dirty="0"/>
              <a:t>事。</a:t>
            </a:r>
            <a:r>
              <a:rPr lang="en-US" altLang="zh-CN" sz="3200" b="1" dirty="0">
                <a:solidFill>
                  <a:srgbClr val="0000FF"/>
                </a:solidFill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</a:rPr>
              <a:t>鸿门宴</a:t>
            </a:r>
            <a:r>
              <a:rPr lang="en-US" altLang="zh-CN" sz="3200" b="1" dirty="0">
                <a:solidFill>
                  <a:srgbClr val="0000FF"/>
                </a:solidFill>
              </a:rPr>
              <a:t>》</a:t>
            </a:r>
            <a:endParaRPr lang="en-US" altLang="zh-CN" sz="32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                                     </a:t>
            </a:r>
            <a:r>
              <a:rPr lang="zh-CN" altLang="zh-CN" sz="3200" b="1" dirty="0">
                <a:solidFill>
                  <a:srgbClr val="FF0000"/>
                </a:solidFill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</a:rPr>
              <a:t>以</a:t>
            </a:r>
            <a:r>
              <a:rPr lang="zh-CN" altLang="en-US" sz="3200" b="1" dirty="0"/>
              <a:t>事</a:t>
            </a:r>
            <a:r>
              <a:rPr lang="zh-CN" altLang="zh-CN" sz="3200" b="1" dirty="0">
                <a:solidFill>
                  <a:srgbClr val="FF0000"/>
                </a:solidFill>
              </a:rPr>
              <a:t>】</a:t>
            </a:r>
            <a:r>
              <a:rPr lang="zh-CN" altLang="en-US" sz="3200" b="1" dirty="0"/>
              <a:t>具告</a:t>
            </a:r>
            <a:endParaRPr lang="en-US" altLang="zh-CN" sz="3200" b="1" dirty="0"/>
          </a:p>
          <a:p>
            <a:pPr eaLnBrk="1" hangingPunct="1">
              <a:buNone/>
            </a:pPr>
            <a:r>
              <a:rPr lang="zh-CN" altLang="en-US" sz="3200" b="1" dirty="0"/>
              <a:t>                             </a:t>
            </a:r>
            <a:endParaRPr lang="en-US" altLang="zh-CN" sz="3200" b="1" dirty="0"/>
          </a:p>
          <a:p>
            <a:pPr eaLnBrk="1" hangingPunct="1">
              <a:buNone/>
            </a:pPr>
            <a:r>
              <a:rPr lang="en-US" altLang="zh-CN" sz="3200" b="1" dirty="0">
                <a:solidFill>
                  <a:srgbClr val="0000FF"/>
                </a:solidFill>
              </a:rPr>
              <a:t>                                                     </a:t>
            </a:r>
            <a:endParaRPr lang="en-US" altLang="zh-CN" sz="32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en-US" altLang="zh-CN" sz="3200" dirty="0"/>
              <a:t>2</a:t>
            </a:r>
            <a:r>
              <a:rPr lang="zh-CN" altLang="en-US" sz="3200" dirty="0"/>
              <a:t>、</a:t>
            </a:r>
            <a:r>
              <a:rPr lang="zh-CN" altLang="en-US" sz="3200" b="1" dirty="0"/>
              <a:t>具</a:t>
            </a:r>
            <a:r>
              <a:rPr lang="zh-CN" altLang="en-US" sz="3200" b="1" dirty="0">
                <a:solidFill>
                  <a:srgbClr val="0000FF"/>
                </a:solidFill>
              </a:rPr>
              <a:t>以</a:t>
            </a:r>
            <a:r>
              <a:rPr lang="zh-CN" altLang="en-US" sz="3200" b="1" dirty="0"/>
              <a:t>沛公言报项王。 </a:t>
            </a:r>
            <a:r>
              <a:rPr lang="en-US" altLang="zh-CN" sz="3200" b="1" dirty="0">
                <a:solidFill>
                  <a:srgbClr val="0000FF"/>
                </a:solidFill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</a:rPr>
              <a:t>鸿门宴</a:t>
            </a:r>
            <a:r>
              <a:rPr lang="en-US" altLang="zh-CN" sz="3200" b="1" dirty="0">
                <a:solidFill>
                  <a:srgbClr val="0000FF"/>
                </a:solidFill>
              </a:rPr>
              <a:t>》</a:t>
            </a:r>
            <a:endParaRPr lang="en-US" altLang="zh-CN" sz="32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en-US" altLang="zh-CN" sz="3200" b="1" dirty="0">
                <a:solidFill>
                  <a:srgbClr val="0000FF"/>
                </a:solidFill>
              </a:rPr>
              <a:t>                                     </a:t>
            </a:r>
            <a:r>
              <a:rPr lang="zh-CN" altLang="zh-CN" sz="3200" b="1" dirty="0">
                <a:solidFill>
                  <a:srgbClr val="FF0000"/>
                </a:solidFill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</a:rPr>
              <a:t>以</a:t>
            </a:r>
            <a:r>
              <a:rPr lang="zh-CN" altLang="en-US" sz="3200" b="1" dirty="0"/>
              <a:t>沛公言</a:t>
            </a:r>
            <a:r>
              <a:rPr lang="zh-CN" altLang="zh-CN" sz="3200" b="1" dirty="0">
                <a:solidFill>
                  <a:srgbClr val="FF0000"/>
                </a:solidFill>
              </a:rPr>
              <a:t>】</a:t>
            </a:r>
            <a:r>
              <a:rPr lang="zh-CN" altLang="en-US" sz="3200" b="1" dirty="0"/>
              <a:t>具报项王</a:t>
            </a:r>
            <a:endParaRPr lang="en-US" altLang="zh-CN" sz="3200" b="1" dirty="0"/>
          </a:p>
          <a:p>
            <a:pPr eaLnBrk="1" hangingPunct="1">
              <a:buNone/>
            </a:pPr>
            <a:r>
              <a:rPr lang="en-US" altLang="zh-CN" sz="3200" b="1" dirty="0">
                <a:solidFill>
                  <a:srgbClr val="0000FF"/>
                </a:solidFill>
              </a:rPr>
              <a:t>                                                      </a:t>
            </a:r>
            <a:endParaRPr lang="en-US" altLang="zh-CN" sz="3200" b="1" dirty="0">
              <a:solidFill>
                <a:srgbClr val="0000FF"/>
              </a:solidFill>
            </a:endParaRPr>
          </a:p>
        </p:txBody>
      </p:sp>
      <p:sp>
        <p:nvSpPr>
          <p:cNvPr id="47106" name="Text Box 3"/>
          <p:cNvSpPr>
            <a:spLocks noGrp="1"/>
          </p:cNvSpPr>
          <p:nvPr>
            <p:ph type="title"/>
          </p:nvPr>
        </p:nvSpPr>
        <p:spPr>
          <a:xfrm>
            <a:off x="623888" y="260350"/>
            <a:ext cx="10972800" cy="1143000"/>
          </a:xfrm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</a:rPr>
              <a:t>（一）翻译下列句子，归纳句式特点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47107" name="AutoShape 4"/>
          <p:cNvSpPr/>
          <p:nvPr/>
        </p:nvSpPr>
        <p:spPr>
          <a:xfrm>
            <a:off x="2132013" y="1997075"/>
            <a:ext cx="768350" cy="177800"/>
          </a:xfrm>
          <a:prstGeom prst="rightArrow">
            <a:avLst>
              <a:gd name="adj1" fmla="val 50000"/>
              <a:gd name="adj2" fmla="val 20274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5" name="Rectangle 7"/>
          <p:cNvSpPr/>
          <p:nvPr/>
        </p:nvSpPr>
        <p:spPr>
          <a:xfrm>
            <a:off x="2179638" y="5300663"/>
            <a:ext cx="7081837" cy="590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句式特点一：谓语 </a:t>
            </a:r>
            <a:r>
              <a:rPr lang="en-US" altLang="zh-CN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 </a:t>
            </a:r>
            <a:r>
              <a:rPr lang="zh-CN" altLang="en-US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以 </a:t>
            </a:r>
            <a:r>
              <a:rPr lang="en-US" altLang="zh-CN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 </a:t>
            </a:r>
            <a:r>
              <a:rPr lang="zh-CN" altLang="en-US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后置状语</a:t>
            </a:r>
            <a:endParaRPr lang="zh-CN" altLang="en-US" sz="3600" b="1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Rectangle 8"/>
          <p:cNvSpPr/>
          <p:nvPr/>
        </p:nvSpPr>
        <p:spPr>
          <a:xfrm>
            <a:off x="1568450" y="2563813"/>
            <a:ext cx="7693025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32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私下里见张良，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把事情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全部告诉了他 </a:t>
            </a:r>
            <a:endParaRPr lang="zh-CN" altLang="en-US" sz="32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Rectangle 10"/>
          <p:cNvSpPr/>
          <p:nvPr/>
        </p:nvSpPr>
        <p:spPr>
          <a:xfrm>
            <a:off x="3130550" y="4540250"/>
            <a:ext cx="6456363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把沛公的话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详细地报告给项王 </a:t>
            </a:r>
            <a:endParaRPr lang="zh-CN" altLang="en-US" sz="32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0" y="-56609"/>
            <a:ext cx="3136038" cy="76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状语后置</a:t>
            </a:r>
            <a:endParaRPr kumimoji="0" lang="zh-CN" altLang="en-US" sz="4400" b="1" i="0" u="none" strike="noStrike" kern="1200" cap="none" spc="-30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2">
                      <a:lumMod val="75000"/>
                    </a:schemeClr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sp>
        <p:nvSpPr>
          <p:cNvPr id="47112" name="AutoShape 4"/>
          <p:cNvSpPr/>
          <p:nvPr/>
        </p:nvSpPr>
        <p:spPr>
          <a:xfrm>
            <a:off x="1911350" y="4240213"/>
            <a:ext cx="768350" cy="179387"/>
          </a:xfrm>
          <a:prstGeom prst="rightArrow">
            <a:avLst>
              <a:gd name="adj1" fmla="val 50000"/>
              <a:gd name="adj2" fmla="val 2009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47113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9463" y="0"/>
            <a:ext cx="3792537" cy="3808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charRg st="18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64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6866">
                                            <p:txEl>
                                              <p:charRg st="164" end="2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0"/>
      <p:bldP spid="717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Rectangle 2"/>
          <p:cNvSpPr>
            <a:spLocks noGrp="1"/>
          </p:cNvSpPr>
          <p:nvPr>
            <p:ph idx="1"/>
          </p:nvPr>
        </p:nvSpPr>
        <p:spPr>
          <a:xfrm>
            <a:off x="0" y="1058863"/>
            <a:ext cx="12192000" cy="5029200"/>
          </a:xfrm>
          <a:ln/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3200" b="1" dirty="0"/>
              <a:t>1</a:t>
            </a:r>
            <a:r>
              <a:rPr lang="zh-CN" altLang="en-US" sz="3200" b="1" dirty="0"/>
              <a:t>、既替余</a:t>
            </a:r>
            <a:r>
              <a:rPr lang="zh-CN" altLang="en-US" sz="3200" b="1" dirty="0">
                <a:solidFill>
                  <a:srgbClr val="0000FF"/>
                </a:solidFill>
              </a:rPr>
              <a:t>以</a:t>
            </a:r>
            <a:r>
              <a:rPr lang="zh-CN" altLang="en-US" sz="3200" b="1" dirty="0"/>
              <a:t>蕙纕兮。                           </a:t>
            </a:r>
            <a:r>
              <a:rPr lang="en-US" altLang="zh-CN" sz="3200" b="1" dirty="0">
                <a:solidFill>
                  <a:srgbClr val="0000FF"/>
                </a:solidFill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</a:rPr>
              <a:t>离骚</a:t>
            </a:r>
            <a:r>
              <a:rPr lang="en-US" altLang="zh-CN" sz="3200" b="1" dirty="0">
                <a:solidFill>
                  <a:srgbClr val="0000FF"/>
                </a:solidFill>
              </a:rPr>
              <a:t>》</a:t>
            </a:r>
            <a:endParaRPr lang="en-US" altLang="zh-CN" sz="32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endParaRPr lang="en-US" altLang="zh-CN" sz="32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endParaRPr lang="en-US" altLang="zh-CN" sz="32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en-US" altLang="zh-CN" sz="3200" b="1" dirty="0"/>
              <a:t>2</a:t>
            </a:r>
            <a:r>
              <a:rPr lang="zh-CN" altLang="en-US" sz="3200" b="1" dirty="0"/>
              <a:t>、验之</a:t>
            </a:r>
            <a:r>
              <a:rPr lang="zh-CN" altLang="en-US" sz="3200" b="1" dirty="0">
                <a:solidFill>
                  <a:srgbClr val="0000FF"/>
                </a:solidFill>
              </a:rPr>
              <a:t>以</a:t>
            </a:r>
            <a:r>
              <a:rPr lang="zh-CN" altLang="en-US" sz="3200" b="1" dirty="0"/>
              <a:t>事，合契若神。                    </a:t>
            </a:r>
            <a:r>
              <a:rPr lang="en-US" altLang="zh-CN" sz="3200" b="1" dirty="0">
                <a:solidFill>
                  <a:srgbClr val="0000FF"/>
                </a:solidFill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</a:rPr>
              <a:t>张衡传</a:t>
            </a:r>
            <a:r>
              <a:rPr lang="en-US" altLang="zh-CN" sz="3200" b="1" dirty="0">
                <a:solidFill>
                  <a:srgbClr val="0000FF"/>
                </a:solidFill>
              </a:rPr>
              <a:t>》</a:t>
            </a:r>
            <a:endParaRPr lang="en-US" altLang="zh-CN" sz="32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endParaRPr lang="en-US" altLang="zh-CN" sz="32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endParaRPr lang="en-US" altLang="zh-CN" sz="32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r>
              <a:rPr lang="en-US" altLang="zh-CN" sz="3200" b="1" dirty="0"/>
              <a:t>3</a:t>
            </a:r>
            <a:r>
              <a:rPr lang="zh-CN" altLang="en-US" sz="3200" b="1" dirty="0"/>
              <a:t>、申之</a:t>
            </a:r>
            <a:r>
              <a:rPr lang="zh-CN" altLang="en-US" sz="3200" b="1" dirty="0">
                <a:solidFill>
                  <a:srgbClr val="0000FF"/>
                </a:solidFill>
              </a:rPr>
              <a:t>以</a:t>
            </a:r>
            <a:r>
              <a:rPr lang="zh-CN" altLang="en-US" sz="3200" b="1" dirty="0"/>
              <a:t>孝悌之义。              </a:t>
            </a:r>
            <a:r>
              <a:rPr lang="en-US" altLang="zh-CN" sz="3200" b="1" dirty="0">
                <a:solidFill>
                  <a:srgbClr val="0000FF"/>
                </a:solidFill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</a:rPr>
              <a:t>寡人之于国也</a:t>
            </a:r>
            <a:r>
              <a:rPr lang="en-US" altLang="zh-CN" sz="3200" b="1" dirty="0">
                <a:solidFill>
                  <a:srgbClr val="0000FF"/>
                </a:solidFill>
              </a:rPr>
              <a:t>》</a:t>
            </a:r>
            <a:endParaRPr lang="en-US" altLang="zh-CN" sz="3200" b="1" dirty="0">
              <a:solidFill>
                <a:srgbClr val="0000FF"/>
              </a:solidFill>
            </a:endParaRPr>
          </a:p>
        </p:txBody>
      </p:sp>
      <p:sp>
        <p:nvSpPr>
          <p:cNvPr id="48130" name="Rectangle 3"/>
          <p:cNvSpPr>
            <a:spLocks noGrp="1"/>
          </p:cNvSpPr>
          <p:nvPr>
            <p:ph type="title"/>
          </p:nvPr>
        </p:nvSpPr>
        <p:spPr>
          <a:xfrm>
            <a:off x="334963" y="0"/>
            <a:ext cx="10972800" cy="1143000"/>
          </a:xfrm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0000FF"/>
                </a:solidFill>
              </a:rPr>
              <a:t>巩固练习：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8197" name="Rectangle 5"/>
          <p:cNvSpPr/>
          <p:nvPr/>
        </p:nvSpPr>
        <p:spPr>
          <a:xfrm>
            <a:off x="4668838" y="2105025"/>
            <a:ext cx="7096125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p>
            <a:pPr lvl="0"/>
            <a:r>
              <a:rPr lang="zh-CN" altLang="en-US" sz="32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既因为我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用香蕙作佩带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而贬黜我啊 </a:t>
            </a:r>
            <a:endParaRPr lang="zh-CN" altLang="en-US" sz="32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AutoShape 6"/>
          <p:cNvSpPr/>
          <p:nvPr/>
        </p:nvSpPr>
        <p:spPr>
          <a:xfrm>
            <a:off x="1119188" y="1844675"/>
            <a:ext cx="849312" cy="149225"/>
          </a:xfrm>
          <a:prstGeom prst="rightArrow">
            <a:avLst>
              <a:gd name="adj1" fmla="val 50000"/>
              <a:gd name="adj2" fmla="val 2009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33" name="AutoShape 7"/>
          <p:cNvSpPr/>
          <p:nvPr/>
        </p:nvSpPr>
        <p:spPr>
          <a:xfrm>
            <a:off x="366713" y="3573463"/>
            <a:ext cx="1025525" cy="133350"/>
          </a:xfrm>
          <a:prstGeom prst="rightArrow">
            <a:avLst>
              <a:gd name="adj1" fmla="val 50000"/>
              <a:gd name="adj2" fmla="val 20240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34" name="AutoShape 8"/>
          <p:cNvSpPr/>
          <p:nvPr/>
        </p:nvSpPr>
        <p:spPr>
          <a:xfrm>
            <a:off x="1008063" y="5038725"/>
            <a:ext cx="768350" cy="71438"/>
          </a:xfrm>
          <a:prstGeom prst="rightArrow">
            <a:avLst>
              <a:gd name="adj1" fmla="val 50000"/>
              <a:gd name="adj2" fmla="val 20156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Rectangle 9"/>
          <p:cNvSpPr/>
          <p:nvPr/>
        </p:nvSpPr>
        <p:spPr>
          <a:xfrm>
            <a:off x="2159000" y="1557338"/>
            <a:ext cx="38925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既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蕙纕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替余兮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Rectangle 10"/>
          <p:cNvSpPr/>
          <p:nvPr/>
        </p:nvSpPr>
        <p:spPr>
          <a:xfrm>
            <a:off x="1228725" y="3687763"/>
            <a:ext cx="10963275" cy="5857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用事实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来验证它（指候风地动仪），就像神灵一样符合。 </a:t>
            </a:r>
            <a:endParaRPr lang="zh-CN" altLang="en-US" sz="32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03" name="Rectangle 11"/>
          <p:cNvSpPr/>
          <p:nvPr/>
        </p:nvSpPr>
        <p:spPr>
          <a:xfrm>
            <a:off x="1968500" y="3122613"/>
            <a:ext cx="471646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事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验之，合契若神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Rectangle 12"/>
          <p:cNvSpPr/>
          <p:nvPr/>
        </p:nvSpPr>
        <p:spPr>
          <a:xfrm>
            <a:off x="1871663" y="4848225"/>
            <a:ext cx="39846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chemeClr val="hlin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孝悌之义</a:t>
            </a:r>
            <a:r>
              <a:rPr lang="zh-CN" altLang="en-US" sz="32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申之</a:t>
            </a:r>
            <a:endParaRPr lang="zh-CN" altLang="en-US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8205" name="Rectangle 13"/>
          <p:cNvSpPr/>
          <p:nvPr/>
        </p:nvSpPr>
        <p:spPr>
          <a:xfrm>
            <a:off x="4325938" y="5805488"/>
            <a:ext cx="76946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用孝敬父母敬重兄弟的道理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2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教导百姓 </a:t>
            </a:r>
            <a:endParaRPr lang="zh-CN" altLang="en-US" sz="32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/>
      <p:bldP spid="8203" grpId="0"/>
      <p:bldP spid="8204" grpId="0"/>
      <p:bldP spid="820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Text Box 2"/>
          <p:cNvSpPr txBox="1"/>
          <p:nvPr/>
        </p:nvSpPr>
        <p:spPr>
          <a:xfrm>
            <a:off x="623888" y="692150"/>
            <a:ext cx="11568112" cy="45735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、青，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取之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，而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青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      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劝学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、以其无理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晋，且贰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楚。</a:t>
            </a:r>
            <a:r>
              <a:rPr lang="zh-CN" altLang="en-US" sz="32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烛之武退秦师</a:t>
            </a:r>
            <a:r>
              <a:rPr lang="en-US" altLang="zh-CN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》</a:t>
            </a:r>
            <a:endParaRPr lang="en-US" altLang="zh-CN" sz="3200" b="1" u="sng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endParaRPr lang="en-US" altLang="zh-CN" sz="3200" b="1" u="sng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4" name="AutoShape 3" descr="5phqaqpr"/>
          <p:cNvSpPr>
            <a:spLocks noChangeAspect="1"/>
          </p:cNvSpPr>
          <p:nvPr/>
        </p:nvSpPr>
        <p:spPr>
          <a:xfrm>
            <a:off x="2063750" y="476250"/>
            <a:ext cx="7734300" cy="53530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155" name="AutoShape 4" descr="5phqaqpr"/>
          <p:cNvSpPr>
            <a:spLocks noChangeAspect="1"/>
          </p:cNvSpPr>
          <p:nvPr/>
        </p:nvSpPr>
        <p:spPr>
          <a:xfrm>
            <a:off x="2063750" y="620713"/>
            <a:ext cx="7734300" cy="53530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Text Box 5"/>
          <p:cNvSpPr txBox="1"/>
          <p:nvPr/>
        </p:nvSpPr>
        <p:spPr>
          <a:xfrm>
            <a:off x="2347913" y="133350"/>
            <a:ext cx="95027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0066FF"/>
                </a:solidFill>
                <a:latin typeface="Calibri" panose="020F0502020204030204" pitchFamily="34" charset="0"/>
                <a:ea typeface="华文中宋" panose="02010600040101010101" pitchFamily="2" charset="-122"/>
              </a:rPr>
              <a:t>（二）翻译下列句子，归纳句式特点</a:t>
            </a:r>
            <a:endParaRPr lang="zh-CN" altLang="en-US" sz="3200" b="1" dirty="0">
              <a:solidFill>
                <a:srgbClr val="0066FF"/>
              </a:solidFill>
              <a:latin typeface="Calibri" panose="020F0502020204030204" pitchFamily="34" charset="0"/>
              <a:ea typeface="华文中宋" panose="02010600040101010101" pitchFamily="2" charset="-122"/>
            </a:endParaRPr>
          </a:p>
        </p:txBody>
      </p:sp>
      <p:sp>
        <p:nvSpPr>
          <p:cNvPr id="38918" name="Text Box 6"/>
          <p:cNvSpPr txBox="1"/>
          <p:nvPr/>
        </p:nvSpPr>
        <p:spPr>
          <a:xfrm>
            <a:off x="2446338" y="1370013"/>
            <a:ext cx="9745662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于蓝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取之， 而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于蓝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青。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8" name="AutoShape 7"/>
          <p:cNvSpPr/>
          <p:nvPr/>
        </p:nvSpPr>
        <p:spPr>
          <a:xfrm>
            <a:off x="1200150" y="1628775"/>
            <a:ext cx="9144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zh-CN" dirty="0">
              <a:solidFill>
                <a:srgbClr val="FFFF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159" name="AutoShape 8"/>
          <p:cNvSpPr/>
          <p:nvPr/>
        </p:nvSpPr>
        <p:spPr>
          <a:xfrm>
            <a:off x="1262063" y="3454400"/>
            <a:ext cx="9144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zh-CN" dirty="0">
              <a:solidFill>
                <a:srgbClr val="FFFF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160" name="Text Box 9"/>
          <p:cNvSpPr txBox="1"/>
          <p:nvPr/>
        </p:nvSpPr>
        <p:spPr>
          <a:xfrm>
            <a:off x="7678738" y="1989138"/>
            <a:ext cx="4513262" cy="725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30000"/>
              </a:lnSpc>
            </a:pPr>
            <a:endParaRPr lang="zh-CN" altLang="zh-CN" sz="3200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22" name="Rectangle 11"/>
          <p:cNvSpPr/>
          <p:nvPr/>
        </p:nvSpPr>
        <p:spPr>
          <a:xfrm>
            <a:off x="2832100" y="3084513"/>
            <a:ext cx="8159750" cy="1417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以其</a:t>
            </a:r>
            <a:r>
              <a:rPr lang="zh-CN" altLang="en-US" sz="28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［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晋</a:t>
            </a:r>
            <a:r>
              <a:rPr lang="zh-CN" altLang="en-US" sz="28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］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无理，且</a:t>
            </a:r>
            <a:r>
              <a:rPr lang="zh-CN" altLang="en-US" sz="28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［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楚</a:t>
            </a:r>
            <a:r>
              <a:rPr lang="zh-CN" altLang="en-US" sz="28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］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贰。</a:t>
            </a:r>
            <a:endParaRPr lang="zh-CN" altLang="en-US" sz="2800" b="1" u="sng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endParaRPr lang="en-US" altLang="zh-CN" sz="28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1" name="Rectangle 15"/>
          <p:cNvSpPr/>
          <p:nvPr/>
        </p:nvSpPr>
        <p:spPr>
          <a:xfrm>
            <a:off x="2592388" y="1890713"/>
            <a:ext cx="79883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青色，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从蓝藻中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提取的，但它的颜色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比蓝藻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深。 </a:t>
            </a:r>
            <a:endParaRPr lang="zh-CN" altLang="en-US" sz="24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32" name="Rectangle 16"/>
          <p:cNvSpPr/>
          <p:nvPr/>
        </p:nvSpPr>
        <p:spPr>
          <a:xfrm>
            <a:off x="2347913" y="3670300"/>
            <a:ext cx="8537575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因为它（郑国）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对晋国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无礼，而且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对楚国</a:t>
            </a:r>
            <a:r>
              <a: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怀有二心。</a:t>
            </a:r>
            <a:b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br>
            <a:br>
              <a:rPr lang="zh-CN" alt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0" y="-56609"/>
            <a:ext cx="3136038" cy="76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状语后置</a:t>
            </a:r>
            <a:endParaRPr kumimoji="0" lang="zh-CN" altLang="en-US" sz="4400" b="1" i="0" u="none" strike="noStrike" kern="1200" cap="none" spc="-30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2">
                      <a:lumMod val="75000"/>
                    </a:schemeClr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22" grpId="0"/>
      <p:bldP spid="9231" grpId="0"/>
      <p:bldP spid="92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灯片编号占位符 1"/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wrap="square" lIns="91440" tIns="45720" rIns="91440" bIns="45720" anchor="ctr"/>
          <a:p>
            <a:fld id="{9A0DB2DC-4C9A-4742-B13C-FB6460FD3503}" type="slidenum">
              <a:rPr lang="zh-CN" altLang="en-US" dirty="0">
                <a:solidFill>
                  <a:srgbClr val="898989"/>
                </a:solidFill>
              </a:rPr>
            </a:fld>
            <a:endParaRPr lang="zh-CN" altLang="en-US" dirty="0">
              <a:solidFill>
                <a:srgbClr val="898989"/>
              </a:solidFill>
            </a:endParaRPr>
          </a:p>
        </p:txBody>
      </p:sp>
      <p:sp>
        <p:nvSpPr>
          <p:cNvPr id="50178" name="Rectangle 3"/>
          <p:cNvSpPr txBox="1"/>
          <p:nvPr/>
        </p:nvSpPr>
        <p:spPr>
          <a:xfrm>
            <a:off x="668338" y="776288"/>
            <a:ext cx="11633200" cy="21986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228600" lvl="0" indent="-228600">
              <a:lnSpc>
                <a:spcPct val="80000"/>
              </a:lnSpc>
              <a:spcBef>
                <a:spcPts val="1000"/>
              </a:spcBef>
            </a:pPr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3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、遂与秦王</a:t>
            </a:r>
            <a:r>
              <a:rPr lang="zh-CN" altLang="en-US" sz="3200" b="1" u="sng" dirty="0">
                <a:latin typeface="微软雅黑 Light" panose="020B0502040204020203" charset="-122"/>
                <a:ea typeface="微软雅黑 Light" panose="020B0502040204020203" charset="-122"/>
              </a:rPr>
              <a:t>会（</a:t>
            </a:r>
            <a:r>
              <a:rPr lang="zh-CN" altLang="en-US" sz="3200" b="1" u="sng" dirty="0">
                <a:solidFill>
                  <a:srgbClr val="FF33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于</a:t>
            </a:r>
            <a:r>
              <a:rPr lang="zh-CN" altLang="en-US" sz="3200" b="1" u="sng" dirty="0">
                <a:latin typeface="微软雅黑 Light" panose="020B0502040204020203" charset="-122"/>
                <a:ea typeface="微软雅黑 Light" panose="020B0502040204020203" charset="-122"/>
              </a:rPr>
              <a:t>）渑池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。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</a:rPr>
              <a:t>          </a:t>
            </a:r>
            <a:r>
              <a:rPr lang="en-US" altLang="zh-CN" sz="3200" b="1" dirty="0">
                <a:solidFill>
                  <a:srgbClr val="0000FF"/>
                </a:solidFill>
                <a:latin typeface="微软雅黑 Light" panose="020B0502040204020203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微软雅黑 Light" panose="020B0502040204020203" charset="-122"/>
                <a:ea typeface="楷体" panose="02010609060101010101" pitchFamily="49" charset="-122"/>
              </a:rPr>
              <a:t>廉颇蔺相如列传</a:t>
            </a:r>
            <a:r>
              <a:rPr lang="en-US" altLang="zh-CN" sz="3200" b="1" dirty="0">
                <a:solidFill>
                  <a:srgbClr val="0000FF"/>
                </a:solidFill>
                <a:latin typeface="微软雅黑 Light" panose="020B0502040204020203" charset="-122"/>
                <a:ea typeface="楷体" panose="02010609060101010101" pitchFamily="49" charset="-122"/>
              </a:rPr>
              <a:t>》</a:t>
            </a:r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228600" lvl="0" indent="-228600">
              <a:lnSpc>
                <a:spcPct val="80000"/>
              </a:lnSpc>
              <a:spcBef>
                <a:spcPts val="1000"/>
              </a:spcBef>
            </a:pPr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4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、长</a:t>
            </a:r>
            <a:r>
              <a:rPr lang="zh-CN" altLang="en-US" sz="3200" b="1" dirty="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</a:rPr>
              <a:t>于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臣。                                 </a:t>
            </a:r>
            <a:r>
              <a:rPr lang="en-US" altLang="zh-CN" sz="3200" b="1" dirty="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</a:rPr>
              <a:t>鸿门宴</a:t>
            </a:r>
            <a:r>
              <a:rPr lang="en-US" altLang="zh-CN" sz="3200" b="1" dirty="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endParaRPr lang="en-US" altLang="zh-CN" sz="3200" b="1" dirty="0">
              <a:solidFill>
                <a:srgbClr val="0000FF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228600" lvl="0" indent="-228600">
              <a:lnSpc>
                <a:spcPct val="80000"/>
              </a:lnSpc>
              <a:spcBef>
                <a:spcPts val="1000"/>
              </a:spcBef>
            </a:pPr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5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、将军战（</a:t>
            </a:r>
            <a:r>
              <a:rPr lang="zh-CN" altLang="en-US" sz="3200" b="1" dirty="0">
                <a:solidFill>
                  <a:srgbClr val="FF33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于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）河北，臣战（</a:t>
            </a:r>
            <a:r>
              <a:rPr lang="zh-CN" altLang="en-US" sz="3200" b="1" dirty="0">
                <a:solidFill>
                  <a:srgbClr val="FF33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于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）河南 。</a:t>
            </a:r>
            <a:r>
              <a:rPr lang="en-US" altLang="zh-CN" sz="3200" b="1" dirty="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</a:rPr>
              <a:t>鸿门宴</a:t>
            </a:r>
            <a:r>
              <a:rPr lang="en-US" altLang="zh-CN" sz="3200" b="1" dirty="0">
                <a:solidFill>
                  <a:srgbClr val="0000FF"/>
                </a:solidFill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endParaRPr lang="en-US" altLang="zh-CN" sz="3200" b="1" dirty="0">
              <a:solidFill>
                <a:srgbClr val="0000FF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668338" y="3524250"/>
            <a:ext cx="8281987" cy="20018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>
              <a:lnSpc>
                <a:spcPct val="130000"/>
              </a:lnSpc>
            </a:pP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</a:t>
            </a:r>
            <a:r>
              <a:rPr lang="zh-CN" altLang="en-US" sz="32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注意：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有时候，后置的介词结构中的介词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主要是“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”这两个介词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会省去，这种情况仍可视为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介词结构后置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CC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1460500" y="2395538"/>
            <a:ext cx="8604250" cy="6048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句式特点二：</a:t>
            </a: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谓语</a:t>
            </a: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 </a:t>
            </a:r>
            <a:r>
              <a:rPr lang="zh-CN" altLang="en-US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后置状语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  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endParaRPr lang="en-US" altLang="zh-CN" sz="3600" b="1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0" y="-56609"/>
            <a:ext cx="3136038" cy="76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状语后置</a:t>
            </a:r>
            <a:endParaRPr kumimoji="0" lang="zh-CN" altLang="en-US" sz="4400" b="1" i="0" u="none" strike="noStrike" kern="1200" cap="none" spc="-30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2">
                      <a:lumMod val="75000"/>
                    </a:schemeClr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sz="3600" b="1" dirty="0">
                <a:solidFill>
                  <a:srgbClr val="0066FF"/>
                </a:solidFill>
                <a:ea typeface="黑体" panose="02010609060101010101" pitchFamily="49" charset="-122"/>
              </a:rPr>
              <a:t>（三）翻译下列句子，归纳句式特点</a:t>
            </a:r>
            <a:br>
              <a:rPr lang="zh-CN" altLang="en-US" sz="3600" b="1" dirty="0">
                <a:solidFill>
                  <a:srgbClr val="0066FF"/>
                </a:solidFill>
                <a:ea typeface="黑体" panose="02010609060101010101" pitchFamily="49" charset="-122"/>
              </a:rPr>
            </a:br>
            <a:endParaRPr lang="zh-CN" altLang="en-US" sz="3600" b="1" dirty="0">
              <a:solidFill>
                <a:srgbClr val="0066FF"/>
              </a:solidFill>
              <a:ea typeface="黑体" panose="02010609060101010101" pitchFamily="49" charset="-122"/>
            </a:endParaRPr>
          </a:p>
        </p:txBody>
      </p:sp>
      <p:sp>
        <p:nvSpPr>
          <p:cNvPr id="51202" name="Rectangle 3"/>
          <p:cNvSpPr>
            <a:spLocks noGrp="1"/>
          </p:cNvSpPr>
          <p:nvPr>
            <p:ph idx="1"/>
          </p:nvPr>
        </p:nvSpPr>
        <p:spPr>
          <a:xfrm>
            <a:off x="623888" y="1484313"/>
            <a:ext cx="10972800" cy="4525962"/>
          </a:xfrm>
          <a:ln/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3200" dirty="0"/>
              <a:t>1</a:t>
            </a:r>
            <a:r>
              <a:rPr lang="zh-CN" altLang="en-US" sz="3200" dirty="0"/>
              <a:t>、</a:t>
            </a:r>
            <a:r>
              <a:rPr lang="zh-CN" altLang="en-US" sz="3200" b="1" dirty="0"/>
              <a:t>君子博学而日</a:t>
            </a:r>
            <a:r>
              <a:rPr lang="zh-CN" altLang="en-US" sz="3200" b="1" u="sng" dirty="0"/>
              <a:t>参省</a:t>
            </a:r>
            <a:r>
              <a:rPr lang="zh-CN" altLang="en-US" sz="3200" b="1" u="sng" dirty="0">
                <a:solidFill>
                  <a:srgbClr val="0000FF"/>
                </a:solidFill>
              </a:rPr>
              <a:t>乎</a:t>
            </a:r>
            <a:r>
              <a:rPr lang="zh-CN" altLang="en-US" sz="3200" b="1" u="sng" dirty="0"/>
              <a:t>己</a:t>
            </a:r>
            <a:r>
              <a:rPr lang="zh-CN" altLang="en-US" sz="3200" b="1" dirty="0"/>
              <a:t>。       </a:t>
            </a:r>
            <a:r>
              <a:rPr lang="en-US" altLang="zh-CN" sz="3200" b="1" dirty="0">
                <a:solidFill>
                  <a:srgbClr val="0000FF"/>
                </a:solidFill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ea typeface="楷体" panose="02010609060101010101" pitchFamily="49" charset="-122"/>
              </a:rPr>
              <a:t>劝学</a:t>
            </a:r>
            <a:r>
              <a:rPr lang="en-US" altLang="zh-CN" sz="3200" b="1" dirty="0">
                <a:solidFill>
                  <a:srgbClr val="0000FF"/>
                </a:solidFill>
                <a:ea typeface="楷体" panose="02010609060101010101" pitchFamily="49" charset="-122"/>
              </a:rPr>
              <a:t>》</a:t>
            </a:r>
            <a:endParaRPr lang="en-US" altLang="zh-CN" sz="3200" b="1" u="sng" dirty="0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en-US" altLang="zh-CN" sz="3200" b="1" u="sng" dirty="0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en-US" altLang="zh-CN" sz="3200" b="1" u="sng" dirty="0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en-US" altLang="zh-CN" sz="3200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2446338" y="1989138"/>
            <a:ext cx="61452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［</a:t>
            </a:r>
            <a:r>
              <a:rPr lang="zh-CN" altLang="en-US" sz="3200" b="1" dirty="0">
                <a:solidFill>
                  <a:schemeClr val="hlink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乎己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］</a:t>
            </a:r>
            <a:r>
              <a:rPr lang="zh-CN" altLang="en-US" sz="3200" b="1" dirty="0">
                <a:solidFill>
                  <a:schemeClr val="hlink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参省</a:t>
            </a:r>
            <a:endParaRPr lang="zh-CN" altLang="en-US" sz="3200" b="1" dirty="0">
              <a:solidFill>
                <a:schemeClr val="hlink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51204" name="Text Box 5"/>
          <p:cNvSpPr txBox="1"/>
          <p:nvPr/>
        </p:nvSpPr>
        <p:spPr>
          <a:xfrm>
            <a:off x="30163" y="3500438"/>
            <a:ext cx="1132998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、生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吾前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其闻道也固先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吾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  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1295400" y="4076700"/>
            <a:ext cx="104155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［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乎</a:t>
            </a:r>
            <a:r>
              <a:rPr lang="zh-CN" altLang="en-US" sz="3200" b="1" dirty="0">
                <a:solidFill>
                  <a:srgbClr val="3366FF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吾</a:t>
            </a:r>
            <a:r>
              <a:rPr lang="zh-CN" altLang="en-US" sz="3200" b="1" dirty="0">
                <a:solidFill>
                  <a:srgbClr val="3366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前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］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生</a:t>
            </a:r>
            <a:r>
              <a:rPr lang="zh-CN" altLang="en-US" sz="3200" b="1" dirty="0">
                <a:solidFill>
                  <a:srgbClr val="3366FF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其闻道也固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［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乎</a:t>
            </a:r>
            <a:r>
              <a:rPr lang="zh-CN" altLang="en-US" sz="3200" b="1" dirty="0">
                <a:solidFill>
                  <a:srgbClr val="3366FF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吾先 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］。</a:t>
            </a:r>
            <a:endParaRPr lang="zh-CN" altLang="en-US" sz="3200" b="1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1206" name="AutoShape 10"/>
          <p:cNvSpPr/>
          <p:nvPr/>
        </p:nvSpPr>
        <p:spPr>
          <a:xfrm>
            <a:off x="1776413" y="2205038"/>
            <a:ext cx="9144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zh-CN" dirty="0">
              <a:solidFill>
                <a:srgbClr val="FFFF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1207" name="AutoShape 11"/>
          <p:cNvSpPr/>
          <p:nvPr/>
        </p:nvSpPr>
        <p:spPr>
          <a:xfrm>
            <a:off x="623888" y="4292600"/>
            <a:ext cx="9144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zh-CN" dirty="0">
              <a:solidFill>
                <a:srgbClr val="FFFF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Rectangle 13"/>
          <p:cNvSpPr/>
          <p:nvPr/>
        </p:nvSpPr>
        <p:spPr>
          <a:xfrm>
            <a:off x="1200150" y="2820988"/>
            <a:ext cx="667702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君子广泛地学习，每天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对自己</a:t>
            </a:r>
            <a:r>
              <a:rPr lang="zh-CN" altLang="en-US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检查反省。</a:t>
            </a:r>
            <a:endParaRPr lang="zh-CN" altLang="en-US" sz="28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279" name="Rectangle 15"/>
          <p:cNvSpPr/>
          <p:nvPr/>
        </p:nvSpPr>
        <p:spPr>
          <a:xfrm>
            <a:off x="1582738" y="4940300"/>
            <a:ext cx="7296150" cy="43021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在我之前</a:t>
            </a:r>
            <a:r>
              <a:rPr lang="zh-CN" altLang="en-US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出生，他懂得的道理本来就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比我早。</a:t>
            </a:r>
            <a:r>
              <a:rPr lang="zh-CN" altLang="en-US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CC009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0" y="-56609"/>
            <a:ext cx="3136038" cy="76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状语后置</a:t>
            </a:r>
            <a:endParaRPr kumimoji="0" lang="zh-CN" altLang="en-US" sz="4400" b="1" i="0" u="none" strike="noStrike" kern="1200" cap="none" spc="-30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2">
                      <a:lumMod val="75000"/>
                    </a:schemeClr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pic>
        <p:nvPicPr>
          <p:cNvPr id="51211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0525" y="-392112"/>
            <a:ext cx="4181475" cy="418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0" grpId="0"/>
      <p:bldP spid="11277" grpId="0"/>
      <p:bldP spid="1127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Text Box 4"/>
          <p:cNvSpPr>
            <a:spLocks noGrp="1"/>
          </p:cNvSpPr>
          <p:nvPr>
            <p:ph idx="1"/>
          </p:nvPr>
        </p:nvSpPr>
        <p:spPr>
          <a:xfrm>
            <a:off x="1560513" y="712788"/>
            <a:ext cx="10021887" cy="5413375"/>
          </a:xfrm>
          <a:ln/>
        </p:spPr>
        <p:txBody>
          <a:bodyPr wrap="square" lIns="91440" tIns="45720" rIns="91440" bIns="45720" anchor="t"/>
          <a:p>
            <a:pPr eaLnBrk="1" hangingPunct="1">
              <a:spcBef>
                <a:spcPct val="0"/>
              </a:spcBef>
              <a:buNone/>
            </a:pPr>
            <a:r>
              <a:rPr lang="en-US" altLang="zh-CN" sz="3200" dirty="0"/>
              <a:t> 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、生乎吾后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其闻道也亦先乎吾</a:t>
            </a:r>
            <a:r>
              <a:rPr lang="en-US" altLang="zh-CN" sz="3200" b="1" dirty="0"/>
              <a:t>.    《</a:t>
            </a:r>
            <a:r>
              <a:rPr lang="zh-CN" altLang="en-US" sz="3200" b="1" dirty="0"/>
              <a:t>师说</a:t>
            </a:r>
            <a:r>
              <a:rPr lang="en-US" altLang="zh-CN" sz="3200" b="1" dirty="0"/>
              <a:t>》</a:t>
            </a:r>
            <a:endParaRPr lang="en-US" altLang="zh-CN" sz="3200" b="1" dirty="0"/>
          </a:p>
        </p:txBody>
      </p:sp>
      <p:sp>
        <p:nvSpPr>
          <p:cNvPr id="23557" name="Text Box 5"/>
          <p:cNvSpPr txBox="1"/>
          <p:nvPr/>
        </p:nvSpPr>
        <p:spPr>
          <a:xfrm>
            <a:off x="1776413" y="1360488"/>
            <a:ext cx="1041558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［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乎</a:t>
            </a:r>
            <a:r>
              <a:rPr lang="zh-CN" altLang="en-US" sz="3200" b="1" dirty="0">
                <a:solidFill>
                  <a:srgbClr val="3366FF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吾</a:t>
            </a:r>
            <a:r>
              <a:rPr lang="zh-CN" altLang="en-US" sz="3200" b="1" dirty="0">
                <a:solidFill>
                  <a:srgbClr val="3366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后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］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生</a:t>
            </a:r>
            <a:r>
              <a:rPr lang="zh-CN" altLang="en-US" sz="3200" b="1" dirty="0">
                <a:solidFill>
                  <a:srgbClr val="3366FF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其闻道也亦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［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乎</a:t>
            </a:r>
            <a:r>
              <a:rPr lang="zh-CN" altLang="en-US" sz="3200" b="1" dirty="0">
                <a:solidFill>
                  <a:srgbClr val="3366FF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吾先 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］。</a:t>
            </a:r>
            <a:endParaRPr lang="zh-CN" altLang="en-US" sz="3200" b="1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227" name="AutoShape 6"/>
          <p:cNvSpPr/>
          <p:nvPr/>
        </p:nvSpPr>
        <p:spPr>
          <a:xfrm>
            <a:off x="1103313" y="1268413"/>
            <a:ext cx="9144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zh-CN" dirty="0">
              <a:solidFill>
                <a:srgbClr val="FFFF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Rectangle 7"/>
          <p:cNvSpPr/>
          <p:nvPr/>
        </p:nvSpPr>
        <p:spPr>
          <a:xfrm>
            <a:off x="1295400" y="3500438"/>
            <a:ext cx="69786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句式特点三：谓语</a:t>
            </a: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 </a:t>
            </a:r>
            <a:r>
              <a:rPr lang="zh-CN" altLang="en-US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乎</a:t>
            </a: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后置状语</a:t>
            </a:r>
            <a:endParaRPr lang="zh-CN" altLang="en-US" sz="3600" b="1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Rectangle 8"/>
          <p:cNvSpPr/>
          <p:nvPr/>
        </p:nvSpPr>
        <p:spPr>
          <a:xfrm>
            <a:off x="3319463" y="2108200"/>
            <a:ext cx="775811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在我之后</a:t>
            </a:r>
            <a:r>
              <a:rPr lang="zh-CN" altLang="en-US" sz="2800" b="1" dirty="0">
                <a:solidFill>
                  <a:srgbClr val="CC0099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出生的，（如果）他懂得道理也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比我早</a:t>
            </a:r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61" name="Rectangle 9"/>
          <p:cNvSpPr/>
          <p:nvPr/>
        </p:nvSpPr>
        <p:spPr>
          <a:xfrm>
            <a:off x="4945063" y="4437063"/>
            <a:ext cx="30702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乎：相当于“于”</a:t>
            </a:r>
            <a:endParaRPr lang="zh-CN" altLang="en-US" sz="2800" b="1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0" y="-56609"/>
            <a:ext cx="3136038" cy="76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状语后置</a:t>
            </a:r>
            <a:endParaRPr kumimoji="0" lang="zh-CN" altLang="en-US" sz="4400" b="1" i="0" u="none" strike="noStrike" kern="1200" cap="none" spc="-300" normalizeH="0" baseline="0" noProof="0" dirty="0">
              <a:ln w="57150">
                <a:noFill/>
              </a:ln>
              <a:gradFill flip="none" rotWithShape="1">
                <a:gsLst>
                  <a:gs pos="14000">
                    <a:schemeClr val="accent2">
                      <a:lumMod val="75000"/>
                    </a:schemeClr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effectLst/>
              <a:uLnTx/>
              <a:uFillTx/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56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9" grpId="0"/>
      <p:bldP spid="2356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1219200" y="2997200"/>
            <a:ext cx="10972800" cy="604838"/>
          </a:xfrm>
          <a:ln/>
        </p:spPr>
        <p:txBody>
          <a:bodyPr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3600" b="1" dirty="0">
                <a:solidFill>
                  <a:srgbClr val="0000FF"/>
                </a:solidFill>
              </a:rPr>
              <a:t>                  2</a:t>
            </a:r>
            <a:r>
              <a:rPr lang="zh-CN" altLang="en-US" sz="3600" b="1" dirty="0">
                <a:solidFill>
                  <a:srgbClr val="0000FF"/>
                </a:solidFill>
              </a:rPr>
              <a:t>、谓语 </a:t>
            </a:r>
            <a:r>
              <a:rPr lang="en-US" altLang="zh-CN" sz="3600" b="1" dirty="0">
                <a:solidFill>
                  <a:srgbClr val="0000FF"/>
                </a:solidFill>
              </a:rPr>
              <a:t>+ </a:t>
            </a:r>
            <a:r>
              <a:rPr lang="zh-CN" altLang="en-US" sz="3600" b="1" dirty="0">
                <a:solidFill>
                  <a:srgbClr val="FF3300"/>
                </a:solidFill>
              </a:rPr>
              <a:t>于</a:t>
            </a:r>
            <a:r>
              <a:rPr lang="zh-CN" altLang="en-US" sz="3600" b="1" dirty="0">
                <a:solidFill>
                  <a:srgbClr val="0000FF"/>
                </a:solidFill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</a:rPr>
              <a:t>+</a:t>
            </a:r>
            <a:r>
              <a:rPr lang="zh-CN" altLang="en-US" sz="3600" b="1" dirty="0">
                <a:solidFill>
                  <a:srgbClr val="FF3300"/>
                </a:solidFill>
              </a:rPr>
              <a:t>后置状语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                     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3600" b="1" dirty="0">
              <a:solidFill>
                <a:srgbClr val="FF3300"/>
              </a:solidFill>
            </a:endParaRPr>
          </a:p>
        </p:txBody>
      </p:sp>
      <p:sp>
        <p:nvSpPr>
          <p:cNvPr id="12292" name="Rectangle 4"/>
          <p:cNvSpPr/>
          <p:nvPr/>
        </p:nvSpPr>
        <p:spPr>
          <a:xfrm>
            <a:off x="3836988" y="3946525"/>
            <a:ext cx="48958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、谓语 </a:t>
            </a:r>
            <a:r>
              <a:rPr lang="en-US" altLang="zh-CN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 </a:t>
            </a:r>
            <a:r>
              <a:rPr lang="zh-CN" altLang="en-US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乎</a:t>
            </a: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后置状语</a:t>
            </a:r>
            <a:endParaRPr lang="zh-CN" altLang="en-US" sz="3600" b="1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Rectangle 6"/>
          <p:cNvSpPr/>
          <p:nvPr/>
        </p:nvSpPr>
        <p:spPr>
          <a:xfrm>
            <a:off x="3836988" y="1978025"/>
            <a:ext cx="4895850" cy="590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、谓语 </a:t>
            </a:r>
            <a:r>
              <a:rPr lang="en-US" altLang="zh-CN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 </a:t>
            </a:r>
            <a:r>
              <a:rPr lang="zh-CN" altLang="en-US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36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后置状语</a:t>
            </a:r>
            <a:endParaRPr lang="zh-CN" altLang="en-US" sz="3600" b="1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2" name="TextBox 1"/>
          <p:cNvSpPr txBox="1"/>
          <p:nvPr/>
        </p:nvSpPr>
        <p:spPr>
          <a:xfrm>
            <a:off x="4940300" y="319088"/>
            <a:ext cx="2954338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400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状语后置</a:t>
            </a:r>
            <a:endParaRPr lang="zh-CN" altLang="en-US" sz="5400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53253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2888" y="3852863"/>
            <a:ext cx="4329112" cy="3005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33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1">
                                            <p:txEl>
                                              <p:charRg st="33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1">
                                            <p:txEl>
                                              <p:charRg st="33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1">
                                            <p:txEl>
                                              <p:charRg st="33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2292" grpId="0"/>
      <p:bldP spid="1229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Rectangle 2"/>
          <p:cNvSpPr>
            <a:spLocks noGrp="1"/>
          </p:cNvSpPr>
          <p:nvPr>
            <p:ph idx="1"/>
          </p:nvPr>
        </p:nvSpPr>
        <p:spPr>
          <a:xfrm>
            <a:off x="433388" y="1044575"/>
            <a:ext cx="11758612" cy="4319588"/>
          </a:xfrm>
          <a:ln/>
        </p:spPr>
        <p:txBody>
          <a:bodyPr wrap="square" lIns="91440" tIns="45720" rIns="91440" bIns="45720" anchor="t"/>
          <a:p>
            <a:pPr>
              <a:lnSpc>
                <a:spcPct val="130000"/>
              </a:lnSpc>
              <a:buNone/>
            </a:pPr>
            <a:r>
              <a:rPr lang="zh-CN" altLang="en-US" sz="36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下列句子不属于状语后置的一句是</a:t>
            </a:r>
            <a:r>
              <a:rPr lang="zh-CN" altLang="en-US" sz="36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（   ）</a:t>
            </a:r>
            <a:endParaRPr lang="zh-CN" altLang="en-US" sz="3600" b="1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、寡人之于国也，尽心焉耳矣。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、得复见将军于此。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、苟全性命于乱世，不求闻达于诸侯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、则无望民之多于邻国也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7780338" y="1149350"/>
            <a:ext cx="86360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FF33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</a:t>
            </a:r>
            <a:endParaRPr lang="en-US" altLang="zh-CN" sz="4000" b="1" dirty="0">
              <a:solidFill>
                <a:srgbClr val="FF33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4275" name="Picture 4" descr="huawenta_41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7238" y="5157788"/>
            <a:ext cx="1743075" cy="1322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038" y="3779838"/>
            <a:ext cx="3078162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0" y="-150812"/>
            <a:ext cx="3078163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30222" t="13332" r="26222" b="52444"/>
          <a:stretch>
            <a:fillRect/>
          </a:stretch>
        </p:blipFill>
        <p:spPr>
          <a:xfrm>
            <a:off x="9432925" y="122238"/>
            <a:ext cx="2484438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2500313" y="927100"/>
            <a:ext cx="7604125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en-US" altLang="zh-CN" sz="5400" b="1" dirty="0"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主谓倒装</a:t>
            </a:r>
            <a:endParaRPr lang="zh-CN" altLang="en-US" sz="5400" b="1" dirty="0">
              <a:solidFill>
                <a:srgbClr val="FF0000"/>
              </a:solidFill>
              <a:latin typeface="方正流行体简体"/>
              <a:ea typeface="方正流行体简体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rcRect l="42889" t="31557" r="37778" b="49556"/>
          <a:stretch>
            <a:fillRect/>
          </a:stretch>
        </p:blipFill>
        <p:spPr>
          <a:xfrm>
            <a:off x="9432925" y="-1890712"/>
            <a:ext cx="1341438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2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38" y="3255963"/>
            <a:ext cx="38862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3"/>
          <p:cNvSpPr txBox="1"/>
          <p:nvPr/>
        </p:nvSpPr>
        <p:spPr>
          <a:xfrm>
            <a:off x="971550" y="1544638"/>
            <a:ext cx="10945813" cy="5067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228600" lvl="0" indent="-228600">
              <a:lnSpc>
                <a:spcPct val="90000"/>
              </a:lnSpc>
              <a:spcBef>
                <a:spcPts val="1000"/>
              </a:spcBef>
            </a:pP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         </a:t>
            </a:r>
            <a:endParaRPr lang="zh-CN" altLang="en-US" sz="28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600" b="1" dirty="0">
                <a:latin typeface="微软雅黑 Light" panose="020B0502040204020203" charset="-122"/>
                <a:ea typeface="微软雅黑 Light" panose="020B0502040204020203" charset="-122"/>
              </a:rPr>
              <a:t>     在感叹句或疑问句中，为了强调谓语而将它放在句首，以加强感叹或疑问语气。</a:t>
            </a:r>
            <a:endParaRPr lang="zh-CN" altLang="en-US" sz="36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55304" name="TextBox 1"/>
          <p:cNvSpPr txBox="1"/>
          <p:nvPr/>
        </p:nvSpPr>
        <p:spPr>
          <a:xfrm>
            <a:off x="901700" y="774700"/>
            <a:ext cx="749300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四</a:t>
            </a:r>
            <a:endParaRPr lang="zh-CN" altLang="en-US" sz="44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04825"/>
            <a:ext cx="5753100" cy="5672138"/>
          </a:xfrm>
          <a:ln/>
        </p:spPr>
        <p:txBody>
          <a:bodyPr wrap="square" lIns="91440" tIns="45720" rIns="91440" bIns="45720" anchor="t"/>
          <a:p>
            <a:pPr marL="0" indent="0">
              <a:buNone/>
            </a:pPr>
            <a:r>
              <a:rPr lang="en-US" altLang="zh-CN" sz="3200" b="1" dirty="0"/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渺渺兮予怀。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甚矣！汝之不惠。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安在君子能急人之困也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？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200" b="1" dirty="0"/>
              <a:t>（“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君子能急人之困在安也</a:t>
            </a:r>
            <a:r>
              <a:rPr lang="zh-CN" altLang="en-US" sz="3200" b="1" dirty="0"/>
              <a:t>“您为别人的困难而焦急表现在哪里呢</a:t>
            </a:r>
            <a:r>
              <a:rPr lang="en-US" altLang="zh-CN" sz="3200" b="1" dirty="0"/>
              <a:t>?</a:t>
            </a:r>
            <a:r>
              <a:rPr lang="zh-CN" altLang="en-US" sz="3200" b="1" dirty="0"/>
              <a:t>）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4.</a:t>
            </a:r>
            <a:r>
              <a:rPr lang="zh-CN" altLang="en-US" sz="3200" b="1" dirty="0"/>
              <a:t>甚矣！     吾衰矣。</a:t>
            </a:r>
            <a:endParaRPr lang="zh-CN" altLang="en-US" sz="3200" b="1" dirty="0"/>
          </a:p>
        </p:txBody>
      </p:sp>
      <p:sp>
        <p:nvSpPr>
          <p:cNvPr id="56322" name="灯片编号占位符 3"/>
          <p:cNvSpPr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wrap="square" lIns="91440" tIns="45720" rIns="91440" bIns="45720" anchor="ctr"/>
          <a:p>
            <a:pPr/>
            <a:fld id="{9A0DB2DC-4C9A-4742-B13C-FB6460FD3503}" type="slidenum">
              <a:rPr lang="zh-CN" altLang="en-US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632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" y="3695700"/>
            <a:ext cx="2989263" cy="3011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5910263" y="420688"/>
            <a:ext cx="6281737" cy="4032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“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渺渺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“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是主语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“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予怀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“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的前置谓语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“汝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之不惠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“为主语（之取独）， “甚矣“为谓语。</a:t>
            </a:r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          主谓倒装、宾语前置</a:t>
            </a:r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“吾衰矣“为主语，“甚矣“为谓语。</a:t>
            </a:r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charRg st="21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charRg st="2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charRg st="2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7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charRg st="67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9">
                                            <p:txEl>
                                              <p:charRg st="43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6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9">
                                            <p:txEl>
                                              <p:charRg st="65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灯片编号占位符 2"/>
          <p:cNvSpPr>
            <a:spLocks noGrp="1"/>
          </p:cNvSpPr>
          <p:nvPr>
            <p:ph type="sldNum" sz="quarter" idx="4"/>
          </p:nvPr>
        </p:nvSpPr>
        <p:spPr>
          <a:xfrm>
            <a:off x="11409363" y="6103938"/>
            <a:ext cx="519112" cy="365125"/>
          </a:xfrm>
          <a:noFill/>
          <a:ln>
            <a:noFill/>
          </a:ln>
        </p:spPr>
        <p:txBody>
          <a:bodyPr wrap="square" lIns="91440" tIns="45720" rIns="91440" bIns="45720" anchor="ctr"/>
          <a:p>
            <a:pPr/>
            <a:fld id="{9A0DB2DC-4C9A-4742-B13C-FB6460FD3503}" type="slidenum"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16428" t="-143" r="22473" b="7326"/>
          <a:stretch>
            <a:fillRect/>
          </a:stretch>
        </p:blipFill>
        <p:spPr>
          <a:xfrm rot="-36191">
            <a:off x="492125" y="2189163"/>
            <a:ext cx="3651250" cy="346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7" t="2556" r="19358" b="9560"/>
          <a:stretch>
            <a:fillRect/>
          </a:stretch>
        </p:blipFill>
        <p:spPr>
          <a:xfrm rot="21394312">
            <a:off x="-161479" y="1295072"/>
            <a:ext cx="4959391" cy="494204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683000" y="450850"/>
            <a:ext cx="8994775" cy="1347788"/>
            <a:chOff x="6065520" y="1821181"/>
            <a:chExt cx="7617965" cy="1173307"/>
          </a:xfrm>
        </p:grpSpPr>
        <p:pic>
          <p:nvPicPr>
            <p:cNvPr id="13317" name="图片 10"/>
            <p:cNvPicPr>
              <a:picLocks noChangeAspect="1"/>
            </p:cNvPicPr>
            <p:nvPr/>
          </p:nvPicPr>
          <p:blipFill>
            <a:blip r:embed="rId3">
              <a:biLevel thresh="50000"/>
              <a:grayscl/>
            </a:blip>
            <a:srcRect l="14383" t="21306" r="28629" b="23077"/>
            <a:stretch>
              <a:fillRect/>
            </a:stretch>
          </p:blipFill>
          <p:spPr>
            <a:xfrm>
              <a:off x="6065520" y="1821181"/>
              <a:ext cx="483732" cy="4720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8" name="文本框 11"/>
            <p:cNvSpPr txBox="1"/>
            <p:nvPr/>
          </p:nvSpPr>
          <p:spPr>
            <a:xfrm>
              <a:off x="6549252" y="1841985"/>
              <a:ext cx="7134233" cy="11525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概念：判断句是对事物的性质、情况、</a:t>
              </a:r>
              <a:endPara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事物之间的关系做出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肯定</a:t>
              </a:r>
              <a:r>
                <a:rPr lang="zh-CN" altLang="en-US" sz="32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或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否定</a:t>
              </a:r>
              <a:r>
                <a:rPr lang="zh-CN" altLang="en-US" sz="32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判断的句子。</a:t>
              </a:r>
              <a:endPara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23838" y="207963"/>
            <a:ext cx="2762250" cy="1306512"/>
            <a:chOff x="223874" y="-36497"/>
            <a:chExt cx="1509666" cy="981247"/>
          </a:xfrm>
        </p:grpSpPr>
        <p:sp>
          <p:nvSpPr>
            <p:cNvPr id="6" name="矩形 5"/>
            <p:cNvSpPr/>
            <p:nvPr/>
          </p:nvSpPr>
          <p:spPr>
            <a:xfrm>
              <a:off x="686624" y="150360"/>
              <a:ext cx="1046916" cy="6241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-300" normalizeH="0" baseline="0" noProof="0" dirty="0">
                  <a:ln w="57150">
                    <a:noFill/>
                  </a:ln>
                  <a:gradFill flip="none" rotWithShape="1">
                    <a:gsLst>
                      <a:gs pos="14000">
                        <a:schemeClr val="accent2">
                          <a:lumMod val="75000"/>
                        </a:schemeClr>
                      </a:gs>
                      <a:gs pos="41000">
                        <a:srgbClr val="2A0415"/>
                      </a:gs>
                      <a:gs pos="100000">
                        <a:schemeClr val="tx1"/>
                      </a:gs>
                    </a:gsLst>
                    <a:lin ang="18900000" scaled="1"/>
                    <a:tileRect/>
                  </a:gradFill>
                  <a:effectLst/>
                  <a:uLnTx/>
                  <a:uFillTx/>
                  <a:latin typeface="迷你简启体" panose="03000509000000000000" charset="-122"/>
                  <a:ea typeface="迷你简启体" panose="03000509000000000000" charset="-122"/>
                  <a:cs typeface="+mn-cs"/>
                  <a:sym typeface="+mn-ea"/>
                </a:rPr>
                <a:t>判断句</a:t>
              </a:r>
              <a:endParaRPr kumimoji="0" lang="zh-CN" altLang="en-US" sz="4800" b="1" i="0" u="none" strike="noStrike" kern="1200" cap="none" spc="-300" normalizeH="0" baseline="0" noProof="0" dirty="0">
                <a:ln w="57150">
                  <a:noFill/>
                </a:ln>
                <a:gradFill flip="none" rotWithShape="1">
                  <a:gsLst>
                    <a:gs pos="14000">
                      <a:schemeClr val="accent2">
                        <a:lumMod val="75000"/>
                      </a:schemeClr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223874" y="-36497"/>
              <a:ext cx="463311" cy="981247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5207000" y="1798638"/>
            <a:ext cx="7467600" cy="5262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1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）楚左尹项伯</a:t>
            </a:r>
            <a:r>
              <a:rPr lang="zh-CN" altLang="en-US" sz="2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者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，项羽季父</a:t>
            </a:r>
            <a:r>
              <a:rPr lang="zh-CN" altLang="en-US" sz="2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也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。</a:t>
            </a:r>
            <a:endParaRPr lang="en-US" altLang="zh-CN" sz="28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                                            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鸿门宴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2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）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四人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，庐陵萧君圭君玉，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长乐王回深父，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······          《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游褒禅山记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3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）南阳刘子骥，高尚士</a:t>
            </a:r>
            <a:r>
              <a:rPr lang="zh-CN" altLang="en-US" sz="2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也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。</a:t>
            </a:r>
            <a:endParaRPr lang="en-US" altLang="zh-CN" sz="28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                                          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桃花源记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4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）沛公之参乘樊哙</a:t>
            </a:r>
            <a:r>
              <a:rPr lang="zh-CN" altLang="en-US" sz="2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者也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。</a:t>
            </a:r>
            <a:endParaRPr lang="en-US" altLang="zh-CN" sz="28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                                             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鸿门宴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                                </a:t>
            </a:r>
            <a:endParaRPr lang="en-US" altLang="zh-CN" sz="2800" b="1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76888" y="5381625"/>
            <a:ext cx="57785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用“者”、“也” 表判断。</a:t>
            </a:r>
            <a:endParaRPr lang="zh-CN" altLang="en-US" sz="3200" b="1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charRg st="17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8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charRg st="68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4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charRg st="84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5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charRg st="115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0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charRg st="130" end="1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80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charRg st="180" end="1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94" end="2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charRg st="194" end="2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46" end="2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charRg st="246" end="2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2818" name="Text Box 2"/>
          <p:cNvSpPr txBox="1"/>
          <p:nvPr/>
        </p:nvSpPr>
        <p:spPr>
          <a:xfrm>
            <a:off x="814388" y="984250"/>
            <a:ext cx="10850562" cy="2800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荆州之民附操者，逼兵势耳，非心服也</a:t>
            </a:r>
            <a:r>
              <a:rPr lang="en-US" altLang="zh-CN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en-US" altLang="zh-CN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/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资治通鉴</a:t>
            </a:r>
            <a:r>
              <a:rPr lang="en-US" altLang="zh-CN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/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/>
            <a:endParaRPr lang="en-US" altLang="zh-CN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2819" name="Text Box 3"/>
          <p:cNvSpPr txBox="1"/>
          <p:nvPr/>
        </p:nvSpPr>
        <p:spPr>
          <a:xfrm>
            <a:off x="979488" y="304800"/>
            <a:ext cx="10012362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小试身手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62820" name="Text Box 4"/>
          <p:cNvSpPr txBox="1"/>
          <p:nvPr/>
        </p:nvSpPr>
        <p:spPr>
          <a:xfrm>
            <a:off x="1582738" y="4859338"/>
            <a:ext cx="72961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被动句：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被兵势所逼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57348" name="Text Box 5"/>
          <p:cNvSpPr txBox="1"/>
          <p:nvPr/>
        </p:nvSpPr>
        <p:spPr>
          <a:xfrm>
            <a:off x="912813" y="2565400"/>
            <a:ext cx="184150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2822" name="Text Box 6"/>
          <p:cNvSpPr txBox="1"/>
          <p:nvPr/>
        </p:nvSpPr>
        <p:spPr>
          <a:xfrm>
            <a:off x="2544763" y="3403600"/>
            <a:ext cx="96742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400" b="1" dirty="0">
                <a:latin typeface="Arial" panose="020B0604020202020204" pitchFamily="34" charset="0"/>
                <a:ea typeface="华文中宋" panose="02010600040101010101" pitchFamily="2" charset="-122"/>
              </a:rPr>
              <a:t>定语后置句：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荆州附操之民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62823" name="Line 7"/>
          <p:cNvSpPr/>
          <p:nvPr/>
        </p:nvSpPr>
        <p:spPr>
          <a:xfrm>
            <a:off x="3600450" y="1773238"/>
            <a:ext cx="4222750" cy="1584325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62824" name="Line 8"/>
          <p:cNvSpPr/>
          <p:nvPr/>
        </p:nvSpPr>
        <p:spPr>
          <a:xfrm flipH="1">
            <a:off x="4821238" y="1781175"/>
            <a:ext cx="2400300" cy="29527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62825" name="Text Box 9"/>
          <p:cNvSpPr txBox="1"/>
          <p:nvPr/>
        </p:nvSpPr>
        <p:spPr>
          <a:xfrm>
            <a:off x="4821238" y="5486400"/>
            <a:ext cx="737076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4000" b="1" dirty="0">
                <a:latin typeface="Arial" panose="020B0604020202020204" pitchFamily="34" charset="0"/>
                <a:ea typeface="华文中宋" panose="02010600040101010101" pitchFamily="2" charset="-122"/>
              </a:rPr>
              <a:t>判断句：</a:t>
            </a: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不是心里臣服</a:t>
            </a:r>
            <a:endParaRPr lang="zh-CN" altLang="en-US" sz="4000" b="1" dirty="0">
              <a:solidFill>
                <a:schemeClr val="hlin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62826" name="Line 10"/>
          <p:cNvSpPr/>
          <p:nvPr/>
        </p:nvSpPr>
        <p:spPr>
          <a:xfrm flipH="1">
            <a:off x="7705725" y="1773238"/>
            <a:ext cx="2112963" cy="3671887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6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/>
      <p:bldP spid="162819" grpId="0"/>
      <p:bldP spid="162820" grpId="0"/>
      <p:bldP spid="162822" grpId="0"/>
      <p:bldP spid="16282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406400" y="609600"/>
            <a:ext cx="11176000" cy="2062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       谢氏生于盛族，年二十以归吾，凡十七年而卒。卒之夕，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殓以嫁时之衣。甚矣，吾贫可知也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。然谢氏怡然处之。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——2010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年江苏卷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南阳县君谢氏墓志铭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》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0" y="2209800"/>
            <a:ext cx="12192000" cy="2062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殓以嫁时之衣</a:t>
            </a:r>
            <a:r>
              <a:rPr lang="en-US" altLang="zh-CN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介后，“甚矣，吾贫可知也”主谓倒装。</a:t>
            </a:r>
            <a:endParaRPr lang="en-US" altLang="zh-CN" sz="32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（我）用出嫁时的衣服殓葬她，我的贫困超乎寻常，就可以知道了。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br>
              <a:rPr lang="zh-CN" altLang="en-US" sz="3200" dirty="0">
                <a:latin typeface="Calibri" panose="020F050202020403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矩形 1"/>
          <p:cNvSpPr/>
          <p:nvPr/>
        </p:nvSpPr>
        <p:spPr>
          <a:xfrm>
            <a:off x="304800" y="3352800"/>
            <a:ext cx="11277600" cy="2062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      仲长统字公理，山阳高平人也。少好学，博涉书记，赡于文辞。年二十余，</a:t>
            </a:r>
            <a:r>
              <a:rPr lang="zh-CN" altLang="en-US" sz="32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游学青</a:t>
            </a:r>
            <a:r>
              <a:rPr lang="en-US" altLang="zh-CN" sz="32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﹑</a:t>
            </a:r>
            <a:r>
              <a:rPr lang="zh-CN" altLang="en-US" sz="32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徐</a:t>
            </a:r>
            <a:r>
              <a:rPr lang="en-US" altLang="zh-CN" sz="32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﹑</a:t>
            </a:r>
            <a:r>
              <a:rPr lang="zh-CN" altLang="en-US" sz="32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并</a:t>
            </a:r>
            <a:r>
              <a:rPr lang="en-US" altLang="zh-CN" sz="32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﹑</a:t>
            </a:r>
            <a:r>
              <a:rPr lang="zh-CN" altLang="en-US" sz="3200" b="1" dirty="0">
                <a:solidFill>
                  <a:srgbClr val="3333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冀之间，与交友者多异之。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endParaRPr lang="en-US" altLang="zh-CN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                              ——2007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年上海卷</a:t>
            </a:r>
            <a:b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矩形 2"/>
          <p:cNvSpPr/>
          <p:nvPr/>
        </p:nvSpPr>
        <p:spPr>
          <a:xfrm>
            <a:off x="406400" y="4919663"/>
            <a:ext cx="11379200" cy="2554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（仲长统）在青州、徐州、并州、冀州一代游历求学，和（他）交朋友的大多认为他与众不同。（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分）（省略部分补全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分；倒装句式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分；“异”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分）</a:t>
            </a:r>
            <a:b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br>
            <a:br>
              <a:rPr lang="zh-CN" altLang="en-US" sz="3200" dirty="0">
                <a:latin typeface="Calibri" panose="020F0502020204030204" pitchFamily="34" charset="0"/>
                <a:ea typeface="宋体" panose="02010600030101010101" pitchFamily="2" charset="-122"/>
              </a:rPr>
            </a:b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23555" grpId="0"/>
      <p:bldP spid="19460" grpId="0"/>
      <p:bldP spid="2355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82588"/>
            <a:ext cx="10515600" cy="5794375"/>
          </a:xfrm>
          <a:ln/>
        </p:spPr>
        <p:txBody>
          <a:bodyPr wrap="square" lIns="91440" tIns="45720" rIns="91440" bIns="45720" anchor="t"/>
          <a:p>
            <a:pPr marL="0" indent="0">
              <a:buNone/>
            </a:pPr>
            <a:r>
              <a:rPr lang="zh-CN" altLang="en-US" b="1" dirty="0"/>
              <a:t> 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sz="3200" b="1" dirty="0"/>
              <a:t>越五日，无肯承其事者。傅曰：“吾为太子傅，当同生死。</a:t>
            </a:r>
            <a:r>
              <a:rPr lang="zh-CN" altLang="en-US" sz="3200" b="1" dirty="0">
                <a:solidFill>
                  <a:srgbClr val="0070C0"/>
                </a:solidFill>
              </a:rPr>
              <a:t>金人虽不吾索，吾当与之俱行，求见二酋面责之，庶或万一可济。</a:t>
            </a:r>
            <a:r>
              <a:rPr lang="zh-CN" altLang="en-US" sz="3200" b="1" dirty="0"/>
              <a:t>”遂从太子出。</a:t>
            </a: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/>
              <a:t>                        ——(2015·</a:t>
            </a:r>
            <a:r>
              <a:rPr lang="zh-CN" altLang="en-US" sz="3200" b="1" dirty="0"/>
              <a:t>全国</a:t>
            </a:r>
            <a:r>
              <a:rPr lang="en-US" altLang="zh-CN" sz="3200" b="1" dirty="0"/>
              <a:t>Ⅰ</a:t>
            </a:r>
            <a:r>
              <a:rPr lang="zh-CN" altLang="en-US" sz="3200" b="1" dirty="0"/>
              <a:t>卷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 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宋史</a:t>
            </a:r>
            <a:r>
              <a:rPr lang="en-US" altLang="zh-CN" sz="3200" b="1" dirty="0"/>
              <a:t>·</a:t>
            </a:r>
            <a:r>
              <a:rPr lang="zh-CN" altLang="en-US" sz="3200" b="1" dirty="0"/>
              <a:t>孙傅传</a:t>
            </a:r>
            <a:r>
              <a:rPr lang="en-US" altLang="zh-CN" sz="3200" b="1" dirty="0"/>
              <a:t>》</a:t>
            </a:r>
            <a:endParaRPr lang="en-US" altLang="zh-CN" sz="3200" b="1" dirty="0"/>
          </a:p>
          <a:p>
            <a:pPr marL="0" indent="0">
              <a:buNone/>
            </a:pPr>
            <a:r>
              <a:rPr lang="zh-CN" altLang="en-US" sz="3200" b="1" dirty="0">
                <a:solidFill>
                  <a:srgbClr val="0070C0"/>
                </a:solidFill>
              </a:rPr>
              <a:t>“不吾索”是否定句中代词作宾语，宾语前置，“不吾索”即“不索吾”；“俱”，一起，一同；“庶或”，差不多，或许；“济”，成功。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金人虽然没有点名要我，我却应该与太子同去，求见两名首领当面指责他们，或许有成功的可能。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9394" name="灯片编号占位符 3"/>
          <p:cNvSpPr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wrap="square" lIns="91440" tIns="45720" rIns="91440" bIns="45720" anchor="ctr"/>
          <a:p>
            <a:pPr/>
            <a:fld id="{9A0DB2DC-4C9A-4742-B13C-FB6460FD3503}" type="slidenum">
              <a:rPr lang="zh-CN" altLang="en-US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charRg st="6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charRg st="6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2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charRg st="112" end="1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charRg st="112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charRg st="112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5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charRg st="175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175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algn="ctr"/>
            <a:r>
              <a:rPr lang="zh-CN" altLang="en-US" b="1" dirty="0"/>
              <a:t>课后作业</a:t>
            </a:r>
            <a:endParaRPr lang="zh-CN" altLang="en-US" b="1" dirty="0"/>
          </a:p>
        </p:txBody>
      </p:sp>
      <p:sp>
        <p:nvSpPr>
          <p:cNvPr id="60418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/>
          <a:p>
            <a:pPr marL="0" indent="0" algn="ctr">
              <a:buNone/>
            </a:pPr>
            <a:r>
              <a:rPr lang="en-US" altLang="zh-CN" sz="4000" b="1" dirty="0"/>
              <a:t>60</a:t>
            </a:r>
            <a:r>
              <a:rPr lang="zh-CN" altLang="en-US" sz="4000" b="1" dirty="0"/>
              <a:t>练第</a:t>
            </a:r>
            <a:r>
              <a:rPr lang="en-US" altLang="zh-CN" sz="4000" b="1" dirty="0"/>
              <a:t>47</a:t>
            </a:r>
            <a:r>
              <a:rPr lang="zh-CN" altLang="en-US" sz="4000" b="1" dirty="0"/>
              <a:t>练文言文翻译。</a:t>
            </a:r>
            <a:endParaRPr lang="zh-CN" altLang="en-US" sz="4000" b="1" dirty="0"/>
          </a:p>
        </p:txBody>
      </p:sp>
      <p:sp>
        <p:nvSpPr>
          <p:cNvPr id="60419" name="灯片编号占位符 3"/>
          <p:cNvSpPr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wrap="square" lIns="91440" tIns="45720" rIns="91440" bIns="45720" anchor="ctr"/>
          <a:p>
            <a:pPr/>
            <a:fld id="{9A0DB2DC-4C9A-4742-B13C-FB6460FD3503}" type="slidenum">
              <a:rPr lang="zh-CN" altLang="en-US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042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" y="150813"/>
            <a:ext cx="12096750" cy="6707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" name="组合 36"/>
          <p:cNvGrpSpPr/>
          <p:nvPr/>
        </p:nvGrpSpPr>
        <p:grpSpPr>
          <a:xfrm>
            <a:off x="0" y="2239963"/>
            <a:ext cx="12192000" cy="0"/>
            <a:chOff x="0" y="2240373"/>
            <a:chExt cx="12191612" cy="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0" y="2240373"/>
              <a:ext cx="3352693" cy="0"/>
            </a:xfrm>
            <a:prstGeom prst="line">
              <a:avLst/>
            </a:prstGeom>
            <a:ln>
              <a:solidFill>
                <a:schemeClr val="tx1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8838919" y="2240373"/>
              <a:ext cx="3352693" cy="0"/>
            </a:xfrm>
            <a:prstGeom prst="line">
              <a:avLst/>
            </a:prstGeom>
            <a:ln>
              <a:solidFill>
                <a:schemeClr val="tx1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3305358" y="1483738"/>
            <a:ext cx="6987810" cy="18620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11500" strike="noStrike" kern="1200" cap="none" spc="0" normalizeH="0" baseline="0" noProof="0" dirty="0">
                <a:gradFill flip="none" rotWithShape="1">
                  <a:gsLst>
                    <a:gs pos="14000">
                      <a:schemeClr val="accent1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谢谢大家</a:t>
            </a:r>
            <a:r>
              <a:rPr kumimoji="0" lang="en-US" altLang="zh-CN" sz="11500" strike="noStrike" kern="1200" cap="none" spc="0" normalizeH="0" baseline="0" noProof="0" dirty="0">
                <a:gradFill flip="none" rotWithShape="1">
                  <a:gsLst>
                    <a:gs pos="14000">
                      <a:schemeClr val="accent1"/>
                    </a:gs>
                    <a:gs pos="41000">
                      <a:srgbClr val="2A0415"/>
                    </a:gs>
                    <a:gs pos="100000">
                      <a:schemeClr val="tx1"/>
                    </a:gs>
                  </a:gsLst>
                  <a:lin ang="18900000" scaled="1"/>
                  <a:tileRect/>
                </a:gradFill>
                <a:latin typeface="迷你简启体" panose="03000509000000000000" charset="-122"/>
                <a:ea typeface="迷你简启体" panose="03000509000000000000" charset="-122"/>
                <a:cs typeface="+mn-cs"/>
                <a:sym typeface="+mn-ea"/>
              </a:rPr>
              <a:t>~</a:t>
            </a:r>
            <a:endParaRPr kumimoji="0" lang="zh-CN" altLang="en-US" sz="11500" strike="noStrike" kern="1200" cap="none" spc="0" normalizeH="0" baseline="0" noProof="0" dirty="0">
              <a:gradFill flip="none" rotWithShape="1">
                <a:gsLst>
                  <a:gs pos="14000">
                    <a:schemeClr val="accent1"/>
                  </a:gs>
                  <a:gs pos="41000">
                    <a:srgbClr val="2A0415"/>
                  </a:gs>
                  <a:gs pos="100000">
                    <a:schemeClr val="tx1"/>
                  </a:gs>
                </a:gsLst>
                <a:lin ang="18900000" scaled="1"/>
                <a:tileRect/>
              </a:gradFill>
              <a:latin typeface="迷你简启体" panose="03000509000000000000" charset="-122"/>
              <a:ea typeface="迷你简启体" panose="03000509000000000000" charset="-122"/>
              <a:cs typeface="+mn-cs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79475" y="3948113"/>
            <a:ext cx="4411663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1025" y="193675"/>
            <a:ext cx="2559050" cy="348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7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9038" y="3709988"/>
            <a:ext cx="2071687" cy="324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17525" y="-107950"/>
            <a:ext cx="3211513" cy="2246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9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4838" y="5532438"/>
            <a:ext cx="741362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0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9263" y="4999038"/>
            <a:ext cx="1462087" cy="1238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1" r="22476"/>
          <a:stretch>
            <a:fillRect/>
          </a:stretch>
        </p:blipFill>
        <p:spPr>
          <a:xfrm>
            <a:off x="9791699" y="1378330"/>
            <a:ext cx="1849299" cy="410858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" r="17718"/>
          <a:stretch>
            <a:fillRect/>
          </a:stretch>
        </p:blipFill>
        <p:spPr>
          <a:xfrm rot="15729370">
            <a:off x="6641666" y="1026388"/>
            <a:ext cx="8340548" cy="4199059"/>
          </a:xfrm>
          <a:prstGeom prst="rect">
            <a:avLst/>
          </a:prstGeom>
        </p:spPr>
      </p:pic>
      <p:sp>
        <p:nvSpPr>
          <p:cNvPr id="15363" name="灯片编号占位符 20"/>
          <p:cNvSpPr>
            <a:spLocks noGrp="1"/>
          </p:cNvSpPr>
          <p:nvPr>
            <p:ph type="sldNum" sz="quarter" idx="4"/>
          </p:nvPr>
        </p:nvSpPr>
        <p:spPr>
          <a:xfrm>
            <a:off x="11409363" y="6103938"/>
            <a:ext cx="519112" cy="365125"/>
          </a:xfrm>
          <a:noFill/>
          <a:ln>
            <a:noFill/>
          </a:ln>
        </p:spPr>
        <p:txBody>
          <a:bodyPr wrap="square" lIns="91440" tIns="45720" rIns="91440" bIns="45720" anchor="ctr"/>
          <a:p>
            <a:pPr/>
            <a:fld id="{9A0DB2DC-4C9A-4742-B13C-FB6460FD3503}" type="slidenum"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0500" y="452438"/>
            <a:ext cx="7708900" cy="581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2.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采用副词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“乃“ “即““则““皆““是““诚““为“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等表示判断。</a:t>
            </a:r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1 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）此</a:t>
            </a:r>
            <a:r>
              <a:rPr lang="zh-CN" altLang="en-US" sz="2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乃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臣效命之秋也 。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史记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.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魏公子列传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2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）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梁父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即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楚将项燕。       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rPr>
              <a:t>史记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800" dirty="0">
                <a:latin typeface="Calibri" panose="020F0502020204030204" pitchFamily="34" charset="0"/>
                <a:ea typeface="宋体" panose="02010600030101010101" pitchFamily="2" charset="-122"/>
              </a:rPr>
              <a:t>项羽本纪</a:t>
            </a:r>
            <a:r>
              <a:rPr lang="en-US" altLang="zh-CN" sz="2800" dirty="0">
                <a:latin typeface="Calibri" panose="020F050202020403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3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）</a:t>
            </a:r>
            <a:r>
              <a:rPr lang="zh-CN" altLang="en-US" sz="2800" b="1" dirty="0">
                <a:latin typeface="文鼎新艺体简"/>
                <a:ea typeface="文鼎新艺体简"/>
              </a:rPr>
              <a:t>此</a:t>
            </a:r>
            <a:r>
              <a:rPr lang="zh-CN" altLang="en-US" sz="2800" b="1" dirty="0">
                <a:solidFill>
                  <a:srgbClr val="FF0000"/>
                </a:solidFill>
                <a:latin typeface="文鼎新艺体简"/>
                <a:ea typeface="文鼎新艺体简"/>
              </a:rPr>
              <a:t>则</a:t>
            </a:r>
            <a:r>
              <a:rPr lang="zh-CN" altLang="en-US" sz="2800" b="1" dirty="0">
                <a:latin typeface="文鼎新艺体简"/>
                <a:ea typeface="文鼎新艺体简"/>
              </a:rPr>
              <a:t>岳阳楼之大观也。</a:t>
            </a:r>
            <a:r>
              <a:rPr lang="en-US" altLang="zh-CN" sz="2800" dirty="0">
                <a:latin typeface="文鼎新艺体简"/>
                <a:ea typeface="文鼎新艺体简"/>
              </a:rPr>
              <a:t>《</a:t>
            </a:r>
            <a:r>
              <a:rPr lang="zh-CN" altLang="en-US" sz="2800" dirty="0">
                <a:latin typeface="文鼎新艺体简"/>
                <a:ea typeface="文鼎新艺体简"/>
              </a:rPr>
              <a:t>岳阳楼记</a:t>
            </a:r>
            <a:r>
              <a:rPr lang="en-US" altLang="zh-CN" sz="2800" dirty="0">
                <a:latin typeface="文鼎新艺体简"/>
                <a:ea typeface="文鼎新艺体简"/>
              </a:rPr>
              <a:t>》</a:t>
            </a:r>
            <a:endParaRPr lang="en-US" altLang="zh-CN" sz="2800" dirty="0">
              <a:latin typeface="文鼎新艺体简"/>
              <a:ea typeface="文鼎新艺体简"/>
            </a:endParaRPr>
          </a:p>
          <a:p>
            <a:pPr lvl="0"/>
            <a:r>
              <a:rPr lang="zh-CN" altLang="en-US" sz="2800" b="1" dirty="0">
                <a:latin typeface="文鼎新艺体简"/>
                <a:ea typeface="文鼎新艺体简"/>
              </a:rPr>
              <a:t>（</a:t>
            </a:r>
            <a:r>
              <a:rPr lang="en-US" altLang="zh-CN" sz="2800" b="1" dirty="0">
                <a:latin typeface="文鼎新艺体简"/>
                <a:ea typeface="文鼎新艺体简"/>
              </a:rPr>
              <a:t>4</a:t>
            </a:r>
            <a:r>
              <a:rPr lang="zh-CN" altLang="en-US" sz="2800" b="1" dirty="0">
                <a:latin typeface="文鼎新艺体简"/>
                <a:ea typeface="文鼎新艺体简"/>
              </a:rPr>
              <a:t>）此</a:t>
            </a:r>
            <a:r>
              <a:rPr lang="zh-CN" altLang="en-US" sz="2800" b="1" dirty="0">
                <a:solidFill>
                  <a:srgbClr val="FF0000"/>
                </a:solidFill>
                <a:latin typeface="文鼎新艺体简"/>
                <a:ea typeface="文鼎新艺体简"/>
              </a:rPr>
              <a:t>皆</a:t>
            </a:r>
            <a:r>
              <a:rPr lang="zh-CN" altLang="en-US" sz="2800" b="1" dirty="0">
                <a:latin typeface="文鼎新艺体简"/>
                <a:ea typeface="文鼎新艺体简"/>
              </a:rPr>
              <a:t>良实，志虑忠纯。</a:t>
            </a:r>
            <a:r>
              <a:rPr lang="en-US" altLang="zh-CN" sz="2800" dirty="0">
                <a:latin typeface="文鼎新艺体简"/>
                <a:ea typeface="文鼎新艺体简"/>
              </a:rPr>
              <a:t>《</a:t>
            </a:r>
            <a:r>
              <a:rPr lang="zh-CN" altLang="en-US" sz="2800" dirty="0">
                <a:latin typeface="文鼎新艺体简"/>
                <a:ea typeface="文鼎新艺体简"/>
              </a:rPr>
              <a:t>出师表</a:t>
            </a:r>
            <a:r>
              <a:rPr lang="en-US" altLang="zh-CN" sz="2800" dirty="0">
                <a:latin typeface="文鼎新艺体简"/>
                <a:ea typeface="文鼎新艺体简"/>
              </a:rPr>
              <a:t>》</a:t>
            </a:r>
            <a:endParaRPr lang="en-US" altLang="zh-CN" sz="2800" dirty="0">
              <a:latin typeface="文鼎新艺体简"/>
              <a:ea typeface="文鼎新艺体简"/>
            </a:endParaRPr>
          </a:p>
          <a:p>
            <a:pPr lvl="0"/>
            <a:r>
              <a:rPr lang="zh-CN" altLang="en-US" sz="2800" b="1" dirty="0">
                <a:latin typeface="文鼎新艺体简"/>
                <a:ea typeface="文鼎新艺体简"/>
              </a:rPr>
              <a:t>（</a:t>
            </a:r>
            <a:r>
              <a:rPr lang="en-US" altLang="zh-CN" sz="2800" b="1" dirty="0">
                <a:latin typeface="文鼎新艺体简"/>
                <a:ea typeface="文鼎新艺体简"/>
              </a:rPr>
              <a:t>5</a:t>
            </a:r>
            <a:r>
              <a:rPr lang="zh-CN" altLang="en-US" sz="2800" b="1" dirty="0">
                <a:latin typeface="文鼎新艺体简"/>
                <a:ea typeface="文鼎新艺体简"/>
              </a:rPr>
              <a:t>）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汝</a:t>
            </a:r>
            <a:r>
              <a:rPr lang="zh-CN" altLang="en-US" sz="2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是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大家子。             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孔雀东南飞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6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）此</a:t>
            </a:r>
            <a:r>
              <a:rPr lang="zh-CN" altLang="en-US" sz="2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诚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危急存亡之秋也。 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出师表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2800" b="1" dirty="0">
                <a:latin typeface="微软雅黑 Light" panose="020B0502040204020203" charset="-122"/>
                <a:ea typeface="微软雅黑 Light" panose="020B0502040204020203" charset="-122"/>
              </a:rPr>
              <a:t>7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）如今人方</a:t>
            </a:r>
            <a:r>
              <a:rPr lang="zh-CN" altLang="en-US" sz="2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为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刀俎，我</a:t>
            </a:r>
            <a:r>
              <a:rPr lang="zh-CN" altLang="en-US" sz="28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为</a:t>
            </a:r>
            <a:r>
              <a:rPr lang="zh-CN" altLang="en-US" sz="2800" b="1" dirty="0">
                <a:latin typeface="微软雅黑 Light" panose="020B0502040204020203" charset="-122"/>
                <a:ea typeface="微软雅黑 Light" panose="020B0502040204020203" charset="-122"/>
              </a:rPr>
              <a:t>鱼肉。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2800" dirty="0">
                <a:latin typeface="微软雅黑 Light" panose="020B0502040204020203" charset="-122"/>
                <a:ea typeface="微软雅黑 Light" panose="020B0502040204020203" charset="-122"/>
              </a:rPr>
              <a:t>鸿门宴</a:t>
            </a:r>
            <a:r>
              <a:rPr lang="en-US" altLang="zh-CN" sz="2800" dirty="0"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zh-CN" altLang="en-US" sz="2800" dirty="0">
              <a:latin typeface="文鼎新艺体简"/>
              <a:ea typeface="文鼎新艺体简"/>
            </a:endParaRPr>
          </a:p>
          <a:p>
            <a:pPr lvl="0"/>
            <a:endParaRPr lang="en-US" altLang="zh-CN" sz="28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6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charRg st="6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89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>
                                            <p:txEl>
                                              <p:charRg st="89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09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1">
                                            <p:txEl>
                                              <p:charRg st="109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28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charRg st="128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59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charRg st="159" end="1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79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charRg st="179" end="2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1409363" y="6103938"/>
            <a:ext cx="519112" cy="365125"/>
          </a:xfrm>
          <a:noFill/>
          <a:ln>
            <a:noFill/>
          </a:ln>
        </p:spPr>
        <p:txBody>
          <a:bodyPr wrap="square" lIns="91440" tIns="45720" rIns="91440" bIns="45720" anchor="ctr"/>
          <a:p>
            <a:pPr/>
            <a:fld id="{9A0DB2DC-4C9A-4742-B13C-FB6460FD3503}" type="slidenum"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0500" y="452438"/>
            <a:ext cx="7708900" cy="62468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3.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采用否定副词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“非““弗“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表示否定判断。</a:t>
            </a:r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1 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非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臣陨首所能上报。</a:t>
            </a: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</a:rPr>
              <a:t>陈情表</a:t>
            </a: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endParaRPr lang="en-US" altLang="zh-CN" sz="32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</a:rPr>
              <a:t>2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</a:rPr>
              <a:t>）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小惠未偏，民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弗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从也。</a:t>
            </a: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3200" dirty="0">
                <a:latin typeface="微软雅黑 Light" panose="020B0502040204020203" charset="-122"/>
                <a:ea typeface="微软雅黑 Light" panose="020B0502040204020203" charset="-122"/>
              </a:rPr>
              <a:t>曹刿论战</a:t>
            </a:r>
            <a: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br>
              <a:rPr lang="en-US" altLang="zh-CN" sz="3200" dirty="0">
                <a:latin typeface="微软雅黑 Light" panose="020B0502040204020203" charset="-122"/>
                <a:ea typeface="微软雅黑 Light" panose="020B0502040204020203" charset="-122"/>
              </a:rPr>
            </a:br>
            <a:endParaRPr lang="en-US" altLang="zh-CN" sz="32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4.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无标志词，而</a:t>
            </a:r>
            <a:r>
              <a:rPr lang="zh-CN" altLang="en-US" sz="3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谓语对其主语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有断定性。</a:t>
            </a:r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1 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）刘备天下枭雄。         </a:t>
            </a:r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《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三国志</a:t>
            </a:r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》</a:t>
            </a:r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3200" b="1" dirty="0">
                <a:latin typeface="微软雅黑 Light" panose="020B0502040204020203" charset="-122"/>
                <a:ea typeface="微软雅黑 Light" panose="020B0502040204020203" charset="-122"/>
              </a:rPr>
              <a:t>2</a:t>
            </a:r>
            <a:r>
              <a:rPr lang="zh-CN" altLang="en-US" sz="3200" b="1" dirty="0">
                <a:latin typeface="微软雅黑 Light" panose="020B0502040204020203" charset="-122"/>
                <a:ea typeface="微软雅黑 Light" panose="020B0502040204020203" charset="-122"/>
              </a:rPr>
              <a:t>）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君家妇难为。            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孔雀东南飞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》</a:t>
            </a:r>
            <a:endParaRPr lang="en-US" altLang="zh-CN" sz="3200" b="1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en-US" altLang="zh-CN" sz="2800" dirty="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 lvl="0"/>
            <a:endParaRPr lang="zh-CN" altLang="en-US" sz="2800" dirty="0">
              <a:latin typeface="文鼎新艺体简"/>
              <a:ea typeface="文鼎新艺体简"/>
            </a:endParaRPr>
          </a:p>
          <a:p>
            <a:pPr lvl="0"/>
            <a:endParaRPr lang="en-US" altLang="zh-CN" sz="2800" b="1" dirty="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17411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1338" y="2813050"/>
            <a:ext cx="3886200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22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3">
                                            <p:txEl>
                                              <p:charRg st="22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3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64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3">
                                            <p:txEl>
                                              <p:charRg st="64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84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3">
                                            <p:txEl>
                                              <p:charRg st="84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110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3">
                                            <p:txEl>
                                              <p:charRg st="110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038" y="3779838"/>
            <a:ext cx="3078162" cy="307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" y="1828800"/>
            <a:ext cx="3078163" cy="3078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30222" t="13332" r="26222" b="52444"/>
          <a:stretch>
            <a:fillRect/>
          </a:stretch>
        </p:blipFill>
        <p:spPr>
          <a:xfrm>
            <a:off x="9250363" y="852488"/>
            <a:ext cx="2484437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2895600" y="2671763"/>
            <a:ext cx="7604125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zh-CN" altLang="en-US" sz="5400" b="1" dirty="0">
                <a:solidFill>
                  <a:srgbClr val="FF0000"/>
                </a:solidFill>
                <a:latin typeface="方正流行体简体"/>
                <a:ea typeface="方正流行体简体"/>
              </a:rPr>
              <a:t>被动句</a:t>
            </a:r>
            <a:endParaRPr lang="zh-CN" altLang="en-US" sz="5400" b="1" dirty="0">
              <a:solidFill>
                <a:srgbClr val="FF0000"/>
              </a:solidFill>
              <a:latin typeface="方正流行体简体"/>
              <a:ea typeface="方正流行体简体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rcRect l="42889" t="31557" r="37778" b="49556"/>
          <a:stretch>
            <a:fillRect/>
          </a:stretch>
        </p:blipFill>
        <p:spPr>
          <a:xfrm>
            <a:off x="9432925" y="-1890712"/>
            <a:ext cx="1341438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38" y="3255963"/>
            <a:ext cx="38862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 l="27026" t="20250" r="24590" b="40004"/>
          <a:stretch>
            <a:fillRect/>
          </a:stretch>
        </p:blipFill>
        <p:spPr>
          <a:xfrm>
            <a:off x="1592263" y="2805113"/>
            <a:ext cx="846137" cy="669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rcRect l="42889" t="31557" r="37778" b="49556"/>
          <a:stretch>
            <a:fillRect/>
          </a:stretch>
        </p:blipFill>
        <p:spPr>
          <a:xfrm>
            <a:off x="10010775" y="409575"/>
            <a:ext cx="133985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图片 7"/>
          <p:cNvPicPr>
            <a:picLocks noChangeAspect="1"/>
          </p:cNvPicPr>
          <p:nvPr/>
        </p:nvPicPr>
        <p:blipFill>
          <a:blip r:embed="rId2"/>
          <a:srcRect l="47778" t="7111" b="24001"/>
          <a:stretch>
            <a:fillRect/>
          </a:stretch>
        </p:blipFill>
        <p:spPr>
          <a:xfrm>
            <a:off x="8610600" y="2454275"/>
            <a:ext cx="3581400" cy="472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9"/>
          <p:cNvPicPr>
            <a:picLocks noChangeAspect="1"/>
          </p:cNvPicPr>
          <p:nvPr/>
        </p:nvPicPr>
        <p:blipFill>
          <a:blip r:embed="rId3"/>
          <a:srcRect t="28000" r="74667" b="27110"/>
          <a:stretch>
            <a:fillRect/>
          </a:stretch>
        </p:blipFill>
        <p:spPr>
          <a:xfrm>
            <a:off x="0" y="3779838"/>
            <a:ext cx="1736725" cy="3078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矩形 1"/>
          <p:cNvSpPr/>
          <p:nvPr/>
        </p:nvSpPr>
        <p:spPr>
          <a:xfrm>
            <a:off x="1130300" y="1198563"/>
            <a:ext cx="8880475" cy="304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       被动句是表示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被动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意义的句子。文言文中，被动句的主语是谓语动词所表示的行为被动者、受事者，而不是主动者、施事者。在古汉语中，被动句主要有两大类型：一是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有标志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的被动句，即借助一些被动词来表示；二是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无标志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的被动句，又叫意念被动句。 </a:t>
            </a:r>
            <a:endParaRPr lang="zh-CN" altLang="en-US" sz="32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灯片编号占位符 1"/>
          <p:cNvSpPr>
            <a:spLocks noGrp="1"/>
          </p:cNvSpPr>
          <p:nvPr>
            <p:ph type="sldNum" sz="quarter" idx="4"/>
          </p:nvPr>
        </p:nvSpPr>
        <p:spPr>
          <a:xfrm>
            <a:off x="11409363" y="6103938"/>
            <a:ext cx="519112" cy="365125"/>
          </a:xfrm>
          <a:noFill/>
          <a:ln>
            <a:noFill/>
          </a:ln>
        </p:spPr>
        <p:txBody>
          <a:bodyPr wrap="square" lIns="91440" tIns="45720" rIns="91440" bIns="45720" anchor="ctr"/>
          <a:p>
            <a:pPr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52438" y="452438"/>
            <a:ext cx="77089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有标志的被动句，大体有以下几种形式：</a:t>
            </a:r>
            <a:endParaRPr lang="en-US" altLang="zh-CN" sz="3200" b="1" dirty="0">
              <a:solidFill>
                <a:srgbClr val="FF0000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pic>
        <p:nvPicPr>
          <p:cNvPr id="21507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1338" y="2813050"/>
            <a:ext cx="38862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7"/>
          <p:cNvSpPr txBox="1"/>
          <p:nvPr/>
        </p:nvSpPr>
        <p:spPr>
          <a:xfrm>
            <a:off x="452438" y="1155700"/>
            <a:ext cx="5351462" cy="10398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20000"/>
              </a:spcBef>
              <a:buClr>
                <a:schemeClr val="tx2"/>
              </a:buClr>
              <a:buSzPct val="9000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不拘于时，学于余。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tx2"/>
              </a:buClr>
              <a:buSzPct val="90000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内惑于郑袖，外欺于张仪。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6807200" y="1219200"/>
            <a:ext cx="53848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用介词“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被动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774700" y="2382838"/>
            <a:ext cx="5791200" cy="11699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）臣诚恐见欺于王而负赵。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举十万之众，受制于人。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 Box 9"/>
          <p:cNvSpPr txBox="1"/>
          <p:nvPr/>
        </p:nvSpPr>
        <p:spPr>
          <a:xfrm>
            <a:off x="7010400" y="2490788"/>
            <a:ext cx="4775200" cy="954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见（受）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……”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表示被动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Text Box 8"/>
          <p:cNvSpPr txBox="1"/>
          <p:nvPr/>
        </p:nvSpPr>
        <p:spPr>
          <a:xfrm>
            <a:off x="596900" y="3997325"/>
            <a:ext cx="56896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）秦城恐不可得，徒见欺。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）信而见疑，忠而被谤。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7"/>
          <p:cNvSpPr txBox="1"/>
          <p:nvPr/>
        </p:nvSpPr>
        <p:spPr>
          <a:xfrm>
            <a:off x="6565900" y="4319588"/>
            <a:ext cx="49784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表被动；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微软雅黑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C4FF"/>
      </a:accent1>
      <a:accent2>
        <a:srgbClr val="F64462"/>
      </a:accent2>
      <a:accent3>
        <a:srgbClr val="32C4FF"/>
      </a:accent3>
      <a:accent4>
        <a:srgbClr val="ED4D95"/>
      </a:accent4>
      <a:accent5>
        <a:srgbClr val="32C4FF"/>
      </a:accent5>
      <a:accent6>
        <a:srgbClr val="ED4D95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charset="-122"/>
            <a:ea typeface="微软雅黑 Light" panose="020B0502040204020203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5545</Words>
  <Application>WPS 演示</Application>
  <PresentationFormat>宽屏</PresentationFormat>
  <Paragraphs>571</Paragraphs>
  <Slides>44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72" baseType="lpstr">
      <vt:lpstr>Arial</vt:lpstr>
      <vt:lpstr>宋体</vt:lpstr>
      <vt:lpstr>Wingdings</vt:lpstr>
      <vt:lpstr>Calibri</vt:lpstr>
      <vt:lpstr>微软雅黑 Light</vt:lpstr>
      <vt:lpstr>微软雅黑</vt:lpstr>
      <vt:lpstr>方正清刻本悦宋简体</vt:lpstr>
      <vt:lpstr>迷你简启体</vt:lpstr>
      <vt:lpstr>Times New Roman</vt:lpstr>
      <vt:lpstr>楷体</vt:lpstr>
      <vt:lpstr>华文行楷</vt:lpstr>
      <vt:lpstr>方正流行体简体</vt:lpstr>
      <vt:lpstr>Segoe Print</vt:lpstr>
      <vt:lpstr>黑体</vt:lpstr>
      <vt:lpstr>文鼎新艺体简</vt:lpstr>
      <vt:lpstr>楷体_GB2312</vt:lpstr>
      <vt:lpstr>新宋体</vt:lpstr>
      <vt:lpstr>华文中宋</vt:lpstr>
      <vt:lpstr>隶书</vt:lpstr>
      <vt:lpstr>方正超粗黑简体</vt:lpstr>
      <vt:lpstr>幼圆</vt:lpstr>
      <vt:lpstr>华文宋体</vt:lpstr>
      <vt:lpstr>华文隶书</vt:lpstr>
      <vt:lpstr>华文琥珀</vt:lpstr>
      <vt:lpstr>华文新魏</vt:lpstr>
      <vt:lpstr>Arial Unicode MS</vt:lpstr>
      <vt:lpstr>华文新魏</vt:lpstr>
      <vt:lpstr>微软雅黑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杨桉楠</dc:creator>
  <cp:lastModifiedBy>Administrator</cp:lastModifiedBy>
  <cp:revision>87</cp:revision>
  <dcterms:created xsi:type="dcterms:W3CDTF">2015-08-17T07:24:02Z</dcterms:created>
  <dcterms:modified xsi:type="dcterms:W3CDTF">2019-10-13T14:26:51Z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