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9" r:id="rId1"/>
  </p:sldMasterIdLst>
  <p:notesMasterIdLst>
    <p:notesMasterId r:id="rId2"/>
  </p:notesMasterIdLst>
  <p:handoutMasterIdLst>
    <p:handoutMasterId r:id="rId3"/>
  </p:handoutMasterIdLst>
  <p:sldIdLst>
    <p:sldId id="276" r:id="rId4"/>
    <p:sldId id="398" r:id="rId5"/>
    <p:sldId id="399" r:id="rId6"/>
    <p:sldId id="400" r:id="rId7"/>
    <p:sldId id="404" r:id="rId8"/>
    <p:sldId id="403" r:id="rId9"/>
    <p:sldId id="402" r:id="rId10"/>
    <p:sldId id="401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13" r:id="rId20"/>
    <p:sldId id="414" r:id="rId21"/>
    <p:sldId id="415" r:id="rId22"/>
    <p:sldId id="416" r:id="rId23"/>
    <p:sldId id="417" r:id="rId24"/>
    <p:sldId id="418" r:id="rId25"/>
    <p:sldId id="419" r:id="rId26"/>
    <p:sldId id="420" r:id="rId27"/>
    <p:sldId id="421" r:id="rId28"/>
    <p:sldId id="422" r:id="rId29"/>
    <p:sldId id="427" r:id="rId30"/>
    <p:sldId id="428" r:id="rId31"/>
    <p:sldId id="429" r:id="rId32"/>
    <p:sldId id="430" r:id="rId33"/>
    <p:sldId id="431" r:id="rId34"/>
    <p:sldId id="432" r:id="rId35"/>
    <p:sldId id="433" r:id="rId36"/>
    <p:sldId id="434" r:id="rId37"/>
    <p:sldId id="435" r:id="rId38"/>
    <p:sldId id="436" r:id="rId39"/>
    <p:sldId id="437" r:id="rId40"/>
    <p:sldId id="260" r:id="rId41"/>
  </p:sldIdLst>
  <p:sldSz cx="12192000" cy="6858000"/>
  <p:notesSz cx="7104062" cy="10234612"/>
  <p:custDataLst>
    <p:tags r:id="rId4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2" autoAdjust="0"/>
    <p:restoredTop sz="94660" autoAdjust="0"/>
  </p:normalViewPr>
  <p:slideViewPr>
    <p:cSldViewPr>
      <p:cViewPr varScale="1">
        <p:scale>
          <a:sx n="41" d="100"/>
          <a:sy n="4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403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lvl1pPr marL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5pPr>
            <a:lvl6pPr marL="2286000" lvl="5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6pPr>
            <a:lvl7pPr marL="2743200" lvl="6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7pPr>
            <a:lvl8pPr marL="3200400" lvl="7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8pPr>
            <a:lvl9pPr marL="3657600" lvl="8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44035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F16346F0-745E-437F-8867-E77B76EFF03F}" type="datetime1">
              <a:rPr lang="zh-CN" altLang="en-US" sz="1200">
                <a:ea typeface="Gulim" pitchFamily="34" charset="-127"/>
              </a:rPr>
              <a:t>*</a:t>
            </a:fld>
            <a:endParaRPr lang="zh-CN" altLang="en-US" sz="1200">
              <a:ea typeface="Gulim" pitchFamily="34" charset="-127"/>
            </a:endParaRPr>
          </a:p>
        </p:txBody>
      </p:sp>
      <p:sp>
        <p:nvSpPr>
          <p:cNvPr id="4403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4403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7DB75C89-9740-4E1E-844E-3F5550270B8A}" type="slidenum">
              <a:rPr lang="zh-CN" altLang="en-US" sz="1200" b="1">
                <a:ea typeface="Gulim" pitchFamily="34" charset="-127"/>
              </a:rPr>
              <a:t>*</a:t>
            </a:fld>
            <a:endParaRPr lang="zh-CN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198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lvl1pPr marL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5pPr>
            <a:lvl6pPr marL="2286000" lvl="5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6pPr>
            <a:lvl7pPr marL="2743200" lvl="6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7pPr>
            <a:lvl8pPr marL="3200400" lvl="7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8pPr>
            <a:lvl9pPr marL="3657600" lvl="8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41987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4D565C82-01BE-4F8C-8E58-461B98526968}" type="datetime1">
              <a:rPr lang="zh-CN" altLang="en-US" sz="1200">
                <a:latin typeface="微软雅黑" pitchFamily="34" charset="-122"/>
                <a:ea typeface="微软雅黑" pitchFamily="34" charset="-122"/>
              </a:rPr>
              <a:t>*</a:t>
            </a:fld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41989" name="备注占位符 4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prstTxWarp prst="textNoShape">
              <a:avLst/>
            </a:prstTxWarp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99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4199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E0A48161-9CF3-4873-8B7A-0D06B9357E5F}" type="slidenum">
              <a:rPr lang="zh-CN" altLang="en-US" sz="1200">
                <a:latin typeface="微软雅黑" pitchFamily="34" charset="-122"/>
                <a:ea typeface="微软雅黑" pitchFamily="34" charset="-122"/>
              </a:rPr>
              <a:t>*</a:t>
            </a:fld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82600" y="1279525"/>
            <a:ext cx="6140450" cy="3454400"/>
          </a:xfrm>
          <a:noFill/>
          <a:ln w="12700">
            <a:miter lim="800000"/>
          </a:ln>
        </p:spPr>
      </p:sp>
      <p:sp>
        <p:nvSpPr>
          <p:cNvPr id="43011" name="文本占位符 2"/>
          <p:cNvSpPr>
            <a:spLocks noGrp="1"/>
          </p:cNvSpPr>
          <p:nvPr>
            <p:ph type="body" idx="1"/>
          </p:nvPr>
        </p:nvSpPr>
        <p:spPr>
          <a:xfrm>
            <a:off x="711200" y="4926013"/>
            <a:ext cx="5683250" cy="40290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5pPr>
          </a:lstStyle>
          <a:p>
            <a:pPr marL="0" lvl="0" indent="0" eaLnBrk="1" hangingPunct="1"/>
            <a:r>
              <a:rPr lang="zh-CN" altLang="en-US"/>
              <a:t>一切都是为了信息的传递。</a:t>
            </a:r>
            <a:endParaRPr lang="zh-CN" altLang="en-US"/>
          </a:p>
          <a:p>
            <a:pPr marL="0" lvl="0" indent="0" eaLnBrk="1" hangingPunct="1"/>
            <a:r>
              <a:rPr lang="zh-CN" altLang="en-US">
                <a:sym typeface="微软雅黑" pitchFamily="34" charset="-122"/>
              </a:rPr>
              <a:t>信息</a:t>
            </a:r>
            <a:r>
              <a:rPr lang="en-US" altLang="zh-CN">
                <a:sym typeface="微软雅黑" pitchFamily="34" charset="-122"/>
              </a:rPr>
              <a:t>=</a:t>
            </a:r>
            <a:r>
              <a:rPr lang="zh-CN" altLang="en-US">
                <a:sym typeface="微软雅黑" pitchFamily="34" charset="-122"/>
              </a:rPr>
              <a:t>内容</a:t>
            </a:r>
            <a:r>
              <a:rPr lang="en-US" altLang="zh-CN">
                <a:sym typeface="微软雅黑" pitchFamily="34" charset="-122"/>
              </a:rPr>
              <a:t>+</a:t>
            </a:r>
            <a:r>
              <a:rPr lang="zh-CN" altLang="en-US">
                <a:sym typeface="微软雅黑" pitchFamily="34" charset="-122"/>
              </a:rPr>
              <a:t>呈现形式</a:t>
            </a:r>
            <a:br>
              <a:rPr lang="zh-CN" altLang="en-US">
                <a:sym typeface="微软雅黑" pitchFamily="34" charset="-122"/>
              </a:rPr>
            </a:br>
            <a:br>
              <a:rPr lang="zh-CN" altLang="en-US">
                <a:sym typeface="微软雅黑" pitchFamily="34" charset="-122"/>
              </a:rPr>
            </a:br>
            <a:r>
              <a:rPr lang="zh-CN" altLang="en-US">
                <a:sym typeface="微软雅黑" pitchFamily="34" charset="-122"/>
              </a:rPr>
              <a:t>内容</a:t>
            </a:r>
            <a:r>
              <a:rPr lang="en-US" altLang="zh-CN">
                <a:sym typeface="微软雅黑" pitchFamily="34" charset="-122"/>
              </a:rPr>
              <a:t>=</a:t>
            </a:r>
            <a:r>
              <a:rPr lang="zh-CN" altLang="en-US">
                <a:sym typeface="微软雅黑" pitchFamily="34" charset="-122"/>
              </a:rPr>
              <a:t>要素</a:t>
            </a:r>
            <a:r>
              <a:rPr lang="en-US" altLang="zh-CN">
                <a:sym typeface="微软雅黑" pitchFamily="34" charset="-122"/>
              </a:rPr>
              <a:t>+</a:t>
            </a:r>
            <a:r>
              <a:rPr lang="zh-CN" altLang="en-US">
                <a:sym typeface="微软雅黑" pitchFamily="34" charset="-122"/>
              </a:rPr>
              <a:t>关系</a:t>
            </a:r>
            <a:br>
              <a:rPr lang="zh-CN" altLang="en-US">
                <a:sym typeface="微软雅黑" pitchFamily="34" charset="-122"/>
              </a:rPr>
            </a:br>
            <a:r>
              <a:rPr lang="zh-CN" altLang="en-US">
                <a:sym typeface="微软雅黑" pitchFamily="34" charset="-122"/>
              </a:rPr>
              <a:t>形式：文、图、表、综合</a:t>
            </a:r>
            <a:br>
              <a:rPr lang="zh-CN" altLang="en-US">
                <a:sym typeface="微软雅黑" pitchFamily="34" charset="-122"/>
              </a:rPr>
            </a:br>
            <a:endParaRPr lang="zh-CN" altLang="en-US"/>
          </a:p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pic>
        <p:nvPicPr>
          <p:cNvPr id="2050" name="图片 3085" descr="ptline_101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>
                <a:latin typeface="华文中宋"/>
                <a:ea typeface="华文中宋" panose="0201060004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3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pic>
        <p:nvPicPr>
          <p:cNvPr id="1026" name="图片 1041" descr="ptline_101b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7" name="灯片编号占位符 1032"/>
          <p:cNvSpPr>
            <a:spLocks noGrp="1"/>
          </p:cNvSpPr>
          <p:nvPr>
            <p:ph type="sldNum" sz="quarter" idx="4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E6F0FDAD-1B23-464B-9478-A1304C7A5ECC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/>
  <p:timing/>
  <p:txStyles>
    <p:titleStyle>
      <a:lvl1pPr marL="0" indent="0" algn="l" defTabSz="914400" rtl="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0" i="0" u="none" kern="1200" baseline="0">
          <a:solidFill>
            <a:srgbClr val="003366"/>
          </a:solidFill>
          <a:effectLst/>
          <a:latin typeface="HY견고딕"/>
          <a:ea typeface="HY견고딕"/>
          <a:cs typeface="HY견고딕"/>
        </a:defRPr>
      </a:lvl1pPr>
    </p:titleStyle>
    <p:bodyStyle>
      <a:lvl1pPr marL="342900" indent="-3429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1pPr>
      <a:lvl2pPr marL="742950" lvl="1" indent="-28575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2pPr>
      <a:lvl3pPr marL="1143000" lvl="2" indent="-2286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3pPr>
      <a:lvl4pPr marL="1600200" lvl="3" indent="-2286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4pPr>
      <a:lvl5pPr marL="2057400" lvl="4" indent="-2286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5pPr>
      <a:lvl6pPr marL="2514600" lvl="5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2pPr>
      <a:lvl3pPr marL="914400" lvl="2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3pPr>
      <a:lvl4pPr marL="1371600" lvl="3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4pPr>
      <a:lvl5pPr marL="1828800" lvl="4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5pPr>
      <a:lvl6pPr marL="2286000" lvl="5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6pPr>
      <a:lvl7pPr marL="2743200" lvl="6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7pPr>
      <a:lvl8pPr marL="3200400" lvl="7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8pPr>
      <a:lvl9pPr marL="3657600" lvl="8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1735138" y="1211263"/>
            <a:ext cx="9448800" cy="301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 algn="ctr" eaLnBrk="1" hangingPunct="1">
              <a:lnSpc>
                <a:spcPct val="110000"/>
              </a:lnSpc>
            </a:pPr>
            <a:r>
              <a:rPr lang="en-US" altLang="en-US" sz="4400">
                <a:latin typeface="华文中宋"/>
                <a:ea typeface="华文中宋" panose="02010600040101010101" charset="-122"/>
              </a:rPr>
              <a:t>    </a:t>
            </a:r>
            <a:endParaRPr lang="en-US" altLang="en-US" sz="4400">
              <a:latin typeface="华文中宋"/>
              <a:ea typeface="华文中宋" panose="02010600040101010101" charset="-122"/>
            </a:endParaRPr>
          </a:p>
        </p:txBody>
      </p:sp>
      <p:sp>
        <p:nvSpPr>
          <p:cNvPr id="3075" name="文本框 2"/>
          <p:cNvSpPr txBox="1">
            <a:spLocks noChangeArrowheads="1"/>
          </p:cNvSpPr>
          <p:nvPr/>
        </p:nvSpPr>
        <p:spPr bwMode="auto">
          <a:xfrm>
            <a:off x="1064525" y="2070344"/>
            <a:ext cx="972070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中考语文复习之古诗</a:t>
            </a:r>
            <a:r>
              <a:rPr kumimoji="0" lang="zh-CN" altLang="en-US" sz="72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词</a:t>
            </a:r>
            <a:r>
              <a:rPr kumimoji="0" lang="zh-CN" altLang="en-US" sz="7200" b="1" i="0" u="none" strike="noStrike" kern="1200" cap="none" spc="0" normalizeH="0" baseline="0" noProof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鉴</a:t>
            </a:r>
            <a:r>
              <a:rPr kumimoji="0" lang="zh-CN" altLang="en-US" sz="72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赏各题型解题指导</a:t>
            </a:r>
            <a:endParaRPr kumimoji="0" lang="zh-CN" altLang="en-US" sz="7200" b="1" i="0" u="none" strike="noStrike" kern="1200" cap="none" spc="0" normalizeH="0" baseline="0" noProof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华文新魏" charset="-122"/>
              <a:ea typeface="华文新魏" charset="-122"/>
              <a:cs typeface="+mn-cs"/>
              <a:sym typeface="Gulim" pitchFamily="34" charset="-127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万里夕阳垂地大江流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运用了什么修辞手法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请简要赏析。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夸张。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万里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极言作者所见大地之广、长江之远。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意近即可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词人纵目远眺，眼前出现的是无边秋色、万里夕阳，而长江也在夕阳下流去。该句明显使用了夸张的手法，极言作者所见大地之广、长江之远，眼前一片萧条零落的秋京。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准确指出用了何种手法。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结合诗句阐释是怎样使用这种手法的。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分析此手法是怎样有效地传达出诗人感情的。</a:t>
            </a: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题型三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 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炼字型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从常见的古诗词内容看，炼宇手法往体现在以下几类词中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动词、形容词、数量词、副词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虚词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1.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常见问法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这一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联中最生动传神的字是什么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为什么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某字历来为人称道，你认为它好在哪里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例阅读下面一首诗，回答问题。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望岳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en-US" sz="4400">
                <a:latin typeface="华文中宋"/>
                <a:ea typeface="华文中宋" panose="02010600040101010101" charset="-122"/>
              </a:rPr>
              <a:t>杜甫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岱宗夫如何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齐鲁青未了。造化钟神秀，阴阳割昏晓。荡胸生曾云，决眦入归鸟。会当凌绝顶，一览众山小。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703263" y="9080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首诗通过描绘泰山雄伟磅礴的景象，热情赞美了泰山高大巍峨的气势和神奇秀丽的景色，流露出对祖国山河的热爱之情，表达了诗人不怕困难、敢攀顶峰、俯视一切的雄心和气概，以及卓然独立、兼济天下的豪情壮志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颔联中的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钟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割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用得好，请任选一字，简要赏析。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钟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字用拟人手法，写出了大自然赋予泰山神奇秀丽的景色。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割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字用夸张手法，写出了泰山的巍峨高大。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36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]“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造化钟神秀，阴阳割昏晓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写近望泰山所见的神奇秀丽和巍峨高大的形象。一个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钟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’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字把天地万物一下写活了，大自然如此有情致，把神奇和秀美都给了泰山。阴阳，古人以山北水南为阴，山南水北为阳。由于山高，天色的一昏一晓被割于山的阴、阳面，所以说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割昏晓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。这本是十分正常的自然现象，可诗人妙笔生花，用一个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割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字，写出了高大的泰山拥有一种主宰的力量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-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这力量不是别的，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泰山以其高度将山南山北的阳光割断，形成不同的景观，由此表现了泰山遮天蔽日的形象。这里诗人用笔使静止的泰山顿时充满了雄浑的力量，而那种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语不惊人死不休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的创作风格，也在此得到显现。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解释该字在句中的含义。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展开联想，把该字放入原句中描述景象。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点出该字烘托了怎样的意境，表达了怎样的感情。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题型口名句赏析型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1.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常见问法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描述名句所展现的画面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,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并揭示诗句的含义。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解释某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-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联的意思，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并分析其情与景的关系。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解释诗词的意思，说说表达了作者怎样的思想感情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en-US" sz="4400">
                <a:latin typeface="华文中宋"/>
                <a:ea typeface="华文中宋" panose="02010600040101010101" charset="-122"/>
              </a:rPr>
              <a:t>例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阅读下列诗歌，回答题目。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长安旅夜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许浑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久客怨长夜，西风吹雁声。云移河汉浅，月泛露华清。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掩瑟独凝思，缓歌空寄情。门前有归路，迢递洛阳城。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</a:t>
            </a:r>
            <a:r>
              <a:rPr lang="zh-CN" altLang="en-US" sz="4400">
                <a:latin typeface="华文中宋"/>
                <a:ea typeface="华文中宋" panose="02010600040101010101" charset="-122"/>
              </a:rPr>
              <a:t>一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分析意象、意境型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要分析意象、意境，先要明确两个概念一意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象与意境。中国古典诗歌创作十分讲究含蓄、凝练。诗人的抒情往往不是情感的直接流露，说理也不是思想的直接灌输，而是言在此意在彼。诗歌中的景、物、人，既是现实生活的写照，又是诗人审美创造的结晶和情感意念的载体。因此，带有诗人主观情感的客观形象就叫意象。诗歌中诸多的意象构成了诗歌的意境。所以，诗歌的阅读鉴赏，必须以解读诗歌的意象为突破口，进而想象诗歌的意境。</a:t>
            </a: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539750" y="16573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这是一首以思乡为主题的律诗。作者长时间客居长安，时逢秋天，长夜无眠，弹琴不成，嘴歌也无法青托自己的深情。他心中所想只有那洛阳城了，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因为那里是他的家乡。这首诗把多无排柔肠百转，令人动容。</a:t>
            </a: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首联在全诗中有何作用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请结合诗句简要分析。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点明自己客居长安的处境和季节，渲染了凄凉的气氛，为下文抒发思乡之情作铺垫。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本题考查赏析重点诗句。细读前两句可知，第一句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久客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一词点明了作者长时间客居长安的处境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;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第二句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西风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点明当时正是秋季，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雁声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渲染了悲凉的气氛，引出下文对家乡的思</a:t>
            </a:r>
            <a:r>
              <a:rPr lang="zh-CN" altLang="en-US" sz="4400">
                <a:latin typeface="华文中宋"/>
                <a:ea typeface="华文中宋" panose="02010600040101010101" charset="-122"/>
              </a:rPr>
              <a:t>念。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根据写景句展开想象和联想，用自己的语言再现景物形象，概括诗人描绘景物的特点或写出诗句意思。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总结该句表达了诗人怎样的情感或给人什么样的启示和思考。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如果涉及艺术手法，需要指出手法的运用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</a:t>
            </a:r>
            <a:r>
              <a:rPr lang="zh-CN" altLang="en-US" sz="4400">
                <a:latin typeface="华文中宋"/>
                <a:ea typeface="华文中宋" panose="02010600040101010101" charset="-122"/>
              </a:rPr>
              <a:t>五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比较阅读型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1. 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常见问法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本诗与另一首诗都有相同的意象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/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意境，试分析二者的异同。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比较意象、意境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本诗与另一首诗在情感上有什么异同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 (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比较情感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在抒情方式上，这首诗和另外一首诗有什么不同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 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比较抒情方式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(4)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两首诗都运用了什么表现手法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/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修辞手法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 (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比较表达技巧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例阅读下面的宋诗，完成下面小题。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过摩诃池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其二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      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宋祁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池边不见帛阑船，麦陇连云树绕天。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百岁兴衰已如此，争教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东海不为田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选自《景文集》卷二十四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注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争教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怎么能让。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诗歌的前两句描绘了摩诃池冷落、衰败的景象，后两句触景生情，由眼前的衰败之景联想到此处曾经的热闹繁华。作者由此感慨兴衰更替的必然，表现出对于历史客观发展的哲学思考。</a:t>
            </a: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诗人所见的摩诃池景象，是否符合入卷《摩诃池，消逝的仙湖》中关于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仙湖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景象的描绘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请结合本诗，简说观点及理由。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不符合，因为本诗描绘的摩诃池景象冷落、衰败。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本题考查比较诗歌意境的能力。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A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卷《摩诃池，消逝的仙湖》中将摩诃池曾经的景象特占概括为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仙湖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描绘了摩诃池曾经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桃花灼灼，杨柳依依，水波潋艳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的胜景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;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本诗由前两句可知，摩诃池已没有帛饰栏杆的船，只有麦陇连云、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树木绕天的衰败景象，曾经的繁华热闹变成了如今的冷落、衰败。所以诗人所见的摩诃池景象，不符合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A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卷《摩诃池，消逝的仙湖》中关于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仙湖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景象的描绘。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609600" y="860425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通读并回忆两篇作品，把握主要内容、写法。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结合题干中的比较角度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思想内容、情感、艺术手法、意境等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注意点面结合，既要有总体分析，也要有具体分析。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题型六分析情感、主旨型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1.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常见提问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这首诗表达了怎样的思想感情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这首诗的主旨是什么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这首诗反映了怎样的社会现实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这首诗表现了怎样的情趣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 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或者结合意境提问，或就某一句某一联发问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000">
                <a:latin typeface="华文中宋"/>
                <a:ea typeface="华文中宋" panose="02010600040101010101" charset="-122"/>
              </a:rPr>
              <a:t>1.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常见问法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这首诗营造了一种怎样的意境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这首诗描绘了一幅怎样的画面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表达了诗人怎样的思想感情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例古诗鉴赏。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                          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定风波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         [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宋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苏轼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     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三月七日，沙湖道中遇雨。雨具先去，同行皆狼狈，余独不觉，已而遂睛，故作此词。莫听穿林打叶声，何妨吟啸且徐行。竹杖芒鞋轻胜马，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谁怕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? -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蓑烟雨任平生。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阅读下面的唐诗，完成题目。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晚春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 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韩愈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草树知春不久归，百般红紫斗芳菲。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杨花榆莫无才思，惟解漫天作雪飞。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这是一首描绘春景色的七吉绝句。虽然诗只是写百卉千花争奇斗艳的常景，但写得工巧奇特，别开生面。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诗歌表达了作者怎样的思想感情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时春天的喜爱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货处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之情。国时春天的自忠之情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成者措春之情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。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诗人不写暮春百花稀落、凋零，却写草木留春而呈万紫千红的动人情景。诗人体物入微，得人未得之秘，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一反晚春迟幕之感，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摹花草灿烂之情状，展晚春满目之风采。寥寥几笔，便展示出令人耳目一新的景象，表达了惜春、赞春的思想感情。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标题 1"/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000">
                <a:latin typeface="华文中宋"/>
                <a:ea typeface="华文中宋" panose="02010600040101010101" charset="-122"/>
              </a:rPr>
              <a:t>3. 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通过审视诗歌标题，可以知道诗歌的类别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抓住诗中体现思想感情倾向的关键词、关键句。天到，从而大致推断出作者的照想感情。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zh-CN" altLang="en-US" sz="4000">
                <a:latin typeface="华文中宋"/>
                <a:ea typeface="华文中宋" panose="02010600040101010101" charset="-122"/>
              </a:rPr>
              <a:t>（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3)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厘清诗歌各句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或相关的句子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分别写了什么内容</a:t>
            </a:r>
            <a:r>
              <a:rPr lang="zh-CN" altLang="en-US" sz="4000">
                <a:latin typeface="华文中宋"/>
                <a:ea typeface="华文中宋" panose="02010600040101010101" charset="-122"/>
              </a:rPr>
              <a:t>？</a:t>
            </a:r>
            <a:br>
              <a:rPr lang="zh-CN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(4)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分析运用了何种表达技巧</a:t>
            </a:r>
            <a:r>
              <a:rPr lang="zh-CN" altLang="en-US" sz="4000">
                <a:latin typeface="华文中宋"/>
                <a:ea typeface="华文中宋" panose="02010600040101010101" charset="-122"/>
              </a:rPr>
              <a:t>？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(5)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感受抒发了什么情感</a:t>
            </a:r>
            <a:r>
              <a:rPr lang="zh-CN" altLang="en-US" sz="4000">
                <a:latin typeface="华文中宋"/>
                <a:ea typeface="华文中宋" panose="02010600040101010101" charset="-122"/>
              </a:rPr>
              <a:t>？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(6)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按照答题模板作答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这首诗描绘了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...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的景物，塑造了的形象话抒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发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....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的情感，歌颂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.....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的品质，批判了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....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的观点。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endParaRPr lang="zh-CN" altLang="en-US" sz="40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</a:t>
            </a:r>
            <a:r>
              <a:rPr lang="zh-CN" altLang="en-US" sz="4400">
                <a:latin typeface="华文中宋"/>
                <a:ea typeface="华文中宋" panose="02010600040101010101" charset="-122"/>
              </a:rPr>
              <a:t>七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评价型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3600">
                <a:latin typeface="华文中宋"/>
                <a:ea typeface="华文中宋" panose="02010600040101010101" charset="-122"/>
              </a:rPr>
              <a:t>评价题是先列举出首或者几首诗词，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再引用一段古代诗词评论家或者后人对诗词特点点的评论，要求考生先判断这个评论是否合理，再阐明理由。</a:t>
            </a: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r>
              <a:rPr lang="en-US" altLang="zh-CN" sz="3600">
                <a:latin typeface="华文中宋"/>
                <a:ea typeface="华文中宋" panose="02010600040101010101" charset="-122"/>
              </a:rPr>
              <a:t>1. 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常见问法</a:t>
            </a: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r>
              <a:rPr lang="en-US" altLang="zh-CN" sz="36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后人评价该诗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“XXX"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，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请简述这样评价的理由。</a:t>
            </a: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r>
              <a:rPr lang="en-US" altLang="zh-CN" sz="36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某评论家评论这首诗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“XXX"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，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3600">
                <a:latin typeface="华文中宋"/>
                <a:ea typeface="华文中宋" panose="02010600040101010101" charset="-122"/>
              </a:rPr>
              <a:t>你同不同意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r>
              <a:rPr lang="zh-CN" altLang="zh-CN" sz="3600">
                <a:latin typeface="华文中宋"/>
                <a:ea typeface="华文中宋" panose="02010600040101010101" charset="-122"/>
              </a:rPr>
              <a:t>为什么</a:t>
            </a:r>
            <a:r>
              <a:rPr lang="en-US" altLang="zh-CN" sz="36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br>
              <a:rPr lang="en-US" altLang="zh-CN" sz="3600">
                <a:latin typeface="华文中宋"/>
                <a:ea typeface="华文中宋" panose="02010600040101010101" charset="-122"/>
              </a:rPr>
            </a:br>
            <a:endParaRPr lang="zh-CN" altLang="en-US" sz="36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阅读下面的宋诗，完成下列小题。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寒夜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南宋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杜耒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寒夜客来茶当酒，竹炉汤沸火初红。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寻常一样窗前月，才有梅花便不同。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标题 1"/>
          <p:cNvSpPr>
            <a:spLocks noGrp="1"/>
          </p:cNvSpPr>
          <p:nvPr>
            <p:ph type="title" idx="4294967295"/>
          </p:nvPr>
        </p:nvSpPr>
        <p:spPr>
          <a:xfrm>
            <a:off x="750888" y="81438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这是一首清新淡雅而又韵味无穷的七言绝句。诗的前两句写客人寒夜来访，主人点火烧茶，招待客人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;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后两句又写到窗外刚刚绽放的梅花，使得今晚的窗前月别有一番韵味，显得和平常不一样。整首诗语言清新、自然，无雕琢之笔，表现的意境清新、隽永，让人回味无穷。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158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后人评价该诗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寒夜无寒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，请简述这样评价的理由。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solidFill>
                  <a:srgbClr val="FF0000"/>
                </a:solidFill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solidFill>
                  <a:srgbClr val="FF0000"/>
                </a:solidFill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solidFill>
                  <a:srgbClr val="FF0000"/>
                </a:solidFill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诗歌虽以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寒夜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为背景，但重在写寒夜里围炉煮茶的温暖氛围和朋友之间的深厚情谊。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本题考查对诗歌意境的理解。解答此题，要通读诗歌大意，分析诗歌的意象。诗歌中的意象充满温暖气息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热气腾腾的菜看，红紅的炉火，沸腾的热水都给人一种温暖、温馨的氛国，以茶当酒与朋友畅谈的这份情谊也是温热的。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深入阅读理解诗词。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深入解读评论，找出评论的落脚点。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紧扣诗文内容，点面结合地分析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阐明评析理由，紧扣评论关键词。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读下面的诗，完成题目。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灯片编号占位符 1"/>
          <p:cNvSpPr>
            <a:spLocks noGrp="1"/>
          </p:cNvSpPr>
          <p:nvPr>
            <p:ph type="sldNum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242C5D61-43D4-4AD6-92F2-B6036117878F}" type="slidenum">
              <a:rPr lang="ko-KR" altLang="en-US" sz="1200" b="1">
                <a:latin typeface="Arial" pitchFamily="34" charset="0"/>
                <a:ea typeface="Gulim" pitchFamily="34" charset="-127"/>
              </a:rPr>
              <a:t>38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  <p:sp>
        <p:nvSpPr>
          <p:cNvPr id="40963" name="标题 3073"/>
          <p:cNvSpPr>
            <a:spLocks noGrp="1"/>
          </p:cNvSpPr>
          <p:nvPr>
            <p:ph type="title" idx="4294967295"/>
          </p:nvPr>
        </p:nvSpPr>
        <p:spPr>
          <a:xfrm>
            <a:off x="3792538" y="2117725"/>
            <a:ext cx="4795837" cy="2460625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marL="0" marR="0" lvl="0" indent="0" algn="ctr" eaLnBrk="1" hangingPunct="1"/>
            <a:r>
              <a:rPr lang="en-US" altLang="zh-CN" sz="7200" spc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谢谢聆听！</a:t>
            </a:r>
            <a:endParaRPr lang="en-US" altLang="zh-CN" sz="7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4096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87200" y="125349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000">
                <a:latin typeface="华文中宋"/>
                <a:ea typeface="华文中宋" panose="02010600040101010101" charset="-122"/>
              </a:rPr>
              <a:t>料峭春风吹酒醒，微冷，山头斜照却相迎。回首向来萧瑟处，归去，也无风雨也无晴。分析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此词通过野外途中偶遇风雨这生活中的小事，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于简朴中见深意，于寻常处生奇景，表现出旷达超脱的胸襟，寄寓着超凡脱俗的人生理想。上阕着眼于雨中，下阕着眼于雨后，全词体现出一个正直文人在坎河人生中力求解脱之道，篇福虽纽，但意境深道，内蕴丰富，论释着作者的人生信念，展现着作者的精神追求。</a:t>
            </a:r>
            <a:endParaRPr lang="zh-CN" altLang="en-US" sz="40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结合这首词，展开合理想象，用自己的语言描绘上阕内容所展示的画面。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答案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词人穿着草鞋，拄着竹杖，出游遇雨，却一点也不惊慌，悠闲地漫步在风雨中，把那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穿林打叶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的风雨声当作音乐，一边吟咏长啸，一边思索人生。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只要能结合上阔内容描述，语言通畅即可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解析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本题考查诗歌意境的描绘。解答此类题，不但要翻译诗内，还要加入一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”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些合理的想象，也可以使用一些修辞手法。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>
          <a:xfrm>
            <a:off x="0" y="2984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000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方法提炼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描绘诗中展现的图景、画面。学生应抓住诗中的主要景物，用自己的语言再现画面。描述时一要忠于原诗，二要用自己的联想和想象再创造，力求语言优美。 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概括景物所营造的氛围特点。一般用两个双音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 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节词即可</a:t>
            </a:r>
            <a:r>
              <a:rPr lang="zh-CN" altLang="en-US" sz="4000">
                <a:latin typeface="华文中宋"/>
                <a:ea typeface="华文中宋" panose="02010600040101010101" charset="-122"/>
              </a:rPr>
              <a:t>。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例如孤寂冷清、恬静优美、维浑壮阔、萧瑟凄凉等，注意要能准确地体现景物的特点和情调。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r>
              <a:rPr lang="en-US" altLang="zh-CN" sz="40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分析作者的思想感情。切忌空洞，回答要具体。比如光答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表达了作作者感伤的情怀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是不行的，应答出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为什么而感伤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。</a:t>
            </a:r>
            <a:br>
              <a:rPr lang="en-US" altLang="zh-CN" sz="4000">
                <a:latin typeface="华文中宋"/>
                <a:ea typeface="华文中宋" panose="02010600040101010101" charset="-122"/>
              </a:rPr>
            </a:br>
            <a:endParaRPr lang="zh-CN" altLang="en-US" sz="40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585788" y="7429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题型二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分析技巧型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1.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常见问法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(1)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这首诗用了怎样的表达技巧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(2)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请分析这首诗的表现手法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或艺术手法或手法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(3)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诗人是怎样抒发自己的情感的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有何效果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>
                <a:latin typeface="华文中宋"/>
                <a:ea typeface="华文中宋" panose="02010600040101010101" charset="-122"/>
              </a:rPr>
              <a:t>2. 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金题展示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(2019. 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四川南充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阅读下面这首宋词，完成后面小题。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   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相见欢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    [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北宋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]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朱敦儒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金陵城上西楼，倚清秋。万里夕阳垂地大江流。中原乱，簪缨散，几时收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?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试倩悲风吹泪过扬州。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北宋灭亡，改变了许多文人的命运，转换了他们的情思，也使爱国成了南宋诗词创作的主旋律。这首词由登楼入题，上阕写景，写夕阳、大地、长江，视野宽广，气魄宏大，苍凉沉郁，残阳仿佛在抗议，长江好像在诉说，大地似乎在哭泣。下阕转为抒情，格调也由舒缓变为高亢激越，最后两句是点晴之笔，词人乞求西风，把自己的泪水吹过大江，吹到已成为战争前线的扬州，充满无限悲慨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分析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: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北宋灭亡，改变了许多文人的命运，转换了他们的情思，也使爱国成了南宋诗词创作的主旋律。这首词由登楼入题，上阕写景，写夕阳、大地、长江，视野宽广，气魄宏大，苍凉沉郁，残阳仿佛在抗议，长江好像在诉说，大地似乎在哭泣。下阕转为抒情，格调也由舒缓变为高亢激越，最后两句是点晴之笔，词人乞求西风，把自己的泪水吹过大江，吹到已成为战争前线的扬州，充满无限悲慨。</a:t>
            </a:r>
            <a:br>
              <a:rPr lang="en-US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ptline_10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HY견고딕"/>
        <a:ea typeface="HY견고딕"/>
        <a:cs typeface="Arial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tline_1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Arial"/>
        <a:cs typeface="Arial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40</Paragraphs>
  <Slides>38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0">
      <vt:lpstr>Arial</vt:lpstr>
      <vt:lpstr>HY견고딕</vt:lpstr>
      <vt:lpstr>굴림</vt:lpstr>
      <vt:lpstr>Gulim</vt:lpstr>
      <vt:lpstr>宋体</vt:lpstr>
      <vt:lpstr>华文中宋</vt:lpstr>
      <vt:lpstr>微软雅黑</vt:lpstr>
      <vt:lpstr>Calibri Light</vt:lpstr>
      <vt:lpstr>Calibri</vt:lpstr>
      <vt:lpstr>华文新魏</vt:lpstr>
      <vt:lpstr>方正粗黑宋简体</vt:lpstr>
      <vt:lpstr>ptline_101</vt:lpstr>
      <vt:lpstr>    </vt:lpstr>
      <vt:lpstr>题型一      分析意象、意境型      要分析意象、意境，先要明确两个概念一意 象与意境。中国古典诗歌创作十分讲究含蓄、凝练。诗人的抒情往往不是情感的直接流露，说理也不是思想的直接灌输，而是言在此意在彼。诗歌中的景、物、人，既是现实生活的写照，又是诗人审美创造的结晶和情感意念的载体。因此，带有诗人主观情感的客观形象就叫意象。诗歌中诸多的意象构成了诗歌的意境。所以，诗歌的阅读鉴赏，必须以解读诗歌的意象为突破口，进而想象诗歌的意境。</vt:lpstr>
      <vt:lpstr>1.常见问法(1)这首诗营造了一种怎样的意境?(2)这首诗描绘了一幅怎样的画面?表达了诗人怎样的思想感情?2.金题展示例古诗鉴赏。                          定风波         [宋]苏轼     三月七日，沙湖道中遇雨。雨具先去，同行皆狼狈，余独不觉，已而遂睛，故作此词。莫听穿林打叶声，何妨吟啸且徐行。竹杖芒鞋轻胜马， 谁怕? -蓑烟雨任平生。</vt:lpstr>
      <vt:lpstr>料峭春风吹酒醒，微冷，山头斜照却相迎。回首向来萧瑟处，归去，也无风雨也无晴。分析:此词通过野外途中偶遇风雨这生活中的小事， 于简朴中见深意，于寻常处生奇景，表现出旷达超脱的胸襟，寄寓着超凡脱俗的人生理想。上阕着眼于雨中，下阕着眼于雨后，全词体现出一个正直文人在坎河人生中力求解脱之道，篇福虽纽，但意境深道，内蕴丰富，论释着作者的人生信念，展现着作者的精神追求。</vt:lpstr>
      <vt:lpstr>(1)结合这首词，展开合理想象，用自己的语言描绘上阕内容所展示的画面。[答案]词人穿着草鞋，拄着竹杖，出游遇雨，却一点也不惊慌，悠闲地漫步在风雨中，把那“穿林打叶”的风雨声当作音乐，一边吟咏长啸，一边思索人生。(只要能结合上阔内容描述，语言通畅即可)[解析]本题考查诗歌意境的描绘。解答此类题，不但要翻译诗内，还要加入一” 些合理的想象，也可以使用一些修辞手法。</vt:lpstr>
      <vt:lpstr>3.方法提炼(1)描绘诗中展现的图景、画面。学生应抓住诗中的主要景物，用自己的语言再现画面。描述时一要忠于原诗，二要用自己的联想和想象再创造，力求语言优美。 (2)概括景物所营造的氛围特点。一般用两个双音 节词即可。例如孤寂冷清、恬静优美、维浑壮阔、萧瑟凄凉等，注意要能准确地体现景物的特点和情调。(3)分析作者的思想感情。切忌空洞，回答要具体。比如光答“表达了作作者感伤的情怀”是不行的，应答出“为什么而感伤”。</vt:lpstr>
      <vt:lpstr>题型二    分析技巧型1.常见问法(1)这首诗用了怎样的表达技巧?(2)请分析这首诗的表现手法(或艺术手法或手法)。(3)诗人是怎样抒发自己的情感的?有何效果?</vt:lpstr>
      <vt:lpstr>2. 金题展示例(2019. 四川南充)阅读下面这首宋词，完成后面小题。                              相见欢                         [北宋]朱敦儒      金陵城上西楼，倚清秋。万里夕阳垂地大江流。中原乱，簪缨散，几时收?试倩悲风吹泪过扬州。分析:北宋灭亡，改变了许多文人的命运，转换了他们的情思，也使爱国成了南宋诗词创作的主旋律。这首词由登楼入题，上阕写景，写夕阳、大地、长江，视野宽广，气魄宏大，苍凉沉郁，残阳仿佛在抗议，长江好像在诉说，大地似乎在哭泣。下阕转为抒情，格调也由舒缓变为高亢激越，最后两句是点晴之笔，词人乞求西风，把自己的泪水吹过大江，吹到已成为战争前线的扬州，充满无限悲慨。</vt:lpstr>
      <vt:lpstr>分析:北宋灭亡，改变了许多文人的命运，转换了他们的情思，也使爱国成了南宋诗词创作的主旋律。这首词由登楼入题，上阕写景，写夕阳、大地、长江，视野宽广，气魄宏大，苍凉沉郁，残阳仿佛在抗议，长江好像在诉说，大地似乎在哭泣。下阕转为抒情，格调也由舒缓变为高亢激越，最后两句是点晴之笔，词人乞求西风，把自己的泪水吹过大江，吹到已成为战争前线的扬州，充满无限悲慨。</vt:lpstr>
      <vt:lpstr>(1)“万里夕阳垂地大江流”运用了什么修辞手法?请简要赏析。[答案]夸张。“万里”极言作者所见大地之广、长江之远。(意近即可)[解析]词人纵目远眺，眼前出现的是无边秋色、万里夕阳，而长江也在夕阳下流去。该句明显使用了夸张的手法，极言作者所见大地之广、长江之远，眼前一片萧条零落的秋京。</vt:lpstr>
      <vt:lpstr>3.方法提炼(1)准确指出用了何种手法。(2)结合诗句阐释是怎样使用这种手法的。(3)分析此手法是怎样有效地传达出诗人感情的。</vt:lpstr>
      <vt:lpstr>题型三           炼字型从常见的古诗词内容看，炼宇手法往体现在以下几类词中:动词、形容词、数量词、副词(虚词)。1.常见问法(1)这一 联中最生动传神的字是什么?为什么?(2)某字历来为人称道，你认为它好在哪里?</vt:lpstr>
      <vt:lpstr>2.金题展示例阅读下面一首诗，回答问题。                  望岳                [唐]杜甫岱宗夫如何?齐鲁青未了。造化钟神秀，阴阳割昏晓。荡胸生曾云，决眦入归鸟。会当凌绝顶，一览众山小。</vt:lpstr>
      <vt:lpstr>分析:这首诗通过描绘泰山雄伟磅礴的景象，热情赞美了泰山高大巍峨的气势和神奇秀丽的景色，流露出对祖国山河的热爱之情，表达了诗人不怕困难、敢攀顶峰、俯视一切的雄心和气概，以及卓然独立、兼济天下的豪情壮志。</vt:lpstr>
      <vt:lpstr>(1)颔联中的“钟”和“割”用得好，请任选一字，简要赏析。[答案]“钟”字用拟人手法，写出了大自然赋予泰山神奇秀丽的景色。“割”字用夸张手法，写出了泰山的巍峨高大。</vt:lpstr>
      <vt:lpstr>[解析]“造化钟神秀，阴阳割昏晓”写近望泰山所见的神奇秀丽和巍峨高大的形象。一个“钟’字把天地万物一下写活了，大自然如此有情致，把神奇和秀美都给了泰山。阴阳，古人以山北水南为阴，山南水北为阳。由于山高，天色的一昏一晓被割于山的阴、阳面，所以说“割昏晓”。这本是十分正常的自然现象，可诗人妙笔生花，用一个“割”字，写出了高大的泰山拥有一种主宰的力量-这力量不是别的， 泰山以其高度将山南山北的阳光割断，形成不同的景观，由此表现了泰山遮天蔽日的形象。这里诗人用笔使静止的泰山顿时充满了雄浑的力量，而那种“语不惊人死不休”的创作风格，也在此得到显现。</vt:lpstr>
      <vt:lpstr>3.方法提炼(1)解释该字在句中的含义。(2)展开联想，把该字放入原句中描述景象。(3)点出该字烘托了怎样的意境，表达了怎样的感情。</vt:lpstr>
      <vt:lpstr>题型口名句赏析型1.常见问法(1)描述名句所展现的画面,并揭示诗句的含义。(2)解释某-联的意思， 并分析其情与景的关系。(3)解释诗词的意思，说说表达了作者怎样的思想感情</vt:lpstr>
      <vt:lpstr>2.金题展示例   阅读下列诗歌，回答题目。长安旅夜[唐]许浑久客怨长夜，西风吹雁声。云移河汉浅，月泛露华清。掩瑟独凝思，缓歌空寄情。门前有归路，迢递洛阳城。</vt:lpstr>
      <vt:lpstr>分析:这是一首以思乡为主题的律诗。作者长时间客居长安，时逢秋天，长夜无眠，弹琴不成，嘴歌也无法青托自己的深情。他心中所想只有那洛阳城了， 因为那里是他的家乡。这首诗把多无排柔肠百转，令人动容。</vt:lpstr>
      <vt:lpstr>(1)首联在全诗中有何作用?请结合诗句简要分析。[答案]点明自己客居长安的处境和季节，渲染了凄凉的气氛，为下文抒发思乡之情作铺垫。[解析]本题考查赏析重点诗句。细读前两句可知，第一句“久客”一词点明了作者长时间客居长安的处境;第二句“西风”点明当时正是秋季，“雁声”渲染了悲凉的气氛，引出下文对家乡的思念。</vt:lpstr>
      <vt:lpstr>3.方法提炼(1)根据写景句展开想象和联想，用自己的语言再现景物形象，概括诗人描绘景物的特点或写出诗句意思。(2)总结该句表达了诗人怎样的情感或给人什么样的启示和思考。(如果涉及艺术手法，需要指出手法的运用)</vt:lpstr>
      <vt:lpstr>题型五     比较阅读型1. 常见问法(1)本诗与另一首诗都有相同的意象/意境，试分析二者的异同。(比较意象、意境)(2)本诗与另一首诗在情感上有什么异同? ( 比较情感)(3)在抒情方式上，这首诗和另外一首诗有什么不同? (比较抒情方式)(4)两首诗都运用了什么表现手法/修辞手法? ( 比较表达技巧)</vt:lpstr>
      <vt:lpstr>2.金题展示例阅读下面的宋诗，完成下面小题。                    过摩诃池(其二)                           [宋]宋祁池边不见帛阑船，麦陇连云树绕天。百岁兴衰已如此，争教”东海不为田?(选自《景文集》卷二十四)[注]①争教:怎么能让。</vt:lpstr>
      <vt:lpstr>分析:诗歌的前两句描绘了摩诃池冷落、衰败的景象，后两句触景生情，由眼前的衰败之景联想到此处曾经的热闹繁华。作者由此感慨兴衰更替的必然，表现出对于历史客观发展的哲学思考。</vt:lpstr>
      <vt:lpstr>(1)诗人所见的摩诃池景象，是否符合入卷《摩诃池，消逝的仙湖》中关于“ 仙湖” 景象的描绘?请结合本诗，简说观点及理由。[答案]不符合，因为本诗描绘的摩诃池景象冷落、衰败。</vt:lpstr>
      <vt:lpstr>[解析]本题考查比较诗歌意境的能力。A卷《摩诃池，消逝的仙湖》中将摩诃池曾经的景象特占概括为 “仙湖”， 描绘了摩诃池曾经 “桃花灼灼，杨柳依依，水波潋艳”的胜景;本诗由前两句可知，摩诃池已没有帛饰栏杆的船，只有麦陇连云、 树木绕天的衰败景象，曾经的繁华热闹变成了如今的冷落、衰败。所以诗人所见的摩诃池景象，不符合A卷《摩诃池，消逝的仙湖》中关于“仙湖”景象的描绘。</vt:lpstr>
      <vt:lpstr>3.方法提炼(1)通读并回忆两篇作品，把握主要内容、写法。(2)结合题干中的比较角度(思想内容、情感、艺术手法、意境等)。(3)注意点面结合，既要有总体分析，也要有具体分析。</vt:lpstr>
      <vt:lpstr>题型六分析情感、主旨型1.常见提问(1)这首诗表达了怎样的思想感情?这首诗的主旨是什么?(2)这首诗反映了怎样的社会现实?这首诗表现了怎样的情趣? (或者结合意境提问，或就某一句某一联发问)</vt:lpstr>
      <vt:lpstr>2.金题展示例    阅读下面的唐诗，完成题目。                        晚春                      [唐]韩愈草树知春不久归，百般红紫斗芳菲。杨花榆莫无才思，惟解漫天作雪飞。分析:这是一首描绘春景色的七吉绝句。虽然诗只是写百卉千花争奇斗艳的常景，但写得工巧奇特，别开生面。</vt:lpstr>
      <vt:lpstr>(1)诗歌表达了作者怎样的思想感情?(答案]①时春天的喜爱(货处)之情。国时春天的自忠之情(成者措春之情)。[解析]诗人不写暮春百花稀落、凋零，却写草木留春而呈万紫千红的动人情景。诗人体物入微，得人未得之秘， 一反晚春迟幕之感， 摹花草灿烂之情状，展晚春满目之风采。寥寥几笔，便展示出令人耳目一新的景象，表达了惜春、赞春的思想感情。</vt:lpstr>
      <vt:lpstr>3. 方法提炼(1)通过审视诗歌标题，可以知道诗歌的类别(2)抓住诗中体现思想感情倾向的关键词、关键句。天到，从而大致推断出作者的照想感情。（3)厘清诗歌各句(或相关的句子)分别写了什么内容？(4)分析运用了何种表达技巧？(5)感受抒发了什么情感？(6)按照答题模板作答:这首诗描绘了...的景物，塑造了的形象话抒.发....的情感，歌颂.....的品质，批判了....的观点。</vt:lpstr>
      <vt:lpstr>题型七     评价型评价题是先列举出首或者几首诗词， 再引用一段古代诗词评论家或者后人对诗词特点点的评论，要求考生先判断这个评论是否合理，再阐明理由。1. 常见问法(1)后人评价该诗“XXX"， 请简述这样评价的理由。(2)某评论家评论这首诗“XXX"， 你同不同意?为什么?</vt:lpstr>
      <vt:lpstr>2.金题展示例     阅读下面的宋诗，完成下列小题。                    寒夜                  [南宋]杜耒寒夜客来茶当酒，竹炉汤沸火初红。寻常一样窗前月，才有梅花便不同。</vt:lpstr>
      <vt:lpstr>分析:这是一首清新淡雅而又韵味无穷的七言绝句。诗的前两句写客人寒夜来访，主人点火烧茶，招待客人;后两句又写到窗外刚刚绽放的梅花，使得今晚的窗前月别有一番韵味，显得和平常不一样。整首诗语言清新、自然，无雕琢之笔，表现的意境清新、隽永，让人回味无穷。</vt:lpstr>
      <vt:lpstr>(1)后人评价该诗“ 寒夜无寒”，请简述这样评价的理由。[答案]诗歌虽以“寒夜” 为背景，但重在写寒夜里围炉煮茶的温暖氛围和朋友之间的深厚情谊。[解析]本题考查对诗歌意境的理解。解答此题，要通读诗歌大意，分析诗歌的意象。诗歌中的意象充满温暖气息:热气腾腾的菜看，红紅的炉火，沸腾的热水都给人一种温暖、温馨的氛国，以茶当酒与朋友畅谈的这份情谊也是温热的。</vt:lpstr>
      <vt:lpstr>3.方法提炼(1)深入阅读理解诗词。(2)深入解读评论，找出评论的落脚点。(3)紧扣诗文内容，点面结合地分析:阐明评析理由，紧扣评论关键词。读下面的诗，完成题目。</vt:lpstr>
      <vt:lpstr>谢谢聆听！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2022-05-26T14:37:54.863</cp:lastPrinted>
  <dcterms:created xsi:type="dcterms:W3CDTF">2022-05-26T14:37:54Z</dcterms:created>
  <dcterms:modified xsi:type="dcterms:W3CDTF">2022-05-26T06:37:54Z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