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37" r:id="rId4"/>
    <p:sldId id="412" r:id="rId5"/>
    <p:sldId id="380" r:id="rId6"/>
    <p:sldId id="381" r:id="rId7"/>
    <p:sldId id="382" r:id="rId8"/>
    <p:sldId id="383" r:id="rId9"/>
    <p:sldId id="389" r:id="rId10"/>
    <p:sldId id="390" r:id="rId11"/>
    <p:sldId id="391" r:id="rId12"/>
    <p:sldId id="392" r:id="rId13"/>
    <p:sldId id="384" r:id="rId14"/>
    <p:sldId id="393" r:id="rId15"/>
    <p:sldId id="413" r:id="rId16"/>
    <p:sldId id="414" r:id="rId17"/>
    <p:sldId id="394" r:id="rId18"/>
    <p:sldId id="395" r:id="rId19"/>
    <p:sldId id="385" r:id="rId20"/>
    <p:sldId id="403" r:id="rId21"/>
    <p:sldId id="404" r:id="rId22"/>
    <p:sldId id="405" r:id="rId23"/>
    <p:sldId id="417" r:id="rId24"/>
    <p:sldId id="418" r:id="rId25"/>
    <p:sldId id="419" r:id="rId26"/>
    <p:sldId id="387" r:id="rId27"/>
    <p:sldId id="398" r:id="rId28"/>
    <p:sldId id="415" r:id="rId29"/>
    <p:sldId id="386" r:id="rId30"/>
    <p:sldId id="388" r:id="rId31"/>
    <p:sldId id="406" r:id="rId32"/>
  </p:sldIdLst>
  <p:sldSz cx="12190095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3" autoAdjust="0"/>
    <p:restoredTop sz="94667" autoAdjust="0"/>
  </p:normalViewPr>
  <p:slideViewPr>
    <p:cSldViewPr>
      <p:cViewPr varScale="1">
        <p:scale>
          <a:sx n="105" d="100"/>
          <a:sy n="105" d="100"/>
        </p:scale>
        <p:origin x="-30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B24FA-B6F8-4C56-AE7A-BAE9ECDE9F5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E7B76-4B00-4222-ADBA-DE41B3315F9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TargetMode="Interna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Oval 4"/>
          <p:cNvSpPr>
            <a:spLocks noChangeArrowheads="1"/>
          </p:cNvSpPr>
          <p:nvPr userDrawn="1"/>
        </p:nvSpPr>
        <p:spPr bwMode="auto">
          <a:xfrm>
            <a:off x="11549063" y="184150"/>
            <a:ext cx="622300" cy="322263"/>
          </a:xfrm>
          <a:prstGeom prst="ellipse">
            <a:avLst/>
          </a:prstGeom>
          <a:solidFill>
            <a:srgbClr val="38BE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582" y="5085184"/>
            <a:ext cx="10971372" cy="1143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6529388"/>
            <a:ext cx="12190413" cy="333375"/>
          </a:xfrm>
          <a:prstGeom prst="rect">
            <a:avLst/>
          </a:prstGeom>
          <a:solidFill>
            <a:srgbClr val="38BE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11" name="Group 5"/>
          <p:cNvGrpSpPr/>
          <p:nvPr userDrawn="1"/>
        </p:nvGrpSpPr>
        <p:grpSpPr>
          <a:xfrm>
            <a:off x="8759825" y="180975"/>
            <a:ext cx="2736850" cy="368300"/>
            <a:chOff x="5472" y="89"/>
            <a:chExt cx="1724" cy="232"/>
          </a:xfrm>
        </p:grpSpPr>
        <p:sp>
          <p:nvSpPr>
            <p:cNvPr id="12" name="AutoShape 6"/>
            <p:cNvSpPr>
              <a:spLocks noChangeArrowheads="1"/>
            </p:cNvSpPr>
            <p:nvPr userDrawn="1"/>
          </p:nvSpPr>
          <p:spPr bwMode="auto">
            <a:xfrm>
              <a:off x="5472" y="89"/>
              <a:ext cx="1724" cy="227"/>
            </a:xfrm>
            <a:prstGeom prst="roundRect">
              <a:avLst>
                <a:gd name="adj" fmla="val 25639"/>
              </a:avLst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Text Box 7"/>
            <p:cNvSpPr txBox="1">
              <a:spLocks noChangeArrowheads="1"/>
            </p:cNvSpPr>
            <p:nvPr userDrawn="1"/>
          </p:nvSpPr>
          <p:spPr bwMode="auto">
            <a:xfrm>
              <a:off x="5494" y="108"/>
              <a:ext cx="167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语文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·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七</a:t>
              </a: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年级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(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下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)·</a:t>
              </a: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配人教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sp>
        <p:nvSpPr>
          <p:cNvPr id="17" name="Text Box 12">
            <a:hlinkClick action="ppaction://hlinkshowjump?jump=previousslide"/>
          </p:cNvPr>
          <p:cNvSpPr txBox="1">
            <a:spLocks noChangeArrowheads="1"/>
          </p:cNvSpPr>
          <p:nvPr userDrawn="1"/>
        </p:nvSpPr>
        <p:spPr bwMode="auto">
          <a:xfrm>
            <a:off x="9842500" y="6562725"/>
            <a:ext cx="6413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楷体_GB2312" panose="02010609030101010101" pitchFamily="49" charset="-122"/>
              </a:rPr>
              <a:t>上一页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13">
            <a:hlinkClick r:id="rId1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10528300" y="6562725"/>
            <a:ext cx="79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楷体_GB2312" panose="02010609030101010101" pitchFamily="49" charset="-122"/>
              </a:rPr>
              <a:t>返回导航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14"/>
          <p:cNvSpPr>
            <a:spLocks noChangeShapeType="1"/>
          </p:cNvSpPr>
          <p:nvPr userDrawn="1"/>
        </p:nvSpPr>
        <p:spPr bwMode="auto">
          <a:xfrm flipH="1">
            <a:off x="11353800" y="6629400"/>
            <a:ext cx="0" cy="1508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4" name="Text Box 15">
            <a:hlinkClick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11391900" y="6562725"/>
            <a:ext cx="6413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楷体_GB2312" panose="02010609030101010101" pitchFamily="49" charset="-122"/>
              </a:rPr>
              <a:t>下一页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Line 16"/>
          <p:cNvSpPr>
            <a:spLocks noChangeShapeType="1"/>
          </p:cNvSpPr>
          <p:nvPr userDrawn="1"/>
        </p:nvSpPr>
        <p:spPr bwMode="auto">
          <a:xfrm flipH="1">
            <a:off x="10512425" y="6629400"/>
            <a:ext cx="0" cy="1508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695575"/>
          </a:xfrm>
        </p:spPr>
        <p:txBody>
          <a:bodyPr wrap="square">
            <a:spAutoFit/>
          </a:bodyPr>
          <a:lstStyle>
            <a:lvl1pPr marL="0" indent="720725" algn="just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467350"/>
                <a:tab pos="9777095"/>
              </a:tabLst>
              <a:defRPr sz="2800" b="1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1233174" y="199673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7755042-2299-42BF-9FB2-5651436CE42D}" type="slidenum">
              <a:rPr lang="en-US" altLang="zh-CN" sz="1400" b="1" i="0" kern="120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fld>
            <a:endParaRPr lang="zh-CN" altLang="en-US" sz="1400" b="1" smtClean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2A8D9B0D-213C-4E8A-901F-E60AD0796A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3061BB91-66E8-474C-83C6-C39B31EBF4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2A8D9B0D-213C-4E8A-901F-E60AD0796A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3061BB91-66E8-474C-83C6-C39B31EBF431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04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4.emf" /><Relationship Id="rId4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5.emf" /><Relationship Id="rId4" Type="http://schemas.openxmlformats.org/officeDocument/2006/relationships/vmlDrawing" Target="../drawings/vmlDrawing2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605280"/>
            <a:ext cx="12190413" cy="3213100"/>
          </a:xfrm>
          <a:prstGeom prst="rect">
            <a:avLst/>
          </a:prstGeom>
          <a:solidFill>
            <a:srgbClr val="38BE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1438" y="2548230"/>
            <a:ext cx="1199991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0">
                <a:solidFill>
                  <a:srgbClr val="FFFFFF"/>
                </a:solidFill>
                <a:ea typeface="方正小标宋_GBK" panose="03000509000000000000" pitchFamily="65" charset="-122"/>
              </a:rPr>
              <a:t>11</a:t>
            </a:r>
            <a:r>
              <a:rPr lang="zh-CN" altLang="en-US" sz="3600" b="1" kern="100">
                <a:solidFill>
                  <a:srgbClr val="FFFFFF"/>
                </a:solidFill>
                <a:ea typeface="方正小标宋_GBK" panose="03000509000000000000" pitchFamily="65" charset="-122"/>
              </a:rPr>
              <a:t>　老　王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908850"/>
            <a:ext cx="11366660" cy="4248342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5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指出下列句子所用的描写方法。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他简直像棺材里倒出来的，</a:t>
            </a:r>
            <a:r>
              <a:rPr lang="zh-CN" altLang="zh-CN" kern="10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>
                <a:cs typeface="Times New Roman" panose="02020603050405020304"/>
              </a:rPr>
              <a:t>就像我想象里的僵尸，</a:t>
            </a:r>
            <a:r>
              <a:rPr lang="zh-CN" altLang="zh-CN" kern="10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>
                <a:cs typeface="Times New Roman" panose="02020603050405020304"/>
              </a:rPr>
              <a:t>骷髅上绷着一层枯黄的干皮，</a:t>
            </a:r>
            <a:r>
              <a:rPr lang="zh-CN" altLang="zh-CN" kern="10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>
                <a:cs typeface="Times New Roman" panose="02020603050405020304"/>
              </a:rPr>
              <a:t>打上一棍就会散成一堆白骨。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(2) </a:t>
            </a:r>
            <a:r>
              <a:rPr lang="zh-CN" altLang="zh-CN" kern="100">
                <a:cs typeface="Times New Roman" panose="02020603050405020304"/>
              </a:rPr>
              <a:t>我吃惊地说：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啊呀，老王，你好些了吗？</a:t>
            </a:r>
            <a:r>
              <a:rPr lang="zh-CN" altLang="zh-CN" kern="10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(3) </a:t>
            </a:r>
            <a:r>
              <a:rPr lang="zh-CN" altLang="zh-CN" kern="100">
                <a:cs typeface="Times New Roman" panose="02020603050405020304"/>
              </a:rPr>
              <a:t>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了一声，直着脚往里走，对我伸出两手。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(4) </a:t>
            </a:r>
            <a:r>
              <a:rPr lang="zh-CN" altLang="zh-CN" kern="100">
                <a:cs typeface="Times New Roman" panose="02020603050405020304"/>
              </a:rPr>
              <a:t>但不知为什么，每想起老王，总觉得心上不安。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506520" y="2132986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外貌描写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412537" y="2781058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语言描写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841746" y="3316524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动作描写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514632" y="4005194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心理描写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6124754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6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下列表述不正确的一项是</a:t>
            </a:r>
            <a:r>
              <a:rPr lang="en-US" altLang="zh-CN" kern="100">
                <a:cs typeface="Courier New" panose="02070309020205020404"/>
              </a:rPr>
              <a:t>	</a:t>
            </a:r>
            <a:r>
              <a:rPr lang="en-US" altLang="zh-CN" kern="100" smtClean="0">
                <a:cs typeface="Courier New" panose="02070309020205020404"/>
              </a:rPr>
              <a:t>	(</a:t>
            </a:r>
            <a:r>
              <a:rPr lang="zh-CN" altLang="zh-CN" kern="100">
                <a:cs typeface="Times New Roman" panose="02020603050405020304"/>
              </a:rPr>
              <a:t>　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．钱锺书，字默存，作家、文学研究家，代表作有《围城》《谈艺录》等。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．散文是一种抒发作者真情实感、写作方式灵活的文学体裁。可以分为记叙性散文、抒情性散文和说明性散文三种。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C</a:t>
            </a:r>
            <a:r>
              <a:rPr lang="zh-CN" altLang="zh-CN" kern="100">
                <a:cs typeface="Times New Roman" panose="02020603050405020304"/>
              </a:rPr>
              <a:t>．杨绛在《老王》中回忆了老王与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我们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一家交往的几件事，表达了对他的感恩和深深的愧怍。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D</a:t>
            </a:r>
            <a:r>
              <a:rPr lang="zh-CN" altLang="zh-CN" kern="100">
                <a:cs typeface="Times New Roman" panose="02020603050405020304"/>
              </a:rPr>
              <a:t>．杨绛是我国著名的作家、翻译家，著有论文集《春泥集》，散文集《干校六记》《将饮茶》，长篇散文《我们仨》，译著《堂吉诃德》等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332584" y="692696"/>
            <a:ext cx="7841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B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2373385"/>
            <a:ext cx="11366660" cy="3645100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．下列对《老王》一文的线索分析正确的一项是</a:t>
            </a:r>
            <a:r>
              <a:rPr lang="en-US" altLang="zh-CN" kern="100">
                <a:cs typeface="Courier New" panose="02070309020205020404"/>
              </a:rPr>
              <a:t>	(</a:t>
            </a:r>
            <a:r>
              <a:rPr lang="zh-CN" altLang="zh-CN" kern="100">
                <a:cs typeface="Times New Roman" panose="02020603050405020304"/>
              </a:rPr>
              <a:t>　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．本文以作者的所见所闻所感为线索。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．本文以老王的活动为线索。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C</a:t>
            </a:r>
            <a:r>
              <a:rPr lang="zh-CN" altLang="zh-CN" kern="100">
                <a:cs typeface="Times New Roman" panose="02020603050405020304"/>
              </a:rPr>
              <a:t>．本文以作者与老王的交往为线索。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D</a:t>
            </a:r>
            <a:r>
              <a:rPr lang="zh-CN" altLang="zh-CN" kern="100">
                <a:cs typeface="Times New Roman" panose="02020603050405020304"/>
              </a:rPr>
              <a:t>．本文以作者对老王的态度变化为线索。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grpSp>
        <p:nvGrpSpPr>
          <p:cNvPr id="4" name="Group 2"/>
          <p:cNvGrpSpPr/>
          <p:nvPr/>
        </p:nvGrpSpPr>
        <p:grpSpPr>
          <a:xfrm>
            <a:off x="190500" y="1676400"/>
            <a:ext cx="11830050" cy="641350"/>
            <a:chOff x="102" y="709"/>
            <a:chExt cx="7452" cy="404"/>
          </a:xfrm>
        </p:grpSpPr>
        <p:grpSp>
          <p:nvGrpSpPr>
            <p:cNvPr id="5" name="Group 3"/>
            <p:cNvGrpSpPr/>
            <p:nvPr/>
          </p:nvGrpSpPr>
          <p:grpSpPr>
            <a:xfrm>
              <a:off x="102" y="799"/>
              <a:ext cx="2296" cy="227"/>
              <a:chOff x="312" y="2568"/>
              <a:chExt cx="2296" cy="227"/>
            </a:xfrm>
          </p:grpSpPr>
          <p:grpSp>
            <p:nvGrpSpPr>
              <p:cNvPr id="17" name="Group 4"/>
              <p:cNvGrpSpPr/>
              <p:nvPr/>
            </p:nvGrpSpPr>
            <p:grpSpPr>
              <a:xfrm>
                <a:off x="2195" y="2568"/>
                <a:ext cx="413" cy="227"/>
                <a:chOff x="1877" y="2568"/>
                <a:chExt cx="413" cy="227"/>
              </a:xfrm>
            </p:grpSpPr>
            <p:sp>
              <p:nvSpPr>
                <p:cNvPr id="23" name="AutoShape 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AutoShape 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AutoShape 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Group 8"/>
              <p:cNvGrpSpPr/>
              <p:nvPr/>
            </p:nvGrpSpPr>
            <p:grpSpPr>
              <a:xfrm flipH="1">
                <a:off x="312" y="2577"/>
                <a:ext cx="1814" cy="203"/>
                <a:chOff x="15" y="2577"/>
                <a:chExt cx="1814" cy="203"/>
              </a:xfrm>
            </p:grpSpPr>
            <p:sp>
              <p:nvSpPr>
                <p:cNvPr id="19" name="Line 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Line 1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Line 1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Line 1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" name="Group 13"/>
            <p:cNvGrpSpPr/>
            <p:nvPr/>
          </p:nvGrpSpPr>
          <p:grpSpPr>
            <a:xfrm>
              <a:off x="5253" y="799"/>
              <a:ext cx="2301" cy="227"/>
              <a:chOff x="3398" y="2568"/>
              <a:chExt cx="2301" cy="227"/>
            </a:xfrm>
          </p:grpSpPr>
          <p:grpSp>
            <p:nvGrpSpPr>
              <p:cNvPr id="8" name="Group 14"/>
              <p:cNvGrpSpPr/>
              <p:nvPr/>
            </p:nvGrpSpPr>
            <p:grpSpPr>
              <a:xfrm flipH="1">
                <a:off x="3398" y="2568"/>
                <a:ext cx="413" cy="227"/>
                <a:chOff x="1877" y="2568"/>
                <a:chExt cx="413" cy="227"/>
              </a:xfrm>
            </p:grpSpPr>
            <p:sp>
              <p:nvSpPr>
                <p:cNvPr id="14" name="AutoShape 1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AutoShape 1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AutoShape 1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18"/>
              <p:cNvGrpSpPr/>
              <p:nvPr/>
            </p:nvGrpSpPr>
            <p:grpSpPr>
              <a:xfrm>
                <a:off x="3885" y="2577"/>
                <a:ext cx="1814" cy="203"/>
                <a:chOff x="15" y="2577"/>
                <a:chExt cx="1814" cy="203"/>
              </a:xfrm>
            </p:grpSpPr>
            <p:sp>
              <p:nvSpPr>
                <p:cNvPr id="10" name="Line 1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Line 2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2439" y="709"/>
              <a:ext cx="276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课 内 阅 读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2135188" y="771527"/>
            <a:ext cx="8208962" cy="646113"/>
            <a:chOff x="1889" y="1271"/>
            <a:chExt cx="5171" cy="407"/>
          </a:xfrm>
        </p:grpSpPr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1889" y="1661"/>
              <a:ext cx="5171" cy="0"/>
            </a:xfrm>
            <a:prstGeom prst="line">
              <a:avLst/>
            </a:prstGeom>
            <a:noFill/>
            <a:ln w="38100">
              <a:solidFill>
                <a:srgbClr val="0D7FA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3090" y="1298"/>
              <a:ext cx="1348" cy="351"/>
            </a:xfrm>
            <a:prstGeom prst="rect">
              <a:avLst/>
            </a:prstGeom>
            <a:solidFill>
              <a:srgbClr val="38BE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4486" y="1271"/>
              <a:ext cx="135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黑体" panose="02010609060101010101" pitchFamily="2" charset="-122"/>
                </a:rPr>
                <a:t>拓展提升 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3114" y="1325"/>
              <a:ext cx="1278" cy="31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zh-CN" altLang="en-US" sz="3600" b="1" kern="10" spc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FF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能力达标</a:t>
              </a:r>
              <a:endParaRPr lang="zh-CN" altLang="en-US" sz="3600" b="1" kern="10" spc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10394172" y="2492896"/>
            <a:ext cx="805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C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4248342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．下列对《老王》一文中材料的编排顺序理解正确的一项</a:t>
            </a:r>
            <a:r>
              <a:rPr lang="zh-CN" altLang="zh-CN" kern="100" smtClean="0">
                <a:cs typeface="Times New Roman" panose="02020603050405020304"/>
              </a:rPr>
              <a:t>是</a:t>
            </a: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 smtClean="0">
                <a:cs typeface="Courier New" panose="02070309020205020404"/>
              </a:rPr>
              <a:t>	</a:t>
            </a:r>
            <a:r>
              <a:rPr lang="en-US" altLang="zh-CN" kern="100">
                <a:cs typeface="Courier New" panose="02070309020205020404"/>
              </a:rPr>
              <a:t>	(</a:t>
            </a:r>
            <a:r>
              <a:rPr lang="zh-CN" altLang="zh-CN" kern="100">
                <a:cs typeface="Times New Roman" panose="02020603050405020304"/>
              </a:rPr>
              <a:t>　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．本文兼用逻辑顺序和时间顺序来组材。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．本文兼用时间顺序和空间顺序来组材。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C</a:t>
            </a:r>
            <a:r>
              <a:rPr lang="zh-CN" altLang="zh-CN" kern="100">
                <a:cs typeface="Times New Roman" panose="02020603050405020304"/>
              </a:rPr>
              <a:t>．本文用逻辑顺序来组材。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D</a:t>
            </a:r>
            <a:r>
              <a:rPr lang="zh-CN" altLang="zh-CN" kern="100">
                <a:cs typeface="Times New Roman" panose="02020603050405020304"/>
              </a:rPr>
              <a:t>．本文用时间顺序来组材。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322164" y="1340768"/>
            <a:ext cx="805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A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543129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3</a:t>
            </a:r>
            <a:r>
              <a:rPr lang="zh-CN" altLang="zh-CN" kern="100">
                <a:cs typeface="Times New Roman" panose="02020603050405020304"/>
              </a:rPr>
              <a:t>．比较下列每组的两个句子，联系上下文，说说</a:t>
            </a: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句在表达上的好处。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(1)a.</a:t>
            </a:r>
            <a:r>
              <a:rPr lang="zh-CN" altLang="zh-CN" kern="100">
                <a:cs typeface="Times New Roman" panose="02020603050405020304"/>
              </a:rPr>
              <a:t>他送的冰比他前任送的大一倍，冰价相等。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．他送的冰比前一个三轮车工人送的大一倍，冰价相等。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a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句中的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前任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一词简练之至，大词小用，颇为风趣。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(2)a.</a:t>
            </a:r>
            <a:r>
              <a:rPr lang="zh-CN" altLang="zh-CN" kern="100">
                <a:cs typeface="Times New Roman" panose="02020603050405020304"/>
              </a:rPr>
              <a:t>我在家听到打门，开门看见老王直僵僵地镶嵌在门框里。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．我在家听到打门，开门看见老王直僵僵地站立在门框里。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a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句中说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镶嵌在门框里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，运用了夸张的修辞手法，强调了老王步履维艰、身体僵直、毫无生气的形态</a:t>
            </a:r>
            <a:r>
              <a:rPr lang="zh-CN" altLang="zh-CN" kern="100" smtClean="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3645100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en-US" altLang="zh-CN" kern="100">
                <a:cs typeface="Courier New" panose="02070309020205020404"/>
              </a:rPr>
              <a:t>3)a.</a:t>
            </a:r>
            <a:r>
              <a:rPr lang="zh-CN" altLang="zh-CN" kern="100">
                <a:cs typeface="Times New Roman" panose="02020603050405020304"/>
              </a:rPr>
              <a:t>我强笑说：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老王，这么新鲜的大鸡蛋，都给我们吃？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．我笑说：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老王，这么新鲜的大鸡蛋，都给我们吃？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a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句中的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强笑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一词，不但准确，而且含蓄，透露自己见到老王病成那个样子，还拿东西来谢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我们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时，心里说不出的悲酸和感动。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742979"/>
            <a:ext cx="11366660" cy="4918269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4</a:t>
            </a:r>
            <a:r>
              <a:rPr lang="zh-CN" altLang="zh-CN" kern="100">
                <a:cs typeface="Times New Roman" panose="02020603050405020304"/>
              </a:rPr>
              <a:t>．阅读第</a:t>
            </a: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～</a:t>
            </a:r>
            <a:r>
              <a:rPr lang="en-US" altLang="zh-CN" kern="100">
                <a:cs typeface="Courier New" panose="02070309020205020404"/>
              </a:rPr>
              <a:t>4</a:t>
            </a:r>
            <a:r>
              <a:rPr lang="zh-CN" altLang="zh-CN" kern="100">
                <a:cs typeface="Times New Roman" panose="02020603050405020304"/>
              </a:rPr>
              <a:t>自然段，说说老王的苦表现在哪些方面。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职业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靠一辆破旧三轮车维持生活。生活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打了一辈子光棍，孤苦伶仃。身体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眼睛残疾，生意受影响。居住环境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荒僻的小胡同，塌败的小屋。精神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单干户，孤独、无亲，被人瞧不起。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5</a:t>
            </a:r>
            <a:r>
              <a:rPr lang="zh-CN" altLang="zh-CN" kern="100">
                <a:cs typeface="Times New Roman" panose="02020603050405020304"/>
              </a:rPr>
              <a:t>．文章写了老王的哪几件事情？其中哪件事情写得最详细、最感人？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写了送冰、送病人、拉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货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、送香油和鸡蛋这几件事。写得最详细、最感人的是送鸡蛋、香油。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864020"/>
            <a:ext cx="11366660" cy="3645100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6</a:t>
            </a:r>
            <a:r>
              <a:rPr lang="zh-CN" altLang="zh-CN" kern="100">
                <a:cs typeface="Times New Roman" panose="02020603050405020304"/>
              </a:rPr>
              <a:t>．作者说：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我记不清是十个还是二十个，因为在我记忆里多得数不完。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老王送的鸡蛋真的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多得数不完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吗？作者这样说有什么含义？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生活贫困、身体虚弱的老王不可能送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多得数不完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的鸡蛋。鸡蛋凝聚了老王真挚的谢意，体现了他善良的品格，这情意是无法计量的。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1190030"/>
            <a:ext cx="11366660" cy="543129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7</a:t>
            </a:r>
            <a:r>
              <a:rPr lang="zh-CN" altLang="zh-CN" kern="100">
                <a:cs typeface="Times New Roman" panose="02020603050405020304"/>
              </a:rPr>
              <a:t>．阅读下文，回答问题。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5600700"/>
                <a:tab pos="9601200"/>
              </a:tabLst>
            </a:pPr>
            <a:r>
              <a:rPr lang="zh-CN" altLang="zh-CN" kern="100">
                <a:ea typeface="方正小标宋_GBK" panose="03000509000000000000" pitchFamily="65" charset="-122"/>
                <a:cs typeface="Times New Roman" panose="02020603050405020304"/>
              </a:rPr>
              <a:t>车夫老马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5600700"/>
                <a:tab pos="9601200"/>
              </a:tabLst>
            </a:pPr>
            <a:r>
              <a:rPr lang="zh-CN" altLang="zh-CN" kern="100">
                <a:ea typeface="仿宋_GB2312" panose="02010609030101010101" pitchFamily="49" charset="-122"/>
                <a:cs typeface="Times New Roman" panose="02020603050405020304"/>
              </a:rPr>
              <a:t>老　舍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正说到热闹中间，门忽然开了，进来一阵冷气。车夫们几乎都怒目地往外看，看谁这么不得人心，把门推开。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门外的人进来了，也是个拉车的。看样子已有五十多岁，穿着件短不够短、长不够长的棉袄。两个耳朵冻得通红，红得像要落下来的果子；眉上、短须上都挂着些冰珠。一进来，摸住条板凳便坐下了，扎挣着说了句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沏一壶。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4" name="Group 2"/>
          <p:cNvGrpSpPr/>
          <p:nvPr/>
        </p:nvGrpSpPr>
        <p:grpSpPr>
          <a:xfrm>
            <a:off x="190500" y="620688"/>
            <a:ext cx="11830050" cy="641350"/>
            <a:chOff x="102" y="709"/>
            <a:chExt cx="7452" cy="404"/>
          </a:xfrm>
        </p:grpSpPr>
        <p:grpSp>
          <p:nvGrpSpPr>
            <p:cNvPr id="5" name="Group 3"/>
            <p:cNvGrpSpPr/>
            <p:nvPr/>
          </p:nvGrpSpPr>
          <p:grpSpPr>
            <a:xfrm>
              <a:off x="102" y="799"/>
              <a:ext cx="2296" cy="227"/>
              <a:chOff x="312" y="2568"/>
              <a:chExt cx="2296" cy="227"/>
            </a:xfrm>
          </p:grpSpPr>
          <p:grpSp>
            <p:nvGrpSpPr>
              <p:cNvPr id="17" name="Group 4"/>
              <p:cNvGrpSpPr/>
              <p:nvPr/>
            </p:nvGrpSpPr>
            <p:grpSpPr>
              <a:xfrm>
                <a:off x="2195" y="2568"/>
                <a:ext cx="413" cy="227"/>
                <a:chOff x="1877" y="2568"/>
                <a:chExt cx="413" cy="227"/>
              </a:xfrm>
            </p:grpSpPr>
            <p:sp>
              <p:nvSpPr>
                <p:cNvPr id="23" name="AutoShape 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AutoShape 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AutoShape 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Group 8"/>
              <p:cNvGrpSpPr/>
              <p:nvPr/>
            </p:nvGrpSpPr>
            <p:grpSpPr>
              <a:xfrm flipH="1">
                <a:off x="312" y="2577"/>
                <a:ext cx="1814" cy="203"/>
                <a:chOff x="15" y="2577"/>
                <a:chExt cx="1814" cy="203"/>
              </a:xfrm>
            </p:grpSpPr>
            <p:sp>
              <p:nvSpPr>
                <p:cNvPr id="19" name="Line 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Line 1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Line 1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Line 1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" name="Group 13"/>
            <p:cNvGrpSpPr/>
            <p:nvPr/>
          </p:nvGrpSpPr>
          <p:grpSpPr>
            <a:xfrm>
              <a:off x="5253" y="799"/>
              <a:ext cx="2301" cy="227"/>
              <a:chOff x="3398" y="2568"/>
              <a:chExt cx="2301" cy="227"/>
            </a:xfrm>
          </p:grpSpPr>
          <p:grpSp>
            <p:nvGrpSpPr>
              <p:cNvPr id="8" name="Group 14"/>
              <p:cNvGrpSpPr/>
              <p:nvPr/>
            </p:nvGrpSpPr>
            <p:grpSpPr>
              <a:xfrm flipH="1">
                <a:off x="3398" y="2568"/>
                <a:ext cx="413" cy="227"/>
                <a:chOff x="1877" y="2568"/>
                <a:chExt cx="413" cy="227"/>
              </a:xfrm>
            </p:grpSpPr>
            <p:sp>
              <p:nvSpPr>
                <p:cNvPr id="14" name="AutoShape 1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AutoShape 1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AutoShape 1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18"/>
              <p:cNvGrpSpPr/>
              <p:nvPr/>
            </p:nvGrpSpPr>
            <p:grpSpPr>
              <a:xfrm>
                <a:off x="3885" y="2577"/>
                <a:ext cx="1814" cy="203"/>
                <a:chOff x="15" y="2577"/>
                <a:chExt cx="1814" cy="203"/>
              </a:xfrm>
            </p:grpSpPr>
            <p:sp>
              <p:nvSpPr>
                <p:cNvPr id="10" name="Line 1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Line 2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2439" y="709"/>
              <a:ext cx="276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拓 展</a:t>
              </a:r>
              <a:r>
                <a:rPr kumimoji="0" lang="en-US" altLang="zh-CN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 </a:t>
              </a:r>
              <a:r>
                <a:rPr kumimoji="0" lang="zh-CN" altLang="en-US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阅 读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543129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茶还没有沏来，老车夫的头慢慢地往下低，低着低着，全身都出溜下去。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大家马上都立了起来：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怎啦？怎啦？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说着，都想往前跑。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别动！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茶馆掌柜的有经验，拦住了大家。他独自过去，把老车夫的脖领解开，就地扶起来，用把椅子戗</a:t>
            </a: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(qi</a:t>
            </a:r>
            <a:r>
              <a:rPr lang="en-US" altLang="zh-CN" kern="100" err="1">
                <a:latin typeface="宋体" panose="02010600030101010101" pitchFamily="2" charset="-122"/>
                <a:cs typeface="Times New Roman" panose="02020603050405020304"/>
              </a:rPr>
              <a:t>à</a:t>
            </a:r>
            <a:r>
              <a:rPr lang="en-US" altLang="zh-CN" kern="100" err="1">
                <a:ea typeface="楷体_GB2312" panose="02010609030101010101" pitchFamily="49" charset="-122"/>
                <a:cs typeface="Courier New" panose="02070309020205020404"/>
              </a:rPr>
              <a:t>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，支撑</a:t>
            </a: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在背后，用手勒着双肩：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白糖水，快！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糖水刚放在老车夫的嘴边上，他哼哼了两声。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喝点水！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掌柜的对着他耳朵说</a:t>
            </a:r>
            <a:r>
              <a:rPr lang="zh-CN" altLang="zh-CN" kern="100" smtClean="0">
                <a:ea typeface="楷体_GB2312" panose="02010609030101010101" pitchFamily="49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Group 56"/>
          <p:cNvGrpSpPr/>
          <p:nvPr/>
        </p:nvGrpSpPr>
        <p:grpSpPr>
          <a:xfrm>
            <a:off x="190500" y="1530350"/>
            <a:ext cx="11830050" cy="641350"/>
            <a:chOff x="102" y="709"/>
            <a:chExt cx="7452" cy="404"/>
          </a:xfrm>
        </p:grpSpPr>
        <p:grpSp>
          <p:nvGrpSpPr>
            <p:cNvPr id="59" name="Group 57"/>
            <p:cNvGrpSpPr/>
            <p:nvPr/>
          </p:nvGrpSpPr>
          <p:grpSpPr>
            <a:xfrm>
              <a:off x="102" y="799"/>
              <a:ext cx="2296" cy="227"/>
              <a:chOff x="312" y="2568"/>
              <a:chExt cx="2296" cy="227"/>
            </a:xfrm>
          </p:grpSpPr>
          <p:grpSp>
            <p:nvGrpSpPr>
              <p:cNvPr id="71" name="Group 58"/>
              <p:cNvGrpSpPr/>
              <p:nvPr/>
            </p:nvGrpSpPr>
            <p:grpSpPr>
              <a:xfrm>
                <a:off x="2195" y="2568"/>
                <a:ext cx="413" cy="227"/>
                <a:chOff x="1877" y="2568"/>
                <a:chExt cx="413" cy="227"/>
              </a:xfrm>
            </p:grpSpPr>
            <p:sp>
              <p:nvSpPr>
                <p:cNvPr id="77" name="AutoShape 59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AutoShape 60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AutoShape 61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" name="Group 62"/>
              <p:cNvGrpSpPr/>
              <p:nvPr/>
            </p:nvGrpSpPr>
            <p:grpSpPr>
              <a:xfrm flipH="1">
                <a:off x="312" y="2577"/>
                <a:ext cx="1814" cy="203"/>
                <a:chOff x="15" y="2577"/>
                <a:chExt cx="1814" cy="203"/>
              </a:xfrm>
            </p:grpSpPr>
            <p:sp>
              <p:nvSpPr>
                <p:cNvPr id="73" name="Line 63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Line 64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Line 65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Line 66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Group 67"/>
            <p:cNvGrpSpPr/>
            <p:nvPr/>
          </p:nvGrpSpPr>
          <p:grpSpPr>
            <a:xfrm>
              <a:off x="5253" y="799"/>
              <a:ext cx="2301" cy="227"/>
              <a:chOff x="3398" y="2568"/>
              <a:chExt cx="2301" cy="227"/>
            </a:xfrm>
          </p:grpSpPr>
          <p:grpSp>
            <p:nvGrpSpPr>
              <p:cNvPr id="62" name="Group 68"/>
              <p:cNvGrpSpPr/>
              <p:nvPr/>
            </p:nvGrpSpPr>
            <p:grpSpPr>
              <a:xfrm flipH="1">
                <a:off x="3398" y="2568"/>
                <a:ext cx="413" cy="227"/>
                <a:chOff x="1877" y="2568"/>
                <a:chExt cx="413" cy="227"/>
              </a:xfrm>
            </p:grpSpPr>
            <p:sp>
              <p:nvSpPr>
                <p:cNvPr id="68" name="AutoShape 69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AutoShape 70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AutoShape 71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Group 72"/>
              <p:cNvGrpSpPr/>
              <p:nvPr/>
            </p:nvGrpSpPr>
            <p:grpSpPr>
              <a:xfrm>
                <a:off x="3885" y="2577"/>
                <a:ext cx="1814" cy="203"/>
                <a:chOff x="15" y="2577"/>
                <a:chExt cx="1814" cy="203"/>
              </a:xfrm>
            </p:grpSpPr>
            <p:sp>
              <p:nvSpPr>
                <p:cNvPr id="64" name="Line 73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Line 74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Line 75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Line 76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1" name="Text Box 77"/>
            <p:cNvSpPr txBox="1">
              <a:spLocks noChangeArrowheads="1"/>
            </p:cNvSpPr>
            <p:nvPr/>
          </p:nvSpPr>
          <p:spPr bwMode="auto">
            <a:xfrm>
              <a:off x="2439" y="709"/>
              <a:ext cx="276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名 师 点 睛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" name="内容占位符 2"/>
          <p:cNvSpPr>
            <a:spLocks noGrp="1"/>
          </p:cNvSpPr>
          <p:nvPr>
            <p:ph idx="1"/>
          </p:nvPr>
        </p:nvSpPr>
        <p:spPr>
          <a:xfrm>
            <a:off x="416965" y="2924944"/>
            <a:ext cx="11366660" cy="241508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(1)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掌握本课重要的字音、字形、相关文学常识，提高运用词语、修改病句等基础知识的能力。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(2)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把握文章的主要线索，理清材料的编排顺序，感受文中所刻画出来的鲜明的人物形象。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5" name="Picture 3" descr="训练目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0163" y="2420938"/>
            <a:ext cx="1949450" cy="32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000689" y="692696"/>
            <a:ext cx="8208963" cy="646331"/>
            <a:chOff x="3359150" y="404664"/>
            <a:chExt cx="8208963" cy="646331"/>
          </a:xfrm>
        </p:grpSpPr>
        <p:sp>
          <p:nvSpPr>
            <p:cNvPr id="32" name="Line 3"/>
            <p:cNvSpPr>
              <a:spLocks noChangeShapeType="1"/>
            </p:cNvSpPr>
            <p:nvPr/>
          </p:nvSpPr>
          <p:spPr bwMode="auto">
            <a:xfrm>
              <a:off x="3359150" y="1023789"/>
              <a:ext cx="8208963" cy="0"/>
            </a:xfrm>
            <a:prstGeom prst="line">
              <a:avLst/>
            </a:prstGeom>
            <a:noFill/>
            <a:ln w="38100">
              <a:solidFill>
                <a:srgbClr val="0D7FA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5265738" y="447527"/>
              <a:ext cx="2139950" cy="557213"/>
            </a:xfrm>
            <a:prstGeom prst="rect">
              <a:avLst/>
            </a:prstGeom>
            <a:solidFill>
              <a:srgbClr val="38BE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endParaRPr lang="zh-CN" altLang="en-US"/>
            </a:p>
          </p:txBody>
        </p:sp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7481888" y="404664"/>
              <a:ext cx="203773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黑体" panose="02010609060101010101" pitchFamily="2" charset="-122"/>
                </a:rPr>
                <a:t>以练助学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303838" y="490389"/>
              <a:ext cx="2028825" cy="4953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lvl="0" algn="ctr"/>
              <a:r>
                <a:rPr lang="zh-CN" altLang="en-US" sz="3600" b="1" kern="10" spc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FF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基础</a:t>
              </a:r>
              <a:r>
                <a:rPr lang="zh-CN" altLang="en-US" sz="3600" b="1" kern="1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达标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485158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啊？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老车夫睁开了眼，看见自己是坐在地上，腿蜷了蜷，想立起来。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先喝点水，不用忙。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掌柜的说。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大家几乎都跑了过来。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哎！哎！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老车夫向四围看了一眼，双手捧定了茶碗，一口口地吸糖水。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慢慢地把糖水喝完，他又看了大家一眼：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哎，劳诸位的驾！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543129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说得非常的温柔亲切，绝不像是由那个胡子拉碴的口中说出来的。说完，他又想往起立，过去三四个人忙着往起搀他。他脸上有了点笑意，又那么温和地说：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行，行，不碍！我是又冷又饿，一阵儿发晕！不要紧，不要紧！劳诸位哥儿们的驾！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这时候，老者的干草似的灰发，脸上的泥，炭条似的手，那个破帽头与棉袄，都像发着点纯洁的光，虽然破碎，依然尊严。大家看着他，仿佛唯恐他走了。听到老车夫说肚子里空，祥子猛地跑出去，飞也似的又跑回来，手里用块白菜叶儿托着十个羊肉馅的包子，一直送到老者的眼前，说了声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吃吧！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6058069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哎！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老者像是乐，又像是哭，向大家点着头。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到底是哥儿们哪！拉座儿，给他卖多大的力气，临完多要一个子儿都怪难的！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说着，他立了起来，要往外走。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吃呀！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大家几乎是一齐地喊出来。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我叫小马儿去，我的小孙子，在外面看着车呢！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一个中年的车夫开开了点门缝：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小马儿！小马儿！你爷爷叫你哪！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老者用手摸了好几回包子，始终没往起拿。小马儿刚进门，他拿起来一个：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小马儿，乖乖，给你！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543129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小马儿也就是十二三岁，脸上挺瘦，身上可是穿得很圆，立在老者的身旁，右手接过包子来，左手又自动地拿起来一个，一个上咬了一口。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哎！慢慢的！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老者一手扶在孙子的头上，一手拿起个包子，慢慢地往口中送，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爷爷吃两个就够，都是你的！吃完了，咱们收车回家。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小马儿对着包子点了点头，吸溜了一下鼻子：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爷爷吃三个吧，剩下都是我的。我回头把爷爷拉回家去！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不用！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老者得意地向大家一笑，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回头咱们还是走着，坐在车上冷啊。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908850"/>
            <a:ext cx="11366660" cy="4248342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老者吃完自己的份儿，等着小马儿吃净了包子，立起来，绕着圈儿向大家说：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劳诸位哥儿们的驾啦！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伸手去拉小马儿。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祥子呆呆地立在门外，看着这一老一少和那辆破车，心中感到一种向来没有过的难受。在小马儿身上，他似乎看见了自己的过去；在老者身上，似乎看到了自己的将来！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r">
              <a:tabLst>
                <a:tab pos="5600700"/>
                <a:tab pos="9601200"/>
              </a:tabLst>
            </a:pPr>
            <a:r>
              <a:rPr lang="en-US" altLang="zh-CN" kern="100">
                <a:ea typeface="仿宋_GB2312" panose="02010609030101010101" pitchFamily="49" charset="-122"/>
                <a:cs typeface="Courier New" panose="02070309020205020404"/>
              </a:rPr>
              <a:t>(</a:t>
            </a:r>
            <a:r>
              <a:rPr lang="zh-CN" altLang="zh-CN" kern="100">
                <a:ea typeface="仿宋_GB2312" panose="02010609030101010101" pitchFamily="49" charset="-122"/>
                <a:cs typeface="Times New Roman" panose="02020603050405020304"/>
              </a:rPr>
              <a:t>选自《骆驼祥子》第七章，商务印书馆</a:t>
            </a:r>
            <a:r>
              <a:rPr lang="en-US" altLang="zh-CN" kern="100">
                <a:ea typeface="仿宋_GB2312" panose="02010609030101010101" pitchFamily="49" charset="-122"/>
                <a:cs typeface="Courier New" panose="02070309020205020404"/>
              </a:rPr>
              <a:t>2012</a:t>
            </a:r>
            <a:r>
              <a:rPr lang="zh-CN" altLang="zh-CN" kern="100">
                <a:ea typeface="仿宋_GB2312" panose="02010609030101010101" pitchFamily="49" charset="-122"/>
                <a:cs typeface="Times New Roman" panose="02020603050405020304"/>
              </a:rPr>
              <a:t>年版，有删改</a:t>
            </a:r>
            <a:r>
              <a:rPr lang="en-US" altLang="zh-CN" kern="100">
                <a:ea typeface="仿宋_GB2312" panose="02010609030101010101" pitchFamily="49" charset="-122"/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1232132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根据选文内容，填写下表。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45085" y="1450072"/>
          <a:ext cx="10527665" cy="2987040"/>
        </p:xfrm>
        <a:graphic>
          <a:graphicData uri="http://schemas.openxmlformats.org/drawingml/2006/table">
            <a:tbl>
              <a:tblPr/>
              <a:tblGrid>
                <a:gridCol w="4975800"/>
                <a:gridCol w="5551865"/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关于情节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关于人物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老马一进茶馆就晕倒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老马生活很贫苦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Courier New" panose="02070309020205020404"/>
                        </a:rPr>
                        <a:t>①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Times New Roman" panose="02020603050405020304"/>
                          <a:cs typeface="Courier New" panose="02070309020205020404"/>
                        </a:rPr>
                        <a:t>_____________________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老马待人很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Courier New" panose="02070309020205020404"/>
                        </a:rPr>
                        <a:t>②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Times New Roman" panose="02020603050405020304"/>
                          <a:cs typeface="Courier New" panose="02070309020205020404"/>
                        </a:rPr>
                        <a:t>_______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Courier New" panose="02070309020205020404"/>
                        </a:rPr>
                        <a:t>③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Times New Roman" panose="02020603050405020304"/>
                          <a:cs typeface="Courier New" panose="02070309020205020404"/>
                        </a:rPr>
                        <a:t>_______________________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老马对孙子很疼爱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爷孙吃包子，谢别众人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5600700"/>
                          <a:tab pos="9601200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Times New Roman" panose="02020603050405020304"/>
                        </a:rPr>
                        <a:t>老马因孙子孝顺而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 panose="02010609030101010101" pitchFamily="49" charset="-122"/>
                          <a:cs typeface="Courier New" panose="02070309020205020404"/>
                        </a:rPr>
                        <a:t>④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Times New Roman" panose="02020603050405020304"/>
                          <a:cs typeface="Courier New" panose="02070309020205020404"/>
                        </a:rPr>
                        <a:t>_______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00175" y="2632557"/>
            <a:ext cx="37914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老马喝糖水，谢众人　</a:t>
            </a:r>
            <a:endParaRPr lang="zh-CN" altLang="zh-CN" sz="1050" kern="10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155228" y="2648663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谦和　</a:t>
            </a:r>
            <a:endParaRPr lang="zh-CN" altLang="zh-CN" sz="1050" kern="10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75821" y="3212976"/>
            <a:ext cx="41520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老马把包子省给孙子吃　</a:t>
            </a:r>
            <a:endParaRPr lang="zh-CN" altLang="zh-CN" sz="1050" kern="10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155228" y="3861048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得意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548680"/>
            <a:ext cx="11366660" cy="6034537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(2)</a:t>
            </a:r>
            <a:r>
              <a:rPr lang="zh-CN" altLang="zh-CN" kern="100">
                <a:cs typeface="Times New Roman" panose="02020603050405020304"/>
              </a:rPr>
              <a:t>联系上下文，揣摩下列词句。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>
                <a:cs typeface="Times New Roman" panose="02020603050405020304"/>
              </a:rPr>
              <a:t>老车夫的头慢慢地往下低，低着低着，全身都出溜下去。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出溜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是北京方言，请推断其含义，并说说运用这个词的好处。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出溜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是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滑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的意思，形象地写出了老马又冷又饿、不由自主晕倒的状态。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②“</a:t>
            </a:r>
            <a:r>
              <a:rPr lang="zh-CN" altLang="zh-CN" kern="100">
                <a:cs typeface="Times New Roman" panose="02020603050405020304"/>
              </a:rPr>
              <a:t>哎！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老者像是乐，又像是哭，向大家点着头。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为什么老马会有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像是乐，又像是哭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的表情？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老马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像是乐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，是因为他晕倒后得到了大家的关心和帮助，感到很温暖；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像是哭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，是因为自己虽努力拉车却依然生活艰难贫苦，内心痛苦、无奈</a:t>
            </a:r>
            <a:r>
              <a:rPr lang="zh-CN" altLang="zh-CN" kern="100" smtClean="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476672"/>
            <a:ext cx="11366660" cy="6034537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(3)</a:t>
            </a:r>
            <a:r>
              <a:rPr lang="zh-CN" altLang="zh-CN" kern="100">
                <a:cs typeface="Times New Roman" panose="02020603050405020304"/>
              </a:rPr>
              <a:t>茶馆掌柜的处理车夫忽然晕倒的状况很有经验，这说明了什么？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掌柜的处理车夫晕倒的状况很有经验，说明了掌柜的善良，常常救助这样的车夫；也说明了车夫因冷、饿晕倒的现象较常见；还说明了底层人民普遍生活贫苦。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(4)</a:t>
            </a:r>
            <a:r>
              <a:rPr lang="zh-CN" altLang="zh-CN" kern="100">
                <a:cs typeface="Times New Roman" panose="02020603050405020304"/>
              </a:rPr>
              <a:t>试简要分析老马的人物形象。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穿着件短不够短、长不够长的棉袄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两个耳朵冻得通红，红得像要落下来的果子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眉上、短须上都挂着些冰珠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等外貌描写，表现了老马十分穷苦；老马发现自己坐在地上时马上想起来，说明他很维护自己的尊严；祥子买包子给他吃，自己不肯吃而要给小马儿吃，表现了老马对孙子的疼爱</a:t>
            </a:r>
            <a:r>
              <a:rPr lang="zh-CN" altLang="zh-CN" kern="100" smtClean="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1725313"/>
            <a:ext cx="11366660" cy="485158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8</a:t>
            </a:r>
            <a:r>
              <a:rPr lang="zh-CN" altLang="zh-CN" kern="100">
                <a:cs typeface="Times New Roman" panose="02020603050405020304"/>
              </a:rPr>
              <a:t>．为了培养同学们自尊、自信、自强的精神，学校组织学生出了一期相关主题的板报。下面是板报的部分内容，请你按要求完成下列问题。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欣赏名言，感悟自尊。下面这则名言告诉我们赢得他人尊重的前提是什么？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cs typeface="Times New Roman" panose="02020603050405020304"/>
              </a:rPr>
              <a:t>名言：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要人敬者，必先自敬。</a:t>
            </a: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陶行知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示例：懂得尊重自己，不妄自尊大，也不妄自菲薄。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grpSp>
        <p:nvGrpSpPr>
          <p:cNvPr id="26" name="Group 2"/>
          <p:cNvGrpSpPr/>
          <p:nvPr/>
        </p:nvGrpSpPr>
        <p:grpSpPr>
          <a:xfrm>
            <a:off x="190500" y="750644"/>
            <a:ext cx="11830050" cy="641350"/>
            <a:chOff x="102" y="709"/>
            <a:chExt cx="7452" cy="404"/>
          </a:xfrm>
        </p:grpSpPr>
        <p:grpSp>
          <p:nvGrpSpPr>
            <p:cNvPr id="27" name="Group 3"/>
            <p:cNvGrpSpPr/>
            <p:nvPr/>
          </p:nvGrpSpPr>
          <p:grpSpPr>
            <a:xfrm>
              <a:off x="102" y="799"/>
              <a:ext cx="2296" cy="227"/>
              <a:chOff x="312" y="2568"/>
              <a:chExt cx="2296" cy="227"/>
            </a:xfrm>
          </p:grpSpPr>
          <p:grpSp>
            <p:nvGrpSpPr>
              <p:cNvPr id="39" name="Group 4"/>
              <p:cNvGrpSpPr/>
              <p:nvPr/>
            </p:nvGrpSpPr>
            <p:grpSpPr>
              <a:xfrm>
                <a:off x="2195" y="2568"/>
                <a:ext cx="413" cy="227"/>
                <a:chOff x="1877" y="2568"/>
                <a:chExt cx="413" cy="227"/>
              </a:xfrm>
            </p:grpSpPr>
            <p:sp>
              <p:nvSpPr>
                <p:cNvPr id="45" name="AutoShape 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AutoShape 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AutoShape 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Group 8"/>
              <p:cNvGrpSpPr/>
              <p:nvPr/>
            </p:nvGrpSpPr>
            <p:grpSpPr>
              <a:xfrm flipH="1">
                <a:off x="312" y="2577"/>
                <a:ext cx="1814" cy="203"/>
                <a:chOff x="15" y="2577"/>
                <a:chExt cx="1814" cy="203"/>
              </a:xfrm>
            </p:grpSpPr>
            <p:sp>
              <p:nvSpPr>
                <p:cNvPr id="41" name="Line 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Line 1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Line 1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Line 1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Group 13"/>
            <p:cNvGrpSpPr/>
            <p:nvPr/>
          </p:nvGrpSpPr>
          <p:grpSpPr>
            <a:xfrm>
              <a:off x="5253" y="799"/>
              <a:ext cx="2301" cy="227"/>
              <a:chOff x="3398" y="2568"/>
              <a:chExt cx="2301" cy="227"/>
            </a:xfrm>
          </p:grpSpPr>
          <p:grpSp>
            <p:nvGrpSpPr>
              <p:cNvPr id="30" name="Group 14"/>
              <p:cNvGrpSpPr/>
              <p:nvPr/>
            </p:nvGrpSpPr>
            <p:grpSpPr>
              <a:xfrm flipH="1">
                <a:off x="3398" y="2568"/>
                <a:ext cx="413" cy="227"/>
                <a:chOff x="1877" y="2568"/>
                <a:chExt cx="413" cy="227"/>
              </a:xfrm>
            </p:grpSpPr>
            <p:sp>
              <p:nvSpPr>
                <p:cNvPr id="36" name="AutoShape 1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AutoShape 1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AutoShape 1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18"/>
              <p:cNvGrpSpPr/>
              <p:nvPr/>
            </p:nvGrpSpPr>
            <p:grpSpPr>
              <a:xfrm>
                <a:off x="3885" y="2577"/>
                <a:ext cx="1814" cy="203"/>
                <a:chOff x="15" y="2577"/>
                <a:chExt cx="1814" cy="203"/>
              </a:xfrm>
            </p:grpSpPr>
            <p:sp>
              <p:nvSpPr>
                <p:cNvPr id="32" name="Line 1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Line 2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Line 2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Line 2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" name="Text Box 23"/>
            <p:cNvSpPr txBox="1">
              <a:spLocks noChangeArrowheads="1"/>
            </p:cNvSpPr>
            <p:nvPr/>
          </p:nvSpPr>
          <p:spPr bwMode="auto">
            <a:xfrm>
              <a:off x="2439" y="709"/>
              <a:ext cx="276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 </a:t>
              </a:r>
              <a:r>
                <a:rPr kumimoji="0" lang="zh-CN" altLang="en-US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综 合 运 用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4918269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(2)</a:t>
            </a:r>
            <a:r>
              <a:rPr lang="zh-CN" altLang="zh-CN" kern="100">
                <a:cs typeface="Times New Roman" panose="02020603050405020304"/>
              </a:rPr>
              <a:t>在街头巷尾，我们常会见到这样的乞讨者：手足完好，神情木然，双手向前伸出，不知羞耻地讨要，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给一点，给一点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。他们与老王一样同属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不幸者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吗？面对这样的人，我们应施以援手，奉献爱心吗？请谈谈你的看法。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cs typeface="Times New Roman" panose="02020603050405020304"/>
              </a:rPr>
              <a:t>正方陈述：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对这样的人，我们依然应该怀有一颗爱心，他们也是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不幸者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。他们的不幸不在于物质匮乏，而在于失掉了做人的尊严、骨气、节操，这是一种精神上的不幸。这种不幸更令人同情，也更需要帮助</a:t>
            </a:r>
            <a:r>
              <a:rPr lang="zh-CN" altLang="zh-CN" kern="100" smtClean="0">
                <a:ea typeface="楷体_GB2312" panose="02010609030101010101" pitchFamily="49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485158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endParaRPr lang="en-US" altLang="zh-CN" kern="100" smtClean="0">
              <a:ea typeface="楷体_GB2312" panose="02010609030101010101" pitchFamily="49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 smtClean="0">
                <a:ea typeface="楷体_GB2312" panose="02010609030101010101" pitchFamily="49" charset="-122"/>
                <a:cs typeface="Courier New" panose="02070309020205020404"/>
              </a:rPr>
              <a:t>(</a:t>
            </a: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3)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抓住重点词句，体会作者遣词造句的匠心，深入体会文中精彩的肖像、动作、语言描写，学习通过日常小事来塑造人物的方法，了解赏析重要语句的方法和技巧，提升阅读、鉴赏文章的能力。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(4)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感受文中人物的美好品德，理解作者的情感态度，思考人与人之间交往最需要的是什么。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(5)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进一步训练创新表达能力，培养创新思维。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1782472"/>
            <a:ext cx="11366660" cy="2438616"/>
          </a:xfrm>
        </p:spPr>
        <p:txBody>
          <a:bodyPr/>
          <a:lstStyle/>
          <a:p>
            <a:pPr lvl="0" indent="713740">
              <a:tabLst>
                <a:tab pos="5600700"/>
                <a:tab pos="9601200"/>
              </a:tabLst>
            </a:pPr>
            <a:r>
              <a:rPr lang="zh-CN" altLang="zh-CN" kern="100">
                <a:solidFill>
                  <a:prstClr val="black"/>
                </a:solidFill>
                <a:cs typeface="Times New Roman" panose="02020603050405020304"/>
              </a:rPr>
              <a:t>反方陈述：</a:t>
            </a:r>
            <a:r>
              <a:rPr lang="en-US" altLang="zh-CN" kern="100" smtClean="0">
                <a:solidFill>
                  <a:prstClr val="black"/>
                </a:solidFill>
                <a:cs typeface="Courier New" panose="02070309020205020404"/>
              </a:rPr>
              <a:t>________________________________________________ ___________________________________________________________________________________________________________________________</a:t>
            </a:r>
            <a:endParaRPr lang="zh-CN" altLang="zh-CN" sz="105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sp>
        <p:nvSpPr>
          <p:cNvPr id="5" name="内容占位符 2"/>
          <p:cNvSpPr txBox="1"/>
          <p:nvPr/>
        </p:nvSpPr>
        <p:spPr>
          <a:xfrm>
            <a:off x="416965" y="1669994"/>
            <a:ext cx="11366660" cy="183101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20725" algn="just" defTabSz="914400" rtl="0" eaLnBrk="1" latinLnBrk="0" hangingPunct="1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467350"/>
                <a:tab pos="9777095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598420"/>
                <a:tab pos="5467350"/>
                <a:tab pos="9777095"/>
              </a:tabLst>
            </a:pPr>
            <a:r>
              <a:rPr lang="en-US" altLang="zh-CN" kern="100" smtClean="0">
                <a:solidFill>
                  <a:srgbClr val="FF0000"/>
                </a:solidFill>
                <a:ea typeface="楷体_GB2312" panose="02010609030101010101" pitchFamily="49" charset="-122"/>
              </a:rPr>
              <a:t>	</a:t>
            </a:r>
            <a:r>
              <a:rPr lang="zh-CN" altLang="zh-CN" kern="100" smtClean="0">
                <a:solidFill>
                  <a:srgbClr val="FF0000"/>
                </a:solidFill>
                <a:ea typeface="楷体_GB2312" panose="02010609030101010101" pitchFamily="49" charset="-122"/>
              </a:rPr>
              <a:t>示例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：这种手足健全，完全可以自食其力的人并非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不幸者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，而是丧失了做人的尊严。他们这种毫无廉耻的行径只会让我们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怒其不争</a:t>
            </a:r>
            <a:r>
              <a:rPr lang="en-US" altLang="zh-CN" kern="10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，我们的奉献、援助也只会令他们更加没有骨气。</a:t>
            </a:r>
            <a:r>
              <a:rPr lang="en-US" altLang="zh-CN" kern="100">
                <a:solidFill>
                  <a:srgbClr val="FF0000"/>
                </a:solidFill>
                <a:ea typeface="楷体_GB2312" panose="02010609030101010101" pitchFamily="49" charset="-122"/>
              </a:rPr>
              <a:t>  </a:t>
            </a:r>
            <a:r>
              <a:rPr lang="zh-CN" altLang="zh-CN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9100" y="11226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1509289"/>
            <a:ext cx="11366660" cy="4851585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1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．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以小见大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指从小事件读出大道理，或通过一小部分看出整体。在写作中指对形象进行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强调、取舍、浓缩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，以独到的想象抓住一点或一个局部加以集中描写或延伸放大，以更充分地表达主题思想。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楷体_GB2312" panose="02010609030101010101" pitchFamily="49" charset="-122"/>
                <a:cs typeface="Courier New" panose="02070309020205020404"/>
              </a:rPr>
              <a:t>2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．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记叙性散文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，指以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叙事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、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写人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或</a:t>
            </a:r>
            <a:r>
              <a:rPr lang="zh-CN" altLang="zh-CN" u="sng" kern="100">
                <a:ea typeface="楷体_GB2312" panose="02010609030101010101" pitchFamily="49" charset="-122"/>
                <a:cs typeface="Times New Roman" panose="02020603050405020304"/>
              </a:rPr>
              <a:t>写景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为主，通过对事情的具体叙述、对人物的形象描写或对景物的生动描绘，来表现事件的意义、人物的精神品质，以及作者的深刻感受、真挚感情。此类散文叙事较完整，写人形象鲜明，描写景物倾注作者的情感。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2" descr="知识链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0163" y="1052736"/>
            <a:ext cx="1949450" cy="32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1653305"/>
            <a:ext cx="11366660" cy="3041858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本文以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和老王的交往为线索，回忆了有关老王的几个片段，刻画了一个穷苦卑微而又心地善良、忠厚老实的不幸者形象，表达了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 panose="02010609030101010101" pitchFamily="49" charset="-122"/>
                <a:cs typeface="Times New Roman" panose="02020603050405020304"/>
              </a:rPr>
              <a:t>对老王的关心、同情和尊重，并含蓄地提出了关怀不幸者的社会话题。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5" name="Picture 2" descr="中心主旨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513" y="1196752"/>
            <a:ext cx="19177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2"/>
          <p:cNvGrpSpPr/>
          <p:nvPr/>
        </p:nvGrpSpPr>
        <p:grpSpPr>
          <a:xfrm>
            <a:off x="190500" y="764704"/>
            <a:ext cx="11830050" cy="641350"/>
            <a:chOff x="102" y="709"/>
            <a:chExt cx="7452" cy="404"/>
          </a:xfrm>
        </p:grpSpPr>
        <p:grpSp>
          <p:nvGrpSpPr>
            <p:cNvPr id="5" name="Group 3"/>
            <p:cNvGrpSpPr/>
            <p:nvPr/>
          </p:nvGrpSpPr>
          <p:grpSpPr>
            <a:xfrm>
              <a:off x="102" y="799"/>
              <a:ext cx="2296" cy="227"/>
              <a:chOff x="312" y="2568"/>
              <a:chExt cx="2296" cy="227"/>
            </a:xfrm>
          </p:grpSpPr>
          <p:grpSp>
            <p:nvGrpSpPr>
              <p:cNvPr id="17" name="Group 4"/>
              <p:cNvGrpSpPr/>
              <p:nvPr/>
            </p:nvGrpSpPr>
            <p:grpSpPr>
              <a:xfrm>
                <a:off x="2195" y="2568"/>
                <a:ext cx="413" cy="227"/>
                <a:chOff x="1877" y="2568"/>
                <a:chExt cx="413" cy="227"/>
              </a:xfrm>
            </p:grpSpPr>
            <p:sp>
              <p:nvSpPr>
                <p:cNvPr id="23" name="AutoShape 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AutoShape 6"/>
                <p:cNvSpPr>
                  <a:spLocks noChangeArrowheads="1"/>
                </p:cNvSpPr>
                <p:nvPr/>
              </p:nvSpPr>
              <p:spPr bwMode="auto">
                <a:xfrm>
                  <a:off x="2013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AutoShape 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Group 8"/>
              <p:cNvGrpSpPr/>
              <p:nvPr/>
            </p:nvGrpSpPr>
            <p:grpSpPr>
              <a:xfrm flipH="1">
                <a:off x="312" y="2577"/>
                <a:ext cx="1814" cy="203"/>
                <a:chOff x="15" y="2577"/>
                <a:chExt cx="1814" cy="203"/>
              </a:xfrm>
            </p:grpSpPr>
            <p:sp>
              <p:nvSpPr>
                <p:cNvPr id="19" name="Line 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Line 1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Line 1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Line 1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" name="Group 13"/>
            <p:cNvGrpSpPr/>
            <p:nvPr/>
          </p:nvGrpSpPr>
          <p:grpSpPr>
            <a:xfrm>
              <a:off x="5253" y="797"/>
              <a:ext cx="2301" cy="229"/>
              <a:chOff x="3398" y="2566"/>
              <a:chExt cx="2301" cy="229"/>
            </a:xfrm>
          </p:grpSpPr>
          <p:grpSp>
            <p:nvGrpSpPr>
              <p:cNvPr id="8" name="Group 14"/>
              <p:cNvGrpSpPr/>
              <p:nvPr/>
            </p:nvGrpSpPr>
            <p:grpSpPr>
              <a:xfrm flipH="1">
                <a:off x="3398" y="2566"/>
                <a:ext cx="413" cy="229"/>
                <a:chOff x="1877" y="2566"/>
                <a:chExt cx="413" cy="229"/>
              </a:xfrm>
            </p:grpSpPr>
            <p:sp>
              <p:nvSpPr>
                <p:cNvPr id="14" name="AutoShape 15"/>
                <p:cNvSpPr>
                  <a:spLocks noChangeArrowheads="1"/>
                </p:cNvSpPr>
                <p:nvPr/>
              </p:nvSpPr>
              <p:spPr bwMode="auto">
                <a:xfrm>
                  <a:off x="1877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9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AutoShape 16"/>
                <p:cNvSpPr>
                  <a:spLocks noChangeArrowheads="1"/>
                </p:cNvSpPr>
                <p:nvPr/>
              </p:nvSpPr>
              <p:spPr bwMode="auto">
                <a:xfrm>
                  <a:off x="2008" y="2566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8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AutoShape 17"/>
                <p:cNvSpPr>
                  <a:spLocks noChangeArrowheads="1"/>
                </p:cNvSpPr>
                <p:nvPr/>
              </p:nvSpPr>
              <p:spPr bwMode="auto">
                <a:xfrm>
                  <a:off x="2149" y="2568"/>
                  <a:ext cx="141" cy="227"/>
                </a:xfrm>
                <a:prstGeom prst="chevron">
                  <a:avLst>
                    <a:gd name="adj" fmla="val 60222"/>
                  </a:avLst>
                </a:prstGeom>
                <a:solidFill>
                  <a:srgbClr val="005CA8">
                    <a:alpha val="7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18"/>
              <p:cNvGrpSpPr/>
              <p:nvPr/>
            </p:nvGrpSpPr>
            <p:grpSpPr>
              <a:xfrm>
                <a:off x="3885" y="2577"/>
                <a:ext cx="1814" cy="203"/>
                <a:chOff x="15" y="2577"/>
                <a:chExt cx="1814" cy="203"/>
              </a:xfrm>
            </p:grpSpPr>
            <p:sp>
              <p:nvSpPr>
                <p:cNvPr id="10" name="Line 19"/>
                <p:cNvSpPr>
                  <a:spLocks noChangeShapeType="1"/>
                </p:cNvSpPr>
                <p:nvPr/>
              </p:nvSpPr>
              <p:spPr bwMode="auto">
                <a:xfrm>
                  <a:off x="15" y="2780"/>
                  <a:ext cx="181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>
                  <a:off x="15" y="2712"/>
                  <a:ext cx="1587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>
                  <a:off x="15" y="2644"/>
                  <a:ext cx="1360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Line 22"/>
                <p:cNvSpPr>
                  <a:spLocks noChangeShapeType="1"/>
                </p:cNvSpPr>
                <p:nvPr/>
              </p:nvSpPr>
              <p:spPr bwMode="auto">
                <a:xfrm>
                  <a:off x="15" y="2577"/>
                  <a:ext cx="1134" cy="0"/>
                </a:xfrm>
                <a:prstGeom prst="line">
                  <a:avLst/>
                </a:prstGeom>
                <a:noFill/>
                <a:ln w="9525">
                  <a:solidFill>
                    <a:srgbClr val="005F9B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anchor="ctr" anchorCtr="0" compatLnSpc="1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2439" y="709"/>
              <a:ext cx="276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600" b="1" i="0" u="none" strike="noStrike" cap="none" normalizeH="0" baseline="0" smtClean="0">
                  <a:ln>
                    <a:noFill/>
                  </a:ln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基 础 </a:t>
              </a:r>
              <a:r>
                <a:rPr lang="zh-CN" altLang="en-US" sz="3600" b="1" smtClean="0">
                  <a:solidFill>
                    <a:srgbClr val="005F9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方正小标宋_GBK" panose="03000509000000000000" pitchFamily="65" charset="-122"/>
                </a:rPr>
                <a:t>巩 固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0700" y="1816100"/>
          <a:ext cx="11149013" cy="3225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11130915" imgH="3221990" progId="Word.Document.8">
                  <p:embed/>
                </p:oleObj>
              </mc:Choice>
              <mc:Fallback>
                <p:oleObj name="文档" r:id="rId2" imgW="11130915" imgH="32219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0700" y="1816100"/>
                        <a:ext cx="11149013" cy="322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0394172" y="1772816"/>
            <a:ext cx="805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C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6058069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根据拼音写出相应的词语。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老王常有失群落伍的</a:t>
            </a:r>
            <a:r>
              <a:rPr lang="en-US" altLang="zh-CN" kern="100" err="1">
                <a:cs typeface="Courier New" panose="02070309020205020404"/>
              </a:rPr>
              <a:t>hu</a:t>
            </a:r>
            <a:r>
              <a:rPr lang="en-US" altLang="zh-CN" kern="100" err="1">
                <a:latin typeface="宋体" panose="02010600030101010101" pitchFamily="2" charset="-122"/>
                <a:cs typeface="Times New Roman" panose="02020603050405020304"/>
              </a:rPr>
              <a:t>á</a:t>
            </a:r>
            <a:r>
              <a:rPr lang="en-US" altLang="zh-CN" kern="100" err="1">
                <a:cs typeface="Courier New" panose="02070309020205020404"/>
              </a:rPr>
              <a:t>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en-US" altLang="zh-CN" kern="100">
                <a:cs typeface="Courier New" panose="02070309020205020404"/>
              </a:rPr>
              <a:t> kǒn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，因为他是单干户。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(2)</a:t>
            </a:r>
            <a:r>
              <a:rPr lang="zh-CN" altLang="zh-CN" kern="100">
                <a:cs typeface="Times New Roman" panose="02020603050405020304"/>
              </a:rPr>
              <a:t>有一次，他撞在电杆上，撞得半面</a:t>
            </a:r>
            <a:r>
              <a:rPr lang="en-US" altLang="zh-CN" kern="100" err="1">
                <a:cs typeface="Courier New" panose="02070309020205020404"/>
              </a:rPr>
              <a:t>zhǒn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en-US" altLang="zh-CN" kern="100">
                <a:cs typeface="Courier New" panose="02070309020205020404"/>
              </a:rPr>
              <a:t> zh</a:t>
            </a:r>
            <a:r>
              <a:rPr lang="en-US" altLang="zh-CN" kern="100" err="1">
                <a:latin typeface="宋体" panose="02010600030101010101" pitchFamily="2" charset="-122"/>
                <a:cs typeface="Times New Roman" panose="02020603050405020304"/>
              </a:rPr>
              <a:t>à</a:t>
            </a:r>
            <a:r>
              <a:rPr lang="en-US" altLang="zh-CN" kern="100" err="1">
                <a:cs typeface="Courier New" panose="02070309020205020404"/>
              </a:rPr>
              <a:t>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，又青又紫。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(3)</a:t>
            </a:r>
            <a:r>
              <a:rPr lang="zh-CN" altLang="zh-CN" kern="100">
                <a:cs typeface="Times New Roman" panose="02020603050405020304"/>
              </a:rPr>
              <a:t>有一天傍晚，我们夫妇散步，经过一个</a:t>
            </a:r>
            <a:r>
              <a:rPr lang="en-US" altLang="zh-CN" kern="100" err="1">
                <a:cs typeface="Courier New" panose="02070309020205020404"/>
              </a:rPr>
              <a:t>hu</a:t>
            </a:r>
            <a:r>
              <a:rPr lang="en-US" altLang="zh-CN" kern="100" err="1">
                <a:latin typeface="宋体" panose="02010600030101010101" pitchFamily="2" charset="-122"/>
                <a:cs typeface="Times New Roman" panose="02020603050405020304"/>
              </a:rPr>
              <a:t>ā</a:t>
            </a:r>
            <a:r>
              <a:rPr lang="en-US" altLang="zh-CN" kern="100" err="1">
                <a:cs typeface="Courier New" panose="02070309020205020404"/>
              </a:rPr>
              <a:t>n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en-US" altLang="zh-CN" kern="100">
                <a:cs typeface="Courier New" panose="02070309020205020404"/>
              </a:rPr>
              <a:t> pì(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的小胡同，看见一个破破落落的大院，里面有几间塌败的小屋；老王正蹬着他那辆三轮进大院去。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(4)</a:t>
            </a:r>
            <a:r>
              <a:rPr lang="zh-CN" altLang="zh-CN" kern="100">
                <a:cs typeface="Times New Roman" panose="02020603050405020304"/>
              </a:rPr>
              <a:t>我回家看着还没动用的那瓶香油和没吃完的鸡蛋，一再追忆老王和我对答的话，</a:t>
            </a:r>
            <a:r>
              <a:rPr lang="en-US" altLang="zh-CN" kern="100" err="1">
                <a:cs typeface="Courier New" panose="02070309020205020404"/>
              </a:rPr>
              <a:t>zuó mó(</a:t>
            </a:r>
            <a:r>
              <a:rPr lang="zh-CN" altLang="zh-CN" kern="100">
                <a:solidFill>
                  <a:srgbClr val="FF0000"/>
                </a:solidFill>
                <a:cs typeface="Times New Roman" panose="02020603050405020304"/>
              </a:rPr>
              <a:t>　</a:t>
            </a:r>
            <a:r>
              <a:rPr lang="zh-CN" altLang="zh-CN" kern="100">
                <a:solidFill>
                  <a:srgbClr val="FF0000"/>
                </a:solidFill>
                <a:ea typeface="楷体_GB2312" panose="02010609030101010101" pitchFamily="49" charset="-122"/>
                <a:cs typeface="Times New Roman" panose="02020603050405020304"/>
              </a:rPr>
              <a:t>　　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他是否知道我领受他的谢意。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922980" y="1340768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惶恐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371252" y="1916832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肿胀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371251" y="3068960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荒僻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330692" y="5517232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琢磨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0700" y="1169988"/>
          <a:ext cx="11149013" cy="45164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2" imgW="11130915" imgH="4510405" progId="Word.Document.8">
                  <p:embed/>
                </p:oleObj>
              </mc:Choice>
              <mc:Fallback>
                <p:oleObj name="文档" r:id="rId2" imgW="11130915" imgH="45104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0700" y="1169988"/>
                        <a:ext cx="11149013" cy="451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322164" y="1105580"/>
            <a:ext cx="8050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C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965" y="620688"/>
            <a:ext cx="11366660" cy="6058069"/>
          </a:xfrm>
        </p:spPr>
        <p:txBody>
          <a:bodyPr/>
          <a:lstStyle/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4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下列对病句的修改不正确的一项是</a:t>
            </a:r>
            <a:r>
              <a:rPr lang="en-US" altLang="zh-CN" kern="100">
                <a:cs typeface="Courier New" panose="02070309020205020404"/>
              </a:rPr>
              <a:t>	(</a:t>
            </a:r>
            <a:r>
              <a:rPr lang="zh-CN" altLang="zh-CN" kern="100">
                <a:cs typeface="Times New Roman" panose="02020603050405020304"/>
              </a:rPr>
              <a:t>　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．七月是一年中最炎热的季节，老王却要四处奔走，为人送冰。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季节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改为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月份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．不管出于什么地位，不管从事什么职业，只有坦然地与人交往，你就能赢得别人的尊重。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尊重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改为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尊敬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C</a:t>
            </a:r>
            <a:r>
              <a:rPr lang="zh-CN" altLang="zh-CN" kern="100">
                <a:cs typeface="Times New Roman" panose="02020603050405020304"/>
              </a:rPr>
              <a:t>．几年后，我渐渐明白了为什么自己会觉得愧对老王的原因。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删去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为什么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5600700"/>
                <a:tab pos="9601200"/>
              </a:tabLst>
            </a:pPr>
            <a:r>
              <a:rPr lang="en-US" altLang="zh-CN" kern="100">
                <a:cs typeface="Courier New" panose="02070309020205020404"/>
              </a:rPr>
              <a:t>D</a:t>
            </a:r>
            <a:r>
              <a:rPr lang="zh-CN" altLang="zh-CN" kern="100">
                <a:cs typeface="Times New Roman" panose="02020603050405020304"/>
              </a:rPr>
              <a:t>．屋子里还放着新鲜的老王送来的鸡蛋。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把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新鲜的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放到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鸡蛋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之前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smtClean="0"/>
              <a:t> </a:t>
            </a:r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404592" y="836712"/>
            <a:ext cx="7841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ea typeface="楷体_GB2312" panose="02010609030101010101" pitchFamily="49" charset="-122"/>
              </a:rPr>
              <a:t>B</a:t>
            </a:r>
            <a:r>
              <a:rPr lang="zh-CN" altLang="zh-CN" sz="2800" b="1" kern="100">
                <a:solidFill>
                  <a:srgbClr val="FF0000"/>
                </a:solidFill>
              </a:rPr>
              <a:t>　</a:t>
            </a:r>
            <a:endParaRPr lang="zh-CN" altLang="zh-CN" sz="1050" kern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smtClean="0">
            <a:solidFill>
              <a:srgbClr val="FF0000"/>
            </a:solidFill>
            <a:latin typeface="楷体_GB2312" panose="02010609030101010101" pitchFamily="49" charset="-122"/>
            <a:ea typeface="楷体_GB2312" panose="0201060903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133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Times New Roman</vt:lpstr>
      <vt:lpstr>宋体</vt:lpstr>
      <vt:lpstr>方正小标宋_GBK</vt:lpstr>
      <vt:lpstr>楷体_GB2312</vt:lpstr>
      <vt:lpstr>Calibri</vt:lpstr>
      <vt:lpstr>仿宋_GB2312</vt:lpstr>
      <vt:lpstr>Courier New</vt:lpstr>
      <vt:lpstr>黑体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2021-02-17T21:44:16.476</cp:lastPrinted>
  <dcterms:created xsi:type="dcterms:W3CDTF">2021-02-17T21:44:16Z</dcterms:created>
  <dcterms:modified xsi:type="dcterms:W3CDTF">2021-02-17T13:44:20Z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