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591310" y="826453"/>
            <a:ext cx="9144000" cy="2387600"/>
          </a:xfrm>
        </p:spPr>
        <p:txBody>
          <a:bodyPr/>
          <a:lstStyle/>
          <a:p>
            <a:r>
              <a:rPr lang="zh-CN" altLang="en-US" sz="6600">
                <a:ea typeface="方正黄草简体" pitchFamily="2" charset="-122"/>
              </a:rPr>
              <a:t>人生不像做菜</a:t>
            </a:r>
          </a:p>
        </p:txBody>
      </p:sp>
      <p:sp>
        <p:nvSpPr>
          <p:cNvPr id="2051" name="Rectangle 3"/>
          <p:cNvSpPr>
            <a:spLocks noGrp="1" noChangeArrowheads="1"/>
          </p:cNvSpPr>
          <p:nvPr>
            <p:ph type="subTitle" idx="1"/>
          </p:nvPr>
        </p:nvSpPr>
        <p:spPr>
          <a:xfrm>
            <a:off x="1910080" y="3214370"/>
            <a:ext cx="8506460" cy="1752600"/>
          </a:xfrm>
        </p:spPr>
        <p:txBody>
          <a:bodyPr/>
          <a:lstStyle/>
          <a:p>
            <a:r>
              <a:rPr lang="en-US" sz="4000" smtClean="0">
                <a:solidFill>
                  <a:srgbClr val="FF0000"/>
                </a:solidFill>
                <a:ea typeface="隶书" pitchFamily="49" charset="-122"/>
              </a:rPr>
              <a:t>——“</a:t>
            </a:r>
            <a:r>
              <a:rPr lang="zh-CN" altLang="en-US" sz="4000" smtClean="0">
                <a:solidFill>
                  <a:srgbClr val="FF0000"/>
                </a:solidFill>
                <a:ea typeface="隶书" pitchFamily="49" charset="-122"/>
              </a:rPr>
              <a:t>做菜与人生</a:t>
            </a:r>
            <a:r>
              <a:rPr lang="en-US" altLang="zh-CN" sz="4000" smtClean="0">
                <a:solidFill>
                  <a:srgbClr val="FF0000"/>
                </a:solidFill>
                <a:ea typeface="隶书" pitchFamily="49" charset="-122"/>
              </a:rPr>
              <a:t>”</a:t>
            </a:r>
            <a:r>
              <a:rPr lang="zh-CN" altLang="en-US" sz="4000" smtClean="0">
                <a:solidFill>
                  <a:srgbClr val="FF0000"/>
                </a:solidFill>
                <a:ea typeface="隶书" pitchFamily="49" charset="-122"/>
              </a:rPr>
              <a:t>作文导写</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思路参考</a:t>
            </a:r>
          </a:p>
        </p:txBody>
      </p:sp>
      <p:sp>
        <p:nvSpPr>
          <p:cNvPr id="3" name="内容占位符 2"/>
          <p:cNvSpPr>
            <a:spLocks noGrp="1"/>
          </p:cNvSpPr>
          <p:nvPr>
            <p:ph idx="1"/>
          </p:nvPr>
        </p:nvSpPr>
        <p:spPr/>
        <p:txBody>
          <a:bodyPr>
            <a:normAutofit fontScale="97500" lnSpcReduction="10000"/>
          </a:bodyPr>
          <a:lstStyle/>
          <a:p>
            <a:r>
              <a:rPr lang="en-US" altLang="zh-CN"/>
              <a:t>   </a:t>
            </a:r>
            <a:r>
              <a:rPr lang="zh-CN" altLang="en-US"/>
              <a:t>人生瞬息万变，总有些突如其来的意外。“等所有材料都准备好”并不现实，况且，如果目的发生改变，再充足的准备也会变成徒劳。但这并不意味着人生可以不做准备。</a:t>
            </a:r>
          </a:p>
          <a:p>
            <a:r>
              <a:rPr lang="en-US" altLang="zh-CN"/>
              <a:t>   </a:t>
            </a:r>
            <a:r>
              <a:rPr lang="zh-CN" altLang="en-US"/>
              <a:t>人生只有一次，不能裸考。我们遇事虽然无法万事俱备，但有备多少能减少一些祸患。君不见，多少人因“准备不周”而败，多少人又因“未雨绸缪”而成。自天地之不变者而观之，人可以做长期的准备，自其变者而观之，也可以长久之准备应万变。</a:t>
            </a:r>
          </a:p>
          <a:p>
            <a:r>
              <a:rPr lang="en-US" altLang="zh-CN"/>
              <a:t>    </a:t>
            </a:r>
            <a:r>
              <a:rPr lang="zh-CN" altLang="en-US"/>
              <a:t>充足准备本身不现实，但是是一种积极的心态，自认为的准备充足可以提升自信，某些情况下能有备则无患。但当机会和意外来临，还是要当机立断，果敢行动，然后徐徐图之。</a:t>
            </a:r>
          </a:p>
          <a:p>
            <a:r>
              <a:rPr lang="en-US" altLang="zh-CN"/>
              <a:t>   </a:t>
            </a:r>
            <a:r>
              <a:rPr lang="zh-CN" altLang="en-US"/>
              <a:t>人生是时刻准备着的，不论命运会如何波动。</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28495" y="774065"/>
            <a:ext cx="8229600" cy="462915"/>
          </a:xfrm>
        </p:spPr>
        <p:txBody>
          <a:bodyPr>
            <a:normAutofit fontScale="90000"/>
          </a:bodyPr>
          <a:lstStyle/>
          <a:p>
            <a:pPr algn="ctr"/>
            <a:r>
              <a:rPr lang="zh-CN" altLang="en-US" b="1">
                <a:solidFill>
                  <a:srgbClr val="FF0000"/>
                </a:solidFill>
              </a:rPr>
              <a:t>范文</a:t>
            </a:r>
            <a:r>
              <a:rPr lang="en-US" altLang="zh-CN" b="1">
                <a:solidFill>
                  <a:srgbClr val="FF0000"/>
                </a:solidFill>
              </a:rPr>
              <a:t>1</a:t>
            </a:r>
          </a:p>
        </p:txBody>
      </p:sp>
      <p:sp>
        <p:nvSpPr>
          <p:cNvPr id="3" name="内容占位符 2"/>
          <p:cNvSpPr>
            <a:spLocks noGrp="1"/>
          </p:cNvSpPr>
          <p:nvPr>
            <p:ph idx="1"/>
          </p:nvPr>
        </p:nvSpPr>
        <p:spPr>
          <a:xfrm>
            <a:off x="-635" y="1490980"/>
            <a:ext cx="12087860" cy="4975225"/>
          </a:xfrm>
        </p:spPr>
        <p:txBody>
          <a:bodyPr>
            <a:normAutofit fontScale="25000"/>
          </a:bodyPr>
          <a:lstStyle/>
          <a:p>
            <a:pPr algn="ctr"/>
            <a:r>
              <a:rPr lang="zh-CN" altLang="en-US" sz="9600"/>
              <a:t>未必慎始，犹可慎终（66 分）</a:t>
            </a:r>
          </a:p>
          <a:p>
            <a:pPr algn="l"/>
            <a:r>
              <a:rPr lang="en-US" altLang="zh-CN" sz="8000"/>
              <a:t>   </a:t>
            </a:r>
            <a:r>
              <a:rPr lang="zh-CN" altLang="en-US" sz="8000"/>
              <a:t>有人说，人生不像做菜，不能等所有材料都准备好才下锅；也有人说，应该做足准备再开始。两种观点的对立，启示我们应用何种姿态面对人生。</a:t>
            </a:r>
          </a:p>
          <a:p>
            <a:pPr algn="l"/>
            <a:r>
              <a:rPr lang="en-US" altLang="zh-CN" sz="8000"/>
              <a:t>    </a:t>
            </a:r>
            <a:r>
              <a:rPr lang="zh-CN" altLang="en-US" sz="8000"/>
              <a:t>诚然，不似烹饪有其规划好的时间、既定的材料与明确的步骤，人生充满了不可预知性， 变数、危机、机遇往往不经预告突然降临。在不可知的命运中秉烛夜行的我们难以跳出视角的局限准备好所需一切，又难免在人生的冲波逆折中面对突如其来的挑战。即使我们有慎始之心，人生本身也未必允许我们准备好所有材料再下锅。</a:t>
            </a:r>
          </a:p>
          <a:p>
            <a:pPr algn="l"/>
            <a:r>
              <a:rPr lang="en-US" altLang="zh-CN" sz="8000"/>
              <a:t>    </a:t>
            </a:r>
            <a:r>
              <a:rPr lang="zh-CN" altLang="en-US" sz="8000"/>
              <a:t>然而，若是因此向命运的起伏屈服，抛却一切准备，又将陷入另一种圈套，即是机会主义的虚无，亦可能是冒进的鲁莽。机会总是留给有准备的人，而危机往往偷袭毫无防备的人， 面对变数的消极躺平，面对“天降陷饼”的盲目乐观，都将使人在人生中丧失命运主宰权与主观能动性。若一个民族面对内忧外患毫无防备，若全人类面对未来挑战毫无建设，那在汹汹而来的时空巨变中，终将措手不及地沉沦。</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44220"/>
            <a:ext cx="11981815" cy="5890260"/>
          </a:xfrm>
        </p:spPr>
        <p:txBody>
          <a:bodyPr>
            <a:normAutofit fontScale="30000"/>
          </a:bodyPr>
          <a:lstStyle/>
          <a:p>
            <a:r>
              <a:rPr lang="en-US" altLang="zh-CN"/>
              <a:t> </a:t>
            </a:r>
            <a:r>
              <a:rPr lang="en-US" altLang="zh-CN" sz="6665">
                <a:latin typeface="宋体" panose="02010600030101010101" pitchFamily="2" charset="-122"/>
                <a:ea typeface="宋体" panose="02010600030101010101" pitchFamily="2" charset="-122"/>
                <a:cs typeface="宋体" panose="02010600030101010101" pitchFamily="2" charset="-122"/>
              </a:rPr>
              <a:t>    这也是为何有人认为“应该做足准备再开始”。准备万全。带来良好的开端，良好的开端是成功的一半，这总是最理想的人生姿态。若凡事都可“万事俱备，只欠东风”，我们自然可有“羽扇纶巾，樯橹灰飞烟灭”的从容淡然，自然可有运筹帷幄的十拿九稳，自然能成为自我命运的主人。</a:t>
            </a:r>
          </a:p>
          <a:p>
            <a:r>
              <a:rPr lang="en-US" altLang="zh-CN" sz="6665">
                <a:latin typeface="宋体" panose="02010600030101010101" pitchFamily="2" charset="-122"/>
                <a:ea typeface="宋体" panose="02010600030101010101" pitchFamily="2" charset="-122"/>
                <a:cs typeface="宋体" panose="02010600030101010101" pitchFamily="2" charset="-122"/>
              </a:rPr>
              <a:t>    </a:t>
            </a:r>
            <a:r>
              <a:rPr lang="zh-CN" altLang="en-US" sz="6665">
                <a:latin typeface="宋体" panose="02010600030101010101" pitchFamily="2" charset="-122"/>
                <a:ea typeface="宋体" panose="02010600030101010101" pitchFamily="2" charset="-122"/>
                <a:cs typeface="宋体" panose="02010600030101010101" pitchFamily="2" charset="-122"/>
              </a:rPr>
              <a:t>可惜的是，正如前文所述，这种万全的准备在人生的宏大体量与瞬息万变中难以成立； 在当下这个日新月异的信息化时代中尤其如此。时代飞速发展，挑战接踵而来，机遇的流变更是急于星火。正如徐涛创始猫空时所有的准备都在现实中宣告无效，又正如疫情到来时世上没有一个国家不是措手不及。作为人我们始终是渺小的，无法提前丈量好整个人生，做出正确、有效的应对。</a:t>
            </a:r>
          </a:p>
          <a:p>
            <a:r>
              <a:rPr lang="en-US" altLang="zh-CN" sz="6665">
                <a:latin typeface="宋体" panose="02010600030101010101" pitchFamily="2" charset="-122"/>
                <a:ea typeface="宋体" panose="02010600030101010101" pitchFamily="2" charset="-122"/>
                <a:cs typeface="宋体" panose="02010600030101010101" pitchFamily="2" charset="-122"/>
              </a:rPr>
              <a:t>    </a:t>
            </a:r>
            <a:r>
              <a:rPr lang="zh-CN" altLang="en-US" sz="6665">
                <a:latin typeface="宋体" panose="02010600030101010101" pitchFamily="2" charset="-122"/>
                <a:ea typeface="宋体" panose="02010600030101010101" pitchFamily="2" charset="-122"/>
                <a:cs typeface="宋体" panose="02010600030101010101" pitchFamily="2" charset="-122"/>
              </a:rPr>
              <a:t>这难道说明我们在命运中必然受其摆布，束手无策？</a:t>
            </a:r>
          </a:p>
          <a:p>
            <a:r>
              <a:rPr lang="en-US" altLang="zh-CN" sz="6665">
                <a:latin typeface="宋体" panose="02010600030101010101" pitchFamily="2" charset="-122"/>
                <a:ea typeface="宋体" panose="02010600030101010101" pitchFamily="2" charset="-122"/>
                <a:cs typeface="宋体" panose="02010600030101010101" pitchFamily="2" charset="-122"/>
              </a:rPr>
              <a:t>    </a:t>
            </a:r>
            <a:r>
              <a:rPr lang="zh-CN" altLang="en-US" sz="6665">
                <a:latin typeface="宋体" panose="02010600030101010101" pitchFamily="2" charset="-122"/>
                <a:ea typeface="宋体" panose="02010600030101010101" pitchFamily="2" charset="-122"/>
                <a:cs typeface="宋体" panose="02010600030101010101" pitchFamily="2" charset="-122"/>
              </a:rPr>
              <a:t>并非如此。徐涛的猫空或许有个潦草的开头，现在却也扎根进中国文创市场成为许多年轻人精神文明的圣殿；中国经历过疫情最初的混乱，但在一步一为营的积极应对中，我们捍卫了我们的生活；事前或许未必皆有准备，但人的主观能初性本不仅限于万物的开头；在命运挑战前的走下的每一步，皆可是人为的主动转机。</a:t>
            </a:r>
          </a:p>
          <a:p>
            <a:r>
              <a:rPr lang="en-US" altLang="zh-CN" sz="6665">
                <a:latin typeface="宋体" panose="02010600030101010101" pitchFamily="2" charset="-122"/>
                <a:ea typeface="宋体" panose="02010600030101010101" pitchFamily="2" charset="-122"/>
                <a:cs typeface="宋体" panose="02010600030101010101" pitchFamily="2" charset="-122"/>
              </a:rPr>
              <a:t>    </a:t>
            </a:r>
            <a:r>
              <a:rPr lang="zh-CN" altLang="en-US" sz="6665">
                <a:latin typeface="宋体" panose="02010600030101010101" pitchFamily="2" charset="-122"/>
                <a:ea typeface="宋体" panose="02010600030101010101" pitchFamily="2" charset="-122"/>
                <a:cs typeface="宋体" panose="02010600030101010101" pitchFamily="2" charset="-122"/>
              </a:rPr>
              <a:t>许多事有个仓促的开头，在仓促中我们跌跌撞撞地摸清道路，最终一步一莲花完成命运的凯旋，也完成自我的成长。这又未尝不是我们的文明一路走来的姿态？我们于草莽中，于愚昧中，于无准备中，于不懈的抗争中，创造出光辉灿烂的文明。一向如此。</a:t>
            </a:r>
          </a:p>
          <a:p>
            <a:r>
              <a:rPr lang="en-US" altLang="zh-CN" sz="6665">
                <a:latin typeface="宋体" panose="02010600030101010101" pitchFamily="2" charset="-122"/>
                <a:ea typeface="宋体" panose="02010600030101010101" pitchFamily="2" charset="-122"/>
                <a:cs typeface="宋体" panose="02010600030101010101" pitchFamily="2" charset="-122"/>
              </a:rPr>
              <a:t>    </a:t>
            </a:r>
            <a:r>
              <a:rPr lang="zh-CN" altLang="en-US" sz="6665">
                <a:latin typeface="宋体" panose="02010600030101010101" pitchFamily="2" charset="-122"/>
                <a:ea typeface="宋体" panose="02010600030101010101" pitchFamily="2" charset="-122"/>
                <a:cs typeface="宋体" panose="02010600030101010101" pitchFamily="2" charset="-122"/>
              </a:rPr>
              <a:t>我们并非生来是命运的主人，但我们从来都做好了一种准备—直面人生、征服命运。慎始靠天意，而慎终在人为。不可控的开头，因我们续写的故事而同样精彩。</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74850" y="653415"/>
            <a:ext cx="8229600" cy="671195"/>
          </a:xfrm>
        </p:spPr>
        <p:txBody>
          <a:bodyPr>
            <a:normAutofit fontScale="90000"/>
          </a:bodyPr>
          <a:lstStyle/>
          <a:p>
            <a:pPr algn="ctr"/>
            <a:r>
              <a:rPr lang="zh-CN" altLang="en-US">
                <a:solidFill>
                  <a:srgbClr val="FF0000"/>
                </a:solidFill>
              </a:rPr>
              <a:t>范文</a:t>
            </a:r>
            <a:r>
              <a:rPr lang="en-US" altLang="zh-CN">
                <a:solidFill>
                  <a:srgbClr val="FF0000"/>
                </a:solidFill>
              </a:rPr>
              <a:t>2</a:t>
            </a:r>
          </a:p>
        </p:txBody>
      </p:sp>
      <p:sp>
        <p:nvSpPr>
          <p:cNvPr id="3" name="内容占位符 2"/>
          <p:cNvSpPr>
            <a:spLocks noGrp="1"/>
          </p:cNvSpPr>
          <p:nvPr>
            <p:ph idx="1"/>
          </p:nvPr>
        </p:nvSpPr>
        <p:spPr>
          <a:xfrm>
            <a:off x="95250" y="1473835"/>
            <a:ext cx="11869420" cy="5302885"/>
          </a:xfrm>
        </p:spPr>
        <p:txBody>
          <a:bodyPr>
            <a:normAutofit/>
          </a:bodyPr>
          <a:lstStyle/>
          <a:p>
            <a:pPr algn="ctr"/>
            <a:r>
              <a:rPr lang="zh-CN" altLang="en-US"/>
              <a:t>先羽一铩群鹤翔</a:t>
            </a:r>
          </a:p>
          <a:p>
            <a:pPr algn="l"/>
            <a:r>
              <a:rPr lang="en-US" altLang="zh-CN"/>
              <a:t>     </a:t>
            </a:r>
            <a:r>
              <a:rPr lang="zh-CN" altLang="en-US"/>
              <a:t>有人说，人生不像做菜，不能等所有材料都准备好才下锅分好也有人说，应该做足准备再开始。这二者不禁引发我们深思。</a:t>
            </a:r>
          </a:p>
          <a:p>
            <a:pPr algn="l"/>
            <a:r>
              <a:rPr lang="en-US" altLang="zh-CN"/>
              <a:t>     </a:t>
            </a:r>
            <a:r>
              <a:rPr lang="zh-CN" altLang="en-US"/>
              <a:t>诚然，人生不能等所有材料都准备好才启动，因为人在准备的过程中会给自己叠加限制堵塞灵感产生的通道，留有未经裁夺的空白方可迸发创新的火花和美妙的“意外”。一如阿基米德在“尤里卡时刻”偶然发现浮力；又如康定斯基在法学、经济学研读后忽然创造出连觉得艺术。没有完全准备，却也绽放新奇绚丽的花。</a:t>
            </a:r>
          </a:p>
          <a:p>
            <a:pPr algn="l"/>
            <a:r>
              <a:rPr lang="en-US" altLang="zh-CN"/>
              <a:t>      </a:t>
            </a:r>
            <a:r>
              <a:rPr lang="zh-CN" altLang="en-US"/>
              <a:t>而且，没有全面覆盖所有假设，在材料准备较少时直接开始也彰显人的勇气，考量人接纳多元可能、瞬时应对事件的能力。如今火爆的“胶带纸思维”推崇用最简单切实可行有即时可得的方法应对未知、未经准备的事件。人生需要用半饱和的状态去处理未来，培养人的决心和形式的果敢。</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13740"/>
            <a:ext cx="12057380" cy="5993765"/>
          </a:xfrm>
        </p:spPr>
        <p:txBody>
          <a:bodyPr>
            <a:normAutofit fontScale="80000"/>
          </a:bodyPr>
          <a:lstStyle/>
          <a:p>
            <a:r>
              <a:rPr lang="en-US" altLang="zh-CN"/>
              <a:t>   </a:t>
            </a:r>
            <a:r>
              <a:rPr lang="en-US" altLang="zh-CN" b="1"/>
              <a:t>   </a:t>
            </a:r>
            <a:r>
              <a:rPr b="1"/>
              <a:t>当然，在某些时刻，人也应该做充足准备后再开始，因为提前预判并酝酿适当方法的过程确保人在真正实行时更严谨有条理，充足的准备使人有信心也更有力量做好下一件事。趵突泉的网红雪糕，正是精心刻画雪糕纹路乃至融合传统文化特点，精心打造文创。我国的考古队更是潜心钻研历史、严密地安排每一个岗位，而最终在白鹿原上发掘惊为天人的汉文帝霸陵。可见，完整有效的准备不仅使全过程精致无瑕疵，还迎来美好的结果。</a:t>
            </a:r>
          </a:p>
          <a:p>
            <a:r>
              <a:rPr lang="en-US" b="1"/>
              <a:t>      </a:t>
            </a:r>
            <a:r>
              <a:rPr b="1"/>
              <a:t>事实上，其实不论是不做所有准备还是做万全准备，本质都是为未来奠定基础。所做的准备，就是人当下付出的每一滴汗水、投入的每一份努力，而留下一定“不准备的空间”与之并不矛盾，它是要求人掌握变通力，遇到意想不到的转折时会处惊不变；他也是要求人从已明晰的准备网中有逃脱而出的弹性新思维的创造力。惟有当汗水与灵气相结合，人所做的一切准备才能达到至高境界。</a:t>
            </a:r>
          </a:p>
          <a:p>
            <a:r>
              <a:rPr lang="en-US" b="1"/>
              <a:t>      </a:t>
            </a:r>
            <a:r>
              <a:rPr b="1"/>
              <a:t>揆诸当下，人类在前行的进程中不便的积累经验做足准备，却又在面对全新挑战时用新格局下的新视野思之测之进而迎之击之。试问袁隆平研究几载又遇突变几时，才换来世间无饥馑和禾下乘凉梦？吴孟超抗肝癌几代又逢手术突发状况几次，才在肝胆相照中医治苍生？数不胜数，国是所做准备再充足，还是会与魏岑万泉考察就要义无反顾奔赴的情况。是他们的积淀，也是他们的情怀和二者共同孕育出的勇气光亮他们，在人生的穿林打叶中炙热滚烫！</a:t>
            </a:r>
          </a:p>
          <a:p>
            <a:r>
              <a:rPr lang="en-US" b="1"/>
              <a:t>      </a:t>
            </a:r>
            <a:r>
              <a:rPr b="1"/>
              <a:t>我们每个个体都应如此，有澄澈侘静的准备，也有骁勇澎湃的信念。“先羽一铩群鹤翔”，赓续光明。</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612775"/>
            <a:ext cx="8229600" cy="730885"/>
          </a:xfrm>
        </p:spPr>
        <p:txBody>
          <a:bodyPr>
            <a:normAutofit/>
          </a:bodyPr>
          <a:lstStyle/>
          <a:p>
            <a:pPr algn="ctr"/>
            <a:r>
              <a:rPr lang="zh-CN" altLang="en-US">
                <a:solidFill>
                  <a:srgbClr val="FF0000"/>
                </a:solidFill>
              </a:rPr>
              <a:t>范文</a:t>
            </a:r>
            <a:r>
              <a:rPr lang="en-US" altLang="zh-CN">
                <a:solidFill>
                  <a:srgbClr val="FF0000"/>
                </a:solidFill>
              </a:rPr>
              <a:t>3</a:t>
            </a:r>
          </a:p>
        </p:txBody>
      </p:sp>
      <p:sp>
        <p:nvSpPr>
          <p:cNvPr id="3" name="内容占位符 2"/>
          <p:cNvSpPr>
            <a:spLocks noGrp="1"/>
          </p:cNvSpPr>
          <p:nvPr>
            <p:ph idx="1"/>
          </p:nvPr>
        </p:nvSpPr>
        <p:spPr>
          <a:xfrm>
            <a:off x="155575" y="1404620"/>
            <a:ext cx="11030585" cy="5259705"/>
          </a:xfrm>
        </p:spPr>
        <p:txBody>
          <a:bodyPr>
            <a:normAutofit fontScale="90000"/>
          </a:bodyPr>
          <a:lstStyle/>
          <a:p>
            <a:pPr algn="ctr"/>
            <a:r>
              <a:rPr lang="zh-CN" altLang="en-US"/>
              <a:t>把变化和未知作为佐料（64分）</a:t>
            </a:r>
          </a:p>
          <a:p>
            <a:pPr algn="l"/>
            <a:r>
              <a:rPr lang="en-US" altLang="zh-CN"/>
              <a:t>     </a:t>
            </a:r>
            <a:r>
              <a:rPr lang="zh-CN" altLang="en-US"/>
              <a:t>有人说，人生不像做菜，不能等所有材料都准备好再下锅；也有人说，应该做足准备再开始。这启发了我对于如何面对人生中未知和变故的思考。</a:t>
            </a:r>
          </a:p>
          <a:p>
            <a:pPr algn="l"/>
            <a:r>
              <a:rPr lang="en-US" altLang="zh-CN"/>
              <a:t>     </a:t>
            </a:r>
            <a:r>
              <a:rPr lang="zh-CN" altLang="en-US"/>
              <a:t>诚然，“做足准备再开始”有着良好的出发点，当我们用知识和经验打下坚实的基础，背上丰富而沉重的背包，遇到问题时便能从容不迫地从背包中掏出相对应的解决方法，从而披荆斩棘，所行皆化坦途。</a:t>
            </a:r>
          </a:p>
          <a:p>
            <a:pPr algn="l"/>
            <a:r>
              <a:rPr lang="en-US" altLang="zh-CN"/>
              <a:t>     </a:t>
            </a:r>
            <a:r>
              <a:rPr lang="zh-CN" altLang="en-US"/>
              <a:t>可是，我们必须承认“做足准备再开始”是一个过于理想化的境界。回归现实，天灾人祸、阴晴圆缺时刻有可能出其不意地上演。而有时面对新型的、前所未见的事态，过往种种的先人智慧和经验教训便毫无用处。现实的骨感永远成不了理想的丰满，当我们翻遍背包却找不出可以应用的“法宝”，我们又谈如何应对？</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6680" y="932815"/>
            <a:ext cx="11923395" cy="5784215"/>
          </a:xfrm>
        </p:spPr>
        <p:txBody>
          <a:bodyPr>
            <a:normAutofit fontScale="25000"/>
          </a:bodyPr>
          <a:lstStyle/>
          <a:p>
            <a:r>
              <a:rPr lang="en-US" altLang="zh-CN" sz="8000"/>
              <a:t>        因此，人生不像做菜那样简单，不能等所有材料都准备好才下锅。如同 2020 年初的新冠疫情，若人们仅依据经验主义将其视作普通感冒对待，它的肆虐将不堪设想。于是，科学家们、医学者们站在新的观点角度上深入研析它，并汲取出了新的病毒学观点，新的疫情防控措施。把变化和未知作为进步的佐料，于国于事如此，于人也是如此。</a:t>
            </a:r>
          </a:p>
          <a:p>
            <a:r>
              <a:rPr lang="en-US" altLang="zh-CN" sz="8000"/>
              <a:t>      </a:t>
            </a:r>
            <a:r>
              <a:rPr lang="zh-CN" altLang="en-US" sz="8000"/>
              <a:t>弗吉尼亚·伍尔芙说：“人不是花瓶里的静物，而是草原上飞扬的旋律。”此言极是。面对人生中的变化和未知，我们不能做其被动的受众，而要做积极主动的出击者，尤其当经验主义受挫时，勇于开拓先人走过的路，去创新、去探求新的应对方式，做到阿多尼斯口中“无论风暴将我带上何种岸边，我都以胜利者的姿态上岸。”</a:t>
            </a:r>
          </a:p>
          <a:p>
            <a:r>
              <a:rPr lang="en-US" altLang="zh-CN" sz="8000"/>
              <a:t>      </a:t>
            </a:r>
            <a:r>
              <a:rPr lang="zh-CN" altLang="en-US" sz="8000"/>
              <a:t>我们也需磨砺出艰苦卓绝的刚强心态，不应固步自封于教条主义和世俗目光从而软弱无能。海伦·凯勒豁然面对失明失聪，并将安静作为自己异于常人的宝贵能力，最大限度地开发自己的潜能；史铁生不因瘫痪而认为自己“低人一等”，相反，他乐观懂爱的心态让他悦纳变故，并化作笔尖流淌的文学作品。所以，把变化和未知都作为人生中的财富和通往成功的垫脚石，方能化风波为平静，还内心已澄明。</a:t>
            </a:r>
          </a:p>
          <a:p>
            <a:r>
              <a:rPr lang="en-US" altLang="zh-CN" sz="8000"/>
              <a:t>     </a:t>
            </a:r>
            <a:r>
              <a:rPr lang="zh-CN" altLang="en-US" sz="8000"/>
              <a:t>老舍说过：“生命须有光有影，有左有右，有晴有雨，滋味便在这变而不猛的曲折里。”对于我们大多数人而言，变化和未知的程度一定不及海伦和史铁生。然而现今社会中，人们疲于从过往找寻经验，妄图以不变应“万变”却跌得粉骨碎身，或是迷信教条、偏方而软弱无能。惟有把变化和未知作为人生这道盛宴的佐料，做主动的出击者并葆有强大的心态，方可潇洒应对。</a:t>
            </a:r>
          </a:p>
          <a:p>
            <a:r>
              <a:rPr lang="en-US" altLang="zh-CN" sz="8000"/>
              <a:t>    </a:t>
            </a:r>
            <a:r>
              <a:rPr lang="zh-CN" altLang="en-US" sz="8000"/>
              <a:t>毕竟，红尘路远，与其包袱厚重，不如轻装上阵，方越行越远。</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57095" y="565150"/>
            <a:ext cx="8229600" cy="711200"/>
          </a:xfrm>
        </p:spPr>
        <p:txBody>
          <a:bodyPr>
            <a:normAutofit fontScale="90000"/>
          </a:bodyPr>
          <a:lstStyle/>
          <a:p>
            <a:pPr algn="ctr"/>
            <a:r>
              <a:rPr lang="zh-CN" altLang="en-US" b="1">
                <a:solidFill>
                  <a:srgbClr val="FF0000"/>
                </a:solidFill>
              </a:rPr>
              <a:t>范文</a:t>
            </a:r>
            <a:r>
              <a:rPr lang="en-US" altLang="zh-CN" b="1">
                <a:solidFill>
                  <a:srgbClr val="FF0000"/>
                </a:solidFill>
              </a:rPr>
              <a:t>4</a:t>
            </a:r>
          </a:p>
        </p:txBody>
      </p:sp>
      <p:sp>
        <p:nvSpPr>
          <p:cNvPr id="3" name="内容占位符 2"/>
          <p:cNvSpPr>
            <a:spLocks noGrp="1"/>
          </p:cNvSpPr>
          <p:nvPr>
            <p:ph idx="1"/>
          </p:nvPr>
        </p:nvSpPr>
        <p:spPr>
          <a:xfrm>
            <a:off x="0" y="1276350"/>
            <a:ext cx="12087860" cy="5328920"/>
          </a:xfrm>
        </p:spPr>
        <p:txBody>
          <a:bodyPr>
            <a:noAutofit/>
          </a:bodyPr>
          <a:lstStyle/>
          <a:p>
            <a:pPr algn="ctr"/>
            <a:r>
              <a:rPr lang="zh-CN" altLang="en-US" sz="2000"/>
              <a:t>脚下有大地，眼中有繁星（64分）</a:t>
            </a:r>
          </a:p>
          <a:p>
            <a:pPr algn="l"/>
            <a:r>
              <a:rPr lang="en-US" altLang="zh-CN" sz="2000"/>
              <a:t>     </a:t>
            </a:r>
            <a:r>
              <a:rPr lang="zh-CN" altLang="en-US" sz="2000"/>
              <a:t>有人说，人生不像做菜，不能等材料齐全才下锅；亦有人认为充足的准备必不可少。究竟如何烹调，才能收获人生至味，参悟人间清欢？这一话题值得我们深思。</a:t>
            </a:r>
          </a:p>
          <a:p>
            <a:pPr algn="l"/>
            <a:r>
              <a:rPr lang="en-US" altLang="zh-CN" sz="2000"/>
              <a:t>     </a:t>
            </a:r>
            <a:r>
              <a:rPr lang="zh-CN" altLang="en-US" sz="2000"/>
              <a:t>人生不是做菜，因为生活中充满太多的偶然性，是作为决断者的我们无法预料，无法参考的。与做菜时的几分火候尽在你手不同，生活往往以突如其来的转折骤变打乱计划，逼迫我们在准备尚未齐全时应对挑战。“是一场风暴让我们相遇，又是另一场风暴让我们分离。”</a:t>
            </a:r>
          </a:p>
          <a:p>
            <a:pPr algn="l"/>
            <a:r>
              <a:rPr lang="en-US" altLang="zh-CN" sz="2000"/>
              <a:t>    </a:t>
            </a:r>
            <a:r>
              <a:rPr lang="zh-CN" altLang="en-US" sz="2000"/>
              <a:t>《双桅船》中如是描述接踵而至的挑战，而新冠疫情的爆发则推动了毫无防备的人类社会直面死神阴影。小至停工停产停课，大至举国同心援鄂，在无准备的情形下，无论个体抑或民族都必须坦然接受，直面风波，方能稳立潮头，笑到最后。</a:t>
            </a:r>
          </a:p>
          <a:p>
            <a:pPr algn="l"/>
            <a:r>
              <a:rPr lang="en-US" altLang="zh-CN" sz="2000"/>
              <a:t>     </a:t>
            </a:r>
            <a:r>
              <a:rPr lang="zh-CN" altLang="en-US" sz="2000"/>
              <a:t>不仅如此，我们还应认识到自我除命运接受者外另一重身份，即自我生命的谱写者，有责任主动占据先机，借好风之力直上青云。在这一情况下，“材料”不齐通常表现为物质条件、经验技术等的不成熟，而勇于开拓者将以自身魄力与毅力为之增色。我们看到新中国成立之初，在技术水平举步维艰的底色下，铺开了两弹一星的壮丽篇章；亦看到新世纪揭幕以来，在不断质疑与经验真空中，马斯克将凝聚信念的火箭送入太空。假使人人都缺乏先行者的勇气，人类文明最前沿的版图将永远是一片荒漠，生命也就在等待“材料齐全”中消磨。</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7640" y="855980"/>
            <a:ext cx="11949430" cy="5907405"/>
          </a:xfrm>
        </p:spPr>
        <p:txBody>
          <a:bodyPr>
            <a:noAutofit/>
          </a:bodyPr>
          <a:lstStyle/>
          <a:p>
            <a:r>
              <a:rPr lang="en-US" altLang="zh-CN" sz="1900"/>
              <a:t> </a:t>
            </a:r>
            <a:r>
              <a:rPr lang="en-US" altLang="zh-CN" sz="2300"/>
              <a:t> </a:t>
            </a:r>
            <a:r>
              <a:rPr lang="en-US" altLang="zh-CN" sz="2400"/>
              <a:t>   当然，做足准备再开始行动，也是应当效法的稳妥、扎实心态。通过长期锲而不舍的锤炼与检验，我们得以规避浮躁带来的风险，填补自身能力的不足，并有效地提升成功的概率， 令功不唐捐。“合抱之木，生于毫末；九层之台，起于累土；千里之行，始于足下。”只有做足基础性的准备，保证材料质量，才能成就色香味俱全之佳肴，谱写精彩充实之人生。</a:t>
            </a:r>
          </a:p>
          <a:p>
            <a:r>
              <a:rPr lang="en-US" altLang="zh-CN" sz="2400"/>
              <a:t>     故而，我们呼唤积极回应命运，乃至主动引领风潮的勇气，与脚踏实地的沉稳心态相结合，成为彼此最坚利的盾与矛。不拘于现有条件，敢于迎难而上的精神，让倾尽心血作的准备有了用武之地；而谨慎周详的态度，画出了前者肆意驰骋的边界与底线。惟有两者兼具， 我们才能做到张弛有度，在机遇面前不畏缩，在底线面前不妄作，真正践行人之一字立于世间的姿态：脚下有大地，眼中有繁星。</a:t>
            </a:r>
          </a:p>
          <a:p>
            <a:r>
              <a:rPr lang="en-US" altLang="zh-CN" sz="2400"/>
              <a:t>     在这个后疫情时代，人类作为一个群体面临着前所未有的危机与挑战。时代的召唤驱策着人们对处世态度的重新叩问与思考。无论你心之所向是披荆斩棘，一身偏向险处去，还是谋而后动，寻常吟啸且徐行，都莫要忘记——你肩上不仅是一人之心，更永远关联着无尽的远方，所有的人们，这才是人间至味，永恒之清欢。</a:t>
            </a:r>
            <a:r>
              <a:rPr lang="en-US" altLang="zh-CN" sz="2000"/>
              <a:t> </a:t>
            </a:r>
            <a:endParaRPr lang="zh-CN" altLang="en-US" sz="2000"/>
          </a:p>
        </p:txBody>
      </p:sp>
      <p:pic>
        <p:nvPicPr>
          <p:cNvPr id="4" name="New picture"/>
          <p:cNvPicPr/>
          <p:nvPr/>
        </p:nvPicPr>
        <p:blipFill>
          <a:blip r:embed="rId2"/>
          <a:stretch>
            <a:fillRect/>
          </a:stretch>
        </p:blipFill>
        <p:spPr>
          <a:xfrm>
            <a:off x="11696700" y="11887200"/>
            <a:ext cx="355600" cy="2667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rPr>
              <a:t>作文题</a:t>
            </a:r>
          </a:p>
        </p:txBody>
      </p:sp>
      <p:sp>
        <p:nvSpPr>
          <p:cNvPr id="3" name="内容占位符 2"/>
          <p:cNvSpPr>
            <a:spLocks noGrp="1"/>
          </p:cNvSpPr>
          <p:nvPr>
            <p:ph idx="1"/>
          </p:nvPr>
        </p:nvSpPr>
        <p:spPr/>
        <p:txBody>
          <a:bodyPr/>
          <a:lstStyle/>
          <a:p>
            <a:r>
              <a:rPr lang="en-US" smtClean="0"/>
              <a:t>      </a:t>
            </a:r>
            <a:r>
              <a:rPr smtClean="0"/>
              <a:t>有人说，人生不像做菜，不能等所有材料都准备好才下锅；也有人说，应该做足准备再开始。对此，你怎么看？请写一篇文章，谈谈你的思考。</a:t>
            </a:r>
          </a:p>
          <a:p>
            <a:r>
              <a:rPr smtClean="0"/>
              <a:t> </a:t>
            </a:r>
            <a:r>
              <a:rPr lang="en-US" smtClean="0"/>
              <a:t>     </a:t>
            </a:r>
            <a:r>
              <a:rPr smtClean="0"/>
              <a:t>要求：（1）自拟题目；（2）不少于800字。</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FF0000"/>
                </a:solidFill>
              </a:rPr>
              <a:t>审题</a:t>
            </a:r>
          </a:p>
        </p:txBody>
      </p:sp>
      <p:sp>
        <p:nvSpPr>
          <p:cNvPr id="3" name="内容占位符 2"/>
          <p:cNvSpPr>
            <a:spLocks noGrp="1"/>
          </p:cNvSpPr>
          <p:nvPr>
            <p:ph idx="1"/>
          </p:nvPr>
        </p:nvSpPr>
        <p:spPr>
          <a:xfrm>
            <a:off x="340995" y="1825625"/>
            <a:ext cx="11012805" cy="4351655"/>
          </a:xfrm>
        </p:spPr>
        <p:txBody>
          <a:bodyPr/>
          <a:lstStyle/>
          <a:p>
            <a:r>
              <a:rPr lang="zh-CN" altLang="en-US" sz="4000" smtClean="0"/>
              <a:t>矛盾处：人生没办法做好准备VS人生应该做足准备</a:t>
            </a:r>
          </a:p>
          <a:p>
            <a:r>
              <a:rPr lang="zh-CN" altLang="en-US" sz="4000" smtClean="0"/>
              <a:t>人生没办法做好准备：人生处处充满了意外，我们应该及时行动。</a:t>
            </a:r>
          </a:p>
          <a:p>
            <a:r>
              <a:rPr lang="zh-CN" altLang="en-US" sz="4000" smtClean="0"/>
              <a:t>人生应该做足准备：做好准备再出发是取得成功的条件之一。</a:t>
            </a:r>
            <a:r>
              <a:rPr lang="zh-CN" altLang="en-US" smtClean="0"/>
              <a:t/>
            </a:r>
            <a:br>
              <a:rPr lang="zh-CN" altLang="en-US" smtClean="0"/>
            </a:br>
            <a:endParaRPr lang="zh-CN" altLang="en-US" smtClean="0"/>
          </a:p>
          <a:p>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立意参考</a:t>
            </a:r>
          </a:p>
        </p:txBody>
      </p:sp>
      <p:sp>
        <p:nvSpPr>
          <p:cNvPr id="3" name="内容占位符 2"/>
          <p:cNvSpPr>
            <a:spLocks noGrp="1"/>
          </p:cNvSpPr>
          <p:nvPr>
            <p:ph idx="1"/>
          </p:nvPr>
        </p:nvSpPr>
        <p:spPr>
          <a:xfrm>
            <a:off x="449580" y="1418590"/>
            <a:ext cx="10904220" cy="4758690"/>
          </a:xfrm>
        </p:spPr>
        <p:txBody>
          <a:bodyPr>
            <a:normAutofit/>
          </a:bodyPr>
          <a:lstStyle/>
          <a:p>
            <a:r>
              <a:rPr lang="en-US" altLang="zh-CN"/>
              <a:t>   </a:t>
            </a:r>
            <a:r>
              <a:t>示例：人生不是做菜，每一步都仔细斟酌，按部就班，或许过程中的变化和结果不是我们能预见和把控的，但是我们可以“准备”自己面对一切可能发生的意外的能力，步履不停，在行动中遇见惊喜。</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重点问题</a:t>
            </a:r>
          </a:p>
        </p:txBody>
      </p:sp>
      <p:sp>
        <p:nvSpPr>
          <p:cNvPr id="3" name="内容占位符 2"/>
          <p:cNvSpPr>
            <a:spLocks noGrp="1"/>
          </p:cNvSpPr>
          <p:nvPr>
            <p:ph idx="1"/>
          </p:nvPr>
        </p:nvSpPr>
        <p:spPr/>
        <p:txBody>
          <a:bodyPr>
            <a:normAutofit/>
          </a:bodyPr>
          <a:lstStyle/>
          <a:p>
            <a:r>
              <a:rPr lang="zh-CN" altLang="en-US" b="1">
                <a:solidFill>
                  <a:schemeClr val="tx1"/>
                </a:solidFill>
              </a:rPr>
              <a:t>1、为什么不能等所有材料都准备好才下锅</a:t>
            </a:r>
            <a:r>
              <a:rPr lang="zh-CN" altLang="en-US">
                <a:gradFill>
                  <a:gsLst>
                    <a:gs pos="0">
                      <a:srgbClr val="7B32B2"/>
                    </a:gs>
                    <a:gs pos="100000">
                      <a:srgbClr val="401A5D"/>
                    </a:gs>
                  </a:gsLst>
                  <a:lin scaled="0"/>
                </a:gradFill>
              </a:rPr>
              <a:t>？</a:t>
            </a:r>
          </a:p>
          <a:p>
            <a:r>
              <a:rPr lang="zh-CN" altLang="en-US">
                <a:gradFill>
                  <a:gsLst>
                    <a:gs pos="0">
                      <a:srgbClr val="7B32B2"/>
                    </a:gs>
                    <a:gs pos="100000">
                      <a:srgbClr val="401A5D"/>
                    </a:gs>
                  </a:gsLst>
                  <a:lin scaled="0"/>
                </a:gradFill>
              </a:rPr>
              <a:t>人生充满了不确定性，倘若总想等到万事俱备才开始行动，事情可能非但不能解决，反而会越积越多，甚至你会错过绝佳的机会。</a:t>
            </a:r>
          </a:p>
          <a:p>
            <a:r>
              <a:rPr lang="zh-CN" altLang="en-US">
                <a:gradFill>
                  <a:gsLst>
                    <a:gs pos="0">
                      <a:srgbClr val="7B32B2"/>
                    </a:gs>
                    <a:gs pos="100000">
                      <a:srgbClr val="401A5D"/>
                    </a:gs>
                  </a:gsLst>
                  <a:lin scaled="0"/>
                </a:gradFill>
              </a:rPr>
              <a:t>与其一直准备，不如让自己先行动起来。步履不停，走在路上，美好总会不期而遇。</a:t>
            </a:r>
          </a:p>
          <a:p>
            <a:endParaRPr lang="zh-CN" alt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783590"/>
            <a:ext cx="10515600" cy="1325563"/>
          </a:xfrm>
        </p:spPr>
        <p:txBody>
          <a:bodyPr>
            <a:normAutofit/>
          </a:bodyPr>
          <a:lstStyle/>
          <a:p>
            <a:pPr algn="ctr"/>
            <a:r>
              <a:rPr lang="zh-CN" altLang="en-US">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p:txBody>
          <a:bodyPr>
            <a:normAutofit/>
          </a:bodyPr>
          <a:lstStyle/>
          <a:p>
            <a:r>
              <a:rPr lang="zh-CN" altLang="en-US" b="1">
                <a:solidFill>
                  <a:schemeClr val="tx1"/>
                </a:solidFill>
                <a:sym typeface="+mn-ea"/>
              </a:rPr>
              <a:t>2、我们可以什么都不准备的去做菜，去行动吗？</a:t>
            </a:r>
          </a:p>
          <a:p>
            <a:r>
              <a:rPr lang="zh-CN" altLang="en-US">
                <a:gradFill>
                  <a:gsLst>
                    <a:gs pos="0">
                      <a:srgbClr val="7B32B2"/>
                    </a:gs>
                    <a:gs pos="100000">
                      <a:srgbClr val="401A5D"/>
                    </a:gs>
                  </a:gsLst>
                  <a:lin scaled="0"/>
                </a:gradFill>
                <a:sym typeface="+mn-ea"/>
              </a:rPr>
              <a:t>显然也是不可以的。做菜前需要准备部分的食材，行动前我们也需要有部分的准备。学会独立思考，除了有能力去参与和科学相关的事务，还要懂得用智慧和激情去面对一切可能发生的意外。而这些能力不正是提前的准备吗？</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7900" y="803275"/>
            <a:ext cx="10515600" cy="1325563"/>
          </a:xfrm>
        </p:spPr>
        <p:txBody>
          <a:bodyPr>
            <a:normAutofit/>
          </a:bodyPr>
          <a:lstStyle/>
          <a:p>
            <a:pPr algn="ctr"/>
            <a:r>
              <a:rPr lang="zh-CN" altLang="en-US">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p:txBody>
          <a:bodyPr>
            <a:normAutofit/>
          </a:bodyPr>
          <a:lstStyle/>
          <a:p>
            <a:r>
              <a:rPr lang="zh-CN" altLang="en-US">
                <a:solidFill>
                  <a:schemeClr val="tx1"/>
                </a:solidFill>
              </a:rPr>
              <a:t>3、凡事都要等到百分之百准备好再去行动的弊端？</a:t>
            </a:r>
          </a:p>
          <a:p>
            <a:r>
              <a:rPr lang="zh-CN" altLang="en-US">
                <a:gradFill>
                  <a:gsLst>
                    <a:gs pos="0">
                      <a:srgbClr val="7B32B2"/>
                    </a:gs>
                    <a:gs pos="100000">
                      <a:srgbClr val="401A5D"/>
                    </a:gs>
                  </a:gsLst>
                  <a:lin scaled="0"/>
                </a:gradFill>
              </a:rPr>
              <a:t>人们常常不知道前方等待人们的是什么，也无法确定这个完美的特别日子会不会突然发生变故。于是所有的刚刚好，都在人们的等待中，一点一点错失机会。别因为想要有充足的准备而错失机会，留下遗憾。</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素材</a:t>
            </a:r>
          </a:p>
        </p:txBody>
      </p:sp>
      <p:sp>
        <p:nvSpPr>
          <p:cNvPr id="3" name="内容占位符 2"/>
          <p:cNvSpPr>
            <a:spLocks noGrp="1"/>
          </p:cNvSpPr>
          <p:nvPr>
            <p:ph idx="1"/>
          </p:nvPr>
        </p:nvSpPr>
        <p:spPr>
          <a:xfrm>
            <a:off x="240665" y="1421130"/>
            <a:ext cx="11723370" cy="5254625"/>
          </a:xfrm>
        </p:spPr>
        <p:txBody>
          <a:bodyPr>
            <a:normAutofit/>
          </a:bodyPr>
          <a:lstStyle/>
          <a:p>
            <a:r>
              <a:rPr lang="zh-CN" altLang="en-US"/>
              <a:t>1.最明亮的欢乐火焰大概都是由意外的火花点燃的。人生道路上不时散发出芳香的花朵，也是从偶然落下的种子自然生长起来的。 ——尔·约翰逊</a:t>
            </a:r>
          </a:p>
          <a:p>
            <a:r>
              <a:rPr lang="zh-CN" altLang="en-US"/>
              <a:t>2．著名作家张洁在她的散文里说到：“找到了水源却发现没有带上盛它的容器”。</a:t>
            </a:r>
          </a:p>
          <a:p>
            <a:r>
              <a:rPr lang="zh-CN" altLang="en-US"/>
              <a:t>3. 我的大部分知识都是这样获得的：在寻找某个资料时意外的发现了另上的资料。——富兰克林</a:t>
            </a:r>
          </a:p>
          <a:p>
            <a:r>
              <a:rPr lang="zh-CN" altLang="en-US"/>
              <a:t>4.不为明天做准备的人永远不会有未来。——卡耐基</a:t>
            </a:r>
          </a:p>
          <a:p>
            <a:r>
              <a:rPr lang="zh-CN" altLang="en-US"/>
              <a:t>5.能前知其当然，事至不惧，而徐为之图。 ——苏轼</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素材</a:t>
            </a:r>
          </a:p>
        </p:txBody>
      </p:sp>
      <p:sp>
        <p:nvSpPr>
          <p:cNvPr id="3" name="内容占位符 2"/>
          <p:cNvSpPr>
            <a:spLocks noGrp="1"/>
          </p:cNvSpPr>
          <p:nvPr>
            <p:ph idx="1"/>
          </p:nvPr>
        </p:nvSpPr>
        <p:spPr>
          <a:xfrm>
            <a:off x="241935" y="1825625"/>
            <a:ext cx="11797665" cy="4719320"/>
          </a:xfrm>
        </p:spPr>
        <p:txBody>
          <a:bodyPr>
            <a:normAutofit fontScale="87500" lnSpcReduction="10000"/>
          </a:bodyPr>
          <a:lstStyle/>
          <a:p>
            <a:r>
              <a:rPr lang="zh-CN" altLang="en-US"/>
              <a:t>6.奥尔·布尔这位杰出的小提琴家，多年以来一直坚持不懈地练习拉琴。但是他始终默默无闻，不为大众所知。一次，当这个来自挪威的年轻乐手正在演奏的时候，著名女歌手玛丽·布朗恰巧从窗外经过。奥尔·布尔的演奏使她如醉如痴，她从来没有想到小提琴能够演奏出如此优美动人的音乐，她赶紧询问了这个不知名乐手的姓名。随后不久，在一次影响力极大的演出中，由于她突然与剧场经理发生了分歧，不得不临时取消了自己的节目。在安排什么人到前台去救场时，她想到了奥尔·布尔。面对聚集起来的大批观众，奥尔·布尔演奏了一个多小时，就是这一个多小时，使奥尔·布尔登上了世界音乐殿堂的巅峰。对于奥尔·布尔而言，那一个小时便是机遇，只不过，他早已为此做好了准备。</a:t>
            </a:r>
          </a:p>
          <a:p>
            <a:r>
              <a:rPr lang="zh-CN" altLang="en-US"/>
              <a:t>1928年，一家化学公司试验室的一位普通工作人员，不经意——也许是个过失——让一个烧锅始终开着过了一个周末。星期一早晨，主任化学师发现烧锅中凝结的材料可以拉出纤维。这是个令人振奋的发现。后来，在此基础上，他们终于找到了制造尼龙的办法。这家公司就是目前世界上最大的化学公司——杜邦化学公司。</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2809</Words>
  <Application>Microsoft Office PowerPoint</Application>
  <PresentationFormat>自定义</PresentationFormat>
  <Paragraphs>74</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人生不像做菜</vt:lpstr>
      <vt:lpstr>作文题</vt:lpstr>
      <vt:lpstr>审题</vt:lpstr>
      <vt:lpstr>立意参考</vt:lpstr>
      <vt:lpstr>重点问题</vt:lpstr>
      <vt:lpstr>重点问题 </vt:lpstr>
      <vt:lpstr>重点问题 </vt:lpstr>
      <vt:lpstr>素材</vt:lpstr>
      <vt:lpstr>素材</vt:lpstr>
      <vt:lpstr>思路参考</vt:lpstr>
      <vt:lpstr>范文1</vt:lpstr>
      <vt:lpstr>PowerPoint 演示文稿</vt:lpstr>
      <vt:lpstr>范文2</vt:lpstr>
      <vt:lpstr>PowerPoint 演示文稿</vt:lpstr>
      <vt:lpstr>范文3</vt:lpstr>
      <vt:lpstr>PowerPoint 演示文稿</vt:lpstr>
      <vt:lpstr>范文4</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人生不像做菜</dc:title>
  <dc:creator>rbm.xkw.com</dc:creator>
  <cp:lastModifiedBy>User</cp:lastModifiedBy>
  <cp:revision>2</cp:revision>
  <cp:lastPrinted>2022-02-22T16:49:17Z</cp:lastPrinted>
  <dcterms:created xsi:type="dcterms:W3CDTF">2022-02-22T16:49:17Z</dcterms:created>
  <dcterms:modified xsi:type="dcterms:W3CDTF">2022-03-01T03:37:18Z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