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512" r:id="rId4"/>
    <p:sldId id="307" r:id="rId5"/>
    <p:sldId id="557" r:id="rId6"/>
    <p:sldId id="558" r:id="rId7"/>
    <p:sldId id="560" r:id="rId8"/>
    <p:sldId id="561" r:id="rId9"/>
    <p:sldId id="562" r:id="rId10"/>
    <p:sldId id="563" r:id="rId12"/>
    <p:sldId id="564" r:id="rId13"/>
    <p:sldId id="565" r:id="rId14"/>
    <p:sldId id="566" r:id="rId15"/>
    <p:sldId id="567" r:id="rId16"/>
    <p:sldId id="568" r:id="rId17"/>
    <p:sldId id="569" r:id="rId18"/>
    <p:sldId id="570" r:id="rId19"/>
    <p:sldId id="571" r:id="rId20"/>
    <p:sldId id="576" r:id="rId21"/>
    <p:sldId id="572" r:id="rId22"/>
    <p:sldId id="321" r:id="rId23"/>
    <p:sldId id="577" r:id="rId24"/>
    <p:sldId id="578" r:id="rId25"/>
    <p:sldId id="579" r:id="rId26"/>
    <p:sldId id="580" r:id="rId27"/>
    <p:sldId id="581" r:id="rId28"/>
    <p:sldId id="582" r:id="rId29"/>
    <p:sldId id="583" r:id="rId30"/>
    <p:sldId id="584" r:id="rId31"/>
    <p:sldId id="585" r:id="rId32"/>
    <p:sldId id="465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00"/>
    <a:srgbClr val="6600CC"/>
    <a:srgbClr val="800000"/>
    <a:srgbClr val="00CC00"/>
    <a:srgbClr val="FFFF0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5DFC4BE-4DB4-43A2-A448-9CA4499B95D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/>
          <a:lstStyle/>
          <a:p>
            <a:fld id="{D02BBBD5-6104-40C5-AA5B-A7424C967B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背景图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1"/>
          <p:cNvSpPr>
            <a:spLocks noGrp="1"/>
          </p:cNvSpPr>
          <p:nvPr>
            <p:ph type="ctrTitle"/>
          </p:nvPr>
        </p:nvSpPr>
        <p:spPr>
          <a:xfrm>
            <a:off x="685800" y="2713038"/>
            <a:ext cx="7772400" cy="1101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000" b="1" kern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123" name="Rectangle 22"/>
          <p:cNvSpPr>
            <a:spLocks noGrp="1"/>
          </p:cNvSpPr>
          <p:nvPr>
            <p:ph type="subTitle" idx="1"/>
          </p:nvPr>
        </p:nvSpPr>
        <p:spPr>
          <a:xfrm>
            <a:off x="2068513" y="3938588"/>
            <a:ext cx="6400800" cy="990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" name="Rectangle 24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7400" cy="599916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52930" cy="599916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7A4B5-A96D-4AAE-949B-A1F8E196DE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341A8-D2DF-452C-87A4-59114A03CB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9356F-D96C-4A7B-ADD6-6733562B21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19C9D-ACDB-470E-B596-02D622EDD4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389FE-BD00-4FAD-82E8-B2A626875B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66D2A-4664-443B-AB0F-E9A9EC6A71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B7106-068F-47B6-8687-63D9388BFD1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A572C-C56F-48DE-956C-7659020275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C59DB-4A7A-4D58-AE6C-6B687CB9D2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53EE0-1CEC-4752-893F-70C89976141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2FD0B-BBF2-49AB-B03F-1EC13142336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00163"/>
            <a:ext cx="4032504" cy="48275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00163"/>
            <a:ext cx="4032504" cy="48275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/>
          </p:cNvSpPr>
          <p:nvPr>
            <p:ph type="ftr" sz="quarter" idx="3"/>
          </p:nvPr>
        </p:nvSpPr>
        <p:spPr>
          <a:xfrm>
            <a:off x="177800" y="6365875"/>
            <a:ext cx="1946275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600" b="1">
                <a:latin typeface="Verdana" panose="020B0604030504040204" pitchFamily="34" charset="0"/>
              </a:defRPr>
            </a:lvl1pPr>
          </a:lstStyle>
          <a:p>
            <a:r>
              <a:rPr lang="en-US" altLang="zh-CN"/>
              <a:t>Company Logo</a:t>
            </a:r>
            <a:endParaRPr lang="en-US" altLang="zh-CN"/>
          </a:p>
        </p:txBody>
      </p:sp>
      <p:sp>
        <p:nvSpPr>
          <p:cNvPr id="2051" name="标题 4098"/>
          <p:cNvSpPr>
            <a:spLocks noChangeArrowheads="1"/>
          </p:cNvSpPr>
          <p:nvPr>
            <p:ph type="title" idx="4294967295"/>
          </p:nvPr>
        </p:nvSpPr>
        <p:spPr bwMode="auto">
          <a:xfrm>
            <a:off x="457200" y="128588"/>
            <a:ext cx="8229600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2" name="文本占位符 4099"/>
          <p:cNvSpPr>
            <a:spLocks noChangeArrowheads="1"/>
          </p:cNvSpPr>
          <p:nvPr>
            <p:ph type="body" idx="9"/>
          </p:nvPr>
        </p:nvSpPr>
        <p:spPr bwMode="auto">
          <a:xfrm>
            <a:off x="457200" y="1300163"/>
            <a:ext cx="8229600" cy="4827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pic>
        <p:nvPicPr>
          <p:cNvPr id="2053" name="Picture 7" descr="背景图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u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FF39520-4EDF-4CF2-A8C8-955ACB7C1707}" type="slidenum">
              <a:rPr lang="zh-CN" altLang="en-US"/>
            </a:fld>
            <a:endParaRPr lang="en-US" altLang="zh-CN"/>
          </a:p>
        </p:txBody>
      </p:sp>
      <p:pic>
        <p:nvPicPr>
          <p:cNvPr id="64517" name="Picture 7" descr="背景图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187450" y="2492375"/>
            <a:ext cx="66976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23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古文二则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5130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31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5132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33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34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5135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36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37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38" name="MH_SubTitle_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5139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40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41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42" name="MH_SubTitle_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5143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144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5145" name="MH_Other_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6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47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148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5149" name="MH_Other_9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0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51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5152" name="MH_Other_1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3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54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内容占位符 52227"/>
          <p:cNvSpPr>
            <a:spLocks noGrp="1" noChangeArrowheads="1"/>
          </p:cNvSpPr>
          <p:nvPr>
            <p:ph idx="4294967295"/>
          </p:nvPr>
        </p:nvSpPr>
        <p:spPr bwMode="auto">
          <a:xfrm>
            <a:off x="468313" y="692150"/>
            <a:ext cx="8229600" cy="4525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2800" b="1">
                <a:solidFill>
                  <a:srgbClr val="3333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文中哪些地方可以体现钟子期是伯牙的知音？</a:t>
            </a: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pic>
        <p:nvPicPr>
          <p:cNvPr id="24578" name="图片 52225" descr="pic_270805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1844675"/>
            <a:ext cx="7366000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文本占位符 65539" descr="无字图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981075"/>
            <a:ext cx="7200900" cy="54006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5602" name="矩形 65540"/>
          <p:cNvSpPr>
            <a:spLocks noChangeArrowheads="1"/>
          </p:cNvSpPr>
          <p:nvPr/>
        </p:nvSpPr>
        <p:spPr bwMode="auto">
          <a:xfrm>
            <a:off x="250825" y="836613"/>
            <a:ext cx="80645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伯牙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善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鼓琴，钟子期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善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听。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58369" descr="28864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6375" y="1628775"/>
            <a:ext cx="6192838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文本框 58370"/>
          <p:cNvSpPr txBox="1">
            <a:spLocks noChangeArrowheads="1"/>
          </p:cNvSpPr>
          <p:nvPr/>
        </p:nvSpPr>
        <p:spPr bwMode="auto">
          <a:xfrm>
            <a:off x="0" y="476250"/>
            <a:ext cx="9144000" cy="1128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anose="0201060003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伯牙鼓琴，志在高山，钟子期曰：“善哉，峨峨兮若泰山！”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61441" descr="20065114335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6375" y="1557338"/>
            <a:ext cx="6408738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文本框 61442"/>
          <p:cNvSpPr txBox="1">
            <a:spLocks noChangeArrowheads="1"/>
          </p:cNvSpPr>
          <p:nvPr/>
        </p:nvSpPr>
        <p:spPr bwMode="auto">
          <a:xfrm>
            <a:off x="323850" y="765175"/>
            <a:ext cx="84963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志在流水，钟子期曰：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善哉，洋洋兮若江河！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62465" descr="zy20050920-3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1341438"/>
            <a:ext cx="770572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文本框 62466"/>
          <p:cNvSpPr txBox="1">
            <a:spLocks noChangeArrowheads="1"/>
          </p:cNvSpPr>
          <p:nvPr/>
        </p:nvSpPr>
        <p:spPr bwMode="auto">
          <a:xfrm>
            <a:off x="539750" y="692150"/>
            <a:ext cx="8001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(4)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伯牙所念，钟子期必得之。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41985" descr="W02008080639169281629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620713"/>
            <a:ext cx="7545388" cy="564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4" name="矩形 41993"/>
          <p:cNvSpPr>
            <a:spLocks noChangeArrowheads="1"/>
          </p:cNvSpPr>
          <p:nvPr/>
        </p:nvSpPr>
        <p:spPr bwMode="auto">
          <a:xfrm>
            <a:off x="395288" y="989013"/>
            <a:ext cx="51609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(5)</a:t>
            </a:r>
            <a:r>
              <a:rPr lang="zh-CN" altLang="en-US" sz="2800" b="1">
                <a:latin typeface="宋体" panose="02010600030101010101" pitchFamily="2" charset="-122"/>
              </a:rPr>
              <a:t>曲每奏，钟子期辄穷其趣。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5" name="文本框 41994"/>
          <p:cNvSpPr txBox="1">
            <a:spLocks noChangeArrowheads="1"/>
          </p:cNvSpPr>
          <p:nvPr/>
        </p:nvSpPr>
        <p:spPr bwMode="auto">
          <a:xfrm>
            <a:off x="468313" y="2349500"/>
            <a:ext cx="84963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(6)</a:t>
            </a:r>
            <a:r>
              <a:rPr lang="zh-CN" altLang="en-US" sz="2800" b="1">
                <a:latin typeface="宋体" panose="02010600030101010101" pitchFamily="2" charset="-122"/>
              </a:rPr>
              <a:t>子之听夫志，想象犹吾心也。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  <p:bldP spid="419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矩形 72707"/>
          <p:cNvSpPr>
            <a:spLocks noChangeArrowheads="1"/>
          </p:cNvSpPr>
          <p:nvPr/>
        </p:nvSpPr>
        <p:spPr bwMode="auto">
          <a:xfrm>
            <a:off x="107950" y="2636838"/>
            <a:ext cx="8893175" cy="2043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知音：理解自己心意，有共同语言的人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0" hangingPunct="0"/>
            <a:endParaRPr lang="zh-CN" altLang="en-US" sz="3200" b="1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高山流水多比喻知音或知己，也比喻乐曲高雅精妙。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2709" name="矩形 72708"/>
          <p:cNvSpPr>
            <a:spLocks noChangeArrowheads="1"/>
          </p:cNvSpPr>
          <p:nvPr/>
        </p:nvSpPr>
        <p:spPr bwMode="auto">
          <a:xfrm>
            <a:off x="179388" y="836613"/>
            <a:ext cx="878522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defTabSz="-635" eaLnBrk="0" hangingPunct="0">
              <a:tabLst>
                <a:tab pos="381000" algn="l"/>
              </a:tabLst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后人根据伯牙和子期的故事，为了纪念这对知音，谱成了一首乐曲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高山流水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。何为  </a:t>
            </a:r>
            <a:r>
              <a:rPr lang="zh-CN" altLang="en-US" sz="2800" b="1">
                <a:latin typeface="黑体" panose="02010600030101010101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知音</a:t>
            </a:r>
            <a:r>
              <a:rPr lang="zh-CN" altLang="en-US" sz="2800" b="1">
                <a:latin typeface="黑体" panose="02010600030101010101" charset="-122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今天</a:t>
            </a:r>
            <a:r>
              <a:rPr lang="zh-CN" altLang="en-US" sz="2800" b="1">
                <a:latin typeface="黑体" panose="02010600030101010101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高山流水</a:t>
            </a:r>
            <a:r>
              <a:rPr lang="zh-CN" altLang="en-US" sz="2800" b="1">
                <a:latin typeface="黑体" panose="02010600030101010101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这个成语常用来比喻什么？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框 43010"/>
          <p:cNvSpPr txBox="1">
            <a:spLocks noChangeArrowheads="1"/>
          </p:cNvSpPr>
          <p:nvPr/>
        </p:nvSpPr>
        <p:spPr bwMode="auto">
          <a:xfrm>
            <a:off x="57150" y="1341438"/>
            <a:ext cx="914400" cy="3313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伯牙善鼓琴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sp>
        <p:nvSpPr>
          <p:cNvPr id="43012" name="直接连接符 43011"/>
          <p:cNvSpPr>
            <a:spLocks noChangeShapeType="1"/>
          </p:cNvSpPr>
          <p:nvPr/>
        </p:nvSpPr>
        <p:spPr bwMode="auto">
          <a:xfrm flipV="1">
            <a:off x="900113" y="1412875"/>
            <a:ext cx="503237" cy="1050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3" name="直接连接符 43012"/>
          <p:cNvSpPr>
            <a:spLocks noChangeShapeType="1"/>
          </p:cNvSpPr>
          <p:nvPr/>
        </p:nvSpPr>
        <p:spPr bwMode="auto">
          <a:xfrm>
            <a:off x="901700" y="2854325"/>
            <a:ext cx="574675" cy="808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4" name="文本框 43013"/>
          <p:cNvSpPr txBox="1">
            <a:spLocks noChangeArrowheads="1"/>
          </p:cNvSpPr>
          <p:nvPr/>
        </p:nvSpPr>
        <p:spPr bwMode="auto">
          <a:xfrm>
            <a:off x="1403350" y="1258888"/>
            <a:ext cx="22875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/>
              <a:t>伯牙善鼓琴：</a:t>
            </a:r>
            <a:endParaRPr lang="zh-CN" altLang="en-US" sz="2800" b="1" u="sng"/>
          </a:p>
        </p:txBody>
      </p:sp>
      <p:sp>
        <p:nvSpPr>
          <p:cNvPr id="43015" name="文本框 43014"/>
          <p:cNvSpPr txBox="1">
            <a:spLocks noChangeArrowheads="1"/>
          </p:cNvSpPr>
          <p:nvPr/>
        </p:nvSpPr>
        <p:spPr bwMode="auto">
          <a:xfrm>
            <a:off x="3492500" y="1268413"/>
            <a:ext cx="21605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志在登高山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3016" name="文本框 43015"/>
          <p:cNvSpPr txBox="1">
            <a:spLocks noChangeArrowheads="1"/>
          </p:cNvSpPr>
          <p:nvPr/>
        </p:nvSpPr>
        <p:spPr bwMode="auto">
          <a:xfrm>
            <a:off x="1403350" y="3429000"/>
            <a:ext cx="2089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/>
              <a:t>子期善听：</a:t>
            </a:r>
            <a:endParaRPr lang="zh-CN" altLang="en-US" sz="2800" b="1" u="sng"/>
          </a:p>
        </p:txBody>
      </p:sp>
      <p:sp>
        <p:nvSpPr>
          <p:cNvPr id="43017" name="文本框 43016"/>
          <p:cNvSpPr txBox="1">
            <a:spLocks noChangeArrowheads="1"/>
          </p:cNvSpPr>
          <p:nvPr/>
        </p:nvSpPr>
        <p:spPr bwMode="auto">
          <a:xfrm>
            <a:off x="3203575" y="3429000"/>
            <a:ext cx="24923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峨峨兮若泰山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3018" name="文本框 43017"/>
          <p:cNvSpPr txBox="1">
            <a:spLocks noChangeArrowheads="1"/>
          </p:cNvSpPr>
          <p:nvPr/>
        </p:nvSpPr>
        <p:spPr bwMode="auto">
          <a:xfrm>
            <a:off x="5795963" y="1196975"/>
            <a:ext cx="2447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00FF"/>
                </a:solidFill>
              </a:rPr>
              <a:t>志在流水</a:t>
            </a:r>
            <a:endParaRPr lang="zh-CN" altLang="en-US" sz="3200" b="1" u="sng">
              <a:solidFill>
                <a:srgbClr val="0000FF"/>
              </a:solidFill>
            </a:endParaRPr>
          </a:p>
        </p:txBody>
      </p:sp>
      <p:sp>
        <p:nvSpPr>
          <p:cNvPr id="43019" name="文本框 43018"/>
          <p:cNvSpPr txBox="1">
            <a:spLocks noChangeArrowheads="1"/>
          </p:cNvSpPr>
          <p:nvPr/>
        </p:nvSpPr>
        <p:spPr bwMode="auto">
          <a:xfrm>
            <a:off x="5364163" y="3644900"/>
            <a:ext cx="3059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0000FF"/>
                </a:solidFill>
              </a:rPr>
              <a:t>洋洋兮若江河</a:t>
            </a:r>
            <a:endParaRPr lang="zh-CN" altLang="en-US" sz="3200" b="1" u="sng">
              <a:solidFill>
                <a:srgbClr val="0000FF"/>
              </a:solidFill>
            </a:endParaRPr>
          </a:p>
        </p:txBody>
      </p:sp>
      <p:sp>
        <p:nvSpPr>
          <p:cNvPr id="43021" name="直接连接符 43020"/>
          <p:cNvSpPr>
            <a:spLocks noChangeShapeType="1"/>
          </p:cNvSpPr>
          <p:nvPr/>
        </p:nvSpPr>
        <p:spPr bwMode="auto">
          <a:xfrm>
            <a:off x="6804025" y="1917700"/>
            <a:ext cx="1588" cy="1616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直接连接符 43021"/>
          <p:cNvSpPr>
            <a:spLocks noChangeShapeType="1"/>
          </p:cNvSpPr>
          <p:nvPr/>
        </p:nvSpPr>
        <p:spPr bwMode="auto">
          <a:xfrm>
            <a:off x="8029575" y="1054100"/>
            <a:ext cx="0" cy="4119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7" name="文本框 43022"/>
          <p:cNvSpPr txBox="1">
            <a:spLocks noChangeArrowheads="1"/>
          </p:cNvSpPr>
          <p:nvPr/>
        </p:nvSpPr>
        <p:spPr bwMode="auto">
          <a:xfrm>
            <a:off x="8093075" y="981075"/>
            <a:ext cx="609600" cy="4446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/>
          </a:p>
        </p:txBody>
      </p:sp>
      <p:sp>
        <p:nvSpPr>
          <p:cNvPr id="43024" name="文本框 43023"/>
          <p:cNvSpPr txBox="1">
            <a:spLocks noChangeArrowheads="1"/>
          </p:cNvSpPr>
          <p:nvPr/>
        </p:nvSpPr>
        <p:spPr bwMode="auto">
          <a:xfrm>
            <a:off x="8172450" y="1628775"/>
            <a:ext cx="914400" cy="292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</a:rPr>
              <a:t>知音难求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4427538" y="1844675"/>
            <a:ext cx="1587" cy="1616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5" grpId="0"/>
      <p:bldP spid="43016" grpId="0"/>
      <p:bldP spid="43017" grpId="0"/>
      <p:bldP spid="43018" grpId="0"/>
      <p:bldP spid="43019" grpId="0"/>
      <p:bldP spid="430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内容占位符 70659"/>
          <p:cNvSpPr>
            <a:spLocks noGrp="1" noChangeArrowheads="1"/>
          </p:cNvSpPr>
          <p:nvPr>
            <p:ph idx="4294967295"/>
          </p:nvPr>
        </p:nvSpPr>
        <p:spPr bwMode="auto">
          <a:xfrm>
            <a:off x="1260475" y="3213100"/>
            <a:ext cx="6040438" cy="1223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中心：知音难得，知己难求</a:t>
            </a: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468313" y="765175"/>
            <a:ext cx="54578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ym typeface="Arial" panose="020B0604020202020204" pitchFamily="34" charset="0"/>
              </a:rPr>
              <a:t>5.这篇古文所蕴含的道理是什么？</a:t>
            </a:r>
            <a:endParaRPr lang="zh-CN" altLang="en-US" sz="2800"/>
          </a:p>
        </p:txBody>
      </p:sp>
      <p:sp>
        <p:nvSpPr>
          <p:cNvPr id="44040" name="文本框 44039"/>
          <p:cNvSpPr txBox="1">
            <a:spLocks noChangeArrowheads="1"/>
          </p:cNvSpPr>
          <p:nvPr/>
        </p:nvSpPr>
        <p:spPr bwMode="auto">
          <a:xfrm>
            <a:off x="611188" y="1557338"/>
            <a:ext cx="808513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知音难得，知己难求，纯真友谊的基础是理解。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build="p"/>
      <p:bldP spid="4404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481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b="1">
                <a:solidFill>
                  <a:srgbClr val="0000FF"/>
                </a:solidFill>
              </a:rPr>
              <a:t>巩固反馈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3794" name="文本占位符 48130"/>
          <p:cNvSpPr>
            <a:spLocks noGrp="1" noChangeArrowheads="1"/>
          </p:cNvSpPr>
          <p:nvPr>
            <p:ph idx="4294967295"/>
          </p:nvPr>
        </p:nvSpPr>
        <p:spPr bwMode="auto">
          <a:xfrm>
            <a:off x="71438" y="1628775"/>
            <a:ext cx="9072562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/>
              <a:t>1.</a:t>
            </a:r>
            <a:r>
              <a:rPr lang="zh-CN" altLang="en-US" sz="2400" b="1"/>
              <a:t>列子，名</a:t>
            </a:r>
            <a:r>
              <a:rPr lang="zh-CN" altLang="en-US" sz="2400" b="1" u="sng"/>
              <a:t>           </a:t>
            </a:r>
            <a:r>
              <a:rPr lang="zh-CN" altLang="en-US" sz="2400" b="1"/>
              <a:t>，相传    </a:t>
            </a:r>
            <a:r>
              <a:rPr lang="zh-CN" altLang="en-US" sz="2400" b="1" u="sng"/>
              <a:t>            </a:t>
            </a:r>
            <a:r>
              <a:rPr lang="zh-CN" altLang="en-US" sz="2400" b="1"/>
              <a:t>郑国人，思想家和语言文学</a:t>
            </a: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/>
              <a:t>家。《伯牙善鼓琴》选自</a:t>
            </a:r>
            <a:r>
              <a:rPr lang="zh-CN" altLang="en-US" sz="2400" b="1" u="sng"/>
              <a:t>                          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/>
              <a:t>    </a:t>
            </a: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/>
              <a:t>2</a:t>
            </a:r>
            <a:r>
              <a:rPr lang="zh-CN" altLang="en-US" sz="2400" b="1"/>
              <a:t>.伯牙如何“善”鼓琴，钟子期又如何“善”听？</a:t>
            </a: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/>
              <a:t>　　</a:t>
            </a: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endParaRPr lang="zh-CN" altLang="en-US" sz="2400" b="1"/>
          </a:p>
          <a:p>
            <a:pPr>
              <a:lnSpc>
                <a:spcPct val="90000"/>
              </a:lnSpc>
              <a:buFontTx/>
              <a:buNone/>
            </a:pPr>
            <a:endParaRPr lang="en-US" altLang="zh-CN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.这两篇古文所共同蕴含的道理是什么？  </a:t>
            </a:r>
            <a:endParaRPr lang="zh-CN" altLang="en-US" sz="2400" b="1"/>
          </a:p>
        </p:txBody>
      </p:sp>
      <p:sp>
        <p:nvSpPr>
          <p:cNvPr id="48132" name="文本框 48131"/>
          <p:cNvSpPr txBox="1">
            <a:spLocks noChangeArrowheads="1"/>
          </p:cNvSpPr>
          <p:nvPr/>
        </p:nvSpPr>
        <p:spPr bwMode="auto">
          <a:xfrm>
            <a:off x="107950" y="3429000"/>
            <a:ext cx="900112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伯牙把自己的情怀寄托于琴音，琴技炉火纯青，而子期有很高的音乐鉴赏能力，无论伯牙如何弹奏，子期都能准确道出伯牙的心意。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8133" name="文本框 48132"/>
          <p:cNvSpPr txBox="1">
            <a:spLocks noChangeArrowheads="1"/>
          </p:cNvSpPr>
          <p:nvPr/>
        </p:nvSpPr>
        <p:spPr bwMode="auto">
          <a:xfrm>
            <a:off x="322263" y="5302250"/>
            <a:ext cx="83534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道理：知音难得，知己难求。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08175" y="1555750"/>
            <a:ext cx="4873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寇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79838" y="1484313"/>
            <a:ext cx="1381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</a:rPr>
              <a:t>战国时</a:t>
            </a:r>
            <a:endParaRPr lang="zh-CN" altLang="zh-CN" sz="24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63938" y="1916113"/>
            <a:ext cx="20843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</a:rPr>
              <a:t>《列子·汤问》</a:t>
            </a:r>
            <a:endParaRPr lang="zh-CN" altLang="zh-CN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/>
      <p:bldP spid="48133" grpId="0" bldLvl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20081211_20550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088" y="692150"/>
            <a:ext cx="7596187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3276600" y="333375"/>
            <a:ext cx="467995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66FF"/>
                </a:solidFill>
              </a:rPr>
              <a:t>伯牙善鼓琴</a:t>
            </a:r>
            <a:endParaRPr lang="zh-CN" altLang="en-US" sz="6000" b="1">
              <a:solidFill>
                <a:srgbClr val="0066FF"/>
              </a:solidFill>
            </a:endParaRP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5003800" y="1485900"/>
            <a:ext cx="25209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《</a:t>
            </a:r>
            <a:r>
              <a:rPr lang="zh-CN" altLang="en-US" sz="3200" b="1">
                <a:solidFill>
                  <a:srgbClr val="FF0000"/>
                </a:solidFill>
              </a:rPr>
              <a:t>列子</a:t>
            </a:r>
            <a:r>
              <a:rPr lang="en-US" sz="3200" b="1">
                <a:solidFill>
                  <a:srgbClr val="FF0000"/>
                </a:solidFill>
              </a:rPr>
              <a:t>》</a:t>
            </a:r>
            <a:endParaRPr 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8193" descr="1112221528783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836613"/>
            <a:ext cx="7235825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11"/>
          <p:cNvSpPr txBox="1">
            <a:spLocks noChangeArrowheads="1"/>
          </p:cNvSpPr>
          <p:nvPr/>
        </p:nvSpPr>
        <p:spPr bwMode="auto">
          <a:xfrm>
            <a:off x="2916238" y="836613"/>
            <a:ext cx="3384550" cy="1096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/>
              <a:t>郢    人</a:t>
            </a:r>
            <a:endParaRPr lang="zh-CN" altLang="en-US" sz="6600"/>
          </a:p>
        </p:txBody>
      </p:sp>
      <p:sp>
        <p:nvSpPr>
          <p:cNvPr id="8196" name="TextBox 9"/>
          <p:cNvSpPr txBox="1">
            <a:spLocks noChangeArrowheads="1"/>
          </p:cNvSpPr>
          <p:nvPr/>
        </p:nvSpPr>
        <p:spPr bwMode="auto">
          <a:xfrm>
            <a:off x="2700338" y="1989138"/>
            <a:ext cx="40322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6000" b="1">
                <a:solidFill>
                  <a:schemeClr val="accent2"/>
                </a:solidFill>
              </a:rPr>
              <a:t>《</a:t>
            </a:r>
            <a:r>
              <a:rPr lang="zh-CN" altLang="en-US" sz="6000" b="1">
                <a:solidFill>
                  <a:schemeClr val="accent2"/>
                </a:solidFill>
              </a:rPr>
              <a:t>庄子</a:t>
            </a:r>
            <a:r>
              <a:rPr lang="en-US" sz="6000" b="1">
                <a:solidFill>
                  <a:schemeClr val="accent2"/>
                </a:solidFill>
              </a:rPr>
              <a:t>》</a:t>
            </a:r>
            <a:endParaRPr lang="en-US" sz="6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921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44575" y="1125538"/>
            <a:ext cx="6562725" cy="7937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800" b="1"/>
              <a:t>一、自研自探：</a:t>
            </a:r>
            <a:endParaRPr lang="zh-CN" altLang="en-US" sz="4800" b="1"/>
          </a:p>
        </p:txBody>
      </p:sp>
      <p:sp>
        <p:nvSpPr>
          <p:cNvPr id="51203" name="文本占位符 9218"/>
          <p:cNvSpPr>
            <a:spLocks noGrp="1" noChangeArrowheads="1"/>
          </p:cNvSpPr>
          <p:nvPr>
            <p:ph idx="4294967295"/>
          </p:nvPr>
        </p:nvSpPr>
        <p:spPr bwMode="auto">
          <a:xfrm>
            <a:off x="34925" y="2205038"/>
            <a:ext cx="9109075" cy="33115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1.了解庄子及其作品与思想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2.掌握文言词语的含义，结合课下注释和上下文理解文章内容。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3.把握文章的寓意。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02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836613"/>
            <a:ext cx="82296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800" b="1"/>
              <a:t>二、互助释疑</a:t>
            </a:r>
            <a:endParaRPr lang="zh-CN" altLang="en-US" sz="4800" b="1"/>
          </a:p>
        </p:txBody>
      </p:sp>
      <p:sp>
        <p:nvSpPr>
          <p:cNvPr id="10243" name="文本占位符 10242"/>
          <p:cNvSpPr>
            <a:spLocks noGrp="1" noChangeArrowheads="1"/>
          </p:cNvSpPr>
          <p:nvPr>
            <p:ph idx="4294967295"/>
          </p:nvPr>
        </p:nvSpPr>
        <p:spPr bwMode="auto">
          <a:xfrm>
            <a:off x="-36513" y="2133600"/>
            <a:ext cx="8785226" cy="2835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1905" indent="-344805">
              <a:buFontTx/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   </a:t>
            </a:r>
            <a:endParaRPr lang="zh-CN" altLang="en-US" sz="3600" b="1">
              <a:solidFill>
                <a:schemeClr val="accent2"/>
              </a:solidFill>
            </a:endParaRPr>
          </a:p>
          <a:p>
            <a:pPr marL="1905" indent="-344805">
              <a:buFontTx/>
              <a:buNone/>
            </a:pPr>
            <a:r>
              <a:rPr lang="zh-CN" altLang="en-US" b="1">
                <a:solidFill>
                  <a:schemeClr val="accent2"/>
                </a:solidFill>
              </a:rPr>
              <a:t>        </a:t>
            </a:r>
            <a:endParaRPr lang="zh-CN" altLang="en-US" b="1">
              <a:solidFill>
                <a:schemeClr val="accent2"/>
              </a:solidFill>
            </a:endParaRPr>
          </a:p>
          <a:p>
            <a:pPr marL="1905" indent="-344805">
              <a:buFontTx/>
              <a:buNone/>
            </a:pPr>
            <a:r>
              <a:rPr lang="zh-CN" altLang="en-US" b="1">
                <a:solidFill>
                  <a:schemeClr val="accent2"/>
                </a:solidFill>
              </a:rPr>
              <a:t>               </a:t>
            </a:r>
            <a:r>
              <a:rPr lang="zh-CN" altLang="en-US" sz="3600" b="1">
                <a:solidFill>
                  <a:schemeClr val="accent2"/>
                </a:solidFill>
              </a:rPr>
              <a:t>同桌互助、小组合作，展示成果。</a:t>
            </a:r>
            <a:endParaRPr lang="zh-CN" alt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24300" y="1773238"/>
            <a:ext cx="5040313" cy="4535487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庄子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（前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369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－前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286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战国时期哲学家，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的代表人物。姓庄名周，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字子休，宋国蒙（今河南商丘东北）人。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代表作品为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，名篇有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逍遥游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齐物论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等，庄子主张“天人合一”和“清静无为”。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1" name="AutoShape 5"/>
          <p:cNvSpPr>
            <a:spLocks noChangeArrowheads="1"/>
          </p:cNvSpPr>
          <p:nvPr/>
        </p:nvSpPr>
        <p:spPr bwMode="auto">
          <a:xfrm>
            <a:off x="2916238" y="620713"/>
            <a:ext cx="2520950" cy="1143000"/>
          </a:xfrm>
          <a:prstGeom prst="horizontalScroll">
            <a:avLst>
              <a:gd name="adj" fmla="val 12500"/>
            </a:avLst>
          </a:prstGeom>
          <a:solidFill>
            <a:srgbClr val="6600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6600CC"/>
              </a:solidFill>
            </a:endParaRPr>
          </a:p>
        </p:txBody>
      </p:sp>
      <p:pic>
        <p:nvPicPr>
          <p:cNvPr id="53252" name="图片 7" descr="未命名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313" y="1844675"/>
            <a:ext cx="3286125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3132138" y="908050"/>
            <a:ext cx="35290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a typeface="华文行楷" panose="02010800040101010101" pitchFamily="2" charset="-122"/>
              </a:rPr>
              <a:t>作家作品</a:t>
            </a:r>
            <a:endParaRPr lang="zh-CN" altLang="en-US" sz="3600" b="1">
              <a:solidFill>
                <a:schemeClr val="bg1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ip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228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404813"/>
            <a:ext cx="8229600" cy="922337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en-US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庄子</a:t>
            </a:r>
            <a:r>
              <a:rPr lang="en-US" sz="2800" b="1">
                <a:solidFill>
                  <a:srgbClr val="FF0000"/>
                </a:solidFill>
              </a:rPr>
              <a:t>》</a:t>
            </a:r>
            <a:r>
              <a:rPr lang="zh-CN" altLang="en-US" sz="2800" b="1">
                <a:solidFill>
                  <a:srgbClr val="FF0000"/>
                </a:solidFill>
              </a:rPr>
              <a:t>与</a:t>
            </a:r>
            <a:r>
              <a:rPr lang="en-US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郢人</a:t>
            </a:r>
            <a:r>
              <a:rPr lang="en-US" sz="2800" b="1">
                <a:solidFill>
                  <a:srgbClr val="FF0000"/>
                </a:solidFill>
              </a:rPr>
              <a:t>》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54275" name="文本占位符 12290"/>
          <p:cNvSpPr>
            <a:spLocks noGrp="1" noChangeArrowheads="1"/>
          </p:cNvSpPr>
          <p:nvPr>
            <p:ph idx="4294967295"/>
          </p:nvPr>
        </p:nvSpPr>
        <p:spPr bwMode="auto">
          <a:xfrm>
            <a:off x="396875" y="1412875"/>
            <a:ext cx="8567738" cy="49688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1905" indent="-344805">
              <a:spcBef>
                <a:spcPct val="0"/>
              </a:spcBef>
              <a:buFontTx/>
              <a:buNone/>
            </a:pPr>
            <a:r>
              <a:rPr lang="zh-CN" altLang="en-US" sz="2600"/>
              <a:t>　　</a:t>
            </a:r>
            <a:r>
              <a:rPr lang="zh-CN" altLang="en-US" sz="2600" b="1">
                <a:latin typeface="宋体" panose="02010600030101010101" pitchFamily="2" charset="-122"/>
              </a:rPr>
              <a:t>庄子的思想主要保存于《庄子》一书中。《庄子》共三十三篇，分为“内篇”“外篇”和“杂篇”三个部分（“内篇”七篇，“外篇”十五篇，“杂篇”十一篇）。一般认为“内篇”的七篇文字是庄子所写的，“外篇”的十五篇一般认为是庄子的弟子们所写，或者说是庄子和他的弟子一起合作写成的，它反映的是庄子真实的思想。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1905" indent="-344805">
              <a:spcBef>
                <a:spcPct val="0"/>
              </a:spcBef>
              <a:buFontTx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    《郢人》是《庄子·徐无鬼》这一长篇中的一节。“徐无鬼”是开篇的人名，以人名作为篇名，由十余个不相关的故事组成，并夹带少量的议论。全篇内容很杂，中心不明朗，故事之间也缺乏关联，但多数是倡导无为思想的。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课文所选部分主要写庄子对惠子的怀念。</a:t>
            </a:r>
            <a:endParaRPr lang="zh-CN" altLang="en-US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266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388" y="47625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</a:rPr>
              <a:t>解释词语</a:t>
            </a:r>
            <a:endParaRPr lang="zh-CN" altLang="en-US" b="1" i="1">
              <a:solidFill>
                <a:srgbClr val="FF0000"/>
              </a:solidFill>
            </a:endParaRPr>
          </a:p>
        </p:txBody>
      </p:sp>
      <p:sp>
        <p:nvSpPr>
          <p:cNvPr id="26627" name="内容占位符 26626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4114800" cy="4525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顾</a:t>
            </a:r>
            <a:r>
              <a:rPr lang="zh-CN" altLang="en-US" b="1"/>
              <a:t>谓从者曰   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郢人垩</a:t>
            </a:r>
            <a:r>
              <a:rPr lang="zh-CN" altLang="en-US" b="1">
                <a:solidFill>
                  <a:srgbClr val="FF0000"/>
                </a:solidFill>
              </a:rPr>
              <a:t>漫</a:t>
            </a:r>
            <a:r>
              <a:rPr lang="zh-CN" altLang="en-US" b="1"/>
              <a:t>其鼻端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使匠石</a:t>
            </a:r>
            <a:r>
              <a:rPr lang="zh-CN" altLang="en-US" b="1">
                <a:solidFill>
                  <a:srgbClr val="FF0000"/>
                </a:solidFill>
              </a:rPr>
              <a:t>斫</a:t>
            </a:r>
            <a:r>
              <a:rPr lang="zh-CN" altLang="en-US" b="1"/>
              <a:t>之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听</a:t>
            </a:r>
            <a:r>
              <a:rPr lang="zh-CN" altLang="en-US" b="1"/>
              <a:t>而斫之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尝试</a:t>
            </a:r>
            <a:r>
              <a:rPr lang="zh-CN" altLang="en-US" b="1"/>
              <a:t>为寡人为之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臣则</a:t>
            </a:r>
            <a:r>
              <a:rPr lang="zh-CN" altLang="en-US" b="1">
                <a:solidFill>
                  <a:srgbClr val="FF0000"/>
                </a:solidFill>
              </a:rPr>
              <a:t>尝</a:t>
            </a:r>
            <a:r>
              <a:rPr lang="zh-CN" altLang="en-US" b="1"/>
              <a:t>能斫之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臣之</a:t>
            </a:r>
            <a:r>
              <a:rPr lang="zh-CN" altLang="en-US" b="1">
                <a:solidFill>
                  <a:srgbClr val="FF0000"/>
                </a:solidFill>
              </a:rPr>
              <a:t>质</a:t>
            </a:r>
            <a:r>
              <a:rPr lang="zh-CN" altLang="en-US" b="1"/>
              <a:t>死久矣</a:t>
            </a:r>
            <a:endParaRPr lang="zh-CN" altLang="en-US" b="1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吾</a:t>
            </a:r>
            <a:r>
              <a:rPr lang="zh-CN" altLang="en-US" b="1">
                <a:solidFill>
                  <a:srgbClr val="FF0000"/>
                </a:solidFill>
              </a:rPr>
              <a:t>无以</a:t>
            </a:r>
            <a:r>
              <a:rPr lang="zh-CN" altLang="en-US" b="1"/>
              <a:t>为质矣</a:t>
            </a:r>
            <a:endParaRPr lang="zh-CN" altLang="en-US" b="1"/>
          </a:p>
        </p:txBody>
      </p:sp>
      <p:sp>
        <p:nvSpPr>
          <p:cNvPr id="55300" name="文本框 26627"/>
          <p:cNvSpPr txBox="1">
            <a:spLocks noChangeArrowheads="1"/>
          </p:cNvSpPr>
          <p:nvPr/>
        </p:nvSpPr>
        <p:spPr bwMode="auto">
          <a:xfrm>
            <a:off x="3851275" y="162877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4984750" y="1503363"/>
            <a:ext cx="1250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回头看</a:t>
            </a:r>
            <a:endParaRPr lang="zh-CN" altLang="en-US" sz="2800" b="1"/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4984750" y="2100263"/>
            <a:ext cx="2317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通“墁”，涂抹</a:t>
            </a:r>
            <a:endParaRPr lang="zh-CN" altLang="en-US" sz="2800" b="1"/>
          </a:p>
        </p:txBody>
      </p:sp>
      <p:sp>
        <p:nvSpPr>
          <p:cNvPr id="26632" name="文本框 26631"/>
          <p:cNvSpPr txBox="1">
            <a:spLocks noChangeArrowheads="1"/>
          </p:cNvSpPr>
          <p:nvPr/>
        </p:nvSpPr>
        <p:spPr bwMode="auto">
          <a:xfrm>
            <a:off x="5127625" y="2584450"/>
            <a:ext cx="12509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砍、削</a:t>
            </a:r>
            <a:endParaRPr lang="zh-CN" altLang="en-US" sz="2800" b="1"/>
          </a:p>
        </p:txBody>
      </p:sp>
      <p:sp>
        <p:nvSpPr>
          <p:cNvPr id="26633" name="文本框 26632"/>
          <p:cNvSpPr txBox="1">
            <a:spLocks noChangeArrowheads="1"/>
          </p:cNvSpPr>
          <p:nvPr/>
        </p:nvSpPr>
        <p:spPr bwMode="auto">
          <a:xfrm>
            <a:off x="4932363" y="3154363"/>
            <a:ext cx="1962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听信、听任</a:t>
            </a:r>
            <a:endParaRPr lang="zh-CN" altLang="en-US" sz="2800" b="1"/>
          </a:p>
        </p:txBody>
      </p:sp>
      <p:sp>
        <p:nvSpPr>
          <p:cNvPr id="26634" name="文本框 26633"/>
          <p:cNvSpPr txBox="1">
            <a:spLocks noChangeArrowheads="1"/>
          </p:cNvSpPr>
          <p:nvPr/>
        </p:nvSpPr>
        <p:spPr bwMode="auto">
          <a:xfrm>
            <a:off x="5056188" y="3663950"/>
            <a:ext cx="895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试验</a:t>
            </a:r>
            <a:endParaRPr lang="zh-CN" altLang="en-US" sz="2800" b="1"/>
          </a:p>
        </p:txBody>
      </p:sp>
      <p:sp>
        <p:nvSpPr>
          <p:cNvPr id="26635" name="文本框 26634"/>
          <p:cNvSpPr txBox="1">
            <a:spLocks noChangeArrowheads="1"/>
          </p:cNvSpPr>
          <p:nvPr/>
        </p:nvSpPr>
        <p:spPr bwMode="auto">
          <a:xfrm>
            <a:off x="5076825" y="4235450"/>
            <a:ext cx="895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曾经</a:t>
            </a:r>
            <a:endParaRPr lang="zh-CN" altLang="en-US" sz="2800" b="1"/>
          </a:p>
        </p:txBody>
      </p:sp>
      <p:sp>
        <p:nvSpPr>
          <p:cNvPr id="26636" name="文本框 26635"/>
          <p:cNvSpPr txBox="1">
            <a:spLocks noChangeArrowheads="1"/>
          </p:cNvSpPr>
          <p:nvPr/>
        </p:nvSpPr>
        <p:spPr bwMode="auto">
          <a:xfrm>
            <a:off x="5076825" y="4724400"/>
            <a:ext cx="1962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对象、搭档</a:t>
            </a:r>
            <a:endParaRPr lang="zh-CN" altLang="en-US" sz="2800" b="1"/>
          </a:p>
        </p:txBody>
      </p:sp>
      <p:sp>
        <p:nvSpPr>
          <p:cNvPr id="26637" name="文本框 26636"/>
          <p:cNvSpPr txBox="1">
            <a:spLocks noChangeArrowheads="1"/>
          </p:cNvSpPr>
          <p:nvPr/>
        </p:nvSpPr>
        <p:spPr bwMode="auto">
          <a:xfrm>
            <a:off x="5148263" y="5300663"/>
            <a:ext cx="2317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没有用来</a:t>
            </a:r>
            <a:r>
              <a:rPr lang="en-US" altLang="zh-CN" sz="2800" b="1"/>
              <a:t>……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627">
                                            <p:txEl>
                                              <p:charRg st="5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5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27">
                                            <p:txEl>
                                              <p:charRg st="57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6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925" y="4292600"/>
            <a:ext cx="5480050" cy="73025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en-US" sz="2400">
                <a:latin typeface="宋体" panose="02010600030101010101" pitchFamily="2" charset="-122"/>
              </a:rPr>
              <a:t>3</a:t>
            </a:r>
            <a:r>
              <a:rPr lang="en-US" altLang="zh-CN" sz="2400">
                <a:latin typeface="宋体" panose="02010600030101010101" pitchFamily="2" charset="-122"/>
              </a:rPr>
              <a:t>.</a:t>
            </a:r>
            <a:r>
              <a:rPr lang="zh-CN" altLang="en-US" sz="2400">
                <a:latin typeface="宋体" panose="02010600030101010101" pitchFamily="2" charset="-122"/>
              </a:rPr>
              <a:t>匠石为什么不愿为宋元君尝试？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6323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341438"/>
            <a:ext cx="8229600" cy="554037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2"/>
                </a:solidFill>
                <a:latin typeface="宋体" panose="02010600030101010101" pitchFamily="2" charset="-122"/>
              </a:rPr>
              <a:t>1.从哪些语句可以看出匠石和郢人非常的默契和互相信任？</a:t>
            </a: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sz="240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56324" name="内容占位符 2"/>
          <p:cNvSpPr txBox="1">
            <a:spLocks noChangeArrowheads="1"/>
          </p:cNvSpPr>
          <p:nvPr/>
        </p:nvSpPr>
        <p:spPr bwMode="auto">
          <a:xfrm>
            <a:off x="230188" y="2860675"/>
            <a:ext cx="8229600" cy="1360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/>
            <a:r>
              <a:rPr lang="en-US" sz="240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为什么匠石和郢人能这样的默契和互相信任？</a:t>
            </a:r>
            <a:endParaRPr 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342900" indent="-342900" algn="ctr" eaLnBrk="0" hangingPunct="0"/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538163" y="2060575"/>
            <a:ext cx="83200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匠石 运斤成风，听而斫之，尽垩而鼻不伤。郢人立不失容。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611188" y="3573463"/>
            <a:ext cx="83200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相互了解对方与信任对方，是一对知音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439" name="Text Box 4"/>
          <p:cNvSpPr txBox="1">
            <a:spLocks noChangeArrowheads="1"/>
          </p:cNvSpPr>
          <p:nvPr/>
        </p:nvSpPr>
        <p:spPr bwMode="auto">
          <a:xfrm>
            <a:off x="611188" y="5086350"/>
            <a:ext cx="8320087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匠石并不了解与信任宋元君，（即使宋元君相信匠石的技术，匠石也不能确信宋元君在大斧砍到时会不会惊慌）他们并不是一对知音。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6328" name="矩形 18439"/>
          <p:cNvSpPr>
            <a:spLocks noChangeArrowheads="1"/>
          </p:cNvSpPr>
          <p:nvPr/>
        </p:nvSpPr>
        <p:spPr bwMode="auto">
          <a:xfrm>
            <a:off x="2916238" y="476250"/>
            <a:ext cx="353536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</a:rPr>
              <a:t>三、合作探究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19457" descr="000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692150"/>
            <a:ext cx="77406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611188" y="2060575"/>
            <a:ext cx="108108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郢人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7348" name="文本框 19459"/>
          <p:cNvSpPr txBox="1">
            <a:spLocks noChangeArrowheads="1"/>
          </p:cNvSpPr>
          <p:nvPr/>
        </p:nvSpPr>
        <p:spPr bwMode="auto">
          <a:xfrm>
            <a:off x="1073150" y="1700213"/>
            <a:ext cx="458788" cy="172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9461" name="直接连接符 19460"/>
          <p:cNvSpPr>
            <a:spLocks noChangeShapeType="1"/>
          </p:cNvSpPr>
          <p:nvPr/>
        </p:nvSpPr>
        <p:spPr bwMode="auto">
          <a:xfrm flipV="1">
            <a:off x="1331913" y="1773238"/>
            <a:ext cx="64770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直接连接符 19461"/>
          <p:cNvSpPr>
            <a:spLocks noChangeShapeType="1"/>
          </p:cNvSpPr>
          <p:nvPr/>
        </p:nvSpPr>
        <p:spPr bwMode="auto">
          <a:xfrm>
            <a:off x="1331913" y="2708275"/>
            <a:ext cx="719137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文本框 19462"/>
          <p:cNvSpPr txBox="1">
            <a:spLocks noChangeArrowheads="1"/>
          </p:cNvSpPr>
          <p:nvPr/>
        </p:nvSpPr>
        <p:spPr bwMode="auto">
          <a:xfrm>
            <a:off x="1979613" y="1700213"/>
            <a:ext cx="50403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匠人运斤成风，郢人立不失容</a:t>
            </a:r>
            <a:endParaRPr lang="zh-CN" altLang="en-US" sz="2800" b="1"/>
          </a:p>
        </p:txBody>
      </p:sp>
      <p:sp>
        <p:nvSpPr>
          <p:cNvPr id="19464" name="文本框 19463"/>
          <p:cNvSpPr txBox="1">
            <a:spLocks noChangeArrowheads="1"/>
          </p:cNvSpPr>
          <p:nvPr/>
        </p:nvSpPr>
        <p:spPr bwMode="auto">
          <a:xfrm>
            <a:off x="1979613" y="3068638"/>
            <a:ext cx="547211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郢人死后，匠石无以为质，无与言之</a:t>
            </a:r>
            <a:endParaRPr lang="zh-CN" altLang="en-US" sz="2800" b="1"/>
          </a:p>
        </p:txBody>
      </p:sp>
      <p:sp>
        <p:nvSpPr>
          <p:cNvPr id="19465" name="直接连接符 19464"/>
          <p:cNvSpPr>
            <a:spLocks noChangeShapeType="1"/>
          </p:cNvSpPr>
          <p:nvPr/>
        </p:nvSpPr>
        <p:spPr bwMode="auto">
          <a:xfrm>
            <a:off x="7092950" y="1628775"/>
            <a:ext cx="0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文本框 19465"/>
          <p:cNvSpPr txBox="1">
            <a:spLocks noChangeArrowheads="1"/>
          </p:cNvSpPr>
          <p:nvPr/>
        </p:nvSpPr>
        <p:spPr bwMode="auto">
          <a:xfrm>
            <a:off x="7235825" y="1557338"/>
            <a:ext cx="792163" cy="223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知己难遇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57355" name="图片 19466" descr="16_1354068838_midd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149725"/>
            <a:ext cx="248443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3" grpId="0"/>
      <p:bldP spid="19464" grpId="0"/>
      <p:bldP spid="194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225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b="1"/>
              <a:t>巩固反馈</a:t>
            </a:r>
            <a:endParaRPr lang="zh-CN" altLang="en-US" b="1"/>
          </a:p>
        </p:txBody>
      </p:sp>
      <p:sp>
        <p:nvSpPr>
          <p:cNvPr id="58371" name="文本占位符 22530"/>
          <p:cNvSpPr>
            <a:spLocks noGrp="1" noChangeArrowheads="1"/>
          </p:cNvSpPr>
          <p:nvPr>
            <p:ph idx="4294967295"/>
          </p:nvPr>
        </p:nvSpPr>
        <p:spPr bwMode="auto">
          <a:xfrm>
            <a:off x="36513" y="1196975"/>
            <a:ext cx="9072562" cy="45275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给下列加点字注音。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郢人（ ）  斫之（ ）    垩漫（ ）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  蝇翼（ ）  寡人（ ）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按下列词语的意思，从《郢人》一文中分别找出相对应的古汉语单音词。 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（1）经过（  ）       （2）回头看（  ）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（3）对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说（  ）（4）翅膀（  ） 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（5）曾经（  ）       （6）听任（  ） 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（7）神色（  ）       （8）对象（  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252413" y="5445125"/>
            <a:ext cx="9007475" cy="86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6600CC"/>
                </a:solidFill>
                <a:latin typeface="宋体" panose="02010600030101010101" pitchFamily="2" charset="-122"/>
              </a:rPr>
              <a:t>答案：</a:t>
            </a: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6600CC"/>
                </a:solidFill>
                <a:latin typeface="宋体" panose="02010600030101010101" pitchFamily="2" charset="-122"/>
              </a:rPr>
              <a:t>．</a:t>
            </a: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yǐng   zhu</a:t>
            </a:r>
            <a:r>
              <a:rPr lang="en-US" altLang="zh-CN" sz="2800" b="1">
                <a:solidFill>
                  <a:srgbClr val="6600CC"/>
                </a:solidFill>
                <a:latin typeface="黑体" panose="02010600030101010101" charset="-122"/>
              </a:rPr>
              <a:t>ó</a:t>
            </a: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6600CC"/>
                </a:solidFill>
                <a:latin typeface="黑体" panose="02010600030101010101" charset="-122"/>
              </a:rPr>
              <a:t>è</a:t>
            </a: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    y</a:t>
            </a:r>
            <a:r>
              <a:rPr lang="en-US" altLang="zh-CN" sz="2800" b="1">
                <a:solidFill>
                  <a:srgbClr val="6600CC"/>
                </a:solidFill>
                <a:latin typeface="黑体" panose="02010600030101010101" charset="-122"/>
              </a:rPr>
              <a:t>ì</a:t>
            </a: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    guǎ    </a:t>
            </a:r>
            <a:endParaRPr lang="en-US" altLang="zh-CN" sz="2800" b="1">
              <a:solidFill>
                <a:srgbClr val="6600CC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6600CC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6600CC"/>
                </a:solidFill>
                <a:latin typeface="宋体" panose="02010600030101010101" pitchFamily="2" charset="-122"/>
              </a:rPr>
              <a:t>．过    顾    言    翼     尝     听    容    质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49153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364537" cy="1427163"/>
          </a:xfrm>
        </p:spPr>
        <p:txBody>
          <a:bodyPr/>
          <a:lstStyle/>
          <a:p>
            <a:pPr algn="l"/>
            <a:r>
              <a:rPr lang="zh-CN" altLang="en-US" sz="2400" smtClean="0"/>
              <a:t> </a:t>
            </a:r>
            <a:r>
              <a:rPr lang="zh-CN" altLang="en-US" sz="2800" b="1" smtClean="0">
                <a:solidFill>
                  <a:srgbClr val="0000FF"/>
                </a:solidFill>
              </a:rPr>
              <a:t>千百年来，有许多文人墨客也写下了许多关于友情的名言佳句，我们一起来读一读。</a:t>
            </a:r>
            <a:endParaRPr lang="zh-CN" altLang="en-US" sz="2800" b="1" smtClean="0">
              <a:solidFill>
                <a:srgbClr val="0000FF"/>
              </a:solidFill>
            </a:endParaRPr>
          </a:p>
        </p:txBody>
      </p:sp>
      <p:sp>
        <p:nvSpPr>
          <p:cNvPr id="34818" name="文本占位符 49154"/>
          <p:cNvSpPr>
            <a:spLocks noGrp="1" noChangeArrowheads="1"/>
          </p:cNvSpPr>
          <p:nvPr>
            <p:ph idx="1"/>
          </p:nvPr>
        </p:nvSpPr>
        <p:spPr>
          <a:xfrm>
            <a:off x="107950" y="2278063"/>
            <a:ext cx="8642350" cy="4103687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海内存知已，天涯若比邻（唐</a:t>
            </a:r>
            <a:r>
              <a:rPr 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王勃）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劝君更尽一杯酒，西出阳关无故人。（唐 </a:t>
            </a:r>
            <a:r>
              <a:rPr lang="zh-CN" alt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王维）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桃花潭水深千尺，不及汪伦送我情。（唐 </a:t>
            </a:r>
            <a:r>
              <a:rPr lang="zh-CN" alt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李白）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莫愁前路无知己，天下谁人不识君。</a:t>
            </a:r>
            <a:r>
              <a:rPr 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唐 </a:t>
            </a:r>
            <a:r>
              <a:rPr lang="zh-CN" alt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高适</a:t>
            </a:r>
            <a:r>
              <a:rPr 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人生所贵在知已，四海相逢骨肉亲（唐</a:t>
            </a:r>
            <a:r>
              <a:rPr 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李贺）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平生知心者，屈指能几人？（唐</a:t>
            </a:r>
            <a:r>
              <a:rPr lang="en-US" b="1" smtClean="0">
                <a:solidFill>
                  <a:srgbClr val="FF0000"/>
                </a:solidFill>
                <a:latin typeface="黑体" panose="02010600030101010101" charset="-122"/>
              </a:rPr>
              <a:t>·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白居易）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58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03350" y="549275"/>
            <a:ext cx="6230938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文学常识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6386" name="文本占位符 35842"/>
          <p:cNvSpPr>
            <a:spLocks noGrp="1" noChangeArrowheads="1"/>
          </p:cNvSpPr>
          <p:nvPr>
            <p:ph idx="4294967295"/>
          </p:nvPr>
        </p:nvSpPr>
        <p:spPr bwMode="auto">
          <a:xfrm>
            <a:off x="468313" y="1485900"/>
            <a:ext cx="8339137" cy="4525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</a:rPr>
              <a:t>列子，名列御寇，战国前期思想家，是老子和庄子之外的又一位道家思想代表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人物，著有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列子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，其中的名篇有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愚公移山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夸父追日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杞人忧天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等。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图片 1" descr="列子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313" y="3357563"/>
            <a:ext cx="243363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2" descr="《列子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250" y="3213100"/>
            <a:ext cx="23241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778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620713"/>
            <a:ext cx="82296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字 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7410" name="文本占位符 77826"/>
          <p:cNvSpPr>
            <a:spLocks noGrp="1" noChangeArrowheads="1"/>
          </p:cNvSpPr>
          <p:nvPr>
            <p:ph idx="4294967295"/>
          </p:nvPr>
        </p:nvSpPr>
        <p:spPr bwMode="auto">
          <a:xfrm>
            <a:off x="2339975" y="1989138"/>
            <a:ext cx="4621213" cy="36004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</a:rPr>
              <a:t>卒</a:t>
            </a:r>
            <a:r>
              <a:rPr lang="en-US" altLang="zh-CN" b="1">
                <a:latin typeface="宋体" panose="02010600030101010101" pitchFamily="2" charset="-122"/>
              </a:rPr>
              <a:t>c</a:t>
            </a:r>
            <a:r>
              <a:rPr lang="en-US" altLang="zh-CN" b="1">
                <a:latin typeface="黑体" panose="02010600030101010101" charset="-122"/>
              </a:rPr>
              <a:t>ù</a:t>
            </a:r>
            <a:r>
              <a:rPr lang="zh-CN" altLang="en-US" b="1">
                <a:latin typeface="宋体" panose="02010600030101010101" pitchFamily="2" charset="-122"/>
              </a:rPr>
              <a:t>：通</a:t>
            </a:r>
            <a:r>
              <a:rPr lang="zh-CN" altLang="en-US" b="1">
                <a:latin typeface="黑体" panose="02010600030101010101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</a:rPr>
              <a:t>猝</a:t>
            </a:r>
            <a:r>
              <a:rPr lang="zh-CN" altLang="en-US" b="1">
                <a:latin typeface="黑体" panose="02010600030101010101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</a:rPr>
              <a:t>突然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</a:rPr>
              <a:t>霖</a:t>
            </a:r>
            <a:r>
              <a:rPr lang="en-US" altLang="zh-CN" b="1">
                <a:latin typeface="宋体" panose="02010600030101010101" pitchFamily="2" charset="-122"/>
              </a:rPr>
              <a:t>l</a:t>
            </a:r>
            <a:r>
              <a:rPr lang="en-US" altLang="zh-CN" b="1">
                <a:latin typeface="黑体" panose="02010600030101010101" charset="-122"/>
              </a:rPr>
              <a:t>í</a:t>
            </a:r>
            <a:r>
              <a:rPr lang="en-US" altLang="zh-CN" b="1">
                <a:latin typeface="宋体" panose="02010600030101010101" pitchFamily="2" charset="-122"/>
              </a:rPr>
              <a:t>n</a:t>
            </a:r>
            <a:r>
              <a:rPr lang="zh-CN" altLang="en-US" b="1">
                <a:latin typeface="宋体" panose="02010600030101010101" pitchFamily="2" charset="-122"/>
              </a:rPr>
              <a:t>：连绵大雨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</a:rPr>
              <a:t>辄</a:t>
            </a:r>
            <a:r>
              <a:rPr lang="en-US" altLang="zh-CN" b="1">
                <a:latin typeface="宋体" panose="02010600030101010101" pitchFamily="2" charset="-122"/>
              </a:rPr>
              <a:t>zh</a:t>
            </a:r>
            <a:r>
              <a:rPr lang="en-US" altLang="zh-CN" b="1">
                <a:latin typeface="黑体" panose="02010600030101010101" charset="-122"/>
              </a:rPr>
              <a:t>é</a:t>
            </a:r>
            <a:r>
              <a:rPr lang="zh-CN" altLang="en-US" b="1">
                <a:latin typeface="宋体" panose="02010600030101010101" pitchFamily="2" charset="-122"/>
              </a:rPr>
              <a:t>：总是，就</a:t>
            </a:r>
            <a:endParaRPr lang="zh-CN" altLang="en-US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矩形 33796"/>
          <p:cNvSpPr>
            <a:spLocks noChangeArrowheads="1"/>
          </p:cNvSpPr>
          <p:nvPr/>
        </p:nvSpPr>
        <p:spPr bwMode="auto">
          <a:xfrm>
            <a:off x="179388" y="1123950"/>
            <a:ext cx="8640762" cy="499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伯牙善鼓琴，钟子期善听。伯牙鼓琴，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志在登高山。钟子期曰：“善哉，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峨峨兮若泰山！”志在流水，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钟子期曰 ：“善哉，洋洋兮若江河！”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8" name="矩形 33797"/>
          <p:cNvSpPr>
            <a:spLocks noChangeArrowheads="1"/>
          </p:cNvSpPr>
          <p:nvPr/>
        </p:nvSpPr>
        <p:spPr bwMode="auto">
          <a:xfrm>
            <a:off x="107950" y="1700213"/>
            <a:ext cx="7294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伯牙擅长弹琴，钟子期善于倾听。伯牙弹琴，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799" name="矩形 33798"/>
          <p:cNvSpPr>
            <a:spLocks noChangeArrowheads="1"/>
          </p:cNvSpPr>
          <p:nvPr/>
        </p:nvSpPr>
        <p:spPr bwMode="auto">
          <a:xfrm>
            <a:off x="250825" y="3067050"/>
            <a:ext cx="82819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心里想着高山， 钟子期说：“好啊！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800" name="矩形 33799"/>
          <p:cNvSpPr>
            <a:spLocks noChangeArrowheads="1"/>
          </p:cNvSpPr>
          <p:nvPr/>
        </p:nvSpPr>
        <p:spPr bwMode="auto">
          <a:xfrm>
            <a:off x="323850" y="4292600"/>
            <a:ext cx="6938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雄伟庄重的样子像泰山！”心里想着流水，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801" name="矩形 33800"/>
          <p:cNvSpPr>
            <a:spLocks noChangeArrowheads="1"/>
          </p:cNvSpPr>
          <p:nvPr/>
        </p:nvSpPr>
        <p:spPr bwMode="auto">
          <a:xfrm>
            <a:off x="323850" y="5775325"/>
            <a:ext cx="6938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钟子期说：“好啊！宽广的样子像江河！”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8" name="文本框 1"/>
          <p:cNvSpPr txBox="1">
            <a:spLocks noChangeArrowheads="1"/>
          </p:cNvSpPr>
          <p:nvPr/>
        </p:nvSpPr>
        <p:spPr bwMode="auto">
          <a:xfrm>
            <a:off x="3060700" y="476250"/>
            <a:ext cx="22145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文章翻译</a:t>
            </a:r>
            <a:endParaRPr lang="zh-CN" altLang="en-US" sz="40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9" grpId="0"/>
      <p:bldP spid="33800" grpId="0"/>
      <p:bldP spid="338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矩形 34819"/>
          <p:cNvSpPr>
            <a:spLocks noChangeArrowheads="1"/>
          </p:cNvSpPr>
          <p:nvPr/>
        </p:nvSpPr>
        <p:spPr bwMode="auto">
          <a:xfrm>
            <a:off x="0" y="860425"/>
            <a:ext cx="8496300" cy="5297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伯牙所念，钟子期必得之。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伯牙游于泰山之阴，卒逢暴雨，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止于岩下，心悲，乃援琴而鼓之。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初为霖雨之操，更造崩山之音。 </a:t>
            </a:r>
            <a:endParaRPr lang="en-US" altLang="zh-CN" sz="2800" b="1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4821" name="矩形 34820"/>
          <p:cNvSpPr>
            <a:spLocks noChangeArrowheads="1"/>
          </p:cNvSpPr>
          <p:nvPr/>
        </p:nvSpPr>
        <p:spPr bwMode="auto">
          <a:xfrm>
            <a:off x="0" y="1524000"/>
            <a:ext cx="49831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伯牙所想的，钟子期都能领会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2" name="矩形 34821"/>
          <p:cNvSpPr>
            <a:spLocks noChangeArrowheads="1"/>
          </p:cNvSpPr>
          <p:nvPr/>
        </p:nvSpPr>
        <p:spPr bwMode="auto">
          <a:xfrm>
            <a:off x="0" y="2779713"/>
            <a:ext cx="65833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伯牙在泰山的北面游览，突然遇到暴雨，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3" name="矩形 34822"/>
          <p:cNvSpPr>
            <a:spLocks noChangeArrowheads="1"/>
          </p:cNvSpPr>
          <p:nvPr/>
        </p:nvSpPr>
        <p:spPr bwMode="auto">
          <a:xfrm>
            <a:off x="0" y="4075113"/>
            <a:ext cx="80057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在岩石边停下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心里伤感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于是取过琴而弹了起来。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4" name="矩形 34823"/>
          <p:cNvSpPr>
            <a:spLocks noChangeArrowheads="1"/>
          </p:cNvSpPr>
          <p:nvPr/>
        </p:nvSpPr>
        <p:spPr bwMode="auto">
          <a:xfrm>
            <a:off x="34925" y="5516563"/>
            <a:ext cx="7296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起先是连绵大雨的曲子，再作出崩山的声音。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3" grpId="0"/>
      <p:bldP spid="348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179388" y="476250"/>
            <a:ext cx="8964612" cy="576103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曲每奏，钟子期辄穷其趣。      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伯牙乃舍琴而叹曰：“善哉，善哉！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子之听夫志，想象犹吾心也。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吾于何逃声哉？”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79388" y="1268413"/>
            <a:ext cx="88582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每有曲子弹奏，钟子期就能点明它的情趣。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79388" y="2852738"/>
            <a:ext cx="8572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伯牙放下琴感叹地说：“好啊，好啊！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250825" y="5373688"/>
            <a:ext cx="82819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我从哪里让我的琴声逃过你的耳朵呢？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9388" y="4076700"/>
            <a:ext cx="821531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你听琴时所想到的，就像我弹琴时所想到的。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5" grpId="0"/>
      <p:bldP spid="10650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7950" y="1628775"/>
            <a:ext cx="82677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“善”字在文中出现了几次？意思一样吗？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5299" name="内容占位符 55298"/>
          <p:cNvSpPr>
            <a:spLocks noGrp="1" noChangeArrowheads="1"/>
          </p:cNvSpPr>
          <p:nvPr>
            <p:ph idx="4294967295"/>
          </p:nvPr>
        </p:nvSpPr>
        <p:spPr bwMode="auto">
          <a:xfrm>
            <a:off x="468313" y="3068638"/>
            <a:ext cx="8229600" cy="2011362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前面的两个“善”是善于、擅长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后面的四个“善” 表示感叹：好啊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1" name="文本框 1"/>
          <p:cNvSpPr txBox="1">
            <a:spLocks noChangeArrowheads="1"/>
          </p:cNvSpPr>
          <p:nvPr/>
        </p:nvSpPr>
        <p:spPr bwMode="auto">
          <a:xfrm>
            <a:off x="250825" y="692150"/>
            <a:ext cx="2419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合作探究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文本占位符 69634" descr="b58f8c5494eef01f8f71cdcfe0fe9925bc317d57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765175"/>
            <a:ext cx="7164387" cy="53736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绿色清爽钢笔教育ppt模板">
  <a:themeElements>
    <a:clrScheme name="">
      <a:dk1>
        <a:srgbClr val="4D4D4D"/>
      </a:dk1>
      <a:lt1>
        <a:srgbClr val="FFFFFF"/>
      </a:lt1>
      <a:dk2>
        <a:srgbClr val="F2EF62"/>
      </a:dk2>
      <a:lt2>
        <a:srgbClr val="DDDDDD"/>
      </a:lt2>
      <a:accent1>
        <a:srgbClr val="8FAD2F"/>
      </a:accent1>
      <a:accent2>
        <a:srgbClr val="DBE8B2"/>
      </a:accent2>
      <a:accent3>
        <a:srgbClr val="FFFFFF"/>
      </a:accent3>
      <a:accent4>
        <a:srgbClr val="414141"/>
      </a:accent4>
      <a:accent5>
        <a:srgbClr val="C6D3AD"/>
      </a:accent5>
      <a:accent6>
        <a:srgbClr val="C4D09F"/>
      </a:accent6>
      <a:hlink>
        <a:srgbClr val="BAD16F"/>
      </a:hlink>
      <a:folHlink>
        <a:srgbClr val="5078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绿色清爽钢笔教育ppt模板 1">
        <a:dk1>
          <a:srgbClr val="4D4D4D"/>
        </a:dk1>
        <a:lt1>
          <a:srgbClr val="FFFFFF"/>
        </a:lt1>
        <a:dk2>
          <a:srgbClr val="F2EF62"/>
        </a:dk2>
        <a:lt2>
          <a:srgbClr val="DDDDDD"/>
        </a:lt2>
        <a:accent1>
          <a:srgbClr val="8FAD2F"/>
        </a:accent1>
        <a:accent2>
          <a:srgbClr val="DBE8B2"/>
        </a:accent2>
        <a:accent3>
          <a:srgbClr val="FFFFFF"/>
        </a:accent3>
        <a:accent4>
          <a:srgbClr val="404040"/>
        </a:accent4>
        <a:accent5>
          <a:srgbClr val="C6D3AD"/>
        </a:accent5>
        <a:accent6>
          <a:srgbClr val="C6D2A1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清爽钢笔教育ppt模板 2">
        <a:dk1>
          <a:srgbClr val="4D4D4D"/>
        </a:dk1>
        <a:lt1>
          <a:srgbClr val="FFFFFF"/>
        </a:lt1>
        <a:dk2>
          <a:srgbClr val="F4D18A"/>
        </a:dk2>
        <a:lt2>
          <a:srgbClr val="DDDDDD"/>
        </a:lt2>
        <a:accent1>
          <a:srgbClr val="B99633"/>
        </a:accent1>
        <a:accent2>
          <a:srgbClr val="EDE5D1"/>
        </a:accent2>
        <a:accent3>
          <a:srgbClr val="FFFFFF"/>
        </a:accent3>
        <a:accent4>
          <a:srgbClr val="404040"/>
        </a:accent4>
        <a:accent5>
          <a:srgbClr val="D9C9AD"/>
        </a:accent5>
        <a:accent6>
          <a:srgbClr val="D7CFBD"/>
        </a:accent6>
        <a:hlink>
          <a:srgbClr val="DAC896"/>
        </a:hlink>
        <a:folHlink>
          <a:srgbClr val="7761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清爽钢笔教育ppt模板 3">
        <a:dk1>
          <a:srgbClr val="4D4D4D"/>
        </a:dk1>
        <a:lt1>
          <a:srgbClr val="FFFFFF"/>
        </a:lt1>
        <a:dk2>
          <a:srgbClr val="61C2F3"/>
        </a:dk2>
        <a:lt2>
          <a:srgbClr val="DDDDDD"/>
        </a:lt2>
        <a:accent1>
          <a:srgbClr val="5968D7"/>
        </a:accent1>
        <a:accent2>
          <a:srgbClr val="BECDEA"/>
        </a:accent2>
        <a:accent3>
          <a:srgbClr val="FFFFFF"/>
        </a:accent3>
        <a:accent4>
          <a:srgbClr val="404040"/>
        </a:accent4>
        <a:accent5>
          <a:srgbClr val="B5B9E8"/>
        </a:accent5>
        <a:accent6>
          <a:srgbClr val="ACBAD4"/>
        </a:accent6>
        <a:hlink>
          <a:srgbClr val="93A8EB"/>
        </a:hlink>
        <a:folHlink>
          <a:srgbClr val="1300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2403</Words>
  <Application>WPS 演示</Application>
  <PresentationFormat>全屏显示(4:3)</PresentationFormat>
  <Paragraphs>259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Verdana</vt:lpstr>
      <vt:lpstr>微软雅黑</vt:lpstr>
      <vt:lpstr>华文细黑</vt:lpstr>
      <vt:lpstr>黑体</vt:lpstr>
      <vt:lpstr>华文行楷</vt:lpstr>
      <vt:lpstr>绿色清爽钢笔教育ppt模板</vt:lpstr>
      <vt:lpstr>模板</vt:lpstr>
      <vt:lpstr>PowerPoint 演示文稿</vt:lpstr>
      <vt:lpstr>PowerPoint 演示文稿</vt:lpstr>
      <vt:lpstr>文学常识</vt:lpstr>
      <vt:lpstr>字 音</vt:lpstr>
      <vt:lpstr>PowerPoint 演示文稿</vt:lpstr>
      <vt:lpstr>PowerPoint 演示文稿</vt:lpstr>
      <vt:lpstr>PowerPoint 演示文稿</vt:lpstr>
      <vt:lpstr>1.“善”字在文中出现了几次？意思一样吗？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巩固反馈</vt:lpstr>
      <vt:lpstr>PowerPoint 演示文稿</vt:lpstr>
      <vt:lpstr>一、自研自探：</vt:lpstr>
      <vt:lpstr>二、互助释疑</vt:lpstr>
      <vt:lpstr>PowerPoint 演示文稿</vt:lpstr>
      <vt:lpstr>《庄子》与《郢人》</vt:lpstr>
      <vt:lpstr>解释词语</vt:lpstr>
      <vt:lpstr>3.匠石为什么不愿为宋元君尝试？</vt:lpstr>
      <vt:lpstr>PowerPoint 演示文稿</vt:lpstr>
      <vt:lpstr>巩固反馈</vt:lpstr>
      <vt:lpstr> 千百年来，有许多文人墨客也写下了许多关于友情的名言佳句，我们一起来读一读。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88</cp:revision>
  <dcterms:created xsi:type="dcterms:W3CDTF">2006-12-13T07:28:00Z</dcterms:created>
  <dcterms:modified xsi:type="dcterms:W3CDTF">2017-02-05T06:22:50Z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