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0" r:id="rId4"/>
    <p:sldId id="256" r:id="rId5"/>
    <p:sldId id="258" r:id="rId6"/>
    <p:sldId id="259" r:id="rId7"/>
    <p:sldId id="260" r:id="rId8"/>
    <p:sldId id="262" r:id="rId9"/>
    <p:sldId id="261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5&#21333;&#20803;\&#31532;18&#35838;%20&#22312;&#38271;&#27743;&#28304;&#22836;&#21508;&#25289;&#20025;&#20908;\&#31532;&#20108;&#35838;&#26102;\&#38271;&#27743;&#20043;&#27468;.mp3" TargetMode="External"/><Relationship Id="rId2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5&#21333;&#20803;\&#31532;18&#35838;%20&#22312;&#38271;&#27743;&#28304;&#22836;&#21508;&#25289;&#20025;&#20908;\&#31532;&#20108;&#35838;&#26102;\&#38271;&#27743;&#20043;&#27468;.mp3" TargetMode="Externa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285852" y="1643050"/>
            <a:ext cx="6500839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在长江源头各拉丹冬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 bwMode="auto">
          <a:xfrm>
            <a:off x="357158" y="428604"/>
            <a:ext cx="3200400" cy="990600"/>
            <a:chOff x="0" y="0"/>
            <a:chExt cx="2016" cy="624"/>
          </a:xfrm>
        </p:grpSpPr>
        <p:sp>
          <p:nvSpPr>
            <p:cNvPr id="4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重点分析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9" name="云形 8"/>
          <p:cNvSpPr/>
          <p:nvPr/>
        </p:nvSpPr>
        <p:spPr>
          <a:xfrm>
            <a:off x="755576" y="1412776"/>
            <a:ext cx="7632848" cy="4392488"/>
          </a:xfrm>
          <a:prstGeom prst="cloud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zh-CN" altLang="en-US" sz="6600" b="1" dirty="0" smtClean="0">
                <a:latin typeface="+mn-ea"/>
              </a:rPr>
              <a:t>找出文中体现作者情感的句子</a:t>
            </a:r>
            <a:endParaRPr lang="zh-CN" altLang="en-US" sz="6600" b="1" dirty="0"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60040" y="2564904"/>
            <a:ext cx="846043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这里运用了拟人的修辞手法。“造物主”指自然界，“卖弄”本来是一个贬义词，“有意显示，炫耀”的意思，这里是贬义褒用，表达了作者对冰塔林这一长江奇观之一的赞美，同时也讴歌了大自然神奇的创造力。</a:t>
            </a:r>
            <a:endParaRPr lang="zh-CN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86860" y="737409"/>
            <a:ext cx="860562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这一派奇美令人眩晕，造物主在这里尽情卖弄着它的无所不能的创造力。</a:t>
            </a: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214810" y="3000372"/>
            <a:ext cx="4429156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这里运用了夸张的修辞。生动形象地写出了风的持续不断，突出了这里气候寒冷的特点。</a:t>
            </a:r>
            <a:endParaRPr lang="zh-CN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39552" y="642918"/>
            <a:ext cx="8136904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风一刻不停地呼啸，辨不清它何来何往，仿佛自地球形成以来它就在这里川流不息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u=2272730707,1004606021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24197"/>
            <a:ext cx="3857652" cy="3733803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83568" y="2924944"/>
            <a:ext cx="778674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这里运用了拟人的修辞手法。写出了冰塔林的悠久历史，这里歌咏的是大自然的力量，是它们将冰窟装饰成了琼瑶仙境，静穆的晶莹和洁白，流露出对祖国壮丽河山的喜爱之情。</a:t>
            </a:r>
            <a:endParaRPr lang="zh-CN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14348" y="642918"/>
            <a:ext cx="778674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永恒的阳光和风的刻刀，千万年来漫不经心地切割着，雕凿着，缓慢而从不懈怠。</a:t>
            </a: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95536" y="442407"/>
            <a:ext cx="8352928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端详着冰山上纵横的裂纹，环绕冰山的波状皱褶，想象着在漫长的时光里，冰山的前进和后退，冰山的高低消长，这波纹是否就是年轮。</a:t>
            </a: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059082"/>
            <a:ext cx="734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这里写出了冰窟的悠久历史，“前 进”“后退”“高低”“消长”准确地写出了裂纹、皱褶的形成过程，这是否是大自然永恒的杰作？不仅引起作者的思考，同时也引起读者的思考。     </a:t>
            </a:r>
            <a:endParaRPr lang="zh-CN" altLang="en-US" sz="3600" b="1" dirty="0" smtClean="0">
              <a:solidFill>
                <a:srgbClr val="FF0000"/>
              </a:solidFill>
              <a:latin typeface="+mn-ea"/>
            </a:endParaRPr>
          </a:p>
          <a:p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云形 8"/>
          <p:cNvSpPr/>
          <p:nvPr/>
        </p:nvSpPr>
        <p:spPr>
          <a:xfrm>
            <a:off x="1115616" y="1340768"/>
            <a:ext cx="7000924" cy="4000528"/>
          </a:xfrm>
          <a:prstGeom prst="cloud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zh-CN" altLang="en-US" sz="6600" b="1" dirty="0" smtClean="0">
                <a:latin typeface="+mn-ea"/>
              </a:rPr>
              <a:t>分组讨论，分析情感</a:t>
            </a:r>
            <a:endParaRPr lang="zh-CN" altLang="en-US" sz="6600" b="1" dirty="0"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3664" y="980728"/>
            <a:ext cx="8286808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马丽华深情地眷恋着藏北高原这片冻土，在长江源头各拉丹冬雪峰，她忍受着尾椎骨折和高寒缺氧的折磨，欣赏着大自然鬼斧神工般的冰塔林，这种种苦难其实是作者认为人生所能达到的最高峰，是短暂生命交响诗中的华彩乐章。表达了作者细腻丰富的情感。</a:t>
            </a:r>
            <a:endParaRPr lang="zh-CN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云形 8"/>
          <p:cNvSpPr/>
          <p:nvPr/>
        </p:nvSpPr>
        <p:spPr>
          <a:xfrm>
            <a:off x="1043608" y="1196752"/>
            <a:ext cx="7000924" cy="4000528"/>
          </a:xfrm>
          <a:prstGeom prst="cloud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zh-CN" altLang="en-US" sz="6600" b="1" dirty="0" smtClean="0">
                <a:latin typeface="+mn-ea"/>
              </a:rPr>
              <a:t>分析结尾句的含义</a:t>
            </a:r>
            <a:endParaRPr lang="zh-CN" altLang="en-US" sz="6600" b="1" dirty="0">
              <a:latin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1472" y="500042"/>
            <a:ext cx="821537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“坚冰之下”写出了长江水的顽强，“一刻不停”体现的是它的生生不息，“从</a:t>
            </a:r>
            <a:r>
              <a:rPr lang="en-US" altLang="zh-CN" sz="40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”告诉我们的是长江的不畏艰险。</a:t>
            </a:r>
            <a:endParaRPr lang="zh-CN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140968"/>
            <a:ext cx="81027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这句话告诉我们：千百年来长江奔流不息，养育了无数中华儿女，演绎着很多的故事，已成为中华民族的象征，被中国人民称为“中华民族的骄傲”“伟大祖国的象征”。</a:t>
            </a:r>
            <a:endParaRPr lang="zh-CN" altLang="en-US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5536" y="1844824"/>
            <a:ext cx="8358246" cy="4493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 dirty="0" smtClean="0">
                <a:solidFill>
                  <a:srgbClr val="FF0000"/>
                </a:solidFill>
                <a:latin typeface="+mn-ea"/>
              </a:rPr>
              <a:t>这篇文章不仅让人流连在雪域高原的风光、人物、历史、宗教的画屏中，而且也折服在其语言的溪流里。求工处字字珠玉，散漫处如话家常。如此一张一弛的走笔节奏，恰如将闪闪烁烁的满天星斗错落有致地撒在湛蓝的天幕上。当这些宝石般的辞章叮叮咚咚地敲响你的心弦时，你不能不叹服其驾驭语言的功力：“这一派奇美令人眩晕，造物主在这里尽情卖弄着它的无所不能的创造力”“气势磅礴的密云来去匆匆”“千万年来漫不经心地切割着，雕凿着，缓慢而从不懈怠” </a:t>
            </a:r>
            <a:r>
              <a:rPr lang="en-US" altLang="zh-CN" sz="26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600" b="1" dirty="0" smtClean="0">
                <a:solidFill>
                  <a:srgbClr val="FF0000"/>
                </a:solidFill>
                <a:latin typeface="+mn-ea"/>
              </a:rPr>
              <a:t>此类或描或叙或议或抒的华彩句、哲理句、警言句，俯拾皆是，似乎得来全不费工夫。</a:t>
            </a:r>
            <a:endParaRPr lang="zh-CN" sz="26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4" name="Group 24"/>
          <p:cNvGrpSpPr/>
          <p:nvPr/>
        </p:nvGrpSpPr>
        <p:grpSpPr bwMode="auto">
          <a:xfrm>
            <a:off x="-35963" y="142852"/>
            <a:ext cx="4143404" cy="990600"/>
            <a:chOff x="-87" y="0"/>
            <a:chExt cx="2016" cy="624"/>
          </a:xfrm>
        </p:grpSpPr>
        <p:sp>
          <p:nvSpPr>
            <p:cNvPr id="5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" name="Text Box 26"/>
            <p:cNvSpPr txBox="1">
              <a:spLocks noChangeArrowheads="1"/>
            </p:cNvSpPr>
            <p:nvPr/>
          </p:nvSpPr>
          <p:spPr bwMode="auto">
            <a:xfrm>
              <a:off x="-87" y="88"/>
              <a:ext cx="2016" cy="48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归纳艺术特点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39552" y="1340768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1.</a:t>
            </a:r>
            <a:r>
              <a:rPr lang="zh-CN" altLang="en-US" sz="2800" b="1" dirty="0" smtClean="0">
                <a:latin typeface="+mn-ea"/>
              </a:rPr>
              <a:t>语言准确深刻</a:t>
            </a:r>
            <a:endParaRPr lang="zh-CN" altLang="en-US" sz="2800" b="1" dirty="0" smtClean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长江之歌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85720" y="214290"/>
            <a:ext cx="1071570" cy="1071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0958" y="0"/>
            <a:ext cx="16430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长江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3528" y="2060848"/>
            <a:ext cx="8501122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马丽华正是把握了地域上的无与伦比的优势，将藏北风光的神秘面纱一层一层地撩开，引领读者的目光一点一点深入进去，将心之湖镜擦拭得纤尘不染。纯净到极致的蓝天白云，晶莹连绵的冰峰、平坦辽阔的冰河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zh-CN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980728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雪域景色鲜明形象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 bwMode="auto">
          <a:xfrm>
            <a:off x="357158" y="428604"/>
            <a:ext cx="3200400" cy="990600"/>
            <a:chOff x="0" y="0"/>
            <a:chExt cx="2016" cy="624"/>
          </a:xfrm>
        </p:grpSpPr>
        <p:sp>
          <p:nvSpPr>
            <p:cNvPr id="3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课堂小结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67544" y="1844824"/>
            <a:ext cx="814393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这节课我们抓住文中关键句子，分析了作者情感。作者运用了大量的比喻、拟人的修辞手法，在描写景物的同时，生动准确地表达了自己细腻丰富的感情，这是我们写作时需要学习的重点。</a:t>
            </a:r>
            <a:endParaRPr lang="zh-CN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428736"/>
            <a:ext cx="62865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 b="1" dirty="0" smtClean="0">
                <a:solidFill>
                  <a:srgbClr val="7030A0"/>
                </a:solidFill>
                <a:latin typeface="+mj-ea"/>
                <a:ea typeface="+mj-ea"/>
              </a:rPr>
              <a:t>谢谢</a:t>
            </a:r>
            <a:endParaRPr lang="zh-CN" altLang="en-US" sz="220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2000" t="-30000" r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13000" r="-1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1556792"/>
            <a:ext cx="8286808" cy="32380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79350" rIns="0" bIns="7935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latin typeface="+mn-ea"/>
              </a:rPr>
              <a:t>长江，这条横亘千古的巨龙，奔腾不息，气势磅礴，力量无穷，是我们中华民族生生不息的象征。人们赞美长江，因为它是生命的源泉；人们依恋长江，因为它有母亲的情怀。</a:t>
            </a:r>
            <a:endParaRPr lang="zh-CN" altLang="en-US" sz="4000" b="1" dirty="0" smtClean="0">
              <a:latin typeface="+mn-ea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10000" r="-1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5794"/>
            <a:ext cx="86439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在长江源头各拉丹冬</a:t>
            </a:r>
            <a:endParaRPr lang="zh-CN" altLang="en-US" sz="12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WPS 演示</Application>
  <PresentationFormat>全屏显示(4:3)</PresentationFormat>
  <Paragraphs>62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黑体</vt:lpstr>
      <vt:lpstr>隶书</vt:lpstr>
      <vt:lpstr>Times New Roman</vt:lpstr>
      <vt:lpstr>方正姚体</vt:lpstr>
      <vt:lpstr>Arial Unicode MS</vt:lpstr>
      <vt:lpstr>楷体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相忘于江湖</cp:lastModifiedBy>
  <cp:revision>60</cp:revision>
  <dcterms:created xsi:type="dcterms:W3CDTF">2018-03-08T07:31:46Z</dcterms:created>
  <dcterms:modified xsi:type="dcterms:W3CDTF">2018-03-08T07:32:09Z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