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59"/>
  </p:notesMasterIdLst>
  <p:sldIdLst>
    <p:sldId id="256" r:id="rId2"/>
    <p:sldId id="259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316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华文行楷"/>
        <a:cs typeface="华文行楷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华文行楷"/>
        <a:cs typeface="华文行楷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华文行楷"/>
        <a:cs typeface="华文行楷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华文行楷"/>
        <a:cs typeface="华文行楷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华文行楷"/>
        <a:cs typeface="华文行楷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华文行楷"/>
        <a:cs typeface="华文行楷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华文行楷"/>
        <a:cs typeface="华文行楷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华文行楷"/>
        <a:cs typeface="华文行楷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华文行楷"/>
        <a:cs typeface="华文行楷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BE81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4" autoAdjust="0"/>
    <p:restoredTop sz="94549" autoAdjust="0"/>
  </p:normalViewPr>
  <p:slideViewPr>
    <p:cSldViewPr>
      <p:cViewPr varScale="1">
        <p:scale>
          <a:sx n="66" d="100"/>
          <a:sy n="66" d="100"/>
        </p:scale>
        <p:origin x="-162" y="-2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482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4EEE0347-BB0A-4334-9E9C-703152CD044C}" type="datetimeFigureOut">
              <a:rPr lang="zh-CN" altLang="en-US"/>
              <a:pPr>
                <a:defRPr/>
              </a:pPr>
              <a:t>2013-9-20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896C6C20-02BE-4F00-98B3-49D9B907BF5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7411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EF5A866-8A02-4D32-B550-B4AC78A864B8}" type="slidenum">
              <a:rPr lang="zh-CN" altLang="en-US">
                <a:cs typeface="华文行楷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US" altLang="zh-CN">
              <a:cs typeface="华文行楷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981200"/>
            <a:ext cx="7772400" cy="1876428"/>
          </a:xfrm>
        </p:spPr>
        <p:txBody>
          <a:bodyPr anchor="b"/>
          <a:lstStyle>
            <a:lvl1pPr algn="ctr">
              <a:defRPr sz="4400" dirty="0">
                <a:ln w="158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1750" dir="3600000" algn="tl" rotWithShape="0">
                    <a:srgbClr val="000000">
                      <a:alpha val="60000"/>
                    </a:srgb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57628"/>
            <a:ext cx="6400800" cy="1753200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DC5193-2DC2-4C04-ADFC-B7F99619CE72}" type="datetimeFigureOut">
              <a:rPr lang="zh-CN" altLang="en-US"/>
              <a:pPr>
                <a:defRPr/>
              </a:pPr>
              <a:t>2013-9-20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959550-46DD-476C-A79B-26A606FA41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646892-68F9-4D94-A3D7-A9860FB66252}" type="datetimeFigureOut">
              <a:rPr lang="zh-CN" altLang="en-US"/>
              <a:pPr>
                <a:defRPr/>
              </a:pPr>
              <a:t>2013-9-20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5F1714-FDB0-44F9-9A86-0D137182351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86644" y="274640"/>
            <a:ext cx="1400156" cy="5851525"/>
          </a:xfrm>
        </p:spPr>
        <p:txBody>
          <a:bodyPr vert="eaVert"/>
          <a:lstStyle>
            <a:lvl1pPr>
              <a:defRPr lang="zh-CN" altLang="en-US" dirty="0">
                <a:ln w="158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1750" dir="3600000" algn="tl" rotWithShape="0">
                    <a:srgbClr val="000000">
                      <a:alpha val="60000"/>
                    </a:srgb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829444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3853C6-B36B-4935-A48B-164F8F709227}" type="datetimeFigureOut">
              <a:rPr lang="zh-CN" altLang="en-US"/>
              <a:pPr>
                <a:defRPr/>
              </a:pPr>
              <a:t>2013-9-20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2249C8-E734-4864-A0F4-A3400869F9A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604996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E20C7D-94B8-4545-BBBB-0421DEE5EC47}" type="datetimeFigureOut">
              <a:rPr lang="zh-CN" altLang="en-US"/>
              <a:pPr>
                <a:defRPr/>
              </a:pPr>
              <a:t>2013-9-20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A550F5-F2E9-4F0E-8753-A3742139C7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4166BE-93D6-43BC-A2AC-7A4215DB32FA}" type="datetimeFigureOut">
              <a:rPr lang="zh-CN" altLang="en-US"/>
              <a:pPr>
                <a:defRPr/>
              </a:pPr>
              <a:t>2013-9-20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C89DD-C177-4047-B9FC-5761A971F1A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3854150"/>
            <a:ext cx="7772400" cy="1860850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0" y="2356428"/>
            <a:ext cx="7772400" cy="1501200"/>
          </a:xfrm>
        </p:spPr>
        <p:txBody>
          <a:bodyPr anchor="b"/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l">
              <a:buNone/>
              <a:defRPr sz="1800">
                <a:solidFill>
                  <a:schemeClr val="tx2"/>
                </a:solidFill>
              </a:defRPr>
            </a:lvl2pPr>
            <a:lvl3pPr marL="914400" indent="0" algn="l">
              <a:buNone/>
              <a:defRPr sz="1600">
                <a:solidFill>
                  <a:schemeClr val="tx2"/>
                </a:solidFill>
              </a:defRPr>
            </a:lvl3pPr>
            <a:lvl4pPr marL="1371600" indent="0" algn="l">
              <a:buNone/>
              <a:defRPr sz="1400">
                <a:solidFill>
                  <a:schemeClr val="tx2"/>
                </a:solidFill>
              </a:defRPr>
            </a:lvl4pPr>
            <a:lvl5pPr marL="1828800" indent="0" algn="l">
              <a:buNone/>
              <a:defRPr sz="1400">
                <a:solidFill>
                  <a:schemeClr val="tx2"/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34CA1D-C551-406B-AD36-FCDB1911F24E}" type="datetimeFigureOut">
              <a:rPr lang="zh-CN" altLang="en-US"/>
              <a:pPr>
                <a:defRPr/>
              </a:pPr>
              <a:t>2013-9-20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DEB2A9-2065-486F-92BB-67008E86560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F4AA89-9FEC-4BDE-B2C9-DAA2EF1A6FA7}" type="datetimeFigureOut">
              <a:rPr lang="zh-CN" altLang="en-US"/>
              <a:pPr>
                <a:defRPr/>
              </a:pPr>
              <a:t>2013-9-20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D5AFD3-BEBE-4F45-A058-C155C3E6DF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3DC8B7-714B-4AD8-AC88-D3F9D7EB8583}" type="datetimeFigureOut">
              <a:rPr lang="zh-CN" altLang="en-US"/>
              <a:pPr>
                <a:defRPr/>
              </a:pPr>
              <a:t>2013-9-20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3C2262-FBD0-4267-99EB-AB1AE54109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838214-A34B-4BAC-B53B-83074FAC50AA}" type="datetimeFigureOut">
              <a:rPr lang="zh-CN" altLang="en-US"/>
              <a:pPr>
                <a:defRPr/>
              </a:pPr>
              <a:t>2013-9-20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689-EF2C-492E-BC25-796D9274C4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3E66F5-98D0-4C8D-9BFB-670FBD33E717}" type="datetimeFigureOut">
              <a:rPr lang="zh-CN" altLang="en-US"/>
              <a:pPr>
                <a:defRPr/>
              </a:pPr>
              <a:t>2013-9-20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AB8840-3303-4686-84EF-E2FD2B924E9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6258" y="381000"/>
            <a:ext cx="2667000" cy="1833554"/>
          </a:xfrm>
        </p:spPr>
        <p:txBody>
          <a:bodyPr/>
          <a:lstStyle>
            <a:lvl1pPr algn="l">
              <a:defRPr sz="3200" b="1" kern="1200" cap="all" spc="50">
                <a:ln w="15875"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52800" y="380999"/>
            <a:ext cx="5410200" cy="574516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26258" y="2214554"/>
            <a:ext cx="2667000" cy="391218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341818-2C50-41BB-8723-93D61E30EC6C}" type="datetimeFigureOut">
              <a:rPr lang="zh-CN" altLang="en-US"/>
              <a:pPr>
                <a:defRPr/>
              </a:pPr>
              <a:t>2013-9-20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656C43-752C-42CC-B8A6-3E7D0DE245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7"/>
          <p:cNvGrpSpPr>
            <a:grpSpLocks/>
          </p:cNvGrpSpPr>
          <p:nvPr/>
        </p:nvGrpSpPr>
        <p:grpSpPr bwMode="auto">
          <a:xfrm>
            <a:off x="1581150" y="554038"/>
            <a:ext cx="7348538" cy="4741862"/>
            <a:chOff x="428596" y="553734"/>
            <a:chExt cx="7349244" cy="4741531"/>
          </a:xfrm>
        </p:grpSpPr>
        <p:sp>
          <p:nvSpPr>
            <p:cNvPr id="6" name="矩形 15"/>
            <p:cNvSpPr/>
            <p:nvPr userDrawn="1"/>
          </p:nvSpPr>
          <p:spPr>
            <a:xfrm rot="21480000">
              <a:off x="428596" y="580719"/>
              <a:ext cx="7339718" cy="4714546"/>
            </a:xfrm>
            <a:prstGeom prst="rect">
              <a:avLst/>
            </a:prstGeom>
            <a:ln w="1270" cap="flat" cmpd="sng" algn="ctr">
              <a:noFill/>
              <a:prstDash val="solid"/>
              <a:miter lim="800000"/>
            </a:ln>
            <a:effectLst>
              <a:outerShdw blurRad="54991" dist="17780" dir="5400000" algn="tl" rotWithShape="0">
                <a:srgbClr val="000000">
                  <a:alpha val="66000"/>
                </a:srgb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" name="矩形 16"/>
            <p:cNvSpPr/>
            <p:nvPr userDrawn="1"/>
          </p:nvSpPr>
          <p:spPr>
            <a:xfrm rot="21540000">
              <a:off x="438122" y="571195"/>
              <a:ext cx="7339718" cy="4714546"/>
            </a:xfrm>
            <a:prstGeom prst="rect">
              <a:avLst/>
            </a:prstGeom>
            <a:ln w="1270" cap="flat" cmpd="sng" algn="ctr">
              <a:noFill/>
              <a:prstDash val="solid"/>
              <a:miter lim="800000"/>
            </a:ln>
            <a:effectLst>
              <a:outerShdw blurRad="54991" dist="17780" dir="5400000" algn="tl" rotWithShape="0">
                <a:srgbClr val="000000">
                  <a:alpha val="66000"/>
                </a:srgb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" name="矩形 17"/>
            <p:cNvSpPr/>
            <p:nvPr userDrawn="1"/>
          </p:nvSpPr>
          <p:spPr>
            <a:xfrm>
              <a:off x="438122" y="553734"/>
              <a:ext cx="7339718" cy="4714546"/>
            </a:xfrm>
            <a:prstGeom prst="rect">
              <a:avLst/>
            </a:prstGeom>
            <a:ln w="1270" cap="flat" cmpd="sng" algn="ctr">
              <a:noFill/>
              <a:prstDash val="solid"/>
              <a:miter lim="800000"/>
            </a:ln>
            <a:effectLst>
              <a:outerShdw blurRad="54991" dist="17780" dir="5400000" algn="tl" rotWithShape="0">
                <a:srgbClr val="000000">
                  <a:alpha val="66000"/>
                </a:srgb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651912" y="612776"/>
            <a:ext cx="7215238" cy="4602175"/>
          </a:xfrm>
          <a:solidFill>
            <a:schemeClr val="bg2">
              <a:tint val="75000"/>
            </a:schemeClr>
          </a:solidFill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/>
          </a:p>
        </p:txBody>
      </p:sp>
      <p:sp useBgFill="1"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95295"/>
            <a:ext cx="1357290" cy="5691227"/>
          </a:xfrm>
          <a:noFill/>
        </p:spPr>
        <p:txBody>
          <a:bodyPr vert="eaVert"/>
          <a:lstStyle>
            <a:lvl1pPr algn="l">
              <a:defRPr lang="zh-CN" altLang="en-US" sz="3200" dirty="0">
                <a:ln w="158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1750" dir="3600000" algn="tl" rotWithShape="0">
                    <a:srgbClr val="000000">
                      <a:alpha val="60000"/>
                    </a:srgbClr>
                  </a:outerShdw>
                </a:effectLst>
                <a:latin typeface="+mj-lt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14480" y="5481658"/>
            <a:ext cx="7215238" cy="804862"/>
          </a:xfrm>
        </p:spPr>
        <p:txBody>
          <a:bodyPr anchor="ctr"/>
          <a:lstStyle>
            <a:lvl1pPr marL="0" indent="0" algn="ctr">
              <a:buNone/>
              <a:defRPr sz="1400"/>
            </a:lvl1pPr>
            <a:lvl2pPr marL="457200" indent="0" algn="ctr">
              <a:buNone/>
              <a:defRPr sz="1200"/>
            </a:lvl2pPr>
            <a:lvl3pPr marL="914400" indent="0" algn="ctr">
              <a:buNone/>
              <a:defRPr sz="1000"/>
            </a:lvl3pPr>
            <a:lvl4pPr marL="1371600" indent="0" algn="ctr">
              <a:buNone/>
              <a:defRPr sz="900"/>
            </a:lvl4pPr>
            <a:lvl5pPr marL="1828800" indent="0" algn="ct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9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B70D94-1652-455B-A5CD-622C581FA3CE}" type="datetimeFigureOut">
              <a:rPr lang="zh-CN" altLang="en-US"/>
              <a:pPr>
                <a:defRPr/>
              </a:pPr>
              <a:t>2013-9-20</a:t>
            </a:fld>
            <a:endParaRPr lang="zh-CN" altLang="en-US"/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0631A8-33B8-491A-8240-C1F6E2EAA9E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8890">
              <a:contourClr>
                <a:schemeClr val="accent3">
                  <a:shade val="55000"/>
                </a:schemeClr>
              </a:contourClr>
            </a:sp3d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9525" y="6483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482EF744-268E-44DC-8544-2EAD0230D6E3}" type="datetimeFigureOut">
              <a:rPr lang="zh-CN" altLang="en-US"/>
              <a:pPr>
                <a:defRPr/>
              </a:pPr>
              <a:t>2013-9-20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483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992938" y="6483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D35B79A2-E126-42B2-8A2F-2FE45688D8E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7" r:id="rId2"/>
    <p:sldLayoutId id="2147483709" r:id="rId3"/>
    <p:sldLayoutId id="2147483706" r:id="rId4"/>
    <p:sldLayoutId id="2147483705" r:id="rId5"/>
    <p:sldLayoutId id="2147483704" r:id="rId6"/>
    <p:sldLayoutId id="2147483703" r:id="rId7"/>
    <p:sldLayoutId id="2147483702" r:id="rId8"/>
    <p:sldLayoutId id="2147483710" r:id="rId9"/>
    <p:sldLayoutId id="2147483701" r:id="rId10"/>
    <p:sldLayoutId id="2147483700" r:id="rId11"/>
    <p:sldLayoutId id="2147483699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 b="1" kern="1200" cap="all" spc="50" dirty="0">
          <a:ln w="15875" cmpd="sng">
            <a:solidFill>
              <a:srgbClr val="FFFFFF"/>
            </a:solidFill>
            <a:prstDash val="solid"/>
          </a:ln>
          <a:solidFill>
            <a:srgbClr val="FFFFFF"/>
          </a:solidFill>
          <a:effectLst>
            <a:outerShdw blurRad="31750" dir="3600000" algn="tl" rotWithShape="0">
              <a:srgbClr val="000000">
                <a:alpha val="60000"/>
              </a:srgbClr>
            </a:outerShdw>
          </a:effectLst>
          <a:latin typeface="+mj-lt"/>
          <a:ea typeface="+mj-ea"/>
          <a:cs typeface="华文行楷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Cambria" pitchFamily="18" charset="0"/>
          <a:ea typeface="华文行楷"/>
          <a:cs typeface="华文行楷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Cambria" pitchFamily="18" charset="0"/>
          <a:ea typeface="华文行楷"/>
          <a:cs typeface="华文行楷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Cambria" pitchFamily="18" charset="0"/>
          <a:ea typeface="华文行楷"/>
          <a:cs typeface="华文行楷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Cambria" pitchFamily="18" charset="0"/>
          <a:ea typeface="华文行楷"/>
          <a:cs typeface="华文行楷"/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Cambria" pitchFamily="18" charset="0"/>
        <a:buChar char="+"/>
        <a:defRPr sz="3200" kern="1200">
          <a:solidFill>
            <a:schemeClr val="tx1"/>
          </a:solidFill>
          <a:latin typeface="+mn-lt"/>
          <a:ea typeface="+mn-ea"/>
          <a:cs typeface="华文行楷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Font typeface="Cambria" pitchFamily="18" charset="0"/>
        <a:buChar char="–"/>
        <a:defRPr sz="2800" kern="1200">
          <a:solidFill>
            <a:schemeClr val="tx1"/>
          </a:solidFill>
          <a:latin typeface="+mn-lt"/>
          <a:ea typeface="+mn-ea"/>
          <a:cs typeface="华文行楷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 2" pitchFamily="18" charset="2"/>
        <a:buChar char="Ï"/>
        <a:defRPr sz="2400" kern="1200">
          <a:solidFill>
            <a:schemeClr val="tx1"/>
          </a:solidFill>
          <a:latin typeface="+mn-lt"/>
          <a:ea typeface="+mn-ea"/>
          <a:cs typeface="华文行楷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Calibri" pitchFamily="34" charset="0"/>
        <a:buChar char="÷"/>
        <a:defRPr sz="2000" kern="1200">
          <a:solidFill>
            <a:schemeClr val="tx1"/>
          </a:solidFill>
          <a:latin typeface="+mn-lt"/>
          <a:ea typeface="+mn-ea"/>
          <a:cs typeface="华文行楷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Font typeface="Cambria" pitchFamily="18" charset="0"/>
        <a:buChar char="="/>
        <a:defRPr sz="2000" kern="1200">
          <a:solidFill>
            <a:schemeClr val="tx1"/>
          </a:solidFill>
          <a:latin typeface="+mn-lt"/>
          <a:ea typeface="+mn-ea"/>
          <a:cs typeface="华文行楷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istrator\Desktop\&#32972;&#27515;&#20320;\&#32043;&#34276;&#33821;&#28689;&#24067;\&#32431;&#38899;&#20048;%20-%20&#36731;&#38899;&#20048;.mp3" TargetMode="Externa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13" Type="http://schemas.openxmlformats.org/officeDocument/2006/relationships/image" Target="../media/image15.jpeg"/><Relationship Id="rId18" Type="http://schemas.openxmlformats.org/officeDocument/2006/relationships/image" Target="../media/image2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12" Type="http://schemas.openxmlformats.org/officeDocument/2006/relationships/image" Target="../media/image14.jpeg"/><Relationship Id="rId17" Type="http://schemas.openxmlformats.org/officeDocument/2006/relationships/image" Target="../media/image19.jpe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8.jpeg"/><Relationship Id="rId20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11" Type="http://schemas.openxmlformats.org/officeDocument/2006/relationships/image" Target="../media/image13.jpeg"/><Relationship Id="rId5" Type="http://schemas.openxmlformats.org/officeDocument/2006/relationships/image" Target="../media/image7.jpeg"/><Relationship Id="rId15" Type="http://schemas.openxmlformats.org/officeDocument/2006/relationships/image" Target="../media/image17.jpeg"/><Relationship Id="rId10" Type="http://schemas.openxmlformats.org/officeDocument/2006/relationships/image" Target="../media/image12.jpeg"/><Relationship Id="rId19" Type="http://schemas.openxmlformats.org/officeDocument/2006/relationships/image" Target="../media/image21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Relationship Id="rId14" Type="http://schemas.openxmlformats.org/officeDocument/2006/relationships/image" Target="../media/image16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6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slide" Target="slide5.xml"/><Relationship Id="rId4" Type="http://schemas.openxmlformats.org/officeDocument/2006/relationships/slide" Target="slide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41000" b="-4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215074" y="3357562"/>
            <a:ext cx="1643074" cy="928694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buFont typeface="Cambria"/>
              <a:buNone/>
              <a:defRPr/>
            </a:pPr>
            <a:r>
              <a:rPr lang="zh-CN" altLang="en-US" sz="5400" b="1" dirty="0" smtClean="0">
                <a:solidFill>
                  <a:srgbClr val="FFFF00"/>
                </a:solidFill>
              </a:rPr>
              <a:t>宗璞</a:t>
            </a:r>
            <a:endParaRPr lang="zh-CN" altLang="en-US" sz="5400" b="1" dirty="0">
              <a:solidFill>
                <a:srgbClr val="FFFF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928662" y="1643050"/>
            <a:ext cx="7572428" cy="15696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6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紫藤萝瀑布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l" eaLnBrk="1" hangingPunct="1">
              <a:defRPr/>
            </a:pPr>
            <a:r>
              <a:rPr lang="zh-CN" altLang="en-US" sz="4400" cap="none" smtClean="0">
                <a:ln>
                  <a:noFill/>
                </a:ln>
                <a:solidFill>
                  <a:schemeClr val="tx1"/>
                </a:solidFill>
                <a:effectLst/>
                <a:ea typeface="宋体" charset="-122"/>
              </a:rPr>
              <a:t>作业：</a:t>
            </a:r>
          </a:p>
        </p:txBody>
      </p:sp>
      <p:sp>
        <p:nvSpPr>
          <p:cNvPr id="25602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Cambria" pitchFamily="18" charset="0"/>
              <a:buNone/>
            </a:pPr>
            <a:r>
              <a:rPr lang="en-US" altLang="zh-CN" smtClean="0"/>
              <a:t>1.</a:t>
            </a:r>
            <a:r>
              <a:rPr lang="zh-CN" altLang="en-US" smtClean="0"/>
              <a:t>抄写生字词。</a:t>
            </a:r>
          </a:p>
          <a:p>
            <a:pPr eaLnBrk="1" hangingPunct="1">
              <a:buFont typeface="Cambria" pitchFamily="18" charset="0"/>
              <a:buNone/>
            </a:pPr>
            <a:r>
              <a:rPr lang="en-US" altLang="zh-CN" smtClean="0"/>
              <a:t>2.</a:t>
            </a:r>
            <a:r>
              <a:rPr lang="zh-CN" altLang="en-US" smtClean="0"/>
              <a:t>读课文。</a:t>
            </a:r>
          </a:p>
        </p:txBody>
      </p:sp>
      <p:sp>
        <p:nvSpPr>
          <p:cNvPr id="25603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516688" y="5661025"/>
            <a:ext cx="1584325" cy="576263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6215074" y="3357562"/>
            <a:ext cx="1643074" cy="928694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>
            <a:noAutofit/>
          </a:bodyPr>
          <a:lstStyle/>
          <a:p>
            <a:pPr marL="0" indent="0" algn="ctr" eaLnBrk="1" fontAlgn="auto" hangingPunct="1">
              <a:spcAft>
                <a:spcPts val="0"/>
              </a:spcAft>
              <a:buFont typeface="Cambria"/>
              <a:buNone/>
              <a:defRPr/>
            </a:pPr>
            <a:r>
              <a:rPr lang="zh-CN" altLang="en-US" sz="5400" b="1" dirty="0" smtClean="0">
                <a:solidFill>
                  <a:srgbClr val="FFFF00"/>
                </a:solidFill>
              </a:rPr>
              <a:t>宗璞</a:t>
            </a:r>
            <a:endParaRPr lang="zh-CN" altLang="en-US" sz="5400" b="1" dirty="0">
              <a:solidFill>
                <a:srgbClr val="FFFF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819124" y="1200138"/>
            <a:ext cx="7572428" cy="15696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6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紫藤萝瀑布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1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/>
          </p:cNvSpPr>
          <p:nvPr>
            <p:ph type="title"/>
          </p:nvPr>
        </p:nvSpPr>
        <p:spPr bwMode="auto">
          <a:xfrm>
            <a:off x="468313" y="260350"/>
            <a:ext cx="8229600" cy="11430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zh-CN" altLang="en-US" b="0" cap="none" smtClean="0">
                <a:ln>
                  <a:noFill/>
                </a:ln>
                <a:solidFill>
                  <a:schemeClr val="tx1"/>
                </a:solidFill>
                <a:effectLst/>
              </a:rPr>
              <a:t>引导复习</a:t>
            </a:r>
          </a:p>
        </p:txBody>
      </p:sp>
      <p:sp>
        <p:nvSpPr>
          <p:cNvPr id="3072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180000"/>
              </a:lnSpc>
              <a:buFont typeface="Cambria" pitchFamily="18" charset="0"/>
              <a:buNone/>
            </a:pPr>
            <a:r>
              <a:rPr lang="zh-CN" altLang="en-US" smtClean="0"/>
              <a:t>一、有情朗读课文</a:t>
            </a:r>
          </a:p>
          <a:p>
            <a:pPr eaLnBrk="1" hangingPunct="1">
              <a:lnSpc>
                <a:spcPct val="180000"/>
              </a:lnSpc>
              <a:buFont typeface="Cambria" pitchFamily="18" charset="0"/>
              <a:buNone/>
            </a:pPr>
            <a:r>
              <a:rPr lang="zh-CN" altLang="en-US" smtClean="0"/>
              <a:t>二、复习生字词</a:t>
            </a:r>
          </a:p>
          <a:p>
            <a:pPr eaLnBrk="1" hangingPunct="1">
              <a:lnSpc>
                <a:spcPct val="180000"/>
              </a:lnSpc>
              <a:buFont typeface="Cambria" pitchFamily="18" charset="0"/>
              <a:buNone/>
            </a:pPr>
            <a:r>
              <a:rPr lang="zh-CN" altLang="en-US" smtClean="0"/>
              <a:t>三、重新整体感知课文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23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/>
          </p:cNvSpPr>
          <p:nvPr>
            <p:ph type="title"/>
          </p:nvPr>
        </p:nvSpPr>
        <p:spPr bwMode="auto">
          <a:xfrm>
            <a:off x="468313" y="260350"/>
            <a:ext cx="8229600" cy="11430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l" eaLnBrk="1" hangingPunct="1">
              <a:defRPr/>
            </a:pPr>
            <a:r>
              <a:rPr lang="zh-CN" altLang="en-US" cap="none" smtClean="0">
                <a:ln>
                  <a:noFill/>
                </a:ln>
                <a:solidFill>
                  <a:schemeClr val="tx1"/>
                </a:solidFill>
                <a:effectLst/>
              </a:rPr>
              <a:t>作者的思想感情的变化：</a:t>
            </a:r>
          </a:p>
        </p:txBody>
      </p:sp>
      <p:sp>
        <p:nvSpPr>
          <p:cNvPr id="31747" name="Rectangle 3"/>
          <p:cNvSpPr>
            <a:spLocks noGrp="1"/>
          </p:cNvSpPr>
          <p:nvPr>
            <p:ph type="body" idx="1"/>
          </p:nvPr>
        </p:nvSpPr>
        <p:spPr>
          <a:xfrm>
            <a:off x="468313" y="1628775"/>
            <a:ext cx="8229600" cy="4724400"/>
          </a:xfrm>
        </p:spPr>
        <p:txBody>
          <a:bodyPr/>
          <a:lstStyle/>
          <a:p>
            <a:pPr eaLnBrk="1" hangingPunct="1"/>
            <a:r>
              <a:rPr lang="zh-CN" altLang="en-US" smtClean="0"/>
              <a:t>       </a:t>
            </a:r>
            <a:r>
              <a:rPr lang="zh-CN" altLang="en-US" smtClean="0">
                <a:solidFill>
                  <a:srgbClr val="CC0099"/>
                </a:solidFill>
              </a:rPr>
              <a:t>“我不由停住了脚步”，被紫藤萝吸引，心里有所感受，回忆起以前的事，从紫藤萝身上受到启发，领悟到生活的哲理：不应该让不幸压垮，应该积极地面对生命</a:t>
            </a:r>
            <a:r>
              <a:rPr lang="zh-CN" altLang="en-US" smtClean="0"/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内容占位符 2"/>
          <p:cNvSpPr>
            <a:spLocks noGrp="1"/>
          </p:cNvSpPr>
          <p:nvPr>
            <p:ph idx="4294967295"/>
          </p:nvPr>
        </p:nvSpPr>
        <p:spPr>
          <a:xfrm>
            <a:off x="395288" y="1196975"/>
            <a:ext cx="8229600" cy="4168775"/>
          </a:xfrm>
        </p:spPr>
        <p:txBody>
          <a:bodyPr/>
          <a:lstStyle/>
          <a:p>
            <a:pPr eaLnBrk="1" hangingPunct="1">
              <a:buFont typeface="Cambria" pitchFamily="18" charset="0"/>
              <a:buNone/>
            </a:pPr>
            <a:endParaRPr lang="zh-CN" altLang="en-US" sz="4400" b="1" smtClean="0">
              <a:latin typeface="楷体" pitchFamily="49" charset="-122"/>
              <a:ea typeface="楷体" pitchFamily="49" charset="-122"/>
            </a:endParaRPr>
          </a:p>
          <a:p>
            <a:pPr eaLnBrk="1" hangingPunct="1">
              <a:buFont typeface="Cambria" pitchFamily="18" charset="0"/>
              <a:buNone/>
            </a:pPr>
            <a:endParaRPr lang="zh-CN" altLang="en-US" sz="4400" b="1" smtClean="0">
              <a:latin typeface="楷体" pitchFamily="49" charset="-122"/>
              <a:ea typeface="楷体" pitchFamily="49" charset="-122"/>
            </a:endParaRPr>
          </a:p>
          <a:p>
            <a:pPr eaLnBrk="1" hangingPunct="1">
              <a:buFont typeface="Cambria" pitchFamily="18" charset="0"/>
              <a:buNone/>
            </a:pPr>
            <a:r>
              <a:rPr lang="zh-CN" altLang="en-US" sz="4400" b="1" smtClean="0">
                <a:latin typeface="楷体" pitchFamily="49" charset="-122"/>
                <a:ea typeface="楷体" pitchFamily="49" charset="-122"/>
              </a:rPr>
              <a:t>           </a:t>
            </a:r>
            <a:r>
              <a:rPr lang="zh-CN" altLang="zh-CN" sz="4400" b="1" smtClean="0">
                <a:solidFill>
                  <a:srgbClr val="CC00FF"/>
                </a:solidFill>
                <a:latin typeface="楷体" pitchFamily="49" charset="-122"/>
                <a:ea typeface="楷体" pitchFamily="49" charset="-122"/>
                <a:hlinkClick r:id="rId2" action="ppaction://hlinksldjump"/>
              </a:rPr>
              <a:t>看花</a:t>
            </a:r>
            <a:r>
              <a:rPr lang="zh-CN" altLang="zh-CN" sz="4400" b="1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4400" b="1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zh-CN" sz="4400" b="1" smtClean="0">
                <a:latin typeface="楷体" pitchFamily="49" charset="-122"/>
                <a:ea typeface="楷体" pitchFamily="49" charset="-122"/>
              </a:rPr>
              <a:t>——</a:t>
            </a:r>
            <a:r>
              <a:rPr lang="en-US" altLang="zh-CN" sz="4400" b="1" smtClean="0"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zh-CN" sz="4400" b="1" smtClean="0"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en-US" sz="4400" b="1" smtClean="0">
                <a:latin typeface="楷体" pitchFamily="49" charset="-122"/>
                <a:ea typeface="楷体" pitchFamily="49" charset="-122"/>
              </a:rPr>
              <a:t> </a:t>
            </a:r>
          </a:p>
          <a:p>
            <a:pPr eaLnBrk="1" hangingPunct="1">
              <a:buFont typeface="Cambria" pitchFamily="18" charset="0"/>
              <a:buNone/>
            </a:pPr>
            <a:r>
              <a:rPr lang="zh-CN" altLang="zh-CN" sz="4400" b="1" smtClean="0">
                <a:latin typeface="楷体" pitchFamily="49" charset="-122"/>
                <a:ea typeface="楷体" pitchFamily="49" charset="-122"/>
              </a:rPr>
              <a:t>紫藤萝花</a:t>
            </a:r>
            <a:r>
              <a:rPr lang="zh-CN" altLang="en-US" sz="4400" b="1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4400" b="1" smtClean="0">
                <a:solidFill>
                  <a:srgbClr val="CC00FF"/>
                </a:solidFill>
                <a:latin typeface="楷体" pitchFamily="49" charset="-122"/>
                <a:ea typeface="楷体" pitchFamily="49" charset="-122"/>
                <a:hlinkClick r:id="rId3" action="ppaction://hlinksldjump"/>
              </a:rPr>
              <a:t>忆花</a:t>
            </a:r>
            <a:r>
              <a:rPr lang="zh-CN" altLang="zh-CN" sz="4400" b="1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4400" b="1" smtClean="0">
                <a:latin typeface="楷体" pitchFamily="49" charset="-122"/>
                <a:ea typeface="楷体" pitchFamily="49" charset="-122"/>
              </a:rPr>
              <a:t>7</a:t>
            </a:r>
            <a:r>
              <a:rPr lang="zh-CN" altLang="zh-CN" sz="4400" b="1" smtClean="0">
                <a:latin typeface="楷体" pitchFamily="49" charset="-122"/>
                <a:ea typeface="楷体" pitchFamily="49" charset="-122"/>
              </a:rPr>
              <a:t>——</a:t>
            </a:r>
            <a:r>
              <a:rPr lang="en-US" altLang="zh-CN" sz="4400" b="1" smtClean="0">
                <a:latin typeface="楷体" pitchFamily="49" charset="-122"/>
                <a:ea typeface="楷体" pitchFamily="49" charset="-122"/>
              </a:rPr>
              <a:t>9</a:t>
            </a:r>
            <a:r>
              <a:rPr lang="zh-CN" altLang="zh-CN" sz="4400" b="1" smtClean="0">
                <a:latin typeface="楷体" pitchFamily="49" charset="-122"/>
                <a:ea typeface="楷体" pitchFamily="49" charset="-122"/>
              </a:rPr>
              <a:t>）</a:t>
            </a:r>
          </a:p>
          <a:p>
            <a:pPr eaLnBrk="1" hangingPunct="1">
              <a:buFont typeface="Cambria" pitchFamily="18" charset="0"/>
              <a:buNone/>
            </a:pPr>
            <a:r>
              <a:rPr lang="zh-CN" altLang="en-US" sz="4400" b="1" smtClean="0">
                <a:latin typeface="楷体" pitchFamily="49" charset="-122"/>
                <a:ea typeface="楷体" pitchFamily="49" charset="-122"/>
              </a:rPr>
              <a:t>           </a:t>
            </a:r>
            <a:r>
              <a:rPr lang="zh-CN" altLang="zh-CN" sz="4400" b="1" smtClean="0">
                <a:solidFill>
                  <a:srgbClr val="CC00FF"/>
                </a:solidFill>
                <a:latin typeface="楷体" pitchFamily="49" charset="-122"/>
                <a:ea typeface="楷体" pitchFamily="49" charset="-122"/>
                <a:hlinkClick r:id="rId4" action="ppaction://hlinksldjump"/>
              </a:rPr>
              <a:t>思花</a:t>
            </a:r>
            <a:r>
              <a:rPr lang="zh-CN" altLang="zh-CN" sz="4400" b="1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4400" b="1" smtClean="0">
                <a:latin typeface="楷体" pitchFamily="49" charset="-122"/>
                <a:ea typeface="楷体" pitchFamily="49" charset="-122"/>
              </a:rPr>
              <a:t>10</a:t>
            </a:r>
            <a:r>
              <a:rPr lang="zh-CN" altLang="zh-CN" sz="4400" b="1" smtClean="0">
                <a:latin typeface="楷体" pitchFamily="49" charset="-122"/>
                <a:ea typeface="楷体" pitchFamily="49" charset="-122"/>
              </a:rPr>
              <a:t>——</a:t>
            </a:r>
            <a:r>
              <a:rPr lang="en-US" altLang="zh-CN" sz="4400" b="1" smtClean="0">
                <a:latin typeface="楷体" pitchFamily="49" charset="-122"/>
                <a:ea typeface="楷体" pitchFamily="49" charset="-122"/>
              </a:rPr>
              <a:t>11</a:t>
            </a:r>
            <a:r>
              <a:rPr lang="zh-CN" altLang="zh-CN" sz="4400" b="1" smtClean="0">
                <a:latin typeface="楷体" pitchFamily="49" charset="-122"/>
                <a:ea typeface="楷体" pitchFamily="49" charset="-122"/>
              </a:rPr>
              <a:t>）</a:t>
            </a:r>
            <a:endParaRPr lang="zh-CN" altLang="en-US" sz="4400" b="1" smtClean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1042988" y="765175"/>
            <a:ext cx="38163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CC00FF"/>
                </a:solidFill>
                <a:ea typeface="宋体" charset="-122"/>
              </a:rPr>
              <a:t>深入解读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32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27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27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27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27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27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27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27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7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27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l" eaLnBrk="1" hangingPunct="1">
              <a:defRPr/>
            </a:pPr>
            <a:r>
              <a:rPr lang="zh-CN" altLang="en-US" sz="2800" b="0" cap="none" smtClean="0">
                <a:ln>
                  <a:noFill/>
                </a:ln>
                <a:solidFill>
                  <a:schemeClr val="tx1"/>
                </a:solidFill>
                <a:effectLst/>
                <a:ea typeface="宋体" charset="-122"/>
              </a:rPr>
              <a:t>仔细观看教科书前面的彩色插页上的</a:t>
            </a:r>
            <a:r>
              <a:rPr lang="zh-CN" altLang="en-US" sz="2800" b="0" cap="none" smtClean="0">
                <a:ln>
                  <a:noFill/>
                </a:ln>
                <a:solidFill>
                  <a:schemeClr val="tx1"/>
                </a:solidFill>
                <a:effectLst/>
                <a:latin typeface="宋体"/>
                <a:ea typeface="宋体" charset="-122"/>
              </a:rPr>
              <a:t>“</a:t>
            </a:r>
            <a:r>
              <a:rPr lang="zh-CN" altLang="en-US" sz="2800" b="0" cap="none" smtClean="0">
                <a:ln>
                  <a:noFill/>
                </a:ln>
                <a:solidFill>
                  <a:schemeClr val="tx1"/>
                </a:solidFill>
                <a:effectLst/>
                <a:ea typeface="宋体" charset="-122"/>
              </a:rPr>
              <a:t>紫藤萝</a:t>
            </a:r>
            <a:r>
              <a:rPr lang="zh-CN" altLang="en-US" sz="2800" b="0" cap="none" smtClean="0">
                <a:ln>
                  <a:noFill/>
                </a:ln>
                <a:solidFill>
                  <a:schemeClr val="tx1"/>
                </a:solidFill>
                <a:effectLst/>
                <a:latin typeface="宋体"/>
                <a:ea typeface="宋体" charset="-122"/>
              </a:rPr>
              <a:t>”</a:t>
            </a:r>
            <a:r>
              <a:rPr lang="zh-CN" altLang="en-US" sz="2800" b="0" cap="none" smtClean="0">
                <a:ln>
                  <a:noFill/>
                </a:ln>
                <a:solidFill>
                  <a:schemeClr val="tx1"/>
                </a:solidFill>
                <a:effectLst/>
                <a:ea typeface="宋体" charset="-122"/>
              </a:rPr>
              <a:t>图片。思考：你从图片上看到的紫藤萝是什么样子的？有什么特点？</a:t>
            </a:r>
          </a:p>
        </p:txBody>
      </p:sp>
      <p:sp>
        <p:nvSpPr>
          <p:cNvPr id="33795" name="Rectangle 3"/>
          <p:cNvSpPr>
            <a:spLocks noGrp="1"/>
          </p:cNvSpPr>
          <p:nvPr>
            <p:ph type="body" idx="1"/>
          </p:nvPr>
        </p:nvSpPr>
        <p:spPr>
          <a:xfrm>
            <a:off x="395288" y="1628775"/>
            <a:ext cx="8229600" cy="749300"/>
          </a:xfrm>
        </p:spPr>
        <p:txBody>
          <a:bodyPr/>
          <a:lstStyle/>
          <a:p>
            <a:pPr eaLnBrk="1" hangingPunct="1">
              <a:buFont typeface="Cambria" pitchFamily="18" charset="0"/>
              <a:buNone/>
            </a:pPr>
            <a:r>
              <a:rPr lang="zh-CN" altLang="en-US" sz="2800" smtClean="0">
                <a:solidFill>
                  <a:srgbClr val="CC0099"/>
                </a:solidFill>
              </a:rPr>
              <a:t>⑴花多（课文是</a:t>
            </a:r>
            <a:r>
              <a:rPr lang="zh-CN" altLang="en-US" sz="2800" smtClean="0">
                <a:solidFill>
                  <a:srgbClr val="CC0099"/>
                </a:solidFill>
                <a:latin typeface="宋体" charset="-122"/>
              </a:rPr>
              <a:t>“</a:t>
            </a:r>
            <a:r>
              <a:rPr lang="zh-CN" altLang="en-US" sz="2800" smtClean="0">
                <a:solidFill>
                  <a:srgbClr val="CC0099"/>
                </a:solidFill>
              </a:rPr>
              <a:t>繁盛</a:t>
            </a:r>
            <a:r>
              <a:rPr lang="zh-CN" altLang="en-US" sz="2800" smtClean="0">
                <a:solidFill>
                  <a:srgbClr val="CC0099"/>
                </a:solidFill>
                <a:latin typeface="宋体" charset="-122"/>
              </a:rPr>
              <a:t>”</a:t>
            </a:r>
            <a:r>
              <a:rPr lang="zh-CN" altLang="en-US" sz="2800" smtClean="0">
                <a:solidFill>
                  <a:srgbClr val="CC0099"/>
                </a:solidFill>
              </a:rPr>
              <a:t>）</a:t>
            </a:r>
          </a:p>
        </p:txBody>
      </p:sp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395288" y="2420938"/>
            <a:ext cx="84248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CC0099"/>
                </a:solidFill>
                <a:ea typeface="宋体" charset="-122"/>
              </a:rPr>
              <a:t>⑵由</a:t>
            </a:r>
            <a:r>
              <a:rPr lang="zh-CN" altLang="en-US" sz="2800">
                <a:solidFill>
                  <a:srgbClr val="CC0099"/>
                </a:solidFill>
                <a:latin typeface="宋体" charset="-122"/>
                <a:ea typeface="宋体" charset="-122"/>
              </a:rPr>
              <a:t>“</a:t>
            </a:r>
            <a:r>
              <a:rPr lang="zh-CN" altLang="en-US" sz="2800">
                <a:solidFill>
                  <a:srgbClr val="CC0099"/>
                </a:solidFill>
                <a:ea typeface="宋体" charset="-122"/>
              </a:rPr>
              <a:t>株</a:t>
            </a:r>
            <a:r>
              <a:rPr lang="zh-CN" altLang="en-US" sz="2800">
                <a:solidFill>
                  <a:srgbClr val="CC0099"/>
                </a:solidFill>
                <a:latin typeface="宋体" charset="-122"/>
                <a:ea typeface="宋体" charset="-122"/>
              </a:rPr>
              <a:t>”</a:t>
            </a:r>
            <a:r>
              <a:rPr lang="zh-CN" altLang="en-US" sz="2800">
                <a:solidFill>
                  <a:srgbClr val="CC0099"/>
                </a:solidFill>
                <a:ea typeface="宋体" charset="-122"/>
              </a:rPr>
              <a:t>、</a:t>
            </a:r>
            <a:r>
              <a:rPr lang="zh-CN" altLang="en-US" sz="2800">
                <a:solidFill>
                  <a:srgbClr val="CC0099"/>
                </a:solidFill>
                <a:latin typeface="宋体" charset="-122"/>
                <a:ea typeface="宋体" charset="-122"/>
              </a:rPr>
              <a:t>“</a:t>
            </a:r>
            <a:r>
              <a:rPr lang="zh-CN" altLang="en-US" sz="2800">
                <a:solidFill>
                  <a:srgbClr val="CC0099"/>
                </a:solidFill>
                <a:ea typeface="宋体" charset="-122"/>
              </a:rPr>
              <a:t>穗</a:t>
            </a:r>
            <a:r>
              <a:rPr lang="zh-CN" altLang="en-US" sz="2800">
                <a:solidFill>
                  <a:srgbClr val="CC0099"/>
                </a:solidFill>
                <a:latin typeface="宋体" charset="-122"/>
                <a:ea typeface="宋体" charset="-122"/>
              </a:rPr>
              <a:t>”</a:t>
            </a:r>
            <a:r>
              <a:rPr lang="zh-CN" altLang="en-US" sz="2800">
                <a:solidFill>
                  <a:srgbClr val="CC0099"/>
                </a:solidFill>
                <a:ea typeface="宋体" charset="-122"/>
              </a:rPr>
              <a:t>、</a:t>
            </a:r>
            <a:r>
              <a:rPr lang="zh-CN" altLang="en-US" sz="2800">
                <a:solidFill>
                  <a:srgbClr val="CC0099"/>
                </a:solidFill>
                <a:latin typeface="宋体" charset="-122"/>
                <a:ea typeface="宋体" charset="-122"/>
              </a:rPr>
              <a:t>“</a:t>
            </a:r>
            <a:r>
              <a:rPr lang="zh-CN" altLang="en-US" sz="2800">
                <a:solidFill>
                  <a:srgbClr val="CC0099"/>
                </a:solidFill>
                <a:ea typeface="宋体" charset="-122"/>
              </a:rPr>
              <a:t>朵</a:t>
            </a:r>
            <a:r>
              <a:rPr lang="zh-CN" altLang="en-US" sz="2800">
                <a:solidFill>
                  <a:srgbClr val="CC0099"/>
                </a:solidFill>
                <a:latin typeface="宋体" charset="-122"/>
                <a:ea typeface="宋体" charset="-122"/>
              </a:rPr>
              <a:t>”</a:t>
            </a:r>
            <a:r>
              <a:rPr lang="zh-CN" altLang="en-US" sz="2800">
                <a:solidFill>
                  <a:srgbClr val="CC0099"/>
                </a:solidFill>
                <a:ea typeface="宋体" charset="-122"/>
              </a:rPr>
              <a:t>组成</a:t>
            </a:r>
          </a:p>
        </p:txBody>
      </p:sp>
      <p:sp>
        <p:nvSpPr>
          <p:cNvPr id="33797" name="Text Box 5"/>
          <p:cNvSpPr txBox="1">
            <a:spLocks noChangeArrowheads="1"/>
          </p:cNvSpPr>
          <p:nvPr/>
        </p:nvSpPr>
        <p:spPr bwMode="auto">
          <a:xfrm>
            <a:off x="395288" y="3213100"/>
            <a:ext cx="662463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CC0099"/>
                </a:solidFill>
                <a:ea typeface="宋体" charset="-122"/>
              </a:rPr>
              <a:t>⑶每一穗上的花上面的盛开，下面的待放</a:t>
            </a:r>
          </a:p>
        </p:txBody>
      </p:sp>
      <p:sp>
        <p:nvSpPr>
          <p:cNvPr id="33798" name="Text Box 6"/>
          <p:cNvSpPr txBox="1">
            <a:spLocks noChangeArrowheads="1"/>
          </p:cNvSpPr>
          <p:nvPr/>
        </p:nvSpPr>
        <p:spPr bwMode="auto">
          <a:xfrm>
            <a:off x="395288" y="3933825"/>
            <a:ext cx="705643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CC0099"/>
                </a:solidFill>
                <a:ea typeface="宋体" charset="-122"/>
              </a:rPr>
              <a:t>⑷每一朵花的颜色是</a:t>
            </a:r>
            <a:r>
              <a:rPr lang="zh-CN" altLang="en-US" sz="2800">
                <a:solidFill>
                  <a:srgbClr val="CC0099"/>
                </a:solidFill>
                <a:latin typeface="宋体" charset="-122"/>
                <a:ea typeface="宋体" charset="-122"/>
              </a:rPr>
              <a:t>“</a:t>
            </a:r>
            <a:r>
              <a:rPr lang="zh-CN" altLang="en-US" sz="2800">
                <a:solidFill>
                  <a:srgbClr val="CC0099"/>
                </a:solidFill>
                <a:ea typeface="宋体" charset="-122"/>
              </a:rPr>
              <a:t>上浅下深</a:t>
            </a:r>
            <a:r>
              <a:rPr lang="zh-CN" altLang="en-US" sz="2800">
                <a:solidFill>
                  <a:srgbClr val="CC0099"/>
                </a:solidFill>
                <a:latin typeface="宋体" charset="-122"/>
                <a:ea typeface="宋体" charset="-122"/>
              </a:rPr>
              <a:t>”</a:t>
            </a:r>
            <a:endParaRPr lang="zh-CN" altLang="en-US" sz="2800">
              <a:solidFill>
                <a:srgbClr val="CC0099"/>
              </a:solidFill>
              <a:ea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240" decel="100000"/>
                                        <p:tgtEl>
                                          <p:spTgt spid="33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240" decel="100000" fill="hold"/>
                                        <p:tgtEl>
                                          <p:spTgt spid="33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240" decel="100000" fill="hold"/>
                                        <p:tgtEl>
                                          <p:spTgt spid="33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240" decel="100000" fill="hold"/>
                                        <p:tgtEl>
                                          <p:spTgt spid="33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60" accel="100000" fill="hold">
                                          <p:stCondLst>
                                            <p:cond delay="2240"/>
                                          </p:stCondLst>
                                        </p:cTn>
                                        <p:tgtEl>
                                          <p:spTgt spid="33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60" accel="100000" fill="hold">
                                          <p:stCondLst>
                                            <p:cond delay="2240"/>
                                          </p:stCondLst>
                                        </p:cTn>
                                        <p:tgtEl>
                                          <p:spTgt spid="33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84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64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6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63" tmFilter="0, 0; 0.125,0.2665; 0.25,0.4; 0.375,0.465; 0.5,0.5;  0.625,0.535; 0.75,0.6; 0.875,0.7335; 1,1">
                                          <p:stCondLst>
                                            <p:cond delay="963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81" tmFilter="0, 0; 0.125,0.2665; 0.25,0.4; 0.375,0.465; 0.5,0.5;  0.625,0.535; 0.75,0.6; 0.875,0.7335; 1,1">
                                          <p:stCondLst>
                                            <p:cond delay="1920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38" tmFilter="0, 0; 0.125,0.2665; 0.25,0.4; 0.375,0.465; 0.5,0.5;  0.625,0.535; 0.75,0.6; 0.875,0.7335; 1,1">
                                          <p:stCondLst>
                                            <p:cond delay="2401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38">
                                          <p:stCondLst>
                                            <p:cond delay="942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241" decel="50000">
                                          <p:stCondLst>
                                            <p:cond delay="980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38">
                                          <p:stCondLst>
                                            <p:cond delay="1902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241" decel="50000">
                                          <p:stCondLst>
                                            <p:cond delay="1940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38">
                                          <p:stCondLst>
                                            <p:cond delay="2381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241" decel="50000">
                                          <p:stCondLst>
                                            <p:cond delay="2419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38">
                                          <p:stCondLst>
                                            <p:cond delay="2622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241" decel="50000">
                                          <p:stCondLst>
                                            <p:cond delay="2659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200" fill="hold"/>
                                        <p:tgtEl>
                                          <p:spTgt spid="337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200" fill="hold"/>
                                        <p:tgtEl>
                                          <p:spTgt spid="337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200" fill="hold"/>
                                        <p:tgtEl>
                                          <p:spTgt spid="337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200" fill="hold"/>
                                        <p:tgtEl>
                                          <p:spTgt spid="337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l" eaLnBrk="1" hangingPunct="1">
              <a:defRPr/>
            </a:pPr>
            <a:r>
              <a:rPr lang="zh-CN" altLang="en-US" sz="2800" b="0" cap="none" smtClean="0">
                <a:ln>
                  <a:noFill/>
                </a:ln>
                <a:solidFill>
                  <a:schemeClr val="tx1"/>
                </a:solidFill>
                <a:effectLst/>
                <a:ea typeface="宋体" charset="-122"/>
              </a:rPr>
              <a:t>范读课文，</a:t>
            </a:r>
            <a:r>
              <a:rPr lang="zh-CN" altLang="en-US" sz="2800" cap="none" smtClean="0">
                <a:ln>
                  <a:noFill/>
                </a:ln>
                <a:solidFill>
                  <a:srgbClr val="CC0099"/>
                </a:solidFill>
                <a:effectLst/>
              </a:rPr>
              <a:t>思考</a:t>
            </a:r>
            <a:r>
              <a:rPr lang="zh-CN" altLang="en-US" sz="2800" b="0" cap="none" smtClean="0">
                <a:ln>
                  <a:noFill/>
                </a:ln>
                <a:solidFill>
                  <a:schemeClr val="tx1"/>
                </a:solidFill>
                <a:effectLst/>
                <a:ea typeface="宋体" charset="-122"/>
              </a:rPr>
              <a:t>：文章对紫藤萝的描写与我们对紫藤萝图片的观察相比，有那些不同之处？</a:t>
            </a:r>
            <a:r>
              <a:rPr lang="zh-CN" altLang="en-US" sz="3600" cap="none" smtClean="0">
                <a:ln>
                  <a:noFill/>
                </a:ln>
                <a:effectLst/>
              </a:rPr>
              <a:t> </a:t>
            </a:r>
          </a:p>
        </p:txBody>
      </p:sp>
      <p:sp>
        <p:nvSpPr>
          <p:cNvPr id="34819" name="Rectangle 3"/>
          <p:cNvSpPr>
            <a:spLocks noGrp="1"/>
          </p:cNvSpPr>
          <p:nvPr>
            <p:ph type="body" idx="1"/>
          </p:nvPr>
        </p:nvSpPr>
        <p:spPr>
          <a:xfrm>
            <a:off x="468313" y="1844675"/>
            <a:ext cx="8229600" cy="67627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Cambria" pitchFamily="18" charset="0"/>
              <a:buNone/>
            </a:pPr>
            <a:r>
              <a:rPr lang="en-US" altLang="zh-CN" sz="2800" smtClean="0">
                <a:latin typeface="宋体" charset="-122"/>
                <a:ea typeface="宋体" charset="-122"/>
              </a:rPr>
              <a:t>1</a:t>
            </a:r>
            <a:r>
              <a:rPr lang="zh-CN" altLang="en-US" sz="2800" smtClean="0">
                <a:latin typeface="宋体" charset="-122"/>
                <a:ea typeface="宋体" charset="-122"/>
              </a:rPr>
              <a:t>、课文写的是一大棵紫藤萝树，图片上的只是一棵   小树，也可能是一根树枝；</a:t>
            </a:r>
          </a:p>
        </p:txBody>
      </p:sp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468313" y="2852738"/>
            <a:ext cx="835342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latin typeface="宋体" charset="-122"/>
                <a:ea typeface="宋体" charset="-122"/>
              </a:rPr>
              <a:t>2</a:t>
            </a:r>
            <a:r>
              <a:rPr lang="zh-CN" altLang="en-US" sz="2800">
                <a:latin typeface="宋体" charset="-122"/>
                <a:ea typeface="宋体" charset="-122"/>
              </a:rPr>
              <a:t>、课文中的紫藤萝是立体的，动的，图片上的则是静止的，平面的；</a:t>
            </a:r>
          </a:p>
        </p:txBody>
      </p:sp>
      <p:sp>
        <p:nvSpPr>
          <p:cNvPr id="34821" name="Text Box 5"/>
          <p:cNvSpPr txBox="1">
            <a:spLocks noChangeArrowheads="1"/>
          </p:cNvSpPr>
          <p:nvPr/>
        </p:nvSpPr>
        <p:spPr bwMode="auto">
          <a:xfrm>
            <a:off x="468313" y="4005263"/>
            <a:ext cx="8135937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latin typeface="宋体" charset="-122"/>
                <a:ea typeface="宋体" charset="-122"/>
              </a:rPr>
              <a:t>3</a:t>
            </a:r>
            <a:r>
              <a:rPr lang="zh-CN" altLang="en-US" sz="2800">
                <a:latin typeface="宋体" charset="-122"/>
                <a:ea typeface="宋体" charset="-122"/>
              </a:rPr>
              <a:t>、课文还写了从前的紫藤萝，并与眼前的进行了对比，带动了作者感情的变化</a:t>
            </a:r>
            <a:r>
              <a:rPr lang="zh-CN" altLang="en-US" sz="2800">
                <a:ea typeface="宋体" charset="-122"/>
              </a:rPr>
              <a:t>。</a:t>
            </a:r>
          </a:p>
        </p:txBody>
      </p:sp>
      <p:sp>
        <p:nvSpPr>
          <p:cNvPr id="31749" name="AutoShape 6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775575" y="6354763"/>
            <a:ext cx="1368425" cy="503237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nodeType="click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34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9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98" tmFilter="0, 0; 0.125,0.2665; 0.25,0.4; 0.375,0.465; 0.5,0.5;  0.625,0.535; 0.75,0.6; 0.875,0.7335; 1,1">
                                          <p:stCondLst>
                                            <p:cond delay="398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99" tmFilter="0, 0; 0.125,0.2665; 0.25,0.4; 0.375,0.465; 0.5,0.5;  0.625,0.535; 0.75,0.6; 0.875,0.7335; 1,1">
                                          <p:stCondLst>
                                            <p:cond delay="794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8" tmFilter="0, 0; 0.125,0.2665; 0.25,0.4; 0.375,0.465; 0.5,0.5;  0.625,0.535; 0.75,0.6; 0.875,0.7335; 1,1">
                                          <p:stCondLst>
                                            <p:cond delay="994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16">
                                          <p:stCondLst>
                                            <p:cond delay="39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00" decel="50000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16">
                                          <p:stCondLst>
                                            <p:cond delay="787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00" decel="50000">
                                          <p:stCondLst>
                                            <p:cond delay="803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16">
                                          <p:stCondLst>
                                            <p:cond delay="985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00" decel="50000">
                                          <p:stCondLst>
                                            <p:cond delay="1001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16">
                                          <p:stCondLst>
                                            <p:cond delay="1085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00" decel="50000">
                                          <p:stCondLst>
                                            <p:cond delay="110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ntr" presetSubtype="0" fill="hold" nodeType="click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31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6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65" tmFilter="0, 0; 0.125,0.2665; 0.25,0.4; 0.375,0.465; 0.5,0.5;  0.625,0.535; 0.75,0.6; 0.875,0.7335; 1,1">
                                          <p:stCondLst>
                                            <p:cond delay="365"/>
                                          </p:stCondLst>
                                        </p:cTn>
                                        <p:tgtEl>
                                          <p:spTgt spid="34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83" tmFilter="0, 0; 0.125,0.2665; 0.25,0.4; 0.375,0.465; 0.5,0.5;  0.625,0.535; 0.75,0.6; 0.875,0.7335; 1,1">
                                          <p:stCondLst>
                                            <p:cond delay="728"/>
                                          </p:stCondLst>
                                        </p:cTn>
                                        <p:tgtEl>
                                          <p:spTgt spid="34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90" tmFilter="0, 0; 0.125,0.2665; 0.25,0.4; 0.375,0.465; 0.5,0.5;  0.625,0.535; 0.75,0.6; 0.875,0.7335; 1,1">
                                          <p:stCondLst>
                                            <p:cond delay="911"/>
                                          </p:stCondLst>
                                        </p:cTn>
                                        <p:tgtEl>
                                          <p:spTgt spid="34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14">
                                          <p:stCondLst>
                                            <p:cond delay="357"/>
                                          </p:stCondLst>
                                        </p:cTn>
                                        <p:tgtEl>
                                          <p:spTgt spid="34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91" decel="50000">
                                          <p:stCondLst>
                                            <p:cond delay="372"/>
                                          </p:stCondLst>
                                        </p:cTn>
                                        <p:tgtEl>
                                          <p:spTgt spid="34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14">
                                          <p:stCondLst>
                                            <p:cond delay="722"/>
                                          </p:stCondLst>
                                        </p:cTn>
                                        <p:tgtEl>
                                          <p:spTgt spid="34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91" decel="50000">
                                          <p:stCondLst>
                                            <p:cond delay="736"/>
                                          </p:stCondLst>
                                        </p:cTn>
                                        <p:tgtEl>
                                          <p:spTgt spid="34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14">
                                          <p:stCondLst>
                                            <p:cond delay="903"/>
                                          </p:stCondLst>
                                        </p:cTn>
                                        <p:tgtEl>
                                          <p:spTgt spid="34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91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4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14">
                                          <p:stCondLst>
                                            <p:cond delay="994"/>
                                          </p:stCondLst>
                                        </p:cTn>
                                        <p:tgtEl>
                                          <p:spTgt spid="34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91" decel="50000">
                                          <p:stCondLst>
                                            <p:cond delay="1009"/>
                                          </p:stCondLst>
                                        </p:cTn>
                                        <p:tgtEl>
                                          <p:spTgt spid="34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/>
          </p:cNvSpPr>
          <p:nvPr>
            <p:ph type="title"/>
          </p:nvPr>
        </p:nvSpPr>
        <p:spPr bwMode="auto">
          <a:xfrm>
            <a:off x="611188" y="260350"/>
            <a:ext cx="8229600" cy="11430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l" eaLnBrk="1" hangingPunct="1">
              <a:defRPr/>
            </a:pPr>
            <a:r>
              <a:rPr lang="zh-CN" altLang="en-US" cap="none" smtClean="0">
                <a:ln>
                  <a:noFill/>
                </a:ln>
                <a:solidFill>
                  <a:schemeClr val="tx1"/>
                </a:solidFill>
                <a:effectLst/>
                <a:ea typeface="宋体" charset="-122"/>
              </a:rPr>
              <a:t>分析第七</a:t>
            </a:r>
            <a:r>
              <a:rPr lang="en-US" altLang="zh-CN" cap="none" smtClean="0">
                <a:ln>
                  <a:noFill/>
                </a:ln>
                <a:solidFill>
                  <a:schemeClr val="tx1"/>
                </a:solidFill>
                <a:effectLst/>
                <a:latin typeface="宋体"/>
                <a:ea typeface="宋体" charset="-122"/>
              </a:rPr>
              <a:t>——</a:t>
            </a:r>
            <a:r>
              <a:rPr lang="zh-CN" altLang="en-US" cap="none" smtClean="0">
                <a:ln>
                  <a:noFill/>
                </a:ln>
                <a:solidFill>
                  <a:schemeClr val="tx1"/>
                </a:solidFill>
                <a:effectLst/>
                <a:ea typeface="宋体" charset="-122"/>
              </a:rPr>
              <a:t>九自然段：</a:t>
            </a:r>
            <a:r>
              <a:rPr lang="zh-CN" altLang="en-US" cap="none" smtClean="0">
                <a:ln>
                  <a:noFill/>
                </a:ln>
                <a:solidFill>
                  <a:srgbClr val="CC0099"/>
                </a:solidFill>
                <a:effectLst/>
              </a:rPr>
              <a:t>忆花</a:t>
            </a:r>
          </a:p>
        </p:txBody>
      </p:sp>
      <p:sp>
        <p:nvSpPr>
          <p:cNvPr id="35843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1233488"/>
          </a:xfrm>
        </p:spPr>
        <p:txBody>
          <a:bodyPr/>
          <a:lstStyle/>
          <a:p>
            <a:pPr eaLnBrk="1" hangingPunct="1">
              <a:buFont typeface="Cambria" pitchFamily="18" charset="0"/>
              <a:buNone/>
            </a:pPr>
            <a:r>
              <a:rPr lang="zh-CN" altLang="en-US" smtClean="0"/>
              <a:t>   （</a:t>
            </a:r>
            <a:r>
              <a:rPr lang="en-US" altLang="zh-CN" smtClean="0"/>
              <a:t>1</a:t>
            </a:r>
            <a:r>
              <a:rPr lang="zh-CN" altLang="en-US" smtClean="0"/>
              <a:t>） 作者在看见紫藤萝瀑布前是什么样的心情？</a:t>
            </a:r>
          </a:p>
        </p:txBody>
      </p:sp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1619250" y="2852738"/>
            <a:ext cx="309721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CC0099"/>
                </a:solidFill>
                <a:latin typeface="宋体" charset="-122"/>
                <a:ea typeface="宋体" charset="-122"/>
              </a:rPr>
              <a:t>焦虑和悲痛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" dur="1000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70" decel="100000"/>
                                        <p:tgtEl>
                                          <p:spTgt spid="358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770" decel="100000"/>
                                        <p:tgtEl>
                                          <p:spTgt spid="358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0" dur="770" fill="hold"/>
                                        <p:tgtEl>
                                          <p:spTgt spid="358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2" dur="770" fill="hold"/>
                                        <p:tgtEl>
                                          <p:spTgt spid="358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/>
          </p:cNvSpPr>
          <p:nvPr>
            <p:ph type="body" idx="1"/>
          </p:nvPr>
        </p:nvSpPr>
        <p:spPr>
          <a:xfrm>
            <a:off x="323850" y="620713"/>
            <a:ext cx="8229600" cy="4525962"/>
          </a:xfrm>
        </p:spPr>
        <p:txBody>
          <a:bodyPr/>
          <a:lstStyle/>
          <a:p>
            <a:pPr eaLnBrk="1" hangingPunct="1">
              <a:buFont typeface="Cambria" pitchFamily="18" charset="0"/>
              <a:buNone/>
            </a:pPr>
            <a:r>
              <a:rPr lang="zh-CN" altLang="en-US" smtClean="0">
                <a:latin typeface="宋体" charset="-122"/>
              </a:rPr>
              <a:t>（</a:t>
            </a:r>
            <a:r>
              <a:rPr lang="en-US" altLang="zh-CN" smtClean="0">
                <a:latin typeface="宋体" charset="-122"/>
              </a:rPr>
              <a:t>2</a:t>
            </a:r>
            <a:r>
              <a:rPr lang="zh-CN" altLang="en-US" smtClean="0">
                <a:latin typeface="宋体" charset="-122"/>
              </a:rPr>
              <a:t>）为什么焦虑和悲痛？</a:t>
            </a:r>
          </a:p>
        </p:txBody>
      </p:sp>
      <p:sp>
        <p:nvSpPr>
          <p:cNvPr id="36867" name="Text Box 3"/>
          <p:cNvSpPr txBox="1">
            <a:spLocks noChangeArrowheads="1"/>
          </p:cNvSpPr>
          <p:nvPr/>
        </p:nvSpPr>
        <p:spPr bwMode="auto">
          <a:xfrm>
            <a:off x="971550" y="1557338"/>
            <a:ext cx="374491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CC0099"/>
                </a:solidFill>
                <a:latin typeface="宋体" charset="-122"/>
                <a:ea typeface="宋体" charset="-122"/>
              </a:rPr>
              <a:t>“</a:t>
            </a:r>
            <a:r>
              <a:rPr lang="zh-CN" altLang="en-US" sz="2800">
                <a:solidFill>
                  <a:srgbClr val="CC0099"/>
                </a:solidFill>
                <a:ea typeface="宋体" charset="-122"/>
              </a:rPr>
              <a:t>生死谜，手足情。</a:t>
            </a:r>
            <a:r>
              <a:rPr lang="zh-CN" altLang="en-US" sz="2800">
                <a:solidFill>
                  <a:srgbClr val="CC0099"/>
                </a:solidFill>
                <a:latin typeface="宋体" charset="-122"/>
                <a:ea typeface="宋体" charset="-122"/>
              </a:rPr>
              <a:t>”</a:t>
            </a:r>
            <a:endParaRPr lang="zh-CN" altLang="en-US" sz="2800">
              <a:solidFill>
                <a:srgbClr val="CC0099"/>
              </a:solidFill>
              <a:ea typeface="宋体" charset="-122"/>
            </a:endParaRPr>
          </a:p>
        </p:txBody>
      </p:sp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395288" y="2781300"/>
            <a:ext cx="619283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latin typeface="宋体" charset="-122"/>
                <a:ea typeface="宋体" charset="-122"/>
              </a:rPr>
              <a:t>（</a:t>
            </a:r>
            <a:r>
              <a:rPr lang="en-US" altLang="zh-CN" sz="3200">
                <a:latin typeface="宋体" charset="-122"/>
                <a:ea typeface="宋体" charset="-122"/>
              </a:rPr>
              <a:t>3</a:t>
            </a:r>
            <a:r>
              <a:rPr lang="zh-CN" altLang="en-US" sz="3200">
                <a:latin typeface="宋体" charset="-122"/>
                <a:ea typeface="宋体" charset="-122"/>
              </a:rPr>
              <a:t>）花的命运：</a:t>
            </a:r>
          </a:p>
        </p:txBody>
      </p:sp>
      <p:sp>
        <p:nvSpPr>
          <p:cNvPr id="36869" name="Text Box 5"/>
          <p:cNvSpPr txBox="1">
            <a:spLocks noChangeArrowheads="1"/>
          </p:cNvSpPr>
          <p:nvPr/>
        </p:nvSpPr>
        <p:spPr bwMode="auto">
          <a:xfrm>
            <a:off x="900113" y="3716338"/>
            <a:ext cx="518477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ea typeface="宋体" charset="-122"/>
              </a:rPr>
              <a:t>     </a:t>
            </a:r>
            <a:r>
              <a:rPr lang="zh-CN" altLang="en-US" sz="2800">
                <a:solidFill>
                  <a:srgbClr val="CC0099"/>
                </a:solidFill>
                <a:ea typeface="宋体" charset="-122"/>
              </a:rPr>
              <a:t>一大柱藤萝</a:t>
            </a:r>
            <a:r>
              <a:rPr lang="en-US" altLang="zh-CN" sz="2800">
                <a:solidFill>
                  <a:srgbClr val="CC0099"/>
                </a:solidFill>
                <a:latin typeface="宋体" charset="-122"/>
                <a:ea typeface="宋体" charset="-122"/>
              </a:rPr>
              <a:t>——</a:t>
            </a:r>
            <a:r>
              <a:rPr lang="zh-CN" altLang="en-US" sz="2800">
                <a:solidFill>
                  <a:srgbClr val="CC0099"/>
                </a:solidFill>
                <a:ea typeface="宋体" charset="-122"/>
              </a:rPr>
              <a:t>稀零花串</a:t>
            </a:r>
            <a:r>
              <a:rPr lang="en-US" altLang="zh-CN" sz="2800">
                <a:solidFill>
                  <a:srgbClr val="CC0099"/>
                </a:solidFill>
                <a:latin typeface="宋体" charset="-122"/>
                <a:ea typeface="宋体" charset="-122"/>
              </a:rPr>
              <a:t>——</a:t>
            </a:r>
            <a:r>
              <a:rPr lang="zh-CN" altLang="en-US" sz="2800">
                <a:solidFill>
                  <a:srgbClr val="CC0099"/>
                </a:solidFill>
                <a:ea typeface="宋体" charset="-122"/>
              </a:rPr>
              <a:t>花架被拆掉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70" decel="100000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770" decel="100000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8" dur="770" fill="hold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0" dur="770" fill="hold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68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68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68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68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tmFilter="0,0; .5, 1; 1, 1"/>
                                        <p:tgtEl>
                                          <p:spTgt spid="368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l" eaLnBrk="1" hangingPunct="1">
              <a:defRPr/>
            </a:pPr>
            <a:r>
              <a:rPr lang="zh-CN" altLang="en-US" sz="3200" b="0" cap="none" smtClean="0">
                <a:ln>
                  <a:noFill/>
                </a:ln>
                <a:solidFill>
                  <a:schemeClr val="tx1"/>
                </a:solidFill>
                <a:effectLst/>
                <a:latin typeface="宋体" charset="-122"/>
                <a:ea typeface="宋体" charset="-122"/>
              </a:rPr>
              <a:t>（</a:t>
            </a:r>
            <a:r>
              <a:rPr lang="en-US" altLang="zh-CN" sz="3200" b="0" cap="none" smtClean="0">
                <a:ln>
                  <a:noFill/>
                </a:ln>
                <a:solidFill>
                  <a:schemeClr val="tx1"/>
                </a:solidFill>
                <a:effectLst/>
                <a:latin typeface="宋体" charset="-122"/>
                <a:ea typeface="宋体" charset="-122"/>
              </a:rPr>
              <a:t>4</a:t>
            </a:r>
            <a:r>
              <a:rPr lang="zh-CN" altLang="en-US" sz="3200" b="0" cap="none" smtClean="0">
                <a:ln>
                  <a:noFill/>
                </a:ln>
                <a:solidFill>
                  <a:schemeClr val="tx1"/>
                </a:solidFill>
                <a:effectLst/>
                <a:latin typeface="宋体" charset="-122"/>
                <a:ea typeface="宋体" charset="-122"/>
              </a:rPr>
              <a:t>）如何理解：花和生活腐化有什么必然的联系。</a:t>
            </a:r>
          </a:p>
        </p:txBody>
      </p:sp>
      <p:sp>
        <p:nvSpPr>
          <p:cNvPr id="37891" name="Rectangle 3"/>
          <p:cNvSpPr>
            <a:spLocks noGrp="1"/>
          </p:cNvSpPr>
          <p:nvPr>
            <p:ph type="body" idx="1"/>
          </p:nvPr>
        </p:nvSpPr>
        <p:spPr>
          <a:xfrm>
            <a:off x="0" y="1989138"/>
            <a:ext cx="5292725" cy="2881312"/>
          </a:xfrm>
        </p:spPr>
        <p:txBody>
          <a:bodyPr/>
          <a:lstStyle/>
          <a:p>
            <a:pPr eaLnBrk="1" hangingPunct="1">
              <a:buFont typeface="Cambria" pitchFamily="18" charset="0"/>
              <a:buNone/>
            </a:pPr>
            <a:r>
              <a:rPr lang="zh-CN" altLang="en-US" smtClean="0"/>
              <a:t>         </a:t>
            </a:r>
            <a:r>
              <a:rPr lang="zh-CN" altLang="en-US" smtClean="0">
                <a:latin typeface="宋体" charset="-122"/>
                <a:ea typeface="宋体" charset="-122"/>
              </a:rPr>
              <a:t>十多年前我们国家的命运：“文化大革命” 一个黑白颠倒，极度荒唐的年代。</a:t>
            </a:r>
          </a:p>
        </p:txBody>
      </p:sp>
      <p:sp>
        <p:nvSpPr>
          <p:cNvPr id="34819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092950" y="5373688"/>
            <a:ext cx="1366838" cy="503237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313" y="1214438"/>
            <a:ext cx="8929687" cy="5643562"/>
          </a:xfrm>
        </p:spPr>
        <p:txBody>
          <a:bodyPr/>
          <a:lstStyle/>
          <a:p>
            <a:pPr eaLnBrk="1" hangingPunct="1">
              <a:buFont typeface="Cambria" pitchFamily="18" charset="0"/>
              <a:buNone/>
            </a:pPr>
            <a:r>
              <a:rPr lang="zh-CN" altLang="zh-CN" b="1" smtClean="0">
                <a:latin typeface="楷体" pitchFamily="49" charset="-122"/>
                <a:ea typeface="楷体" pitchFamily="49" charset="-122"/>
              </a:rPr>
              <a:t>教学目标 ：</a:t>
            </a:r>
            <a:r>
              <a:rPr lang="en-US" altLang="zh-CN" b="1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zh-CN" b="1" smtClean="0">
                <a:latin typeface="楷体" pitchFamily="49" charset="-122"/>
                <a:ea typeface="楷体" pitchFamily="49" charset="-122"/>
              </a:rPr>
              <a:t>、有感情的诵读课文，揣摩词语</a:t>
            </a:r>
            <a:r>
              <a:rPr lang="en-US" altLang="zh-CN" b="1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zh-CN" b="1" smtClean="0">
                <a:latin typeface="楷体" pitchFamily="49" charset="-122"/>
                <a:ea typeface="楷体" pitchFamily="49" charset="-122"/>
              </a:rPr>
              <a:t>和句子，理解内容，理解作者感情变化的线索感悟中心。</a:t>
            </a:r>
          </a:p>
          <a:p>
            <a:pPr eaLnBrk="1" hangingPunct="1">
              <a:buFont typeface="Cambria" pitchFamily="18" charset="0"/>
              <a:buNone/>
            </a:pPr>
            <a:r>
              <a:rPr lang="en-US" altLang="zh-CN" b="1" smtClean="0">
                <a:latin typeface="楷体" pitchFamily="49" charset="-122"/>
                <a:ea typeface="楷体" pitchFamily="49" charset="-122"/>
              </a:rPr>
              <a:t>           2</a:t>
            </a:r>
            <a:r>
              <a:rPr lang="zh-CN" altLang="zh-CN" b="1" smtClean="0">
                <a:latin typeface="楷体" pitchFamily="49" charset="-122"/>
                <a:ea typeface="楷体" pitchFamily="49" charset="-122"/>
              </a:rPr>
              <a:t>、体会作者对人生的独特感受，体味人生，感悟生命。</a:t>
            </a:r>
            <a:r>
              <a:rPr lang="en-US" altLang="zh-CN" b="1" smtClean="0">
                <a:latin typeface="楷体" pitchFamily="49" charset="-122"/>
                <a:ea typeface="楷体" pitchFamily="49" charset="-122"/>
              </a:rPr>
              <a:t> </a:t>
            </a:r>
            <a:endParaRPr lang="zh-CN" altLang="zh-CN" b="1" smtClean="0">
              <a:latin typeface="楷体" pitchFamily="49" charset="-122"/>
              <a:ea typeface="楷体" pitchFamily="49" charset="-122"/>
            </a:endParaRPr>
          </a:p>
          <a:p>
            <a:pPr eaLnBrk="1" hangingPunct="1">
              <a:buFont typeface="Cambria" pitchFamily="18" charset="0"/>
              <a:buNone/>
            </a:pPr>
            <a:r>
              <a:rPr lang="zh-CN" altLang="zh-CN" b="1" smtClean="0">
                <a:latin typeface="楷体" pitchFamily="49" charset="-122"/>
                <a:ea typeface="楷体" pitchFamily="49" charset="-122"/>
              </a:rPr>
              <a:t>教学重点：通过有感情的反复诵读，理解内容，感悟中心。</a:t>
            </a:r>
            <a:r>
              <a:rPr lang="en-US" altLang="zh-CN" b="1" smtClean="0">
                <a:latin typeface="楷体" pitchFamily="49" charset="-122"/>
                <a:ea typeface="楷体" pitchFamily="49" charset="-122"/>
              </a:rPr>
              <a:t>  </a:t>
            </a:r>
            <a:endParaRPr lang="zh-CN" altLang="zh-CN" b="1" smtClean="0">
              <a:latin typeface="楷体" pitchFamily="49" charset="-122"/>
              <a:ea typeface="楷体" pitchFamily="49" charset="-122"/>
            </a:endParaRPr>
          </a:p>
          <a:p>
            <a:pPr eaLnBrk="1" hangingPunct="1">
              <a:buFont typeface="Cambria" pitchFamily="18" charset="0"/>
              <a:buNone/>
            </a:pPr>
            <a:r>
              <a:rPr lang="zh-CN" altLang="zh-CN" b="1" smtClean="0">
                <a:latin typeface="楷体" pitchFamily="49" charset="-122"/>
                <a:ea typeface="楷体" pitchFamily="49" charset="-122"/>
              </a:rPr>
              <a:t>教学难点 ：揣摩重点词语和重点语句，体会借景抒情的写作手法。</a:t>
            </a:r>
            <a:r>
              <a:rPr lang="en-US" altLang="zh-CN" b="1" smtClean="0">
                <a:latin typeface="楷体" pitchFamily="49" charset="-122"/>
                <a:ea typeface="楷体" pitchFamily="49" charset="-122"/>
              </a:rPr>
              <a:t> </a:t>
            </a:r>
            <a:endParaRPr lang="zh-CN" altLang="zh-CN" b="1" smtClean="0">
              <a:latin typeface="楷体" pitchFamily="49" charset="-122"/>
              <a:ea typeface="楷体" pitchFamily="49" charset="-122"/>
            </a:endParaRPr>
          </a:p>
          <a:p>
            <a:pPr eaLnBrk="1" hangingPunct="1">
              <a:buFont typeface="Cambria" pitchFamily="18" charset="0"/>
              <a:buNone/>
            </a:pPr>
            <a:r>
              <a:rPr lang="zh-CN" altLang="zh-CN" b="1" smtClean="0">
                <a:latin typeface="楷体" pitchFamily="49" charset="-122"/>
                <a:ea typeface="楷体" pitchFamily="49" charset="-122"/>
              </a:rPr>
              <a:t>教学方式：诵读法，点拨法</a:t>
            </a:r>
          </a:p>
        </p:txBody>
      </p:sp>
      <p:sp>
        <p:nvSpPr>
          <p:cNvPr id="5" name="矩形 4"/>
          <p:cNvSpPr/>
          <p:nvPr/>
        </p:nvSpPr>
        <p:spPr>
          <a:xfrm>
            <a:off x="2357422" y="285728"/>
            <a:ext cx="433965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目标及重难点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6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6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6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500"/>
                            </p:stCondLst>
                            <p:childTnLst>
                              <p:par>
                                <p:cTn id="62" presetID="26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500"/>
                            </p:stCondLst>
                            <p:childTnLst>
                              <p:par>
                                <p:cTn id="79" presetID="26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l" eaLnBrk="1" hangingPunct="1">
              <a:defRPr/>
            </a:pPr>
            <a:r>
              <a:rPr lang="zh-CN" altLang="en-US" b="0" cap="none" smtClean="0">
                <a:ln>
                  <a:noFill/>
                </a:ln>
                <a:solidFill>
                  <a:schemeClr val="tx1"/>
                </a:solidFill>
                <a:effectLst/>
                <a:latin typeface="宋体" charset="-122"/>
                <a:ea typeface="宋体" charset="-122"/>
              </a:rPr>
              <a:t>分析十</a:t>
            </a:r>
            <a:r>
              <a:rPr lang="en-US" altLang="zh-CN" b="0" cap="none" smtClean="0">
                <a:ln>
                  <a:noFill/>
                </a:ln>
                <a:solidFill>
                  <a:schemeClr val="tx1"/>
                </a:solidFill>
                <a:effectLst/>
                <a:latin typeface="宋体" charset="-122"/>
                <a:ea typeface="宋体" charset="-122"/>
              </a:rPr>
              <a:t>——</a:t>
            </a:r>
            <a:r>
              <a:rPr lang="zh-CN" altLang="en-US" b="0" cap="none" smtClean="0">
                <a:ln>
                  <a:noFill/>
                </a:ln>
                <a:solidFill>
                  <a:schemeClr val="tx1"/>
                </a:solidFill>
                <a:effectLst/>
                <a:latin typeface="宋体" charset="-122"/>
                <a:ea typeface="宋体" charset="-122"/>
              </a:rPr>
              <a:t>十一自然段</a:t>
            </a:r>
            <a:r>
              <a:rPr lang="en-US" altLang="zh-CN" b="0" cap="none" smtClean="0">
                <a:ln>
                  <a:noFill/>
                </a:ln>
                <a:solidFill>
                  <a:schemeClr val="tx1"/>
                </a:solidFill>
                <a:effectLst/>
                <a:latin typeface="宋体" charset="-122"/>
                <a:ea typeface="宋体" charset="-122"/>
              </a:rPr>
              <a:t>:</a:t>
            </a:r>
            <a:r>
              <a:rPr lang="en-US" altLang="zh-CN" cap="none" smtClean="0">
                <a:ln>
                  <a:noFill/>
                </a:ln>
                <a:effectLst/>
              </a:rPr>
              <a:t>  </a:t>
            </a:r>
            <a:r>
              <a:rPr lang="zh-CN" altLang="en-US" cap="none" smtClean="0">
                <a:ln>
                  <a:noFill/>
                </a:ln>
                <a:solidFill>
                  <a:srgbClr val="CC00FF"/>
                </a:solidFill>
                <a:effectLst/>
              </a:rPr>
              <a:t>思花</a:t>
            </a:r>
          </a:p>
        </p:txBody>
      </p:sp>
      <p:sp>
        <p:nvSpPr>
          <p:cNvPr id="38915" name="Rectangle 3"/>
          <p:cNvSpPr>
            <a:spLocks noGrp="1"/>
          </p:cNvSpPr>
          <p:nvPr>
            <p:ph type="body" idx="1"/>
          </p:nvPr>
        </p:nvSpPr>
        <p:spPr>
          <a:xfrm>
            <a:off x="468313" y="1628775"/>
            <a:ext cx="8229600" cy="1252538"/>
          </a:xfrm>
        </p:spPr>
        <p:txBody>
          <a:bodyPr/>
          <a:lstStyle/>
          <a:p>
            <a:pPr eaLnBrk="1" hangingPunct="1">
              <a:buFont typeface="Cambria" pitchFamily="18" charset="0"/>
              <a:buNone/>
            </a:pPr>
            <a:r>
              <a:rPr lang="zh-CN" altLang="en-US" smtClean="0"/>
              <a:t>（</a:t>
            </a:r>
            <a:r>
              <a:rPr lang="en-US" altLang="zh-CN" smtClean="0"/>
              <a:t>1</a:t>
            </a:r>
            <a:r>
              <a:rPr lang="zh-CN" altLang="en-US" smtClean="0"/>
              <a:t>）在思花的过程中作者面对紫藤萝瀑布产生了怎样的感悟：</a:t>
            </a:r>
          </a:p>
        </p:txBody>
      </p:sp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539750" y="2997200"/>
            <a:ext cx="4824413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ea typeface="宋体" charset="-122"/>
              </a:rPr>
              <a:t>        </a:t>
            </a:r>
            <a:r>
              <a:rPr lang="zh-CN" altLang="en-US" sz="2800">
                <a:solidFill>
                  <a:srgbClr val="CC0099"/>
                </a:solidFill>
                <a:ea typeface="宋体" charset="-122"/>
              </a:rPr>
              <a:t>花和人都会遇到各种各样的不幸，但是，生命的长河是无止境的。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400" fill="hold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400" fill="hold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400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8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l" eaLnBrk="1" hangingPunct="1">
              <a:defRPr/>
            </a:pPr>
            <a:r>
              <a:rPr lang="zh-CN" altLang="en-US" sz="3600" b="0" cap="none" smtClean="0">
                <a:ln>
                  <a:noFill/>
                </a:ln>
                <a:solidFill>
                  <a:schemeClr val="tx1"/>
                </a:solidFill>
                <a:effectLst/>
                <a:latin typeface="宋体" charset="-122"/>
                <a:ea typeface="宋体" charset="-122"/>
              </a:rPr>
              <a:t>（</a:t>
            </a:r>
            <a:r>
              <a:rPr lang="en-US" altLang="zh-CN" sz="3600" b="0" cap="none" smtClean="0">
                <a:ln>
                  <a:noFill/>
                </a:ln>
                <a:solidFill>
                  <a:schemeClr val="tx1"/>
                </a:solidFill>
                <a:effectLst/>
                <a:latin typeface="宋体" charset="-122"/>
                <a:ea typeface="宋体" charset="-122"/>
              </a:rPr>
              <a:t>2</a:t>
            </a:r>
            <a:r>
              <a:rPr lang="zh-CN" altLang="en-US" sz="3600" b="0" cap="none" smtClean="0">
                <a:ln>
                  <a:noFill/>
                </a:ln>
                <a:solidFill>
                  <a:schemeClr val="tx1"/>
                </a:solidFill>
                <a:effectLst/>
                <a:latin typeface="宋体" charset="-122"/>
                <a:ea typeface="宋体" charset="-122"/>
              </a:rPr>
              <a:t>）如何理解</a:t>
            </a:r>
            <a:r>
              <a:rPr lang="zh-CN" altLang="en-US" sz="3600" cap="none" smtClean="0">
                <a:ln>
                  <a:noFill/>
                </a:ln>
                <a:solidFill>
                  <a:srgbClr val="CC00FF"/>
                </a:solidFill>
                <a:effectLst/>
              </a:rPr>
              <a:t>“生命的长河是无止境”</a:t>
            </a:r>
            <a:r>
              <a:rPr lang="zh-CN" altLang="en-US" sz="3600" b="0" cap="none" smtClean="0">
                <a:ln>
                  <a:noFill/>
                </a:ln>
                <a:solidFill>
                  <a:schemeClr val="tx1"/>
                </a:solidFill>
                <a:effectLst/>
                <a:ea typeface="宋体" charset="-122"/>
              </a:rPr>
              <a:t>的这句话？</a:t>
            </a:r>
            <a:r>
              <a:rPr lang="zh-CN" altLang="en-US" sz="3600" cap="none" smtClean="0">
                <a:ln>
                  <a:noFill/>
                </a:ln>
                <a:effectLst/>
              </a:rPr>
              <a:t> </a:t>
            </a: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0" y="1600200"/>
            <a:ext cx="8686800" cy="4525963"/>
          </a:xfrm>
        </p:spPr>
        <p:txBody>
          <a:bodyPr/>
          <a:lstStyle/>
          <a:p>
            <a:pPr eaLnBrk="1" hangingPunct="1">
              <a:buFont typeface="Cambria" pitchFamily="18" charset="0"/>
              <a:buNone/>
            </a:pPr>
            <a:r>
              <a:rPr lang="zh-CN" altLang="en-US" smtClean="0"/>
              <a:t>          十多年前紫藤萝花稀落，遭遇不幸，过了这么多年，又开花，而且开得这样盛，这样密，这样生机勃勃，想到自然界生命的顽强和美好。而人类也是如此，小弟虽然身患绝症，但人类的生命长河并不因某个人的不幸而停止流动。“病树前头万木春。”人类社会照样向前发展，因此说，生命的长河是无止境的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4" dur="500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/>
          </p:cNvSpPr>
          <p:nvPr>
            <p:ph type="title"/>
          </p:nvPr>
        </p:nvSpPr>
        <p:spPr bwMode="auto">
          <a:xfrm>
            <a:off x="395288" y="260350"/>
            <a:ext cx="8229600" cy="2160588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l" eaLnBrk="1" hangingPunct="1">
              <a:defRPr/>
            </a:pPr>
            <a:r>
              <a:rPr lang="zh-CN" altLang="en-US" sz="2800" cap="none" smtClean="0">
                <a:ln>
                  <a:noFill/>
                </a:ln>
                <a:effectLst/>
                <a:latin typeface="宋体" charset="-122"/>
              </a:rPr>
              <a:t>    </a:t>
            </a:r>
            <a:r>
              <a:rPr lang="en-US" altLang="zh-CN" sz="2800" b="0" cap="none" smtClean="0">
                <a:ln>
                  <a:noFill/>
                </a:ln>
                <a:solidFill>
                  <a:schemeClr val="tx1"/>
                </a:solidFill>
                <a:effectLst/>
                <a:latin typeface="宋体" charset="-122"/>
              </a:rPr>
              <a:t>(3)</a:t>
            </a:r>
            <a:r>
              <a:rPr lang="en-US" altLang="zh-CN" sz="2800" b="0" cap="none" smtClean="0">
                <a:ln>
                  <a:noFill/>
                </a:ln>
                <a:solidFill>
                  <a:srgbClr val="FF66CC"/>
                </a:solidFill>
                <a:effectLst/>
                <a:latin typeface="宋体" charset="-122"/>
              </a:rPr>
              <a:t>“</a:t>
            </a:r>
            <a:r>
              <a:rPr lang="zh-CN" altLang="en-US" sz="2800" b="0" cap="none" smtClean="0">
                <a:ln>
                  <a:noFill/>
                </a:ln>
                <a:solidFill>
                  <a:srgbClr val="FF66CC"/>
                </a:solidFill>
                <a:effectLst/>
                <a:latin typeface="宋体" charset="-122"/>
              </a:rPr>
              <a:t>我抚摸了</a:t>
            </a:r>
            <a:r>
              <a:rPr lang="en-US" altLang="zh-CN" sz="2800" b="0" cap="none" smtClean="0">
                <a:ln>
                  <a:noFill/>
                </a:ln>
                <a:solidFill>
                  <a:srgbClr val="FF66CC"/>
                </a:solidFill>
                <a:effectLst/>
                <a:latin typeface="宋体" charset="-122"/>
              </a:rPr>
              <a:t>……</a:t>
            </a:r>
            <a:r>
              <a:rPr lang="zh-CN" altLang="en-US" sz="2800" b="0" cap="none" smtClean="0">
                <a:ln>
                  <a:noFill/>
                </a:ln>
                <a:solidFill>
                  <a:srgbClr val="FF66CC"/>
                </a:solidFill>
                <a:effectLst/>
                <a:latin typeface="宋体" charset="-122"/>
              </a:rPr>
              <a:t>组成了万花灿烂的流动的瀑布”，</a:t>
            </a:r>
            <a:r>
              <a:rPr lang="zh-CN" altLang="en-US" sz="2800" b="0" cap="none" smtClean="0">
                <a:ln>
                  <a:noFill/>
                </a:ln>
                <a:solidFill>
                  <a:schemeClr val="tx1"/>
                </a:solidFill>
                <a:effectLst/>
                <a:latin typeface="宋体" charset="-122"/>
                <a:ea typeface="宋体" charset="-122"/>
              </a:rPr>
              <a:t>这里似乎也有象征意义，似乎也有哲理，如果确是这样，那么</a:t>
            </a:r>
            <a:r>
              <a:rPr lang="zh-CN" altLang="en-US" sz="2800" b="0" cap="none" smtClean="0">
                <a:ln>
                  <a:noFill/>
                </a:ln>
                <a:solidFill>
                  <a:srgbClr val="FF66CC"/>
                </a:solidFill>
                <a:effectLst/>
                <a:latin typeface="宋体" charset="-122"/>
              </a:rPr>
              <a:t>象征什么</a:t>
            </a:r>
            <a:r>
              <a:rPr lang="en-US" altLang="zh-CN" sz="2800" b="0" cap="none" smtClean="0">
                <a:ln>
                  <a:noFill/>
                </a:ln>
                <a:effectLst/>
                <a:latin typeface="宋体" charset="-122"/>
              </a:rPr>
              <a:t>?</a:t>
            </a:r>
            <a:r>
              <a:rPr lang="zh-CN" altLang="en-US" sz="2800" b="0" cap="none" smtClean="0">
                <a:ln>
                  <a:noFill/>
                </a:ln>
                <a:solidFill>
                  <a:srgbClr val="FF66CC"/>
                </a:solidFill>
                <a:effectLst/>
                <a:latin typeface="宋体" charset="-122"/>
              </a:rPr>
              <a:t>包含什么哲理</a:t>
            </a:r>
            <a:r>
              <a:rPr lang="zh-CN" altLang="en-US" sz="2800" b="0" cap="none" smtClean="0">
                <a:ln>
                  <a:noFill/>
                </a:ln>
                <a:solidFill>
                  <a:schemeClr val="tx1"/>
                </a:solidFill>
                <a:effectLst/>
                <a:latin typeface="宋体" charset="-122"/>
                <a:ea typeface="宋体" charset="-122"/>
              </a:rPr>
              <a:t>呢</a:t>
            </a:r>
            <a:r>
              <a:rPr lang="en-US" altLang="zh-CN" sz="2800" b="0" cap="none" smtClean="0">
                <a:ln>
                  <a:noFill/>
                </a:ln>
                <a:solidFill>
                  <a:schemeClr val="tx1"/>
                </a:solidFill>
                <a:effectLst/>
                <a:latin typeface="宋体" charset="-122"/>
                <a:ea typeface="宋体" charset="-122"/>
              </a:rPr>
              <a:t>?</a:t>
            </a:r>
            <a:r>
              <a:rPr lang="en-US" altLang="zh-CN" sz="3600" cap="none" smtClean="0">
                <a:ln>
                  <a:noFill/>
                </a:ln>
                <a:effectLst/>
              </a:rPr>
              <a:t> </a:t>
            </a:r>
          </a:p>
        </p:txBody>
      </p:sp>
      <p:sp>
        <p:nvSpPr>
          <p:cNvPr id="40963" name="Rectangle 3"/>
          <p:cNvSpPr>
            <a:spLocks noGrp="1"/>
          </p:cNvSpPr>
          <p:nvPr>
            <p:ph type="body" idx="1"/>
          </p:nvPr>
        </p:nvSpPr>
        <p:spPr>
          <a:xfrm>
            <a:off x="0" y="2492375"/>
            <a:ext cx="8589963" cy="2449513"/>
          </a:xfrm>
        </p:spPr>
        <p:txBody>
          <a:bodyPr/>
          <a:lstStyle/>
          <a:p>
            <a:pPr eaLnBrk="1" hangingPunct="1">
              <a:buFont typeface="Cambria" pitchFamily="18" charset="0"/>
              <a:buNone/>
            </a:pPr>
            <a:r>
              <a:rPr lang="zh-CN" altLang="en-US" sz="2400" smtClean="0">
                <a:latin typeface="宋体" charset="-122"/>
              </a:rPr>
              <a:t>      </a:t>
            </a:r>
            <a:r>
              <a:rPr lang="zh-CN" altLang="en-US" sz="2400" smtClean="0">
                <a:solidFill>
                  <a:srgbClr val="CC00FF"/>
                </a:solidFill>
                <a:latin typeface="宋体" charset="-122"/>
              </a:rPr>
              <a:t>有象征意义</a:t>
            </a:r>
            <a:r>
              <a:rPr lang="zh-CN" altLang="en-US" sz="2400" smtClean="0">
                <a:latin typeface="宋体" charset="-122"/>
              </a:rPr>
              <a:t>。新的历史时期开始，中国人民焕发出旺盛的生命力。这两句话又表达这样一个哲理，每个人都是社会主义现代化建设事业的一分子，只有每个人都奋发有为，四化大业才能灿烂辉煌。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Box 2"/>
          <p:cNvSpPr txBox="1">
            <a:spLocks noChangeArrowheads="1"/>
          </p:cNvSpPr>
          <p:nvPr/>
        </p:nvSpPr>
        <p:spPr bwMode="auto">
          <a:xfrm>
            <a:off x="0" y="188913"/>
            <a:ext cx="8610600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ea typeface="新宋体-18030" pitchFamily="49" charset="-122"/>
              </a:rPr>
              <a:t>       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ea typeface="新宋体-18030" pitchFamily="49" charset="-122"/>
              </a:rPr>
              <a:t>       文章开头说</a:t>
            </a:r>
            <a:r>
              <a:rPr lang="zh-CN" altLang="en-US" sz="2800" b="1">
                <a:solidFill>
                  <a:srgbClr val="CC00FF"/>
                </a:solidFill>
                <a:ea typeface="新宋体-18030" pitchFamily="49" charset="-122"/>
              </a:rPr>
              <a:t>“我不由得停住了脚步”，</a:t>
            </a:r>
            <a:r>
              <a:rPr lang="zh-CN" altLang="en-US" sz="2800" b="1">
                <a:ea typeface="新宋体-18030" pitchFamily="49" charset="-122"/>
              </a:rPr>
              <a:t>结尾又说</a:t>
            </a:r>
            <a:r>
              <a:rPr lang="zh-CN" altLang="en-US" sz="2800" b="1">
                <a:solidFill>
                  <a:srgbClr val="CC00FF"/>
                </a:solidFill>
                <a:ea typeface="新宋体-18030" pitchFamily="49" charset="-122"/>
              </a:rPr>
              <a:t>“我不觉得加快了脚步”，</a:t>
            </a:r>
            <a:r>
              <a:rPr lang="zh-CN" altLang="en-US" sz="2800" b="1">
                <a:ea typeface="新宋体-18030" pitchFamily="49" charset="-122"/>
              </a:rPr>
              <a:t>各有什么含义？作用是什么？</a:t>
            </a:r>
          </a:p>
          <a:p>
            <a:pPr>
              <a:spcBef>
                <a:spcPct val="50000"/>
              </a:spcBef>
            </a:pPr>
            <a:endParaRPr kumimoji="1" lang="zh-CN" altLang="en-US" sz="2800" b="1">
              <a:solidFill>
                <a:srgbClr val="9900FF"/>
              </a:solidFill>
              <a:latin typeface="Times New Roman" pitchFamily="18" charset="0"/>
              <a:ea typeface="宋体" charset="-122"/>
            </a:endParaRPr>
          </a:p>
        </p:txBody>
      </p:sp>
      <p:sp>
        <p:nvSpPr>
          <p:cNvPr id="41987" name="Text Box 3"/>
          <p:cNvSpPr txBox="1">
            <a:spLocks noChangeArrowheads="1"/>
          </p:cNvSpPr>
          <p:nvPr/>
        </p:nvSpPr>
        <p:spPr bwMode="auto">
          <a:xfrm>
            <a:off x="323850" y="1628775"/>
            <a:ext cx="8153400" cy="265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ea typeface="楷体_GB2312" pitchFamily="49" charset="-122"/>
              </a:rPr>
              <a:t>      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ea typeface="楷体_GB2312" pitchFamily="49" charset="-122"/>
              </a:rPr>
              <a:t>       </a:t>
            </a:r>
            <a:r>
              <a:rPr lang="zh-CN" altLang="en-US" sz="2800">
                <a:ea typeface="楷体_GB2312" pitchFamily="49" charset="-122"/>
              </a:rPr>
              <a:t>“停住了脚步”是被紫藤萝花的旺盛所吸引</a:t>
            </a:r>
            <a:r>
              <a:rPr lang="en-US" altLang="zh-CN" sz="2800">
                <a:ea typeface="楷体_GB2312" pitchFamily="49" charset="-122"/>
              </a:rPr>
              <a:t>,“</a:t>
            </a:r>
            <a:r>
              <a:rPr lang="zh-CN" altLang="en-US" sz="2800">
                <a:ea typeface="楷体_GB2312" pitchFamily="49" charset="-122"/>
              </a:rPr>
              <a:t>加快了脚步是被紫藤萝花的生命活动所感染”。前者是引起</a:t>
            </a:r>
            <a:r>
              <a:rPr lang="zh-CN" altLang="en-US" sz="2800">
                <a:solidFill>
                  <a:srgbClr val="CC00FF"/>
                </a:solidFill>
                <a:ea typeface="楷体_GB2312" pitchFamily="49" charset="-122"/>
              </a:rPr>
              <a:t>悬念</a:t>
            </a:r>
            <a:r>
              <a:rPr lang="zh-CN" altLang="en-US" sz="2800">
                <a:ea typeface="楷体_GB2312" pitchFamily="49" charset="-122"/>
              </a:rPr>
              <a:t>，后者是</a:t>
            </a:r>
            <a:r>
              <a:rPr lang="zh-CN" altLang="en-US" sz="2800">
                <a:solidFill>
                  <a:srgbClr val="CC00FF"/>
                </a:solidFill>
                <a:ea typeface="楷体_GB2312" pitchFamily="49" charset="-122"/>
              </a:rPr>
              <a:t>照应开头</a:t>
            </a:r>
            <a:r>
              <a:rPr lang="zh-CN" altLang="en-US" sz="2800">
                <a:ea typeface="楷体_GB2312" pitchFamily="49" charset="-122"/>
              </a:rPr>
              <a:t>，使结构完整统一。</a:t>
            </a:r>
          </a:p>
          <a:p>
            <a:pPr>
              <a:spcBef>
                <a:spcPct val="50000"/>
              </a:spcBef>
            </a:pPr>
            <a:endParaRPr kumimoji="1" lang="zh-CN" altLang="en-US" sz="2800">
              <a:solidFill>
                <a:schemeClr val="tx2"/>
              </a:solidFill>
              <a:latin typeface="Times New Roman" pitchFamily="18" charset="0"/>
              <a:ea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9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9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9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19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l" eaLnBrk="1" hangingPunct="1">
              <a:defRPr/>
            </a:pPr>
            <a:r>
              <a:rPr lang="zh-CN" altLang="en-US" cap="none" smtClean="0">
                <a:ln>
                  <a:noFill/>
                </a:ln>
                <a:solidFill>
                  <a:srgbClr val="CC00FF"/>
                </a:solidFill>
                <a:effectLst/>
              </a:rPr>
              <a:t>总结归纳：</a:t>
            </a:r>
          </a:p>
        </p:txBody>
      </p:sp>
      <p:sp>
        <p:nvSpPr>
          <p:cNvPr id="43011" name="Rectangle 3"/>
          <p:cNvSpPr>
            <a:spLocks noGrp="1"/>
          </p:cNvSpPr>
          <p:nvPr>
            <p:ph type="body" idx="1"/>
          </p:nvPr>
        </p:nvSpPr>
        <p:spPr>
          <a:xfrm>
            <a:off x="468313" y="1628775"/>
            <a:ext cx="8229600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Cambria" pitchFamily="18" charset="0"/>
              <a:buNone/>
            </a:pPr>
            <a:r>
              <a:rPr lang="zh-CN" altLang="en-US" sz="2800" smtClean="0"/>
              <a:t>          紫藤萝瀑布象一首深沉的歌，为我们展示了人生的画面：藤萝不与群芳争，独自开在花谢时，踏春无人恋，蜂蝶亦不顾，而它们却尽情的展示着自己的生命，骄傲自信的为自己的美丽生命而欢腾嬉闹。然而回首十年，心中的“焦虑和悲痛”又会令人感受到一种沉重，一种悲哀。仔细品味这篇短文，使人悟到，只有经历过苦难的人，才会珍惜生活的浪花，正如宗璞所说，“生命的长河是无止境的”，每个人都应当象紫藤萝的花朵一样，以饱满的生命力投身到生命的长河中去，让生命更加绚丽多彩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/>
          </p:cNvSpPr>
          <p:nvPr>
            <p:ph type="title"/>
          </p:nvPr>
        </p:nvSpPr>
        <p:spPr bwMode="auto">
          <a:xfrm>
            <a:off x="468313" y="260350"/>
            <a:ext cx="8229600" cy="11430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l" eaLnBrk="1" hangingPunct="1">
              <a:defRPr/>
            </a:pPr>
            <a:r>
              <a:rPr lang="zh-CN" altLang="en-US" cap="none" smtClean="0">
                <a:ln>
                  <a:noFill/>
                </a:ln>
                <a:solidFill>
                  <a:schemeClr val="tx1"/>
                </a:solidFill>
                <a:effectLst/>
                <a:ea typeface="宋体" charset="-122"/>
              </a:rPr>
              <a:t>作业：</a:t>
            </a:r>
          </a:p>
        </p:txBody>
      </p:sp>
      <p:sp>
        <p:nvSpPr>
          <p:cNvPr id="40962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Cambria" pitchFamily="18" charset="0"/>
              <a:buNone/>
            </a:pPr>
            <a:r>
              <a:rPr lang="zh-CN" altLang="en-US" smtClean="0"/>
              <a:t>             找出文章中，你认为写的优美的诗句，抄在作业 本上，并说明理由。（</a:t>
            </a:r>
            <a:r>
              <a:rPr lang="en-US" altLang="zh-CN" smtClean="0"/>
              <a:t>3</a:t>
            </a:r>
            <a:r>
              <a:rPr lang="zh-CN" altLang="en-US" smtClean="0"/>
              <a:t>句）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6215074" y="3357562"/>
            <a:ext cx="1643074" cy="928694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>
            <a:noAutofit/>
          </a:bodyPr>
          <a:lstStyle/>
          <a:p>
            <a:pPr marL="0" indent="0" algn="ctr" eaLnBrk="1" fontAlgn="auto" hangingPunct="1">
              <a:spcAft>
                <a:spcPts val="0"/>
              </a:spcAft>
              <a:buFont typeface="Cambria"/>
              <a:buNone/>
              <a:defRPr/>
            </a:pPr>
            <a:r>
              <a:rPr lang="zh-CN" altLang="en-US" sz="5400" b="1" dirty="0" smtClean="0">
                <a:solidFill>
                  <a:srgbClr val="FFFF00"/>
                </a:solidFill>
              </a:rPr>
              <a:t>宗璞</a:t>
            </a:r>
            <a:endParaRPr lang="zh-CN" altLang="en-US" sz="5400" b="1" dirty="0">
              <a:solidFill>
                <a:srgbClr val="FFFF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819124" y="1200138"/>
            <a:ext cx="7572428" cy="15696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6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紫藤萝瀑布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1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/>
          </p:cNvSpPr>
          <p:nvPr>
            <p:ph type="title"/>
          </p:nvPr>
        </p:nvSpPr>
        <p:spPr bwMode="auto">
          <a:xfrm>
            <a:off x="0" y="1484313"/>
            <a:ext cx="8229600" cy="1792287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zh-CN" altLang="en-US" sz="8800" b="0" cap="none" smtClean="0">
                <a:ln>
                  <a:noFill/>
                </a:ln>
                <a:solidFill>
                  <a:schemeClr val="hlink"/>
                </a:solidFill>
                <a:effectLst/>
                <a:ea typeface="楷体" pitchFamily="49" charset="-122"/>
              </a:rPr>
              <a:t>赏析品味</a:t>
            </a:r>
            <a:endParaRPr lang="zh-CN" altLang="en-US" sz="7200" b="0" cap="none" smtClean="0">
              <a:ln>
                <a:noFill/>
              </a:ln>
              <a:effectLst/>
              <a:ea typeface="楷体" pitchFamily="49" charset="-122"/>
            </a:endParaRPr>
          </a:p>
        </p:txBody>
      </p:sp>
      <p:sp>
        <p:nvSpPr>
          <p:cNvPr id="43010" name="Rectangle 3"/>
          <p:cNvSpPr>
            <a:spLocks noGrp="1"/>
          </p:cNvSpPr>
          <p:nvPr>
            <p:ph type="body" idx="1"/>
          </p:nvPr>
        </p:nvSpPr>
        <p:spPr>
          <a:xfrm>
            <a:off x="1258888" y="6308725"/>
            <a:ext cx="8229600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Cambria" pitchFamily="18" charset="0"/>
              <a:buNone/>
            </a:pPr>
            <a:endParaRPr lang="zh-CN" altLang="en-US" smtClean="0"/>
          </a:p>
          <a:p>
            <a:pPr eaLnBrk="1" hangingPunct="1">
              <a:lnSpc>
                <a:spcPct val="90000"/>
              </a:lnSpc>
              <a:buFont typeface="Cambria" pitchFamily="18" charset="0"/>
              <a:buNone/>
            </a:pPr>
            <a:endParaRPr lang="zh-CN" altLang="en-US" smtClean="0"/>
          </a:p>
          <a:p>
            <a:pPr eaLnBrk="1" hangingPunct="1">
              <a:lnSpc>
                <a:spcPct val="90000"/>
              </a:lnSpc>
              <a:buFont typeface="Cambria" pitchFamily="18" charset="0"/>
              <a:buNone/>
            </a:pPr>
            <a:endParaRPr lang="zh-CN" altLang="en-US" smtClean="0"/>
          </a:p>
          <a:p>
            <a:pPr eaLnBrk="1" hangingPunct="1">
              <a:lnSpc>
                <a:spcPct val="90000"/>
              </a:lnSpc>
              <a:buFont typeface="Cambria" pitchFamily="18" charset="0"/>
              <a:buNone/>
            </a:pPr>
            <a:endParaRPr lang="zh-CN" altLang="en-US" smtClean="0"/>
          </a:p>
          <a:p>
            <a:pPr eaLnBrk="1" hangingPunct="1">
              <a:lnSpc>
                <a:spcPct val="90000"/>
              </a:lnSpc>
              <a:buFont typeface="Cambria" pitchFamily="18" charset="0"/>
              <a:buNone/>
            </a:pPr>
            <a:endParaRPr lang="zh-CN" altLang="en-US" smtClean="0"/>
          </a:p>
          <a:p>
            <a:pPr eaLnBrk="1" hangingPunct="1">
              <a:lnSpc>
                <a:spcPct val="90000"/>
              </a:lnSpc>
              <a:buFont typeface="Cambria" pitchFamily="18" charset="0"/>
              <a:buNone/>
            </a:pPr>
            <a:endParaRPr lang="zh-CN" altLang="en-US" smtClean="0"/>
          </a:p>
          <a:p>
            <a:pPr eaLnBrk="1" hangingPunct="1">
              <a:lnSpc>
                <a:spcPct val="90000"/>
              </a:lnSpc>
              <a:buFont typeface="Cambria" pitchFamily="18" charset="0"/>
              <a:buNone/>
            </a:pPr>
            <a:endParaRPr lang="zh-CN" altLang="en-US" smtClean="0"/>
          </a:p>
          <a:p>
            <a:pPr eaLnBrk="1" hangingPunct="1">
              <a:lnSpc>
                <a:spcPct val="90000"/>
              </a:lnSpc>
              <a:buFont typeface="Cambria" pitchFamily="18" charset="0"/>
              <a:buNone/>
            </a:pPr>
            <a:endParaRPr lang="zh-CN" altLang="en-US" smtClean="0"/>
          </a:p>
        </p:txBody>
      </p:sp>
      <p:pic>
        <p:nvPicPr>
          <p:cNvPr id="47108" name="纯音乐 - 轻音乐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7164388" y="4941888"/>
            <a:ext cx="936625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710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2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7108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Cambria" pitchFamily="18" charset="0"/>
              <a:buNone/>
            </a:pPr>
            <a:r>
              <a:rPr lang="zh-CN" altLang="en-US" sz="4000" b="1" smtClean="0"/>
              <a:t>  </a:t>
            </a:r>
            <a:r>
              <a:rPr lang="zh-CN" altLang="en-US" sz="4000" b="1" i="1" smtClean="0">
                <a:ea typeface="宋体" charset="-122"/>
              </a:rPr>
              <a:t>同学们，上一节课我们主要对文章的内容进行了探究。今天，我们在从写作手法上对文章内容进行详细的分析。主要学习本文在</a:t>
            </a:r>
            <a:r>
              <a:rPr lang="zh-CN" altLang="en-US" sz="4000" b="1" i="1" smtClean="0">
                <a:solidFill>
                  <a:srgbClr val="FF0000"/>
                </a:solidFill>
                <a:ea typeface="宋体" charset="-122"/>
              </a:rPr>
              <a:t>托物言志</a:t>
            </a:r>
            <a:r>
              <a:rPr lang="zh-CN" altLang="en-US" sz="4000" b="1" i="1" smtClean="0">
                <a:ea typeface="宋体" charset="-122"/>
              </a:rPr>
              <a:t>和</a:t>
            </a:r>
            <a:r>
              <a:rPr lang="zh-CN" altLang="en-US" sz="4000" b="1" i="1" smtClean="0">
                <a:solidFill>
                  <a:srgbClr val="FF0000"/>
                </a:solidFill>
                <a:ea typeface="宋体" charset="-122"/>
              </a:rPr>
              <a:t>借景抒情</a:t>
            </a:r>
            <a:r>
              <a:rPr lang="zh-CN" altLang="en-US" sz="4000" b="1" i="1" smtClean="0">
                <a:ea typeface="宋体" charset="-122"/>
              </a:rPr>
              <a:t>的表现手法。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Cambria" pitchFamily="18" charset="0"/>
              <a:buNone/>
            </a:pPr>
            <a:r>
              <a:rPr lang="zh-CN" altLang="en-US" smtClean="0"/>
              <a:t>   </a:t>
            </a:r>
            <a:r>
              <a:rPr lang="zh-CN" altLang="en-US" sz="4000" smtClean="0">
                <a:ea typeface="宋体" charset="-122"/>
              </a:rPr>
              <a:t>仔细观看教科书前面的彩色插页上的</a:t>
            </a:r>
            <a:r>
              <a:rPr lang="zh-CN" altLang="en-US" sz="4000" smtClean="0">
                <a:latin typeface="宋体" charset="-122"/>
                <a:ea typeface="宋体" charset="-122"/>
              </a:rPr>
              <a:t>“</a:t>
            </a:r>
            <a:r>
              <a:rPr lang="zh-CN" altLang="en-US" sz="4000" smtClean="0">
                <a:ea typeface="宋体" charset="-122"/>
              </a:rPr>
              <a:t>紫藤萝</a:t>
            </a:r>
            <a:r>
              <a:rPr lang="zh-CN" altLang="en-US" sz="4000" smtClean="0">
                <a:latin typeface="宋体" charset="-122"/>
                <a:ea typeface="宋体" charset="-122"/>
              </a:rPr>
              <a:t>”</a:t>
            </a:r>
            <a:r>
              <a:rPr lang="zh-CN" altLang="en-US" sz="4000" smtClean="0">
                <a:ea typeface="宋体" charset="-122"/>
              </a:rPr>
              <a:t>图片。思考：你从图片上看到的紫藤萝是什么样子的？有什么特点？</a:t>
            </a:r>
          </a:p>
        </p:txBody>
      </p:sp>
      <p:pic>
        <p:nvPicPr>
          <p:cNvPr id="49155" name="Picture 3" descr="2613308938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95738" y="3644900"/>
            <a:ext cx="4500562" cy="252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9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49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53639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 descr="154505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 descr="200917181027246_2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 descr="2005919104529622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 descr="2010958515659553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 descr="2222807891085349023.jp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3175"/>
            <a:ext cx="9144000" cy="685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 descr="2551007713929842830.jpg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 descr="d1e312f4070eecb77709d758.jpg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 descr="438538013716069757.jpg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/>
          <p:cNvSpPr/>
          <p:nvPr/>
        </p:nvSpPr>
        <p:spPr>
          <a:xfrm>
            <a:off x="2017455" y="2967335"/>
            <a:ext cx="5109092" cy="15696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ea typeface="+mn-ea"/>
                <a:cs typeface="+mn-cs"/>
              </a:rPr>
              <a:t>听读课文</a:t>
            </a:r>
          </a:p>
        </p:txBody>
      </p:sp>
      <p:pic>
        <p:nvPicPr>
          <p:cNvPr id="14" name="图片 13" descr="39611_200809271921331.jpg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4" descr="-85981537521925.jpg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791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15" descr="-86000339065149.jpg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44000" cy="7786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16" descr="-86000359325374.jpg"/>
          <p:cNvPicPr>
            <a:picLocks noChangeAspect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0" y="0"/>
            <a:ext cx="9144000" cy="800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17" descr="-89601465625053.jpg"/>
          <p:cNvPicPr>
            <a:picLocks noChangeAspect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0" y="0"/>
            <a:ext cx="9144000" cy="792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8" descr="-86033035913058.jpg"/>
          <p:cNvPicPr>
            <a:picLocks noChangeAspect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0" y="0"/>
            <a:ext cx="9144000" cy="785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19" descr="-89623020331704.jpg"/>
          <p:cNvPicPr>
            <a:picLocks noChangeAspect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0" y="0"/>
            <a:ext cx="9144000" cy="807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 descr="-86049318718588.jpg"/>
          <p:cNvPicPr>
            <a:picLocks noChangeAspect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0" y="0"/>
            <a:ext cx="9144000" cy="792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21" descr="-86049312529815.jpg"/>
          <p:cNvPicPr>
            <a:picLocks noChangeAspect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0" y="0"/>
            <a:ext cx="9144000" cy="792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150"/>
                            </p:stCondLst>
                            <p:childTnLst>
                              <p:par>
                                <p:cTn id="12" presetID="9" presetClass="exit" presetSubtype="0" fill="hold" nodeType="afterEffect">
                                  <p:stCondLst>
                                    <p:cond delay="2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650"/>
                            </p:stCondLst>
                            <p:childTnLst>
                              <p:par>
                                <p:cTn id="16" presetID="53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650"/>
                            </p:stCondLst>
                            <p:childTnLst>
                              <p:par>
                                <p:cTn id="22" presetID="1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9650"/>
                            </p:stCondLst>
                            <p:childTnLst>
                              <p:par>
                                <p:cTn id="26" presetID="5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650"/>
                            </p:stCondLst>
                            <p:childTnLst>
                              <p:par>
                                <p:cTn id="32" presetID="54" presetClass="entr" presetSubtype="0" accel="10000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6650"/>
                            </p:stCondLst>
                            <p:childTnLst>
                              <p:par>
                                <p:cTn id="40" presetID="49" presetClass="entr" presetSubtype="0" decel="10000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9650"/>
                            </p:stCondLst>
                            <p:childTnLst>
                              <p:par>
                                <p:cTn id="47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4650"/>
                            </p:stCondLst>
                            <p:childTnLst>
                              <p:par>
                                <p:cTn id="52" presetID="1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665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9650"/>
                            </p:stCondLst>
                            <p:childTnLst>
                              <p:par>
                                <p:cTn id="6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1650"/>
                            </p:stCondLst>
                            <p:childTnLst>
                              <p:par>
                                <p:cTn id="67" presetID="1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3150"/>
                            </p:stCondLst>
                            <p:childTnLst>
                              <p:par>
                                <p:cTn id="71" presetID="31" presetClass="entr" presetSubtype="0" fill="hold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5150"/>
                            </p:stCondLst>
                            <p:childTnLst>
                              <p:par>
                                <p:cTn id="78" presetID="53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6650"/>
                            </p:stCondLst>
                            <p:childTnLst>
                              <p:par>
                                <p:cTn id="84" presetID="2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8150"/>
                            </p:stCondLst>
                            <p:childTnLst>
                              <p:par>
                                <p:cTn id="89" presetID="8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1150"/>
                            </p:stCondLst>
                            <p:childTnLst>
                              <p:par>
                                <p:cTn id="93" presetID="5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4150"/>
                            </p:stCondLst>
                            <p:childTnLst>
                              <p:par>
                                <p:cTn id="97" presetID="1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47150"/>
                            </p:stCondLst>
                            <p:childTnLst>
                              <p:par>
                                <p:cTn id="104" presetID="26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0150"/>
                            </p:stCondLst>
                            <p:childTnLst>
                              <p:par>
                                <p:cTn id="121" presetID="16" presetClass="entr" presetSubtype="2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51650"/>
                            </p:stCondLst>
                            <p:childTnLst>
                              <p:par>
                                <p:cTn id="125" presetID="2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Cambria" pitchFamily="18" charset="0"/>
              <a:buNone/>
            </a:pPr>
            <a:r>
              <a:rPr lang="zh-CN" altLang="en-US" sz="4000" smtClean="0">
                <a:latin typeface="宋体" charset="-122"/>
                <a:ea typeface="宋体" charset="-122"/>
              </a:rPr>
              <a:t>⑴花多（课文是“繁盛”）</a:t>
            </a:r>
          </a:p>
          <a:p>
            <a:pPr eaLnBrk="1" hangingPunct="1">
              <a:buFont typeface="Cambria" pitchFamily="18" charset="0"/>
              <a:buNone/>
            </a:pPr>
            <a:r>
              <a:rPr lang="zh-CN" altLang="en-US" sz="4000" smtClean="0">
                <a:latin typeface="宋体" charset="-122"/>
                <a:ea typeface="宋体" charset="-122"/>
              </a:rPr>
              <a:t>⑵由“株”、“穗”、“朵”组成，</a:t>
            </a:r>
          </a:p>
          <a:p>
            <a:pPr eaLnBrk="1" hangingPunct="1">
              <a:buFont typeface="Cambria" pitchFamily="18" charset="0"/>
              <a:buNone/>
            </a:pPr>
            <a:r>
              <a:rPr lang="zh-CN" altLang="en-US" sz="4000" smtClean="0">
                <a:latin typeface="宋体" charset="-122"/>
                <a:ea typeface="宋体" charset="-122"/>
              </a:rPr>
              <a:t>⑶每一穗上的花上面的盛开，下面的待放</a:t>
            </a:r>
          </a:p>
          <a:p>
            <a:pPr eaLnBrk="1" hangingPunct="1">
              <a:buFont typeface="Cambria" pitchFamily="18" charset="0"/>
              <a:buNone/>
            </a:pPr>
            <a:r>
              <a:rPr lang="zh-CN" altLang="en-US" sz="4000" smtClean="0">
                <a:latin typeface="宋体" charset="-122"/>
                <a:ea typeface="宋体" charset="-122"/>
              </a:rPr>
              <a:t>⑷每一朵花的颜色是“上浅下深”。 </a:t>
            </a:r>
          </a:p>
        </p:txBody>
      </p:sp>
      <p:pic>
        <p:nvPicPr>
          <p:cNvPr id="50179" name="Picture 3" descr="200917181027246_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27763" y="0"/>
            <a:ext cx="2916237" cy="218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0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01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01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01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/>
          </p:cNvSpPr>
          <p:nvPr>
            <p:ph type="title"/>
          </p:nvPr>
        </p:nvSpPr>
        <p:spPr bwMode="auto">
          <a:xfrm>
            <a:off x="1547813" y="333375"/>
            <a:ext cx="5256212" cy="2303463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zh-CN" altLang="en-US" sz="3600" b="0" cap="none" smtClean="0">
                <a:ln>
                  <a:noFill/>
                </a:ln>
                <a:solidFill>
                  <a:srgbClr val="FF0000"/>
                </a:solidFill>
                <a:effectLst/>
              </a:rPr>
              <a:t>托物言志</a:t>
            </a:r>
            <a:r>
              <a:rPr lang="zh-CN" altLang="en-US" sz="3600" b="0" cap="none" smtClean="0">
                <a:ln>
                  <a:noFill/>
                </a:ln>
                <a:solidFill>
                  <a:schemeClr val="tx1"/>
                </a:solidFill>
                <a:effectLst/>
              </a:rPr>
              <a:t>：就是假托一种事物，赋以某种象征意义，表现作者的思想感情</a:t>
            </a:r>
          </a:p>
        </p:txBody>
      </p:sp>
      <p:sp>
        <p:nvSpPr>
          <p:cNvPr id="47106" name="Rectangle 3"/>
          <p:cNvSpPr>
            <a:spLocks noGrp="1"/>
          </p:cNvSpPr>
          <p:nvPr>
            <p:ph type="body" idx="1"/>
          </p:nvPr>
        </p:nvSpPr>
        <p:spPr>
          <a:xfrm>
            <a:off x="1042988" y="2708275"/>
            <a:ext cx="6192837" cy="3860800"/>
          </a:xfrm>
        </p:spPr>
        <p:txBody>
          <a:bodyPr/>
          <a:lstStyle/>
          <a:p>
            <a:pPr lvl="1" eaLnBrk="1" hangingPunct="1">
              <a:buFont typeface="Cambria" pitchFamily="18" charset="0"/>
              <a:buNone/>
            </a:pPr>
            <a:r>
              <a:rPr lang="zh-CN" altLang="en-US" sz="4000" b="1" smtClean="0">
                <a:solidFill>
                  <a:srgbClr val="FF0000"/>
                </a:solidFill>
              </a:rPr>
              <a:t>  </a:t>
            </a:r>
            <a:r>
              <a:rPr lang="zh-CN" altLang="en-US" sz="4000" smtClean="0">
                <a:solidFill>
                  <a:srgbClr val="FF0000"/>
                </a:solidFill>
                <a:ea typeface="宋体" charset="-122"/>
              </a:rPr>
              <a:t>写景状物</a:t>
            </a:r>
            <a:r>
              <a:rPr lang="zh-CN" altLang="en-US" sz="4000" smtClean="0">
                <a:ea typeface="宋体" charset="-122"/>
              </a:rPr>
              <a:t>：是托物言志的基础的要求学生认真地观察景物，细腻地描绘景物。</a:t>
            </a: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Cambria" pitchFamily="18" charset="0"/>
              <a:buNone/>
            </a:pPr>
            <a:r>
              <a:rPr lang="zh-CN" altLang="en-US" sz="4000" b="1" smtClean="0"/>
              <a:t>  </a:t>
            </a:r>
            <a:r>
              <a:rPr lang="zh-CN" altLang="en-US" sz="4000" smtClean="0">
                <a:latin typeface="宋体" charset="-122"/>
                <a:ea typeface="宋体" charset="-122"/>
              </a:rPr>
              <a:t>作者不仅有</a:t>
            </a:r>
            <a:r>
              <a:rPr lang="zh-CN" altLang="en-US" sz="4000" smtClean="0">
                <a:solidFill>
                  <a:srgbClr val="FF0000"/>
                </a:solidFill>
                <a:latin typeface="宋体" charset="-122"/>
                <a:ea typeface="宋体" charset="-122"/>
              </a:rPr>
              <a:t>比喻和拟人</a:t>
            </a:r>
            <a:r>
              <a:rPr lang="zh-CN" altLang="en-US" sz="4000" smtClean="0">
                <a:latin typeface="宋体" charset="-122"/>
                <a:ea typeface="宋体" charset="-122"/>
              </a:rPr>
              <a:t>的修辞手法的应用，也有</a:t>
            </a:r>
            <a:r>
              <a:rPr lang="zh-CN" altLang="en-US" sz="4000" smtClean="0">
                <a:solidFill>
                  <a:srgbClr val="FF0000"/>
                </a:solidFill>
                <a:latin typeface="宋体" charset="-122"/>
                <a:ea typeface="宋体" charset="-122"/>
              </a:rPr>
              <a:t>整体描写</a:t>
            </a:r>
            <a:r>
              <a:rPr lang="zh-CN" altLang="en-US" sz="4000" smtClean="0">
                <a:latin typeface="宋体" charset="-122"/>
                <a:ea typeface="宋体" charset="-122"/>
              </a:rPr>
              <a:t>和</a:t>
            </a:r>
            <a:r>
              <a:rPr lang="zh-CN" altLang="en-US" sz="4000" smtClean="0">
                <a:solidFill>
                  <a:srgbClr val="FF0000"/>
                </a:solidFill>
                <a:latin typeface="宋体" charset="-122"/>
                <a:ea typeface="宋体" charset="-122"/>
              </a:rPr>
              <a:t>局部描写</a:t>
            </a:r>
            <a:r>
              <a:rPr lang="zh-CN" altLang="en-US" sz="4000" smtClean="0">
                <a:latin typeface="宋体" charset="-122"/>
                <a:ea typeface="宋体" charset="-122"/>
              </a:rPr>
              <a:t>的分别，还有</a:t>
            </a:r>
            <a:r>
              <a:rPr lang="zh-CN" altLang="en-US" sz="4000" smtClean="0">
                <a:solidFill>
                  <a:srgbClr val="FF0000"/>
                </a:solidFill>
                <a:latin typeface="宋体" charset="-122"/>
                <a:ea typeface="宋体" charset="-122"/>
              </a:rPr>
              <a:t>先写和后写</a:t>
            </a:r>
            <a:r>
              <a:rPr lang="zh-CN" altLang="en-US" sz="4000" smtClean="0">
                <a:latin typeface="宋体" charset="-122"/>
                <a:ea typeface="宋体" charset="-122"/>
              </a:rPr>
              <a:t>的分别。</a:t>
            </a:r>
          </a:p>
          <a:p>
            <a:pPr eaLnBrk="1" hangingPunct="1">
              <a:buFont typeface="Cambria" pitchFamily="18" charset="0"/>
              <a:buNone/>
            </a:pPr>
            <a:r>
              <a:rPr lang="zh-CN" altLang="en-US" sz="4000" smtClean="0">
                <a:latin typeface="宋体" charset="-122"/>
                <a:ea typeface="宋体" charset="-122"/>
              </a:rPr>
              <a:t> 在这些语句中，哪些是描写整体的？</a:t>
            </a:r>
            <a:r>
              <a:rPr lang="en-US" altLang="zh-CN" sz="4000" smtClean="0">
                <a:latin typeface="宋体" charset="-122"/>
                <a:ea typeface="宋体" charset="-122"/>
              </a:rPr>
              <a:t>——</a:t>
            </a:r>
            <a:r>
              <a:rPr lang="zh-CN" altLang="en-US" sz="4000" smtClean="0">
                <a:latin typeface="宋体" charset="-122"/>
                <a:ea typeface="宋体" charset="-122"/>
              </a:rPr>
              <a:t>（</a:t>
            </a:r>
            <a:r>
              <a:rPr lang="en-US" altLang="zh-CN" sz="4000" smtClean="0">
                <a:latin typeface="宋体" charset="-122"/>
                <a:ea typeface="宋体" charset="-122"/>
              </a:rPr>
              <a:t>1</a:t>
            </a:r>
            <a:r>
              <a:rPr lang="zh-CN" altLang="en-US" sz="4000" smtClean="0">
                <a:latin typeface="宋体" charset="-122"/>
                <a:ea typeface="宋体" charset="-122"/>
              </a:rPr>
              <a:t>）（</a:t>
            </a:r>
            <a:r>
              <a:rPr lang="en-US" altLang="zh-CN" sz="4000" smtClean="0">
                <a:latin typeface="宋体" charset="-122"/>
                <a:ea typeface="宋体" charset="-122"/>
              </a:rPr>
              <a:t>2</a:t>
            </a:r>
            <a:r>
              <a:rPr lang="zh-CN" altLang="en-US" sz="4000" smtClean="0">
                <a:latin typeface="宋体" charset="-122"/>
                <a:ea typeface="宋体" charset="-122"/>
              </a:rPr>
              <a:t>）</a:t>
            </a:r>
          </a:p>
          <a:p>
            <a:pPr eaLnBrk="1" hangingPunct="1">
              <a:buFont typeface="Cambria" pitchFamily="18" charset="0"/>
              <a:buNone/>
            </a:pPr>
            <a:r>
              <a:rPr lang="zh-CN" altLang="en-US" sz="4000" smtClean="0">
                <a:latin typeface="宋体" charset="-122"/>
                <a:ea typeface="宋体" charset="-122"/>
              </a:rPr>
              <a:t> 局部描写</a:t>
            </a:r>
            <a:r>
              <a:rPr lang="en-US" altLang="zh-CN" sz="4000" smtClean="0">
                <a:latin typeface="宋体" charset="-122"/>
                <a:ea typeface="宋体" charset="-122"/>
              </a:rPr>
              <a:t>——</a:t>
            </a:r>
            <a:r>
              <a:rPr lang="zh-CN" altLang="en-US" sz="4000" smtClean="0">
                <a:latin typeface="宋体" charset="-122"/>
                <a:ea typeface="宋体" charset="-122"/>
              </a:rPr>
              <a:t>（</a:t>
            </a:r>
            <a:r>
              <a:rPr lang="en-US" altLang="zh-CN" sz="4000" smtClean="0">
                <a:latin typeface="宋体" charset="-122"/>
                <a:ea typeface="宋体" charset="-122"/>
              </a:rPr>
              <a:t>3</a:t>
            </a:r>
            <a:r>
              <a:rPr lang="zh-CN" altLang="en-US" sz="4000" smtClean="0">
                <a:latin typeface="宋体" charset="-122"/>
                <a:ea typeface="宋体" charset="-122"/>
              </a:rPr>
              <a:t>）（</a:t>
            </a:r>
            <a:r>
              <a:rPr lang="en-US" altLang="zh-CN" sz="4000" smtClean="0">
                <a:latin typeface="宋体" charset="-122"/>
                <a:ea typeface="宋体" charset="-122"/>
              </a:rPr>
              <a:t>4</a:t>
            </a:r>
            <a:r>
              <a:rPr lang="zh-CN" altLang="en-US" sz="4000" smtClean="0">
                <a:latin typeface="宋体" charset="-122"/>
                <a:ea typeface="宋体" charset="-122"/>
              </a:rPr>
              <a:t>）（</a:t>
            </a:r>
            <a:r>
              <a:rPr lang="en-US" altLang="zh-CN" sz="4000" smtClean="0">
                <a:latin typeface="宋体" charset="-122"/>
                <a:ea typeface="宋体" charset="-122"/>
              </a:rPr>
              <a:t>5</a:t>
            </a:r>
            <a:r>
              <a:rPr lang="zh-CN" altLang="en-US" sz="4000" smtClean="0">
                <a:latin typeface="宋体" charset="-122"/>
                <a:ea typeface="宋体" charset="-122"/>
              </a:rPr>
              <a:t>）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522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22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22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ext Box 2"/>
          <p:cNvSpPr txBox="1">
            <a:spLocks noChangeArrowheads="1"/>
          </p:cNvSpPr>
          <p:nvPr/>
        </p:nvSpPr>
        <p:spPr bwMode="auto">
          <a:xfrm>
            <a:off x="838200" y="1219200"/>
            <a:ext cx="777557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ea typeface="宋体-18030" pitchFamily="49" charset="-122"/>
              </a:rPr>
              <a:t>作者是按什么顺序描写盛开的紫藤萝？</a:t>
            </a:r>
          </a:p>
        </p:txBody>
      </p:sp>
      <p:sp>
        <p:nvSpPr>
          <p:cNvPr id="53251" name="Text Box 3"/>
          <p:cNvSpPr txBox="1">
            <a:spLocks noChangeArrowheads="1"/>
          </p:cNvSpPr>
          <p:nvPr/>
        </p:nvSpPr>
        <p:spPr bwMode="auto">
          <a:xfrm>
            <a:off x="684213" y="2708275"/>
            <a:ext cx="2438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ea typeface="楷体_GB2312" pitchFamily="49" charset="-122"/>
              </a:rPr>
              <a:t>先写花瀑</a:t>
            </a:r>
          </a:p>
        </p:txBody>
      </p:sp>
      <p:sp>
        <p:nvSpPr>
          <p:cNvPr id="53252" name="Rectangle 4"/>
          <p:cNvSpPr>
            <a:spLocks noChangeArrowheads="1"/>
          </p:cNvSpPr>
          <p:nvPr/>
        </p:nvSpPr>
        <p:spPr bwMode="auto">
          <a:xfrm>
            <a:off x="3708400" y="2781300"/>
            <a:ext cx="2286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ea typeface="楷体_GB2312" pitchFamily="49" charset="-122"/>
              </a:rPr>
              <a:t>次写花穗</a:t>
            </a:r>
          </a:p>
        </p:txBody>
      </p:sp>
      <p:sp>
        <p:nvSpPr>
          <p:cNvPr id="53253" name="Rectangle 5"/>
          <p:cNvSpPr>
            <a:spLocks noChangeArrowheads="1"/>
          </p:cNvSpPr>
          <p:nvPr/>
        </p:nvSpPr>
        <p:spPr bwMode="auto">
          <a:xfrm>
            <a:off x="6705600" y="2787650"/>
            <a:ext cx="20367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ea typeface="楷体_GB2312" pitchFamily="49" charset="-122"/>
              </a:rPr>
              <a:t>再写花朵</a:t>
            </a:r>
          </a:p>
        </p:txBody>
      </p:sp>
      <p:sp>
        <p:nvSpPr>
          <p:cNvPr id="53254" name="Rectangle 6"/>
          <p:cNvSpPr>
            <a:spLocks noChangeArrowheads="1"/>
          </p:cNvSpPr>
          <p:nvPr/>
        </p:nvSpPr>
        <p:spPr bwMode="auto">
          <a:xfrm>
            <a:off x="1619250" y="3736975"/>
            <a:ext cx="47704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ea typeface="宋体" charset="-122"/>
              </a:rPr>
              <a:t>从整体到局部的顺序</a:t>
            </a:r>
          </a:p>
        </p:txBody>
      </p:sp>
      <p:sp>
        <p:nvSpPr>
          <p:cNvPr id="49158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7956550" y="5805488"/>
            <a:ext cx="1008063" cy="1052512"/>
          </a:xfrm>
          <a:prstGeom prst="actionButtonHelp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49159" name="Text Box 8"/>
          <p:cNvSpPr txBox="1">
            <a:spLocks noChangeArrowheads="1"/>
          </p:cNvSpPr>
          <p:nvPr/>
        </p:nvSpPr>
        <p:spPr bwMode="auto">
          <a:xfrm>
            <a:off x="1547813" y="476250"/>
            <a:ext cx="54006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4000" b="1">
              <a:ea typeface="华文彩云" pitchFamily="2" charset="-122"/>
            </a:endParaRPr>
          </a:p>
        </p:txBody>
      </p:sp>
      <p:sp>
        <p:nvSpPr>
          <p:cNvPr id="53257" name="AutoShape 9"/>
          <p:cNvSpPr>
            <a:spLocks noChangeArrowheads="1"/>
          </p:cNvSpPr>
          <p:nvPr/>
        </p:nvSpPr>
        <p:spPr bwMode="auto">
          <a:xfrm>
            <a:off x="2987675" y="2924175"/>
            <a:ext cx="576263" cy="360363"/>
          </a:xfrm>
          <a:prstGeom prst="rightArrow">
            <a:avLst>
              <a:gd name="adj1" fmla="val 50000"/>
              <a:gd name="adj2" fmla="val 3997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53258" name="AutoShape 10"/>
          <p:cNvSpPr>
            <a:spLocks noChangeArrowheads="1"/>
          </p:cNvSpPr>
          <p:nvPr/>
        </p:nvSpPr>
        <p:spPr bwMode="auto">
          <a:xfrm>
            <a:off x="5795963" y="2924175"/>
            <a:ext cx="576262" cy="360363"/>
          </a:xfrm>
          <a:prstGeom prst="rightArrow">
            <a:avLst>
              <a:gd name="adj1" fmla="val 50000"/>
              <a:gd name="adj2" fmla="val 3997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3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3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3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 autoUpdateAnimBg="0"/>
      <p:bldP spid="53251" grpId="0" autoUpdateAnimBg="0"/>
      <p:bldP spid="53252" grpId="0" autoUpdateAnimBg="0"/>
      <p:bldP spid="53253" grpId="0" autoUpdateAnimBg="0"/>
      <p:bldP spid="53254" grpId="0" autoUpdateAnimBg="0"/>
      <p:bldP spid="53257" grpId="1" animBg="1"/>
      <p:bldP spid="5325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/>
          </p:cNvSpPr>
          <p:nvPr>
            <p:ph type="title"/>
          </p:nvPr>
        </p:nvSpPr>
        <p:spPr bwMode="auto">
          <a:xfrm>
            <a:off x="468313" y="0"/>
            <a:ext cx="8229600" cy="11430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zh-CN" altLang="en-US" sz="3600" b="0" cap="none" smtClean="0">
                <a:ln>
                  <a:noFill/>
                </a:ln>
                <a:effectLst/>
              </a:rPr>
              <a:t>区分比喻和比拟</a:t>
            </a:r>
            <a:r>
              <a:rPr lang="zh-CN" altLang="en-US" cap="none" smtClean="0">
                <a:ln>
                  <a:noFill/>
                </a:ln>
                <a:effectLst/>
              </a:rPr>
              <a:t>：</a:t>
            </a:r>
          </a:p>
        </p:txBody>
      </p:sp>
      <p:sp>
        <p:nvSpPr>
          <p:cNvPr id="54275" name="Rectangle 3"/>
          <p:cNvSpPr>
            <a:spLocks noGrp="1"/>
          </p:cNvSpPr>
          <p:nvPr>
            <p:ph type="body" idx="1"/>
          </p:nvPr>
        </p:nvSpPr>
        <p:spPr>
          <a:xfrm>
            <a:off x="611188" y="2205038"/>
            <a:ext cx="8013700" cy="668655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Cambria" pitchFamily="18" charset="0"/>
              <a:buNone/>
            </a:pPr>
            <a:r>
              <a:rPr lang="zh-CN" altLang="en-US" smtClean="0">
                <a:latin typeface="宋体" charset="-122"/>
                <a:ea typeface="宋体" charset="-122"/>
              </a:rPr>
              <a:t>（</a:t>
            </a:r>
            <a:r>
              <a:rPr lang="en-US" altLang="zh-CN" smtClean="0">
                <a:latin typeface="宋体" charset="-122"/>
                <a:ea typeface="宋体" charset="-122"/>
              </a:rPr>
              <a:t>2</a:t>
            </a:r>
            <a:r>
              <a:rPr lang="zh-CN" altLang="en-US" smtClean="0">
                <a:latin typeface="宋体" charset="-122"/>
                <a:ea typeface="宋体" charset="-122"/>
              </a:rPr>
              <a:t>） “仿佛在流动，在欢笑，在不停地生长。”</a:t>
            </a:r>
            <a:r>
              <a:rPr lang="en-US" altLang="zh-CN" smtClean="0">
                <a:latin typeface="宋体" charset="-122"/>
                <a:ea typeface="宋体" charset="-122"/>
              </a:rPr>
              <a:t>【</a:t>
            </a:r>
            <a:r>
              <a:rPr lang="zh-CN" altLang="en-US" smtClean="0">
                <a:latin typeface="宋体" charset="-122"/>
                <a:ea typeface="宋体" charset="-122"/>
              </a:rPr>
              <a:t>比拟</a:t>
            </a:r>
            <a:r>
              <a:rPr lang="en-US" altLang="zh-CN" smtClean="0">
                <a:latin typeface="宋体" charset="-122"/>
                <a:ea typeface="宋体" charset="-122"/>
              </a:rPr>
              <a:t>】〖</a:t>
            </a:r>
            <a:r>
              <a:rPr lang="zh-CN" altLang="en-US" smtClean="0">
                <a:latin typeface="宋体" charset="-122"/>
                <a:ea typeface="宋体" charset="-122"/>
              </a:rPr>
              <a:t>把花的颜色写成人的动作行为，生动形象地写出花的神态，赋于了紫藤萝花的动态美。一派生机勃勃的样子。</a:t>
            </a:r>
          </a:p>
          <a:p>
            <a:pPr eaLnBrk="1" hangingPunct="1">
              <a:lnSpc>
                <a:spcPct val="90000"/>
              </a:lnSpc>
              <a:buFont typeface="Cambria" pitchFamily="18" charset="0"/>
              <a:buNone/>
            </a:pPr>
            <a:r>
              <a:rPr lang="zh-CN" altLang="en-US" smtClean="0">
                <a:latin typeface="宋体" charset="-122"/>
                <a:ea typeface="宋体" charset="-122"/>
              </a:rPr>
              <a:t>（</a:t>
            </a:r>
            <a:r>
              <a:rPr lang="en-US" altLang="zh-CN" smtClean="0">
                <a:latin typeface="宋体" charset="-122"/>
                <a:ea typeface="宋体" charset="-122"/>
              </a:rPr>
              <a:t>3</a:t>
            </a:r>
            <a:r>
              <a:rPr lang="zh-CN" altLang="en-US" smtClean="0">
                <a:latin typeface="宋体" charset="-122"/>
                <a:ea typeface="宋体" charset="-122"/>
              </a:rPr>
              <a:t>） “像迸溅的水花。”</a:t>
            </a:r>
            <a:r>
              <a:rPr lang="en-US" altLang="zh-CN" smtClean="0">
                <a:latin typeface="宋体" charset="-122"/>
                <a:ea typeface="宋体" charset="-122"/>
              </a:rPr>
              <a:t>【</a:t>
            </a:r>
            <a:r>
              <a:rPr lang="zh-CN" altLang="en-US" smtClean="0">
                <a:latin typeface="宋体" charset="-122"/>
                <a:ea typeface="宋体" charset="-122"/>
              </a:rPr>
              <a:t>比喻</a:t>
            </a:r>
            <a:r>
              <a:rPr lang="en-US" altLang="zh-CN" smtClean="0">
                <a:latin typeface="宋体" charset="-122"/>
                <a:ea typeface="宋体" charset="-122"/>
              </a:rPr>
              <a:t>】〖</a:t>
            </a:r>
            <a:r>
              <a:rPr lang="zh-CN" altLang="en-US" smtClean="0">
                <a:latin typeface="宋体" charset="-122"/>
                <a:ea typeface="宋体" charset="-122"/>
              </a:rPr>
              <a:t>既写出了花的形状，也让人感受到了它的质感，是像水一样晶莹剔透的。同时，“迸溅”两字，也赋予了花的动感，让人感觉到它是在跳动的，而不是静止的。</a:t>
            </a:r>
          </a:p>
          <a:p>
            <a:pPr eaLnBrk="1" hangingPunct="1">
              <a:lnSpc>
                <a:spcPct val="90000"/>
              </a:lnSpc>
              <a:buFont typeface="Cambria" pitchFamily="18" charset="0"/>
              <a:buNone/>
            </a:pPr>
            <a:endParaRPr lang="zh-CN" altLang="en-US" smtClean="0">
              <a:latin typeface="宋体" charset="-122"/>
              <a:ea typeface="宋体" charset="-122"/>
            </a:endParaRPr>
          </a:p>
        </p:txBody>
      </p:sp>
      <p:sp>
        <p:nvSpPr>
          <p:cNvPr id="50179" name="Text Box 4"/>
          <p:cNvSpPr txBox="1">
            <a:spLocks noChangeArrowheads="1"/>
          </p:cNvSpPr>
          <p:nvPr/>
        </p:nvSpPr>
        <p:spPr bwMode="auto">
          <a:xfrm>
            <a:off x="684213" y="765175"/>
            <a:ext cx="7488237" cy="2047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3200">
                <a:latin typeface="宋体" charset="-122"/>
                <a:ea typeface="宋体" charset="-122"/>
              </a:rPr>
              <a:t>（</a:t>
            </a:r>
            <a:r>
              <a:rPr lang="en-US" altLang="zh-CN" sz="3200">
                <a:latin typeface="宋体" charset="-122"/>
                <a:ea typeface="宋体" charset="-122"/>
              </a:rPr>
              <a:t>1</a:t>
            </a:r>
            <a:r>
              <a:rPr lang="zh-CN" altLang="en-US" sz="3200">
                <a:latin typeface="宋体" charset="-122"/>
                <a:ea typeface="宋体" charset="-122"/>
              </a:rPr>
              <a:t>） “像一条瀑布，从空中垂下来，不见其发端，也不见其终极。”</a:t>
            </a:r>
            <a:r>
              <a:rPr lang="en-US" altLang="zh-CN" sz="3200">
                <a:latin typeface="宋体" charset="-122"/>
                <a:ea typeface="宋体" charset="-122"/>
              </a:rPr>
              <a:t>【</a:t>
            </a:r>
            <a:r>
              <a:rPr lang="zh-CN" altLang="en-US" sz="3200">
                <a:latin typeface="宋体" charset="-122"/>
                <a:ea typeface="宋体" charset="-122"/>
              </a:rPr>
              <a:t>比喻：把整片垂下来的紫藤萝花比作瀑布。</a:t>
            </a:r>
            <a:r>
              <a:rPr lang="en-US" altLang="zh-CN" sz="2800">
                <a:latin typeface="宋体" charset="-122"/>
                <a:ea typeface="宋体" charset="-122"/>
              </a:rPr>
              <a:t>】</a:t>
            </a:r>
          </a:p>
          <a:p>
            <a:pPr algn="ctr">
              <a:spcBef>
                <a:spcPct val="50000"/>
              </a:spcBef>
            </a:pPr>
            <a:endParaRPr lang="zh-CN" altLang="en-US" sz="2800">
              <a:latin typeface="宋体" charset="-122"/>
              <a:ea typeface="宋体" charset="-122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5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/>
          </p:cNvSpPr>
          <p:nvPr>
            <p:ph type="body" idx="1"/>
          </p:nvPr>
        </p:nvSpPr>
        <p:spPr>
          <a:xfrm>
            <a:off x="395288" y="404813"/>
            <a:ext cx="8229600" cy="4525962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Cambria" pitchFamily="18" charset="0"/>
              <a:buNone/>
            </a:pPr>
            <a:r>
              <a:rPr lang="zh-CN" altLang="en-US" smtClean="0">
                <a:latin typeface="宋体" charset="-122"/>
                <a:ea typeface="宋体" charset="-122"/>
              </a:rPr>
              <a:t>（</a:t>
            </a:r>
            <a:r>
              <a:rPr lang="en-US" altLang="zh-CN" smtClean="0">
                <a:latin typeface="宋体" charset="-122"/>
                <a:ea typeface="宋体" charset="-122"/>
              </a:rPr>
              <a:t>4</a:t>
            </a:r>
            <a:r>
              <a:rPr lang="zh-CN" altLang="en-US" smtClean="0">
                <a:latin typeface="宋体" charset="-122"/>
                <a:ea typeface="宋体" charset="-122"/>
              </a:rPr>
              <a:t>） “花朵儿一串挨着一串，一朵接着一朵，彼此推着挤着，好不活泼热闹！”</a:t>
            </a:r>
            <a:r>
              <a:rPr lang="en-US" altLang="zh-CN" smtClean="0">
                <a:latin typeface="宋体" charset="-122"/>
                <a:ea typeface="宋体" charset="-122"/>
              </a:rPr>
              <a:t>【</a:t>
            </a:r>
            <a:r>
              <a:rPr lang="zh-CN" altLang="en-US" smtClean="0">
                <a:latin typeface="宋体" charset="-122"/>
                <a:ea typeface="宋体" charset="-122"/>
              </a:rPr>
              <a:t>比拟</a:t>
            </a:r>
            <a:r>
              <a:rPr lang="en-US" altLang="zh-CN" smtClean="0">
                <a:latin typeface="宋体" charset="-122"/>
                <a:ea typeface="宋体" charset="-122"/>
              </a:rPr>
              <a:t>】〖</a:t>
            </a:r>
            <a:r>
              <a:rPr lang="zh-CN" altLang="en-US" smtClean="0">
                <a:latin typeface="宋体" charset="-122"/>
                <a:ea typeface="宋体" charset="-122"/>
              </a:rPr>
              <a:t>这里同样是以动态写静态，把一朵一朵，一串一串的花拟化为人，甚至是一群小孩子在相互推挤，玩闹，生动地写出花的多，也就是他开得很茂盛。同时她也写出了花的可爱，像一群天真活泼的小孩子一样可爱，我认为这是一种童话般的美。</a:t>
            </a:r>
            <a:r>
              <a:rPr lang="en-US" altLang="zh-CN" smtClean="0">
                <a:latin typeface="宋体" charset="-122"/>
                <a:ea typeface="宋体" charset="-122"/>
              </a:rPr>
              <a:t>〗</a:t>
            </a:r>
          </a:p>
          <a:p>
            <a:pPr eaLnBrk="1" hangingPunct="1">
              <a:lnSpc>
                <a:spcPct val="80000"/>
              </a:lnSpc>
              <a:buFont typeface="Cambria" pitchFamily="18" charset="0"/>
              <a:buNone/>
            </a:pPr>
            <a:r>
              <a:rPr lang="zh-CN" altLang="en-US" smtClean="0">
                <a:latin typeface="宋体" charset="-122"/>
                <a:ea typeface="宋体" charset="-122"/>
              </a:rPr>
              <a:t>（</a:t>
            </a:r>
            <a:r>
              <a:rPr lang="en-US" altLang="zh-CN" smtClean="0">
                <a:latin typeface="宋体" charset="-122"/>
                <a:ea typeface="宋体" charset="-122"/>
              </a:rPr>
              <a:t>5</a:t>
            </a:r>
            <a:r>
              <a:rPr lang="zh-CN" altLang="en-US" smtClean="0">
                <a:latin typeface="宋体" charset="-122"/>
                <a:ea typeface="宋体" charset="-122"/>
              </a:rPr>
              <a:t>） “每一朵盛开的花就像是一个小小的张满了的帆，帆下带着尖底的舱，船舱鼓鼓的。又像一个忍俊不禁的笑容，就要绽开似的。”</a:t>
            </a:r>
            <a:r>
              <a:rPr lang="en-US" altLang="zh-CN" smtClean="0">
                <a:latin typeface="宋体" charset="-122"/>
                <a:ea typeface="宋体" charset="-122"/>
              </a:rPr>
              <a:t>【</a:t>
            </a:r>
            <a:r>
              <a:rPr lang="zh-CN" altLang="en-US" smtClean="0">
                <a:latin typeface="宋体" charset="-122"/>
                <a:ea typeface="宋体" charset="-122"/>
              </a:rPr>
              <a:t>比喻</a:t>
            </a:r>
            <a:r>
              <a:rPr lang="en-US" altLang="zh-CN" smtClean="0">
                <a:latin typeface="宋体" charset="-122"/>
                <a:ea typeface="宋体" charset="-122"/>
              </a:rPr>
              <a:t>】</a:t>
            </a:r>
            <a:r>
              <a:rPr lang="zh-CN" altLang="en-US" smtClean="0">
                <a:latin typeface="宋体" charset="-122"/>
                <a:ea typeface="宋体" charset="-122"/>
              </a:rPr>
              <a:t>。</a:t>
            </a:r>
            <a:r>
              <a:rPr lang="en-US" altLang="zh-CN" smtClean="0">
                <a:latin typeface="宋体" charset="-122"/>
                <a:ea typeface="宋体" charset="-122"/>
              </a:rPr>
              <a:t>〖</a:t>
            </a:r>
            <a:r>
              <a:rPr lang="zh-CN" altLang="en-US" smtClean="0">
                <a:latin typeface="宋体" charset="-122"/>
                <a:ea typeface="宋体" charset="-122"/>
              </a:rPr>
              <a:t>形象、生动并且具体地写出了盛开的紫藤萝花的形状。</a:t>
            </a: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5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52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200762321722991_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16538" y="1285875"/>
            <a:ext cx="3827462" cy="557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3" name="Text Box 3"/>
          <p:cNvSpPr txBox="1">
            <a:spLocks noChangeArrowheads="1"/>
          </p:cNvSpPr>
          <p:nvPr/>
        </p:nvSpPr>
        <p:spPr bwMode="auto">
          <a:xfrm>
            <a:off x="611188" y="1196975"/>
            <a:ext cx="76327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kumimoji="1" lang="zh-CN" altLang="en-US" sz="2400" b="1">
                <a:ea typeface="宋体" charset="-122"/>
              </a:rPr>
              <a:t>比喻：两种不同性质的事物，彼此有相似点，便用一事物来比方另一事物。通常的说就是把什么比作什么。</a:t>
            </a:r>
          </a:p>
          <a:p>
            <a:pPr algn="ctr"/>
            <a:r>
              <a:rPr kumimoji="1" lang="zh-CN" altLang="en-US" sz="2400" b="1">
                <a:ea typeface="宋体" charset="-122"/>
              </a:rPr>
              <a:t>比拟：就是把甲事物模拟作乙事物来写。</a:t>
            </a:r>
          </a:p>
        </p:txBody>
      </p:sp>
      <p:sp>
        <p:nvSpPr>
          <p:cNvPr id="56324" name="Text Box 4"/>
          <p:cNvSpPr txBox="1">
            <a:spLocks noChangeArrowheads="1"/>
          </p:cNvSpPr>
          <p:nvPr/>
        </p:nvSpPr>
        <p:spPr bwMode="auto">
          <a:xfrm>
            <a:off x="457200" y="2667000"/>
            <a:ext cx="8229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latin typeface="Times New Roman" pitchFamily="18" charset="0"/>
                <a:ea typeface="宋体" charset="-122"/>
              </a:rPr>
              <a:t>（</a:t>
            </a:r>
            <a:r>
              <a:rPr kumimoji="1" lang="en-US" altLang="zh-CN" sz="2800" b="1">
                <a:latin typeface="Times New Roman" pitchFamily="18" charset="0"/>
                <a:ea typeface="宋体" charset="-122"/>
              </a:rPr>
              <a:t>1</a:t>
            </a:r>
            <a:r>
              <a:rPr kumimoji="1" lang="zh-CN" altLang="en-US" sz="2800" b="1">
                <a:latin typeface="Times New Roman" pitchFamily="18" charset="0"/>
                <a:ea typeface="宋体" charset="-122"/>
              </a:rPr>
              <a:t>）花形：像一条瀑布、大条幅、帆、船舱、笑容</a:t>
            </a:r>
          </a:p>
        </p:txBody>
      </p:sp>
      <p:sp>
        <p:nvSpPr>
          <p:cNvPr id="56325" name="Text Box 5"/>
          <p:cNvSpPr txBox="1">
            <a:spLocks noChangeArrowheads="1"/>
          </p:cNvSpPr>
          <p:nvPr/>
        </p:nvSpPr>
        <p:spPr bwMode="auto">
          <a:xfrm>
            <a:off x="1676400" y="3168650"/>
            <a:ext cx="3505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DE16D9"/>
                </a:solidFill>
                <a:latin typeface="Times New Roman" pitchFamily="18" charset="0"/>
                <a:ea typeface="宋体" charset="-122"/>
              </a:rPr>
              <a:t>比喻、拟人</a:t>
            </a:r>
          </a:p>
        </p:txBody>
      </p:sp>
      <p:sp>
        <p:nvSpPr>
          <p:cNvPr id="56326" name="Text Box 6"/>
          <p:cNvSpPr txBox="1">
            <a:spLocks noChangeArrowheads="1"/>
          </p:cNvSpPr>
          <p:nvPr/>
        </p:nvSpPr>
        <p:spPr bwMode="auto">
          <a:xfrm>
            <a:off x="609600" y="3810000"/>
            <a:ext cx="7924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latin typeface="Times New Roman" pitchFamily="18" charset="0"/>
                <a:ea typeface="宋体" charset="-122"/>
              </a:rPr>
              <a:t>（</a:t>
            </a:r>
            <a:r>
              <a:rPr kumimoji="1" lang="en-US" altLang="zh-CN" sz="2800" b="1">
                <a:latin typeface="Times New Roman" pitchFamily="18" charset="0"/>
                <a:ea typeface="宋体" charset="-122"/>
              </a:rPr>
              <a:t>2</a:t>
            </a:r>
            <a:r>
              <a:rPr kumimoji="1" lang="zh-CN" altLang="en-US" sz="2800" b="1">
                <a:latin typeface="Times New Roman" pitchFamily="18" charset="0"/>
                <a:ea typeface="宋体" charset="-122"/>
              </a:rPr>
              <a:t>）花色：辉煌的淡紫色、深深浅浅的紫</a:t>
            </a:r>
          </a:p>
        </p:txBody>
      </p:sp>
      <p:sp>
        <p:nvSpPr>
          <p:cNvPr id="56327" name="Text Box 7"/>
          <p:cNvSpPr txBox="1">
            <a:spLocks noChangeArrowheads="1"/>
          </p:cNvSpPr>
          <p:nvPr/>
        </p:nvSpPr>
        <p:spPr bwMode="auto">
          <a:xfrm>
            <a:off x="1752600" y="4343400"/>
            <a:ext cx="2286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DE16D9"/>
                </a:solidFill>
                <a:latin typeface="Times New Roman" pitchFamily="18" charset="0"/>
                <a:ea typeface="宋体" charset="-122"/>
              </a:rPr>
              <a:t>拟人</a:t>
            </a:r>
          </a:p>
        </p:txBody>
      </p:sp>
      <p:sp>
        <p:nvSpPr>
          <p:cNvPr id="56328" name="Text Box 8"/>
          <p:cNvSpPr txBox="1">
            <a:spLocks noChangeArrowheads="1"/>
          </p:cNvSpPr>
          <p:nvPr/>
        </p:nvSpPr>
        <p:spPr bwMode="auto">
          <a:xfrm>
            <a:off x="762000" y="4953000"/>
            <a:ext cx="7848600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latin typeface="Times New Roman" pitchFamily="18" charset="0"/>
                <a:ea typeface="宋体" charset="-122"/>
              </a:rPr>
              <a:t>（</a:t>
            </a:r>
            <a:r>
              <a:rPr kumimoji="1" lang="en-US" altLang="zh-CN" sz="2800" b="1">
                <a:latin typeface="Times New Roman" pitchFamily="18" charset="0"/>
                <a:ea typeface="宋体" charset="-122"/>
              </a:rPr>
              <a:t>3</a:t>
            </a:r>
            <a:r>
              <a:rPr kumimoji="1" lang="zh-CN" altLang="en-US" sz="2800" b="1">
                <a:latin typeface="Times New Roman" pitchFamily="18" charset="0"/>
                <a:ea typeface="宋体" charset="-122"/>
              </a:rPr>
              <a:t>）花态：</a:t>
            </a:r>
            <a:r>
              <a:rPr kumimoji="1" lang="zh-CN" altLang="en-US" sz="2400" b="1">
                <a:solidFill>
                  <a:srgbClr val="000000"/>
                </a:solidFill>
                <a:ea typeface="宋体" charset="-122"/>
                <a:cs typeface="Arial" charset="0"/>
              </a:rPr>
              <a:t>仿佛在流动，在欢笑，在不停地生长。在和阳光互相挑逗，彼此推着挤着。</a:t>
            </a:r>
          </a:p>
          <a:p>
            <a:pPr>
              <a:spcBef>
                <a:spcPct val="50000"/>
              </a:spcBef>
            </a:pPr>
            <a:endParaRPr kumimoji="1" lang="zh-CN" altLang="en-US" sz="2400" b="1">
              <a:solidFill>
                <a:srgbClr val="000000"/>
              </a:solidFill>
              <a:ea typeface="宋体" charset="-122"/>
            </a:endParaRPr>
          </a:p>
        </p:txBody>
      </p:sp>
      <p:sp>
        <p:nvSpPr>
          <p:cNvPr id="52232" name="Text Box 9"/>
          <p:cNvSpPr txBox="1">
            <a:spLocks noChangeArrowheads="1"/>
          </p:cNvSpPr>
          <p:nvPr/>
        </p:nvSpPr>
        <p:spPr bwMode="auto">
          <a:xfrm>
            <a:off x="2411413" y="260350"/>
            <a:ext cx="352901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en-US" sz="4000" b="1">
              <a:solidFill>
                <a:srgbClr val="6E0C65"/>
              </a:solidFill>
              <a:latin typeface="Times New Roman" pitchFamily="18" charset="0"/>
              <a:ea typeface="宋体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20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6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6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56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6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6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3" grpId="0" autoUpdateAnimBg="0"/>
      <p:bldP spid="56324" grpId="0" autoUpdateAnimBg="0"/>
      <p:bldP spid="56325" grpId="0" autoUpdateAnimBg="0"/>
      <p:bldP spid="56326" grpId="0" autoUpdateAnimBg="0"/>
      <p:bldP spid="56327" grpId="0" autoUpdateAnimBg="0"/>
      <p:bldP spid="56328" grpId="0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2"/>
          <p:cNvSpPr>
            <a:spLocks noChangeArrowheads="1"/>
          </p:cNvSpPr>
          <p:nvPr/>
        </p:nvSpPr>
        <p:spPr bwMode="auto">
          <a:xfrm>
            <a:off x="3990975" y="324643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57347" name="Rectangle 3"/>
          <p:cNvSpPr>
            <a:spLocks noChangeArrowheads="1"/>
          </p:cNvSpPr>
          <p:nvPr/>
        </p:nvSpPr>
        <p:spPr bwMode="auto">
          <a:xfrm>
            <a:off x="395288" y="200025"/>
            <a:ext cx="8751887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sz="3200" b="1">
                <a:latin typeface="宋体" charset="-122"/>
                <a:ea typeface="宋体" charset="-122"/>
              </a:rPr>
              <a:t>你认为哪些景物描写得最好，为什么？试着仿写</a:t>
            </a:r>
          </a:p>
          <a:p>
            <a:r>
              <a:rPr lang="zh-CN" altLang="en-US" sz="3200" b="1">
                <a:latin typeface="宋体" charset="-122"/>
                <a:ea typeface="宋体" charset="-122"/>
              </a:rPr>
              <a:t>    几句。</a:t>
            </a:r>
            <a:r>
              <a:rPr lang="zh-CN" altLang="en-US">
                <a:ea typeface="宋体" charset="-122"/>
              </a:rPr>
              <a:t> </a:t>
            </a:r>
          </a:p>
        </p:txBody>
      </p:sp>
      <p:sp>
        <p:nvSpPr>
          <p:cNvPr id="57348" name="Rectangle 4"/>
          <p:cNvSpPr>
            <a:spLocks noChangeArrowheads="1"/>
          </p:cNvSpPr>
          <p:nvPr/>
        </p:nvSpPr>
        <p:spPr bwMode="auto">
          <a:xfrm>
            <a:off x="611188" y="1587500"/>
            <a:ext cx="73850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altLang="zh-CN" b="1">
                <a:latin typeface="华文中宋" pitchFamily="2" charset="-122"/>
                <a:ea typeface="华文中宋" pitchFamily="2" charset="-122"/>
              </a:rPr>
              <a:t>1. </a:t>
            </a:r>
            <a:r>
              <a:rPr lang="zh-CN" altLang="en-US" b="1">
                <a:latin typeface="华文中宋" pitchFamily="2" charset="-122"/>
                <a:ea typeface="华文中宋" pitchFamily="2" charset="-122"/>
              </a:rPr>
              <a:t>从未见过开得这样盛的藤萝，只见一片辉煌的淡紫色，像一条瀑布，</a:t>
            </a:r>
          </a:p>
          <a:p>
            <a:r>
              <a:rPr lang="zh-CN" altLang="en-US" b="1">
                <a:latin typeface="华文中宋" pitchFamily="2" charset="-122"/>
                <a:ea typeface="华文中宋" pitchFamily="2" charset="-122"/>
              </a:rPr>
              <a:t>    从空中垂下，不见其发端，也不见其终极。 </a:t>
            </a:r>
          </a:p>
        </p:txBody>
      </p:sp>
      <p:sp>
        <p:nvSpPr>
          <p:cNvPr id="57349" name="Rectangle 5"/>
          <p:cNvSpPr>
            <a:spLocks noChangeArrowheads="1"/>
          </p:cNvSpPr>
          <p:nvPr/>
        </p:nvSpPr>
        <p:spPr bwMode="auto">
          <a:xfrm>
            <a:off x="900113" y="2420938"/>
            <a:ext cx="71056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sz="2000" b="1">
                <a:solidFill>
                  <a:srgbClr val="FF3300"/>
                </a:solidFill>
                <a:ea typeface="华文中宋" pitchFamily="2" charset="-122"/>
              </a:rPr>
              <a:t>将一树盛开的紫藤萝花比作瀑布，显得气势非凡，灿烂辉煌。</a:t>
            </a:r>
            <a:r>
              <a:rPr lang="zh-CN" altLang="en-US">
                <a:ea typeface="宋体" charset="-122"/>
              </a:rPr>
              <a:t> </a:t>
            </a:r>
          </a:p>
        </p:txBody>
      </p:sp>
      <p:sp>
        <p:nvSpPr>
          <p:cNvPr id="57350" name="Rectangle 6"/>
          <p:cNvSpPr>
            <a:spLocks noChangeArrowheads="1"/>
          </p:cNvSpPr>
          <p:nvPr/>
        </p:nvSpPr>
        <p:spPr bwMode="auto">
          <a:xfrm>
            <a:off x="611188" y="3213100"/>
            <a:ext cx="7931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altLang="zh-CN" sz="2000" b="1">
                <a:latin typeface="华文中宋" pitchFamily="2" charset="-122"/>
                <a:ea typeface="华文中宋" pitchFamily="2" charset="-122"/>
              </a:rPr>
              <a:t>2. </a:t>
            </a:r>
            <a:r>
              <a:rPr lang="zh-CN" altLang="en-US" sz="2000" b="1">
                <a:latin typeface="华文中宋" pitchFamily="2" charset="-122"/>
                <a:ea typeface="华文中宋" pitchFamily="2" charset="-122"/>
              </a:rPr>
              <a:t>紫色的大条幅上，泛着点点银光，就像迸溅的水花。仔细看时，才</a:t>
            </a:r>
          </a:p>
          <a:p>
            <a:r>
              <a:rPr lang="zh-CN" altLang="en-US" sz="2000" b="1">
                <a:latin typeface="华文中宋" pitchFamily="2" charset="-122"/>
                <a:ea typeface="华文中宋" pitchFamily="2" charset="-122"/>
              </a:rPr>
              <a:t>    知道那是每一朵紫花中的最浅淡的部分，在和阳光互相挑逗。 </a:t>
            </a:r>
          </a:p>
        </p:txBody>
      </p:sp>
      <p:sp>
        <p:nvSpPr>
          <p:cNvPr id="57351" name="Rectangle 7"/>
          <p:cNvSpPr>
            <a:spLocks noChangeArrowheads="1"/>
          </p:cNvSpPr>
          <p:nvPr/>
        </p:nvSpPr>
        <p:spPr bwMode="auto">
          <a:xfrm>
            <a:off x="827088" y="4221163"/>
            <a:ext cx="7804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sz="2000" b="1">
                <a:latin typeface="华文中宋" pitchFamily="2" charset="-122"/>
                <a:ea typeface="华文中宋" pitchFamily="2" charset="-122"/>
              </a:rPr>
              <a:t>      </a:t>
            </a:r>
            <a:r>
              <a:rPr lang="zh-CN" altLang="en-US" sz="2000" b="1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细腻地写出了每一朵花</a:t>
            </a:r>
            <a:r>
              <a:rPr lang="zh-CN" altLang="en-US" sz="2000" b="1">
                <a:solidFill>
                  <a:srgbClr val="0066FF"/>
                </a:solidFill>
                <a:latin typeface="华文中宋" pitchFamily="2" charset="-122"/>
                <a:ea typeface="华文中宋" pitchFamily="2" charset="-122"/>
              </a:rPr>
              <a:t>不同部位的深浅</a:t>
            </a:r>
            <a:r>
              <a:rPr lang="zh-CN" altLang="en-US" sz="2000" b="1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，显得亮丽可爱，玲珑</a:t>
            </a:r>
          </a:p>
          <a:p>
            <a:r>
              <a:rPr lang="zh-CN" altLang="en-US" sz="2000" b="1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透剔，既</a:t>
            </a:r>
            <a:r>
              <a:rPr lang="zh-CN" altLang="en-US" sz="2000" b="1">
                <a:solidFill>
                  <a:srgbClr val="0066FF"/>
                </a:solidFill>
                <a:latin typeface="华文中宋" pitchFamily="2" charset="-122"/>
                <a:ea typeface="华文中宋" pitchFamily="2" charset="-122"/>
              </a:rPr>
              <a:t>富有动感，又富有情趣。 </a:t>
            </a: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5735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7" grpId="0"/>
      <p:bldP spid="57348" grpId="0"/>
      <p:bldP spid="57349" grpId="0"/>
      <p:bldP spid="57350" grpId="0"/>
      <p:bldP spid="57351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200874754291_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40175" y="2335213"/>
            <a:ext cx="5203825" cy="4522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1" name="Text Box 3"/>
          <p:cNvSpPr txBox="1">
            <a:spLocks noChangeArrowheads="1"/>
          </p:cNvSpPr>
          <p:nvPr/>
        </p:nvSpPr>
        <p:spPr bwMode="auto">
          <a:xfrm>
            <a:off x="520700" y="1058863"/>
            <a:ext cx="80692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000" b="1">
                <a:latin typeface="华文中宋" pitchFamily="2" charset="-122"/>
                <a:ea typeface="华文中宋" pitchFamily="2" charset="-122"/>
              </a:rPr>
              <a:t>3. </a:t>
            </a:r>
            <a:r>
              <a:rPr lang="zh-CN" altLang="en-US" sz="2000" b="1">
                <a:latin typeface="华文中宋" pitchFamily="2" charset="-122"/>
                <a:ea typeface="华文中宋" pitchFamily="2" charset="-122"/>
              </a:rPr>
              <a:t>每一朵盛开的花就像一个小小的张满了的白帆，帆下带着尖底的舱，</a:t>
            </a:r>
          </a:p>
          <a:p>
            <a:r>
              <a:rPr lang="zh-CN" altLang="en-US" sz="2000" b="1">
                <a:latin typeface="华文中宋" pitchFamily="2" charset="-122"/>
                <a:ea typeface="华文中宋" pitchFamily="2" charset="-122"/>
              </a:rPr>
              <a:t>    船舱鼓鼓的；又像一个忍俊不禁的笑容，就要绽开似的。</a:t>
            </a:r>
            <a:r>
              <a:rPr lang="zh-CN" altLang="en-US">
                <a:ea typeface="宋体" charset="-122"/>
              </a:rPr>
              <a:t> </a:t>
            </a:r>
          </a:p>
        </p:txBody>
      </p:sp>
      <p:sp>
        <p:nvSpPr>
          <p:cNvPr id="58372" name="Rectangle 4"/>
          <p:cNvSpPr>
            <a:spLocks noChangeArrowheads="1"/>
          </p:cNvSpPr>
          <p:nvPr/>
        </p:nvSpPr>
        <p:spPr bwMode="auto">
          <a:xfrm>
            <a:off x="900113" y="2006600"/>
            <a:ext cx="74882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sz="2000" b="1">
                <a:ea typeface="华文中宋" pitchFamily="2" charset="-122"/>
              </a:rPr>
              <a:t>用帆与船舱的比喻，细致地描写了</a:t>
            </a:r>
            <a:r>
              <a:rPr lang="zh-CN" altLang="en-US" sz="2000" b="1">
                <a:solidFill>
                  <a:srgbClr val="FF3300"/>
                </a:solidFill>
                <a:ea typeface="华文中宋" pitchFamily="2" charset="-122"/>
              </a:rPr>
              <a:t>紫藤萝花盛开的状态</a:t>
            </a:r>
            <a:r>
              <a:rPr lang="zh-CN" altLang="en-US" sz="2000" b="1">
                <a:ea typeface="华文中宋" pitchFamily="2" charset="-122"/>
              </a:rPr>
              <a:t>，显得</a:t>
            </a:r>
            <a:r>
              <a:rPr lang="zh-CN" altLang="en-US" sz="2000" b="1">
                <a:solidFill>
                  <a:srgbClr val="FF3300"/>
                </a:solidFill>
                <a:ea typeface="华文中宋" pitchFamily="2" charset="-122"/>
              </a:rPr>
              <a:t>生机</a:t>
            </a:r>
          </a:p>
          <a:p>
            <a:r>
              <a:rPr lang="zh-CN" altLang="en-US" sz="2000" b="1">
                <a:solidFill>
                  <a:srgbClr val="FF3300"/>
                </a:solidFill>
                <a:ea typeface="华文中宋" pitchFamily="2" charset="-122"/>
              </a:rPr>
              <a:t>勃勃</a:t>
            </a:r>
            <a:r>
              <a:rPr lang="zh-CN" altLang="en-US" sz="2000" b="1">
                <a:ea typeface="华文中宋" pitchFamily="2" charset="-122"/>
              </a:rPr>
              <a:t>。比作笑容，更显得</a:t>
            </a:r>
            <a:r>
              <a:rPr lang="zh-CN" altLang="en-US" sz="2000" b="1">
                <a:solidFill>
                  <a:srgbClr val="FF3300"/>
                </a:solidFill>
                <a:ea typeface="华文中宋" pitchFamily="2" charset="-122"/>
              </a:rPr>
              <a:t>美好可爱</a:t>
            </a:r>
            <a:r>
              <a:rPr lang="zh-CN" altLang="en-US" sz="2000" b="1">
                <a:ea typeface="华文中宋" pitchFamily="2" charset="-122"/>
              </a:rPr>
              <a:t>，也抒发了</a:t>
            </a:r>
            <a:r>
              <a:rPr lang="zh-CN" altLang="en-US" sz="2000" b="1">
                <a:solidFill>
                  <a:srgbClr val="FF3300"/>
                </a:solidFill>
                <a:ea typeface="华文中宋" pitchFamily="2" charset="-122"/>
              </a:rPr>
              <a:t>喜悦</a:t>
            </a:r>
            <a:r>
              <a:rPr lang="zh-CN" altLang="en-US" sz="2000" b="1">
                <a:ea typeface="华文中宋" pitchFamily="2" charset="-122"/>
              </a:rPr>
              <a:t>的心情。</a:t>
            </a:r>
            <a:r>
              <a:rPr lang="zh-CN" altLang="en-US">
                <a:ea typeface="宋体" charset="-122"/>
              </a:rPr>
              <a:t> </a:t>
            </a:r>
          </a:p>
        </p:txBody>
      </p:sp>
      <p:sp>
        <p:nvSpPr>
          <p:cNvPr id="58373" name="Rectangle 5"/>
          <p:cNvSpPr>
            <a:spLocks noChangeArrowheads="1"/>
          </p:cNvSpPr>
          <p:nvPr/>
        </p:nvSpPr>
        <p:spPr bwMode="auto">
          <a:xfrm>
            <a:off x="611188" y="3357563"/>
            <a:ext cx="78311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marL="342900" indent="-342900">
              <a:buFontTx/>
              <a:buAutoNum type="arabicPeriod" startAt="4"/>
            </a:pPr>
            <a:r>
              <a:rPr lang="zh-CN" altLang="en-US" sz="2000" b="1">
                <a:latin typeface="华文中宋" pitchFamily="2" charset="-122"/>
                <a:ea typeface="华文中宋" pitchFamily="2" charset="-122"/>
              </a:rPr>
              <a:t>紫色的瀑布遮住了粗壮的盘虬卧龙般的枝干，不断地流着，流着，</a:t>
            </a:r>
          </a:p>
          <a:p>
            <a:pPr marL="342900" indent="-342900"/>
            <a:r>
              <a:rPr lang="zh-CN" altLang="en-US" sz="2000" b="1">
                <a:latin typeface="华文中宋" pitchFamily="2" charset="-122"/>
                <a:ea typeface="华文中宋" pitchFamily="2" charset="-122"/>
              </a:rPr>
              <a:t>    流向人的心底。 </a:t>
            </a:r>
          </a:p>
        </p:txBody>
      </p:sp>
      <p:sp>
        <p:nvSpPr>
          <p:cNvPr id="58374" name="Rectangle 6"/>
          <p:cNvSpPr>
            <a:spLocks noChangeArrowheads="1"/>
          </p:cNvSpPr>
          <p:nvPr/>
        </p:nvSpPr>
        <p:spPr bwMode="auto">
          <a:xfrm>
            <a:off x="971550" y="4327525"/>
            <a:ext cx="73025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sz="2000" b="1">
                <a:ea typeface="华文中宋" pitchFamily="2" charset="-122"/>
              </a:rPr>
              <a:t>物我交融，既写出一树</a:t>
            </a:r>
            <a:r>
              <a:rPr lang="zh-CN" altLang="en-US" sz="2000" b="1">
                <a:solidFill>
                  <a:srgbClr val="FF3300"/>
                </a:solidFill>
                <a:ea typeface="华文中宋" pitchFamily="2" charset="-122"/>
              </a:rPr>
              <a:t>繁花的壮丽</a:t>
            </a:r>
            <a:r>
              <a:rPr lang="zh-CN" altLang="en-US" sz="2000" b="1">
                <a:ea typeface="华文中宋" pitchFamily="2" charset="-122"/>
              </a:rPr>
              <a:t>，又抒发了</a:t>
            </a:r>
            <a:r>
              <a:rPr lang="zh-CN" altLang="en-US" sz="2000" b="1">
                <a:solidFill>
                  <a:srgbClr val="FF3300"/>
                </a:solidFill>
                <a:ea typeface="华文中宋" pitchFamily="2" charset="-122"/>
              </a:rPr>
              <a:t>愉悦欢畅的心情</a:t>
            </a:r>
            <a:r>
              <a:rPr lang="zh-CN" altLang="en-US" sz="2000" b="1">
                <a:ea typeface="华文中宋" pitchFamily="2" charset="-122"/>
              </a:rPr>
              <a:t>。</a:t>
            </a:r>
            <a:r>
              <a:rPr lang="zh-CN" altLang="en-US">
                <a:ea typeface="宋体" charset="-122"/>
              </a:rPr>
              <a:t> </a:t>
            </a: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837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837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837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5837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1" grpId="0"/>
      <p:bldP spid="58372" grpId="0"/>
      <p:bldP spid="58373" grpId="0"/>
      <p:bldP spid="5837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ext Box 2"/>
          <p:cNvSpPr txBox="1">
            <a:spLocks noChangeArrowheads="1"/>
          </p:cNvSpPr>
          <p:nvPr/>
        </p:nvSpPr>
        <p:spPr bwMode="auto">
          <a:xfrm>
            <a:off x="3200400" y="533400"/>
            <a:ext cx="5943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en-US" sz="4000" b="1">
              <a:solidFill>
                <a:schemeClr val="tx2"/>
              </a:solidFill>
              <a:latin typeface="Times New Roman" pitchFamily="18" charset="0"/>
              <a:ea typeface="宋体" charset="-122"/>
            </a:endParaRPr>
          </a:p>
        </p:txBody>
      </p:sp>
      <p:pic>
        <p:nvPicPr>
          <p:cNvPr id="55298" name="Picture 3" descr="紫藤萝瀑布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7538" y="0"/>
            <a:ext cx="4716462" cy="664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299" name="Text Box 4"/>
          <p:cNvSpPr txBox="1">
            <a:spLocks noChangeArrowheads="1"/>
          </p:cNvSpPr>
          <p:nvPr/>
        </p:nvSpPr>
        <p:spPr bwMode="auto">
          <a:xfrm>
            <a:off x="0" y="60325"/>
            <a:ext cx="4500563" cy="679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>
                <a:ea typeface="宋体" charset="-122"/>
              </a:rPr>
              <a:t>课堂活动：根据作者对紫藤萝花的描写，和课本上以及屏幕上的插图，我请同学们动手来画藤萝花，可以是一朵，可以是一串，也可以是一片。想一想，假如是你来描写这种花，你会怎么样？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93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4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214313"/>
            <a:ext cx="9144000" cy="6643687"/>
          </a:xfrm>
        </p:spPr>
        <p:txBody>
          <a:bodyPr/>
          <a:lstStyle/>
          <a:p>
            <a:pPr eaLnBrk="1" hangingPunct="1">
              <a:buFont typeface="Cambria" pitchFamily="18" charset="0"/>
              <a:buNone/>
            </a:pPr>
            <a:r>
              <a:rPr lang="zh-CN" altLang="zh-CN" b="1" smtClean="0">
                <a:latin typeface="楷体" pitchFamily="49" charset="-122"/>
                <a:ea typeface="楷体" pitchFamily="49" charset="-122"/>
              </a:rPr>
              <a:t>（放</a:t>
            </a:r>
            <a:r>
              <a:rPr lang="zh-CN" altLang="en-US" b="1" smtClean="0">
                <a:latin typeface="楷体" pitchFamily="49" charset="-122"/>
                <a:ea typeface="楷体" pitchFamily="49" charset="-122"/>
              </a:rPr>
              <a:t>紫藤萝瀑布</a:t>
            </a:r>
            <a:r>
              <a:rPr lang="zh-CN" altLang="zh-CN" b="1" smtClean="0">
                <a:latin typeface="楷体" pitchFamily="49" charset="-122"/>
                <a:ea typeface="楷体" pitchFamily="49" charset="-122"/>
              </a:rPr>
              <a:t>）望着眼前的瀑布，我不禁想到了唐代大诗人李白有关瀑布的著名的诗句：飞流直下三千尺，疑是银河落九天。真是好一幅飞流直下的景象，好一派一泻千里的气势。自然界的瀑布真是气势恢宏。今天我们将要欣赏另外一种瀑布，那就是花的瀑布</a:t>
            </a:r>
            <a:r>
              <a:rPr lang="en-US" altLang="zh-CN" b="1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b="1" smtClean="0">
                <a:latin typeface="楷体" pitchFamily="49" charset="-122"/>
                <a:ea typeface="楷体" pitchFamily="49" charset="-122"/>
              </a:rPr>
              <a:t>你看，盛开的紫藤萝真是一片辉煌的淡紫色，从空中垂下，不见其发端，也不见其终极，真像一条瀑布。难怪作者说是紫藤萝瀑布。今天我们就一起学习这篇由当代女作家宗璞写的优美的散文《紫藤萝瀑布》。</a:t>
            </a:r>
            <a:endParaRPr lang="zh-CN" altLang="en-US" b="1" smtClean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WordArt 2"/>
          <p:cNvSpPr>
            <a:spLocks noChangeArrowheads="1" noChangeShapeType="1" noTextEdit="1"/>
          </p:cNvSpPr>
          <p:nvPr/>
        </p:nvSpPr>
        <p:spPr bwMode="auto">
          <a:xfrm>
            <a:off x="2339975" y="1484313"/>
            <a:ext cx="3806825" cy="2439987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5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 kern="10">
                <a:ln w="9525">
                  <a:round/>
                  <a:headEnd/>
                  <a:tailEnd/>
                </a:ln>
                <a:solidFill>
                  <a:srgbClr val="FF0000"/>
                </a:solidFill>
                <a:latin typeface="宋体"/>
                <a:ea typeface="宋体"/>
              </a:rPr>
              <a:t>试着画画吧</a:t>
            </a:r>
          </a:p>
        </p:txBody>
      </p:sp>
      <p:pic>
        <p:nvPicPr>
          <p:cNvPr id="60419" name="Picture 3" descr="2061866_173627038_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95738" y="3213100"/>
            <a:ext cx="4608512" cy="310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0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0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5" name="Picture 2" descr="紫藤萝瀑布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733800"/>
            <a:ext cx="91440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3" name="Text Box 3"/>
          <p:cNvSpPr txBox="1">
            <a:spLocks noChangeArrowheads="1"/>
          </p:cNvSpPr>
          <p:nvPr/>
        </p:nvSpPr>
        <p:spPr bwMode="auto">
          <a:xfrm>
            <a:off x="495300" y="2362200"/>
            <a:ext cx="8153400" cy="116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800" b="1"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endParaRPr kumimoji="1" lang="zh-CN" altLang="en-US" sz="2800">
              <a:solidFill>
                <a:schemeClr val="tx2"/>
              </a:solidFill>
              <a:latin typeface="Times New Roman" pitchFamily="18" charset="0"/>
              <a:ea typeface="宋体" charset="-122"/>
            </a:endParaRPr>
          </a:p>
        </p:txBody>
      </p:sp>
      <p:sp>
        <p:nvSpPr>
          <p:cNvPr id="57347" name="Rectangle 4"/>
          <p:cNvSpPr>
            <a:spLocks noChangeArrowheads="1"/>
          </p:cNvSpPr>
          <p:nvPr/>
        </p:nvSpPr>
        <p:spPr bwMode="auto">
          <a:xfrm>
            <a:off x="0" y="644525"/>
            <a:ext cx="8604250" cy="2530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zh-CN" sz="4000" b="1">
                <a:latin typeface="宋体" charset="-122"/>
                <a:ea typeface="宋体" charset="-122"/>
              </a:rPr>
              <a:t>1</a:t>
            </a:r>
            <a:r>
              <a:rPr lang="zh-CN" altLang="en-US" sz="4000">
                <a:latin typeface="宋体" charset="-122"/>
                <a:ea typeface="宋体" charset="-122"/>
              </a:rPr>
              <a:t>、</a:t>
            </a:r>
            <a:r>
              <a:rPr lang="zh-CN" altLang="en-US" sz="4000" b="1">
                <a:ea typeface="宋体" charset="-122"/>
              </a:rPr>
              <a:t>我们所画出的这些图都只是它的形状，它没有颜色也没有味道，你们满意吗？是的，作者也不满意，她还描写了花的哪方面呢？（颜色）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3" grpId="0" autoUpdateAnimBg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43853801371606975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56325" y="1844675"/>
            <a:ext cx="2987675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67" name="Rectangle 3"/>
          <p:cNvSpPr>
            <a:spLocks noChangeArrowheads="1"/>
          </p:cNvSpPr>
          <p:nvPr/>
        </p:nvSpPr>
        <p:spPr bwMode="auto">
          <a:xfrm>
            <a:off x="684213" y="0"/>
            <a:ext cx="5545137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latin typeface="宋体" charset="-122"/>
                <a:ea typeface="宋体" charset="-122"/>
              </a:rPr>
              <a:t>2 </a:t>
            </a:r>
            <a:r>
              <a:rPr lang="zh-CN" altLang="en-US" sz="4000" b="1">
                <a:latin typeface="宋体" charset="-122"/>
                <a:ea typeface="宋体" charset="-122"/>
              </a:rPr>
              <a:t>、哪些是描写花的颜色的：“只见一片辉煌的淡紫色。”“只是深深浅浅的紫。”</a:t>
            </a:r>
          </a:p>
        </p:txBody>
      </p:sp>
      <p:sp>
        <p:nvSpPr>
          <p:cNvPr id="62468" name="Text Box 4"/>
          <p:cNvSpPr txBox="1">
            <a:spLocks noChangeArrowheads="1"/>
          </p:cNvSpPr>
          <p:nvPr/>
        </p:nvSpPr>
        <p:spPr bwMode="auto">
          <a:xfrm>
            <a:off x="539750" y="3357563"/>
            <a:ext cx="5832475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>
                <a:ea typeface="宋体" charset="-122"/>
              </a:rPr>
              <a:t>3</a:t>
            </a:r>
            <a:r>
              <a:rPr lang="zh-CN" altLang="en-US" sz="4000">
                <a:ea typeface="宋体" charset="-122"/>
              </a:rPr>
              <a:t>、</a:t>
            </a:r>
            <a:r>
              <a:rPr lang="zh-CN" altLang="en-US" sz="4000" b="1">
                <a:ea typeface="宋体" charset="-122"/>
              </a:rPr>
              <a:t>哪些是描写花的香味：“淡淡的芳香，香气似乎是浅紫色的，梦幻一般轻轻地笼罩着我”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246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24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62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7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/>
          </p:cNvSpPr>
          <p:nvPr>
            <p:ph type="title"/>
          </p:nvPr>
        </p:nvSpPr>
        <p:spPr bwMode="auto">
          <a:xfrm>
            <a:off x="468313" y="1989138"/>
            <a:ext cx="8229600" cy="1143000"/>
          </a:xfrm>
          <a:ln>
            <a:solidFill>
              <a:srgbClr val="FF0000"/>
            </a:solidFill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zh-CN" altLang="en-US" sz="7200" b="0" cap="none" smtClean="0">
                <a:ln>
                  <a:noFill/>
                </a:ln>
                <a:solidFill>
                  <a:schemeClr val="hlink"/>
                </a:solidFill>
                <a:effectLst/>
              </a:rPr>
              <a:t>思想扩展</a:t>
            </a: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/>
          </p:cNvSpPr>
          <p:nvPr>
            <p:ph type="body" idx="1"/>
          </p:nvPr>
        </p:nvSpPr>
        <p:spPr>
          <a:xfrm>
            <a:off x="323850" y="549275"/>
            <a:ext cx="8229600" cy="4525963"/>
          </a:xfrm>
        </p:spPr>
        <p:txBody>
          <a:bodyPr/>
          <a:lstStyle/>
          <a:p>
            <a:pPr eaLnBrk="1" hangingPunct="1">
              <a:buFont typeface="Cambria" pitchFamily="18" charset="0"/>
              <a:buNone/>
            </a:pPr>
            <a:r>
              <a:rPr lang="zh-CN" altLang="en-US" sz="4000" smtClean="0">
                <a:ea typeface="宋体" charset="-122"/>
              </a:rPr>
              <a:t>    提问：作者为什么把花香说成</a:t>
            </a:r>
            <a:r>
              <a:rPr lang="zh-CN" altLang="en-US" sz="4000" smtClean="0">
                <a:latin typeface="宋体" charset="-122"/>
                <a:ea typeface="宋体" charset="-122"/>
              </a:rPr>
              <a:t>“</a:t>
            </a:r>
            <a:r>
              <a:rPr lang="zh-CN" altLang="en-US" sz="4000" smtClean="0">
                <a:ea typeface="宋体" charset="-122"/>
              </a:rPr>
              <a:t>似乎也是浅紫色的，梦幻一般轻轻地笼罩着我</a:t>
            </a:r>
            <a:r>
              <a:rPr lang="zh-CN" altLang="en-US" sz="4000" smtClean="0">
                <a:latin typeface="宋体" charset="-122"/>
                <a:ea typeface="宋体" charset="-122"/>
              </a:rPr>
              <a:t>”</a:t>
            </a:r>
            <a:r>
              <a:rPr lang="zh-CN" altLang="en-US" sz="4000" smtClean="0">
                <a:ea typeface="宋体" charset="-122"/>
              </a:rPr>
              <a:t>？</a:t>
            </a:r>
          </a:p>
          <a:p>
            <a:pPr eaLnBrk="1" hangingPunct="1">
              <a:buFont typeface="Cambria" pitchFamily="18" charset="0"/>
              <a:buNone/>
            </a:pPr>
            <a:r>
              <a:rPr lang="zh-CN" altLang="en-US" sz="4000" smtClean="0">
                <a:ea typeface="宋体" charset="-122"/>
              </a:rPr>
              <a:t>  引导：感到花的香用的是人的哪一种感觉</a:t>
            </a:r>
            <a:r>
              <a:rPr lang="en-US" altLang="zh-CN" sz="4000" smtClean="0">
                <a:latin typeface="宋体" charset="-122"/>
                <a:ea typeface="宋体" charset="-122"/>
              </a:rPr>
              <a:t>——</a:t>
            </a:r>
            <a:r>
              <a:rPr lang="zh-CN" altLang="en-US" sz="4000" smtClean="0">
                <a:solidFill>
                  <a:srgbClr val="FF0000"/>
                </a:solidFill>
                <a:ea typeface="宋体" charset="-122"/>
              </a:rPr>
              <a:t>嗅觉</a:t>
            </a:r>
          </a:p>
          <a:p>
            <a:pPr eaLnBrk="1" hangingPunct="1">
              <a:buFont typeface="Cambria" pitchFamily="18" charset="0"/>
              <a:buNone/>
            </a:pPr>
            <a:r>
              <a:rPr lang="zh-CN" altLang="en-US" sz="4000" smtClean="0">
                <a:ea typeface="宋体" charset="-122"/>
              </a:rPr>
              <a:t>  浅紫色是一种颜色，需要人的哪一种感觉</a:t>
            </a:r>
            <a:r>
              <a:rPr lang="en-US" altLang="zh-CN" sz="4000" smtClean="0">
                <a:latin typeface="宋体" charset="-122"/>
                <a:ea typeface="宋体" charset="-122"/>
              </a:rPr>
              <a:t>——</a:t>
            </a:r>
            <a:r>
              <a:rPr lang="zh-CN" altLang="en-US" sz="4000" smtClean="0">
                <a:solidFill>
                  <a:srgbClr val="FF0000"/>
                </a:solidFill>
                <a:ea typeface="宋体" charset="-122"/>
              </a:rPr>
              <a:t>视觉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645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645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Cambria" pitchFamily="18" charset="0"/>
              <a:buNone/>
            </a:pPr>
            <a:r>
              <a:rPr lang="zh-CN" altLang="en-US" sz="3600" smtClean="0">
                <a:solidFill>
                  <a:srgbClr val="FF0000"/>
                </a:solidFill>
                <a:ea typeface="黑体" pitchFamily="2" charset="-122"/>
              </a:rPr>
              <a:t>   通感</a:t>
            </a:r>
            <a:r>
              <a:rPr lang="zh-CN" altLang="en-US" sz="3600" smtClean="0">
                <a:ea typeface="黑体" pitchFamily="2" charset="-122"/>
              </a:rPr>
              <a:t>：是把人们的各种感觉（视觉、听觉、嗅觉、味觉和触觉等）通过比喻或形容沟通起来的一种修辞方式。说得简单一点就是各种感觉相通。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zh-CN" altLang="en-US" sz="4400" b="0" cap="none" smtClean="0">
                <a:ln>
                  <a:noFill/>
                </a:ln>
                <a:solidFill>
                  <a:schemeClr val="tx1"/>
                </a:solidFill>
                <a:effectLst/>
              </a:rPr>
              <a:t>借景抒情</a:t>
            </a:r>
          </a:p>
        </p:txBody>
      </p:sp>
      <p:sp>
        <p:nvSpPr>
          <p:cNvPr id="66563" name="Rectangle 3"/>
          <p:cNvSpPr>
            <a:spLocks noGrp="1"/>
          </p:cNvSpPr>
          <p:nvPr>
            <p:ph type="body" idx="1"/>
          </p:nvPr>
        </p:nvSpPr>
        <p:spPr>
          <a:xfrm>
            <a:off x="468313" y="1341438"/>
            <a:ext cx="8229600" cy="4525962"/>
          </a:xfrm>
        </p:spPr>
        <p:txBody>
          <a:bodyPr/>
          <a:lstStyle/>
          <a:p>
            <a:pPr eaLnBrk="1" hangingPunct="1">
              <a:buFont typeface="Cambria" pitchFamily="18" charset="0"/>
              <a:buNone/>
            </a:pPr>
            <a:endParaRPr lang="zh-CN" altLang="en-US" smtClean="0"/>
          </a:p>
          <a:p>
            <a:pPr eaLnBrk="1" hangingPunct="1">
              <a:buFont typeface="Cambria" pitchFamily="18" charset="0"/>
              <a:buNone/>
            </a:pPr>
            <a:r>
              <a:rPr lang="zh-CN" altLang="en-US" sz="4000" b="1" smtClean="0">
                <a:latin typeface="宋体" charset="-122"/>
              </a:rPr>
              <a:t> </a:t>
            </a:r>
            <a:r>
              <a:rPr lang="zh-CN" altLang="en-US" sz="4000" smtClean="0">
                <a:latin typeface="宋体" charset="-122"/>
                <a:ea typeface="宋体" charset="-122"/>
              </a:rPr>
              <a:t>作者在文章中还加入了自己的感情，她是饱含着自己的人生体验来看待这些花的。其中有她自己的联想、想象和感受。这种写法称之为借景抒情。也就是借景物来抒发自己的感情。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6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66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3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/>
          </p:cNvSpPr>
          <p:nvPr>
            <p:ph type="title"/>
          </p:nvPr>
        </p:nvSpPr>
        <p:spPr bwMode="auto">
          <a:xfrm>
            <a:off x="250825" y="-1143000"/>
            <a:ext cx="8229600" cy="11430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zh-CN" altLang="en-US" cap="none" smtClean="0">
                <a:ln>
                  <a:noFill/>
                </a:ln>
                <a:effectLst/>
              </a:rPr>
              <a:t>质疑交流 </a:t>
            </a:r>
            <a:r>
              <a:rPr lang="en-US" altLang="zh-CN" cap="none" smtClean="0">
                <a:ln>
                  <a:noFill/>
                </a:ln>
                <a:effectLst/>
              </a:rPr>
              <a:t>1</a:t>
            </a:r>
          </a:p>
        </p:txBody>
      </p:sp>
      <p:sp>
        <p:nvSpPr>
          <p:cNvPr id="67587" name="Text Box 3"/>
          <p:cNvSpPr txBox="1">
            <a:spLocks noChangeArrowheads="1"/>
          </p:cNvSpPr>
          <p:nvPr/>
        </p:nvSpPr>
        <p:spPr bwMode="auto">
          <a:xfrm>
            <a:off x="323850" y="981075"/>
            <a:ext cx="8064500" cy="362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4000" b="1">
                <a:latin typeface="宋体" charset="-122"/>
                <a:ea typeface="宋体" charset="-122"/>
              </a:rPr>
              <a:t>第一，写景状物是抒情言志的基    础，首先要把景物写好，在写景状物中要饱含感情。 </a:t>
            </a:r>
          </a:p>
          <a:p>
            <a:pPr algn="ctr"/>
            <a:r>
              <a:rPr lang="zh-CN" altLang="en-US" sz="4000" b="1">
                <a:latin typeface="宋体" charset="-122"/>
                <a:ea typeface="宋体" charset="-122"/>
              </a:rPr>
              <a:t> 第二，景物的全局和每个局部要细细观察。</a:t>
            </a:r>
          </a:p>
          <a:p>
            <a:pPr algn="ctr"/>
            <a:endParaRPr lang="zh-CN" altLang="en-US" sz="3200" b="1">
              <a:latin typeface="宋体" charset="-122"/>
              <a:ea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758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7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ext Box 2"/>
          <p:cNvSpPr>
            <a:spLocks noGrp="1" noChangeArrowheads="1"/>
          </p:cNvSpPr>
          <p:nvPr>
            <p:ph type="body" idx="1"/>
          </p:nvPr>
        </p:nvSpPr>
        <p:spPr>
          <a:xfrm>
            <a:off x="179388" y="476250"/>
            <a:ext cx="8291512" cy="5792788"/>
          </a:xfrm>
        </p:spPr>
        <p:txBody>
          <a:bodyPr/>
          <a:lstStyle/>
          <a:p>
            <a:pPr eaLnBrk="1" hangingPunct="1">
              <a:buFont typeface="Cambria" pitchFamily="18" charset="0"/>
              <a:buNone/>
            </a:pPr>
            <a:r>
              <a:rPr lang="zh-CN" altLang="en-US" smtClean="0">
                <a:latin typeface="宋体" charset="-122"/>
                <a:ea typeface="宋体" charset="-122"/>
              </a:rPr>
              <a:t>  第三，对景物要有感情，若景物在自己心目中像自己喜欢的人一样，写起来就会生动亲 切。（ 运用一些修辞手法：比喻、拟人等。）</a:t>
            </a:r>
          </a:p>
          <a:p>
            <a:pPr eaLnBrk="1" hangingPunct="1">
              <a:buFont typeface="Cambria" pitchFamily="18" charset="0"/>
              <a:buNone/>
            </a:pPr>
            <a:r>
              <a:rPr lang="zh-CN" altLang="en-US" smtClean="0">
                <a:latin typeface="宋体" charset="-122"/>
                <a:ea typeface="宋体" charset="-122"/>
              </a:rPr>
              <a:t>  第四，要有感悟，要提炼出精辟的语句。有了点睛之笔，全文就有灵性了。 </a:t>
            </a:r>
          </a:p>
          <a:p>
            <a:pPr eaLnBrk="1" hangingPunct="1">
              <a:buFont typeface="Cambria" pitchFamily="18" charset="0"/>
              <a:buNone/>
            </a:pPr>
            <a:r>
              <a:rPr lang="zh-CN" altLang="en-US" smtClean="0">
                <a:latin typeface="宋体" charset="-122"/>
                <a:ea typeface="宋体" charset="-122"/>
              </a:rPr>
              <a:t>  第五，在平时的生活中要善于观察，善于感触，作为积累，不仅能为作文提供丰富的素材，提高作文水平，也能让自己从无数的感悟中领会生活的真谛，从而成为生活的主人。也可将其视为心灵的成长历程。  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0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/>
          </p:cNvSpPr>
          <p:nvPr>
            <p:ph type="title"/>
          </p:nvPr>
        </p:nvSpPr>
        <p:spPr bwMode="auto">
          <a:xfrm>
            <a:off x="611188" y="1268413"/>
            <a:ext cx="8229600" cy="1143000"/>
          </a:xfrm>
          <a:ln>
            <a:solidFill>
              <a:srgbClr val="FF0000"/>
            </a:solidFill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zh-CN" altLang="en-US" sz="5400" b="0" cap="none" smtClean="0">
                <a:ln>
                  <a:noFill/>
                </a:ln>
                <a:solidFill>
                  <a:schemeClr val="accent2"/>
                </a:solidFill>
                <a:effectLst/>
                <a:ea typeface="楷体_GB2312" pitchFamily="49" charset="-122"/>
              </a:rPr>
              <a:t>深入探究</a:t>
            </a:r>
          </a:p>
        </p:txBody>
      </p:sp>
      <p:pic>
        <p:nvPicPr>
          <p:cNvPr id="65538" name="Picture 3" descr="u=194720690,2410788867&amp;fm=0&amp;gp=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7038" y="3221038"/>
            <a:ext cx="3636962" cy="3636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963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内容占位符 2"/>
          <p:cNvSpPr>
            <a:spLocks noGrp="1"/>
          </p:cNvSpPr>
          <p:nvPr>
            <p:ph idx="1"/>
          </p:nvPr>
        </p:nvSpPr>
        <p:spPr>
          <a:xfrm>
            <a:off x="457200" y="571500"/>
            <a:ext cx="8229600" cy="5753100"/>
          </a:xfrm>
        </p:spPr>
        <p:txBody>
          <a:bodyPr/>
          <a:lstStyle/>
          <a:p>
            <a:pPr eaLnBrk="1" hangingPunct="1">
              <a:buFont typeface="Cambria" pitchFamily="18" charset="0"/>
              <a:buNone/>
            </a:pPr>
            <a:r>
              <a:rPr lang="zh-CN" altLang="en-US" sz="8800" b="1" smtClean="0">
                <a:latin typeface="楷体" pitchFamily="49" charset="-122"/>
                <a:ea typeface="楷体" pitchFamily="49" charset="-122"/>
                <a:hlinkClick r:id="rId2" action="ppaction://hlinksldjump"/>
              </a:rPr>
              <a:t>一、整体感知</a:t>
            </a:r>
            <a:endParaRPr lang="en-US" altLang="zh-CN" sz="8800" b="1" smtClean="0">
              <a:latin typeface="楷体" pitchFamily="49" charset="-122"/>
              <a:ea typeface="楷体" pitchFamily="49" charset="-122"/>
            </a:endParaRPr>
          </a:p>
          <a:p>
            <a:pPr eaLnBrk="1" hangingPunct="1">
              <a:buFont typeface="Cambria" pitchFamily="18" charset="0"/>
              <a:buNone/>
            </a:pPr>
            <a:r>
              <a:rPr lang="zh-CN" altLang="en-US" sz="8800" b="1" smtClean="0">
                <a:latin typeface="楷体" pitchFamily="49" charset="-122"/>
                <a:ea typeface="楷体" pitchFamily="49" charset="-122"/>
                <a:hlinkClick r:id="rId3" action="ppaction://hlinksldjump"/>
              </a:rPr>
              <a:t>二、深入解读</a:t>
            </a:r>
            <a:endParaRPr lang="en-US" altLang="zh-CN" sz="8800" b="1" smtClean="0">
              <a:latin typeface="楷体" pitchFamily="49" charset="-122"/>
              <a:ea typeface="楷体" pitchFamily="49" charset="-122"/>
            </a:endParaRPr>
          </a:p>
          <a:p>
            <a:pPr eaLnBrk="1" hangingPunct="1">
              <a:buFont typeface="Cambria" pitchFamily="18" charset="0"/>
              <a:buNone/>
            </a:pPr>
            <a:r>
              <a:rPr lang="zh-CN" altLang="en-US" sz="8800" b="1" smtClean="0">
                <a:latin typeface="楷体" pitchFamily="49" charset="-122"/>
                <a:ea typeface="楷体" pitchFamily="49" charset="-122"/>
                <a:hlinkClick r:id="rId4" action="ppaction://hlinksldjump"/>
              </a:rPr>
              <a:t>三、赏析品味</a:t>
            </a:r>
            <a:endParaRPr lang="zh-CN" altLang="en-US" sz="8800" b="1" smtClean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ChangeArrowheads="1"/>
          </p:cNvSpPr>
          <p:nvPr/>
        </p:nvSpPr>
        <p:spPr bwMode="auto">
          <a:xfrm>
            <a:off x="1752600" y="5589588"/>
            <a:ext cx="73914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0000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3200">
                <a:latin typeface="黑体" pitchFamily="49" charset="-122"/>
                <a:ea typeface="黑体" pitchFamily="49" charset="-122"/>
              </a:rPr>
              <a:t>仿佛在流动，在欢笑，在不停地生长。在和阳光互相挑逗，彼此推着挤着。</a:t>
            </a:r>
          </a:p>
        </p:txBody>
      </p:sp>
      <p:sp>
        <p:nvSpPr>
          <p:cNvPr id="66562" name="Rectangle 3"/>
          <p:cNvSpPr>
            <a:spLocks noChangeArrowheads="1"/>
          </p:cNvSpPr>
          <p:nvPr/>
        </p:nvSpPr>
        <p:spPr bwMode="auto">
          <a:xfrm>
            <a:off x="2057400" y="0"/>
            <a:ext cx="62484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3600" b="1">
                <a:latin typeface="宋体" charset="-122"/>
                <a:ea typeface="宋体" charset="-122"/>
              </a:rPr>
              <a:t>作者从哪几个方面描写盛开的紫藤萝树</a:t>
            </a:r>
            <a:r>
              <a:rPr kumimoji="1" lang="en-US" altLang="zh-CN" sz="3600" b="1">
                <a:latin typeface="宋体" charset="-122"/>
                <a:ea typeface="宋体" charset="-122"/>
              </a:rPr>
              <a:t>?</a:t>
            </a:r>
          </a:p>
        </p:txBody>
      </p:sp>
      <p:sp>
        <p:nvSpPr>
          <p:cNvPr id="66563" name="Rectangle 4"/>
          <p:cNvSpPr>
            <a:spLocks noChangeArrowheads="1"/>
          </p:cNvSpPr>
          <p:nvPr/>
        </p:nvSpPr>
        <p:spPr bwMode="auto">
          <a:xfrm>
            <a:off x="381000" y="0"/>
            <a:ext cx="1555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3600">
                <a:latin typeface="楷体_GB2312" pitchFamily="49" charset="-122"/>
                <a:ea typeface="楷体_GB2312" pitchFamily="49" charset="-122"/>
              </a:rPr>
              <a:t>思考：</a:t>
            </a:r>
          </a:p>
        </p:txBody>
      </p:sp>
      <p:sp>
        <p:nvSpPr>
          <p:cNvPr id="70661" name="Rectangle 5"/>
          <p:cNvSpPr>
            <a:spLocks noChangeArrowheads="1"/>
          </p:cNvSpPr>
          <p:nvPr/>
        </p:nvSpPr>
        <p:spPr bwMode="auto">
          <a:xfrm>
            <a:off x="207963" y="1447800"/>
            <a:ext cx="1555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3600">
                <a:latin typeface="楷体_GB2312" pitchFamily="49" charset="-122"/>
                <a:ea typeface="楷体_GB2312" pitchFamily="49" charset="-122"/>
              </a:rPr>
              <a:t>⑴</a:t>
            </a:r>
            <a:r>
              <a:rPr kumimoji="1" lang="zh-CN" altLang="en-US" sz="36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色</a:t>
            </a:r>
            <a:r>
              <a:rPr kumimoji="1" lang="zh-CN" altLang="en-US" sz="3600">
                <a:latin typeface="楷体_GB2312" pitchFamily="49" charset="-122"/>
                <a:ea typeface="楷体_GB2312" pitchFamily="49" charset="-122"/>
              </a:rPr>
              <a:t>：</a:t>
            </a:r>
          </a:p>
        </p:txBody>
      </p:sp>
      <p:sp>
        <p:nvSpPr>
          <p:cNvPr id="70662" name="Rectangle 6"/>
          <p:cNvSpPr>
            <a:spLocks noChangeArrowheads="1"/>
          </p:cNvSpPr>
          <p:nvPr/>
        </p:nvSpPr>
        <p:spPr bwMode="auto">
          <a:xfrm>
            <a:off x="207963" y="3276600"/>
            <a:ext cx="1555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3600">
                <a:latin typeface="楷体_GB2312" pitchFamily="49" charset="-122"/>
                <a:ea typeface="楷体_GB2312" pitchFamily="49" charset="-122"/>
              </a:rPr>
              <a:t>⑵</a:t>
            </a:r>
            <a:r>
              <a:rPr kumimoji="1" lang="zh-CN" altLang="en-US" sz="36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形</a:t>
            </a:r>
            <a:r>
              <a:rPr kumimoji="1" lang="zh-CN" altLang="en-US" sz="3600">
                <a:latin typeface="楷体_GB2312" pitchFamily="49" charset="-122"/>
                <a:ea typeface="楷体_GB2312" pitchFamily="49" charset="-122"/>
              </a:rPr>
              <a:t>：</a:t>
            </a:r>
          </a:p>
        </p:txBody>
      </p:sp>
      <p:sp>
        <p:nvSpPr>
          <p:cNvPr id="70663" name="Rectangle 7"/>
          <p:cNvSpPr>
            <a:spLocks noChangeArrowheads="1"/>
          </p:cNvSpPr>
          <p:nvPr/>
        </p:nvSpPr>
        <p:spPr bwMode="auto">
          <a:xfrm>
            <a:off x="279400" y="5562600"/>
            <a:ext cx="1555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3600">
                <a:latin typeface="楷体_GB2312" pitchFamily="49" charset="-122"/>
                <a:ea typeface="楷体_GB2312" pitchFamily="49" charset="-122"/>
              </a:rPr>
              <a:t>⑶</a:t>
            </a:r>
            <a:r>
              <a:rPr kumimoji="1" lang="zh-CN" altLang="en-US" sz="36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态</a:t>
            </a:r>
            <a:r>
              <a:rPr kumimoji="1" lang="zh-CN" altLang="en-US" sz="3600">
                <a:latin typeface="楷体_GB2312" pitchFamily="49" charset="-122"/>
                <a:ea typeface="楷体_GB2312" pitchFamily="49" charset="-122"/>
              </a:rPr>
              <a:t>：</a:t>
            </a:r>
          </a:p>
        </p:txBody>
      </p:sp>
      <p:sp>
        <p:nvSpPr>
          <p:cNvPr id="70664" name="Rectangle 8"/>
          <p:cNvSpPr>
            <a:spLocks noChangeArrowheads="1"/>
          </p:cNvSpPr>
          <p:nvPr/>
        </p:nvSpPr>
        <p:spPr bwMode="auto">
          <a:xfrm>
            <a:off x="1619250" y="1341438"/>
            <a:ext cx="6351588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0000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kumimoji="1" lang="zh-CN" altLang="en-US" sz="3200">
                <a:latin typeface="黑体" pitchFamily="49" charset="-122"/>
                <a:ea typeface="黑体" pitchFamily="49" charset="-122"/>
              </a:rPr>
              <a:t>一片辉煌淡紫色、深深浅浅的紫、紫色的大条幅上，泛着点点银光，就像迸溅的水花。</a:t>
            </a:r>
          </a:p>
        </p:txBody>
      </p:sp>
      <p:sp>
        <p:nvSpPr>
          <p:cNvPr id="70665" name="Rectangle 9"/>
          <p:cNvSpPr>
            <a:spLocks noChangeArrowheads="1"/>
          </p:cNvSpPr>
          <p:nvPr/>
        </p:nvSpPr>
        <p:spPr bwMode="auto">
          <a:xfrm>
            <a:off x="1619250" y="3284538"/>
            <a:ext cx="6777038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0000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kumimoji="1" lang="zh-CN" altLang="en-US" sz="3200">
                <a:latin typeface="黑体" pitchFamily="49" charset="-122"/>
                <a:ea typeface="黑体" pitchFamily="49" charset="-122"/>
              </a:rPr>
              <a:t>像一条瀑布，从空中垂下，不见其发端，也不见其终极。一树闪光的、盛开的藤萝。花朵儿一串挨着一串，一朵接着一朵。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0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0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0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70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70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70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8" grpId="0" autoUpdateAnimBg="0"/>
      <p:bldP spid="70661" grpId="0" autoUpdateAnimBg="0"/>
      <p:bldP spid="70662" grpId="0" autoUpdateAnimBg="0"/>
      <p:bldP spid="70663" grpId="0" autoUpdateAnimBg="0"/>
      <p:bldP spid="70664" grpId="0" autoUpdateAnimBg="0"/>
      <p:bldP spid="70665" grpId="0" autoUpdateAnimBg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Rectangle 2"/>
          <p:cNvSpPr>
            <a:spLocks noGrp="1"/>
          </p:cNvSpPr>
          <p:nvPr>
            <p:ph type="body" idx="1"/>
          </p:nvPr>
        </p:nvSpPr>
        <p:spPr>
          <a:xfrm>
            <a:off x="539750" y="620713"/>
            <a:ext cx="8229600" cy="4525962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Cambria" pitchFamily="18" charset="0"/>
              <a:buNone/>
            </a:pPr>
            <a:r>
              <a:rPr lang="zh-CN" altLang="en-US" smtClean="0">
                <a:latin typeface="宋体" charset="-122"/>
              </a:rPr>
              <a:t>  </a:t>
            </a:r>
            <a:r>
              <a:rPr lang="zh-CN" altLang="en-US" sz="4000" smtClean="0">
                <a:latin typeface="宋体" charset="-122"/>
                <a:ea typeface="宋体" charset="-122"/>
              </a:rPr>
              <a:t>通过以上的分析，我们看到，作者分别从紫藤萝花的形状、颜色和香味三个方面来进行描写，在描写过程中，她还运用了多种修辞手法，包括比喻、拟人和通感。同时，在描写顺序上，她由远到近，由整体到局部，全方位的进行刻画，使紫藤萝花的形象栩栩如生的展现在我们眼前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ext Box 2"/>
          <p:cNvSpPr txBox="1">
            <a:spLocks noChangeArrowheads="1"/>
          </p:cNvSpPr>
          <p:nvPr/>
        </p:nvSpPr>
        <p:spPr bwMode="auto">
          <a:xfrm>
            <a:off x="152400" y="533400"/>
            <a:ext cx="5181600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kumimoji="1" lang="zh-CN" altLang="en-US" sz="4400" b="1">
                <a:solidFill>
                  <a:srgbClr val="CC3300"/>
                </a:solidFill>
                <a:latin typeface="Times New Roman" pitchFamily="18" charset="0"/>
                <a:ea typeface="宋体" charset="-122"/>
              </a:rPr>
              <a:t>    作者感悟到什么哲理？</a:t>
            </a:r>
          </a:p>
        </p:txBody>
      </p:sp>
      <p:sp>
        <p:nvSpPr>
          <p:cNvPr id="72707" name="Text Box 3"/>
          <p:cNvSpPr txBox="1">
            <a:spLocks noChangeArrowheads="1"/>
          </p:cNvSpPr>
          <p:nvPr/>
        </p:nvSpPr>
        <p:spPr bwMode="auto">
          <a:xfrm>
            <a:off x="611188" y="2133600"/>
            <a:ext cx="4608512" cy="472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Times New Roman" pitchFamily="18" charset="0"/>
                <a:ea typeface="宋体" charset="-122"/>
              </a:rPr>
              <a:t>花和人都会遇到各种各样的不幸，遭遇不幸时不能被厄运击倒，要对生命保持长久坚定的信念，厄运过后，不要让悲痛长压心头，要面对新生活，振奋精神，投身新事业。</a:t>
            </a:r>
          </a:p>
          <a:p>
            <a:pPr>
              <a:spcBef>
                <a:spcPct val="50000"/>
              </a:spcBef>
            </a:pPr>
            <a:endParaRPr kumimoji="1" lang="zh-CN" altLang="en-US" sz="3200" b="1">
              <a:latin typeface="Times New Roman" pitchFamily="18" charset="0"/>
              <a:ea typeface="宋体" charset="-122"/>
            </a:endParaRPr>
          </a:p>
        </p:txBody>
      </p:sp>
      <p:pic>
        <p:nvPicPr>
          <p:cNvPr id="68611" name="Picture 4" descr="201095850437679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64163" y="376238"/>
            <a:ext cx="3779837" cy="6481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270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2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2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6" grpId="0" autoUpdateAnimBg="0"/>
      <p:bldP spid="72707" grpId="0" autoUpdateAnimBg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/>
          </p:cNvSpPr>
          <p:nvPr>
            <p:ph type="title"/>
          </p:nvPr>
        </p:nvSpPr>
        <p:spPr bwMode="auto">
          <a:xfrm>
            <a:off x="468313" y="-1143000"/>
            <a:ext cx="8229600" cy="11430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zh-CN" altLang="en-US" cap="none" smtClean="0">
                <a:ln>
                  <a:noFill/>
                </a:ln>
                <a:effectLst/>
              </a:rPr>
              <a:t>课文总结</a:t>
            </a:r>
          </a:p>
        </p:txBody>
      </p:sp>
      <p:sp>
        <p:nvSpPr>
          <p:cNvPr id="73731" name="Text Box 3"/>
          <p:cNvSpPr txBox="1">
            <a:spLocks noChangeArrowheads="1"/>
          </p:cNvSpPr>
          <p:nvPr/>
        </p:nvSpPr>
        <p:spPr bwMode="auto">
          <a:xfrm>
            <a:off x="468313" y="1052513"/>
            <a:ext cx="8362950" cy="4789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ea typeface="华文中宋" pitchFamily="2" charset="-122"/>
              </a:rPr>
              <a:t>       </a:t>
            </a:r>
            <a:r>
              <a:rPr lang="zh-CN" altLang="en-US" sz="2800" b="1">
                <a:latin typeface="华文中宋" pitchFamily="2" charset="-122"/>
                <a:ea typeface="华文中宋" pitchFamily="2" charset="-122"/>
              </a:rPr>
              <a:t>紫藤萝瀑布为我们展示了人生的画卷：</a:t>
            </a:r>
          </a:p>
          <a:p>
            <a:r>
              <a:rPr lang="zh-CN" altLang="en-US" sz="2800" b="1">
                <a:latin typeface="华文中宋" pitchFamily="2" charset="-122"/>
                <a:ea typeface="华文中宋" pitchFamily="2" charset="-122"/>
              </a:rPr>
              <a:t>    藤萝不与群芳争，独自开在花谢时，踏春无人</a:t>
            </a:r>
          </a:p>
          <a:p>
            <a:r>
              <a:rPr lang="zh-CN" altLang="en-US" sz="2800" b="1">
                <a:latin typeface="华文中宋" pitchFamily="2" charset="-122"/>
                <a:ea typeface="华文中宋" pitchFamily="2" charset="-122"/>
              </a:rPr>
              <a:t>恋，蜂蝶亦不顾，而它们却尽情地展示着自己的生</a:t>
            </a:r>
          </a:p>
          <a:p>
            <a:r>
              <a:rPr lang="zh-CN" altLang="en-US" sz="2800" b="1">
                <a:latin typeface="华文中宋" pitchFamily="2" charset="-122"/>
                <a:ea typeface="华文中宋" pitchFamily="2" charset="-122"/>
              </a:rPr>
              <a:t>命，骄傲自信地为自己美丽生命而欢腾嬉闹。</a:t>
            </a:r>
          </a:p>
          <a:p>
            <a:r>
              <a:rPr lang="zh-CN" altLang="en-US" sz="2800" b="1">
                <a:latin typeface="华文中宋" pitchFamily="2" charset="-122"/>
                <a:ea typeface="华文中宋" pitchFamily="2" charset="-122"/>
              </a:rPr>
              <a:t>    然而回首十年，心中的“焦虑和悲痛”又会令</a:t>
            </a:r>
          </a:p>
          <a:p>
            <a:r>
              <a:rPr lang="zh-CN" altLang="en-US" sz="2800" b="1">
                <a:latin typeface="华文中宋" pitchFamily="2" charset="-122"/>
                <a:ea typeface="华文中宋" pitchFamily="2" charset="-122"/>
              </a:rPr>
              <a:t>人感受到一种沉重，一种悲哀。仔细品味这篇短文，</a:t>
            </a:r>
          </a:p>
          <a:p>
            <a:r>
              <a:rPr lang="zh-CN" altLang="en-US" sz="2800" b="1">
                <a:latin typeface="华文中宋" pitchFamily="2" charset="-122"/>
                <a:ea typeface="华文中宋" pitchFamily="2" charset="-122"/>
              </a:rPr>
              <a:t>使人幡然悟到，只有经历过苦难的人，才会珍惜生</a:t>
            </a:r>
          </a:p>
          <a:p>
            <a:r>
              <a:rPr lang="zh-CN" altLang="en-US" sz="2800" b="1">
                <a:latin typeface="华文中宋" pitchFamily="2" charset="-122"/>
                <a:ea typeface="华文中宋" pitchFamily="2" charset="-122"/>
              </a:rPr>
              <a:t>活，珍爱生命，正如宗璞所说，</a:t>
            </a:r>
            <a:r>
              <a:rPr lang="zh-CN" altLang="en-US" sz="2800" b="1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“生命的长河是无</a:t>
            </a:r>
          </a:p>
          <a:p>
            <a:r>
              <a:rPr lang="zh-CN" altLang="en-US" sz="2800" b="1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止境的”，每个人都应当像紫藤萝的花朵一样以饱</a:t>
            </a:r>
          </a:p>
          <a:p>
            <a:r>
              <a:rPr lang="zh-CN" altLang="en-US" sz="2800" b="1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满的生命力投身到生命的长河中去，让生命更加绚</a:t>
            </a:r>
          </a:p>
          <a:p>
            <a:r>
              <a:rPr lang="zh-CN" altLang="en-US" sz="2800" b="1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丽多彩。 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3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37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737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737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737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737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737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737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737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7373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7373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Rectangle 2"/>
          <p:cNvSpPr>
            <a:spLocks noGrp="1"/>
          </p:cNvSpPr>
          <p:nvPr>
            <p:ph type="body" idx="1"/>
          </p:nvPr>
        </p:nvSpPr>
        <p:spPr>
          <a:xfrm>
            <a:off x="468313" y="549275"/>
            <a:ext cx="8229600" cy="4525963"/>
          </a:xfrm>
        </p:spPr>
        <p:txBody>
          <a:bodyPr/>
          <a:lstStyle/>
          <a:p>
            <a:pPr algn="ctr" eaLnBrk="1" hangingPunct="1">
              <a:buFont typeface="Cambria" pitchFamily="18" charset="0"/>
              <a:buNone/>
            </a:pPr>
            <a:r>
              <a:rPr lang="zh-CN" altLang="en-US" sz="6000" b="1" smtClean="0">
                <a:solidFill>
                  <a:schemeClr val="hlink"/>
                </a:solidFill>
                <a:ea typeface="微软雅黑" pitchFamily="34" charset="-122"/>
              </a:rPr>
              <a:t>美丽画卷的形成</a:t>
            </a:r>
          </a:p>
        </p:txBody>
      </p:sp>
      <p:pic>
        <p:nvPicPr>
          <p:cNvPr id="70658" name="Picture 3" descr="a55977e9ed7980a8b838209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916113"/>
            <a:ext cx="9144000" cy="494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1" name="Picture 2" descr="3837596_074909063635_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0"/>
            <a:ext cx="842486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779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buFont typeface="Cambria" pitchFamily="18" charset="0"/>
              <a:buNone/>
            </a:pPr>
            <a:r>
              <a:rPr lang="zh-CN" altLang="en-US" sz="7200" b="1" smtClean="0">
                <a:solidFill>
                  <a:schemeClr val="hlink"/>
                </a:solidFill>
                <a:ea typeface="楷体" pitchFamily="49" charset="-122"/>
              </a:rPr>
              <a:t>课后扩展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5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5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5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9" grpId="0" build="p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/>
          </p:cNvSpPr>
          <p:nvPr>
            <p:ph type="title"/>
          </p:nvPr>
        </p:nvSpPr>
        <p:spPr bwMode="auto">
          <a:xfrm>
            <a:off x="0" y="-1143000"/>
            <a:ext cx="8229600" cy="11430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zh-CN" altLang="en-US" cap="none" smtClean="0">
                <a:ln>
                  <a:noFill/>
                </a:ln>
                <a:effectLst/>
              </a:rPr>
              <a:t>经验反馈 </a:t>
            </a:r>
          </a:p>
        </p:txBody>
      </p:sp>
      <p:sp>
        <p:nvSpPr>
          <p:cNvPr id="76803" name="Text Box 3"/>
          <p:cNvSpPr txBox="1">
            <a:spLocks noChangeArrowheads="1"/>
          </p:cNvSpPr>
          <p:nvPr/>
        </p:nvSpPr>
        <p:spPr bwMode="auto">
          <a:xfrm>
            <a:off x="900113" y="908050"/>
            <a:ext cx="658812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latin typeface="华文中宋" pitchFamily="2" charset="-122"/>
                <a:ea typeface="华文中宋" pitchFamily="2" charset="-122"/>
              </a:rPr>
              <a:t>A</a:t>
            </a:r>
            <a:r>
              <a:rPr lang="zh-CN" altLang="en-US" sz="4000" b="1">
                <a:latin typeface="华文中宋" pitchFamily="2" charset="-122"/>
                <a:ea typeface="华文中宋" pitchFamily="2" charset="-122"/>
              </a:rPr>
              <a:t>．课文中哪些句子能引起你的共鸣</a:t>
            </a:r>
            <a:r>
              <a:rPr lang="en-US" altLang="zh-CN" sz="4000" b="1">
                <a:latin typeface="华文中宋" pitchFamily="2" charset="-122"/>
                <a:ea typeface="华文中宋" pitchFamily="2" charset="-122"/>
              </a:rPr>
              <a:t>?</a:t>
            </a:r>
            <a:r>
              <a:rPr lang="zh-CN" altLang="en-US" sz="4000" b="1">
                <a:latin typeface="华文中宋" pitchFamily="2" charset="-122"/>
                <a:ea typeface="华文中宋" pitchFamily="2" charset="-122"/>
              </a:rPr>
              <a:t>谈谈体会。</a:t>
            </a:r>
            <a:r>
              <a:rPr lang="zh-CN" altLang="en-US" sz="2800" b="1">
                <a:latin typeface="华文中宋" pitchFamily="2" charset="-122"/>
                <a:ea typeface="华文中宋" pitchFamily="2" charset="-122"/>
              </a:rPr>
              <a:t> </a:t>
            </a:r>
          </a:p>
        </p:txBody>
      </p:sp>
      <p:sp>
        <p:nvSpPr>
          <p:cNvPr id="76804" name="Text Box 4"/>
          <p:cNvSpPr txBox="1">
            <a:spLocks noChangeArrowheads="1"/>
          </p:cNvSpPr>
          <p:nvPr/>
        </p:nvSpPr>
        <p:spPr bwMode="auto">
          <a:xfrm>
            <a:off x="900113" y="2852738"/>
            <a:ext cx="7878762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latin typeface="华文中宋" pitchFamily="2" charset="-122"/>
                <a:ea typeface="华文中宋" pitchFamily="2" charset="-122"/>
              </a:rPr>
              <a:t>B</a:t>
            </a:r>
            <a:r>
              <a:rPr lang="zh-CN" altLang="en-US" sz="4000" b="1">
                <a:latin typeface="华文中宋" pitchFamily="2" charset="-122"/>
                <a:ea typeface="华文中宋" pitchFamily="2" charset="-122"/>
              </a:rPr>
              <a:t>．读了这篇课文，你认为应当怎样对待人生的挫</a:t>
            </a:r>
          </a:p>
          <a:p>
            <a:r>
              <a:rPr lang="zh-CN" altLang="en-US" sz="4000" b="1">
                <a:latin typeface="华文中宋" pitchFamily="2" charset="-122"/>
                <a:ea typeface="华文中宋" pitchFamily="2" charset="-122"/>
              </a:rPr>
              <a:t>     折与不幸</a:t>
            </a:r>
            <a:r>
              <a:rPr lang="en-US" altLang="zh-CN" sz="4000" b="1">
                <a:latin typeface="华文中宋" pitchFamily="2" charset="-122"/>
                <a:ea typeface="华文中宋" pitchFamily="2" charset="-122"/>
              </a:rPr>
              <a:t>?</a:t>
            </a:r>
            <a:r>
              <a:rPr lang="en-US" altLang="zh-CN" sz="2800" b="1">
                <a:latin typeface="华文中宋" pitchFamily="2" charset="-122"/>
                <a:ea typeface="华文中宋" pitchFamily="2" charset="-122"/>
              </a:rPr>
              <a:t> </a:t>
            </a:r>
          </a:p>
        </p:txBody>
      </p:sp>
      <p:sp>
        <p:nvSpPr>
          <p:cNvPr id="76805" name="Text Box 5"/>
          <p:cNvSpPr txBox="1">
            <a:spLocks noChangeArrowheads="1"/>
          </p:cNvSpPr>
          <p:nvPr/>
        </p:nvSpPr>
        <p:spPr bwMode="auto">
          <a:xfrm>
            <a:off x="611188" y="3775075"/>
            <a:ext cx="18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endParaRPr lang="zh-CN" altLang="en-US">
              <a:solidFill>
                <a:srgbClr val="FF3300"/>
              </a:solidFill>
              <a:ea typeface="宋体" charset="-122"/>
            </a:endParaRPr>
          </a:p>
          <a:p>
            <a:endParaRPr lang="zh-CN" altLang="en-US">
              <a:solidFill>
                <a:srgbClr val="FF3300"/>
              </a:solidFill>
              <a:ea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680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7680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768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3" grpId="0"/>
      <p:bldP spid="76804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Cambria" pitchFamily="18" charset="0"/>
              <a:buNone/>
            </a:pPr>
            <a:r>
              <a:rPr lang="zh-CN" altLang="en-US" sz="6000" b="1" smtClean="0">
                <a:ea typeface="楷体" pitchFamily="49" charset="-122"/>
              </a:rPr>
              <a:t>       </a:t>
            </a:r>
            <a:endParaRPr lang="zh-CN" altLang="en-US" sz="7200" b="1" smtClean="0">
              <a:ea typeface="楷体" pitchFamily="49" charset="-122"/>
            </a:endParaRPr>
          </a:p>
        </p:txBody>
      </p:sp>
      <p:sp>
        <p:nvSpPr>
          <p:cNvPr id="77827" name="WordArt 3"/>
          <p:cNvSpPr>
            <a:spLocks noChangeArrowheads="1" noChangeShapeType="1" noTextEdit="1"/>
          </p:cNvSpPr>
          <p:nvPr/>
        </p:nvSpPr>
        <p:spPr bwMode="auto">
          <a:xfrm>
            <a:off x="2051050" y="1628775"/>
            <a:ext cx="5305425" cy="2335213"/>
          </a:xfrm>
          <a:prstGeom prst="rect">
            <a:avLst/>
          </a:prstGeom>
        </p:spPr>
        <p:txBody>
          <a:bodyPr wrap="none" fromWordArt="1">
            <a:prstTxWarp prst="textWave2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zh-CN" altLang="en-US" sz="7200" kern="1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宋体"/>
                <a:ea typeface="宋体"/>
              </a:rPr>
              <a:t>谢谢观赏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78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75 -0.01042 L 1.38889E-6 1.48148E-6 " pathEditMode="relative" ptsTypes="AA">
                                      <p:cBhvr>
                                        <p:cTn id="11" dur="2000" fill="hold"/>
                                        <p:tgtEl>
                                          <p:spTgt spid="778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6" grpId="0" build="p"/>
      <p:bldP spid="7782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内容占位符 2"/>
          <p:cNvSpPr>
            <a:spLocks noGrp="1"/>
          </p:cNvSpPr>
          <p:nvPr>
            <p:ph idx="1"/>
          </p:nvPr>
        </p:nvSpPr>
        <p:spPr>
          <a:xfrm>
            <a:off x="457200" y="285750"/>
            <a:ext cx="8229600" cy="6286500"/>
          </a:xfrm>
        </p:spPr>
        <p:txBody>
          <a:bodyPr/>
          <a:lstStyle/>
          <a:p>
            <a:pPr eaLnBrk="1" hangingPunct="1">
              <a:buFont typeface="Cambria" pitchFamily="18" charset="0"/>
              <a:buNone/>
            </a:pPr>
            <a:r>
              <a:rPr lang="en-US" altLang="zh-CN" sz="7200" b="1" smtClean="0">
                <a:latin typeface="楷体" pitchFamily="49" charset="-122"/>
                <a:ea typeface="楷体" pitchFamily="49" charset="-122"/>
                <a:hlinkClick r:id="rId2" action="ppaction://hlinksldjump"/>
              </a:rPr>
              <a:t>1.</a:t>
            </a:r>
            <a:r>
              <a:rPr lang="zh-CN" altLang="en-US" sz="7200" b="1" smtClean="0">
                <a:latin typeface="楷体" pitchFamily="49" charset="-122"/>
                <a:ea typeface="楷体" pitchFamily="49" charset="-122"/>
                <a:hlinkClick r:id="rId2" action="ppaction://hlinksldjump"/>
              </a:rPr>
              <a:t>朗读</a:t>
            </a:r>
            <a:endParaRPr lang="en-US" altLang="zh-CN" sz="7200" b="1" smtClean="0">
              <a:latin typeface="楷体" pitchFamily="49" charset="-122"/>
              <a:ea typeface="楷体" pitchFamily="49" charset="-122"/>
            </a:endParaRPr>
          </a:p>
          <a:p>
            <a:pPr eaLnBrk="1" hangingPunct="1">
              <a:buFont typeface="Cambria" pitchFamily="18" charset="0"/>
              <a:buNone/>
            </a:pPr>
            <a:r>
              <a:rPr lang="en-US" altLang="zh-CN" sz="7200" b="1" smtClean="0">
                <a:latin typeface="楷体" pitchFamily="49" charset="-122"/>
                <a:ea typeface="楷体" pitchFamily="49" charset="-122"/>
                <a:hlinkClick r:id="rId3" action="ppaction://hlinksldjump"/>
              </a:rPr>
              <a:t>2.</a:t>
            </a:r>
            <a:r>
              <a:rPr lang="zh-CN" altLang="en-US" sz="7200" b="1" smtClean="0">
                <a:latin typeface="楷体" pitchFamily="49" charset="-122"/>
                <a:ea typeface="楷体" pitchFamily="49" charset="-122"/>
                <a:hlinkClick r:id="rId3" action="ppaction://hlinksldjump"/>
              </a:rPr>
              <a:t>生字词</a:t>
            </a:r>
            <a:endParaRPr lang="en-US" altLang="zh-CN" sz="7200" b="1" smtClean="0">
              <a:latin typeface="楷体" pitchFamily="49" charset="-122"/>
              <a:ea typeface="楷体" pitchFamily="49" charset="-122"/>
            </a:endParaRPr>
          </a:p>
          <a:p>
            <a:pPr eaLnBrk="1" hangingPunct="1">
              <a:buFont typeface="Cambria" pitchFamily="18" charset="0"/>
              <a:buNone/>
            </a:pPr>
            <a:r>
              <a:rPr lang="en-US" altLang="zh-CN" sz="7200" b="1" smtClean="0">
                <a:latin typeface="楷体" pitchFamily="49" charset="-122"/>
                <a:ea typeface="楷体" pitchFamily="49" charset="-122"/>
                <a:hlinkClick r:id="rId4" action="ppaction://hlinksldjump"/>
              </a:rPr>
              <a:t>3.</a:t>
            </a:r>
            <a:r>
              <a:rPr lang="zh-CN" altLang="en-US" sz="7200" b="1" smtClean="0">
                <a:latin typeface="楷体" pitchFamily="49" charset="-122"/>
                <a:ea typeface="楷体" pitchFamily="49" charset="-122"/>
                <a:hlinkClick r:id="rId4" action="ppaction://hlinksldjump"/>
              </a:rPr>
              <a:t>分层</a:t>
            </a:r>
            <a:endParaRPr lang="zh-CN" altLang="en-US" sz="7200" b="1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1506" name="图片 4" descr="2493573_154343003_2.jp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443788" y="5251450"/>
            <a:ext cx="1700212" cy="160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内容占位符 2"/>
          <p:cNvSpPr>
            <a:spLocks noGrp="1"/>
          </p:cNvSpPr>
          <p:nvPr>
            <p:ph idx="1"/>
          </p:nvPr>
        </p:nvSpPr>
        <p:spPr>
          <a:xfrm>
            <a:off x="1071563" y="1428750"/>
            <a:ext cx="7500937" cy="2928938"/>
          </a:xfrm>
        </p:spPr>
        <p:txBody>
          <a:bodyPr/>
          <a:lstStyle/>
          <a:p>
            <a:pPr eaLnBrk="1" hangingPunct="1">
              <a:buFont typeface="Cambria" pitchFamily="18" charset="0"/>
              <a:buNone/>
            </a:pPr>
            <a:r>
              <a:rPr lang="zh-CN" altLang="en-US" sz="5400" b="1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5400" b="1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5400" b="1" smtClean="0">
                <a:latin typeface="楷体" pitchFamily="49" charset="-122"/>
                <a:ea typeface="楷体" pitchFamily="49" charset="-122"/>
              </a:rPr>
              <a:t>）听读</a:t>
            </a:r>
            <a:endParaRPr lang="en-US" altLang="zh-CN" sz="5400" b="1" smtClean="0">
              <a:latin typeface="楷体" pitchFamily="49" charset="-122"/>
              <a:ea typeface="楷体" pitchFamily="49" charset="-122"/>
            </a:endParaRPr>
          </a:p>
          <a:p>
            <a:pPr eaLnBrk="1" hangingPunct="1">
              <a:buFont typeface="Cambria" pitchFamily="18" charset="0"/>
              <a:buNone/>
            </a:pPr>
            <a:r>
              <a:rPr lang="zh-CN" altLang="en-US" sz="5400" b="1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5400" b="1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5400" b="1" smtClean="0">
                <a:latin typeface="楷体" pitchFamily="49" charset="-122"/>
                <a:ea typeface="楷体" pitchFamily="49" charset="-122"/>
              </a:rPr>
              <a:t>）选择喜欢的句子读</a:t>
            </a:r>
            <a:endParaRPr lang="en-US" altLang="zh-CN" sz="5400" b="1" smtClean="0">
              <a:latin typeface="楷体" pitchFamily="49" charset="-122"/>
              <a:ea typeface="楷体" pitchFamily="49" charset="-122"/>
            </a:endParaRPr>
          </a:p>
          <a:p>
            <a:pPr eaLnBrk="1" hangingPunct="1">
              <a:buFont typeface="Cambria" pitchFamily="18" charset="0"/>
              <a:buNone/>
            </a:pPr>
            <a:endParaRPr lang="zh-CN" altLang="en-US" smtClean="0"/>
          </a:p>
        </p:txBody>
      </p:sp>
      <p:pic>
        <p:nvPicPr>
          <p:cNvPr id="22530" name="图片 3" descr="2493573_154343003_2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43788" y="5251450"/>
            <a:ext cx="1700212" cy="160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Cambria"/>
              <a:buNone/>
              <a:defRPr/>
            </a:pPr>
            <a:r>
              <a:rPr lang="en-US" altLang="zh-CN" sz="4000" dirty="0" smtClean="0">
                <a:cs typeface="+mn-cs"/>
              </a:rPr>
              <a:t>   </a:t>
            </a:r>
            <a:r>
              <a:rPr lang="zh-CN" altLang="en-US" sz="4000" dirty="0" smtClean="0">
                <a:cs typeface="+mn-cs"/>
              </a:rPr>
              <a:t>生字：</a:t>
            </a:r>
            <a:r>
              <a:rPr lang="en-US" altLang="zh-CN" sz="4000" dirty="0" smtClean="0">
                <a:cs typeface="+mn-cs"/>
              </a:rPr>
              <a:t> </a:t>
            </a:r>
          </a:p>
          <a:p>
            <a:pPr eaLnBrk="1" fontAlgn="auto" hangingPunct="1">
              <a:spcAft>
                <a:spcPts val="0"/>
              </a:spcAft>
              <a:buFont typeface="Cambria"/>
              <a:buNone/>
              <a:defRPr/>
            </a:pPr>
            <a:r>
              <a:rPr lang="en-US" altLang="zh-CN" sz="4000" dirty="0" smtClean="0">
                <a:cs typeface="+mn-cs"/>
              </a:rPr>
              <a:t>   </a:t>
            </a:r>
            <a:r>
              <a:rPr lang="zh-CN" altLang="zh-CN" sz="4000" dirty="0" smtClean="0">
                <a:cs typeface="+mn-cs"/>
              </a:rPr>
              <a:t>迸溅</a:t>
            </a:r>
            <a:r>
              <a:rPr lang="en-US" altLang="zh-CN" sz="4000" dirty="0" smtClean="0">
                <a:cs typeface="+mn-cs"/>
              </a:rPr>
              <a:t>                 </a:t>
            </a:r>
            <a:r>
              <a:rPr lang="zh-CN" altLang="zh-CN" sz="4000" dirty="0" smtClean="0">
                <a:cs typeface="+mn-cs"/>
              </a:rPr>
              <a:t>沉淀</a:t>
            </a:r>
            <a:r>
              <a:rPr lang="en-US" altLang="zh-CN" sz="4000" dirty="0" smtClean="0">
                <a:cs typeface="+mn-cs"/>
              </a:rPr>
              <a:t>                  </a:t>
            </a:r>
            <a:r>
              <a:rPr lang="zh-CN" altLang="zh-CN" sz="4000" dirty="0" smtClean="0">
                <a:cs typeface="+mn-cs"/>
              </a:rPr>
              <a:t>绽开</a:t>
            </a:r>
            <a:r>
              <a:rPr lang="en-US" altLang="zh-CN" sz="4000" dirty="0" smtClean="0">
                <a:cs typeface="+mn-cs"/>
              </a:rPr>
              <a:t> </a:t>
            </a:r>
          </a:p>
          <a:p>
            <a:pPr eaLnBrk="1" fontAlgn="auto" hangingPunct="1">
              <a:spcAft>
                <a:spcPts val="0"/>
              </a:spcAft>
              <a:buFont typeface="Cambria"/>
              <a:buNone/>
              <a:defRPr/>
            </a:pPr>
            <a:r>
              <a:rPr lang="en-US" altLang="zh-CN" sz="4000" dirty="0" smtClean="0">
                <a:cs typeface="+mn-cs"/>
              </a:rPr>
              <a:t>   </a:t>
            </a:r>
            <a:r>
              <a:rPr lang="zh-CN" altLang="zh-CN" sz="4000" dirty="0" smtClean="0">
                <a:cs typeface="+mn-cs"/>
              </a:rPr>
              <a:t>伫立</a:t>
            </a:r>
            <a:r>
              <a:rPr lang="en-US" altLang="zh-CN" sz="4000" dirty="0" smtClean="0">
                <a:cs typeface="+mn-cs"/>
              </a:rPr>
              <a:t>                  </a:t>
            </a:r>
            <a:r>
              <a:rPr lang="zh-CN" altLang="zh-CN" sz="4000" dirty="0" smtClean="0">
                <a:cs typeface="+mn-cs"/>
              </a:rPr>
              <a:t>依傍</a:t>
            </a:r>
            <a:r>
              <a:rPr lang="en-US" altLang="zh-CN" sz="4000" dirty="0" smtClean="0">
                <a:cs typeface="+mn-cs"/>
              </a:rPr>
              <a:t>                  </a:t>
            </a:r>
            <a:r>
              <a:rPr lang="zh-CN" altLang="zh-CN" sz="4000" dirty="0" smtClean="0">
                <a:cs typeface="+mn-cs"/>
              </a:rPr>
              <a:t>枯槐</a:t>
            </a:r>
            <a:r>
              <a:rPr lang="en-US" altLang="zh-CN" sz="4000" dirty="0" smtClean="0">
                <a:cs typeface="+mn-cs"/>
              </a:rPr>
              <a:t>  </a:t>
            </a:r>
          </a:p>
          <a:p>
            <a:pPr eaLnBrk="1" fontAlgn="auto" hangingPunct="1">
              <a:spcAft>
                <a:spcPts val="0"/>
              </a:spcAft>
              <a:buFont typeface="Cambria"/>
              <a:buNone/>
              <a:defRPr/>
            </a:pPr>
            <a:r>
              <a:rPr lang="en-US" altLang="zh-CN" sz="4000" dirty="0" smtClean="0">
                <a:cs typeface="+mn-cs"/>
              </a:rPr>
              <a:t>   </a:t>
            </a:r>
            <a:r>
              <a:rPr lang="zh-CN" altLang="zh-CN" sz="4000" dirty="0" smtClean="0">
                <a:cs typeface="+mn-cs"/>
              </a:rPr>
              <a:t>伶仃</a:t>
            </a:r>
            <a:r>
              <a:rPr lang="en-US" altLang="zh-CN" sz="4000" dirty="0" smtClean="0">
                <a:cs typeface="+mn-cs"/>
              </a:rPr>
              <a:t>                  </a:t>
            </a:r>
            <a:r>
              <a:rPr lang="zh-CN" altLang="zh-CN" sz="4000" dirty="0" smtClean="0">
                <a:cs typeface="+mn-cs"/>
              </a:rPr>
              <a:t>酒酿</a:t>
            </a:r>
            <a:r>
              <a:rPr lang="en-US" altLang="zh-CN" sz="4000" dirty="0" smtClean="0">
                <a:cs typeface="+mn-cs"/>
              </a:rPr>
              <a:t>                </a:t>
            </a:r>
            <a:r>
              <a:rPr lang="zh-CN" altLang="zh-CN" sz="4000" dirty="0" smtClean="0">
                <a:cs typeface="+mn-cs"/>
              </a:rPr>
              <a:t>盘虬卧龙</a:t>
            </a:r>
            <a:r>
              <a:rPr lang="en-US" altLang="zh-CN" sz="4000" dirty="0" smtClean="0">
                <a:cs typeface="+mn-cs"/>
              </a:rPr>
              <a:t> </a:t>
            </a:r>
          </a:p>
          <a:p>
            <a:pPr eaLnBrk="1" fontAlgn="auto" hangingPunct="1">
              <a:spcAft>
                <a:spcPts val="0"/>
              </a:spcAft>
              <a:buFont typeface="Cambria"/>
              <a:buNone/>
              <a:defRPr/>
            </a:pPr>
            <a:r>
              <a:rPr lang="zh-CN" altLang="en-US" sz="4000" dirty="0" smtClean="0">
                <a:cs typeface="+mn-cs"/>
              </a:rPr>
              <a:t>解释：</a:t>
            </a:r>
            <a:endParaRPr lang="en-US" altLang="zh-CN" sz="4000" dirty="0" smtClean="0">
              <a:cs typeface="+mn-cs"/>
            </a:endParaRPr>
          </a:p>
          <a:p>
            <a:pPr eaLnBrk="1" fontAlgn="auto" hangingPunct="1">
              <a:spcAft>
                <a:spcPts val="0"/>
              </a:spcAft>
              <a:buFont typeface="Cambria"/>
              <a:buNone/>
              <a:defRPr/>
            </a:pPr>
            <a:r>
              <a:rPr lang="zh-CN" altLang="zh-CN" sz="4000" dirty="0" smtClean="0">
                <a:cs typeface="+mn-cs"/>
              </a:rPr>
              <a:t>忍俊不禁：热衷于某种事物而不能克制，忍不住地笑。</a:t>
            </a:r>
            <a:endParaRPr lang="en-US" altLang="zh-CN" sz="4000" dirty="0" smtClean="0">
              <a:cs typeface="+mn-cs"/>
            </a:endParaRPr>
          </a:p>
          <a:p>
            <a:pPr eaLnBrk="1" fontAlgn="auto" hangingPunct="1">
              <a:spcAft>
                <a:spcPts val="0"/>
              </a:spcAft>
              <a:buFont typeface="Cambria"/>
              <a:buNone/>
              <a:defRPr/>
            </a:pPr>
            <a:r>
              <a:rPr lang="zh-CN" altLang="zh-CN" sz="4000" dirty="0" smtClean="0">
                <a:cs typeface="+mn-cs"/>
              </a:rPr>
              <a:t>仙露琼浆：比喻非常罕见美好的事物。</a:t>
            </a:r>
            <a:endParaRPr lang="en-US" altLang="zh-CN" sz="4000" dirty="0" smtClean="0">
              <a:cs typeface="+mn-cs"/>
            </a:endParaRPr>
          </a:p>
          <a:p>
            <a:pPr eaLnBrk="1" fontAlgn="auto" hangingPunct="1">
              <a:spcAft>
                <a:spcPts val="0"/>
              </a:spcAft>
              <a:buFont typeface="Cambria"/>
              <a:buNone/>
              <a:defRPr/>
            </a:pPr>
            <a:r>
              <a:rPr lang="zh-CN" altLang="zh-CN" sz="4000" dirty="0" smtClean="0">
                <a:cs typeface="+mn-cs"/>
              </a:rPr>
              <a:t>蜂围蝶阵：成群的蜜蜂，成阵的蝴蝶环绕着，飞舞着。</a:t>
            </a:r>
            <a:endParaRPr lang="en-US" altLang="zh-CN" sz="4000" dirty="0" smtClean="0">
              <a:cs typeface="+mn-cs"/>
            </a:endParaRPr>
          </a:p>
          <a:p>
            <a:pPr eaLnBrk="1" fontAlgn="auto" hangingPunct="1">
              <a:spcAft>
                <a:spcPts val="0"/>
              </a:spcAft>
              <a:buFont typeface="Cambria"/>
              <a:buNone/>
              <a:defRPr/>
            </a:pPr>
            <a:endParaRPr lang="zh-CN" altLang="en-US" sz="4000" dirty="0">
              <a:cs typeface="+mn-cs"/>
            </a:endParaRPr>
          </a:p>
        </p:txBody>
      </p:sp>
      <p:pic>
        <p:nvPicPr>
          <p:cNvPr id="23554" name="图片 3" descr="2493573_154343003_2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01000" y="6000750"/>
            <a:ext cx="11430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内容占位符 2"/>
          <p:cNvSpPr>
            <a:spLocks noGrp="1"/>
          </p:cNvSpPr>
          <p:nvPr>
            <p:ph idx="1"/>
          </p:nvPr>
        </p:nvSpPr>
        <p:spPr>
          <a:xfrm>
            <a:off x="457200" y="571500"/>
            <a:ext cx="8229600" cy="5753100"/>
          </a:xfrm>
        </p:spPr>
        <p:txBody>
          <a:bodyPr/>
          <a:lstStyle/>
          <a:p>
            <a:pPr eaLnBrk="1" hangingPunct="1">
              <a:buFont typeface="Cambria" pitchFamily="18" charset="0"/>
              <a:buNone/>
            </a:pPr>
            <a:r>
              <a:rPr lang="zh-CN" altLang="en-US" sz="4400" b="1" smtClean="0">
                <a:latin typeface="楷体" pitchFamily="49" charset="-122"/>
                <a:ea typeface="楷体" pitchFamily="49" charset="-122"/>
              </a:rPr>
              <a:t>          </a:t>
            </a:r>
            <a:r>
              <a:rPr lang="zh-CN" altLang="zh-CN" sz="4400" b="1" smtClean="0">
                <a:latin typeface="楷体" pitchFamily="49" charset="-122"/>
                <a:ea typeface="楷体" pitchFamily="49" charset="-122"/>
              </a:rPr>
              <a:t>看花（</a:t>
            </a:r>
            <a:r>
              <a:rPr lang="en-US" altLang="zh-CN" sz="4400" b="1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zh-CN" sz="4400" b="1" smtClean="0">
                <a:latin typeface="楷体" pitchFamily="49" charset="-122"/>
                <a:ea typeface="楷体" pitchFamily="49" charset="-122"/>
              </a:rPr>
              <a:t>——</a:t>
            </a:r>
            <a:r>
              <a:rPr lang="en-US" altLang="zh-CN" sz="4400" b="1" smtClean="0"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zh-CN" sz="4400" b="1" smtClean="0">
                <a:latin typeface="楷体" pitchFamily="49" charset="-122"/>
                <a:ea typeface="楷体" pitchFamily="49" charset="-122"/>
              </a:rPr>
              <a:t>）</a:t>
            </a:r>
            <a:r>
              <a:rPr lang="en-US" altLang="zh-CN" sz="4400" b="1" smtClean="0">
                <a:latin typeface="楷体" pitchFamily="49" charset="-122"/>
                <a:ea typeface="楷体" pitchFamily="49" charset="-122"/>
              </a:rPr>
              <a:t> </a:t>
            </a:r>
          </a:p>
          <a:p>
            <a:pPr eaLnBrk="1" hangingPunct="1">
              <a:buFont typeface="Cambria" pitchFamily="18" charset="0"/>
              <a:buNone/>
            </a:pPr>
            <a:r>
              <a:rPr lang="en-US" altLang="zh-CN" sz="4400" b="1" smtClean="0">
                <a:latin typeface="楷体" pitchFamily="49" charset="-122"/>
                <a:ea typeface="楷体" pitchFamily="49" charset="-122"/>
              </a:rPr>
              <a:t> </a:t>
            </a:r>
          </a:p>
          <a:p>
            <a:pPr eaLnBrk="1" hangingPunct="1">
              <a:buFont typeface="Cambria" pitchFamily="18" charset="0"/>
              <a:buNone/>
            </a:pPr>
            <a:endParaRPr lang="en-US" altLang="zh-CN" sz="4400" b="1" smtClean="0">
              <a:latin typeface="楷体" pitchFamily="49" charset="-122"/>
              <a:ea typeface="楷体" pitchFamily="49" charset="-122"/>
            </a:endParaRPr>
          </a:p>
          <a:p>
            <a:pPr eaLnBrk="1" hangingPunct="1">
              <a:buFont typeface="Cambria" pitchFamily="18" charset="0"/>
              <a:buNone/>
            </a:pPr>
            <a:r>
              <a:rPr lang="zh-CN" altLang="zh-CN" sz="4400" b="1" smtClean="0">
                <a:latin typeface="楷体" pitchFamily="49" charset="-122"/>
                <a:ea typeface="楷体" pitchFamily="49" charset="-122"/>
              </a:rPr>
              <a:t>紫藤萝花</a:t>
            </a:r>
            <a:r>
              <a:rPr lang="en-US" altLang="zh-CN" sz="4400" b="1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4400" b="1" smtClean="0">
                <a:latin typeface="楷体" pitchFamily="49" charset="-122"/>
                <a:ea typeface="楷体" pitchFamily="49" charset="-122"/>
              </a:rPr>
              <a:t>忆花（</a:t>
            </a:r>
            <a:r>
              <a:rPr lang="en-US" altLang="zh-CN" sz="4400" b="1" smtClean="0">
                <a:latin typeface="楷体" pitchFamily="49" charset="-122"/>
                <a:ea typeface="楷体" pitchFamily="49" charset="-122"/>
              </a:rPr>
              <a:t>7</a:t>
            </a:r>
            <a:r>
              <a:rPr lang="zh-CN" altLang="zh-CN" sz="4400" b="1" smtClean="0">
                <a:latin typeface="楷体" pitchFamily="49" charset="-122"/>
                <a:ea typeface="楷体" pitchFamily="49" charset="-122"/>
              </a:rPr>
              <a:t>——</a:t>
            </a:r>
            <a:r>
              <a:rPr lang="en-US" altLang="zh-CN" sz="4400" b="1" smtClean="0">
                <a:latin typeface="楷体" pitchFamily="49" charset="-122"/>
                <a:ea typeface="楷体" pitchFamily="49" charset="-122"/>
              </a:rPr>
              <a:t>9</a:t>
            </a:r>
            <a:r>
              <a:rPr lang="zh-CN" altLang="zh-CN" sz="4400" b="1" smtClean="0">
                <a:latin typeface="楷体" pitchFamily="49" charset="-122"/>
                <a:ea typeface="楷体" pitchFamily="49" charset="-122"/>
              </a:rPr>
              <a:t>）</a:t>
            </a:r>
          </a:p>
          <a:p>
            <a:pPr eaLnBrk="1" hangingPunct="1">
              <a:buFont typeface="Cambria" pitchFamily="18" charset="0"/>
              <a:buNone/>
            </a:pPr>
            <a:endParaRPr lang="en-US" altLang="zh-CN" sz="4400" b="1" smtClean="0">
              <a:latin typeface="楷体" pitchFamily="49" charset="-122"/>
              <a:ea typeface="楷体" pitchFamily="49" charset="-122"/>
            </a:endParaRPr>
          </a:p>
          <a:p>
            <a:pPr eaLnBrk="1" hangingPunct="1">
              <a:buFont typeface="Cambria" pitchFamily="18" charset="0"/>
              <a:buNone/>
            </a:pPr>
            <a:endParaRPr lang="zh-CN" altLang="zh-CN" sz="4400" b="1" smtClean="0">
              <a:latin typeface="楷体" pitchFamily="49" charset="-122"/>
              <a:ea typeface="楷体" pitchFamily="49" charset="-122"/>
            </a:endParaRPr>
          </a:p>
          <a:p>
            <a:pPr eaLnBrk="1" hangingPunct="1">
              <a:buFont typeface="Cambria" pitchFamily="18" charset="0"/>
              <a:buNone/>
            </a:pPr>
            <a:r>
              <a:rPr lang="zh-CN" altLang="en-US" sz="4400" b="1" smtClean="0">
                <a:latin typeface="楷体" pitchFamily="49" charset="-122"/>
                <a:ea typeface="楷体" pitchFamily="49" charset="-122"/>
              </a:rPr>
              <a:t>           </a:t>
            </a:r>
            <a:r>
              <a:rPr lang="zh-CN" altLang="zh-CN" sz="4400" b="1" smtClean="0">
                <a:latin typeface="楷体" pitchFamily="49" charset="-122"/>
                <a:ea typeface="楷体" pitchFamily="49" charset="-122"/>
              </a:rPr>
              <a:t>思花（</a:t>
            </a:r>
            <a:r>
              <a:rPr lang="en-US" altLang="zh-CN" sz="4400" b="1" smtClean="0">
                <a:latin typeface="楷体" pitchFamily="49" charset="-122"/>
                <a:ea typeface="楷体" pitchFamily="49" charset="-122"/>
              </a:rPr>
              <a:t>10</a:t>
            </a:r>
            <a:r>
              <a:rPr lang="zh-CN" altLang="zh-CN" sz="4400" b="1" smtClean="0">
                <a:latin typeface="楷体" pitchFamily="49" charset="-122"/>
                <a:ea typeface="楷体" pitchFamily="49" charset="-122"/>
              </a:rPr>
              <a:t>——</a:t>
            </a:r>
            <a:r>
              <a:rPr lang="en-US" altLang="zh-CN" sz="4400" b="1" smtClean="0">
                <a:latin typeface="楷体" pitchFamily="49" charset="-122"/>
                <a:ea typeface="楷体" pitchFamily="49" charset="-122"/>
              </a:rPr>
              <a:t>11</a:t>
            </a:r>
            <a:r>
              <a:rPr lang="zh-CN" altLang="zh-CN" sz="4400" b="1" smtClean="0">
                <a:latin typeface="楷体" pitchFamily="49" charset="-122"/>
                <a:ea typeface="楷体" pitchFamily="49" charset="-122"/>
              </a:rPr>
              <a:t>）</a:t>
            </a:r>
            <a:endParaRPr lang="zh-CN" altLang="en-US" sz="4400" b="1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4578" name="图片 3" descr="2493573_154343003_2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43788" y="5251450"/>
            <a:ext cx="1700212" cy="160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行云流水">
  <a:themeElements>
    <a:clrScheme name="行云流水">
      <a:dk1>
        <a:sysClr val="windowText" lastClr="000000"/>
      </a:dk1>
      <a:lt1>
        <a:sysClr val="window" lastClr="FFFFFF"/>
      </a:lt1>
      <a:dk2>
        <a:srgbClr val="411401"/>
      </a:dk2>
      <a:lt2>
        <a:srgbClr val="FFE6E6"/>
      </a:lt2>
      <a:accent1>
        <a:srgbClr val="A24A48"/>
      </a:accent1>
      <a:accent2>
        <a:srgbClr val="B2935C"/>
      </a:accent2>
      <a:accent3>
        <a:srgbClr val="6A9A9A"/>
      </a:accent3>
      <a:accent4>
        <a:srgbClr val="B2B787"/>
      </a:accent4>
      <a:accent5>
        <a:srgbClr val="91644B"/>
      </a:accent5>
      <a:accent6>
        <a:srgbClr val="654A76"/>
      </a:accent6>
      <a:hlink>
        <a:srgbClr val="00A800"/>
      </a:hlink>
      <a:folHlink>
        <a:srgbClr val="FF00FF"/>
      </a:folHlink>
    </a:clrScheme>
    <a:fontScheme name="行云流水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华文行楷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alibri"/>
        <a:ea typeface=""/>
        <a:cs typeface=""/>
        <a:font script="Jpan" typeface="ＭＳ Ｐ明朝"/>
        <a:font script="Hang" typeface="HY견명조"/>
        <a:font script="Hans" typeface="华文行楷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行云流水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  <a:satMod val="130000"/>
              </a:schemeClr>
            </a:gs>
            <a:gs pos="50000">
              <a:schemeClr val="phClr">
                <a:tint val="45000"/>
                <a:satMod val="220000"/>
              </a:schemeClr>
            </a:gs>
            <a:gs pos="100000">
              <a:schemeClr val="phClr">
                <a:tint val="90000"/>
                <a:satMod val="13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100000"/>
                <a:shade val="90000"/>
                <a:hueMod val="100000"/>
                <a:satMod val="200000"/>
              </a:schemeClr>
            </a:gs>
            <a:gs pos="50000">
              <a:schemeClr val="phClr">
                <a:tint val="100000"/>
                <a:shade val="60000"/>
                <a:hueMod val="100000"/>
                <a:satMod val="180000"/>
              </a:schemeClr>
            </a:gs>
            <a:gs pos="100000">
              <a:schemeClr val="phClr">
                <a:tint val="100000"/>
                <a:shade val="90000"/>
                <a:hueMod val="100000"/>
                <a:satMod val="200000"/>
              </a:schemeClr>
            </a:gs>
          </a:gsLst>
          <a:lin ang="540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50600">
              <a:schemeClr val="phClr">
                <a:alpha val="40000"/>
              </a:schemeClr>
            </a:glow>
          </a:effectLst>
        </a:effectStyle>
        <a:effectStyle>
          <a:effectLst>
            <a:glow rad="101600">
              <a:schemeClr val="phClr">
                <a:alpha val="60000"/>
              </a:schemeClr>
            </a:glow>
          </a:effectLst>
          <a:scene3d>
            <a:camera prst="isometricLeftDown" fov="0">
              <a:rot lat="0" lon="0" rev="0"/>
            </a:camera>
            <a:lightRig rig="harsh" dir="tl">
              <a:rot lat="0" lon="0" rev="14280000"/>
            </a:lightRig>
          </a:scene3d>
          <a:sp3d prstMaterial="flat">
            <a:bevelT w="38100" h="50800" prst="softRound"/>
          </a:sp3d>
        </a:effectStyle>
        <a:effectStyle>
          <a:effectLst>
            <a:glow>
              <a:schemeClr val="phClr"/>
            </a:glow>
          </a:effectLst>
          <a:scene3d>
            <a:camera prst="isometricLeftDown">
              <a:rot lat="0" lon="0" rev="0"/>
            </a:camera>
            <a:lightRig rig="harsh" dir="tl">
              <a:rot lat="0" lon="0" rev="14280000"/>
            </a:lightRig>
          </a:scene3d>
          <a:sp3d extrusionH="63500" contourW="38100" prstMaterial="flat">
            <a:bevelT w="50800" h="63500" prst="softRound"/>
            <a:contourClr>
              <a:schemeClr val="phClr">
                <a:tint val="5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hueMod val="100000"/>
                <a:satMod val="300000"/>
              </a:schemeClr>
            </a:gs>
            <a:gs pos="72000">
              <a:schemeClr val="phClr">
                <a:tint val="100000"/>
                <a:shade val="100000"/>
                <a:hueMod val="100000"/>
                <a:satMod val="100000"/>
              </a:schemeClr>
            </a:gs>
            <a:gs pos="81000">
              <a:schemeClr val="phClr">
                <a:tint val="98000"/>
                <a:shade val="100000"/>
                <a:hueMod val="100000"/>
                <a:satMod val="15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39000"/>
                <a:hueMod val="100000"/>
                <a:satMod val="150000"/>
              </a:schemeClr>
              <a:schemeClr val="phClr">
                <a:tint val="90000"/>
                <a:shade val="100000"/>
                <a:hueMod val="100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行云流水">
    <a:dk1>
      <a:sysClr val="windowText" lastClr="000000"/>
    </a:dk1>
    <a:lt1>
      <a:sysClr val="window" lastClr="FFFFFF"/>
    </a:lt1>
    <a:dk2>
      <a:srgbClr val="411401"/>
    </a:dk2>
    <a:lt2>
      <a:srgbClr val="FFE6E6"/>
    </a:lt2>
    <a:accent1>
      <a:srgbClr val="A24A48"/>
    </a:accent1>
    <a:accent2>
      <a:srgbClr val="B2935C"/>
    </a:accent2>
    <a:accent3>
      <a:srgbClr val="6A9A9A"/>
    </a:accent3>
    <a:accent4>
      <a:srgbClr val="B2B787"/>
    </a:accent4>
    <a:accent5>
      <a:srgbClr val="91644B"/>
    </a:accent5>
    <a:accent6>
      <a:srgbClr val="654A76"/>
    </a:accent6>
    <a:hlink>
      <a:srgbClr val="00A800"/>
    </a:hlink>
    <a:folHlink>
      <a:srgbClr val="FF00F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Calligraphy</Template>
  <TotalTime>315</TotalTime>
  <Words>3617</Words>
  <Application>Microsoft Office PowerPoint</Application>
  <PresentationFormat>全屏显示(4:3)</PresentationFormat>
  <Paragraphs>161</Paragraphs>
  <Slides>57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演示文稿设计模板</vt:lpstr>
      </vt:variant>
      <vt:variant>
        <vt:i4>3</vt:i4>
      </vt:variant>
      <vt:variant>
        <vt:lpstr>幻灯片标题</vt:lpstr>
      </vt:variant>
      <vt:variant>
        <vt:i4>57</vt:i4>
      </vt:variant>
    </vt:vector>
  </HeadingPairs>
  <TitlesOfParts>
    <vt:vector size="75" baseType="lpstr">
      <vt:lpstr>Arial</vt:lpstr>
      <vt:lpstr>华文行楷</vt:lpstr>
      <vt:lpstr>Cambria</vt:lpstr>
      <vt:lpstr>Calibri</vt:lpstr>
      <vt:lpstr>Wingdings 2</vt:lpstr>
      <vt:lpstr>宋体</vt:lpstr>
      <vt:lpstr>楷体</vt:lpstr>
      <vt:lpstr>新宋体-18030</vt:lpstr>
      <vt:lpstr>Times New Roman</vt:lpstr>
      <vt:lpstr>楷体_GB2312</vt:lpstr>
      <vt:lpstr>宋体-18030</vt:lpstr>
      <vt:lpstr>华文彩云</vt:lpstr>
      <vt:lpstr>华文中宋</vt:lpstr>
      <vt:lpstr>黑体</vt:lpstr>
      <vt:lpstr>微软雅黑</vt:lpstr>
      <vt:lpstr>行云流水</vt:lpstr>
      <vt:lpstr>行云流水</vt:lpstr>
      <vt:lpstr>行云流水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紫藤萝瀑布</dc:title>
  <dc:creator>user</dc:creator>
  <cp:lastModifiedBy>User</cp:lastModifiedBy>
  <cp:revision>34</cp:revision>
  <dcterms:created xsi:type="dcterms:W3CDTF">2012-06-02T15:24:46Z</dcterms:created>
  <dcterms:modified xsi:type="dcterms:W3CDTF">2013-09-20T11:01:28Z</dcterms:modified>
</cp:coreProperties>
</file>