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72" r:id="rId2"/>
    <p:sldId id="281" r:id="rId3"/>
    <p:sldId id="256" r:id="rId4"/>
    <p:sldId id="257" r:id="rId5"/>
    <p:sldId id="258" r:id="rId6"/>
    <p:sldId id="259" r:id="rId7"/>
    <p:sldId id="267" r:id="rId8"/>
    <p:sldId id="268" r:id="rId9"/>
    <p:sldId id="261" r:id="rId10"/>
    <p:sldId id="276" r:id="rId11"/>
    <p:sldId id="262" r:id="rId12"/>
    <p:sldId id="270" r:id="rId13"/>
    <p:sldId id="273" r:id="rId14"/>
    <p:sldId id="269" r:id="rId15"/>
    <p:sldId id="274" r:id="rId16"/>
    <p:sldId id="275" r:id="rId17"/>
    <p:sldId id="279" r:id="rId18"/>
    <p:sldId id="263" r:id="rId19"/>
    <p:sldId id="264" r:id="rId20"/>
    <p:sldId id="278" r:id="rId21"/>
    <p:sldId id="266" r:id="rId22"/>
    <p:sldId id="280" r:id="rId23"/>
    <p:sldId id="260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706" autoAdjust="0"/>
  </p:normalViewPr>
  <p:slideViewPr>
    <p:cSldViewPr>
      <p:cViewPr varScale="1">
        <p:scale>
          <a:sx n="85" d="100"/>
          <a:sy n="85" d="100"/>
        </p:scale>
        <p:origin x="-152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E41FF2-B288-46D5-AE8C-D8EBA0CF1F0A}" type="datetimeFigureOut">
              <a:rPr lang="zh-CN" altLang="en-US" smtClean="0"/>
              <a:pPr/>
              <a:t>2013-8-29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F89B04-5C8E-471C-B5DE-5CEC5AEDF4D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2C96F-1577-42B3-98CD-F4FD978A236F}" type="datetimeFigureOut">
              <a:rPr lang="zh-CN" altLang="en-US" smtClean="0"/>
              <a:pPr/>
              <a:t>2013-8-29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DD676-B590-4CBC-8566-CA8A97E41F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2C96F-1577-42B3-98CD-F4FD978A236F}" type="datetimeFigureOut">
              <a:rPr lang="zh-CN" altLang="en-US" smtClean="0"/>
              <a:pPr/>
              <a:t>2013-8-29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DD676-B590-4CBC-8566-CA8A97E41F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2C96F-1577-42B3-98CD-F4FD978A236F}" type="datetimeFigureOut">
              <a:rPr lang="zh-CN" altLang="en-US" smtClean="0"/>
              <a:pPr/>
              <a:t>2013-8-29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DD676-B590-4CBC-8566-CA8A97E41F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6477000" cy="8683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438275"/>
            <a:ext cx="4038600" cy="47339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38275"/>
            <a:ext cx="4038600" cy="47339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3048000" y="6311900"/>
            <a:ext cx="1712913" cy="290513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830763" y="6323013"/>
            <a:ext cx="2311400" cy="290512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116763" y="6323013"/>
            <a:ext cx="1616075" cy="290512"/>
          </a:xfrm>
        </p:spPr>
        <p:txBody>
          <a:bodyPr/>
          <a:lstStyle>
            <a:lvl1pPr>
              <a:defRPr/>
            </a:lvl1pPr>
          </a:lstStyle>
          <a:p>
            <a:fld id="{5584F326-9234-4428-BD97-1854FDB8D32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2C96F-1577-42B3-98CD-F4FD978A236F}" type="datetimeFigureOut">
              <a:rPr lang="zh-CN" altLang="en-US" smtClean="0"/>
              <a:pPr/>
              <a:t>2013-8-29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DD676-B590-4CBC-8566-CA8A97E41F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2C96F-1577-42B3-98CD-F4FD978A236F}" type="datetimeFigureOut">
              <a:rPr lang="zh-CN" altLang="en-US" smtClean="0"/>
              <a:pPr/>
              <a:t>2013-8-29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DD676-B590-4CBC-8566-CA8A97E41F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2C96F-1577-42B3-98CD-F4FD978A236F}" type="datetimeFigureOut">
              <a:rPr lang="zh-CN" altLang="en-US" smtClean="0"/>
              <a:pPr/>
              <a:t>2013-8-29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DD676-B590-4CBC-8566-CA8A97E41F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2C96F-1577-42B3-98CD-F4FD978A236F}" type="datetimeFigureOut">
              <a:rPr lang="zh-CN" altLang="en-US" smtClean="0"/>
              <a:pPr/>
              <a:t>2013-8-29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DD676-B590-4CBC-8566-CA8A97E41F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2C96F-1577-42B3-98CD-F4FD978A236F}" type="datetimeFigureOut">
              <a:rPr lang="zh-CN" altLang="en-US" smtClean="0"/>
              <a:pPr/>
              <a:t>2013-8-29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DD676-B590-4CBC-8566-CA8A97E41F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2C96F-1577-42B3-98CD-F4FD978A236F}" type="datetimeFigureOut">
              <a:rPr lang="zh-CN" altLang="en-US" smtClean="0"/>
              <a:pPr/>
              <a:t>2013-8-29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DD676-B590-4CBC-8566-CA8A97E41F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2C96F-1577-42B3-98CD-F4FD978A236F}" type="datetimeFigureOut">
              <a:rPr lang="zh-CN" altLang="en-US" smtClean="0"/>
              <a:pPr/>
              <a:t>2013-8-29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DD676-B590-4CBC-8566-CA8A97E41F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2C96F-1577-42B3-98CD-F4FD978A236F}" type="datetimeFigureOut">
              <a:rPr lang="zh-CN" altLang="en-US" smtClean="0"/>
              <a:pPr/>
              <a:t>2013-8-29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DD676-B590-4CBC-8566-CA8A97E41F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2C96F-1577-42B3-98CD-F4FD978A236F}" type="datetimeFigureOut">
              <a:rPr lang="zh-CN" altLang="en-US" smtClean="0"/>
              <a:pPr/>
              <a:t>2013-8-29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BDD676-B590-4CBC-8566-CA8A97E41F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0" y="1196975"/>
            <a:ext cx="9144000" cy="429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6600" b="1">
                <a:solidFill>
                  <a:srgbClr val="333333"/>
                </a:solidFill>
                <a:ea typeface="黑体" pitchFamily="2" charset="-122"/>
              </a:rPr>
              <a:t>  </a:t>
            </a:r>
            <a:r>
              <a:rPr lang="zh-CN" altLang="en-US" sz="7200" b="1">
                <a:solidFill>
                  <a:srgbClr val="0000CC"/>
                </a:solidFill>
                <a:ea typeface="黑体" pitchFamily="2" charset="-122"/>
              </a:rPr>
              <a:t>欢迎各位家长！</a:t>
            </a:r>
            <a:endParaRPr lang="zh-CN" altLang="en-US" sz="3200" b="1">
              <a:solidFill>
                <a:srgbClr val="0000CC"/>
              </a:solidFill>
              <a:ea typeface="黑体" pitchFamily="2" charset="-122"/>
            </a:endParaRPr>
          </a:p>
          <a:p>
            <a:pPr algn="ctr"/>
            <a:r>
              <a:rPr lang="en-US" altLang="zh-CN" sz="7200" b="1">
                <a:solidFill>
                  <a:srgbClr val="333333"/>
                </a:solidFill>
                <a:ea typeface="黑体" pitchFamily="2" charset="-122"/>
              </a:rPr>
              <a:t/>
            </a:r>
            <a:br>
              <a:rPr lang="en-US" altLang="zh-CN" sz="7200" b="1">
                <a:solidFill>
                  <a:srgbClr val="333333"/>
                </a:solidFill>
                <a:ea typeface="黑体" pitchFamily="2" charset="-122"/>
              </a:rPr>
            </a:br>
            <a:r>
              <a:rPr lang="zh-CN" altLang="en-US" sz="6600" b="1">
                <a:solidFill>
                  <a:srgbClr val="0000CC"/>
                </a:solidFill>
                <a:ea typeface="黑体" pitchFamily="2" charset="-122"/>
              </a:rPr>
              <a:t>请将您的手机关闭或调整到震动状态！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11560" y="1484784"/>
            <a:ext cx="7772400" cy="2952328"/>
          </a:xfrm>
        </p:spPr>
        <p:txBody>
          <a:bodyPr>
            <a:normAutofit/>
          </a:bodyPr>
          <a:lstStyle/>
          <a:p>
            <a:pPr algn="l">
              <a:buFont typeface="Wingdings" pitchFamily="2" charset="2"/>
              <a:buChar char="u"/>
            </a:pPr>
            <a:r>
              <a:rPr lang="zh-CN" altLang="en-US" dirty="0" smtClean="0"/>
              <a:t>三、健全规章制度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332656"/>
            <a:ext cx="3672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再创辉煌</a:t>
            </a:r>
            <a:endParaRPr lang="zh-CN" altLang="en-US" sz="4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3"/>
          <p:cNvSpPr txBox="1">
            <a:spLocks/>
          </p:cNvSpPr>
          <p:nvPr/>
        </p:nvSpPr>
        <p:spPr>
          <a:xfrm>
            <a:off x="539552" y="908720"/>
            <a:ext cx="7772400" cy="55446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作息要求</a:t>
            </a:r>
            <a:endParaRPr lang="en-US" altLang="zh-CN" sz="36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r>
              <a:rPr lang="zh-CN" altLang="en-US" sz="36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上午</a:t>
            </a:r>
            <a:r>
              <a:rPr lang="zh-CN" altLang="en-US" sz="3600" dirty="0" smtClean="0">
                <a:latin typeface="+mj-lt"/>
                <a:ea typeface="+mj-ea"/>
                <a:cs typeface="+mj-cs"/>
              </a:rPr>
              <a:t>：</a:t>
            </a:r>
            <a:r>
              <a:rPr lang="en-US" altLang="zh-CN" sz="3600" b="1" dirty="0" smtClean="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7</a:t>
            </a:r>
            <a:r>
              <a:rPr lang="zh-CN" altLang="en-US" sz="3600" b="1" dirty="0" smtClean="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：</a:t>
            </a:r>
            <a:r>
              <a:rPr lang="en-US" altLang="zh-CN" sz="3600" b="1" dirty="0" smtClean="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00</a:t>
            </a:r>
            <a:r>
              <a:rPr lang="zh-CN" altLang="en-US" sz="3600" b="1" dirty="0" smtClean="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开校门，</a:t>
            </a:r>
            <a:r>
              <a:rPr lang="en-US" altLang="zh-CN" sz="3600" b="1" dirty="0" smtClean="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7</a:t>
            </a:r>
            <a:r>
              <a:rPr lang="zh-CN" altLang="en-US" sz="3600" b="1" dirty="0" smtClean="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：</a:t>
            </a:r>
            <a:r>
              <a:rPr lang="en-US" altLang="zh-CN" sz="3600" b="1" dirty="0" smtClean="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30</a:t>
            </a:r>
            <a:r>
              <a:rPr lang="zh-CN" altLang="en-US" sz="3600" b="1" dirty="0" smtClean="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前进教室晨检，保证按时到校。</a:t>
            </a:r>
            <a:endParaRPr lang="en-US" altLang="zh-CN" sz="360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lang="en-US" altLang="zh-CN" sz="360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下午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：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lang="zh-CN" altLang="en-US" sz="3600" dirty="0" smtClean="0">
                <a:latin typeface="+mj-lt"/>
                <a:ea typeface="+mj-ea"/>
                <a:cs typeface="+mj-cs"/>
              </a:rPr>
              <a:t>：</a:t>
            </a:r>
            <a:r>
              <a:rPr lang="en-US" altLang="zh-CN" sz="3600" dirty="0" smtClean="0">
                <a:latin typeface="+mj-lt"/>
                <a:ea typeface="+mj-ea"/>
                <a:cs typeface="+mj-cs"/>
              </a:rPr>
              <a:t>00</a:t>
            </a:r>
            <a:r>
              <a:rPr lang="zh-CN" altLang="en-US" sz="3600" dirty="0" smtClean="0">
                <a:latin typeface="+mj-lt"/>
                <a:ea typeface="+mj-ea"/>
                <a:cs typeface="+mj-cs"/>
              </a:rPr>
              <a:t>前进班，</a:t>
            </a:r>
            <a:r>
              <a:rPr lang="en-US" altLang="zh-CN" sz="3600" dirty="0" smtClean="0">
                <a:latin typeface="+mj-lt"/>
                <a:ea typeface="+mj-ea"/>
                <a:cs typeface="+mj-cs"/>
              </a:rPr>
              <a:t>2:10</a:t>
            </a:r>
            <a:r>
              <a:rPr lang="zh-CN" altLang="en-US" sz="3600" dirty="0" smtClean="0">
                <a:latin typeface="+mj-lt"/>
                <a:ea typeface="+mj-ea"/>
                <a:cs typeface="+mj-cs"/>
              </a:rPr>
              <a:t>，正式上课；</a:t>
            </a:r>
            <a:endParaRPr lang="en-US" altLang="zh-CN" sz="360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zh-CN" sz="3600" dirty="0" smtClean="0">
              <a:latin typeface="+mj-lt"/>
              <a:ea typeface="+mj-ea"/>
              <a:cs typeface="+mj-cs"/>
            </a:endParaRPr>
          </a:p>
          <a:p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放学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时间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：第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7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节课结束，下午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lang="en-US" altLang="zh-CN" sz="3600" dirty="0" smtClean="0">
                <a:latin typeface="+mj-lt"/>
                <a:ea typeface="+mj-ea"/>
                <a:cs typeface="+mj-cs"/>
              </a:rPr>
              <a:t>:50</a:t>
            </a:r>
            <a:r>
              <a:rPr lang="zh-CN" altLang="en-US" sz="3600" dirty="0" smtClean="0">
                <a:latin typeface="+mj-lt"/>
                <a:ea typeface="+mj-ea"/>
                <a:cs typeface="+mj-cs"/>
              </a:rPr>
              <a:t>分</a:t>
            </a:r>
            <a:r>
              <a:rPr lang="en-US" altLang="zh-CN" sz="3600" b="1" dirty="0" smtClean="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3600" b="1" dirty="0" smtClean="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：</a:t>
            </a:r>
            <a:r>
              <a:rPr lang="en-US" altLang="zh-CN" sz="3600" b="1" dirty="0" smtClean="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00</a:t>
            </a:r>
            <a:r>
              <a:rPr lang="zh-CN" altLang="en-US" sz="3600" b="1" dirty="0" smtClean="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左右放学</a:t>
            </a:r>
          </a:p>
          <a:p>
            <a:r>
              <a:rPr lang="zh-CN" altLang="en-US" sz="3600" b="1" dirty="0" smtClean="0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提醒学生不在校内外逗留，按时回家</a:t>
            </a:r>
            <a:r>
              <a:rPr lang="zh-CN" altLang="en-US" sz="3600" dirty="0" smtClean="0">
                <a:latin typeface="+mj-lt"/>
                <a:ea typeface="+mj-ea"/>
                <a:cs typeface="+mj-cs"/>
              </a:rPr>
              <a:t>。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3"/>
          <p:cNvSpPr txBox="1">
            <a:spLocks/>
          </p:cNvSpPr>
          <p:nvPr/>
        </p:nvSpPr>
        <p:spPr>
          <a:xfrm>
            <a:off x="539552" y="764704"/>
            <a:ext cx="7772400" cy="40324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36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考勤要求</a:t>
            </a:r>
            <a:endParaRPr lang="en-US" altLang="zh-CN" sz="3600" dirty="0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  <a:buFont typeface="Wingdings" pitchFamily="2" charset="2"/>
              <a:buChar char="Ø"/>
            </a:pPr>
            <a:r>
              <a:rPr lang="zh-CN" altLang="zh-CN" sz="3600" b="1" dirty="0"/>
              <a:t>学生请事假一定要父母的书面请假申请并电话了解情况；请病假要病历本和医院的休息建议书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6477000" cy="868362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zh-CN" altLang="en-US" sz="4000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发型、服饰要求</a:t>
            </a:r>
            <a:endParaRPr lang="en-US" altLang="zh-CN" sz="4000" b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9592" y="1340768"/>
            <a:ext cx="68407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FF0000"/>
                </a:solidFill>
              </a:rPr>
              <a:t>头发</a:t>
            </a:r>
            <a:r>
              <a:rPr lang="zh-CN" altLang="zh-CN" sz="3600" b="1" dirty="0"/>
              <a:t>：男生平头，女生前不遮眉，后不及领，超长者需扎马尾</a:t>
            </a:r>
            <a:r>
              <a:rPr lang="zh-CN" altLang="zh-CN" sz="3600" b="1" dirty="0" smtClean="0"/>
              <a:t>；</a:t>
            </a:r>
            <a:endParaRPr lang="en-US" altLang="zh-CN" sz="3600" b="1" dirty="0" smtClean="0"/>
          </a:p>
          <a:p>
            <a:r>
              <a:rPr lang="zh-CN" altLang="zh-CN" sz="3600" b="1" dirty="0" smtClean="0">
                <a:solidFill>
                  <a:srgbClr val="FF0000"/>
                </a:solidFill>
              </a:rPr>
              <a:t>校服</a:t>
            </a:r>
            <a:r>
              <a:rPr lang="zh-CN" altLang="zh-CN" sz="3600" b="1" dirty="0"/>
              <a:t>最多开领口第一粒纽扣，穿校鞋；校服合身，男女生都不可穿“超短衣”，建议不修改校服）。</a:t>
            </a:r>
            <a:r>
              <a:rPr lang="en-US" altLang="zh-CN" sz="3600" dirty="0"/>
              <a:t>   </a:t>
            </a:r>
            <a:endParaRPr lang="zh-CN" altLang="en-US" sz="36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3"/>
          <p:cNvSpPr txBox="1">
            <a:spLocks/>
          </p:cNvSpPr>
          <p:nvPr/>
        </p:nvSpPr>
        <p:spPr>
          <a:xfrm>
            <a:off x="611560" y="692696"/>
            <a:ext cx="7772400" cy="51125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礼仪要求</a:t>
            </a:r>
            <a:endParaRPr lang="en-US" altLang="zh-CN" sz="3600" b="1" dirty="0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r>
              <a:rPr lang="zh-CN" altLang="zh-CN" sz="3600" dirty="0"/>
              <a:t>教育学生养成文明行为，举止文明有礼，遵守公共秩序和社会公德，提醒学生见面打招呼、上下楼梯靠右行，不拥挤、注意安全。</a:t>
            </a:r>
            <a:r>
              <a:rPr lang="zh-CN" altLang="zh-CN" sz="3600" b="1" dirty="0"/>
              <a:t>（建议学生每天第一次见到教师和长辈致礼标准：“</a:t>
            </a:r>
            <a:r>
              <a:rPr lang="en-US" altLang="zh-CN" sz="3600" b="1" dirty="0"/>
              <a:t>3</a:t>
            </a:r>
            <a:r>
              <a:rPr lang="zh-CN" altLang="zh-CN" sz="3600" b="1" dirty="0"/>
              <a:t>个</a:t>
            </a:r>
            <a:r>
              <a:rPr lang="en-US" altLang="zh-CN" sz="3600" b="1" dirty="0"/>
              <a:t>3</a:t>
            </a:r>
            <a:r>
              <a:rPr lang="zh-CN" altLang="zh-CN" sz="3600" b="1" dirty="0"/>
              <a:t>标准”，即</a:t>
            </a:r>
            <a:r>
              <a:rPr lang="en-US" altLang="zh-CN" sz="3600" b="1" dirty="0"/>
              <a:t>3</a:t>
            </a:r>
            <a:r>
              <a:rPr lang="zh-CN" altLang="zh-CN" sz="3600" b="1" dirty="0"/>
              <a:t>米远处站立，行</a:t>
            </a:r>
            <a:r>
              <a:rPr lang="en-US" altLang="zh-CN" sz="3600" b="1" dirty="0"/>
              <a:t>30</a:t>
            </a:r>
            <a:r>
              <a:rPr lang="zh-CN" altLang="zh-CN" sz="3600" b="1" dirty="0"/>
              <a:t>°鞠躬礼，全过程为</a:t>
            </a:r>
            <a:r>
              <a:rPr lang="en-US" altLang="zh-CN" sz="3600" b="1" dirty="0"/>
              <a:t>3</a:t>
            </a:r>
            <a:r>
              <a:rPr lang="zh-CN" altLang="zh-CN" sz="3600" b="1" dirty="0"/>
              <a:t>秒钟以上）</a:t>
            </a:r>
            <a:endParaRPr lang="zh-CN" altLang="zh-CN" sz="3600" dirty="0"/>
          </a:p>
          <a:p>
            <a:endParaRPr lang="zh-CN" altLang="zh-CN" sz="36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3"/>
          <p:cNvSpPr txBox="1">
            <a:spLocks/>
          </p:cNvSpPr>
          <p:nvPr/>
        </p:nvSpPr>
        <p:spPr>
          <a:xfrm>
            <a:off x="611560" y="1412776"/>
            <a:ext cx="7772400" cy="46805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饮食、卫生要求</a:t>
            </a:r>
            <a:endParaRPr lang="en-US" altLang="zh-CN" sz="3600" b="1" dirty="0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r>
              <a:rPr lang="en-US" altLang="zh-CN" sz="3600" dirty="0"/>
              <a:t>1</a:t>
            </a:r>
            <a:r>
              <a:rPr lang="zh-CN" altLang="zh-CN" sz="3600" dirty="0"/>
              <a:t>、除饮用水外，学生</a:t>
            </a:r>
            <a:r>
              <a:rPr lang="zh-CN" altLang="zh-CN" sz="3600" b="1" dirty="0"/>
              <a:t>不得将其它饮料、食物带进校园；在校外买的饮料食物请在购买处食用</a:t>
            </a:r>
            <a:r>
              <a:rPr lang="zh-CN" altLang="zh-CN" sz="3600" b="1" dirty="0" smtClean="0"/>
              <a:t>。</a:t>
            </a:r>
            <a:endParaRPr lang="en-US" altLang="zh-CN" sz="3600" b="1" dirty="0" smtClean="0"/>
          </a:p>
          <a:p>
            <a:r>
              <a:rPr lang="en-US" altLang="zh-CN" sz="3600" b="1" dirty="0" smtClean="0"/>
              <a:t>2</a:t>
            </a:r>
            <a:r>
              <a:rPr lang="zh-CN" altLang="en-US" sz="3600" b="1" dirty="0" smtClean="0"/>
              <a:t>、</a:t>
            </a:r>
            <a:r>
              <a:rPr lang="zh-CN" altLang="zh-CN" sz="3600" b="1" dirty="0" smtClean="0"/>
              <a:t>教室</a:t>
            </a:r>
            <a:r>
              <a:rPr lang="zh-CN" altLang="zh-CN" sz="3600" b="1" dirty="0"/>
              <a:t>内不能存放垃圾桶，垃圾桶设在楼层卫生间处。</a:t>
            </a:r>
            <a:r>
              <a:rPr lang="zh-CN" altLang="zh-CN" sz="3600" dirty="0"/>
              <a:t>个人制造的垃圾请自行带走，不能抛弃在教室以内</a:t>
            </a:r>
            <a:endParaRPr lang="en-US" altLang="zh-CN" sz="3600" b="1" dirty="0" smtClean="0"/>
          </a:p>
          <a:p>
            <a:endParaRPr lang="en-US" altLang="zh-CN" sz="3600" b="1" dirty="0" smtClean="0"/>
          </a:p>
          <a:p>
            <a:endParaRPr lang="en-US" altLang="zh-CN" sz="3600" b="1" dirty="0" smtClean="0"/>
          </a:p>
          <a:p>
            <a:endParaRPr lang="zh-CN" altLang="zh-CN" sz="3600" dirty="0"/>
          </a:p>
          <a:p>
            <a:endParaRPr lang="zh-CN" altLang="zh-CN" sz="36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3"/>
          <p:cNvSpPr txBox="1">
            <a:spLocks/>
          </p:cNvSpPr>
          <p:nvPr/>
        </p:nvSpPr>
        <p:spPr>
          <a:xfrm>
            <a:off x="467544" y="305272"/>
            <a:ext cx="7772400" cy="65527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午休要求</a:t>
            </a:r>
            <a:endParaRPr lang="en-US" altLang="zh-CN" sz="3200" b="1" dirty="0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r>
              <a:rPr lang="en-US" altLang="zh-CN" sz="3200" b="1" dirty="0"/>
              <a:t>1</a:t>
            </a:r>
            <a:r>
              <a:rPr lang="zh-CN" altLang="zh-CN" sz="3200" b="1" dirty="0"/>
              <a:t>、</a:t>
            </a:r>
            <a:r>
              <a:rPr lang="en-US" altLang="zh-CN" sz="3200" b="1" dirty="0"/>
              <a:t>12</a:t>
            </a:r>
            <a:r>
              <a:rPr lang="zh-CN" altLang="zh-CN" sz="3200" b="1" dirty="0"/>
              <a:t>点</a:t>
            </a:r>
            <a:r>
              <a:rPr lang="en-US" altLang="zh-CN" sz="3200" b="1" dirty="0"/>
              <a:t>40</a:t>
            </a:r>
            <a:r>
              <a:rPr lang="zh-CN" altLang="zh-CN" sz="3200" b="1" dirty="0"/>
              <a:t>分至</a:t>
            </a:r>
            <a:r>
              <a:rPr lang="en-US" altLang="zh-CN" sz="3200" b="1" dirty="0"/>
              <a:t>1</a:t>
            </a:r>
            <a:r>
              <a:rPr lang="zh-CN" altLang="zh-CN" sz="3200" b="1" dirty="0"/>
              <a:t>点</a:t>
            </a:r>
            <a:r>
              <a:rPr lang="en-US" altLang="zh-CN" sz="3200" b="1" dirty="0"/>
              <a:t>30</a:t>
            </a:r>
            <a:r>
              <a:rPr lang="zh-CN" altLang="zh-CN" sz="3200" b="1" dirty="0"/>
              <a:t>分定为午修（午休）静校时间。</a:t>
            </a:r>
            <a:endParaRPr lang="zh-CN" altLang="zh-CN" sz="3200" dirty="0"/>
          </a:p>
          <a:p>
            <a:r>
              <a:rPr lang="en-US" altLang="zh-CN" sz="3200" dirty="0"/>
              <a:t>2</a:t>
            </a:r>
            <a:r>
              <a:rPr lang="zh-CN" altLang="zh-CN" sz="3200" dirty="0"/>
              <a:t>、午修（午休）时间纪律要求如下：</a:t>
            </a:r>
          </a:p>
          <a:p>
            <a:r>
              <a:rPr lang="zh-CN" altLang="zh-CN" sz="3200" dirty="0"/>
              <a:t>①在校学生应在教室内学习或休息，除教师特殊要求外，学生不得随意进出教室；严禁学生进入其他班教室。</a:t>
            </a:r>
          </a:p>
          <a:p>
            <a:r>
              <a:rPr lang="zh-CN" altLang="zh-CN" sz="3200" dirty="0"/>
              <a:t>②学生讨论问题应尽量减低声音，避免打扰他人学习或休息，严禁喧哗。</a:t>
            </a:r>
          </a:p>
          <a:p>
            <a:r>
              <a:rPr lang="zh-CN" altLang="zh-CN" sz="3200" dirty="0"/>
              <a:t>③严禁学生在教室内外追逐、打闹、食用任何食物或有色饮料。</a:t>
            </a:r>
          </a:p>
          <a:p>
            <a:r>
              <a:rPr lang="zh-CN" altLang="zh-CN" sz="3200" dirty="0"/>
              <a:t>④严禁学生在教学区和运动场打球，违规者由学校代为永久保管运动器材通报批评。</a:t>
            </a:r>
          </a:p>
          <a:p>
            <a:endParaRPr lang="zh-CN" altLang="zh-CN" sz="32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88913"/>
            <a:ext cx="8147050" cy="868362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zh-CN" altLang="en-US" sz="3600" b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手机要求</a:t>
            </a:r>
          </a:p>
        </p:txBody>
      </p:sp>
      <p:sp>
        <p:nvSpPr>
          <p:cNvPr id="77827" name="Text Box 3"/>
          <p:cNvSpPr txBox="1">
            <a:spLocks noChangeArrowheads="1"/>
          </p:cNvSpPr>
          <p:nvPr/>
        </p:nvSpPr>
        <p:spPr bwMode="auto">
          <a:xfrm>
            <a:off x="323850" y="2265363"/>
            <a:ext cx="8975725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   不带手机，如需打电话找班主任，</a:t>
            </a:r>
          </a:p>
          <a:p>
            <a:r>
              <a:rPr lang="zh-CN" altLang="en-US" sz="4400" b="1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杜绝带游戏机、扑克牌等与学习</a:t>
            </a:r>
          </a:p>
          <a:p>
            <a:r>
              <a:rPr lang="zh-CN" altLang="en-US" sz="4400" b="1">
                <a:solidFill>
                  <a:srgbClr val="3333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无关的物品到校。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755576" y="548680"/>
            <a:ext cx="7772400" cy="1470025"/>
          </a:xfrm>
        </p:spPr>
        <p:txBody>
          <a:bodyPr/>
          <a:lstStyle/>
          <a:p>
            <a:pPr>
              <a:buFont typeface="Wingdings" pitchFamily="2" charset="2"/>
              <a:buChar char="u"/>
            </a:pPr>
            <a:r>
              <a:rPr lang="zh-CN" altLang="en-US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四、建设班级</a:t>
            </a:r>
            <a:endParaRPr lang="zh-CN" altLang="en-US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标题 3"/>
          <p:cNvSpPr txBox="1">
            <a:spLocks/>
          </p:cNvSpPr>
          <p:nvPr/>
        </p:nvSpPr>
        <p:spPr>
          <a:xfrm>
            <a:off x="467544" y="1988840"/>
            <a:ext cx="7772400" cy="46805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altLang="zh-CN" sz="3600" b="1" dirty="0" smtClean="0"/>
              <a:t>1</a:t>
            </a:r>
            <a:r>
              <a:rPr lang="zh-CN" altLang="zh-CN" sz="3600" b="1" dirty="0" smtClean="0"/>
              <a:t>、</a:t>
            </a:r>
            <a:r>
              <a:rPr lang="zh-CN" altLang="en-US" sz="3600" b="1" dirty="0" smtClean="0"/>
              <a:t>净：环境洁净。</a:t>
            </a:r>
            <a:endParaRPr lang="en-US" altLang="zh-CN" sz="3600" b="1" dirty="0" smtClean="0"/>
          </a:p>
          <a:p>
            <a:r>
              <a:rPr lang="en-US" altLang="zh-CN" sz="3600" b="1" dirty="0" smtClean="0"/>
              <a:t>2</a:t>
            </a:r>
            <a:r>
              <a:rPr lang="zh-CN" altLang="en-US" sz="3600" b="1" dirty="0" smtClean="0"/>
              <a:t>、静：静听、深思（正课、自习课）</a:t>
            </a:r>
            <a:endParaRPr lang="en-US" altLang="zh-CN" sz="3600" b="1" dirty="0" smtClean="0"/>
          </a:p>
          <a:p>
            <a:r>
              <a:rPr lang="en-US" altLang="zh-CN" sz="3600" b="1" dirty="0" smtClean="0"/>
              <a:t>3</a:t>
            </a:r>
            <a:r>
              <a:rPr lang="zh-CN" altLang="en-US" sz="3600" b="1" dirty="0" smtClean="0"/>
              <a:t>、敬：尊敬师长。</a:t>
            </a:r>
            <a:endParaRPr lang="en-US" altLang="zh-CN" sz="3600" b="1" dirty="0" smtClean="0"/>
          </a:p>
          <a:p>
            <a:r>
              <a:rPr lang="en-US" altLang="zh-CN" sz="3600" b="1" dirty="0" smtClean="0"/>
              <a:t>4</a:t>
            </a:r>
            <a:r>
              <a:rPr lang="zh-CN" altLang="en-US" sz="3600" b="1" dirty="0" smtClean="0"/>
              <a:t>、竞：乐观、好学、上进。</a:t>
            </a:r>
            <a:endParaRPr lang="en-US" altLang="zh-CN" sz="3600" b="1" dirty="0" smtClean="0"/>
          </a:p>
          <a:p>
            <a:endParaRPr lang="en-US" altLang="zh-CN" sz="3600" b="1" dirty="0" smtClean="0"/>
          </a:p>
          <a:p>
            <a:endParaRPr lang="zh-CN" altLang="zh-CN" sz="3600" b="1" dirty="0"/>
          </a:p>
          <a:p>
            <a:endParaRPr lang="zh-CN" altLang="zh-CN" sz="3600" b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755576" y="1484784"/>
            <a:ext cx="7628384" cy="4320480"/>
          </a:xfrm>
        </p:spPr>
        <p:txBody>
          <a:bodyPr>
            <a:normAutofit fontScale="90000"/>
          </a:bodyPr>
          <a:lstStyle/>
          <a:p>
            <a:pPr algn="l">
              <a:buFont typeface="Wingdings" pitchFamily="2" charset="2"/>
              <a:buChar char="u"/>
            </a:pPr>
            <a:r>
              <a:rPr lang="zh-CN" altLang="en-US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五、家校</a:t>
            </a:r>
            <a:r>
              <a:rPr lang="zh-CN" altLang="en-US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合作</a:t>
            </a:r>
            <a:r>
              <a:rPr lang="en-US" altLang="zh-CN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/>
            </a:r>
            <a:br>
              <a:rPr lang="en-US" altLang="zh-CN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</a:br>
            <a:r>
              <a:rPr lang="en-US" altLang="zh-CN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/>
            </a:r>
            <a:br>
              <a:rPr lang="en-US" altLang="zh-CN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</a:br>
            <a:r>
              <a:rPr lang="zh-CN" altLang="en-US" b="1" dirty="0" smtClean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心理学家曾做过调查并得出结论：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决定孩子一生的是初中阶段。</a:t>
            </a:r>
            <a:r>
              <a:rPr lang="en-US" altLang="zh-CN" b="1" dirty="0" smtClean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/>
            </a:r>
            <a:br>
              <a:rPr lang="en-US" altLang="zh-CN" b="1" dirty="0" smtClean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</a:br>
            <a:r>
              <a:rPr lang="zh-CN" altLang="en-US" b="1" dirty="0" smtClean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青少年是一个人的黄金期，是决定人一生的关键期。</a:t>
            </a:r>
            <a:endParaRPr lang="zh-CN" altLang="en-US" b="1" dirty="0">
              <a:solidFill>
                <a:srgbClr val="00206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539552" y="1052736"/>
            <a:ext cx="774035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CC"/>
                </a:solidFill>
                <a:ea typeface="黑体" pitchFamily="2" charset="-122"/>
              </a:rPr>
              <a:t>近期工作</a:t>
            </a:r>
            <a:endParaRPr lang="en-US" altLang="zh-CN" sz="3200" b="1" dirty="0" smtClean="0">
              <a:solidFill>
                <a:srgbClr val="0000CC"/>
              </a:solidFill>
              <a:ea typeface="黑体" pitchFamily="2" charset="-122"/>
            </a:endParaRPr>
          </a:p>
          <a:p>
            <a:r>
              <a:rPr lang="en-US" altLang="zh-CN" sz="3200" b="1" dirty="0" smtClean="0">
                <a:solidFill>
                  <a:srgbClr val="0000CC"/>
                </a:solidFill>
                <a:ea typeface="黑体" pitchFamily="2" charset="-122"/>
              </a:rPr>
              <a:t>1</a:t>
            </a:r>
            <a:r>
              <a:rPr lang="zh-CN" altLang="en-US" sz="3200" b="1" dirty="0" smtClean="0">
                <a:solidFill>
                  <a:srgbClr val="0000CC"/>
                </a:solidFill>
                <a:ea typeface="黑体" pitchFamily="2" charset="-122"/>
              </a:rPr>
              <a:t>、</a:t>
            </a:r>
            <a:r>
              <a:rPr lang="en-US" altLang="zh-CN" sz="3200" b="1" dirty="0" smtClean="0">
                <a:solidFill>
                  <a:srgbClr val="0000CC"/>
                </a:solidFill>
                <a:ea typeface="黑体" pitchFamily="2" charset="-122"/>
              </a:rPr>
              <a:t>9</a:t>
            </a:r>
            <a:r>
              <a:rPr lang="zh-CN" altLang="en-US" sz="3200" b="1" dirty="0" smtClean="0">
                <a:solidFill>
                  <a:srgbClr val="0000CC"/>
                </a:solidFill>
                <a:ea typeface="黑体" pitchFamily="2" charset="-122"/>
              </a:rPr>
              <a:t>月</a:t>
            </a:r>
            <a:r>
              <a:rPr lang="en-US" altLang="zh-CN" sz="3200" b="1" dirty="0" smtClean="0">
                <a:solidFill>
                  <a:srgbClr val="0000CC"/>
                </a:solidFill>
                <a:ea typeface="黑体" pitchFamily="2" charset="-122"/>
              </a:rPr>
              <a:t>2</a:t>
            </a:r>
            <a:r>
              <a:rPr lang="zh-CN" altLang="en-US" sz="3200" b="1" dirty="0" smtClean="0">
                <a:solidFill>
                  <a:srgbClr val="0000CC"/>
                </a:solidFill>
                <a:ea typeface="黑体" pitchFamily="2" charset="-122"/>
              </a:rPr>
              <a:t>日</a:t>
            </a:r>
            <a:r>
              <a:rPr lang="en-US" altLang="zh-CN" sz="3200" b="1" dirty="0" smtClean="0">
                <a:solidFill>
                  <a:srgbClr val="0000CC"/>
                </a:solidFill>
                <a:ea typeface="黑体" pitchFamily="2" charset="-122"/>
              </a:rPr>
              <a:t>---7</a:t>
            </a:r>
            <a:r>
              <a:rPr lang="zh-CN" altLang="en-US" sz="3200" b="1" dirty="0" smtClean="0">
                <a:solidFill>
                  <a:srgbClr val="0000CC"/>
                </a:solidFill>
                <a:ea typeface="黑体" pitchFamily="2" charset="-122"/>
              </a:rPr>
              <a:t>日，社会实践活动。不得请假。</a:t>
            </a:r>
            <a:endParaRPr lang="en-US" altLang="zh-CN" sz="3200" b="1" dirty="0" smtClean="0">
              <a:solidFill>
                <a:srgbClr val="0000CC"/>
              </a:solidFill>
              <a:ea typeface="黑体" pitchFamily="2" charset="-122"/>
            </a:endParaRPr>
          </a:p>
          <a:p>
            <a:r>
              <a:rPr lang="en-US" altLang="zh-CN" sz="3200" b="1" dirty="0" smtClean="0">
                <a:solidFill>
                  <a:srgbClr val="0000CC"/>
                </a:solidFill>
                <a:ea typeface="黑体" pitchFamily="2" charset="-122"/>
              </a:rPr>
              <a:t>2</a:t>
            </a:r>
            <a:r>
              <a:rPr lang="zh-CN" altLang="en-US" sz="3200" b="1" dirty="0" smtClean="0">
                <a:solidFill>
                  <a:srgbClr val="0000CC"/>
                </a:solidFill>
                <a:ea typeface="黑体" pitchFamily="2" charset="-122"/>
              </a:rPr>
              <a:t>、语文家庭作业：通览全册语文书，写“我最喜欢的三篇课文，理由”。</a:t>
            </a:r>
            <a:r>
              <a:rPr lang="en-US" altLang="zh-CN" sz="3200" b="1" dirty="0" smtClean="0">
                <a:solidFill>
                  <a:srgbClr val="0000CC"/>
                </a:solidFill>
                <a:ea typeface="黑体" pitchFamily="2" charset="-122"/>
              </a:rPr>
              <a:t>600</a:t>
            </a:r>
            <a:r>
              <a:rPr lang="zh-CN" altLang="en-US" sz="3200" b="1" dirty="0" smtClean="0">
                <a:solidFill>
                  <a:srgbClr val="0000CC"/>
                </a:solidFill>
                <a:ea typeface="黑体" pitchFamily="2" charset="-122"/>
              </a:rPr>
              <a:t>字以上。</a:t>
            </a:r>
            <a:r>
              <a:rPr lang="zh-CN" altLang="en-US" sz="3200" b="1" dirty="0" smtClean="0">
                <a:solidFill>
                  <a:srgbClr val="FF0000"/>
                </a:solidFill>
                <a:ea typeface="黑体" pitchFamily="2" charset="-122"/>
              </a:rPr>
              <a:t>准备一个软皮抄，练笔用</a:t>
            </a:r>
            <a:r>
              <a:rPr lang="zh-CN" altLang="en-US" sz="3200" b="1" dirty="0" smtClean="0">
                <a:solidFill>
                  <a:srgbClr val="0000CC"/>
                </a:solidFill>
                <a:ea typeface="黑体" pitchFamily="2" charset="-122"/>
              </a:rPr>
              <a:t>；</a:t>
            </a:r>
            <a:r>
              <a:rPr lang="zh-CN" altLang="en-US" sz="3200" b="1" dirty="0" smtClean="0">
                <a:solidFill>
                  <a:srgbClr val="00B050"/>
                </a:solidFill>
                <a:ea typeface="黑体" pitchFamily="2" charset="-122"/>
              </a:rPr>
              <a:t>购买一本字帖（正楷，初中必背古诗文）</a:t>
            </a:r>
            <a:endParaRPr lang="en-US" altLang="zh-CN" sz="3200" b="1" dirty="0" smtClean="0">
              <a:solidFill>
                <a:srgbClr val="00B050"/>
              </a:solidFill>
              <a:ea typeface="黑体" pitchFamily="2" charset="-122"/>
            </a:endParaRPr>
          </a:p>
          <a:p>
            <a:r>
              <a:rPr lang="en-US" altLang="zh-CN" sz="3200" b="1" dirty="0" smtClean="0">
                <a:solidFill>
                  <a:srgbClr val="0000CC"/>
                </a:solidFill>
                <a:ea typeface="黑体" pitchFamily="2" charset="-122"/>
              </a:rPr>
              <a:t>3</a:t>
            </a:r>
            <a:r>
              <a:rPr lang="zh-CN" altLang="en-US" sz="3200" b="1" dirty="0" smtClean="0">
                <a:solidFill>
                  <a:srgbClr val="0000CC"/>
                </a:solidFill>
                <a:ea typeface="黑体" pitchFamily="2" charset="-122"/>
              </a:rPr>
              <a:t>、请家长完成：给上初一的儿子（女儿）的一封信。</a:t>
            </a:r>
            <a:r>
              <a:rPr lang="en-US" altLang="zh-CN" sz="3200" b="1" dirty="0" smtClean="0">
                <a:solidFill>
                  <a:srgbClr val="0000CC"/>
                </a:solidFill>
                <a:ea typeface="黑体" pitchFamily="2" charset="-122"/>
              </a:rPr>
              <a:t>9</a:t>
            </a:r>
            <a:r>
              <a:rPr lang="zh-CN" altLang="en-US" sz="3200" b="1" dirty="0" smtClean="0">
                <a:solidFill>
                  <a:srgbClr val="0000CC"/>
                </a:solidFill>
                <a:ea typeface="黑体" pitchFamily="2" charset="-122"/>
              </a:rPr>
              <a:t>月</a:t>
            </a:r>
            <a:r>
              <a:rPr lang="en-US" altLang="zh-CN" sz="3200" b="1" dirty="0" smtClean="0">
                <a:solidFill>
                  <a:srgbClr val="0000CC"/>
                </a:solidFill>
                <a:ea typeface="黑体" pitchFamily="2" charset="-122"/>
              </a:rPr>
              <a:t>9</a:t>
            </a:r>
            <a:r>
              <a:rPr lang="zh-CN" altLang="en-US" sz="3200" b="1" dirty="0" smtClean="0">
                <a:solidFill>
                  <a:srgbClr val="0000CC"/>
                </a:solidFill>
                <a:ea typeface="黑体" pitchFamily="2" charset="-122"/>
              </a:rPr>
              <a:t>日由孩子带来交给我。</a:t>
            </a:r>
            <a:endParaRPr lang="zh-CN" altLang="en-US" sz="3200" b="1" dirty="0">
              <a:solidFill>
                <a:srgbClr val="0000CC"/>
              </a:solidFill>
              <a:ea typeface="黑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467544" y="476672"/>
            <a:ext cx="8568952" cy="1470025"/>
          </a:xfrm>
        </p:spPr>
        <p:txBody>
          <a:bodyPr>
            <a:normAutofit/>
          </a:bodyPr>
          <a:lstStyle/>
          <a:p>
            <a:pPr algn="l">
              <a:buFont typeface="Wingdings" pitchFamily="2" charset="2"/>
              <a:buChar char="Ø"/>
            </a:pPr>
            <a:r>
              <a:rPr lang="zh-CN" altLang="en-US" dirty="0" smtClean="0">
                <a:solidFill>
                  <a:srgbClr val="FF0000"/>
                </a:solidFill>
              </a:rPr>
              <a:t>分享几个好方法（家长）</a:t>
            </a:r>
            <a:r>
              <a:rPr lang="en-US" altLang="zh-CN" dirty="0" smtClean="0">
                <a:solidFill>
                  <a:srgbClr val="FF0000"/>
                </a:solidFill>
              </a:rPr>
              <a:t/>
            </a:r>
            <a:br>
              <a:rPr lang="en-US" altLang="zh-CN" dirty="0" smtClean="0">
                <a:solidFill>
                  <a:srgbClr val="FF0000"/>
                </a:solidFill>
              </a:rPr>
            </a:br>
            <a:r>
              <a:rPr lang="zh-CN" altLang="en-US" dirty="0">
                <a:solidFill>
                  <a:srgbClr val="002060"/>
                </a:solidFill>
              </a:rPr>
              <a:t>鼓励</a:t>
            </a:r>
            <a:r>
              <a:rPr lang="zh-CN" altLang="en-US" dirty="0" smtClean="0">
                <a:solidFill>
                  <a:srgbClr val="002060"/>
                </a:solidFill>
              </a:rPr>
              <a:t>孩子跟着学校和老师的要求走</a:t>
            </a:r>
            <a:r>
              <a:rPr lang="zh-CN" altLang="en-US" dirty="0" smtClean="0">
                <a:solidFill>
                  <a:srgbClr val="FF0000"/>
                </a:solidFill>
              </a:rPr>
              <a:t>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标题 3"/>
          <p:cNvSpPr txBox="1">
            <a:spLocks/>
          </p:cNvSpPr>
          <p:nvPr/>
        </p:nvSpPr>
        <p:spPr>
          <a:xfrm>
            <a:off x="395536" y="1844824"/>
            <a:ext cx="8568952" cy="43924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、让孩子吃完早餐上学（牛奶、鸡蛋、面食）。</a:t>
            </a:r>
            <a:endParaRPr kumimoji="0" lang="en-US" altLang="zh-CN" sz="36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zh-CN" sz="36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2</a:t>
            </a:r>
            <a:r>
              <a:rPr lang="zh-CN" altLang="en-US" sz="36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、让孩子带茶水到学校。</a:t>
            </a:r>
            <a:endParaRPr lang="en-US" altLang="zh-CN" sz="360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、雨天，路上穿雨鞋，到校门口再换校鞋。</a:t>
            </a:r>
            <a:endParaRPr kumimoji="0" lang="en-US" altLang="zh-CN" sz="36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zh-CN" sz="36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4</a:t>
            </a:r>
            <a:r>
              <a:rPr lang="zh-CN" altLang="en-US" sz="36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、每晚检查孩子的作业，并签名。</a:t>
            </a:r>
            <a:endParaRPr lang="en-US" altLang="zh-CN" sz="3600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5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、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并提醒孩子多读有益书籍、坚持练字</a:t>
            </a:r>
            <a:r>
              <a:rPr lang="zh-CN" altLang="en-US" sz="3600" b="1" dirty="0" smtClean="0">
                <a:solidFill>
                  <a:srgbClr val="333333"/>
                </a:solidFill>
                <a:latin typeface="华文新魏" pitchFamily="2" charset="-122"/>
                <a:ea typeface="华文新魏" pitchFamily="2" charset="-122"/>
              </a:rPr>
              <a:t>，</a:t>
            </a:r>
            <a:r>
              <a:rPr lang="zh-CN" altLang="en-US" sz="4400" b="1" dirty="0" smtClean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提醒孩子加强体育锻炼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0" y="1"/>
            <a:ext cx="3635896" cy="692695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u"/>
            </a:pPr>
            <a:r>
              <a:rPr lang="zh-CN" altLang="en-US" sz="2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六、他山之石</a:t>
            </a:r>
            <a:endParaRPr lang="zh-CN" altLang="en-US" sz="2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755576" y="620688"/>
            <a:ext cx="734688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B74BAA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（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B74BAA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引用】孩子犯错优秀家长只讲八句话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B74BAA"/>
                </a:solidFill>
                <a:effectLst/>
                <a:latin typeface="Calibri"/>
                <a:ea typeface="宋体" pitchFamily="2" charset="-122"/>
                <a:cs typeface="Arial" pitchFamily="34" charset="0"/>
              </a:rPr>
              <a:t>  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323528" y="1196752"/>
            <a:ext cx="708399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 pitchFamily="34" charset="0"/>
                <a:ea typeface="楷体_GB2312" pitchFamily="49" charset="-122"/>
                <a:cs typeface="Arial" pitchFamily="34" charset="0"/>
              </a:rPr>
              <a:t>第一个问题：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/>
                <a:ea typeface="楷体_GB2312" pitchFamily="49" charset="-122"/>
                <a:cs typeface="Arial" pitchFamily="34" charset="0"/>
              </a:rPr>
              <a:t>“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 pitchFamily="34" charset="0"/>
                <a:ea typeface="楷体_GB2312" pitchFamily="49" charset="-122"/>
                <a:cs typeface="Arial" pitchFamily="34" charset="0"/>
              </a:rPr>
              <a:t>发生什么事情了？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/>
                <a:ea typeface="楷体_GB2312" pitchFamily="49" charset="-122"/>
                <a:cs typeface="Arial" pitchFamily="34" charset="0"/>
              </a:rPr>
              <a:t>”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rgbClr val="FF6600"/>
              </a:solidFill>
              <a:effectLst/>
              <a:latin typeface="Calibri"/>
              <a:ea typeface="楷体_GB2312" pitchFamily="49" charset="-122"/>
              <a:cs typeface="Arial" pitchFamily="34" charset="0"/>
            </a:endParaRPr>
          </a:p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323528" y="1772816"/>
            <a:ext cx="667201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 pitchFamily="34" charset="0"/>
                <a:ea typeface="楷体_GB2312" pitchFamily="49" charset="-122"/>
                <a:cs typeface="Arial" pitchFamily="34" charset="0"/>
              </a:rPr>
              <a:t>第二个问题：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/>
                <a:ea typeface="楷体_GB2312" pitchFamily="49" charset="-122"/>
                <a:cs typeface="Arial" pitchFamily="34" charset="0"/>
              </a:rPr>
              <a:t>“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 pitchFamily="34" charset="0"/>
                <a:ea typeface="楷体_GB2312" pitchFamily="49" charset="-122"/>
                <a:cs typeface="Arial" pitchFamily="34" charset="0"/>
              </a:rPr>
              <a:t>你的感觉如何？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/>
                <a:ea typeface="楷体_GB2312" pitchFamily="49" charset="-122"/>
                <a:cs typeface="Arial" pitchFamily="34" charset="0"/>
              </a:rPr>
              <a:t>”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323528" y="2420888"/>
            <a:ext cx="667201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 pitchFamily="34" charset="0"/>
                <a:ea typeface="楷体_GB2312" pitchFamily="49" charset="-122"/>
                <a:cs typeface="Arial" pitchFamily="34" charset="0"/>
              </a:rPr>
              <a:t>第三个问题：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/>
                <a:ea typeface="楷体_GB2312" pitchFamily="49" charset="-122"/>
                <a:cs typeface="Arial" pitchFamily="34" charset="0"/>
              </a:rPr>
              <a:t>“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 pitchFamily="34" charset="0"/>
                <a:ea typeface="楷体_GB2312" pitchFamily="49" charset="-122"/>
                <a:cs typeface="Arial" pitchFamily="34" charset="0"/>
              </a:rPr>
              <a:t>你要想怎么样？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/>
                <a:ea typeface="楷体_GB2312" pitchFamily="49" charset="-122"/>
                <a:cs typeface="Arial" pitchFamily="34" charset="0"/>
              </a:rPr>
              <a:t>”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323528" y="3068960"/>
            <a:ext cx="831990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 pitchFamily="34" charset="0"/>
                <a:ea typeface="楷体_GB2312" pitchFamily="49" charset="-122"/>
                <a:cs typeface="Arial" pitchFamily="34" charset="0"/>
              </a:rPr>
              <a:t>第四个问题：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/>
                <a:ea typeface="楷体_GB2312" pitchFamily="49" charset="-122"/>
                <a:cs typeface="Arial" pitchFamily="34" charset="0"/>
              </a:rPr>
              <a:t>“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 pitchFamily="34" charset="0"/>
                <a:ea typeface="楷体_GB2312" pitchFamily="49" charset="-122"/>
                <a:cs typeface="Arial" pitchFamily="34" charset="0"/>
              </a:rPr>
              <a:t>那你觉得有些什么办法？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/>
                <a:ea typeface="楷体_GB2312" pitchFamily="49" charset="-122"/>
                <a:cs typeface="Arial" pitchFamily="34" charset="0"/>
              </a:rPr>
              <a:t>”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323528" y="3717032"/>
            <a:ext cx="831990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 pitchFamily="34" charset="0"/>
                <a:ea typeface="楷体_GB2312" pitchFamily="49" charset="-122"/>
                <a:cs typeface="Arial" pitchFamily="34" charset="0"/>
              </a:rPr>
              <a:t>第五个问题：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/>
                <a:ea typeface="楷体_GB2312" pitchFamily="49" charset="-122"/>
                <a:cs typeface="Arial" pitchFamily="34" charset="0"/>
              </a:rPr>
              <a:t>“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 pitchFamily="34" charset="0"/>
                <a:ea typeface="楷体_GB2312" pitchFamily="49" charset="-122"/>
                <a:cs typeface="Arial" pitchFamily="34" charset="0"/>
              </a:rPr>
              <a:t>这些方法的后果会怎么？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/>
                <a:ea typeface="楷体_GB2312" pitchFamily="49" charset="-122"/>
                <a:cs typeface="Arial" pitchFamily="34" charset="0"/>
              </a:rPr>
              <a:t>”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323528" y="4437112"/>
            <a:ext cx="667201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 pitchFamily="34" charset="0"/>
                <a:ea typeface="楷体_GB2312" pitchFamily="49" charset="-122"/>
                <a:cs typeface="Arial" pitchFamily="34" charset="0"/>
              </a:rPr>
              <a:t>第六个问题：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/>
                <a:ea typeface="楷体_GB2312" pitchFamily="49" charset="-122"/>
                <a:cs typeface="Arial" pitchFamily="34" charset="0"/>
              </a:rPr>
              <a:t>“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 pitchFamily="34" charset="0"/>
                <a:ea typeface="楷体_GB2312" pitchFamily="49" charset="-122"/>
                <a:cs typeface="Arial" pitchFamily="34" charset="0"/>
              </a:rPr>
              <a:t>你决定怎么做？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/>
                <a:ea typeface="楷体_GB2312" pitchFamily="49" charset="-122"/>
                <a:cs typeface="Arial" pitchFamily="34" charset="0"/>
              </a:rPr>
              <a:t>”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323528" y="4941168"/>
            <a:ext cx="708399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 pitchFamily="34" charset="0"/>
                <a:ea typeface="楷体_GB2312" pitchFamily="49" charset="-122"/>
                <a:cs typeface="Arial" pitchFamily="34" charset="0"/>
              </a:rPr>
              <a:t>第七个问题：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/>
                <a:ea typeface="楷体_GB2312" pitchFamily="49" charset="-122"/>
                <a:cs typeface="Arial" pitchFamily="34" charset="0"/>
              </a:rPr>
              <a:t>“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 pitchFamily="34" charset="0"/>
                <a:ea typeface="楷体_GB2312" pitchFamily="49" charset="-122"/>
                <a:cs typeface="Arial" pitchFamily="34" charset="0"/>
              </a:rPr>
              <a:t>你希望我做什么？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/>
                <a:ea typeface="楷体_GB2312" pitchFamily="49" charset="-122"/>
                <a:cs typeface="Arial" pitchFamily="34" charset="0"/>
              </a:rPr>
              <a:t>”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323528" y="5589240"/>
            <a:ext cx="914385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 pitchFamily="34" charset="0"/>
                <a:ea typeface="楷体_GB2312" pitchFamily="49" charset="-122"/>
                <a:cs typeface="Arial" pitchFamily="34" charset="0"/>
              </a:rPr>
              <a:t>第八个问题：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/>
                <a:ea typeface="楷体_GB2312" pitchFamily="49" charset="-122"/>
                <a:cs typeface="Arial" pitchFamily="34" charset="0"/>
              </a:rPr>
              <a:t>“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 pitchFamily="34" charset="0"/>
                <a:ea typeface="楷体_GB2312" pitchFamily="49" charset="-122"/>
                <a:cs typeface="Arial" pitchFamily="34" charset="0"/>
              </a:rPr>
              <a:t>结果怎样？有没有如你所料？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/>
                <a:ea typeface="楷体_GB2312" pitchFamily="49" charset="-122"/>
                <a:cs typeface="Arial" pitchFamily="34" charset="0"/>
              </a:rPr>
              <a:t>”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rgbClr val="FF6600"/>
              </a:solidFill>
              <a:effectLst/>
              <a:latin typeface="Calibri"/>
              <a:ea typeface="楷体_GB2312" pitchFamily="49" charset="-122"/>
              <a:cs typeface="Arial" pitchFamily="34" charset="0"/>
            </a:endParaRPr>
          </a:p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 pitchFamily="34" charset="0"/>
                <a:ea typeface="楷体_GB2312" pitchFamily="49" charset="-122"/>
                <a:cs typeface="Arial" pitchFamily="34" charset="0"/>
              </a:rPr>
              <a:t>或是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/>
                <a:ea typeface="楷体_GB2312" pitchFamily="49" charset="-122"/>
                <a:cs typeface="Arial" pitchFamily="34" charset="0"/>
              </a:rPr>
              <a:t>“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 pitchFamily="34" charset="0"/>
                <a:ea typeface="楷体_GB2312" pitchFamily="49" charset="-122"/>
                <a:cs typeface="Arial" pitchFamily="34" charset="0"/>
              </a:rPr>
              <a:t>下次碰见相似的情形，你会怎么选择？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Calibri"/>
                <a:ea typeface="楷体_GB2312" pitchFamily="49" charset="-122"/>
                <a:cs typeface="Arial" pitchFamily="34" charset="0"/>
              </a:rPr>
              <a:t>”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0" y="1"/>
            <a:ext cx="3635896" cy="692695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u"/>
            </a:pPr>
            <a:r>
              <a:rPr lang="zh-CN" altLang="en-US" sz="2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六、他山之石</a:t>
            </a:r>
            <a:endParaRPr lang="zh-CN" altLang="en-US" sz="2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755576" y="620688"/>
            <a:ext cx="306846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大声朗读的好处</a:t>
            </a: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323528" y="1442974"/>
            <a:ext cx="459613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480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200" dirty="0"/>
              <a:t>一、是有利于开发右脑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323528" y="1916832"/>
            <a:ext cx="500649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480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200" dirty="0"/>
              <a:t>二、是能改变学生的性格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323528" y="2420888"/>
            <a:ext cx="869981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480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200" dirty="0"/>
              <a:t>三、是有利于学生体会到辩论、争论的价值。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251520" y="3068960"/>
            <a:ext cx="911018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4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/>
              <a:t>四</a:t>
            </a:r>
            <a:r>
              <a:rPr lang="zh-CN" altLang="zh-CN" sz="3200" dirty="0" smtClean="0"/>
              <a:t>、</a:t>
            </a:r>
            <a:r>
              <a:rPr lang="zh-CN" altLang="zh-CN" sz="3200" dirty="0"/>
              <a:t>是大声读需要集中精力</a:t>
            </a:r>
            <a:r>
              <a:rPr lang="zh-CN" altLang="zh-CN" sz="3200" dirty="0" smtClean="0"/>
              <a:t>，有利于</a:t>
            </a:r>
            <a:r>
              <a:rPr lang="zh-CN" altLang="zh-CN" sz="3200" dirty="0"/>
              <a:t>记忆材料。</a:t>
            </a:r>
            <a:r>
              <a:rPr lang="en-US" altLang="zh-CN" sz="3200" dirty="0"/>
              <a:t/>
            </a:r>
            <a:br>
              <a:rPr lang="en-US" altLang="zh-CN" sz="3200" dirty="0"/>
            </a:br>
            <a:r>
              <a:rPr lang="en-US" altLang="zh-CN" sz="3200" dirty="0"/>
              <a:t/>
            </a:r>
            <a:br>
              <a:rPr lang="en-US" altLang="zh-CN" sz="3200" dirty="0"/>
            </a:b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323528" y="3789040"/>
            <a:ext cx="869981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4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/>
              <a:t>五、</a:t>
            </a:r>
            <a:r>
              <a:rPr lang="zh-CN" altLang="zh-CN" sz="3200" dirty="0" smtClean="0"/>
              <a:t>是</a:t>
            </a:r>
            <a:r>
              <a:rPr lang="zh-CN" altLang="zh-CN" sz="3200" dirty="0"/>
              <a:t>大声朗读</a:t>
            </a:r>
            <a:r>
              <a:rPr lang="zh-CN" altLang="zh-CN" sz="3200" dirty="0" smtClean="0"/>
              <a:t>文章</a:t>
            </a:r>
            <a:r>
              <a:rPr lang="zh-CN" altLang="en-US" sz="3200" dirty="0" smtClean="0"/>
              <a:t>有利于</a:t>
            </a:r>
            <a:r>
              <a:rPr lang="zh-CN" altLang="zh-CN" sz="3200" dirty="0" smtClean="0"/>
              <a:t>形成真正</a:t>
            </a:r>
            <a:r>
              <a:rPr lang="zh-CN" altLang="zh-CN" sz="3200" dirty="0"/>
              <a:t>的语感。</a:t>
            </a:r>
            <a:r>
              <a:rPr lang="en-US" altLang="zh-CN" sz="3200" dirty="0"/>
              <a:t/>
            </a:r>
            <a:br>
              <a:rPr lang="en-US" altLang="zh-CN" sz="3200" dirty="0"/>
            </a:b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395536" y="4293096"/>
            <a:ext cx="746871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4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/>
              <a:t>六、</a:t>
            </a:r>
            <a:r>
              <a:rPr lang="zh-CN" altLang="zh-CN" sz="3200" dirty="0" smtClean="0"/>
              <a:t>是</a:t>
            </a:r>
            <a:r>
              <a:rPr lang="zh-CN" altLang="zh-CN" sz="3200" dirty="0"/>
              <a:t>大声读文章有利于诗性美的再现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323528" y="4766955"/>
            <a:ext cx="746871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04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/>
              <a:t>七、</a:t>
            </a:r>
            <a:r>
              <a:rPr lang="zh-CN" altLang="zh-CN" sz="3200" dirty="0" smtClean="0"/>
              <a:t>是</a:t>
            </a:r>
            <a:r>
              <a:rPr lang="zh-CN" altLang="zh-CN" sz="3200" dirty="0"/>
              <a:t>大声读有利于其它学科的学习</a:t>
            </a:r>
            <a:r>
              <a:rPr lang="zh-CN" altLang="zh-CN" sz="3200" dirty="0" smtClean="0"/>
              <a:t>。</a:t>
            </a:r>
            <a:endParaRPr lang="en-US" altLang="zh-CN" sz="3200" dirty="0" smtClean="0"/>
          </a:p>
          <a:p>
            <a:pPr lvl="0" indent="3048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八、</a:t>
            </a:r>
            <a:r>
              <a:rPr lang="zh-CN" altLang="zh-CN" sz="3200" dirty="0"/>
              <a:t>是有利于提高写作</a:t>
            </a:r>
            <a:r>
              <a:rPr lang="zh-CN" altLang="zh-CN" sz="3200" dirty="0" smtClean="0"/>
              <a:t>能力</a:t>
            </a:r>
            <a:r>
              <a:rPr lang="zh-CN" altLang="en-US" sz="3200" dirty="0" smtClean="0"/>
              <a:t>。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谢谢家长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smtClean="0"/>
              <a:t>初一（</a:t>
            </a:r>
            <a:r>
              <a:rPr lang="en-US" altLang="zh-CN" smtClean="0"/>
              <a:t>9</a:t>
            </a:r>
            <a:r>
              <a:rPr lang="zh-CN" altLang="en-US" smtClean="0"/>
              <a:t>）班</a:t>
            </a:r>
            <a:endParaRPr lang="en-US" altLang="zh-CN" smtClean="0"/>
          </a:p>
          <a:p>
            <a:r>
              <a:rPr lang="en-US" altLang="zh-CN" smtClean="0"/>
              <a:t>2013</a:t>
            </a:r>
            <a:r>
              <a:rPr lang="zh-CN" altLang="en-US" smtClean="0"/>
              <a:t>年</a:t>
            </a:r>
            <a:r>
              <a:rPr lang="en-US" altLang="zh-CN" smtClean="0"/>
              <a:t>8</a:t>
            </a:r>
            <a:r>
              <a:rPr lang="zh-CN" altLang="en-US" smtClean="0"/>
              <a:t>月</a:t>
            </a:r>
            <a:r>
              <a:rPr lang="en-US" altLang="zh-CN" smtClean="0"/>
              <a:t>31</a:t>
            </a:r>
            <a:r>
              <a:rPr lang="zh-CN" altLang="en-US" smtClean="0"/>
              <a:t>日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85800" y="1412777"/>
            <a:ext cx="7772400" cy="2187674"/>
          </a:xfrm>
        </p:spPr>
        <p:txBody>
          <a:bodyPr>
            <a:norm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发扬成绩，再创辉煌</a:t>
            </a:r>
            <a:endParaRPr lang="zh-CN" altLang="en-US" sz="4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b="1" dirty="0" smtClean="0"/>
              <a:t>初一（</a:t>
            </a:r>
            <a:r>
              <a:rPr lang="en-US" altLang="zh-CN" b="1" dirty="0" smtClean="0"/>
              <a:t>9</a:t>
            </a:r>
            <a:r>
              <a:rPr lang="zh-CN" altLang="en-US" b="1" smtClean="0"/>
              <a:t>）班主题班会</a:t>
            </a:r>
            <a:endParaRPr lang="en-US" altLang="zh-CN" b="1" dirty="0" smtClean="0"/>
          </a:p>
          <a:p>
            <a:r>
              <a:rPr lang="en-US" altLang="zh-CN" b="1" dirty="0" smtClean="0"/>
              <a:t>2013</a:t>
            </a:r>
            <a:r>
              <a:rPr lang="zh-CN" altLang="en-US" b="1" dirty="0" smtClean="0"/>
              <a:t>年</a:t>
            </a:r>
            <a:r>
              <a:rPr lang="en-US" altLang="zh-CN" b="1" dirty="0" smtClean="0"/>
              <a:t>8</a:t>
            </a:r>
            <a:r>
              <a:rPr lang="zh-CN" altLang="en-US" b="1" dirty="0" smtClean="0"/>
              <a:t>月</a:t>
            </a:r>
            <a:r>
              <a:rPr lang="en-US" altLang="zh-CN" b="1" dirty="0" smtClean="0"/>
              <a:t>31</a:t>
            </a:r>
            <a:r>
              <a:rPr lang="zh-CN" altLang="en-US" b="1" dirty="0" smtClean="0"/>
              <a:t>日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539552" y="1340768"/>
            <a:ext cx="7772400" cy="4176463"/>
          </a:xfrm>
        </p:spPr>
        <p:txBody>
          <a:bodyPr>
            <a:normAutofit/>
          </a:bodyPr>
          <a:lstStyle/>
          <a:p>
            <a:pPr algn="l">
              <a:buFont typeface="Wingdings" pitchFamily="2" charset="2"/>
              <a:buChar char="l"/>
            </a:pPr>
            <a:r>
              <a:rPr lang="en-US" altLang="zh-CN" b="1" dirty="0" smtClean="0"/>
              <a:t>2005</a:t>
            </a:r>
            <a:r>
              <a:rPr lang="zh-CN" altLang="zh-CN" b="1" dirty="0"/>
              <a:t>年评为“省一级学校”</a:t>
            </a:r>
            <a:r>
              <a:rPr lang="zh-CN" altLang="zh-CN" b="1" dirty="0" smtClean="0"/>
              <a:t>，</a:t>
            </a:r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en-US" altLang="zh-CN" b="1" dirty="0" smtClean="0"/>
              <a:t>2002</a:t>
            </a:r>
            <a:r>
              <a:rPr lang="zh-CN" altLang="zh-CN" b="1" dirty="0"/>
              <a:t>、</a:t>
            </a:r>
            <a:r>
              <a:rPr lang="en-US" altLang="zh-CN" b="1" dirty="0"/>
              <a:t>2004</a:t>
            </a:r>
            <a:r>
              <a:rPr lang="zh-CN" altLang="zh-CN" b="1" dirty="0"/>
              <a:t>、</a:t>
            </a:r>
            <a:r>
              <a:rPr lang="en-US" altLang="zh-CN" b="1" dirty="0"/>
              <a:t>2011</a:t>
            </a:r>
            <a:r>
              <a:rPr lang="zh-CN" altLang="zh-CN" b="1" dirty="0"/>
              <a:t>年分别获得深圳市“办学效益奖”</a:t>
            </a:r>
            <a:r>
              <a:rPr lang="zh-CN" altLang="zh-CN" b="1" dirty="0" smtClean="0"/>
              <a:t>；</a:t>
            </a:r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en-US" altLang="zh-CN" b="1" dirty="0" smtClean="0"/>
              <a:t>2012</a:t>
            </a:r>
            <a:r>
              <a:rPr lang="zh-CN" altLang="zh-CN" b="1" dirty="0"/>
              <a:t>年获得“深圳市教育系统先进单位”光荣称号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39552" y="332656"/>
            <a:ext cx="3672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辉煌历史</a:t>
            </a:r>
            <a:endParaRPr lang="zh-CN" altLang="en-US" sz="4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83568" y="548681"/>
            <a:ext cx="7774632" cy="5616623"/>
          </a:xfrm>
        </p:spPr>
        <p:txBody>
          <a:bodyPr>
            <a:noAutofit/>
          </a:bodyPr>
          <a:lstStyle/>
          <a:p>
            <a:pPr algn="l">
              <a:buFont typeface="Wingdings" pitchFamily="2" charset="2"/>
              <a:buChar char="l"/>
            </a:pPr>
            <a:r>
              <a:rPr lang="en-US" altLang="zh-CN" sz="3600" b="1" dirty="0"/>
              <a:t>2009</a:t>
            </a:r>
            <a:r>
              <a:rPr lang="zh-CN" altLang="zh-CN" sz="3600" b="1" dirty="0"/>
              <a:t>、</a:t>
            </a:r>
            <a:r>
              <a:rPr lang="en-US" altLang="zh-CN" sz="3600" b="1" dirty="0"/>
              <a:t>2012</a:t>
            </a:r>
            <a:r>
              <a:rPr lang="zh-CN" altLang="zh-CN" sz="3600" b="1" dirty="0"/>
              <a:t>年市美术中考状元花落我校。</a:t>
            </a:r>
            <a:r>
              <a:rPr lang="en-US" altLang="zh-CN" sz="3600" b="1" dirty="0"/>
              <a:t>2013</a:t>
            </a:r>
            <a:r>
              <a:rPr lang="zh-CN" altLang="zh-CN" sz="3600" b="1" dirty="0"/>
              <a:t>年中考获得历史性突破！市状元、区状元，连中三元！王冰倩同学以</a:t>
            </a:r>
            <a:r>
              <a:rPr lang="en-US" altLang="zh-CN" sz="3600" b="1" dirty="0"/>
              <a:t>857</a:t>
            </a:r>
            <a:r>
              <a:rPr lang="zh-CN" altLang="zh-CN" sz="3600" b="1" dirty="0"/>
              <a:t>分的优异成绩一举夺得罗湖区中考状元！李勇兵同学夺得深圳市美术术科状元！马泽良同学夺得罗湖区音乐术科状元！此外，方泽豪同学夺得深圳市美术术科第三名；熊师炜同学夺得罗湖区音乐术科第三名。中考总分</a:t>
            </a:r>
            <a:r>
              <a:rPr lang="en-US" altLang="zh-CN" sz="3600" b="1" dirty="0"/>
              <a:t>600</a:t>
            </a:r>
            <a:r>
              <a:rPr lang="zh-CN" altLang="zh-CN" sz="3600" b="1" dirty="0"/>
              <a:t>分以上同学</a:t>
            </a:r>
            <a:r>
              <a:rPr lang="en-US" altLang="zh-CN" sz="3600" b="1" dirty="0"/>
              <a:t>39</a:t>
            </a:r>
            <a:r>
              <a:rPr lang="zh-CN" altLang="zh-CN" sz="3600" b="1" dirty="0"/>
              <a:t>人。</a:t>
            </a:r>
            <a:endParaRPr lang="zh-CN" altLang="zh-CN" sz="3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11560" y="1484784"/>
            <a:ext cx="7772400" cy="1470025"/>
          </a:xfrm>
        </p:spPr>
        <p:txBody>
          <a:bodyPr/>
          <a:lstStyle/>
          <a:p>
            <a:pPr>
              <a:buFont typeface="Wingdings" pitchFamily="2" charset="2"/>
              <a:buChar char="u"/>
            </a:pPr>
            <a:r>
              <a:rPr lang="zh-CN" altLang="en-US" dirty="0" smtClean="0"/>
              <a:t>一、配备教师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332656"/>
            <a:ext cx="3672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再创辉煌</a:t>
            </a:r>
            <a:endParaRPr lang="zh-CN" altLang="en-US" sz="4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" name="标题 3"/>
          <p:cNvSpPr txBox="1">
            <a:spLocks/>
          </p:cNvSpPr>
          <p:nvPr/>
        </p:nvSpPr>
        <p:spPr>
          <a:xfrm>
            <a:off x="755576" y="2420888"/>
            <a:ext cx="7772400" cy="34563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班主任  余国芳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3200" dirty="0">
                <a:latin typeface="+mj-lt"/>
                <a:ea typeface="+mj-ea"/>
                <a:cs typeface="+mj-cs"/>
              </a:rPr>
              <a:t>语文</a:t>
            </a:r>
            <a:r>
              <a:rPr lang="zh-CN" altLang="en-US" sz="3200" dirty="0" smtClean="0">
                <a:latin typeface="+mj-lt"/>
                <a:ea typeface="+mj-ea"/>
                <a:cs typeface="+mj-cs"/>
              </a:rPr>
              <a:t>老师 余国芳，从教</a:t>
            </a:r>
            <a:r>
              <a:rPr lang="en-US" altLang="zh-CN" sz="3200" dirty="0" smtClean="0">
                <a:latin typeface="+mj-lt"/>
                <a:ea typeface="+mj-ea"/>
                <a:cs typeface="+mj-cs"/>
              </a:rPr>
              <a:t>29</a:t>
            </a:r>
            <a:r>
              <a:rPr lang="zh-CN" altLang="en-US" sz="3200" dirty="0" smtClean="0">
                <a:latin typeface="+mj-lt"/>
                <a:ea typeface="+mj-ea"/>
                <a:cs typeface="+mj-cs"/>
              </a:rPr>
              <a:t>年，中学高级语文教师，曾被评为罗湖区“百佳班主任”，罗湖区“先进教师”，罗湖区“优秀党员”。连续三年教毕业班语文，成绩显著。</a:t>
            </a:r>
            <a:endParaRPr lang="en-US" altLang="zh-CN" sz="3200" dirty="0" smtClean="0"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联系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电话：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13249054466</a:t>
            </a:r>
            <a:endParaRPr kumimoji="0" lang="zh-CN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3"/>
          <p:cNvSpPr txBox="1">
            <a:spLocks/>
          </p:cNvSpPr>
          <p:nvPr/>
        </p:nvSpPr>
        <p:spPr>
          <a:xfrm>
            <a:off x="683568" y="1052736"/>
            <a:ext cx="7772400" cy="34563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3200" dirty="0" smtClean="0">
                <a:latin typeface="+mj-lt"/>
                <a:ea typeface="+mj-ea"/>
                <a:cs typeface="+mj-cs"/>
              </a:rPr>
              <a:t>数学老师 贺汉亭，从教</a:t>
            </a:r>
            <a:r>
              <a:rPr lang="en-US" altLang="zh-CN" sz="3200" dirty="0" smtClean="0">
                <a:latin typeface="+mj-lt"/>
                <a:ea typeface="+mj-ea"/>
                <a:cs typeface="+mj-cs"/>
              </a:rPr>
              <a:t>25</a:t>
            </a:r>
            <a:r>
              <a:rPr lang="zh-CN" altLang="en-US" sz="3200" dirty="0" smtClean="0">
                <a:latin typeface="+mj-lt"/>
                <a:ea typeface="+mj-ea"/>
                <a:cs typeface="+mj-cs"/>
              </a:rPr>
              <a:t>年，中学高级数学教师，数学科组长。曾被评为罗湖区“先进教师”。连续多年教毕业班数学，成绩显著。</a:t>
            </a:r>
            <a:endParaRPr lang="en-US" altLang="zh-CN" sz="3200" dirty="0" smtClean="0"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联系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电话：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3"/>
          <p:cNvSpPr txBox="1">
            <a:spLocks/>
          </p:cNvSpPr>
          <p:nvPr/>
        </p:nvSpPr>
        <p:spPr>
          <a:xfrm>
            <a:off x="395536" y="836712"/>
            <a:ext cx="7772400" cy="34563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3200" dirty="0" smtClean="0">
                <a:latin typeface="+mj-lt"/>
                <a:ea typeface="+mj-ea"/>
                <a:cs typeface="+mj-cs"/>
              </a:rPr>
              <a:t>英语老师  张定青，从教</a:t>
            </a:r>
            <a:r>
              <a:rPr lang="en-US" altLang="zh-CN" sz="3200" dirty="0" smtClean="0">
                <a:latin typeface="+mj-lt"/>
                <a:ea typeface="+mj-ea"/>
                <a:cs typeface="+mj-cs"/>
              </a:rPr>
              <a:t>20</a:t>
            </a:r>
            <a:r>
              <a:rPr lang="zh-CN" altLang="en-US" sz="3200" dirty="0" smtClean="0">
                <a:latin typeface="+mj-lt"/>
                <a:ea typeface="+mj-ea"/>
                <a:cs typeface="+mj-cs"/>
              </a:rPr>
              <a:t>多年，中学高级英语教师，英语科组长。罗湖区“先进教师” 。连续多年教毕业班英语，成绩显著。</a:t>
            </a:r>
            <a:endParaRPr lang="en-US" altLang="zh-CN" sz="3200" dirty="0" smtClean="0"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联系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电话：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11560" y="1484784"/>
            <a:ext cx="7772400" cy="2952328"/>
          </a:xfrm>
        </p:spPr>
        <p:txBody>
          <a:bodyPr>
            <a:normAutofit fontScale="90000"/>
          </a:bodyPr>
          <a:lstStyle/>
          <a:p>
            <a:pPr algn="l">
              <a:buFont typeface="Wingdings" pitchFamily="2" charset="2"/>
              <a:buChar char="u"/>
            </a:pPr>
            <a:r>
              <a:rPr lang="zh-CN" altLang="en-US" dirty="0" smtClean="0"/>
              <a:t>二、因材施教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学校对新生实行分层设班，因材施教。再创布心中学辉煌成绩，我们初一（</a:t>
            </a:r>
            <a:r>
              <a:rPr lang="en-US" altLang="zh-CN" dirty="0" smtClean="0"/>
              <a:t>9</a:t>
            </a:r>
            <a:r>
              <a:rPr lang="zh-CN" altLang="en-US" dirty="0" smtClean="0"/>
              <a:t>）班的学生责无旁贷。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332656"/>
            <a:ext cx="3672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再创辉煌</a:t>
            </a:r>
            <a:endParaRPr lang="zh-CN" altLang="en-US" sz="4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1126</Words>
  <Application>Microsoft Office PowerPoint</Application>
  <PresentationFormat>全屏显示(4:3)</PresentationFormat>
  <Paragraphs>92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幻灯片 1</vt:lpstr>
      <vt:lpstr>幻灯片 2</vt:lpstr>
      <vt:lpstr>发扬成绩，再创辉煌</vt:lpstr>
      <vt:lpstr>2005年评为“省一级学校”， 2002、2004、2011年分别获得深圳市“办学效益奖”； 2012年获得“深圳市教育系统先进单位”光荣称号</vt:lpstr>
      <vt:lpstr>2009、2012年市美术中考状元花落我校。2013年中考获得历史性突破！市状元、区状元，连中三元！王冰倩同学以857分的优异成绩一举夺得罗湖区中考状元！李勇兵同学夺得深圳市美术术科状元！马泽良同学夺得罗湖区音乐术科状元！此外，方泽豪同学夺得深圳市美术术科第三名；熊师炜同学夺得罗湖区音乐术科第三名。中考总分600分以上同学39人。</vt:lpstr>
      <vt:lpstr>一、配备教师 </vt:lpstr>
      <vt:lpstr>幻灯片 7</vt:lpstr>
      <vt:lpstr>幻灯片 8</vt:lpstr>
      <vt:lpstr>二、因材施教 学校对新生实行分层设班，因材施教。再创布心中学辉煌成绩，我们初一（9）班的学生责无旁贷。</vt:lpstr>
      <vt:lpstr>三、健全规章制度 。</vt:lpstr>
      <vt:lpstr>幻灯片 11</vt:lpstr>
      <vt:lpstr>幻灯片 12</vt:lpstr>
      <vt:lpstr>发型、服饰要求</vt:lpstr>
      <vt:lpstr>幻灯片 14</vt:lpstr>
      <vt:lpstr>幻灯片 15</vt:lpstr>
      <vt:lpstr>幻灯片 16</vt:lpstr>
      <vt:lpstr>手机要求</vt:lpstr>
      <vt:lpstr>四、建设班级</vt:lpstr>
      <vt:lpstr>五、家校合作  心理学家曾做过调查并得出结论：决定孩子一生的是初中阶段。 青少年是一个人的黄金期，是决定人一生的关键期。</vt:lpstr>
      <vt:lpstr>分享几个好方法（家长） 鼓励孩子跟着学校和老师的要求走。</vt:lpstr>
      <vt:lpstr>六、他山之石</vt:lpstr>
      <vt:lpstr>六、他山之石</vt:lpstr>
      <vt:lpstr>谢谢家长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再写布心中学的辉煌</dc:title>
  <dc:creator>User</dc:creator>
  <cp:lastModifiedBy>User</cp:lastModifiedBy>
  <cp:revision>23</cp:revision>
  <dcterms:created xsi:type="dcterms:W3CDTF">2013-08-29T05:34:35Z</dcterms:created>
  <dcterms:modified xsi:type="dcterms:W3CDTF">2013-08-29T08:04:28Z</dcterms:modified>
</cp:coreProperties>
</file>