
<file path=[Content_Types].xml><?xml version="1.0" encoding="utf-8"?>
<Types xmlns="http://schemas.openxmlformats.org/package/2006/content-types">
  <Default Extension="png" ContentType="image/png"/>
  <Default Extension="wdp" ContentType="image/vnd.ms-photo"/>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48" r:id="rId3"/>
    <p:sldId id="440" r:id="rId5"/>
    <p:sldId id="449" r:id="rId6"/>
    <p:sldId id="450" r:id="rId7"/>
    <p:sldId id="463" r:id="rId8"/>
    <p:sldId id="460" r:id="rId9"/>
    <p:sldId id="461" r:id="rId10"/>
    <p:sldId id="462" r:id="rId11"/>
    <p:sldId id="459" r:id="rId12"/>
    <p:sldId id="451" r:id="rId13"/>
    <p:sldId id="452" r:id="rId14"/>
    <p:sldId id="453" r:id="rId15"/>
    <p:sldId id="454" r:id="rId16"/>
    <p:sldId id="455" r:id="rId17"/>
    <p:sldId id="456" r:id="rId18"/>
    <p:sldId id="457" r:id="rId19"/>
    <p:sldId id="458" r:id="rId20"/>
    <p:sldId id="477" r:id="rId21"/>
    <p:sldId id="471" r:id="rId22"/>
    <p:sldId id="472" r:id="rId23"/>
    <p:sldId id="473" r:id="rId24"/>
    <p:sldId id="474" r:id="rId25"/>
    <p:sldId id="475" r:id="rId26"/>
    <p:sldId id="476" r:id="rId27"/>
    <p:sldId id="518" r:id="rId28"/>
    <p:sldId id="442" r:id="rId29"/>
    <p:sldId id="443" r:id="rId30"/>
    <p:sldId id="444" r:id="rId31"/>
    <p:sldId id="519" r:id="rId32"/>
    <p:sldId id="445" r:id="rId33"/>
    <p:sldId id="470" r:id="rId34"/>
    <p:sldId id="377" r:id="rId35"/>
    <p:sldId id="384" r:id="rId36"/>
    <p:sldId id="386" r:id="rId37"/>
    <p:sldId id="387" r:id="rId38"/>
    <p:sldId id="419" r:id="rId39"/>
    <p:sldId id="420" r:id="rId40"/>
    <p:sldId id="421" r:id="rId41"/>
    <p:sldId id="422" r:id="rId42"/>
    <p:sldId id="423" r:id="rId43"/>
    <p:sldId id="424" r:id="rId44"/>
    <p:sldId id="425" r:id="rId45"/>
    <p:sldId id="426" r:id="rId46"/>
    <p:sldId id="427" r:id="rId47"/>
    <p:sldId id="428" r:id="rId48"/>
    <p:sldId id="429" r:id="rId49"/>
    <p:sldId id="430" r:id="rId50"/>
    <p:sldId id="431" r:id="rId51"/>
    <p:sldId id="432" r:id="rId52"/>
    <p:sldId id="433" r:id="rId53"/>
    <p:sldId id="434" r:id="rId54"/>
    <p:sldId id="435" r:id="rId55"/>
    <p:sldId id="436" r:id="rId56"/>
    <p:sldId id="437" r:id="rId57"/>
    <p:sldId id="439" r:id="rId58"/>
    <p:sldId id="478" r:id="rId59"/>
    <p:sldId id="438" r:id="rId60"/>
    <p:sldId id="468" r:id="rId61"/>
    <p:sldId id="469" r:id="rId62"/>
  </p:sldIdLst>
  <p:sldSz cx="9144000" cy="5143500" type="screen16x9"/>
  <p:notesSz cx="6858000" cy="9947275"/>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2DA8"/>
    <a:srgbClr val="1D41D5"/>
    <a:srgbClr val="252525"/>
    <a:srgbClr val="7DE2E7"/>
    <a:srgbClr val="FFFFFF"/>
    <a:srgbClr val="C9C9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4555" autoAdjust="0"/>
    <p:restoredTop sz="94614" autoAdjust="0"/>
  </p:normalViewPr>
  <p:slideViewPr>
    <p:cSldViewPr snapToGrid="0">
      <p:cViewPr varScale="1">
        <p:scale>
          <a:sx n="116" d="100"/>
          <a:sy n="116" d="100"/>
        </p:scale>
        <p:origin x="96" y="126"/>
      </p:cViewPr>
      <p:guideLst>
        <p:guide orient="horz" pos="2160"/>
        <p:guide orient="horz" pos="1620"/>
        <p:guide pos="3840"/>
        <p:guide pos="2849"/>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6" d="100"/>
          <a:sy n="86" d="100"/>
        </p:scale>
        <p:origin x="-3834" y="-90"/>
      </p:cViewPr>
      <p:guideLst>
        <p:guide orient="horz" pos="3132"/>
        <p:guide pos="213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99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99091"/>
          </a:xfrm>
          <a:prstGeom prst="rect">
            <a:avLst/>
          </a:prstGeom>
        </p:spPr>
        <p:txBody>
          <a:bodyPr vert="horz" lIns="91440" tIns="45720" rIns="91440" bIns="45720" rtlCol="0"/>
          <a:lstStyle>
            <a:lvl1pPr algn="r">
              <a:defRPr sz="1200"/>
            </a:lvl1pPr>
          </a:lstStyle>
          <a:p>
            <a:fld id="{4E37C125-14F3-46D7-B869-1F422D9084A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787126"/>
            <a:ext cx="5486400" cy="391674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448185"/>
            <a:ext cx="2971800" cy="499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9448185"/>
            <a:ext cx="2971800" cy="499090"/>
          </a:xfrm>
          <a:prstGeom prst="rect">
            <a:avLst/>
          </a:prstGeom>
        </p:spPr>
        <p:txBody>
          <a:bodyPr vert="horz" lIns="91440" tIns="45720" rIns="91440" bIns="45720" rtlCol="0" anchor="b"/>
          <a:lstStyle>
            <a:lvl1pPr algn="r">
              <a:defRPr sz="1200"/>
            </a:lvl1pPr>
          </a:lstStyle>
          <a:p>
            <a:fld id="{86B83666-2798-41E7-B6F1-8C1DC7304BC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卷作文</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热爱劳动，从我做起</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材料以</a:t>
            </a:r>
            <a:r>
              <a:rPr lang="zh-CN" altLang="zh-CN" sz="1200" u="sng" kern="1200" dirty="0">
                <a:solidFill>
                  <a:schemeClr val="tx1"/>
                </a:solidFill>
                <a:effectLst/>
                <a:latin typeface="+mn-lt"/>
                <a:ea typeface="+mn-ea"/>
                <a:cs typeface="+mn-cs"/>
              </a:rPr>
              <a:t>中国传统文化</a:t>
            </a:r>
            <a:r>
              <a:rPr lang="zh-CN" altLang="zh-CN" sz="1200" kern="1200" dirty="0">
                <a:solidFill>
                  <a:schemeClr val="tx1"/>
                </a:solidFill>
                <a:effectLst/>
                <a:latin typeface="+mn-lt"/>
                <a:ea typeface="+mn-ea"/>
                <a:cs typeface="+mn-cs"/>
              </a:rPr>
              <a:t>中关于劳动的箴言、警句和习近平总书记对新时代劳动精神的深刻阐释作为总领，将中华民族热爱劳动的优秀传统与</a:t>
            </a:r>
            <a:r>
              <a:rPr lang="zh-CN" altLang="zh-CN" sz="1200" u="sng" kern="1200" dirty="0">
                <a:solidFill>
                  <a:schemeClr val="tx1"/>
                </a:solidFill>
                <a:effectLst/>
                <a:latin typeface="+mn-lt"/>
                <a:ea typeface="+mn-ea"/>
                <a:cs typeface="+mn-cs"/>
              </a:rPr>
              <a:t>当下社会对劳动的一些偏差认识、错误态度进行对比</a:t>
            </a:r>
            <a:r>
              <a:rPr lang="zh-CN" altLang="zh-CN" sz="1200" kern="1200" dirty="0">
                <a:solidFill>
                  <a:schemeClr val="tx1"/>
                </a:solidFill>
                <a:effectLst/>
                <a:latin typeface="+mn-lt"/>
                <a:ea typeface="+mn-ea"/>
                <a:cs typeface="+mn-cs"/>
              </a:rPr>
              <a:t>，引导青少年学生对这一现象及劳动本身进行深入思考，提高认识，坚定信念，自觉弘扬劳动精神。</a:t>
            </a:r>
            <a:endParaRPr lang="zh-CN" altLang="en-US" dirty="0"/>
          </a:p>
        </p:txBody>
      </p:sp>
      <p:sp>
        <p:nvSpPr>
          <p:cNvPr id="4" name="灯片编号占位符 3"/>
          <p:cNvSpPr>
            <a:spLocks noGrp="1"/>
          </p:cNvSpPr>
          <p:nvPr>
            <p:ph type="sldNum" sz="quarter" idx="10"/>
          </p:nvPr>
        </p:nvSpPr>
        <p:spPr/>
        <p:txBody>
          <a:bodyPr/>
          <a:lstStyle/>
          <a:p>
            <a:fld id="{86B83666-2798-41E7-B6F1-8C1DC7304BC8}"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卷作文</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热爱劳动，从我做起</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材料以</a:t>
            </a:r>
            <a:r>
              <a:rPr lang="zh-CN" altLang="zh-CN" sz="1200" u="sng" kern="1200" dirty="0">
                <a:solidFill>
                  <a:schemeClr val="tx1"/>
                </a:solidFill>
                <a:effectLst/>
                <a:latin typeface="+mn-lt"/>
                <a:ea typeface="+mn-ea"/>
                <a:cs typeface="+mn-cs"/>
              </a:rPr>
              <a:t>中国传统文化</a:t>
            </a:r>
            <a:r>
              <a:rPr lang="zh-CN" altLang="zh-CN" sz="1200" kern="1200" dirty="0">
                <a:solidFill>
                  <a:schemeClr val="tx1"/>
                </a:solidFill>
                <a:effectLst/>
                <a:latin typeface="+mn-lt"/>
                <a:ea typeface="+mn-ea"/>
                <a:cs typeface="+mn-cs"/>
              </a:rPr>
              <a:t>中关于劳动的箴言、警句和习近平总书记对新时代劳动精神的深刻阐释作为总领，将中华民族热爱劳动的优秀传统与</a:t>
            </a:r>
            <a:r>
              <a:rPr lang="zh-CN" altLang="zh-CN" sz="1200" u="sng" kern="1200" dirty="0">
                <a:solidFill>
                  <a:schemeClr val="tx1"/>
                </a:solidFill>
                <a:effectLst/>
                <a:latin typeface="+mn-lt"/>
                <a:ea typeface="+mn-ea"/>
                <a:cs typeface="+mn-cs"/>
              </a:rPr>
              <a:t>当下社会对劳动的一些偏差认识、错误态度进行对比</a:t>
            </a:r>
            <a:r>
              <a:rPr lang="zh-CN" altLang="zh-CN" sz="1200" kern="1200" dirty="0">
                <a:solidFill>
                  <a:schemeClr val="tx1"/>
                </a:solidFill>
                <a:effectLst/>
                <a:latin typeface="+mn-lt"/>
                <a:ea typeface="+mn-ea"/>
                <a:cs typeface="+mn-cs"/>
              </a:rPr>
              <a:t>，引导青少年学生对这一现象及劳动本身进行深入思考，提高认识，坚定信念，自觉弘扬劳动精神。</a:t>
            </a:r>
            <a:endParaRPr lang="zh-CN" altLang="en-US" dirty="0"/>
          </a:p>
        </p:txBody>
      </p:sp>
      <p:sp>
        <p:nvSpPr>
          <p:cNvPr id="4" name="灯片编号占位符 3"/>
          <p:cNvSpPr>
            <a:spLocks noGrp="1"/>
          </p:cNvSpPr>
          <p:nvPr>
            <p:ph type="sldNum" sz="quarter" idx="10"/>
          </p:nvPr>
        </p:nvSpPr>
        <p:spPr/>
        <p:txBody>
          <a:bodyPr/>
          <a:lstStyle/>
          <a:p>
            <a:fld id="{86B83666-2798-41E7-B6F1-8C1DC7304BC8}"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ChangeArrowheads="1" noTextEdit="1"/>
          </p:cNvSpPr>
          <p:nvPr>
            <p:ph type="sldImg" idx="4294967295"/>
          </p:nvPr>
        </p:nvSpPr>
        <p:spPr>
          <a:ln>
            <a:miter lim="800000"/>
          </a:ln>
        </p:spPr>
      </p:sp>
      <p:sp>
        <p:nvSpPr>
          <p:cNvPr id="25603" name="文本占位符 2"/>
          <p:cNvSpPr>
            <a:spLocks noGrp="1" noChangeArrowheads="1"/>
          </p:cNvSpPr>
          <p:nvPr>
            <p:ph type="body" idx="4294967295"/>
          </p:nvPr>
        </p:nvSpPr>
        <p:spPr>
          <a:noFill/>
        </p:spPr>
        <p:txBody>
          <a:bodyPr/>
          <a:lstStyle/>
          <a:p>
            <a:pPr eaLnBrk="1" hangingPunct="1"/>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ChangeArrowheads="1" noTextEdit="1"/>
          </p:cNvSpPr>
          <p:nvPr>
            <p:ph type="sldImg" idx="4294967295"/>
          </p:nvPr>
        </p:nvSpPr>
        <p:spPr>
          <a:ln>
            <a:miter lim="800000"/>
          </a:ln>
        </p:spPr>
      </p:sp>
      <p:sp>
        <p:nvSpPr>
          <p:cNvPr id="25603" name="文本占位符 2"/>
          <p:cNvSpPr>
            <a:spLocks noGrp="1" noChangeArrowheads="1"/>
          </p:cNvSpPr>
          <p:nvPr>
            <p:ph type="body" idx="4294967295"/>
          </p:nvPr>
        </p:nvSpPr>
        <p:spPr>
          <a:noFill/>
        </p:spPr>
        <p:txBody>
          <a:bodyPr/>
          <a:lstStyle/>
          <a:p>
            <a:pPr eaLnBrk="1" hangingPunct="1"/>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卷作文</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热爱劳动，从我做起</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材料以</a:t>
            </a:r>
            <a:r>
              <a:rPr lang="zh-CN" altLang="zh-CN" sz="1200" u="sng" kern="1200" dirty="0">
                <a:solidFill>
                  <a:schemeClr val="tx1"/>
                </a:solidFill>
                <a:effectLst/>
                <a:latin typeface="+mn-lt"/>
                <a:ea typeface="+mn-ea"/>
                <a:cs typeface="+mn-cs"/>
              </a:rPr>
              <a:t>中国传统文化</a:t>
            </a:r>
            <a:r>
              <a:rPr lang="zh-CN" altLang="zh-CN" sz="1200" kern="1200" dirty="0">
                <a:solidFill>
                  <a:schemeClr val="tx1"/>
                </a:solidFill>
                <a:effectLst/>
                <a:latin typeface="+mn-lt"/>
                <a:ea typeface="+mn-ea"/>
                <a:cs typeface="+mn-cs"/>
              </a:rPr>
              <a:t>中关于劳动的箴言、警句和习近平总书记对新时代劳动精神的深刻阐释作为总领，将中华民族热爱劳动的优秀传统与</a:t>
            </a:r>
            <a:r>
              <a:rPr lang="zh-CN" altLang="zh-CN" sz="1200" u="sng" kern="1200" dirty="0">
                <a:solidFill>
                  <a:schemeClr val="tx1"/>
                </a:solidFill>
                <a:effectLst/>
                <a:latin typeface="+mn-lt"/>
                <a:ea typeface="+mn-ea"/>
                <a:cs typeface="+mn-cs"/>
              </a:rPr>
              <a:t>当下社会对劳动的一些偏差认识、错误态度进行对比</a:t>
            </a:r>
            <a:r>
              <a:rPr lang="zh-CN" altLang="zh-CN" sz="1200" kern="1200" dirty="0">
                <a:solidFill>
                  <a:schemeClr val="tx1"/>
                </a:solidFill>
                <a:effectLst/>
                <a:latin typeface="+mn-lt"/>
                <a:ea typeface="+mn-ea"/>
                <a:cs typeface="+mn-cs"/>
              </a:rPr>
              <a:t>，引导青少年学生对这一现象及劳动本身进行深入思考，提高认识，坚定信念，自觉弘扬劳动精神。</a:t>
            </a:r>
            <a:endParaRPr lang="zh-CN" altLang="en-US" dirty="0"/>
          </a:p>
        </p:txBody>
      </p:sp>
      <p:sp>
        <p:nvSpPr>
          <p:cNvPr id="4" name="灯片编号占位符 3"/>
          <p:cNvSpPr>
            <a:spLocks noGrp="1"/>
          </p:cNvSpPr>
          <p:nvPr>
            <p:ph type="sldNum" sz="quarter" idx="10"/>
          </p:nvPr>
        </p:nvSpPr>
        <p:spPr/>
        <p:txBody>
          <a:bodyPr/>
          <a:lstStyle/>
          <a:p>
            <a:fld id="{86B83666-2798-41E7-B6F1-8C1DC7304BC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3.wmf"/><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内容页_3">
    <p:spTree>
      <p:nvGrpSpPr>
        <p:cNvPr id="1" name=""/>
        <p:cNvGrpSpPr/>
        <p:nvPr/>
      </p:nvGrpSpPr>
      <p:grpSpPr>
        <a:xfrm>
          <a:off x="0" y="0"/>
          <a:ext cx="0" cy="0"/>
          <a:chOff x="0" y="0"/>
          <a:chExt cx="0" cy="0"/>
        </a:xfrm>
      </p:grpSpPr>
      <p:cxnSp>
        <p:nvCxnSpPr>
          <p:cNvPr id="2" name="直接连接符 6"/>
          <p:cNvCxnSpPr/>
          <p:nvPr userDrawn="1"/>
        </p:nvCxnSpPr>
        <p:spPr>
          <a:xfrm>
            <a:off x="48577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7"/>
          <p:cNvCxnSpPr/>
          <p:nvPr userDrawn="1"/>
        </p:nvCxnSpPr>
        <p:spPr>
          <a:xfrm>
            <a:off x="97155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8"/>
          <p:cNvCxnSpPr/>
          <p:nvPr userDrawn="1"/>
        </p:nvCxnSpPr>
        <p:spPr>
          <a:xfrm>
            <a:off x="1443038"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9"/>
          <p:cNvCxnSpPr/>
          <p:nvPr userDrawn="1"/>
        </p:nvCxnSpPr>
        <p:spPr>
          <a:xfrm>
            <a:off x="191452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10"/>
          <p:cNvCxnSpPr/>
          <p:nvPr userDrawn="1"/>
        </p:nvCxnSpPr>
        <p:spPr>
          <a:xfrm>
            <a:off x="2386013"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11"/>
          <p:cNvCxnSpPr/>
          <p:nvPr userDrawn="1"/>
        </p:nvCxnSpPr>
        <p:spPr>
          <a:xfrm>
            <a:off x="285750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12"/>
          <p:cNvCxnSpPr/>
          <p:nvPr userDrawn="1"/>
        </p:nvCxnSpPr>
        <p:spPr>
          <a:xfrm>
            <a:off x="334327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13"/>
          <p:cNvCxnSpPr/>
          <p:nvPr userDrawn="1"/>
        </p:nvCxnSpPr>
        <p:spPr>
          <a:xfrm>
            <a:off x="385762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14"/>
          <p:cNvCxnSpPr/>
          <p:nvPr userDrawn="1"/>
        </p:nvCxnSpPr>
        <p:spPr>
          <a:xfrm>
            <a:off x="4357688"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5"/>
          <p:cNvCxnSpPr/>
          <p:nvPr userDrawn="1"/>
        </p:nvCxnSpPr>
        <p:spPr>
          <a:xfrm>
            <a:off x="4843463"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6"/>
          <p:cNvCxnSpPr/>
          <p:nvPr userDrawn="1"/>
        </p:nvCxnSpPr>
        <p:spPr>
          <a:xfrm>
            <a:off x="531495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7"/>
          <p:cNvCxnSpPr/>
          <p:nvPr userDrawn="1"/>
        </p:nvCxnSpPr>
        <p:spPr>
          <a:xfrm>
            <a:off x="5786438"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8"/>
          <p:cNvCxnSpPr/>
          <p:nvPr userDrawn="1"/>
        </p:nvCxnSpPr>
        <p:spPr>
          <a:xfrm>
            <a:off x="625792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9"/>
          <p:cNvCxnSpPr/>
          <p:nvPr userDrawn="1"/>
        </p:nvCxnSpPr>
        <p:spPr>
          <a:xfrm>
            <a:off x="6729413"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20"/>
          <p:cNvCxnSpPr/>
          <p:nvPr userDrawn="1"/>
        </p:nvCxnSpPr>
        <p:spPr>
          <a:xfrm>
            <a:off x="7215188"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21"/>
          <p:cNvCxnSpPr/>
          <p:nvPr userDrawn="1"/>
        </p:nvCxnSpPr>
        <p:spPr>
          <a:xfrm>
            <a:off x="7729538"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22"/>
          <p:cNvCxnSpPr/>
          <p:nvPr userDrawn="1"/>
        </p:nvCxnSpPr>
        <p:spPr>
          <a:xfrm>
            <a:off x="822960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23"/>
          <p:cNvCxnSpPr/>
          <p:nvPr userDrawn="1"/>
        </p:nvCxnSpPr>
        <p:spPr>
          <a:xfrm>
            <a:off x="8701088"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27"/>
          <p:cNvCxnSpPr/>
          <p:nvPr userDrawn="1"/>
        </p:nvCxnSpPr>
        <p:spPr>
          <a:xfrm flipH="1" flipV="1">
            <a:off x="-314325" y="4642248"/>
            <a:ext cx="9601200" cy="1547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31"/>
          <p:cNvCxnSpPr/>
          <p:nvPr userDrawn="1"/>
        </p:nvCxnSpPr>
        <p:spPr>
          <a:xfrm flipH="1" flipV="1">
            <a:off x="-314325" y="4085035"/>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32"/>
          <p:cNvCxnSpPr/>
          <p:nvPr userDrawn="1"/>
        </p:nvCxnSpPr>
        <p:spPr>
          <a:xfrm flipH="1" flipV="1">
            <a:off x="-314325" y="3525441"/>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33"/>
          <p:cNvCxnSpPr/>
          <p:nvPr userDrawn="1"/>
        </p:nvCxnSpPr>
        <p:spPr>
          <a:xfrm flipH="1" flipV="1">
            <a:off x="-314325" y="2980135"/>
            <a:ext cx="9601200" cy="1547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34"/>
          <p:cNvCxnSpPr/>
          <p:nvPr userDrawn="1"/>
        </p:nvCxnSpPr>
        <p:spPr>
          <a:xfrm flipH="1" flipV="1">
            <a:off x="-314325" y="2422922"/>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35"/>
          <p:cNvCxnSpPr/>
          <p:nvPr userDrawn="1"/>
        </p:nvCxnSpPr>
        <p:spPr>
          <a:xfrm flipH="1" flipV="1">
            <a:off x="-314325" y="1863328"/>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36"/>
          <p:cNvCxnSpPr/>
          <p:nvPr userDrawn="1"/>
        </p:nvCxnSpPr>
        <p:spPr>
          <a:xfrm flipH="1" flipV="1">
            <a:off x="-314325" y="1333500"/>
            <a:ext cx="9601200" cy="1547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37"/>
          <p:cNvCxnSpPr/>
          <p:nvPr userDrawn="1"/>
        </p:nvCxnSpPr>
        <p:spPr>
          <a:xfrm flipH="1" flipV="1">
            <a:off x="-314325" y="775097"/>
            <a:ext cx="9601200" cy="1547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38"/>
          <p:cNvCxnSpPr/>
          <p:nvPr userDrawn="1"/>
        </p:nvCxnSpPr>
        <p:spPr>
          <a:xfrm flipH="1" flipV="1">
            <a:off x="-314325" y="215504"/>
            <a:ext cx="9601200" cy="1547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bwMode="auto">
          <a:xfrm>
            <a:off x="7565231" y="4541044"/>
            <a:ext cx="601266" cy="484585"/>
            <a:chOff x="10087532" y="6055345"/>
            <a:chExt cx="800380" cy="645886"/>
          </a:xfrm>
        </p:grpSpPr>
        <p:sp>
          <p:nvSpPr>
            <p:cNvPr id="30" name="椭圆 29"/>
            <p:cNvSpPr/>
            <p:nvPr/>
          </p:nvSpPr>
          <p:spPr>
            <a:xfrm>
              <a:off x="10087532" y="6055345"/>
              <a:ext cx="591172" cy="5919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50"/>
            </a:p>
          </p:txBody>
        </p:sp>
        <p:sp>
          <p:nvSpPr>
            <p:cNvPr id="31" name="椭圆 30"/>
            <p:cNvSpPr/>
            <p:nvPr/>
          </p:nvSpPr>
          <p:spPr>
            <a:xfrm>
              <a:off x="10469496" y="6283865"/>
              <a:ext cx="418416" cy="417366"/>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50"/>
            </a:p>
          </p:txBody>
        </p:sp>
        <p:sp>
          <p:nvSpPr>
            <p:cNvPr id="32" name="文本框 39"/>
            <p:cNvSpPr txBox="1"/>
            <p:nvPr/>
          </p:nvSpPr>
          <p:spPr>
            <a:xfrm>
              <a:off x="10144589" y="6166431"/>
              <a:ext cx="534115" cy="338436"/>
            </a:xfrm>
            <a:prstGeom prst="rect">
              <a:avLst/>
            </a:prstGeom>
            <a:noFill/>
          </p:spPr>
          <p:txBody>
            <a:bodyPr>
              <a:spAutoFit/>
            </a:bodyPr>
            <a:lstStyle/>
            <a:p>
              <a:pPr defTabSz="685800" fontAlgn="auto">
                <a:spcBef>
                  <a:spcPts val="0"/>
                </a:spcBef>
                <a:spcAft>
                  <a:spcPts val="0"/>
                </a:spcAft>
                <a:defRPr/>
              </a:pPr>
              <a:endParaRPr lang="zh-CN" altLang="en-US" sz="1050" dirty="0">
                <a:latin typeface="+mn-lt"/>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8806"/>
            <a:ext cx="3887391"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grpSp>
        <p:nvGrpSpPr>
          <p:cNvPr id="5" name="组合 4"/>
          <p:cNvGrpSpPr/>
          <p:nvPr userDrawn="1"/>
        </p:nvGrpSpPr>
        <p:grpSpPr>
          <a:xfrm>
            <a:off x="0" y="4703438"/>
            <a:ext cx="9144000" cy="522401"/>
            <a:chOff x="-1381190" y="1714466"/>
            <a:chExt cx="12099824" cy="734295"/>
          </a:xfrm>
        </p:grpSpPr>
        <p:pic>
          <p:nvPicPr>
            <p:cNvPr id="6" name="图片 5"/>
            <p:cNvPicPr>
              <a:picLocks noChangeAspect="1"/>
            </p:cNvPicPr>
            <p:nvPr/>
          </p:nvPicPr>
          <p:blipFill>
            <a:blip r:embed="rId2" cstate="print">
              <a:duotone>
                <a:schemeClr val="accent5">
                  <a:shade val="45000"/>
                  <a:satMod val="135000"/>
                </a:schemeClr>
                <a:prstClr val="white"/>
              </a:duotone>
              <a:extLst>
                <a:ext uri="{BEBA8EAE-BF5A-486C-A8C5-ECC9F3942E4B}">
                  <a14:imgProps xmlns:a14="http://schemas.microsoft.com/office/drawing/2010/main">
                    <a14:imgLayer r:embed="rId3">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7" name="Picture 15" descr="华师0923"/>
            <p:cNvPicPr>
              <a:picLocks noChangeAspect="1" noChangeArrowheads="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5" descr="华师0923"/>
            <p:cNvPicPr>
              <a:picLocks noChangeAspect="1" noChangeArrowheads="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1.xml"/><Relationship Id="rId3" Type="http://schemas.openxmlformats.org/officeDocument/2006/relationships/image" Target="../media/image3.wmf"/><Relationship Id="rId2" Type="http://schemas.microsoft.com/office/2007/relationships/hdphoto" Target="../media/image2.wdp"/><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2.xml"/><Relationship Id="rId3" Type="http://schemas.openxmlformats.org/officeDocument/2006/relationships/image" Target="../media/image3.wmf"/><Relationship Id="rId2" Type="http://schemas.microsoft.com/office/2007/relationships/hdphoto" Target="../media/image2.wdp"/><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image" Target="../media/image3.wmf"/><Relationship Id="rId2" Type="http://schemas.microsoft.com/office/2007/relationships/hdphoto" Target="../media/image2.wdp"/><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image" Target="../media/image3.wmf"/><Relationship Id="rId2" Type="http://schemas.microsoft.com/office/2007/relationships/hdphoto" Target="../media/image2.wdp"/><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5.xml"/><Relationship Id="rId3" Type="http://schemas.openxmlformats.org/officeDocument/2006/relationships/image" Target="../media/image3.wmf"/><Relationship Id="rId2" Type="http://schemas.microsoft.com/office/2007/relationships/hdphoto" Target="../media/image2.wdp"/><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tags" Target="../tags/tag6.xml"/><Relationship Id="rId3" Type="http://schemas.openxmlformats.org/officeDocument/2006/relationships/image" Target="../media/image3.wmf"/><Relationship Id="rId2" Type="http://schemas.microsoft.com/office/2007/relationships/hdphoto" Target="../media/image2.wdp"/><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7.xml"/><Relationship Id="rId3" Type="http://schemas.openxmlformats.org/officeDocument/2006/relationships/image" Target="../media/image3.wmf"/><Relationship Id="rId2" Type="http://schemas.microsoft.com/office/2007/relationships/hdphoto" Target="../media/image2.wdp"/><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image" Target="../media/image3.wmf"/><Relationship Id="rId2" Type="http://schemas.microsoft.com/office/2007/relationships/hdphoto" Target="../media/image2.wdp"/><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2.xml"/><Relationship Id="rId5" Type="http://schemas.openxmlformats.org/officeDocument/2006/relationships/image" Target="file:///D:\&#29066;&#29814;\2019&#19987;&#39064;&#31361;&#30772;&#28857;&#28857;&#36890;\&#22270;25.tif" TargetMode="External"/><Relationship Id="rId4" Type="http://schemas.openxmlformats.org/officeDocument/2006/relationships/image" Target="../media/image4.png"/><Relationship Id="rId3" Type="http://schemas.openxmlformats.org/officeDocument/2006/relationships/image" Target="../media/image3.wmf"/><Relationship Id="rId2" Type="http://schemas.microsoft.com/office/2007/relationships/hdphoto" Target="../media/image2.wdp"/><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2.xml"/><Relationship Id="rId5" Type="http://schemas.openxmlformats.org/officeDocument/2006/relationships/image" Target="file:///D:\&#29066;&#29814;\2019&#19987;&#39064;&#31361;&#30772;&#28857;&#28857;&#36890;\&#22270;27.tif" TargetMode="External"/><Relationship Id="rId4" Type="http://schemas.openxmlformats.org/officeDocument/2006/relationships/image" Target="../media/image5.png"/><Relationship Id="rId3" Type="http://schemas.openxmlformats.org/officeDocument/2006/relationships/image" Target="../media/image3.wmf"/><Relationship Id="rId2" Type="http://schemas.microsoft.com/office/2007/relationships/hdphoto" Target="../media/image2.wdp"/><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image" Target="../media/image3.wmf"/><Relationship Id="rId2" Type="http://schemas.microsoft.com/office/2007/relationships/hdphoto" Target="../media/image2.wdp"/><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文本框 1"/>
          <p:cNvSpPr txBox="1"/>
          <p:nvPr/>
        </p:nvSpPr>
        <p:spPr>
          <a:xfrm>
            <a:off x="275590" y="831850"/>
            <a:ext cx="8592185" cy="3484880"/>
          </a:xfrm>
          <a:prstGeom prst="rect">
            <a:avLst/>
          </a:prstGeom>
          <a:noFill/>
        </p:spPr>
        <p:txBody>
          <a:bodyPr wrap="square" lIns="68580" tIns="34290" rIns="68580" bIns="34290" rtlCol="0">
            <a:spAutoFit/>
          </a:bodyPr>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高考作文</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之</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时评作文</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697260"/>
            <a:ext cx="9144000" cy="522401"/>
            <a:chOff x="-1381190" y="1714466"/>
            <a:chExt cx="12099824" cy="734295"/>
          </a:xfrm>
        </p:grpSpPr>
        <p:pic>
          <p:nvPicPr>
            <p:cNvPr id="7" name="图片 6"/>
            <p:cNvPicPr>
              <a:picLocks noChangeAspect="1"/>
            </p:cNvPicPr>
            <p:nvPr/>
          </p:nvPicPr>
          <p:blipFill>
            <a:blip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8"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标题 1"/>
          <p:cNvSpPr txBox="1">
            <a:spLocks noChangeArrowheads="1"/>
          </p:cNvSpPr>
          <p:nvPr/>
        </p:nvSpPr>
        <p:spPr bwMode="auto">
          <a:xfrm>
            <a:off x="102" y="-140590"/>
            <a:ext cx="1624084" cy="48449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numCol="1"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nSpc>
                <a:spcPct val="200000"/>
              </a:lnSpc>
            </a:pPr>
            <a:r>
              <a:rPr lang="zh-CN" altLang="en-US" sz="1200" b="1" dirty="0"/>
              <a:t>时评作文的审题立意</a:t>
            </a:r>
            <a:endParaRPr lang="en-US" altLang="zh-CN" sz="1200" b="1" dirty="0"/>
          </a:p>
        </p:txBody>
      </p:sp>
      <p:graphicFrame>
        <p:nvGraphicFramePr>
          <p:cNvPr id="3" name="表格 2"/>
          <p:cNvGraphicFramePr>
            <a:graphicFrameLocks noGrp="1"/>
          </p:cNvGraphicFramePr>
          <p:nvPr>
            <p:custDataLst>
              <p:tags r:id="rId4"/>
            </p:custDataLst>
          </p:nvPr>
        </p:nvGraphicFramePr>
        <p:xfrm>
          <a:off x="214630" y="344170"/>
          <a:ext cx="8731885" cy="4799330"/>
        </p:xfrm>
        <a:graphic>
          <a:graphicData uri="http://schemas.openxmlformats.org/drawingml/2006/table">
            <a:tbl>
              <a:tblPr firstRow="1" bandRow="1">
                <a:tableStyleId>{5C22544A-7EE6-4342-B048-85BDC9FD1C3A}</a:tableStyleId>
              </a:tblPr>
              <a:tblGrid>
                <a:gridCol w="6372860"/>
                <a:gridCol w="2359025"/>
              </a:tblGrid>
              <a:tr h="325120">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方法</a:t>
                      </a:r>
                      <a:r>
                        <a:rPr lang="en-US" altLang="zh-CN" sz="1400" b="1" dirty="0">
                          <a:latin typeface="微软雅黑" panose="020B0503020204020204" pitchFamily="34" charset="-122"/>
                          <a:ea typeface="微软雅黑" panose="020B0503020204020204" pitchFamily="34" charset="-122"/>
                        </a:rPr>
                        <a:t>1</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透视式</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解读，“由表及里</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立意</a:t>
                      </a:r>
                      <a:endParaRPr lang="zh-CN" altLang="zh-CN" sz="1400" dirty="0">
                        <a:latin typeface="微软雅黑" panose="020B0503020204020204" pitchFamily="34" charset="-122"/>
                        <a:ea typeface="微软雅黑" panose="020B0503020204020204" pitchFamily="34" charset="-122"/>
                      </a:endParaRPr>
                    </a:p>
                  </a:txBody>
                  <a:tcPr anchor="ctr"/>
                </a:tc>
                <a:tc hMerge="1">
                  <a:tcPr/>
                </a:tc>
              </a:tr>
              <a:tr h="2011680">
                <a:tc rowSpan="2">
                  <a:txBody>
                    <a:bodyPr/>
                    <a:lstStyle/>
                    <a:p>
                      <a:pPr>
                        <a:lnSpc>
                          <a:spcPct val="200000"/>
                        </a:lnSpc>
                      </a:pPr>
                      <a:r>
                        <a:rPr lang="en-US" altLang="zh-CN" sz="1200" b="1" dirty="0">
                          <a:latin typeface="微软雅黑" panose="020B0503020204020204" pitchFamily="34" charset="-122"/>
                          <a:ea typeface="微软雅黑" panose="020B0503020204020204" pitchFamily="34" charset="-122"/>
                        </a:rPr>
                        <a:t>[</a:t>
                      </a:r>
                      <a:r>
                        <a:rPr lang="zh-CN" altLang="zh-CN" sz="1200" b="1" dirty="0">
                          <a:latin typeface="微软雅黑" panose="020B0503020204020204" pitchFamily="34" charset="-122"/>
                          <a:ea typeface="微软雅黑" panose="020B0503020204020204" pitchFamily="34" charset="-122"/>
                        </a:rPr>
                        <a:t>训练</a:t>
                      </a:r>
                      <a:r>
                        <a:rPr lang="en-US" altLang="zh-CN" sz="1200" b="1" dirty="0">
                          <a:latin typeface="微软雅黑" panose="020B0503020204020204" pitchFamily="34" charset="-122"/>
                          <a:ea typeface="微软雅黑" panose="020B0503020204020204" pitchFamily="34" charset="-122"/>
                        </a:rPr>
                        <a:t>1]  </a:t>
                      </a:r>
                      <a:r>
                        <a:rPr lang="zh-CN" altLang="zh-CN" sz="1200" b="1" dirty="0">
                          <a:latin typeface="微软雅黑" panose="020B0503020204020204" pitchFamily="34" charset="-122"/>
                          <a:ea typeface="微软雅黑" panose="020B0503020204020204" pitchFamily="34" charset="-122"/>
                        </a:rPr>
                        <a:t>阅读下面的材料，根据要求写作。</a:t>
                      </a:r>
                      <a:endParaRPr lang="zh-CN" altLang="zh-CN" sz="1200" b="1" dirty="0">
                        <a:latin typeface="微软雅黑" panose="020B0503020204020204" pitchFamily="34" charset="-122"/>
                        <a:ea typeface="微软雅黑" panose="020B0503020204020204" pitchFamily="34" charset="-122"/>
                      </a:endParaRPr>
                    </a:p>
                    <a:p>
                      <a:pPr>
                        <a:lnSpc>
                          <a:spcPct val="200000"/>
                        </a:lnSpc>
                      </a:pPr>
                      <a:r>
                        <a:rPr lang="en-US" altLang="zh-CN" sz="1200" b="1" dirty="0">
                          <a:latin typeface="楷体" panose="02010609060101010101" pitchFamily="49" charset="-122"/>
                          <a:ea typeface="楷体" panose="02010609060101010101" pitchFamily="49" charset="-122"/>
                        </a:rPr>
                        <a:t>    </a:t>
                      </a:r>
                      <a:r>
                        <a:rPr lang="zh-CN" altLang="zh-CN" sz="1200" b="1" dirty="0">
                          <a:latin typeface="楷体" panose="02010609060101010101" pitchFamily="49" charset="-122"/>
                          <a:ea typeface="楷体" panose="02010609060101010101" pitchFamily="49" charset="-122"/>
                        </a:rPr>
                        <a:t>一个为祖国海疆装上</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千里眼</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，一个潜心铸造</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地下钢铁长城</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。刘永坦和钱七虎，国之重器的两位</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大工匠</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，一同成为</a:t>
                      </a:r>
                      <a:r>
                        <a:rPr lang="en-US" altLang="zh-CN" sz="1200" b="1" dirty="0">
                          <a:latin typeface="楷体" panose="02010609060101010101" pitchFamily="49" charset="-122"/>
                          <a:ea typeface="楷体" panose="02010609060101010101" pitchFamily="49" charset="-122"/>
                        </a:rPr>
                        <a:t>2018</a:t>
                      </a:r>
                      <a:r>
                        <a:rPr lang="zh-CN" altLang="zh-CN" sz="1200" b="1" dirty="0">
                          <a:latin typeface="楷体" panose="02010609060101010101" pitchFamily="49" charset="-122"/>
                          <a:ea typeface="楷体" panose="02010609060101010101" pitchFamily="49" charset="-122"/>
                        </a:rPr>
                        <a:t>年度国家最高科学技术奖得主。大会现场全体起立对两位最高奖获得者鼓掌、致敬；最高奖获得者在主席台就座并为其他奖项获得者颁奖。而在获奖之前，民众对刘永坦和钱七虎两人几乎一无所知。</a:t>
                      </a:r>
                      <a:endParaRPr lang="zh-CN" altLang="zh-CN" sz="1200" b="1" dirty="0">
                        <a:latin typeface="楷体" panose="02010609060101010101" pitchFamily="49" charset="-122"/>
                        <a:ea typeface="楷体" panose="02010609060101010101" pitchFamily="49" charset="-122"/>
                      </a:endParaRPr>
                    </a:p>
                    <a:p>
                      <a:pPr>
                        <a:lnSpc>
                          <a:spcPct val="200000"/>
                        </a:lnSpc>
                      </a:pPr>
                      <a:r>
                        <a:rPr lang="en-US" altLang="zh-CN" sz="1200" b="1" dirty="0">
                          <a:latin typeface="楷体" panose="02010609060101010101" pitchFamily="49" charset="-122"/>
                          <a:ea typeface="楷体" panose="02010609060101010101" pitchFamily="49" charset="-122"/>
                        </a:rPr>
                        <a:t>    </a:t>
                      </a:r>
                      <a:r>
                        <a:rPr lang="zh-CN" altLang="zh-CN" sz="1200" b="1" dirty="0">
                          <a:latin typeface="楷体" panose="02010609060101010101" pitchFamily="49" charset="-122"/>
                          <a:ea typeface="楷体" panose="02010609060101010101" pitchFamily="49" charset="-122"/>
                        </a:rPr>
                        <a:t>从钱学森、邓稼先，到袁隆平、金怡濂、程开甲等历届国家最高科学技术奖得主，中华民族走向伟大复兴的征程中，每一件大国重器、每一项重大创新的背后，无不凝聚着一代代杰出科学家的心血智慧。</a:t>
                      </a:r>
                      <a:endParaRPr lang="zh-CN" altLang="zh-CN" sz="1200" b="1" dirty="0">
                        <a:latin typeface="楷体" panose="02010609060101010101" pitchFamily="49" charset="-122"/>
                        <a:ea typeface="楷体" panose="02010609060101010101" pitchFamily="49" charset="-122"/>
                      </a:endParaRPr>
                    </a:p>
                    <a:p>
                      <a:pPr>
                        <a:lnSpc>
                          <a:spcPct val="200000"/>
                        </a:lnSpc>
                      </a:pPr>
                      <a:r>
                        <a:rPr lang="en-US" altLang="zh-CN" sz="1200" b="1" dirty="0">
                          <a:latin typeface="微软雅黑" panose="020B0503020204020204" pitchFamily="34" charset="-122"/>
                          <a:ea typeface="微软雅黑" panose="020B0503020204020204" pitchFamily="34" charset="-122"/>
                        </a:rPr>
                        <a:t>       </a:t>
                      </a:r>
                      <a:r>
                        <a:rPr lang="zh-CN" altLang="zh-CN" sz="1200" b="1" dirty="0">
                          <a:latin typeface="微软雅黑" panose="020B0503020204020204" pitchFamily="34" charset="-122"/>
                          <a:ea typeface="微软雅黑" panose="020B0503020204020204" pitchFamily="34" charset="-122"/>
                        </a:rPr>
                        <a:t>读了上述材料，你有什么感想？请写一篇文章，要求选好角度，确定立意，明确文体，自拟标题；不要套作，不得抄袭；不少于</a:t>
                      </a:r>
                      <a:r>
                        <a:rPr lang="en-US" altLang="zh-CN" sz="1200" b="1" dirty="0">
                          <a:latin typeface="微软雅黑" panose="020B0503020204020204" pitchFamily="34" charset="-122"/>
                          <a:ea typeface="微软雅黑" panose="020B0503020204020204" pitchFamily="34" charset="-122"/>
                        </a:rPr>
                        <a:t>800</a:t>
                      </a:r>
                      <a:r>
                        <a:rPr lang="zh-CN" altLang="zh-CN" sz="1200" b="1" dirty="0">
                          <a:latin typeface="微软雅黑" panose="020B0503020204020204" pitchFamily="34" charset="-122"/>
                          <a:ea typeface="微软雅黑" panose="020B0503020204020204" pitchFamily="34" charset="-122"/>
                        </a:rPr>
                        <a:t>字。</a:t>
                      </a:r>
                      <a:endParaRPr lang="zh-CN" altLang="zh-CN" sz="1200" b="1" dirty="0">
                        <a:latin typeface="微软雅黑" panose="020B0503020204020204" pitchFamily="34" charset="-122"/>
                        <a:ea typeface="微软雅黑" panose="020B0503020204020204" pitchFamily="34" charset="-122"/>
                      </a:endParaRPr>
                    </a:p>
                  </a:txBody>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1200" b="1" dirty="0">
                          <a:latin typeface="微软雅黑" panose="020B0503020204020204" pitchFamily="34" charset="-122"/>
                          <a:ea typeface="微软雅黑" panose="020B0503020204020204" pitchFamily="34" charset="-122"/>
                        </a:rPr>
                        <a:t>[</a:t>
                      </a:r>
                      <a:r>
                        <a:rPr lang="zh-CN" altLang="zh-CN" sz="1200" b="1" dirty="0">
                          <a:latin typeface="微软雅黑" panose="020B0503020204020204" pitchFamily="34" charset="-122"/>
                          <a:ea typeface="微软雅黑" panose="020B0503020204020204" pitchFamily="34" charset="-122"/>
                        </a:rPr>
                        <a:t>解读</a:t>
                      </a:r>
                      <a:r>
                        <a:rPr lang="en-US" altLang="zh-CN" sz="1200" b="1" dirty="0">
                          <a:latin typeface="微软雅黑" panose="020B0503020204020204" pitchFamily="34" charset="-122"/>
                          <a:ea typeface="微软雅黑" panose="020B0503020204020204" pitchFamily="34"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表</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是什么？</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里</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是什么？</a:t>
                      </a:r>
                      <a:endParaRPr lang="zh-CN" altLang="en-US" sz="1600" b="1" dirty="0">
                        <a:solidFill>
                          <a:srgbClr val="FF0000"/>
                        </a:solidFill>
                        <a:latin typeface="仿宋" panose="02010609060101010101" pitchFamily="49" charset="-122"/>
                        <a:ea typeface="仿宋" panose="02010609060101010101" pitchFamily="49" charset="-122"/>
                      </a:endParaRPr>
                    </a:p>
                  </a:txBody>
                  <a:tcPr>
                    <a:solidFill>
                      <a:schemeClr val="accent1">
                        <a:tint val="40000"/>
                        <a:alpha val="79000"/>
                      </a:schemeClr>
                    </a:solidFill>
                  </a:tcPr>
                </a:tc>
              </a:tr>
              <a:tr h="2462530">
                <a:tc vMerge="1">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1200" b="1" dirty="0">
                          <a:latin typeface="微软雅黑" panose="020B0503020204020204" pitchFamily="34" charset="-122"/>
                          <a:ea typeface="微软雅黑" panose="020B0503020204020204" pitchFamily="34" charset="-122"/>
                        </a:rPr>
                        <a:t>[</a:t>
                      </a:r>
                      <a:r>
                        <a:rPr lang="zh-CN" altLang="zh-CN" sz="1200" b="1" dirty="0">
                          <a:latin typeface="微软雅黑" panose="020B0503020204020204" pitchFamily="34" charset="-122"/>
                          <a:ea typeface="微软雅黑" panose="020B0503020204020204" pitchFamily="34" charset="-122"/>
                        </a:rPr>
                        <a:t>立意</a:t>
                      </a:r>
                      <a:r>
                        <a:rPr lang="en-US" altLang="zh-CN" sz="1200" b="1" dirty="0">
                          <a:latin typeface="微软雅黑" panose="020B0503020204020204" pitchFamily="34" charset="-122"/>
                          <a:ea typeface="微软雅黑" panose="020B0503020204020204" pitchFamily="34" charset="-122"/>
                        </a:rPr>
                        <a:t>]</a:t>
                      </a:r>
                      <a:endParaRPr lang="en-US" altLang="zh-CN" sz="1200" b="1" kern="1200" dirty="0">
                        <a:solidFill>
                          <a:schemeClr val="dk1"/>
                        </a:solidFill>
                        <a:latin typeface="微软雅黑" panose="020B0503020204020204" pitchFamily="34" charset="-122"/>
                        <a:ea typeface="微软雅黑" panose="020B0503020204020204" pitchFamily="34" charset="-122"/>
                        <a:cs typeface="+mn-cs"/>
                      </a:endParaRPr>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697260"/>
            <a:ext cx="9144000" cy="522401"/>
            <a:chOff x="-1381190" y="1714466"/>
            <a:chExt cx="12099824" cy="734295"/>
          </a:xfrm>
        </p:grpSpPr>
        <p:pic>
          <p:nvPicPr>
            <p:cNvPr id="7" name="图片 6"/>
            <p:cNvPicPr>
              <a:picLocks noChangeAspect="1"/>
            </p:cNvPicPr>
            <p:nvPr/>
          </p:nvPicPr>
          <p:blipFill>
            <a:blip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8"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标题 1"/>
          <p:cNvSpPr txBox="1">
            <a:spLocks noChangeArrowheads="1"/>
          </p:cNvSpPr>
          <p:nvPr/>
        </p:nvSpPr>
        <p:spPr bwMode="auto">
          <a:xfrm>
            <a:off x="102" y="-255"/>
            <a:ext cx="1624084" cy="48449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numCol="1"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nSpc>
                <a:spcPct val="200000"/>
              </a:lnSpc>
            </a:pPr>
            <a:r>
              <a:rPr lang="zh-CN" altLang="en-US" sz="1200" b="1" dirty="0"/>
              <a:t>时评作文的审题立意</a:t>
            </a:r>
            <a:endParaRPr lang="en-US" altLang="zh-CN" sz="1200" b="1" dirty="0"/>
          </a:p>
        </p:txBody>
      </p:sp>
      <p:graphicFrame>
        <p:nvGraphicFramePr>
          <p:cNvPr id="3" name="表格 2"/>
          <p:cNvGraphicFramePr>
            <a:graphicFrameLocks noGrp="1"/>
          </p:cNvGraphicFramePr>
          <p:nvPr>
            <p:custDataLst>
              <p:tags r:id="rId4"/>
            </p:custDataLst>
          </p:nvPr>
        </p:nvGraphicFramePr>
        <p:xfrm>
          <a:off x="-635" y="483870"/>
          <a:ext cx="9145270" cy="4658995"/>
        </p:xfrm>
        <a:graphic>
          <a:graphicData uri="http://schemas.openxmlformats.org/drawingml/2006/table">
            <a:tbl>
              <a:tblPr firstRow="1" bandRow="1">
                <a:tableStyleId>{5C22544A-7EE6-4342-B048-85BDC9FD1C3A}</a:tableStyleId>
              </a:tblPr>
              <a:tblGrid>
                <a:gridCol w="4572635"/>
                <a:gridCol w="4572635"/>
              </a:tblGrid>
              <a:tr h="486410">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1200" b="1" dirty="0">
                          <a:latin typeface="微软雅黑" panose="020B0503020204020204" pitchFamily="34" charset="-122"/>
                          <a:ea typeface="微软雅黑" panose="020B0503020204020204" pitchFamily="34" charset="-122"/>
                        </a:rPr>
                        <a:t>[</a:t>
                      </a:r>
                      <a:r>
                        <a:rPr lang="zh-CN" altLang="zh-CN" sz="1200" b="1" dirty="0">
                          <a:latin typeface="微软雅黑" panose="020B0503020204020204" pitchFamily="34" charset="-122"/>
                          <a:ea typeface="微软雅黑" panose="020B0503020204020204" pitchFamily="34" charset="-122"/>
                        </a:rPr>
                        <a:t>方法</a:t>
                      </a:r>
                      <a:r>
                        <a:rPr lang="en-US" altLang="zh-CN" sz="1200" b="1" dirty="0">
                          <a:latin typeface="微软雅黑" panose="020B0503020204020204" pitchFamily="34" charset="-122"/>
                          <a:ea typeface="微软雅黑" panose="020B0503020204020204" pitchFamily="34" charset="-122"/>
                        </a:rPr>
                        <a:t>1]</a:t>
                      </a:r>
                      <a:r>
                        <a:rPr lang="zh-CN" altLang="zh-CN" sz="1200" b="1" dirty="0">
                          <a:latin typeface="微软雅黑" panose="020B0503020204020204" pitchFamily="34" charset="-122"/>
                          <a:ea typeface="微软雅黑" panose="020B0503020204020204" pitchFamily="34" charset="-122"/>
                        </a:rPr>
                        <a:t>　</a:t>
                      </a:r>
                      <a:r>
                        <a:rPr lang="en-US" altLang="zh-CN" sz="1200" b="1" dirty="0">
                          <a:latin typeface="微软雅黑" panose="020B0503020204020204" pitchFamily="34" charset="-122"/>
                          <a:ea typeface="微软雅黑" panose="020B0503020204020204" pitchFamily="34" charset="-122"/>
                        </a:rPr>
                        <a:t>“</a:t>
                      </a:r>
                      <a:r>
                        <a:rPr lang="zh-CN" altLang="zh-CN" sz="1200" b="1" dirty="0">
                          <a:latin typeface="微软雅黑" panose="020B0503020204020204" pitchFamily="34" charset="-122"/>
                          <a:ea typeface="微软雅黑" panose="020B0503020204020204" pitchFamily="34" charset="-122"/>
                        </a:rPr>
                        <a:t>透视式</a:t>
                      </a:r>
                      <a:r>
                        <a:rPr lang="en-US" altLang="zh-CN" sz="1200" b="1" dirty="0">
                          <a:latin typeface="微软雅黑" panose="020B0503020204020204" pitchFamily="34" charset="-122"/>
                          <a:ea typeface="微软雅黑" panose="020B0503020204020204" pitchFamily="34" charset="-122"/>
                        </a:rPr>
                        <a:t>”</a:t>
                      </a:r>
                      <a:r>
                        <a:rPr lang="zh-CN" altLang="zh-CN" sz="1200" b="1" dirty="0">
                          <a:latin typeface="微软雅黑" panose="020B0503020204020204" pitchFamily="34" charset="-122"/>
                          <a:ea typeface="微软雅黑" panose="020B0503020204020204" pitchFamily="34" charset="-122"/>
                        </a:rPr>
                        <a:t>解读，“由表及里</a:t>
                      </a:r>
                      <a:r>
                        <a:rPr lang="en-US" altLang="zh-CN" sz="1200" b="1" dirty="0">
                          <a:latin typeface="微软雅黑" panose="020B0503020204020204" pitchFamily="34" charset="-122"/>
                          <a:ea typeface="微软雅黑" panose="020B0503020204020204" pitchFamily="34" charset="-122"/>
                        </a:rPr>
                        <a:t>”</a:t>
                      </a:r>
                      <a:r>
                        <a:rPr lang="zh-CN" altLang="zh-CN" sz="1200" b="1" dirty="0">
                          <a:latin typeface="微软雅黑" panose="020B0503020204020204" pitchFamily="34" charset="-122"/>
                          <a:ea typeface="微软雅黑" panose="020B0503020204020204" pitchFamily="34" charset="-122"/>
                        </a:rPr>
                        <a:t>立意</a:t>
                      </a:r>
                      <a:endParaRPr lang="zh-CN" altLang="zh-CN" sz="1200" b="1" dirty="0">
                        <a:latin typeface="微软雅黑" panose="020B0503020204020204" pitchFamily="34" charset="-122"/>
                        <a:ea typeface="微软雅黑" panose="020B0503020204020204" pitchFamily="34" charset="-122"/>
                      </a:endParaRPr>
                    </a:p>
                  </a:txBody>
                  <a:tcPr anchor="ctr"/>
                </a:tc>
                <a:tc hMerge="1">
                  <a:tcPr/>
                </a:tc>
              </a:tr>
              <a:tr h="2999740">
                <a:tc rowSpan="2">
                  <a:txBody>
                    <a:bodyPr/>
                    <a:lstStyle/>
                    <a:p>
                      <a:pPr>
                        <a:lnSpc>
                          <a:spcPct val="200000"/>
                        </a:lnSpc>
                      </a:pPr>
                      <a:r>
                        <a:rPr lang="en-US" altLang="zh-CN" sz="1000" b="1" dirty="0">
                          <a:latin typeface="微软雅黑" panose="020B0503020204020204" pitchFamily="34" charset="-122"/>
                          <a:ea typeface="微软雅黑" panose="020B0503020204020204" pitchFamily="34" charset="-122"/>
                        </a:rPr>
                        <a:t>[</a:t>
                      </a:r>
                      <a:r>
                        <a:rPr lang="zh-CN" altLang="zh-CN" sz="1000" b="1" dirty="0">
                          <a:latin typeface="微软雅黑" panose="020B0503020204020204" pitchFamily="34" charset="-122"/>
                          <a:ea typeface="微软雅黑" panose="020B0503020204020204" pitchFamily="34" charset="-122"/>
                        </a:rPr>
                        <a:t>训练</a:t>
                      </a:r>
                      <a:r>
                        <a:rPr lang="en-US" altLang="zh-CN" sz="1000" b="1" dirty="0">
                          <a:latin typeface="微软雅黑" panose="020B0503020204020204" pitchFamily="34" charset="-122"/>
                          <a:ea typeface="微软雅黑" panose="020B0503020204020204" pitchFamily="34" charset="-122"/>
                        </a:rPr>
                        <a:t>1]  </a:t>
                      </a:r>
                      <a:r>
                        <a:rPr lang="zh-CN" altLang="zh-CN" sz="1000" b="1" dirty="0">
                          <a:latin typeface="微软雅黑" panose="020B0503020204020204" pitchFamily="34" charset="-122"/>
                          <a:ea typeface="微软雅黑" panose="020B0503020204020204" pitchFamily="34" charset="-122"/>
                        </a:rPr>
                        <a:t>阅读下面的材料，根据要求写作。</a:t>
                      </a:r>
                      <a:endParaRPr lang="zh-CN" altLang="zh-CN" sz="1000" b="1" dirty="0">
                        <a:latin typeface="微软雅黑" panose="020B0503020204020204" pitchFamily="34" charset="-122"/>
                        <a:ea typeface="微软雅黑" panose="020B0503020204020204" pitchFamily="34" charset="-122"/>
                      </a:endParaRPr>
                    </a:p>
                    <a:p>
                      <a:pPr>
                        <a:lnSpc>
                          <a:spcPct val="200000"/>
                        </a:lnSpc>
                      </a:pPr>
                      <a:r>
                        <a:rPr lang="en-US" altLang="zh-CN" sz="1000" b="1" dirty="0">
                          <a:latin typeface="楷体" panose="02010609060101010101" pitchFamily="49" charset="-122"/>
                          <a:ea typeface="楷体" panose="02010609060101010101" pitchFamily="49" charset="-122"/>
                        </a:rPr>
                        <a:t>    </a:t>
                      </a:r>
                      <a:r>
                        <a:rPr lang="zh-CN" altLang="zh-CN" sz="1000" b="1" dirty="0">
                          <a:latin typeface="楷体" panose="02010609060101010101" pitchFamily="49" charset="-122"/>
                          <a:ea typeface="楷体" panose="02010609060101010101" pitchFamily="49" charset="-122"/>
                        </a:rPr>
                        <a:t>一个为祖国海疆装上</a:t>
                      </a:r>
                      <a:r>
                        <a:rPr lang="en-US" altLang="zh-CN" sz="1000" b="1" dirty="0">
                          <a:latin typeface="楷体" panose="02010609060101010101" pitchFamily="49" charset="-122"/>
                          <a:ea typeface="楷体" panose="02010609060101010101" pitchFamily="49" charset="-122"/>
                        </a:rPr>
                        <a:t>“</a:t>
                      </a:r>
                      <a:r>
                        <a:rPr lang="zh-CN" altLang="zh-CN" sz="1000" b="1" dirty="0">
                          <a:latin typeface="楷体" panose="02010609060101010101" pitchFamily="49" charset="-122"/>
                          <a:ea typeface="楷体" panose="02010609060101010101" pitchFamily="49" charset="-122"/>
                        </a:rPr>
                        <a:t>千里眼</a:t>
                      </a:r>
                      <a:r>
                        <a:rPr lang="en-US" altLang="zh-CN" sz="1000" b="1" dirty="0">
                          <a:latin typeface="楷体" panose="02010609060101010101" pitchFamily="49" charset="-122"/>
                          <a:ea typeface="楷体" panose="02010609060101010101" pitchFamily="49" charset="-122"/>
                        </a:rPr>
                        <a:t>”</a:t>
                      </a:r>
                      <a:r>
                        <a:rPr lang="zh-CN" altLang="zh-CN" sz="1000" b="1" dirty="0">
                          <a:latin typeface="楷体" panose="02010609060101010101" pitchFamily="49" charset="-122"/>
                          <a:ea typeface="楷体" panose="02010609060101010101" pitchFamily="49" charset="-122"/>
                        </a:rPr>
                        <a:t>，一个潜心铸造</a:t>
                      </a:r>
                      <a:r>
                        <a:rPr lang="en-US" altLang="zh-CN" sz="1000" b="1" dirty="0">
                          <a:latin typeface="楷体" panose="02010609060101010101" pitchFamily="49" charset="-122"/>
                          <a:ea typeface="楷体" panose="02010609060101010101" pitchFamily="49" charset="-122"/>
                        </a:rPr>
                        <a:t>“</a:t>
                      </a:r>
                      <a:r>
                        <a:rPr lang="zh-CN" altLang="zh-CN" sz="1000" b="1" dirty="0">
                          <a:latin typeface="楷体" panose="02010609060101010101" pitchFamily="49" charset="-122"/>
                          <a:ea typeface="楷体" panose="02010609060101010101" pitchFamily="49" charset="-122"/>
                        </a:rPr>
                        <a:t>地下钢铁长城</a:t>
                      </a:r>
                      <a:r>
                        <a:rPr lang="en-US" altLang="zh-CN" sz="1000" b="1" dirty="0">
                          <a:latin typeface="楷体" panose="02010609060101010101" pitchFamily="49" charset="-122"/>
                          <a:ea typeface="楷体" panose="02010609060101010101" pitchFamily="49" charset="-122"/>
                        </a:rPr>
                        <a:t>”</a:t>
                      </a:r>
                      <a:r>
                        <a:rPr lang="zh-CN" altLang="zh-CN" sz="1000" b="1" dirty="0">
                          <a:latin typeface="楷体" panose="02010609060101010101" pitchFamily="49" charset="-122"/>
                          <a:ea typeface="楷体" panose="02010609060101010101" pitchFamily="49" charset="-122"/>
                        </a:rPr>
                        <a:t>。刘永坦和钱七虎，国之重器的两位</a:t>
                      </a:r>
                      <a:r>
                        <a:rPr lang="en-US" altLang="zh-CN" sz="1000" b="1" dirty="0">
                          <a:latin typeface="楷体" panose="02010609060101010101" pitchFamily="49" charset="-122"/>
                          <a:ea typeface="楷体" panose="02010609060101010101" pitchFamily="49" charset="-122"/>
                        </a:rPr>
                        <a:t>“</a:t>
                      </a:r>
                      <a:r>
                        <a:rPr lang="zh-CN" altLang="zh-CN" sz="1000" b="1" dirty="0">
                          <a:latin typeface="楷体" panose="02010609060101010101" pitchFamily="49" charset="-122"/>
                          <a:ea typeface="楷体" panose="02010609060101010101" pitchFamily="49" charset="-122"/>
                        </a:rPr>
                        <a:t>大工匠</a:t>
                      </a:r>
                      <a:r>
                        <a:rPr lang="en-US" altLang="zh-CN" sz="1000" b="1" dirty="0">
                          <a:latin typeface="楷体" panose="02010609060101010101" pitchFamily="49" charset="-122"/>
                          <a:ea typeface="楷体" panose="02010609060101010101" pitchFamily="49" charset="-122"/>
                        </a:rPr>
                        <a:t>”</a:t>
                      </a:r>
                      <a:r>
                        <a:rPr lang="zh-CN" altLang="zh-CN" sz="1000" b="1" dirty="0">
                          <a:latin typeface="楷体" panose="02010609060101010101" pitchFamily="49" charset="-122"/>
                          <a:ea typeface="楷体" panose="02010609060101010101" pitchFamily="49" charset="-122"/>
                        </a:rPr>
                        <a:t>，一同成为</a:t>
                      </a:r>
                      <a:r>
                        <a:rPr lang="en-US" altLang="zh-CN" sz="1000" b="1" dirty="0">
                          <a:latin typeface="楷体" panose="02010609060101010101" pitchFamily="49" charset="-122"/>
                          <a:ea typeface="楷体" panose="02010609060101010101" pitchFamily="49" charset="-122"/>
                        </a:rPr>
                        <a:t>2018</a:t>
                      </a:r>
                      <a:r>
                        <a:rPr lang="zh-CN" altLang="zh-CN" sz="1000" b="1" dirty="0">
                          <a:latin typeface="楷体" panose="02010609060101010101" pitchFamily="49" charset="-122"/>
                          <a:ea typeface="楷体" panose="02010609060101010101" pitchFamily="49" charset="-122"/>
                        </a:rPr>
                        <a:t>年度国家最高科学技术奖得主。大会现场全体起立对两位最高奖获得者鼓掌、致敬；最高奖获得者在主席台就座并为其他奖项获得者颁奖。而在获奖之前，民众对刘永坦和钱七虎两人几乎一无所知。</a:t>
                      </a:r>
                      <a:endParaRPr lang="zh-CN" altLang="zh-CN" sz="1000" b="1" dirty="0">
                        <a:latin typeface="楷体" panose="02010609060101010101" pitchFamily="49" charset="-122"/>
                        <a:ea typeface="楷体" panose="02010609060101010101" pitchFamily="49" charset="-122"/>
                      </a:endParaRPr>
                    </a:p>
                    <a:p>
                      <a:pPr>
                        <a:lnSpc>
                          <a:spcPct val="200000"/>
                        </a:lnSpc>
                      </a:pPr>
                      <a:r>
                        <a:rPr lang="en-US" altLang="zh-CN" sz="1000" b="1" dirty="0">
                          <a:latin typeface="楷体" panose="02010609060101010101" pitchFamily="49" charset="-122"/>
                          <a:ea typeface="楷体" panose="02010609060101010101" pitchFamily="49" charset="-122"/>
                        </a:rPr>
                        <a:t>    </a:t>
                      </a:r>
                      <a:r>
                        <a:rPr lang="zh-CN" altLang="zh-CN" sz="1000" b="1" dirty="0">
                          <a:latin typeface="楷体" panose="02010609060101010101" pitchFamily="49" charset="-122"/>
                          <a:ea typeface="楷体" panose="02010609060101010101" pitchFamily="49" charset="-122"/>
                        </a:rPr>
                        <a:t>从钱学森、邓稼先，到袁隆平、金怡濂、程开甲等历届国家最高科学技术奖得主，中华民族走向伟大复兴的征程中，每一件大国重器、每一项重大创新的背后，无不凝聚着一代代杰出科学家的心血智慧。</a:t>
                      </a:r>
                      <a:endParaRPr lang="zh-CN" altLang="zh-CN" sz="1000" b="1" dirty="0">
                        <a:latin typeface="楷体" panose="02010609060101010101" pitchFamily="49" charset="-122"/>
                        <a:ea typeface="楷体" panose="02010609060101010101" pitchFamily="49" charset="-122"/>
                      </a:endParaRPr>
                    </a:p>
                    <a:p>
                      <a:pPr>
                        <a:lnSpc>
                          <a:spcPct val="200000"/>
                        </a:lnSpc>
                      </a:pPr>
                      <a:r>
                        <a:rPr lang="en-US" altLang="zh-CN" sz="1000" b="1" dirty="0">
                          <a:latin typeface="微软雅黑" panose="020B0503020204020204" pitchFamily="34" charset="-122"/>
                          <a:ea typeface="微软雅黑" panose="020B0503020204020204" pitchFamily="34" charset="-122"/>
                        </a:rPr>
                        <a:t>       </a:t>
                      </a:r>
                      <a:r>
                        <a:rPr lang="zh-CN" altLang="zh-CN" sz="1000" b="1" dirty="0">
                          <a:latin typeface="微软雅黑" panose="020B0503020204020204" pitchFamily="34" charset="-122"/>
                          <a:ea typeface="微软雅黑" panose="020B0503020204020204" pitchFamily="34" charset="-122"/>
                        </a:rPr>
                        <a:t>读了上述材料，你有什么感想？请写一篇文章，要求选好角度，确定立意，明确文体，自拟标题；不要套作，不得抄袭；不少于</a:t>
                      </a:r>
                      <a:r>
                        <a:rPr lang="en-US" altLang="zh-CN" sz="1000" b="1" dirty="0">
                          <a:latin typeface="微软雅黑" panose="020B0503020204020204" pitchFamily="34" charset="-122"/>
                          <a:ea typeface="微软雅黑" panose="020B0503020204020204" pitchFamily="34" charset="-122"/>
                        </a:rPr>
                        <a:t>800</a:t>
                      </a:r>
                      <a:r>
                        <a:rPr lang="zh-CN" altLang="zh-CN" sz="1000" b="1" dirty="0">
                          <a:latin typeface="微软雅黑" panose="020B0503020204020204" pitchFamily="34" charset="-122"/>
                          <a:ea typeface="微软雅黑" panose="020B0503020204020204" pitchFamily="34" charset="-122"/>
                        </a:rPr>
                        <a:t>字。</a:t>
                      </a:r>
                      <a:endParaRPr lang="zh-CN" altLang="zh-CN" sz="1000" b="1" dirty="0">
                        <a:latin typeface="微软雅黑" panose="020B0503020204020204" pitchFamily="34" charset="-122"/>
                        <a:ea typeface="微软雅黑" panose="020B0503020204020204" pitchFamily="34" charset="-122"/>
                      </a:endParaRPr>
                    </a:p>
                  </a:txBody>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1000" b="1" dirty="0">
                          <a:latin typeface="微软雅黑" panose="020B0503020204020204" pitchFamily="34" charset="-122"/>
                          <a:ea typeface="微软雅黑" panose="020B0503020204020204" pitchFamily="34" charset="-122"/>
                        </a:rPr>
                        <a:t>[</a:t>
                      </a:r>
                      <a:r>
                        <a:rPr lang="zh-CN" altLang="zh-CN" sz="1000" b="1" dirty="0">
                          <a:latin typeface="微软雅黑" panose="020B0503020204020204" pitchFamily="34" charset="-122"/>
                          <a:ea typeface="微软雅黑" panose="020B0503020204020204" pitchFamily="34" charset="-122"/>
                        </a:rPr>
                        <a:t>解读</a:t>
                      </a:r>
                      <a:r>
                        <a:rPr lang="en-US" altLang="zh-CN" sz="1000" b="1" dirty="0">
                          <a:latin typeface="微软雅黑" panose="020B0503020204020204" pitchFamily="34" charset="-122"/>
                          <a:ea typeface="微软雅黑" panose="020B0503020204020204" pitchFamily="34" charset="-122"/>
                        </a:rPr>
                        <a:t>] </a:t>
                      </a:r>
                      <a:r>
                        <a:rPr lang="zh-CN" altLang="zh-CN" sz="1000" b="1" dirty="0">
                          <a:latin typeface="仿宋" panose="02010609060101010101" pitchFamily="49" charset="-122"/>
                          <a:ea typeface="仿宋" panose="02010609060101010101" pitchFamily="49" charset="-122"/>
                        </a:rPr>
                        <a:t>分析这则材料，第一段首先介绍刘永坦和钱七虎的贡献以及获奖情况，关键句是</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而在获奖之前，民众对刘永坦和钱七虎两人几乎一无所知</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，说明这些</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大工匠</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为了国家在默默奉献。第二段由点到面，从刘永坦和钱七虎说开去，列举了很多向他们一样的优秀</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大</a:t>
                      </a:r>
                      <a:r>
                        <a:rPr lang="zh-CN" altLang="zh-CN" sz="1000" b="1" kern="1200" dirty="0">
                          <a:solidFill>
                            <a:schemeClr val="dk1"/>
                          </a:solidFill>
                          <a:latin typeface="仿宋" panose="02010609060101010101" pitchFamily="49" charset="-122"/>
                          <a:ea typeface="仿宋" panose="02010609060101010101" pitchFamily="49" charset="-122"/>
                          <a:cs typeface="+mn-cs"/>
                        </a:rPr>
                        <a:t>工匠</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或科学家，关键句是</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中华民族走向伟大复兴的征程中，每一件大国重器、每一项重大创新的背后，无不凝聚着一代代杰出科学家的心血智慧</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。由此不难看出，材料中的卓越成就是</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表</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，默默奉献是</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里</a:t>
                      </a:r>
                      <a:r>
                        <a:rPr lang="en-US" altLang="zh-CN" sz="1000" b="1" dirty="0">
                          <a:latin typeface="仿宋" panose="02010609060101010101" pitchFamily="49" charset="-122"/>
                          <a:ea typeface="仿宋" panose="02010609060101010101" pitchFamily="49" charset="-122"/>
                        </a:rPr>
                        <a:t>”</a:t>
                      </a:r>
                      <a:r>
                        <a:rPr lang="zh-CN" altLang="zh-CN" sz="1000" b="1" dirty="0">
                          <a:latin typeface="仿宋" panose="02010609060101010101" pitchFamily="49" charset="-122"/>
                          <a:ea typeface="仿宋" panose="02010609060101010101" pitchFamily="49" charset="-122"/>
                        </a:rPr>
                        <a:t>。本文要求考生写作的主题是歌颂这些为了国家付出心血、默默奉献的优秀人才。</a:t>
                      </a:r>
                      <a:endParaRPr lang="zh-CN" altLang="zh-CN" sz="1000" b="1" dirty="0">
                        <a:latin typeface="仿宋" panose="02010609060101010101" pitchFamily="49" charset="-122"/>
                        <a:ea typeface="仿宋" panose="02010609060101010101" pitchFamily="49" charset="-122"/>
                      </a:endParaRPr>
                    </a:p>
                  </a:txBody>
                  <a:tcPr>
                    <a:solidFill>
                      <a:schemeClr val="accent1">
                        <a:tint val="40000"/>
                        <a:alpha val="79000"/>
                      </a:schemeClr>
                    </a:solidFill>
                  </a:tcPr>
                </a:tc>
              </a:tr>
              <a:tr h="1172845">
                <a:tc vMerge="1">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1000" b="1" dirty="0">
                          <a:latin typeface="微软雅黑" panose="020B0503020204020204" pitchFamily="34" charset="-122"/>
                          <a:ea typeface="微软雅黑" panose="020B0503020204020204" pitchFamily="34" charset="-122"/>
                        </a:rPr>
                        <a:t>[</a:t>
                      </a:r>
                      <a:r>
                        <a:rPr lang="zh-CN" altLang="zh-CN" sz="1000" b="1" dirty="0">
                          <a:latin typeface="微软雅黑" panose="020B0503020204020204" pitchFamily="34" charset="-122"/>
                          <a:ea typeface="微软雅黑" panose="020B0503020204020204" pitchFamily="34" charset="-122"/>
                        </a:rPr>
                        <a:t>立意</a:t>
                      </a:r>
                      <a:r>
                        <a:rPr lang="en-US" altLang="zh-CN" sz="1000" b="1" dirty="0">
                          <a:latin typeface="微软雅黑" panose="020B0503020204020204" pitchFamily="34" charset="-122"/>
                          <a:ea typeface="微软雅黑" panose="020B0503020204020204" pitchFamily="34" charset="-122"/>
                        </a:rPr>
                        <a:t>] </a:t>
                      </a:r>
                      <a:r>
                        <a:rPr lang="en-US" altLang="zh-CN" sz="1000" b="1" kern="1200" dirty="0">
                          <a:solidFill>
                            <a:schemeClr val="dk1"/>
                          </a:solidFill>
                          <a:latin typeface="仿宋" panose="02010609060101010101" pitchFamily="49" charset="-122"/>
                          <a:ea typeface="仿宋" panose="02010609060101010101" pitchFamily="49" charset="-122"/>
                          <a:cs typeface="+mn-cs"/>
                        </a:rPr>
                        <a:t>1.</a:t>
                      </a:r>
                      <a:r>
                        <a:rPr lang="zh-CN" altLang="zh-CN" sz="1000" b="1" kern="1200" dirty="0">
                          <a:solidFill>
                            <a:schemeClr val="dk1"/>
                          </a:solidFill>
                          <a:latin typeface="仿宋" panose="02010609060101010101" pitchFamily="49" charset="-122"/>
                          <a:ea typeface="仿宋" panose="02010609060101010101" pitchFamily="49" charset="-122"/>
                          <a:cs typeface="+mn-cs"/>
                        </a:rPr>
                        <a:t>干惊天动地事，做隐姓埋名人</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p>
                      <a:pPr marL="0" marR="0" indent="0" algn="l" defTabSz="685800" rtl="0" eaLnBrk="1" fontAlgn="auto" latinLnBrk="0" hangingPunct="1">
                        <a:lnSpc>
                          <a:spcPct val="200000"/>
                        </a:lnSpc>
                        <a:spcBef>
                          <a:spcPts val="0"/>
                        </a:spcBef>
                        <a:spcAft>
                          <a:spcPts val="0"/>
                        </a:spcAft>
                        <a:buClrTx/>
                        <a:buSzTx/>
                        <a:buFontTx/>
                        <a:buNone/>
                        <a:defRPr/>
                      </a:pPr>
                      <a:r>
                        <a:rPr lang="en-US" altLang="zh-CN" sz="1000" b="1" kern="1200" dirty="0">
                          <a:solidFill>
                            <a:schemeClr val="dk1"/>
                          </a:solidFill>
                          <a:latin typeface="仿宋" panose="02010609060101010101" pitchFamily="49" charset="-122"/>
                          <a:ea typeface="仿宋" panose="02010609060101010101" pitchFamily="49" charset="-122"/>
                          <a:cs typeface="+mn-cs"/>
                        </a:rPr>
                        <a:t>2.</a:t>
                      </a:r>
                      <a:r>
                        <a:rPr lang="zh-CN" altLang="zh-CN" sz="1000" b="1" kern="1200" dirty="0">
                          <a:solidFill>
                            <a:schemeClr val="dk1"/>
                          </a:solidFill>
                          <a:latin typeface="仿宋" panose="02010609060101010101" pitchFamily="49" charset="-122"/>
                          <a:ea typeface="仿宋" panose="02010609060101010101" pitchFamily="49" charset="-122"/>
                          <a:cs typeface="+mn-cs"/>
                        </a:rPr>
                        <a:t>崇高信念，默默奉献</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p>
                      <a:pPr marL="0" marR="0" indent="0" algn="l" defTabSz="685800" rtl="0" eaLnBrk="1" fontAlgn="auto" latinLnBrk="0" hangingPunct="1">
                        <a:lnSpc>
                          <a:spcPct val="200000"/>
                        </a:lnSpc>
                        <a:spcBef>
                          <a:spcPts val="0"/>
                        </a:spcBef>
                        <a:spcAft>
                          <a:spcPts val="0"/>
                        </a:spcAft>
                        <a:buClrTx/>
                        <a:buSzTx/>
                        <a:buFontTx/>
                        <a:buNone/>
                        <a:defRPr/>
                      </a:pPr>
                      <a:r>
                        <a:rPr lang="en-US" altLang="zh-CN" sz="1000" b="1" kern="1200" dirty="0">
                          <a:solidFill>
                            <a:schemeClr val="dk1"/>
                          </a:solidFill>
                          <a:latin typeface="仿宋" panose="02010609060101010101" pitchFamily="49" charset="-122"/>
                          <a:ea typeface="仿宋" panose="02010609060101010101" pitchFamily="49" charset="-122"/>
                          <a:cs typeface="+mn-cs"/>
                        </a:rPr>
                        <a:t>3.</a:t>
                      </a:r>
                      <a:r>
                        <a:rPr lang="zh-CN" altLang="zh-CN" sz="1000" b="1" kern="1200" dirty="0">
                          <a:solidFill>
                            <a:schemeClr val="dk1"/>
                          </a:solidFill>
                          <a:latin typeface="仿宋" panose="02010609060101010101" pitchFamily="49" charset="-122"/>
                          <a:ea typeface="仿宋" panose="02010609060101010101" pitchFamily="49" charset="-122"/>
                          <a:cs typeface="+mn-cs"/>
                        </a:rPr>
                        <a:t>科研探索须有高尚道德情操的引领，才能使之真正为人类造福</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697260"/>
            <a:ext cx="9144000" cy="522401"/>
            <a:chOff x="-1381190" y="1714466"/>
            <a:chExt cx="12099824" cy="734295"/>
          </a:xfrm>
        </p:grpSpPr>
        <p:pic>
          <p:nvPicPr>
            <p:cNvPr id="7" name="图片 6"/>
            <p:cNvPicPr>
              <a:picLocks noChangeAspect="1"/>
            </p:cNvPicPr>
            <p:nvPr/>
          </p:nvPicPr>
          <p:blipFill>
            <a:blip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8"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 name="表格 2"/>
          <p:cNvGraphicFramePr>
            <a:graphicFrameLocks noGrp="1"/>
          </p:cNvGraphicFramePr>
          <p:nvPr>
            <p:custDataLst>
              <p:tags r:id="rId4"/>
            </p:custDataLst>
          </p:nvPr>
        </p:nvGraphicFramePr>
        <p:xfrm>
          <a:off x="0" y="387985"/>
          <a:ext cx="9073515" cy="4755515"/>
        </p:xfrm>
        <a:graphic>
          <a:graphicData uri="http://schemas.openxmlformats.org/drawingml/2006/table">
            <a:tbl>
              <a:tblPr firstRow="1" bandRow="1">
                <a:tableStyleId>{5C22544A-7EE6-4342-B048-85BDC9FD1C3A}</a:tableStyleId>
              </a:tblPr>
              <a:tblGrid>
                <a:gridCol w="6949440"/>
                <a:gridCol w="2124075"/>
              </a:tblGrid>
              <a:tr h="784860">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12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200" b="1" kern="1200" dirty="0">
                          <a:solidFill>
                            <a:schemeClr val="lt1"/>
                          </a:solidFill>
                          <a:latin typeface="微软雅黑" panose="020B0503020204020204" pitchFamily="34" charset="-122"/>
                          <a:ea typeface="微软雅黑" panose="020B0503020204020204" pitchFamily="34" charset="-122"/>
                          <a:cs typeface="+mn-cs"/>
                        </a:rPr>
                        <a:t>方法</a:t>
                      </a:r>
                      <a:r>
                        <a:rPr lang="en-US" altLang="zh-CN" sz="1200" b="1" kern="1200" dirty="0">
                          <a:solidFill>
                            <a:schemeClr val="lt1"/>
                          </a:solidFill>
                          <a:latin typeface="微软雅黑" panose="020B0503020204020204" pitchFamily="34" charset="-122"/>
                          <a:ea typeface="微软雅黑" panose="020B0503020204020204" pitchFamily="34" charset="-122"/>
                          <a:cs typeface="+mn-cs"/>
                        </a:rPr>
                        <a:t>2]</a:t>
                      </a:r>
                      <a:r>
                        <a:rPr lang="zh-CN" altLang="zh-CN" sz="1200" b="1" kern="1200" dirty="0">
                          <a:solidFill>
                            <a:schemeClr val="lt1"/>
                          </a:solidFill>
                          <a:latin typeface="微软雅黑" panose="020B0503020204020204" pitchFamily="34" charset="-122"/>
                          <a:ea typeface="微软雅黑" panose="020B0503020204020204" pitchFamily="34" charset="-122"/>
                          <a:cs typeface="+mn-cs"/>
                        </a:rPr>
                        <a:t>　</a:t>
                      </a:r>
                      <a:r>
                        <a:rPr lang="en-US" altLang="zh-CN" sz="12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200" b="1" kern="1200" dirty="0">
                          <a:solidFill>
                            <a:schemeClr val="lt1"/>
                          </a:solidFill>
                          <a:latin typeface="微软雅黑" panose="020B0503020204020204" pitchFamily="34" charset="-122"/>
                          <a:ea typeface="微软雅黑" panose="020B0503020204020204" pitchFamily="34" charset="-122"/>
                          <a:cs typeface="+mn-cs"/>
                        </a:rPr>
                        <a:t>追问式</a:t>
                      </a:r>
                      <a:r>
                        <a:rPr lang="en-US" altLang="zh-CN" sz="12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200" b="1" kern="1200" dirty="0">
                          <a:solidFill>
                            <a:schemeClr val="lt1"/>
                          </a:solidFill>
                          <a:latin typeface="微软雅黑" panose="020B0503020204020204" pitchFamily="34" charset="-122"/>
                          <a:ea typeface="微软雅黑" panose="020B0503020204020204" pitchFamily="34" charset="-122"/>
                          <a:cs typeface="+mn-cs"/>
                        </a:rPr>
                        <a:t>解读，“由果溯因</a:t>
                      </a:r>
                      <a:r>
                        <a:rPr lang="en-US" altLang="zh-CN" sz="12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200" b="1" kern="1200" dirty="0">
                          <a:solidFill>
                            <a:schemeClr val="lt1"/>
                          </a:solidFill>
                          <a:latin typeface="微软雅黑" panose="020B0503020204020204" pitchFamily="34" charset="-122"/>
                          <a:ea typeface="微软雅黑" panose="020B0503020204020204" pitchFamily="34" charset="-122"/>
                          <a:cs typeface="+mn-cs"/>
                        </a:rPr>
                        <a:t>立意</a:t>
                      </a:r>
                      <a:endParaRPr lang="zh-CN" altLang="zh-CN" sz="1200" b="1" kern="1200" dirty="0">
                        <a:solidFill>
                          <a:schemeClr val="lt1"/>
                        </a:solidFill>
                        <a:latin typeface="微软雅黑" panose="020B0503020204020204" pitchFamily="34" charset="-122"/>
                        <a:ea typeface="微软雅黑" panose="020B0503020204020204" pitchFamily="34" charset="-122"/>
                        <a:cs typeface="+mn-cs"/>
                      </a:endParaRPr>
                    </a:p>
                  </a:txBody>
                  <a:tcPr anchor="ctr"/>
                </a:tc>
                <a:tc hMerge="1">
                  <a:tcPr/>
                </a:tc>
              </a:tr>
              <a:tr h="3256280">
                <a:tc rowSpan="2">
                  <a:txBody>
                    <a:bodyPr/>
                    <a:lstStyle/>
                    <a:p>
                      <a:pPr>
                        <a:lnSpc>
                          <a:spcPct val="200000"/>
                        </a:lnSpc>
                      </a:pPr>
                      <a:r>
                        <a:rPr lang="en-US" altLang="zh-CN" sz="1000" b="1" dirty="0">
                          <a:latin typeface="微软雅黑" panose="020B0503020204020204" pitchFamily="34" charset="-122"/>
                          <a:ea typeface="微软雅黑" panose="020B0503020204020204" pitchFamily="34" charset="-122"/>
                        </a:rPr>
                        <a:t>[</a:t>
                      </a:r>
                      <a:r>
                        <a:rPr lang="zh-CN" altLang="zh-CN" sz="1000" b="1" dirty="0">
                          <a:latin typeface="微软雅黑" panose="020B0503020204020204" pitchFamily="34" charset="-122"/>
                          <a:ea typeface="微软雅黑" panose="020B0503020204020204" pitchFamily="34" charset="-122"/>
                        </a:rPr>
                        <a:t>训练</a:t>
                      </a:r>
                      <a:r>
                        <a:rPr lang="en-US" altLang="zh-CN" sz="1000" b="1" dirty="0">
                          <a:latin typeface="微软雅黑" panose="020B0503020204020204" pitchFamily="34" charset="-122"/>
                          <a:ea typeface="微软雅黑" panose="020B0503020204020204" pitchFamily="34" charset="-122"/>
                        </a:rPr>
                        <a:t>2]  </a:t>
                      </a:r>
                      <a:r>
                        <a:rPr lang="zh-CN" altLang="zh-CN" sz="1000" b="1" kern="1200" dirty="0">
                          <a:solidFill>
                            <a:schemeClr val="dk1"/>
                          </a:solidFill>
                          <a:latin typeface="微软雅黑" panose="020B0503020204020204" pitchFamily="34" charset="-122"/>
                          <a:ea typeface="微软雅黑" panose="020B0503020204020204" pitchFamily="34" charset="-122"/>
                          <a:cs typeface="+mn-cs"/>
                        </a:rPr>
                        <a:t>阅读下面的材料，根据要求写作。</a:t>
                      </a:r>
                      <a:endParaRPr lang="zh-CN" altLang="zh-CN" sz="1000" b="1" kern="1200" dirty="0">
                        <a:solidFill>
                          <a:schemeClr val="dk1"/>
                        </a:solidFill>
                        <a:latin typeface="微软雅黑" panose="020B0503020204020204" pitchFamily="34" charset="-122"/>
                        <a:ea typeface="微软雅黑" panose="020B0503020204020204" pitchFamily="34" charset="-122"/>
                        <a:cs typeface="+mn-cs"/>
                      </a:endParaRPr>
                    </a:p>
                    <a:p>
                      <a:pPr>
                        <a:lnSpc>
                          <a:spcPct val="200000"/>
                        </a:lnSpc>
                      </a:pPr>
                      <a:r>
                        <a:rPr lang="en-US" altLang="zh-CN" sz="1000" b="1" kern="1200" dirty="0">
                          <a:solidFill>
                            <a:schemeClr val="dk1"/>
                          </a:solidFill>
                          <a:latin typeface="楷体" panose="02010609060101010101" pitchFamily="49" charset="-122"/>
                          <a:ea typeface="楷体" panose="02010609060101010101" pitchFamily="49" charset="-122"/>
                          <a:cs typeface="+mn-cs"/>
                        </a:rPr>
                        <a:t>   </a:t>
                      </a:r>
                      <a:r>
                        <a:rPr lang="en-US" altLang="zh-CN" sz="1200" b="1" kern="1200" dirty="0">
                          <a:solidFill>
                            <a:schemeClr val="dk1"/>
                          </a:solidFill>
                          <a:latin typeface="楷体" panose="02010609060101010101" pitchFamily="49" charset="-122"/>
                          <a:ea typeface="楷体" panose="02010609060101010101" pitchFamily="49" charset="-122"/>
                          <a:cs typeface="+mn-cs"/>
                        </a:rPr>
                        <a:t> </a:t>
                      </a:r>
                      <a:r>
                        <a:rPr lang="zh-CN" altLang="zh-CN" sz="1200" b="1" kern="1200" dirty="0">
                          <a:solidFill>
                            <a:schemeClr val="dk1"/>
                          </a:solidFill>
                          <a:latin typeface="楷体" panose="02010609060101010101" pitchFamily="49" charset="-122"/>
                          <a:ea typeface="楷体" panose="02010609060101010101" pitchFamily="49" charset="-122"/>
                          <a:cs typeface="+mn-cs"/>
                        </a:rPr>
                        <a:t>在互联网</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的时代，站在这个瞬息万变的美丽新世界的入口，人人都害怕被时代悄无声息地抛弃或遗忘，于是我们看到微信群里风起云涌，朋友圈里一切皆可晒，说说空间微博分秒必争高效刷屏，各种自拍照片小视屏充斥网络，点赞评论互动乐此不疲</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不少人纷纷用视觉的冲击祈求他人的驻足回眸。</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存在感</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这个词一夜而火：对于上述社会现象，有人说存在感是人的本能需求，人人都需要被重视和认可，并得到社会的广泛关注，这无可非议：有人说</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为了获得认可，个体愿意抛弃是非，用智商去换取那份让人备感安全的存在感</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：还有人说，真正的存在感不是刷出来的，是来自于强大而自信的内心，如果内心丰盈充实，自然就不会过度寻求别人的关注。</a:t>
                      </a:r>
                      <a:endParaRPr lang="zh-CN" altLang="zh-CN" sz="1200" b="1" kern="1200" dirty="0">
                        <a:solidFill>
                          <a:schemeClr val="dk1"/>
                        </a:solidFill>
                        <a:latin typeface="楷体" panose="02010609060101010101" pitchFamily="49" charset="-122"/>
                        <a:ea typeface="楷体" panose="02010609060101010101" pitchFamily="49" charset="-122"/>
                        <a:cs typeface="+mn-cs"/>
                      </a:endParaRPr>
                    </a:p>
                    <a:p>
                      <a:pPr>
                        <a:lnSpc>
                          <a:spcPct val="200000"/>
                        </a:lnSpc>
                      </a:pPr>
                      <a:r>
                        <a:rPr lang="en-US" altLang="zh-CN" sz="1000" b="1" kern="1200" dirty="0">
                          <a:solidFill>
                            <a:schemeClr val="dk1"/>
                          </a:solidFill>
                          <a:latin typeface="微软雅黑" panose="020B0503020204020204" pitchFamily="34" charset="-122"/>
                          <a:ea typeface="微软雅黑" panose="020B0503020204020204" pitchFamily="34" charset="-122"/>
                          <a:cs typeface="+mn-cs"/>
                        </a:rPr>
                        <a:t>       </a:t>
                      </a:r>
                      <a:r>
                        <a:rPr lang="zh-CN" altLang="zh-CN" sz="1000" b="1" kern="1200" dirty="0">
                          <a:solidFill>
                            <a:schemeClr val="dk1"/>
                          </a:solidFill>
                          <a:latin typeface="微软雅黑" panose="020B0503020204020204" pitchFamily="34" charset="-122"/>
                          <a:ea typeface="微软雅黑" panose="020B0503020204020204" pitchFamily="34" charset="-122"/>
                          <a:cs typeface="+mn-cs"/>
                        </a:rPr>
                        <a:t>对此你有什么思考？请结合材料内容及含义作文，表达你的看法。要求自选角度，明确文体，自拟标题，不要套作，不得抄袭，不少于</a:t>
                      </a:r>
                      <a:r>
                        <a:rPr lang="en-US" altLang="zh-CN" sz="1000" b="1" kern="1200" dirty="0">
                          <a:solidFill>
                            <a:schemeClr val="dk1"/>
                          </a:solidFill>
                          <a:latin typeface="微软雅黑" panose="020B0503020204020204" pitchFamily="34" charset="-122"/>
                          <a:ea typeface="微软雅黑" panose="020B0503020204020204" pitchFamily="34" charset="-122"/>
                          <a:cs typeface="+mn-cs"/>
                        </a:rPr>
                        <a:t>800</a:t>
                      </a:r>
                      <a:r>
                        <a:rPr lang="zh-CN" altLang="zh-CN" sz="1000" b="1" kern="1200" dirty="0">
                          <a:solidFill>
                            <a:schemeClr val="dk1"/>
                          </a:solidFill>
                          <a:latin typeface="微软雅黑" panose="020B0503020204020204" pitchFamily="34" charset="-122"/>
                          <a:ea typeface="微软雅黑" panose="020B0503020204020204" pitchFamily="34" charset="-122"/>
                          <a:cs typeface="+mn-cs"/>
                        </a:rPr>
                        <a:t>字。</a:t>
                      </a:r>
                      <a:endParaRPr lang="zh-CN" altLang="zh-CN" sz="1000" b="1" kern="1200" dirty="0">
                        <a:solidFill>
                          <a:schemeClr val="dk1"/>
                        </a:solidFill>
                        <a:latin typeface="微软雅黑" panose="020B0503020204020204" pitchFamily="34" charset="-122"/>
                        <a:ea typeface="微软雅黑" panose="020B0503020204020204" pitchFamily="34" charset="-122"/>
                        <a:cs typeface="+mn-cs"/>
                      </a:endParaRPr>
                    </a:p>
                  </a:txBody>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1000" b="1" dirty="0">
                          <a:latin typeface="微软雅黑" panose="020B0503020204020204" pitchFamily="34" charset="-122"/>
                          <a:ea typeface="微软雅黑" panose="020B0503020204020204" pitchFamily="34" charset="-122"/>
                        </a:rPr>
                        <a:t>[</a:t>
                      </a:r>
                      <a:r>
                        <a:rPr lang="zh-CN" altLang="zh-CN" sz="1000" b="1" dirty="0">
                          <a:latin typeface="微软雅黑" panose="020B0503020204020204" pitchFamily="34" charset="-122"/>
                          <a:ea typeface="微软雅黑" panose="020B0503020204020204" pitchFamily="34" charset="-122"/>
                        </a:rPr>
                        <a:t>解读</a:t>
                      </a:r>
                      <a:r>
                        <a:rPr lang="en-US" altLang="zh-CN" sz="1000" b="1" dirty="0">
                          <a:latin typeface="微软雅黑" panose="020B0503020204020204" pitchFamily="34" charset="-122"/>
                          <a:ea typeface="微软雅黑" panose="020B0503020204020204" pitchFamily="34" charset="-122"/>
                        </a:rPr>
                        <a:t>]</a:t>
                      </a:r>
                      <a:r>
                        <a:rPr lang="en-US" altLang="zh-CN" sz="1400" b="1" kern="1200" dirty="0">
                          <a:solidFill>
                            <a:srgbClr val="FF0000"/>
                          </a:solidFill>
                          <a:latin typeface="仿宋" panose="02010609060101010101" pitchFamily="49" charset="-122"/>
                          <a:ea typeface="仿宋" panose="02010609060101010101" pitchFamily="49" charset="-122"/>
                          <a:cs typeface="+mn-cs"/>
                        </a:rPr>
                        <a:t>“</a:t>
                      </a:r>
                      <a:r>
                        <a:rPr lang="zh-CN" altLang="zh-CN" sz="1400" b="1" kern="1200" dirty="0">
                          <a:solidFill>
                            <a:srgbClr val="FF0000"/>
                          </a:solidFill>
                          <a:latin typeface="仿宋" panose="02010609060101010101" pitchFamily="49" charset="-122"/>
                          <a:ea typeface="仿宋" panose="02010609060101010101" pitchFamily="49" charset="-122"/>
                          <a:cs typeface="+mn-cs"/>
                        </a:rPr>
                        <a:t>果</a:t>
                      </a:r>
                      <a:r>
                        <a:rPr lang="en-US" altLang="zh-CN" sz="1400" b="1" kern="1200" dirty="0">
                          <a:solidFill>
                            <a:srgbClr val="FF0000"/>
                          </a:solidFill>
                          <a:latin typeface="仿宋" panose="02010609060101010101" pitchFamily="49" charset="-122"/>
                          <a:ea typeface="仿宋" panose="02010609060101010101" pitchFamily="49" charset="-122"/>
                          <a:cs typeface="+mn-cs"/>
                        </a:rPr>
                        <a:t>”</a:t>
                      </a:r>
                      <a:r>
                        <a:rPr lang="zh-CN" altLang="en-US" sz="1400" b="1" kern="1200" dirty="0">
                          <a:solidFill>
                            <a:srgbClr val="FF0000"/>
                          </a:solidFill>
                          <a:latin typeface="仿宋" panose="02010609060101010101" pitchFamily="49" charset="-122"/>
                          <a:ea typeface="仿宋" panose="02010609060101010101" pitchFamily="49" charset="-122"/>
                          <a:cs typeface="+mn-cs"/>
                        </a:rPr>
                        <a:t>是什么？</a:t>
                      </a:r>
                      <a:r>
                        <a:rPr lang="en-US" altLang="zh-CN" sz="1400" b="1" kern="1200" dirty="0">
                          <a:solidFill>
                            <a:srgbClr val="FF0000"/>
                          </a:solidFill>
                          <a:latin typeface="仿宋" panose="02010609060101010101" pitchFamily="49" charset="-122"/>
                          <a:ea typeface="仿宋" panose="02010609060101010101" pitchFamily="49" charset="-122"/>
                          <a:cs typeface="+mn-cs"/>
                        </a:rPr>
                        <a:t>“</a:t>
                      </a:r>
                      <a:r>
                        <a:rPr lang="zh-CN" altLang="zh-CN" sz="1400" b="1" kern="1200" dirty="0">
                          <a:solidFill>
                            <a:srgbClr val="FF0000"/>
                          </a:solidFill>
                          <a:latin typeface="仿宋" panose="02010609060101010101" pitchFamily="49" charset="-122"/>
                          <a:ea typeface="仿宋" panose="02010609060101010101" pitchFamily="49" charset="-122"/>
                          <a:cs typeface="+mn-cs"/>
                        </a:rPr>
                        <a:t>因</a:t>
                      </a:r>
                      <a:r>
                        <a:rPr lang="en-US" altLang="zh-CN" sz="1400" b="1" kern="1200" dirty="0">
                          <a:solidFill>
                            <a:srgbClr val="FF0000"/>
                          </a:solidFill>
                          <a:latin typeface="仿宋" panose="02010609060101010101" pitchFamily="49" charset="-122"/>
                          <a:ea typeface="仿宋" panose="02010609060101010101" pitchFamily="49" charset="-122"/>
                          <a:cs typeface="+mn-cs"/>
                        </a:rPr>
                        <a:t>”</a:t>
                      </a:r>
                      <a:r>
                        <a:rPr lang="zh-CN" altLang="en-US" sz="1400" b="1" kern="1200" dirty="0">
                          <a:solidFill>
                            <a:srgbClr val="FF0000"/>
                          </a:solidFill>
                          <a:latin typeface="仿宋" panose="02010609060101010101" pitchFamily="49" charset="-122"/>
                          <a:ea typeface="仿宋" panose="02010609060101010101" pitchFamily="49" charset="-122"/>
                          <a:cs typeface="+mn-cs"/>
                        </a:rPr>
                        <a:t>是什么？</a:t>
                      </a:r>
                      <a:endParaRPr lang="zh-CN" altLang="en-US" sz="1400" b="1" kern="1200" dirty="0">
                        <a:solidFill>
                          <a:srgbClr val="FF0000"/>
                        </a:solidFill>
                        <a:latin typeface="仿宋" panose="02010609060101010101" pitchFamily="49" charset="-122"/>
                        <a:ea typeface="仿宋" panose="02010609060101010101" pitchFamily="49" charset="-122"/>
                        <a:cs typeface="+mn-cs"/>
                      </a:endParaRPr>
                    </a:p>
                  </a:txBody>
                  <a:tcPr>
                    <a:solidFill>
                      <a:schemeClr val="accent1">
                        <a:tint val="40000"/>
                        <a:alpha val="79000"/>
                      </a:schemeClr>
                    </a:solidFill>
                  </a:tcPr>
                </a:tc>
              </a:tr>
              <a:tr h="714375">
                <a:tc vMerge="1">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900" dirty="0">
                          <a:latin typeface="微软雅黑" panose="020B0503020204020204" pitchFamily="34" charset="-122"/>
                          <a:ea typeface="微软雅黑" panose="020B0503020204020204" pitchFamily="34" charset="-122"/>
                        </a:rPr>
                        <a:t>[</a:t>
                      </a:r>
                      <a:r>
                        <a:rPr lang="zh-CN" altLang="zh-CN" sz="900" dirty="0">
                          <a:latin typeface="微软雅黑" panose="020B0503020204020204" pitchFamily="34" charset="-122"/>
                          <a:ea typeface="微软雅黑" panose="020B0503020204020204" pitchFamily="34" charset="-122"/>
                        </a:rPr>
                        <a:t>立意</a:t>
                      </a:r>
                      <a:r>
                        <a:rPr lang="en-US" altLang="zh-CN" sz="900" dirty="0">
                          <a:latin typeface="微软雅黑" panose="020B0503020204020204" pitchFamily="34" charset="-122"/>
                          <a:ea typeface="微软雅黑" panose="020B0503020204020204" pitchFamily="34" charset="-122"/>
                        </a:rPr>
                        <a:t>]</a:t>
                      </a:r>
                      <a:endParaRPr lang="zh-CN" altLang="en-US" sz="900" kern="1200" dirty="0">
                        <a:solidFill>
                          <a:schemeClr val="dk1"/>
                        </a:solidFill>
                        <a:latin typeface="仿宋" panose="02010609060101010101" pitchFamily="49" charset="-122"/>
                        <a:ea typeface="仿宋" panose="02010609060101010101" pitchFamily="49" charset="-122"/>
                        <a:cs typeface="+mn-cs"/>
                      </a:endParaRPr>
                    </a:p>
                  </a:txBody>
                  <a:tcPr/>
                </a:tc>
              </a:tr>
            </a:tbl>
          </a:graphicData>
        </a:graphic>
      </p:graphicFrame>
      <p:sp>
        <p:nvSpPr>
          <p:cNvPr id="10" name="标题 1"/>
          <p:cNvSpPr txBox="1">
            <a:spLocks noChangeArrowheads="1"/>
          </p:cNvSpPr>
          <p:nvPr/>
        </p:nvSpPr>
        <p:spPr bwMode="auto">
          <a:xfrm>
            <a:off x="102" y="-255"/>
            <a:ext cx="1624084" cy="48449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numCol="1"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nSpc>
                <a:spcPct val="200000"/>
              </a:lnSpc>
            </a:pPr>
            <a:r>
              <a:rPr lang="zh-CN" altLang="en-US" sz="1200" b="1" dirty="0"/>
              <a:t>时评作文的审题立意</a:t>
            </a:r>
            <a:endParaRPr lang="en-US" altLang="zh-CN" sz="12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697260"/>
            <a:ext cx="9144000" cy="522401"/>
            <a:chOff x="-1381190" y="1714466"/>
            <a:chExt cx="12099824" cy="734295"/>
          </a:xfrm>
        </p:grpSpPr>
        <p:pic>
          <p:nvPicPr>
            <p:cNvPr id="7" name="图片 6"/>
            <p:cNvPicPr>
              <a:picLocks noChangeAspect="1"/>
            </p:cNvPicPr>
            <p:nvPr/>
          </p:nvPicPr>
          <p:blipFill>
            <a:blip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8"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 name="表格 2"/>
          <p:cNvGraphicFramePr>
            <a:graphicFrameLocks noGrp="1"/>
          </p:cNvGraphicFramePr>
          <p:nvPr>
            <p:custDataLst>
              <p:tags r:id="rId4"/>
            </p:custDataLst>
          </p:nvPr>
        </p:nvGraphicFramePr>
        <p:xfrm>
          <a:off x="0" y="386715"/>
          <a:ext cx="9046845" cy="4806315"/>
        </p:xfrm>
        <a:graphic>
          <a:graphicData uri="http://schemas.openxmlformats.org/drawingml/2006/table">
            <a:tbl>
              <a:tblPr firstRow="1" bandRow="1">
                <a:tableStyleId>{5C22544A-7EE6-4342-B048-85BDC9FD1C3A}</a:tableStyleId>
              </a:tblPr>
              <a:tblGrid>
                <a:gridCol w="5589905"/>
                <a:gridCol w="3456940"/>
              </a:tblGrid>
              <a:tr h="343535">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10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000" b="1" kern="1200" dirty="0">
                          <a:solidFill>
                            <a:schemeClr val="lt1"/>
                          </a:solidFill>
                          <a:latin typeface="微软雅黑" panose="020B0503020204020204" pitchFamily="34" charset="-122"/>
                          <a:ea typeface="微软雅黑" panose="020B0503020204020204" pitchFamily="34" charset="-122"/>
                          <a:cs typeface="+mn-cs"/>
                        </a:rPr>
                        <a:t>方法</a:t>
                      </a:r>
                      <a:r>
                        <a:rPr lang="en-US" altLang="zh-CN" sz="1000" b="1" kern="1200" dirty="0">
                          <a:solidFill>
                            <a:schemeClr val="lt1"/>
                          </a:solidFill>
                          <a:latin typeface="微软雅黑" panose="020B0503020204020204" pitchFamily="34" charset="-122"/>
                          <a:ea typeface="微软雅黑" panose="020B0503020204020204" pitchFamily="34" charset="-122"/>
                          <a:cs typeface="+mn-cs"/>
                        </a:rPr>
                        <a:t>2]</a:t>
                      </a:r>
                      <a:r>
                        <a:rPr lang="zh-CN" altLang="zh-CN" sz="1000" b="1" kern="1200" dirty="0">
                          <a:solidFill>
                            <a:schemeClr val="lt1"/>
                          </a:solidFill>
                          <a:latin typeface="微软雅黑" panose="020B0503020204020204" pitchFamily="34" charset="-122"/>
                          <a:ea typeface="微软雅黑" panose="020B0503020204020204" pitchFamily="34" charset="-122"/>
                          <a:cs typeface="+mn-cs"/>
                        </a:rPr>
                        <a:t>　</a:t>
                      </a:r>
                      <a:r>
                        <a:rPr lang="en-US" altLang="zh-CN" sz="10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000" b="1" kern="1200" dirty="0">
                          <a:solidFill>
                            <a:schemeClr val="lt1"/>
                          </a:solidFill>
                          <a:latin typeface="微软雅黑" panose="020B0503020204020204" pitchFamily="34" charset="-122"/>
                          <a:ea typeface="微软雅黑" panose="020B0503020204020204" pitchFamily="34" charset="-122"/>
                          <a:cs typeface="+mn-cs"/>
                        </a:rPr>
                        <a:t>追问式</a:t>
                      </a:r>
                      <a:r>
                        <a:rPr lang="en-US" altLang="zh-CN" sz="10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000" b="1" kern="1200" dirty="0">
                          <a:solidFill>
                            <a:schemeClr val="lt1"/>
                          </a:solidFill>
                          <a:latin typeface="微软雅黑" panose="020B0503020204020204" pitchFamily="34" charset="-122"/>
                          <a:ea typeface="微软雅黑" panose="020B0503020204020204" pitchFamily="34" charset="-122"/>
                          <a:cs typeface="+mn-cs"/>
                        </a:rPr>
                        <a:t>解读，“由果溯因</a:t>
                      </a:r>
                      <a:r>
                        <a:rPr lang="en-US" altLang="zh-CN" sz="10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000" b="1" kern="1200" dirty="0">
                          <a:solidFill>
                            <a:schemeClr val="lt1"/>
                          </a:solidFill>
                          <a:latin typeface="微软雅黑" panose="020B0503020204020204" pitchFamily="34" charset="-122"/>
                          <a:ea typeface="微软雅黑" panose="020B0503020204020204" pitchFamily="34" charset="-122"/>
                          <a:cs typeface="+mn-cs"/>
                        </a:rPr>
                        <a:t>立意</a:t>
                      </a:r>
                      <a:endParaRPr lang="zh-CN" altLang="en-US" sz="1000" dirty="0">
                        <a:latin typeface="微软雅黑" panose="020B0503020204020204" pitchFamily="34" charset="-122"/>
                        <a:ea typeface="微软雅黑" panose="020B0503020204020204" pitchFamily="34" charset="-122"/>
                      </a:endParaRPr>
                    </a:p>
                  </a:txBody>
                  <a:tcPr anchor="ctr"/>
                </a:tc>
                <a:tc hMerge="1">
                  <a:tcPr/>
                </a:tc>
              </a:tr>
              <a:tr h="3749040">
                <a:tc rowSpan="2">
                  <a:txBody>
                    <a:bodyPr/>
                    <a:lstStyle/>
                    <a:p>
                      <a:pPr>
                        <a:lnSpc>
                          <a:spcPct val="200000"/>
                        </a:lnSpc>
                      </a:pPr>
                      <a:r>
                        <a:rPr lang="en-US" altLang="zh-CN" sz="1000" b="1" dirty="0">
                          <a:latin typeface="微软雅黑" panose="020B0503020204020204" pitchFamily="34" charset="-122"/>
                          <a:ea typeface="微软雅黑" panose="020B0503020204020204" pitchFamily="34" charset="-122"/>
                        </a:rPr>
                        <a:t>[</a:t>
                      </a:r>
                      <a:r>
                        <a:rPr lang="zh-CN" altLang="zh-CN" sz="1000" b="1" dirty="0">
                          <a:latin typeface="微软雅黑" panose="020B0503020204020204" pitchFamily="34" charset="-122"/>
                          <a:ea typeface="微软雅黑" panose="020B0503020204020204" pitchFamily="34" charset="-122"/>
                        </a:rPr>
                        <a:t>训练</a:t>
                      </a:r>
                      <a:r>
                        <a:rPr lang="en-US" altLang="zh-CN" sz="1000" b="1" dirty="0">
                          <a:latin typeface="微软雅黑" panose="020B0503020204020204" pitchFamily="34" charset="-122"/>
                          <a:ea typeface="微软雅黑" panose="020B0503020204020204" pitchFamily="34" charset="-122"/>
                        </a:rPr>
                        <a:t>2]  </a:t>
                      </a:r>
                      <a:r>
                        <a:rPr lang="zh-CN" altLang="zh-CN" sz="1000" b="1" kern="1200" dirty="0">
                          <a:solidFill>
                            <a:schemeClr val="dk1"/>
                          </a:solidFill>
                          <a:latin typeface="微软雅黑" panose="020B0503020204020204" pitchFamily="34" charset="-122"/>
                          <a:ea typeface="微软雅黑" panose="020B0503020204020204" pitchFamily="34" charset="-122"/>
                          <a:cs typeface="+mn-cs"/>
                        </a:rPr>
                        <a:t>阅读下面的材料，根据要求写作。</a:t>
                      </a:r>
                      <a:endParaRPr lang="zh-CN" altLang="zh-CN" sz="1000" b="1" kern="1200" dirty="0">
                        <a:solidFill>
                          <a:schemeClr val="dk1"/>
                        </a:solidFill>
                        <a:latin typeface="微软雅黑" panose="020B0503020204020204" pitchFamily="34" charset="-122"/>
                        <a:ea typeface="微软雅黑" panose="020B0503020204020204" pitchFamily="34" charset="-122"/>
                        <a:cs typeface="+mn-cs"/>
                      </a:endParaRPr>
                    </a:p>
                    <a:p>
                      <a:pPr>
                        <a:lnSpc>
                          <a:spcPct val="200000"/>
                        </a:lnSpc>
                      </a:pPr>
                      <a:r>
                        <a:rPr lang="en-US" altLang="zh-CN" sz="1000" b="1" kern="1200" dirty="0">
                          <a:solidFill>
                            <a:schemeClr val="dk1"/>
                          </a:solidFill>
                          <a:latin typeface="楷体" panose="02010609060101010101" pitchFamily="49" charset="-122"/>
                          <a:ea typeface="楷体" panose="02010609060101010101" pitchFamily="49" charset="-122"/>
                          <a:cs typeface="+mn-cs"/>
                        </a:rPr>
                        <a:t>    </a:t>
                      </a:r>
                      <a:r>
                        <a:rPr lang="zh-CN" altLang="zh-CN" sz="1200" b="1" kern="1200" dirty="0">
                          <a:solidFill>
                            <a:schemeClr val="dk1"/>
                          </a:solidFill>
                          <a:latin typeface="楷体" panose="02010609060101010101" pitchFamily="49" charset="-122"/>
                          <a:ea typeface="楷体" panose="02010609060101010101" pitchFamily="49" charset="-122"/>
                          <a:cs typeface="+mn-cs"/>
                        </a:rPr>
                        <a:t>在互联网</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的时代，站在这个瞬息万变的美丽新世界的入口，人人都害怕被时代悄无声息地抛弃或遗忘，于是我们看到微信群里风起云涌，朋友圈里一切皆可晒，说说空间微博分秒必争高效刷屏，各种自拍照片小视屏充斥网络，点赞评论互动乐此不疲</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不少人纷纷用视觉的冲击祈求他人的驻足回眸。</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存在感</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这个词一夜而火：对于上述社会现象，有人说存在感是人的本能需求，人人都需要被重视和认可，并得到社会的广泛关注，这无可非议：有人说</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为了获得认可，个体愿意抛弃是非，用智商去换取那份让人备感安全的存在感</a:t>
                      </a:r>
                      <a:r>
                        <a:rPr lang="en-US" altLang="zh-CN" sz="1200" b="1" kern="1200" dirty="0">
                          <a:solidFill>
                            <a:schemeClr val="dk1"/>
                          </a:solidFill>
                          <a:latin typeface="楷体" panose="02010609060101010101" pitchFamily="49" charset="-122"/>
                          <a:ea typeface="楷体" panose="02010609060101010101" pitchFamily="49" charset="-122"/>
                          <a:cs typeface="+mn-cs"/>
                        </a:rPr>
                        <a:t>”</a:t>
                      </a:r>
                      <a:r>
                        <a:rPr lang="zh-CN" altLang="zh-CN" sz="1200" b="1" kern="1200" dirty="0">
                          <a:solidFill>
                            <a:schemeClr val="dk1"/>
                          </a:solidFill>
                          <a:latin typeface="楷体" panose="02010609060101010101" pitchFamily="49" charset="-122"/>
                          <a:ea typeface="楷体" panose="02010609060101010101" pitchFamily="49" charset="-122"/>
                          <a:cs typeface="+mn-cs"/>
                        </a:rPr>
                        <a:t>：还有人说，真正的存在感不是刷出来的，是来自于强大而自信的内心，如果内心丰盈充实，自然就不会过度寻求别人的关注。</a:t>
                      </a:r>
                      <a:endParaRPr lang="zh-CN" altLang="zh-CN" sz="1200" b="1" kern="1200" dirty="0">
                        <a:solidFill>
                          <a:schemeClr val="dk1"/>
                        </a:solidFill>
                        <a:latin typeface="楷体" panose="02010609060101010101" pitchFamily="49" charset="-122"/>
                        <a:ea typeface="楷体" panose="02010609060101010101" pitchFamily="49" charset="-122"/>
                        <a:cs typeface="+mn-cs"/>
                      </a:endParaRPr>
                    </a:p>
                    <a:p>
                      <a:pPr>
                        <a:lnSpc>
                          <a:spcPct val="200000"/>
                        </a:lnSpc>
                      </a:pPr>
                      <a:r>
                        <a:rPr lang="en-US" altLang="zh-CN" sz="1000" b="1" kern="1200" dirty="0">
                          <a:solidFill>
                            <a:schemeClr val="dk1"/>
                          </a:solidFill>
                          <a:latin typeface="微软雅黑" panose="020B0503020204020204" pitchFamily="34" charset="-122"/>
                          <a:ea typeface="微软雅黑" panose="020B0503020204020204" pitchFamily="34" charset="-122"/>
                          <a:cs typeface="+mn-cs"/>
                        </a:rPr>
                        <a:t>       </a:t>
                      </a:r>
                      <a:r>
                        <a:rPr lang="zh-CN" altLang="zh-CN" sz="1000" b="1" kern="1200" dirty="0">
                          <a:solidFill>
                            <a:schemeClr val="dk1"/>
                          </a:solidFill>
                          <a:latin typeface="微软雅黑" panose="020B0503020204020204" pitchFamily="34" charset="-122"/>
                          <a:ea typeface="微软雅黑" panose="020B0503020204020204" pitchFamily="34" charset="-122"/>
                          <a:cs typeface="+mn-cs"/>
                        </a:rPr>
                        <a:t>对此你有什么思考？请结合材料内容及含义作文，表达你的看法。要求自选角度，明确文体，自拟标题，不要套作，不得抄袭，不少于</a:t>
                      </a:r>
                      <a:r>
                        <a:rPr lang="en-US" altLang="zh-CN" sz="1000" b="1" kern="1200" dirty="0">
                          <a:solidFill>
                            <a:schemeClr val="dk1"/>
                          </a:solidFill>
                          <a:latin typeface="微软雅黑" panose="020B0503020204020204" pitchFamily="34" charset="-122"/>
                          <a:ea typeface="微软雅黑" panose="020B0503020204020204" pitchFamily="34" charset="-122"/>
                          <a:cs typeface="+mn-cs"/>
                        </a:rPr>
                        <a:t>800</a:t>
                      </a:r>
                      <a:r>
                        <a:rPr lang="zh-CN" altLang="zh-CN" sz="1000" b="1" kern="1200" dirty="0">
                          <a:solidFill>
                            <a:schemeClr val="dk1"/>
                          </a:solidFill>
                          <a:latin typeface="微软雅黑" panose="020B0503020204020204" pitchFamily="34" charset="-122"/>
                          <a:ea typeface="微软雅黑" panose="020B0503020204020204" pitchFamily="34" charset="-122"/>
                          <a:cs typeface="+mn-cs"/>
                        </a:rPr>
                        <a:t>字。</a:t>
                      </a:r>
                      <a:endParaRPr lang="zh-CN" altLang="zh-CN" sz="1000" b="1" kern="1200" dirty="0">
                        <a:solidFill>
                          <a:schemeClr val="dk1"/>
                        </a:solidFill>
                        <a:latin typeface="微软雅黑" panose="020B0503020204020204" pitchFamily="34" charset="-122"/>
                        <a:ea typeface="微软雅黑" panose="020B0503020204020204" pitchFamily="34" charset="-122"/>
                        <a:cs typeface="+mn-cs"/>
                      </a:endParaRPr>
                    </a:p>
                  </a:txBody>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1000" b="1" dirty="0">
                          <a:latin typeface="微软雅黑" panose="020B0503020204020204" pitchFamily="34" charset="-122"/>
                          <a:ea typeface="微软雅黑" panose="020B0503020204020204" pitchFamily="34" charset="-122"/>
                        </a:rPr>
                        <a:t>[</a:t>
                      </a:r>
                      <a:r>
                        <a:rPr lang="zh-CN" altLang="zh-CN" sz="1000" b="1" dirty="0">
                          <a:latin typeface="微软雅黑" panose="020B0503020204020204" pitchFamily="34" charset="-122"/>
                          <a:ea typeface="微软雅黑" panose="020B0503020204020204" pitchFamily="34" charset="-122"/>
                        </a:rPr>
                        <a:t>解读</a:t>
                      </a:r>
                      <a:r>
                        <a:rPr lang="en-US" altLang="zh-CN" sz="1000" b="1" dirty="0">
                          <a:latin typeface="微软雅黑" panose="020B0503020204020204" pitchFamily="34" charset="-122"/>
                          <a:ea typeface="微软雅黑" panose="020B0503020204020204" pitchFamily="34" charset="-122"/>
                        </a:rPr>
                        <a:t>]</a:t>
                      </a:r>
                      <a:r>
                        <a:rPr lang="zh-CN" altLang="zh-CN" sz="1000" b="1" kern="1200" dirty="0">
                          <a:solidFill>
                            <a:schemeClr val="dk1"/>
                          </a:solidFill>
                          <a:latin typeface="仿宋" panose="02010609060101010101" pitchFamily="49" charset="-122"/>
                          <a:ea typeface="仿宋" panose="02010609060101010101" pitchFamily="49" charset="-122"/>
                          <a:cs typeface="+mn-cs"/>
                        </a:rPr>
                        <a:t>这是一道材料作文，材料有微信、微博等引出</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存在感</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这个话题，然后列举不同的人对</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存在感</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的不同看法，主要有</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存在感是人的本能需求，人人都需要被重视和认可，并得到社会的广泛关注，这无可非议</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为了获得认可，个体愿意抛弃是非，用智商去换取那份让人备感安全的存在感</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真正的存在感不是刷出来的，是来自于强大而自信的内心，如果内心丰盈充实，自然就不会过度寻求别人的关注</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实际就是相反的两个方面，一是刷</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存在感</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是一种追求，是个人的权利；另一种是</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存在感</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不需要</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刷</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，也可综合的辩证分析，刷</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存在感</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是个人的权利，但不要过分。由此可见，互联网的火热互动是</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果</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，刷存在感是</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因</a:t>
                      </a:r>
                      <a:r>
                        <a:rPr lang="en-US" altLang="zh-CN" sz="1000" b="1" kern="1200" dirty="0">
                          <a:solidFill>
                            <a:schemeClr val="dk1"/>
                          </a:solidFill>
                          <a:latin typeface="仿宋" panose="02010609060101010101" pitchFamily="49" charset="-122"/>
                          <a:ea typeface="仿宋" panose="02010609060101010101" pitchFamily="49" charset="-122"/>
                          <a:cs typeface="+mn-cs"/>
                        </a:rPr>
                        <a:t>”</a:t>
                      </a:r>
                      <a:r>
                        <a:rPr lang="zh-CN" altLang="zh-CN" sz="1000" b="1" kern="1200" dirty="0">
                          <a:solidFill>
                            <a:schemeClr val="dk1"/>
                          </a:solidFill>
                          <a:latin typeface="仿宋" panose="02010609060101010101" pitchFamily="49" charset="-122"/>
                          <a:ea typeface="仿宋" panose="02010609060101010101" pitchFamily="49" charset="-122"/>
                          <a:cs typeface="+mn-cs"/>
                        </a:rPr>
                        <a:t>。</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txBody>
                  <a:tcPr>
                    <a:solidFill>
                      <a:schemeClr val="accent1">
                        <a:tint val="40000"/>
                        <a:alpha val="79000"/>
                      </a:schemeClr>
                    </a:solidFill>
                  </a:tcPr>
                </a:tc>
              </a:tr>
              <a:tr h="713740">
                <a:tc vMerge="1">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900" b="1" dirty="0">
                          <a:latin typeface="微软雅黑" panose="020B0503020204020204" pitchFamily="34" charset="-122"/>
                          <a:ea typeface="微软雅黑" panose="020B0503020204020204" pitchFamily="34" charset="-122"/>
                        </a:rPr>
                        <a:t>[</a:t>
                      </a:r>
                      <a:r>
                        <a:rPr lang="zh-CN" altLang="zh-CN" sz="900" b="1" dirty="0">
                          <a:latin typeface="微软雅黑" panose="020B0503020204020204" pitchFamily="34" charset="-122"/>
                          <a:ea typeface="微软雅黑" panose="020B0503020204020204" pitchFamily="34" charset="-122"/>
                        </a:rPr>
                        <a:t>立意</a:t>
                      </a:r>
                      <a:r>
                        <a:rPr lang="en-US" altLang="zh-CN" sz="900" b="1" dirty="0">
                          <a:latin typeface="微软雅黑" panose="020B0503020204020204" pitchFamily="34" charset="-122"/>
                          <a:ea typeface="微软雅黑" panose="020B0503020204020204" pitchFamily="34" charset="-122"/>
                        </a:rPr>
                        <a:t>]</a:t>
                      </a:r>
                      <a:r>
                        <a:rPr lang="zh-CN" altLang="zh-CN" sz="900" b="1" kern="1200" dirty="0">
                          <a:solidFill>
                            <a:schemeClr val="dk1"/>
                          </a:solidFill>
                          <a:latin typeface="仿宋" panose="02010609060101010101" pitchFamily="49" charset="-122"/>
                          <a:ea typeface="仿宋" panose="02010609060101010101" pitchFamily="49" charset="-122"/>
                          <a:cs typeface="+mn-cs"/>
                        </a:rPr>
                        <a:t> </a:t>
                      </a:r>
                      <a:r>
                        <a:rPr lang="zh-CN" altLang="en-US" sz="900" b="1" kern="1200" dirty="0">
                          <a:solidFill>
                            <a:schemeClr val="dk1"/>
                          </a:solidFill>
                          <a:latin typeface="仿宋" panose="02010609060101010101" pitchFamily="49" charset="-122"/>
                          <a:ea typeface="仿宋" panose="02010609060101010101" pitchFamily="49" charset="-122"/>
                          <a:cs typeface="+mn-cs"/>
                        </a:rPr>
                        <a:t>“存在感”岂能靠刷</a:t>
                      </a:r>
                      <a:endParaRPr lang="zh-CN" altLang="en-US" sz="900" b="1" kern="1200" dirty="0">
                        <a:solidFill>
                          <a:schemeClr val="dk1"/>
                        </a:solidFill>
                        <a:latin typeface="仿宋" panose="02010609060101010101" pitchFamily="49" charset="-122"/>
                        <a:ea typeface="仿宋" panose="02010609060101010101" pitchFamily="49" charset="-122"/>
                        <a:cs typeface="+mn-cs"/>
                      </a:endParaRPr>
                    </a:p>
                  </a:txBody>
                  <a:tcPr/>
                </a:tc>
              </a:tr>
            </a:tbl>
          </a:graphicData>
        </a:graphic>
      </p:graphicFrame>
      <p:sp>
        <p:nvSpPr>
          <p:cNvPr id="10" name="标题 1"/>
          <p:cNvSpPr txBox="1">
            <a:spLocks noChangeArrowheads="1"/>
          </p:cNvSpPr>
          <p:nvPr/>
        </p:nvSpPr>
        <p:spPr bwMode="auto">
          <a:xfrm>
            <a:off x="102" y="-255"/>
            <a:ext cx="1624084" cy="48449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numCol="1"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nSpc>
                <a:spcPct val="200000"/>
              </a:lnSpc>
            </a:pPr>
            <a:r>
              <a:rPr lang="zh-CN" altLang="en-US" sz="1200" b="1" dirty="0"/>
              <a:t>时评作文的审题立意</a:t>
            </a:r>
            <a:endParaRPr lang="en-US" altLang="zh-CN" sz="12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697260"/>
            <a:ext cx="9144000" cy="522401"/>
            <a:chOff x="-1381190" y="1714466"/>
            <a:chExt cx="12099824" cy="734295"/>
          </a:xfrm>
        </p:grpSpPr>
        <p:pic>
          <p:nvPicPr>
            <p:cNvPr id="7" name="图片 6"/>
            <p:cNvPicPr>
              <a:picLocks noChangeAspect="1"/>
            </p:cNvPicPr>
            <p:nvPr/>
          </p:nvPicPr>
          <p:blipFill>
            <a:blip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8"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 name="表格 2"/>
          <p:cNvGraphicFramePr>
            <a:graphicFrameLocks noGrp="1"/>
          </p:cNvGraphicFramePr>
          <p:nvPr>
            <p:custDataLst>
              <p:tags r:id="rId4"/>
            </p:custDataLst>
          </p:nvPr>
        </p:nvGraphicFramePr>
        <p:xfrm>
          <a:off x="0" y="415290"/>
          <a:ext cx="9067165" cy="4645025"/>
        </p:xfrm>
        <a:graphic>
          <a:graphicData uri="http://schemas.openxmlformats.org/drawingml/2006/table">
            <a:tbl>
              <a:tblPr firstRow="1" bandRow="1">
                <a:tableStyleId>{5C22544A-7EE6-4342-B048-85BDC9FD1C3A}</a:tableStyleId>
              </a:tblPr>
              <a:tblGrid>
                <a:gridCol w="5200650"/>
                <a:gridCol w="3866515"/>
              </a:tblGrid>
              <a:tr h="847725">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20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2000" b="1" kern="1200" dirty="0">
                          <a:solidFill>
                            <a:schemeClr val="lt1"/>
                          </a:solidFill>
                          <a:latin typeface="微软雅黑" panose="020B0503020204020204" pitchFamily="34" charset="-122"/>
                          <a:ea typeface="微软雅黑" panose="020B0503020204020204" pitchFamily="34" charset="-122"/>
                          <a:cs typeface="+mn-cs"/>
                        </a:rPr>
                        <a:t>方法</a:t>
                      </a:r>
                      <a:r>
                        <a:rPr lang="en-US" altLang="zh-CN" sz="2000" b="1" kern="1200" dirty="0">
                          <a:solidFill>
                            <a:schemeClr val="lt1"/>
                          </a:solidFill>
                          <a:latin typeface="微软雅黑" panose="020B0503020204020204" pitchFamily="34" charset="-122"/>
                          <a:ea typeface="微软雅黑" panose="020B0503020204020204" pitchFamily="34" charset="-122"/>
                          <a:cs typeface="+mn-cs"/>
                        </a:rPr>
                        <a:t>3]</a:t>
                      </a:r>
                      <a:r>
                        <a:rPr lang="zh-CN" altLang="zh-CN" sz="2000" b="1" kern="1200" dirty="0">
                          <a:solidFill>
                            <a:schemeClr val="lt1"/>
                          </a:solidFill>
                          <a:latin typeface="微软雅黑" panose="020B0503020204020204" pitchFamily="34" charset="-122"/>
                          <a:ea typeface="微软雅黑" panose="020B0503020204020204" pitchFamily="34" charset="-122"/>
                          <a:cs typeface="+mn-cs"/>
                        </a:rPr>
                        <a:t>　</a:t>
                      </a:r>
                      <a:r>
                        <a:rPr lang="en-US" altLang="zh-CN" sz="20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2000" b="1" kern="1200" dirty="0">
                          <a:solidFill>
                            <a:schemeClr val="lt1"/>
                          </a:solidFill>
                          <a:latin typeface="微软雅黑" panose="020B0503020204020204" pitchFamily="34" charset="-122"/>
                          <a:ea typeface="微软雅黑" panose="020B0503020204020204" pitchFamily="34" charset="-122"/>
                          <a:cs typeface="+mn-cs"/>
                        </a:rPr>
                        <a:t>拓展式</a:t>
                      </a:r>
                      <a:r>
                        <a:rPr lang="en-US" altLang="zh-CN" sz="20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2000" b="1" kern="1200" dirty="0">
                          <a:solidFill>
                            <a:schemeClr val="lt1"/>
                          </a:solidFill>
                          <a:latin typeface="微软雅黑" panose="020B0503020204020204" pitchFamily="34" charset="-122"/>
                          <a:ea typeface="微软雅黑" panose="020B0503020204020204" pitchFamily="34" charset="-122"/>
                          <a:cs typeface="+mn-cs"/>
                        </a:rPr>
                        <a:t>解读，“由此及彼</a:t>
                      </a:r>
                      <a:r>
                        <a:rPr lang="en-US" altLang="zh-CN" sz="20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2000" b="1" kern="1200" dirty="0">
                          <a:solidFill>
                            <a:schemeClr val="lt1"/>
                          </a:solidFill>
                          <a:latin typeface="微软雅黑" panose="020B0503020204020204" pitchFamily="34" charset="-122"/>
                          <a:ea typeface="微软雅黑" panose="020B0503020204020204" pitchFamily="34" charset="-122"/>
                          <a:cs typeface="+mn-cs"/>
                        </a:rPr>
                        <a:t>立意</a:t>
                      </a:r>
                      <a:endParaRPr lang="zh-CN" altLang="zh-CN" sz="2000" b="1" kern="1200" dirty="0">
                        <a:solidFill>
                          <a:schemeClr val="lt1"/>
                        </a:solidFill>
                        <a:latin typeface="微软雅黑" panose="020B0503020204020204" pitchFamily="34" charset="-122"/>
                        <a:ea typeface="微软雅黑" panose="020B0503020204020204" pitchFamily="34" charset="-122"/>
                        <a:cs typeface="+mn-cs"/>
                      </a:endParaRPr>
                    </a:p>
                  </a:txBody>
                  <a:tcPr anchor="ctr"/>
                </a:tc>
                <a:tc hMerge="1">
                  <a:tcPr/>
                </a:tc>
              </a:tr>
              <a:tr h="2295525">
                <a:tc rowSpan="2">
                  <a:txBody>
                    <a:bodyPr/>
                    <a:lstStyle/>
                    <a:p>
                      <a:pPr>
                        <a:lnSpc>
                          <a:spcPct val="200000"/>
                        </a:lnSpc>
                      </a:pPr>
                      <a:r>
                        <a:rPr lang="en-US" altLang="zh-CN" sz="1800" kern="1200" dirty="0">
                          <a:solidFill>
                            <a:schemeClr val="dk1"/>
                          </a:solidFill>
                          <a:latin typeface="微软雅黑" panose="020B0503020204020204" pitchFamily="34" charset="-122"/>
                          <a:ea typeface="微软雅黑" panose="020B0503020204020204" pitchFamily="34" charset="-122"/>
                          <a:cs typeface="+mn-cs"/>
                        </a:rPr>
                        <a:t>[</a:t>
                      </a:r>
                      <a:r>
                        <a:rPr lang="zh-CN" altLang="zh-CN" sz="1800" kern="1200" dirty="0">
                          <a:solidFill>
                            <a:schemeClr val="dk1"/>
                          </a:solidFill>
                          <a:latin typeface="微软雅黑" panose="020B0503020204020204" pitchFamily="34" charset="-122"/>
                          <a:ea typeface="微软雅黑" panose="020B0503020204020204" pitchFamily="34" charset="-122"/>
                          <a:cs typeface="+mn-cs"/>
                        </a:rPr>
                        <a:t>训练</a:t>
                      </a:r>
                      <a:r>
                        <a:rPr lang="en-US" altLang="zh-CN" sz="1800" kern="1200" dirty="0">
                          <a:solidFill>
                            <a:schemeClr val="dk1"/>
                          </a:solidFill>
                          <a:latin typeface="微软雅黑" panose="020B0503020204020204" pitchFamily="34" charset="-122"/>
                          <a:ea typeface="微软雅黑" panose="020B0503020204020204" pitchFamily="34" charset="-122"/>
                          <a:cs typeface="+mn-cs"/>
                        </a:rPr>
                        <a:t>3]</a:t>
                      </a:r>
                      <a:r>
                        <a:rPr lang="en-US" altLang="zh-CN" sz="1800" kern="1200" baseline="0" dirty="0">
                          <a:solidFill>
                            <a:schemeClr val="dk1"/>
                          </a:solidFill>
                          <a:latin typeface="微软雅黑" panose="020B0503020204020204" pitchFamily="34" charset="-122"/>
                          <a:ea typeface="微软雅黑" panose="020B0503020204020204" pitchFamily="34" charset="-122"/>
                          <a:cs typeface="+mn-cs"/>
                        </a:rPr>
                        <a:t>  </a:t>
                      </a:r>
                      <a:r>
                        <a:rPr lang="zh-CN" altLang="zh-CN" sz="1800" kern="1200" dirty="0">
                          <a:solidFill>
                            <a:schemeClr val="dk1"/>
                          </a:solidFill>
                          <a:latin typeface="微软雅黑" panose="020B0503020204020204" pitchFamily="34" charset="-122"/>
                          <a:ea typeface="微软雅黑" panose="020B0503020204020204" pitchFamily="34" charset="-122"/>
                          <a:cs typeface="+mn-cs"/>
                        </a:rPr>
                        <a:t>根据以下材料，选取角度，自拟题目，写一篇不少于</a:t>
                      </a:r>
                      <a:r>
                        <a:rPr lang="en-US" altLang="zh-CN" sz="1800" kern="1200" dirty="0">
                          <a:solidFill>
                            <a:schemeClr val="dk1"/>
                          </a:solidFill>
                          <a:latin typeface="微软雅黑" panose="020B0503020204020204" pitchFamily="34" charset="-122"/>
                          <a:ea typeface="微软雅黑" panose="020B0503020204020204" pitchFamily="34" charset="-122"/>
                          <a:cs typeface="+mn-cs"/>
                        </a:rPr>
                        <a:t>800</a:t>
                      </a:r>
                      <a:r>
                        <a:rPr lang="zh-CN" altLang="zh-CN" sz="1800" kern="1200" dirty="0">
                          <a:solidFill>
                            <a:schemeClr val="dk1"/>
                          </a:solidFill>
                          <a:latin typeface="微软雅黑" panose="020B0503020204020204" pitchFamily="34" charset="-122"/>
                          <a:ea typeface="微软雅黑" panose="020B0503020204020204" pitchFamily="34" charset="-122"/>
                          <a:cs typeface="+mn-cs"/>
                        </a:rPr>
                        <a:t>字的文章，文体不限，诗歌除外。</a:t>
                      </a:r>
                      <a:endParaRPr lang="zh-CN" altLang="zh-CN" sz="1800" kern="1200" dirty="0">
                        <a:solidFill>
                          <a:schemeClr val="dk1"/>
                        </a:solidFill>
                        <a:latin typeface="微软雅黑" panose="020B0503020204020204" pitchFamily="34" charset="-122"/>
                        <a:ea typeface="微软雅黑" panose="020B0503020204020204" pitchFamily="34" charset="-122"/>
                        <a:cs typeface="+mn-cs"/>
                      </a:endParaRPr>
                    </a:p>
                    <a:p>
                      <a:pPr>
                        <a:lnSpc>
                          <a:spcPct val="200000"/>
                        </a:lnSpc>
                      </a:pPr>
                      <a:r>
                        <a:rPr lang="en-US" altLang="zh-CN" sz="1800" kern="1200" dirty="0">
                          <a:solidFill>
                            <a:schemeClr val="dk1"/>
                          </a:solidFill>
                          <a:latin typeface="楷体" panose="02010609060101010101" pitchFamily="49" charset="-122"/>
                          <a:ea typeface="楷体" panose="02010609060101010101" pitchFamily="49" charset="-122"/>
                          <a:cs typeface="+mn-cs"/>
                        </a:rPr>
                        <a:t>    </a:t>
                      </a:r>
                      <a:r>
                        <a:rPr lang="zh-CN" altLang="zh-CN" sz="1800" kern="1200" dirty="0">
                          <a:solidFill>
                            <a:schemeClr val="dk1"/>
                          </a:solidFill>
                          <a:latin typeface="楷体" panose="02010609060101010101" pitchFamily="49" charset="-122"/>
                          <a:ea typeface="楷体" panose="02010609060101010101" pitchFamily="49" charset="-122"/>
                          <a:cs typeface="+mn-cs"/>
                        </a:rPr>
                        <a:t>共享时代已经来临，但有些东西又似乎不能共享或无须共享。</a:t>
                      </a:r>
                      <a:endParaRPr lang="zh-CN" altLang="zh-CN" sz="1800" kern="1200" dirty="0">
                        <a:solidFill>
                          <a:schemeClr val="dk1"/>
                        </a:solidFill>
                        <a:latin typeface="楷体" panose="02010609060101010101" pitchFamily="49" charset="-122"/>
                        <a:ea typeface="楷体" panose="02010609060101010101" pitchFamily="49" charset="-122"/>
                        <a:cs typeface="+mn-cs"/>
                      </a:endParaRPr>
                    </a:p>
                  </a:txBody>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1800" dirty="0">
                          <a:latin typeface="微软雅黑" panose="020B0503020204020204" pitchFamily="34" charset="-122"/>
                          <a:ea typeface="微软雅黑" panose="020B0503020204020204" pitchFamily="34" charset="-122"/>
                        </a:rPr>
                        <a:t>[</a:t>
                      </a:r>
                      <a:r>
                        <a:rPr lang="zh-CN" altLang="zh-CN" sz="1800" dirty="0">
                          <a:latin typeface="微软雅黑" panose="020B0503020204020204" pitchFamily="34" charset="-122"/>
                          <a:ea typeface="微软雅黑" panose="020B0503020204020204" pitchFamily="34" charset="-122"/>
                        </a:rPr>
                        <a:t>解读</a:t>
                      </a:r>
                      <a:r>
                        <a:rPr lang="en-US" altLang="zh-CN" sz="1800" dirty="0">
                          <a:latin typeface="微软雅黑" panose="020B0503020204020204" pitchFamily="34" charset="-122"/>
                          <a:ea typeface="微软雅黑" panose="020B0503020204020204" pitchFamily="34" charset="-122"/>
                        </a:rPr>
                        <a:t>] </a:t>
                      </a:r>
                      <a:r>
                        <a:rPr lang="zh-CN" altLang="en-US" sz="2400" b="1" dirty="0">
                          <a:solidFill>
                            <a:srgbClr val="FF0000"/>
                          </a:solidFill>
                          <a:latin typeface="仿宋" panose="02010609060101010101" pitchFamily="49" charset="-122"/>
                          <a:ea typeface="仿宋" panose="02010609060101010101" pitchFamily="49" charset="-122"/>
                        </a:rPr>
                        <a:t>“由此及彼”拓展的角度有哪些？</a:t>
                      </a:r>
                      <a:endParaRPr lang="zh-CN" altLang="en-US" sz="2400" b="1" kern="1200" dirty="0">
                        <a:solidFill>
                          <a:srgbClr val="FF0000"/>
                        </a:solidFill>
                        <a:latin typeface="仿宋" panose="02010609060101010101" pitchFamily="49" charset="-122"/>
                        <a:ea typeface="仿宋" panose="02010609060101010101" pitchFamily="49" charset="-122"/>
                        <a:cs typeface="+mn-cs"/>
                      </a:endParaRPr>
                    </a:p>
                  </a:txBody>
                  <a:tcPr>
                    <a:solidFill>
                      <a:schemeClr val="accent1">
                        <a:tint val="40000"/>
                        <a:alpha val="79000"/>
                      </a:schemeClr>
                    </a:solidFill>
                  </a:tcPr>
                </a:tc>
              </a:tr>
              <a:tr h="1501775">
                <a:tc vMerge="1">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1800" dirty="0">
                          <a:latin typeface="微软雅黑" panose="020B0503020204020204" pitchFamily="34" charset="-122"/>
                          <a:ea typeface="微软雅黑" panose="020B0503020204020204" pitchFamily="34" charset="-122"/>
                        </a:rPr>
                        <a:t>[</a:t>
                      </a:r>
                      <a:r>
                        <a:rPr lang="zh-CN" altLang="zh-CN" sz="1800" dirty="0">
                          <a:latin typeface="微软雅黑" panose="020B0503020204020204" pitchFamily="34" charset="-122"/>
                          <a:ea typeface="微软雅黑" panose="020B0503020204020204" pitchFamily="34" charset="-122"/>
                        </a:rPr>
                        <a:t>立意</a:t>
                      </a:r>
                      <a:r>
                        <a:rPr lang="en-US" altLang="zh-CN" sz="1800" dirty="0">
                          <a:latin typeface="微软雅黑" panose="020B0503020204020204" pitchFamily="34" charset="-122"/>
                          <a:ea typeface="微软雅黑" panose="020B0503020204020204" pitchFamily="34" charset="-122"/>
                        </a:rPr>
                        <a:t>]</a:t>
                      </a:r>
                      <a:endParaRPr lang="en-US" altLang="zh-CN" sz="1800" kern="1200" dirty="0">
                        <a:solidFill>
                          <a:schemeClr val="dk1"/>
                        </a:solidFill>
                        <a:latin typeface="微软雅黑" panose="020B0503020204020204" pitchFamily="34" charset="-122"/>
                        <a:ea typeface="微软雅黑" panose="020B0503020204020204" pitchFamily="34" charset="-122"/>
                        <a:cs typeface="+mn-cs"/>
                      </a:endParaRPr>
                    </a:p>
                  </a:txBody>
                  <a:tcPr/>
                </a:tc>
              </a:tr>
            </a:tbl>
          </a:graphicData>
        </a:graphic>
      </p:graphicFrame>
      <p:sp>
        <p:nvSpPr>
          <p:cNvPr id="10" name="标题 1"/>
          <p:cNvSpPr txBox="1">
            <a:spLocks noChangeArrowheads="1"/>
          </p:cNvSpPr>
          <p:nvPr/>
        </p:nvSpPr>
        <p:spPr bwMode="auto">
          <a:xfrm>
            <a:off x="102" y="-255"/>
            <a:ext cx="1624084" cy="48449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numCol="1"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nSpc>
                <a:spcPct val="200000"/>
              </a:lnSpc>
            </a:pPr>
            <a:r>
              <a:rPr lang="zh-CN" altLang="en-US" sz="1200" b="1" dirty="0"/>
              <a:t>时评作文的审题立意</a:t>
            </a:r>
            <a:endParaRPr lang="en-US" altLang="zh-CN" sz="12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5067300"/>
            <a:ext cx="9144000" cy="76200"/>
            <a:chOff x="-1381190" y="1714466"/>
            <a:chExt cx="12099824" cy="734295"/>
          </a:xfrm>
        </p:grpSpPr>
        <p:pic>
          <p:nvPicPr>
            <p:cNvPr id="7" name="图片 6"/>
            <p:cNvPicPr>
              <a:picLocks noChangeAspect="1"/>
            </p:cNvPicPr>
            <p:nvPr/>
          </p:nvPicPr>
          <p:blipFill>
            <a:blip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8"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 name="表格 2"/>
          <p:cNvGraphicFramePr>
            <a:graphicFrameLocks noGrp="1"/>
          </p:cNvGraphicFramePr>
          <p:nvPr>
            <p:custDataLst>
              <p:tags r:id="rId4"/>
            </p:custDataLst>
          </p:nvPr>
        </p:nvGraphicFramePr>
        <p:xfrm>
          <a:off x="78105" y="552450"/>
          <a:ext cx="8952865" cy="3645535"/>
        </p:xfrm>
        <a:graphic>
          <a:graphicData uri="http://schemas.openxmlformats.org/drawingml/2006/table">
            <a:tbl>
              <a:tblPr firstRow="1" bandRow="1">
                <a:tableStyleId>{5C22544A-7EE6-4342-B048-85BDC9FD1C3A}</a:tableStyleId>
              </a:tblPr>
              <a:tblGrid>
                <a:gridCol w="2039620"/>
                <a:gridCol w="6913245"/>
              </a:tblGrid>
              <a:tr h="422910">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14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400" b="1" kern="1200" dirty="0">
                          <a:solidFill>
                            <a:schemeClr val="lt1"/>
                          </a:solidFill>
                          <a:latin typeface="微软雅黑" panose="020B0503020204020204" pitchFamily="34" charset="-122"/>
                          <a:ea typeface="微软雅黑" panose="020B0503020204020204" pitchFamily="34" charset="-122"/>
                          <a:cs typeface="+mn-cs"/>
                        </a:rPr>
                        <a:t>方法</a:t>
                      </a:r>
                      <a:r>
                        <a:rPr lang="en-US" altLang="zh-CN" sz="1400" b="1" kern="1200" dirty="0">
                          <a:solidFill>
                            <a:schemeClr val="lt1"/>
                          </a:solidFill>
                          <a:latin typeface="微软雅黑" panose="020B0503020204020204" pitchFamily="34" charset="-122"/>
                          <a:ea typeface="微软雅黑" panose="020B0503020204020204" pitchFamily="34" charset="-122"/>
                          <a:cs typeface="+mn-cs"/>
                        </a:rPr>
                        <a:t>3]</a:t>
                      </a:r>
                      <a:r>
                        <a:rPr lang="zh-CN" altLang="zh-CN" sz="1400" b="1" kern="1200" dirty="0">
                          <a:solidFill>
                            <a:schemeClr val="lt1"/>
                          </a:solidFill>
                          <a:latin typeface="微软雅黑" panose="020B0503020204020204" pitchFamily="34" charset="-122"/>
                          <a:ea typeface="微软雅黑" panose="020B0503020204020204" pitchFamily="34" charset="-122"/>
                          <a:cs typeface="+mn-cs"/>
                        </a:rPr>
                        <a:t>　</a:t>
                      </a:r>
                      <a:r>
                        <a:rPr lang="en-US" altLang="zh-CN" sz="14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400" b="1" kern="1200" dirty="0">
                          <a:solidFill>
                            <a:schemeClr val="lt1"/>
                          </a:solidFill>
                          <a:latin typeface="微软雅黑" panose="020B0503020204020204" pitchFamily="34" charset="-122"/>
                          <a:ea typeface="微软雅黑" panose="020B0503020204020204" pitchFamily="34" charset="-122"/>
                          <a:cs typeface="+mn-cs"/>
                        </a:rPr>
                        <a:t>拓展式</a:t>
                      </a:r>
                      <a:r>
                        <a:rPr lang="en-US" altLang="zh-CN" sz="14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400" b="1" kern="1200" dirty="0">
                          <a:solidFill>
                            <a:schemeClr val="lt1"/>
                          </a:solidFill>
                          <a:latin typeface="微软雅黑" panose="020B0503020204020204" pitchFamily="34" charset="-122"/>
                          <a:ea typeface="微软雅黑" panose="020B0503020204020204" pitchFamily="34" charset="-122"/>
                          <a:cs typeface="+mn-cs"/>
                        </a:rPr>
                        <a:t>解读，“由此及彼</a:t>
                      </a:r>
                      <a:r>
                        <a:rPr lang="en-US" altLang="zh-CN" sz="14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400" b="1" kern="1200" dirty="0">
                          <a:solidFill>
                            <a:schemeClr val="lt1"/>
                          </a:solidFill>
                          <a:latin typeface="微软雅黑" panose="020B0503020204020204" pitchFamily="34" charset="-122"/>
                          <a:ea typeface="微软雅黑" panose="020B0503020204020204" pitchFamily="34" charset="-122"/>
                          <a:cs typeface="+mn-cs"/>
                        </a:rPr>
                        <a:t>立意</a:t>
                      </a:r>
                      <a:endParaRPr lang="zh-CN" altLang="zh-CN" sz="1400" b="1" kern="1200" dirty="0">
                        <a:solidFill>
                          <a:schemeClr val="lt1"/>
                        </a:solidFill>
                        <a:latin typeface="微软雅黑" panose="020B0503020204020204" pitchFamily="34" charset="-122"/>
                        <a:ea typeface="微软雅黑" panose="020B0503020204020204" pitchFamily="34" charset="-122"/>
                        <a:cs typeface="+mn-cs"/>
                      </a:endParaRPr>
                    </a:p>
                  </a:txBody>
                  <a:tcPr anchor="ctr"/>
                </a:tc>
                <a:tc hMerge="1">
                  <a:tcPr/>
                </a:tc>
              </a:tr>
              <a:tr h="1945640">
                <a:tc rowSpan="2">
                  <a:txBody>
                    <a:bodyPr/>
                    <a:lstStyle/>
                    <a:p>
                      <a:pPr>
                        <a:lnSpc>
                          <a:spcPct val="200000"/>
                        </a:lnSpc>
                      </a:pPr>
                      <a:r>
                        <a:rPr lang="en-US" altLang="zh-CN" sz="1200" b="1" kern="1200" dirty="0">
                          <a:solidFill>
                            <a:schemeClr val="dk1"/>
                          </a:solidFill>
                          <a:latin typeface="微软雅黑" panose="020B0503020204020204" pitchFamily="34" charset="-122"/>
                          <a:ea typeface="微软雅黑" panose="020B0503020204020204" pitchFamily="34" charset="-122"/>
                          <a:cs typeface="+mn-cs"/>
                        </a:rPr>
                        <a:t>[</a:t>
                      </a:r>
                      <a:r>
                        <a:rPr lang="zh-CN" altLang="zh-CN" sz="1200" b="1" kern="1200" dirty="0">
                          <a:solidFill>
                            <a:schemeClr val="dk1"/>
                          </a:solidFill>
                          <a:latin typeface="微软雅黑" panose="020B0503020204020204" pitchFamily="34" charset="-122"/>
                          <a:ea typeface="微软雅黑" panose="020B0503020204020204" pitchFamily="34" charset="-122"/>
                          <a:cs typeface="+mn-cs"/>
                        </a:rPr>
                        <a:t>训练</a:t>
                      </a:r>
                      <a:r>
                        <a:rPr lang="en-US" altLang="zh-CN" sz="1200" b="1" kern="1200" dirty="0">
                          <a:solidFill>
                            <a:schemeClr val="dk1"/>
                          </a:solidFill>
                          <a:latin typeface="微软雅黑" panose="020B0503020204020204" pitchFamily="34" charset="-122"/>
                          <a:ea typeface="微软雅黑" panose="020B0503020204020204" pitchFamily="34" charset="-122"/>
                          <a:cs typeface="+mn-cs"/>
                        </a:rPr>
                        <a:t>3]</a:t>
                      </a:r>
                      <a:r>
                        <a:rPr lang="en-US" altLang="zh-CN" sz="1200" b="1" kern="1200" baseline="0" dirty="0">
                          <a:solidFill>
                            <a:schemeClr val="dk1"/>
                          </a:solidFill>
                          <a:latin typeface="微软雅黑" panose="020B0503020204020204" pitchFamily="34" charset="-122"/>
                          <a:ea typeface="微软雅黑" panose="020B0503020204020204" pitchFamily="34" charset="-122"/>
                          <a:cs typeface="+mn-cs"/>
                        </a:rPr>
                        <a:t>  </a:t>
                      </a:r>
                      <a:r>
                        <a:rPr lang="zh-CN" altLang="zh-CN" sz="1200" b="1" kern="1200" dirty="0">
                          <a:solidFill>
                            <a:schemeClr val="dk1"/>
                          </a:solidFill>
                          <a:latin typeface="微软雅黑" panose="020B0503020204020204" pitchFamily="34" charset="-122"/>
                          <a:ea typeface="微软雅黑" panose="020B0503020204020204" pitchFamily="34" charset="-122"/>
                          <a:cs typeface="+mn-cs"/>
                        </a:rPr>
                        <a:t>根据以下材料，选取角度，自拟题目，写一篇不少于</a:t>
                      </a:r>
                      <a:r>
                        <a:rPr lang="en-US" altLang="zh-CN" sz="1200" b="1" kern="1200" dirty="0">
                          <a:solidFill>
                            <a:schemeClr val="dk1"/>
                          </a:solidFill>
                          <a:latin typeface="微软雅黑" panose="020B0503020204020204" pitchFamily="34" charset="-122"/>
                          <a:ea typeface="微软雅黑" panose="020B0503020204020204" pitchFamily="34" charset="-122"/>
                          <a:cs typeface="+mn-cs"/>
                        </a:rPr>
                        <a:t>800</a:t>
                      </a:r>
                      <a:r>
                        <a:rPr lang="zh-CN" altLang="zh-CN" sz="1200" b="1" kern="1200" dirty="0">
                          <a:solidFill>
                            <a:schemeClr val="dk1"/>
                          </a:solidFill>
                          <a:latin typeface="微软雅黑" panose="020B0503020204020204" pitchFamily="34" charset="-122"/>
                          <a:ea typeface="微软雅黑" panose="020B0503020204020204" pitchFamily="34" charset="-122"/>
                          <a:cs typeface="+mn-cs"/>
                        </a:rPr>
                        <a:t>字的文章，文体不限，诗歌除外。</a:t>
                      </a:r>
                      <a:endParaRPr lang="zh-CN" altLang="zh-CN" sz="1200" b="1" kern="1200" dirty="0">
                        <a:solidFill>
                          <a:schemeClr val="dk1"/>
                        </a:solidFill>
                        <a:latin typeface="微软雅黑" panose="020B0503020204020204" pitchFamily="34" charset="-122"/>
                        <a:ea typeface="微软雅黑" panose="020B0503020204020204" pitchFamily="34" charset="-122"/>
                        <a:cs typeface="+mn-cs"/>
                      </a:endParaRPr>
                    </a:p>
                    <a:p>
                      <a:pPr>
                        <a:lnSpc>
                          <a:spcPct val="200000"/>
                        </a:lnSpc>
                      </a:pPr>
                      <a:r>
                        <a:rPr lang="en-US" altLang="zh-CN" sz="1200" b="1" kern="1200" dirty="0">
                          <a:solidFill>
                            <a:schemeClr val="dk1"/>
                          </a:solidFill>
                          <a:latin typeface="楷体" panose="02010609060101010101" pitchFamily="49" charset="-122"/>
                          <a:ea typeface="楷体" panose="02010609060101010101" pitchFamily="49" charset="-122"/>
                          <a:cs typeface="+mn-cs"/>
                        </a:rPr>
                        <a:t>    </a:t>
                      </a:r>
                      <a:r>
                        <a:rPr lang="zh-CN" altLang="zh-CN" sz="1200" b="1" kern="1200" dirty="0">
                          <a:solidFill>
                            <a:schemeClr val="dk1"/>
                          </a:solidFill>
                          <a:latin typeface="楷体" panose="02010609060101010101" pitchFamily="49" charset="-122"/>
                          <a:ea typeface="楷体" panose="02010609060101010101" pitchFamily="49" charset="-122"/>
                          <a:cs typeface="+mn-cs"/>
                        </a:rPr>
                        <a:t>共享时代已经来临，但有些东西又似乎不能共享或无须共享。</a:t>
                      </a:r>
                      <a:endParaRPr lang="zh-CN" altLang="zh-CN" sz="1200" b="1" kern="1200" dirty="0">
                        <a:solidFill>
                          <a:schemeClr val="dk1"/>
                        </a:solidFill>
                        <a:latin typeface="楷体" panose="02010609060101010101" pitchFamily="49" charset="-122"/>
                        <a:ea typeface="楷体" panose="02010609060101010101" pitchFamily="49" charset="-122"/>
                        <a:cs typeface="+mn-cs"/>
                      </a:endParaRPr>
                    </a:p>
                  </a:txBody>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1200" b="1" dirty="0">
                          <a:latin typeface="微软雅黑" panose="020B0503020204020204" pitchFamily="34" charset="-122"/>
                          <a:ea typeface="微软雅黑" panose="020B0503020204020204" pitchFamily="34" charset="-122"/>
                        </a:rPr>
                        <a:t>[</a:t>
                      </a:r>
                      <a:r>
                        <a:rPr lang="zh-CN" altLang="zh-CN" sz="1200" b="1" dirty="0">
                          <a:latin typeface="微软雅黑" panose="020B0503020204020204" pitchFamily="34" charset="-122"/>
                          <a:ea typeface="微软雅黑" panose="020B0503020204020204" pitchFamily="34" charset="-122"/>
                        </a:rPr>
                        <a:t>解读</a:t>
                      </a:r>
                      <a:r>
                        <a:rPr lang="en-US" altLang="zh-CN" sz="1200" b="1" dirty="0">
                          <a:latin typeface="微软雅黑" panose="020B0503020204020204" pitchFamily="34" charset="-122"/>
                          <a:ea typeface="微软雅黑" panose="020B0503020204020204" pitchFamily="34" charset="-122"/>
                        </a:rPr>
                        <a:t>] </a:t>
                      </a:r>
                      <a:r>
                        <a:rPr lang="zh-CN" altLang="zh-CN" sz="1200" b="1" kern="1200" dirty="0">
                          <a:solidFill>
                            <a:schemeClr val="dk1"/>
                          </a:solidFill>
                          <a:latin typeface="仿宋" panose="02010609060101010101" pitchFamily="49" charset="-122"/>
                          <a:ea typeface="仿宋" panose="02010609060101010101" pitchFamily="49" charset="-122"/>
                          <a:cs typeface="+mn-cs"/>
                        </a:rPr>
                        <a:t>“共享时代已经来临”是背景，随着时代的发展，“共享”已经被人们熟知，共享单车在许多城市已随处可见，为人们提供了极大的便利。“但有些东西又似乎不能共享或无须共享”，意在提醒人们：虽然共享很便利，但不是所有的东西都可以共享、需要共享。这则材料能够引发我们对“共享”的思考：我们如何面对共享时代？我们需要怎样的共享？如何共享？共享时代中又如何保持个体的独立？如何保护个人隐私？写作时既可以侧重写共享，强调共享的好处，也可以侧重写独享，强调个体独立，保护个人隐私的重要性，还可以两者兼顾、辩证思考。</a:t>
                      </a:r>
                      <a:endParaRPr lang="zh-CN" altLang="zh-CN" sz="1200" b="1" kern="1200" dirty="0">
                        <a:solidFill>
                          <a:schemeClr val="dk1"/>
                        </a:solidFill>
                        <a:latin typeface="仿宋" panose="02010609060101010101" pitchFamily="49" charset="-122"/>
                        <a:ea typeface="仿宋" panose="02010609060101010101" pitchFamily="49" charset="-122"/>
                        <a:cs typeface="+mn-cs"/>
                      </a:endParaRPr>
                    </a:p>
                  </a:txBody>
                  <a:tcPr>
                    <a:solidFill>
                      <a:schemeClr val="accent1">
                        <a:tint val="40000"/>
                        <a:alpha val="79000"/>
                      </a:schemeClr>
                    </a:solidFill>
                  </a:tcPr>
                </a:tc>
              </a:tr>
              <a:tr h="1276985">
                <a:tc vMerge="1">
                  <a:tcPr/>
                </a:tc>
                <a:tc>
                  <a:txBody>
                    <a:bodyPr/>
                    <a:lstStyle/>
                    <a:p>
                      <a:pPr marL="0" marR="0" indent="0" algn="l" defTabSz="685800" rtl="0" eaLnBrk="1" fontAlgn="auto" latinLnBrk="0" hangingPunct="1">
                        <a:lnSpc>
                          <a:spcPct val="200000"/>
                        </a:lnSpc>
                        <a:spcBef>
                          <a:spcPts val="0"/>
                        </a:spcBef>
                        <a:spcAft>
                          <a:spcPts val="0"/>
                        </a:spcAft>
                        <a:buClrTx/>
                        <a:buSzTx/>
                        <a:buFontTx/>
                        <a:buNone/>
                        <a:defRPr/>
                      </a:pPr>
                      <a:r>
                        <a:rPr lang="en-US" altLang="zh-CN" sz="1200" b="1" dirty="0">
                          <a:latin typeface="微软雅黑" panose="020B0503020204020204" pitchFamily="34" charset="-122"/>
                          <a:ea typeface="微软雅黑" panose="020B0503020204020204" pitchFamily="34" charset="-122"/>
                        </a:rPr>
                        <a:t>[</a:t>
                      </a:r>
                      <a:r>
                        <a:rPr lang="zh-CN" altLang="zh-CN" sz="1200" b="1" dirty="0">
                          <a:latin typeface="微软雅黑" panose="020B0503020204020204" pitchFamily="34" charset="-122"/>
                          <a:ea typeface="微软雅黑" panose="020B0503020204020204" pitchFamily="34" charset="-122"/>
                        </a:rPr>
                        <a:t>立意</a:t>
                      </a:r>
                      <a:r>
                        <a:rPr lang="en-US" altLang="zh-CN" sz="1200" b="1" dirty="0">
                          <a:latin typeface="微软雅黑" panose="020B0503020204020204" pitchFamily="34" charset="-122"/>
                          <a:ea typeface="微软雅黑" panose="020B0503020204020204" pitchFamily="34" charset="-122"/>
                        </a:rPr>
                        <a:t>] </a:t>
                      </a:r>
                      <a:r>
                        <a:rPr lang="zh-CN" altLang="zh-CN" sz="1200" b="1" kern="1200" dirty="0">
                          <a:solidFill>
                            <a:schemeClr val="dk1"/>
                          </a:solidFill>
                          <a:latin typeface="仿宋" panose="02010609060101010101" pitchFamily="49" charset="-122"/>
                          <a:ea typeface="仿宋" panose="02010609060101010101" pitchFamily="49" charset="-122"/>
                          <a:cs typeface="+mn-cs"/>
                        </a:rPr>
                        <a:t>①共享使供给和需求精准匹配，提高资源的使用效率；②共享时代要有分担精神，共享与分担是生活中两个密不可分的整体；③共享有限，共享也有度；④尊重独享，发展独享，为共享创造更坚实的物质基础；⑤保持人格独立，不要让共享湮没自我；⑥尊重个人权益，反对道德绑架。</a:t>
                      </a:r>
                      <a:endParaRPr lang="zh-CN" altLang="zh-CN" sz="1200" b="1" kern="1200" dirty="0">
                        <a:solidFill>
                          <a:schemeClr val="dk1"/>
                        </a:solidFill>
                        <a:latin typeface="仿宋" panose="02010609060101010101" pitchFamily="49" charset="-122"/>
                        <a:ea typeface="仿宋" panose="02010609060101010101" pitchFamily="49" charset="-122"/>
                        <a:cs typeface="+mn-cs"/>
                      </a:endParaRPr>
                    </a:p>
                  </a:txBody>
                  <a:tcPr/>
                </a:tc>
              </a:tr>
            </a:tbl>
          </a:graphicData>
        </a:graphic>
      </p:graphicFrame>
      <p:sp>
        <p:nvSpPr>
          <p:cNvPr id="10" name="标题 1"/>
          <p:cNvSpPr txBox="1">
            <a:spLocks noChangeArrowheads="1"/>
          </p:cNvSpPr>
          <p:nvPr/>
        </p:nvSpPr>
        <p:spPr bwMode="auto">
          <a:xfrm>
            <a:off x="102" y="67690"/>
            <a:ext cx="1624084" cy="48449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numCol="1"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nSpc>
                <a:spcPct val="200000"/>
              </a:lnSpc>
            </a:pPr>
            <a:r>
              <a:rPr lang="zh-CN" altLang="en-US" sz="1200" b="1" dirty="0"/>
              <a:t>时评作文的审题立意</a:t>
            </a:r>
            <a:endParaRPr lang="en-US" altLang="zh-CN" sz="12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697260"/>
            <a:ext cx="9144000" cy="522401"/>
            <a:chOff x="-1381190" y="1714466"/>
            <a:chExt cx="12099824" cy="734295"/>
          </a:xfrm>
        </p:grpSpPr>
        <p:pic>
          <p:nvPicPr>
            <p:cNvPr id="7" name="图片 6"/>
            <p:cNvPicPr>
              <a:picLocks noChangeAspect="1"/>
            </p:cNvPicPr>
            <p:nvPr/>
          </p:nvPicPr>
          <p:blipFill>
            <a:blip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8"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 name="表格 2"/>
          <p:cNvGraphicFramePr>
            <a:graphicFrameLocks noGrp="1"/>
          </p:cNvGraphicFramePr>
          <p:nvPr>
            <p:custDataLst>
              <p:tags r:id="rId4"/>
            </p:custDataLst>
          </p:nvPr>
        </p:nvGraphicFramePr>
        <p:xfrm>
          <a:off x="0" y="424815"/>
          <a:ext cx="9145270" cy="4794250"/>
        </p:xfrm>
        <a:graphic>
          <a:graphicData uri="http://schemas.openxmlformats.org/drawingml/2006/table">
            <a:tbl>
              <a:tblPr firstRow="1" bandRow="1">
                <a:tableStyleId>{5C22544A-7EE6-4342-B048-85BDC9FD1C3A}</a:tableStyleId>
              </a:tblPr>
              <a:tblGrid>
                <a:gridCol w="6732905"/>
                <a:gridCol w="2412365"/>
              </a:tblGrid>
              <a:tr h="435610">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16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600" b="1" kern="1200" dirty="0">
                          <a:solidFill>
                            <a:schemeClr val="lt1"/>
                          </a:solidFill>
                          <a:latin typeface="微软雅黑" panose="020B0503020204020204" pitchFamily="34" charset="-122"/>
                          <a:ea typeface="微软雅黑" panose="020B0503020204020204" pitchFamily="34" charset="-122"/>
                          <a:cs typeface="+mn-cs"/>
                        </a:rPr>
                        <a:t>方法</a:t>
                      </a:r>
                      <a:r>
                        <a:rPr lang="en-US" altLang="zh-CN" sz="1600" b="1" kern="1200" dirty="0">
                          <a:solidFill>
                            <a:schemeClr val="lt1"/>
                          </a:solidFill>
                          <a:latin typeface="微软雅黑" panose="020B0503020204020204" pitchFamily="34" charset="-122"/>
                          <a:ea typeface="微软雅黑" panose="020B0503020204020204" pitchFamily="34" charset="-122"/>
                          <a:cs typeface="+mn-cs"/>
                        </a:rPr>
                        <a:t>4]</a:t>
                      </a:r>
                      <a:r>
                        <a:rPr lang="zh-CN" altLang="zh-CN" sz="1600" b="1" kern="1200" dirty="0">
                          <a:solidFill>
                            <a:schemeClr val="lt1"/>
                          </a:solidFill>
                          <a:latin typeface="微软雅黑" panose="020B0503020204020204" pitchFamily="34" charset="-122"/>
                          <a:ea typeface="微软雅黑" panose="020B0503020204020204" pitchFamily="34" charset="-122"/>
                          <a:cs typeface="+mn-cs"/>
                        </a:rPr>
                        <a:t>　</a:t>
                      </a:r>
                      <a:r>
                        <a:rPr lang="en-US" altLang="zh-CN" sz="16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600" b="1" kern="1200" dirty="0">
                          <a:solidFill>
                            <a:schemeClr val="lt1"/>
                          </a:solidFill>
                          <a:latin typeface="微软雅黑" panose="020B0503020204020204" pitchFamily="34" charset="-122"/>
                          <a:ea typeface="微软雅黑" panose="020B0503020204020204" pitchFamily="34" charset="-122"/>
                          <a:cs typeface="+mn-cs"/>
                        </a:rPr>
                        <a:t>思辨式</a:t>
                      </a:r>
                      <a:r>
                        <a:rPr lang="en-US" altLang="zh-CN" sz="16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600" b="1" kern="1200" dirty="0">
                          <a:solidFill>
                            <a:schemeClr val="lt1"/>
                          </a:solidFill>
                          <a:latin typeface="微软雅黑" panose="020B0503020204020204" pitchFamily="34" charset="-122"/>
                          <a:ea typeface="微软雅黑" panose="020B0503020204020204" pitchFamily="34" charset="-122"/>
                          <a:cs typeface="+mn-cs"/>
                        </a:rPr>
                        <a:t>解读，“一分为二</a:t>
                      </a:r>
                      <a:r>
                        <a:rPr lang="en-US" altLang="zh-CN" sz="16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600" b="1" kern="1200" dirty="0">
                          <a:solidFill>
                            <a:schemeClr val="lt1"/>
                          </a:solidFill>
                          <a:latin typeface="微软雅黑" panose="020B0503020204020204" pitchFamily="34" charset="-122"/>
                          <a:ea typeface="微软雅黑" panose="020B0503020204020204" pitchFamily="34" charset="-122"/>
                          <a:cs typeface="+mn-cs"/>
                        </a:rPr>
                        <a:t>立意</a:t>
                      </a:r>
                      <a:endParaRPr lang="zh-CN" altLang="zh-CN" sz="1600" b="1" kern="1200" dirty="0">
                        <a:solidFill>
                          <a:schemeClr val="lt1"/>
                        </a:solidFill>
                        <a:latin typeface="微软雅黑" panose="020B0503020204020204" pitchFamily="34" charset="-122"/>
                        <a:ea typeface="微软雅黑" panose="020B0503020204020204" pitchFamily="34" charset="-122"/>
                        <a:cs typeface="+mn-cs"/>
                      </a:endParaRPr>
                    </a:p>
                  </a:txBody>
                  <a:tcPr anchor="ctr"/>
                </a:tc>
                <a:tc hMerge="1">
                  <a:tcPr/>
                </a:tc>
              </a:tr>
              <a:tr h="1381760">
                <a:tc rowSpan="2">
                  <a:txBody>
                    <a:bodyPr/>
                    <a:lstStyle/>
                    <a:p>
                      <a:pPr>
                        <a:lnSpc>
                          <a:spcPct val="200000"/>
                        </a:lnSpc>
                      </a:pPr>
                      <a:r>
                        <a:rPr lang="en-US" altLang="zh-CN" sz="1400" b="1" kern="1200" dirty="0">
                          <a:solidFill>
                            <a:schemeClr val="dk1"/>
                          </a:solidFill>
                          <a:latin typeface="微软雅黑" panose="020B0503020204020204" pitchFamily="34" charset="-122"/>
                          <a:ea typeface="微软雅黑" panose="020B0503020204020204" pitchFamily="34" charset="-122"/>
                          <a:cs typeface="+mn-cs"/>
                        </a:rPr>
                        <a:t>[</a:t>
                      </a:r>
                      <a:r>
                        <a:rPr lang="zh-CN" altLang="zh-CN" sz="1400" b="1" kern="1200" dirty="0">
                          <a:solidFill>
                            <a:schemeClr val="dk1"/>
                          </a:solidFill>
                          <a:latin typeface="微软雅黑" panose="020B0503020204020204" pitchFamily="34" charset="-122"/>
                          <a:ea typeface="微软雅黑" panose="020B0503020204020204" pitchFamily="34" charset="-122"/>
                          <a:cs typeface="+mn-cs"/>
                        </a:rPr>
                        <a:t>训练</a:t>
                      </a:r>
                      <a:r>
                        <a:rPr lang="en-US" altLang="zh-CN" sz="1400" b="1" kern="1200" dirty="0">
                          <a:solidFill>
                            <a:schemeClr val="dk1"/>
                          </a:solidFill>
                          <a:latin typeface="微软雅黑" panose="020B0503020204020204" pitchFamily="34" charset="-122"/>
                          <a:ea typeface="微软雅黑" panose="020B0503020204020204" pitchFamily="34" charset="-122"/>
                          <a:cs typeface="+mn-cs"/>
                        </a:rPr>
                        <a:t>4]</a:t>
                      </a:r>
                      <a:r>
                        <a:rPr lang="zh-CN" altLang="zh-CN" sz="1400" b="1" kern="1200" dirty="0">
                          <a:solidFill>
                            <a:schemeClr val="dk1"/>
                          </a:solidFill>
                          <a:latin typeface="微软雅黑" panose="020B0503020204020204" pitchFamily="34" charset="-122"/>
                          <a:ea typeface="微软雅黑" panose="020B0503020204020204" pitchFamily="34" charset="-122"/>
                          <a:cs typeface="+mn-cs"/>
                        </a:rPr>
                        <a:t>　阅读下面的材料，根据要求写作。</a:t>
                      </a:r>
                      <a:endParaRPr lang="zh-CN" altLang="zh-CN" sz="1400" b="1" kern="1200" dirty="0">
                        <a:solidFill>
                          <a:schemeClr val="dk1"/>
                        </a:solidFill>
                        <a:latin typeface="微软雅黑" panose="020B0503020204020204" pitchFamily="34" charset="-122"/>
                        <a:ea typeface="微软雅黑" panose="020B0503020204020204" pitchFamily="34" charset="-122"/>
                        <a:cs typeface="+mn-cs"/>
                      </a:endParaRPr>
                    </a:p>
                    <a:p>
                      <a:pPr>
                        <a:lnSpc>
                          <a:spcPct val="200000"/>
                        </a:lnSpc>
                      </a:pPr>
                      <a:r>
                        <a:rPr lang="en-US" altLang="zh-CN" sz="1400" b="1" kern="1200" dirty="0">
                          <a:solidFill>
                            <a:schemeClr val="dk1"/>
                          </a:solidFill>
                          <a:latin typeface="楷体" panose="02010609060101010101" pitchFamily="49" charset="-122"/>
                          <a:ea typeface="楷体" panose="02010609060101010101" pitchFamily="49" charset="-122"/>
                          <a:cs typeface="+mn-cs"/>
                        </a:rPr>
                        <a:t>    </a:t>
                      </a:r>
                      <a:r>
                        <a:rPr lang="zh-CN" altLang="zh-CN" sz="1400" b="1" kern="1200" dirty="0">
                          <a:solidFill>
                            <a:schemeClr val="dk1"/>
                          </a:solidFill>
                          <a:latin typeface="楷体" panose="02010609060101010101" pitchFamily="49" charset="-122"/>
                          <a:ea typeface="楷体" panose="02010609060101010101" pitchFamily="49" charset="-122"/>
                          <a:cs typeface="+mn-cs"/>
                        </a:rPr>
                        <a:t>从高铁“霸座”，到公交“互殴”；从国外机场霸道“维权”到景点乱画“到此一游”……</a:t>
                      </a:r>
                      <a:endParaRPr lang="zh-CN" altLang="zh-CN" sz="1400" b="1" kern="1200" dirty="0">
                        <a:solidFill>
                          <a:schemeClr val="dk1"/>
                        </a:solidFill>
                        <a:latin typeface="楷体" panose="02010609060101010101" pitchFamily="49" charset="-122"/>
                        <a:ea typeface="楷体" panose="02010609060101010101" pitchFamily="49" charset="-122"/>
                        <a:cs typeface="+mn-cs"/>
                      </a:endParaRPr>
                    </a:p>
                    <a:p>
                      <a:pPr>
                        <a:lnSpc>
                          <a:spcPct val="200000"/>
                        </a:lnSpc>
                      </a:pPr>
                      <a:r>
                        <a:rPr lang="en-US" altLang="zh-CN" sz="1400" b="1" kern="1200" dirty="0">
                          <a:solidFill>
                            <a:schemeClr val="dk1"/>
                          </a:solidFill>
                          <a:latin typeface="楷体" panose="02010609060101010101" pitchFamily="49" charset="-122"/>
                          <a:ea typeface="楷体" panose="02010609060101010101" pitchFamily="49" charset="-122"/>
                          <a:cs typeface="+mn-cs"/>
                        </a:rPr>
                        <a:t>    </a:t>
                      </a:r>
                      <a:r>
                        <a:rPr lang="zh-CN" altLang="zh-CN" sz="1400" b="1" kern="1200" dirty="0">
                          <a:solidFill>
                            <a:schemeClr val="dk1"/>
                          </a:solidFill>
                          <a:latin typeface="楷体" panose="02010609060101010101" pitchFamily="49" charset="-122"/>
                          <a:ea typeface="楷体" panose="02010609060101010101" pitchFamily="49" charset="-122"/>
                          <a:cs typeface="+mn-cs"/>
                        </a:rPr>
                        <a:t>发生在公共场所的这些不文明行为乃至违法事件，受到公众和媒体的普遍谴责，也引发了关于社会文明的思考。为此某报推出“如何提升我们的社会文明”征文活动，希望在我们迈向社会主义现代化的征程中，引导人们思考人的现代化问题，推动构建与我们不断提升的物质文明相适应、与我们的大国身份相匹配的精神文明素养。</a:t>
                      </a:r>
                      <a:endParaRPr lang="zh-CN" altLang="zh-CN" sz="1400" b="1" kern="1200" dirty="0">
                        <a:solidFill>
                          <a:schemeClr val="dk1"/>
                        </a:solidFill>
                        <a:latin typeface="楷体" panose="02010609060101010101" pitchFamily="49" charset="-122"/>
                        <a:ea typeface="楷体" panose="02010609060101010101" pitchFamily="49" charset="-122"/>
                        <a:cs typeface="+mn-cs"/>
                      </a:endParaRPr>
                    </a:p>
                    <a:p>
                      <a:pPr>
                        <a:lnSpc>
                          <a:spcPct val="200000"/>
                        </a:lnSpc>
                      </a:pPr>
                      <a:r>
                        <a:rPr lang="en-US" altLang="zh-CN" sz="1400" b="1" kern="1200" dirty="0">
                          <a:solidFill>
                            <a:schemeClr val="dk1"/>
                          </a:solidFill>
                          <a:latin typeface="微软雅黑" panose="020B0503020204020204" pitchFamily="34" charset="-122"/>
                          <a:ea typeface="微软雅黑" panose="020B0503020204020204" pitchFamily="34" charset="-122"/>
                          <a:cs typeface="+mn-cs"/>
                        </a:rPr>
                        <a:t>       </a:t>
                      </a:r>
                      <a:r>
                        <a:rPr lang="zh-CN" altLang="zh-CN" sz="1400" b="1" kern="1200" dirty="0">
                          <a:solidFill>
                            <a:schemeClr val="dk1"/>
                          </a:solidFill>
                          <a:latin typeface="微软雅黑" panose="020B0503020204020204" pitchFamily="34" charset="-122"/>
                          <a:ea typeface="微软雅黑" panose="020B0503020204020204" pitchFamily="34" charset="-122"/>
                          <a:cs typeface="+mn-cs"/>
                        </a:rPr>
                        <a:t>请参与这次讨论，写一篇文章，表明你的态度，表达你的看法。</a:t>
                      </a:r>
                      <a:endParaRPr lang="zh-CN" altLang="zh-CN" sz="1400" b="1" kern="1200" dirty="0">
                        <a:solidFill>
                          <a:schemeClr val="dk1"/>
                        </a:solidFill>
                        <a:latin typeface="微软雅黑" panose="020B0503020204020204" pitchFamily="34" charset="-122"/>
                        <a:ea typeface="微软雅黑" panose="020B0503020204020204" pitchFamily="34" charset="-122"/>
                        <a:cs typeface="+mn-cs"/>
                      </a:endParaRPr>
                    </a:p>
                    <a:p>
                      <a:pPr>
                        <a:lnSpc>
                          <a:spcPct val="200000"/>
                        </a:lnSpc>
                      </a:pPr>
                      <a:r>
                        <a:rPr lang="en-US" altLang="zh-CN" sz="1400" b="1" kern="1200" dirty="0">
                          <a:solidFill>
                            <a:schemeClr val="dk1"/>
                          </a:solidFill>
                          <a:latin typeface="微软雅黑" panose="020B0503020204020204" pitchFamily="34" charset="-122"/>
                          <a:ea typeface="微软雅黑" panose="020B0503020204020204" pitchFamily="34" charset="-122"/>
                          <a:cs typeface="+mn-cs"/>
                        </a:rPr>
                        <a:t>       </a:t>
                      </a:r>
                      <a:r>
                        <a:rPr lang="zh-CN" altLang="zh-CN" sz="1400" b="1" kern="1200" dirty="0">
                          <a:solidFill>
                            <a:schemeClr val="dk1"/>
                          </a:solidFill>
                          <a:latin typeface="微软雅黑" panose="020B0503020204020204" pitchFamily="34" charset="-122"/>
                          <a:ea typeface="微软雅黑" panose="020B0503020204020204" pitchFamily="34" charset="-122"/>
                          <a:cs typeface="+mn-cs"/>
                        </a:rPr>
                        <a:t>要求：自拟题目，自选角度，文体不限，诗歌除外。不少于</a:t>
                      </a:r>
                      <a:r>
                        <a:rPr lang="en-US" altLang="zh-CN" sz="1400" b="1" kern="1200" dirty="0">
                          <a:solidFill>
                            <a:schemeClr val="dk1"/>
                          </a:solidFill>
                          <a:latin typeface="微软雅黑" panose="020B0503020204020204" pitchFamily="34" charset="-122"/>
                          <a:ea typeface="微软雅黑" panose="020B0503020204020204" pitchFamily="34" charset="-122"/>
                          <a:cs typeface="+mn-cs"/>
                        </a:rPr>
                        <a:t>800</a:t>
                      </a:r>
                      <a:r>
                        <a:rPr lang="zh-CN" altLang="zh-CN" sz="1400" b="1" kern="1200" dirty="0">
                          <a:solidFill>
                            <a:schemeClr val="dk1"/>
                          </a:solidFill>
                          <a:latin typeface="微软雅黑" panose="020B0503020204020204" pitchFamily="34" charset="-122"/>
                          <a:ea typeface="微软雅黑" panose="020B0503020204020204" pitchFamily="34" charset="-122"/>
                          <a:cs typeface="+mn-cs"/>
                        </a:rPr>
                        <a:t>字。</a:t>
                      </a:r>
                      <a:endParaRPr lang="zh-CN" altLang="zh-CN" sz="1400" b="1" kern="1200" dirty="0">
                        <a:solidFill>
                          <a:schemeClr val="dk1"/>
                        </a:solidFill>
                        <a:latin typeface="微软雅黑" panose="020B0503020204020204" pitchFamily="34" charset="-122"/>
                        <a:ea typeface="微软雅黑" panose="020B0503020204020204" pitchFamily="34" charset="-122"/>
                        <a:cs typeface="+mn-cs"/>
                      </a:endParaRPr>
                    </a:p>
                  </a:txBody>
                  <a:tcPr/>
                </a:tc>
                <a:tc>
                  <a:txBody>
                    <a:bodyPr/>
                    <a:lstStyle/>
                    <a:p>
                      <a:pPr>
                        <a:lnSpc>
                          <a:spcPct val="200000"/>
                        </a:lnSpc>
                      </a:pPr>
                      <a:r>
                        <a:rPr lang="en-US" altLang="zh-CN" sz="1400" b="1" dirty="0">
                          <a:latin typeface="微软雅黑" panose="020B0503020204020204" pitchFamily="34" charset="-122"/>
                          <a:ea typeface="微软雅黑" panose="020B0503020204020204" pitchFamily="34" charset="-122"/>
                        </a:rPr>
                        <a:t>[</a:t>
                      </a:r>
                      <a:r>
                        <a:rPr lang="zh-CN" altLang="zh-CN" sz="1400" b="1" dirty="0">
                          <a:latin typeface="微软雅黑" panose="020B0503020204020204" pitchFamily="34" charset="-122"/>
                          <a:ea typeface="微软雅黑" panose="020B0503020204020204" pitchFamily="34" charset="-122"/>
                        </a:rPr>
                        <a:t>解读</a:t>
                      </a:r>
                      <a:r>
                        <a:rPr lang="en-US" altLang="zh-CN" sz="1400" b="1" dirty="0">
                          <a:latin typeface="微软雅黑" panose="020B0503020204020204" pitchFamily="34" charset="-122"/>
                          <a:ea typeface="微软雅黑" panose="020B0503020204020204" pitchFamily="34" charset="-122"/>
                        </a:rPr>
                        <a:t>]</a:t>
                      </a:r>
                      <a:endParaRPr lang="en-US" altLang="zh-CN" sz="1400" b="1" kern="1200" dirty="0">
                        <a:solidFill>
                          <a:schemeClr val="dk1"/>
                        </a:solidFill>
                        <a:latin typeface="微软雅黑" panose="020B0503020204020204" pitchFamily="34" charset="-122"/>
                        <a:ea typeface="微软雅黑" panose="020B0503020204020204" pitchFamily="34" charset="-122"/>
                        <a:cs typeface="+mn-cs"/>
                      </a:endParaRPr>
                    </a:p>
                  </a:txBody>
                  <a:tcPr>
                    <a:solidFill>
                      <a:schemeClr val="accent1">
                        <a:tint val="40000"/>
                        <a:alpha val="79000"/>
                      </a:schemeClr>
                    </a:solidFill>
                  </a:tcPr>
                </a:tc>
              </a:tr>
              <a:tr h="2976880">
                <a:tc vMerge="1">
                  <a:tcPr/>
                </a:tc>
                <a:tc>
                  <a:txBody>
                    <a:bodyPr/>
                    <a:lstStyle/>
                    <a:p>
                      <a:pPr>
                        <a:lnSpc>
                          <a:spcPct val="200000"/>
                        </a:lnSpc>
                      </a:pPr>
                      <a:r>
                        <a:rPr lang="en-US" altLang="zh-CN" sz="1400" b="1" dirty="0">
                          <a:latin typeface="微软雅黑" panose="020B0503020204020204" pitchFamily="34" charset="-122"/>
                          <a:ea typeface="微软雅黑" panose="020B0503020204020204" pitchFamily="34" charset="-122"/>
                        </a:rPr>
                        <a:t>[</a:t>
                      </a:r>
                      <a:r>
                        <a:rPr lang="zh-CN" altLang="zh-CN" sz="1400" b="1" dirty="0">
                          <a:latin typeface="微软雅黑" panose="020B0503020204020204" pitchFamily="34" charset="-122"/>
                          <a:ea typeface="微软雅黑" panose="020B0503020204020204" pitchFamily="34" charset="-122"/>
                        </a:rPr>
                        <a:t>立意</a:t>
                      </a:r>
                      <a:r>
                        <a:rPr lang="en-US" altLang="zh-CN" sz="1400" b="1" dirty="0">
                          <a:latin typeface="微软雅黑" panose="020B0503020204020204" pitchFamily="34" charset="-122"/>
                          <a:ea typeface="微软雅黑" panose="020B0503020204020204" pitchFamily="34" charset="-122"/>
                        </a:rPr>
                        <a:t>]</a:t>
                      </a:r>
                      <a:r>
                        <a:rPr lang="zh-CN" altLang="en-US" sz="1800" b="1" dirty="0">
                          <a:solidFill>
                            <a:srgbClr val="FF0000"/>
                          </a:solidFill>
                          <a:latin typeface="微软雅黑" panose="020B0503020204020204" pitchFamily="34" charset="-122"/>
                          <a:ea typeface="微软雅黑" panose="020B0503020204020204" pitchFamily="34" charset="-122"/>
                        </a:rPr>
                        <a:t>“一分为二”立意</a:t>
                      </a:r>
                      <a:endParaRPr lang="zh-CN" altLang="en-US" sz="1800" b="1" kern="1200" dirty="0">
                        <a:solidFill>
                          <a:srgbClr val="FF0000"/>
                        </a:solidFill>
                        <a:latin typeface="微软雅黑" panose="020B0503020204020204" pitchFamily="34" charset="-122"/>
                        <a:ea typeface="微软雅黑" panose="020B0503020204020204" pitchFamily="34" charset="-122"/>
                        <a:cs typeface="+mn-cs"/>
                      </a:endParaRPr>
                    </a:p>
                  </a:txBody>
                  <a:tcPr/>
                </a:tc>
              </a:tr>
            </a:tbl>
          </a:graphicData>
        </a:graphic>
      </p:graphicFrame>
      <p:sp>
        <p:nvSpPr>
          <p:cNvPr id="10" name="标题 1"/>
          <p:cNvSpPr txBox="1">
            <a:spLocks noChangeArrowheads="1"/>
          </p:cNvSpPr>
          <p:nvPr/>
        </p:nvSpPr>
        <p:spPr bwMode="auto">
          <a:xfrm>
            <a:off x="102" y="-123445"/>
            <a:ext cx="1624084" cy="48449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numCol="1"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nSpc>
                <a:spcPct val="200000"/>
              </a:lnSpc>
            </a:pPr>
            <a:r>
              <a:rPr lang="zh-CN" altLang="en-US" sz="1200" b="1" dirty="0"/>
              <a:t>时评作文的审题立意</a:t>
            </a:r>
            <a:endParaRPr lang="en-US" altLang="zh-CN" sz="12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697260"/>
            <a:ext cx="9144000" cy="522401"/>
            <a:chOff x="-1381190" y="1714466"/>
            <a:chExt cx="12099824" cy="734295"/>
          </a:xfrm>
        </p:grpSpPr>
        <p:pic>
          <p:nvPicPr>
            <p:cNvPr id="7" name="图片 6"/>
            <p:cNvPicPr>
              <a:picLocks noChangeAspect="1"/>
            </p:cNvPicPr>
            <p:nvPr/>
          </p:nvPicPr>
          <p:blipFill>
            <a:blip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8"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 name="表格 2"/>
          <p:cNvGraphicFramePr>
            <a:graphicFrameLocks noGrp="1"/>
          </p:cNvGraphicFramePr>
          <p:nvPr>
            <p:custDataLst>
              <p:tags r:id="rId4"/>
            </p:custDataLst>
          </p:nvPr>
        </p:nvGraphicFramePr>
        <p:xfrm>
          <a:off x="80645" y="225425"/>
          <a:ext cx="8982710" cy="4994275"/>
        </p:xfrm>
        <a:graphic>
          <a:graphicData uri="http://schemas.openxmlformats.org/drawingml/2006/table">
            <a:tbl>
              <a:tblPr firstRow="1" bandRow="1">
                <a:tableStyleId>{5C22544A-7EE6-4342-B048-85BDC9FD1C3A}</a:tableStyleId>
              </a:tblPr>
              <a:tblGrid>
                <a:gridCol w="4473575"/>
                <a:gridCol w="4509135"/>
              </a:tblGrid>
              <a:tr h="534670">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12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200" b="1" kern="1200" dirty="0">
                          <a:solidFill>
                            <a:schemeClr val="lt1"/>
                          </a:solidFill>
                          <a:latin typeface="微软雅黑" panose="020B0503020204020204" pitchFamily="34" charset="-122"/>
                          <a:ea typeface="微软雅黑" panose="020B0503020204020204" pitchFamily="34" charset="-122"/>
                          <a:cs typeface="+mn-cs"/>
                        </a:rPr>
                        <a:t>方法</a:t>
                      </a:r>
                      <a:r>
                        <a:rPr lang="en-US" altLang="zh-CN" sz="1200" b="1" kern="1200" dirty="0">
                          <a:solidFill>
                            <a:schemeClr val="lt1"/>
                          </a:solidFill>
                          <a:latin typeface="微软雅黑" panose="020B0503020204020204" pitchFamily="34" charset="-122"/>
                          <a:ea typeface="微软雅黑" panose="020B0503020204020204" pitchFamily="34" charset="-122"/>
                          <a:cs typeface="+mn-cs"/>
                        </a:rPr>
                        <a:t>4]</a:t>
                      </a:r>
                      <a:r>
                        <a:rPr lang="zh-CN" altLang="zh-CN" sz="1200" b="1" kern="1200" dirty="0">
                          <a:solidFill>
                            <a:schemeClr val="lt1"/>
                          </a:solidFill>
                          <a:latin typeface="微软雅黑" panose="020B0503020204020204" pitchFamily="34" charset="-122"/>
                          <a:ea typeface="微软雅黑" panose="020B0503020204020204" pitchFamily="34" charset="-122"/>
                          <a:cs typeface="+mn-cs"/>
                        </a:rPr>
                        <a:t>　</a:t>
                      </a:r>
                      <a:r>
                        <a:rPr lang="en-US" altLang="zh-CN" sz="12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200" b="1" kern="1200" dirty="0">
                          <a:solidFill>
                            <a:schemeClr val="lt1"/>
                          </a:solidFill>
                          <a:latin typeface="微软雅黑" panose="020B0503020204020204" pitchFamily="34" charset="-122"/>
                          <a:ea typeface="微软雅黑" panose="020B0503020204020204" pitchFamily="34" charset="-122"/>
                          <a:cs typeface="+mn-cs"/>
                        </a:rPr>
                        <a:t>思辨式</a:t>
                      </a:r>
                      <a:r>
                        <a:rPr lang="en-US" altLang="zh-CN" sz="12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200" b="1" kern="1200" dirty="0">
                          <a:solidFill>
                            <a:schemeClr val="lt1"/>
                          </a:solidFill>
                          <a:latin typeface="微软雅黑" panose="020B0503020204020204" pitchFamily="34" charset="-122"/>
                          <a:ea typeface="微软雅黑" panose="020B0503020204020204" pitchFamily="34" charset="-122"/>
                          <a:cs typeface="+mn-cs"/>
                        </a:rPr>
                        <a:t>解读，“一分为二</a:t>
                      </a:r>
                      <a:r>
                        <a:rPr lang="en-US" altLang="zh-CN" sz="1200" b="1" kern="1200" dirty="0">
                          <a:solidFill>
                            <a:schemeClr val="lt1"/>
                          </a:solidFill>
                          <a:latin typeface="微软雅黑" panose="020B0503020204020204" pitchFamily="34" charset="-122"/>
                          <a:ea typeface="微软雅黑" panose="020B0503020204020204" pitchFamily="34" charset="-122"/>
                          <a:cs typeface="+mn-cs"/>
                        </a:rPr>
                        <a:t>”</a:t>
                      </a:r>
                      <a:r>
                        <a:rPr lang="zh-CN" altLang="zh-CN" sz="1200" b="1" kern="1200" dirty="0">
                          <a:solidFill>
                            <a:schemeClr val="lt1"/>
                          </a:solidFill>
                          <a:latin typeface="微软雅黑" panose="020B0503020204020204" pitchFamily="34" charset="-122"/>
                          <a:ea typeface="微软雅黑" panose="020B0503020204020204" pitchFamily="34" charset="-122"/>
                          <a:cs typeface="+mn-cs"/>
                        </a:rPr>
                        <a:t>立意</a:t>
                      </a:r>
                      <a:endParaRPr lang="zh-CN" altLang="zh-CN" sz="1200" b="1" kern="1200" dirty="0">
                        <a:solidFill>
                          <a:schemeClr val="lt1"/>
                        </a:solidFill>
                        <a:latin typeface="微软雅黑" panose="020B0503020204020204" pitchFamily="34" charset="-122"/>
                        <a:ea typeface="微软雅黑" panose="020B0503020204020204" pitchFamily="34" charset="-122"/>
                        <a:cs typeface="+mn-cs"/>
                      </a:endParaRPr>
                    </a:p>
                  </a:txBody>
                  <a:tcPr anchor="ctr"/>
                </a:tc>
                <a:tc hMerge="1">
                  <a:tcPr/>
                </a:tc>
              </a:tr>
              <a:tr h="1696085">
                <a:tc rowSpan="2">
                  <a:txBody>
                    <a:bodyPr/>
                    <a:lstStyle/>
                    <a:p>
                      <a:pPr>
                        <a:lnSpc>
                          <a:spcPct val="200000"/>
                        </a:lnSpc>
                      </a:pPr>
                      <a:r>
                        <a:rPr lang="en-US" altLang="zh-CN" sz="1000" b="1" kern="1200" dirty="0">
                          <a:solidFill>
                            <a:schemeClr val="dk1"/>
                          </a:solidFill>
                          <a:latin typeface="微软雅黑" panose="020B0503020204020204" pitchFamily="34" charset="-122"/>
                          <a:ea typeface="微软雅黑" panose="020B0503020204020204" pitchFamily="34" charset="-122"/>
                          <a:cs typeface="+mn-cs"/>
                        </a:rPr>
                        <a:t>[</a:t>
                      </a:r>
                      <a:r>
                        <a:rPr lang="zh-CN" altLang="zh-CN" sz="1000" b="1" kern="1200" dirty="0">
                          <a:solidFill>
                            <a:schemeClr val="dk1"/>
                          </a:solidFill>
                          <a:latin typeface="微软雅黑" panose="020B0503020204020204" pitchFamily="34" charset="-122"/>
                          <a:ea typeface="微软雅黑" panose="020B0503020204020204" pitchFamily="34" charset="-122"/>
                          <a:cs typeface="+mn-cs"/>
                        </a:rPr>
                        <a:t>训练</a:t>
                      </a:r>
                      <a:r>
                        <a:rPr lang="en-US" altLang="zh-CN" sz="1000" b="1" kern="1200" dirty="0">
                          <a:solidFill>
                            <a:schemeClr val="dk1"/>
                          </a:solidFill>
                          <a:latin typeface="微软雅黑" panose="020B0503020204020204" pitchFamily="34" charset="-122"/>
                          <a:ea typeface="微软雅黑" panose="020B0503020204020204" pitchFamily="34" charset="-122"/>
                          <a:cs typeface="+mn-cs"/>
                        </a:rPr>
                        <a:t>4]</a:t>
                      </a:r>
                      <a:r>
                        <a:rPr lang="zh-CN" altLang="zh-CN" sz="1000" b="1" kern="1200" dirty="0">
                          <a:solidFill>
                            <a:schemeClr val="dk1"/>
                          </a:solidFill>
                          <a:latin typeface="微软雅黑" panose="020B0503020204020204" pitchFamily="34" charset="-122"/>
                          <a:ea typeface="微软雅黑" panose="020B0503020204020204" pitchFamily="34" charset="-122"/>
                          <a:cs typeface="+mn-cs"/>
                        </a:rPr>
                        <a:t>　阅读下面的材料，根据要求写作。</a:t>
                      </a:r>
                      <a:endParaRPr lang="zh-CN" altLang="zh-CN" sz="1000" b="1" kern="1200" dirty="0">
                        <a:solidFill>
                          <a:schemeClr val="dk1"/>
                        </a:solidFill>
                        <a:latin typeface="微软雅黑" panose="020B0503020204020204" pitchFamily="34" charset="-122"/>
                        <a:ea typeface="微软雅黑" panose="020B0503020204020204" pitchFamily="34" charset="-122"/>
                        <a:cs typeface="+mn-cs"/>
                      </a:endParaRPr>
                    </a:p>
                    <a:p>
                      <a:pPr>
                        <a:lnSpc>
                          <a:spcPct val="200000"/>
                        </a:lnSpc>
                      </a:pPr>
                      <a:r>
                        <a:rPr lang="en-US" altLang="zh-CN" sz="1000" b="1" kern="1200" dirty="0">
                          <a:solidFill>
                            <a:schemeClr val="dk1"/>
                          </a:solidFill>
                          <a:latin typeface="楷体" panose="02010609060101010101" pitchFamily="49" charset="-122"/>
                          <a:ea typeface="楷体" panose="02010609060101010101" pitchFamily="49" charset="-122"/>
                          <a:cs typeface="+mn-cs"/>
                        </a:rPr>
                        <a:t>    </a:t>
                      </a:r>
                      <a:r>
                        <a:rPr lang="zh-CN" altLang="zh-CN" sz="1000" b="1" kern="1200" dirty="0">
                          <a:solidFill>
                            <a:schemeClr val="dk1"/>
                          </a:solidFill>
                          <a:latin typeface="楷体" panose="02010609060101010101" pitchFamily="49" charset="-122"/>
                          <a:ea typeface="楷体" panose="02010609060101010101" pitchFamily="49" charset="-122"/>
                          <a:cs typeface="+mn-cs"/>
                        </a:rPr>
                        <a:t>从高铁“霸座”，到公交“互殴”；从国外机场霸道“维权”到景点乱画“到此一游”……</a:t>
                      </a:r>
                      <a:endParaRPr lang="zh-CN" altLang="zh-CN" sz="1000" b="1" kern="1200" dirty="0">
                        <a:solidFill>
                          <a:schemeClr val="dk1"/>
                        </a:solidFill>
                        <a:latin typeface="楷体" panose="02010609060101010101" pitchFamily="49" charset="-122"/>
                        <a:ea typeface="楷体" panose="02010609060101010101" pitchFamily="49" charset="-122"/>
                        <a:cs typeface="+mn-cs"/>
                      </a:endParaRPr>
                    </a:p>
                    <a:p>
                      <a:pPr>
                        <a:lnSpc>
                          <a:spcPct val="200000"/>
                        </a:lnSpc>
                      </a:pPr>
                      <a:r>
                        <a:rPr lang="en-US" altLang="zh-CN" sz="1000" b="1" kern="1200" dirty="0">
                          <a:solidFill>
                            <a:schemeClr val="dk1"/>
                          </a:solidFill>
                          <a:latin typeface="楷体" panose="02010609060101010101" pitchFamily="49" charset="-122"/>
                          <a:ea typeface="楷体" panose="02010609060101010101" pitchFamily="49" charset="-122"/>
                          <a:cs typeface="+mn-cs"/>
                        </a:rPr>
                        <a:t>    </a:t>
                      </a:r>
                      <a:r>
                        <a:rPr lang="zh-CN" altLang="zh-CN" sz="1000" b="1" kern="1200" dirty="0">
                          <a:solidFill>
                            <a:schemeClr val="dk1"/>
                          </a:solidFill>
                          <a:latin typeface="楷体" panose="02010609060101010101" pitchFamily="49" charset="-122"/>
                          <a:ea typeface="楷体" panose="02010609060101010101" pitchFamily="49" charset="-122"/>
                          <a:cs typeface="+mn-cs"/>
                        </a:rPr>
                        <a:t>发生在公共场所的这些不文明行为乃至违法事件，受到公众和媒体的普遍谴责，也引发了关于社会文明的思考。为此某报推出“如何提升我们的社会文明”征文活动，希望在我们迈向社会主义现代化的征程中，引导人们思考人的现代化问题，推动构建与我们不断提升的物质文明相适应、与我们的大国身份相匹配的精神文明素养。</a:t>
                      </a:r>
                      <a:endParaRPr lang="zh-CN" altLang="zh-CN" sz="1000" b="1" kern="1200" dirty="0">
                        <a:solidFill>
                          <a:schemeClr val="dk1"/>
                        </a:solidFill>
                        <a:latin typeface="楷体" panose="02010609060101010101" pitchFamily="49" charset="-122"/>
                        <a:ea typeface="楷体" panose="02010609060101010101" pitchFamily="49" charset="-122"/>
                        <a:cs typeface="+mn-cs"/>
                      </a:endParaRPr>
                    </a:p>
                    <a:p>
                      <a:pPr>
                        <a:lnSpc>
                          <a:spcPct val="200000"/>
                        </a:lnSpc>
                      </a:pPr>
                      <a:r>
                        <a:rPr lang="en-US" altLang="zh-CN" sz="1000" b="1" kern="1200" dirty="0">
                          <a:solidFill>
                            <a:schemeClr val="dk1"/>
                          </a:solidFill>
                          <a:latin typeface="微软雅黑" panose="020B0503020204020204" pitchFamily="34" charset="-122"/>
                          <a:ea typeface="微软雅黑" panose="020B0503020204020204" pitchFamily="34" charset="-122"/>
                          <a:cs typeface="+mn-cs"/>
                        </a:rPr>
                        <a:t>       </a:t>
                      </a:r>
                      <a:r>
                        <a:rPr lang="zh-CN" altLang="zh-CN" sz="1000" b="1" kern="1200" dirty="0">
                          <a:solidFill>
                            <a:schemeClr val="dk1"/>
                          </a:solidFill>
                          <a:latin typeface="微软雅黑" panose="020B0503020204020204" pitchFamily="34" charset="-122"/>
                          <a:ea typeface="微软雅黑" panose="020B0503020204020204" pitchFamily="34" charset="-122"/>
                          <a:cs typeface="+mn-cs"/>
                        </a:rPr>
                        <a:t>请参与这次讨论，写一篇文章，表明你的态度，表达你的看法。</a:t>
                      </a:r>
                      <a:endParaRPr lang="zh-CN" altLang="zh-CN" sz="1000" b="1" kern="1200" dirty="0">
                        <a:solidFill>
                          <a:schemeClr val="dk1"/>
                        </a:solidFill>
                        <a:latin typeface="微软雅黑" panose="020B0503020204020204" pitchFamily="34" charset="-122"/>
                        <a:ea typeface="微软雅黑" panose="020B0503020204020204" pitchFamily="34" charset="-122"/>
                        <a:cs typeface="+mn-cs"/>
                      </a:endParaRPr>
                    </a:p>
                    <a:p>
                      <a:pPr>
                        <a:lnSpc>
                          <a:spcPct val="200000"/>
                        </a:lnSpc>
                      </a:pPr>
                      <a:r>
                        <a:rPr lang="en-US" altLang="zh-CN" sz="1000" b="1" kern="1200" dirty="0">
                          <a:solidFill>
                            <a:schemeClr val="dk1"/>
                          </a:solidFill>
                          <a:latin typeface="微软雅黑" panose="020B0503020204020204" pitchFamily="34" charset="-122"/>
                          <a:ea typeface="微软雅黑" panose="020B0503020204020204" pitchFamily="34" charset="-122"/>
                          <a:cs typeface="+mn-cs"/>
                        </a:rPr>
                        <a:t>       </a:t>
                      </a:r>
                      <a:r>
                        <a:rPr lang="zh-CN" altLang="zh-CN" sz="1000" b="1" kern="1200" dirty="0">
                          <a:solidFill>
                            <a:schemeClr val="dk1"/>
                          </a:solidFill>
                          <a:latin typeface="微软雅黑" panose="020B0503020204020204" pitchFamily="34" charset="-122"/>
                          <a:ea typeface="微软雅黑" panose="020B0503020204020204" pitchFamily="34" charset="-122"/>
                          <a:cs typeface="+mn-cs"/>
                        </a:rPr>
                        <a:t>要求：自拟题目，自选角度，文体不限，诗歌除外。不少于</a:t>
                      </a:r>
                      <a:r>
                        <a:rPr lang="en-US" altLang="zh-CN" sz="1000" b="1" kern="1200" dirty="0">
                          <a:solidFill>
                            <a:schemeClr val="dk1"/>
                          </a:solidFill>
                          <a:latin typeface="微软雅黑" panose="020B0503020204020204" pitchFamily="34" charset="-122"/>
                          <a:ea typeface="微软雅黑" panose="020B0503020204020204" pitchFamily="34" charset="-122"/>
                          <a:cs typeface="+mn-cs"/>
                        </a:rPr>
                        <a:t>800</a:t>
                      </a:r>
                      <a:r>
                        <a:rPr lang="zh-CN" altLang="zh-CN" sz="1000" b="1" kern="1200" dirty="0">
                          <a:solidFill>
                            <a:schemeClr val="dk1"/>
                          </a:solidFill>
                          <a:latin typeface="微软雅黑" panose="020B0503020204020204" pitchFamily="34" charset="-122"/>
                          <a:ea typeface="微软雅黑" panose="020B0503020204020204" pitchFamily="34" charset="-122"/>
                          <a:cs typeface="+mn-cs"/>
                        </a:rPr>
                        <a:t>字。</a:t>
                      </a:r>
                      <a:endParaRPr lang="zh-CN" altLang="zh-CN" sz="1000" b="1" kern="1200" dirty="0">
                        <a:solidFill>
                          <a:schemeClr val="dk1"/>
                        </a:solidFill>
                        <a:latin typeface="微软雅黑" panose="020B0503020204020204" pitchFamily="34" charset="-122"/>
                        <a:ea typeface="微软雅黑" panose="020B0503020204020204" pitchFamily="34" charset="-122"/>
                        <a:cs typeface="+mn-cs"/>
                      </a:endParaRPr>
                    </a:p>
                  </a:txBody>
                  <a:tcPr/>
                </a:tc>
                <a:tc>
                  <a:txBody>
                    <a:bodyPr/>
                    <a:lstStyle/>
                    <a:p>
                      <a:pPr>
                        <a:lnSpc>
                          <a:spcPct val="200000"/>
                        </a:lnSpc>
                      </a:pPr>
                      <a:r>
                        <a:rPr lang="en-US" altLang="zh-CN" sz="1000" b="1" dirty="0">
                          <a:latin typeface="微软雅黑" panose="020B0503020204020204" pitchFamily="34" charset="-122"/>
                          <a:ea typeface="微软雅黑" panose="020B0503020204020204" pitchFamily="34" charset="-122"/>
                        </a:rPr>
                        <a:t>[</a:t>
                      </a:r>
                      <a:r>
                        <a:rPr lang="zh-CN" altLang="zh-CN" sz="1000" b="1" dirty="0">
                          <a:latin typeface="微软雅黑" panose="020B0503020204020204" pitchFamily="34" charset="-122"/>
                          <a:ea typeface="微软雅黑" panose="020B0503020204020204" pitchFamily="34" charset="-122"/>
                        </a:rPr>
                        <a:t>解读</a:t>
                      </a:r>
                      <a:r>
                        <a:rPr lang="en-US" altLang="zh-CN" sz="1000" b="1" dirty="0">
                          <a:latin typeface="微软雅黑" panose="020B0503020204020204" pitchFamily="34" charset="-122"/>
                          <a:ea typeface="微软雅黑" panose="020B0503020204020204" pitchFamily="34" charset="-122"/>
                        </a:rPr>
                        <a:t>]</a:t>
                      </a:r>
                      <a:r>
                        <a:rPr lang="zh-CN" altLang="zh-CN" sz="1000" b="1" kern="1200" dirty="0">
                          <a:solidFill>
                            <a:schemeClr val="dk1"/>
                          </a:solidFill>
                          <a:latin typeface="仿宋" panose="02010609060101010101" pitchFamily="49" charset="-122"/>
                          <a:ea typeface="仿宋" panose="02010609060101010101" pitchFamily="49" charset="-122"/>
                          <a:cs typeface="+mn-cs"/>
                        </a:rPr>
                        <a:t>这是一篇任务驱动型作文，引导学生关注生活，思考生活，增强社会责任感。核心话题是“人的现代化”“如何提升我们的社会文明”；为“推动构建与我们不断提升的物质文明相适应、与我们的大国身份相匹配的精神文明”献计献策就是写作目的。</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txBody>
                  <a:tcPr>
                    <a:solidFill>
                      <a:schemeClr val="accent1">
                        <a:tint val="40000"/>
                        <a:alpha val="79000"/>
                      </a:schemeClr>
                    </a:solidFill>
                  </a:tcPr>
                </a:tc>
              </a:tr>
              <a:tr h="2763520">
                <a:tc vMerge="1">
                  <a:tcPr/>
                </a:tc>
                <a:tc>
                  <a:txBody>
                    <a:bodyPr/>
                    <a:lstStyle/>
                    <a:p>
                      <a:pPr>
                        <a:lnSpc>
                          <a:spcPct val="200000"/>
                        </a:lnSpc>
                      </a:pPr>
                      <a:r>
                        <a:rPr lang="en-US" altLang="zh-CN" sz="1000" b="1" dirty="0">
                          <a:latin typeface="微软雅黑" panose="020B0503020204020204" pitchFamily="34" charset="-122"/>
                          <a:ea typeface="微软雅黑" panose="020B0503020204020204" pitchFamily="34" charset="-122"/>
                        </a:rPr>
                        <a:t>[</a:t>
                      </a:r>
                      <a:r>
                        <a:rPr lang="zh-CN" altLang="zh-CN" sz="1000" b="1" dirty="0">
                          <a:latin typeface="微软雅黑" panose="020B0503020204020204" pitchFamily="34" charset="-122"/>
                          <a:ea typeface="微软雅黑" panose="020B0503020204020204" pitchFamily="34" charset="-122"/>
                        </a:rPr>
                        <a:t>立意</a:t>
                      </a:r>
                      <a:r>
                        <a:rPr lang="en-US" altLang="zh-CN" sz="1000" b="1" dirty="0">
                          <a:latin typeface="微软雅黑" panose="020B0503020204020204" pitchFamily="34" charset="-122"/>
                          <a:ea typeface="微软雅黑" panose="020B0503020204020204" pitchFamily="34" charset="-122"/>
                        </a:rPr>
                        <a:t>]</a:t>
                      </a:r>
                      <a:r>
                        <a:rPr lang="zh-CN" altLang="zh-CN" sz="1000" b="1" kern="1200" dirty="0">
                          <a:solidFill>
                            <a:schemeClr val="dk1"/>
                          </a:solidFill>
                          <a:latin typeface="仿宋" panose="02010609060101010101" pitchFamily="49" charset="-122"/>
                          <a:ea typeface="仿宋" panose="02010609060101010101" pitchFamily="49" charset="-122"/>
                          <a:cs typeface="+mn-cs"/>
                        </a:rPr>
                        <a:t>可写角度角度很多，能围绕话题，自圆其说即可。</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p>
                      <a:pPr>
                        <a:lnSpc>
                          <a:spcPct val="200000"/>
                        </a:lnSpc>
                      </a:pPr>
                      <a:r>
                        <a:rPr lang="en-US" altLang="zh-CN" sz="1000" b="1" kern="1200" dirty="0">
                          <a:solidFill>
                            <a:schemeClr val="dk1"/>
                          </a:solidFill>
                          <a:latin typeface="仿宋" panose="02010609060101010101" pitchFamily="49" charset="-122"/>
                          <a:ea typeface="仿宋" panose="02010609060101010101" pitchFamily="49" charset="-122"/>
                          <a:cs typeface="+mn-cs"/>
                        </a:rPr>
                        <a:t>1</a:t>
                      </a:r>
                      <a:r>
                        <a:rPr lang="zh-CN" altLang="zh-CN" sz="1000" b="1" kern="1200" dirty="0">
                          <a:solidFill>
                            <a:schemeClr val="dk1"/>
                          </a:solidFill>
                          <a:latin typeface="仿宋" panose="02010609060101010101" pitchFamily="49" charset="-122"/>
                          <a:ea typeface="仿宋" panose="02010609060101010101" pitchFamily="49" charset="-122"/>
                          <a:cs typeface="+mn-cs"/>
                        </a:rPr>
                        <a:t>．大国崛起与文明素养。 </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p>
                      <a:pPr>
                        <a:lnSpc>
                          <a:spcPct val="200000"/>
                        </a:lnSpc>
                      </a:pPr>
                      <a:r>
                        <a:rPr lang="en-US" altLang="zh-CN" sz="1000" b="1" kern="1200" dirty="0">
                          <a:solidFill>
                            <a:schemeClr val="dk1"/>
                          </a:solidFill>
                          <a:latin typeface="仿宋" panose="02010609060101010101" pitchFamily="49" charset="-122"/>
                          <a:ea typeface="仿宋" panose="02010609060101010101" pitchFamily="49" charset="-122"/>
                          <a:cs typeface="+mn-cs"/>
                        </a:rPr>
                        <a:t>2</a:t>
                      </a:r>
                      <a:r>
                        <a:rPr lang="zh-CN" altLang="zh-CN" sz="1000" b="1" kern="1200" dirty="0">
                          <a:solidFill>
                            <a:schemeClr val="dk1"/>
                          </a:solidFill>
                          <a:latin typeface="仿宋" panose="02010609060101010101" pitchFamily="49" charset="-122"/>
                          <a:ea typeface="仿宋" panose="02010609060101010101" pitchFamily="49" charset="-122"/>
                          <a:cs typeface="+mn-cs"/>
                        </a:rPr>
                        <a:t>．文明行为与制度约束。</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p>
                      <a:pPr>
                        <a:lnSpc>
                          <a:spcPct val="200000"/>
                        </a:lnSpc>
                      </a:pPr>
                      <a:r>
                        <a:rPr lang="en-US" altLang="zh-CN" sz="1000" b="1" kern="1200" dirty="0">
                          <a:solidFill>
                            <a:schemeClr val="dk1"/>
                          </a:solidFill>
                          <a:latin typeface="仿宋" panose="02010609060101010101" pitchFamily="49" charset="-122"/>
                          <a:ea typeface="仿宋" panose="02010609060101010101" pitchFamily="49" charset="-122"/>
                          <a:cs typeface="+mn-cs"/>
                        </a:rPr>
                        <a:t>3</a:t>
                      </a:r>
                      <a:r>
                        <a:rPr lang="zh-CN" altLang="zh-CN" sz="1000" b="1" kern="1200" dirty="0">
                          <a:solidFill>
                            <a:schemeClr val="dk1"/>
                          </a:solidFill>
                          <a:latin typeface="仿宋" panose="02010609060101010101" pitchFamily="49" charset="-122"/>
                          <a:ea typeface="仿宋" panose="02010609060101010101" pitchFamily="49" charset="-122"/>
                          <a:cs typeface="+mn-cs"/>
                        </a:rPr>
                        <a:t>．个体诉求与公共意识。</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p>
                      <a:pPr>
                        <a:lnSpc>
                          <a:spcPct val="200000"/>
                        </a:lnSpc>
                      </a:pPr>
                      <a:r>
                        <a:rPr lang="en-US" altLang="zh-CN" sz="1000" b="1" kern="1200" dirty="0">
                          <a:solidFill>
                            <a:schemeClr val="dk1"/>
                          </a:solidFill>
                          <a:latin typeface="仿宋" panose="02010609060101010101" pitchFamily="49" charset="-122"/>
                          <a:ea typeface="仿宋" panose="02010609060101010101" pitchFamily="49" charset="-122"/>
                          <a:cs typeface="+mn-cs"/>
                        </a:rPr>
                        <a:t>4</a:t>
                      </a:r>
                      <a:r>
                        <a:rPr lang="zh-CN" altLang="zh-CN" sz="1000" b="1" kern="1200" dirty="0">
                          <a:solidFill>
                            <a:schemeClr val="dk1"/>
                          </a:solidFill>
                          <a:latin typeface="仿宋" panose="02010609060101010101" pitchFamily="49" charset="-122"/>
                          <a:ea typeface="仿宋" panose="02010609060101010101" pitchFamily="49" charset="-122"/>
                          <a:cs typeface="+mn-cs"/>
                        </a:rPr>
                        <a:t>．维护公德，人人有责。</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p>
                      <a:pPr>
                        <a:lnSpc>
                          <a:spcPct val="200000"/>
                        </a:lnSpc>
                      </a:pPr>
                      <a:r>
                        <a:rPr lang="en-US" altLang="zh-CN" sz="1000" b="1" kern="1200" dirty="0">
                          <a:solidFill>
                            <a:schemeClr val="dk1"/>
                          </a:solidFill>
                          <a:latin typeface="仿宋" panose="02010609060101010101" pitchFamily="49" charset="-122"/>
                          <a:ea typeface="仿宋" panose="02010609060101010101" pitchFamily="49" charset="-122"/>
                          <a:cs typeface="+mn-cs"/>
                        </a:rPr>
                        <a:t>5</a:t>
                      </a:r>
                      <a:r>
                        <a:rPr lang="zh-CN" altLang="zh-CN" sz="1000" b="1" kern="1200" dirty="0">
                          <a:solidFill>
                            <a:schemeClr val="dk1"/>
                          </a:solidFill>
                          <a:latin typeface="仿宋" panose="02010609060101010101" pitchFamily="49" charset="-122"/>
                          <a:ea typeface="仿宋" panose="02010609060101010101" pitchFamily="49" charset="-122"/>
                          <a:cs typeface="+mn-cs"/>
                        </a:rPr>
                        <a:t>．让规则与秩序深入人心。</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p>
                      <a:pPr>
                        <a:lnSpc>
                          <a:spcPct val="200000"/>
                        </a:lnSpc>
                      </a:pPr>
                      <a:r>
                        <a:rPr lang="zh-CN" altLang="zh-CN" sz="1000" b="1" kern="1200" dirty="0">
                          <a:solidFill>
                            <a:schemeClr val="dk1"/>
                          </a:solidFill>
                          <a:latin typeface="仿宋" panose="02010609060101010101" pitchFamily="49" charset="-122"/>
                          <a:ea typeface="仿宋" panose="02010609060101010101" pitchFamily="49" charset="-122"/>
                          <a:cs typeface="+mn-cs"/>
                        </a:rPr>
                        <a:t>这样，辩证地一分为二地表明自己的看法，立意也就有了深度和宽度。</a:t>
                      </a:r>
                      <a:endParaRPr lang="zh-CN" altLang="zh-CN" sz="1000" b="1" kern="1200" dirty="0">
                        <a:solidFill>
                          <a:schemeClr val="dk1"/>
                        </a:solidFill>
                        <a:latin typeface="仿宋" panose="02010609060101010101" pitchFamily="49" charset="-122"/>
                        <a:ea typeface="仿宋" panose="02010609060101010101" pitchFamily="49" charset="-122"/>
                        <a:cs typeface="+mn-cs"/>
                      </a:endParaRPr>
                    </a:p>
                  </a:txBody>
                  <a:tcPr/>
                </a:tc>
              </a:tr>
            </a:tbl>
          </a:graphicData>
        </a:graphic>
      </p:graphicFrame>
      <p:sp>
        <p:nvSpPr>
          <p:cNvPr id="10" name="标题 1"/>
          <p:cNvSpPr txBox="1">
            <a:spLocks noChangeArrowheads="1"/>
          </p:cNvSpPr>
          <p:nvPr/>
        </p:nvSpPr>
        <p:spPr bwMode="auto">
          <a:xfrm>
            <a:off x="102" y="-157735"/>
            <a:ext cx="1624084" cy="48449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numCol="1"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nSpc>
                <a:spcPct val="200000"/>
              </a:lnSpc>
            </a:pPr>
            <a:r>
              <a:rPr lang="zh-CN" altLang="en-US" sz="1200" b="1" dirty="0"/>
              <a:t>时评作文的审题立意</a:t>
            </a:r>
            <a:endParaRPr lang="en-US" altLang="zh-CN" sz="12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文本框 1"/>
          <p:cNvSpPr txBox="1"/>
          <p:nvPr/>
        </p:nvSpPr>
        <p:spPr>
          <a:xfrm>
            <a:off x="222885" y="829310"/>
            <a:ext cx="8592185" cy="3484880"/>
          </a:xfrm>
          <a:prstGeom prst="rect">
            <a:avLst/>
          </a:prstGeom>
          <a:noFill/>
        </p:spPr>
        <p:txBody>
          <a:bodyPr wrap="square" lIns="68580" tIns="34290" rIns="68580" bIns="34290" rtlCol="0">
            <a:spAutoFit/>
          </a:bodyPr>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时评文</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之</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谋篇布局</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697260"/>
            <a:ext cx="9144000" cy="522401"/>
            <a:chOff x="-1381190" y="1714466"/>
            <a:chExt cx="12099824" cy="734295"/>
          </a:xfrm>
        </p:grpSpPr>
        <p:pic>
          <p:nvPicPr>
            <p:cNvPr id="7" name="图片 6"/>
            <p:cNvPicPr>
              <a:picLocks noChangeAspect="1"/>
            </p:cNvPicPr>
            <p:nvPr/>
          </p:nvPicPr>
          <p:blipFill>
            <a:blip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8"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标题 1"/>
          <p:cNvSpPr txBox="1">
            <a:spLocks noChangeArrowheads="1"/>
          </p:cNvSpPr>
          <p:nvPr/>
        </p:nvSpPr>
        <p:spPr bwMode="auto">
          <a:xfrm>
            <a:off x="220980" y="0"/>
            <a:ext cx="8818245" cy="484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numCol="1"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lvl="0" algn="ctr">
              <a:lnSpc>
                <a:spcPct val="200000"/>
              </a:lnSpc>
            </a:pPr>
            <a:r>
              <a:rPr lang="zh-CN" altLang="en-US" sz="1800" b="1" dirty="0"/>
              <a:t>时评作文的谋篇布局 </a:t>
            </a:r>
            <a:r>
              <a:rPr lang="en-US" altLang="zh-CN" sz="1800" b="1" dirty="0"/>
              <a:t>—— </a:t>
            </a:r>
            <a:r>
              <a:rPr lang="zh-CN" altLang="zh-CN" sz="1800" b="1" dirty="0">
                <a:solidFill>
                  <a:srgbClr val="FF0000"/>
                </a:solidFill>
                <a:cs typeface="Times New Roman" panose="02020603050405020304" pitchFamily="18" charset="0"/>
              </a:rPr>
              <a:t>高分模式</a:t>
            </a:r>
            <a:r>
              <a:rPr lang="en-US" altLang="zh-CN" sz="1800" b="1" dirty="0">
                <a:solidFill>
                  <a:srgbClr val="FF0000"/>
                </a:solidFill>
                <a:cs typeface="Times New Roman" panose="02020603050405020304" pitchFamily="18" charset="0"/>
              </a:rPr>
              <a:t>1</a:t>
            </a:r>
            <a:r>
              <a:rPr lang="zh-CN" altLang="en-US" sz="1800" b="1" dirty="0">
                <a:solidFill>
                  <a:srgbClr val="FF0000"/>
                </a:solidFill>
                <a:cs typeface="Times New Roman" panose="02020603050405020304" pitchFamily="18" charset="0"/>
              </a:rPr>
              <a:t>：引议联结式</a:t>
            </a:r>
            <a:endParaRPr lang="zh-CN" altLang="en-US" sz="1800" dirty="0">
              <a:cs typeface="宋体" panose="02010600030101010101" pitchFamily="2" charset="-122"/>
            </a:endParaRPr>
          </a:p>
          <a:p>
            <a:pPr>
              <a:lnSpc>
                <a:spcPct val="200000"/>
              </a:lnSpc>
            </a:pPr>
            <a:endParaRPr lang="zh-CN" altLang="en-US" sz="1800" b="1" dirty="0">
              <a:cs typeface="宋体" panose="02010600030101010101" pitchFamily="2" charset="-122"/>
            </a:endParaRPr>
          </a:p>
        </p:txBody>
      </p:sp>
      <p:pic>
        <p:nvPicPr>
          <p:cNvPr id="8196" name="Picture 4" descr="D:\熊瑶\2019专题突破点点通\图25.tif"/>
          <p:cNvPicPr>
            <a:picLocks noChangeAspect="1" noChangeArrowheads="1"/>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2763323" y="1124198"/>
            <a:ext cx="3464611" cy="98636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54940" y="2458720"/>
            <a:ext cx="8884285" cy="2245360"/>
          </a:xfrm>
          <a:prstGeom prst="rect">
            <a:avLst/>
          </a:prstGeom>
          <a:ln>
            <a:noFill/>
          </a:ln>
        </p:spPr>
        <p:txBody>
          <a:bodyPr wrap="square">
            <a:spAutoFit/>
          </a:bodyPr>
          <a:lstStyle/>
          <a:p>
            <a:pPr>
              <a:lnSpc>
                <a:spcPct val="200000"/>
              </a:lnSpc>
            </a:pPr>
            <a:r>
              <a:rPr lang="zh-CN" altLang="zh-CN" b="1" dirty="0">
                <a:latin typeface="微软雅黑" panose="020B0503020204020204" pitchFamily="34" charset="-122"/>
                <a:ea typeface="微软雅黑" panose="020B0503020204020204" pitchFamily="34" charset="-122"/>
              </a:rPr>
              <a:t> </a:t>
            </a:r>
            <a:r>
              <a:rPr lang="en-US" altLang="zh-CN" b="1" dirty="0">
                <a:latin typeface="微软雅黑" panose="020B0503020204020204" pitchFamily="34" charset="-122"/>
                <a:ea typeface="微软雅黑" panose="020B0503020204020204" pitchFamily="34" charset="-122"/>
              </a:rPr>
              <a:t>[2017·</a:t>
            </a:r>
            <a:r>
              <a:rPr lang="zh-CN" altLang="zh-CN" b="1" dirty="0">
                <a:latin typeface="微软雅黑" panose="020B0503020204020204" pitchFamily="34" charset="-122"/>
                <a:ea typeface="微软雅黑" panose="020B0503020204020204" pitchFamily="34" charset="-122"/>
              </a:rPr>
              <a:t>全国新课标卷</a:t>
            </a:r>
            <a:r>
              <a:rPr lang="en-US" altLang="zh-CN" b="1" dirty="0">
                <a:latin typeface="微软雅黑" panose="020B0503020204020204" pitchFamily="34" charset="-122"/>
                <a:ea typeface="微软雅黑" panose="020B0503020204020204" pitchFamily="34" charset="-122"/>
              </a:rPr>
              <a:t>Ⅰ]</a:t>
            </a:r>
            <a:r>
              <a:rPr lang="zh-CN" altLang="zh-CN" b="1" dirty="0">
                <a:latin typeface="微软雅黑" panose="020B0503020204020204" pitchFamily="34" charset="-122"/>
                <a:ea typeface="微软雅黑" panose="020B0503020204020204" pitchFamily="34" charset="-122"/>
              </a:rPr>
              <a:t>阅读下面的材料，根据要求写作。</a:t>
            </a:r>
            <a:endParaRPr lang="zh-CN" altLang="zh-CN" b="1" dirty="0">
              <a:latin typeface="微软雅黑" panose="020B0503020204020204" pitchFamily="34" charset="-122"/>
              <a:ea typeface="微软雅黑" panose="020B0503020204020204" pitchFamily="34" charset="-122"/>
            </a:endParaRPr>
          </a:p>
          <a:p>
            <a:pPr>
              <a:lnSpc>
                <a:spcPct val="20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据近期一项对来华留学生的调查，他们较为关注的“中国关键词”有：一带一路、大熊猫、广场舞、中华美食、长城、共享单车、京剧、空气污染、美丽乡村、食品安全、高铁、移动支付。</a:t>
            </a:r>
            <a:endParaRPr lang="zh-CN" altLang="zh-CN" b="1" dirty="0">
              <a:latin typeface="楷体" panose="02010609060101010101" pitchFamily="49" charset="-122"/>
              <a:ea typeface="楷体" panose="02010609060101010101" pitchFamily="49" charset="-122"/>
            </a:endParaRPr>
          </a:p>
          <a:p>
            <a:pPr>
              <a:lnSpc>
                <a:spcPct val="200000"/>
              </a:lnSpc>
            </a:pPr>
            <a:r>
              <a:rPr lang="en-US" altLang="zh-CN" b="1" dirty="0">
                <a:latin typeface="微软雅黑" panose="020B0503020204020204" pitchFamily="34" charset="-122"/>
                <a:ea typeface="微软雅黑" panose="020B0503020204020204" pitchFamily="34" charset="-122"/>
              </a:rPr>
              <a:t>    </a:t>
            </a:r>
            <a:r>
              <a:rPr lang="zh-CN" altLang="zh-CN" b="1" dirty="0">
                <a:latin typeface="微软雅黑" panose="020B0503020204020204" pitchFamily="34" charset="-122"/>
                <a:ea typeface="微软雅黑" panose="020B0503020204020204" pitchFamily="34" charset="-122"/>
              </a:rPr>
              <a:t>请从中选择两三个关键词来呈现你所认识的中国，写一篇文章帮助外国青年读懂中国。要求选好关键词，使之形成有机的关联；选好角度，明确文体，自拟标题；不要套作，不得抄袭；不少于</a:t>
            </a:r>
            <a:r>
              <a:rPr lang="en-US" altLang="zh-CN" b="1" dirty="0">
                <a:latin typeface="微软雅黑" panose="020B0503020204020204" pitchFamily="34" charset="-122"/>
                <a:ea typeface="微软雅黑" panose="020B0503020204020204" pitchFamily="34" charset="-122"/>
              </a:rPr>
              <a:t>800</a:t>
            </a:r>
            <a:r>
              <a:rPr lang="zh-CN" altLang="zh-CN" b="1" dirty="0">
                <a:latin typeface="微软雅黑" panose="020B0503020204020204" pitchFamily="34" charset="-122"/>
                <a:ea typeface="微软雅黑" panose="020B0503020204020204" pitchFamily="34" charset="-122"/>
              </a:rPr>
              <a:t>字。</a:t>
            </a:r>
            <a:endParaRPr lang="zh-CN" altLang="zh-CN"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1115616" y="1203598"/>
            <a:ext cx="6912768" cy="3204356"/>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2000" b="1" dirty="0">
                <a:solidFill>
                  <a:srgbClr val="0000FF"/>
                </a:solidFill>
              </a:rPr>
              <a:t>      对新近发生的一件事发表自己的看法的文章。</a:t>
            </a:r>
            <a:endParaRPr lang="zh-CN" altLang="en-US" sz="2000" b="1" dirty="0">
              <a:solidFill>
                <a:srgbClr val="0000FF"/>
              </a:solidFill>
            </a:endParaRPr>
          </a:p>
          <a:p>
            <a:r>
              <a:rPr lang="zh-CN" altLang="en-US" sz="2000" b="1" dirty="0">
                <a:solidFill>
                  <a:srgbClr val="0000FF"/>
                </a:solidFill>
              </a:rPr>
              <a:t>      本质上属于材料类议论文，但和一般的材料类议论文又有明显的不同：</a:t>
            </a:r>
            <a:endParaRPr lang="zh-CN" altLang="en-US" sz="2000" b="1" dirty="0">
              <a:solidFill>
                <a:srgbClr val="0000FF"/>
              </a:solidFill>
            </a:endParaRPr>
          </a:p>
          <a:p>
            <a:r>
              <a:rPr lang="zh-CN" altLang="en-US" sz="2000" b="1" dirty="0">
                <a:solidFill>
                  <a:srgbClr val="FF0000"/>
                </a:solidFill>
              </a:rPr>
              <a:t>       一、时评类作文是以时事新闻事件作为阅读材料。</a:t>
            </a:r>
            <a:endParaRPr lang="zh-CN" altLang="en-US" sz="2000" b="1" dirty="0">
              <a:solidFill>
                <a:srgbClr val="FF0000"/>
              </a:solidFill>
            </a:endParaRPr>
          </a:p>
          <a:p>
            <a:r>
              <a:rPr lang="zh-CN" altLang="en-US" sz="2000" b="1" dirty="0">
                <a:solidFill>
                  <a:srgbClr val="0000FF"/>
                </a:solidFill>
              </a:rPr>
              <a:t>       </a:t>
            </a:r>
            <a:r>
              <a:rPr lang="zh-CN" altLang="en-US" sz="2000" b="1" dirty="0">
                <a:solidFill>
                  <a:srgbClr val="7030A0"/>
                </a:solidFill>
              </a:rPr>
              <a:t>二、时评类作文要求直接对材料中的时事新闻事件进行评论，表明看法并展开评析。这就决定了时评类作文的两大特点：</a:t>
            </a:r>
            <a:endParaRPr lang="zh-CN" altLang="en-US" sz="2000" b="1" dirty="0">
              <a:solidFill>
                <a:srgbClr val="7030A0"/>
              </a:solidFill>
            </a:endParaRPr>
          </a:p>
          <a:p>
            <a:r>
              <a:rPr lang="en-US" altLang="zh-CN" sz="2000" b="1" dirty="0">
                <a:solidFill>
                  <a:srgbClr val="0000FF"/>
                </a:solidFill>
              </a:rPr>
              <a:t>     </a:t>
            </a:r>
            <a:r>
              <a:rPr lang="en-US" altLang="zh-CN" sz="2000" b="1" dirty="0">
                <a:solidFill>
                  <a:srgbClr val="00B050"/>
                </a:solidFill>
              </a:rPr>
              <a:t>1</a:t>
            </a:r>
            <a:r>
              <a:rPr lang="zh-CN" altLang="en-US" sz="2000" b="1" dirty="0">
                <a:solidFill>
                  <a:srgbClr val="00B050"/>
                </a:solidFill>
              </a:rPr>
              <a:t>、旗帜鲜明（必须表态）</a:t>
            </a:r>
            <a:endParaRPr lang="zh-CN" altLang="en-US" sz="2000" b="1" dirty="0">
              <a:solidFill>
                <a:srgbClr val="00B050"/>
              </a:solidFill>
            </a:endParaRPr>
          </a:p>
          <a:p>
            <a:r>
              <a:rPr lang="en-US" altLang="zh-CN" sz="2000" b="1" dirty="0">
                <a:solidFill>
                  <a:srgbClr val="00B050"/>
                </a:solidFill>
              </a:rPr>
              <a:t>     2</a:t>
            </a:r>
            <a:r>
              <a:rPr lang="zh-CN" altLang="en-US" sz="2000" b="1" dirty="0">
                <a:solidFill>
                  <a:srgbClr val="00B050"/>
                </a:solidFill>
              </a:rPr>
              <a:t>、就事论事（不要扯远了）</a:t>
            </a:r>
            <a:endParaRPr lang="zh-CN" altLang="en-US" sz="2000" b="1" dirty="0">
              <a:solidFill>
                <a:srgbClr val="00B050"/>
              </a:solidFill>
            </a:endParaRPr>
          </a:p>
          <a:p>
            <a:endParaRPr lang="zh-CN" altLang="zh-CN" sz="2800" b="1" dirty="0">
              <a:solidFill>
                <a:srgbClr val="7030A0"/>
              </a:solidFill>
            </a:endParaRPr>
          </a:p>
        </p:txBody>
      </p:sp>
      <p:sp>
        <p:nvSpPr>
          <p:cNvPr id="4" name="TextBox 15"/>
          <p:cNvSpPr txBox="1">
            <a:spLocks noChangeArrowheads="1"/>
          </p:cNvSpPr>
          <p:nvPr/>
        </p:nvSpPr>
        <p:spPr bwMode="auto">
          <a:xfrm>
            <a:off x="467544" y="627534"/>
            <a:ext cx="2736304" cy="442607"/>
          </a:xfrm>
          <a:prstGeom prst="rect">
            <a:avLst/>
          </a:prstGeom>
          <a:solidFill>
            <a:srgbClr val="7030A0"/>
          </a:solidFill>
          <a:ln w="9525">
            <a:noFill/>
            <a:miter lim="800000"/>
          </a:ln>
        </p:spPr>
        <p:txBody>
          <a:bodyPr wrap="square" lIns="72567" tIns="36283" rIns="72567" bIns="36283">
            <a:spAutoFit/>
          </a:bodyPr>
          <a:lstStyle/>
          <a:p>
            <a:r>
              <a:rPr lang="zh-CN" altLang="en-US" sz="2400" dirty="0">
                <a:solidFill>
                  <a:srgbClr val="FFFF00"/>
                </a:solidFill>
                <a:latin typeface="迷你霹雳体" panose="020B0602010101010101" pitchFamily="33" charset="-122"/>
                <a:ea typeface="迷你霹雳体" panose="020B0602010101010101" pitchFamily="33" charset="-122"/>
              </a:rPr>
              <a:t>什么是时评类作文</a:t>
            </a:r>
            <a:endParaRPr lang="zh-CN" altLang="en-US" sz="2400" dirty="0">
              <a:solidFill>
                <a:srgbClr val="FFFF00"/>
              </a:solidFill>
              <a:latin typeface="迷你霹雳体" panose="020B0602010101010101" pitchFamily="33" charset="-122"/>
              <a:ea typeface="迷你霹雳体" panose="020B0602010101010101" pitchFamily="33"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bldLst>
      <p:bldP spid="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custDataLst>
              <p:tags r:id="rId1"/>
            </p:custDataLst>
          </p:nvPr>
        </p:nvGraphicFramePr>
        <p:xfrm>
          <a:off x="308892" y="147996"/>
          <a:ext cx="8425532" cy="4718202"/>
        </p:xfrm>
        <a:graphic>
          <a:graphicData uri="http://schemas.openxmlformats.org/drawingml/2006/table">
            <a:tbl>
              <a:tblPr firstRow="1" bandRow="1">
                <a:tableStyleId>{5C22544A-7EE6-4342-B048-85BDC9FD1C3A}</a:tableStyleId>
              </a:tblPr>
              <a:tblGrid>
                <a:gridCol w="6263358"/>
                <a:gridCol w="2162174"/>
              </a:tblGrid>
              <a:tr h="335793">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1000" dirty="0">
                          <a:latin typeface="微软雅黑" panose="020B0503020204020204" pitchFamily="34" charset="-122"/>
                          <a:ea typeface="微软雅黑" panose="020B0503020204020204" pitchFamily="34" charset="-122"/>
                        </a:rPr>
                        <a:t>2017·</a:t>
                      </a:r>
                      <a:r>
                        <a:rPr lang="zh-CN" altLang="zh-CN" sz="1000" dirty="0">
                          <a:latin typeface="Calibri" panose="020F0502020204030204" pitchFamily="34" charset="0"/>
                          <a:ea typeface="微软雅黑" panose="020B0503020204020204" pitchFamily="34" charset="-122"/>
                        </a:rPr>
                        <a:t>全国新课标卷</a:t>
                      </a:r>
                      <a:r>
                        <a:rPr lang="en-US" altLang="zh-CN" sz="1000" dirty="0">
                          <a:latin typeface="Calibri" panose="020F0502020204030204" pitchFamily="34" charset="0"/>
                          <a:ea typeface="微软雅黑" panose="020B0503020204020204" pitchFamily="34" charset="-122"/>
                        </a:rPr>
                        <a:t>Ⅰ</a:t>
                      </a:r>
                      <a:r>
                        <a:rPr lang="zh-CN" altLang="en-US" sz="1000" b="1" kern="1200" dirty="0">
                          <a:solidFill>
                            <a:schemeClr val="lt1"/>
                          </a:solidFill>
                          <a:latin typeface="微软雅黑" panose="020B0503020204020204" pitchFamily="34" charset="-122"/>
                          <a:ea typeface="微软雅黑" panose="020B0503020204020204" pitchFamily="34" charset="-122"/>
                          <a:cs typeface="+mn-cs"/>
                        </a:rPr>
                        <a:t>作文</a:t>
                      </a:r>
                      <a:r>
                        <a:rPr lang="zh-CN" altLang="zh-CN" sz="1000" b="1" kern="1200" dirty="0">
                          <a:solidFill>
                            <a:schemeClr val="lt1"/>
                          </a:solidFill>
                          <a:latin typeface="微软雅黑" panose="020B0503020204020204" pitchFamily="34" charset="-122"/>
                          <a:ea typeface="微软雅黑" panose="020B0503020204020204" pitchFamily="34" charset="-122"/>
                          <a:cs typeface="+mn-cs"/>
                        </a:rPr>
                        <a:t>范文</a:t>
                      </a:r>
                      <a:endParaRPr lang="zh-CN" altLang="en-US" sz="1000" b="1" kern="1200" dirty="0">
                        <a:solidFill>
                          <a:schemeClr val="lt1"/>
                        </a:solidFill>
                        <a:latin typeface="微软雅黑" panose="020B0503020204020204" pitchFamily="34" charset="-122"/>
                        <a:ea typeface="微软雅黑" panose="020B0503020204020204" pitchFamily="34" charset="-122"/>
                        <a:cs typeface="+mn-cs"/>
                      </a:endParaRPr>
                    </a:p>
                  </a:txBody>
                  <a:tcPr anchor="ctr"/>
                </a:tc>
                <a:tc hMerge="1">
                  <a:tcPr/>
                </a:tc>
              </a:tr>
              <a:tr h="4382409">
                <a:tc>
                  <a:txBody>
                    <a:bodyPr/>
                    <a:lstStyle/>
                    <a:p>
                      <a:pPr algn="ctr">
                        <a:lnSpc>
                          <a:spcPct val="170000"/>
                        </a:lnSpc>
                      </a:pPr>
                      <a:r>
                        <a:rPr lang="zh-CN" altLang="zh-CN" sz="850" kern="1200" dirty="0">
                          <a:solidFill>
                            <a:schemeClr val="dk1"/>
                          </a:solidFill>
                          <a:effectLst/>
                          <a:latin typeface="微软雅黑" panose="020B0503020204020204" pitchFamily="34" charset="-122"/>
                          <a:ea typeface="微软雅黑" panose="020B0503020204020204" pitchFamily="34" charset="-122"/>
                          <a:cs typeface="+mn-cs"/>
                        </a:rPr>
                        <a:t>大美中华，有容乃大</a:t>
                      </a:r>
                      <a:endParaRPr lang="zh-CN" altLang="zh-CN" sz="850" kern="1200" dirty="0">
                        <a:solidFill>
                          <a:schemeClr val="dk1"/>
                        </a:solidFill>
                        <a:effectLst/>
                        <a:latin typeface="微软雅黑" panose="020B0503020204020204" pitchFamily="34" charset="-122"/>
                        <a:ea typeface="微软雅黑" panose="020B0503020204020204" pitchFamily="34" charset="-122"/>
                        <a:cs typeface="+mn-cs"/>
                      </a:endParaRPr>
                    </a:p>
                    <a:p>
                      <a:pPr>
                        <a:lnSpc>
                          <a:spcPct val="17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①越来越多的外国青年选择来华留学，并且中国用宽阔、包容的胸怀迎接，展现着中华大美。而中国的大美不仅在于壮丽河山，不仅在于雄才济济，更在于经济状况、文学艺术与社会生活等共同折射出的</a:t>
                      </a:r>
                      <a:r>
                        <a:rPr lang="en-US" altLang="zh-CN" sz="850" kern="1200" dirty="0">
                          <a:solidFill>
                            <a:schemeClr val="dk1"/>
                          </a:solidFill>
                          <a:effectLst/>
                          <a:latin typeface="+mn-lt"/>
                          <a:ea typeface="+mn-ea"/>
                          <a:cs typeface="+mn-cs"/>
                        </a:rPr>
                        <a:t>“</a:t>
                      </a:r>
                      <a:r>
                        <a:rPr lang="zh-CN" altLang="zh-CN" sz="850" kern="1200" dirty="0">
                          <a:solidFill>
                            <a:schemeClr val="dk1"/>
                          </a:solidFill>
                          <a:effectLst/>
                          <a:latin typeface="+mn-lt"/>
                          <a:ea typeface="+mn-ea"/>
                          <a:cs typeface="+mn-cs"/>
                        </a:rPr>
                        <a:t>容</a:t>
                      </a:r>
                      <a:r>
                        <a:rPr lang="en-US" altLang="zh-CN" sz="850" kern="1200" dirty="0">
                          <a:solidFill>
                            <a:schemeClr val="dk1"/>
                          </a:solidFill>
                          <a:effectLst/>
                          <a:latin typeface="+mn-lt"/>
                          <a:ea typeface="+mn-ea"/>
                          <a:cs typeface="+mn-cs"/>
                        </a:rPr>
                        <a:t>”</a:t>
                      </a:r>
                      <a:r>
                        <a:rPr lang="zh-CN" altLang="zh-CN" sz="850" kern="1200" dirty="0">
                          <a:solidFill>
                            <a:schemeClr val="dk1"/>
                          </a:solidFill>
                          <a:effectLst/>
                          <a:latin typeface="+mn-lt"/>
                          <a:ea typeface="+mn-ea"/>
                          <a:cs typeface="+mn-cs"/>
                        </a:rPr>
                        <a:t>。海纳百川，有容乃大。</a:t>
                      </a:r>
                      <a:endParaRPr lang="zh-CN" altLang="zh-CN" sz="850" kern="1200" dirty="0">
                        <a:solidFill>
                          <a:schemeClr val="dk1"/>
                        </a:solidFill>
                        <a:effectLst/>
                        <a:latin typeface="+mn-lt"/>
                        <a:ea typeface="+mn-ea"/>
                        <a:cs typeface="+mn-cs"/>
                      </a:endParaRPr>
                    </a:p>
                    <a:p>
                      <a:pPr>
                        <a:lnSpc>
                          <a:spcPct val="17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②中国推崇经济互容。一带一路的经济发展新引擎将驱动世界。</a:t>
                      </a:r>
                      <a:r>
                        <a:rPr lang="en-US" altLang="zh-CN" sz="850" kern="1200" dirty="0">
                          <a:solidFill>
                            <a:schemeClr val="dk1"/>
                          </a:solidFill>
                          <a:effectLst/>
                          <a:latin typeface="+mn-lt"/>
                          <a:ea typeface="+mn-ea"/>
                          <a:cs typeface="+mn-cs"/>
                        </a:rPr>
                        <a:t>21</a:t>
                      </a:r>
                      <a:r>
                        <a:rPr lang="zh-CN" altLang="zh-CN" sz="850" kern="1200" dirty="0">
                          <a:solidFill>
                            <a:schemeClr val="dk1"/>
                          </a:solidFill>
                          <a:effectLst/>
                          <a:latin typeface="+mn-lt"/>
                          <a:ea typeface="+mn-ea"/>
                          <a:cs typeface="+mn-cs"/>
                        </a:rPr>
                        <a:t>世纪丝绸之路经济带和海上丝绸之路，与中国国际化的发展方向相一致，与世界经济发展格局相承接，与中华丰富的文化资源和深厚的文化底蕴相匹配，我们摒弃了国际上长期的“零和博弈”思维，用中华民族的古老智慧，以“和”文化为核心思想，搭筑了新的互利互容的经济交流平台，开创平等互利、包容互鉴、合作共赢的新思路，可谓展现了中国之大美。</a:t>
                      </a:r>
                      <a:endParaRPr lang="zh-CN" altLang="zh-CN" sz="850" kern="1200" dirty="0">
                        <a:solidFill>
                          <a:schemeClr val="dk1"/>
                        </a:solidFill>
                        <a:effectLst/>
                        <a:latin typeface="+mn-lt"/>
                        <a:ea typeface="+mn-ea"/>
                        <a:cs typeface="+mn-cs"/>
                      </a:endParaRPr>
                    </a:p>
                    <a:p>
                      <a:pPr>
                        <a:lnSpc>
                          <a:spcPct val="17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③中国秉信文化包容。古老的京剧是中国的一个文化标识，以其“唱念做打”有机结合的艺术手法、“生旦净末丑”丰富多样的艺术造型、各式各样的艺术装饰，在世界文艺中占有独特而重要的位置。几百年前徽剧和汉调艺人进京演出，徽汉合流后逐步演化成京城特有的剧种。它吸收全国各地戏曲多种表现形式，逐步完善自身。可以说，是中华文化特有的包容性造就了中华的国粹京剧，并且每个中国人都相信，京剧等古老文化在历史的碾压下并不会停滞不前，而是更加开放包容，吸收现代艺术因素，更加强劲地展现中华大美。</a:t>
                      </a:r>
                      <a:endParaRPr lang="zh-CN" altLang="zh-CN" sz="850" kern="1200" dirty="0">
                        <a:solidFill>
                          <a:schemeClr val="dk1"/>
                        </a:solidFill>
                        <a:effectLst/>
                        <a:latin typeface="+mn-lt"/>
                        <a:ea typeface="+mn-ea"/>
                        <a:cs typeface="+mn-cs"/>
                      </a:endParaRPr>
                    </a:p>
                    <a:p>
                      <a:pPr>
                        <a:lnSpc>
                          <a:spcPct val="17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④中国倡导社会生活包容。共享单车作为一种新事物正在悄然改变中国大众的生活，其最大特点便在于它的共享性，即在不同时间与地域共享资源。这也反映出中国社会生活的一大特性：互相包容。这种共容性的社会将形成一种极为有益的生活导向，中国的面貌正以“共享共容”的趋向变得更加祥和美好。</a:t>
                      </a:r>
                      <a:endParaRPr lang="zh-CN" altLang="zh-CN" sz="850" kern="1200" dirty="0">
                        <a:solidFill>
                          <a:schemeClr val="dk1"/>
                        </a:solidFill>
                        <a:effectLst/>
                        <a:latin typeface="+mn-lt"/>
                        <a:ea typeface="+mn-ea"/>
                        <a:cs typeface="+mn-cs"/>
                      </a:endParaRPr>
                    </a:p>
                    <a:p>
                      <a:pPr>
                        <a:lnSpc>
                          <a:spcPct val="17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⑤中国早已从沉睡中醒来，用包容的双眼凝视世界。我们每一个人，无论是中国人抑或是外国人，都应谨记：我们都是世界人。用包容的态度、和的精神对待每一个事物是我们每个人都应做的。</a:t>
                      </a:r>
                      <a:endParaRPr lang="zh-CN" altLang="zh-CN" sz="850" kern="1200" dirty="0">
                        <a:solidFill>
                          <a:schemeClr val="dk1"/>
                        </a:solidFill>
                        <a:effectLst/>
                        <a:latin typeface="+mn-lt"/>
                        <a:ea typeface="+mn-ea"/>
                        <a:cs typeface="+mn-cs"/>
                      </a:endParaRPr>
                    </a:p>
                    <a:p>
                      <a:pPr>
                        <a:lnSpc>
                          <a:spcPct val="17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⑥大风泱泱，大潮滂滂。</a:t>
                      </a:r>
                      <a:endParaRPr lang="zh-CN" altLang="zh-CN" sz="850" kern="1200" dirty="0">
                        <a:solidFill>
                          <a:schemeClr val="dk1"/>
                        </a:solidFill>
                        <a:effectLst/>
                        <a:latin typeface="+mn-lt"/>
                        <a:ea typeface="+mn-ea"/>
                        <a:cs typeface="+mn-cs"/>
                      </a:endParaRPr>
                    </a:p>
                    <a:p>
                      <a:pPr>
                        <a:lnSpc>
                          <a:spcPct val="17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⑦洪水图腾蛟龙，烈火涅槃凤凰。文明圣火，千古未绝者，唯我无双。与天地并存，与日月同光。大美中华，有容乃大。</a:t>
                      </a:r>
                      <a:endParaRPr lang="zh-CN" altLang="zh-CN" sz="850" kern="100" dirty="0">
                        <a:effectLst/>
                        <a:latin typeface="宋体" panose="02010600030101010101" pitchFamily="2" charset="-122"/>
                        <a:cs typeface="Courier New" panose="02070309020205020404"/>
                      </a:endParaRPr>
                    </a:p>
                  </a:txBody>
                  <a:tcPr/>
                </a:tc>
                <a:tc>
                  <a:txBody>
                    <a:bodyPr/>
                    <a:lstStyle/>
                    <a:p>
                      <a:pPr algn="just">
                        <a:lnSpc>
                          <a:spcPct val="170000"/>
                        </a:lnSpc>
                        <a:spcAft>
                          <a:spcPts val="0"/>
                        </a:spcAft>
                      </a:pPr>
                      <a:r>
                        <a:rPr lang="zh-CN" altLang="zh-CN" sz="850" kern="1200" dirty="0">
                          <a:solidFill>
                            <a:schemeClr val="dk1"/>
                          </a:solidFill>
                          <a:latin typeface="微软雅黑" panose="020B0503020204020204" pitchFamily="34" charset="-122"/>
                          <a:ea typeface="微软雅黑" panose="020B0503020204020204" pitchFamily="34" charset="-122"/>
                          <a:cs typeface="+mn-cs"/>
                        </a:rPr>
                        <a:t>品悟（批注式点评）</a:t>
                      </a:r>
                      <a:r>
                        <a:rPr lang="en-US" altLang="zh-CN" sz="850" kern="1200" dirty="0">
                          <a:solidFill>
                            <a:schemeClr val="dk1"/>
                          </a:solidFill>
                          <a:latin typeface="微软雅黑" panose="020B0503020204020204" pitchFamily="34" charset="-122"/>
                          <a:ea typeface="微软雅黑" panose="020B0503020204020204" pitchFamily="34" charset="-122"/>
                          <a:cs typeface="+mn-cs"/>
                        </a:rPr>
                        <a:t>] </a:t>
                      </a:r>
                      <a:endParaRPr lang="zh-CN" altLang="zh-CN" sz="850" kern="1200" dirty="0">
                        <a:solidFill>
                          <a:schemeClr val="dk1"/>
                        </a:solidFill>
                        <a:latin typeface="微软雅黑" panose="020B0503020204020204" pitchFamily="34" charset="-122"/>
                        <a:ea typeface="微软雅黑" panose="020B0503020204020204" pitchFamily="34" charset="-122"/>
                        <a:cs typeface="+mn-cs"/>
                      </a:endParaRPr>
                    </a:p>
                    <a:p>
                      <a:pPr>
                        <a:lnSpc>
                          <a:spcPct val="17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第一部分：引</a:t>
                      </a:r>
                      <a:r>
                        <a:rPr lang="en-US" altLang="zh-CN" sz="850" kern="1200" dirty="0">
                          <a:solidFill>
                            <a:schemeClr val="dk1"/>
                          </a:solidFill>
                          <a:effectLst/>
                          <a:latin typeface="仿宋" panose="02010609060101010101" pitchFamily="49" charset="-122"/>
                          <a:ea typeface="仿宋" panose="02010609060101010101" pitchFamily="49" charset="-122"/>
                          <a:cs typeface="+mn-cs"/>
                        </a:rPr>
                        <a:t>——</a:t>
                      </a:r>
                      <a:r>
                        <a:rPr lang="zh-CN" altLang="zh-CN" sz="850" kern="1200" dirty="0">
                          <a:solidFill>
                            <a:schemeClr val="dk1"/>
                          </a:solidFill>
                          <a:effectLst/>
                          <a:latin typeface="仿宋" panose="02010609060101010101" pitchFamily="49" charset="-122"/>
                          <a:ea typeface="仿宋" panose="02010609060101010101" pitchFamily="49" charset="-122"/>
                          <a:cs typeface="+mn-cs"/>
                        </a:rPr>
                        <a:t>从中国包容迎接外国留学生入手，点明论点。</a:t>
                      </a: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7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第二部分：议</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7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第②段从经济角度写中国包容之美，引用关键词“一带一路”。</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7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7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第③段从文化角度写中国包容之美，运用关键词“京剧”。</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70000"/>
                        </a:lnSpc>
                      </a:pPr>
                      <a:endParaRPr lang="en-US"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70000"/>
                        </a:lnSpc>
                      </a:pPr>
                      <a:endParaRPr lang="en-US"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70000"/>
                        </a:lnSpc>
                      </a:pPr>
                      <a:endParaRPr lang="en-US"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7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第④段从生活角度写中国包容之美，举“共享单车”为例。</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70000"/>
                        </a:lnSpc>
                      </a:pP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7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第三部分：联——从中国扩展到世界，上升到“和的精神”。</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7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第四部分：结——运用整句，总结全文，照应前文，点明主旨。</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txBody>
                  <a:tcPr>
                    <a:solidFill>
                      <a:schemeClr val="accent1">
                        <a:tint val="40000"/>
                        <a:alpha val="79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697260"/>
            <a:ext cx="9144000" cy="522401"/>
            <a:chOff x="-1381190" y="1714466"/>
            <a:chExt cx="12099824" cy="734295"/>
          </a:xfrm>
        </p:grpSpPr>
        <p:pic>
          <p:nvPicPr>
            <p:cNvPr id="7" name="图片 6"/>
            <p:cNvPicPr>
              <a:picLocks noChangeAspect="1"/>
            </p:cNvPicPr>
            <p:nvPr/>
          </p:nvPicPr>
          <p:blipFill>
            <a:blip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8"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标题 1"/>
          <p:cNvSpPr txBox="1">
            <a:spLocks noChangeArrowheads="1"/>
          </p:cNvSpPr>
          <p:nvPr/>
        </p:nvSpPr>
        <p:spPr bwMode="auto">
          <a:xfrm>
            <a:off x="120650" y="0"/>
            <a:ext cx="8903335" cy="484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numCol="1"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lvl="0" algn="ctr">
              <a:lnSpc>
                <a:spcPct val="200000"/>
              </a:lnSpc>
            </a:pPr>
            <a:r>
              <a:rPr lang="zh-CN" altLang="en-US" sz="1800" b="1" dirty="0"/>
              <a:t>时评作文的谋篇布局 </a:t>
            </a:r>
            <a:r>
              <a:rPr lang="en-US" altLang="zh-CN" sz="1800" b="1" dirty="0"/>
              <a:t>—— </a:t>
            </a:r>
            <a:r>
              <a:rPr lang="zh-CN" altLang="zh-CN" sz="1800" b="1" dirty="0">
                <a:solidFill>
                  <a:srgbClr val="FF0000"/>
                </a:solidFill>
                <a:cs typeface="Times New Roman" panose="02020603050405020304" pitchFamily="18" charset="0"/>
              </a:rPr>
              <a:t>高分模式</a:t>
            </a:r>
            <a:r>
              <a:rPr lang="en-US" altLang="zh-CN" sz="1800" b="1" dirty="0">
                <a:solidFill>
                  <a:srgbClr val="FF0000"/>
                </a:solidFill>
                <a:cs typeface="Times New Roman" panose="02020603050405020304" pitchFamily="18" charset="0"/>
              </a:rPr>
              <a:t>2</a:t>
            </a:r>
            <a:r>
              <a:rPr lang="zh-CN" altLang="zh-CN" sz="1800" b="1" dirty="0">
                <a:solidFill>
                  <a:srgbClr val="FF0000"/>
                </a:solidFill>
                <a:cs typeface="Times New Roman" panose="02020603050405020304" pitchFamily="18" charset="0"/>
              </a:rPr>
              <a:t>：驳立结合式</a:t>
            </a:r>
            <a:endParaRPr lang="zh-CN" altLang="zh-CN" sz="1800" b="1" dirty="0">
              <a:solidFill>
                <a:srgbClr val="FF0000"/>
              </a:solidFill>
              <a:cs typeface="Times New Roman" panose="02020603050405020304" pitchFamily="18" charset="0"/>
            </a:endParaRPr>
          </a:p>
        </p:txBody>
      </p:sp>
      <p:sp>
        <p:nvSpPr>
          <p:cNvPr id="12" name="矩形 11"/>
          <p:cNvSpPr/>
          <p:nvPr/>
        </p:nvSpPr>
        <p:spPr>
          <a:xfrm>
            <a:off x="244475" y="2273935"/>
            <a:ext cx="8839200" cy="2654300"/>
          </a:xfrm>
          <a:prstGeom prst="rect">
            <a:avLst/>
          </a:prstGeom>
          <a:ln>
            <a:noFill/>
          </a:ln>
        </p:spPr>
        <p:txBody>
          <a:bodyPr wrap="square">
            <a:spAutoFit/>
          </a:bodyPr>
          <a:lstStyle/>
          <a:p>
            <a:pPr>
              <a:lnSpc>
                <a:spcPct val="170000"/>
              </a:lnSpc>
            </a:pPr>
            <a:r>
              <a:rPr lang="en-US" altLang="zh-CN" sz="1100"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2015·</a:t>
            </a:r>
            <a:r>
              <a:rPr lang="zh-CN" altLang="zh-CN" b="1" dirty="0">
                <a:latin typeface="微软雅黑" panose="020B0503020204020204" pitchFamily="34" charset="-122"/>
                <a:ea typeface="微软雅黑" panose="020B0503020204020204" pitchFamily="34" charset="-122"/>
              </a:rPr>
              <a:t>全国新课标卷</a:t>
            </a:r>
            <a:r>
              <a:rPr lang="en-US" altLang="zh-CN" b="1" dirty="0">
                <a:latin typeface="微软雅黑" panose="020B0503020204020204" pitchFamily="34" charset="-122"/>
                <a:ea typeface="微软雅黑" panose="020B0503020204020204" pitchFamily="34" charset="-122"/>
              </a:rPr>
              <a:t>Ⅱ]</a:t>
            </a:r>
            <a:r>
              <a:rPr lang="zh-CN" altLang="zh-CN" b="1" dirty="0">
                <a:latin typeface="微软雅黑" panose="020B0503020204020204" pitchFamily="34" charset="-122"/>
                <a:ea typeface="微软雅黑" panose="020B0503020204020204" pitchFamily="34" charset="-122"/>
              </a:rPr>
              <a:t>阅读下面的材料，根据要求写一篇不少于</a:t>
            </a:r>
            <a:r>
              <a:rPr lang="en-US" altLang="zh-CN" b="1" dirty="0">
                <a:latin typeface="微软雅黑" panose="020B0503020204020204" pitchFamily="34" charset="-122"/>
                <a:ea typeface="微软雅黑" panose="020B0503020204020204" pitchFamily="34" charset="-122"/>
              </a:rPr>
              <a:t>800</a:t>
            </a:r>
            <a:r>
              <a:rPr lang="zh-CN" altLang="zh-CN" b="1" dirty="0">
                <a:latin typeface="微软雅黑" panose="020B0503020204020204" pitchFamily="34" charset="-122"/>
                <a:ea typeface="微软雅黑" panose="020B0503020204020204" pitchFamily="34" charset="-122"/>
              </a:rPr>
              <a:t>字的文章。</a:t>
            </a:r>
            <a:endParaRPr lang="zh-CN" altLang="zh-CN" b="1" dirty="0">
              <a:latin typeface="微软雅黑" panose="020B0503020204020204" pitchFamily="34" charset="-122"/>
              <a:ea typeface="微软雅黑" panose="020B0503020204020204" pitchFamily="34" charset="-122"/>
            </a:endParaRPr>
          </a:p>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当代风采人物评选活动已产生最后三名候选人：大李，笃学敏思，矢志创新，为破解生命科学之谜作出重大贡献，率领团队一举跻身国际学术最前沿。老王，爱岗敬业，练就一手绝活，变普通技术为完美艺术，走出一条从职高生到焊接大师的“大国工匠”之路。小刘，酷爱摄影，跋山涉水捕捉世间美景，他的博客赢得网友一片赞叹：“你带我们品味大千世界”“你帮我们留住美丽乡愁”。</a:t>
            </a:r>
            <a:endParaRPr lang="zh-CN" altLang="zh-CN" b="1" dirty="0">
              <a:latin typeface="楷体" panose="02010609060101010101" pitchFamily="49" charset="-122"/>
              <a:ea typeface="楷体" panose="02010609060101010101" pitchFamily="49" charset="-122"/>
            </a:endParaRPr>
          </a:p>
          <a:p>
            <a:pPr>
              <a:lnSpc>
                <a:spcPct val="170000"/>
              </a:lnSpc>
            </a:pPr>
            <a:r>
              <a:rPr lang="en-US" altLang="zh-CN" b="1" dirty="0">
                <a:latin typeface="微软雅黑" panose="020B0503020204020204" pitchFamily="34" charset="-122"/>
                <a:ea typeface="微软雅黑" panose="020B0503020204020204" pitchFamily="34" charset="-122"/>
              </a:rPr>
              <a:t>       </a:t>
            </a:r>
            <a:r>
              <a:rPr lang="zh-CN" altLang="zh-CN" b="1" dirty="0">
                <a:latin typeface="微软雅黑" panose="020B0503020204020204" pitchFamily="34" charset="-122"/>
                <a:ea typeface="微软雅黑" panose="020B0503020204020204" pitchFamily="34" charset="-122"/>
              </a:rPr>
              <a:t>这三人中，你认为谁更具风采？请综合材料内容及含意作文，体现你的思考、权衡与选择。</a:t>
            </a:r>
            <a:endParaRPr lang="zh-CN" altLang="zh-CN" b="1" dirty="0">
              <a:latin typeface="微软雅黑" panose="020B0503020204020204" pitchFamily="34" charset="-122"/>
              <a:ea typeface="微软雅黑" panose="020B0503020204020204" pitchFamily="34" charset="-122"/>
            </a:endParaRPr>
          </a:p>
          <a:p>
            <a:pPr>
              <a:lnSpc>
                <a:spcPct val="170000"/>
              </a:lnSpc>
            </a:pPr>
            <a:r>
              <a:rPr lang="en-US" altLang="zh-CN" b="1" dirty="0">
                <a:latin typeface="微软雅黑" panose="020B0503020204020204" pitchFamily="34" charset="-122"/>
                <a:ea typeface="微软雅黑" panose="020B0503020204020204" pitchFamily="34" charset="-122"/>
              </a:rPr>
              <a:t>       </a:t>
            </a:r>
            <a:r>
              <a:rPr lang="zh-CN" altLang="zh-CN" b="1" dirty="0">
                <a:latin typeface="微软雅黑" panose="020B0503020204020204" pitchFamily="34" charset="-122"/>
                <a:ea typeface="微软雅黑" panose="020B0503020204020204" pitchFamily="34" charset="-122"/>
              </a:rPr>
              <a:t>要求选好角度，确定立意，明确文体，自拟标题；不要套作，不得抄袭。</a:t>
            </a:r>
            <a:endParaRPr lang="zh-CN" altLang="zh-CN" b="1" dirty="0">
              <a:latin typeface="微软雅黑" panose="020B0503020204020204" pitchFamily="34" charset="-122"/>
              <a:ea typeface="微软雅黑" panose="020B0503020204020204" pitchFamily="34" charset="-122"/>
            </a:endParaRPr>
          </a:p>
        </p:txBody>
      </p:sp>
      <p:pic>
        <p:nvPicPr>
          <p:cNvPr id="11" name="图片 10" descr="D:\熊瑶\2019专题突破点点通\图27.tif"/>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3093057" y="987632"/>
            <a:ext cx="2876119" cy="1167172"/>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nvGraphicFramePr>
        <p:xfrm>
          <a:off x="308892" y="147996"/>
          <a:ext cx="8425532" cy="4839594"/>
        </p:xfrm>
        <a:graphic>
          <a:graphicData uri="http://schemas.openxmlformats.org/drawingml/2006/table">
            <a:tbl>
              <a:tblPr firstRow="1" bandRow="1">
                <a:tableStyleId>{5C22544A-7EE6-4342-B048-85BDC9FD1C3A}</a:tableStyleId>
              </a:tblPr>
              <a:tblGrid>
                <a:gridCol w="6263358"/>
                <a:gridCol w="2162174"/>
              </a:tblGrid>
              <a:tr h="335793">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1000" dirty="0">
                          <a:latin typeface="微软雅黑" panose="020B0503020204020204" pitchFamily="34" charset="-122"/>
                          <a:ea typeface="微软雅黑" panose="020B0503020204020204" pitchFamily="34" charset="-122"/>
                        </a:rPr>
                        <a:t>2015·</a:t>
                      </a:r>
                      <a:r>
                        <a:rPr lang="zh-CN" altLang="zh-CN" sz="1000" dirty="0">
                          <a:latin typeface="微软雅黑" panose="020B0503020204020204" pitchFamily="34" charset="-122"/>
                          <a:ea typeface="微软雅黑" panose="020B0503020204020204" pitchFamily="34" charset="-122"/>
                        </a:rPr>
                        <a:t>全国新课标卷</a:t>
                      </a:r>
                      <a:r>
                        <a:rPr lang="en-US" altLang="zh-CN" sz="1000" dirty="0">
                          <a:latin typeface="微软雅黑" panose="020B0503020204020204" pitchFamily="34" charset="-122"/>
                          <a:ea typeface="微软雅黑" panose="020B0503020204020204" pitchFamily="34" charset="-122"/>
                        </a:rPr>
                        <a:t>Ⅱ</a:t>
                      </a:r>
                      <a:r>
                        <a:rPr lang="zh-CN" altLang="en-US" sz="1000" b="1" kern="1200" dirty="0">
                          <a:solidFill>
                            <a:schemeClr val="lt1"/>
                          </a:solidFill>
                          <a:latin typeface="微软雅黑" panose="020B0503020204020204" pitchFamily="34" charset="-122"/>
                          <a:ea typeface="微软雅黑" panose="020B0503020204020204" pitchFamily="34" charset="-122"/>
                          <a:cs typeface="+mn-cs"/>
                        </a:rPr>
                        <a:t>作文</a:t>
                      </a:r>
                      <a:r>
                        <a:rPr lang="zh-CN" altLang="zh-CN" sz="1000" b="1" kern="1200" dirty="0">
                          <a:solidFill>
                            <a:schemeClr val="lt1"/>
                          </a:solidFill>
                          <a:latin typeface="微软雅黑" panose="020B0503020204020204" pitchFamily="34" charset="-122"/>
                          <a:ea typeface="微软雅黑" panose="020B0503020204020204" pitchFamily="34" charset="-122"/>
                          <a:cs typeface="+mn-cs"/>
                        </a:rPr>
                        <a:t>范文</a:t>
                      </a:r>
                      <a:endParaRPr lang="zh-CN" altLang="en-US" sz="1000" b="1" kern="1200" dirty="0">
                        <a:solidFill>
                          <a:schemeClr val="lt1"/>
                        </a:solidFill>
                        <a:latin typeface="微软雅黑" panose="020B0503020204020204" pitchFamily="34" charset="-122"/>
                        <a:ea typeface="微软雅黑" panose="020B0503020204020204" pitchFamily="34" charset="-122"/>
                        <a:cs typeface="+mn-cs"/>
                      </a:endParaRPr>
                    </a:p>
                  </a:txBody>
                  <a:tcPr anchor="ctr"/>
                </a:tc>
                <a:tc hMerge="1">
                  <a:tcPr/>
                </a:tc>
              </a:tr>
              <a:tr h="4382409">
                <a:tc>
                  <a:txBody>
                    <a:bodyPr/>
                    <a:lstStyle/>
                    <a:p>
                      <a:pPr algn="ctr">
                        <a:lnSpc>
                          <a:spcPct val="140000"/>
                        </a:lnSpc>
                      </a:pPr>
                      <a:r>
                        <a:rPr lang="zh-CN" altLang="zh-CN" sz="800" kern="1200" dirty="0">
                          <a:solidFill>
                            <a:schemeClr val="dk1"/>
                          </a:solidFill>
                          <a:effectLst/>
                          <a:latin typeface="微软雅黑" panose="020B0503020204020204" pitchFamily="34" charset="-122"/>
                          <a:ea typeface="微软雅黑" panose="020B0503020204020204" pitchFamily="34" charset="-122"/>
                          <a:cs typeface="+mn-cs"/>
                        </a:rPr>
                        <a:t>越平凡，越有风采</a:t>
                      </a:r>
                      <a:endParaRPr lang="zh-CN" altLang="zh-CN" sz="800" kern="1200" dirty="0">
                        <a:solidFill>
                          <a:schemeClr val="dk1"/>
                        </a:solidFill>
                        <a:effectLst/>
                        <a:latin typeface="微软雅黑" panose="020B0503020204020204" pitchFamily="34" charset="-122"/>
                        <a:ea typeface="微软雅黑" panose="020B0503020204020204" pitchFamily="34" charset="-122"/>
                        <a:cs typeface="+mn-cs"/>
                      </a:endParaRPr>
                    </a:p>
                    <a:p>
                      <a:pPr>
                        <a:lnSpc>
                          <a:spcPct val="140000"/>
                        </a:lnSpc>
                      </a:pPr>
                      <a:r>
                        <a:rPr lang="en-US" altLang="zh-CN" sz="800" kern="1200" dirty="0">
                          <a:solidFill>
                            <a:schemeClr val="dk1"/>
                          </a:solidFill>
                          <a:effectLst/>
                          <a:latin typeface="+mn-lt"/>
                          <a:ea typeface="+mn-ea"/>
                          <a:cs typeface="+mn-cs"/>
                        </a:rPr>
                        <a:t>         </a:t>
                      </a:r>
                      <a:r>
                        <a:rPr lang="zh-CN" altLang="zh-CN" sz="800" kern="1200" dirty="0">
                          <a:solidFill>
                            <a:schemeClr val="dk1"/>
                          </a:solidFill>
                          <a:effectLst/>
                          <a:latin typeface="+mn-lt"/>
                          <a:ea typeface="+mn-ea"/>
                          <a:cs typeface="+mn-cs"/>
                        </a:rPr>
                        <a:t>①当代风采人物评选活动已产生最后三名候选人：大李，笃学敏思，矢志创新，为破解生命科学之谜作出重大贡献，率领团队一举跻身国际学术最前沿。老王，爱岗敬业，练就一手绝活，变普通技术为完美艺术，走出一条从职高生到焊接大师的“大国工匠”之路。小刘，酷爱摄影，跋山涉水捕捉世间美景，他的博客赢得网友一片赞叹：“你带我们品味大千世界”“你帮我们留住美丽乡愁”。</a:t>
                      </a:r>
                      <a:endParaRPr lang="zh-CN" altLang="zh-CN" sz="800" kern="1200" dirty="0">
                        <a:solidFill>
                          <a:schemeClr val="dk1"/>
                        </a:solidFill>
                        <a:effectLst/>
                        <a:latin typeface="+mn-lt"/>
                        <a:ea typeface="+mn-ea"/>
                        <a:cs typeface="+mn-cs"/>
                      </a:endParaRPr>
                    </a:p>
                    <a:p>
                      <a:pPr>
                        <a:lnSpc>
                          <a:spcPct val="140000"/>
                        </a:lnSpc>
                      </a:pPr>
                      <a:r>
                        <a:rPr lang="en-US" altLang="zh-CN" sz="800" kern="1200" dirty="0">
                          <a:solidFill>
                            <a:schemeClr val="dk1"/>
                          </a:solidFill>
                          <a:effectLst/>
                          <a:latin typeface="+mn-lt"/>
                          <a:ea typeface="+mn-ea"/>
                          <a:cs typeface="+mn-cs"/>
                        </a:rPr>
                        <a:t>         </a:t>
                      </a:r>
                      <a:r>
                        <a:rPr lang="zh-CN" altLang="zh-CN" sz="800" kern="1200" dirty="0">
                          <a:solidFill>
                            <a:schemeClr val="dk1"/>
                          </a:solidFill>
                          <a:effectLst/>
                          <a:latin typeface="+mn-lt"/>
                          <a:ea typeface="+mn-ea"/>
                          <a:cs typeface="+mn-cs"/>
                        </a:rPr>
                        <a:t>②这三人中，你认为谁更具风采？当这个问题摆在我们面前时，相信很多人都会踌躇难决。三个人各有各的风采，同时，他们其实也代表了三种迥然不同的人生选择和生活态度，当然也取得了各自不同的成绩和收获。大李，代表的是锐意创新，属于高层次的科学人才。老王，在平凡的岗位上做出了不平凡的事情，代表的是脚踏实地、精益求精的技术工人。而小刘，则无疑应归入热爱生活、个性张扬的年轻“玩家”，但他却并非仅仅满足于自己游山玩水，而是“独乐乐不如众乐乐”，将自己的所见所闻都用镜头记录下来，分享给千千万万的人，也因此给更多的人带来了快乐和感动；他千辛万苦跋山涉水并拍摄照片，在一定程度上已经超越了个人爱好的范畴，而成为一种得到更多受众欣赏和互动的文化现象。</a:t>
                      </a:r>
                      <a:endParaRPr lang="zh-CN" altLang="zh-CN" sz="800" kern="1200" dirty="0">
                        <a:solidFill>
                          <a:schemeClr val="dk1"/>
                        </a:solidFill>
                        <a:effectLst/>
                        <a:latin typeface="+mn-lt"/>
                        <a:ea typeface="+mn-ea"/>
                        <a:cs typeface="+mn-cs"/>
                      </a:endParaRPr>
                    </a:p>
                    <a:p>
                      <a:pPr>
                        <a:lnSpc>
                          <a:spcPct val="140000"/>
                        </a:lnSpc>
                      </a:pPr>
                      <a:r>
                        <a:rPr lang="en-US" altLang="zh-CN" sz="800" kern="1200" dirty="0">
                          <a:solidFill>
                            <a:schemeClr val="dk1"/>
                          </a:solidFill>
                          <a:effectLst/>
                          <a:latin typeface="+mn-lt"/>
                          <a:ea typeface="+mn-ea"/>
                          <a:cs typeface="+mn-cs"/>
                        </a:rPr>
                        <a:t>         </a:t>
                      </a:r>
                      <a:r>
                        <a:rPr lang="zh-CN" altLang="zh-CN" sz="800" kern="1200" dirty="0">
                          <a:solidFill>
                            <a:schemeClr val="dk1"/>
                          </a:solidFill>
                          <a:effectLst/>
                          <a:latin typeface="+mn-lt"/>
                          <a:ea typeface="+mn-ea"/>
                          <a:cs typeface="+mn-cs"/>
                        </a:rPr>
                        <a:t>③这三人中，你认为谁更具风采？虽然很难抉择，但我还是很快有了自己的答案。大李为破解生命科学之谜作出重大贡献，其贡献无疑是最大的。但这样的贡献，却并非每个人都能轻易取得的，不仅需要勤奋和努力，还需要天分等其他条件，有时候甚至还离不开几分运气。“国际学术最前沿”从来只属于金字塔尖那屈指可数的精英，值得敬仰和崇敬，但离普通人的生活却有点远，“须仰视才见”。而小刘的旅游和摄影，技术含量其实并不高，也难以带来什么实际的效用。或许能够一时吸引诸多粉丝的眼球，但时间一长说不定就让人有了审美疲劳。</a:t>
                      </a:r>
                      <a:endParaRPr lang="zh-CN" altLang="zh-CN" sz="800" kern="1200" dirty="0">
                        <a:solidFill>
                          <a:schemeClr val="dk1"/>
                        </a:solidFill>
                        <a:effectLst/>
                        <a:latin typeface="+mn-lt"/>
                        <a:ea typeface="+mn-ea"/>
                        <a:cs typeface="+mn-cs"/>
                      </a:endParaRPr>
                    </a:p>
                    <a:p>
                      <a:pPr>
                        <a:lnSpc>
                          <a:spcPct val="140000"/>
                        </a:lnSpc>
                      </a:pPr>
                      <a:r>
                        <a:rPr lang="en-US" altLang="zh-CN" sz="800" kern="1200" dirty="0">
                          <a:solidFill>
                            <a:schemeClr val="dk1"/>
                          </a:solidFill>
                          <a:effectLst/>
                          <a:latin typeface="+mn-lt"/>
                          <a:ea typeface="+mn-ea"/>
                          <a:cs typeface="+mn-cs"/>
                        </a:rPr>
                        <a:t>         </a:t>
                      </a:r>
                      <a:r>
                        <a:rPr lang="zh-CN" altLang="zh-CN" sz="800" kern="1200" dirty="0">
                          <a:solidFill>
                            <a:schemeClr val="dk1"/>
                          </a:solidFill>
                          <a:effectLst/>
                          <a:latin typeface="+mn-lt"/>
                          <a:ea typeface="+mn-ea"/>
                          <a:cs typeface="+mn-cs"/>
                        </a:rPr>
                        <a:t>④想必大家已经猜到了我的选择：我会将票投给老王，这位普普通通的电焊工，这位虽普通却并不简单的“大国工匠”。在我们身边，其实有很多“老王式”的人，他们或许生活环境不同、从事的行业也千差万别，但他们从来没有埋怨过自己起点低，也从未因为自己从事的工作不起眼而放弃了努力。他们默默无闻地播撒汗水，他们悄无声息地干好自己的活儿，把自己的潜力发挥到了极致，同时也就把外人看来枯燥乏味的工作化作了人人惊艳的艺术。还有什么比这样的努力和韧性更值得赞叹的呢？还有什么比这样的人生更真实，也更能引发人们的共鸣呢？越普通，越精彩；越平凡，就越有风采！</a:t>
                      </a:r>
                      <a:endParaRPr lang="zh-CN" altLang="zh-CN" sz="800" kern="1200" dirty="0">
                        <a:solidFill>
                          <a:schemeClr val="dk1"/>
                        </a:solidFill>
                        <a:effectLst/>
                        <a:latin typeface="+mn-lt"/>
                        <a:ea typeface="+mn-ea"/>
                        <a:cs typeface="+mn-cs"/>
                      </a:endParaRPr>
                    </a:p>
                    <a:p>
                      <a:pPr>
                        <a:lnSpc>
                          <a:spcPct val="140000"/>
                        </a:lnSpc>
                      </a:pPr>
                      <a:r>
                        <a:rPr lang="en-US" altLang="zh-CN" sz="800" kern="1200" dirty="0">
                          <a:solidFill>
                            <a:schemeClr val="dk1"/>
                          </a:solidFill>
                          <a:effectLst/>
                          <a:latin typeface="+mn-lt"/>
                          <a:ea typeface="+mn-ea"/>
                          <a:cs typeface="+mn-cs"/>
                        </a:rPr>
                        <a:t>         </a:t>
                      </a:r>
                      <a:r>
                        <a:rPr lang="zh-CN" altLang="zh-CN" sz="800" kern="1200" dirty="0">
                          <a:solidFill>
                            <a:schemeClr val="dk1"/>
                          </a:solidFill>
                          <a:effectLst/>
                          <a:latin typeface="+mn-lt"/>
                          <a:ea typeface="+mn-ea"/>
                          <a:cs typeface="+mn-cs"/>
                        </a:rPr>
                        <a:t>⑤或许，现在“干技工不如坐办公室”的偏见在一些人当中依然存在。实际上，两者之间只是分工的不同，并无高低贵贱之分。中国科学院院士、清华大学原校长顾秉林曾举例说，加州理工大学的前身是图普工艺技术学院；麻省理工学院是为美国的工业化而建校的，校训是“</a:t>
                      </a:r>
                      <a:r>
                        <a:rPr lang="en-US" altLang="zh-CN" sz="800" kern="1200" dirty="0">
                          <a:solidFill>
                            <a:schemeClr val="dk1"/>
                          </a:solidFill>
                          <a:effectLst/>
                          <a:latin typeface="+mn-lt"/>
                          <a:ea typeface="+mn-ea"/>
                          <a:cs typeface="+mn-cs"/>
                        </a:rPr>
                        <a:t>Mind and Hand”(</a:t>
                      </a:r>
                      <a:r>
                        <a:rPr lang="zh-CN" altLang="zh-CN" sz="800" kern="1200" dirty="0">
                          <a:solidFill>
                            <a:schemeClr val="dk1"/>
                          </a:solidFill>
                          <a:effectLst/>
                          <a:latin typeface="+mn-lt"/>
                          <a:ea typeface="+mn-ea"/>
                          <a:cs typeface="+mn-cs"/>
                        </a:rPr>
                        <a:t>理论与实践并重</a:t>
                      </a:r>
                      <a:r>
                        <a:rPr lang="en-US" altLang="zh-CN" sz="800" kern="1200" dirty="0">
                          <a:solidFill>
                            <a:schemeClr val="dk1"/>
                          </a:solidFill>
                          <a:effectLst/>
                          <a:latin typeface="+mn-lt"/>
                          <a:ea typeface="+mn-ea"/>
                          <a:cs typeface="+mn-cs"/>
                        </a:rPr>
                        <a:t>)</a:t>
                      </a:r>
                      <a:r>
                        <a:rPr lang="zh-CN" altLang="zh-CN" sz="800" kern="1200" dirty="0">
                          <a:solidFill>
                            <a:schemeClr val="dk1"/>
                          </a:solidFill>
                          <a:effectLst/>
                          <a:latin typeface="+mn-lt"/>
                          <a:ea typeface="+mn-ea"/>
                          <a:cs typeface="+mn-cs"/>
                        </a:rPr>
                        <a:t>。两所世界顶级学府，不约而同都将吉祥物定为</a:t>
                      </a:r>
                      <a:r>
                        <a:rPr lang="en-US" altLang="zh-CN" sz="800" kern="1200" dirty="0">
                          <a:solidFill>
                            <a:schemeClr val="dk1"/>
                          </a:solidFill>
                          <a:effectLst/>
                          <a:latin typeface="+mn-lt"/>
                          <a:ea typeface="+mn-ea"/>
                          <a:cs typeface="+mn-cs"/>
                        </a:rPr>
                        <a:t>“</a:t>
                      </a:r>
                      <a:r>
                        <a:rPr lang="zh-CN" altLang="zh-CN" sz="800" kern="1200" dirty="0">
                          <a:solidFill>
                            <a:schemeClr val="dk1"/>
                          </a:solidFill>
                          <a:effectLst/>
                          <a:latin typeface="+mn-lt"/>
                          <a:ea typeface="+mn-ea"/>
                          <a:cs typeface="+mn-cs"/>
                        </a:rPr>
                        <a:t>海狸</a:t>
                      </a:r>
                      <a:r>
                        <a:rPr lang="en-US" altLang="zh-CN" sz="800" kern="1200" dirty="0">
                          <a:solidFill>
                            <a:schemeClr val="dk1"/>
                          </a:solidFill>
                          <a:effectLst/>
                          <a:latin typeface="+mn-lt"/>
                          <a:ea typeface="+mn-ea"/>
                          <a:cs typeface="+mn-cs"/>
                        </a:rPr>
                        <a:t>”——</a:t>
                      </a:r>
                      <a:r>
                        <a:rPr lang="zh-CN" altLang="zh-CN" sz="800" kern="1200" dirty="0">
                          <a:solidFill>
                            <a:schemeClr val="dk1"/>
                          </a:solidFill>
                          <a:effectLst/>
                          <a:latin typeface="+mn-lt"/>
                          <a:ea typeface="+mn-ea"/>
                          <a:cs typeface="+mn-cs"/>
                        </a:rPr>
                        <a:t>向自然界的筑坝高手表示致敬。世界知名学府很多都是从应用技术教育</a:t>
                      </a:r>
                      <a:r>
                        <a:rPr lang="en-US" altLang="zh-CN" sz="800" kern="1200" dirty="0">
                          <a:solidFill>
                            <a:schemeClr val="dk1"/>
                          </a:solidFill>
                          <a:effectLst/>
                          <a:latin typeface="+mn-lt"/>
                          <a:ea typeface="+mn-ea"/>
                          <a:cs typeface="+mn-cs"/>
                        </a:rPr>
                        <a:t>“</a:t>
                      </a:r>
                      <a:r>
                        <a:rPr lang="zh-CN" altLang="zh-CN" sz="800" kern="1200" dirty="0">
                          <a:solidFill>
                            <a:schemeClr val="dk1"/>
                          </a:solidFill>
                          <a:effectLst/>
                          <a:latin typeface="+mn-lt"/>
                          <a:ea typeface="+mn-ea"/>
                          <a:cs typeface="+mn-cs"/>
                        </a:rPr>
                        <a:t>起家</a:t>
                      </a:r>
                      <a:r>
                        <a:rPr lang="en-US" altLang="zh-CN" sz="800" kern="1200" dirty="0">
                          <a:solidFill>
                            <a:schemeClr val="dk1"/>
                          </a:solidFill>
                          <a:effectLst/>
                          <a:latin typeface="+mn-lt"/>
                          <a:ea typeface="+mn-ea"/>
                          <a:cs typeface="+mn-cs"/>
                        </a:rPr>
                        <a:t>”</a:t>
                      </a:r>
                      <a:r>
                        <a:rPr lang="zh-CN" altLang="zh-CN" sz="800" kern="1200" dirty="0">
                          <a:solidFill>
                            <a:schemeClr val="dk1"/>
                          </a:solidFill>
                          <a:effectLst/>
                          <a:latin typeface="+mn-lt"/>
                          <a:ea typeface="+mn-ea"/>
                          <a:cs typeface="+mn-cs"/>
                        </a:rPr>
                        <a:t>，紧随国家的社会经济战略转型、紧密联系实践，参与最前沿的工程和相关研究。</a:t>
                      </a:r>
                      <a:endParaRPr lang="zh-CN" altLang="zh-CN" sz="800" kern="1200" dirty="0">
                        <a:solidFill>
                          <a:schemeClr val="dk1"/>
                        </a:solidFill>
                        <a:effectLst/>
                        <a:latin typeface="+mn-lt"/>
                        <a:ea typeface="+mn-ea"/>
                        <a:cs typeface="+mn-cs"/>
                      </a:endParaRPr>
                    </a:p>
                    <a:p>
                      <a:pPr>
                        <a:lnSpc>
                          <a:spcPct val="140000"/>
                        </a:lnSpc>
                      </a:pPr>
                      <a:r>
                        <a:rPr lang="en-US" altLang="zh-CN" sz="800" kern="1200" dirty="0">
                          <a:solidFill>
                            <a:schemeClr val="dk1"/>
                          </a:solidFill>
                          <a:effectLst/>
                          <a:latin typeface="+mn-lt"/>
                          <a:ea typeface="+mn-ea"/>
                          <a:cs typeface="+mn-cs"/>
                        </a:rPr>
                        <a:t>          </a:t>
                      </a:r>
                      <a:r>
                        <a:rPr lang="zh-CN" altLang="zh-CN" sz="800" kern="1200" dirty="0">
                          <a:solidFill>
                            <a:schemeClr val="dk1"/>
                          </a:solidFill>
                          <a:effectLst/>
                          <a:latin typeface="+mn-lt"/>
                          <a:ea typeface="+mn-ea"/>
                          <a:cs typeface="+mn-cs"/>
                        </a:rPr>
                        <a:t>⑥目前，我国已进入产业转型的关键时期，对职业技术人才的需求非常旺盛。老王如果能够当选</a:t>
                      </a:r>
                      <a:r>
                        <a:rPr lang="en-US" altLang="zh-CN" sz="800" kern="1200" dirty="0">
                          <a:solidFill>
                            <a:schemeClr val="dk1"/>
                          </a:solidFill>
                          <a:effectLst/>
                          <a:latin typeface="+mn-lt"/>
                          <a:ea typeface="+mn-ea"/>
                          <a:cs typeface="+mn-cs"/>
                        </a:rPr>
                        <a:t>“</a:t>
                      </a:r>
                      <a:r>
                        <a:rPr lang="zh-CN" altLang="zh-CN" sz="800" kern="1200" dirty="0">
                          <a:solidFill>
                            <a:schemeClr val="dk1"/>
                          </a:solidFill>
                          <a:effectLst/>
                          <a:latin typeface="+mn-lt"/>
                          <a:ea typeface="+mn-ea"/>
                          <a:cs typeface="+mn-cs"/>
                        </a:rPr>
                        <a:t>当代风采人物</a:t>
                      </a:r>
                      <a:r>
                        <a:rPr lang="en-US" altLang="zh-CN" sz="800" kern="1200" dirty="0">
                          <a:solidFill>
                            <a:schemeClr val="dk1"/>
                          </a:solidFill>
                          <a:effectLst/>
                          <a:latin typeface="+mn-lt"/>
                          <a:ea typeface="+mn-ea"/>
                          <a:cs typeface="+mn-cs"/>
                        </a:rPr>
                        <a:t>”</a:t>
                      </a:r>
                      <a:r>
                        <a:rPr lang="zh-CN" altLang="zh-CN" sz="800" kern="1200" dirty="0">
                          <a:solidFill>
                            <a:schemeClr val="dk1"/>
                          </a:solidFill>
                          <a:effectLst/>
                          <a:latin typeface="+mn-lt"/>
                          <a:ea typeface="+mn-ea"/>
                          <a:cs typeface="+mn-cs"/>
                        </a:rPr>
                        <a:t>，无疑会起到非常良好的社会引导和带动作用。所以，不仅我会将票投给老王，相信很多朋友也会跟我一样。你说呢？</a:t>
                      </a:r>
                      <a:endParaRPr lang="zh-CN" altLang="zh-CN" sz="800" kern="100" dirty="0">
                        <a:effectLst/>
                        <a:latin typeface="宋体" panose="02010600030101010101" pitchFamily="2" charset="-122"/>
                        <a:cs typeface="Courier New" panose="02070309020205020404"/>
                      </a:endParaRPr>
                    </a:p>
                  </a:txBody>
                  <a:tcPr/>
                </a:tc>
                <a:tc>
                  <a:txBody>
                    <a:bodyPr/>
                    <a:lstStyle/>
                    <a:p>
                      <a:pPr algn="just">
                        <a:lnSpc>
                          <a:spcPct val="140000"/>
                        </a:lnSpc>
                        <a:spcAft>
                          <a:spcPts val="0"/>
                        </a:spcAft>
                      </a:pPr>
                      <a:r>
                        <a:rPr lang="zh-CN" altLang="zh-CN" sz="800" kern="1200" dirty="0">
                          <a:solidFill>
                            <a:schemeClr val="dk1"/>
                          </a:solidFill>
                          <a:latin typeface="微软雅黑" panose="020B0503020204020204" pitchFamily="34" charset="-122"/>
                          <a:ea typeface="微软雅黑" panose="020B0503020204020204" pitchFamily="34" charset="-122"/>
                          <a:cs typeface="+mn-cs"/>
                        </a:rPr>
                        <a:t>品悟（批注式点评）</a:t>
                      </a:r>
                      <a:r>
                        <a:rPr lang="en-US" altLang="zh-CN" sz="800" kern="1200" dirty="0">
                          <a:solidFill>
                            <a:schemeClr val="dk1"/>
                          </a:solidFill>
                          <a:latin typeface="微软雅黑" panose="020B0503020204020204" pitchFamily="34" charset="-122"/>
                          <a:ea typeface="微软雅黑" panose="020B0503020204020204" pitchFamily="34" charset="-122"/>
                          <a:cs typeface="+mn-cs"/>
                        </a:rPr>
                        <a:t>] </a:t>
                      </a:r>
                      <a:endParaRPr lang="zh-CN" altLang="zh-CN" sz="800" kern="1200" dirty="0">
                        <a:solidFill>
                          <a:schemeClr val="dk1"/>
                        </a:solidFill>
                        <a:latin typeface="微软雅黑" panose="020B0503020204020204" pitchFamily="34" charset="-122"/>
                        <a:ea typeface="微软雅黑" panose="020B0503020204020204" pitchFamily="34"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r>
                        <a:rPr lang="zh-CN" altLang="zh-CN" sz="800" kern="1200" dirty="0">
                          <a:solidFill>
                            <a:schemeClr val="dk1"/>
                          </a:solidFill>
                          <a:effectLst/>
                          <a:latin typeface="仿宋" panose="02010609060101010101" pitchFamily="49" charset="-122"/>
                          <a:ea typeface="仿宋" panose="02010609060101010101" pitchFamily="49" charset="-122"/>
                          <a:cs typeface="+mn-cs"/>
                        </a:rPr>
                        <a:t>题目虽然质朴，却鲜明表达了观点。</a:t>
                      </a: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r>
                        <a:rPr lang="zh-CN" altLang="zh-CN" sz="800" kern="1200" dirty="0">
                          <a:solidFill>
                            <a:schemeClr val="dk1"/>
                          </a:solidFill>
                          <a:effectLst/>
                          <a:latin typeface="仿宋" panose="02010609060101010101" pitchFamily="49" charset="-122"/>
                          <a:ea typeface="仿宋" panose="02010609060101010101" pitchFamily="49" charset="-122"/>
                          <a:cs typeface="+mn-cs"/>
                        </a:rPr>
                        <a:t>第一部分：引——概括材料、摆出需要优选的三方。</a:t>
                      </a: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r>
                        <a:rPr lang="zh-CN" altLang="zh-CN" sz="800" kern="1200" dirty="0">
                          <a:solidFill>
                            <a:schemeClr val="dk1"/>
                          </a:solidFill>
                          <a:effectLst/>
                          <a:latin typeface="仿宋" panose="02010609060101010101" pitchFamily="49" charset="-122"/>
                          <a:ea typeface="仿宋" panose="02010609060101010101" pitchFamily="49" charset="-122"/>
                          <a:cs typeface="+mn-cs"/>
                        </a:rPr>
                        <a:t>第二部分：驳。</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r>
                        <a:rPr lang="zh-CN" altLang="zh-CN" sz="800" kern="1200" dirty="0">
                          <a:solidFill>
                            <a:schemeClr val="dk1"/>
                          </a:solidFill>
                          <a:effectLst/>
                          <a:latin typeface="仿宋" panose="02010609060101010101" pitchFamily="49" charset="-122"/>
                          <a:ea typeface="仿宋" panose="02010609060101010101" pitchFamily="49" charset="-122"/>
                          <a:cs typeface="+mn-cs"/>
                        </a:rPr>
                        <a:t>第②段提出要“驳”的观点，概括三方所代表的人生选择和生活态度的内涵。</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r>
                        <a:rPr lang="zh-CN" altLang="zh-CN" sz="800" kern="1200" dirty="0">
                          <a:solidFill>
                            <a:schemeClr val="dk1"/>
                          </a:solidFill>
                          <a:effectLst/>
                          <a:latin typeface="仿宋" panose="02010609060101010101" pitchFamily="49" charset="-122"/>
                          <a:ea typeface="仿宋" panose="02010609060101010101" pitchFamily="49" charset="-122"/>
                          <a:cs typeface="+mn-cs"/>
                        </a:rPr>
                        <a:t>第③段让步承认大李和小刘的优势，分别指出缺点和弊端。</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endParaRPr lang="en-US"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r>
                        <a:rPr lang="zh-CN" altLang="zh-CN" sz="800" kern="1200" dirty="0">
                          <a:solidFill>
                            <a:schemeClr val="dk1"/>
                          </a:solidFill>
                          <a:effectLst/>
                          <a:latin typeface="仿宋" panose="02010609060101010101" pitchFamily="49" charset="-122"/>
                          <a:ea typeface="仿宋" panose="02010609060101010101" pitchFamily="49" charset="-122"/>
                          <a:cs typeface="+mn-cs"/>
                        </a:rPr>
                        <a:t>第三部分：立。</a:t>
                      </a: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r>
                        <a:rPr lang="zh-CN" altLang="zh-CN" sz="800" kern="1200" dirty="0">
                          <a:solidFill>
                            <a:schemeClr val="dk1"/>
                          </a:solidFill>
                          <a:effectLst/>
                          <a:latin typeface="仿宋" panose="02010609060101010101" pitchFamily="49" charset="-122"/>
                          <a:ea typeface="仿宋" panose="02010609060101010101" pitchFamily="49" charset="-122"/>
                          <a:cs typeface="+mn-cs"/>
                        </a:rPr>
                        <a:t>第④段表明自己的选择，明确观点，仔细分析老王其人其事，指出其优势。</a:t>
                      </a:r>
                      <a:endParaRPr lang="en-US"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r>
                        <a:rPr lang="zh-CN" altLang="zh-CN" sz="800" kern="1200" dirty="0">
                          <a:solidFill>
                            <a:schemeClr val="dk1"/>
                          </a:solidFill>
                          <a:effectLst/>
                          <a:latin typeface="仿宋" panose="02010609060101010101" pitchFamily="49" charset="-122"/>
                          <a:ea typeface="仿宋" panose="02010609060101010101" pitchFamily="49" charset="-122"/>
                          <a:cs typeface="+mn-cs"/>
                        </a:rPr>
                        <a:t>第⑤段再树立靶子，通过批驳偏见，进一步树立观点，并引用加州理工大学和麻省理工学院论证，将观点由个别推向一般。</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p>
                      <a:pPr>
                        <a:lnSpc>
                          <a:spcPct val="140000"/>
                        </a:lnSpc>
                      </a:pPr>
                      <a:r>
                        <a:rPr lang="en-US" altLang="zh-CN" sz="800" kern="1200" dirty="0">
                          <a:solidFill>
                            <a:schemeClr val="dk1"/>
                          </a:solidFill>
                          <a:effectLst/>
                          <a:latin typeface="仿宋" panose="02010609060101010101" pitchFamily="49" charset="-122"/>
                          <a:ea typeface="仿宋" panose="02010609060101010101" pitchFamily="49" charset="-122"/>
                          <a:cs typeface="+mn-cs"/>
                        </a:rPr>
                        <a:t>    </a:t>
                      </a:r>
                      <a:r>
                        <a:rPr lang="zh-CN" altLang="zh-CN" sz="800" kern="1200" dirty="0">
                          <a:solidFill>
                            <a:schemeClr val="dk1"/>
                          </a:solidFill>
                          <a:effectLst/>
                          <a:latin typeface="仿宋" panose="02010609060101010101" pitchFamily="49" charset="-122"/>
                          <a:ea typeface="仿宋" panose="02010609060101010101" pitchFamily="49" charset="-122"/>
                          <a:cs typeface="+mn-cs"/>
                        </a:rPr>
                        <a:t>第四步：结——回扣材料，作结论。</a:t>
                      </a:r>
                      <a:endParaRPr lang="zh-CN" altLang="zh-CN" sz="800" kern="1200" dirty="0">
                        <a:solidFill>
                          <a:schemeClr val="dk1"/>
                        </a:solidFill>
                        <a:effectLst/>
                        <a:latin typeface="仿宋" panose="02010609060101010101" pitchFamily="49" charset="-122"/>
                        <a:ea typeface="仿宋" panose="02010609060101010101" pitchFamily="49" charset="-122"/>
                        <a:cs typeface="+mn-cs"/>
                      </a:endParaRPr>
                    </a:p>
                  </a:txBody>
                  <a:tcPr>
                    <a:solidFill>
                      <a:schemeClr val="accent1">
                        <a:tint val="40000"/>
                        <a:alpha val="79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697260"/>
            <a:ext cx="9144000" cy="522401"/>
            <a:chOff x="-1381190" y="1714466"/>
            <a:chExt cx="12099824" cy="734295"/>
          </a:xfrm>
        </p:grpSpPr>
        <p:pic>
          <p:nvPicPr>
            <p:cNvPr id="7" name="图片 6"/>
            <p:cNvPicPr>
              <a:picLocks noChangeAspect="1"/>
            </p:cNvPicPr>
            <p:nvPr/>
          </p:nvPicPr>
          <p:blipFill>
            <a:blip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artisticGlowEdges trans="1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720391" y="1714466"/>
              <a:ext cx="1694548" cy="682696"/>
            </a:xfrm>
            <a:prstGeom prst="rect">
              <a:avLst/>
            </a:prstGeom>
            <a:noFill/>
            <a:ln>
              <a:noFill/>
            </a:ln>
          </p:spPr>
        </p:pic>
        <p:pic>
          <p:nvPicPr>
            <p:cNvPr id="8"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rot="10800000" flipV="1">
              <a:off x="5460435" y="1945524"/>
              <a:ext cx="5258199" cy="5032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华师0923"/>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l="21210" t="52116" r="59459" b="-13029"/>
            <a:stretch>
              <a:fillRect/>
            </a:stretch>
          </p:blipFill>
          <p:spPr bwMode="auto">
            <a:xfrm>
              <a:off x="-1381190" y="1944930"/>
              <a:ext cx="5123991" cy="503237"/>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标题 1"/>
          <p:cNvSpPr txBox="1">
            <a:spLocks noChangeArrowheads="1"/>
          </p:cNvSpPr>
          <p:nvPr/>
        </p:nvSpPr>
        <p:spPr bwMode="auto">
          <a:xfrm>
            <a:off x="472440" y="0"/>
            <a:ext cx="8387080" cy="484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numCol="1"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lvl="0" algn="ctr">
              <a:lnSpc>
                <a:spcPct val="200000"/>
              </a:lnSpc>
            </a:pPr>
            <a:r>
              <a:rPr lang="zh-CN" altLang="en-US" sz="2000" b="1" dirty="0"/>
              <a:t>时评作文的谋篇布局 </a:t>
            </a:r>
            <a:r>
              <a:rPr lang="en-US" altLang="zh-CN" sz="2000" b="1" dirty="0"/>
              <a:t>—— </a:t>
            </a:r>
            <a:r>
              <a:rPr lang="zh-CN" altLang="zh-CN" sz="2000" b="1" dirty="0">
                <a:solidFill>
                  <a:srgbClr val="FF0000"/>
                </a:solidFill>
                <a:cs typeface="Times New Roman" panose="02020603050405020304" pitchFamily="18" charset="0"/>
              </a:rPr>
              <a:t>高分模式</a:t>
            </a:r>
            <a:r>
              <a:rPr lang="en-US" altLang="zh-CN" sz="2000" b="1" dirty="0">
                <a:solidFill>
                  <a:srgbClr val="FF0000"/>
                </a:solidFill>
                <a:cs typeface="Times New Roman" panose="02020603050405020304" pitchFamily="18" charset="0"/>
              </a:rPr>
              <a:t> 3</a:t>
            </a:r>
            <a:r>
              <a:rPr lang="zh-CN" altLang="zh-CN" sz="2000" b="1" dirty="0">
                <a:solidFill>
                  <a:srgbClr val="FF0000"/>
                </a:solidFill>
                <a:cs typeface="Times New Roman" panose="02020603050405020304" pitchFamily="18" charset="0"/>
              </a:rPr>
              <a:t>：层递式</a:t>
            </a:r>
            <a:endParaRPr lang="zh-CN" altLang="zh-CN" sz="2000" b="1" dirty="0">
              <a:solidFill>
                <a:srgbClr val="FF0000"/>
              </a:solidFill>
              <a:cs typeface="Times New Roman" panose="02020603050405020304" pitchFamily="18" charset="0"/>
            </a:endParaRPr>
          </a:p>
        </p:txBody>
      </p:sp>
      <p:sp>
        <p:nvSpPr>
          <p:cNvPr id="12" name="矩形 11"/>
          <p:cNvSpPr/>
          <p:nvPr/>
        </p:nvSpPr>
        <p:spPr>
          <a:xfrm>
            <a:off x="136525" y="1391920"/>
            <a:ext cx="8885555" cy="3322955"/>
          </a:xfrm>
          <a:prstGeom prst="rect">
            <a:avLst/>
          </a:prstGeom>
          <a:ln>
            <a:noFill/>
          </a:ln>
        </p:spPr>
        <p:txBody>
          <a:bodyPr wrap="square">
            <a:spAutoFit/>
          </a:bodyPr>
          <a:lstStyle/>
          <a:p>
            <a:pPr>
              <a:lnSpc>
                <a:spcPct val="150000"/>
              </a:lnSpc>
            </a:pPr>
            <a:r>
              <a:rPr lang="zh-CN" altLang="zh-CN" b="1" dirty="0">
                <a:latin typeface="微软雅黑" panose="020B0503020204020204" pitchFamily="34" charset="-122"/>
                <a:ea typeface="微软雅黑" panose="020B0503020204020204" pitchFamily="34" charset="-122"/>
              </a:rPr>
              <a:t>阅读下面的材料，根据要求作文。</a:t>
            </a:r>
            <a:endParaRPr lang="zh-CN" altLang="zh-CN" b="1" dirty="0">
              <a:latin typeface="微软雅黑" panose="020B0503020204020204" pitchFamily="34" charset="-122"/>
              <a:ea typeface="微软雅黑" panose="020B0503020204020204" pitchFamily="34" charset="-122"/>
            </a:endParaRPr>
          </a:p>
          <a:p>
            <a:pPr>
              <a:lnSpc>
                <a:spcPct val="15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互联网给书信文化带来了洪水般的冲击，从真实的电子邮件，到现在微信、微博私信等即时通信渠道，越来越言简意赅。</a:t>
            </a:r>
            <a:endParaRPr lang="zh-CN" altLang="zh-CN" b="1" dirty="0">
              <a:latin typeface="楷体" panose="02010609060101010101" pitchFamily="49" charset="-122"/>
              <a:ea typeface="楷体" panose="02010609060101010101" pitchFamily="49" charset="-122"/>
            </a:endParaRPr>
          </a:p>
          <a:p>
            <a:pPr>
              <a:lnSpc>
                <a:spcPct val="15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然而，一档名为《朗读者》的书信朗读节目播出，加上已经成为热门话题的《见字如面》，给人一种久违的书信文化气息。书信朗读节目的成功，除了在内容上先声夺人之外，其形式上的仪式感也非常重要。写信是讲究格式的，怎么写抬头，怎么用敬语，如何使用书信语言，如何收尾落款，包括空格、空行、分段、日期等都有严格的要求。</a:t>
            </a:r>
            <a:endParaRPr lang="zh-CN" altLang="zh-CN" b="1" dirty="0">
              <a:latin typeface="楷体" panose="02010609060101010101" pitchFamily="49" charset="-122"/>
              <a:ea typeface="楷体" panose="02010609060101010101" pitchFamily="49" charset="-122"/>
            </a:endParaRPr>
          </a:p>
          <a:p>
            <a:pPr>
              <a:lnSpc>
                <a:spcPct val="15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你认为书信文化还会东山再起吗？请结合自己的理解，写一篇不少于</a:t>
            </a:r>
            <a:r>
              <a:rPr lang="en-US" altLang="zh-CN" b="1" dirty="0">
                <a:latin typeface="楷体" panose="02010609060101010101" pitchFamily="49" charset="-122"/>
                <a:ea typeface="楷体" panose="02010609060101010101" pitchFamily="49" charset="-122"/>
              </a:rPr>
              <a:t>800</a:t>
            </a:r>
            <a:r>
              <a:rPr lang="zh-CN" altLang="zh-CN" b="1" dirty="0">
                <a:latin typeface="楷体" panose="02010609060101010101" pitchFamily="49" charset="-122"/>
                <a:ea typeface="楷体" panose="02010609060101010101" pitchFamily="49" charset="-122"/>
              </a:rPr>
              <a:t>字的作文。</a:t>
            </a:r>
            <a:endParaRPr lang="zh-CN" altLang="zh-CN" b="1" dirty="0">
              <a:latin typeface="楷体" panose="02010609060101010101" pitchFamily="49" charset="-122"/>
              <a:ea typeface="楷体" panose="02010609060101010101" pitchFamily="49" charset="-122"/>
            </a:endParaRPr>
          </a:p>
          <a:p>
            <a:pPr>
              <a:lnSpc>
                <a:spcPct val="150000"/>
              </a:lnSpc>
            </a:pPr>
            <a:r>
              <a:rPr lang="en-US" altLang="zh-CN" b="1" dirty="0">
                <a:latin typeface="微软雅黑" panose="020B0503020204020204" pitchFamily="34" charset="-122"/>
                <a:ea typeface="微软雅黑" panose="020B0503020204020204" pitchFamily="34" charset="-122"/>
              </a:rPr>
              <a:t>       </a:t>
            </a:r>
            <a:r>
              <a:rPr lang="zh-CN" altLang="zh-CN" b="1" dirty="0">
                <a:latin typeface="微软雅黑" panose="020B0503020204020204" pitchFamily="34" charset="-122"/>
                <a:ea typeface="微软雅黑" panose="020B0503020204020204" pitchFamily="34" charset="-122"/>
              </a:rPr>
              <a:t>要求：</a:t>
            </a:r>
            <a:r>
              <a:rPr lang="en-US" altLang="zh-CN" b="1" dirty="0">
                <a:latin typeface="微软雅黑" panose="020B0503020204020204" pitchFamily="34" charset="-122"/>
                <a:ea typeface="微软雅黑" panose="020B0503020204020204" pitchFamily="34" charset="-122"/>
              </a:rPr>
              <a:t>①</a:t>
            </a:r>
            <a:r>
              <a:rPr lang="zh-CN" altLang="zh-CN" b="1" dirty="0">
                <a:latin typeface="微软雅黑" panose="020B0503020204020204" pitchFamily="34" charset="-122"/>
                <a:ea typeface="微软雅黑" panose="020B0503020204020204" pitchFamily="34" charset="-122"/>
              </a:rPr>
              <a:t>必须符合文体要求；</a:t>
            </a:r>
            <a:r>
              <a:rPr lang="en-US" altLang="zh-CN" b="1" dirty="0">
                <a:latin typeface="微软雅黑" panose="020B0503020204020204" pitchFamily="34" charset="-122"/>
                <a:ea typeface="微软雅黑" panose="020B0503020204020204" pitchFamily="34" charset="-122"/>
              </a:rPr>
              <a:t>②</a:t>
            </a:r>
            <a:r>
              <a:rPr lang="zh-CN" altLang="zh-CN" b="1" dirty="0">
                <a:latin typeface="微软雅黑" panose="020B0503020204020204" pitchFamily="34" charset="-122"/>
                <a:ea typeface="微软雅黑" panose="020B0503020204020204" pitchFamily="34" charset="-122"/>
              </a:rPr>
              <a:t>角度自选；</a:t>
            </a:r>
            <a:r>
              <a:rPr lang="en-US" altLang="zh-CN" b="1" dirty="0">
                <a:latin typeface="微软雅黑" panose="020B0503020204020204" pitchFamily="34" charset="-122"/>
                <a:ea typeface="微软雅黑" panose="020B0503020204020204" pitchFamily="34" charset="-122"/>
              </a:rPr>
              <a:t>③</a:t>
            </a:r>
            <a:r>
              <a:rPr lang="zh-CN" altLang="zh-CN" b="1" dirty="0">
                <a:latin typeface="微软雅黑" panose="020B0503020204020204" pitchFamily="34" charset="-122"/>
                <a:ea typeface="微软雅黑" panose="020B0503020204020204" pitchFamily="34" charset="-122"/>
              </a:rPr>
              <a:t>立意自定；</a:t>
            </a:r>
            <a:r>
              <a:rPr lang="en-US" altLang="zh-CN" b="1" dirty="0">
                <a:latin typeface="微软雅黑" panose="020B0503020204020204" pitchFamily="34" charset="-122"/>
                <a:ea typeface="微软雅黑" panose="020B0503020204020204" pitchFamily="34" charset="-122"/>
              </a:rPr>
              <a:t>④</a:t>
            </a:r>
            <a:r>
              <a:rPr lang="zh-CN" altLang="zh-CN" b="1" dirty="0">
                <a:latin typeface="微软雅黑" panose="020B0503020204020204" pitchFamily="34" charset="-122"/>
                <a:ea typeface="微软雅黑" panose="020B0503020204020204" pitchFamily="34" charset="-122"/>
              </a:rPr>
              <a:t>标题自拟；</a:t>
            </a:r>
            <a:r>
              <a:rPr lang="en-US" altLang="zh-CN" b="1" dirty="0">
                <a:latin typeface="微软雅黑" panose="020B0503020204020204" pitchFamily="34" charset="-122"/>
                <a:ea typeface="微软雅黑" panose="020B0503020204020204" pitchFamily="34" charset="-122"/>
              </a:rPr>
              <a:t>⑤</a:t>
            </a:r>
            <a:r>
              <a:rPr lang="zh-CN" altLang="zh-CN" b="1" dirty="0">
                <a:latin typeface="微软雅黑" panose="020B0503020204020204" pitchFamily="34" charset="-122"/>
                <a:ea typeface="微软雅黑" panose="020B0503020204020204" pitchFamily="34" charset="-122"/>
              </a:rPr>
              <a:t>不要脱离材料内容及含意的范围作文；</a:t>
            </a:r>
            <a:r>
              <a:rPr lang="en-US" altLang="zh-CN" b="1" dirty="0">
                <a:latin typeface="微软雅黑" panose="020B0503020204020204" pitchFamily="34" charset="-122"/>
                <a:ea typeface="微软雅黑" panose="020B0503020204020204" pitchFamily="34" charset="-122"/>
              </a:rPr>
              <a:t>⑥</a:t>
            </a:r>
            <a:r>
              <a:rPr lang="zh-CN" altLang="zh-CN" b="1" dirty="0">
                <a:latin typeface="微软雅黑" panose="020B0503020204020204" pitchFamily="34" charset="-122"/>
                <a:ea typeface="微软雅黑" panose="020B0503020204020204" pitchFamily="34" charset="-122"/>
              </a:rPr>
              <a:t>不得抄袭，不要套作。</a:t>
            </a:r>
            <a:endParaRPr lang="zh-CN" altLang="zh-CN" b="1" dirty="0">
              <a:latin typeface="微软雅黑" panose="020B0503020204020204" pitchFamily="34" charset="-122"/>
              <a:ea typeface="微软雅黑" panose="020B0503020204020204" pitchFamily="34" charset="-122"/>
            </a:endParaRPr>
          </a:p>
        </p:txBody>
      </p:sp>
      <p:sp>
        <p:nvSpPr>
          <p:cNvPr id="2" name="矩形 1"/>
          <p:cNvSpPr/>
          <p:nvPr/>
        </p:nvSpPr>
        <p:spPr>
          <a:xfrm>
            <a:off x="1968328" y="889395"/>
            <a:ext cx="5394961" cy="306705"/>
          </a:xfrm>
          <a:prstGeom prst="rect">
            <a:avLst/>
          </a:prstGeom>
        </p:spPr>
        <p:txBody>
          <a:bodyPr wrap="square">
            <a:spAutoFit/>
          </a:bodyPr>
          <a:lstStyle/>
          <a:p>
            <a:pPr algn="ctr"/>
            <a:r>
              <a:rPr lang="zh-CN" altLang="zh-CN" b="1" dirty="0">
                <a:solidFill>
                  <a:srgbClr val="252525"/>
                </a:solidFill>
              </a:rPr>
              <a:t>指现象 </a:t>
            </a:r>
            <a:r>
              <a:rPr lang="en-US" altLang="zh-CN" b="1" dirty="0">
                <a:solidFill>
                  <a:srgbClr val="252525"/>
                </a:solidFill>
              </a:rPr>
              <a:t>→ </a:t>
            </a:r>
            <a:r>
              <a:rPr lang="zh-CN" altLang="zh-CN" b="1" dirty="0">
                <a:solidFill>
                  <a:srgbClr val="252525"/>
                </a:solidFill>
              </a:rPr>
              <a:t>论危害</a:t>
            </a:r>
            <a:r>
              <a:rPr lang="en-US" altLang="zh-CN" b="1" dirty="0">
                <a:solidFill>
                  <a:srgbClr val="252525"/>
                </a:solidFill>
              </a:rPr>
              <a:t>(</a:t>
            </a:r>
            <a:r>
              <a:rPr lang="zh-CN" altLang="zh-CN" b="1" dirty="0">
                <a:solidFill>
                  <a:srgbClr val="252525"/>
                </a:solidFill>
              </a:rPr>
              <a:t>原因</a:t>
            </a:r>
            <a:r>
              <a:rPr lang="en-US" altLang="zh-CN" b="1" dirty="0">
                <a:solidFill>
                  <a:srgbClr val="252525"/>
                </a:solidFill>
              </a:rPr>
              <a:t>) → </a:t>
            </a:r>
            <a:r>
              <a:rPr lang="zh-CN" altLang="zh-CN" b="1" dirty="0">
                <a:solidFill>
                  <a:srgbClr val="252525"/>
                </a:solidFill>
              </a:rPr>
              <a:t>挖根源</a:t>
            </a:r>
            <a:r>
              <a:rPr lang="en-US" altLang="zh-CN" b="1" dirty="0">
                <a:solidFill>
                  <a:srgbClr val="252525"/>
                </a:solidFill>
              </a:rPr>
              <a:t>(</a:t>
            </a:r>
            <a:r>
              <a:rPr lang="zh-CN" altLang="zh-CN" b="1" dirty="0">
                <a:solidFill>
                  <a:srgbClr val="252525"/>
                </a:solidFill>
              </a:rPr>
              <a:t>析本质</a:t>
            </a:r>
            <a:r>
              <a:rPr lang="en-US" altLang="zh-CN" b="1" dirty="0">
                <a:solidFill>
                  <a:srgbClr val="252525"/>
                </a:solidFill>
              </a:rPr>
              <a:t>) → </a:t>
            </a:r>
            <a:r>
              <a:rPr lang="zh-CN" altLang="zh-CN" b="1" dirty="0">
                <a:solidFill>
                  <a:srgbClr val="252525"/>
                </a:solidFill>
              </a:rPr>
              <a:t>提办法 </a:t>
            </a:r>
            <a:r>
              <a:rPr lang="en-US" altLang="zh-CN" b="1" dirty="0">
                <a:solidFill>
                  <a:srgbClr val="252525"/>
                </a:solidFill>
              </a:rPr>
              <a:t>→ </a:t>
            </a:r>
            <a:r>
              <a:rPr lang="zh-CN" altLang="zh-CN" b="1" dirty="0">
                <a:solidFill>
                  <a:srgbClr val="252525"/>
                </a:solidFill>
              </a:rPr>
              <a:t>作结论。</a:t>
            </a:r>
            <a:endParaRPr lang="zh-CN" altLang="zh-CN" b="1" dirty="0">
              <a:solidFill>
                <a:srgbClr val="252525"/>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nvGraphicFramePr>
        <p:xfrm>
          <a:off x="308892" y="147996"/>
          <a:ext cx="8425532" cy="4866010"/>
        </p:xfrm>
        <a:graphic>
          <a:graphicData uri="http://schemas.openxmlformats.org/drawingml/2006/table">
            <a:tbl>
              <a:tblPr firstRow="1" bandRow="1">
                <a:tableStyleId>{5C22544A-7EE6-4342-B048-85BDC9FD1C3A}</a:tableStyleId>
              </a:tblPr>
              <a:tblGrid>
                <a:gridCol w="6263358"/>
                <a:gridCol w="2162174"/>
              </a:tblGrid>
              <a:tr h="335793">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zh-CN" altLang="zh-CN" sz="1000" b="1" kern="1200" dirty="0">
                          <a:solidFill>
                            <a:schemeClr val="lt1"/>
                          </a:solidFill>
                          <a:latin typeface="微软雅黑" panose="020B0503020204020204" pitchFamily="34" charset="-122"/>
                          <a:ea typeface="微软雅黑" panose="020B0503020204020204" pitchFamily="34" charset="-122"/>
                          <a:cs typeface="+mn-cs"/>
                        </a:rPr>
                        <a:t>范文</a:t>
                      </a:r>
                      <a:endParaRPr lang="zh-CN" altLang="en-US" sz="1000" b="1" kern="1200" dirty="0">
                        <a:solidFill>
                          <a:schemeClr val="lt1"/>
                        </a:solidFill>
                        <a:latin typeface="微软雅黑" panose="020B0503020204020204" pitchFamily="34" charset="-122"/>
                        <a:ea typeface="微软雅黑" panose="020B0503020204020204" pitchFamily="34" charset="-122"/>
                        <a:cs typeface="+mn-cs"/>
                      </a:endParaRPr>
                    </a:p>
                  </a:txBody>
                  <a:tcPr anchor="ctr"/>
                </a:tc>
                <a:tc hMerge="1">
                  <a:tcPr/>
                </a:tc>
              </a:tr>
              <a:tr h="4382409">
                <a:tc>
                  <a:txBody>
                    <a:bodyPr/>
                    <a:lstStyle/>
                    <a:p>
                      <a:pPr algn="ctr">
                        <a:lnSpc>
                          <a:spcPct val="150000"/>
                        </a:lnSpc>
                      </a:pPr>
                      <a:r>
                        <a:rPr lang="zh-CN" altLang="zh-CN" sz="850" kern="1200" dirty="0">
                          <a:solidFill>
                            <a:schemeClr val="dk1"/>
                          </a:solidFill>
                          <a:effectLst/>
                          <a:latin typeface="微软雅黑" panose="020B0503020204020204" pitchFamily="34" charset="-122"/>
                          <a:ea typeface="微软雅黑" panose="020B0503020204020204" pitchFamily="34" charset="-122"/>
                          <a:cs typeface="+mn-cs"/>
                        </a:rPr>
                        <a:t>传统不在，传书鲜有</a:t>
                      </a:r>
                      <a:endParaRPr lang="zh-CN" altLang="zh-CN" sz="850" kern="1200" dirty="0">
                        <a:solidFill>
                          <a:schemeClr val="dk1"/>
                        </a:solidFill>
                        <a:effectLst/>
                        <a:latin typeface="微软雅黑" panose="020B0503020204020204" pitchFamily="34" charset="-122"/>
                        <a:ea typeface="微软雅黑" panose="020B0503020204020204" pitchFamily="34" charset="-122"/>
                        <a:cs typeface="+mn-cs"/>
                      </a:endParaRPr>
                    </a:p>
                    <a:p>
                      <a:pPr>
                        <a:lnSpc>
                          <a:spcPct val="150000"/>
                        </a:lnSpc>
                      </a:pPr>
                      <a:r>
                        <a:rPr lang="zh-CN" altLang="zh-CN" sz="850" kern="1200" dirty="0">
                          <a:solidFill>
                            <a:schemeClr val="dk1"/>
                          </a:solidFill>
                          <a:effectLst/>
                          <a:latin typeface="+mn-lt"/>
                          <a:ea typeface="+mn-ea"/>
                          <a:cs typeface="+mn-cs"/>
                        </a:rPr>
                        <a:t>致华夏儿女：</a:t>
                      </a:r>
                      <a:endParaRPr lang="zh-CN" altLang="zh-CN" sz="850" kern="1200" dirty="0">
                        <a:solidFill>
                          <a:schemeClr val="dk1"/>
                        </a:solidFill>
                        <a:effectLst/>
                        <a:latin typeface="+mn-lt"/>
                        <a:ea typeface="+mn-ea"/>
                        <a:cs typeface="+mn-cs"/>
                      </a:endParaRPr>
                    </a:p>
                    <a:p>
                      <a:pPr>
                        <a:lnSpc>
                          <a:spcPct val="15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①曾记否，龙女传书，缔造羡世姻缘；鸿雁往返，传递殷切期盼；驿站繁喧，接纳劳苦信使？那些书信往返，诗意绵绵的时光已远逝，我们迎来了科技发达、信息通达的年代，从此传统书信渐渐淡出人们视线，在这文明发展的进程里，我们是不是丢失了什么？</a:t>
                      </a:r>
                      <a:endParaRPr lang="zh-CN" altLang="zh-CN" sz="850" kern="1200" dirty="0">
                        <a:solidFill>
                          <a:schemeClr val="dk1"/>
                        </a:solidFill>
                        <a:effectLst/>
                        <a:latin typeface="+mn-lt"/>
                        <a:ea typeface="+mn-ea"/>
                        <a:cs typeface="+mn-cs"/>
                      </a:endParaRPr>
                    </a:p>
                    <a:p>
                      <a:pPr>
                        <a:lnSpc>
                          <a:spcPct val="15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②传统书信作为几千年来联系往来的载体，已渐被电子邮件、</a:t>
                      </a:r>
                      <a:r>
                        <a:rPr lang="en-US" altLang="zh-CN" sz="850" kern="1200" dirty="0">
                          <a:solidFill>
                            <a:schemeClr val="dk1"/>
                          </a:solidFill>
                          <a:effectLst/>
                          <a:latin typeface="+mn-lt"/>
                          <a:ea typeface="+mn-ea"/>
                          <a:cs typeface="+mn-cs"/>
                        </a:rPr>
                        <a:t>QQ </a:t>
                      </a:r>
                      <a:r>
                        <a:rPr lang="zh-CN" altLang="zh-CN" sz="850" kern="1200" dirty="0">
                          <a:solidFill>
                            <a:schemeClr val="dk1"/>
                          </a:solidFill>
                          <a:effectLst/>
                          <a:latin typeface="+mn-lt"/>
                          <a:ea typeface="+mn-ea"/>
                          <a:cs typeface="+mn-cs"/>
                        </a:rPr>
                        <a:t>等科技时代的宠儿所替代。小学教育里关于书信写作这重要的一课，也渐渐被淡化。理由是现在通信发达，交流便捷，书信无足轻重。悲乎！社会的进步功利了人心，使生活物质化程度攀升，而精神的黑洞不断扩张，敢问我们华夏儿女，那奢华的物质，真的能填补你们精神的空虚吗？从形形色色的“电影综合征”“手机综合征”里我们就能窥见一斑。这些先进的东西是让我们交往便捷了，可也让我们忙起来了。频繁的来电、短信，满满的邮箱，这所有的一切，都排挤了我们精神放松的时间。而书信则不同。</a:t>
                      </a:r>
                      <a:endParaRPr lang="zh-CN" altLang="zh-CN" sz="850" kern="1200" dirty="0">
                        <a:solidFill>
                          <a:schemeClr val="dk1"/>
                        </a:solidFill>
                        <a:effectLst/>
                        <a:latin typeface="+mn-lt"/>
                        <a:ea typeface="+mn-ea"/>
                        <a:cs typeface="+mn-cs"/>
                      </a:endParaRPr>
                    </a:p>
                    <a:p>
                      <a:pPr>
                        <a:lnSpc>
                          <a:spcPct val="15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③闲适的午后品一盏香茗，在雪白的信笺上留下墨影，将混合着茶香、记录着心情的信投入信箱，然后依旧闲适地生活， 并在闲适中多一份期盼，期盼他是否收到我的来信；多一份想象，想象他收到信时的表情心绪；多一份急切，急切地每天查看信箱等回信。传统书信，她这么优雅、从容，她怀有千年的风度，历经万世沧桑后的从容，她那么诗意地活着， 活在我们遗忘了的角落。而被现代化的快节奏操纵着的我们，是否想过在这鸿雁不再、传书鲜有的时代里将那远去的鸿雁唤回，停下匆匆的脚步，过一回诗意的人生？</a:t>
                      </a:r>
                      <a:endParaRPr lang="zh-CN" altLang="zh-CN" sz="850" kern="1200" dirty="0">
                        <a:solidFill>
                          <a:schemeClr val="dk1"/>
                        </a:solidFill>
                        <a:effectLst/>
                        <a:latin typeface="+mn-lt"/>
                        <a:ea typeface="+mn-ea"/>
                        <a:cs typeface="+mn-cs"/>
                      </a:endParaRPr>
                    </a:p>
                    <a:p>
                      <a:pPr>
                        <a:lnSpc>
                          <a:spcPct val="15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④归来吧，鸿雁！我们需要你，中华民族需要你，这个古老的民族正焕发着新的活力，但那千年沉淀的优雅从容不能没有你。华夏儿女们，难道你们从未想过那远去的闲适？难道你们不艳羡从那实在的手可触摸的书信中读到自己的过去的感慨？难道你们可以看着鸿雁悲鸣、传书鲜有而无动于衷？</a:t>
                      </a:r>
                      <a:endParaRPr lang="zh-CN" altLang="zh-CN" sz="850" kern="1200" dirty="0">
                        <a:solidFill>
                          <a:schemeClr val="dk1"/>
                        </a:solidFill>
                        <a:effectLst/>
                        <a:latin typeface="+mn-lt"/>
                        <a:ea typeface="+mn-ea"/>
                        <a:cs typeface="+mn-cs"/>
                      </a:endParaRPr>
                    </a:p>
                    <a:p>
                      <a:pPr>
                        <a:lnSpc>
                          <a:spcPct val="15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⑤我知道你们不会的，拿起你们手中的笔，书写一封饱含历史古韵的书信吧！</a:t>
                      </a:r>
                      <a:endParaRPr lang="zh-CN" altLang="zh-CN" sz="850" kern="1200" dirty="0">
                        <a:solidFill>
                          <a:schemeClr val="dk1"/>
                        </a:solidFill>
                        <a:effectLst/>
                        <a:latin typeface="+mn-lt"/>
                        <a:ea typeface="+mn-ea"/>
                        <a:cs typeface="+mn-cs"/>
                      </a:endParaRPr>
                    </a:p>
                    <a:p>
                      <a:pPr>
                        <a:lnSpc>
                          <a:spcPct val="150000"/>
                        </a:lnSpc>
                      </a:pPr>
                      <a:r>
                        <a:rPr lang="en-US" altLang="zh-CN" sz="850" kern="1200" dirty="0">
                          <a:solidFill>
                            <a:schemeClr val="dk1"/>
                          </a:solidFill>
                          <a:effectLst/>
                          <a:latin typeface="+mn-lt"/>
                          <a:ea typeface="+mn-ea"/>
                          <a:cs typeface="+mn-cs"/>
                        </a:rPr>
                        <a:t>         </a:t>
                      </a:r>
                      <a:r>
                        <a:rPr lang="zh-CN" altLang="zh-CN" sz="850" kern="1200" dirty="0">
                          <a:solidFill>
                            <a:schemeClr val="dk1"/>
                          </a:solidFill>
                          <a:effectLst/>
                          <a:latin typeface="+mn-lt"/>
                          <a:ea typeface="+mn-ea"/>
                          <a:cs typeface="+mn-cs"/>
                        </a:rPr>
                        <a:t>此致</a:t>
                      </a:r>
                      <a:endParaRPr lang="zh-CN" altLang="zh-CN" sz="850" kern="1200" dirty="0">
                        <a:solidFill>
                          <a:schemeClr val="dk1"/>
                        </a:solidFill>
                        <a:effectLst/>
                        <a:latin typeface="+mn-lt"/>
                        <a:ea typeface="+mn-ea"/>
                        <a:cs typeface="+mn-cs"/>
                      </a:endParaRPr>
                    </a:p>
                    <a:p>
                      <a:pPr>
                        <a:lnSpc>
                          <a:spcPct val="150000"/>
                        </a:lnSpc>
                      </a:pPr>
                      <a:r>
                        <a:rPr lang="zh-CN" altLang="zh-CN" sz="850" kern="1200" dirty="0">
                          <a:solidFill>
                            <a:schemeClr val="dk1"/>
                          </a:solidFill>
                          <a:effectLst/>
                          <a:latin typeface="+mn-lt"/>
                          <a:ea typeface="+mn-ea"/>
                          <a:cs typeface="+mn-cs"/>
                        </a:rPr>
                        <a:t>敬礼！</a:t>
                      </a:r>
                      <a:endParaRPr lang="zh-CN" altLang="zh-CN" sz="850" kern="1200" dirty="0">
                        <a:solidFill>
                          <a:schemeClr val="dk1"/>
                        </a:solidFill>
                        <a:effectLst/>
                        <a:latin typeface="+mn-lt"/>
                        <a:ea typeface="+mn-ea"/>
                        <a:cs typeface="+mn-cs"/>
                      </a:endParaRPr>
                    </a:p>
                    <a:p>
                      <a:pPr algn="r">
                        <a:lnSpc>
                          <a:spcPct val="150000"/>
                        </a:lnSpc>
                      </a:pPr>
                      <a:r>
                        <a:rPr lang="zh-CN" altLang="zh-CN" sz="850" kern="1200" dirty="0">
                          <a:solidFill>
                            <a:schemeClr val="dk1"/>
                          </a:solidFill>
                          <a:effectLst/>
                          <a:latin typeface="+mn-lt"/>
                          <a:ea typeface="+mn-ea"/>
                          <a:cs typeface="+mn-cs"/>
                        </a:rPr>
                        <a:t>高三一名学子</a:t>
                      </a:r>
                      <a:endParaRPr lang="zh-CN" altLang="zh-CN" sz="850" kern="1200" dirty="0">
                        <a:solidFill>
                          <a:schemeClr val="dk1"/>
                        </a:solidFill>
                        <a:effectLst/>
                        <a:latin typeface="+mn-lt"/>
                        <a:ea typeface="+mn-ea"/>
                        <a:cs typeface="+mn-cs"/>
                      </a:endParaRPr>
                    </a:p>
                    <a:p>
                      <a:pPr algn="r">
                        <a:lnSpc>
                          <a:spcPct val="150000"/>
                        </a:lnSpc>
                      </a:pPr>
                      <a:r>
                        <a:rPr lang="zh-CN" altLang="zh-CN" sz="850" kern="1200" dirty="0">
                          <a:solidFill>
                            <a:schemeClr val="dk1"/>
                          </a:solidFill>
                          <a:effectLst/>
                          <a:latin typeface="+mn-lt"/>
                          <a:ea typeface="+mn-ea"/>
                          <a:cs typeface="+mn-cs"/>
                        </a:rPr>
                        <a:t>×年</a:t>
                      </a:r>
                      <a:r>
                        <a:rPr lang="en-US" altLang="zh-CN" sz="850" kern="1200" dirty="0">
                          <a:solidFill>
                            <a:schemeClr val="dk1"/>
                          </a:solidFill>
                          <a:effectLst/>
                          <a:latin typeface="+mn-lt"/>
                          <a:ea typeface="+mn-ea"/>
                          <a:cs typeface="+mn-cs"/>
                        </a:rPr>
                        <a:t>×</a:t>
                      </a:r>
                      <a:r>
                        <a:rPr lang="zh-CN" altLang="zh-CN" sz="850" kern="1200" dirty="0">
                          <a:solidFill>
                            <a:schemeClr val="dk1"/>
                          </a:solidFill>
                          <a:effectLst/>
                          <a:latin typeface="+mn-lt"/>
                          <a:ea typeface="+mn-ea"/>
                          <a:cs typeface="+mn-cs"/>
                        </a:rPr>
                        <a:t>月</a:t>
                      </a:r>
                      <a:r>
                        <a:rPr lang="en-US" altLang="zh-CN" sz="850" kern="1200" dirty="0">
                          <a:solidFill>
                            <a:schemeClr val="dk1"/>
                          </a:solidFill>
                          <a:effectLst/>
                          <a:latin typeface="+mn-lt"/>
                          <a:ea typeface="+mn-ea"/>
                          <a:cs typeface="+mn-cs"/>
                        </a:rPr>
                        <a:t>×</a:t>
                      </a:r>
                      <a:r>
                        <a:rPr lang="zh-CN" altLang="zh-CN" sz="850" kern="1200" dirty="0">
                          <a:solidFill>
                            <a:schemeClr val="dk1"/>
                          </a:solidFill>
                          <a:effectLst/>
                          <a:latin typeface="+mn-lt"/>
                          <a:ea typeface="+mn-ea"/>
                          <a:cs typeface="+mn-cs"/>
                        </a:rPr>
                        <a:t>日</a:t>
                      </a:r>
                      <a:endParaRPr lang="zh-CN" altLang="zh-CN" sz="850" kern="100" dirty="0">
                        <a:effectLst/>
                        <a:latin typeface="宋体" panose="02010600030101010101" pitchFamily="2" charset="-122"/>
                        <a:cs typeface="Courier New" panose="02070309020205020404"/>
                      </a:endParaRPr>
                    </a:p>
                  </a:txBody>
                  <a:tcPr/>
                </a:tc>
                <a:tc>
                  <a:txBody>
                    <a:bodyPr/>
                    <a:lstStyle/>
                    <a:p>
                      <a:pPr algn="just">
                        <a:lnSpc>
                          <a:spcPct val="150000"/>
                        </a:lnSpc>
                        <a:spcAft>
                          <a:spcPts val="0"/>
                        </a:spcAft>
                      </a:pPr>
                      <a:r>
                        <a:rPr lang="zh-CN" altLang="zh-CN" sz="850" kern="1200" dirty="0">
                          <a:solidFill>
                            <a:schemeClr val="dk1"/>
                          </a:solidFill>
                          <a:latin typeface="微软雅黑" panose="020B0503020204020204" pitchFamily="34" charset="-122"/>
                          <a:ea typeface="微软雅黑" panose="020B0503020204020204" pitchFamily="34" charset="-122"/>
                          <a:cs typeface="+mn-cs"/>
                        </a:rPr>
                        <a:t>品悟（批注式点评）</a:t>
                      </a:r>
                      <a:r>
                        <a:rPr lang="en-US" altLang="zh-CN" sz="850" kern="1200" dirty="0">
                          <a:solidFill>
                            <a:schemeClr val="dk1"/>
                          </a:solidFill>
                          <a:latin typeface="微软雅黑" panose="020B0503020204020204" pitchFamily="34" charset="-122"/>
                          <a:ea typeface="微软雅黑" panose="020B0503020204020204" pitchFamily="34" charset="-122"/>
                          <a:cs typeface="+mn-cs"/>
                        </a:rPr>
                        <a:t>] </a:t>
                      </a:r>
                      <a:endParaRPr lang="zh-CN" altLang="zh-CN" sz="850" kern="1200" dirty="0">
                        <a:solidFill>
                          <a:schemeClr val="dk1"/>
                        </a:solidFill>
                        <a:latin typeface="微软雅黑" panose="020B0503020204020204" pitchFamily="34" charset="-122"/>
                        <a:ea typeface="微软雅黑" panose="020B0503020204020204" pitchFamily="34"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第一部分：指现象</a:t>
                      </a:r>
                      <a:r>
                        <a:rPr lang="en-US" altLang="zh-CN" sz="850" kern="1200" dirty="0">
                          <a:solidFill>
                            <a:schemeClr val="dk1"/>
                          </a:solidFill>
                          <a:effectLst/>
                          <a:latin typeface="仿宋" panose="02010609060101010101" pitchFamily="49" charset="-122"/>
                          <a:ea typeface="仿宋" panose="02010609060101010101" pitchFamily="49" charset="-122"/>
                          <a:cs typeface="+mn-cs"/>
                        </a:rPr>
                        <a:t>——</a:t>
                      </a:r>
                      <a:r>
                        <a:rPr lang="zh-CN" altLang="zh-CN" sz="850" kern="1200" dirty="0">
                          <a:solidFill>
                            <a:schemeClr val="dk1"/>
                          </a:solidFill>
                          <a:effectLst/>
                          <a:latin typeface="仿宋" panose="02010609060101010101" pitchFamily="49" charset="-122"/>
                          <a:ea typeface="仿宋" panose="02010609060101010101" pitchFamily="49" charset="-122"/>
                          <a:cs typeface="+mn-cs"/>
                        </a:rPr>
                        <a:t>在古今对比中提出问题：传统书信渐渐淡出人们视线，在这文明发展的进程里，我们是不是丢失了什么？</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第二部分：论危害，析原因</a:t>
                      </a:r>
                      <a:r>
                        <a:rPr lang="en-US" altLang="zh-CN" sz="850" kern="1200" dirty="0">
                          <a:solidFill>
                            <a:schemeClr val="dk1"/>
                          </a:solidFill>
                          <a:effectLst/>
                          <a:latin typeface="仿宋" panose="02010609060101010101" pitchFamily="49" charset="-122"/>
                          <a:ea typeface="仿宋" panose="02010609060101010101" pitchFamily="49" charset="-122"/>
                          <a:cs typeface="+mn-cs"/>
                        </a:rPr>
                        <a:t>——</a:t>
                      </a:r>
                      <a:r>
                        <a:rPr lang="zh-CN" altLang="zh-CN" sz="850" kern="1200" dirty="0">
                          <a:solidFill>
                            <a:schemeClr val="dk1"/>
                          </a:solidFill>
                          <a:effectLst/>
                          <a:latin typeface="仿宋" panose="02010609060101010101" pitchFamily="49" charset="-122"/>
                          <a:ea typeface="仿宋" panose="02010609060101010101" pitchFamily="49" charset="-122"/>
                          <a:cs typeface="+mn-cs"/>
                        </a:rPr>
                        <a:t>在现代生活与古代书信的对比中论述书信淡出人们视线给精神世界带来的危害。</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第三部分：析本质——以诗意的语言描摹书信对于构建诗意人生的重要性。</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第四部分：提办法——让书信归来。</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p>
                      <a:pPr>
                        <a:lnSpc>
                          <a:spcPct val="150000"/>
                        </a:lnSpc>
                      </a:pPr>
                      <a:r>
                        <a:rPr lang="en-US" altLang="zh-CN" sz="850" kern="1200" dirty="0">
                          <a:solidFill>
                            <a:schemeClr val="dk1"/>
                          </a:solidFill>
                          <a:effectLst/>
                          <a:latin typeface="仿宋" panose="02010609060101010101" pitchFamily="49" charset="-122"/>
                          <a:ea typeface="仿宋" panose="02010609060101010101" pitchFamily="49" charset="-122"/>
                          <a:cs typeface="+mn-cs"/>
                        </a:rPr>
                        <a:t>    </a:t>
                      </a:r>
                      <a:r>
                        <a:rPr lang="zh-CN" altLang="zh-CN" sz="850" kern="1200" dirty="0">
                          <a:solidFill>
                            <a:schemeClr val="dk1"/>
                          </a:solidFill>
                          <a:effectLst/>
                          <a:latin typeface="仿宋" panose="02010609060101010101" pitchFamily="49" charset="-122"/>
                          <a:ea typeface="仿宋" panose="02010609060101010101" pitchFamily="49" charset="-122"/>
                          <a:cs typeface="+mn-cs"/>
                        </a:rPr>
                        <a:t>第五部分：作结论。</a:t>
                      </a:r>
                      <a:endParaRPr lang="zh-CN" altLang="zh-CN" sz="850" kern="1200" dirty="0">
                        <a:solidFill>
                          <a:schemeClr val="dk1"/>
                        </a:solidFill>
                        <a:effectLst/>
                        <a:latin typeface="仿宋" panose="02010609060101010101" pitchFamily="49" charset="-122"/>
                        <a:ea typeface="仿宋" panose="02010609060101010101" pitchFamily="49" charset="-122"/>
                        <a:cs typeface="+mn-cs"/>
                      </a:endParaRPr>
                    </a:p>
                  </a:txBody>
                  <a:tcPr>
                    <a:solidFill>
                      <a:schemeClr val="accent1">
                        <a:tint val="40000"/>
                        <a:alpha val="79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文本框 1"/>
          <p:cNvSpPr txBox="1"/>
          <p:nvPr/>
        </p:nvSpPr>
        <p:spPr>
          <a:xfrm>
            <a:off x="222885" y="829310"/>
            <a:ext cx="8592185" cy="3484880"/>
          </a:xfrm>
          <a:prstGeom prst="rect">
            <a:avLst/>
          </a:prstGeom>
          <a:noFill/>
        </p:spPr>
        <p:txBody>
          <a:bodyPr wrap="square" lIns="68580" tIns="34290" rIns="68580" bIns="34290" rtlCol="0">
            <a:spAutoFit/>
          </a:bodyPr>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时评文</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之</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说理方法</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755576" y="956849"/>
            <a:ext cx="7272808" cy="3451105"/>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2000" b="1" dirty="0">
                <a:solidFill>
                  <a:srgbClr val="FF0000"/>
                </a:solidFill>
              </a:rPr>
              <a:t>一、让步分析法</a:t>
            </a:r>
            <a:endParaRPr lang="zh-CN" altLang="en-US" sz="2000" b="1" dirty="0">
              <a:solidFill>
                <a:srgbClr val="FF0000"/>
              </a:solidFill>
            </a:endParaRPr>
          </a:p>
          <a:p>
            <a:r>
              <a:rPr lang="en-US" altLang="zh-CN" sz="2000" b="1" dirty="0">
                <a:solidFill>
                  <a:srgbClr val="0000FF"/>
                </a:solidFill>
              </a:rPr>
              <a:t>1</a:t>
            </a:r>
            <a:r>
              <a:rPr lang="zh-CN" altLang="en-US" sz="2000" b="1" dirty="0">
                <a:solidFill>
                  <a:srgbClr val="0000FF"/>
                </a:solidFill>
              </a:rPr>
              <a:t>、诚然</a:t>
            </a:r>
            <a:r>
              <a:rPr lang="en-US" altLang="zh-CN" sz="2000" b="1" dirty="0">
                <a:solidFill>
                  <a:srgbClr val="0000FF"/>
                </a:solidFill>
                <a:latin typeface="微软雅黑" panose="020B0503020204020204" pitchFamily="34" charset="-122"/>
              </a:rPr>
              <a:t>……</a:t>
            </a:r>
            <a:r>
              <a:rPr lang="zh-CN" altLang="en-US" sz="2000" b="1" dirty="0">
                <a:solidFill>
                  <a:srgbClr val="0000FF"/>
                </a:solidFill>
                <a:latin typeface="微软雅黑" panose="020B0503020204020204" pitchFamily="34" charset="-122"/>
              </a:rPr>
              <a:t>但是</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r>
              <a:rPr lang="en-US" altLang="zh-CN" sz="2000" b="1" dirty="0">
                <a:solidFill>
                  <a:srgbClr val="0000FF"/>
                </a:solidFill>
                <a:latin typeface="微软雅黑" panose="020B0503020204020204" pitchFamily="34" charset="-122"/>
                <a:sym typeface="+mn-ea"/>
              </a:rPr>
              <a:t>2</a:t>
            </a:r>
            <a:r>
              <a:rPr lang="zh-CN" altLang="en-US" sz="2000" b="1" dirty="0">
                <a:solidFill>
                  <a:srgbClr val="0000FF"/>
                </a:solidFill>
                <a:latin typeface="微软雅黑" panose="020B0503020204020204" pitchFamily="34" charset="-122"/>
                <a:sym typeface="+mn-ea"/>
              </a:rPr>
              <a:t>、或许，</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但是</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r>
              <a:rPr lang="en-US" altLang="zh-CN" sz="2000" b="1" dirty="0">
                <a:solidFill>
                  <a:srgbClr val="0000FF"/>
                </a:solidFill>
                <a:latin typeface="微软雅黑" panose="020B0503020204020204" pitchFamily="34" charset="-122"/>
                <a:sym typeface="+mn-ea"/>
              </a:rPr>
              <a:t>3</a:t>
            </a:r>
            <a:r>
              <a:rPr lang="zh-CN" altLang="en-US" sz="2000" b="1" dirty="0">
                <a:solidFill>
                  <a:srgbClr val="0000FF"/>
                </a:solidFill>
                <a:latin typeface="微软雅黑" panose="020B0503020204020204" pitchFamily="34" charset="-122"/>
                <a:sym typeface="+mn-ea"/>
              </a:rPr>
              <a:t>、的确，</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但是</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r>
              <a:rPr lang="en-US" altLang="zh-CN" sz="2000" b="1" dirty="0">
                <a:solidFill>
                  <a:srgbClr val="0000FF"/>
                </a:solidFill>
                <a:latin typeface="微软雅黑" panose="020B0503020204020204" pitchFamily="34" charset="-122"/>
                <a:sym typeface="+mn-ea"/>
              </a:rPr>
              <a:t>4</a:t>
            </a:r>
            <a:r>
              <a:rPr lang="zh-CN" altLang="en-US" sz="2000" b="1" dirty="0">
                <a:solidFill>
                  <a:srgbClr val="0000FF"/>
                </a:solidFill>
                <a:latin typeface="微软雅黑" panose="020B0503020204020204" pitchFamily="34" charset="-122"/>
                <a:sym typeface="+mn-ea"/>
              </a:rPr>
              <a:t>、固然</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但是</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r>
              <a:rPr lang="en-US" altLang="zh-CN" sz="2000" b="1" dirty="0">
                <a:solidFill>
                  <a:srgbClr val="0000FF"/>
                </a:solidFill>
                <a:latin typeface="微软雅黑" panose="020B0503020204020204" pitchFamily="34" charset="-122"/>
                <a:sym typeface="+mn-ea"/>
              </a:rPr>
              <a:t>5</a:t>
            </a:r>
            <a:r>
              <a:rPr lang="zh-CN" altLang="en-US" sz="2000" b="1" dirty="0">
                <a:solidFill>
                  <a:srgbClr val="0000FF"/>
                </a:solidFill>
                <a:latin typeface="微软雅黑" panose="020B0503020204020204" pitchFamily="34" charset="-122"/>
                <a:sym typeface="+mn-ea"/>
              </a:rPr>
              <a:t>、不可否认，</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然而</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r>
              <a:rPr lang="zh-CN" altLang="en-US" sz="2000" b="1" dirty="0">
                <a:solidFill>
                  <a:srgbClr val="FF0000"/>
                </a:solidFill>
                <a:latin typeface="微软雅黑" panose="020B0503020204020204" pitchFamily="34" charset="-122"/>
                <a:sym typeface="+mn-ea"/>
              </a:rPr>
              <a:t>二、原因分析法</a:t>
            </a:r>
            <a:endParaRPr lang="zh-CN" altLang="en-US" sz="2000" b="1" dirty="0">
              <a:solidFill>
                <a:srgbClr val="FF0000"/>
              </a:solidFill>
              <a:latin typeface="微软雅黑" panose="020B0503020204020204" pitchFamily="34" charset="-122"/>
              <a:sym typeface="+mn-ea"/>
            </a:endParaRPr>
          </a:p>
          <a:p>
            <a:r>
              <a:rPr lang="en-US" altLang="zh-CN" sz="2000" b="1" dirty="0">
                <a:solidFill>
                  <a:srgbClr val="0000FF"/>
                </a:solidFill>
                <a:latin typeface="微软雅黑" panose="020B0503020204020204" pitchFamily="34" charset="-122"/>
                <a:sym typeface="+mn-ea"/>
              </a:rPr>
              <a:t>1</a:t>
            </a:r>
            <a:r>
              <a:rPr lang="zh-CN" altLang="en-US" sz="2000" b="1" dirty="0">
                <a:solidFill>
                  <a:srgbClr val="0000FF"/>
                </a:solidFill>
                <a:latin typeface="微软雅黑" panose="020B0503020204020204" pitchFamily="34" charset="-122"/>
                <a:sym typeface="+mn-ea"/>
              </a:rPr>
              <a:t>、从最浅层的方面看</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从深层来看（</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行为背后，更体现了）</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从本质上看</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r>
              <a:rPr lang="en-US" altLang="zh-CN" sz="2000" b="1" dirty="0">
                <a:solidFill>
                  <a:srgbClr val="0000FF"/>
                </a:solidFill>
                <a:latin typeface="微软雅黑" panose="020B0503020204020204" pitchFamily="34" charset="-122"/>
                <a:sym typeface="+mn-ea"/>
              </a:rPr>
              <a:t>2</a:t>
            </a:r>
            <a:r>
              <a:rPr lang="zh-CN" altLang="en-US" sz="2000" b="1" dirty="0">
                <a:solidFill>
                  <a:srgbClr val="0000FF"/>
                </a:solidFill>
                <a:latin typeface="微软雅黑" panose="020B0503020204020204" pitchFamily="34" charset="-122"/>
                <a:sym typeface="+mn-ea"/>
              </a:rPr>
              <a:t>、</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为何有争议，大概就是两点使然。</a:t>
            </a:r>
            <a:endParaRPr lang="zh-CN" altLang="en-US" sz="2000" b="1" dirty="0">
              <a:solidFill>
                <a:srgbClr val="0000FF"/>
              </a:solidFill>
              <a:latin typeface="微软雅黑" panose="020B0503020204020204" pitchFamily="34" charset="-122"/>
              <a:sym typeface="+mn-ea"/>
            </a:endParaRPr>
          </a:p>
          <a:p>
            <a:r>
              <a:rPr lang="en-US" altLang="zh-CN" sz="2000" b="1" dirty="0">
                <a:solidFill>
                  <a:srgbClr val="0000FF"/>
                </a:solidFill>
                <a:latin typeface="微软雅黑" panose="020B0503020204020204" pitchFamily="34" charset="-122"/>
                <a:sym typeface="+mn-ea"/>
              </a:rPr>
              <a:t>3</a:t>
            </a:r>
            <a:r>
              <a:rPr lang="zh-CN" altLang="en-US" sz="2000" b="1" dirty="0">
                <a:solidFill>
                  <a:srgbClr val="0000FF"/>
                </a:solidFill>
                <a:latin typeface="微软雅黑" panose="020B0503020204020204" pitchFamily="34" charset="-122"/>
                <a:sym typeface="+mn-ea"/>
              </a:rPr>
              <a:t>、出现这种情况的原因不外乎两个。一是</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二是</a:t>
            </a:r>
            <a:r>
              <a:rPr lang="en-US" altLang="zh-CN" sz="2000" b="1" dirty="0">
                <a:solidFill>
                  <a:srgbClr val="0000FF"/>
                </a:solidFill>
                <a:latin typeface="微软雅黑" panose="020B0503020204020204" pitchFamily="34" charset="-122"/>
                <a:sym typeface="+mn-ea"/>
              </a:rPr>
              <a:t>……</a:t>
            </a:r>
            <a:endParaRPr lang="zh-CN" altLang="zh-CN" sz="2000" b="1" dirty="0">
              <a:solidFill>
                <a:srgbClr val="0000FF"/>
              </a:solidFill>
            </a:endParaRPr>
          </a:p>
        </p:txBody>
      </p:sp>
      <p:sp>
        <p:nvSpPr>
          <p:cNvPr id="4" name="TextBox 15"/>
          <p:cNvSpPr txBox="1">
            <a:spLocks noChangeArrowheads="1"/>
          </p:cNvSpPr>
          <p:nvPr/>
        </p:nvSpPr>
        <p:spPr bwMode="auto">
          <a:xfrm>
            <a:off x="2757805" y="261620"/>
            <a:ext cx="3628390" cy="441325"/>
          </a:xfrm>
          <a:prstGeom prst="rect">
            <a:avLst/>
          </a:prstGeom>
          <a:solidFill>
            <a:srgbClr val="7030A0"/>
          </a:solidFill>
          <a:ln w="9525">
            <a:noFill/>
            <a:miter lim="800000"/>
          </a:ln>
        </p:spPr>
        <p:txBody>
          <a:bodyPr wrap="square" lIns="72567" tIns="36283" rIns="72567" bIns="36283">
            <a:spAutoFit/>
          </a:bodyPr>
          <a:lstStyle/>
          <a:p>
            <a:r>
              <a:rPr lang="zh-CN" altLang="en-US" sz="2400" dirty="0">
                <a:solidFill>
                  <a:srgbClr val="FFFF00"/>
                </a:solidFill>
                <a:latin typeface="迷你霹雳体" panose="020B0602010101010101" pitchFamily="33" charset="-122"/>
                <a:ea typeface="迷你霹雳体" panose="020B0602010101010101" pitchFamily="33" charset="-122"/>
              </a:rPr>
              <a:t>时评文常用说理方法</a:t>
            </a:r>
            <a:endParaRPr lang="zh-CN" altLang="en-US" sz="2400" dirty="0">
              <a:solidFill>
                <a:srgbClr val="FFFF00"/>
              </a:solidFill>
              <a:latin typeface="迷你霹雳体" panose="020B0602010101010101" pitchFamily="33" charset="-122"/>
              <a:ea typeface="迷你霹雳体" panose="020B0602010101010101" pitchFamily="33"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bldLst>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1475656" y="843558"/>
            <a:ext cx="6192688" cy="3780420"/>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2000" b="1" dirty="0">
                <a:solidFill>
                  <a:srgbClr val="FF0000"/>
                </a:solidFill>
              </a:rPr>
              <a:t>三、假设分析法</a:t>
            </a:r>
            <a:endParaRPr lang="zh-CN" altLang="en-US" sz="2000" b="1" dirty="0">
              <a:solidFill>
                <a:srgbClr val="FF0000"/>
              </a:solidFill>
            </a:endParaRPr>
          </a:p>
          <a:p>
            <a:r>
              <a:rPr lang="en-US" altLang="zh-CN" sz="2000" b="1" dirty="0">
                <a:solidFill>
                  <a:srgbClr val="0000FF"/>
                </a:solidFill>
              </a:rPr>
              <a:t>1</a:t>
            </a:r>
            <a:r>
              <a:rPr lang="zh-CN" altLang="en-US" sz="2000" b="1" dirty="0">
                <a:solidFill>
                  <a:srgbClr val="0000FF"/>
                </a:solidFill>
              </a:rPr>
              <a:t>、假如</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r>
              <a:rPr lang="en-US" altLang="zh-CN" sz="2000" b="1" dirty="0">
                <a:solidFill>
                  <a:srgbClr val="0000FF"/>
                </a:solidFill>
                <a:latin typeface="微软雅黑" panose="020B0503020204020204" pitchFamily="34" charset="-122"/>
                <a:sym typeface="+mn-ea"/>
              </a:rPr>
              <a:t>2</a:t>
            </a:r>
            <a:r>
              <a:rPr lang="zh-CN" altLang="en-US" sz="2000" b="1" dirty="0">
                <a:solidFill>
                  <a:srgbClr val="0000FF"/>
                </a:solidFill>
                <a:latin typeface="微软雅黑" panose="020B0503020204020204" pitchFamily="34" charset="-122"/>
                <a:sym typeface="+mn-ea"/>
              </a:rPr>
              <a:t>、如果</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致使</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反而会沦为世人的笑柄。</a:t>
            </a:r>
            <a:endParaRPr lang="zh-CN" altLang="en-US" sz="2000" b="1" dirty="0">
              <a:solidFill>
                <a:srgbClr val="0000FF"/>
              </a:solidFill>
              <a:latin typeface="微软雅黑" panose="020B0503020204020204" pitchFamily="34" charset="-122"/>
              <a:sym typeface="+mn-ea"/>
            </a:endParaRPr>
          </a:p>
          <a:p>
            <a:r>
              <a:rPr lang="zh-CN" altLang="en-US" sz="2000" b="1" dirty="0">
                <a:solidFill>
                  <a:srgbClr val="FF0000"/>
                </a:solidFill>
                <a:latin typeface="微软雅黑" panose="020B0503020204020204" pitchFamily="34" charset="-122"/>
                <a:sym typeface="+mn-ea"/>
              </a:rPr>
              <a:t>四、批驳分析法</a:t>
            </a:r>
            <a:endParaRPr lang="zh-CN" altLang="en-US" sz="2000" b="1" dirty="0">
              <a:solidFill>
                <a:srgbClr val="FF0000"/>
              </a:solidFill>
              <a:latin typeface="微软雅黑" panose="020B0503020204020204" pitchFamily="34" charset="-122"/>
              <a:sym typeface="+mn-ea"/>
            </a:endParaRPr>
          </a:p>
          <a:p>
            <a:r>
              <a:rPr lang="en-US" altLang="zh-CN" sz="2000" b="1" dirty="0">
                <a:solidFill>
                  <a:srgbClr val="0000FF"/>
                </a:solidFill>
                <a:latin typeface="微软雅黑" panose="020B0503020204020204" pitchFamily="34" charset="-122"/>
                <a:sym typeface="+mn-ea"/>
              </a:rPr>
              <a:t>1</a:t>
            </a:r>
            <a:r>
              <a:rPr lang="zh-CN" altLang="en-US" sz="2000" b="1" dirty="0">
                <a:solidFill>
                  <a:srgbClr val="0000FF"/>
                </a:solidFill>
                <a:latin typeface="微软雅黑" panose="020B0503020204020204" pitchFamily="34" charset="-122"/>
                <a:sym typeface="+mn-ea"/>
              </a:rPr>
              <a:t>、或许有人会认为</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r>
              <a:rPr lang="en-US" altLang="zh-CN" sz="2000" b="1" dirty="0">
                <a:solidFill>
                  <a:srgbClr val="0000FF"/>
                </a:solidFill>
                <a:latin typeface="微软雅黑" panose="020B0503020204020204" pitchFamily="34" charset="-122"/>
                <a:sym typeface="+mn-ea"/>
              </a:rPr>
              <a:t>2</a:t>
            </a:r>
            <a:r>
              <a:rPr lang="zh-CN" altLang="en-US" sz="2000" b="1" dirty="0">
                <a:solidFill>
                  <a:srgbClr val="0000FF"/>
                </a:solidFill>
                <a:latin typeface="微软雅黑" panose="020B0503020204020204" pitchFamily="34" charset="-122"/>
                <a:sym typeface="+mn-ea"/>
              </a:rPr>
              <a:t>、有网友称</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r>
              <a:rPr lang="en-US" altLang="zh-CN" sz="2000" b="1" dirty="0">
                <a:solidFill>
                  <a:srgbClr val="0000FF"/>
                </a:solidFill>
                <a:latin typeface="微软雅黑" panose="020B0503020204020204" pitchFamily="34" charset="-122"/>
                <a:sym typeface="+mn-ea"/>
              </a:rPr>
              <a:t>3</a:t>
            </a:r>
            <a:r>
              <a:rPr lang="zh-CN" altLang="en-US" sz="2000" b="1" dirty="0">
                <a:solidFill>
                  <a:srgbClr val="0000FF"/>
                </a:solidFill>
                <a:latin typeface="微软雅黑" panose="020B0503020204020204" pitchFamily="34" charset="-122"/>
                <a:sym typeface="+mn-ea"/>
              </a:rPr>
              <a:t>、有人会说</a:t>
            </a:r>
            <a:r>
              <a:rPr lang="en-US" altLang="zh-CN" sz="2000" b="1" dirty="0">
                <a:solidFill>
                  <a:srgbClr val="0000FF"/>
                </a:solidFill>
                <a:latin typeface="微软雅黑" panose="020B0503020204020204" pitchFamily="34" charset="-122"/>
                <a:sym typeface="+mn-ea"/>
              </a:rPr>
              <a:t>……</a:t>
            </a:r>
            <a:endParaRPr lang="zh-CN" altLang="en-US" sz="2000" b="1" dirty="0">
              <a:solidFill>
                <a:srgbClr val="0000FF"/>
              </a:solidFill>
            </a:endParaRPr>
          </a:p>
          <a:p>
            <a:r>
              <a:rPr lang="zh-CN" altLang="en-US" sz="2000" b="1" dirty="0">
                <a:solidFill>
                  <a:srgbClr val="FF0000"/>
                </a:solidFill>
              </a:rPr>
              <a:t>五、对比分析法</a:t>
            </a:r>
            <a:endParaRPr lang="zh-CN" altLang="en-US" sz="2000" b="1" dirty="0">
              <a:solidFill>
                <a:srgbClr val="FF0000"/>
              </a:solidFill>
            </a:endParaRPr>
          </a:p>
          <a:p>
            <a:r>
              <a:rPr lang="en-US" altLang="zh-CN" sz="2000" b="1" dirty="0">
                <a:solidFill>
                  <a:srgbClr val="0000FF"/>
                </a:solidFill>
              </a:rPr>
              <a:t>1</a:t>
            </a:r>
            <a:r>
              <a:rPr lang="zh-CN" altLang="en-US" sz="2000" b="1" dirty="0">
                <a:solidFill>
                  <a:srgbClr val="0000FF"/>
                </a:solidFill>
              </a:rPr>
              <a:t>、与</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话题略有不同的是</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r>
              <a:rPr lang="en-US" altLang="zh-CN" sz="2000" b="1" dirty="0">
                <a:solidFill>
                  <a:srgbClr val="0000FF"/>
                </a:solidFill>
              </a:rPr>
              <a:t>2</a:t>
            </a:r>
            <a:r>
              <a:rPr lang="zh-CN" altLang="en-US" sz="2000" b="1" dirty="0">
                <a:solidFill>
                  <a:srgbClr val="0000FF"/>
                </a:solidFill>
              </a:rPr>
              <a:t>、</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相反</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r>
              <a:rPr lang="en-US" altLang="zh-CN" sz="2000" b="1" dirty="0">
                <a:solidFill>
                  <a:srgbClr val="0000FF"/>
                </a:solidFill>
              </a:rPr>
              <a:t>3</a:t>
            </a:r>
            <a:r>
              <a:rPr lang="zh-CN" altLang="en-US" sz="2000" b="1" dirty="0">
                <a:solidFill>
                  <a:srgbClr val="0000FF"/>
                </a:solidFill>
              </a:rPr>
              <a:t>、从短期效果看</a:t>
            </a:r>
            <a:r>
              <a:rPr lang="en-US" altLang="zh-CN" sz="2000" b="1" dirty="0">
                <a:solidFill>
                  <a:srgbClr val="0000FF"/>
                </a:solidFill>
                <a:latin typeface="微软雅黑" panose="020B0503020204020204" pitchFamily="34" charset="-122"/>
                <a:sym typeface="+mn-ea"/>
              </a:rPr>
              <a:t>……</a:t>
            </a:r>
            <a:r>
              <a:rPr lang="zh-CN" altLang="en-US" sz="2000" b="1" dirty="0">
                <a:solidFill>
                  <a:srgbClr val="0000FF"/>
                </a:solidFill>
                <a:latin typeface="微软雅黑" panose="020B0503020204020204" pitchFamily="34" charset="-122"/>
                <a:sym typeface="+mn-ea"/>
              </a:rPr>
              <a:t>从长远利益看</a:t>
            </a:r>
            <a:r>
              <a:rPr lang="en-US" altLang="zh-CN" sz="2000" b="1" dirty="0">
                <a:solidFill>
                  <a:srgbClr val="0000FF"/>
                </a:solidFill>
                <a:latin typeface="微软雅黑" panose="020B0503020204020204" pitchFamily="34" charset="-122"/>
                <a:sym typeface="+mn-ea"/>
              </a:rPr>
              <a:t>……</a:t>
            </a:r>
            <a:endParaRPr lang="en-US" altLang="zh-CN" sz="2000" b="1" dirty="0">
              <a:solidFill>
                <a:srgbClr val="0000FF"/>
              </a:solidFill>
              <a:latin typeface="微软雅黑" panose="020B0503020204020204" pitchFamily="34" charset="-122"/>
              <a:sym typeface="+mn-ea"/>
            </a:endParaRPr>
          </a:p>
          <a:p>
            <a:endParaRPr lang="zh-CN" altLang="zh-CN" sz="2800" b="1" dirty="0">
              <a:solidFill>
                <a:srgbClr val="7030A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1205626" y="987574"/>
            <a:ext cx="6732748" cy="3384376"/>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2400" b="1" dirty="0">
                <a:solidFill>
                  <a:srgbClr val="FF0000"/>
                </a:solidFill>
              </a:rPr>
              <a:t>六、联系现实（背景分析）法</a:t>
            </a:r>
            <a:endParaRPr lang="zh-CN" altLang="en-US" sz="2400" b="1" dirty="0">
              <a:solidFill>
                <a:srgbClr val="FF0000"/>
              </a:solidFill>
            </a:endParaRPr>
          </a:p>
          <a:p>
            <a:r>
              <a:rPr lang="en-US" altLang="zh-CN" sz="2400" b="1" dirty="0">
                <a:solidFill>
                  <a:srgbClr val="0000FF"/>
                </a:solidFill>
              </a:rPr>
              <a:t>1</a:t>
            </a:r>
            <a:r>
              <a:rPr lang="zh-CN" altLang="en-US" sz="2400" b="1" dirty="0">
                <a:solidFill>
                  <a:srgbClr val="0000FF"/>
                </a:solidFill>
              </a:rPr>
              <a:t>、无独有偶，</a:t>
            </a:r>
            <a:r>
              <a:rPr lang="en-US" altLang="zh-CN" sz="2400" b="1" dirty="0">
                <a:solidFill>
                  <a:srgbClr val="0000FF"/>
                </a:solidFill>
                <a:latin typeface="微软雅黑" panose="020B0503020204020204" pitchFamily="34" charset="-122"/>
                <a:sym typeface="+mn-ea"/>
              </a:rPr>
              <a:t>……</a:t>
            </a:r>
            <a:endParaRPr lang="en-US" altLang="zh-CN" sz="2400" b="1" dirty="0">
              <a:solidFill>
                <a:srgbClr val="0000FF"/>
              </a:solidFill>
              <a:latin typeface="微软雅黑" panose="020B0503020204020204" pitchFamily="34" charset="-122"/>
              <a:sym typeface="+mn-ea"/>
            </a:endParaRPr>
          </a:p>
          <a:p>
            <a:r>
              <a:rPr lang="en-US" altLang="zh-CN" sz="2400" b="1" dirty="0">
                <a:solidFill>
                  <a:srgbClr val="0000FF"/>
                </a:solidFill>
              </a:rPr>
              <a:t>2</a:t>
            </a:r>
            <a:r>
              <a:rPr lang="zh-CN" altLang="en-US" sz="2400" b="1" dirty="0">
                <a:solidFill>
                  <a:srgbClr val="0000FF"/>
                </a:solidFill>
              </a:rPr>
              <a:t>、最近网上热议的话题</a:t>
            </a:r>
            <a:r>
              <a:rPr lang="en-US" altLang="zh-CN" sz="2400" b="1" dirty="0">
                <a:solidFill>
                  <a:srgbClr val="0000FF"/>
                </a:solidFill>
                <a:latin typeface="微软雅黑" panose="020B0503020204020204" pitchFamily="34" charset="-122"/>
                <a:sym typeface="+mn-ea"/>
              </a:rPr>
              <a:t>……</a:t>
            </a:r>
            <a:endParaRPr lang="en-US" altLang="zh-CN" sz="2400" b="1" dirty="0">
              <a:solidFill>
                <a:srgbClr val="0000FF"/>
              </a:solidFill>
              <a:latin typeface="微软雅黑" panose="020B0503020204020204" pitchFamily="34" charset="-122"/>
              <a:sym typeface="+mn-ea"/>
            </a:endParaRPr>
          </a:p>
          <a:p>
            <a:r>
              <a:rPr lang="en-US" altLang="zh-CN" sz="2400" b="1" dirty="0">
                <a:solidFill>
                  <a:srgbClr val="0000FF"/>
                </a:solidFill>
              </a:rPr>
              <a:t>3</a:t>
            </a:r>
            <a:r>
              <a:rPr lang="zh-CN" altLang="en-US" sz="2400" b="1" dirty="0">
                <a:solidFill>
                  <a:srgbClr val="0000FF"/>
                </a:solidFill>
              </a:rPr>
              <a:t>、这本不是一件大事，却引发了舆论关注，可见，这件小事也击中了人们心中的痛点。</a:t>
            </a:r>
            <a:r>
              <a:rPr lang="en-US" altLang="zh-CN" sz="2400" b="1" dirty="0">
                <a:solidFill>
                  <a:srgbClr val="0000FF"/>
                </a:solidFill>
                <a:latin typeface="微软雅黑" panose="020B0503020204020204" pitchFamily="34" charset="-122"/>
                <a:sym typeface="+mn-ea"/>
              </a:rPr>
              <a:t>……</a:t>
            </a:r>
            <a:endParaRPr lang="en-US" altLang="zh-CN" sz="2400" b="1" dirty="0">
              <a:solidFill>
                <a:srgbClr val="0000FF"/>
              </a:solidFill>
              <a:latin typeface="微软雅黑" panose="020B0503020204020204" pitchFamily="34" charset="-122"/>
              <a:sym typeface="+mn-ea"/>
            </a:endParaRPr>
          </a:p>
          <a:p>
            <a:r>
              <a:rPr lang="en-US" altLang="zh-CN" sz="2400" b="1" dirty="0">
                <a:solidFill>
                  <a:srgbClr val="0000FF"/>
                </a:solidFill>
              </a:rPr>
              <a:t>4</a:t>
            </a:r>
            <a:r>
              <a:rPr lang="zh-CN" altLang="en-US" sz="2400" b="1" dirty="0">
                <a:solidFill>
                  <a:srgbClr val="0000FF"/>
                </a:solidFill>
              </a:rPr>
              <a:t>、姑且先将这个问题搁置不议，前段时间社会热议的</a:t>
            </a:r>
            <a:r>
              <a:rPr lang="en-US" altLang="zh-CN" sz="2400" b="1" dirty="0">
                <a:solidFill>
                  <a:srgbClr val="0000FF"/>
                </a:solidFill>
                <a:latin typeface="微软雅黑" panose="020B0503020204020204" pitchFamily="34" charset="-122"/>
                <a:sym typeface="+mn-ea"/>
              </a:rPr>
              <a:t>……</a:t>
            </a:r>
            <a:endParaRPr lang="zh-CN" altLang="en-US" sz="2400" b="1" dirty="0">
              <a:solidFill>
                <a:srgbClr val="0000FF"/>
              </a:solidFill>
            </a:endParaRPr>
          </a:p>
          <a:p>
            <a:endParaRPr lang="zh-CN" altLang="zh-CN" sz="2800" b="1" dirty="0">
              <a:solidFill>
                <a:srgbClr val="7030A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611560" y="1070141"/>
            <a:ext cx="7920880" cy="3589841"/>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en-US" altLang="zh-CN" sz="2000" b="1" dirty="0">
                <a:solidFill>
                  <a:srgbClr val="FF0000"/>
                </a:solidFill>
              </a:rPr>
              <a:t>    1</a:t>
            </a:r>
            <a:r>
              <a:rPr lang="zh-CN" altLang="en-US" sz="2000" b="1" dirty="0">
                <a:solidFill>
                  <a:srgbClr val="FF0000"/>
                </a:solidFill>
              </a:rPr>
              <a:t>、关注时事</a:t>
            </a:r>
            <a:endParaRPr lang="zh-CN" altLang="en-US" sz="2000" b="1" dirty="0">
              <a:solidFill>
                <a:srgbClr val="FF0000"/>
              </a:solidFill>
            </a:endParaRPr>
          </a:p>
          <a:p>
            <a:r>
              <a:rPr lang="zh-CN" altLang="en-US" sz="2000" b="1" dirty="0">
                <a:solidFill>
                  <a:srgbClr val="0000FF"/>
                </a:solidFill>
              </a:rPr>
              <a:t>   时事是源，作文是水。缺少对时事的充分了解，作文就成了无源之水，要么无从下手，要么隔靴搔痒。</a:t>
            </a:r>
            <a:endParaRPr lang="zh-CN" altLang="en-US" sz="2000" b="1" dirty="0">
              <a:solidFill>
                <a:srgbClr val="0000FF"/>
              </a:solidFill>
            </a:endParaRPr>
          </a:p>
          <a:p>
            <a:r>
              <a:rPr lang="en-US" altLang="zh-CN" sz="2000" b="1" dirty="0">
                <a:solidFill>
                  <a:srgbClr val="FF0000"/>
                </a:solidFill>
              </a:rPr>
              <a:t>    2</a:t>
            </a:r>
            <a:r>
              <a:rPr lang="zh-CN" altLang="en-US" sz="2000" b="1" dirty="0">
                <a:solidFill>
                  <a:srgbClr val="FF0000"/>
                </a:solidFill>
              </a:rPr>
              <a:t>、就事论事</a:t>
            </a:r>
            <a:endParaRPr lang="zh-CN" altLang="en-US" sz="2000" b="1" dirty="0">
              <a:solidFill>
                <a:srgbClr val="FF0000"/>
              </a:solidFill>
            </a:endParaRPr>
          </a:p>
          <a:p>
            <a:r>
              <a:rPr lang="zh-CN" altLang="en-US" sz="2000" b="1" dirty="0">
                <a:solidFill>
                  <a:srgbClr val="0000FF"/>
                </a:solidFill>
              </a:rPr>
              <a:t>   重点剖析，事件本身。不需要古今中外，旁征博引，即便举例子也要和事件本身密切相关。</a:t>
            </a:r>
            <a:endParaRPr lang="zh-CN" altLang="en-US" sz="2000" b="1" dirty="0">
              <a:solidFill>
                <a:srgbClr val="0000FF"/>
              </a:solidFill>
            </a:endParaRPr>
          </a:p>
          <a:p>
            <a:r>
              <a:rPr lang="en-US" altLang="zh-CN" sz="2000" b="1" dirty="0">
                <a:solidFill>
                  <a:srgbClr val="0000FF"/>
                </a:solidFill>
              </a:rPr>
              <a:t>    </a:t>
            </a:r>
            <a:r>
              <a:rPr lang="en-US" altLang="zh-CN" sz="2000" b="1" dirty="0">
                <a:solidFill>
                  <a:srgbClr val="FF0000"/>
                </a:solidFill>
              </a:rPr>
              <a:t>3</a:t>
            </a:r>
            <a:r>
              <a:rPr lang="zh-CN" altLang="en-US" sz="2000" b="1" dirty="0">
                <a:solidFill>
                  <a:srgbClr val="FF0000"/>
                </a:solidFill>
              </a:rPr>
              <a:t>、旗帜鲜明</a:t>
            </a:r>
            <a:endParaRPr lang="zh-CN" altLang="en-US" sz="2000" b="1" dirty="0">
              <a:solidFill>
                <a:srgbClr val="FF0000"/>
              </a:solidFill>
            </a:endParaRPr>
          </a:p>
          <a:p>
            <a:r>
              <a:rPr lang="zh-CN" altLang="en-US" sz="2000" b="1" dirty="0">
                <a:solidFill>
                  <a:srgbClr val="0000FF"/>
                </a:solidFill>
              </a:rPr>
              <a:t>   是非对错，立场坚定。不要含糊其辞，摇摆不定；也不要只有别人，没有自己。</a:t>
            </a:r>
            <a:endParaRPr lang="zh-CN" altLang="en-US" sz="2000" b="1" dirty="0">
              <a:solidFill>
                <a:srgbClr val="0000FF"/>
              </a:solidFill>
            </a:endParaRPr>
          </a:p>
          <a:p>
            <a:r>
              <a:rPr lang="en-US" altLang="zh-CN" sz="2000" b="1" dirty="0">
                <a:solidFill>
                  <a:srgbClr val="0000FF"/>
                </a:solidFill>
              </a:rPr>
              <a:t>    </a:t>
            </a:r>
            <a:r>
              <a:rPr lang="en-US" altLang="zh-CN" sz="2000" b="1" dirty="0">
                <a:solidFill>
                  <a:srgbClr val="FF0000"/>
                </a:solidFill>
              </a:rPr>
              <a:t>4</a:t>
            </a:r>
            <a:r>
              <a:rPr lang="zh-CN" altLang="en-US" sz="2000" b="1" dirty="0">
                <a:solidFill>
                  <a:srgbClr val="FF0000"/>
                </a:solidFill>
              </a:rPr>
              <a:t>、深入分析</a:t>
            </a:r>
            <a:endParaRPr lang="zh-CN" altLang="en-US" sz="2000" b="1" dirty="0">
              <a:solidFill>
                <a:srgbClr val="FF0000"/>
              </a:solidFill>
            </a:endParaRPr>
          </a:p>
          <a:p>
            <a:r>
              <a:rPr lang="zh-CN" altLang="en-US" sz="2000" b="1" dirty="0">
                <a:solidFill>
                  <a:srgbClr val="0000FF"/>
                </a:solidFill>
              </a:rPr>
              <a:t>   发生原因，产生影响。不要蜻蜓点水，语焉不详。</a:t>
            </a:r>
            <a:endParaRPr lang="zh-CN" altLang="zh-CN" sz="2000" b="1" dirty="0">
              <a:solidFill>
                <a:srgbClr val="0000FF"/>
              </a:solidFill>
            </a:endParaRPr>
          </a:p>
        </p:txBody>
      </p:sp>
      <p:sp>
        <p:nvSpPr>
          <p:cNvPr id="4" name="TextBox 15"/>
          <p:cNvSpPr txBox="1">
            <a:spLocks noChangeArrowheads="1"/>
          </p:cNvSpPr>
          <p:nvPr/>
        </p:nvSpPr>
        <p:spPr bwMode="auto">
          <a:xfrm>
            <a:off x="3123565" y="255270"/>
            <a:ext cx="3141980" cy="441325"/>
          </a:xfrm>
          <a:prstGeom prst="rect">
            <a:avLst/>
          </a:prstGeom>
          <a:solidFill>
            <a:srgbClr val="7030A0"/>
          </a:solidFill>
          <a:ln w="9525">
            <a:noFill/>
            <a:miter lim="800000"/>
          </a:ln>
        </p:spPr>
        <p:txBody>
          <a:bodyPr wrap="square" lIns="72567" tIns="36283" rIns="72567" bIns="36283">
            <a:spAutoFit/>
          </a:bodyPr>
          <a:lstStyle/>
          <a:p>
            <a:pPr algn="ctr"/>
            <a:r>
              <a:rPr lang="zh-CN" altLang="en-US" sz="2400" dirty="0">
                <a:solidFill>
                  <a:srgbClr val="FFFF00"/>
                </a:solidFill>
                <a:latin typeface="迷你霹雳体" panose="020B0602010101010101" pitchFamily="33" charset="-122"/>
                <a:ea typeface="迷你霹雳体" panose="020B0602010101010101" pitchFamily="33" charset="-122"/>
              </a:rPr>
              <a:t>时评文写作四要点</a:t>
            </a:r>
            <a:endParaRPr lang="zh-CN" altLang="en-US" sz="2400" dirty="0">
              <a:solidFill>
                <a:srgbClr val="FFFF00"/>
              </a:solidFill>
              <a:latin typeface="迷你霹雳体" panose="020B0602010101010101" pitchFamily="33" charset="-122"/>
              <a:ea typeface="迷你霹雳体" panose="020B0602010101010101" pitchFamily="33"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bldLst>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218440" y="444500"/>
            <a:ext cx="8830310" cy="4548505"/>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pPr algn="ctr"/>
            <a:r>
              <a:rPr lang="zh-CN" altLang="en-US" sz="2000" b="1" dirty="0">
                <a:solidFill>
                  <a:srgbClr val="FF0000"/>
                </a:solidFill>
              </a:rPr>
              <a:t>都什么时候了，还在搞“填表战疫”</a:t>
            </a:r>
            <a:endParaRPr lang="zh-CN" altLang="en-US" sz="2000" b="1" dirty="0">
              <a:solidFill>
                <a:srgbClr val="FF0000"/>
              </a:solidFill>
            </a:endParaRPr>
          </a:p>
          <a:p>
            <a:r>
              <a:rPr lang="zh-CN" altLang="en-US" sz="2000" dirty="0"/>
              <a:t>                                                </a:t>
            </a:r>
            <a:r>
              <a:rPr lang="zh-CN" altLang="en-US" sz="2000" b="1" dirty="0">
                <a:solidFill>
                  <a:srgbClr val="7030A0"/>
                </a:solidFill>
              </a:rPr>
              <a:t>来源：人民日报  作者：秦川  点评：湘滨</a:t>
            </a:r>
            <a:endParaRPr lang="zh-CN" altLang="en-US" sz="2000" b="1" dirty="0">
              <a:solidFill>
                <a:srgbClr val="7030A0"/>
              </a:solidFill>
            </a:endParaRPr>
          </a:p>
          <a:p>
            <a:r>
              <a:rPr lang="zh-CN" altLang="en-US" sz="2000" b="1" dirty="0">
                <a:solidFill>
                  <a:srgbClr val="0000FF"/>
                </a:solidFill>
              </a:rPr>
              <a:t>         当前，疫情防控工作正有力开展。从有关部门各司其职，到军队积极驰援；从各地区成立领导小组，到各党政军群机关和企事业单位等紧急行动；从广大医务人员无私奉献，到人民群众团结奋战，一场疫情防控的人民战争已经打响。</a:t>
            </a:r>
            <a:r>
              <a:rPr lang="zh-CN" altLang="en-US" sz="2000" b="1" dirty="0">
                <a:solidFill>
                  <a:srgbClr val="FF0000"/>
                </a:solidFill>
              </a:rPr>
              <a:t>【点评：引出防疫工作的话题】</a:t>
            </a:r>
            <a:endParaRPr lang="zh-CN" altLang="en-US" sz="2000" b="1" dirty="0">
              <a:solidFill>
                <a:srgbClr val="FF0000"/>
              </a:solidFill>
            </a:endParaRPr>
          </a:p>
          <a:p>
            <a:r>
              <a:rPr lang="zh-CN" altLang="en-US" sz="2000" b="1" dirty="0">
                <a:solidFill>
                  <a:srgbClr val="0000FF"/>
                </a:solidFill>
              </a:rPr>
              <a:t>          疫情防控形势不断变化，各项工作也不断面临新情况新问题，在这种紧要关头，仍需做好加减法。</a:t>
            </a:r>
            <a:r>
              <a:rPr lang="zh-CN" altLang="en-US" sz="2000" b="1" dirty="0">
                <a:solidFill>
                  <a:srgbClr val="FF0000"/>
                </a:solidFill>
              </a:rPr>
              <a:t>【点评：提出观点，并作为过渡段，引出下文的具体阐述】</a:t>
            </a:r>
            <a:endParaRPr lang="zh-CN" altLang="en-US" sz="2000" b="1" dirty="0">
              <a:solidFill>
                <a:srgbClr val="FF0000"/>
              </a:solidFill>
            </a:endParaRPr>
          </a:p>
          <a:p>
            <a:r>
              <a:rPr lang="zh-CN" altLang="en-US" sz="2000" b="1" dirty="0">
                <a:solidFill>
                  <a:srgbClr val="0000FF"/>
                </a:solidFill>
              </a:rPr>
              <a:t>         加的是责任，增的是使命感，反对的是官僚主义。领导干部主动加压，身临一线不后退，更能激励人民群众勇向前。从“统一指挥、统一协调、统一调度”，到“密切跟踪、及时分析、迅速行动，坚定有力、毫不懈怠做好各项工作”，领导干部率先垂范，便是无声的动员。</a:t>
            </a:r>
            <a:r>
              <a:rPr lang="zh-CN" altLang="en-US" sz="2000" b="1" dirty="0">
                <a:solidFill>
                  <a:srgbClr val="FF0000"/>
                </a:solidFill>
              </a:rPr>
              <a:t>【点评：分论点之一，从“领导干部”的角度，旗帜鲜明地反对官僚主义，谈防控的正确做法】</a:t>
            </a:r>
            <a:endParaRPr lang="zh-CN" altLang="en-US" sz="2000" b="1" dirty="0">
              <a:solidFill>
                <a:srgbClr val="FF0000"/>
              </a:solidFill>
            </a:endParaRPr>
          </a:p>
        </p:txBody>
      </p:sp>
      <p:sp>
        <p:nvSpPr>
          <p:cNvPr id="4" name="TextBox 15"/>
          <p:cNvSpPr txBox="1">
            <a:spLocks noChangeArrowheads="1"/>
          </p:cNvSpPr>
          <p:nvPr/>
        </p:nvSpPr>
        <p:spPr bwMode="auto">
          <a:xfrm>
            <a:off x="138996" y="62757"/>
            <a:ext cx="2160240" cy="442607"/>
          </a:xfrm>
          <a:prstGeom prst="rect">
            <a:avLst/>
          </a:prstGeom>
          <a:solidFill>
            <a:srgbClr val="7030A0"/>
          </a:solidFill>
          <a:ln w="9525">
            <a:noFill/>
            <a:miter lim="800000"/>
          </a:ln>
        </p:spPr>
        <p:txBody>
          <a:bodyPr wrap="square" lIns="72567" tIns="36283" rIns="72567" bIns="36283">
            <a:spAutoFit/>
          </a:bodyPr>
          <a:lstStyle/>
          <a:p>
            <a:r>
              <a:rPr lang="zh-CN" altLang="en-US" sz="2400" dirty="0">
                <a:solidFill>
                  <a:srgbClr val="FFFF00"/>
                </a:solidFill>
                <a:latin typeface="迷你霹雳体" panose="020B0602010101010101" pitchFamily="33" charset="-122"/>
                <a:ea typeface="迷你霹雳体" panose="020B0602010101010101" pitchFamily="33" charset="-122"/>
              </a:rPr>
              <a:t>时评佳作展示</a:t>
            </a:r>
            <a:endParaRPr lang="zh-CN" altLang="en-US" sz="2400" dirty="0">
              <a:solidFill>
                <a:srgbClr val="FFFF00"/>
              </a:solidFill>
              <a:latin typeface="迷你霹雳体" panose="020B0602010101010101" pitchFamily="33" charset="-122"/>
              <a:ea typeface="迷你霹雳体" panose="020B0602010101010101" pitchFamily="33"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bldLst>
      <p:bldP spid="4"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292100" y="1016635"/>
            <a:ext cx="8559165" cy="3587115"/>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en-US" altLang="zh-CN" sz="2000" b="1" dirty="0">
                <a:solidFill>
                  <a:srgbClr val="FF0000"/>
                </a:solidFill>
              </a:rPr>
              <a:t>1</a:t>
            </a:r>
            <a:r>
              <a:rPr lang="zh-CN" altLang="en-US" sz="2000" b="1" dirty="0">
                <a:solidFill>
                  <a:srgbClr val="FF0000"/>
                </a:solidFill>
              </a:rPr>
              <a:t>、鲜味</a:t>
            </a:r>
            <a:endParaRPr lang="zh-CN" altLang="en-US" sz="2000" b="1" dirty="0">
              <a:solidFill>
                <a:srgbClr val="FF0000"/>
              </a:solidFill>
            </a:endParaRPr>
          </a:p>
          <a:p>
            <a:r>
              <a:rPr lang="zh-CN" altLang="en-US" sz="2000" b="1" dirty="0">
                <a:solidFill>
                  <a:srgbClr val="0000FF"/>
                </a:solidFill>
              </a:rPr>
              <a:t>讲究时效性，细心触摸社会的潮流，寻找新颖的题材。</a:t>
            </a:r>
            <a:endParaRPr lang="zh-CN" altLang="en-US" sz="2000" b="1" dirty="0">
              <a:solidFill>
                <a:srgbClr val="0000FF"/>
              </a:solidFill>
            </a:endParaRPr>
          </a:p>
          <a:p>
            <a:r>
              <a:rPr lang="en-US" altLang="zh-CN" sz="2000" b="1" dirty="0">
                <a:solidFill>
                  <a:srgbClr val="FF0000"/>
                </a:solidFill>
              </a:rPr>
              <a:t>2</a:t>
            </a:r>
            <a:r>
              <a:rPr lang="zh-CN" altLang="en-US" sz="2000" b="1" dirty="0">
                <a:solidFill>
                  <a:srgbClr val="FF0000"/>
                </a:solidFill>
              </a:rPr>
              <a:t>、杂味</a:t>
            </a:r>
            <a:endParaRPr lang="zh-CN" altLang="en-US" sz="2000" b="1" dirty="0">
              <a:solidFill>
                <a:srgbClr val="FF0000"/>
              </a:solidFill>
            </a:endParaRPr>
          </a:p>
          <a:p>
            <a:r>
              <a:rPr lang="zh-CN" altLang="en-US" sz="2000" b="1" dirty="0">
                <a:solidFill>
                  <a:srgbClr val="0000FF"/>
                </a:solidFill>
              </a:rPr>
              <a:t>以事实说话，古今中外、天南地北的材料可以信手拈来。</a:t>
            </a:r>
            <a:endParaRPr lang="zh-CN" altLang="en-US" sz="2000" b="1" dirty="0">
              <a:solidFill>
                <a:srgbClr val="0000FF"/>
              </a:solidFill>
            </a:endParaRPr>
          </a:p>
          <a:p>
            <a:r>
              <a:rPr lang="en-US" altLang="zh-CN" sz="2000" b="1" dirty="0">
                <a:solidFill>
                  <a:srgbClr val="FF0000"/>
                </a:solidFill>
              </a:rPr>
              <a:t>3</a:t>
            </a:r>
            <a:r>
              <a:rPr lang="zh-CN" altLang="en-US" sz="2000" b="1" dirty="0">
                <a:solidFill>
                  <a:srgbClr val="FF0000"/>
                </a:solidFill>
              </a:rPr>
              <a:t>、辣味</a:t>
            </a:r>
            <a:endParaRPr lang="zh-CN" altLang="en-US" sz="2000" b="1" dirty="0">
              <a:solidFill>
                <a:srgbClr val="FF0000"/>
              </a:solidFill>
            </a:endParaRPr>
          </a:p>
          <a:p>
            <a:r>
              <a:rPr lang="zh-CN" altLang="en-US" sz="2000" b="1" dirty="0">
                <a:solidFill>
                  <a:srgbClr val="0000FF"/>
                </a:solidFill>
              </a:rPr>
              <a:t>思想深刻，讴歌时让读者喜，抨击时让读者怒，具有立场鲜明的战斗性。</a:t>
            </a:r>
            <a:endParaRPr lang="zh-CN" altLang="en-US" sz="2000" b="1" dirty="0">
              <a:solidFill>
                <a:srgbClr val="0000FF"/>
              </a:solidFill>
            </a:endParaRPr>
          </a:p>
          <a:p>
            <a:r>
              <a:rPr lang="en-US" altLang="zh-CN" sz="2000" b="1" dirty="0">
                <a:solidFill>
                  <a:srgbClr val="FF0000"/>
                </a:solidFill>
              </a:rPr>
              <a:t>4</a:t>
            </a:r>
            <a:r>
              <a:rPr lang="zh-CN" altLang="en-US" sz="2000" b="1" dirty="0">
                <a:solidFill>
                  <a:srgbClr val="FF0000"/>
                </a:solidFill>
              </a:rPr>
              <a:t>、趣味</a:t>
            </a:r>
            <a:endParaRPr lang="zh-CN" altLang="en-US" sz="2000" b="1" dirty="0">
              <a:solidFill>
                <a:srgbClr val="FF0000"/>
              </a:solidFill>
            </a:endParaRPr>
          </a:p>
          <a:p>
            <a:r>
              <a:rPr lang="zh-CN" altLang="en-US" sz="2000" b="1" dirty="0">
                <a:solidFill>
                  <a:srgbClr val="0000FF"/>
                </a:solidFill>
              </a:rPr>
              <a:t>语言议论机智、幽默风趣、寓庄于谐，选择让读者感兴趣的题材。</a:t>
            </a:r>
            <a:endParaRPr lang="zh-CN" altLang="en-US" sz="2000" b="1" dirty="0">
              <a:solidFill>
                <a:srgbClr val="0000FF"/>
              </a:solidFill>
            </a:endParaRPr>
          </a:p>
          <a:p>
            <a:r>
              <a:rPr lang="en-US" altLang="zh-CN" sz="2000" b="1" dirty="0">
                <a:solidFill>
                  <a:srgbClr val="FF0000"/>
                </a:solidFill>
              </a:rPr>
              <a:t>5</a:t>
            </a:r>
            <a:r>
              <a:rPr lang="zh-CN" altLang="en-US" sz="2000" b="1" dirty="0">
                <a:solidFill>
                  <a:srgbClr val="FF0000"/>
                </a:solidFill>
              </a:rPr>
              <a:t>、诗味</a:t>
            </a:r>
            <a:endParaRPr lang="zh-CN" altLang="en-US" sz="2000" b="1" dirty="0">
              <a:solidFill>
                <a:srgbClr val="FF0000"/>
              </a:solidFill>
            </a:endParaRPr>
          </a:p>
          <a:p>
            <a:r>
              <a:rPr lang="zh-CN" altLang="en-US" sz="2000" b="1" dirty="0">
                <a:solidFill>
                  <a:srgbClr val="0000FF"/>
                </a:solidFill>
              </a:rPr>
              <a:t>语言简短铿锵而又含义深刻，富于哲理，让读者读罢掩卷而长思。</a:t>
            </a:r>
            <a:endParaRPr lang="zh-CN" altLang="en-US" sz="2000" b="1" dirty="0">
              <a:solidFill>
                <a:srgbClr val="0000FF"/>
              </a:solidFill>
            </a:endParaRPr>
          </a:p>
        </p:txBody>
      </p:sp>
      <p:sp>
        <p:nvSpPr>
          <p:cNvPr id="4" name="TextBox 15"/>
          <p:cNvSpPr txBox="1">
            <a:spLocks noChangeArrowheads="1"/>
          </p:cNvSpPr>
          <p:nvPr/>
        </p:nvSpPr>
        <p:spPr bwMode="auto">
          <a:xfrm>
            <a:off x="3298756" y="319297"/>
            <a:ext cx="3096344" cy="442607"/>
          </a:xfrm>
          <a:prstGeom prst="rect">
            <a:avLst/>
          </a:prstGeom>
          <a:solidFill>
            <a:srgbClr val="7030A0"/>
          </a:solidFill>
          <a:ln w="9525">
            <a:noFill/>
            <a:miter lim="800000"/>
          </a:ln>
        </p:spPr>
        <p:txBody>
          <a:bodyPr wrap="square" lIns="72567" tIns="36283" rIns="72567" bIns="36283">
            <a:spAutoFit/>
          </a:bodyPr>
          <a:lstStyle/>
          <a:p>
            <a:r>
              <a:rPr lang="zh-CN" altLang="en-US" sz="2400" dirty="0">
                <a:solidFill>
                  <a:srgbClr val="FFFF00"/>
                </a:solidFill>
                <a:latin typeface="迷你霹雳体" panose="020B0602010101010101" pitchFamily="33" charset="-122"/>
                <a:ea typeface="迷你霹雳体" panose="020B0602010101010101" pitchFamily="33" charset="-122"/>
              </a:rPr>
              <a:t>时评类文章有“五味”</a:t>
            </a:r>
            <a:endParaRPr lang="zh-CN" altLang="en-US" sz="2400" dirty="0">
              <a:solidFill>
                <a:srgbClr val="FFFF00"/>
              </a:solidFill>
              <a:latin typeface="迷你霹雳体" panose="020B0602010101010101" pitchFamily="33" charset="-122"/>
              <a:ea typeface="迷你霹雳体" panose="020B0602010101010101" pitchFamily="33"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bldLst>
      <p:bldP spid="4"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1"/>
          <p:cNvSpPr>
            <a:spLocks noGrp="1"/>
          </p:cNvSpPr>
          <p:nvPr>
            <p:ph type="ctrTitle"/>
          </p:nvPr>
        </p:nvSpPr>
        <p:spPr>
          <a:xfrm>
            <a:off x="1625204" y="88106"/>
            <a:ext cx="5512594" cy="1265635"/>
          </a:xfrm>
        </p:spPr>
        <p:txBody>
          <a:bodyPr vert="horz" wrap="square" lIns="67500" tIns="35100" rIns="67500" bIns="35100" numCol="1" anchor="b" anchorCtr="0" compatLnSpc="1">
            <a:no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50" b="1" i="0" u="none" strike="noStrike" kern="1200" cap="none" spc="300" normalizeH="0" baseline="0" noProof="1">
                <a:ln>
                  <a:noFill/>
                </a:ln>
                <a:solidFill>
                  <a:srgbClr val="0000FF"/>
                </a:solidFill>
                <a:effectLst/>
                <a:uLnTx/>
                <a:uFillTx/>
                <a:latin typeface="Arial" panose="020B0604020202020204" pitchFamily="34" charset="0"/>
                <a:ea typeface="微软雅黑" panose="020B0503020204020204" pitchFamily="34" charset="-122"/>
                <a:cs typeface="+mj-cs"/>
              </a:rPr>
              <a:t>知识再巩固</a:t>
            </a:r>
            <a:endParaRPr kumimoji="0" lang="zh-CN" altLang="en-US" sz="4050" b="1" i="0" u="none" strike="noStrike" kern="1200" cap="none" spc="300" normalizeH="0" baseline="0" noProof="1">
              <a:ln>
                <a:noFill/>
              </a:ln>
              <a:solidFill>
                <a:srgbClr val="0000FF"/>
              </a:solidFill>
              <a:effectLst/>
              <a:uLnTx/>
              <a:uFillTx/>
              <a:latin typeface="Arial" panose="020B0604020202020204" pitchFamily="34" charset="0"/>
              <a:ea typeface="微软雅黑" panose="020B0503020204020204" pitchFamily="34" charset="-122"/>
              <a:cs typeface="+mj-cs"/>
            </a:endParaRPr>
          </a:p>
        </p:txBody>
      </p:sp>
      <p:pic>
        <p:nvPicPr>
          <p:cNvPr id="47107" name="图片 1"/>
          <p:cNvPicPr>
            <a:picLocks noChangeAspect="1"/>
          </p:cNvPicPr>
          <p:nvPr/>
        </p:nvPicPr>
        <p:blipFill>
          <a:blip r:embed="rId1"/>
          <a:stretch>
            <a:fillRect/>
          </a:stretch>
        </p:blipFill>
        <p:spPr>
          <a:xfrm>
            <a:off x="1143000" y="1733550"/>
            <a:ext cx="6858000" cy="351948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48"/>
          <p:cNvSpPr txBox="1"/>
          <p:nvPr/>
        </p:nvSpPr>
        <p:spPr>
          <a:xfrm>
            <a:off x="317" y="0"/>
            <a:ext cx="2148054" cy="290513"/>
          </a:xfrm>
          <a:prstGeom prst="rect">
            <a:avLst/>
          </a:prstGeom>
          <a:solidFill>
            <a:schemeClr val="bg1">
              <a:lumMod val="85000"/>
            </a:schemeClr>
          </a:solidFill>
        </p:spPr>
        <p:txBody>
          <a:bodyPr/>
          <a:lstStyle>
            <a:defPPr>
              <a:defRPr lang="zh-CN"/>
            </a:defPPr>
            <a:lvl1pPr indent="0" defTabSz="914400">
              <a:lnSpc>
                <a:spcPct val="90000"/>
              </a:lnSpc>
              <a:spcBef>
                <a:spcPts val="1000"/>
              </a:spcBef>
              <a:buFont typeface="Arial" panose="020B0604020202020204" pitchFamily="34" charset="0"/>
              <a:buNone/>
              <a:defRPr sz="1800">
                <a:latin typeface="微软雅黑" panose="020B0503020204020204" pitchFamily="34" charset="-122"/>
                <a:ea typeface="微软雅黑" panose="020B0503020204020204" pitchFamily="34" charset="-122"/>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defRPr sz="1800"/>
            </a:lvl4pPr>
            <a:lvl5pPr marL="2057400" indent="-228600" defTabSz="914400">
              <a:lnSpc>
                <a:spcPct val="90000"/>
              </a:lnSpc>
              <a:spcBef>
                <a:spcPts val="500"/>
              </a:spcBef>
              <a:buFont typeface="Arial" panose="020B0604020202020204" pitchFamily="34" charset="0"/>
              <a:buChar char="•"/>
              <a:defRPr sz="1800"/>
            </a:lvl5pPr>
            <a:lvl6pPr marL="2514600" indent="-228600" defTabSz="914400">
              <a:lnSpc>
                <a:spcPct val="90000"/>
              </a:lnSpc>
              <a:spcBef>
                <a:spcPts val="500"/>
              </a:spcBef>
              <a:buFont typeface="Arial" panose="020B0604020202020204" pitchFamily="34" charset="0"/>
              <a:buChar char="•"/>
              <a:defRPr sz="1800"/>
            </a:lvl6pPr>
            <a:lvl7pPr marL="2971800" indent="-228600" defTabSz="914400">
              <a:lnSpc>
                <a:spcPct val="90000"/>
              </a:lnSpc>
              <a:spcBef>
                <a:spcPts val="500"/>
              </a:spcBef>
              <a:buFont typeface="Arial" panose="020B0604020202020204" pitchFamily="34" charset="0"/>
              <a:buChar char="•"/>
              <a:defRPr sz="1800"/>
            </a:lvl7pPr>
            <a:lvl8pPr marL="3429000" indent="-228600" defTabSz="914400">
              <a:lnSpc>
                <a:spcPct val="90000"/>
              </a:lnSpc>
              <a:spcBef>
                <a:spcPts val="500"/>
              </a:spcBef>
              <a:buFont typeface="Arial" panose="020B0604020202020204" pitchFamily="34" charset="0"/>
              <a:buChar char="•"/>
              <a:defRPr sz="1800"/>
            </a:lvl8pPr>
            <a:lvl9pPr marL="3886200" indent="-228600" defTabSz="914400">
              <a:lnSpc>
                <a:spcPct val="90000"/>
              </a:lnSpc>
              <a:spcBef>
                <a:spcPts val="500"/>
              </a:spcBef>
              <a:buFont typeface="Arial" panose="020B0604020202020204" pitchFamily="34" charset="0"/>
              <a:buChar char="•"/>
              <a:defRPr sz="1800"/>
            </a:lvl9pPr>
          </a:lstStyle>
          <a:p>
            <a:pPr algn="ctr"/>
            <a:r>
              <a:rPr lang="en-US" altLang="zh-CN" sz="1400" dirty="0"/>
              <a:t>2019</a:t>
            </a:r>
            <a:r>
              <a:rPr lang="zh-CN" altLang="en-US" sz="1400" dirty="0"/>
              <a:t>年全国</a:t>
            </a:r>
            <a:r>
              <a:rPr lang="en-US" altLang="zh-CN" sz="1400" dirty="0"/>
              <a:t>Ⅰ</a:t>
            </a:r>
            <a:r>
              <a:rPr lang="zh-CN" altLang="en-US" sz="1400" dirty="0"/>
              <a:t>卷作文题</a:t>
            </a:r>
            <a:endParaRPr lang="zh-CN" altLang="en-US" sz="1400" dirty="0"/>
          </a:p>
        </p:txBody>
      </p:sp>
      <p:sp>
        <p:nvSpPr>
          <p:cNvPr id="12" name="矩形 36"/>
          <p:cNvSpPr>
            <a:spLocks noChangeArrowheads="1"/>
          </p:cNvSpPr>
          <p:nvPr/>
        </p:nvSpPr>
        <p:spPr bwMode="auto">
          <a:xfrm>
            <a:off x="0" y="290830"/>
            <a:ext cx="8848725" cy="4211320"/>
          </a:xfrm>
          <a:prstGeom prst="rect">
            <a:avLst/>
          </a:prstGeom>
          <a:noFill/>
          <a:ln w="9525">
            <a:noFill/>
            <a:miter lim="800000"/>
          </a:ln>
        </p:spPr>
        <p:txBody>
          <a:bodyPr wrap="square">
            <a:spAutoFit/>
          </a:bodyPr>
          <a:lstStyle/>
          <a:p>
            <a:pPr>
              <a:lnSpc>
                <a:spcPct val="150000"/>
              </a:lnSpc>
            </a:pPr>
            <a:r>
              <a:rPr lang="zh-CN" altLang="en-US" sz="1100" dirty="0">
                <a:latin typeface="Calibri" panose="020F0502020204030204" pitchFamily="34" charset="0"/>
                <a:ea typeface="微软雅黑" panose="020B0503020204020204" pitchFamily="34" charset="-122"/>
              </a:rPr>
              <a:t>       </a:t>
            </a:r>
            <a:r>
              <a:rPr lang="zh-CN" altLang="en-US" sz="1600" dirty="0">
                <a:latin typeface="Calibri" panose="020F0502020204030204" pitchFamily="34" charset="0"/>
                <a:ea typeface="微软雅黑" panose="020B0503020204020204" pitchFamily="34" charset="-122"/>
              </a:rPr>
              <a:t> </a:t>
            </a:r>
            <a:r>
              <a:rPr lang="zh-CN" altLang="en-US" sz="1600" b="1" dirty="0">
                <a:latin typeface="Calibri" panose="020F0502020204030204" pitchFamily="34" charset="0"/>
                <a:ea typeface="微软雅黑" panose="020B0503020204020204" pitchFamily="34" charset="-122"/>
              </a:rPr>
              <a:t> 阅读下面的材料，根据要求写作。</a:t>
            </a:r>
            <a:endParaRPr lang="zh-CN" altLang="en-US" sz="1600" b="1" dirty="0">
              <a:latin typeface="Calibri" panose="020F0502020204030204" pitchFamily="34" charset="0"/>
              <a:ea typeface="微软雅黑" panose="020B0503020204020204" pitchFamily="34" charset="-122"/>
            </a:endParaRPr>
          </a:p>
          <a:p>
            <a:pPr>
              <a:lnSpc>
                <a:spcPct val="150000"/>
              </a:lnSpc>
            </a:pPr>
            <a:r>
              <a:rPr lang="zh-CN" altLang="en-US" sz="1600" b="1" dirty="0">
                <a:latin typeface="楷体" panose="02010609060101010101" pitchFamily="49" charset="-122"/>
                <a:ea typeface="楷体" panose="02010609060101010101" pitchFamily="49" charset="-122"/>
              </a:rPr>
              <a:t>    “民生在勤，勤则不匮”，劳动是财富的源泉，也是幸福的源泉。“夙兴夜寐，洒扫庭内”，热爱劳动是中华民族的优秀传统，绵延至今。可是现实生活中，也有一些同学不理解劳动，不愿意劳动。有的说：“我们学习这么忙，劳动太占时间了！”有的说：“科技进步这么快，劳动的事，以后可以交给人工智能啊！”也有的说：“劳动这么苦，这么累，干吗非得自己干？花点钱让别人去做好了！”此外，我们身边也还有着一些不尊重劳动的现象。</a:t>
            </a:r>
            <a:endParaRPr lang="zh-CN" altLang="en-US" sz="1600" b="1" dirty="0">
              <a:latin typeface="楷体" panose="02010609060101010101" pitchFamily="49" charset="-122"/>
              <a:ea typeface="楷体" panose="02010609060101010101" pitchFamily="49" charset="-122"/>
            </a:endParaRPr>
          </a:p>
          <a:p>
            <a:pPr>
              <a:lnSpc>
                <a:spcPct val="150000"/>
              </a:lnSpc>
            </a:pPr>
            <a:r>
              <a:rPr lang="zh-CN" altLang="en-US" sz="1600" b="1" dirty="0">
                <a:latin typeface="楷体" panose="02010609060101010101" pitchFamily="49" charset="-122"/>
                <a:ea typeface="楷体" panose="02010609060101010101" pitchFamily="49" charset="-122"/>
              </a:rPr>
              <a:t>    这引起了人们的深思。</a:t>
            </a:r>
            <a:endParaRPr lang="zh-CN" altLang="en-US" sz="1600" b="1" dirty="0">
              <a:latin typeface="楷体" panose="02010609060101010101" pitchFamily="49" charset="-122"/>
              <a:ea typeface="楷体" panose="02010609060101010101" pitchFamily="49" charset="-122"/>
            </a:endParaRPr>
          </a:p>
          <a:p>
            <a:pPr>
              <a:lnSpc>
                <a:spcPct val="150000"/>
              </a:lnSpc>
            </a:pPr>
            <a:r>
              <a:rPr lang="zh-CN" altLang="en-US" sz="1600" b="1" dirty="0">
                <a:latin typeface="Calibri" panose="020F0502020204030204" pitchFamily="34" charset="0"/>
                <a:ea typeface="微软雅黑" panose="020B0503020204020204" pitchFamily="34" charset="-122"/>
              </a:rPr>
              <a:t>        请结合材料内容，面向本校（统称“复兴中学”）同学写一篇演讲稿，倡议大家“热爱劳动，从我做起”，体现你的认识与思考，并提出希望与建议。要求：自拟标题，自选角度，确定立意；不要套作，不得抄袭；不得泄露个人信息；不少于</a:t>
            </a:r>
            <a:r>
              <a:rPr lang="en-US" altLang="zh-CN" sz="1600" b="1" dirty="0">
                <a:latin typeface="Calibri" panose="020F0502020204030204" pitchFamily="34" charset="0"/>
                <a:ea typeface="微软雅黑" panose="020B0503020204020204" pitchFamily="34" charset="-122"/>
              </a:rPr>
              <a:t>800</a:t>
            </a:r>
            <a:r>
              <a:rPr lang="zh-CN" altLang="en-US" sz="1600" b="1" dirty="0">
                <a:latin typeface="Calibri" panose="020F0502020204030204" pitchFamily="34" charset="0"/>
                <a:ea typeface="微软雅黑" panose="020B0503020204020204" pitchFamily="34" charset="-122"/>
              </a:rPr>
              <a:t>字。</a:t>
            </a:r>
            <a:endParaRPr lang="zh-CN" altLang="en-US" sz="1600" b="1" dirty="0">
              <a:latin typeface="Calibri" panose="020F0502020204030204" pitchFamily="34" charset="0"/>
              <a:ea typeface="微软雅黑" panose="020B0503020204020204" pitchFamily="34" charset="-122"/>
            </a:endParaRPr>
          </a:p>
          <a:p>
            <a:pPr>
              <a:lnSpc>
                <a:spcPct val="150000"/>
              </a:lnSpc>
              <a:spcBef>
                <a:spcPts val="450"/>
              </a:spcBef>
              <a:spcAft>
                <a:spcPts val="450"/>
              </a:spcAft>
            </a:pPr>
            <a:r>
              <a:rPr lang="en-US" altLang="zh-CN" sz="1600" dirty="0">
                <a:latin typeface="楷体" panose="02010609060101010101" pitchFamily="49" charset="-122"/>
                <a:ea typeface="楷体" panose="02010609060101010101" pitchFamily="49" charset="-122"/>
              </a:rPr>
              <a:t>  </a:t>
            </a:r>
            <a:endParaRPr lang="en-US" altLang="zh-CN" sz="16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nvGraphicFramePr>
        <p:xfrm>
          <a:off x="308892" y="147996"/>
          <a:ext cx="8425532" cy="4671156"/>
        </p:xfrm>
        <a:graphic>
          <a:graphicData uri="http://schemas.openxmlformats.org/drawingml/2006/table">
            <a:tbl>
              <a:tblPr firstRow="1" bandRow="1">
                <a:tableStyleId>{5C22544A-7EE6-4342-B048-85BDC9FD1C3A}</a:tableStyleId>
              </a:tblPr>
              <a:tblGrid>
                <a:gridCol w="6263358"/>
                <a:gridCol w="2162174"/>
              </a:tblGrid>
              <a:tr h="327057">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1000" b="1" kern="1200" dirty="0">
                          <a:solidFill>
                            <a:schemeClr val="lt1"/>
                          </a:solidFill>
                          <a:latin typeface="微软雅黑" panose="020B0503020204020204" pitchFamily="34" charset="-122"/>
                          <a:ea typeface="微软雅黑" panose="020B0503020204020204" pitchFamily="34" charset="-122"/>
                          <a:cs typeface="+mn-cs"/>
                        </a:rPr>
                        <a:t>2019</a:t>
                      </a:r>
                      <a:r>
                        <a:rPr lang="en-US" altLang="zh-CN" sz="1000" dirty="0">
                          <a:latin typeface="微软雅黑" panose="020B0503020204020204" pitchFamily="34" charset="-122"/>
                          <a:ea typeface="微软雅黑" panose="020B0503020204020204" pitchFamily="34" charset="-122"/>
                        </a:rPr>
                        <a:t>·</a:t>
                      </a:r>
                      <a:r>
                        <a:rPr lang="zh-CN" altLang="zh-CN" sz="1000" dirty="0">
                          <a:latin typeface="Calibri" panose="020F0502020204030204" pitchFamily="34" charset="0"/>
                          <a:ea typeface="微软雅黑" panose="020B0503020204020204" pitchFamily="34" charset="-122"/>
                        </a:rPr>
                        <a:t>全国新课标卷</a:t>
                      </a:r>
                      <a:r>
                        <a:rPr lang="en-US" altLang="zh-CN" sz="1000" dirty="0">
                          <a:latin typeface="Calibri" panose="020F0502020204030204" pitchFamily="34" charset="0"/>
                          <a:ea typeface="微软雅黑" panose="020B0503020204020204" pitchFamily="34" charset="-122"/>
                        </a:rPr>
                        <a:t>Ⅰ</a:t>
                      </a:r>
                      <a:r>
                        <a:rPr lang="zh-CN" altLang="en-US" sz="1000" b="1" kern="1200" dirty="0">
                          <a:solidFill>
                            <a:schemeClr val="lt1"/>
                          </a:solidFill>
                          <a:latin typeface="微软雅黑" panose="020B0503020204020204" pitchFamily="34" charset="-122"/>
                          <a:ea typeface="微软雅黑" panose="020B0503020204020204" pitchFamily="34" charset="-122"/>
                          <a:cs typeface="+mn-cs"/>
                        </a:rPr>
                        <a:t>作文</a:t>
                      </a:r>
                      <a:r>
                        <a:rPr lang="zh-CN" altLang="zh-CN" sz="1000" b="1" kern="1200" dirty="0">
                          <a:solidFill>
                            <a:schemeClr val="lt1"/>
                          </a:solidFill>
                          <a:latin typeface="微软雅黑" panose="020B0503020204020204" pitchFamily="34" charset="-122"/>
                          <a:ea typeface="微软雅黑" panose="020B0503020204020204" pitchFamily="34" charset="-122"/>
                          <a:cs typeface="+mn-cs"/>
                        </a:rPr>
                        <a:t>范文</a:t>
                      </a:r>
                      <a:endParaRPr lang="zh-CN" altLang="en-US" sz="1000" b="1" kern="1200" dirty="0">
                        <a:solidFill>
                          <a:schemeClr val="lt1"/>
                        </a:solidFill>
                        <a:latin typeface="微软雅黑" panose="020B0503020204020204" pitchFamily="34" charset="-122"/>
                        <a:ea typeface="微软雅黑" panose="020B0503020204020204" pitchFamily="34" charset="-122"/>
                        <a:cs typeface="+mn-cs"/>
                      </a:endParaRPr>
                    </a:p>
                  </a:txBody>
                  <a:tcPr anchor="ctr"/>
                </a:tc>
                <a:tc hMerge="1">
                  <a:tcPr/>
                </a:tc>
              </a:tr>
              <a:tr h="4268397">
                <a:tc>
                  <a:txBody>
                    <a:bodyPr/>
                    <a:lstStyle/>
                    <a:p>
                      <a:pPr indent="266700" algn="ctr">
                        <a:lnSpc>
                          <a:spcPct val="150000"/>
                        </a:lnSpc>
                        <a:spcAft>
                          <a:spcPts val="0"/>
                        </a:spcAft>
                      </a:pPr>
                      <a:r>
                        <a:rPr lang="zh-CN" altLang="zh-CN" sz="850" kern="100" dirty="0">
                          <a:effectLst/>
                          <a:latin typeface="微软雅黑" panose="020B0503020204020204" pitchFamily="34" charset="-122"/>
                          <a:ea typeface="微软雅黑" panose="020B0503020204020204" pitchFamily="34" charset="-122"/>
                        </a:rPr>
                        <a:t>施以辛勤汗水，方得美好家园</a:t>
                      </a:r>
                      <a:endParaRPr lang="zh-CN" altLang="zh-CN" sz="85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zh-CN" sz="850" kern="100" dirty="0">
                          <a:effectLst/>
                        </a:rPr>
                        <a:t>尊敬的老师，亲爱的同学们：</a:t>
                      </a:r>
                      <a:endParaRPr lang="zh-CN" altLang="zh-CN" sz="850" kern="100" dirty="0">
                        <a:effectLst/>
                      </a:endParaRPr>
                    </a:p>
                    <a:p>
                      <a:pPr indent="266700" algn="just">
                        <a:lnSpc>
                          <a:spcPct val="150000"/>
                        </a:lnSpc>
                        <a:spcAft>
                          <a:spcPts val="0"/>
                        </a:spcAft>
                      </a:pPr>
                      <a:r>
                        <a:rPr lang="zh-CN" altLang="zh-CN" sz="850" kern="100" dirty="0">
                          <a:effectLst/>
                        </a:rPr>
                        <a:t>大家好</a:t>
                      </a:r>
                      <a:r>
                        <a:rPr lang="en-US" altLang="zh-CN" sz="850" kern="100" dirty="0">
                          <a:effectLst/>
                        </a:rPr>
                        <a:t>!</a:t>
                      </a:r>
                      <a:endParaRPr lang="zh-CN" altLang="zh-CN" sz="850" kern="100" dirty="0">
                        <a:effectLst/>
                      </a:endParaRPr>
                    </a:p>
                    <a:p>
                      <a:pPr indent="266700" algn="just">
                        <a:lnSpc>
                          <a:spcPct val="150000"/>
                        </a:lnSpc>
                        <a:spcAft>
                          <a:spcPts val="0"/>
                        </a:spcAft>
                      </a:pPr>
                      <a:r>
                        <a:rPr lang="zh-CN" altLang="zh-CN" sz="850" kern="1200" dirty="0">
                          <a:solidFill>
                            <a:schemeClr val="dk1"/>
                          </a:solidFill>
                          <a:effectLst/>
                          <a:latin typeface="+mn-lt"/>
                          <a:ea typeface="+mn-ea"/>
                          <a:cs typeface="+mn-cs"/>
                        </a:rPr>
                        <a:t>①</a:t>
                      </a:r>
                      <a:r>
                        <a:rPr lang="zh-CN" altLang="zh-CN" sz="850" kern="100" dirty="0">
                          <a:effectLst/>
                        </a:rPr>
                        <a:t>今天，我有幸在此与大家分享我对劳动的认识和思考，希望大家能够尊重劳动，热爱劳动，并能身体力行地实践</a:t>
                      </a:r>
                      <a:r>
                        <a:rPr lang="en-US" altLang="zh-CN" sz="850" kern="100" dirty="0">
                          <a:effectLst/>
                        </a:rPr>
                        <a:t>!</a:t>
                      </a:r>
                      <a:endParaRPr lang="zh-CN" altLang="zh-CN" sz="850" kern="100" dirty="0">
                        <a:effectLst/>
                      </a:endParaRPr>
                    </a:p>
                    <a:p>
                      <a:pPr indent="266700" algn="just">
                        <a:lnSpc>
                          <a:spcPct val="150000"/>
                        </a:lnSpc>
                        <a:spcAft>
                          <a:spcPts val="0"/>
                        </a:spcAft>
                      </a:pPr>
                      <a:r>
                        <a:rPr lang="zh-CN" altLang="zh-CN" sz="850" kern="1200" dirty="0">
                          <a:solidFill>
                            <a:schemeClr val="dk1"/>
                          </a:solidFill>
                          <a:effectLst/>
                          <a:latin typeface="+mn-lt"/>
                          <a:ea typeface="+mn-ea"/>
                          <a:cs typeface="+mn-cs"/>
                        </a:rPr>
                        <a:t>②</a:t>
                      </a:r>
                      <a:r>
                        <a:rPr lang="zh-CN" altLang="zh-CN" sz="850" kern="100" dirty="0">
                          <a:effectLst/>
                        </a:rPr>
                        <a:t>自古以来，热爱劳动一直是中华民族的优秀传统。我们犹记得</a:t>
                      </a:r>
                      <a:r>
                        <a:rPr lang="en-US" altLang="zh-CN" sz="850" kern="100" dirty="0">
                          <a:effectLst/>
                        </a:rPr>
                        <a:t>“</a:t>
                      </a:r>
                      <a:r>
                        <a:rPr lang="zh-CN" altLang="zh-CN" sz="850" kern="100" dirty="0">
                          <a:effectLst/>
                        </a:rPr>
                        <a:t>四体不勤，五谷不分，孰为夫子</a:t>
                      </a:r>
                      <a:r>
                        <a:rPr lang="en-US" altLang="zh-CN" sz="850" kern="100" dirty="0">
                          <a:effectLst/>
                        </a:rPr>
                        <a:t>”</a:t>
                      </a:r>
                      <a:r>
                        <a:rPr lang="zh-CN" altLang="zh-CN" sz="850" kern="100" dirty="0">
                          <a:effectLst/>
                        </a:rPr>
                        <a:t>的警诫之声，犹记得</a:t>
                      </a:r>
                      <a:r>
                        <a:rPr lang="en-US" altLang="zh-CN" sz="850" kern="100" dirty="0">
                          <a:effectLst/>
                        </a:rPr>
                        <a:t>“</a:t>
                      </a:r>
                      <a:r>
                        <a:rPr lang="zh-CN" altLang="zh-CN" sz="850" kern="100" dirty="0">
                          <a:effectLst/>
                        </a:rPr>
                        <a:t>一屋不扫，何以扫天下</a:t>
                      </a:r>
                      <a:r>
                        <a:rPr lang="en-US" altLang="zh-CN" sz="850" kern="100" dirty="0">
                          <a:effectLst/>
                        </a:rPr>
                        <a:t>”</a:t>
                      </a:r>
                      <a:r>
                        <a:rPr lang="zh-CN" altLang="zh-CN" sz="850" kern="100" dirty="0">
                          <a:effectLst/>
                        </a:rPr>
                        <a:t>的谆谆教诲，更记得</a:t>
                      </a:r>
                      <a:r>
                        <a:rPr lang="en-US" altLang="zh-CN" sz="850" kern="100" dirty="0">
                          <a:effectLst/>
                        </a:rPr>
                        <a:t>“</a:t>
                      </a:r>
                      <a:r>
                        <a:rPr lang="zh-CN" altLang="zh-CN" sz="850" kern="100" dirty="0">
                          <a:effectLst/>
                        </a:rPr>
                        <a:t>将有事于西畴</a:t>
                      </a:r>
                      <a:r>
                        <a:rPr lang="en-US" altLang="zh-CN" sz="850" kern="100" dirty="0">
                          <a:effectLst/>
                        </a:rPr>
                        <a:t>”</a:t>
                      </a:r>
                      <a:r>
                        <a:rPr lang="zh-CN" altLang="zh-CN" sz="850" kern="100" dirty="0">
                          <a:effectLst/>
                        </a:rPr>
                        <a:t>的劳动画面。劳动的汗水洒遍神州大地，劳动的热忱一直流淌在民族的血液之中，唯劳动才能收获，唯实干方能兴邦。在新时代的征程中，我们更应铭记此优秀传统，以劳动的热忱铺成伟大的复兴之路。</a:t>
                      </a:r>
                      <a:endParaRPr lang="zh-CN" altLang="zh-CN" sz="850" kern="100" dirty="0">
                        <a:effectLst/>
                      </a:endParaRPr>
                    </a:p>
                    <a:p>
                      <a:pPr indent="266700" algn="just">
                        <a:lnSpc>
                          <a:spcPct val="150000"/>
                        </a:lnSpc>
                        <a:spcAft>
                          <a:spcPts val="0"/>
                        </a:spcAft>
                      </a:pPr>
                      <a:r>
                        <a:rPr lang="zh-CN" altLang="zh-CN" sz="850" kern="1200" dirty="0">
                          <a:solidFill>
                            <a:schemeClr val="dk1"/>
                          </a:solidFill>
                          <a:effectLst/>
                          <a:latin typeface="+mn-lt"/>
                          <a:ea typeface="+mn-ea"/>
                          <a:cs typeface="+mn-cs"/>
                        </a:rPr>
                        <a:t>③</a:t>
                      </a:r>
                      <a:r>
                        <a:rPr lang="zh-CN" altLang="zh-CN" sz="850" kern="100" dirty="0">
                          <a:effectLst/>
                        </a:rPr>
                        <a:t>当我们施以辛勤汗水时，方能收获硕果。古时的小农经济奉行</a:t>
                      </a:r>
                      <a:r>
                        <a:rPr lang="en-US" altLang="zh-CN" sz="850" kern="100" dirty="0">
                          <a:effectLst/>
                        </a:rPr>
                        <a:t>“</a:t>
                      </a:r>
                      <a:r>
                        <a:rPr lang="zh-CN" altLang="zh-CN" sz="850" kern="100" dirty="0">
                          <a:effectLst/>
                        </a:rPr>
                        <a:t>男耕女织</a:t>
                      </a:r>
                      <a:r>
                        <a:rPr lang="en-US" altLang="zh-CN" sz="850" kern="100" dirty="0">
                          <a:effectLst/>
                        </a:rPr>
                        <a:t>”</a:t>
                      </a:r>
                      <a:r>
                        <a:rPr lang="zh-CN" altLang="zh-CN" sz="850" kern="100" dirty="0">
                          <a:effectLst/>
                        </a:rPr>
                        <a:t>的原则，唯有劳动才能收获果实、织成布匹。今日行业丰富，而各行各业只有付出劳动才能收获</a:t>
                      </a:r>
                      <a:r>
                        <a:rPr lang="en-US" altLang="zh-CN" sz="850" kern="100" dirty="0">
                          <a:effectLst/>
                        </a:rPr>
                        <a:t>:</a:t>
                      </a:r>
                      <a:r>
                        <a:rPr lang="zh-CN" altLang="zh-CN" sz="850" kern="100" dirty="0">
                          <a:effectLst/>
                        </a:rPr>
                        <a:t>教师培育学生，付出了无尽的备课心血</a:t>
                      </a:r>
                      <a:r>
                        <a:rPr lang="en-US" altLang="zh-CN" sz="850" kern="100" dirty="0">
                          <a:effectLst/>
                        </a:rPr>
                        <a:t>;</a:t>
                      </a:r>
                      <a:r>
                        <a:rPr lang="zh-CN" altLang="zh-CN" sz="850" kern="100" dirty="0">
                          <a:effectLst/>
                        </a:rPr>
                        <a:t>歌手大展歌喉，台下不知历经多少艰苦磨砺。我们这些涉世未深的青年，日后也只有砺锋数年，才能收获属于自己的成就。</a:t>
                      </a:r>
                      <a:endParaRPr lang="zh-CN" altLang="zh-CN" sz="850" kern="100" dirty="0">
                        <a:effectLst/>
                      </a:endParaRPr>
                    </a:p>
                    <a:p>
                      <a:pPr indent="266700" algn="just">
                        <a:lnSpc>
                          <a:spcPct val="150000"/>
                        </a:lnSpc>
                        <a:spcAft>
                          <a:spcPts val="0"/>
                        </a:spcAft>
                      </a:pPr>
                      <a:r>
                        <a:rPr lang="zh-CN" altLang="zh-CN" sz="850" kern="1200" dirty="0">
                          <a:solidFill>
                            <a:schemeClr val="dk1"/>
                          </a:solidFill>
                          <a:effectLst/>
                          <a:latin typeface="+mn-lt"/>
                          <a:ea typeface="+mn-ea"/>
                          <a:cs typeface="+mn-cs"/>
                        </a:rPr>
                        <a:t>④</a:t>
                      </a:r>
                      <a:r>
                        <a:rPr lang="zh-CN" altLang="zh-CN" sz="850" kern="100" dirty="0">
                          <a:effectLst/>
                        </a:rPr>
                        <a:t>劳动的精髓，不在收获，而在于体味其中甘苦，磨砺艰苦奋斗的品质。在劳动的过程中，我们自然能体会其中滋味，正所谓</a:t>
                      </a:r>
                      <a:r>
                        <a:rPr lang="en-US" altLang="zh-CN" sz="850" kern="100" dirty="0">
                          <a:effectLst/>
                        </a:rPr>
                        <a:t>“</a:t>
                      </a:r>
                      <a:r>
                        <a:rPr lang="zh-CN" altLang="zh-CN" sz="850" kern="100" dirty="0">
                          <a:effectLst/>
                        </a:rPr>
                        <a:t>纸上得来终觉浅，绝知此事要躬行</a:t>
                      </a:r>
                      <a:r>
                        <a:rPr lang="en-US" altLang="zh-CN" sz="850" kern="100" dirty="0">
                          <a:effectLst/>
                        </a:rPr>
                        <a:t>”</a:t>
                      </a:r>
                      <a:r>
                        <a:rPr lang="zh-CN" altLang="zh-CN" sz="850" kern="100" dirty="0">
                          <a:effectLst/>
                        </a:rPr>
                        <a:t>。在实践的过程中，我们胸中的万卷书得以实践，理想得以成为现实，也自然能体味其中乐趣。陶渊明热爱劳动，虽只有</a:t>
                      </a:r>
                      <a:r>
                        <a:rPr lang="en-US" altLang="zh-CN" sz="850" kern="100" dirty="0">
                          <a:effectLst/>
                        </a:rPr>
                        <a:t>“</a:t>
                      </a:r>
                      <a:r>
                        <a:rPr lang="zh-CN" altLang="zh-CN" sz="850" kern="100" dirty="0">
                          <a:effectLst/>
                        </a:rPr>
                        <a:t>草盛豆苗稀</a:t>
                      </a:r>
                      <a:r>
                        <a:rPr lang="en-US" altLang="zh-CN" sz="850" kern="100" dirty="0">
                          <a:effectLst/>
                        </a:rPr>
                        <a:t>”</a:t>
                      </a:r>
                      <a:r>
                        <a:rPr lang="zh-CN" altLang="zh-CN" sz="850" kern="100" dirty="0">
                          <a:effectLst/>
                        </a:rPr>
                        <a:t>，但在过程中领悟到</a:t>
                      </a:r>
                      <a:r>
                        <a:rPr lang="en-US" altLang="zh-CN" sz="850" kern="100" dirty="0">
                          <a:effectLst/>
                        </a:rPr>
                        <a:t>“</a:t>
                      </a:r>
                      <a:r>
                        <a:rPr lang="zh-CN" altLang="zh-CN" sz="850" kern="100" dirty="0">
                          <a:effectLst/>
                        </a:rPr>
                        <a:t>此中有真意</a:t>
                      </a:r>
                      <a:r>
                        <a:rPr lang="en-US" altLang="zh-CN" sz="850" kern="100" dirty="0">
                          <a:effectLst/>
                        </a:rPr>
                        <a:t>”</a:t>
                      </a:r>
                      <a:r>
                        <a:rPr lang="zh-CN" altLang="zh-CN" sz="850" kern="100" dirty="0">
                          <a:effectLst/>
                        </a:rPr>
                        <a:t>，这种精神的熏陶是语言难以阐明的。当代青年也应以此亲身的实践来磨砺品格，滋养心田。</a:t>
                      </a:r>
                      <a:endParaRPr lang="zh-CN" altLang="zh-CN" sz="850" kern="100" dirty="0">
                        <a:effectLst/>
                      </a:endParaRPr>
                    </a:p>
                    <a:p>
                      <a:pPr indent="266700" algn="just">
                        <a:lnSpc>
                          <a:spcPct val="150000"/>
                        </a:lnSpc>
                        <a:spcAft>
                          <a:spcPts val="0"/>
                        </a:spcAft>
                      </a:pPr>
                      <a:r>
                        <a:rPr lang="zh-CN" altLang="zh-CN" sz="850" kern="1200" dirty="0">
                          <a:solidFill>
                            <a:schemeClr val="dk1"/>
                          </a:solidFill>
                          <a:effectLst/>
                          <a:latin typeface="+mn-lt"/>
                          <a:ea typeface="+mn-ea"/>
                          <a:cs typeface="+mn-cs"/>
                        </a:rPr>
                        <a:t>⑤</a:t>
                      </a:r>
                      <a:r>
                        <a:rPr lang="zh-CN" altLang="zh-CN" sz="850" kern="100" dirty="0">
                          <a:effectLst/>
                        </a:rPr>
                        <a:t>然而，在欣欣向荣的时代中也有一股隐隐的逆流涌动。部分青年以科技发达为由，排斥劳动，甚至轻视劳动。这实在是对劳动认识不足而妄加臆测</a:t>
                      </a:r>
                      <a:r>
                        <a:rPr lang="en-US" altLang="zh-CN" sz="850" kern="100" dirty="0">
                          <a:effectLst/>
                        </a:rPr>
                        <a:t>!</a:t>
                      </a:r>
                      <a:r>
                        <a:rPr lang="zh-CN" altLang="zh-CN" sz="850" kern="100" dirty="0">
                          <a:effectLst/>
                        </a:rPr>
                        <a:t>新型科技、人工智能等固然高效快捷，节约人カ，但人工的细微之处仍是难以企及的。袁隆平精心筛选优良品种，此种劳动能被科技代替吗</a:t>
                      </a:r>
                      <a:r>
                        <a:rPr lang="en-US" altLang="zh-CN" sz="850" kern="100" dirty="0">
                          <a:effectLst/>
                        </a:rPr>
                        <a:t>?</a:t>
                      </a:r>
                      <a:r>
                        <a:rPr lang="zh-CN" altLang="zh-CN" sz="850" kern="100" dirty="0">
                          <a:effectLst/>
                        </a:rPr>
                        <a:t>林鸣精心设计，创新地提出港珠澳大桥的设计方案，这能托付给人工智能吗</a:t>
                      </a:r>
                      <a:r>
                        <a:rPr lang="en-US" altLang="zh-CN" sz="850" kern="100" dirty="0">
                          <a:effectLst/>
                        </a:rPr>
                        <a:t>?</a:t>
                      </a:r>
                      <a:r>
                        <a:rPr lang="zh-CN" altLang="zh-CN" sz="850" kern="100" dirty="0">
                          <a:effectLst/>
                        </a:rPr>
                        <a:t>更不用说，劳动之中磨砺的品质、感悟的心得，远不是他人或科技所能企及。故我们在繁忙学习之余，也应去参加劳动，去感悟和体会，以劳动滋养我们的心田。</a:t>
                      </a:r>
                      <a:endParaRPr lang="zh-CN" altLang="zh-CN" sz="850" kern="100" dirty="0">
                        <a:effectLst/>
                      </a:endParaRPr>
                    </a:p>
                    <a:p>
                      <a:pPr indent="266700" algn="just">
                        <a:lnSpc>
                          <a:spcPct val="150000"/>
                        </a:lnSpc>
                        <a:spcAft>
                          <a:spcPts val="0"/>
                        </a:spcAft>
                      </a:pPr>
                      <a:r>
                        <a:rPr lang="zh-CN" altLang="zh-CN" sz="850" kern="1200" dirty="0">
                          <a:solidFill>
                            <a:schemeClr val="dk1"/>
                          </a:solidFill>
                          <a:effectLst/>
                          <a:latin typeface="+mn-lt"/>
                          <a:ea typeface="+mn-ea"/>
                          <a:cs typeface="+mn-cs"/>
                        </a:rPr>
                        <a:t>⑥</a:t>
                      </a:r>
                      <a:r>
                        <a:rPr lang="zh-CN" altLang="zh-CN" sz="850" kern="100" dirty="0">
                          <a:effectLst/>
                        </a:rPr>
                        <a:t>施以辛勤汗水，方得美好家园，方得丰硕果实，方得复兴大业。如今新时代更加召唤我们热爱劳动，参与劳动，悦纳劳动，劳动的光辉正照耀着我们在复兴之路上笃行的脚步</a:t>
                      </a:r>
                      <a:r>
                        <a:rPr lang="en-US" altLang="zh-CN" sz="850" kern="100" dirty="0">
                          <a:effectLst/>
                        </a:rPr>
                        <a:t>!</a:t>
                      </a:r>
                      <a:r>
                        <a:rPr lang="zh-CN" altLang="zh-CN" sz="850" kern="100" dirty="0">
                          <a:effectLst/>
                        </a:rPr>
                        <a:t>谢谢大家，我的演讲到此结束</a:t>
                      </a:r>
                      <a:r>
                        <a:rPr lang="en-US" altLang="zh-CN" sz="850" kern="100" dirty="0">
                          <a:effectLst/>
                        </a:rPr>
                        <a:t>!</a:t>
                      </a:r>
                      <a:endParaRPr lang="zh-CN" altLang="zh-CN" sz="850" kern="100" dirty="0">
                        <a:effectLst/>
                        <a:latin typeface="宋体" panose="02010600030101010101" pitchFamily="2" charset="-122"/>
                        <a:cs typeface="Courier New" panose="02070309020205020404"/>
                      </a:endParaRPr>
                    </a:p>
                  </a:txBody>
                  <a:tcPr/>
                </a:tc>
                <a:tc>
                  <a:txBody>
                    <a:bodyPr/>
                    <a:lstStyle/>
                    <a:p>
                      <a:pPr algn="just">
                        <a:lnSpc>
                          <a:spcPct val="150000"/>
                        </a:lnSpc>
                        <a:spcAft>
                          <a:spcPts val="0"/>
                        </a:spcAft>
                      </a:pPr>
                      <a:r>
                        <a:rPr lang="zh-CN" altLang="zh-CN" sz="850" kern="1200" dirty="0">
                          <a:solidFill>
                            <a:schemeClr val="dk1"/>
                          </a:solidFill>
                          <a:latin typeface="微软雅黑" panose="020B0503020204020204" pitchFamily="34" charset="-122"/>
                          <a:ea typeface="微软雅黑" panose="020B0503020204020204" pitchFamily="34" charset="-122"/>
                          <a:cs typeface="+mn-cs"/>
                        </a:rPr>
                        <a:t>品悟（批注式点评）</a:t>
                      </a:r>
                      <a:r>
                        <a:rPr lang="en-US" altLang="zh-CN" sz="850" kern="1200" dirty="0">
                          <a:solidFill>
                            <a:schemeClr val="dk1"/>
                          </a:solidFill>
                          <a:latin typeface="微软雅黑" panose="020B0503020204020204" pitchFamily="34" charset="-122"/>
                          <a:ea typeface="微软雅黑" panose="020B0503020204020204" pitchFamily="34" charset="-122"/>
                          <a:cs typeface="+mn-cs"/>
                        </a:rPr>
                        <a:t>] </a:t>
                      </a:r>
                      <a:endParaRPr lang="zh-CN" altLang="zh-CN" sz="850" kern="1200" dirty="0">
                        <a:solidFill>
                          <a:schemeClr val="dk1"/>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zh-CN" sz="850" kern="1200" dirty="0">
                          <a:solidFill>
                            <a:schemeClr val="dk1"/>
                          </a:solidFill>
                          <a:latin typeface="仿宋" panose="02010609060101010101" pitchFamily="49" charset="-122"/>
                          <a:ea typeface="仿宋" panose="02010609060101010101" pitchFamily="49" charset="-122"/>
                          <a:cs typeface="+mn-cs"/>
                        </a:rPr>
                        <a:t>标题就是中心论点的提炼，又在第一段提出倡议。观点鲜明，不含蓄，富有鼓动性。符合演讲词的文体特点。</a:t>
                      </a:r>
                      <a:r>
                        <a:rPr lang="en-US" altLang="zh-CN" sz="850" kern="1200" dirty="0">
                          <a:solidFill>
                            <a:schemeClr val="dk1"/>
                          </a:solidFill>
                          <a:latin typeface="仿宋" panose="02010609060101010101" pitchFamily="49" charset="-122"/>
                          <a:ea typeface="仿宋" panose="02010609060101010101" pitchFamily="49" charset="-122"/>
                          <a:cs typeface="+mn-cs"/>
                        </a:rPr>
                        <a:t> </a:t>
                      </a:r>
                      <a:endParaRPr lang="zh-CN" altLang="zh-CN" sz="850" kern="1200" dirty="0">
                        <a:solidFill>
                          <a:schemeClr val="dk1"/>
                        </a:solidFill>
                        <a:latin typeface="仿宋" panose="02010609060101010101" pitchFamily="49" charset="-122"/>
                        <a:ea typeface="仿宋" panose="02010609060101010101" pitchFamily="49" charset="-122"/>
                        <a:cs typeface="+mn-cs"/>
                      </a:endParaRPr>
                    </a:p>
                    <a:p>
                      <a:pPr indent="266700" algn="just">
                        <a:lnSpc>
                          <a:spcPct val="150000"/>
                        </a:lnSpc>
                        <a:spcAft>
                          <a:spcPts val="0"/>
                        </a:spcAft>
                      </a:pPr>
                      <a:r>
                        <a:rPr lang="zh-CN" altLang="zh-CN" sz="850" kern="1200" dirty="0">
                          <a:solidFill>
                            <a:schemeClr val="dk1"/>
                          </a:solidFill>
                          <a:latin typeface="仿宋" panose="02010609060101010101" pitchFamily="49" charset="-122"/>
                          <a:ea typeface="仿宋" panose="02010609060101010101" pitchFamily="49" charset="-122"/>
                          <a:cs typeface="+mn-cs"/>
                        </a:rPr>
                        <a:t>第</a:t>
                      </a:r>
                      <a:r>
                        <a:rPr lang="en-US" altLang="zh-CN" sz="850" kern="1200" dirty="0">
                          <a:solidFill>
                            <a:schemeClr val="dk1"/>
                          </a:solidFill>
                          <a:latin typeface="仿宋" panose="02010609060101010101" pitchFamily="49" charset="-122"/>
                          <a:ea typeface="仿宋" panose="02010609060101010101" pitchFamily="49" charset="-122"/>
                          <a:cs typeface="+mn-cs"/>
                        </a:rPr>
                        <a:t>2-4</a:t>
                      </a:r>
                      <a:r>
                        <a:rPr lang="zh-CN" altLang="zh-CN" sz="850" kern="1200" dirty="0">
                          <a:solidFill>
                            <a:schemeClr val="dk1"/>
                          </a:solidFill>
                          <a:latin typeface="仿宋" panose="02010609060101010101" pitchFamily="49" charset="-122"/>
                          <a:ea typeface="仿宋" panose="02010609060101010101" pitchFamily="49" charset="-122"/>
                          <a:cs typeface="+mn-cs"/>
                        </a:rPr>
                        <a:t>段由优秀传统到现实生活，再上升到艰苦奋斗精神，本文结构严谨，思维缜密。</a:t>
                      </a:r>
                      <a:endParaRPr lang="zh-CN" altLang="zh-CN" sz="850" kern="1200" dirty="0">
                        <a:solidFill>
                          <a:schemeClr val="dk1"/>
                        </a:solidFill>
                        <a:latin typeface="仿宋" panose="02010609060101010101" pitchFamily="49" charset="-122"/>
                        <a:ea typeface="仿宋" panose="02010609060101010101" pitchFamily="49" charset="-122"/>
                        <a:cs typeface="+mn-cs"/>
                      </a:endParaRPr>
                    </a:p>
                    <a:p>
                      <a:pPr algn="just">
                        <a:lnSpc>
                          <a:spcPct val="150000"/>
                        </a:lnSpc>
                        <a:spcAft>
                          <a:spcPts val="0"/>
                        </a:spcAft>
                      </a:pPr>
                      <a:r>
                        <a:rPr lang="en-US" altLang="zh-CN" sz="850" kern="1200" dirty="0">
                          <a:solidFill>
                            <a:schemeClr val="dk1"/>
                          </a:solidFill>
                          <a:latin typeface="仿宋" panose="02010609060101010101" pitchFamily="49" charset="-122"/>
                          <a:ea typeface="仿宋" panose="02010609060101010101" pitchFamily="49" charset="-122"/>
                          <a:cs typeface="+mn-cs"/>
                        </a:rPr>
                        <a:t> </a:t>
                      </a:r>
                      <a:endParaRPr lang="zh-CN" altLang="zh-CN" sz="850" kern="1200" dirty="0">
                        <a:solidFill>
                          <a:schemeClr val="dk1"/>
                        </a:solidFill>
                        <a:latin typeface="仿宋" panose="02010609060101010101" pitchFamily="49" charset="-122"/>
                        <a:ea typeface="仿宋" panose="02010609060101010101" pitchFamily="49" charset="-122"/>
                        <a:cs typeface="+mn-cs"/>
                      </a:endParaRPr>
                    </a:p>
                    <a:p>
                      <a:pPr algn="just">
                        <a:lnSpc>
                          <a:spcPct val="150000"/>
                        </a:lnSpc>
                        <a:spcAft>
                          <a:spcPts val="0"/>
                        </a:spcAft>
                      </a:pPr>
                      <a:r>
                        <a:rPr lang="en-US" altLang="zh-CN" sz="850" kern="1200" dirty="0">
                          <a:solidFill>
                            <a:schemeClr val="dk1"/>
                          </a:solidFill>
                          <a:latin typeface="仿宋" panose="02010609060101010101" pitchFamily="49" charset="-122"/>
                          <a:ea typeface="仿宋" panose="02010609060101010101" pitchFamily="49" charset="-122"/>
                          <a:cs typeface="+mn-cs"/>
                        </a:rPr>
                        <a:t>    </a:t>
                      </a:r>
                      <a:endParaRPr lang="zh-CN" altLang="zh-CN" sz="850" kern="1200" dirty="0">
                        <a:solidFill>
                          <a:schemeClr val="dk1"/>
                        </a:solidFill>
                        <a:latin typeface="仿宋" panose="02010609060101010101" pitchFamily="49" charset="-122"/>
                        <a:ea typeface="仿宋" panose="02010609060101010101" pitchFamily="49" charset="-122"/>
                        <a:cs typeface="+mn-cs"/>
                      </a:endParaRPr>
                    </a:p>
                    <a:p>
                      <a:pPr indent="266700" algn="just">
                        <a:lnSpc>
                          <a:spcPct val="150000"/>
                        </a:lnSpc>
                        <a:spcAft>
                          <a:spcPts val="0"/>
                        </a:spcAft>
                      </a:pPr>
                      <a:endParaRPr lang="en-US" altLang="zh-CN" sz="850" kern="1200" dirty="0">
                        <a:solidFill>
                          <a:schemeClr val="dk1"/>
                        </a:solidFill>
                        <a:latin typeface="仿宋" panose="02010609060101010101" pitchFamily="49" charset="-122"/>
                        <a:ea typeface="仿宋" panose="02010609060101010101" pitchFamily="49" charset="-122"/>
                        <a:cs typeface="+mn-cs"/>
                      </a:endParaRPr>
                    </a:p>
                    <a:p>
                      <a:pPr indent="266700" algn="just">
                        <a:lnSpc>
                          <a:spcPct val="150000"/>
                        </a:lnSpc>
                        <a:spcAft>
                          <a:spcPts val="0"/>
                        </a:spcAft>
                      </a:pPr>
                      <a:endParaRPr lang="en-US" altLang="zh-CN" sz="850" kern="1200" dirty="0">
                        <a:solidFill>
                          <a:schemeClr val="dk1"/>
                        </a:solidFill>
                        <a:latin typeface="仿宋" panose="02010609060101010101" pitchFamily="49" charset="-122"/>
                        <a:ea typeface="仿宋" panose="02010609060101010101" pitchFamily="49" charset="-122"/>
                        <a:cs typeface="+mn-cs"/>
                      </a:endParaRPr>
                    </a:p>
                    <a:p>
                      <a:pPr indent="266700" algn="just">
                        <a:lnSpc>
                          <a:spcPct val="150000"/>
                        </a:lnSpc>
                        <a:spcAft>
                          <a:spcPts val="0"/>
                        </a:spcAft>
                      </a:pPr>
                      <a:endParaRPr lang="en-US" altLang="zh-CN" sz="850" kern="1200" dirty="0">
                        <a:solidFill>
                          <a:schemeClr val="dk1"/>
                        </a:solidFill>
                        <a:latin typeface="仿宋" panose="02010609060101010101" pitchFamily="49" charset="-122"/>
                        <a:ea typeface="仿宋" panose="02010609060101010101" pitchFamily="49" charset="-122"/>
                        <a:cs typeface="+mn-cs"/>
                      </a:endParaRPr>
                    </a:p>
                    <a:p>
                      <a:pPr indent="266700" algn="just">
                        <a:lnSpc>
                          <a:spcPct val="150000"/>
                        </a:lnSpc>
                        <a:spcAft>
                          <a:spcPts val="0"/>
                        </a:spcAft>
                      </a:pPr>
                      <a:endParaRPr lang="en-US" altLang="zh-CN" sz="850" kern="1200" dirty="0">
                        <a:solidFill>
                          <a:schemeClr val="dk1"/>
                        </a:solidFill>
                        <a:latin typeface="仿宋" panose="02010609060101010101" pitchFamily="49" charset="-122"/>
                        <a:ea typeface="仿宋" panose="02010609060101010101" pitchFamily="49" charset="-122"/>
                        <a:cs typeface="+mn-cs"/>
                      </a:endParaRPr>
                    </a:p>
                    <a:p>
                      <a:pPr indent="266700" algn="just">
                        <a:lnSpc>
                          <a:spcPct val="150000"/>
                        </a:lnSpc>
                        <a:spcAft>
                          <a:spcPts val="0"/>
                        </a:spcAft>
                      </a:pPr>
                      <a:endParaRPr lang="en-US" altLang="zh-CN" sz="850" kern="1200" dirty="0">
                        <a:solidFill>
                          <a:schemeClr val="dk1"/>
                        </a:solidFill>
                        <a:latin typeface="仿宋" panose="02010609060101010101" pitchFamily="49" charset="-122"/>
                        <a:ea typeface="仿宋" panose="02010609060101010101" pitchFamily="49" charset="-122"/>
                        <a:cs typeface="+mn-cs"/>
                      </a:endParaRPr>
                    </a:p>
                    <a:p>
                      <a:pPr indent="266700" algn="just">
                        <a:lnSpc>
                          <a:spcPct val="150000"/>
                        </a:lnSpc>
                        <a:spcAft>
                          <a:spcPts val="0"/>
                        </a:spcAft>
                      </a:pPr>
                      <a:endParaRPr lang="en-US" altLang="zh-CN" sz="850" kern="1200" dirty="0">
                        <a:solidFill>
                          <a:schemeClr val="dk1"/>
                        </a:solidFill>
                        <a:latin typeface="仿宋" panose="02010609060101010101" pitchFamily="49" charset="-122"/>
                        <a:ea typeface="仿宋" panose="02010609060101010101" pitchFamily="49" charset="-122"/>
                        <a:cs typeface="+mn-cs"/>
                      </a:endParaRPr>
                    </a:p>
                    <a:p>
                      <a:pPr indent="266700" algn="just">
                        <a:lnSpc>
                          <a:spcPct val="150000"/>
                        </a:lnSpc>
                        <a:spcAft>
                          <a:spcPts val="0"/>
                        </a:spcAft>
                      </a:pPr>
                      <a:r>
                        <a:rPr lang="zh-CN" altLang="zh-CN" sz="850" kern="1200" dirty="0">
                          <a:solidFill>
                            <a:schemeClr val="dk1"/>
                          </a:solidFill>
                          <a:latin typeface="仿宋" panose="02010609060101010101" pitchFamily="49" charset="-122"/>
                          <a:ea typeface="仿宋" panose="02010609060101010101" pitchFamily="49" charset="-122"/>
                          <a:cs typeface="+mn-cs"/>
                        </a:rPr>
                        <a:t>第</a:t>
                      </a:r>
                      <a:r>
                        <a:rPr lang="en-US" altLang="zh-CN" sz="850" kern="1200" dirty="0">
                          <a:solidFill>
                            <a:schemeClr val="dk1"/>
                          </a:solidFill>
                          <a:latin typeface="仿宋" panose="02010609060101010101" pitchFamily="49" charset="-122"/>
                          <a:ea typeface="仿宋" panose="02010609060101010101" pitchFamily="49" charset="-122"/>
                          <a:cs typeface="+mn-cs"/>
                        </a:rPr>
                        <a:t>5</a:t>
                      </a:r>
                      <a:r>
                        <a:rPr lang="zh-CN" altLang="zh-CN" sz="850" kern="1200" dirty="0">
                          <a:solidFill>
                            <a:schemeClr val="dk1"/>
                          </a:solidFill>
                          <a:latin typeface="仿宋" panose="02010609060101010101" pitchFamily="49" charset="-122"/>
                          <a:ea typeface="仿宋" panose="02010609060101010101" pitchFamily="49" charset="-122"/>
                          <a:cs typeface="+mn-cs"/>
                        </a:rPr>
                        <a:t>段厘清错误认识，第</a:t>
                      </a:r>
                      <a:r>
                        <a:rPr lang="en-US" altLang="zh-CN" sz="850" kern="1200" dirty="0">
                          <a:solidFill>
                            <a:schemeClr val="dk1"/>
                          </a:solidFill>
                          <a:latin typeface="仿宋" panose="02010609060101010101" pitchFamily="49" charset="-122"/>
                          <a:ea typeface="仿宋" panose="02010609060101010101" pitchFamily="49" charset="-122"/>
                          <a:cs typeface="+mn-cs"/>
                        </a:rPr>
                        <a:t>6</a:t>
                      </a:r>
                      <a:r>
                        <a:rPr lang="zh-CN" altLang="zh-CN" sz="850" kern="1200" dirty="0">
                          <a:solidFill>
                            <a:schemeClr val="dk1"/>
                          </a:solidFill>
                          <a:latin typeface="仿宋" panose="02010609060101010101" pitchFamily="49" charset="-122"/>
                          <a:ea typeface="仿宋" panose="02010609060101010101" pitchFamily="49" charset="-122"/>
                          <a:cs typeface="+mn-cs"/>
                        </a:rPr>
                        <a:t>段发出倡议，逐层推进，水到渠成，创造性地完成了写作任务。</a:t>
                      </a:r>
                      <a:r>
                        <a:rPr lang="en-US" altLang="zh-CN" sz="850" kern="1200" dirty="0">
                          <a:solidFill>
                            <a:schemeClr val="dk1"/>
                          </a:solidFill>
                          <a:latin typeface="仿宋" panose="02010609060101010101" pitchFamily="49" charset="-122"/>
                          <a:ea typeface="仿宋" panose="02010609060101010101" pitchFamily="49" charset="-122"/>
                          <a:cs typeface="+mn-cs"/>
                        </a:rPr>
                        <a:t>  </a:t>
                      </a:r>
                      <a:endParaRPr lang="zh-CN" altLang="zh-CN" sz="850" kern="1200" dirty="0">
                        <a:solidFill>
                          <a:schemeClr val="dk1"/>
                        </a:solidFill>
                        <a:latin typeface="仿宋" panose="02010609060101010101" pitchFamily="49" charset="-122"/>
                        <a:ea typeface="仿宋" panose="02010609060101010101" pitchFamily="49" charset="-122"/>
                        <a:cs typeface="+mn-cs"/>
                      </a:endParaRPr>
                    </a:p>
                  </a:txBody>
                  <a:tcPr>
                    <a:solidFill>
                      <a:schemeClr val="accent1">
                        <a:tint val="40000"/>
                        <a:alpha val="79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6"/>
          <p:cNvSpPr>
            <a:spLocks noChangeArrowheads="1"/>
          </p:cNvSpPr>
          <p:nvPr/>
        </p:nvSpPr>
        <p:spPr bwMode="auto">
          <a:xfrm>
            <a:off x="34925" y="83185"/>
            <a:ext cx="9073515" cy="4784725"/>
          </a:xfrm>
          <a:prstGeom prst="rect">
            <a:avLst/>
          </a:prstGeom>
          <a:noFill/>
          <a:ln w="9525">
            <a:noFill/>
            <a:miter lim="800000"/>
          </a:ln>
        </p:spPr>
        <p:txBody>
          <a:bodyPr wrap="square">
            <a:spAutoFit/>
          </a:bodyPr>
          <a:lstStyle/>
          <a:p>
            <a:pPr>
              <a:lnSpc>
                <a:spcPct val="150000"/>
              </a:lnSpc>
            </a:pPr>
            <a:r>
              <a:rPr lang="zh-CN" altLang="en-US" sz="1100" dirty="0">
                <a:latin typeface="Calibri" panose="020F0502020204030204" pitchFamily="34" charset="0"/>
                <a:ea typeface="微软雅黑" panose="020B0503020204020204" pitchFamily="34" charset="-122"/>
              </a:rPr>
              <a:t> </a:t>
            </a:r>
            <a:r>
              <a:rPr lang="en-US" altLang="zh-CN" sz="1200" b="1" dirty="0">
                <a:latin typeface="Calibri" panose="020F0502020204030204" pitchFamily="34" charset="0"/>
                <a:ea typeface="微软雅黑" panose="020B0503020204020204" pitchFamily="34" charset="-122"/>
              </a:rPr>
              <a:t>[2018·</a:t>
            </a:r>
            <a:r>
              <a:rPr lang="zh-CN" altLang="zh-CN" sz="1200" b="1" dirty="0">
                <a:latin typeface="Calibri" panose="020F0502020204030204" pitchFamily="34" charset="0"/>
                <a:ea typeface="微软雅黑" panose="020B0503020204020204" pitchFamily="34" charset="-122"/>
              </a:rPr>
              <a:t>全国新课标卷</a:t>
            </a:r>
            <a:r>
              <a:rPr lang="en-US" altLang="zh-CN" sz="1200" b="1" dirty="0">
                <a:latin typeface="Calibri" panose="020F0502020204030204" pitchFamily="34" charset="0"/>
                <a:ea typeface="微软雅黑" panose="020B0503020204020204" pitchFamily="34" charset="-122"/>
              </a:rPr>
              <a:t>Ⅰ]</a:t>
            </a:r>
            <a:endParaRPr lang="en-US" altLang="zh-CN" sz="1200" b="1" dirty="0">
              <a:latin typeface="Calibri" panose="020F0502020204030204" pitchFamily="34" charset="0"/>
              <a:ea typeface="微软雅黑" panose="020B0503020204020204" pitchFamily="34" charset="-122"/>
            </a:endParaRPr>
          </a:p>
          <a:p>
            <a:pPr>
              <a:lnSpc>
                <a:spcPct val="150000"/>
              </a:lnSpc>
            </a:pPr>
            <a:r>
              <a:rPr lang="en-US" altLang="zh-CN" sz="1200" b="1" dirty="0">
                <a:latin typeface="Calibri" panose="020F0502020204030204" pitchFamily="34" charset="0"/>
                <a:ea typeface="微软雅黑" panose="020B0503020204020204" pitchFamily="34" charset="-122"/>
              </a:rPr>
              <a:t>         </a:t>
            </a:r>
            <a:r>
              <a:rPr lang="zh-CN" altLang="zh-CN" sz="1200" b="1" dirty="0">
                <a:latin typeface="Calibri" panose="020F0502020204030204" pitchFamily="34" charset="0"/>
                <a:ea typeface="微软雅黑" panose="020B0503020204020204" pitchFamily="34" charset="-122"/>
              </a:rPr>
              <a:t>阅读下面的材料，根据要求写作。</a:t>
            </a:r>
            <a:endParaRPr lang="zh-CN" altLang="zh-CN" sz="1200" b="1" dirty="0">
              <a:latin typeface="Calibri" panose="020F0502020204030204" pitchFamily="34" charset="0"/>
              <a:ea typeface="微软雅黑" panose="020B0503020204020204" pitchFamily="34" charset="-122"/>
            </a:endParaRPr>
          </a:p>
          <a:p>
            <a:pPr>
              <a:lnSpc>
                <a:spcPct val="150000"/>
              </a:lnSpc>
            </a:pPr>
            <a:r>
              <a:rPr lang="en-US" altLang="zh-CN" sz="1200" b="1" dirty="0">
                <a:latin typeface="楷体" panose="02010609060101010101" pitchFamily="49" charset="-122"/>
                <a:ea typeface="楷体" panose="02010609060101010101" pitchFamily="49" charset="-122"/>
              </a:rPr>
              <a:t>    2000</a:t>
            </a:r>
            <a:r>
              <a:rPr lang="zh-CN" altLang="zh-CN" sz="1200" b="1" dirty="0">
                <a:latin typeface="楷体" panose="02010609060101010101" pitchFamily="49" charset="-122"/>
                <a:ea typeface="楷体" panose="02010609060101010101" pitchFamily="49" charset="-122"/>
              </a:rPr>
              <a:t>年　农历庚辰龙年，人类迈进新千年，中国千万</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世纪宝宝</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出生。</a:t>
            </a:r>
            <a:endParaRPr lang="zh-CN" altLang="zh-CN" sz="1200" b="1" dirty="0">
              <a:latin typeface="楷体" panose="02010609060101010101" pitchFamily="49" charset="-122"/>
              <a:ea typeface="楷体" panose="02010609060101010101" pitchFamily="49" charset="-122"/>
            </a:endParaRPr>
          </a:p>
          <a:p>
            <a:pPr>
              <a:lnSpc>
                <a:spcPct val="150000"/>
              </a:lnSpc>
            </a:pPr>
            <a:r>
              <a:rPr lang="en-US" altLang="zh-CN" sz="1200" b="1" dirty="0">
                <a:latin typeface="楷体" panose="02010609060101010101" pitchFamily="49" charset="-122"/>
                <a:ea typeface="楷体" panose="02010609060101010101" pitchFamily="49" charset="-122"/>
              </a:rPr>
              <a:t>    2008</a:t>
            </a:r>
            <a:r>
              <a:rPr lang="zh-CN" altLang="zh-CN" sz="1200" b="1" dirty="0">
                <a:latin typeface="楷体" panose="02010609060101010101" pitchFamily="49" charset="-122"/>
                <a:ea typeface="楷体" panose="02010609060101010101" pitchFamily="49" charset="-122"/>
              </a:rPr>
              <a:t>年　汶川大地震。北京奥运会。</a:t>
            </a:r>
            <a:endParaRPr lang="zh-CN" altLang="zh-CN" sz="1200" b="1" dirty="0">
              <a:latin typeface="楷体" panose="02010609060101010101" pitchFamily="49" charset="-122"/>
              <a:ea typeface="楷体" panose="02010609060101010101" pitchFamily="49" charset="-122"/>
            </a:endParaRPr>
          </a:p>
          <a:p>
            <a:pPr>
              <a:lnSpc>
                <a:spcPct val="150000"/>
              </a:lnSpc>
            </a:pPr>
            <a:r>
              <a:rPr lang="en-US" altLang="zh-CN" sz="1200" b="1" dirty="0">
                <a:latin typeface="楷体" panose="02010609060101010101" pitchFamily="49" charset="-122"/>
                <a:ea typeface="楷体" panose="02010609060101010101" pitchFamily="49" charset="-122"/>
              </a:rPr>
              <a:t>    2013</a:t>
            </a:r>
            <a:r>
              <a:rPr lang="zh-CN" altLang="zh-CN" sz="1200" b="1" dirty="0">
                <a:latin typeface="楷体" panose="02010609060101010101" pitchFamily="49" charset="-122"/>
                <a:ea typeface="楷体" panose="02010609060101010101" pitchFamily="49" charset="-122"/>
              </a:rPr>
              <a:t>年　</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天宫一号</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首次太空授课。</a:t>
            </a:r>
            <a:endParaRPr lang="zh-CN" altLang="zh-CN" sz="1200" b="1" dirty="0">
              <a:latin typeface="楷体" panose="02010609060101010101" pitchFamily="49" charset="-122"/>
              <a:ea typeface="楷体" panose="02010609060101010101" pitchFamily="49" charset="-122"/>
            </a:endParaRPr>
          </a:p>
          <a:p>
            <a:pPr>
              <a:lnSpc>
                <a:spcPct val="150000"/>
              </a:lnSpc>
            </a:pPr>
            <a:r>
              <a:rPr lang="en-US" altLang="zh-CN" sz="1200" b="1" dirty="0">
                <a:latin typeface="楷体" panose="02010609060101010101" pitchFamily="49" charset="-122"/>
                <a:ea typeface="楷体" panose="02010609060101010101" pitchFamily="49" charset="-122"/>
              </a:rPr>
              <a:t>    </a:t>
            </a:r>
            <a:r>
              <a:rPr lang="zh-CN" altLang="zh-CN" sz="1200" b="1" dirty="0">
                <a:latin typeface="楷体" panose="02010609060101010101" pitchFamily="49" charset="-122"/>
                <a:ea typeface="楷体" panose="02010609060101010101" pitchFamily="49" charset="-122"/>
              </a:rPr>
              <a:t>公路</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村村通</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接近完成；</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精准扶贫</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开始推动。</a:t>
            </a:r>
            <a:endParaRPr lang="zh-CN" altLang="zh-CN" sz="1200" b="1" dirty="0">
              <a:latin typeface="楷体" panose="02010609060101010101" pitchFamily="49" charset="-122"/>
              <a:ea typeface="楷体" panose="02010609060101010101" pitchFamily="49" charset="-122"/>
            </a:endParaRPr>
          </a:p>
          <a:p>
            <a:pPr>
              <a:lnSpc>
                <a:spcPct val="150000"/>
              </a:lnSpc>
            </a:pPr>
            <a:r>
              <a:rPr lang="en-US" altLang="zh-CN" sz="1200" b="1" dirty="0">
                <a:latin typeface="楷体" panose="02010609060101010101" pitchFamily="49" charset="-122"/>
                <a:ea typeface="楷体" panose="02010609060101010101" pitchFamily="49" charset="-122"/>
              </a:rPr>
              <a:t>    2017</a:t>
            </a:r>
            <a:r>
              <a:rPr lang="zh-CN" altLang="zh-CN" sz="1200" b="1" dirty="0">
                <a:latin typeface="楷体" panose="02010609060101010101" pitchFamily="49" charset="-122"/>
                <a:ea typeface="楷体" panose="02010609060101010101" pitchFamily="49" charset="-122"/>
              </a:rPr>
              <a:t>年　网民规模达</a:t>
            </a:r>
            <a:r>
              <a:rPr lang="en-US" altLang="zh-CN" sz="1200" b="1" dirty="0">
                <a:latin typeface="楷体" panose="02010609060101010101" pitchFamily="49" charset="-122"/>
                <a:ea typeface="楷体" panose="02010609060101010101" pitchFamily="49" charset="-122"/>
              </a:rPr>
              <a:t>7.72</a:t>
            </a:r>
            <a:r>
              <a:rPr lang="zh-CN" altLang="zh-CN" sz="1200" b="1" dirty="0">
                <a:latin typeface="楷体" panose="02010609060101010101" pitchFamily="49" charset="-122"/>
                <a:ea typeface="楷体" panose="02010609060101010101" pitchFamily="49" charset="-122"/>
              </a:rPr>
              <a:t>亿，互联网普及率超全球平均水平。</a:t>
            </a:r>
            <a:endParaRPr lang="zh-CN" altLang="zh-CN" sz="1200" b="1" dirty="0">
              <a:latin typeface="楷体" panose="02010609060101010101" pitchFamily="49" charset="-122"/>
              <a:ea typeface="楷体" panose="02010609060101010101" pitchFamily="49" charset="-122"/>
            </a:endParaRPr>
          </a:p>
          <a:p>
            <a:pPr>
              <a:lnSpc>
                <a:spcPct val="150000"/>
              </a:lnSpc>
            </a:pPr>
            <a:r>
              <a:rPr lang="en-US" altLang="zh-CN" sz="1200" b="1" dirty="0">
                <a:latin typeface="楷体" panose="02010609060101010101" pitchFamily="49" charset="-122"/>
                <a:ea typeface="楷体" panose="02010609060101010101" pitchFamily="49" charset="-122"/>
              </a:rPr>
              <a:t>    2018</a:t>
            </a:r>
            <a:r>
              <a:rPr lang="zh-CN" altLang="zh-CN" sz="1200" b="1" dirty="0">
                <a:latin typeface="楷体" panose="02010609060101010101" pitchFamily="49" charset="-122"/>
                <a:ea typeface="楷体" panose="02010609060101010101" pitchFamily="49" charset="-122"/>
              </a:rPr>
              <a:t>年　</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世纪宝宝</a:t>
            </a:r>
            <a:r>
              <a:rPr lang="en-US" altLang="zh-CN" sz="1200" b="1" dirty="0">
                <a:latin typeface="楷体" panose="02010609060101010101" pitchFamily="49" charset="-122"/>
                <a:ea typeface="楷体" panose="02010609060101010101" pitchFamily="49" charset="-122"/>
              </a:rPr>
              <a:t>”</a:t>
            </a:r>
            <a:r>
              <a:rPr lang="zh-CN" altLang="zh-CN" sz="1200" b="1" dirty="0">
                <a:latin typeface="楷体" panose="02010609060101010101" pitchFamily="49" charset="-122"/>
                <a:ea typeface="楷体" panose="02010609060101010101" pitchFamily="49" charset="-122"/>
              </a:rPr>
              <a:t>一代长大成人。</a:t>
            </a:r>
            <a:endParaRPr lang="zh-CN" altLang="zh-CN" sz="1200" b="1" dirty="0">
              <a:latin typeface="楷体" panose="02010609060101010101" pitchFamily="49" charset="-122"/>
              <a:ea typeface="楷体" panose="02010609060101010101" pitchFamily="49" charset="-122"/>
            </a:endParaRPr>
          </a:p>
          <a:p>
            <a:pPr>
              <a:lnSpc>
                <a:spcPct val="150000"/>
              </a:lnSpc>
            </a:pPr>
            <a:r>
              <a:rPr lang="en-US" altLang="zh-CN" sz="1200" b="1" dirty="0">
                <a:latin typeface="楷体" panose="02010609060101010101" pitchFamily="49" charset="-122"/>
                <a:ea typeface="楷体" panose="02010609060101010101" pitchFamily="49" charset="-122"/>
              </a:rPr>
              <a:t>    </a:t>
            </a:r>
            <a:r>
              <a:rPr lang="zh-CN" altLang="zh-CN" sz="1200" b="1" dirty="0">
                <a:latin typeface="楷体" panose="02010609060101010101" pitchFamily="49" charset="-122"/>
                <a:ea typeface="楷体" panose="02010609060101010101" pitchFamily="49" charset="-122"/>
              </a:rPr>
              <a:t>…………</a:t>
            </a:r>
            <a:endParaRPr lang="zh-CN" altLang="zh-CN" sz="1200" b="1" dirty="0">
              <a:latin typeface="楷体" panose="02010609060101010101" pitchFamily="49" charset="-122"/>
              <a:ea typeface="楷体" panose="02010609060101010101" pitchFamily="49" charset="-122"/>
            </a:endParaRPr>
          </a:p>
          <a:p>
            <a:pPr>
              <a:lnSpc>
                <a:spcPct val="150000"/>
              </a:lnSpc>
            </a:pPr>
            <a:r>
              <a:rPr lang="en-US" altLang="zh-CN" sz="1200" b="1" dirty="0">
                <a:latin typeface="楷体" panose="02010609060101010101" pitchFamily="49" charset="-122"/>
                <a:ea typeface="楷体" panose="02010609060101010101" pitchFamily="49" charset="-122"/>
              </a:rPr>
              <a:t>    2020</a:t>
            </a:r>
            <a:r>
              <a:rPr lang="zh-CN" altLang="zh-CN" sz="1200" b="1" dirty="0">
                <a:latin typeface="楷体" panose="02010609060101010101" pitchFamily="49" charset="-122"/>
                <a:ea typeface="楷体" panose="02010609060101010101" pitchFamily="49" charset="-122"/>
              </a:rPr>
              <a:t>年　全面建成小康社会。</a:t>
            </a:r>
            <a:endParaRPr lang="zh-CN" altLang="zh-CN" sz="1200" b="1" dirty="0">
              <a:latin typeface="楷体" panose="02010609060101010101" pitchFamily="49" charset="-122"/>
              <a:ea typeface="楷体" panose="02010609060101010101" pitchFamily="49" charset="-122"/>
            </a:endParaRPr>
          </a:p>
          <a:p>
            <a:pPr>
              <a:lnSpc>
                <a:spcPct val="150000"/>
              </a:lnSpc>
            </a:pPr>
            <a:r>
              <a:rPr lang="en-US" altLang="zh-CN" sz="1200" b="1" dirty="0">
                <a:latin typeface="楷体" panose="02010609060101010101" pitchFamily="49" charset="-122"/>
                <a:ea typeface="楷体" panose="02010609060101010101" pitchFamily="49" charset="-122"/>
              </a:rPr>
              <a:t>    2035</a:t>
            </a:r>
            <a:r>
              <a:rPr lang="zh-CN" altLang="zh-CN" sz="1200" b="1" dirty="0">
                <a:latin typeface="楷体" panose="02010609060101010101" pitchFamily="49" charset="-122"/>
                <a:ea typeface="楷体" panose="02010609060101010101" pitchFamily="49" charset="-122"/>
              </a:rPr>
              <a:t>年　基本实现社会主义现代化。</a:t>
            </a:r>
            <a:endParaRPr lang="zh-CN" altLang="zh-CN" sz="1200" b="1" dirty="0">
              <a:latin typeface="楷体" panose="02010609060101010101" pitchFamily="49" charset="-122"/>
              <a:ea typeface="楷体" panose="02010609060101010101" pitchFamily="49" charset="-122"/>
            </a:endParaRPr>
          </a:p>
          <a:p>
            <a:pPr>
              <a:lnSpc>
                <a:spcPct val="150000"/>
              </a:lnSpc>
            </a:pPr>
            <a:r>
              <a:rPr lang="en-US" altLang="zh-CN" sz="1200" b="1" dirty="0">
                <a:latin typeface="Calibri" panose="020F0502020204030204" pitchFamily="34" charset="0"/>
                <a:ea typeface="微软雅黑" panose="020B0503020204020204" pitchFamily="34" charset="-122"/>
              </a:rPr>
              <a:t>         </a:t>
            </a:r>
            <a:r>
              <a:rPr lang="zh-CN" altLang="zh-CN" sz="1200" b="1" dirty="0">
                <a:latin typeface="Calibri" panose="020F0502020204030204" pitchFamily="34" charset="0"/>
                <a:ea typeface="微软雅黑" panose="020B0503020204020204" pitchFamily="34" charset="-122"/>
              </a:rPr>
              <a:t>一代人有一代人的际遇和机缘、使命和挑战。你们与新世纪的中国一路同行、成长，和中国的新时代一起追梦、圆梦。以上材料触发了你怎样的联想和思考？请据此写一篇文章，想象它装进</a:t>
            </a:r>
            <a:r>
              <a:rPr lang="en-US" altLang="zh-CN" sz="1200" b="1" dirty="0">
                <a:latin typeface="Calibri" panose="020F0502020204030204" pitchFamily="34" charset="0"/>
                <a:ea typeface="微软雅黑" panose="020B0503020204020204" pitchFamily="34" charset="-122"/>
              </a:rPr>
              <a:t>“</a:t>
            </a:r>
            <a:r>
              <a:rPr lang="zh-CN" altLang="zh-CN" sz="1200" b="1" dirty="0">
                <a:latin typeface="Calibri" panose="020F0502020204030204" pitchFamily="34" charset="0"/>
                <a:ea typeface="微软雅黑" panose="020B0503020204020204" pitchFamily="34" charset="-122"/>
              </a:rPr>
              <a:t>时光瓶</a:t>
            </a:r>
            <a:r>
              <a:rPr lang="en-US" altLang="zh-CN" sz="1200" b="1" dirty="0">
                <a:latin typeface="Calibri" panose="020F0502020204030204" pitchFamily="34" charset="0"/>
                <a:ea typeface="微软雅黑" panose="020B0503020204020204" pitchFamily="34" charset="-122"/>
              </a:rPr>
              <a:t>”</a:t>
            </a:r>
            <a:r>
              <a:rPr lang="zh-CN" altLang="zh-CN" sz="1200" b="1" dirty="0">
                <a:latin typeface="Calibri" panose="020F0502020204030204" pitchFamily="34" charset="0"/>
                <a:ea typeface="微软雅黑" panose="020B0503020204020204" pitchFamily="34" charset="-122"/>
              </a:rPr>
              <a:t>留待</a:t>
            </a:r>
            <a:r>
              <a:rPr lang="en-US" altLang="zh-CN" sz="1200" b="1" dirty="0">
                <a:latin typeface="Calibri" panose="020F0502020204030204" pitchFamily="34" charset="0"/>
                <a:ea typeface="微软雅黑" panose="020B0503020204020204" pitchFamily="34" charset="-122"/>
              </a:rPr>
              <a:t>2035</a:t>
            </a:r>
            <a:r>
              <a:rPr lang="zh-CN" altLang="zh-CN" sz="1200" b="1" dirty="0">
                <a:latin typeface="Calibri" panose="020F0502020204030204" pitchFamily="34" charset="0"/>
                <a:ea typeface="微软雅黑" panose="020B0503020204020204" pitchFamily="34" charset="-122"/>
              </a:rPr>
              <a:t>年开启，给那时</a:t>
            </a:r>
            <a:r>
              <a:rPr lang="en-US" altLang="zh-CN" sz="1200" b="1" dirty="0">
                <a:latin typeface="Calibri" panose="020F0502020204030204" pitchFamily="34" charset="0"/>
                <a:ea typeface="微软雅黑" panose="020B0503020204020204" pitchFamily="34" charset="-122"/>
              </a:rPr>
              <a:t>18</a:t>
            </a:r>
            <a:r>
              <a:rPr lang="zh-CN" altLang="zh-CN" sz="1200" b="1" dirty="0">
                <a:latin typeface="Calibri" panose="020F0502020204030204" pitchFamily="34" charset="0"/>
                <a:ea typeface="微软雅黑" panose="020B0503020204020204" pitchFamily="34" charset="-122"/>
              </a:rPr>
              <a:t>岁的一代人阅读。</a:t>
            </a:r>
            <a:endParaRPr lang="zh-CN" altLang="zh-CN" sz="1200" b="1" dirty="0">
              <a:latin typeface="Calibri" panose="020F0502020204030204" pitchFamily="34" charset="0"/>
              <a:ea typeface="微软雅黑" panose="020B0503020204020204" pitchFamily="34" charset="-122"/>
            </a:endParaRPr>
          </a:p>
          <a:p>
            <a:pPr>
              <a:lnSpc>
                <a:spcPct val="150000"/>
              </a:lnSpc>
            </a:pPr>
            <a:r>
              <a:rPr lang="en-US" altLang="zh-CN" sz="1200" b="1" dirty="0">
                <a:latin typeface="Calibri" panose="020F0502020204030204" pitchFamily="34" charset="0"/>
                <a:ea typeface="微软雅黑" panose="020B0503020204020204" pitchFamily="34" charset="-122"/>
              </a:rPr>
              <a:t>        </a:t>
            </a:r>
            <a:r>
              <a:rPr lang="zh-CN" altLang="zh-CN" sz="1200" b="1" dirty="0">
                <a:latin typeface="Calibri" panose="020F0502020204030204" pitchFamily="34" charset="0"/>
                <a:ea typeface="微软雅黑" panose="020B0503020204020204" pitchFamily="34" charset="-122"/>
              </a:rPr>
              <a:t>要求：选好角度，确定立意，明确文体，自拟标题，不要套作，不得抄袭，不得泄露个人信息；不少于</a:t>
            </a:r>
            <a:r>
              <a:rPr lang="en-US" altLang="zh-CN" sz="1200" b="1" dirty="0">
                <a:latin typeface="Calibri" panose="020F0502020204030204" pitchFamily="34" charset="0"/>
                <a:ea typeface="微软雅黑" panose="020B0503020204020204" pitchFamily="34" charset="-122"/>
              </a:rPr>
              <a:t>800</a:t>
            </a:r>
            <a:r>
              <a:rPr lang="zh-CN" altLang="zh-CN" sz="1200" b="1" dirty="0">
                <a:latin typeface="Calibri" panose="020F0502020204030204" pitchFamily="34" charset="0"/>
                <a:ea typeface="微软雅黑" panose="020B0503020204020204" pitchFamily="34" charset="-122"/>
              </a:rPr>
              <a:t>字。</a:t>
            </a:r>
            <a:endParaRPr lang="en-US" altLang="zh-CN" sz="1200" b="1" dirty="0">
              <a:latin typeface="Calibri" panose="020F0502020204030204" pitchFamily="34" charset="0"/>
              <a:ea typeface="微软雅黑" panose="020B0503020204020204" pitchFamily="34" charset="-122"/>
            </a:endParaRPr>
          </a:p>
          <a:p>
            <a:pPr>
              <a:lnSpc>
                <a:spcPct val="200000"/>
              </a:lnSpc>
              <a:spcBef>
                <a:spcPts val="600"/>
              </a:spcBef>
            </a:pPr>
            <a:r>
              <a:rPr lang="zh-CN" altLang="en-US" sz="1200" b="1" dirty="0">
                <a:solidFill>
                  <a:srgbClr val="FF0000"/>
                </a:solidFill>
                <a:latin typeface="仿宋" panose="02010609060101010101" pitchFamily="49" charset="-122"/>
                <a:ea typeface="仿宋" panose="02010609060101010101" pitchFamily="49" charset="-122"/>
              </a:rPr>
              <a:t>   审任务，明要求：</a:t>
            </a:r>
            <a:r>
              <a:rPr lang="en-US" altLang="zh-CN" sz="1200" b="1" dirty="0">
                <a:solidFill>
                  <a:srgbClr val="FF0000"/>
                </a:solidFill>
                <a:latin typeface="仿宋" panose="02010609060101010101" pitchFamily="49" charset="-122"/>
                <a:ea typeface="仿宋" panose="02010609060101010101" pitchFamily="49" charset="-122"/>
              </a:rPr>
              <a:t>1.</a:t>
            </a:r>
            <a:r>
              <a:rPr lang="zh-CN" altLang="en-US" sz="1200" b="1" dirty="0">
                <a:solidFill>
                  <a:srgbClr val="FF0000"/>
                </a:solidFill>
                <a:latin typeface="仿宋" panose="02010609060101010101" pitchFamily="49" charset="-122"/>
                <a:ea typeface="仿宋" panose="02010609060101010101" pitchFamily="49" charset="-122"/>
              </a:rPr>
              <a:t>对象指令  </a:t>
            </a:r>
            <a:r>
              <a:rPr lang="en-US" altLang="zh-CN" sz="1200" b="1" dirty="0">
                <a:solidFill>
                  <a:srgbClr val="FF0000"/>
                </a:solidFill>
                <a:latin typeface="仿宋" panose="02010609060101010101" pitchFamily="49" charset="-122"/>
                <a:ea typeface="仿宋" panose="02010609060101010101" pitchFamily="49" charset="-122"/>
              </a:rPr>
              <a:t>2.</a:t>
            </a:r>
            <a:r>
              <a:rPr lang="zh-CN" altLang="en-US" sz="1200" b="1" dirty="0">
                <a:solidFill>
                  <a:srgbClr val="FF0000"/>
                </a:solidFill>
                <a:latin typeface="仿宋" panose="02010609060101010101" pitchFamily="49" charset="-122"/>
                <a:ea typeface="仿宋" panose="02010609060101010101" pitchFamily="49" charset="-122"/>
              </a:rPr>
              <a:t>内容指令  </a:t>
            </a:r>
            <a:r>
              <a:rPr lang="en-US" altLang="zh-CN" sz="1200" b="1" dirty="0">
                <a:solidFill>
                  <a:srgbClr val="FF0000"/>
                </a:solidFill>
                <a:latin typeface="仿宋" panose="02010609060101010101" pitchFamily="49" charset="-122"/>
                <a:ea typeface="仿宋" panose="02010609060101010101" pitchFamily="49" charset="-122"/>
              </a:rPr>
              <a:t>3.</a:t>
            </a:r>
            <a:r>
              <a:rPr lang="zh-CN" altLang="en-US" sz="1200" b="1" dirty="0">
                <a:solidFill>
                  <a:srgbClr val="FF0000"/>
                </a:solidFill>
                <a:latin typeface="仿宋" panose="02010609060101010101" pitchFamily="49" charset="-122"/>
                <a:ea typeface="仿宋" panose="02010609060101010101" pitchFamily="49" charset="-122"/>
              </a:rPr>
              <a:t>思维指令  </a:t>
            </a:r>
            <a:r>
              <a:rPr lang="en-US" altLang="zh-CN" sz="1200" b="1" dirty="0">
                <a:solidFill>
                  <a:srgbClr val="FF0000"/>
                </a:solidFill>
                <a:latin typeface="仿宋" panose="02010609060101010101" pitchFamily="49" charset="-122"/>
                <a:ea typeface="仿宋" panose="02010609060101010101" pitchFamily="49" charset="-122"/>
              </a:rPr>
              <a:t>4.</a:t>
            </a:r>
            <a:r>
              <a:rPr lang="zh-CN" altLang="en-US" sz="1200" b="1" dirty="0">
                <a:solidFill>
                  <a:srgbClr val="FF0000"/>
                </a:solidFill>
                <a:latin typeface="仿宋" panose="02010609060101010101" pitchFamily="49" charset="-122"/>
                <a:ea typeface="仿宋" panose="02010609060101010101" pitchFamily="49" charset="-122"/>
              </a:rPr>
              <a:t>体式指令</a:t>
            </a:r>
            <a:endParaRPr lang="en-US" altLang="zh-CN" sz="1200" b="1" dirty="0">
              <a:solidFill>
                <a:srgbClr val="FF0000"/>
              </a:solidFill>
              <a:latin typeface="仿宋" panose="02010609060101010101" pitchFamily="49" charset="-122"/>
              <a:ea typeface="仿宋" panose="02010609060101010101" pitchFamily="49" charset="-122"/>
            </a:endParaRPr>
          </a:p>
          <a:p>
            <a:pPr>
              <a:lnSpc>
                <a:spcPct val="200000"/>
              </a:lnSpc>
            </a:pPr>
            <a:r>
              <a:rPr lang="zh-CN" altLang="en-US" sz="1200" b="1" dirty="0">
                <a:solidFill>
                  <a:srgbClr val="FF0000"/>
                </a:solidFill>
                <a:latin typeface="仿宋" panose="02010609060101010101" pitchFamily="49" charset="-122"/>
                <a:ea typeface="仿宋" panose="02010609060101010101" pitchFamily="49" charset="-122"/>
              </a:rPr>
              <a:t>   审材料，理观点：五个层次</a:t>
            </a:r>
            <a:r>
              <a:rPr lang="en-US" altLang="zh-CN" sz="1200" b="1" dirty="0">
                <a:latin typeface="楷体" panose="02010609060101010101" pitchFamily="49" charset="-122"/>
                <a:ea typeface="楷体" panose="02010609060101010101" pitchFamily="49" charset="-122"/>
              </a:rPr>
              <a:t>  </a:t>
            </a:r>
            <a:endParaRPr lang="en-US" altLang="zh-CN" sz="1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custDataLst>
              <p:tags r:id="rId1"/>
            </p:custDataLst>
          </p:nvPr>
        </p:nvGraphicFramePr>
        <p:xfrm>
          <a:off x="210820" y="77470"/>
          <a:ext cx="8850630" cy="4827270"/>
        </p:xfrm>
        <a:graphic>
          <a:graphicData uri="http://schemas.openxmlformats.org/drawingml/2006/table">
            <a:tbl>
              <a:tblPr firstRow="1" bandRow="1">
                <a:tableStyleId>{5C22544A-7EE6-4342-B048-85BDC9FD1C3A}</a:tableStyleId>
              </a:tblPr>
              <a:tblGrid>
                <a:gridCol w="6579870"/>
                <a:gridCol w="2270760"/>
              </a:tblGrid>
              <a:tr h="332105">
                <a:tc gridSpan="2">
                  <a:txBody>
                    <a:bodyPr/>
                    <a:lstStyle/>
                    <a:p>
                      <a:pPr marL="0" marR="0" indent="0" algn="l" defTabSz="685800" rtl="0" eaLnBrk="1" fontAlgn="auto" latinLnBrk="0" hangingPunct="1">
                        <a:lnSpc>
                          <a:spcPct val="100000"/>
                        </a:lnSpc>
                        <a:spcBef>
                          <a:spcPts val="0"/>
                        </a:spcBef>
                        <a:spcAft>
                          <a:spcPts val="0"/>
                        </a:spcAft>
                        <a:buClrTx/>
                        <a:buSzTx/>
                        <a:buFontTx/>
                        <a:buNone/>
                        <a:defRPr/>
                      </a:pPr>
                      <a:r>
                        <a:rPr lang="en-US" altLang="zh-CN" sz="1000" dirty="0">
                          <a:latin typeface="Calibri" panose="020F0502020204030204" pitchFamily="34" charset="0"/>
                          <a:ea typeface="微软雅黑" panose="020B0503020204020204" pitchFamily="34" charset="-122"/>
                        </a:rPr>
                        <a:t>2018</a:t>
                      </a:r>
                      <a:r>
                        <a:rPr lang="en-US" altLang="zh-CN" sz="1000" dirty="0">
                          <a:latin typeface="微软雅黑" panose="020B0503020204020204" pitchFamily="34" charset="-122"/>
                          <a:ea typeface="微软雅黑" panose="020B0503020204020204" pitchFamily="34" charset="-122"/>
                        </a:rPr>
                        <a:t>·</a:t>
                      </a:r>
                      <a:r>
                        <a:rPr lang="zh-CN" altLang="zh-CN" sz="1000" dirty="0">
                          <a:latin typeface="Calibri" panose="020F0502020204030204" pitchFamily="34" charset="0"/>
                          <a:ea typeface="微软雅黑" panose="020B0503020204020204" pitchFamily="34" charset="-122"/>
                        </a:rPr>
                        <a:t>全国新课标卷</a:t>
                      </a:r>
                      <a:r>
                        <a:rPr lang="en-US" altLang="zh-CN" sz="1000" dirty="0">
                          <a:latin typeface="Calibri" panose="020F0502020204030204" pitchFamily="34" charset="0"/>
                          <a:ea typeface="微软雅黑" panose="020B0503020204020204" pitchFamily="34" charset="-122"/>
                        </a:rPr>
                        <a:t>Ⅰ</a:t>
                      </a:r>
                      <a:r>
                        <a:rPr lang="zh-CN" altLang="en-US" sz="1000" b="1" kern="1200" dirty="0">
                          <a:solidFill>
                            <a:schemeClr val="lt1"/>
                          </a:solidFill>
                          <a:latin typeface="微软雅黑" panose="020B0503020204020204" pitchFamily="34" charset="-122"/>
                          <a:ea typeface="微软雅黑" panose="020B0503020204020204" pitchFamily="34" charset="-122"/>
                          <a:cs typeface="+mn-cs"/>
                        </a:rPr>
                        <a:t>作文</a:t>
                      </a:r>
                      <a:r>
                        <a:rPr lang="zh-CN" altLang="zh-CN" sz="1000" b="1" kern="1200" dirty="0">
                          <a:solidFill>
                            <a:schemeClr val="lt1"/>
                          </a:solidFill>
                          <a:latin typeface="微软雅黑" panose="020B0503020204020204" pitchFamily="34" charset="-122"/>
                          <a:ea typeface="微软雅黑" panose="020B0503020204020204" pitchFamily="34" charset="-122"/>
                          <a:cs typeface="+mn-cs"/>
                        </a:rPr>
                        <a:t>范文</a:t>
                      </a:r>
                      <a:endParaRPr lang="zh-CN" altLang="en-US" sz="1000" b="1" kern="1200" dirty="0">
                        <a:solidFill>
                          <a:schemeClr val="lt1"/>
                        </a:solidFill>
                        <a:latin typeface="微软雅黑" panose="020B0503020204020204" pitchFamily="34" charset="-122"/>
                        <a:ea typeface="微软雅黑" panose="020B0503020204020204" pitchFamily="34" charset="-122"/>
                        <a:cs typeface="+mn-cs"/>
                      </a:endParaRPr>
                    </a:p>
                  </a:txBody>
                  <a:tcPr anchor="ctr"/>
                </a:tc>
                <a:tc hMerge="1">
                  <a:tcPr/>
                </a:tc>
              </a:tr>
              <a:tr h="4495165">
                <a:tc>
                  <a:txBody>
                    <a:bodyPr/>
                    <a:lstStyle/>
                    <a:p>
                      <a:pPr algn="ctr">
                        <a:lnSpc>
                          <a:spcPct val="120000"/>
                        </a:lnSpc>
                      </a:pPr>
                      <a:r>
                        <a:rPr lang="zh-CN" altLang="zh-CN" sz="850" b="1" kern="100" dirty="0">
                          <a:solidFill>
                            <a:schemeClr val="dk1"/>
                          </a:solidFill>
                          <a:effectLst/>
                          <a:latin typeface="微软雅黑" panose="020B0503020204020204" pitchFamily="34" charset="-122"/>
                          <a:ea typeface="微软雅黑" panose="020B0503020204020204" pitchFamily="34" charset="-122"/>
                          <a:cs typeface="+mn-cs"/>
                        </a:rPr>
                        <a:t>在大时代的浪潮中奔涌向前</a:t>
                      </a:r>
                      <a:endParaRPr lang="zh-CN" altLang="zh-CN" sz="850" b="1" kern="100" dirty="0">
                        <a:solidFill>
                          <a:schemeClr val="dk1"/>
                        </a:solidFill>
                        <a:effectLst/>
                        <a:latin typeface="微软雅黑" panose="020B0503020204020204" pitchFamily="34" charset="-122"/>
                        <a:ea typeface="微软雅黑" panose="020B0503020204020204" pitchFamily="34" charset="-122"/>
                        <a:cs typeface="+mn-cs"/>
                      </a:endParaRPr>
                    </a:p>
                    <a:p>
                      <a:pPr algn="ctr">
                        <a:lnSpc>
                          <a:spcPct val="120000"/>
                        </a:lnSpc>
                      </a:pPr>
                      <a:r>
                        <a:rPr lang="zh-CN" altLang="zh-CN" sz="850" b="1" kern="100" dirty="0">
                          <a:solidFill>
                            <a:schemeClr val="dk1"/>
                          </a:solidFill>
                          <a:effectLst/>
                          <a:latin typeface="微软雅黑" panose="020B0503020204020204" pitchFamily="34" charset="-122"/>
                          <a:ea typeface="微软雅黑" panose="020B0503020204020204" pitchFamily="34" charset="-122"/>
                          <a:cs typeface="+mn-cs"/>
                        </a:rPr>
                        <a:t>——致</a:t>
                      </a:r>
                      <a:r>
                        <a:rPr lang="en-US" altLang="zh-CN" sz="850" b="1" kern="100" dirty="0">
                          <a:solidFill>
                            <a:schemeClr val="dk1"/>
                          </a:solidFill>
                          <a:effectLst/>
                          <a:latin typeface="微软雅黑" panose="020B0503020204020204" pitchFamily="34" charset="-122"/>
                          <a:ea typeface="微软雅黑" panose="020B0503020204020204" pitchFamily="34" charset="-122"/>
                          <a:cs typeface="+mn-cs"/>
                        </a:rPr>
                        <a:t>18</a:t>
                      </a:r>
                      <a:r>
                        <a:rPr lang="zh-CN" altLang="zh-CN" sz="850" b="1" kern="100" dirty="0">
                          <a:solidFill>
                            <a:schemeClr val="dk1"/>
                          </a:solidFill>
                          <a:effectLst/>
                          <a:latin typeface="微软雅黑" panose="020B0503020204020204" pitchFamily="34" charset="-122"/>
                          <a:ea typeface="微软雅黑" panose="020B0503020204020204" pitchFamily="34" charset="-122"/>
                          <a:cs typeface="+mn-cs"/>
                        </a:rPr>
                        <a:t>岁的你</a:t>
                      </a:r>
                      <a:endParaRPr lang="zh-CN" altLang="zh-CN" sz="850" b="1" kern="100" dirty="0">
                        <a:solidFill>
                          <a:schemeClr val="dk1"/>
                        </a:solidFill>
                        <a:effectLst/>
                        <a:latin typeface="微软雅黑" panose="020B0503020204020204" pitchFamily="34" charset="-122"/>
                        <a:ea typeface="微软雅黑" panose="020B0503020204020204" pitchFamily="34" charset="-122"/>
                        <a:cs typeface="+mn-cs"/>
                      </a:endParaRPr>
                    </a:p>
                    <a:p>
                      <a:pPr>
                        <a:lnSpc>
                          <a:spcPct val="120000"/>
                        </a:lnSpc>
                      </a:pPr>
                      <a:r>
                        <a:rPr lang="zh-CN" altLang="zh-CN" sz="850" b="1" kern="100" dirty="0">
                          <a:solidFill>
                            <a:schemeClr val="dk1"/>
                          </a:solidFill>
                          <a:effectLst/>
                          <a:latin typeface="+mn-ea"/>
                          <a:ea typeface="+mn-ea"/>
                          <a:cs typeface="+mn-cs"/>
                        </a:rPr>
                        <a:t>亲爱的朋友：</a:t>
                      </a:r>
                      <a:endParaRPr lang="zh-CN" altLang="zh-CN" sz="850" b="1" kern="100" dirty="0">
                        <a:solidFill>
                          <a:schemeClr val="dk1"/>
                        </a:solidFill>
                        <a:effectLst/>
                        <a:latin typeface="+mn-ea"/>
                        <a:ea typeface="+mn-ea"/>
                        <a:cs typeface="+mn-cs"/>
                      </a:endParaRPr>
                    </a:p>
                    <a:p>
                      <a:pPr>
                        <a:lnSpc>
                          <a:spcPct val="120000"/>
                        </a:lnSpc>
                      </a:pPr>
                      <a:r>
                        <a:rPr lang="en-US" altLang="zh-CN" sz="850" b="1" kern="1200" dirty="0">
                          <a:solidFill>
                            <a:schemeClr val="dk1"/>
                          </a:solidFill>
                          <a:effectLst/>
                          <a:latin typeface="+mn-ea"/>
                          <a:ea typeface="+mn-ea"/>
                          <a:cs typeface="+mn-cs"/>
                        </a:rPr>
                        <a:t>    </a:t>
                      </a:r>
                      <a:r>
                        <a:rPr lang="zh-CN" altLang="zh-CN" sz="850" b="1" kern="1200" dirty="0">
                          <a:solidFill>
                            <a:schemeClr val="dk1"/>
                          </a:solidFill>
                          <a:effectLst/>
                          <a:latin typeface="+mn-ea"/>
                          <a:ea typeface="+mn-ea"/>
                          <a:cs typeface="+mn-cs"/>
                        </a:rPr>
                        <a:t>①</a:t>
                      </a:r>
                      <a:r>
                        <a:rPr lang="zh-CN" altLang="zh-CN" sz="850" b="1" kern="100" dirty="0">
                          <a:solidFill>
                            <a:schemeClr val="dk1"/>
                          </a:solidFill>
                          <a:effectLst/>
                          <a:latin typeface="+mn-ea"/>
                          <a:ea typeface="+mn-ea"/>
                          <a:cs typeface="+mn-cs"/>
                        </a:rPr>
                        <a:t>你好！我站在</a:t>
                      </a:r>
                      <a:r>
                        <a:rPr lang="en-US" altLang="zh-CN" sz="850" b="1" kern="100" dirty="0">
                          <a:solidFill>
                            <a:schemeClr val="dk1"/>
                          </a:solidFill>
                          <a:effectLst/>
                          <a:latin typeface="+mn-ea"/>
                          <a:ea typeface="+mn-ea"/>
                          <a:cs typeface="+mn-cs"/>
                        </a:rPr>
                        <a:t>2018</a:t>
                      </a:r>
                      <a:r>
                        <a:rPr lang="zh-CN" altLang="zh-CN" sz="850" b="1" kern="100" dirty="0">
                          <a:solidFill>
                            <a:schemeClr val="dk1"/>
                          </a:solidFill>
                          <a:effectLst/>
                          <a:latin typeface="+mn-ea"/>
                          <a:ea typeface="+mn-ea"/>
                          <a:cs typeface="+mn-cs"/>
                        </a:rPr>
                        <a:t>时间点上给</a:t>
                      </a:r>
                      <a:r>
                        <a:rPr lang="en-US" altLang="zh-CN" sz="850" b="1" kern="100" dirty="0">
                          <a:solidFill>
                            <a:schemeClr val="dk1"/>
                          </a:solidFill>
                          <a:effectLst/>
                          <a:latin typeface="+mn-ea"/>
                          <a:ea typeface="+mn-ea"/>
                          <a:cs typeface="+mn-cs"/>
                        </a:rPr>
                        <a:t>2035</a:t>
                      </a:r>
                      <a:r>
                        <a:rPr lang="zh-CN" altLang="zh-CN" sz="850" b="1" kern="100" dirty="0">
                          <a:solidFill>
                            <a:schemeClr val="dk1"/>
                          </a:solidFill>
                          <a:effectLst/>
                          <a:latin typeface="+mn-ea"/>
                          <a:ea typeface="+mn-ea"/>
                          <a:cs typeface="+mn-cs"/>
                        </a:rPr>
                        <a:t>年的你写信，这时你</a:t>
                      </a:r>
                      <a:r>
                        <a:rPr lang="en-US" altLang="zh-CN" sz="850" b="1" kern="100" dirty="0">
                          <a:solidFill>
                            <a:schemeClr val="dk1"/>
                          </a:solidFill>
                          <a:effectLst/>
                          <a:latin typeface="+mn-ea"/>
                          <a:ea typeface="+mn-ea"/>
                          <a:cs typeface="+mn-cs"/>
                        </a:rPr>
                        <a:t>18</a:t>
                      </a:r>
                      <a:r>
                        <a:rPr lang="zh-CN" altLang="zh-CN" sz="850" b="1" kern="100" dirty="0">
                          <a:solidFill>
                            <a:schemeClr val="dk1"/>
                          </a:solidFill>
                          <a:effectLst/>
                          <a:latin typeface="+mn-ea"/>
                          <a:ea typeface="+mn-ea"/>
                          <a:cs typeface="+mn-cs"/>
                        </a:rPr>
                        <a:t>岁了，正值青春年华，也正站在人生的转折点上。</a:t>
                      </a:r>
                      <a:endParaRPr lang="zh-CN" altLang="zh-CN" sz="850" b="1" kern="100" dirty="0">
                        <a:solidFill>
                          <a:schemeClr val="dk1"/>
                        </a:solidFill>
                        <a:effectLst/>
                        <a:latin typeface="+mn-ea"/>
                        <a:ea typeface="+mn-ea"/>
                        <a:cs typeface="+mn-cs"/>
                      </a:endParaRPr>
                    </a:p>
                    <a:p>
                      <a:pPr>
                        <a:lnSpc>
                          <a:spcPct val="120000"/>
                        </a:lnSpc>
                      </a:pPr>
                      <a:r>
                        <a:rPr lang="en-US" altLang="zh-CN" sz="850" b="1" kern="100" dirty="0">
                          <a:solidFill>
                            <a:schemeClr val="dk1"/>
                          </a:solidFill>
                          <a:effectLst/>
                          <a:latin typeface="+mn-ea"/>
                          <a:ea typeface="+mn-ea"/>
                          <a:cs typeface="+mn-cs"/>
                        </a:rPr>
                        <a:t>    </a:t>
                      </a:r>
                      <a:r>
                        <a:rPr lang="zh-CN" altLang="zh-CN" sz="850" b="1" kern="1200" dirty="0">
                          <a:solidFill>
                            <a:schemeClr val="dk1"/>
                          </a:solidFill>
                          <a:effectLst/>
                          <a:latin typeface="+mn-ea"/>
                          <a:ea typeface="+mn-ea"/>
                          <a:cs typeface="+mn-cs"/>
                        </a:rPr>
                        <a:t>②</a:t>
                      </a:r>
                      <a:r>
                        <a:rPr lang="en-US" altLang="zh-CN" sz="850" b="1" kern="100" dirty="0">
                          <a:solidFill>
                            <a:schemeClr val="dk1"/>
                          </a:solidFill>
                          <a:effectLst/>
                          <a:latin typeface="+mn-ea"/>
                          <a:ea typeface="+mn-ea"/>
                          <a:cs typeface="+mn-cs"/>
                        </a:rPr>
                        <a:t> </a:t>
                      </a:r>
                      <a:r>
                        <a:rPr lang="zh-CN" altLang="zh-CN" sz="850" b="1" kern="100" dirty="0">
                          <a:solidFill>
                            <a:schemeClr val="dk1"/>
                          </a:solidFill>
                          <a:effectLst/>
                          <a:latin typeface="+mn-ea"/>
                          <a:ea typeface="+mn-ea"/>
                          <a:cs typeface="+mn-cs"/>
                        </a:rPr>
                        <a:t>的确，一代人有一代人的际遇和挑战，一代人有一代人的情感体验。出生在千禧年的我，见证了新世纪中国的发展：我看到北京奥运会上中国健儿矫健的身姿，为祖国感到骄傲；我看到“天宫一号”首次太空授课成功，掩饰不住对祖国科技发展的自豪和喜悦；我还看到互联网已经触及千家万户，鼠标一点，指尖一触，便无处不达……</a:t>
                      </a:r>
                      <a:endParaRPr lang="zh-CN" altLang="zh-CN" sz="850" b="1" kern="100" dirty="0">
                        <a:solidFill>
                          <a:schemeClr val="dk1"/>
                        </a:solidFill>
                        <a:effectLst/>
                        <a:latin typeface="+mn-ea"/>
                        <a:ea typeface="+mn-ea"/>
                        <a:cs typeface="+mn-cs"/>
                      </a:endParaRPr>
                    </a:p>
                    <a:p>
                      <a:pPr>
                        <a:lnSpc>
                          <a:spcPct val="120000"/>
                        </a:lnSpc>
                      </a:pPr>
                      <a:r>
                        <a:rPr lang="en-US" altLang="zh-CN" sz="850" b="1" kern="100" dirty="0">
                          <a:solidFill>
                            <a:schemeClr val="dk1"/>
                          </a:solidFill>
                          <a:effectLst/>
                          <a:latin typeface="+mn-ea"/>
                          <a:ea typeface="+mn-ea"/>
                          <a:cs typeface="+mn-cs"/>
                        </a:rPr>
                        <a:t>    </a:t>
                      </a:r>
                      <a:r>
                        <a:rPr lang="zh-CN" altLang="zh-CN" sz="850" b="1" kern="1200" dirty="0">
                          <a:solidFill>
                            <a:schemeClr val="dk1"/>
                          </a:solidFill>
                          <a:effectLst/>
                          <a:latin typeface="+mn-ea"/>
                          <a:ea typeface="+mn-ea"/>
                          <a:cs typeface="+mn-cs"/>
                        </a:rPr>
                        <a:t>③</a:t>
                      </a:r>
                      <a:r>
                        <a:rPr lang="zh-CN" altLang="zh-CN" sz="850" b="1" kern="100" dirty="0">
                          <a:solidFill>
                            <a:schemeClr val="dk1"/>
                          </a:solidFill>
                          <a:effectLst/>
                          <a:latin typeface="+mn-ea"/>
                          <a:ea typeface="+mn-ea"/>
                          <a:cs typeface="+mn-cs"/>
                        </a:rPr>
                        <a:t>我在这个发展迅猛的社会里，回首过去，又展望着未来。如何在这大时代的浪潮里求得发展，是我，更是未来的你，我们每个人都要思考的问题。</a:t>
                      </a:r>
                      <a:endParaRPr lang="zh-CN" altLang="zh-CN" sz="850" b="1" kern="100" dirty="0">
                        <a:solidFill>
                          <a:schemeClr val="dk1"/>
                        </a:solidFill>
                        <a:effectLst/>
                        <a:latin typeface="+mn-ea"/>
                        <a:ea typeface="+mn-ea"/>
                        <a:cs typeface="+mn-cs"/>
                      </a:endParaRPr>
                    </a:p>
                    <a:p>
                      <a:pPr>
                        <a:lnSpc>
                          <a:spcPct val="120000"/>
                        </a:lnSpc>
                      </a:pPr>
                      <a:r>
                        <a:rPr lang="en-US" altLang="zh-CN" sz="850" b="1" kern="100" dirty="0">
                          <a:solidFill>
                            <a:schemeClr val="dk1"/>
                          </a:solidFill>
                          <a:effectLst/>
                          <a:latin typeface="+mn-ea"/>
                          <a:ea typeface="+mn-ea"/>
                          <a:cs typeface="+mn-cs"/>
                        </a:rPr>
                        <a:t>    </a:t>
                      </a:r>
                      <a:r>
                        <a:rPr lang="zh-CN" altLang="zh-CN" sz="850" b="1" kern="1200" dirty="0">
                          <a:solidFill>
                            <a:schemeClr val="dk1"/>
                          </a:solidFill>
                          <a:effectLst/>
                          <a:latin typeface="+mn-ea"/>
                          <a:ea typeface="+mn-ea"/>
                          <a:cs typeface="+mn-cs"/>
                        </a:rPr>
                        <a:t>④</a:t>
                      </a:r>
                      <a:r>
                        <a:rPr lang="zh-CN" altLang="zh-CN" sz="850" b="1" kern="100" dirty="0">
                          <a:solidFill>
                            <a:schemeClr val="dk1"/>
                          </a:solidFill>
                          <a:effectLst/>
                          <a:latin typeface="+mn-ea"/>
                          <a:ea typeface="+mn-ea"/>
                          <a:cs typeface="+mn-cs"/>
                        </a:rPr>
                        <a:t>首先，抓准时代脉搏，根据时代需求来完善自我，才不会落后于时代。世界的发展用“一日千里”来形容也不为过：我们才听说手机贴膜小哥贴膜月入过万，一转眼就看到贴膜机器人“完美”贴膜日入千元；我们这边还在使用着</a:t>
                      </a:r>
                      <a:r>
                        <a:rPr lang="en-US" altLang="zh-CN" sz="850" b="1" kern="100" dirty="0">
                          <a:solidFill>
                            <a:schemeClr val="dk1"/>
                          </a:solidFill>
                          <a:effectLst/>
                          <a:latin typeface="+mn-ea"/>
                          <a:ea typeface="+mn-ea"/>
                          <a:cs typeface="+mn-cs"/>
                        </a:rPr>
                        <a:t>4G</a:t>
                      </a:r>
                      <a:r>
                        <a:rPr lang="zh-CN" altLang="zh-CN" sz="850" b="1" kern="100" dirty="0">
                          <a:solidFill>
                            <a:schemeClr val="dk1"/>
                          </a:solidFill>
                          <a:effectLst/>
                          <a:latin typeface="+mn-ea"/>
                          <a:ea typeface="+mn-ea"/>
                          <a:cs typeface="+mn-cs"/>
                        </a:rPr>
                        <a:t>网络，那边华为</a:t>
                      </a:r>
                      <a:r>
                        <a:rPr lang="en-US" altLang="zh-CN" sz="850" b="1" kern="100" dirty="0">
                          <a:solidFill>
                            <a:schemeClr val="dk1"/>
                          </a:solidFill>
                          <a:effectLst/>
                          <a:latin typeface="+mn-ea"/>
                          <a:ea typeface="+mn-ea"/>
                          <a:cs typeface="+mn-cs"/>
                        </a:rPr>
                        <a:t>5G</a:t>
                      </a:r>
                      <a:r>
                        <a:rPr lang="zh-CN" altLang="zh-CN" sz="850" b="1" kern="100" dirty="0">
                          <a:solidFill>
                            <a:schemeClr val="dk1"/>
                          </a:solidFill>
                          <a:effectLst/>
                          <a:latin typeface="+mn-ea"/>
                          <a:ea typeface="+mn-ea"/>
                          <a:cs typeface="+mn-cs"/>
                        </a:rPr>
                        <a:t>技术正蓄势待发；我们正在为苗族吊脚楼的传承后继无人而担忧时，却又欣喜地看到故宫文创产品备受欢迎</a:t>
                      </a:r>
                      <a:r>
                        <a:rPr lang="en-US" altLang="zh-CN" sz="850" b="1" kern="100" dirty="0">
                          <a:solidFill>
                            <a:schemeClr val="dk1"/>
                          </a:solidFill>
                          <a:effectLst/>
                          <a:latin typeface="+mn-ea"/>
                          <a:ea typeface="+mn-ea"/>
                          <a:cs typeface="+mn-cs"/>
                        </a:rPr>
                        <a:t>……</a:t>
                      </a:r>
                      <a:r>
                        <a:rPr lang="zh-CN" altLang="zh-CN" sz="850" b="1" kern="100" dirty="0">
                          <a:solidFill>
                            <a:schemeClr val="dk1"/>
                          </a:solidFill>
                          <a:effectLst/>
                          <a:latin typeface="+mn-ea"/>
                          <a:ea typeface="+mn-ea"/>
                          <a:cs typeface="+mn-cs"/>
                        </a:rPr>
                        <a:t>这个时代正在走向智能化，讲究高效，正在从注重简单的实用性到满足多样化的精神需求发展着。身处科技人文发展不断登上新台阶的你我，唯有不断学习本领，掌握高精尖知识，才不会淹没在时代大潮中。</a:t>
                      </a:r>
                      <a:endParaRPr lang="zh-CN" altLang="zh-CN" sz="850" b="1" kern="100" dirty="0">
                        <a:solidFill>
                          <a:schemeClr val="dk1"/>
                        </a:solidFill>
                        <a:effectLst/>
                        <a:latin typeface="+mn-ea"/>
                        <a:ea typeface="+mn-ea"/>
                        <a:cs typeface="+mn-cs"/>
                      </a:endParaRPr>
                    </a:p>
                    <a:p>
                      <a:pPr>
                        <a:lnSpc>
                          <a:spcPct val="120000"/>
                        </a:lnSpc>
                      </a:pPr>
                      <a:r>
                        <a:rPr lang="en-US" altLang="zh-CN" sz="850" b="1" kern="100" dirty="0">
                          <a:solidFill>
                            <a:schemeClr val="dk1"/>
                          </a:solidFill>
                          <a:effectLst/>
                          <a:latin typeface="+mn-ea"/>
                          <a:ea typeface="+mn-ea"/>
                          <a:cs typeface="+mn-cs"/>
                        </a:rPr>
                        <a:t>    </a:t>
                      </a:r>
                      <a:r>
                        <a:rPr lang="zh-CN" altLang="zh-CN" sz="850" b="1" kern="1200" dirty="0">
                          <a:solidFill>
                            <a:schemeClr val="dk1"/>
                          </a:solidFill>
                          <a:effectLst/>
                          <a:latin typeface="+mn-ea"/>
                          <a:ea typeface="+mn-ea"/>
                          <a:cs typeface="+mn-cs"/>
                        </a:rPr>
                        <a:t>⑤</a:t>
                      </a:r>
                      <a:r>
                        <a:rPr lang="en-US" altLang="zh-CN" sz="850" b="1" kern="100" dirty="0">
                          <a:solidFill>
                            <a:schemeClr val="dk1"/>
                          </a:solidFill>
                          <a:effectLst/>
                          <a:latin typeface="+mn-ea"/>
                          <a:ea typeface="+mn-ea"/>
                          <a:cs typeface="+mn-cs"/>
                        </a:rPr>
                        <a:t> </a:t>
                      </a:r>
                      <a:r>
                        <a:rPr lang="zh-CN" altLang="zh-CN" sz="850" b="1" kern="100" dirty="0">
                          <a:solidFill>
                            <a:schemeClr val="dk1"/>
                          </a:solidFill>
                          <a:effectLst/>
                          <a:latin typeface="+mn-ea"/>
                          <a:ea typeface="+mn-ea"/>
                          <a:cs typeface="+mn-cs"/>
                        </a:rPr>
                        <a:t>与时代同行的路上，我们需要一颗强大的抗挫折之心。人生实难，就如汶川大地震摧毁了家园，却摧不毁他们的顽强的生命力，如今汶川以崭新的面貌示人，令人感慨又动容。而作为青少年的我们，面对着生活中的风浪，又何尝不应以“天将降大任于斯人也”的昂扬姿态去面对呢？</a:t>
                      </a:r>
                      <a:endParaRPr lang="zh-CN" altLang="zh-CN" sz="850" b="1" kern="100" dirty="0">
                        <a:solidFill>
                          <a:schemeClr val="dk1"/>
                        </a:solidFill>
                        <a:effectLst/>
                        <a:latin typeface="+mn-ea"/>
                        <a:ea typeface="+mn-ea"/>
                        <a:cs typeface="+mn-cs"/>
                      </a:endParaRPr>
                    </a:p>
                    <a:p>
                      <a:pPr>
                        <a:lnSpc>
                          <a:spcPct val="120000"/>
                        </a:lnSpc>
                      </a:pPr>
                      <a:r>
                        <a:rPr lang="en-US" altLang="zh-CN" sz="850" b="1" kern="100" dirty="0">
                          <a:solidFill>
                            <a:schemeClr val="dk1"/>
                          </a:solidFill>
                          <a:effectLst/>
                          <a:latin typeface="+mn-ea"/>
                          <a:ea typeface="+mn-ea"/>
                          <a:cs typeface="+mn-cs"/>
                        </a:rPr>
                        <a:t>    </a:t>
                      </a:r>
                      <a:r>
                        <a:rPr lang="zh-CN" altLang="zh-CN" sz="850" b="1" kern="1200" dirty="0">
                          <a:solidFill>
                            <a:schemeClr val="dk1"/>
                          </a:solidFill>
                          <a:effectLst/>
                          <a:latin typeface="+mn-ea"/>
                          <a:ea typeface="+mn-ea"/>
                          <a:cs typeface="+mn-cs"/>
                        </a:rPr>
                        <a:t>⑥</a:t>
                      </a:r>
                      <a:r>
                        <a:rPr lang="en-US" altLang="zh-CN" sz="850" b="1" kern="100" dirty="0">
                          <a:solidFill>
                            <a:schemeClr val="dk1"/>
                          </a:solidFill>
                          <a:effectLst/>
                          <a:latin typeface="+mn-ea"/>
                          <a:ea typeface="+mn-ea"/>
                          <a:cs typeface="+mn-cs"/>
                        </a:rPr>
                        <a:t> </a:t>
                      </a:r>
                      <a:r>
                        <a:rPr lang="zh-CN" altLang="zh-CN" sz="850" b="1" kern="100" dirty="0">
                          <a:solidFill>
                            <a:schemeClr val="dk1"/>
                          </a:solidFill>
                          <a:effectLst/>
                          <a:latin typeface="+mn-ea"/>
                          <a:ea typeface="+mn-ea"/>
                          <a:cs typeface="+mn-cs"/>
                        </a:rPr>
                        <a:t>然而，与时代同行并不是做一颗随波逐流的海草，作为祖国未来的栋梁，我们更要具备反思时代的精神。对于抖音上的“温婉们”以及趋之若鹜的粉丝们，我们嗤之以鼻；对于鸿茅神酒事件中的广东医生，我们打抱不平；对于周杰伦的新歌《不爱我就拉倒》，我们会调侃其土味，并以众筹的玩笑呼吁方文山的回归……面对时代中的另一面，我们有着自己自由的精神、独立的思考，不会人云亦云，更不会迷失自我，误入歧途。待到你们</a:t>
                      </a:r>
                      <a:r>
                        <a:rPr lang="en-US" altLang="zh-CN" sz="850" b="1" kern="100" dirty="0">
                          <a:solidFill>
                            <a:schemeClr val="dk1"/>
                          </a:solidFill>
                          <a:effectLst/>
                          <a:latin typeface="+mn-ea"/>
                          <a:ea typeface="+mn-ea"/>
                          <a:cs typeface="+mn-cs"/>
                        </a:rPr>
                        <a:t>18</a:t>
                      </a:r>
                      <a:r>
                        <a:rPr lang="zh-CN" altLang="zh-CN" sz="850" b="1" kern="100" dirty="0">
                          <a:solidFill>
                            <a:schemeClr val="dk1"/>
                          </a:solidFill>
                          <a:effectLst/>
                          <a:latin typeface="+mn-ea"/>
                          <a:ea typeface="+mn-ea"/>
                          <a:cs typeface="+mn-cs"/>
                        </a:rPr>
                        <a:t>岁的时候，也希望你们在斑驳陆离的社会里能够明辨是非、守住底线的同时，更要担起引领时代风向的大旗。</a:t>
                      </a:r>
                      <a:endParaRPr lang="zh-CN" altLang="zh-CN" sz="850" b="1" kern="100" dirty="0">
                        <a:solidFill>
                          <a:schemeClr val="dk1"/>
                        </a:solidFill>
                        <a:effectLst/>
                        <a:latin typeface="+mn-ea"/>
                        <a:ea typeface="+mn-ea"/>
                        <a:cs typeface="+mn-cs"/>
                      </a:endParaRPr>
                    </a:p>
                    <a:p>
                      <a:pPr>
                        <a:lnSpc>
                          <a:spcPct val="120000"/>
                        </a:lnSpc>
                      </a:pPr>
                      <a:r>
                        <a:rPr lang="en-US" altLang="zh-CN" sz="850" b="1" kern="100" dirty="0">
                          <a:solidFill>
                            <a:schemeClr val="dk1"/>
                          </a:solidFill>
                          <a:effectLst/>
                          <a:latin typeface="+mn-ea"/>
                          <a:ea typeface="+mn-ea"/>
                          <a:cs typeface="+mn-cs"/>
                        </a:rPr>
                        <a:t>    ⑦</a:t>
                      </a:r>
                      <a:r>
                        <a:rPr lang="zh-CN" altLang="zh-CN" sz="850" b="1" kern="100" dirty="0">
                          <a:solidFill>
                            <a:schemeClr val="dk1"/>
                          </a:solidFill>
                          <a:effectLst/>
                          <a:latin typeface="+mn-ea"/>
                          <a:ea typeface="+mn-ea"/>
                          <a:cs typeface="+mn-cs"/>
                        </a:rPr>
                        <a:t>“后之视今，亦犹今之视昔</a:t>
                      </a:r>
                      <a:r>
                        <a:rPr lang="en-US" altLang="zh-CN" sz="850" b="1" kern="100" dirty="0">
                          <a:solidFill>
                            <a:schemeClr val="dk1"/>
                          </a:solidFill>
                          <a:effectLst/>
                          <a:latin typeface="+mn-ea"/>
                          <a:ea typeface="+mn-ea"/>
                          <a:cs typeface="+mn-cs"/>
                        </a:rPr>
                        <a:t>”</a:t>
                      </a:r>
                      <a:r>
                        <a:rPr lang="zh-CN" altLang="zh-CN" sz="850" b="1" kern="100" dirty="0">
                          <a:solidFill>
                            <a:schemeClr val="dk1"/>
                          </a:solidFill>
                          <a:effectLst/>
                          <a:latin typeface="+mn-ea"/>
                          <a:ea typeface="+mn-ea"/>
                          <a:cs typeface="+mn-cs"/>
                        </a:rPr>
                        <a:t>，无论时代如何变幻，总有一些东西值得追寻，总有一些东西值得坚守</a:t>
                      </a:r>
                      <a:r>
                        <a:rPr lang="en-US" altLang="zh-CN" sz="850" b="1" kern="100" dirty="0">
                          <a:solidFill>
                            <a:schemeClr val="dk1"/>
                          </a:solidFill>
                          <a:effectLst/>
                          <a:latin typeface="+mn-ea"/>
                          <a:ea typeface="+mn-ea"/>
                          <a:cs typeface="+mn-cs"/>
                        </a:rPr>
                        <a:t>……</a:t>
                      </a:r>
                      <a:r>
                        <a:rPr lang="zh-CN" altLang="zh-CN" sz="850" b="1" kern="100" dirty="0">
                          <a:solidFill>
                            <a:schemeClr val="dk1"/>
                          </a:solidFill>
                          <a:effectLst/>
                          <a:latin typeface="+mn-ea"/>
                          <a:ea typeface="+mn-ea"/>
                          <a:cs typeface="+mn-cs"/>
                        </a:rPr>
                        <a:t>当我们都明确自己的使命的时候，当我们的个人价值和社会价值达到统一的时候，我们就已经在时代浪潮中奔涌向前了。</a:t>
                      </a:r>
                      <a:endParaRPr lang="zh-CN" altLang="zh-CN" sz="850" b="1" kern="100" dirty="0">
                        <a:solidFill>
                          <a:schemeClr val="dk1"/>
                        </a:solidFill>
                        <a:effectLst/>
                        <a:latin typeface="+mn-ea"/>
                        <a:ea typeface="+mn-ea"/>
                        <a:cs typeface="+mn-cs"/>
                      </a:endParaRPr>
                    </a:p>
                    <a:p>
                      <a:pPr>
                        <a:lnSpc>
                          <a:spcPct val="120000"/>
                        </a:lnSpc>
                      </a:pPr>
                      <a:r>
                        <a:rPr lang="en-US" altLang="zh-CN" sz="850" b="1" kern="100" dirty="0">
                          <a:solidFill>
                            <a:schemeClr val="dk1"/>
                          </a:solidFill>
                          <a:effectLst/>
                          <a:latin typeface="+mn-ea"/>
                          <a:ea typeface="+mn-ea"/>
                          <a:cs typeface="+mn-cs"/>
                        </a:rPr>
                        <a:t>         </a:t>
                      </a:r>
                      <a:r>
                        <a:rPr lang="zh-CN" altLang="zh-CN" sz="850" b="1" kern="100" dirty="0">
                          <a:solidFill>
                            <a:schemeClr val="dk1"/>
                          </a:solidFill>
                          <a:effectLst/>
                          <a:latin typeface="+mn-ea"/>
                          <a:ea typeface="+mn-ea"/>
                          <a:cs typeface="+mn-cs"/>
                        </a:rPr>
                        <a:t>此致</a:t>
                      </a:r>
                      <a:endParaRPr lang="zh-CN" altLang="zh-CN" sz="850" b="1" kern="100" dirty="0">
                        <a:solidFill>
                          <a:schemeClr val="dk1"/>
                        </a:solidFill>
                        <a:effectLst/>
                        <a:latin typeface="+mn-ea"/>
                        <a:ea typeface="+mn-ea"/>
                        <a:cs typeface="+mn-cs"/>
                      </a:endParaRPr>
                    </a:p>
                    <a:p>
                      <a:pPr>
                        <a:lnSpc>
                          <a:spcPct val="120000"/>
                        </a:lnSpc>
                      </a:pPr>
                      <a:r>
                        <a:rPr lang="zh-CN" altLang="zh-CN" sz="850" b="1" kern="100" dirty="0">
                          <a:solidFill>
                            <a:schemeClr val="dk1"/>
                          </a:solidFill>
                          <a:effectLst/>
                          <a:latin typeface="+mn-ea"/>
                          <a:ea typeface="+mn-ea"/>
                          <a:cs typeface="+mn-cs"/>
                        </a:rPr>
                        <a:t>敬礼！</a:t>
                      </a:r>
                      <a:endParaRPr lang="zh-CN" altLang="zh-CN" sz="850" b="1" kern="100" dirty="0">
                        <a:solidFill>
                          <a:schemeClr val="dk1"/>
                        </a:solidFill>
                        <a:effectLst/>
                        <a:latin typeface="+mn-ea"/>
                        <a:ea typeface="+mn-ea"/>
                        <a:cs typeface="+mn-cs"/>
                      </a:endParaRPr>
                    </a:p>
                    <a:p>
                      <a:pPr algn="r">
                        <a:lnSpc>
                          <a:spcPct val="120000"/>
                        </a:lnSpc>
                      </a:pPr>
                      <a:r>
                        <a:rPr lang="zh-CN" altLang="zh-CN" sz="850" b="1" kern="100" dirty="0">
                          <a:solidFill>
                            <a:schemeClr val="dk1"/>
                          </a:solidFill>
                          <a:effectLst/>
                          <a:latin typeface="+mn-ea"/>
                          <a:ea typeface="+mn-ea"/>
                          <a:cs typeface="+mn-cs"/>
                        </a:rPr>
                        <a:t>来自于</a:t>
                      </a:r>
                      <a:r>
                        <a:rPr lang="en-US" altLang="zh-CN" sz="850" b="1" kern="100" dirty="0">
                          <a:solidFill>
                            <a:schemeClr val="dk1"/>
                          </a:solidFill>
                          <a:effectLst/>
                          <a:latin typeface="+mn-ea"/>
                          <a:ea typeface="+mn-ea"/>
                          <a:cs typeface="+mn-cs"/>
                        </a:rPr>
                        <a:t>2018</a:t>
                      </a:r>
                      <a:r>
                        <a:rPr lang="zh-CN" altLang="zh-CN" sz="850" b="1" kern="100" dirty="0">
                          <a:solidFill>
                            <a:schemeClr val="dk1"/>
                          </a:solidFill>
                          <a:effectLst/>
                          <a:latin typeface="+mn-ea"/>
                          <a:ea typeface="+mn-ea"/>
                          <a:cs typeface="+mn-cs"/>
                        </a:rPr>
                        <a:t>年的大哥哥</a:t>
                      </a:r>
                      <a:endParaRPr lang="zh-CN" altLang="zh-CN" sz="850" b="1" kern="100" dirty="0">
                        <a:solidFill>
                          <a:schemeClr val="dk1"/>
                        </a:solidFill>
                        <a:effectLst/>
                        <a:latin typeface="+mn-ea"/>
                        <a:ea typeface="+mn-ea"/>
                        <a:cs typeface="+mn-cs"/>
                      </a:endParaRPr>
                    </a:p>
                    <a:p>
                      <a:pPr algn="r">
                        <a:lnSpc>
                          <a:spcPct val="120000"/>
                        </a:lnSpc>
                      </a:pPr>
                      <a:r>
                        <a:rPr lang="en-US" altLang="zh-CN" sz="850" b="1" kern="100" dirty="0">
                          <a:solidFill>
                            <a:schemeClr val="dk1"/>
                          </a:solidFill>
                          <a:effectLst/>
                          <a:latin typeface="+mn-ea"/>
                          <a:ea typeface="+mn-ea"/>
                          <a:cs typeface="+mn-cs"/>
                        </a:rPr>
                        <a:t>2018</a:t>
                      </a:r>
                      <a:r>
                        <a:rPr lang="zh-CN" altLang="zh-CN" sz="850" b="1" kern="100" dirty="0">
                          <a:solidFill>
                            <a:schemeClr val="dk1"/>
                          </a:solidFill>
                          <a:effectLst/>
                          <a:latin typeface="+mn-ea"/>
                          <a:ea typeface="+mn-ea"/>
                          <a:cs typeface="+mn-cs"/>
                        </a:rPr>
                        <a:t>年</a:t>
                      </a:r>
                      <a:r>
                        <a:rPr lang="en-US" altLang="zh-CN" sz="850" b="1" kern="100" dirty="0">
                          <a:solidFill>
                            <a:schemeClr val="dk1"/>
                          </a:solidFill>
                          <a:effectLst/>
                          <a:latin typeface="+mn-ea"/>
                          <a:ea typeface="+mn-ea"/>
                          <a:cs typeface="+mn-cs"/>
                        </a:rPr>
                        <a:t>6</a:t>
                      </a:r>
                      <a:r>
                        <a:rPr lang="zh-CN" altLang="zh-CN" sz="850" b="1" kern="100" dirty="0">
                          <a:solidFill>
                            <a:schemeClr val="dk1"/>
                          </a:solidFill>
                          <a:effectLst/>
                          <a:latin typeface="+mn-ea"/>
                          <a:ea typeface="+mn-ea"/>
                          <a:cs typeface="+mn-cs"/>
                        </a:rPr>
                        <a:t>月</a:t>
                      </a:r>
                      <a:r>
                        <a:rPr lang="en-US" altLang="zh-CN" sz="850" b="1" kern="100" dirty="0">
                          <a:solidFill>
                            <a:schemeClr val="dk1"/>
                          </a:solidFill>
                          <a:effectLst/>
                          <a:latin typeface="+mn-ea"/>
                          <a:ea typeface="+mn-ea"/>
                          <a:cs typeface="+mn-cs"/>
                        </a:rPr>
                        <a:t>7</a:t>
                      </a:r>
                      <a:r>
                        <a:rPr lang="zh-CN" altLang="zh-CN" sz="850" b="1" kern="100" dirty="0">
                          <a:solidFill>
                            <a:schemeClr val="dk1"/>
                          </a:solidFill>
                          <a:effectLst/>
                          <a:latin typeface="+mn-ea"/>
                          <a:ea typeface="+mn-ea"/>
                          <a:cs typeface="+mn-cs"/>
                        </a:rPr>
                        <a:t>日</a:t>
                      </a:r>
                      <a:endParaRPr lang="zh-CN" altLang="zh-CN" sz="850" b="1" kern="100" dirty="0">
                        <a:solidFill>
                          <a:schemeClr val="dk1"/>
                        </a:solidFill>
                        <a:effectLst/>
                        <a:latin typeface="+mn-ea"/>
                        <a:ea typeface="+mn-ea"/>
                        <a:cs typeface="+mn-cs"/>
                      </a:endParaRPr>
                    </a:p>
                  </a:txBody>
                  <a:tcPr/>
                </a:tc>
                <a:tc>
                  <a:txBody>
                    <a:bodyPr/>
                    <a:lstStyle/>
                    <a:p>
                      <a:pPr algn="just">
                        <a:lnSpc>
                          <a:spcPct val="120000"/>
                        </a:lnSpc>
                        <a:spcAft>
                          <a:spcPts val="0"/>
                        </a:spcAft>
                      </a:pPr>
                      <a:r>
                        <a:rPr lang="zh-CN" altLang="zh-CN" sz="850" b="1" kern="1200" dirty="0">
                          <a:solidFill>
                            <a:schemeClr val="dk1"/>
                          </a:solidFill>
                          <a:latin typeface="微软雅黑" panose="020B0503020204020204" pitchFamily="34" charset="-122"/>
                          <a:ea typeface="微软雅黑" panose="020B0503020204020204" pitchFamily="34" charset="-122"/>
                          <a:cs typeface="+mn-cs"/>
                        </a:rPr>
                        <a:t>品悟（批注式点评）</a:t>
                      </a:r>
                      <a:r>
                        <a:rPr lang="en-US" altLang="zh-CN" sz="850" b="1" kern="1200" dirty="0">
                          <a:solidFill>
                            <a:schemeClr val="dk1"/>
                          </a:solidFill>
                          <a:latin typeface="微软雅黑" panose="020B0503020204020204" pitchFamily="34" charset="-122"/>
                          <a:ea typeface="微软雅黑" panose="020B0503020204020204" pitchFamily="34" charset="-122"/>
                          <a:cs typeface="+mn-cs"/>
                        </a:rPr>
                        <a:t>] </a:t>
                      </a:r>
                      <a:endParaRPr lang="zh-CN" altLang="zh-CN" sz="850" b="1" kern="1200" dirty="0">
                        <a:solidFill>
                          <a:schemeClr val="dk1"/>
                        </a:solidFill>
                        <a:latin typeface="微软雅黑" panose="020B0503020204020204" pitchFamily="34" charset="-122"/>
                        <a:ea typeface="微软雅黑" panose="020B0503020204020204" pitchFamily="34" charset="-122"/>
                        <a:cs typeface="+mn-cs"/>
                      </a:endParaRPr>
                    </a:p>
                    <a:p>
                      <a:pPr>
                        <a:lnSpc>
                          <a:spcPct val="120000"/>
                        </a:lnSpc>
                      </a:pPr>
                      <a:r>
                        <a:rPr lang="en-US" altLang="zh-CN" sz="850" b="1" kern="1200" dirty="0">
                          <a:solidFill>
                            <a:schemeClr val="dk1"/>
                          </a:solidFill>
                          <a:effectLst/>
                          <a:latin typeface="仿宋" panose="02010609060101010101" pitchFamily="49" charset="-122"/>
                          <a:ea typeface="仿宋" panose="02010609060101010101" pitchFamily="49" charset="-122"/>
                          <a:cs typeface="+mn-cs"/>
                        </a:rPr>
                        <a:t>  </a:t>
                      </a: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题目运用比喻，紧扣</a:t>
                      </a:r>
                      <a:r>
                        <a:rPr lang="en-US" altLang="zh-CN" sz="850" b="0" kern="1200" dirty="0">
                          <a:solidFill>
                            <a:schemeClr val="tx1"/>
                          </a:solidFill>
                          <a:effectLst/>
                          <a:latin typeface="仿宋" panose="02010609060101010101" pitchFamily="49" charset="-122"/>
                          <a:ea typeface="仿宋" panose="02010609060101010101" pitchFamily="49" charset="-122"/>
                          <a:cs typeface="+mn-cs"/>
                        </a:rPr>
                        <a:t>“</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新时代</a:t>
                      </a:r>
                      <a:r>
                        <a:rPr lang="en-US" altLang="zh-CN" sz="850" b="0" kern="1200" dirty="0">
                          <a:solidFill>
                            <a:schemeClr val="tx1"/>
                          </a:solidFill>
                          <a:effectLst/>
                          <a:latin typeface="仿宋" panose="02010609060101010101" pitchFamily="49" charset="-122"/>
                          <a:ea typeface="仿宋" panose="02010609060101010101" pitchFamily="49" charset="-122"/>
                          <a:cs typeface="+mn-cs"/>
                        </a:rPr>
                        <a:t>”</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这一主题，积极昂扬，副标题点明阅读对象。</a:t>
                      </a:r>
                      <a:endParaRPr lang="zh-CN" altLang="zh-CN" sz="850" b="0" kern="1200" dirty="0">
                        <a:solidFill>
                          <a:schemeClr val="tx1"/>
                        </a:solidFill>
                        <a:effectLst/>
                        <a:latin typeface="仿宋" panose="02010609060101010101" pitchFamily="49" charset="-122"/>
                        <a:ea typeface="仿宋" panose="02010609060101010101" pitchFamily="49" charset="-122"/>
                        <a:cs typeface="+mn-cs"/>
                      </a:endParaRPr>
                    </a:p>
                    <a:p>
                      <a:pPr>
                        <a:lnSpc>
                          <a:spcPct val="120000"/>
                        </a:lnSpc>
                      </a:pP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正文采用书信格式，便于交流情感，是不错的选择。</a:t>
                      </a:r>
                      <a:endParaRPr lang="zh-CN" altLang="zh-CN" sz="850" b="0" kern="1200" dirty="0">
                        <a:solidFill>
                          <a:schemeClr val="tx1"/>
                        </a:solidFill>
                        <a:effectLst/>
                        <a:latin typeface="仿宋" panose="02010609060101010101" pitchFamily="49" charset="-122"/>
                        <a:ea typeface="仿宋" panose="02010609060101010101" pitchFamily="49" charset="-122"/>
                        <a:cs typeface="+mn-cs"/>
                      </a:endParaRPr>
                    </a:p>
                    <a:p>
                      <a:pPr>
                        <a:lnSpc>
                          <a:spcPct val="120000"/>
                        </a:lnSpc>
                      </a:pP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开头开门见山，完成试题任务——写给</a:t>
                      </a:r>
                      <a:r>
                        <a:rPr lang="en-US" altLang="zh-CN" sz="850" b="0" kern="1200" dirty="0">
                          <a:solidFill>
                            <a:schemeClr val="tx1"/>
                          </a:solidFill>
                          <a:effectLst/>
                          <a:latin typeface="仿宋" panose="02010609060101010101" pitchFamily="49" charset="-122"/>
                          <a:ea typeface="仿宋" panose="02010609060101010101" pitchFamily="49" charset="-122"/>
                          <a:cs typeface="+mn-cs"/>
                        </a:rPr>
                        <a:t>2035</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年的</a:t>
                      </a:r>
                      <a:r>
                        <a:rPr lang="en-US" altLang="zh-CN" sz="850" b="0" kern="1200" dirty="0">
                          <a:solidFill>
                            <a:schemeClr val="tx1"/>
                          </a:solidFill>
                          <a:effectLst/>
                          <a:latin typeface="仿宋" panose="02010609060101010101" pitchFamily="49" charset="-122"/>
                          <a:ea typeface="仿宋" panose="02010609060101010101" pitchFamily="49" charset="-122"/>
                          <a:cs typeface="+mn-cs"/>
                        </a:rPr>
                        <a:t>18</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岁青年一代。</a:t>
                      </a:r>
                      <a:endParaRPr lang="zh-CN" altLang="zh-CN" sz="850" b="0" kern="1200" dirty="0">
                        <a:solidFill>
                          <a:schemeClr val="tx1"/>
                        </a:solidFill>
                        <a:effectLst/>
                        <a:latin typeface="仿宋" panose="02010609060101010101" pitchFamily="49" charset="-122"/>
                        <a:ea typeface="仿宋" panose="02010609060101010101" pitchFamily="49" charset="-122"/>
                        <a:cs typeface="+mn-cs"/>
                      </a:endParaRPr>
                    </a:p>
                    <a:p>
                      <a:pPr>
                        <a:lnSpc>
                          <a:spcPct val="120000"/>
                        </a:lnSpc>
                      </a:pP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紧接着概述材料内容，为后文奠定基础。整齐有力的文字高度概括了中国的改革成就，充满了青年人的自豪感。</a:t>
                      </a:r>
                      <a:endParaRPr lang="zh-CN" altLang="zh-CN" sz="850" b="0" kern="1200" dirty="0">
                        <a:solidFill>
                          <a:schemeClr val="tx1"/>
                        </a:solidFill>
                        <a:effectLst/>
                        <a:latin typeface="仿宋" panose="02010609060101010101" pitchFamily="49" charset="-122"/>
                        <a:ea typeface="仿宋" panose="02010609060101010101" pitchFamily="49" charset="-122"/>
                        <a:cs typeface="+mn-cs"/>
                      </a:endParaRPr>
                    </a:p>
                    <a:p>
                      <a:pPr>
                        <a:lnSpc>
                          <a:spcPct val="120000"/>
                        </a:lnSpc>
                      </a:pP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回首过去，展望未来，提出论题。</a:t>
                      </a:r>
                      <a:endParaRPr lang="zh-CN" altLang="zh-CN" sz="850" b="0" kern="1200" dirty="0">
                        <a:solidFill>
                          <a:schemeClr val="tx1"/>
                        </a:solidFill>
                        <a:effectLst/>
                        <a:latin typeface="仿宋" panose="02010609060101010101" pitchFamily="49" charset="-122"/>
                        <a:ea typeface="仿宋" panose="02010609060101010101" pitchFamily="49" charset="-122"/>
                        <a:cs typeface="+mn-cs"/>
                      </a:endParaRPr>
                    </a:p>
                    <a:p>
                      <a:pPr>
                        <a:lnSpc>
                          <a:spcPct val="120000"/>
                        </a:lnSpc>
                      </a:pP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接下来是对问题的回答，面对生活，阐述方案。首先从学习入手，以时代的变化迅速为由说理。对比说理说服性强。</a:t>
                      </a:r>
                      <a:endParaRPr lang="zh-CN" altLang="zh-CN" sz="850" b="0" kern="1200" dirty="0">
                        <a:solidFill>
                          <a:schemeClr val="tx1"/>
                        </a:solidFill>
                        <a:effectLst/>
                        <a:latin typeface="仿宋" panose="02010609060101010101" pitchFamily="49" charset="-122"/>
                        <a:ea typeface="仿宋" panose="02010609060101010101" pitchFamily="49" charset="-122"/>
                        <a:cs typeface="+mn-cs"/>
                      </a:endParaRPr>
                    </a:p>
                    <a:p>
                      <a:pPr>
                        <a:lnSpc>
                          <a:spcPct val="120000"/>
                        </a:lnSpc>
                      </a:pP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然后从面对环境的态度入手，引用汶川十年，体现对时事的关注；引用名句，句式灵活多变。</a:t>
                      </a: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endParaRPr lang="zh-CN" altLang="zh-CN" sz="850" b="0" kern="1200" dirty="0">
                        <a:solidFill>
                          <a:schemeClr val="tx1"/>
                        </a:solidFill>
                        <a:effectLst/>
                        <a:latin typeface="仿宋" panose="02010609060101010101" pitchFamily="49" charset="-122"/>
                        <a:ea typeface="仿宋" panose="02010609060101010101" pitchFamily="49" charset="-122"/>
                        <a:cs typeface="+mn-cs"/>
                      </a:endParaRPr>
                    </a:p>
                    <a:p>
                      <a:pPr>
                        <a:lnSpc>
                          <a:spcPct val="120000"/>
                        </a:lnSpc>
                      </a:pP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第三个分论点从自身的反思精神入手，正反结合，例证丰富，论证由浅及深，由表及里，展示出思维的深广。</a:t>
                      </a:r>
                      <a:endParaRPr lang="zh-CN" altLang="zh-CN" sz="850" b="0" kern="1200" dirty="0">
                        <a:solidFill>
                          <a:schemeClr val="tx1"/>
                        </a:solidFill>
                        <a:effectLst/>
                        <a:latin typeface="仿宋" panose="02010609060101010101" pitchFamily="49" charset="-122"/>
                        <a:ea typeface="仿宋" panose="02010609060101010101" pitchFamily="49" charset="-122"/>
                        <a:cs typeface="+mn-cs"/>
                      </a:endParaRPr>
                    </a:p>
                    <a:p>
                      <a:pPr>
                        <a:lnSpc>
                          <a:spcPct val="120000"/>
                        </a:lnSpc>
                      </a:pP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将视角由“我们”再转向“你们”，自然而不生硬，不忘任务。</a:t>
                      </a: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endParaRPr lang="zh-CN" altLang="zh-CN" sz="850" b="0" kern="1200" dirty="0">
                        <a:solidFill>
                          <a:schemeClr val="tx1"/>
                        </a:solidFill>
                        <a:effectLst/>
                        <a:latin typeface="仿宋" panose="02010609060101010101" pitchFamily="49" charset="-122"/>
                        <a:ea typeface="仿宋" panose="02010609060101010101" pitchFamily="49" charset="-122"/>
                        <a:cs typeface="+mn-cs"/>
                      </a:endParaRPr>
                    </a:p>
                    <a:p>
                      <a:pPr>
                        <a:lnSpc>
                          <a:spcPct val="120000"/>
                        </a:lnSpc>
                      </a:pPr>
                      <a:r>
                        <a:rPr lang="en-US" altLang="zh-CN" sz="850" b="0" kern="1200" dirty="0">
                          <a:solidFill>
                            <a:schemeClr val="tx1"/>
                          </a:solidFill>
                          <a:effectLst/>
                          <a:latin typeface="仿宋" panose="02010609060101010101" pitchFamily="49" charset="-122"/>
                          <a:ea typeface="仿宋" panose="02010609060101010101" pitchFamily="49" charset="-122"/>
                          <a:cs typeface="+mn-cs"/>
                        </a:rPr>
                        <a:t>    </a:t>
                      </a:r>
                      <a:r>
                        <a:rPr lang="zh-CN" altLang="zh-CN" sz="850" b="0" kern="1200" dirty="0">
                          <a:solidFill>
                            <a:schemeClr val="tx1"/>
                          </a:solidFill>
                          <a:effectLst/>
                          <a:latin typeface="仿宋" panose="02010609060101010101" pitchFamily="49" charset="-122"/>
                          <a:ea typeface="仿宋" panose="02010609060101010101" pitchFamily="49" charset="-122"/>
                          <a:cs typeface="+mn-cs"/>
                        </a:rPr>
                        <a:t>引用课本句子，展现知识的灵活运用。</a:t>
                      </a:r>
                      <a:endParaRPr lang="zh-CN" altLang="zh-CN" sz="850" b="0" kern="1200" dirty="0">
                        <a:solidFill>
                          <a:schemeClr val="tx1"/>
                        </a:solidFill>
                        <a:effectLst/>
                        <a:latin typeface="仿宋" panose="02010609060101010101" pitchFamily="49" charset="-122"/>
                        <a:ea typeface="仿宋" panose="02010609060101010101" pitchFamily="49" charset="-122"/>
                        <a:cs typeface="+mn-cs"/>
                      </a:endParaRPr>
                    </a:p>
                    <a:p>
                      <a:pPr>
                        <a:lnSpc>
                          <a:spcPct val="120000"/>
                        </a:lnSpc>
                      </a:pPr>
                      <a:r>
                        <a:rPr lang="zh-CN" altLang="zh-CN" sz="850" b="0" kern="1200" dirty="0">
                          <a:solidFill>
                            <a:schemeClr val="tx1"/>
                          </a:solidFill>
                          <a:effectLst/>
                          <a:latin typeface="仿宋" panose="02010609060101010101" pitchFamily="49" charset="-122"/>
                          <a:ea typeface="仿宋" panose="02010609060101010101" pitchFamily="49" charset="-122"/>
                          <a:cs typeface="+mn-cs"/>
                        </a:rPr>
                        <a:t>对偶句式增强了文章的感染力。收尾不忘点题，简洁有力量。</a:t>
                      </a:r>
                      <a:endParaRPr lang="zh-CN" altLang="zh-CN" sz="850" b="0" kern="1200" dirty="0">
                        <a:solidFill>
                          <a:schemeClr val="tx1"/>
                        </a:solidFill>
                        <a:effectLst/>
                        <a:latin typeface="仿宋" panose="02010609060101010101" pitchFamily="49" charset="-122"/>
                        <a:ea typeface="仿宋" panose="02010609060101010101" pitchFamily="49" charset="-122"/>
                        <a:cs typeface="+mn-cs"/>
                      </a:endParaRPr>
                    </a:p>
                  </a:txBody>
                  <a:tcPr>
                    <a:solidFill>
                      <a:schemeClr val="accent1">
                        <a:tint val="40000"/>
                        <a:alpha val="79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755576" y="956849"/>
            <a:ext cx="7272808" cy="3451105"/>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1600" b="1" dirty="0">
                <a:solidFill>
                  <a:srgbClr val="FF0000"/>
                </a:solidFill>
              </a:rPr>
              <a:t>阅读下面的材料，根据要求写作。（60分）</a:t>
            </a:r>
            <a:endParaRPr lang="zh-CN" altLang="en-US" sz="1600" b="1" dirty="0">
              <a:solidFill>
                <a:srgbClr val="FF0000"/>
              </a:solidFill>
            </a:endParaRPr>
          </a:p>
          <a:p>
            <a:r>
              <a:rPr lang="zh-CN" altLang="en-US" sz="1600" b="1" dirty="0">
                <a:solidFill>
                  <a:srgbClr val="0000FF"/>
                </a:solidFill>
              </a:rPr>
              <a:t>    据报道，全国“停课不停学”产生了两个新名词：</a:t>
            </a:r>
            <a:endParaRPr lang="zh-CN" altLang="en-US" sz="1600" b="1" dirty="0">
              <a:solidFill>
                <a:srgbClr val="0000FF"/>
              </a:solidFill>
            </a:endParaRPr>
          </a:p>
          <a:p>
            <a:r>
              <a:rPr lang="zh-CN" altLang="en-US" sz="1600" b="1" dirty="0">
                <a:solidFill>
                  <a:srgbClr val="0000FF"/>
                </a:solidFill>
              </a:rPr>
              <a:t>    </a:t>
            </a:r>
            <a:r>
              <a:rPr lang="zh-CN" altLang="en-US" sz="1600" b="1" dirty="0">
                <a:solidFill>
                  <a:srgbClr val="FF0000"/>
                </a:solidFill>
              </a:rPr>
              <a:t>十八线女主播</a:t>
            </a:r>
            <a:r>
              <a:rPr lang="zh-CN" altLang="en-US" sz="1600" b="1" dirty="0">
                <a:solidFill>
                  <a:srgbClr val="0000FF"/>
                </a:solidFill>
              </a:rPr>
              <a:t>：指疫情期间，被迫网上直播授课的女老师们，她们觉得自己从光荣的人民教师被转岗成了一名十八线（没有名气的）女主播。</a:t>
            </a:r>
            <a:endParaRPr lang="zh-CN" altLang="en-US" sz="1600" b="1" dirty="0">
              <a:solidFill>
                <a:srgbClr val="0000FF"/>
              </a:solidFill>
            </a:endParaRPr>
          </a:p>
          <a:p>
            <a:r>
              <a:rPr lang="zh-CN" altLang="en-US" sz="1600" b="1" dirty="0">
                <a:solidFill>
                  <a:srgbClr val="FF0000"/>
                </a:solidFill>
              </a:rPr>
              <a:t>    网课学困生：</a:t>
            </a:r>
            <a:r>
              <a:rPr lang="zh-CN" altLang="en-US" sz="1600" b="1" dirty="0">
                <a:solidFill>
                  <a:srgbClr val="0000FF"/>
                </a:solidFill>
              </a:rPr>
              <a:t>指网课教学中不符合要求的学生。一上课网速不好，不开摄像头，一提问就闭麦，上课吃零食、躺被窝，时不时还传来“敌军还有5秒到达战场”之类的声音。</a:t>
            </a:r>
            <a:endParaRPr lang="zh-CN" altLang="en-US" sz="1600" b="1" dirty="0">
              <a:solidFill>
                <a:srgbClr val="0000FF"/>
              </a:solidFill>
            </a:endParaRPr>
          </a:p>
          <a:p>
            <a:r>
              <a:rPr lang="zh-CN" altLang="en-US" sz="1600" b="1" dirty="0">
                <a:solidFill>
                  <a:srgbClr val="0000FF"/>
                </a:solidFill>
              </a:rPr>
              <a:t>    </a:t>
            </a:r>
            <a:r>
              <a:rPr lang="zh-CN" altLang="en-US" sz="1600" b="1" dirty="0">
                <a:solidFill>
                  <a:srgbClr val="FF0000"/>
                </a:solidFill>
              </a:rPr>
              <a:t>请从以下两个任务中任选一个，完成作文。</a:t>
            </a:r>
            <a:endParaRPr lang="zh-CN" altLang="en-US" sz="1600" b="1" dirty="0">
              <a:solidFill>
                <a:srgbClr val="FF0000"/>
              </a:solidFill>
            </a:endParaRPr>
          </a:p>
          <a:p>
            <a:r>
              <a:rPr lang="zh-CN" altLang="en-US" sz="1600" b="1" dirty="0">
                <a:solidFill>
                  <a:srgbClr val="002060"/>
                </a:solidFill>
              </a:rPr>
              <a:t>    </a:t>
            </a:r>
            <a:r>
              <a:rPr lang="zh-CN" altLang="en-US" sz="1600" b="1" dirty="0">
                <a:solidFill>
                  <a:srgbClr val="0000FF"/>
                </a:solidFill>
              </a:rPr>
              <a:t>任务一：以中学生明明的身份给“十八线女主播”写一封信，表达你对她们工作的认识，给出你的意见和建议。</a:t>
            </a:r>
            <a:endParaRPr lang="zh-CN" altLang="en-US" sz="1600" b="1" dirty="0">
              <a:solidFill>
                <a:srgbClr val="0000FF"/>
              </a:solidFill>
            </a:endParaRPr>
          </a:p>
          <a:p>
            <a:r>
              <a:rPr lang="zh-CN" altLang="en-US" sz="1600" b="1" dirty="0">
                <a:solidFill>
                  <a:srgbClr val="0000FF"/>
                </a:solidFill>
              </a:rPr>
              <a:t>    </a:t>
            </a:r>
            <a:r>
              <a:rPr lang="zh-CN" altLang="en-US" sz="1600" b="1" dirty="0">
                <a:solidFill>
                  <a:srgbClr val="7030A0"/>
                </a:solidFill>
              </a:rPr>
              <a:t>任务二：以小强老师的身份给“网课学困生”写一封信，写出你对学生学习的看法，给出你的意见和建议。</a:t>
            </a:r>
            <a:endParaRPr lang="zh-CN" altLang="en-US" sz="1600" b="1" dirty="0">
              <a:solidFill>
                <a:srgbClr val="7030A0"/>
              </a:solidFill>
            </a:endParaRPr>
          </a:p>
          <a:p>
            <a:r>
              <a:rPr lang="zh-CN" altLang="en-US" sz="1600" b="1" dirty="0">
                <a:solidFill>
                  <a:srgbClr val="0000FF"/>
                </a:solidFill>
              </a:rPr>
              <a:t>    </a:t>
            </a:r>
            <a:r>
              <a:rPr lang="zh-CN" altLang="en-US" sz="1600" b="1" dirty="0">
                <a:solidFill>
                  <a:srgbClr val="FF0000"/>
                </a:solidFill>
              </a:rPr>
              <a:t>注意，语言得体，不得抄袭，不少于800字。</a:t>
            </a:r>
            <a:endParaRPr lang="zh-CN" altLang="en-US" sz="1600" b="1" dirty="0">
              <a:solidFill>
                <a:srgbClr val="FF0000"/>
              </a:solidFill>
            </a:endParaRPr>
          </a:p>
        </p:txBody>
      </p:sp>
      <p:sp>
        <p:nvSpPr>
          <p:cNvPr id="4" name="TextBox 15"/>
          <p:cNvSpPr txBox="1">
            <a:spLocks noChangeArrowheads="1"/>
          </p:cNvSpPr>
          <p:nvPr/>
        </p:nvSpPr>
        <p:spPr bwMode="auto">
          <a:xfrm>
            <a:off x="395536" y="514242"/>
            <a:ext cx="1584176" cy="442607"/>
          </a:xfrm>
          <a:prstGeom prst="rect">
            <a:avLst/>
          </a:prstGeom>
          <a:solidFill>
            <a:srgbClr val="7030A0"/>
          </a:solidFill>
          <a:ln w="9525">
            <a:noFill/>
            <a:miter lim="800000"/>
          </a:ln>
        </p:spPr>
        <p:txBody>
          <a:bodyPr wrap="square" lIns="72567" tIns="36283" rIns="72567" bIns="36283">
            <a:spAutoFit/>
          </a:bodyPr>
          <a:lstStyle/>
          <a:p>
            <a:r>
              <a:rPr lang="zh-CN" altLang="en-US" sz="2400" dirty="0">
                <a:solidFill>
                  <a:srgbClr val="FFFF00"/>
                </a:solidFill>
                <a:latin typeface="迷你霹雳体" panose="020B0602010101010101" pitchFamily="33" charset="-122"/>
                <a:ea typeface="迷你霹雳体" panose="020B0602010101010101" pitchFamily="33" charset="-122"/>
              </a:rPr>
              <a:t>模拟作文</a:t>
            </a:r>
            <a:endParaRPr lang="zh-CN" altLang="en-US" sz="2400" dirty="0">
              <a:solidFill>
                <a:srgbClr val="FFFF00"/>
              </a:solidFill>
              <a:latin typeface="迷你霹雳体" panose="020B0602010101010101" pitchFamily="33" charset="-122"/>
              <a:ea typeface="迷你霹雳体" panose="020B0602010101010101" pitchFamily="33"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406719" y="1059582"/>
            <a:ext cx="4104456" cy="2556284"/>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b="1" dirty="0">
                <a:solidFill>
                  <a:srgbClr val="FF0000"/>
                </a:solidFill>
              </a:rPr>
              <a:t>十八线女主播</a:t>
            </a:r>
            <a:endParaRPr lang="zh-CN" altLang="en-US" b="1" dirty="0">
              <a:solidFill>
                <a:srgbClr val="FF0000"/>
              </a:solidFill>
            </a:endParaRPr>
          </a:p>
          <a:p>
            <a:r>
              <a:rPr lang="en-US" altLang="zh-CN" b="1" dirty="0">
                <a:solidFill>
                  <a:srgbClr val="0000FF"/>
                </a:solidFill>
              </a:rPr>
              <a:t>《</a:t>
            </a:r>
            <a:r>
              <a:rPr lang="zh-CN" altLang="en-US" b="1" dirty="0">
                <a:solidFill>
                  <a:srgbClr val="0000FF"/>
                </a:solidFill>
              </a:rPr>
              <a:t>甘做人梯育新苗，网络之星你最亮</a:t>
            </a:r>
            <a:r>
              <a:rPr lang="en-US" altLang="zh-CN" b="1" dirty="0">
                <a:solidFill>
                  <a:srgbClr val="0000FF"/>
                </a:solidFill>
              </a:rPr>
              <a:t>》                                      </a:t>
            </a:r>
            <a:endParaRPr lang="en-US" altLang="zh-CN" b="1" dirty="0">
              <a:solidFill>
                <a:srgbClr val="0000FF"/>
              </a:solidFill>
            </a:endParaRPr>
          </a:p>
          <a:p>
            <a:r>
              <a:rPr lang="en-US" altLang="zh-CN" b="1" dirty="0">
                <a:solidFill>
                  <a:srgbClr val="0000FF"/>
                </a:solidFill>
              </a:rPr>
              <a:t>《</a:t>
            </a:r>
            <a:r>
              <a:rPr lang="zh-CN" altLang="en-US" b="1" dirty="0">
                <a:solidFill>
                  <a:srgbClr val="0000FF"/>
                </a:solidFill>
              </a:rPr>
              <a:t>您这样的十八线女主播，我们最爱</a:t>
            </a:r>
            <a:r>
              <a:rPr lang="en-US" altLang="zh-CN" b="1" dirty="0">
                <a:solidFill>
                  <a:srgbClr val="0000FF"/>
                </a:solidFill>
              </a:rPr>
              <a:t>》                                     </a:t>
            </a:r>
            <a:endParaRPr lang="en-US" altLang="zh-CN" b="1" dirty="0">
              <a:solidFill>
                <a:srgbClr val="0000FF"/>
              </a:solidFill>
            </a:endParaRPr>
          </a:p>
          <a:p>
            <a:r>
              <a:rPr lang="en-US" altLang="zh-CN" b="1" dirty="0">
                <a:solidFill>
                  <a:srgbClr val="0000FF"/>
                </a:solidFill>
              </a:rPr>
              <a:t>《</a:t>
            </a:r>
            <a:r>
              <a:rPr lang="zh-CN" altLang="en-US" b="1" dirty="0">
                <a:solidFill>
                  <a:srgbClr val="0000FF"/>
                </a:solidFill>
              </a:rPr>
              <a:t>向“十八线女主播”致敬</a:t>
            </a:r>
            <a:r>
              <a:rPr lang="en-US" altLang="zh-CN" b="1" dirty="0">
                <a:solidFill>
                  <a:srgbClr val="0000FF"/>
                </a:solidFill>
              </a:rPr>
              <a:t>》                                                    《</a:t>
            </a:r>
            <a:r>
              <a:rPr lang="zh-CN" altLang="en-US" b="1" dirty="0">
                <a:solidFill>
                  <a:srgbClr val="0000FF"/>
                </a:solidFill>
              </a:rPr>
              <a:t>与时俱进，教师亦须自我更新</a:t>
            </a:r>
            <a:r>
              <a:rPr lang="en-US" altLang="zh-CN" b="1" dirty="0">
                <a:solidFill>
                  <a:srgbClr val="0000FF"/>
                </a:solidFill>
              </a:rPr>
              <a:t>》</a:t>
            </a:r>
            <a:endParaRPr lang="zh-CN" altLang="en-US" b="1" dirty="0">
              <a:solidFill>
                <a:srgbClr val="0000FF"/>
              </a:solidFill>
            </a:endParaRPr>
          </a:p>
          <a:p>
            <a:r>
              <a:rPr lang="en-US" altLang="zh-CN" b="1" dirty="0">
                <a:solidFill>
                  <a:srgbClr val="0000FF"/>
                </a:solidFill>
              </a:rPr>
              <a:t>《</a:t>
            </a:r>
            <a:r>
              <a:rPr lang="zh-CN" altLang="en-US" b="1" dirty="0">
                <a:solidFill>
                  <a:srgbClr val="0000FF"/>
                </a:solidFill>
              </a:rPr>
              <a:t>网络新天地，育人需改进</a:t>
            </a:r>
            <a:r>
              <a:rPr lang="en-US" altLang="zh-CN" b="1" dirty="0">
                <a:solidFill>
                  <a:srgbClr val="0000FF"/>
                </a:solidFill>
              </a:rPr>
              <a:t>》</a:t>
            </a:r>
            <a:endParaRPr lang="zh-CN" altLang="en-US" b="1" dirty="0">
              <a:solidFill>
                <a:srgbClr val="0000FF"/>
              </a:solidFill>
            </a:endParaRPr>
          </a:p>
          <a:p>
            <a:r>
              <a:rPr lang="en-US" altLang="zh-CN" b="1" dirty="0">
                <a:solidFill>
                  <a:srgbClr val="0000FF"/>
                </a:solidFill>
                <a:sym typeface="+mn-ea"/>
              </a:rPr>
              <a:t>《</a:t>
            </a:r>
            <a:r>
              <a:rPr lang="zh-CN" altLang="en-US" b="1" dirty="0">
                <a:solidFill>
                  <a:srgbClr val="0000FF"/>
                </a:solidFill>
                <a:sym typeface="+mn-ea"/>
              </a:rPr>
              <a:t>您不是网红，却比网红更美</a:t>
            </a:r>
            <a:r>
              <a:rPr lang="en-US" altLang="zh-CN" b="1" dirty="0">
                <a:solidFill>
                  <a:srgbClr val="0000FF"/>
                </a:solidFill>
                <a:sym typeface="+mn-ea"/>
              </a:rPr>
              <a:t>》</a:t>
            </a:r>
            <a:endParaRPr lang="zh-CN" altLang="zh-CN" b="1" dirty="0">
              <a:solidFill>
                <a:srgbClr val="0000FF"/>
              </a:solidFill>
            </a:endParaRPr>
          </a:p>
        </p:txBody>
      </p:sp>
      <p:sp>
        <p:nvSpPr>
          <p:cNvPr id="4" name="TextBox 15"/>
          <p:cNvSpPr txBox="1">
            <a:spLocks noChangeArrowheads="1"/>
          </p:cNvSpPr>
          <p:nvPr/>
        </p:nvSpPr>
        <p:spPr bwMode="auto">
          <a:xfrm>
            <a:off x="395536" y="514242"/>
            <a:ext cx="2016224" cy="442607"/>
          </a:xfrm>
          <a:prstGeom prst="rect">
            <a:avLst/>
          </a:prstGeom>
          <a:solidFill>
            <a:srgbClr val="7030A0"/>
          </a:solidFill>
          <a:ln w="9525">
            <a:noFill/>
            <a:miter lim="800000"/>
          </a:ln>
        </p:spPr>
        <p:txBody>
          <a:bodyPr wrap="square" lIns="72567" tIns="36283" rIns="72567" bIns="36283">
            <a:spAutoFit/>
          </a:bodyPr>
          <a:lstStyle/>
          <a:p>
            <a:r>
              <a:rPr lang="zh-CN" altLang="en-US" sz="2400" dirty="0">
                <a:solidFill>
                  <a:srgbClr val="FFFF00"/>
                </a:solidFill>
                <a:latin typeface="迷你霹雳体" panose="020B0602010101010101" pitchFamily="33" charset="-122"/>
                <a:ea typeface="迷你霹雳体" panose="020B0602010101010101" pitchFamily="33" charset="-122"/>
              </a:rPr>
              <a:t>优秀作文标题</a:t>
            </a:r>
            <a:endParaRPr lang="zh-CN" altLang="en-US" sz="2400" dirty="0">
              <a:solidFill>
                <a:srgbClr val="FFFF00"/>
              </a:solidFill>
              <a:latin typeface="迷你霹雳体" panose="020B0602010101010101" pitchFamily="33" charset="-122"/>
              <a:ea typeface="迷你霹雳体" panose="020B0602010101010101" pitchFamily="33" charset="-122"/>
            </a:endParaRPr>
          </a:p>
        </p:txBody>
      </p:sp>
      <p:sp>
        <p:nvSpPr>
          <p:cNvPr id="5" name="圆角矩形 118793"/>
          <p:cNvSpPr/>
          <p:nvPr/>
        </p:nvSpPr>
        <p:spPr>
          <a:xfrm>
            <a:off x="4572000" y="725743"/>
            <a:ext cx="3888432" cy="3451105"/>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1600" b="1" dirty="0">
                <a:solidFill>
                  <a:srgbClr val="FF0000"/>
                </a:solidFill>
              </a:rPr>
              <a:t>网课学困生</a:t>
            </a:r>
            <a:endParaRPr lang="zh-CN" altLang="en-US" sz="1600" b="1" dirty="0">
              <a:solidFill>
                <a:srgbClr val="FF0000"/>
              </a:solidFill>
            </a:endParaRPr>
          </a:p>
          <a:p>
            <a:r>
              <a:rPr lang="en-US" altLang="zh-CN" sz="1600" b="1" dirty="0">
                <a:solidFill>
                  <a:srgbClr val="0000FF"/>
                </a:solidFill>
                <a:sym typeface="+mn-ea"/>
              </a:rPr>
              <a:t>《</a:t>
            </a:r>
            <a:r>
              <a:rPr lang="zh-CN" altLang="en-US" sz="1600" b="1" dirty="0">
                <a:solidFill>
                  <a:srgbClr val="0000FF"/>
                </a:solidFill>
                <a:sym typeface="+mn-ea"/>
              </a:rPr>
              <a:t>萤囊映雪君莫忘，白发悔不勤学早</a:t>
            </a:r>
            <a:r>
              <a:rPr lang="en-US" altLang="zh-CN" sz="1600" b="1" dirty="0">
                <a:solidFill>
                  <a:srgbClr val="0000FF"/>
                </a:solidFill>
                <a:sym typeface="+mn-ea"/>
              </a:rPr>
              <a:t>》</a:t>
            </a:r>
            <a:endParaRPr lang="zh-CN" altLang="en-US" sz="1600" b="1" dirty="0">
              <a:solidFill>
                <a:srgbClr val="0000FF"/>
              </a:solidFill>
            </a:endParaRPr>
          </a:p>
          <a:p>
            <a:r>
              <a:rPr lang="en-US" altLang="zh-CN" sz="1600" b="1" dirty="0">
                <a:solidFill>
                  <a:srgbClr val="0000FF"/>
                </a:solidFill>
                <a:sym typeface="+mn-ea"/>
              </a:rPr>
              <a:t>《</a:t>
            </a:r>
            <a:r>
              <a:rPr lang="zh-CN" altLang="en-US" sz="1600" b="1" dirty="0">
                <a:solidFill>
                  <a:srgbClr val="0000FF"/>
                </a:solidFill>
                <a:sym typeface="+mn-ea"/>
              </a:rPr>
              <a:t>莫让网络成为学习的沙漠</a:t>
            </a:r>
            <a:r>
              <a:rPr lang="en-US" altLang="zh-CN" sz="1600" b="1" dirty="0">
                <a:solidFill>
                  <a:srgbClr val="0000FF"/>
                </a:solidFill>
                <a:sym typeface="+mn-ea"/>
              </a:rPr>
              <a:t>》</a:t>
            </a:r>
            <a:endParaRPr lang="zh-CN" altLang="en-US" sz="1600" b="1" dirty="0">
              <a:solidFill>
                <a:srgbClr val="0000FF"/>
              </a:solidFill>
            </a:endParaRPr>
          </a:p>
          <a:p>
            <a:r>
              <a:rPr lang="en-US" altLang="zh-CN" sz="1600" b="1" dirty="0">
                <a:solidFill>
                  <a:srgbClr val="0000FF"/>
                </a:solidFill>
                <a:sym typeface="+mn-ea"/>
              </a:rPr>
              <a:t>《</a:t>
            </a:r>
            <a:r>
              <a:rPr lang="zh-CN" altLang="en-US" sz="1600" b="1" dirty="0">
                <a:solidFill>
                  <a:srgbClr val="0000FF"/>
                </a:solidFill>
                <a:sym typeface="+mn-ea"/>
              </a:rPr>
              <a:t>自控，才能前行</a:t>
            </a:r>
            <a:r>
              <a:rPr lang="en-US" altLang="zh-CN" sz="1600" b="1" dirty="0">
                <a:solidFill>
                  <a:srgbClr val="0000FF"/>
                </a:solidFill>
                <a:sym typeface="+mn-ea"/>
              </a:rPr>
              <a:t>》</a:t>
            </a:r>
            <a:endParaRPr lang="zh-CN" altLang="en-US" sz="1600" b="1" dirty="0">
              <a:solidFill>
                <a:srgbClr val="0000FF"/>
              </a:solidFill>
            </a:endParaRPr>
          </a:p>
          <a:p>
            <a:r>
              <a:rPr lang="en-US" altLang="zh-CN" sz="1600" b="1" dirty="0">
                <a:solidFill>
                  <a:srgbClr val="0000FF"/>
                </a:solidFill>
                <a:sym typeface="+mn-ea"/>
              </a:rPr>
              <a:t>《</a:t>
            </a:r>
            <a:r>
              <a:rPr lang="zh-CN" altLang="en-US" sz="1600" b="1" dirty="0">
                <a:solidFill>
                  <a:srgbClr val="0000FF"/>
                </a:solidFill>
                <a:sym typeface="+mn-ea"/>
              </a:rPr>
              <a:t>网课学困生的实质是自控力不足</a:t>
            </a:r>
            <a:r>
              <a:rPr lang="en-US" altLang="zh-CN" sz="1600" b="1" dirty="0">
                <a:solidFill>
                  <a:srgbClr val="0000FF"/>
                </a:solidFill>
                <a:sym typeface="+mn-ea"/>
              </a:rPr>
              <a:t>》</a:t>
            </a:r>
            <a:r>
              <a:rPr lang="zh-CN" altLang="en-US" sz="1600" b="1" dirty="0">
                <a:solidFill>
                  <a:srgbClr val="0000FF"/>
                </a:solidFill>
              </a:rPr>
              <a:t> </a:t>
            </a:r>
            <a:endParaRPr lang="zh-CN" altLang="en-US" sz="1600" b="1" dirty="0">
              <a:solidFill>
                <a:srgbClr val="0000FF"/>
              </a:solidFill>
            </a:endParaRPr>
          </a:p>
          <a:p>
            <a:r>
              <a:rPr lang="en-US" altLang="zh-CN" sz="1600" b="1" dirty="0">
                <a:solidFill>
                  <a:srgbClr val="0000FF"/>
                </a:solidFill>
                <a:sym typeface="+mn-ea"/>
              </a:rPr>
              <a:t>《</a:t>
            </a:r>
            <a:r>
              <a:rPr lang="zh-CN" altLang="en-US" sz="1600" b="1" dirty="0">
                <a:solidFill>
                  <a:srgbClr val="0000FF"/>
                </a:solidFill>
                <a:sym typeface="+mn-ea"/>
              </a:rPr>
              <a:t>师傅领进门，修行靠个人</a:t>
            </a:r>
            <a:r>
              <a:rPr lang="en-US" altLang="zh-CN" sz="1600" b="1" dirty="0">
                <a:solidFill>
                  <a:srgbClr val="0000FF"/>
                </a:solidFill>
                <a:sym typeface="+mn-ea"/>
              </a:rPr>
              <a:t>》</a:t>
            </a:r>
            <a:endParaRPr lang="zh-CN" altLang="en-US" sz="1600" b="1" dirty="0">
              <a:solidFill>
                <a:srgbClr val="0000FF"/>
              </a:solidFill>
            </a:endParaRPr>
          </a:p>
          <a:p>
            <a:r>
              <a:rPr lang="en-US" altLang="zh-CN" sz="1600" b="1" dirty="0">
                <a:solidFill>
                  <a:srgbClr val="0000FF"/>
                </a:solidFill>
                <a:sym typeface="+mn-ea"/>
              </a:rPr>
              <a:t>《</a:t>
            </a:r>
            <a:r>
              <a:rPr lang="zh-CN" altLang="en-US" sz="1600" b="1" dirty="0">
                <a:solidFill>
                  <a:srgbClr val="0000FF"/>
                </a:solidFill>
                <a:sym typeface="+mn-ea"/>
              </a:rPr>
              <a:t>别给自己戴上“网课学困生”的帽子</a:t>
            </a:r>
            <a:r>
              <a:rPr lang="en-US" altLang="zh-CN" sz="1600" b="1" dirty="0">
                <a:solidFill>
                  <a:srgbClr val="0000FF"/>
                </a:solidFill>
                <a:sym typeface="+mn-ea"/>
              </a:rPr>
              <a:t>》</a:t>
            </a:r>
            <a:r>
              <a:rPr lang="zh-CN" altLang="en-US" sz="1600" b="1" dirty="0">
                <a:solidFill>
                  <a:srgbClr val="0000FF"/>
                </a:solidFill>
              </a:rPr>
              <a:t>                                                                                            </a:t>
            </a:r>
            <a:r>
              <a:rPr lang="en-US" altLang="zh-CN" sz="1600" b="1" dirty="0">
                <a:solidFill>
                  <a:srgbClr val="0000FF"/>
                </a:solidFill>
              </a:rPr>
              <a:t>《</a:t>
            </a:r>
            <a:r>
              <a:rPr lang="zh-CN" altLang="en-US" sz="1600" b="1" dirty="0">
                <a:solidFill>
                  <a:srgbClr val="0000FF"/>
                </a:solidFill>
              </a:rPr>
              <a:t>学习环境不同，知识是相通的</a:t>
            </a:r>
            <a:r>
              <a:rPr lang="en-US" altLang="zh-CN" sz="1600" b="1" dirty="0">
                <a:solidFill>
                  <a:srgbClr val="0000FF"/>
                </a:solidFill>
              </a:rPr>
              <a:t>》                                                                                          《</a:t>
            </a:r>
            <a:r>
              <a:rPr lang="zh-CN" altLang="en-US" sz="1600" b="1" dirty="0">
                <a:solidFill>
                  <a:srgbClr val="0000FF"/>
                </a:solidFill>
              </a:rPr>
              <a:t>学习的主动性，决定学习高度</a:t>
            </a:r>
            <a:r>
              <a:rPr lang="en-US" altLang="zh-CN" sz="1600" b="1" dirty="0">
                <a:solidFill>
                  <a:srgbClr val="0000FF"/>
                </a:solidFill>
              </a:rPr>
              <a:t>》</a:t>
            </a:r>
            <a:endParaRPr lang="en-US" altLang="zh-CN" sz="1600" b="1" dirty="0">
              <a:solidFill>
                <a:srgbClr val="0000FF"/>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1259632" y="1347614"/>
            <a:ext cx="6624736" cy="3060340"/>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2400" b="1" dirty="0">
                <a:solidFill>
                  <a:srgbClr val="0000FF"/>
                </a:solidFill>
              </a:rPr>
              <a:t>    《人民日报》（2020年02月11日 12版）刊登了</a:t>
            </a:r>
            <a:r>
              <a:rPr lang="zh-CN" altLang="en-US" sz="2400" b="1" dirty="0">
                <a:solidFill>
                  <a:srgbClr val="FF0000"/>
                </a:solidFill>
              </a:rPr>
              <a:t>《莫把“停课不停学”的好经念歪》</a:t>
            </a:r>
            <a:r>
              <a:rPr lang="zh-CN" altLang="en-US" sz="2400" b="1" dirty="0">
                <a:solidFill>
                  <a:srgbClr val="0000FF"/>
                </a:solidFill>
              </a:rPr>
              <a:t>一文，指出：以“不停学”之名，行提前教学和假期补课之实，不仅给仍处于假期中的学生增加额外负担，导致新的焦虑，也让“停课不停学”的内涵被曲解，背离了假期定位和政策初衷。</a:t>
            </a:r>
            <a:endParaRPr lang="zh-CN" altLang="en-US" sz="2400" b="1" dirty="0">
              <a:solidFill>
                <a:srgbClr val="0000FF"/>
              </a:solidFill>
            </a:endParaRPr>
          </a:p>
          <a:p>
            <a:r>
              <a:rPr lang="zh-CN" altLang="en-US" sz="2400" b="1" dirty="0">
                <a:solidFill>
                  <a:srgbClr val="FF0000"/>
                </a:solidFill>
              </a:rPr>
              <a:t>全文如下：</a:t>
            </a:r>
            <a:endParaRPr lang="zh-CN" altLang="en-US" sz="2400" b="1" dirty="0">
              <a:solidFill>
                <a:srgbClr val="FF0000"/>
              </a:solidFill>
            </a:endParaRPr>
          </a:p>
        </p:txBody>
      </p:sp>
      <p:sp>
        <p:nvSpPr>
          <p:cNvPr id="4" name="TextBox 15"/>
          <p:cNvSpPr txBox="1">
            <a:spLocks noChangeArrowheads="1"/>
          </p:cNvSpPr>
          <p:nvPr/>
        </p:nvSpPr>
        <p:spPr bwMode="auto">
          <a:xfrm>
            <a:off x="395536" y="514242"/>
            <a:ext cx="2088232" cy="442607"/>
          </a:xfrm>
          <a:prstGeom prst="rect">
            <a:avLst/>
          </a:prstGeom>
          <a:solidFill>
            <a:srgbClr val="7030A0"/>
          </a:solidFill>
          <a:ln w="9525">
            <a:noFill/>
            <a:miter lim="800000"/>
          </a:ln>
        </p:spPr>
        <p:txBody>
          <a:bodyPr wrap="square" lIns="72567" tIns="36283" rIns="72567" bIns="36283">
            <a:spAutoFit/>
          </a:bodyPr>
          <a:lstStyle/>
          <a:p>
            <a:r>
              <a:rPr lang="zh-CN" altLang="en-US" sz="2400" dirty="0">
                <a:solidFill>
                  <a:srgbClr val="FFFF00"/>
                </a:solidFill>
                <a:latin typeface="迷你霹雳体" panose="020B0602010101010101" pitchFamily="33" charset="-122"/>
                <a:ea typeface="迷你霹雳体" panose="020B0602010101010101" pitchFamily="33" charset="-122"/>
              </a:rPr>
              <a:t>时评范文欣赏</a:t>
            </a:r>
            <a:endParaRPr lang="zh-CN" altLang="en-US" sz="2400" dirty="0">
              <a:solidFill>
                <a:srgbClr val="FFFF00"/>
              </a:solidFill>
              <a:latin typeface="迷你霹雳体" panose="020B0602010101010101" pitchFamily="33" charset="-122"/>
              <a:ea typeface="迷你霹雳体" panose="020B0602010101010101" pitchFamily="33"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827584" y="956849"/>
            <a:ext cx="7632848" cy="3739137"/>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1600" dirty="0"/>
              <a:t>      </a:t>
            </a:r>
            <a:r>
              <a:rPr lang="zh-CN" altLang="en-US" sz="1600" b="1" dirty="0">
                <a:solidFill>
                  <a:srgbClr val="0000FF"/>
                </a:solidFill>
              </a:rPr>
              <a:t>为阻断疫情向校园蔓延，教育部要求2020年春季学期延期开学，并提出利用网络平台，“停课不停学”。各地、各校以及以在线教育机构为代表的社会力量纷纷响应，一些学校陆续开展网上教学，多家在线教育机构上线免费课程。</a:t>
            </a:r>
            <a:r>
              <a:rPr lang="zh-CN" altLang="en-US" sz="1600" b="1" dirty="0">
                <a:solidFill>
                  <a:srgbClr val="FF0000"/>
                </a:solidFill>
              </a:rPr>
              <a:t>【点评：抛出“停课不停学”的话题】</a:t>
            </a:r>
            <a:endParaRPr lang="zh-CN" altLang="en-US" sz="1600" b="1" dirty="0">
              <a:solidFill>
                <a:srgbClr val="FF0000"/>
              </a:solidFill>
            </a:endParaRPr>
          </a:p>
          <a:p>
            <a:r>
              <a:rPr lang="zh-CN" altLang="en-US" sz="2400" b="1" dirty="0">
                <a:solidFill>
                  <a:srgbClr val="0000FF"/>
                </a:solidFill>
              </a:rPr>
              <a:t>   </a:t>
            </a:r>
            <a:r>
              <a:rPr lang="zh-CN" altLang="en-US" sz="1600" b="1" dirty="0">
                <a:solidFill>
                  <a:srgbClr val="0000FF"/>
                </a:solidFill>
              </a:rPr>
              <a:t>“停课不停学”对保障正常教学秩序和维护社会稳定意义重大，但也要防止落实和执行过程中的异化和走偏。有一线教师反馈，个别学校超前讲授，以“不停学”之名，行提前教学和假期补课之实；个别在线教育机构和平台提前上线新学期学习资源，以免费公益之名，行市场推广之实，不仅给仍处于假期中的学生增加额外负担，导致新的“教育焦虑”，也让“停课不停学”的内涵被曲解，背离了假期定位和政策初衷。</a:t>
            </a:r>
            <a:r>
              <a:rPr lang="zh-CN" altLang="en-US" sz="1600" b="1" dirty="0">
                <a:solidFill>
                  <a:srgbClr val="FF0000"/>
                </a:solidFill>
              </a:rPr>
              <a:t>【点评：指出异化和走偏的具体表现】</a:t>
            </a:r>
            <a:endParaRPr lang="zh-CN" altLang="en-US" sz="1600" b="1" dirty="0">
              <a:solidFill>
                <a:srgbClr val="FF0000"/>
              </a:solidFill>
            </a:endParaRPr>
          </a:p>
          <a:p>
            <a:r>
              <a:rPr lang="zh-CN" altLang="en-US" sz="1600" b="1" dirty="0">
                <a:solidFill>
                  <a:srgbClr val="0000FF"/>
                </a:solidFill>
              </a:rPr>
              <a:t>       如今，部分省份已将开学时间延迟至3月1日之后，面对延长的假期，尽快明确“停课不停学”的科学内涵，杜绝乱象，确保“停课不停学”好经不被念歪，已成当务之急。</a:t>
            </a:r>
            <a:r>
              <a:rPr lang="zh-CN" altLang="en-US" sz="1600" b="1" dirty="0">
                <a:solidFill>
                  <a:srgbClr val="FF0000"/>
                </a:solidFill>
              </a:rPr>
              <a:t>【文点评：过渡段，承上启下，引出下文的正确做法】</a:t>
            </a:r>
            <a:endParaRPr lang="zh-CN" altLang="en-US" sz="1600" b="1" dirty="0">
              <a:solidFill>
                <a:srgbClr val="FF0000"/>
              </a:solidFill>
            </a:endParaRPr>
          </a:p>
          <a:p>
            <a:endParaRPr lang="zh-CN" altLang="en-US" sz="2400" b="1" dirty="0">
              <a:solidFill>
                <a:srgbClr val="FF0000"/>
              </a:solidFill>
            </a:endParaRPr>
          </a:p>
        </p:txBody>
      </p:sp>
      <p:sp>
        <p:nvSpPr>
          <p:cNvPr id="4" name="TextBox 15"/>
          <p:cNvSpPr txBox="1">
            <a:spLocks noChangeArrowheads="1"/>
          </p:cNvSpPr>
          <p:nvPr/>
        </p:nvSpPr>
        <p:spPr bwMode="auto">
          <a:xfrm>
            <a:off x="395536" y="514242"/>
            <a:ext cx="4464496" cy="442607"/>
          </a:xfrm>
          <a:prstGeom prst="rect">
            <a:avLst/>
          </a:prstGeom>
          <a:solidFill>
            <a:srgbClr val="7030A0"/>
          </a:solidFill>
          <a:ln w="9525">
            <a:noFill/>
            <a:miter lim="800000"/>
          </a:ln>
        </p:spPr>
        <p:txBody>
          <a:bodyPr wrap="square" lIns="72567" tIns="36283" rIns="72567" bIns="36283">
            <a:spAutoFit/>
          </a:bodyPr>
          <a:lstStyle/>
          <a:p>
            <a:r>
              <a:rPr lang="zh-CN" altLang="en-US" sz="2400" b="1" dirty="0">
                <a:solidFill>
                  <a:srgbClr val="FFFF00"/>
                </a:solidFill>
                <a:ea typeface="迷你简中黑" panose="02010609010101010101" pitchFamily="49" charset="-122"/>
                <a:sym typeface="+mn-ea"/>
              </a:rPr>
              <a:t>莫把“停课不停学”的好经念歪</a:t>
            </a:r>
            <a:endParaRPr lang="zh-CN" altLang="en-US" sz="2400" b="1" dirty="0">
              <a:solidFill>
                <a:srgbClr val="FFFF00"/>
              </a:solidFill>
              <a:latin typeface="迷你霹雳体" panose="020B0602010101010101" pitchFamily="33" charset="-122"/>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98425" y="90805"/>
            <a:ext cx="8909685" cy="4959350"/>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1400" dirty="0">
                <a:sym typeface="+mn-ea"/>
              </a:rPr>
              <a:t>      </a:t>
            </a:r>
            <a:r>
              <a:rPr lang="zh-CN" altLang="en-US" sz="1600" dirty="0">
                <a:sym typeface="+mn-ea"/>
              </a:rPr>
              <a:t>   </a:t>
            </a:r>
            <a:r>
              <a:rPr lang="zh-CN" altLang="en-US" sz="1600" b="1" dirty="0">
                <a:solidFill>
                  <a:srgbClr val="0000FF"/>
                </a:solidFill>
                <a:sym typeface="+mn-ea"/>
              </a:rPr>
              <a:t>领导干部在疫情防控一线，才能知道哪些环节薄弱；走进群众中间，才能知道群众所需所求。如果挂帅而不出征，或者出征而不出力，就很难啃掉防控疫情中的各种“硬骨头”。</a:t>
            </a:r>
            <a:r>
              <a:rPr lang="en-US" altLang="zh-CN" sz="1600" b="1" dirty="0">
                <a:solidFill>
                  <a:srgbClr val="FF0000"/>
                </a:solidFill>
                <a:sym typeface="+mn-ea"/>
              </a:rPr>
              <a:t>【</a:t>
            </a:r>
            <a:r>
              <a:rPr lang="zh-CN" altLang="en-US" sz="1600" b="1" dirty="0">
                <a:solidFill>
                  <a:srgbClr val="FF0000"/>
                </a:solidFill>
                <a:sym typeface="+mn-ea"/>
              </a:rPr>
              <a:t>点评：正反对比论证，指出避免官僚主义的好处与反之会导致的问题</a:t>
            </a:r>
            <a:r>
              <a:rPr lang="en-US" altLang="zh-CN" sz="1600" b="1" dirty="0">
                <a:solidFill>
                  <a:srgbClr val="FF0000"/>
                </a:solidFill>
                <a:sym typeface="+mn-ea"/>
              </a:rPr>
              <a:t>】</a:t>
            </a:r>
            <a:endParaRPr lang="en-US" altLang="zh-CN" sz="1600" b="1" dirty="0">
              <a:solidFill>
                <a:srgbClr val="FF0000"/>
              </a:solidFill>
              <a:sym typeface="+mn-ea"/>
            </a:endParaRPr>
          </a:p>
          <a:p>
            <a:r>
              <a:rPr lang="en-US" altLang="zh-CN" sz="1600" b="1" dirty="0">
                <a:solidFill>
                  <a:srgbClr val="0000FF"/>
                </a:solidFill>
                <a:sym typeface="+mn-ea"/>
              </a:rPr>
              <a:t>         </a:t>
            </a:r>
            <a:r>
              <a:rPr lang="zh-CN" altLang="en-US" sz="1600" b="1" dirty="0">
                <a:solidFill>
                  <a:srgbClr val="0000FF"/>
                </a:solidFill>
                <a:sym typeface="+mn-ea"/>
              </a:rPr>
              <a:t>减的是文牍，缩的是会议，反对的是形式主义。从“一天收到十来个部门文件，却无法解决一个口罩、一瓶消毒水”，到“表格要得勤、电话催得紧”，再到“走访花了</a:t>
            </a:r>
            <a:r>
              <a:rPr lang="en-US" altLang="zh-CN" sz="1600" b="1" dirty="0">
                <a:solidFill>
                  <a:srgbClr val="0000FF"/>
                </a:solidFill>
                <a:sym typeface="+mn-ea"/>
              </a:rPr>
              <a:t>6</a:t>
            </a:r>
            <a:r>
              <a:rPr lang="zh-CN" altLang="en-US" sz="1600" b="1" dirty="0">
                <a:solidFill>
                  <a:srgbClr val="0000FF"/>
                </a:solidFill>
                <a:sym typeface="+mn-ea"/>
              </a:rPr>
              <a:t>小时，填表却要</a:t>
            </a:r>
            <a:r>
              <a:rPr lang="en-US" altLang="zh-CN" sz="1600" b="1" dirty="0">
                <a:solidFill>
                  <a:srgbClr val="0000FF"/>
                </a:solidFill>
                <a:sym typeface="+mn-ea"/>
              </a:rPr>
              <a:t>2</a:t>
            </a:r>
            <a:r>
              <a:rPr lang="zh-CN" altLang="en-US" sz="1600" b="1" dirty="0">
                <a:solidFill>
                  <a:srgbClr val="0000FF"/>
                </a:solidFill>
                <a:sym typeface="+mn-ea"/>
              </a:rPr>
              <a:t>小时”</a:t>
            </a:r>
            <a:r>
              <a:rPr lang="en-US" altLang="zh-CN" sz="1600" b="1" dirty="0">
                <a:solidFill>
                  <a:srgbClr val="0000FF"/>
                </a:solidFill>
                <a:sym typeface="+mn-ea"/>
              </a:rPr>
              <a:t>……</a:t>
            </a:r>
            <a:r>
              <a:rPr lang="zh-CN" altLang="en-US" sz="1600" b="1" dirty="0">
                <a:solidFill>
                  <a:srgbClr val="0000FF"/>
                </a:solidFill>
                <a:sym typeface="+mn-ea"/>
              </a:rPr>
              <a:t>一些基层干部的吐槽，值得倾听，更值得警惕！</a:t>
            </a:r>
            <a:r>
              <a:rPr lang="en-US" altLang="zh-CN" sz="1600" b="1" dirty="0">
                <a:solidFill>
                  <a:srgbClr val="FF0000"/>
                </a:solidFill>
                <a:sym typeface="+mn-ea"/>
              </a:rPr>
              <a:t>【</a:t>
            </a:r>
            <a:r>
              <a:rPr lang="zh-CN" altLang="en-US" sz="1600" b="1" dirty="0">
                <a:solidFill>
                  <a:srgbClr val="FF0000"/>
                </a:solidFill>
                <a:sym typeface="+mn-ea"/>
              </a:rPr>
              <a:t>点评：分论点之二，从“基层干部”吐槽的角度，反对形式主义，具体列举防控工作中存在的形式主义</a:t>
            </a:r>
            <a:r>
              <a:rPr lang="en-US" altLang="zh-CN" sz="1600" b="1" dirty="0">
                <a:solidFill>
                  <a:srgbClr val="FF0000"/>
                </a:solidFill>
                <a:sym typeface="+mn-ea"/>
              </a:rPr>
              <a:t>】</a:t>
            </a:r>
            <a:endParaRPr lang="en-US" altLang="zh-CN" sz="1600" b="1" dirty="0">
              <a:solidFill>
                <a:srgbClr val="FF0000"/>
              </a:solidFill>
              <a:sym typeface="+mn-ea"/>
            </a:endParaRPr>
          </a:p>
          <a:p>
            <a:r>
              <a:rPr lang="en-US" altLang="zh-CN" sz="1600" b="1" dirty="0">
                <a:solidFill>
                  <a:srgbClr val="0000FF"/>
                </a:solidFill>
                <a:sym typeface="+mn-ea"/>
              </a:rPr>
              <a:t>        </a:t>
            </a:r>
            <a:r>
              <a:rPr lang="zh-CN" altLang="en-US" sz="1600" b="1" dirty="0">
                <a:solidFill>
                  <a:srgbClr val="0000FF"/>
                </a:solidFill>
                <a:sym typeface="+mn-ea"/>
              </a:rPr>
              <a:t>如果只见形式，不出主意，只是到现场拍拍手、挥挥手，压力层层加码转嫁给基层，只会寒了人心，贻误战机。</a:t>
            </a:r>
            <a:r>
              <a:rPr lang="en-US" altLang="zh-CN" sz="1600" b="1" dirty="0">
                <a:solidFill>
                  <a:srgbClr val="FF0000"/>
                </a:solidFill>
                <a:sym typeface="+mn-ea"/>
              </a:rPr>
              <a:t>【</a:t>
            </a:r>
            <a:r>
              <a:rPr lang="zh-CN" altLang="en-US" sz="1600" b="1" dirty="0">
                <a:solidFill>
                  <a:srgbClr val="FF0000"/>
                </a:solidFill>
                <a:sym typeface="+mn-ea"/>
              </a:rPr>
              <a:t>点评：反面论证，指出形式主义的危害</a:t>
            </a:r>
            <a:r>
              <a:rPr lang="en-US" altLang="zh-CN" sz="1600" b="1" dirty="0">
                <a:solidFill>
                  <a:srgbClr val="FF0000"/>
                </a:solidFill>
                <a:sym typeface="+mn-ea"/>
              </a:rPr>
              <a:t>】</a:t>
            </a:r>
            <a:endParaRPr lang="en-US" altLang="zh-CN" sz="1600" b="1" dirty="0">
              <a:solidFill>
                <a:srgbClr val="FF0000"/>
              </a:solidFill>
              <a:sym typeface="+mn-ea"/>
            </a:endParaRPr>
          </a:p>
          <a:p>
            <a:r>
              <a:rPr lang="en-US" altLang="zh-CN" sz="1600" b="1" dirty="0">
                <a:solidFill>
                  <a:srgbClr val="0000FF"/>
                </a:solidFill>
                <a:sym typeface="+mn-ea"/>
              </a:rPr>
              <a:t>        </a:t>
            </a:r>
            <a:r>
              <a:rPr lang="zh-CN" altLang="en-US" sz="1600" b="1" dirty="0">
                <a:solidFill>
                  <a:srgbClr val="0000FF"/>
                </a:solidFill>
                <a:sym typeface="+mn-ea"/>
              </a:rPr>
              <a:t>疫情防控不只是医药卫生问题，而是全方位的工作，各项工作都要为打赢疫情防控阻击战提供支持。形式主义、官僚主义是打赢疫情防控阻击战的大敌。各地已经有多人因此被问责，值得所有党员干部警醒。</a:t>
            </a:r>
            <a:r>
              <a:rPr lang="en-US" altLang="zh-CN" sz="1600" b="1" dirty="0">
                <a:solidFill>
                  <a:srgbClr val="FF0000"/>
                </a:solidFill>
                <a:sym typeface="+mn-ea"/>
              </a:rPr>
              <a:t>【</a:t>
            </a:r>
            <a:r>
              <a:rPr lang="zh-CN" altLang="en-US" sz="1600" b="1" dirty="0">
                <a:solidFill>
                  <a:srgbClr val="FF0000"/>
                </a:solidFill>
                <a:sym typeface="+mn-ea"/>
              </a:rPr>
              <a:t>点评：进一步分析总结，指出“形式主义、官僚主义是打赢疫情防控阻击战的大敌”</a:t>
            </a:r>
            <a:r>
              <a:rPr lang="en-US" altLang="zh-CN" sz="1600" b="1" dirty="0">
                <a:solidFill>
                  <a:srgbClr val="FF0000"/>
                </a:solidFill>
                <a:sym typeface="+mn-ea"/>
              </a:rPr>
              <a:t>】</a:t>
            </a:r>
            <a:endParaRPr lang="en-US" altLang="zh-CN" sz="1600" b="1" dirty="0">
              <a:solidFill>
                <a:srgbClr val="FF0000"/>
              </a:solidFill>
              <a:sym typeface="+mn-ea"/>
            </a:endParaRPr>
          </a:p>
          <a:p>
            <a:r>
              <a:rPr lang="en-US" altLang="zh-CN" sz="1600" b="1" dirty="0">
                <a:solidFill>
                  <a:srgbClr val="0000FF"/>
                </a:solidFill>
                <a:sym typeface="+mn-ea"/>
              </a:rPr>
              <a:t>      “</a:t>
            </a:r>
            <a:r>
              <a:rPr lang="zh-CN" altLang="en-US" sz="1600" b="1" dirty="0">
                <a:solidFill>
                  <a:srgbClr val="0000FF"/>
                </a:solidFill>
                <a:sym typeface="+mn-ea"/>
              </a:rPr>
              <a:t>天下之事，虑之贵详，行之贵力。”做好加减法，加足量，减到位，劲要使好，力要用全，真正把落实工作抓实抓细，我们离打赢疫情防控战也就越来越近。</a:t>
            </a:r>
            <a:r>
              <a:rPr lang="en-US" altLang="zh-CN" sz="1600" b="1" dirty="0">
                <a:solidFill>
                  <a:srgbClr val="FF0000"/>
                </a:solidFill>
                <a:sym typeface="+mn-ea"/>
              </a:rPr>
              <a:t>【</a:t>
            </a:r>
            <a:r>
              <a:rPr lang="zh-CN" altLang="en-US" sz="1600" b="1" dirty="0">
                <a:solidFill>
                  <a:srgbClr val="FF0000"/>
                </a:solidFill>
                <a:sym typeface="+mn-ea"/>
              </a:rPr>
              <a:t>点评：收束全文，展望前景。照应开头几段</a:t>
            </a:r>
            <a:r>
              <a:rPr lang="en-US" altLang="zh-CN" sz="1600" b="1" dirty="0">
                <a:solidFill>
                  <a:srgbClr val="FF0000"/>
                </a:solidFill>
                <a:sym typeface="+mn-ea"/>
              </a:rPr>
              <a:t>】</a:t>
            </a:r>
            <a:endParaRPr lang="zh-CN" altLang="en-US" sz="1600" b="1" dirty="0">
              <a:solidFill>
                <a:srgbClr val="FF0000"/>
              </a:solidFill>
            </a:endParaRPr>
          </a:p>
          <a:p>
            <a:endParaRPr lang="zh-CN" altLang="en-US" sz="16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827584" y="956849"/>
            <a:ext cx="7632848" cy="3739137"/>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1600" dirty="0"/>
              <a:t>      </a:t>
            </a:r>
            <a:r>
              <a:rPr lang="zh-CN" altLang="en-US" sz="1600" b="1" dirty="0">
                <a:solidFill>
                  <a:srgbClr val="0000FF"/>
                </a:solidFill>
              </a:rPr>
              <a:t>首先，要严格遵守假期规定，确保假期属性。严格意义来讲，只要各地没有宣布正式开学，就仍处于假期当中，相关教学安排，特别是义务教育阶段的教学安排就需符合假期定位。个别学校把疫情期间看成“弯道超车”的机会，在原有寒假作业基础上布置新的在线学习内容，还有一些家长要求孩子大量学习在线教育机构提供的免费学科类课程，都在一定程度上给学生增加了额外负担。从这个角度来说，日前发生的小学生“组团”给一些在线教育平台和工具打“1星差评”，留言“还我假期”就不难理解了。</a:t>
            </a:r>
            <a:r>
              <a:rPr lang="zh-CN" altLang="en-US" sz="1600" b="1" dirty="0">
                <a:solidFill>
                  <a:srgbClr val="FF0000"/>
                </a:solidFill>
              </a:rPr>
              <a:t>【点评：关于正确做法的分论点之一，段首句即为中心句】</a:t>
            </a:r>
            <a:endParaRPr lang="zh-CN" altLang="en-US" sz="1600" b="1" dirty="0">
              <a:solidFill>
                <a:srgbClr val="FF0000"/>
              </a:solidFill>
            </a:endParaRPr>
          </a:p>
          <a:p>
            <a:r>
              <a:rPr lang="zh-CN" altLang="en-US" sz="1600" b="1" dirty="0">
                <a:solidFill>
                  <a:srgbClr val="0000FF"/>
                </a:solidFill>
              </a:rPr>
              <a:t>      其次，要明确“不停学”究竟该“学”什么。因为疫情，这个假期承载了特殊而厚重的教育使命。在寒假和延期开学阶段，广大教师、机构应以身心健康为核心倡导对学生进行生命教育、科学教育、健康教育、艺术教育等，通过引导学生自主阅读、自主锻炼、自主劳动、自主探究，实现更有价值的自主成长。</a:t>
            </a:r>
            <a:r>
              <a:rPr lang="zh-CN" altLang="en-US" sz="1600" b="1" dirty="0">
                <a:solidFill>
                  <a:srgbClr val="FF0000"/>
                </a:solidFill>
              </a:rPr>
              <a:t>【点评：关于正确做法的分论点之二，段首句即为中心句】</a:t>
            </a:r>
            <a:endParaRPr lang="zh-CN" altLang="en-US" sz="1600" b="1" dirty="0">
              <a:solidFill>
                <a:srgbClr val="FF0000"/>
              </a:solidFill>
            </a:endParaRPr>
          </a:p>
          <a:p>
            <a:endParaRPr lang="zh-CN" altLang="en-US" sz="2400" b="1" dirty="0">
              <a:solidFill>
                <a:srgbClr val="FF0000"/>
              </a:solidFill>
            </a:endParaRPr>
          </a:p>
        </p:txBody>
      </p:sp>
      <p:sp>
        <p:nvSpPr>
          <p:cNvPr id="4" name="TextBox 15"/>
          <p:cNvSpPr txBox="1">
            <a:spLocks noChangeArrowheads="1"/>
          </p:cNvSpPr>
          <p:nvPr/>
        </p:nvSpPr>
        <p:spPr bwMode="auto">
          <a:xfrm>
            <a:off x="395536" y="514242"/>
            <a:ext cx="4464496" cy="442607"/>
          </a:xfrm>
          <a:prstGeom prst="rect">
            <a:avLst/>
          </a:prstGeom>
          <a:solidFill>
            <a:srgbClr val="7030A0"/>
          </a:solidFill>
          <a:ln w="9525">
            <a:noFill/>
            <a:miter lim="800000"/>
          </a:ln>
        </p:spPr>
        <p:txBody>
          <a:bodyPr wrap="square" lIns="72567" tIns="36283" rIns="72567" bIns="36283">
            <a:spAutoFit/>
          </a:bodyPr>
          <a:lstStyle/>
          <a:p>
            <a:r>
              <a:rPr lang="zh-CN" altLang="en-US" sz="2400" b="1" dirty="0">
                <a:solidFill>
                  <a:srgbClr val="FFFF00"/>
                </a:solidFill>
                <a:ea typeface="迷你简中黑" panose="02010609010101010101" pitchFamily="49" charset="-122"/>
                <a:sym typeface="+mn-ea"/>
              </a:rPr>
              <a:t>莫把“停课不停学”的好经念歪</a:t>
            </a:r>
            <a:endParaRPr lang="zh-CN" altLang="en-US" sz="2400" b="1" dirty="0">
              <a:solidFill>
                <a:srgbClr val="FFFF00"/>
              </a:solidFill>
              <a:latin typeface="迷你霹雳体" panose="020B0602010101010101" pitchFamily="33" charset="-122"/>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755576" y="1275606"/>
            <a:ext cx="7632848" cy="3127069"/>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1600" b="1" dirty="0">
                <a:solidFill>
                  <a:srgbClr val="0000FF"/>
                </a:solidFill>
              </a:rPr>
              <a:t>     当然，也要避免“停课不停学”形式化、简单化。有基层老师反映，个别学校要求老师在假期中每天给学生在线布置任务、监督学习，还有个别学校要求全体教师录制视频课程，无论适合与否、擅长于否，这都有过犹不及之嫌。“停课不停学”需进行顶层设计和科学部署，何时开始网上学习、甄选怎样的网络课程内容、如何进行优质资源整合、推送，对相关技术平台与系统进行遴选，都需要教育部门科学设计、严谨推进。</a:t>
            </a:r>
            <a:r>
              <a:rPr lang="zh-CN" altLang="en-US" sz="1600" b="1" dirty="0">
                <a:solidFill>
                  <a:srgbClr val="FF0000"/>
                </a:solidFill>
              </a:rPr>
              <a:t>【点评：关于正确做法的分论点之三，段首句即为中心句，在行文逻辑上，本段也是进一步的理性辩证分析】</a:t>
            </a:r>
            <a:endParaRPr lang="zh-CN" altLang="en-US" sz="1600" b="1" dirty="0">
              <a:solidFill>
                <a:srgbClr val="FF0000"/>
              </a:solidFill>
            </a:endParaRPr>
          </a:p>
          <a:p>
            <a:r>
              <a:rPr lang="zh-CN" altLang="en-US" sz="1600" b="1" dirty="0">
                <a:solidFill>
                  <a:srgbClr val="0000FF"/>
                </a:solidFill>
              </a:rPr>
              <a:t>      每临大事有静气，教育尤是如此。我们期待，在这个特殊的假期，更多学校、在线教育机构、家长能保持一份静气与定力，让教育能始终沿着情怀、温度的方向稳健前行。这不仅是学生之需，也是未来之需，国家和民族之需。</a:t>
            </a:r>
            <a:r>
              <a:rPr lang="zh-CN" altLang="en-US" sz="1600" b="1" dirty="0">
                <a:solidFill>
                  <a:srgbClr val="FF0000"/>
                </a:solidFill>
              </a:rPr>
              <a:t>【点评：总结全文，提出期待】</a:t>
            </a:r>
            <a:endParaRPr lang="zh-CN" altLang="en-US" sz="1600" b="1" dirty="0">
              <a:solidFill>
                <a:srgbClr val="FF0000"/>
              </a:solidFill>
            </a:endParaRPr>
          </a:p>
          <a:p>
            <a:endParaRPr lang="zh-CN" altLang="en-US" sz="2400" b="1" dirty="0">
              <a:solidFill>
                <a:srgbClr val="FF0000"/>
              </a:solidFill>
            </a:endParaRPr>
          </a:p>
        </p:txBody>
      </p:sp>
      <p:sp>
        <p:nvSpPr>
          <p:cNvPr id="4" name="TextBox 15"/>
          <p:cNvSpPr txBox="1">
            <a:spLocks noChangeArrowheads="1"/>
          </p:cNvSpPr>
          <p:nvPr/>
        </p:nvSpPr>
        <p:spPr bwMode="auto">
          <a:xfrm>
            <a:off x="395536" y="514242"/>
            <a:ext cx="4464496" cy="442607"/>
          </a:xfrm>
          <a:prstGeom prst="rect">
            <a:avLst/>
          </a:prstGeom>
          <a:solidFill>
            <a:srgbClr val="7030A0"/>
          </a:solidFill>
          <a:ln w="9525">
            <a:noFill/>
            <a:miter lim="800000"/>
          </a:ln>
        </p:spPr>
        <p:txBody>
          <a:bodyPr wrap="square" lIns="72567" tIns="36283" rIns="72567" bIns="36283">
            <a:spAutoFit/>
          </a:bodyPr>
          <a:lstStyle/>
          <a:p>
            <a:r>
              <a:rPr lang="zh-CN" altLang="en-US" sz="2400" b="1" dirty="0">
                <a:solidFill>
                  <a:srgbClr val="FFFF00"/>
                </a:solidFill>
                <a:ea typeface="迷你简中黑" panose="02010609010101010101" pitchFamily="49" charset="-122"/>
                <a:sym typeface="+mn-ea"/>
              </a:rPr>
              <a:t>莫把“停课不停学”的好经念歪</a:t>
            </a:r>
            <a:endParaRPr lang="zh-CN" altLang="en-US" sz="2400" b="1" dirty="0">
              <a:solidFill>
                <a:srgbClr val="FFFF00"/>
              </a:solidFill>
              <a:latin typeface="迷你霹雳体" panose="020B0602010101010101" pitchFamily="33" charset="-122"/>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755576" y="1275606"/>
            <a:ext cx="7632848" cy="3127069"/>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2800" dirty="0"/>
              <a:t>      </a:t>
            </a:r>
            <a:r>
              <a:rPr lang="zh-CN" altLang="en-US" sz="2800" b="1" dirty="0">
                <a:solidFill>
                  <a:srgbClr val="0000FF"/>
                </a:solidFill>
              </a:rPr>
              <a:t>人民日报这篇评论不仅可作为当下教育行为的规范，也堪为中学生议论文写作的范文。文章整体结构沿用“提出问题、分析问题、解决问题”的传统议论文模式，行文思路清晰，每段段首概括本段中心，衔接过渡自然，分析理性准确，值得学习借鉴。</a:t>
            </a:r>
            <a:endParaRPr lang="zh-CN" altLang="en-US" sz="2800" b="1" dirty="0">
              <a:solidFill>
                <a:srgbClr val="0000FF"/>
              </a:solidFill>
            </a:endParaRPr>
          </a:p>
        </p:txBody>
      </p:sp>
      <p:sp>
        <p:nvSpPr>
          <p:cNvPr id="4" name="TextBox 15"/>
          <p:cNvSpPr txBox="1">
            <a:spLocks noChangeArrowheads="1"/>
          </p:cNvSpPr>
          <p:nvPr/>
        </p:nvSpPr>
        <p:spPr bwMode="auto">
          <a:xfrm>
            <a:off x="467544" y="555526"/>
            <a:ext cx="864096" cy="442607"/>
          </a:xfrm>
          <a:prstGeom prst="rect">
            <a:avLst/>
          </a:prstGeom>
          <a:solidFill>
            <a:srgbClr val="7030A0"/>
          </a:solidFill>
          <a:ln w="9525">
            <a:noFill/>
            <a:miter lim="800000"/>
          </a:ln>
        </p:spPr>
        <p:txBody>
          <a:bodyPr wrap="square" lIns="72567" tIns="36283" rIns="72567" bIns="36283">
            <a:spAutoFit/>
          </a:bodyPr>
          <a:lstStyle/>
          <a:p>
            <a:r>
              <a:rPr lang="zh-CN" altLang="en-US" sz="2400" b="1" dirty="0">
                <a:solidFill>
                  <a:srgbClr val="FFFF00"/>
                </a:solidFill>
                <a:ea typeface="迷你简中黑" panose="02010609010101010101" pitchFamily="49" charset="-122"/>
                <a:sym typeface="+mn-ea"/>
              </a:rPr>
              <a:t>总评</a:t>
            </a:r>
            <a:endParaRPr lang="zh-CN" altLang="en-US" sz="2400" b="1" dirty="0">
              <a:solidFill>
                <a:srgbClr val="FFFF00"/>
              </a:solidFill>
              <a:latin typeface="迷你霹雳体" panose="020B0602010101010101" pitchFamily="33" charset="-122"/>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755576" y="1563638"/>
            <a:ext cx="7632848" cy="2869761"/>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1600" b="1" dirty="0">
                <a:solidFill>
                  <a:srgbClr val="0000FF"/>
                </a:solidFill>
              </a:rPr>
              <a:t>     “停课不停学”工作牵动整个社会，相比起学生们来说，困扰更大的还是家长和老师。如何适应、掌控这种教育新样态，是摆在所有老师面前的大问题。　　</a:t>
            </a:r>
            <a:endParaRPr lang="zh-CN" altLang="en-US" sz="1600" b="1" dirty="0">
              <a:solidFill>
                <a:srgbClr val="0000FF"/>
              </a:solidFill>
            </a:endParaRPr>
          </a:p>
          <a:p>
            <a:r>
              <a:rPr lang="zh-CN" altLang="en-US" sz="1600" b="1" dirty="0">
                <a:solidFill>
                  <a:srgbClr val="0000FF"/>
                </a:solidFill>
              </a:rPr>
              <a:t>　　比如，有位老师，也许还承担了学校管理工作，面对各种各样的线上要求，直言：“我现在每天抱个手机这个群那个群里跳来蹦去，分不清上班下班。”又如，有位老师，深感“上网课的尴尬”，感慨：“明明是老师，非要逼着人去做主播。我只想做一个普普通通的人，心累。”更有位老师，在进行网上教学时，由于操作失当，播放与教学无关音频，被通报批评，所在学校被责令作深刻检讨。　　</a:t>
            </a:r>
            <a:endParaRPr lang="zh-CN" altLang="en-US" sz="1600" b="1" dirty="0">
              <a:solidFill>
                <a:srgbClr val="0000FF"/>
              </a:solidFill>
            </a:endParaRPr>
          </a:p>
          <a:p>
            <a:r>
              <a:rPr lang="zh-CN" altLang="en-US" sz="1600" b="1" dirty="0">
                <a:solidFill>
                  <a:srgbClr val="0000FF"/>
                </a:solidFill>
              </a:rPr>
              <a:t>　　当前，疫情防控仍处在胶着期，学生停课不停学，教师停课不停教，这是大势，也是大局。但是居家学习期间学生怎么学，教师怎么教，却也还是有规律可循，有道理可讲。　　</a:t>
            </a:r>
            <a:endParaRPr lang="zh-CN" altLang="en-US" sz="1600" b="1" dirty="0">
              <a:solidFill>
                <a:srgbClr val="0000FF"/>
              </a:solidFill>
            </a:endParaRPr>
          </a:p>
          <a:p>
            <a:endParaRPr lang="zh-CN" altLang="en-US" sz="2400" b="1" dirty="0">
              <a:solidFill>
                <a:srgbClr val="FF0000"/>
              </a:solidFill>
            </a:endParaRPr>
          </a:p>
        </p:txBody>
      </p:sp>
      <p:sp>
        <p:nvSpPr>
          <p:cNvPr id="4" name="TextBox 15"/>
          <p:cNvSpPr txBox="1">
            <a:spLocks noChangeArrowheads="1"/>
          </p:cNvSpPr>
          <p:nvPr/>
        </p:nvSpPr>
        <p:spPr bwMode="auto">
          <a:xfrm>
            <a:off x="395536" y="514242"/>
            <a:ext cx="4752528" cy="811938"/>
          </a:xfrm>
          <a:prstGeom prst="rect">
            <a:avLst/>
          </a:prstGeom>
          <a:solidFill>
            <a:srgbClr val="7030A0"/>
          </a:solidFill>
          <a:ln w="9525">
            <a:noFill/>
            <a:miter lim="800000"/>
          </a:ln>
        </p:spPr>
        <p:txBody>
          <a:bodyPr wrap="square" lIns="72567" tIns="36283" rIns="72567" bIns="36283">
            <a:spAutoFit/>
          </a:bodyPr>
          <a:lstStyle/>
          <a:p>
            <a:r>
              <a:rPr lang="zh-CN" altLang="en-US" sz="2400" b="1" dirty="0">
                <a:solidFill>
                  <a:srgbClr val="FFFF00"/>
                </a:solidFill>
                <a:latin typeface="迷你简竹节" panose="02010609000101010101" pitchFamily="49" charset="-122"/>
                <a:ea typeface="迷你简竹节" panose="02010609000101010101" pitchFamily="49" charset="-122"/>
                <a:sym typeface="+mn-ea"/>
              </a:rPr>
              <a:t>“停课不停学”不是逼教师当网红</a:t>
            </a:r>
            <a:endParaRPr lang="en-US" altLang="zh-CN" sz="2400" b="1" dirty="0">
              <a:solidFill>
                <a:srgbClr val="FFFF00"/>
              </a:solidFill>
              <a:latin typeface="迷你简竹节" panose="02010609000101010101" pitchFamily="49" charset="-122"/>
              <a:ea typeface="迷你简竹节" panose="02010609000101010101" pitchFamily="49" charset="-122"/>
              <a:sym typeface="+mn-ea"/>
            </a:endParaRPr>
          </a:p>
          <a:p>
            <a:r>
              <a:rPr lang="zh-CN" altLang="en-US" sz="2400" b="1" dirty="0">
                <a:solidFill>
                  <a:srgbClr val="FF0000"/>
                </a:solidFill>
                <a:sym typeface="+mn-ea"/>
              </a:rPr>
              <a:t>   来源：光明时评  作者：罗容海</a:t>
            </a:r>
            <a:endParaRPr lang="zh-CN" altLang="en-US" sz="2400" b="1" dirty="0">
              <a:solidFill>
                <a:srgbClr val="FF0000"/>
              </a:solidFill>
              <a:latin typeface="迷你简竹节" panose="02010609000101010101" pitchFamily="49" charset="-122"/>
              <a:ea typeface="迷你简竹节"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395536" y="1491630"/>
            <a:ext cx="8136904" cy="3651870"/>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1600" b="1" dirty="0">
                <a:solidFill>
                  <a:srgbClr val="0000FF"/>
                </a:solidFill>
              </a:rPr>
              <a:t>     在经历了一段时间的自由探索之后，教育部近日对“停课不停学”进行了一系列解释和规范。2月12日，国务院联防联控机制新闻发布会上，教育部高等教育司司长吴岩表示，教育部不提倡、不鼓励、不希望、不建议各高校在疫情期间要求每一位老师都制作直播课，“教育部推出22个线上课程平台，2.4万门课程，经过精心组织、精心培育、精心遴选，有质量保障。”同日，教育部办公厅、工业和信息化部办公厅联合印发《关于中小学延期开学期间“停课不停学”有关工作安排的通知》，指出，“要防止以居家学习完全代替学校课堂教学”，“各地要结合本地学习资源，统筹安排，针对不同情况，实事求是，避免‘一刀切’，特别要防止各地各校不顾条件都组织教师录课，增加教师不必要的负担。“　　</a:t>
            </a:r>
            <a:endParaRPr lang="zh-CN" altLang="en-US" sz="1600" b="1" dirty="0">
              <a:solidFill>
                <a:srgbClr val="0000FF"/>
              </a:solidFill>
            </a:endParaRPr>
          </a:p>
          <a:p>
            <a:r>
              <a:rPr lang="zh-CN" altLang="en-US" sz="1600" b="1" dirty="0">
                <a:solidFill>
                  <a:srgbClr val="0000FF"/>
                </a:solidFill>
              </a:rPr>
              <a:t>　  教育部意思已经很明确，无论大学还是中小学，都不硬性要求教师录播课程。换言之，“停课不停学”不是要逼教师做主播，更不是逼教师当“网红”。可是不做主播，不当“网红”，当前时期，教师能做什么呢？教师应该扮演什么样的角色呢？　　</a:t>
            </a:r>
            <a:endParaRPr lang="zh-CN" altLang="en-US" sz="1600" b="1" dirty="0">
              <a:solidFill>
                <a:srgbClr val="0000FF"/>
              </a:solidFill>
            </a:endParaRPr>
          </a:p>
          <a:p>
            <a:r>
              <a:rPr lang="zh-CN" altLang="en-US" sz="1600" b="1" dirty="0">
                <a:solidFill>
                  <a:srgbClr val="0000FF"/>
                </a:solidFill>
              </a:rPr>
              <a:t>　</a:t>
            </a:r>
            <a:endParaRPr lang="zh-CN" altLang="en-US" sz="1600" b="1" dirty="0">
              <a:solidFill>
                <a:srgbClr val="0000FF"/>
              </a:solidFill>
            </a:endParaRPr>
          </a:p>
          <a:p>
            <a:endParaRPr lang="zh-CN" altLang="en-US" sz="2400" b="1" dirty="0">
              <a:solidFill>
                <a:srgbClr val="FF0000"/>
              </a:solidFill>
            </a:endParaRPr>
          </a:p>
        </p:txBody>
      </p:sp>
      <p:sp>
        <p:nvSpPr>
          <p:cNvPr id="4" name="TextBox 15"/>
          <p:cNvSpPr txBox="1">
            <a:spLocks noChangeArrowheads="1"/>
          </p:cNvSpPr>
          <p:nvPr/>
        </p:nvSpPr>
        <p:spPr bwMode="auto">
          <a:xfrm>
            <a:off x="395536" y="514242"/>
            <a:ext cx="4752528" cy="811938"/>
          </a:xfrm>
          <a:prstGeom prst="rect">
            <a:avLst/>
          </a:prstGeom>
          <a:solidFill>
            <a:srgbClr val="7030A0"/>
          </a:solidFill>
          <a:ln w="9525">
            <a:noFill/>
            <a:miter lim="800000"/>
          </a:ln>
        </p:spPr>
        <p:txBody>
          <a:bodyPr wrap="square" lIns="72567" tIns="36283" rIns="72567" bIns="36283">
            <a:spAutoFit/>
          </a:bodyPr>
          <a:lstStyle/>
          <a:p>
            <a:r>
              <a:rPr lang="zh-CN" altLang="en-US" sz="2400" b="1" dirty="0">
                <a:solidFill>
                  <a:srgbClr val="FFFF00"/>
                </a:solidFill>
                <a:latin typeface="迷你简竹节" panose="02010609000101010101" pitchFamily="49" charset="-122"/>
                <a:ea typeface="迷你简竹节" panose="02010609000101010101" pitchFamily="49" charset="-122"/>
                <a:sym typeface="+mn-ea"/>
              </a:rPr>
              <a:t>“停课不停学”不是逼教师当网红</a:t>
            </a:r>
            <a:endParaRPr lang="en-US" altLang="zh-CN" sz="2400" b="1" dirty="0">
              <a:solidFill>
                <a:srgbClr val="FFFF00"/>
              </a:solidFill>
              <a:latin typeface="迷你简竹节" panose="02010609000101010101" pitchFamily="49" charset="-122"/>
              <a:ea typeface="迷你简竹节" panose="02010609000101010101" pitchFamily="49" charset="-122"/>
              <a:sym typeface="+mn-ea"/>
            </a:endParaRPr>
          </a:p>
          <a:p>
            <a:r>
              <a:rPr lang="zh-CN" altLang="en-US" sz="2400" b="1" dirty="0">
                <a:solidFill>
                  <a:srgbClr val="FF0000"/>
                </a:solidFill>
                <a:sym typeface="+mn-ea"/>
              </a:rPr>
              <a:t>   来源：光明时评  作者：罗容海</a:t>
            </a:r>
            <a:endParaRPr lang="zh-CN" altLang="en-US" sz="2400" b="1" dirty="0">
              <a:solidFill>
                <a:srgbClr val="FF0000"/>
              </a:solidFill>
              <a:latin typeface="迷你简竹节" panose="02010609000101010101" pitchFamily="49" charset="-122"/>
              <a:ea typeface="迷你简竹节"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503548" y="1326180"/>
            <a:ext cx="8136904" cy="3549826"/>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1400" dirty="0"/>
              <a:t>     </a:t>
            </a:r>
            <a:r>
              <a:rPr lang="zh-CN" altLang="en-US" sz="1400" b="1" dirty="0">
                <a:solidFill>
                  <a:srgbClr val="0000FF"/>
                </a:solidFill>
              </a:rPr>
              <a:t>首先，教师应该扮演好“导师”的角色。大学里有研究生导师、博士生导师，导师制度主要不是给入门的学生教课，而是跟随导师学习，在导师的指导下进行自学，导师提供指导、答疑，并主要在非课堂的沟通中树立榜样，激发问题，组织研究。许多导师还不仅从智育方面，而且在德育方面甚至个人生活、家庭生活等多方面给予关心和帮助，扮演亦师亦父的角色。做好“导师”就要求教师从个体差异方面要更多地了解每一个学生，根据每一个学生的特长特点特色给予差别化的指导，实现“因材施教”。居家学习缺乏师生共同在场的感染，教师只有像导师一样，像教练一样，给予每个学生个别化的指导和帮助，教育才能实现，教育才能有效。　　</a:t>
            </a:r>
            <a:endParaRPr lang="zh-CN" altLang="en-US" sz="1400" b="1" dirty="0">
              <a:solidFill>
                <a:srgbClr val="0000FF"/>
              </a:solidFill>
            </a:endParaRPr>
          </a:p>
          <a:p>
            <a:r>
              <a:rPr lang="zh-CN" altLang="en-US" sz="1400" b="1" dirty="0">
                <a:solidFill>
                  <a:srgbClr val="0000FF"/>
                </a:solidFill>
              </a:rPr>
              <a:t>     其次，教师应该扮演好“导购”的角色。北京师范大学陈丽教授等人认为“互联网+教育”的本质是联通主义，万物互联，信息海量，而其难点也正是如何从海量的信息和课程中选择自己合适的内容。居家学习尽管不只是线上学习，但是无论如何也不应该更回避不了线上学习。当数十个平台、数万门课程推送到学生面前，一名出色的教师，其优势不仅仅在于充分了解这些资源和内容，更在于了解自己的学生的特点、需求，以及未来发展的可能方向，甚至要比学生本人还要了解。这样的优势，足够让教师做好一个“导购”的角色，在泛在、可选的线上教学中指导学生做好内容选择，最大程度地提高教育的效度。</a:t>
            </a:r>
            <a:endParaRPr lang="zh-CN" altLang="en-US" sz="1400" b="1" dirty="0">
              <a:solidFill>
                <a:srgbClr val="0000FF"/>
              </a:solidFill>
            </a:endParaRPr>
          </a:p>
          <a:p>
            <a:r>
              <a:rPr lang="zh-CN" altLang="en-US" sz="1400" b="1" dirty="0">
                <a:solidFill>
                  <a:srgbClr val="0000FF"/>
                </a:solidFill>
              </a:rPr>
              <a:t>　</a:t>
            </a:r>
            <a:endParaRPr lang="zh-CN" altLang="en-US" sz="1400" b="1" dirty="0">
              <a:solidFill>
                <a:srgbClr val="0000FF"/>
              </a:solidFill>
            </a:endParaRPr>
          </a:p>
          <a:p>
            <a:endParaRPr lang="zh-CN" altLang="en-US" sz="2400" b="1" dirty="0">
              <a:solidFill>
                <a:srgbClr val="FF0000"/>
              </a:solidFill>
            </a:endParaRPr>
          </a:p>
        </p:txBody>
      </p:sp>
      <p:sp>
        <p:nvSpPr>
          <p:cNvPr id="4" name="TextBox 15"/>
          <p:cNvSpPr txBox="1">
            <a:spLocks noChangeArrowheads="1"/>
          </p:cNvSpPr>
          <p:nvPr/>
        </p:nvSpPr>
        <p:spPr bwMode="auto">
          <a:xfrm>
            <a:off x="395536" y="514242"/>
            <a:ext cx="4752528" cy="811938"/>
          </a:xfrm>
          <a:prstGeom prst="rect">
            <a:avLst/>
          </a:prstGeom>
          <a:solidFill>
            <a:srgbClr val="7030A0"/>
          </a:solidFill>
          <a:ln w="9525">
            <a:noFill/>
            <a:miter lim="800000"/>
          </a:ln>
        </p:spPr>
        <p:txBody>
          <a:bodyPr wrap="square" lIns="72567" tIns="36283" rIns="72567" bIns="36283">
            <a:spAutoFit/>
          </a:bodyPr>
          <a:lstStyle/>
          <a:p>
            <a:r>
              <a:rPr lang="zh-CN" altLang="en-US" sz="2400" b="1" dirty="0">
                <a:solidFill>
                  <a:srgbClr val="FFFF00"/>
                </a:solidFill>
                <a:latin typeface="迷你简竹节" panose="02010609000101010101" pitchFamily="49" charset="-122"/>
                <a:ea typeface="迷你简竹节" panose="02010609000101010101" pitchFamily="49" charset="-122"/>
                <a:sym typeface="+mn-ea"/>
              </a:rPr>
              <a:t>“停课不停学”不是逼教师当网红</a:t>
            </a:r>
            <a:endParaRPr lang="en-US" altLang="zh-CN" sz="2400" b="1" dirty="0">
              <a:solidFill>
                <a:srgbClr val="FFFF00"/>
              </a:solidFill>
              <a:latin typeface="迷你简竹节" panose="02010609000101010101" pitchFamily="49" charset="-122"/>
              <a:ea typeface="迷你简竹节" panose="02010609000101010101" pitchFamily="49" charset="-122"/>
              <a:sym typeface="+mn-ea"/>
            </a:endParaRPr>
          </a:p>
          <a:p>
            <a:r>
              <a:rPr lang="zh-CN" altLang="en-US" sz="2400" b="1" dirty="0">
                <a:solidFill>
                  <a:srgbClr val="FF0000"/>
                </a:solidFill>
                <a:sym typeface="+mn-ea"/>
              </a:rPr>
              <a:t>   来源：光明时评  作者：罗容海</a:t>
            </a:r>
            <a:endParaRPr lang="zh-CN" altLang="en-US" sz="2400" b="1" dirty="0">
              <a:solidFill>
                <a:srgbClr val="FF0000"/>
              </a:solidFill>
              <a:latin typeface="迷你简竹节" panose="02010609000101010101" pitchFamily="49" charset="-122"/>
              <a:ea typeface="迷你简竹节"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701570" y="1419622"/>
            <a:ext cx="7740860" cy="3312368"/>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dirty="0"/>
              <a:t>      </a:t>
            </a:r>
            <a:r>
              <a:rPr lang="zh-CN" altLang="en-US" b="1" dirty="0">
                <a:solidFill>
                  <a:srgbClr val="0000FF"/>
                </a:solidFill>
              </a:rPr>
              <a:t>再次，教师应该扮演好“学伴”的角色。居家学习最大的缺点是缺乏师生在场的那种切磋琢磨，这也是为什么教育部明确提出“要防止以居家学习完全代替学校课堂教学“的原因之一。在缺乏学友和同伴的情况下，教师应该转变角色，成为学生身边可以信赖的”学伴“，一种远程在线，但时刻在场的智慧”学伴“。当学生有感想时，当学生有疑虑时，当学生有情绪时，老师能够成为学生随时倾诉、分享或者求助的可信赖对象。如此，教师就不仅仅是在”教书“，更是在”育人“了。　　</a:t>
            </a:r>
            <a:endParaRPr lang="zh-CN" altLang="en-US" b="1" dirty="0">
              <a:solidFill>
                <a:srgbClr val="0000FF"/>
              </a:solidFill>
            </a:endParaRPr>
          </a:p>
          <a:p>
            <a:r>
              <a:rPr lang="zh-CN" altLang="en-US" b="1" dirty="0">
                <a:solidFill>
                  <a:srgbClr val="0000FF"/>
                </a:solidFill>
              </a:rPr>
              <a:t>　　特殊时期特殊的教育形态，对教师的“导“和”伴“的功能提出了更高的要求。而谁又能说，这种形态和这种要求，只是暂时的呢？</a:t>
            </a:r>
            <a:endParaRPr lang="zh-CN" altLang="en-US" b="1" dirty="0">
              <a:solidFill>
                <a:srgbClr val="0000FF"/>
              </a:solidFill>
            </a:endParaRPr>
          </a:p>
          <a:p>
            <a:r>
              <a:rPr lang="zh-CN" altLang="en-US" b="1" dirty="0">
                <a:solidFill>
                  <a:srgbClr val="0000FF"/>
                </a:solidFill>
              </a:rPr>
              <a:t>　</a:t>
            </a:r>
            <a:endParaRPr lang="zh-CN" altLang="en-US" b="1" dirty="0">
              <a:solidFill>
                <a:srgbClr val="0000FF"/>
              </a:solidFill>
            </a:endParaRPr>
          </a:p>
          <a:p>
            <a:endParaRPr lang="zh-CN" altLang="en-US" sz="2400" b="1" dirty="0">
              <a:solidFill>
                <a:srgbClr val="FF0000"/>
              </a:solidFill>
            </a:endParaRPr>
          </a:p>
        </p:txBody>
      </p:sp>
      <p:sp>
        <p:nvSpPr>
          <p:cNvPr id="4" name="TextBox 15"/>
          <p:cNvSpPr txBox="1">
            <a:spLocks noChangeArrowheads="1"/>
          </p:cNvSpPr>
          <p:nvPr/>
        </p:nvSpPr>
        <p:spPr bwMode="auto">
          <a:xfrm>
            <a:off x="395536" y="514242"/>
            <a:ext cx="4752528" cy="811938"/>
          </a:xfrm>
          <a:prstGeom prst="rect">
            <a:avLst/>
          </a:prstGeom>
          <a:solidFill>
            <a:srgbClr val="7030A0"/>
          </a:solidFill>
          <a:ln w="9525">
            <a:noFill/>
            <a:miter lim="800000"/>
          </a:ln>
        </p:spPr>
        <p:txBody>
          <a:bodyPr wrap="square" lIns="72567" tIns="36283" rIns="72567" bIns="36283">
            <a:spAutoFit/>
          </a:bodyPr>
          <a:lstStyle/>
          <a:p>
            <a:r>
              <a:rPr lang="zh-CN" altLang="en-US" sz="2400" b="1" dirty="0">
                <a:solidFill>
                  <a:srgbClr val="FFFF00"/>
                </a:solidFill>
                <a:latin typeface="迷你简竹节" panose="02010609000101010101" pitchFamily="49" charset="-122"/>
                <a:ea typeface="迷你简竹节" panose="02010609000101010101" pitchFamily="49" charset="-122"/>
                <a:sym typeface="+mn-ea"/>
              </a:rPr>
              <a:t>“停课不停学”不是逼教师当网红</a:t>
            </a:r>
            <a:endParaRPr lang="en-US" altLang="zh-CN" sz="2400" b="1" dirty="0">
              <a:solidFill>
                <a:srgbClr val="FFFF00"/>
              </a:solidFill>
              <a:latin typeface="迷你简竹节" panose="02010609000101010101" pitchFamily="49" charset="-122"/>
              <a:ea typeface="迷你简竹节" panose="02010609000101010101" pitchFamily="49" charset="-122"/>
              <a:sym typeface="+mn-ea"/>
            </a:endParaRPr>
          </a:p>
          <a:p>
            <a:r>
              <a:rPr lang="zh-CN" altLang="en-US" sz="2400" b="1" dirty="0">
                <a:solidFill>
                  <a:srgbClr val="FF0000"/>
                </a:solidFill>
                <a:sym typeface="+mn-ea"/>
              </a:rPr>
              <a:t>   来源：光明时评  作者：罗容海</a:t>
            </a:r>
            <a:endParaRPr lang="zh-CN" altLang="en-US" sz="2400" b="1" dirty="0">
              <a:solidFill>
                <a:srgbClr val="FF0000"/>
              </a:solidFill>
              <a:latin typeface="迷你简竹节" panose="02010609000101010101" pitchFamily="49" charset="-122"/>
              <a:ea typeface="迷你简竹节"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539552" y="1419622"/>
            <a:ext cx="7938882" cy="3312368"/>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dirty="0">
                <a:solidFill>
                  <a:srgbClr val="0000FF"/>
                </a:solidFill>
              </a:rPr>
              <a:t>    </a:t>
            </a:r>
            <a:r>
              <a:rPr lang="zh-CN" altLang="en-US" sz="1600" b="1" dirty="0">
                <a:solidFill>
                  <a:srgbClr val="0000FF"/>
                </a:solidFill>
              </a:rPr>
              <a:t>近期,“天降三把刀”“伸腿绊高铁”“抢夺方向盘”“遛狗不拴绳”等等不文明现象屡见报端，引起舆论强烈关注。不文明行为再小，也是暴露了我们一些社会成员的公民素质“欠费”；不文明现象再微，个案的频繁发生也会影响国家形象。国人素质怎么了？这样的追问映射了人们关于不文明行为的焦虑与沉思。</a:t>
            </a:r>
            <a:r>
              <a:rPr lang="zh-CN" altLang="en-US" sz="1600" b="1" dirty="0">
                <a:solidFill>
                  <a:srgbClr val="FF0000"/>
                </a:solidFill>
              </a:rPr>
              <a:t>（引出话题，抛出疑问，照应标题）</a:t>
            </a:r>
            <a:endParaRPr lang="zh-CN" altLang="en-US" sz="1600" b="1" dirty="0">
              <a:solidFill>
                <a:srgbClr val="FF0000"/>
              </a:solidFill>
            </a:endParaRPr>
          </a:p>
          <a:p>
            <a:r>
              <a:rPr lang="zh-CN" altLang="en-US" sz="1600" b="1" dirty="0">
                <a:solidFill>
                  <a:srgbClr val="0000FF"/>
                </a:solidFill>
              </a:rPr>
              <a:t>     从媒体的报道可以看出，不文明行为轻则招来一片骂声，重则会将他人生命置于高度危险的境地。贵阳市南明区袁女士被10岁男童高空抛下的灭火器砸中头部，不治身亡；乘客易某因汽车停靠点问题与司机发生争执，不仅拉拽司机的手臂，还抢夺汽车方向盘，依法被判处有期徒刑1年；一位留美博士发现自己上错了列车，在列车已经启动的情况下竟任性拉下紧急制动阀，被依法处以1000元的罚款……代价惨痛，教训深刻。为什么这些社会成员视法为无物，甚至明知故犯？中国人素质真这么差吗？（列举不文明现象，分析其危害，继续回到疑问“中国人素质真这么差吗”上）</a:t>
            </a:r>
            <a:endParaRPr lang="zh-CN" altLang="en-US" sz="1600" b="1" dirty="0">
              <a:solidFill>
                <a:srgbClr val="0000FF"/>
              </a:solidFill>
            </a:endParaRPr>
          </a:p>
        </p:txBody>
      </p:sp>
      <p:sp>
        <p:nvSpPr>
          <p:cNvPr id="4" name="TextBox 15"/>
          <p:cNvSpPr txBox="1">
            <a:spLocks noChangeArrowheads="1"/>
          </p:cNvSpPr>
          <p:nvPr/>
        </p:nvSpPr>
        <p:spPr bwMode="auto">
          <a:xfrm>
            <a:off x="395536" y="514242"/>
            <a:ext cx="3312368" cy="811938"/>
          </a:xfrm>
          <a:prstGeom prst="rect">
            <a:avLst/>
          </a:prstGeom>
          <a:solidFill>
            <a:srgbClr val="7030A0"/>
          </a:solidFill>
          <a:ln w="9525">
            <a:noFill/>
            <a:miter lim="800000"/>
          </a:ln>
        </p:spPr>
        <p:txBody>
          <a:bodyPr wrap="square" lIns="72567" tIns="36283" rIns="72567" bIns="36283">
            <a:spAutoFit/>
          </a:bodyPr>
          <a:lstStyle/>
          <a:p>
            <a:pPr algn="ctr"/>
            <a:r>
              <a:rPr lang="zh-CN" altLang="en-US" sz="2400" b="1" dirty="0">
                <a:solidFill>
                  <a:srgbClr val="FFFF00"/>
                </a:solidFill>
                <a:ea typeface="迷你简中黑" panose="02010609010101010101" pitchFamily="49" charset="-122"/>
              </a:rPr>
              <a:t>中国人就是没素质吗？</a:t>
            </a:r>
            <a:endParaRPr lang="zh-CN" altLang="en-US" sz="2400" b="1" dirty="0">
              <a:solidFill>
                <a:srgbClr val="FFFF00"/>
              </a:solidFill>
              <a:ea typeface="迷你简中黑" panose="02010609010101010101" pitchFamily="49" charset="-122"/>
            </a:endParaRPr>
          </a:p>
          <a:p>
            <a:pPr algn="ctr"/>
            <a:r>
              <a:rPr lang="zh-CN" altLang="en-US" sz="2400" b="1" dirty="0">
                <a:solidFill>
                  <a:srgbClr val="FFFF00"/>
                </a:solidFill>
                <a:ea typeface="迷你简中黑" panose="02010609010101010101" pitchFamily="49" charset="-122"/>
              </a:rPr>
              <a:t>来源 人民网</a:t>
            </a:r>
            <a:endParaRPr lang="zh-CN" altLang="en-US" sz="2400" b="1" dirty="0">
              <a:solidFill>
                <a:srgbClr val="FFFF00"/>
              </a:solidFill>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539552" y="1419622"/>
            <a:ext cx="7938882" cy="3312368"/>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b="1" dirty="0">
                <a:solidFill>
                  <a:srgbClr val="0000FF"/>
                </a:solidFill>
              </a:rPr>
              <a:t>    </a:t>
            </a:r>
            <a:r>
              <a:rPr lang="zh-CN" altLang="en-US" sz="1600" b="1" dirty="0">
                <a:solidFill>
                  <a:srgbClr val="0000FF"/>
                </a:solidFill>
              </a:rPr>
              <a:t> 事实上，出现各种不文明现象，并非中国特有。不管在哪个时代、哪个国家，皆有经济发展而文明程度尚未同步提高的阶段。1948年日本出台《轻犯罪法》将“勿以恶小而为之”写得明明白白。然而，上世纪80年代，富起来的日本人在走出国门时也产生过“观光摩擦”，大声喧哗、不守秩序，以至于日本媒体写社论提示国民，“尊重对方国家风俗、习惯、礼仪”。今天，备受称赞的日本公共文明恰恰证明，一个社会的文明素养，既有其历史演进的过程, 也是持续管理的结果。</a:t>
            </a:r>
            <a:r>
              <a:rPr lang="zh-CN" altLang="en-US" sz="1600" b="1" dirty="0">
                <a:solidFill>
                  <a:srgbClr val="FF0000"/>
                </a:solidFill>
              </a:rPr>
              <a:t>（结合事实，举例论证，理性分析，指出“出现各种不文明现象，并非中国特有”。）</a:t>
            </a:r>
            <a:endParaRPr lang="zh-CN" altLang="en-US" sz="1600" b="1" dirty="0">
              <a:solidFill>
                <a:srgbClr val="FF0000"/>
              </a:solidFill>
            </a:endParaRPr>
          </a:p>
          <a:p>
            <a:r>
              <a:rPr lang="zh-CN" altLang="en-US" sz="1600" b="1" dirty="0">
                <a:solidFill>
                  <a:srgbClr val="0000FF"/>
                </a:solidFill>
              </a:rPr>
              <a:t>     如今的中国，物质文明不断提升，人们希望构建与之相适应、与大国身份相匹配的精神文明。中国深度融入世界、拥抱世界，人们希望向世人更多展示中国的好，更多传播中国的文明，更多赢得世界对中国了解、尊重与认同。一旦一些国人的言行与此良愿相悖，人们便难免心焦上火、义愤填膺。</a:t>
            </a:r>
            <a:r>
              <a:rPr lang="zh-CN" altLang="en-US" sz="1600" b="1" dirty="0">
                <a:solidFill>
                  <a:srgbClr val="FF0000"/>
                </a:solidFill>
              </a:rPr>
              <a:t>（结合中国现实，进一步阐述，分析人们质疑中国人素质的原因）</a:t>
            </a:r>
            <a:endParaRPr lang="zh-CN" altLang="en-US" sz="1600" b="1" dirty="0">
              <a:solidFill>
                <a:srgbClr val="FF0000"/>
              </a:solidFill>
            </a:endParaRPr>
          </a:p>
        </p:txBody>
      </p:sp>
      <p:sp>
        <p:nvSpPr>
          <p:cNvPr id="4" name="TextBox 15"/>
          <p:cNvSpPr txBox="1">
            <a:spLocks noChangeArrowheads="1"/>
          </p:cNvSpPr>
          <p:nvPr/>
        </p:nvSpPr>
        <p:spPr bwMode="auto">
          <a:xfrm>
            <a:off x="395536" y="514242"/>
            <a:ext cx="3312368" cy="811938"/>
          </a:xfrm>
          <a:prstGeom prst="rect">
            <a:avLst/>
          </a:prstGeom>
          <a:solidFill>
            <a:srgbClr val="7030A0"/>
          </a:solidFill>
          <a:ln w="9525">
            <a:noFill/>
            <a:miter lim="800000"/>
          </a:ln>
        </p:spPr>
        <p:txBody>
          <a:bodyPr wrap="square" lIns="72567" tIns="36283" rIns="72567" bIns="36283">
            <a:spAutoFit/>
          </a:bodyPr>
          <a:lstStyle/>
          <a:p>
            <a:pPr algn="ctr"/>
            <a:r>
              <a:rPr lang="zh-CN" altLang="en-US" sz="2400" b="1" dirty="0">
                <a:solidFill>
                  <a:srgbClr val="FFFF00"/>
                </a:solidFill>
                <a:ea typeface="迷你简中黑" panose="02010609010101010101" pitchFamily="49" charset="-122"/>
              </a:rPr>
              <a:t>中国人就是没素质吗？</a:t>
            </a:r>
            <a:endParaRPr lang="zh-CN" altLang="en-US" sz="2400" b="1" dirty="0">
              <a:solidFill>
                <a:srgbClr val="FFFF00"/>
              </a:solidFill>
              <a:ea typeface="迷你简中黑" panose="02010609010101010101" pitchFamily="49" charset="-122"/>
            </a:endParaRPr>
          </a:p>
          <a:p>
            <a:pPr algn="ctr"/>
            <a:r>
              <a:rPr lang="zh-CN" altLang="en-US" sz="2400" b="1" dirty="0">
                <a:solidFill>
                  <a:srgbClr val="FFFF00"/>
                </a:solidFill>
                <a:ea typeface="迷你简中黑" panose="02010609010101010101" pitchFamily="49" charset="-122"/>
              </a:rPr>
              <a:t>来源 人民网</a:t>
            </a:r>
            <a:endParaRPr lang="zh-CN" altLang="en-US" sz="2400" b="1" dirty="0">
              <a:solidFill>
                <a:srgbClr val="FFFF00"/>
              </a:solidFill>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539552" y="1491630"/>
            <a:ext cx="7938882" cy="3240360"/>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1400" b="1" dirty="0">
                <a:solidFill>
                  <a:srgbClr val="0000FF"/>
                </a:solidFill>
                <a:sym typeface="+mn-ea"/>
              </a:rPr>
              <a:t>     某种程度上说，正是这种“义愤”的存在，构成了健康社会的免疫力，形成了社会向上向善的道德土壤。如果对那些陋习漠然视之，甚至以耻为荣，那才是真正堪忧的。</a:t>
            </a:r>
            <a:r>
              <a:rPr lang="zh-CN" altLang="en-US" sz="1400" b="1" dirty="0">
                <a:solidFill>
                  <a:srgbClr val="FF0000"/>
                </a:solidFill>
                <a:sym typeface="+mn-ea"/>
              </a:rPr>
              <a:t>（指出这种质疑、义愤的合理性，这是“知耻”的表现）</a:t>
            </a:r>
            <a:endParaRPr lang="zh-CN" altLang="en-US" sz="1400" b="1" dirty="0">
              <a:solidFill>
                <a:srgbClr val="FF0000"/>
              </a:solidFill>
            </a:endParaRPr>
          </a:p>
          <a:p>
            <a:r>
              <a:rPr lang="zh-CN" altLang="en-US" sz="1400" b="1" dirty="0">
                <a:solidFill>
                  <a:srgbClr val="0000FF"/>
                </a:solidFill>
                <a:sym typeface="+mn-ea"/>
              </a:rPr>
              <a:t>     犹记得，一位警察在给违规车辆开罚单时，一个</a:t>
            </a:r>
            <a:r>
              <a:rPr lang="en-US" altLang="zh-CN" sz="1400" b="1" dirty="0">
                <a:solidFill>
                  <a:srgbClr val="0000FF"/>
                </a:solidFill>
                <a:sym typeface="+mn-ea"/>
              </a:rPr>
              <a:t>6</a:t>
            </a:r>
            <a:r>
              <a:rPr lang="zh-CN" altLang="en-US" sz="1400" b="1" dirty="0">
                <a:solidFill>
                  <a:srgbClr val="0000FF"/>
                </a:solidFill>
                <a:sym typeface="+mn-ea"/>
              </a:rPr>
              <a:t>岁的孩子这样对警察说：“我爸该罚，喊他停在停车库他不听，到处乱停车。”看到这样的小孩，人们心里就释然了</a:t>
            </a:r>
            <a:r>
              <a:rPr lang="en-US" altLang="zh-CN" sz="1400" b="1" dirty="0">
                <a:solidFill>
                  <a:srgbClr val="0000FF"/>
                </a:solidFill>
                <a:sym typeface="+mn-ea"/>
              </a:rPr>
              <a:t>——</a:t>
            </a:r>
            <a:r>
              <a:rPr lang="zh-CN" altLang="en-US" sz="1400" b="1" dirty="0">
                <a:solidFill>
                  <a:srgbClr val="0000FF"/>
                </a:solidFill>
                <a:sym typeface="+mn-ea"/>
              </a:rPr>
              <a:t>中华</a:t>
            </a:r>
            <a:r>
              <a:rPr lang="en-US" altLang="zh-CN" sz="1400" b="1" dirty="0">
                <a:solidFill>
                  <a:srgbClr val="0000FF"/>
                </a:solidFill>
                <a:sym typeface="+mn-ea"/>
              </a:rPr>
              <a:t>5000</a:t>
            </a:r>
            <a:r>
              <a:rPr lang="zh-CN" altLang="en-US" sz="1400" b="1" dirty="0">
                <a:solidFill>
                  <a:srgbClr val="0000FF"/>
                </a:solidFill>
                <a:sym typeface="+mn-ea"/>
              </a:rPr>
              <a:t>年文明、礼仪之邦的风范依然鲜明，这种文化的血脉一直在滋养着中华民族的精神世界。</a:t>
            </a:r>
            <a:r>
              <a:rPr lang="zh-CN" altLang="en-US" sz="1400" b="1" dirty="0">
                <a:solidFill>
                  <a:srgbClr val="FF0000"/>
                </a:solidFill>
                <a:sym typeface="+mn-ea"/>
              </a:rPr>
              <a:t>（紧承上文，正面举例，回应质疑，表明“礼仪之邦的风范依然鲜明”的观点）</a:t>
            </a:r>
            <a:endParaRPr lang="zh-CN" altLang="en-US" sz="1400" b="1" dirty="0">
              <a:solidFill>
                <a:srgbClr val="FF0000"/>
              </a:solidFill>
            </a:endParaRPr>
          </a:p>
          <a:p>
            <a:r>
              <a:rPr lang="zh-CN" altLang="en-US" sz="1400" b="1" dirty="0">
                <a:solidFill>
                  <a:srgbClr val="0000FF"/>
                </a:solidFill>
                <a:sym typeface="+mn-ea"/>
              </a:rPr>
              <a:t>    从老人摔倒扶不扶到众人合力抬车救人，从高铁上孩子吵闹影响他人到防止孩子断奶惊扰邻居主动送西瓜，从偷盗救人者手机到</a:t>
            </a:r>
            <a:r>
              <a:rPr lang="en-US" altLang="zh-CN" sz="1400" b="1" dirty="0">
                <a:solidFill>
                  <a:srgbClr val="0000FF"/>
                </a:solidFill>
                <a:sym typeface="+mn-ea"/>
              </a:rPr>
              <a:t>13</a:t>
            </a:r>
            <a:r>
              <a:rPr lang="zh-CN" altLang="en-US" sz="1400" b="1" dirty="0">
                <a:solidFill>
                  <a:srgbClr val="0000FF"/>
                </a:solidFill>
                <a:sym typeface="+mn-ea"/>
              </a:rPr>
              <a:t>岁少年因体力不支却为只救出一人遗憾，人们心中的文明因子正在裂变聚合，逐渐形成既传统又现代的新文明风范。</a:t>
            </a:r>
            <a:r>
              <a:rPr lang="zh-CN" altLang="en-US" sz="1400" b="1" dirty="0">
                <a:solidFill>
                  <a:srgbClr val="FF0000"/>
                </a:solidFill>
                <a:sym typeface="+mn-ea"/>
              </a:rPr>
              <a:t>（运用事例组合拳，继续正面肯定中国人的优良素质）</a:t>
            </a:r>
            <a:endParaRPr lang="zh-CN" altLang="en-US" sz="1400" b="1" dirty="0">
              <a:solidFill>
                <a:srgbClr val="FF0000"/>
              </a:solidFill>
            </a:endParaRPr>
          </a:p>
          <a:p>
            <a:r>
              <a:rPr lang="zh-CN" altLang="en-US" sz="1400" b="1" dirty="0">
                <a:solidFill>
                  <a:srgbClr val="0000FF"/>
                </a:solidFill>
                <a:sym typeface="+mn-ea"/>
              </a:rPr>
              <a:t>     这是我们看待国人素质的镜鉴。知耻明礼，才是我们这个社会文明状况的基本盘。</a:t>
            </a:r>
            <a:r>
              <a:rPr lang="zh-CN" altLang="en-US" sz="1400" b="1" dirty="0">
                <a:solidFill>
                  <a:srgbClr val="FF0000"/>
                </a:solidFill>
                <a:sym typeface="+mn-ea"/>
              </a:rPr>
              <a:t>（收束全文，总结观点，“知耻明礼”的概括可谓精简有力）</a:t>
            </a:r>
            <a:endParaRPr lang="zh-CN" altLang="en-US" sz="1400" b="1" dirty="0">
              <a:solidFill>
                <a:srgbClr val="FF0000"/>
              </a:solidFill>
            </a:endParaRPr>
          </a:p>
        </p:txBody>
      </p:sp>
      <p:sp>
        <p:nvSpPr>
          <p:cNvPr id="4" name="TextBox 15"/>
          <p:cNvSpPr txBox="1">
            <a:spLocks noChangeArrowheads="1"/>
          </p:cNvSpPr>
          <p:nvPr/>
        </p:nvSpPr>
        <p:spPr bwMode="auto">
          <a:xfrm>
            <a:off x="395536" y="514242"/>
            <a:ext cx="3312368" cy="811938"/>
          </a:xfrm>
          <a:prstGeom prst="rect">
            <a:avLst/>
          </a:prstGeom>
          <a:solidFill>
            <a:srgbClr val="7030A0"/>
          </a:solidFill>
          <a:ln w="9525">
            <a:noFill/>
            <a:miter lim="800000"/>
          </a:ln>
        </p:spPr>
        <p:txBody>
          <a:bodyPr wrap="square" lIns="72567" tIns="36283" rIns="72567" bIns="36283">
            <a:spAutoFit/>
          </a:bodyPr>
          <a:lstStyle/>
          <a:p>
            <a:pPr algn="ctr"/>
            <a:r>
              <a:rPr lang="zh-CN" altLang="en-US" sz="2400" b="1" dirty="0">
                <a:solidFill>
                  <a:srgbClr val="FFFF00"/>
                </a:solidFill>
                <a:ea typeface="迷你简中黑" panose="02010609010101010101" pitchFamily="49" charset="-122"/>
              </a:rPr>
              <a:t>中国人就是没素质吗？</a:t>
            </a:r>
            <a:endParaRPr lang="zh-CN" altLang="en-US" sz="2400" b="1" dirty="0">
              <a:solidFill>
                <a:srgbClr val="FFFF00"/>
              </a:solidFill>
              <a:ea typeface="迷你简中黑" panose="02010609010101010101" pitchFamily="49" charset="-122"/>
            </a:endParaRPr>
          </a:p>
          <a:p>
            <a:pPr algn="ctr"/>
            <a:r>
              <a:rPr lang="zh-CN" altLang="en-US" sz="2400" b="1" dirty="0">
                <a:solidFill>
                  <a:srgbClr val="FFFF00"/>
                </a:solidFill>
                <a:ea typeface="迷你简中黑" panose="02010609010101010101" pitchFamily="49" charset="-122"/>
              </a:rPr>
              <a:t>来源 人民网</a:t>
            </a:r>
            <a:endParaRPr lang="zh-CN" altLang="en-US" sz="2400" b="1" dirty="0">
              <a:solidFill>
                <a:srgbClr val="FFFF00"/>
              </a:solidFill>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文本框 1"/>
          <p:cNvSpPr txBox="1"/>
          <p:nvPr/>
        </p:nvSpPr>
        <p:spPr>
          <a:xfrm>
            <a:off x="276225" y="1097915"/>
            <a:ext cx="8592185" cy="1053465"/>
          </a:xfrm>
          <a:prstGeom prst="rect">
            <a:avLst/>
          </a:prstGeom>
          <a:noFill/>
        </p:spPr>
        <p:txBody>
          <a:bodyPr wrap="square" lIns="68580" tIns="34290" rIns="68580" bIns="34290" rtlCol="0">
            <a:spAutoFit/>
          </a:bodyPr>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高考再回首</a:t>
            </a:r>
            <a:endParaRPr lang="en-US" altLang="zh-CN"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617996" y="1203598"/>
            <a:ext cx="7908007" cy="3240360"/>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sz="2400" b="1" dirty="0">
                <a:solidFill>
                  <a:srgbClr val="FF0000"/>
                </a:solidFill>
              </a:rPr>
              <a:t>阅读下面材料，按要求完成作文。</a:t>
            </a:r>
            <a:endParaRPr lang="zh-CN" altLang="en-US" sz="2400" b="1" dirty="0">
              <a:solidFill>
                <a:srgbClr val="FF0000"/>
              </a:solidFill>
            </a:endParaRPr>
          </a:p>
          <a:p>
            <a:r>
              <a:rPr lang="zh-CN" altLang="en-US" sz="2400" b="1" dirty="0">
                <a:solidFill>
                  <a:srgbClr val="0000FF"/>
                </a:solidFill>
              </a:rPr>
              <a:t>      成都一个十二岁的小姑娘，因为身为环卫工人的母亲生病，只能替母亲去扫大街，结果小女孩被誉为“成都最美环卫工人”！这一现象最近在网上引起热议。</a:t>
            </a:r>
            <a:endParaRPr lang="zh-CN" altLang="en-US" sz="2400" b="1" dirty="0">
              <a:solidFill>
                <a:srgbClr val="0000FF"/>
              </a:solidFill>
            </a:endParaRPr>
          </a:p>
          <a:p>
            <a:r>
              <a:rPr lang="zh-CN" altLang="en-US" sz="2400" b="1" dirty="0">
                <a:solidFill>
                  <a:srgbClr val="0000FF"/>
                </a:solidFill>
              </a:rPr>
              <a:t>     </a:t>
            </a:r>
            <a:r>
              <a:rPr lang="zh-CN" altLang="en-US" sz="2400" b="1" dirty="0">
                <a:solidFill>
                  <a:srgbClr val="7030A0"/>
                </a:solidFill>
              </a:rPr>
              <a:t>你对这一现象有什么看法？请你在理解材料的基础上，选择适当的角度写一篇文章，立意自定，题目自拟，文体不限，不得抄袭，不少于</a:t>
            </a:r>
            <a:r>
              <a:rPr lang="en-US" altLang="zh-CN" sz="2400" b="1" dirty="0">
                <a:solidFill>
                  <a:srgbClr val="7030A0"/>
                </a:solidFill>
              </a:rPr>
              <a:t>800</a:t>
            </a:r>
            <a:r>
              <a:rPr lang="zh-CN" altLang="en-US" sz="2400" b="1" dirty="0">
                <a:solidFill>
                  <a:srgbClr val="7030A0"/>
                </a:solidFill>
              </a:rPr>
              <a:t>字。</a:t>
            </a:r>
            <a:endParaRPr lang="zh-CN" altLang="en-US" sz="2400" b="1" dirty="0">
              <a:solidFill>
                <a:srgbClr val="7030A0"/>
              </a:solidFill>
            </a:endParaRPr>
          </a:p>
        </p:txBody>
      </p:sp>
      <p:sp>
        <p:nvSpPr>
          <p:cNvPr id="4" name="TextBox 15"/>
          <p:cNvSpPr txBox="1">
            <a:spLocks noChangeArrowheads="1"/>
          </p:cNvSpPr>
          <p:nvPr/>
        </p:nvSpPr>
        <p:spPr bwMode="auto">
          <a:xfrm>
            <a:off x="467544" y="555526"/>
            <a:ext cx="936104" cy="442607"/>
          </a:xfrm>
          <a:prstGeom prst="rect">
            <a:avLst/>
          </a:prstGeom>
          <a:solidFill>
            <a:srgbClr val="7030A0"/>
          </a:solidFill>
          <a:ln w="9525">
            <a:noFill/>
            <a:miter lim="800000"/>
          </a:ln>
        </p:spPr>
        <p:txBody>
          <a:bodyPr wrap="square" lIns="72567" tIns="36283" rIns="72567" bIns="36283">
            <a:spAutoFit/>
          </a:bodyPr>
          <a:lstStyle/>
          <a:p>
            <a:pPr algn="ctr"/>
            <a:r>
              <a:rPr lang="zh-CN" altLang="en-US" sz="2400" b="1" dirty="0">
                <a:solidFill>
                  <a:srgbClr val="FFFF00"/>
                </a:solidFill>
                <a:ea typeface="迷你简中黑" panose="02010609010101010101" pitchFamily="49" charset="-122"/>
              </a:rPr>
              <a:t>小练</a:t>
            </a:r>
            <a:endParaRPr lang="zh-CN" altLang="en-US" sz="2400" b="1" dirty="0">
              <a:solidFill>
                <a:srgbClr val="FFFF00"/>
              </a:solidFill>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617996" y="1347614"/>
            <a:ext cx="7908007" cy="3096344"/>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en-US" altLang="zh-CN" sz="2000" b="1" dirty="0">
                <a:solidFill>
                  <a:srgbClr val="0000FF"/>
                </a:solidFill>
              </a:rPr>
              <a:t>1</a:t>
            </a:r>
            <a:r>
              <a:rPr lang="zh-CN" altLang="en-US" sz="2000" b="1" dirty="0">
                <a:solidFill>
                  <a:srgbClr val="0000FF"/>
                </a:solidFill>
              </a:rPr>
              <a:t>、抓住（概括）材料的中心内容：即评什么？</a:t>
            </a:r>
            <a:endParaRPr lang="zh-CN" altLang="en-US" sz="2000" b="1" dirty="0">
              <a:solidFill>
                <a:srgbClr val="0000FF"/>
              </a:solidFill>
            </a:endParaRPr>
          </a:p>
          <a:p>
            <a:r>
              <a:rPr lang="zh-CN" altLang="en-US" sz="2000" b="1" dirty="0">
                <a:solidFill>
                  <a:srgbClr val="0000FF"/>
                </a:solidFill>
              </a:rPr>
              <a:t>小女孩替母亲扫大街，被誉为“最美的环卫工人”</a:t>
            </a:r>
            <a:endParaRPr lang="zh-CN" altLang="en-US" sz="2000" b="1" dirty="0">
              <a:solidFill>
                <a:srgbClr val="0000FF"/>
              </a:solidFill>
            </a:endParaRPr>
          </a:p>
          <a:p>
            <a:r>
              <a:rPr lang="en-US" altLang="zh-CN" sz="2000" b="1" dirty="0">
                <a:solidFill>
                  <a:srgbClr val="0000FF"/>
                </a:solidFill>
              </a:rPr>
              <a:t>2</a:t>
            </a:r>
            <a:r>
              <a:rPr lang="zh-CN" altLang="en-US" sz="2000" b="1" dirty="0">
                <a:solidFill>
                  <a:srgbClr val="0000FF"/>
                </a:solidFill>
              </a:rPr>
              <a:t>、就此人、事、现象表明态度，亮出观点：</a:t>
            </a:r>
            <a:endParaRPr lang="zh-CN" altLang="en-US" sz="2000" b="1" dirty="0">
              <a:solidFill>
                <a:srgbClr val="0000FF"/>
              </a:solidFill>
            </a:endParaRPr>
          </a:p>
          <a:p>
            <a:r>
              <a:rPr lang="zh-CN" altLang="en-US" sz="2000" b="1" dirty="0">
                <a:solidFill>
                  <a:srgbClr val="FF0000"/>
                </a:solidFill>
              </a:rPr>
              <a:t>肯定 ：“最美”称号当之无愧，“最美”称号无可厚非：</a:t>
            </a:r>
            <a:endParaRPr lang="zh-CN" altLang="en-US" sz="2000" b="1" dirty="0">
              <a:solidFill>
                <a:srgbClr val="FF0000"/>
              </a:solidFill>
            </a:endParaRPr>
          </a:p>
          <a:p>
            <a:r>
              <a:rPr lang="zh-CN" altLang="en-US" sz="2000" b="1" dirty="0">
                <a:solidFill>
                  <a:srgbClr val="0000FF"/>
                </a:solidFill>
                <a:latin typeface="Calibri" panose="020F0502020204030204" pitchFamily="34" charset="0"/>
              </a:rPr>
              <a:t>①正视苦难②勇于承担责任③孝心鉴日月</a:t>
            </a:r>
            <a:r>
              <a:rPr lang="zh-CN" altLang="en-US" sz="2000" b="1" dirty="0">
                <a:solidFill>
                  <a:srgbClr val="0000FF"/>
                </a:solidFill>
                <a:latin typeface="微软雅黑" panose="020B0503020204020204" pitchFamily="34" charset="-122"/>
              </a:rPr>
              <a:t>④直面困难勇气可嘉⑤美在心存感恩</a:t>
            </a:r>
            <a:endParaRPr lang="zh-CN" altLang="en-US" sz="2000" b="1" dirty="0">
              <a:solidFill>
                <a:srgbClr val="0000FF"/>
              </a:solidFill>
              <a:latin typeface="微软雅黑" panose="020B0503020204020204" pitchFamily="34" charset="-122"/>
            </a:endParaRPr>
          </a:p>
          <a:p>
            <a:r>
              <a:rPr lang="zh-CN" altLang="en-US" sz="2000" b="1" dirty="0">
                <a:solidFill>
                  <a:srgbClr val="FF0000"/>
                </a:solidFill>
                <a:latin typeface="微软雅黑" panose="020B0503020204020204" pitchFamily="34" charset="-122"/>
              </a:rPr>
              <a:t>反对 ： </a:t>
            </a:r>
            <a:r>
              <a:rPr lang="zh-CN" altLang="en-US" sz="2000" b="1" dirty="0">
                <a:solidFill>
                  <a:srgbClr val="FF0000"/>
                </a:solidFill>
                <a:latin typeface="Calibri" panose="020F0502020204030204" pitchFamily="34" charset="0"/>
              </a:rPr>
              <a:t>①不该得到的荣誉②岂能只给荣誉③“最美”背后的思考</a:t>
            </a:r>
            <a:r>
              <a:rPr lang="zh-CN" altLang="en-US" sz="2000" b="1" dirty="0">
                <a:solidFill>
                  <a:srgbClr val="FF0000"/>
                </a:solidFill>
                <a:latin typeface="微软雅黑" panose="020B0503020204020204" pitchFamily="34" charset="-122"/>
              </a:rPr>
              <a:t>④不该出现的环卫工人⑤小女孩需要的是什么</a:t>
            </a:r>
            <a:endParaRPr lang="zh-CN" altLang="en-US" sz="2000" b="1" dirty="0">
              <a:solidFill>
                <a:srgbClr val="FF0000"/>
              </a:solidFill>
              <a:latin typeface="微软雅黑" panose="020B0503020204020204" pitchFamily="34" charset="-122"/>
            </a:endParaRPr>
          </a:p>
        </p:txBody>
      </p:sp>
      <p:sp>
        <p:nvSpPr>
          <p:cNvPr id="4" name="TextBox 15"/>
          <p:cNvSpPr txBox="1">
            <a:spLocks noChangeArrowheads="1"/>
          </p:cNvSpPr>
          <p:nvPr/>
        </p:nvSpPr>
        <p:spPr bwMode="auto">
          <a:xfrm>
            <a:off x="467360" y="555625"/>
            <a:ext cx="2129155" cy="441325"/>
          </a:xfrm>
          <a:prstGeom prst="rect">
            <a:avLst/>
          </a:prstGeom>
          <a:solidFill>
            <a:srgbClr val="7030A0"/>
          </a:solidFill>
          <a:ln w="9525">
            <a:noFill/>
            <a:miter lim="800000"/>
          </a:ln>
        </p:spPr>
        <p:txBody>
          <a:bodyPr wrap="square" lIns="72567" tIns="36283" rIns="72567" bIns="36283">
            <a:spAutoFit/>
          </a:bodyPr>
          <a:lstStyle/>
          <a:p>
            <a:pPr algn="ctr"/>
            <a:r>
              <a:rPr lang="zh-CN" altLang="en-US" sz="2400" b="1" dirty="0">
                <a:solidFill>
                  <a:srgbClr val="FFFF00"/>
                </a:solidFill>
                <a:ea typeface="迷你简中黑" panose="02010609010101010101" pitchFamily="49" charset="-122"/>
              </a:rPr>
              <a:t>温馨指导</a:t>
            </a:r>
            <a:endParaRPr lang="zh-CN" altLang="en-US" sz="2400" b="1" dirty="0">
              <a:solidFill>
                <a:srgbClr val="FFFF00"/>
              </a:solidFill>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bldLst>
      <p:bldP spid="4"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617996" y="1275606"/>
            <a:ext cx="7908007" cy="3096344"/>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en-US" altLang="zh-CN" sz="2000" b="1" dirty="0">
                <a:solidFill>
                  <a:srgbClr val="FF0000"/>
                </a:solidFill>
              </a:rPr>
              <a:t>1</a:t>
            </a:r>
            <a:r>
              <a:rPr lang="zh-CN" altLang="en-US" sz="2000" b="1" dirty="0">
                <a:solidFill>
                  <a:srgbClr val="FF0000"/>
                </a:solidFill>
              </a:rPr>
              <a:t>、引</a:t>
            </a:r>
            <a:r>
              <a:rPr lang="en-US" altLang="zh-CN" sz="2000" b="1" dirty="0">
                <a:solidFill>
                  <a:srgbClr val="FF0000"/>
                </a:solidFill>
              </a:rPr>
              <a:t>——</a:t>
            </a:r>
            <a:r>
              <a:rPr lang="zh-CN" altLang="en-US" sz="2000" b="1" dirty="0">
                <a:solidFill>
                  <a:srgbClr val="FF0000"/>
                </a:solidFill>
              </a:rPr>
              <a:t>叙述新闻事件，说清楚消息来源。</a:t>
            </a:r>
            <a:endParaRPr lang="zh-CN" altLang="en-US" sz="2000" b="1" dirty="0">
              <a:solidFill>
                <a:srgbClr val="FF0000"/>
              </a:solidFill>
            </a:endParaRPr>
          </a:p>
          <a:p>
            <a:r>
              <a:rPr lang="zh-CN" altLang="en-US" sz="2000" b="1" dirty="0">
                <a:solidFill>
                  <a:srgbClr val="0000FF"/>
                </a:solidFill>
              </a:rPr>
              <a:t>小女孩替母亲扫大街，被誉为“最美环卫工人”</a:t>
            </a:r>
            <a:endParaRPr lang="zh-CN" altLang="en-US" sz="2000" b="1" dirty="0">
              <a:solidFill>
                <a:srgbClr val="0000FF"/>
              </a:solidFill>
            </a:endParaRPr>
          </a:p>
          <a:p>
            <a:r>
              <a:rPr lang="en-US" altLang="zh-CN" sz="2000" b="1" dirty="0">
                <a:solidFill>
                  <a:srgbClr val="FF0000"/>
                </a:solidFill>
              </a:rPr>
              <a:t>2</a:t>
            </a:r>
            <a:r>
              <a:rPr lang="zh-CN" altLang="en-US" sz="2000" b="1" dirty="0">
                <a:solidFill>
                  <a:srgbClr val="FF0000"/>
                </a:solidFill>
              </a:rPr>
              <a:t>、析</a:t>
            </a:r>
            <a:r>
              <a:rPr lang="en-US" altLang="zh-CN" sz="2000" b="1" dirty="0">
                <a:solidFill>
                  <a:srgbClr val="FF0000"/>
                </a:solidFill>
              </a:rPr>
              <a:t>——</a:t>
            </a:r>
            <a:r>
              <a:rPr lang="zh-CN" altLang="en-US" sz="2000" b="1" dirty="0">
                <a:solidFill>
                  <a:srgbClr val="FF0000"/>
                </a:solidFill>
              </a:rPr>
              <a:t>针对事件提出问题</a:t>
            </a:r>
            <a:r>
              <a:rPr lang="zh-CN" altLang="en-US" sz="2000" b="1" dirty="0">
                <a:solidFill>
                  <a:srgbClr val="0000FF"/>
                </a:solidFill>
              </a:rPr>
              <a:t>（小女孩的行为到底是否称得上最美环卫工人）</a:t>
            </a:r>
            <a:r>
              <a:rPr lang="zh-CN" altLang="en-US" sz="2000" b="1" dirty="0">
                <a:solidFill>
                  <a:srgbClr val="FF0000"/>
                </a:solidFill>
              </a:rPr>
              <a:t>并对问题作出判断</a:t>
            </a:r>
            <a:r>
              <a:rPr lang="zh-CN" altLang="en-US" sz="2000" b="1" dirty="0">
                <a:solidFill>
                  <a:srgbClr val="0000FF"/>
                </a:solidFill>
              </a:rPr>
              <a:t>（提出自己的观点，分析事件的危害、本质）。</a:t>
            </a:r>
            <a:endParaRPr lang="zh-CN" altLang="en-US" sz="2000" b="1" dirty="0">
              <a:solidFill>
                <a:srgbClr val="0000FF"/>
              </a:solidFill>
            </a:endParaRPr>
          </a:p>
          <a:p>
            <a:r>
              <a:rPr lang="en-US" altLang="zh-CN" sz="2000" b="1" dirty="0">
                <a:solidFill>
                  <a:srgbClr val="FF0000"/>
                </a:solidFill>
              </a:rPr>
              <a:t>3</a:t>
            </a:r>
            <a:r>
              <a:rPr lang="zh-CN" altLang="en-US" sz="2000" b="1" dirty="0">
                <a:solidFill>
                  <a:srgbClr val="FF0000"/>
                </a:solidFill>
              </a:rPr>
              <a:t>、联</a:t>
            </a:r>
            <a:r>
              <a:rPr lang="en-US" altLang="zh-CN" sz="2000" b="1" dirty="0">
                <a:solidFill>
                  <a:srgbClr val="FF0000"/>
                </a:solidFill>
              </a:rPr>
              <a:t>——</a:t>
            </a:r>
            <a:r>
              <a:rPr lang="zh-CN" altLang="en-US" sz="2000" b="1" dirty="0">
                <a:solidFill>
                  <a:srgbClr val="FF0000"/>
                </a:solidFill>
              </a:rPr>
              <a:t>提出如此判断的理据（证明观点）。</a:t>
            </a:r>
            <a:endParaRPr lang="zh-CN" altLang="en-US" sz="2000" b="1" dirty="0">
              <a:solidFill>
                <a:srgbClr val="FF0000"/>
              </a:solidFill>
            </a:endParaRPr>
          </a:p>
          <a:p>
            <a:r>
              <a:rPr lang="zh-CN" altLang="en-US" sz="2000" b="1" dirty="0">
                <a:solidFill>
                  <a:srgbClr val="0000FF"/>
                </a:solidFill>
                <a:latin typeface="Calibri" panose="020F0502020204030204" pitchFamily="34" charset="0"/>
              </a:rPr>
              <a:t>①联想同类事件：显示其普遍性或特殊性，引起注意</a:t>
            </a:r>
            <a:endParaRPr lang="zh-CN" altLang="en-US" sz="2000" b="1" dirty="0">
              <a:solidFill>
                <a:srgbClr val="0000FF"/>
              </a:solidFill>
              <a:latin typeface="Calibri" panose="020F0502020204030204" pitchFamily="34" charset="0"/>
            </a:endParaRPr>
          </a:p>
          <a:p>
            <a:r>
              <a:rPr lang="zh-CN" altLang="en-US" sz="2000" b="1" dirty="0">
                <a:solidFill>
                  <a:srgbClr val="0000FF"/>
                </a:solidFill>
                <a:latin typeface="Calibri" panose="020F0502020204030204" pitchFamily="34" charset="0"/>
              </a:rPr>
              <a:t>②联系自身、他人，论述</a:t>
            </a:r>
            <a:endParaRPr lang="zh-CN" altLang="en-US" sz="2000" b="1" dirty="0">
              <a:solidFill>
                <a:srgbClr val="0000FF"/>
              </a:solidFill>
              <a:latin typeface="Calibri" panose="020F0502020204030204" pitchFamily="34" charset="0"/>
            </a:endParaRPr>
          </a:p>
          <a:p>
            <a:r>
              <a:rPr lang="en-US" altLang="zh-CN" sz="2000" b="1" dirty="0">
                <a:solidFill>
                  <a:srgbClr val="FF0000"/>
                </a:solidFill>
                <a:latin typeface="Calibri" panose="020F0502020204030204" pitchFamily="34" charset="0"/>
              </a:rPr>
              <a:t>4</a:t>
            </a:r>
            <a:r>
              <a:rPr lang="zh-CN" altLang="en-US" sz="2000" b="1" dirty="0">
                <a:solidFill>
                  <a:srgbClr val="FF0000"/>
                </a:solidFill>
                <a:latin typeface="Calibri" panose="020F0502020204030204" pitchFamily="34" charset="0"/>
              </a:rPr>
              <a:t>、结</a:t>
            </a:r>
            <a:r>
              <a:rPr lang="en-US" altLang="zh-CN" sz="2000" b="1" dirty="0">
                <a:solidFill>
                  <a:srgbClr val="FF0000"/>
                </a:solidFill>
                <a:latin typeface="Calibri" panose="020F0502020204030204" pitchFamily="34" charset="0"/>
              </a:rPr>
              <a:t>——</a:t>
            </a:r>
            <a:r>
              <a:rPr lang="zh-CN" altLang="en-US" sz="2000" b="1" dirty="0">
                <a:solidFill>
                  <a:srgbClr val="FF0000"/>
                </a:solidFill>
                <a:latin typeface="Calibri" panose="020F0502020204030204" pitchFamily="34" charset="0"/>
              </a:rPr>
              <a:t>对问题的解决提出建设性意见或提出呼吁。</a:t>
            </a:r>
            <a:endParaRPr lang="zh-CN" altLang="en-US" sz="2000" b="1" dirty="0">
              <a:solidFill>
                <a:srgbClr val="FF0000"/>
              </a:solidFill>
              <a:latin typeface="微软雅黑" panose="020B0503020204020204" pitchFamily="34" charset="-122"/>
            </a:endParaRPr>
          </a:p>
        </p:txBody>
      </p:sp>
      <p:sp>
        <p:nvSpPr>
          <p:cNvPr id="4" name="TextBox 15"/>
          <p:cNvSpPr txBox="1">
            <a:spLocks noChangeArrowheads="1"/>
          </p:cNvSpPr>
          <p:nvPr/>
        </p:nvSpPr>
        <p:spPr bwMode="auto">
          <a:xfrm>
            <a:off x="467360" y="555625"/>
            <a:ext cx="2271395" cy="441325"/>
          </a:xfrm>
          <a:prstGeom prst="rect">
            <a:avLst/>
          </a:prstGeom>
          <a:solidFill>
            <a:srgbClr val="7030A0"/>
          </a:solidFill>
          <a:ln w="9525">
            <a:noFill/>
            <a:miter lim="800000"/>
          </a:ln>
        </p:spPr>
        <p:txBody>
          <a:bodyPr wrap="square" lIns="72567" tIns="36283" rIns="72567" bIns="36283">
            <a:spAutoFit/>
          </a:bodyPr>
          <a:lstStyle/>
          <a:p>
            <a:pPr algn="ctr"/>
            <a:r>
              <a:rPr lang="zh-CN" altLang="en-US" sz="2400" b="1" dirty="0">
                <a:solidFill>
                  <a:srgbClr val="FFFF00"/>
                </a:solidFill>
                <a:ea typeface="迷你简中黑" panose="02010609010101010101" pitchFamily="49" charset="-122"/>
              </a:rPr>
              <a:t>行文结构</a:t>
            </a:r>
            <a:endParaRPr lang="zh-CN" altLang="en-US" sz="2400" b="1" dirty="0">
              <a:solidFill>
                <a:srgbClr val="FFFF00"/>
              </a:solidFill>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bldLst>
      <p:bldP spid="4"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617996" y="1563638"/>
            <a:ext cx="7908007" cy="2952328"/>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b="1" dirty="0">
                <a:solidFill>
                  <a:srgbClr val="0000FF"/>
                </a:solidFill>
              </a:rPr>
              <a:t>     清晨四五点钟，在成都府南河边，一个身体单薄的</a:t>
            </a:r>
            <a:r>
              <a:rPr lang="en-US" altLang="zh-CN" b="1" dirty="0">
                <a:solidFill>
                  <a:srgbClr val="0000FF"/>
                </a:solidFill>
              </a:rPr>
              <a:t>12</a:t>
            </a:r>
            <a:r>
              <a:rPr lang="zh-CN" altLang="en-US" b="1" dirty="0">
                <a:solidFill>
                  <a:srgbClr val="0000FF"/>
                </a:solidFill>
              </a:rPr>
              <a:t>岁小女孩就会来此替母亲打扫卫生。不少网民深受感动，赞誉小女孩为成都最美的环卫工。也许我们可以把“最美环卫工”这个称谓送给城市里的每一位环卫工。不过，对于给予</a:t>
            </a:r>
            <a:r>
              <a:rPr lang="en-US" altLang="zh-CN" b="1" dirty="0">
                <a:solidFill>
                  <a:srgbClr val="0000FF"/>
                </a:solidFill>
              </a:rPr>
              <a:t>12</a:t>
            </a:r>
            <a:r>
              <a:rPr lang="zh-CN" altLang="en-US" b="1" dirty="0">
                <a:solidFill>
                  <a:srgbClr val="0000FF"/>
                </a:solidFill>
              </a:rPr>
              <a:t>岁女孩的赞美，笔者无论如何都无法接受。</a:t>
            </a:r>
            <a:endParaRPr lang="zh-CN" altLang="en-US" b="1" dirty="0">
              <a:solidFill>
                <a:srgbClr val="0000FF"/>
              </a:solidFill>
            </a:endParaRPr>
          </a:p>
          <a:p>
            <a:r>
              <a:rPr lang="zh-CN" altLang="en-US" b="1" dirty="0">
                <a:solidFill>
                  <a:srgbClr val="0000FF"/>
                </a:solidFill>
              </a:rPr>
              <a:t>     </a:t>
            </a:r>
            <a:r>
              <a:rPr lang="en-US" altLang="zh-CN" b="1" dirty="0">
                <a:solidFill>
                  <a:srgbClr val="0000FF"/>
                </a:solidFill>
              </a:rPr>
              <a:t>12</a:t>
            </a:r>
            <a:r>
              <a:rPr lang="zh-CN" altLang="en-US" b="1" dirty="0">
                <a:solidFill>
                  <a:srgbClr val="0000FF"/>
                </a:solidFill>
              </a:rPr>
              <a:t>岁的小小年纪，本该坐在宽敞明亮的教室里晨读，却要扛起家庭的重担。把一个</a:t>
            </a:r>
            <a:r>
              <a:rPr lang="en-US" altLang="zh-CN" b="1" dirty="0">
                <a:solidFill>
                  <a:srgbClr val="0000FF"/>
                </a:solidFill>
              </a:rPr>
              <a:t>12</a:t>
            </a:r>
            <a:r>
              <a:rPr lang="zh-CN" altLang="en-US" b="1" dirty="0">
                <a:solidFill>
                  <a:srgbClr val="0000FF"/>
                </a:solidFill>
              </a:rPr>
              <a:t>岁的孩子称为“最美环卫工”，不仅让人感受不到赞美，从一定程度上讲，我们只能感受到凄惨和悲凉，感受到对孩子所处困境的漠视。</a:t>
            </a:r>
            <a:endParaRPr lang="zh-CN" altLang="en-US" b="1" dirty="0">
              <a:solidFill>
                <a:srgbClr val="0000FF"/>
              </a:solidFill>
            </a:endParaRPr>
          </a:p>
          <a:p>
            <a:r>
              <a:rPr lang="zh-CN" altLang="en-US" b="1" dirty="0">
                <a:solidFill>
                  <a:srgbClr val="0000FF"/>
                </a:solidFill>
              </a:rPr>
              <a:t>     当然，网友们没有恶意，只是把发自内心的赞美做一个流行语的套用。但是隐藏在近乎众口一词的赞美里的，是整个社会对于民生困境的视角错位</a:t>
            </a:r>
            <a:endParaRPr lang="zh-CN" altLang="en-US" b="1" dirty="0">
              <a:solidFill>
                <a:srgbClr val="0000FF"/>
              </a:solidFill>
            </a:endParaRPr>
          </a:p>
        </p:txBody>
      </p:sp>
      <p:sp>
        <p:nvSpPr>
          <p:cNvPr id="4" name="TextBox 15"/>
          <p:cNvSpPr txBox="1">
            <a:spLocks noChangeArrowheads="1"/>
          </p:cNvSpPr>
          <p:nvPr/>
        </p:nvSpPr>
        <p:spPr bwMode="auto">
          <a:xfrm>
            <a:off x="467544" y="555526"/>
            <a:ext cx="5112568" cy="811938"/>
          </a:xfrm>
          <a:prstGeom prst="rect">
            <a:avLst/>
          </a:prstGeom>
          <a:solidFill>
            <a:srgbClr val="7030A0"/>
          </a:solidFill>
          <a:ln w="9525">
            <a:noFill/>
            <a:miter lim="800000"/>
          </a:ln>
        </p:spPr>
        <p:txBody>
          <a:bodyPr wrap="square" lIns="72567" tIns="36283" rIns="72567" bIns="36283">
            <a:spAutoFit/>
          </a:bodyPr>
          <a:lstStyle/>
          <a:p>
            <a:pPr algn="ctr"/>
            <a:r>
              <a:rPr lang="zh-CN" altLang="en-US" sz="2400" b="1" dirty="0">
                <a:solidFill>
                  <a:srgbClr val="FFFF00"/>
                </a:solidFill>
                <a:ea typeface="迷你简中黑" panose="02010609010101010101" pitchFamily="49" charset="-122"/>
              </a:rPr>
              <a:t>佳作展示</a:t>
            </a:r>
            <a:endParaRPr lang="en-US" altLang="zh-CN" sz="2400" b="1" dirty="0">
              <a:solidFill>
                <a:srgbClr val="FFFF00"/>
              </a:solidFill>
              <a:ea typeface="迷你简中黑" panose="02010609010101010101" pitchFamily="49" charset="-122"/>
            </a:endParaRPr>
          </a:p>
          <a:p>
            <a:pPr algn="ctr"/>
            <a:r>
              <a:rPr lang="zh-CN" altLang="en-US" sz="2400" b="1" dirty="0">
                <a:solidFill>
                  <a:srgbClr val="FFFF00"/>
                </a:solidFill>
                <a:ea typeface="迷你简中黑" panose="02010609010101010101" pitchFamily="49" charset="-122"/>
              </a:rPr>
              <a:t>“最美环卫工人”，视角错位的赞美</a:t>
            </a:r>
            <a:endParaRPr lang="zh-CN" altLang="en-US" sz="2400" b="1" dirty="0">
              <a:solidFill>
                <a:srgbClr val="FFFF00"/>
              </a:solidFill>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bldLst>
      <p:bldP spid="4"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617996" y="1491630"/>
            <a:ext cx="7908007" cy="3024336"/>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b="1" dirty="0">
                <a:solidFill>
                  <a:srgbClr val="0000FF"/>
                </a:solidFill>
              </a:rPr>
              <a:t>     </a:t>
            </a:r>
            <a:r>
              <a:rPr lang="zh-CN" altLang="en-US" dirty="0"/>
              <a:t> </a:t>
            </a:r>
            <a:r>
              <a:rPr lang="zh-CN" altLang="en-US" b="1" dirty="0">
                <a:solidFill>
                  <a:srgbClr val="0000FF"/>
                </a:solidFill>
              </a:rPr>
              <a:t>我们常说，困境是人生最好的老师。事实上，那仅仅是因为我们以旁观者的身份，站在困境的边缘而非深陷其中。要知道，困境并不总是如此伟大，不总是可以被作为名言激励人向上，有时它还足以把人击垮。绝大多数在困境中挣扎的人，最希望得到的是世人实实在在的哪怕是微薄的帮助，而不光是一句赞美。</a:t>
            </a:r>
            <a:endParaRPr lang="zh-CN" altLang="en-US" b="1" dirty="0">
              <a:solidFill>
                <a:srgbClr val="0000FF"/>
              </a:solidFill>
            </a:endParaRPr>
          </a:p>
          <a:p>
            <a:r>
              <a:rPr lang="zh-CN" altLang="en-US" b="1" dirty="0">
                <a:solidFill>
                  <a:srgbClr val="0000FF"/>
                </a:solidFill>
              </a:rPr>
              <a:t>      一个社会以怎样的视角来看待同类所面临的的苦难，是看到它值得悲悯和同情的地方，还是仅仅关注并赞美她（他）的坚持和挣扎，反映着社会的文明程度。很显然，较之赞美，我们更应给予悲悯和同情。因为前者往往只会让困境中挣扎的人在口头上的赞美声中维持现状，而后者才最有可能引起整个社会对于弱者生存困境的思考，引发人们对他们的帮助和救济，进而改善他们的生存困境。</a:t>
            </a:r>
            <a:endParaRPr lang="zh-CN" altLang="en-US" b="1" dirty="0">
              <a:solidFill>
                <a:srgbClr val="0000FF"/>
              </a:solidFill>
            </a:endParaRPr>
          </a:p>
        </p:txBody>
      </p:sp>
      <p:sp>
        <p:nvSpPr>
          <p:cNvPr id="4" name="TextBox 15"/>
          <p:cNvSpPr txBox="1">
            <a:spLocks noChangeArrowheads="1"/>
          </p:cNvSpPr>
          <p:nvPr/>
        </p:nvSpPr>
        <p:spPr bwMode="auto">
          <a:xfrm>
            <a:off x="467544" y="555526"/>
            <a:ext cx="5112568" cy="811938"/>
          </a:xfrm>
          <a:prstGeom prst="rect">
            <a:avLst/>
          </a:prstGeom>
          <a:solidFill>
            <a:srgbClr val="7030A0"/>
          </a:solidFill>
          <a:ln w="9525">
            <a:noFill/>
            <a:miter lim="800000"/>
          </a:ln>
        </p:spPr>
        <p:txBody>
          <a:bodyPr wrap="square" lIns="72567" tIns="36283" rIns="72567" bIns="36283">
            <a:spAutoFit/>
          </a:bodyPr>
          <a:lstStyle/>
          <a:p>
            <a:pPr algn="ctr"/>
            <a:r>
              <a:rPr lang="zh-CN" altLang="en-US" sz="2400" b="1" dirty="0">
                <a:solidFill>
                  <a:srgbClr val="FFFF00"/>
                </a:solidFill>
                <a:ea typeface="迷你简中黑" panose="02010609010101010101" pitchFamily="49" charset="-122"/>
              </a:rPr>
              <a:t>佳作展示</a:t>
            </a:r>
            <a:endParaRPr lang="en-US" altLang="zh-CN" sz="2400" b="1" dirty="0">
              <a:solidFill>
                <a:srgbClr val="FFFF00"/>
              </a:solidFill>
              <a:ea typeface="迷你简中黑" panose="02010609010101010101" pitchFamily="49" charset="-122"/>
            </a:endParaRPr>
          </a:p>
          <a:p>
            <a:pPr algn="ctr"/>
            <a:r>
              <a:rPr lang="zh-CN" altLang="en-US" sz="2400" b="1" dirty="0">
                <a:solidFill>
                  <a:srgbClr val="FFFF00"/>
                </a:solidFill>
                <a:ea typeface="迷你简中黑" panose="02010609010101010101" pitchFamily="49" charset="-122"/>
              </a:rPr>
              <a:t>“最美环卫工人”，视角错位的赞美</a:t>
            </a:r>
            <a:endParaRPr lang="zh-CN" altLang="en-US" sz="2400" b="1" dirty="0">
              <a:solidFill>
                <a:srgbClr val="FFFF00"/>
              </a:solidFill>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bldLst>
      <p:bldP spid="4"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2303748" y="998133"/>
            <a:ext cx="4536504" cy="3301809"/>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pPr algn="ctr"/>
            <a:r>
              <a:rPr lang="zh-CN" altLang="en-US" sz="2800" b="1" dirty="0">
                <a:solidFill>
                  <a:srgbClr val="FF0000"/>
                </a:solidFill>
              </a:rPr>
              <a:t>身在课堂，心系社会</a:t>
            </a:r>
            <a:endParaRPr lang="zh-CN" altLang="en-US" sz="2800" b="1" dirty="0">
              <a:solidFill>
                <a:srgbClr val="FF0000"/>
              </a:solidFill>
            </a:endParaRPr>
          </a:p>
          <a:p>
            <a:pPr algn="ctr"/>
            <a:r>
              <a:rPr lang="zh-CN" altLang="en-US" sz="2800" b="1" dirty="0">
                <a:solidFill>
                  <a:srgbClr val="0000FF"/>
                </a:solidFill>
              </a:rPr>
              <a:t>激扬文字，指点江山</a:t>
            </a:r>
            <a:endParaRPr lang="zh-CN" altLang="en-US" sz="2800" b="1" dirty="0">
              <a:solidFill>
                <a:srgbClr val="0000FF"/>
              </a:solidFill>
            </a:endParaRPr>
          </a:p>
          <a:p>
            <a:pPr algn="ctr"/>
            <a:r>
              <a:rPr lang="zh-CN" altLang="en-US" sz="2800" b="1" dirty="0">
                <a:solidFill>
                  <a:srgbClr val="7030A0"/>
                </a:solidFill>
              </a:rPr>
              <a:t>针砭时弊，激浊扬清</a:t>
            </a:r>
            <a:endParaRPr lang="zh-CN" altLang="en-US" sz="2800" b="1" dirty="0">
              <a:solidFill>
                <a:srgbClr val="7030A0"/>
              </a:solidFill>
            </a:endParaRPr>
          </a:p>
          <a:p>
            <a:pPr algn="ctr"/>
            <a:r>
              <a:rPr lang="zh-CN" altLang="en-US" sz="2800" b="1" dirty="0">
                <a:solidFill>
                  <a:srgbClr val="00B050"/>
                </a:solidFill>
              </a:rPr>
              <a:t>心随时动，肩担道义</a:t>
            </a:r>
            <a:endParaRPr lang="zh-CN" altLang="en-US" sz="2800" b="1" dirty="0">
              <a:solidFill>
                <a:srgbClr val="00B050"/>
              </a:solidFill>
            </a:endParaRPr>
          </a:p>
          <a:p>
            <a:pPr algn="ctr"/>
            <a:r>
              <a:rPr lang="zh-CN" altLang="en-US" sz="2800" b="1" dirty="0">
                <a:solidFill>
                  <a:srgbClr val="00B0F0"/>
                </a:solidFill>
              </a:rPr>
              <a:t>关注社会，爱我中华</a:t>
            </a:r>
            <a:endParaRPr lang="en-US" altLang="zh-CN" sz="2800" b="1" dirty="0">
              <a:solidFill>
                <a:srgbClr val="00B0F0"/>
              </a:solidFill>
            </a:endParaRPr>
          </a:p>
          <a:p>
            <a:pPr algn="ctr"/>
            <a:r>
              <a:rPr lang="zh-CN" altLang="en-US" sz="2800" b="1" dirty="0">
                <a:solidFill>
                  <a:srgbClr val="C00000"/>
                </a:solidFill>
              </a:rPr>
              <a:t>未来中国，全在我辈</a:t>
            </a:r>
            <a:endParaRPr lang="zh-CN" altLang="en-US" sz="2800" b="1" dirty="0">
              <a:solidFill>
                <a:srgbClr val="C00000"/>
              </a:solidFill>
            </a:endParaRPr>
          </a:p>
          <a:p>
            <a:pPr algn="ctr"/>
            <a:endParaRPr lang="zh-CN" altLang="en-US" sz="2800" b="1" dirty="0">
              <a:solidFill>
                <a:srgbClr val="00B0F0"/>
              </a:solidFill>
            </a:endParaRPr>
          </a:p>
        </p:txBody>
      </p:sp>
      <p:sp>
        <p:nvSpPr>
          <p:cNvPr id="4" name="TextBox 15"/>
          <p:cNvSpPr txBox="1">
            <a:spLocks noChangeArrowheads="1"/>
          </p:cNvSpPr>
          <p:nvPr/>
        </p:nvSpPr>
        <p:spPr bwMode="auto">
          <a:xfrm>
            <a:off x="467360" y="555625"/>
            <a:ext cx="1996440" cy="441325"/>
          </a:xfrm>
          <a:prstGeom prst="rect">
            <a:avLst/>
          </a:prstGeom>
          <a:solidFill>
            <a:srgbClr val="7030A0"/>
          </a:solidFill>
          <a:ln w="9525">
            <a:noFill/>
            <a:miter lim="800000"/>
          </a:ln>
        </p:spPr>
        <p:txBody>
          <a:bodyPr wrap="square" lIns="72567" tIns="36283" rIns="72567" bIns="36283">
            <a:spAutoFit/>
          </a:bodyPr>
          <a:lstStyle/>
          <a:p>
            <a:pPr algn="ctr"/>
            <a:r>
              <a:rPr lang="zh-CN" altLang="en-US" sz="2400" b="1" dirty="0">
                <a:solidFill>
                  <a:srgbClr val="FFFF00"/>
                </a:solidFill>
                <a:ea typeface="迷你简中黑" panose="02010609010101010101" pitchFamily="49" charset="-122"/>
              </a:rPr>
              <a:t>教师寄语</a:t>
            </a:r>
            <a:endParaRPr lang="zh-CN" altLang="en-US" sz="2400" b="1" dirty="0">
              <a:solidFill>
                <a:srgbClr val="FFFF00"/>
              </a:solidFill>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1"/>
          <p:cNvSpPr>
            <a:spLocks noGrp="1"/>
          </p:cNvSpPr>
          <p:nvPr>
            <p:ph type="ctrTitle"/>
          </p:nvPr>
        </p:nvSpPr>
        <p:spPr>
          <a:xfrm>
            <a:off x="1625204" y="88106"/>
            <a:ext cx="5512594" cy="1265635"/>
          </a:xfrm>
        </p:spPr>
        <p:txBody>
          <a:bodyPr vert="horz" wrap="square" lIns="67500" tIns="35100" rIns="67500" bIns="35100" numCol="1" anchor="b" anchorCtr="0" compatLnSpc="1">
            <a:no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50" b="1" i="0" u="none" strike="noStrike" kern="1200" cap="none" spc="300" normalizeH="0" baseline="0" noProof="1">
                <a:ln>
                  <a:noFill/>
                </a:ln>
                <a:solidFill>
                  <a:srgbClr val="0000FF"/>
                </a:solidFill>
                <a:effectLst/>
                <a:uLnTx/>
                <a:uFillTx/>
                <a:latin typeface="Arial" panose="020B0604020202020204" pitchFamily="34" charset="0"/>
                <a:ea typeface="微软雅黑" panose="020B0503020204020204" pitchFamily="34" charset="-122"/>
                <a:cs typeface="+mj-cs"/>
              </a:rPr>
              <a:t>布置作业</a:t>
            </a:r>
            <a:endParaRPr kumimoji="0" lang="zh-CN" altLang="en-US" sz="4050" b="1" i="0" u="none" strike="noStrike" kern="1200" cap="none" spc="300" normalizeH="0" baseline="0" noProof="1">
              <a:ln>
                <a:noFill/>
              </a:ln>
              <a:solidFill>
                <a:srgbClr val="0000FF"/>
              </a:solidFill>
              <a:effectLst/>
              <a:uLnTx/>
              <a:uFillTx/>
              <a:latin typeface="Arial" panose="020B0604020202020204" pitchFamily="34" charset="0"/>
              <a:ea typeface="微软雅黑" panose="020B0503020204020204" pitchFamily="34" charset="-122"/>
              <a:cs typeface="+mj-cs"/>
            </a:endParaRPr>
          </a:p>
        </p:txBody>
      </p:sp>
      <p:pic>
        <p:nvPicPr>
          <p:cNvPr id="63491" name="图片 1"/>
          <p:cNvPicPr>
            <a:picLocks noChangeAspect="1"/>
          </p:cNvPicPr>
          <p:nvPr/>
        </p:nvPicPr>
        <p:blipFill>
          <a:blip r:embed="rId1"/>
          <a:stretch>
            <a:fillRect/>
          </a:stretch>
        </p:blipFill>
        <p:spPr>
          <a:xfrm>
            <a:off x="1143000" y="1733550"/>
            <a:ext cx="6858000" cy="351948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18793"/>
          <p:cNvSpPr/>
          <p:nvPr/>
        </p:nvSpPr>
        <p:spPr>
          <a:xfrm>
            <a:off x="485775" y="629920"/>
            <a:ext cx="8279765" cy="3670300"/>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34290" tIns="33338" rIns="34290" bIns="33338" anchor="ctr" anchorCtr="1"/>
          <a:lstStyle/>
          <a:p>
            <a:r>
              <a:rPr lang="zh-CN" altLang="en-US" b="1" dirty="0">
                <a:solidFill>
                  <a:srgbClr val="0000FF"/>
                </a:solidFill>
              </a:rPr>
              <a:t>     </a:t>
            </a:r>
            <a:r>
              <a:rPr lang="zh-CN" altLang="en-US" sz="2000" b="1" dirty="0">
                <a:solidFill>
                  <a:srgbClr val="0000FF"/>
                </a:solidFill>
              </a:rPr>
              <a:t>多地为了关爱全一线医务人员，激励他们以更加坚定的信心和更加坚强的战斗力投入疫情防控工作，发布了若干措施。其中有一条：一线医务人员子女2020年中考的可以加分。</a:t>
            </a:r>
            <a:endParaRPr lang="zh-CN" altLang="en-US" sz="2000" b="1" dirty="0">
              <a:solidFill>
                <a:srgbClr val="0000FF"/>
              </a:solidFill>
            </a:endParaRPr>
          </a:p>
          <a:p>
            <a:r>
              <a:rPr lang="zh-CN" altLang="en-US" sz="2000" b="1" dirty="0">
                <a:solidFill>
                  <a:srgbClr val="0000FF"/>
                </a:solidFill>
              </a:rPr>
              <a:t>对此，网友议论纷纷。</a:t>
            </a:r>
            <a:endParaRPr lang="zh-CN" altLang="en-US" sz="2000" b="1" dirty="0">
              <a:solidFill>
                <a:srgbClr val="0000FF"/>
              </a:solidFill>
            </a:endParaRPr>
          </a:p>
          <a:p>
            <a:r>
              <a:rPr lang="zh-CN" altLang="en-US" sz="2000" b="1" dirty="0">
                <a:solidFill>
                  <a:srgbClr val="0000FF"/>
                </a:solidFill>
              </a:rPr>
              <a:t>     有人认为，医务工作者在前线拼命，给他们子女相应倾斜是应该的。</a:t>
            </a:r>
            <a:endParaRPr lang="zh-CN" altLang="en-US" sz="2000" b="1" dirty="0">
              <a:solidFill>
                <a:srgbClr val="0000FF"/>
              </a:solidFill>
            </a:endParaRPr>
          </a:p>
          <a:p>
            <a:r>
              <a:rPr lang="zh-CN" altLang="en-US" sz="2000" b="1" dirty="0">
                <a:solidFill>
                  <a:srgbClr val="0000FF"/>
                </a:solidFill>
              </a:rPr>
              <a:t>有人认为，考试是为了公平选拔人才，表彰医务工作者的付出不该干预教育公平。</a:t>
            </a:r>
            <a:endParaRPr lang="zh-CN" altLang="en-US" sz="2000" b="1" dirty="0">
              <a:solidFill>
                <a:srgbClr val="0000FF"/>
              </a:solidFill>
            </a:endParaRPr>
          </a:p>
          <a:p>
            <a:r>
              <a:rPr lang="zh-CN" altLang="en-US" sz="2000" b="1" dirty="0">
                <a:solidFill>
                  <a:srgbClr val="0000FF"/>
                </a:solidFill>
              </a:rPr>
              <a:t>     有人认为，除了医务工作者，公安、民警、交警、社区、雷神山火神山的建设者都是一线抗疫人员，他们的子女也应该加分。</a:t>
            </a:r>
            <a:endParaRPr lang="zh-CN" altLang="en-US" sz="2000" b="1" dirty="0">
              <a:solidFill>
                <a:srgbClr val="0000FF"/>
              </a:solidFill>
            </a:endParaRPr>
          </a:p>
          <a:p>
            <a:r>
              <a:rPr lang="zh-CN" altLang="en-US" sz="2000" b="1" dirty="0">
                <a:solidFill>
                  <a:srgbClr val="0000FF"/>
                </a:solidFill>
              </a:rPr>
              <a:t>     </a:t>
            </a:r>
            <a:r>
              <a:rPr lang="zh-CN" altLang="en-US" sz="2000" b="1" dirty="0">
                <a:solidFill>
                  <a:srgbClr val="FF0000"/>
                </a:solidFill>
              </a:rPr>
              <a:t>对此，你怎么看？你是否支持给抗疫一线的医务工作者子女加分，为什么？请写一篇文章表达自己的看法，不少于800字。</a:t>
            </a:r>
            <a:endParaRPr lang="zh-CN" altLang="en-US" sz="2000" b="1" dirty="0">
              <a:solidFill>
                <a:srgbClr val="FF0000"/>
              </a:solidFill>
            </a:endParaRPr>
          </a:p>
        </p:txBody>
      </p:sp>
      <p:sp>
        <p:nvSpPr>
          <p:cNvPr id="4" name="TextBox 15"/>
          <p:cNvSpPr txBox="1">
            <a:spLocks noChangeArrowheads="1"/>
          </p:cNvSpPr>
          <p:nvPr/>
        </p:nvSpPr>
        <p:spPr bwMode="auto">
          <a:xfrm>
            <a:off x="414204" y="86261"/>
            <a:ext cx="1368152" cy="442607"/>
          </a:xfrm>
          <a:prstGeom prst="rect">
            <a:avLst/>
          </a:prstGeom>
          <a:solidFill>
            <a:srgbClr val="7030A0"/>
          </a:solidFill>
          <a:ln w="9525">
            <a:noFill/>
            <a:miter lim="800000"/>
          </a:ln>
        </p:spPr>
        <p:txBody>
          <a:bodyPr wrap="square" lIns="72567" tIns="36283" rIns="72567" bIns="36283">
            <a:spAutoFit/>
          </a:bodyPr>
          <a:lstStyle/>
          <a:p>
            <a:pPr algn="ctr"/>
            <a:r>
              <a:rPr lang="zh-CN" altLang="en-US" sz="2400" b="1" dirty="0">
                <a:solidFill>
                  <a:srgbClr val="FFFF00"/>
                </a:solidFill>
                <a:ea typeface="迷你简中黑" panose="02010609010101010101" pitchFamily="49" charset="-122"/>
              </a:rPr>
              <a:t>我来写</a:t>
            </a:r>
            <a:endParaRPr lang="zh-CN" altLang="en-US" sz="2400" b="1" dirty="0">
              <a:solidFill>
                <a:srgbClr val="FFFF00"/>
              </a:solidFill>
              <a:ea typeface="迷你简中黑" panose="0201060901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6913" t="31150" r="18020" b="21825"/>
          <a:stretch>
            <a:fillRect/>
          </a:stretch>
        </p:blipFill>
        <p:spPr bwMode="auto">
          <a:xfrm>
            <a:off x="226695" y="2570480"/>
            <a:ext cx="7548880" cy="2439670"/>
          </a:xfrm>
          <a:prstGeom prst="rect">
            <a:avLst/>
          </a:prstGeom>
          <a:noFill/>
          <a:ln w="952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标题 1"/>
          <p:cNvSpPr txBox="1">
            <a:spLocks noChangeArrowheads="1"/>
          </p:cNvSpPr>
          <p:nvPr/>
        </p:nvSpPr>
        <p:spPr bwMode="auto">
          <a:xfrm>
            <a:off x="162560" y="635"/>
            <a:ext cx="8981440" cy="2515235"/>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lIns="68580" tIns="34290" rIns="68580" bIns="34290"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zh-CN" sz="1200" b="1" dirty="0">
                <a:latin typeface="微软雅黑 Light" panose="020B0502040204020203" pitchFamily="34" charset="-122"/>
                <a:ea typeface="微软雅黑 Light" panose="020B0502040204020203" pitchFamily="34" charset="-122"/>
              </a:rPr>
              <a:t>四、写作（</a:t>
            </a:r>
            <a:r>
              <a:rPr lang="en-US" altLang="zh-CN" sz="1200" b="1" dirty="0">
                <a:latin typeface="微软雅黑 Light" panose="020B0502040204020203" pitchFamily="34" charset="-122"/>
                <a:ea typeface="微软雅黑 Light" panose="020B0502040204020203" pitchFamily="34" charset="-122"/>
              </a:rPr>
              <a:t>60</a:t>
            </a:r>
            <a:r>
              <a:rPr lang="zh-CN" altLang="zh-CN" sz="1200" b="1" dirty="0">
                <a:latin typeface="微软雅黑 Light" panose="020B0502040204020203" pitchFamily="34" charset="-122"/>
                <a:ea typeface="微软雅黑 Light" panose="020B0502040204020203" pitchFamily="34" charset="-122"/>
              </a:rPr>
              <a:t>分） </a:t>
            </a:r>
            <a:endParaRPr lang="zh-CN" altLang="zh-CN" sz="1200" b="1" dirty="0">
              <a:latin typeface="微软雅黑 Light" panose="020B0502040204020203" pitchFamily="34" charset="-122"/>
              <a:ea typeface="微软雅黑 Light" panose="020B0502040204020203" pitchFamily="34" charset="-122"/>
            </a:endParaRPr>
          </a:p>
          <a:p>
            <a:r>
              <a:rPr lang="en-US" altLang="zh-CN" sz="1200" b="1" dirty="0"/>
              <a:t>22.</a:t>
            </a:r>
            <a:r>
              <a:rPr lang="zh-CN" altLang="zh-CN" sz="1200" b="1" dirty="0"/>
              <a:t>阅读下面的材料，根据要求写作。（</a:t>
            </a:r>
            <a:r>
              <a:rPr lang="en-US" altLang="zh-CN" sz="1200" b="1" dirty="0"/>
              <a:t>60</a:t>
            </a:r>
            <a:r>
              <a:rPr lang="zh-CN" altLang="zh-CN" sz="1200" b="1" dirty="0"/>
              <a:t>分）</a:t>
            </a:r>
            <a:endParaRPr lang="zh-CN" altLang="zh-CN" sz="1200" b="1" dirty="0"/>
          </a:p>
          <a:p>
            <a:r>
              <a:rPr lang="en-US" altLang="zh-CN" sz="1200" b="1" dirty="0">
                <a:latin typeface="楷体" panose="02010609060101010101" pitchFamily="49" charset="-122"/>
                <a:ea typeface="楷体" panose="02010609060101010101" pitchFamily="49" charset="-122"/>
              </a:rPr>
              <a:t>    </a:t>
            </a:r>
            <a:r>
              <a:rPr lang="zh-CN" altLang="zh-CN" sz="1200" b="1" dirty="0">
                <a:latin typeface="楷体" panose="02010609060101010101" pitchFamily="49" charset="-122"/>
                <a:ea typeface="楷体" panose="02010609060101010101" pitchFamily="49" charset="-122"/>
              </a:rPr>
              <a:t>①近日，江西某地一位乡村女教师的备课本刷爆朋友圈，有的网友称这是“教科书”级备课本。备课本上端庄秀丽的文字、对课程的精心设计、对学生情况的透彻分析等，深深地打动了参与教育督导的每一位领导。他们认为，这些教案凝聚了老师的心血，彰显了人民教师的风采。</a:t>
            </a:r>
            <a:endParaRPr lang="zh-CN" altLang="zh-CN" sz="1200" b="1" dirty="0">
              <a:latin typeface="楷体" panose="02010609060101010101" pitchFamily="49" charset="-122"/>
              <a:ea typeface="楷体" panose="02010609060101010101" pitchFamily="49" charset="-122"/>
            </a:endParaRPr>
          </a:p>
          <a:p>
            <a:r>
              <a:rPr lang="en-US" altLang="zh-CN" sz="1200" b="1" dirty="0">
                <a:latin typeface="楷体" panose="02010609060101010101" pitchFamily="49" charset="-122"/>
                <a:ea typeface="楷体" panose="02010609060101010101" pitchFamily="49" charset="-122"/>
              </a:rPr>
              <a:t>    </a:t>
            </a:r>
            <a:r>
              <a:rPr lang="zh-CN" altLang="zh-CN" sz="1200" b="1" dirty="0">
                <a:latin typeface="楷体" panose="02010609060101010101" pitchFamily="49" charset="-122"/>
                <a:ea typeface="楷体" panose="02010609060101010101" pitchFamily="49" charset="-122"/>
              </a:rPr>
              <a:t>②爱因斯坦说：“学校要求教师在他的本职工作上成为一种艺术家。”</a:t>
            </a:r>
            <a:endParaRPr lang="zh-CN" altLang="zh-CN" sz="1200" b="1" dirty="0">
              <a:latin typeface="楷体" panose="02010609060101010101" pitchFamily="49" charset="-122"/>
              <a:ea typeface="楷体" panose="02010609060101010101" pitchFamily="49" charset="-122"/>
            </a:endParaRPr>
          </a:p>
          <a:p>
            <a:r>
              <a:rPr lang="en-US" altLang="zh-CN" sz="1200" b="1" dirty="0"/>
              <a:t>       </a:t>
            </a:r>
            <a:r>
              <a:rPr lang="zh-CN" altLang="zh-CN" sz="1200" b="1" dirty="0"/>
              <a:t>以上材料引发了你怎样的联想和思考？请据此写一篇文章。要求：围绕材料内容及含意，选好角度，确定立意，明确文体，自拟标题；不要套作，不得抄袭；不少于</a:t>
            </a:r>
            <a:r>
              <a:rPr lang="en-US" altLang="zh-CN" sz="1200" b="1" dirty="0"/>
              <a:t>800</a:t>
            </a:r>
            <a:r>
              <a:rPr lang="zh-CN" altLang="zh-CN" sz="1200" b="1" dirty="0"/>
              <a:t>字。</a:t>
            </a:r>
            <a:endParaRPr lang="zh-CN" altLang="zh-CN" sz="12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noChangeArrowheads="1"/>
          </p:cNvSpPr>
          <p:nvPr/>
        </p:nvSpPr>
        <p:spPr bwMode="auto">
          <a:xfrm>
            <a:off x="320675" y="327025"/>
            <a:ext cx="8757285" cy="2978785"/>
          </a:xfrm>
          <a:prstGeom prst="rect">
            <a:avLst/>
          </a:prstGeom>
          <a:noFill/>
          <a:ln w="9525">
            <a:solidFill>
              <a:srgbClr val="7DE2E7"/>
            </a:solidFill>
            <a:miter lim="800000"/>
          </a:ln>
          <a:extLst>
            <a:ext uri="{909E8E84-426E-40DD-AFC4-6F175D3DCCD1}">
              <a14:hiddenFill xmlns:a14="http://schemas.microsoft.com/office/drawing/2010/main">
                <a:solidFill>
                  <a:srgbClr val="FFFFFF"/>
                </a:solidFill>
              </a14:hiddenFill>
            </a:ext>
          </a:extLst>
        </p:spPr>
        <p:txBody>
          <a:bodyPr lIns="68580" tIns="34290" rIns="68580" bIns="34290"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zh-CN" sz="1400" b="1" dirty="0"/>
              <a:t>四、写作（</a:t>
            </a:r>
            <a:r>
              <a:rPr lang="en-US" altLang="zh-CN" sz="1400" b="1" dirty="0"/>
              <a:t>60</a:t>
            </a:r>
            <a:r>
              <a:rPr lang="zh-CN" altLang="zh-CN" sz="1400" b="1" dirty="0"/>
              <a:t>分）</a:t>
            </a:r>
            <a:endParaRPr lang="zh-CN" altLang="zh-CN" sz="1400" b="1" dirty="0"/>
          </a:p>
          <a:p>
            <a:r>
              <a:rPr lang="en-US" altLang="zh-CN" sz="1400" b="1" dirty="0"/>
              <a:t>22</a:t>
            </a:r>
            <a:r>
              <a:rPr lang="zh-CN" altLang="zh-CN" sz="1400" b="1" dirty="0"/>
              <a:t>．阅读下面的材料，根据要求写作。（</a:t>
            </a:r>
            <a:r>
              <a:rPr lang="en-US" altLang="zh-CN" sz="1400" b="1" dirty="0"/>
              <a:t>60</a:t>
            </a:r>
            <a:r>
              <a:rPr lang="zh-CN" altLang="zh-CN" sz="1400" b="1" dirty="0"/>
              <a:t>分）</a:t>
            </a:r>
            <a:endParaRPr lang="zh-CN" altLang="zh-CN" sz="1400" b="1" dirty="0"/>
          </a:p>
          <a:p>
            <a:r>
              <a:rPr lang="en-US" altLang="zh-CN" sz="1400" b="1" dirty="0">
                <a:latin typeface="楷体" panose="02010609060101010101" pitchFamily="49" charset="-122"/>
                <a:ea typeface="楷体" panose="02010609060101010101" pitchFamily="49" charset="-122"/>
              </a:rPr>
              <a:t>    </a:t>
            </a:r>
            <a:r>
              <a:rPr lang="zh-CN" altLang="zh-CN" sz="1400" b="1" dirty="0">
                <a:latin typeface="楷体" panose="02010609060101010101" pitchFamily="49" charset="-122"/>
                <a:ea typeface="楷体" panose="02010609060101010101" pitchFamily="49" charset="-122"/>
              </a:rPr>
              <a:t>在这个特殊时期，全国人民正在进行一场特别的考试：疫情防控。而作为高三学生的你，又迎来另一场特别的考试——深圳市</a:t>
            </a:r>
            <a:r>
              <a:rPr lang="en-US" altLang="zh-CN" sz="1400" b="1" dirty="0">
                <a:latin typeface="楷体" panose="02010609060101010101" pitchFamily="49" charset="-122"/>
                <a:ea typeface="楷体" panose="02010609060101010101" pitchFamily="49" charset="-122"/>
              </a:rPr>
              <a:t>2020</a:t>
            </a:r>
            <a:r>
              <a:rPr lang="zh-CN" altLang="zh-CN" sz="1400" b="1" dirty="0">
                <a:latin typeface="楷体" panose="02010609060101010101" pitchFamily="49" charset="-122"/>
                <a:ea typeface="楷体" panose="02010609060101010101" pitchFamily="49" charset="-122"/>
              </a:rPr>
              <a:t>年普通高中高三年级线上统一测试。是的，这场考试有着很特别的地方：居家、线上、没有老师监考……</a:t>
            </a:r>
            <a:endParaRPr lang="zh-CN" altLang="zh-CN" sz="1400" b="1" dirty="0">
              <a:latin typeface="楷体" panose="02010609060101010101" pitchFamily="49" charset="-122"/>
              <a:ea typeface="楷体" panose="02010609060101010101" pitchFamily="49" charset="-122"/>
            </a:endParaRPr>
          </a:p>
          <a:p>
            <a:r>
              <a:rPr lang="en-US" altLang="zh-CN" sz="1400" b="1" dirty="0">
                <a:latin typeface="楷体" panose="02010609060101010101" pitchFamily="49" charset="-122"/>
                <a:ea typeface="楷体" panose="02010609060101010101" pitchFamily="49" charset="-122"/>
              </a:rPr>
              <a:t>    </a:t>
            </a:r>
            <a:r>
              <a:rPr lang="zh-CN" altLang="zh-CN" sz="1400" b="1" dirty="0">
                <a:latin typeface="楷体" panose="02010609060101010101" pitchFamily="49" charset="-122"/>
                <a:ea typeface="楷体" panose="02010609060101010101" pitchFamily="49" charset="-122"/>
              </a:rPr>
              <a:t>因为特别，你会有特别的应对，崭新的思考，深刻的启发。</a:t>
            </a:r>
            <a:endParaRPr lang="zh-CN" altLang="zh-CN" sz="1400" b="1" dirty="0">
              <a:latin typeface="楷体" panose="02010609060101010101" pitchFamily="49" charset="-122"/>
              <a:ea typeface="楷体" panose="02010609060101010101" pitchFamily="49" charset="-122"/>
            </a:endParaRPr>
          </a:p>
          <a:p>
            <a:r>
              <a:rPr lang="en-US" altLang="zh-CN" sz="1400" b="1" dirty="0">
                <a:latin typeface="楷体" panose="02010609060101010101" pitchFamily="49" charset="-122"/>
                <a:ea typeface="楷体" panose="02010609060101010101" pitchFamily="49" charset="-122"/>
              </a:rPr>
              <a:t>    </a:t>
            </a:r>
            <a:r>
              <a:rPr lang="zh-CN" altLang="zh-CN" sz="1400" b="1" dirty="0">
                <a:latin typeface="楷体" panose="02010609060101010101" pitchFamily="49" charset="-122"/>
                <a:ea typeface="楷体" panose="02010609060101010101" pitchFamily="49" charset="-122"/>
              </a:rPr>
              <a:t>今后的人生中，还会有许多特别的考试，而你，就是那答卷人。</a:t>
            </a:r>
            <a:endParaRPr lang="zh-CN" altLang="zh-CN" sz="1400" b="1" dirty="0">
              <a:latin typeface="楷体" panose="02010609060101010101" pitchFamily="49" charset="-122"/>
              <a:ea typeface="楷体" panose="02010609060101010101" pitchFamily="49" charset="-122"/>
            </a:endParaRPr>
          </a:p>
          <a:p>
            <a:r>
              <a:rPr lang="en-US" altLang="zh-CN" sz="1400" b="1" dirty="0"/>
              <a:t>       </a:t>
            </a:r>
            <a:r>
              <a:rPr lang="zh-CN" altLang="zh-CN" sz="1400" b="1" dirty="0"/>
              <a:t>请你从下列任务中任选一个，根据要求完成写作。</a:t>
            </a:r>
            <a:endParaRPr lang="zh-CN" altLang="zh-CN" sz="1400" b="1" dirty="0"/>
          </a:p>
          <a:p>
            <a:r>
              <a:rPr lang="en-US" altLang="zh-CN" sz="1400" b="1" dirty="0">
                <a:latin typeface="楷体" panose="02010609060101010101" pitchFamily="49" charset="-122"/>
                <a:ea typeface="楷体" panose="02010609060101010101" pitchFamily="49" charset="-122"/>
              </a:rPr>
              <a:t>    ①</a:t>
            </a:r>
            <a:r>
              <a:rPr lang="zh-CN" altLang="zh-CN" sz="1400" b="1" dirty="0">
                <a:latin typeface="楷体" panose="02010609060101010101" pitchFamily="49" charset="-122"/>
                <a:ea typeface="楷体" panose="02010609060101010101" pitchFamily="49" charset="-122"/>
              </a:rPr>
              <a:t>以“</a:t>
            </a:r>
            <a:r>
              <a:rPr lang="en-US" altLang="zh-CN" sz="1400" b="1" dirty="0">
                <a:latin typeface="楷体" panose="02010609060101010101" pitchFamily="49" charset="-122"/>
                <a:ea typeface="楷体" panose="02010609060101010101" pitchFamily="49" charset="-122"/>
              </a:rPr>
              <a:t>20</a:t>
            </a:r>
            <a:r>
              <a:rPr lang="zh-CN" altLang="zh-CN" sz="1400" b="1" dirty="0">
                <a:latin typeface="楷体" panose="02010609060101010101" pitchFamily="49" charset="-122"/>
                <a:ea typeface="楷体" panose="02010609060101010101" pitchFamily="49" charset="-122"/>
              </a:rPr>
              <a:t>年后的你”的身份，给参加这次考试的你写一封信。</a:t>
            </a:r>
            <a:endParaRPr lang="zh-CN" altLang="zh-CN" sz="1400" b="1" dirty="0">
              <a:latin typeface="楷体" panose="02010609060101010101" pitchFamily="49" charset="-122"/>
              <a:ea typeface="楷体" panose="02010609060101010101" pitchFamily="49" charset="-122"/>
            </a:endParaRPr>
          </a:p>
          <a:p>
            <a:r>
              <a:rPr lang="en-US" altLang="zh-CN" sz="1400" b="1" dirty="0">
                <a:latin typeface="楷体" panose="02010609060101010101" pitchFamily="49" charset="-122"/>
                <a:ea typeface="楷体" panose="02010609060101010101" pitchFamily="49" charset="-122"/>
              </a:rPr>
              <a:t>    </a:t>
            </a:r>
            <a:r>
              <a:rPr lang="zh-CN" altLang="zh-CN" sz="1400" b="1" dirty="0">
                <a:latin typeface="楷体" panose="02010609060101010101" pitchFamily="49" charset="-122"/>
                <a:ea typeface="楷体" panose="02010609060101010101" pitchFamily="49" charset="-122"/>
              </a:rPr>
              <a:t>②有人说：有监考能保证考试的结果真实可信，希望父母参与监考；有人说：不需要监考，重在自觉，考试的过程更重要。请你针对其中一个看法写一篇驳论文。</a:t>
            </a:r>
            <a:endParaRPr lang="zh-CN" altLang="zh-CN" sz="1400" b="1" dirty="0">
              <a:latin typeface="楷体" panose="02010609060101010101" pitchFamily="49" charset="-122"/>
              <a:ea typeface="楷体" panose="02010609060101010101" pitchFamily="49" charset="-122"/>
            </a:endParaRPr>
          </a:p>
          <a:p>
            <a:r>
              <a:rPr lang="en-US" altLang="zh-CN" sz="1400" b="1" dirty="0">
                <a:latin typeface="楷体" panose="02010609060101010101" pitchFamily="49" charset="-122"/>
                <a:ea typeface="楷体" panose="02010609060101010101" pitchFamily="49" charset="-122"/>
              </a:rPr>
              <a:t>    </a:t>
            </a:r>
            <a:r>
              <a:rPr lang="zh-CN" altLang="zh-CN" sz="1400" b="1" dirty="0">
                <a:latin typeface="楷体" panose="02010609060101010101" pitchFamily="49" charset="-122"/>
                <a:ea typeface="楷体" panose="02010609060101010101" pitchFamily="49" charset="-122"/>
              </a:rPr>
              <a:t>③请你为《南方教育时报》的“教育众声”栏目写一篇关于这场线上考试的评论。</a:t>
            </a:r>
            <a:endParaRPr lang="zh-CN" altLang="zh-CN" sz="1400" b="1" dirty="0">
              <a:latin typeface="楷体" panose="02010609060101010101" pitchFamily="49" charset="-122"/>
              <a:ea typeface="楷体" panose="02010609060101010101" pitchFamily="49" charset="-122"/>
            </a:endParaRPr>
          </a:p>
          <a:p>
            <a:r>
              <a:rPr lang="en-US" altLang="zh-CN" sz="1400" b="1" dirty="0"/>
              <a:t>       </a:t>
            </a:r>
            <a:r>
              <a:rPr lang="zh-CN" altLang="zh-CN" sz="1400" b="1" dirty="0"/>
              <a:t>要求：结合材料，自选角度，确定立意，自拟标题；切合身份，贴合情境；符合文体特征；不要套作，不得抄袭；不得泄露个人信息；不少于</a:t>
            </a:r>
            <a:r>
              <a:rPr lang="en-US" altLang="zh-CN" sz="1400" b="1" dirty="0"/>
              <a:t>800</a:t>
            </a:r>
            <a:r>
              <a:rPr lang="zh-CN" altLang="zh-CN" sz="1400" b="1" dirty="0"/>
              <a:t>字。</a:t>
            </a:r>
            <a:endParaRPr lang="zh-CN" altLang="zh-CN" sz="1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noChangeArrowheads="1"/>
          </p:cNvSpPr>
          <p:nvPr/>
        </p:nvSpPr>
        <p:spPr bwMode="auto">
          <a:xfrm>
            <a:off x="142240" y="66040"/>
            <a:ext cx="8858885" cy="440817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nSpc>
                <a:spcPct val="200000"/>
              </a:lnSpc>
              <a:spcAft>
                <a:spcPts val="600"/>
              </a:spcAft>
            </a:pPr>
            <a:r>
              <a:rPr lang="zh-CN" altLang="en-US" sz="1600" b="1" dirty="0">
                <a:solidFill>
                  <a:srgbClr val="FF0000"/>
                </a:solidFill>
              </a:rPr>
              <a:t>时评</a:t>
            </a:r>
            <a:r>
              <a:rPr lang="zh-CN" altLang="zh-CN" sz="1600" b="1" dirty="0">
                <a:solidFill>
                  <a:srgbClr val="FF0000"/>
                </a:solidFill>
              </a:rPr>
              <a:t>作文的</a:t>
            </a:r>
            <a:r>
              <a:rPr lang="zh-CN" altLang="en-US" sz="1600" b="1" dirty="0">
                <a:solidFill>
                  <a:srgbClr val="FF0000"/>
                </a:solidFill>
              </a:rPr>
              <a:t>前世今生</a:t>
            </a:r>
            <a:endParaRPr lang="en-US" altLang="zh-CN" sz="1600" b="1" dirty="0">
              <a:solidFill>
                <a:srgbClr val="FF0000"/>
              </a:solidFill>
            </a:endParaRPr>
          </a:p>
          <a:p>
            <a:pPr>
              <a:lnSpc>
                <a:spcPct val="180000"/>
              </a:lnSpc>
            </a:pPr>
            <a:r>
              <a:rPr lang="en-US" altLang="zh-CN" sz="1200" b="1" dirty="0"/>
              <a:t>      </a:t>
            </a:r>
            <a:r>
              <a:rPr lang="en-US" altLang="zh-CN" sz="1400" b="1" dirty="0"/>
              <a:t> 2014</a:t>
            </a:r>
            <a:r>
              <a:rPr lang="zh-CN" altLang="zh-CN" sz="1400" b="1" dirty="0"/>
              <a:t>年北京高考卷作文：</a:t>
            </a:r>
            <a:r>
              <a:rPr lang="en-US" altLang="zh-CN" sz="1400" b="1" dirty="0"/>
              <a:t>“‘</a:t>
            </a:r>
            <a:r>
              <a:rPr lang="zh-CN" altLang="zh-CN" sz="1400" b="1" dirty="0"/>
              <a:t>老规矩</a:t>
            </a:r>
            <a:r>
              <a:rPr lang="en-US" altLang="zh-CN" sz="1400" b="1" dirty="0"/>
              <a:t>’</a:t>
            </a:r>
            <a:r>
              <a:rPr lang="zh-CN" altLang="zh-CN" sz="1400" b="1" dirty="0"/>
              <a:t>被重新提起并受到关注，这种现象引发了你哪些思考？</a:t>
            </a:r>
            <a:r>
              <a:rPr lang="en-US" altLang="zh-CN" sz="1400" b="1" dirty="0"/>
              <a:t>”</a:t>
            </a:r>
            <a:endParaRPr lang="zh-CN" altLang="zh-CN" sz="1400" b="1" dirty="0"/>
          </a:p>
          <a:p>
            <a:pPr>
              <a:lnSpc>
                <a:spcPct val="180000"/>
              </a:lnSpc>
            </a:pPr>
            <a:r>
              <a:rPr lang="en-US" altLang="zh-CN" sz="1400" b="1" dirty="0"/>
              <a:t>       2015</a:t>
            </a:r>
            <a:r>
              <a:rPr lang="zh-CN" altLang="zh-CN" sz="1400" b="1" dirty="0"/>
              <a:t>年全国新课标卷</a:t>
            </a:r>
            <a:r>
              <a:rPr lang="en-US" altLang="zh-CN" sz="1400" b="1" dirty="0"/>
              <a:t>Ⅰ</a:t>
            </a:r>
            <a:r>
              <a:rPr lang="zh-CN" altLang="zh-CN" sz="1400" b="1" dirty="0"/>
              <a:t>，父亲在高速公路上开车时接电话违规，女儿举报父亲，虽然要求以书信方式写作，但也要求</a:t>
            </a:r>
            <a:r>
              <a:rPr lang="en-US" altLang="zh-CN" sz="1400" b="1" dirty="0"/>
              <a:t>“</a:t>
            </a:r>
            <a:r>
              <a:rPr lang="zh-CN" altLang="zh-CN" sz="1400" b="1" dirty="0"/>
              <a:t>表明你的态度，阐述你的看法</a:t>
            </a:r>
            <a:r>
              <a:rPr lang="en-US" altLang="zh-CN" sz="1400" b="1" dirty="0"/>
              <a:t>”</a:t>
            </a:r>
            <a:r>
              <a:rPr lang="zh-CN" altLang="zh-CN" sz="1400" b="1" dirty="0"/>
              <a:t>。</a:t>
            </a:r>
            <a:endParaRPr lang="zh-CN" altLang="zh-CN" sz="1400" b="1" dirty="0"/>
          </a:p>
          <a:p>
            <a:pPr>
              <a:lnSpc>
                <a:spcPct val="180000"/>
              </a:lnSpc>
            </a:pPr>
            <a:r>
              <a:rPr lang="en-US" altLang="zh-CN" sz="1400" b="1" dirty="0"/>
              <a:t>       2016</a:t>
            </a:r>
            <a:r>
              <a:rPr lang="zh-CN" altLang="zh-CN" sz="1400" b="1" dirty="0"/>
              <a:t>年浙江卷明确了论述文体，要求考生紧密联系当下生活热点，以</a:t>
            </a:r>
            <a:r>
              <a:rPr lang="en-US" altLang="zh-CN" sz="1400" b="1" dirty="0"/>
              <a:t>“</a:t>
            </a:r>
            <a:r>
              <a:rPr lang="zh-CN" altLang="zh-CN" sz="1400" b="1" dirty="0"/>
              <a:t>虚拟与现实</a:t>
            </a:r>
            <a:r>
              <a:rPr lang="en-US" altLang="zh-CN" sz="1400" b="1" dirty="0"/>
              <a:t>”</a:t>
            </a:r>
            <a:r>
              <a:rPr lang="zh-CN" altLang="zh-CN" sz="1400" b="1" dirty="0"/>
              <a:t>为话题，深入思考，阐述观点。</a:t>
            </a:r>
            <a:endParaRPr lang="zh-CN" altLang="zh-CN" sz="1400" b="1" dirty="0"/>
          </a:p>
          <a:p>
            <a:pPr>
              <a:lnSpc>
                <a:spcPct val="180000"/>
              </a:lnSpc>
            </a:pPr>
            <a:r>
              <a:rPr lang="en-US" altLang="zh-CN" sz="1400" b="1" dirty="0">
                <a:solidFill>
                  <a:srgbClr val="1F2DA8"/>
                </a:solidFill>
                <a:latin typeface="楷体" panose="02010609060101010101" pitchFamily="49" charset="-122"/>
                <a:ea typeface="楷体" panose="02010609060101010101" pitchFamily="49" charset="-122"/>
              </a:rPr>
              <a:t>2017</a:t>
            </a:r>
            <a:r>
              <a:rPr lang="zh-CN" altLang="zh-CN" sz="1400" b="1" dirty="0">
                <a:solidFill>
                  <a:srgbClr val="1F2DA8"/>
                </a:solidFill>
                <a:latin typeface="楷体" panose="02010609060101010101" pitchFamily="49" charset="-122"/>
                <a:ea typeface="楷体" panose="02010609060101010101" pitchFamily="49" charset="-122"/>
              </a:rPr>
              <a:t>年高考中</a:t>
            </a:r>
            <a:r>
              <a:rPr lang="en-US" altLang="zh-CN" sz="1400" b="1" dirty="0">
                <a:solidFill>
                  <a:srgbClr val="1F2DA8"/>
                </a:solidFill>
                <a:latin typeface="楷体" panose="02010609060101010101" pitchFamily="49" charset="-122"/>
                <a:ea typeface="楷体" panose="02010609060101010101" pitchFamily="49" charset="-122"/>
              </a:rPr>
              <a:t>“</a:t>
            </a:r>
            <a:r>
              <a:rPr lang="zh-CN" altLang="zh-CN" sz="1400" b="1" dirty="0">
                <a:solidFill>
                  <a:srgbClr val="1F2DA8"/>
                </a:solidFill>
                <a:latin typeface="楷体" panose="02010609060101010101" pitchFamily="49" charset="-122"/>
                <a:ea typeface="楷体" panose="02010609060101010101" pitchFamily="49" charset="-122"/>
              </a:rPr>
              <a:t>集中爆发</a:t>
            </a:r>
            <a:r>
              <a:rPr lang="en-US" altLang="zh-CN" sz="1400" b="1" dirty="0">
                <a:solidFill>
                  <a:srgbClr val="1F2DA8"/>
                </a:solidFill>
                <a:latin typeface="楷体" panose="02010609060101010101" pitchFamily="49" charset="-122"/>
                <a:ea typeface="楷体" panose="02010609060101010101" pitchFamily="49" charset="-122"/>
              </a:rPr>
              <a:t>”</a:t>
            </a:r>
            <a:r>
              <a:rPr lang="zh-CN" altLang="zh-CN" sz="1400" b="1" dirty="0">
                <a:solidFill>
                  <a:srgbClr val="1F2DA8"/>
                </a:solidFill>
                <a:latin typeface="楷体" panose="02010609060101010101" pitchFamily="49" charset="-122"/>
                <a:ea typeface="楷体" panose="02010609060101010101" pitchFamily="49" charset="-122"/>
              </a:rPr>
              <a:t>，全国八套高考试卷中有四套的作文是时评类的。如</a:t>
            </a:r>
            <a:r>
              <a:rPr lang="zh-CN" altLang="zh-CN" sz="1400" b="1" dirty="0">
                <a:latin typeface="楷体" panose="02010609060101010101" pitchFamily="49" charset="-122"/>
                <a:ea typeface="楷体" panose="02010609060101010101" pitchFamily="49" charset="-122"/>
              </a:rPr>
              <a:t>：</a:t>
            </a:r>
            <a:endParaRPr lang="zh-CN" altLang="zh-CN" sz="1400" b="1" dirty="0">
              <a:latin typeface="楷体" panose="02010609060101010101" pitchFamily="49" charset="-122"/>
              <a:ea typeface="楷体" panose="02010609060101010101" pitchFamily="49" charset="-122"/>
            </a:endParaRPr>
          </a:p>
          <a:p>
            <a:pPr>
              <a:lnSpc>
                <a:spcPct val="180000"/>
              </a:lnSpc>
            </a:pPr>
            <a:r>
              <a:rPr lang="en-US" altLang="zh-CN" sz="1400" b="1" dirty="0"/>
              <a:t>       </a:t>
            </a:r>
            <a:r>
              <a:rPr lang="zh-CN" altLang="zh-CN" sz="1400" b="1" dirty="0"/>
              <a:t>一带一路、 广场舞、移动支付</a:t>
            </a:r>
            <a:r>
              <a:rPr lang="zh-CN" altLang="en-US" sz="1400" b="1" dirty="0"/>
              <a:t>、</a:t>
            </a:r>
            <a:r>
              <a:rPr lang="zh-CN" altLang="zh-CN" sz="1400" b="1" dirty="0"/>
              <a:t>共享单车等关键词出现在全国新课标卷</a:t>
            </a:r>
            <a:r>
              <a:rPr lang="en-US" altLang="zh-CN" sz="1400" b="1" dirty="0"/>
              <a:t>Ⅰ</a:t>
            </a:r>
            <a:r>
              <a:rPr lang="zh-CN" altLang="zh-CN" sz="1400" b="1" dirty="0"/>
              <a:t>作文中。</a:t>
            </a:r>
            <a:endParaRPr lang="zh-CN" altLang="zh-CN" sz="1400" b="1" dirty="0"/>
          </a:p>
          <a:p>
            <a:pPr>
              <a:lnSpc>
                <a:spcPct val="180000"/>
              </a:lnSpc>
            </a:pPr>
            <a:r>
              <a:rPr lang="en-US" altLang="zh-CN" sz="1400" b="1" dirty="0"/>
              <a:t>       </a:t>
            </a:r>
            <a:r>
              <a:rPr lang="zh-CN" altLang="zh-CN" sz="1400" b="1" dirty="0"/>
              <a:t>北京卷作文题</a:t>
            </a:r>
            <a:r>
              <a:rPr lang="en-US" altLang="zh-CN" sz="1400" b="1" dirty="0"/>
              <a:t>“</a:t>
            </a:r>
            <a:r>
              <a:rPr lang="zh-CN" altLang="zh-CN" sz="1400" b="1" dirty="0"/>
              <a:t>共和国，我为你拍照</a:t>
            </a:r>
            <a:r>
              <a:rPr lang="en-US" altLang="zh-CN" sz="1400" b="1" dirty="0"/>
              <a:t>”</a:t>
            </a:r>
            <a:r>
              <a:rPr lang="zh-CN" altLang="zh-CN" sz="1400" b="1" dirty="0"/>
              <a:t>，以</a:t>
            </a:r>
            <a:r>
              <a:rPr lang="en-US" altLang="zh-CN" sz="1400" b="1" dirty="0"/>
              <a:t>2049</a:t>
            </a:r>
            <a:r>
              <a:rPr lang="zh-CN" altLang="zh-CN" sz="1400" b="1" dirty="0"/>
              <a:t>年共和国百年华诞为情境，要求考生通过拍照来展现中华民族伟大复兴的辉煌成就。</a:t>
            </a:r>
            <a:endParaRPr lang="zh-CN" altLang="zh-CN" sz="1400" b="1" dirty="0"/>
          </a:p>
          <a:p>
            <a:pPr>
              <a:lnSpc>
                <a:spcPct val="180000"/>
              </a:lnSpc>
            </a:pPr>
            <a:r>
              <a:rPr lang="en-US" altLang="zh-CN" sz="1400" b="1" dirty="0"/>
              <a:t>       </a:t>
            </a:r>
            <a:r>
              <a:rPr lang="zh-CN" altLang="zh-CN" sz="1400" b="1" dirty="0"/>
              <a:t>江苏卷作文题由</a:t>
            </a:r>
            <a:r>
              <a:rPr lang="en-US" altLang="zh-CN" sz="1400" b="1" dirty="0"/>
              <a:t>“</a:t>
            </a:r>
            <a:r>
              <a:rPr lang="zh-CN" altLang="zh-CN" sz="1400" b="1" dirty="0"/>
              <a:t>生活中离不开车</a:t>
            </a:r>
            <a:r>
              <a:rPr lang="en-US" altLang="zh-CN" sz="1400" b="1" dirty="0"/>
              <a:t>”</a:t>
            </a:r>
            <a:r>
              <a:rPr lang="zh-CN" altLang="zh-CN" sz="1400" b="1" dirty="0"/>
              <a:t>切入，并从车的</a:t>
            </a:r>
            <a:r>
              <a:rPr lang="en-US" altLang="zh-CN" sz="1400" b="1" dirty="0"/>
              <a:t>“</a:t>
            </a:r>
            <a:r>
              <a:rPr lang="zh-CN" altLang="zh-CN" sz="1400" b="1" dirty="0"/>
              <a:t>种类</a:t>
            </a:r>
            <a:r>
              <a:rPr lang="en-US" altLang="zh-CN" sz="1400" b="1" dirty="0"/>
              <a:t>”</a:t>
            </a:r>
            <a:r>
              <a:rPr lang="zh-CN" altLang="zh-CN" sz="1400" b="1" dirty="0"/>
              <a:t>和</a:t>
            </a:r>
            <a:r>
              <a:rPr lang="en-US" altLang="zh-CN" sz="1400" b="1" dirty="0"/>
              <a:t>“</a:t>
            </a:r>
            <a:r>
              <a:rPr lang="zh-CN" altLang="zh-CN" sz="1400" b="1" dirty="0"/>
              <a:t>形态</a:t>
            </a:r>
            <a:r>
              <a:rPr lang="en-US" altLang="zh-CN" sz="1400" b="1" dirty="0"/>
              <a:t>”</a:t>
            </a:r>
            <a:r>
              <a:rPr lang="zh-CN" altLang="zh-CN" sz="1400" b="1" dirty="0"/>
              <a:t>两个方面加以提示。</a:t>
            </a:r>
            <a:endParaRPr lang="zh-CN" altLang="zh-CN" sz="1400" b="1" dirty="0"/>
          </a:p>
          <a:p>
            <a:pPr>
              <a:lnSpc>
                <a:spcPct val="180000"/>
              </a:lnSpc>
            </a:pPr>
            <a:r>
              <a:rPr lang="en-US" altLang="zh-CN" sz="1400" b="1" dirty="0"/>
              <a:t>       </a:t>
            </a:r>
            <a:r>
              <a:rPr lang="zh-CN" altLang="zh-CN" sz="1400" b="1" dirty="0"/>
              <a:t>山东卷作文题取材于真实的新闻，材料涉及的夜读、书店</a:t>
            </a:r>
            <a:r>
              <a:rPr lang="en-US" altLang="zh-CN" sz="1400" b="1" dirty="0"/>
              <a:t>24</a:t>
            </a:r>
            <a:r>
              <a:rPr lang="zh-CN" altLang="zh-CN" sz="1400" b="1" dirty="0"/>
              <a:t>小时经营模式、书店中的流浪者与拾荒者等。</a:t>
            </a:r>
            <a:endParaRPr lang="zh-CN" altLang="zh-CN" sz="14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noChangeArrowheads="1"/>
          </p:cNvSpPr>
          <p:nvPr/>
        </p:nvSpPr>
        <p:spPr bwMode="auto">
          <a:xfrm>
            <a:off x="120015" y="0"/>
            <a:ext cx="8965565" cy="40805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68580" tIns="34290" rIns="68580" bIns="34290" anchor="t" anchorCtr="0"/>
          <a:lstStyle>
            <a:defPPr>
              <a:defRPr lang="zh-CN"/>
            </a:defPPr>
            <a:lvl1pPr eaLnBrk="0" hangingPunct="0">
              <a:lnSpc>
                <a:spcPct val="150000"/>
              </a:lnSpc>
              <a:defRPr sz="13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nSpc>
                <a:spcPct val="170000"/>
              </a:lnSpc>
              <a:spcAft>
                <a:spcPts val="600"/>
              </a:spcAft>
            </a:pPr>
            <a:r>
              <a:rPr lang="zh-CN" altLang="en-US" sz="1600" b="1" dirty="0">
                <a:solidFill>
                  <a:srgbClr val="FF0000"/>
                </a:solidFill>
              </a:rPr>
              <a:t>时评</a:t>
            </a:r>
            <a:r>
              <a:rPr lang="zh-CN" altLang="zh-CN" sz="1600" b="1" dirty="0">
                <a:solidFill>
                  <a:srgbClr val="FF0000"/>
                </a:solidFill>
              </a:rPr>
              <a:t>作文的</a:t>
            </a:r>
            <a:r>
              <a:rPr lang="zh-CN" altLang="en-US" sz="1600" b="1" dirty="0">
                <a:solidFill>
                  <a:srgbClr val="FF0000"/>
                </a:solidFill>
              </a:rPr>
              <a:t>前世今生</a:t>
            </a:r>
            <a:endParaRPr lang="en-US" altLang="zh-CN" sz="1600" b="1" dirty="0">
              <a:solidFill>
                <a:srgbClr val="FF0000"/>
              </a:solidFill>
            </a:endParaRPr>
          </a:p>
          <a:p>
            <a:pPr>
              <a:lnSpc>
                <a:spcPct val="170000"/>
              </a:lnSpc>
            </a:pPr>
            <a:r>
              <a:rPr lang="en-US" altLang="zh-CN" sz="1200" b="1" dirty="0">
                <a:latin typeface="楷体" panose="02010609060101010101" pitchFamily="49" charset="-122"/>
                <a:ea typeface="楷体" panose="02010609060101010101" pitchFamily="49" charset="-122"/>
              </a:rPr>
              <a:t>2</a:t>
            </a:r>
            <a:r>
              <a:rPr lang="en-US" altLang="zh-CN" sz="1200" b="1" dirty="0">
                <a:solidFill>
                  <a:srgbClr val="1F2DA8"/>
                </a:solidFill>
                <a:latin typeface="楷体" panose="02010609060101010101" pitchFamily="49" charset="-122"/>
                <a:ea typeface="楷体" panose="02010609060101010101" pitchFamily="49" charset="-122"/>
              </a:rPr>
              <a:t>018</a:t>
            </a:r>
            <a:r>
              <a:rPr lang="zh-CN" altLang="zh-CN" sz="1200" b="1" dirty="0">
                <a:solidFill>
                  <a:srgbClr val="1F2DA8"/>
                </a:solidFill>
                <a:latin typeface="楷体" panose="02010609060101010101" pitchFamily="49" charset="-122"/>
                <a:ea typeface="楷体" panose="02010609060101010101" pitchFamily="49" charset="-122"/>
              </a:rPr>
              <a:t>年高考中，全国新课标卷</a:t>
            </a:r>
            <a:r>
              <a:rPr lang="en-US" altLang="zh-CN" sz="1200" b="1" dirty="0">
                <a:solidFill>
                  <a:srgbClr val="1F2DA8"/>
                </a:solidFill>
                <a:latin typeface="楷体" panose="02010609060101010101" pitchFamily="49" charset="-122"/>
                <a:ea typeface="楷体" panose="02010609060101010101" pitchFamily="49" charset="-122"/>
              </a:rPr>
              <a:t>Ⅰ</a:t>
            </a:r>
            <a:r>
              <a:rPr lang="zh-CN" altLang="zh-CN" sz="1200" b="1" dirty="0">
                <a:solidFill>
                  <a:srgbClr val="1F2DA8"/>
                </a:solidFill>
                <a:latin typeface="楷体" panose="02010609060101010101" pitchFamily="49" charset="-122"/>
                <a:ea typeface="楷体" panose="02010609060101010101" pitchFamily="49" charset="-122"/>
              </a:rPr>
              <a:t>、全国新课标卷</a:t>
            </a:r>
            <a:r>
              <a:rPr lang="en-US" altLang="zh-CN" sz="1200" b="1" dirty="0">
                <a:solidFill>
                  <a:srgbClr val="1F2DA8"/>
                </a:solidFill>
                <a:latin typeface="楷体" panose="02010609060101010101" pitchFamily="49" charset="-122"/>
                <a:ea typeface="楷体" panose="02010609060101010101" pitchFamily="49" charset="-122"/>
              </a:rPr>
              <a:t>Ⅲ</a:t>
            </a:r>
            <a:r>
              <a:rPr lang="zh-CN" altLang="zh-CN" sz="1200" b="1" dirty="0">
                <a:solidFill>
                  <a:srgbClr val="1F2DA8"/>
                </a:solidFill>
                <a:latin typeface="楷体" panose="02010609060101010101" pitchFamily="49" charset="-122"/>
                <a:ea typeface="楷体" panose="02010609060101010101" pitchFamily="49" charset="-122"/>
              </a:rPr>
              <a:t>、北京卷、浙江卷都涉及时评内容：</a:t>
            </a:r>
            <a:endParaRPr lang="zh-CN" altLang="zh-CN" sz="1200" b="1" dirty="0">
              <a:solidFill>
                <a:srgbClr val="1F2DA8"/>
              </a:solidFill>
              <a:latin typeface="楷体" panose="02010609060101010101" pitchFamily="49" charset="-122"/>
              <a:ea typeface="楷体" panose="02010609060101010101" pitchFamily="49" charset="-122"/>
            </a:endParaRPr>
          </a:p>
          <a:p>
            <a:pPr>
              <a:lnSpc>
                <a:spcPct val="170000"/>
              </a:lnSpc>
            </a:pPr>
            <a:r>
              <a:rPr lang="en-US" altLang="zh-CN" sz="1200" b="1" dirty="0"/>
              <a:t>       </a:t>
            </a:r>
            <a:r>
              <a:rPr lang="zh-CN" altLang="zh-CN" sz="1200" b="1" dirty="0"/>
              <a:t>全国新课标卷</a:t>
            </a:r>
            <a:r>
              <a:rPr lang="en-US" altLang="zh-CN" sz="1200" b="1" dirty="0"/>
              <a:t>Ⅰ</a:t>
            </a:r>
            <a:r>
              <a:rPr lang="zh-CN" altLang="zh-CN" sz="1200" b="1" dirty="0"/>
              <a:t>材料</a:t>
            </a:r>
            <a:r>
              <a:rPr lang="en-US" altLang="zh-CN" sz="1200" b="1" dirty="0"/>
              <a:t>“</a:t>
            </a:r>
            <a:r>
              <a:rPr lang="zh-CN" altLang="zh-CN" sz="1200" b="1" dirty="0"/>
              <a:t>世纪宝宝中国梦</a:t>
            </a:r>
            <a:r>
              <a:rPr lang="en-US" altLang="zh-CN" sz="1200" b="1" dirty="0"/>
              <a:t>”</a:t>
            </a:r>
            <a:r>
              <a:rPr lang="zh-CN" altLang="zh-CN" sz="1200" b="1" dirty="0"/>
              <a:t>精选</a:t>
            </a:r>
            <a:r>
              <a:rPr lang="en-US" altLang="zh-CN" sz="1200" b="1" dirty="0"/>
              <a:t>7</a:t>
            </a:r>
            <a:r>
              <a:rPr lang="zh-CN" altLang="zh-CN" sz="1200" b="1" dirty="0"/>
              <a:t>个年份。</a:t>
            </a:r>
            <a:endParaRPr lang="zh-CN" altLang="zh-CN" sz="1200" b="1" dirty="0"/>
          </a:p>
          <a:p>
            <a:pPr>
              <a:lnSpc>
                <a:spcPct val="170000"/>
              </a:lnSpc>
            </a:pPr>
            <a:r>
              <a:rPr lang="en-US" altLang="zh-CN" sz="1200" b="1" dirty="0"/>
              <a:t>       </a:t>
            </a:r>
            <a:r>
              <a:rPr lang="zh-CN" altLang="zh-CN" sz="1200" b="1" dirty="0"/>
              <a:t>全国新课标卷</a:t>
            </a:r>
            <a:r>
              <a:rPr lang="en-US" altLang="zh-CN" sz="1200" b="1" dirty="0"/>
              <a:t>Ⅲ</a:t>
            </a:r>
            <a:r>
              <a:rPr lang="zh-CN" altLang="zh-CN" sz="1200" b="1" dirty="0"/>
              <a:t>选取了体现时代发展历程中具有典型意义的三幅标语为作文材料。</a:t>
            </a:r>
            <a:endParaRPr lang="zh-CN" altLang="zh-CN" sz="1200" b="1" dirty="0"/>
          </a:p>
          <a:p>
            <a:pPr>
              <a:lnSpc>
                <a:spcPct val="170000"/>
              </a:lnSpc>
            </a:pPr>
            <a:r>
              <a:rPr lang="en-US" altLang="zh-CN" sz="1200" b="1" dirty="0"/>
              <a:t>       </a:t>
            </a:r>
            <a:r>
              <a:rPr lang="zh-CN" altLang="zh-CN" sz="1200" b="1" dirty="0"/>
              <a:t>北京卷关注的是</a:t>
            </a:r>
            <a:r>
              <a:rPr lang="en-US" altLang="zh-CN" sz="1200" b="1" dirty="0"/>
              <a:t>“</a:t>
            </a:r>
            <a:r>
              <a:rPr lang="zh-CN" altLang="zh-CN" sz="1200" b="1" dirty="0"/>
              <a:t>生态文明建设</a:t>
            </a:r>
            <a:r>
              <a:rPr lang="en-US" altLang="zh-CN" sz="1200" b="1" dirty="0"/>
              <a:t>”</a:t>
            </a:r>
            <a:r>
              <a:rPr lang="zh-CN" altLang="zh-CN" sz="1200" b="1" dirty="0"/>
              <a:t>，属于通常所说的</a:t>
            </a:r>
            <a:r>
              <a:rPr lang="en-US" altLang="zh-CN" sz="1200" b="1" dirty="0"/>
              <a:t>“</a:t>
            </a:r>
            <a:r>
              <a:rPr lang="zh-CN" altLang="zh-CN" sz="1200" b="1" dirty="0"/>
              <a:t>环保</a:t>
            </a:r>
            <a:r>
              <a:rPr lang="en-US" altLang="zh-CN" sz="1200" b="1" dirty="0"/>
              <a:t>”</a:t>
            </a:r>
            <a:r>
              <a:rPr lang="zh-CN" altLang="zh-CN" sz="1200" b="1" dirty="0"/>
              <a:t>话题。</a:t>
            </a:r>
            <a:endParaRPr lang="zh-CN" altLang="zh-CN" sz="1200" b="1" dirty="0"/>
          </a:p>
          <a:p>
            <a:pPr>
              <a:lnSpc>
                <a:spcPct val="170000"/>
              </a:lnSpc>
            </a:pPr>
            <a:r>
              <a:rPr lang="en-US" altLang="zh-CN" sz="1200" b="1" dirty="0"/>
              <a:t>       </a:t>
            </a:r>
            <a:r>
              <a:rPr lang="zh-CN" altLang="zh-CN" sz="1200" b="1" dirty="0"/>
              <a:t>浙江卷直面当下、直面社会、直面时代，涉及的话题是</a:t>
            </a:r>
            <a:r>
              <a:rPr lang="en-US" altLang="zh-CN" sz="1200" b="1" dirty="0"/>
              <a:t>“</a:t>
            </a:r>
            <a:r>
              <a:rPr lang="zh-CN" altLang="zh-CN" sz="1200" b="1" dirty="0"/>
              <a:t>浙江精神</a:t>
            </a:r>
            <a:r>
              <a:rPr lang="en-US" altLang="zh-CN" sz="1200" b="1" dirty="0"/>
              <a:t>”</a:t>
            </a:r>
            <a:r>
              <a:rPr lang="zh-CN" altLang="zh-CN" sz="1200" b="1" dirty="0"/>
              <a:t>。</a:t>
            </a:r>
            <a:endParaRPr lang="zh-CN" altLang="zh-CN" sz="1200" b="1" dirty="0"/>
          </a:p>
          <a:p>
            <a:pPr>
              <a:lnSpc>
                <a:spcPct val="170000"/>
              </a:lnSpc>
            </a:pPr>
            <a:r>
              <a:rPr lang="en-US" altLang="zh-CN" sz="1200" b="1" dirty="0">
                <a:latin typeface="楷体" panose="02010609060101010101" pitchFamily="49" charset="-122"/>
                <a:ea typeface="楷体" panose="02010609060101010101" pitchFamily="49" charset="-122"/>
              </a:rPr>
              <a:t>2</a:t>
            </a:r>
            <a:r>
              <a:rPr lang="en-US" altLang="zh-CN" sz="1200" b="1" dirty="0">
                <a:solidFill>
                  <a:srgbClr val="1F2DA8"/>
                </a:solidFill>
                <a:latin typeface="楷体" panose="02010609060101010101" pitchFamily="49" charset="-122"/>
                <a:ea typeface="楷体" panose="02010609060101010101" pitchFamily="49" charset="-122"/>
              </a:rPr>
              <a:t>019</a:t>
            </a:r>
            <a:r>
              <a:rPr lang="zh-CN" altLang="zh-CN" sz="1200" b="1" dirty="0">
                <a:solidFill>
                  <a:srgbClr val="1F2DA8"/>
                </a:solidFill>
                <a:latin typeface="楷体" panose="02010609060101010101" pitchFamily="49" charset="-122"/>
                <a:ea typeface="楷体" panose="02010609060101010101" pitchFamily="49" charset="-122"/>
              </a:rPr>
              <a:t>年全国高考语文共有</a:t>
            </a:r>
            <a:r>
              <a:rPr lang="en-US" altLang="zh-CN" sz="1200" b="1" dirty="0">
                <a:solidFill>
                  <a:srgbClr val="1F2DA8"/>
                </a:solidFill>
                <a:latin typeface="楷体" panose="02010609060101010101" pitchFamily="49" charset="-122"/>
                <a:ea typeface="楷体" panose="02010609060101010101" pitchFamily="49" charset="-122"/>
              </a:rPr>
              <a:t>8</a:t>
            </a:r>
            <a:r>
              <a:rPr lang="zh-CN" altLang="zh-CN" sz="1200" b="1" dirty="0">
                <a:solidFill>
                  <a:srgbClr val="1F2DA8"/>
                </a:solidFill>
                <a:latin typeface="楷体" panose="02010609060101010101" pitchFamily="49" charset="-122"/>
                <a:ea typeface="楷体" panose="02010609060101010101" pitchFamily="49" charset="-122"/>
              </a:rPr>
              <a:t>套试卷，其中教育部考试中心统一命题</a:t>
            </a:r>
            <a:r>
              <a:rPr lang="en-US" altLang="zh-CN" sz="1200" b="1" dirty="0">
                <a:solidFill>
                  <a:srgbClr val="1F2DA8"/>
                </a:solidFill>
                <a:latin typeface="楷体" panose="02010609060101010101" pitchFamily="49" charset="-122"/>
                <a:ea typeface="楷体" panose="02010609060101010101" pitchFamily="49" charset="-122"/>
              </a:rPr>
              <a:t>3</a:t>
            </a:r>
            <a:r>
              <a:rPr lang="zh-CN" altLang="zh-CN" sz="1200" b="1" dirty="0">
                <a:solidFill>
                  <a:srgbClr val="1F2DA8"/>
                </a:solidFill>
                <a:latin typeface="楷体" panose="02010609060101010101" pitchFamily="49" charset="-122"/>
                <a:ea typeface="楷体" panose="02010609060101010101" pitchFamily="49" charset="-122"/>
              </a:rPr>
              <a:t>套，北京、天津、上海、江苏、浙江等自主命题</a:t>
            </a:r>
            <a:r>
              <a:rPr lang="en-US" altLang="zh-CN" sz="1200" b="1" dirty="0">
                <a:solidFill>
                  <a:srgbClr val="1F2DA8"/>
                </a:solidFill>
                <a:latin typeface="楷体" panose="02010609060101010101" pitchFamily="49" charset="-122"/>
                <a:ea typeface="楷体" panose="02010609060101010101" pitchFamily="49" charset="-122"/>
              </a:rPr>
              <a:t>5</a:t>
            </a:r>
            <a:r>
              <a:rPr lang="zh-CN" altLang="zh-CN" sz="1200" b="1" dirty="0">
                <a:solidFill>
                  <a:srgbClr val="1F2DA8"/>
                </a:solidFill>
                <a:latin typeface="楷体" panose="02010609060101010101" pitchFamily="49" charset="-122"/>
                <a:ea typeface="楷体" panose="02010609060101010101" pitchFamily="49" charset="-122"/>
              </a:rPr>
              <a:t>套。</a:t>
            </a:r>
            <a:endParaRPr lang="zh-CN" altLang="zh-CN" sz="1200" b="1" dirty="0">
              <a:solidFill>
                <a:srgbClr val="1F2DA8"/>
              </a:solidFill>
              <a:latin typeface="楷体" panose="02010609060101010101" pitchFamily="49" charset="-122"/>
              <a:ea typeface="楷体" panose="02010609060101010101" pitchFamily="49" charset="-122"/>
            </a:endParaRPr>
          </a:p>
          <a:p>
            <a:pPr>
              <a:lnSpc>
                <a:spcPct val="170000"/>
              </a:lnSpc>
            </a:pPr>
            <a:r>
              <a:rPr lang="en-US" altLang="zh-CN" sz="1200" b="1" dirty="0"/>
              <a:t>        </a:t>
            </a:r>
            <a:r>
              <a:rPr lang="zh-CN" altLang="zh-CN" sz="1200" b="1" dirty="0"/>
              <a:t>天津卷作文以</a:t>
            </a:r>
            <a:r>
              <a:rPr lang="en-US" altLang="zh-CN" sz="1200" b="1" dirty="0"/>
              <a:t>“</a:t>
            </a:r>
            <a:r>
              <a:rPr lang="zh-CN" altLang="zh-CN" sz="1200" b="1" dirty="0"/>
              <a:t>爱国情怀</a:t>
            </a:r>
            <a:r>
              <a:rPr lang="en-US" altLang="zh-CN" sz="1200" b="1" dirty="0"/>
              <a:t>”</a:t>
            </a:r>
            <a:r>
              <a:rPr lang="zh-CN" altLang="zh-CN" sz="1200" b="1" dirty="0"/>
              <a:t>为主题，选择方志敏、陶行知、黄大年的三则材料。</a:t>
            </a:r>
            <a:endParaRPr lang="zh-CN" altLang="zh-CN" sz="1200" b="1" dirty="0"/>
          </a:p>
          <a:p>
            <a:pPr>
              <a:lnSpc>
                <a:spcPct val="170000"/>
              </a:lnSpc>
            </a:pPr>
            <a:r>
              <a:rPr lang="en-US" altLang="zh-CN" sz="1200" b="1" dirty="0"/>
              <a:t>        </a:t>
            </a:r>
            <a:r>
              <a:rPr lang="zh-CN" altLang="zh-CN" sz="1200" b="1" dirty="0"/>
              <a:t>北京卷作文试题</a:t>
            </a:r>
            <a:r>
              <a:rPr lang="en-US" altLang="zh-CN" sz="1200" b="1" dirty="0"/>
              <a:t>“2019</a:t>
            </a:r>
            <a:r>
              <a:rPr lang="zh-CN" altLang="zh-CN" sz="1200" b="1" dirty="0"/>
              <a:t>的色彩</a:t>
            </a:r>
            <a:r>
              <a:rPr lang="en-US" altLang="zh-CN" sz="1200" b="1" dirty="0"/>
              <a:t>”</a:t>
            </a:r>
            <a:r>
              <a:rPr lang="zh-CN" altLang="zh-CN" sz="1200" b="1" dirty="0"/>
              <a:t>，引导考生将个人成长置于国家发展的历史进程中。</a:t>
            </a:r>
            <a:endParaRPr lang="zh-CN" altLang="zh-CN" sz="1200" b="1" dirty="0"/>
          </a:p>
          <a:p>
            <a:pPr>
              <a:lnSpc>
                <a:spcPct val="170000"/>
              </a:lnSpc>
            </a:pPr>
            <a:r>
              <a:rPr lang="en-US" altLang="zh-CN" sz="1200" b="1" dirty="0"/>
              <a:t>        </a:t>
            </a:r>
            <a:r>
              <a:rPr lang="zh-CN" altLang="zh-CN" sz="1200" b="1" dirty="0"/>
              <a:t>北京卷</a:t>
            </a:r>
            <a:r>
              <a:rPr lang="en-US" altLang="zh-CN" sz="1200" b="1" dirty="0"/>
              <a:t>“</a:t>
            </a:r>
            <a:r>
              <a:rPr lang="zh-CN" altLang="zh-CN" sz="1200" b="1" dirty="0"/>
              <a:t>中华文明的韧性</a:t>
            </a:r>
            <a:r>
              <a:rPr lang="en-US" altLang="zh-CN" sz="1200" b="1" dirty="0"/>
              <a:t>”</a:t>
            </a:r>
            <a:r>
              <a:rPr lang="zh-CN" altLang="zh-CN" sz="1200" b="1" dirty="0"/>
              <a:t>、上海卷</a:t>
            </a:r>
            <a:r>
              <a:rPr lang="en-US" altLang="zh-CN" sz="1200" b="1" dirty="0"/>
              <a:t>“</a:t>
            </a:r>
            <a:r>
              <a:rPr lang="zh-CN" altLang="zh-CN" sz="1200" b="1" dirty="0"/>
              <a:t>中国味</a:t>
            </a:r>
            <a:r>
              <a:rPr lang="en-US" altLang="zh-CN" sz="1200" b="1" dirty="0"/>
              <a:t>”</a:t>
            </a:r>
            <a:r>
              <a:rPr lang="zh-CN" altLang="zh-CN" sz="1200" b="1" dirty="0"/>
              <a:t>则凸显中国元素。</a:t>
            </a:r>
            <a:endParaRPr lang="zh-CN" altLang="zh-CN" sz="1200" b="1" dirty="0"/>
          </a:p>
          <a:p>
            <a:pPr>
              <a:lnSpc>
                <a:spcPct val="170000"/>
              </a:lnSpc>
            </a:pPr>
            <a:r>
              <a:rPr lang="en-US" altLang="zh-CN" sz="1200" b="1" dirty="0"/>
              <a:t>        </a:t>
            </a:r>
            <a:r>
              <a:rPr lang="zh-CN" altLang="zh-CN" sz="1200" b="1" dirty="0"/>
              <a:t>全国卷Ⅱ卷作文试题</a:t>
            </a:r>
            <a:r>
              <a:rPr lang="en-US" altLang="zh-CN" sz="1200" b="1" dirty="0"/>
              <a:t>“</a:t>
            </a:r>
            <a:r>
              <a:rPr lang="zh-CN" altLang="zh-CN" sz="1200" b="1" dirty="0"/>
              <a:t>青春接棒，强国有我</a:t>
            </a:r>
            <a:r>
              <a:rPr lang="en-US" altLang="zh-CN" sz="1200" b="1" dirty="0"/>
              <a:t>”</a:t>
            </a:r>
            <a:r>
              <a:rPr lang="zh-CN" altLang="zh-CN" sz="1200" b="1" dirty="0"/>
              <a:t>，写作任务设置五种身份。</a:t>
            </a:r>
            <a:endParaRPr lang="zh-CN" altLang="zh-CN" sz="1200" b="1" dirty="0"/>
          </a:p>
          <a:p>
            <a:pPr>
              <a:lnSpc>
                <a:spcPct val="170000"/>
              </a:lnSpc>
            </a:pPr>
            <a:r>
              <a:rPr lang="en-US" altLang="zh-CN" sz="1200" b="1" dirty="0"/>
              <a:t>        </a:t>
            </a:r>
            <a:r>
              <a:rPr lang="zh-CN" altLang="zh-CN" sz="1200" b="1" dirty="0"/>
              <a:t>全国卷Ⅲ卷作文试题</a:t>
            </a:r>
            <a:r>
              <a:rPr lang="en-US" altLang="zh-CN" sz="1200" b="1" dirty="0"/>
              <a:t>“</a:t>
            </a:r>
            <a:r>
              <a:rPr lang="zh-CN" altLang="zh-CN" sz="1200" b="1" dirty="0"/>
              <a:t>画里话外，师生情长</a:t>
            </a:r>
            <a:r>
              <a:rPr lang="en-US" altLang="zh-CN" sz="1200" b="1" dirty="0"/>
              <a:t>”</a:t>
            </a:r>
            <a:r>
              <a:rPr lang="zh-CN" altLang="zh-CN" sz="1200" b="1" dirty="0"/>
              <a:t>，倡导尊师重教，引导学生品格修行</a:t>
            </a:r>
            <a:r>
              <a:rPr lang="zh-CN" altLang="en-US" sz="1200" b="1" dirty="0"/>
              <a:t>。</a:t>
            </a:r>
            <a:endParaRPr lang="en-US" altLang="zh-CN" sz="1200" b="1" dirty="0"/>
          </a:p>
          <a:p>
            <a:pPr>
              <a:lnSpc>
                <a:spcPct val="170000"/>
              </a:lnSpc>
            </a:pPr>
            <a:r>
              <a:rPr lang="en-US" altLang="zh-CN" sz="1200" b="1" dirty="0"/>
              <a:t>        </a:t>
            </a:r>
            <a:r>
              <a:rPr lang="zh-CN" altLang="zh-CN" sz="1200" b="1" dirty="0"/>
              <a:t>全国卷Ⅰ卷的</a:t>
            </a:r>
            <a:r>
              <a:rPr lang="en-US" altLang="zh-CN" sz="1200" b="1" dirty="0"/>
              <a:t>“</a:t>
            </a:r>
            <a:r>
              <a:rPr lang="zh-CN" altLang="zh-CN" sz="1200" b="1" dirty="0"/>
              <a:t>热爱劳动，从我做起</a:t>
            </a:r>
            <a:r>
              <a:rPr lang="en-US" altLang="zh-CN" sz="1200" b="1" dirty="0"/>
              <a:t>”</a:t>
            </a:r>
            <a:r>
              <a:rPr lang="zh-CN" altLang="zh-CN" sz="1200" b="1" dirty="0"/>
              <a:t> 。</a:t>
            </a:r>
            <a:endParaRPr lang="zh-CN" altLang="zh-CN" sz="1200" b="1" dirty="0"/>
          </a:p>
          <a:p>
            <a:pPr>
              <a:lnSpc>
                <a:spcPct val="170000"/>
              </a:lnSpc>
            </a:pPr>
            <a:r>
              <a:rPr lang="en-US" altLang="zh-CN" sz="1200" dirty="0"/>
              <a:t>        </a:t>
            </a:r>
            <a:r>
              <a:rPr lang="zh-CN" altLang="zh-CN" sz="1200" dirty="0"/>
              <a:t>此外，浙江卷的</a:t>
            </a:r>
            <a:r>
              <a:rPr lang="en-US" altLang="zh-CN" sz="1200" dirty="0"/>
              <a:t>“</a:t>
            </a:r>
            <a:r>
              <a:rPr lang="zh-CN" altLang="zh-CN" sz="1200" dirty="0"/>
              <a:t>作家写作</a:t>
            </a:r>
            <a:r>
              <a:rPr lang="en-US" altLang="zh-CN" sz="1200" dirty="0"/>
              <a:t>”</a:t>
            </a:r>
            <a:r>
              <a:rPr lang="zh-CN" altLang="zh-CN" sz="1200" dirty="0"/>
              <a:t>及江苏卷的</a:t>
            </a:r>
            <a:r>
              <a:rPr lang="en-US" altLang="zh-CN" sz="1200" dirty="0"/>
              <a:t>“</a:t>
            </a:r>
            <a:r>
              <a:rPr lang="zh-CN" altLang="zh-CN" sz="1200" dirty="0"/>
              <a:t>物各有性</a:t>
            </a:r>
            <a:r>
              <a:rPr lang="en-US" altLang="zh-CN" sz="1200" dirty="0"/>
              <a:t>”</a:t>
            </a:r>
            <a:r>
              <a:rPr lang="zh-CN" altLang="zh-CN" sz="1200" dirty="0"/>
              <a:t>，则视角开放，颇具人文和思辨色彩。</a:t>
            </a:r>
            <a:endParaRPr lang="zh-CN" altLang="zh-CN" sz="1200" dirty="0"/>
          </a:p>
          <a:p>
            <a:pPr>
              <a:lnSpc>
                <a:spcPct val="200000"/>
              </a:lnSpc>
            </a:pPr>
            <a:endParaRPr lang="zh-CN" altLang="zh-CN" sz="12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6"/>
          <p:cNvSpPr>
            <a:spLocks noChangeArrowheads="1"/>
          </p:cNvSpPr>
          <p:nvPr/>
        </p:nvSpPr>
        <p:spPr bwMode="auto">
          <a:xfrm>
            <a:off x="0" y="104775"/>
            <a:ext cx="9055735" cy="4927600"/>
          </a:xfrm>
          <a:prstGeom prst="rect">
            <a:avLst/>
          </a:prstGeom>
          <a:noFill/>
          <a:ln w="9525">
            <a:noFill/>
            <a:miter lim="800000"/>
          </a:ln>
        </p:spPr>
        <p:txBody>
          <a:bodyPr wrap="square">
            <a:spAutoFit/>
          </a:bodyPr>
          <a:lstStyle/>
          <a:p>
            <a:pPr>
              <a:lnSpc>
                <a:spcPct val="170000"/>
              </a:lnSpc>
            </a:pPr>
            <a:r>
              <a:rPr lang="zh-CN" altLang="en-US" sz="1100" dirty="0">
                <a:latin typeface="Calibri" panose="020F0502020204030204" pitchFamily="34" charset="0"/>
                <a:ea typeface="微软雅黑" panose="020B0503020204020204" pitchFamily="34" charset="-122"/>
              </a:rPr>
              <a:t> </a:t>
            </a:r>
            <a:r>
              <a:rPr lang="en-US" altLang="zh-CN" b="1" dirty="0">
                <a:latin typeface="Calibri" panose="020F0502020204030204" pitchFamily="34" charset="0"/>
                <a:ea typeface="微软雅黑" panose="020B0503020204020204" pitchFamily="34" charset="-122"/>
              </a:rPr>
              <a:t>[2019·</a:t>
            </a:r>
            <a:r>
              <a:rPr lang="zh-CN" altLang="zh-CN" b="1" dirty="0">
                <a:latin typeface="Calibri" panose="020F0502020204030204" pitchFamily="34" charset="0"/>
                <a:ea typeface="微软雅黑" panose="020B0503020204020204" pitchFamily="34" charset="-122"/>
              </a:rPr>
              <a:t>全国新课标卷</a:t>
            </a:r>
            <a:r>
              <a:rPr lang="en-US" altLang="zh-CN" b="1" dirty="0">
                <a:latin typeface="Calibri" panose="020F0502020204030204" pitchFamily="34" charset="0"/>
                <a:ea typeface="微软雅黑" panose="020B0503020204020204" pitchFamily="34" charset="-122"/>
              </a:rPr>
              <a:t>Ⅰ]</a:t>
            </a:r>
            <a:r>
              <a:rPr lang="zh-CN" altLang="en-US" b="1" dirty="0">
                <a:latin typeface="Calibri" panose="020F0502020204030204" pitchFamily="34" charset="0"/>
                <a:ea typeface="微软雅黑" panose="020B0503020204020204" pitchFamily="34" charset="-122"/>
              </a:rPr>
              <a:t> </a:t>
            </a:r>
            <a:endParaRPr lang="en-US" altLang="zh-CN" b="1" dirty="0">
              <a:latin typeface="Calibri" panose="020F0502020204030204" pitchFamily="34" charset="0"/>
              <a:ea typeface="微软雅黑" panose="020B0503020204020204" pitchFamily="34" charset="-122"/>
            </a:endParaRPr>
          </a:p>
          <a:p>
            <a:pPr>
              <a:lnSpc>
                <a:spcPct val="170000"/>
              </a:lnSpc>
            </a:pPr>
            <a:r>
              <a:rPr lang="en-US" altLang="zh-CN" b="1" dirty="0">
                <a:latin typeface="Calibri" panose="020F0502020204030204" pitchFamily="34" charset="0"/>
                <a:ea typeface="微软雅黑" panose="020B0503020204020204" pitchFamily="34" charset="-122"/>
              </a:rPr>
              <a:t>          </a:t>
            </a:r>
            <a:r>
              <a:rPr lang="zh-CN" altLang="en-US" b="1" dirty="0">
                <a:latin typeface="Calibri" panose="020F0502020204030204" pitchFamily="34" charset="0"/>
                <a:ea typeface="微软雅黑" panose="020B0503020204020204" pitchFamily="34" charset="-122"/>
              </a:rPr>
              <a:t>阅读下面的材料，根据要求写作。</a:t>
            </a:r>
            <a:endParaRPr lang="zh-CN" altLang="en-US" b="1" dirty="0">
              <a:latin typeface="Calibri" panose="020F0502020204030204" pitchFamily="34" charset="0"/>
              <a:ea typeface="微软雅黑" panose="020B0503020204020204" pitchFamily="34" charset="-122"/>
            </a:endParaRPr>
          </a:p>
          <a:p>
            <a:pPr>
              <a:lnSpc>
                <a:spcPct val="170000"/>
              </a:lnSpc>
            </a:pPr>
            <a:r>
              <a:rPr lang="zh-CN" altLang="en-US" b="1" dirty="0">
                <a:latin typeface="楷体" panose="02010609060101010101" pitchFamily="49" charset="-122"/>
                <a:ea typeface="楷体" panose="02010609060101010101" pitchFamily="49" charset="-122"/>
              </a:rPr>
              <a:t>    “民生在勤，勤则不匮”，劳动是财富的源泉，也是幸福的源泉。“夙兴夜寐，洒扫庭内”，热爱劳动是中华民族的优秀传统，绵延至今。可是现实生活中，也有一些同学不理解劳动，不愿意劳动。有的说：“我们学习这么忙，劳动太占时间了！”有的说：“科技进步这么快，劳动的事，以后可以交给人工智能啊！”也有的说：“劳动这么苦，这么累，干吗非得自己干？花点钱让别人去做好了！”此外，我们身边也还有着一些不尊重劳动的现象。</a:t>
            </a:r>
            <a:endParaRPr lang="zh-CN" altLang="en-US" b="1" dirty="0">
              <a:latin typeface="楷体" panose="02010609060101010101" pitchFamily="49" charset="-122"/>
              <a:ea typeface="楷体" panose="02010609060101010101" pitchFamily="49" charset="-122"/>
            </a:endParaRPr>
          </a:p>
          <a:p>
            <a:pPr>
              <a:lnSpc>
                <a:spcPct val="170000"/>
              </a:lnSpc>
            </a:pPr>
            <a:r>
              <a:rPr lang="zh-CN" altLang="en-US" b="1" dirty="0">
                <a:latin typeface="楷体" panose="02010609060101010101" pitchFamily="49" charset="-122"/>
                <a:ea typeface="楷体" panose="02010609060101010101" pitchFamily="49" charset="-122"/>
              </a:rPr>
              <a:t>    这引起了人们的深思。</a:t>
            </a:r>
            <a:endParaRPr lang="zh-CN" altLang="en-US" b="1" dirty="0">
              <a:latin typeface="楷体" panose="02010609060101010101" pitchFamily="49" charset="-122"/>
              <a:ea typeface="楷体" panose="02010609060101010101" pitchFamily="49" charset="-122"/>
            </a:endParaRPr>
          </a:p>
          <a:p>
            <a:pPr>
              <a:lnSpc>
                <a:spcPct val="170000"/>
              </a:lnSpc>
            </a:pPr>
            <a:r>
              <a:rPr lang="zh-CN" altLang="en-US" b="1" dirty="0">
                <a:latin typeface="Calibri" panose="020F0502020204030204" pitchFamily="34" charset="0"/>
                <a:ea typeface="微软雅黑" panose="020B0503020204020204" pitchFamily="34" charset="-122"/>
              </a:rPr>
              <a:t>        请结合材料内容，面向本校（统称“复兴中学”）同学写一篇演讲稿，倡议大家“热爱劳动，从我做起”，体现你的认识与思考，并提出希望与建议。要求：自拟标题，自选角度，确定立意；不要套作，不得抄袭；不得泄露个人信息；不少于</a:t>
            </a:r>
            <a:r>
              <a:rPr lang="en-US" altLang="zh-CN" b="1" dirty="0">
                <a:latin typeface="Calibri" panose="020F0502020204030204" pitchFamily="34" charset="0"/>
                <a:ea typeface="微软雅黑" panose="020B0503020204020204" pitchFamily="34" charset="-122"/>
              </a:rPr>
              <a:t>800</a:t>
            </a:r>
            <a:r>
              <a:rPr lang="zh-CN" altLang="en-US" b="1" dirty="0">
                <a:latin typeface="Calibri" panose="020F0502020204030204" pitchFamily="34" charset="0"/>
                <a:ea typeface="微软雅黑" panose="020B0503020204020204" pitchFamily="34" charset="-122"/>
              </a:rPr>
              <a:t>字。</a:t>
            </a:r>
            <a:endParaRPr lang="en-US" altLang="zh-CN" b="1" dirty="0">
              <a:latin typeface="Calibri" panose="020F0502020204030204" pitchFamily="34" charset="0"/>
              <a:ea typeface="微软雅黑" panose="020B0503020204020204" pitchFamily="34" charset="-122"/>
            </a:endParaRPr>
          </a:p>
          <a:p>
            <a:pPr>
              <a:lnSpc>
                <a:spcPct val="170000"/>
              </a:lnSpc>
              <a:spcBef>
                <a:spcPts val="600"/>
              </a:spcBef>
            </a:pPr>
            <a:r>
              <a:rPr lang="zh-CN" altLang="en-US" b="1" dirty="0">
                <a:solidFill>
                  <a:srgbClr val="FF0000"/>
                </a:solidFill>
                <a:latin typeface="仿宋" panose="02010609060101010101" pitchFamily="49" charset="-122"/>
                <a:ea typeface="仿宋" panose="02010609060101010101" pitchFamily="49" charset="-122"/>
              </a:rPr>
              <a:t>    审任务，明要求：</a:t>
            </a:r>
            <a:r>
              <a:rPr lang="en-US" altLang="zh-CN" b="1" dirty="0">
                <a:solidFill>
                  <a:srgbClr val="FF0000"/>
                </a:solidFill>
                <a:latin typeface="仿宋" panose="02010609060101010101" pitchFamily="49" charset="-122"/>
                <a:ea typeface="仿宋" panose="02010609060101010101" pitchFamily="49" charset="-122"/>
              </a:rPr>
              <a:t>1.</a:t>
            </a:r>
            <a:r>
              <a:rPr lang="zh-CN" altLang="en-US" b="1" dirty="0">
                <a:solidFill>
                  <a:srgbClr val="FF0000"/>
                </a:solidFill>
                <a:latin typeface="仿宋" panose="02010609060101010101" pitchFamily="49" charset="-122"/>
                <a:ea typeface="仿宋" panose="02010609060101010101" pitchFamily="49" charset="-122"/>
              </a:rPr>
              <a:t>对象指令  </a:t>
            </a:r>
            <a:r>
              <a:rPr lang="en-US" altLang="zh-CN" b="1" dirty="0">
                <a:solidFill>
                  <a:srgbClr val="FF0000"/>
                </a:solidFill>
                <a:latin typeface="仿宋" panose="02010609060101010101" pitchFamily="49" charset="-122"/>
                <a:ea typeface="仿宋" panose="02010609060101010101" pitchFamily="49" charset="-122"/>
              </a:rPr>
              <a:t>2.</a:t>
            </a:r>
            <a:r>
              <a:rPr lang="zh-CN" altLang="en-US" b="1" dirty="0">
                <a:solidFill>
                  <a:srgbClr val="FF0000"/>
                </a:solidFill>
                <a:latin typeface="仿宋" panose="02010609060101010101" pitchFamily="49" charset="-122"/>
                <a:ea typeface="仿宋" panose="02010609060101010101" pitchFamily="49" charset="-122"/>
              </a:rPr>
              <a:t>内容指令  </a:t>
            </a:r>
            <a:r>
              <a:rPr lang="en-US" altLang="zh-CN" b="1" dirty="0">
                <a:solidFill>
                  <a:srgbClr val="FF0000"/>
                </a:solidFill>
                <a:latin typeface="仿宋" panose="02010609060101010101" pitchFamily="49" charset="-122"/>
                <a:ea typeface="仿宋" panose="02010609060101010101" pitchFamily="49" charset="-122"/>
              </a:rPr>
              <a:t>3.</a:t>
            </a:r>
            <a:r>
              <a:rPr lang="zh-CN" altLang="en-US" b="1" dirty="0">
                <a:solidFill>
                  <a:srgbClr val="FF0000"/>
                </a:solidFill>
                <a:latin typeface="仿宋" panose="02010609060101010101" pitchFamily="49" charset="-122"/>
                <a:ea typeface="仿宋" panose="02010609060101010101" pitchFamily="49" charset="-122"/>
              </a:rPr>
              <a:t>思维指令  </a:t>
            </a:r>
            <a:r>
              <a:rPr lang="en-US" altLang="zh-CN" b="1" dirty="0">
                <a:solidFill>
                  <a:srgbClr val="FF0000"/>
                </a:solidFill>
                <a:latin typeface="仿宋" panose="02010609060101010101" pitchFamily="49" charset="-122"/>
                <a:ea typeface="仿宋" panose="02010609060101010101" pitchFamily="49" charset="-122"/>
              </a:rPr>
              <a:t>4.</a:t>
            </a:r>
            <a:r>
              <a:rPr lang="zh-CN" altLang="en-US" b="1" dirty="0">
                <a:solidFill>
                  <a:srgbClr val="FF0000"/>
                </a:solidFill>
                <a:latin typeface="仿宋" panose="02010609060101010101" pitchFamily="49" charset="-122"/>
                <a:ea typeface="仿宋" panose="02010609060101010101" pitchFamily="49" charset="-122"/>
              </a:rPr>
              <a:t>体式指令</a:t>
            </a:r>
            <a:endParaRPr lang="en-US" altLang="zh-CN" b="1" dirty="0">
              <a:solidFill>
                <a:srgbClr val="FF0000"/>
              </a:solidFill>
              <a:latin typeface="仿宋" panose="02010609060101010101" pitchFamily="49" charset="-122"/>
              <a:ea typeface="仿宋" panose="02010609060101010101" pitchFamily="49" charset="-122"/>
            </a:endParaRPr>
          </a:p>
          <a:p>
            <a:pPr>
              <a:lnSpc>
                <a:spcPct val="170000"/>
              </a:lnSpc>
            </a:pPr>
            <a:r>
              <a:rPr lang="zh-CN" altLang="en-US" b="1" dirty="0">
                <a:solidFill>
                  <a:srgbClr val="FF0000"/>
                </a:solidFill>
                <a:latin typeface="仿宋" panose="02010609060101010101" pitchFamily="49" charset="-122"/>
                <a:ea typeface="仿宋" panose="02010609060101010101" pitchFamily="49" charset="-122"/>
              </a:rPr>
              <a:t>    审材料，理观点：五个层次</a:t>
            </a:r>
            <a:r>
              <a:rPr lang="en-US" altLang="zh-CN" b="1" dirty="0">
                <a:latin typeface="楷体" panose="02010609060101010101" pitchFamily="49" charset="-122"/>
                <a:ea typeface="楷体" panose="02010609060101010101" pitchFamily="49" charset="-122"/>
              </a:rPr>
              <a:t>  </a:t>
            </a:r>
            <a:endParaRPr lang="en-US" altLang="zh-CN"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文本框 1"/>
          <p:cNvSpPr txBox="1"/>
          <p:nvPr/>
        </p:nvSpPr>
        <p:spPr>
          <a:xfrm>
            <a:off x="222885" y="829310"/>
            <a:ext cx="8592185" cy="3484880"/>
          </a:xfrm>
          <a:prstGeom prst="rect">
            <a:avLst/>
          </a:prstGeom>
          <a:noFill/>
        </p:spPr>
        <p:txBody>
          <a:bodyPr wrap="square" lIns="68580" tIns="34290" rIns="68580" bIns="34290" rtlCol="0">
            <a:spAutoFit/>
          </a:bodyPr>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时评文</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之</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a:p>
            <a:pPr algn="ctr">
              <a:lnSpc>
                <a:spcPct val="80000"/>
              </a:lnSpc>
              <a:spcBef>
                <a:spcPts val="1800"/>
              </a:spcBef>
            </a:pPr>
            <a:r>
              <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rPr>
              <a:t>审题立意</a:t>
            </a:r>
            <a:endParaRPr lang="zh-CN" altLang="en-US" sz="8000"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TABLE_BEAUTIFY" val="smartTable{338af094-6141-4f55-8dec-a53d45ab1782}"/>
</p:tagLst>
</file>

<file path=ppt/tags/tag10.xml><?xml version="1.0" encoding="utf-8"?>
<p:tagLst xmlns:p="http://schemas.openxmlformats.org/presentationml/2006/main">
  <p:tag name="KSO_WM_UNIT_TABLE_BEAUTIFY" val="smartTable{31e6a6a8-83a8-4413-8a4e-7df7ec21ac8e}"/>
</p:tagLst>
</file>

<file path=ppt/tags/tag2.xml><?xml version="1.0" encoding="utf-8"?>
<p:tagLst xmlns:p="http://schemas.openxmlformats.org/presentationml/2006/main">
  <p:tag name="KSO_WM_UNIT_TABLE_BEAUTIFY" val="smartTable{f372a665-0d0c-4f5a-a173-f33639ff9ae6}"/>
</p:tagLst>
</file>

<file path=ppt/tags/tag3.xml><?xml version="1.0" encoding="utf-8"?>
<p:tagLst xmlns:p="http://schemas.openxmlformats.org/presentationml/2006/main">
  <p:tag name="KSO_WM_UNIT_TABLE_BEAUTIFY" val="smartTable{e875848a-8296-49e2-a6e9-1c1489dae7b8}"/>
</p:tagLst>
</file>

<file path=ppt/tags/tag4.xml><?xml version="1.0" encoding="utf-8"?>
<p:tagLst xmlns:p="http://schemas.openxmlformats.org/presentationml/2006/main">
  <p:tag name="KSO_WM_UNIT_TABLE_BEAUTIFY" val="smartTable{c1379c2e-297f-45ca-a2ae-4c84c908a589}"/>
</p:tagLst>
</file>

<file path=ppt/tags/tag5.xml><?xml version="1.0" encoding="utf-8"?>
<p:tagLst xmlns:p="http://schemas.openxmlformats.org/presentationml/2006/main">
  <p:tag name="KSO_WM_UNIT_TABLE_BEAUTIFY" val="smartTable{b6679545-681b-4305-8e14-cfb4e11f6518}"/>
</p:tagLst>
</file>

<file path=ppt/tags/tag6.xml><?xml version="1.0" encoding="utf-8"?>
<p:tagLst xmlns:p="http://schemas.openxmlformats.org/presentationml/2006/main">
  <p:tag name="KSO_WM_UNIT_TABLE_BEAUTIFY" val="smartTable{7b98b3a6-27e5-4f9b-b8c8-517552f5df0a}"/>
</p:tagLst>
</file>

<file path=ppt/tags/tag7.xml><?xml version="1.0" encoding="utf-8"?>
<p:tagLst xmlns:p="http://schemas.openxmlformats.org/presentationml/2006/main">
  <p:tag name="KSO_WM_UNIT_TABLE_BEAUTIFY" val="smartTable{8122cb64-f514-4141-b04f-cc87c7deb009}"/>
</p:tagLst>
</file>

<file path=ppt/tags/tag8.xml><?xml version="1.0" encoding="utf-8"?>
<p:tagLst xmlns:p="http://schemas.openxmlformats.org/presentationml/2006/main">
  <p:tag name="KSO_WM_UNIT_TABLE_BEAUTIFY" val="smartTable{d56a5b44-5b93-4e0e-9bed-b2f3897cbc47}"/>
</p:tagLst>
</file>

<file path=ppt/tags/tag9.xml><?xml version="1.0" encoding="utf-8"?>
<p:tagLst xmlns:p="http://schemas.openxmlformats.org/presentationml/2006/main">
  <p:tag name="KSO_WM_UNIT_TABLE_BEAUTIFY" val="smartTable{1e216497-784d-4c93-8705-6b5de295ded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25697</Words>
  <Application>WPS 演示</Application>
  <PresentationFormat>全屏显示(16:9)</PresentationFormat>
  <Paragraphs>676</Paragraphs>
  <Slides>59</Slides>
  <Notes>28</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59</vt:i4>
      </vt:variant>
    </vt:vector>
  </HeadingPairs>
  <TitlesOfParts>
    <vt:vector size="78" baseType="lpstr">
      <vt:lpstr>Arial</vt:lpstr>
      <vt:lpstr>宋体</vt:lpstr>
      <vt:lpstr>Wingdings</vt:lpstr>
      <vt:lpstr>方正粗黑宋简体</vt:lpstr>
      <vt:lpstr>迷你霹雳体</vt:lpstr>
      <vt:lpstr>微软雅黑</vt:lpstr>
      <vt:lpstr>楷体</vt:lpstr>
      <vt:lpstr>Calibri</vt:lpstr>
      <vt:lpstr>仿宋</vt:lpstr>
      <vt:lpstr>Arial Unicode MS</vt:lpstr>
      <vt:lpstr>Calibri Light</vt:lpstr>
      <vt:lpstr>等线</vt:lpstr>
      <vt:lpstr>Times New Roman</vt:lpstr>
      <vt:lpstr>Courier New</vt:lpstr>
      <vt:lpstr>迷你简中黑</vt:lpstr>
      <vt:lpstr>黑体</vt:lpstr>
      <vt:lpstr>迷你简竹节</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知识再巩固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布置作业</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微雨燕双飞</cp:lastModifiedBy>
  <cp:revision>550</cp:revision>
  <cp:lastPrinted>2020-02-16T04:12:00Z</cp:lastPrinted>
  <dcterms:created xsi:type="dcterms:W3CDTF">2015-05-05T08:02:00Z</dcterms:created>
  <dcterms:modified xsi:type="dcterms:W3CDTF">2020-04-09T09:28:45Z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