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305" r:id="rId3"/>
    <p:sldId id="306" r:id="rId4"/>
    <p:sldId id="257" r:id="rId5"/>
    <p:sldId id="308" r:id="rId6"/>
    <p:sldId id="307" r:id="rId7"/>
    <p:sldId id="311" r:id="rId8"/>
    <p:sldId id="322" r:id="rId9"/>
    <p:sldId id="260" r:id="rId10"/>
    <p:sldId id="309" r:id="rId11"/>
    <p:sldId id="312" r:id="rId12"/>
    <p:sldId id="274" r:id="rId13"/>
    <p:sldId id="313" r:id="rId14"/>
    <p:sldId id="310" r:id="rId15"/>
    <p:sldId id="314" r:id="rId16"/>
    <p:sldId id="316" r:id="rId17"/>
    <p:sldId id="315" r:id="rId18"/>
    <p:sldId id="317" r:id="rId19"/>
    <p:sldId id="318" r:id="rId20"/>
    <p:sldId id="323" r:id="rId21"/>
    <p:sldId id="319" r:id="rId22"/>
    <p:sldId id="320" r:id="rId23"/>
    <p:sldId id="321" r:id="rId24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方正启体繁体" panose="02010600030101010101" charset="-122"/>
      <p:regular r:id="rId29"/>
    </p:embeddedFont>
    <p:embeddedFont>
      <p:font typeface="方正启体简体" panose="03000509000000000000" pitchFamily="65" charset="-122"/>
      <p:regular r:id="rId30"/>
    </p:embeddedFont>
    <p:embeddedFont>
      <p:font typeface="华文楷体" panose="02010600040101010101" pitchFamily="2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87" d="100"/>
          <a:sy n="87" d="100"/>
        </p:scale>
        <p:origin x="930" y="7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9167" y="2497460"/>
            <a:ext cx="1491208" cy="2986543"/>
          </a:xfrm>
        </p:spPr>
        <p:txBody>
          <a:bodyPr vert="eaVert">
            <a:normAutofit/>
          </a:bodyPr>
          <a:lstStyle>
            <a:lvl1pPr algn="l">
              <a:defRPr sz="3200">
                <a:latin typeface="方正启体繁体" pitchFamily="65" charset="-122"/>
                <a:ea typeface="方正启体繁体" pitchFamily="65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1508598"/>
            <a:ext cx="360040" cy="3816424"/>
          </a:xfrm>
        </p:spPr>
        <p:txBody>
          <a:bodyPr vert="eaVer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tint val="75000"/>
                  </a:schemeClr>
                </a:solidFill>
                <a:latin typeface="方正启体繁体" pitchFamily="65" charset="-122"/>
                <a:ea typeface="方正启体繁体" pitchFamily="65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3996" y="517240"/>
            <a:ext cx="1381549" cy="19802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27353"/>
            <a:ext cx="8219256" cy="952500"/>
          </a:xfrm>
        </p:spPr>
        <p:txBody>
          <a:bodyPr>
            <a:normAutofit/>
          </a:bodyPr>
          <a:lstStyle>
            <a:lvl1pPr algn="l">
              <a:defRPr sz="2800">
                <a:latin typeface="方正启体繁体" pitchFamily="65" charset="-122"/>
                <a:ea typeface="方正启体繁体" pitchFamily="65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9692" y="1483541"/>
            <a:ext cx="5544616" cy="3771636"/>
          </a:xfrm>
        </p:spPr>
        <p:txBody>
          <a:bodyPr vert="eaVert">
            <a:normAutofit/>
          </a:bodyPr>
          <a:lstStyle>
            <a:lvl1pPr marL="342900" indent="-342900"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800">
                <a:latin typeface="方正启体繁体" pitchFamily="65" charset="-122"/>
                <a:ea typeface="方正启体繁体" pitchFamily="65" charset="-122"/>
              </a:defRPr>
            </a:lvl1pPr>
            <a:lvl2pPr marL="742950" indent="-285750"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600">
                <a:latin typeface="方正启体繁体" pitchFamily="65" charset="-122"/>
                <a:ea typeface="方正启体繁体" pitchFamily="65" charset="-122"/>
              </a:defRPr>
            </a:lvl2pPr>
            <a:lvl3pPr marL="1143000" indent="-228600"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400">
                <a:latin typeface="方正启体繁体" pitchFamily="65" charset="-122"/>
                <a:ea typeface="方正启体繁体" pitchFamily="65" charset="-122"/>
              </a:defRPr>
            </a:lvl3pPr>
            <a:lvl4pPr marL="1600200" indent="-228600"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200">
                <a:latin typeface="方正启体繁体" pitchFamily="65" charset="-122"/>
                <a:ea typeface="方正启体繁体" pitchFamily="65" charset="-122"/>
              </a:defRPr>
            </a:lvl4pPr>
            <a:lvl5pPr marL="2057400" indent="-228600"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200">
                <a:latin typeface="方正启体繁体" pitchFamily="65" charset="-122"/>
                <a:ea typeface="方正启体繁体" pitchFamily="65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027" name="Picture 3" descr="C:\Documents and Settings\Administrator\桌面\gfs-gc_mg_358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55431" y="0"/>
            <a:ext cx="1388569" cy="146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54132" y="3116295"/>
            <a:ext cx="677108" cy="2282487"/>
            <a:chOff x="6784207" y="1827394"/>
            <a:chExt cx="677108" cy="266429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380312" y="1849388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784207" y="1827394"/>
              <a:ext cx="677108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杜甫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春望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6886277" y="1849140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4914573" y="286216"/>
            <a:ext cx="596106" cy="511256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烽火连三月，家书抵万金。</a:t>
            </a:r>
            <a:endParaRPr lang="zh-CN" altLang="en-US" sz="32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49693" y="2194414"/>
            <a:ext cx="677108" cy="3211183"/>
            <a:chOff x="6835458" y="1849140"/>
            <a:chExt cx="677108" cy="276311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380312" y="1849388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6835458" y="1947956"/>
              <a:ext cx="677108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王昌龄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凉州词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886277" y="1849140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副标题 5"/>
          <p:cNvSpPr txBox="1">
            <a:spLocks/>
          </p:cNvSpPr>
          <p:nvPr/>
        </p:nvSpPr>
        <p:spPr>
          <a:xfrm>
            <a:off x="3110085" y="293030"/>
            <a:ext cx="1019381" cy="5112567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秦时明月汉时关</a:t>
            </a:r>
            <a:r>
              <a:rPr lang="zh-CN" altLang="en-US" sz="32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，万里长征人未还。</a:t>
            </a:r>
            <a:endParaRPr lang="zh-CN" altLang="en-US" sz="32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85964" y="1047016"/>
            <a:ext cx="677108" cy="4258756"/>
            <a:chOff x="6835458" y="1809320"/>
            <a:chExt cx="677108" cy="2664296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7380312" y="1849388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6835458" y="1809320"/>
              <a:ext cx="677108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范仲淹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渔家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傲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秋思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6886277" y="1849140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副标题 5"/>
          <p:cNvSpPr txBox="1">
            <a:spLocks/>
          </p:cNvSpPr>
          <p:nvPr/>
        </p:nvSpPr>
        <p:spPr>
          <a:xfrm>
            <a:off x="1089042" y="299846"/>
            <a:ext cx="1156822" cy="5112567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羌管悠悠霜</a:t>
            </a:r>
            <a:r>
              <a:rPr lang="zh-CN" altLang="en-US" sz="32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满地，人不寐，将军白发征夫泪。</a:t>
            </a:r>
            <a:endParaRPr lang="zh-CN" altLang="en-US" sz="32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rot="10800000">
            <a:off x="6579394" y="3460854"/>
            <a:ext cx="1050776" cy="1415772"/>
            <a:chOff x="7089409" y="523367"/>
            <a:chExt cx="494035" cy="2927923"/>
          </a:xfrm>
        </p:grpSpPr>
        <p:sp>
          <p:nvSpPr>
            <p:cNvPr id="28" name="矩形 27"/>
            <p:cNvSpPr/>
            <p:nvPr/>
          </p:nvSpPr>
          <p:spPr>
            <a:xfrm rot="5400000">
              <a:off x="5871108" y="1830050"/>
              <a:ext cx="2927923" cy="314558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战争</a:t>
              </a:r>
              <a:endParaRPr lang="zh-CN" altLang="en-US" sz="40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823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6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23" y="2713484"/>
            <a:ext cx="7772261" cy="280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7" name="组合 36"/>
          <p:cNvGrpSpPr/>
          <p:nvPr/>
        </p:nvGrpSpPr>
        <p:grpSpPr>
          <a:xfrm rot="16200000">
            <a:off x="1429730" y="-705280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蒹葭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37363" y="1201316"/>
            <a:ext cx="74749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蒹葭苍苍，白露为霜。所谓伊人，在水一方。溯洄从之，道阻且长。溯游从之，宛在水中央。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蒹葭萋萋，白露未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晞</a:t>
            </a:r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。所谓伊人，在水之湄。溯洄从之，道阻且跻。溯游从之，宛在水中坻。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蒹葭采采，白露未已。所谓伊人，在水之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涘</a:t>
            </a:r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。溯洄从之，道阻且右。溯游从之，宛在水中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沚</a:t>
            </a:r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endParaRPr lang="en-US" altLang="zh-CN" sz="28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71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采葛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37363" y="1201316"/>
            <a:ext cx="57468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彼采葛兮，一日不见，如三月兮！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彼采萧兮，一日不见，如三秋兮！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彼采艾兮！一日不见，如三岁兮！</a:t>
            </a:r>
            <a:endParaRPr lang="en-US" altLang="zh-CN" sz="28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16200000">
            <a:off x="1311157" y="1747993"/>
            <a:ext cx="733316" cy="2952330"/>
            <a:chOff x="7080328" y="884663"/>
            <a:chExt cx="503116" cy="2664296"/>
          </a:xfrm>
        </p:grpSpPr>
        <p:sp>
          <p:nvSpPr>
            <p:cNvPr id="9" name="矩形 8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夜空中最亮的星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3707904" y="3736521"/>
            <a:ext cx="32763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夜空中最亮的星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是否知道</a:t>
            </a:r>
          </a:p>
          <a:p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曾</a:t>
            </a:r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与我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同行</a:t>
            </a:r>
            <a:endParaRPr lang="en-US" altLang="zh-CN" sz="28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的身影如今</a:t>
            </a:r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在哪里</a:t>
            </a:r>
            <a:endParaRPr lang="zh-CN" altLang="en-US" sz="28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093" y="3736521"/>
            <a:ext cx="30963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夜空中最亮的星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能否记起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曾与我同行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消失在风里的身影</a:t>
            </a:r>
            <a:endParaRPr lang="en-US" altLang="zh-CN" sz="28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93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6645" y="1428426"/>
            <a:ext cx="1178942" cy="2153329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第二节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923928" y="1428426"/>
            <a:ext cx="10021" cy="2304256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内容占位符 15"/>
          <p:cNvSpPr txBox="1">
            <a:spLocks/>
          </p:cNvSpPr>
          <p:nvPr/>
        </p:nvSpPr>
        <p:spPr>
          <a:xfrm>
            <a:off x="4875262" y="1300800"/>
            <a:ext cx="576064" cy="445238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8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6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4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2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2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方正启体繁体" pitchFamily="65" charset="-122"/>
              <a:buNone/>
            </a:pPr>
            <a:r>
              <a:rPr lang="zh-CN" altLang="en-US" sz="2400" dirty="0" smtClean="0">
                <a:solidFill>
                  <a:srgbClr val="C00000"/>
                </a:solidFill>
              </a:rPr>
              <a:t>贰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5163294" y="1752909"/>
            <a:ext cx="10021" cy="2304256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519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337363" y="1417340"/>
            <a:ext cx="554610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重点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字词：</a:t>
            </a:r>
            <a:endParaRPr lang="en-US" altLang="zh-CN" sz="2400" dirty="0" smtClean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尔：通“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薾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”，花盛开的样子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华：通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“花”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路：高大的战车，即戎车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君子：将帅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业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业：高大雄壮的样子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骙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骙：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形容马强壮的样子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小人：指士兵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腓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：遮蔽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72000" y="177738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翼翼：形容行列整齐动作熟练的样子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弭：弓末的弯曲处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日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：名词作状语，每天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棘：通“急”</a:t>
            </a:r>
            <a:endParaRPr lang="zh-CN" altLang="en-US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15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323299" y="1495456"/>
            <a:ext cx="3333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“四牡业业”、“四牡</a:t>
            </a:r>
            <a:r>
              <a:rPr lang="zh-CN" altLang="en-US" sz="24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骙骙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”、“四牡翼翼”</a:t>
            </a:r>
            <a:endParaRPr lang="en-US" altLang="zh-CN" sz="2400" dirty="0" smtClean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04" y="2730611"/>
            <a:ext cx="44671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“岂敢定居？一月三捷”</a:t>
            </a:r>
            <a:endParaRPr lang="en-US" altLang="zh-CN" sz="24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“岂不日戒</a:t>
            </a:r>
            <a:r>
              <a:rPr lang="zh-CN" altLang="en-US" sz="24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玁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狁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孔棘”</a:t>
            </a:r>
            <a:endParaRPr lang="en-US" altLang="zh-CN" sz="24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769993" y="1838947"/>
            <a:ext cx="288032" cy="7200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83968" y="1514684"/>
            <a:ext cx="3333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从侧面写军容，体现军容的豪迈气势。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769993" y="3111133"/>
            <a:ext cx="288032" cy="6995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87336" y="2730611"/>
            <a:ext cx="3333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体现出戍卒日日戒备，不敢安歇。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509208" y="4005755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情感：矛盾复杂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algn="ctr"/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自豪爱国、思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家厌战</a:t>
            </a:r>
          </a:p>
        </p:txBody>
      </p:sp>
      <p:sp>
        <p:nvSpPr>
          <p:cNvPr id="15" name="右箭头 14"/>
          <p:cNvSpPr/>
          <p:nvPr/>
        </p:nvSpPr>
        <p:spPr>
          <a:xfrm>
            <a:off x="3769993" y="4449344"/>
            <a:ext cx="288032" cy="6995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387336" y="4103796"/>
            <a:ext cx="3333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情感真实，合乎情理之中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9888" y="2632570"/>
            <a:ext cx="4958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叠字：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1.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增强诗的音乐美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             </a:t>
            </a:r>
            <a:r>
              <a:rPr lang="en-US" altLang="zh-CN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  2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表达出细微曲折的思想感情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             </a:t>
            </a:r>
            <a:r>
              <a:rPr lang="en-US" altLang="zh-CN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  3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描摹出事物的特征和属性</a:t>
            </a:r>
          </a:p>
        </p:txBody>
      </p:sp>
    </p:spTree>
    <p:extLst>
      <p:ext uri="{BB962C8B-B14F-4D97-AF65-F5344CB8AC3E}">
        <p14:creationId xmlns:p14="http://schemas.microsoft.com/office/powerpoint/2010/main" val="205658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4" grpId="0" animBg="1"/>
      <p:bldP spid="10" grpId="0"/>
      <p:bldP spid="12" grpId="0" animBg="1"/>
      <p:bldP spid="13" grpId="0"/>
      <p:bldP spid="5" grpId="0"/>
      <p:bldP spid="15" grpId="0" animBg="1"/>
      <p:bldP spid="16" grpId="0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6645" y="1428426"/>
            <a:ext cx="1178942" cy="2153329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第三节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923928" y="1428426"/>
            <a:ext cx="10021" cy="2304256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内容占位符 15"/>
          <p:cNvSpPr txBox="1">
            <a:spLocks/>
          </p:cNvSpPr>
          <p:nvPr/>
        </p:nvSpPr>
        <p:spPr>
          <a:xfrm>
            <a:off x="4875262" y="1300800"/>
            <a:ext cx="576064" cy="445238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8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6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4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2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2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方正启体繁体" pitchFamily="65" charset="-122"/>
              <a:buNone/>
            </a:pPr>
            <a:r>
              <a:rPr lang="zh-CN" altLang="en-US" sz="2400" dirty="0" smtClean="0">
                <a:solidFill>
                  <a:srgbClr val="C00000"/>
                </a:solidFill>
              </a:rPr>
              <a:t>叁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5163294" y="1752909"/>
            <a:ext cx="10021" cy="2304256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951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337363" y="1384032"/>
            <a:ext cx="5546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重点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字词：</a:t>
            </a:r>
            <a:endParaRPr lang="en-US" altLang="zh-CN" sz="2400" dirty="0" smtClean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往：这里指当年离家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出征</a:t>
            </a:r>
            <a:endParaRPr lang="zh-CN" altLang="en-US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依依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：形容树枝柔弱，随风摇摆的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样子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思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语气助词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雨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：作动词，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下雪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霏霏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：雪花飞舞的样子</a:t>
            </a:r>
          </a:p>
        </p:txBody>
      </p:sp>
    </p:spTree>
    <p:extLst>
      <p:ext uri="{BB962C8B-B14F-4D97-AF65-F5344CB8AC3E}">
        <p14:creationId xmlns:p14="http://schemas.microsoft.com/office/powerpoint/2010/main" val="356528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21" y="3577580"/>
            <a:ext cx="2923718" cy="1774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337363" y="1158427"/>
            <a:ext cx="71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昔我往矣，杨柳依依。今我来思，雨雪霏霏。</a:t>
            </a:r>
            <a:endParaRPr lang="en-US" altLang="zh-CN" sz="2800" dirty="0" smtClean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363" y="1884698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清代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的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王夫之在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其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《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姜斋诗话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》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中评析说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：“‘昔我往矣，杨柳依依；今我来思，雨雪霏霏。’以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乐景写哀，以哀景写乐，一倍增其哀乐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。”</a:t>
            </a:r>
            <a:endParaRPr lang="zh-CN" altLang="en-US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4784" y="3194373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讨论：就这一观点，说说自己的看法。</a:t>
            </a:r>
            <a:endParaRPr lang="zh-CN" altLang="en-US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987" y="3665246"/>
            <a:ext cx="2880320" cy="1712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817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21" y="3577580"/>
            <a:ext cx="2923718" cy="1774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330169" y="1243590"/>
            <a:ext cx="71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戍卒此刻是否是喜悦的？</a:t>
            </a:r>
            <a:endParaRPr lang="en-US" altLang="zh-CN" sz="28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363" y="1884698"/>
            <a:ext cx="1930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从行动上看</a:t>
            </a:r>
            <a:endParaRPr lang="zh-CN" altLang="en-US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7363" y="2568913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从心理上看</a:t>
            </a:r>
            <a:endParaRPr lang="zh-CN" altLang="en-US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2291205" y="2075983"/>
            <a:ext cx="288032" cy="7200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890730" y="1937029"/>
            <a:ext cx="3333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行道迟迟</a:t>
            </a:r>
            <a:endParaRPr lang="en-US" altLang="zh-CN" sz="2400" dirty="0" smtClean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310707" y="2722957"/>
            <a:ext cx="288032" cy="7200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890730" y="2589835"/>
            <a:ext cx="3333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我心伤悲，莫知我哀</a:t>
            </a:r>
            <a:endParaRPr lang="en-US" altLang="zh-CN" sz="2400" dirty="0" smtClean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左中括号 6"/>
          <p:cNvSpPr/>
          <p:nvPr/>
        </p:nvSpPr>
        <p:spPr>
          <a:xfrm>
            <a:off x="5794645" y="2071167"/>
            <a:ext cx="216024" cy="1428946"/>
          </a:xfrm>
          <a:prstGeom prst="lef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4168" y="1884698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眼前的困境</a:t>
            </a:r>
            <a:endParaRPr lang="zh-CN" altLang="en-US" sz="2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53" y="3598957"/>
            <a:ext cx="2880320" cy="1712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69" y="3537386"/>
            <a:ext cx="2923718" cy="1774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680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8" grpId="0"/>
      <p:bldP spid="11" grpId="0" animBg="1"/>
      <p:bldP spid="12" grpId="0"/>
      <p:bldP spid="13" grpId="0" animBg="1"/>
      <p:bldP spid="14" grpId="0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十五从军征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37363" y="1201316"/>
            <a:ext cx="473869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十五从军征，八十始得归。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道逢乡里人：家中有阿谁？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遥看是君家，松柏冢累累。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兔从狗窦入，雉从梁上飞。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中庭生旅谷，井上生旅葵。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舂谷持作饭，采葵持作羹。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羹饭一时熟，不知贻阿谁！</a:t>
            </a: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出门东向看，泪落沾我衣。</a:t>
            </a:r>
            <a:endParaRPr lang="en-US" altLang="zh-CN" sz="28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971031"/>
            <a:ext cx="340804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968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3279864" y="-1611003"/>
            <a:ext cx="1050776" cy="5523287"/>
            <a:chOff x="7089409" y="884662"/>
            <a:chExt cx="494035" cy="2432876"/>
          </a:xfrm>
        </p:grpSpPr>
        <p:sp>
          <p:nvSpPr>
            <p:cNvPr id="11" name="矩形 10"/>
            <p:cNvSpPr/>
            <p:nvPr/>
          </p:nvSpPr>
          <p:spPr>
            <a:xfrm>
              <a:off x="7124488" y="884662"/>
              <a:ext cx="376233" cy="2251965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40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40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诗经</a:t>
              </a:r>
              <a:r>
                <a:rPr lang="en-US" altLang="zh-CN" sz="40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40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小雅</a:t>
              </a:r>
              <a:r>
                <a:rPr lang="en-US" altLang="zh-CN" sz="40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40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40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40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" y="2316869"/>
            <a:ext cx="5256584" cy="326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2005923161044552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4441676"/>
            <a:ext cx="609600" cy="60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21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06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21" y="3577580"/>
            <a:ext cx="2923718" cy="1774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330169" y="1243590"/>
            <a:ext cx="71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戍卒此刻是否是喜悦的？</a:t>
            </a:r>
            <a:endParaRPr lang="en-US" altLang="zh-CN" sz="28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363" y="1884698"/>
            <a:ext cx="1930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从行动上看</a:t>
            </a:r>
            <a:endParaRPr lang="zh-CN" altLang="en-US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7363" y="2568913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从心理上看</a:t>
            </a:r>
            <a:endParaRPr lang="zh-CN" altLang="en-US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2291205" y="2075983"/>
            <a:ext cx="288032" cy="7200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890730" y="1937029"/>
            <a:ext cx="3333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行道迟迟</a:t>
            </a:r>
            <a:endParaRPr lang="en-US" altLang="zh-CN" sz="2400" dirty="0" smtClean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310707" y="2722957"/>
            <a:ext cx="288032" cy="7200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890730" y="2589835"/>
            <a:ext cx="3333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我心伤悲，莫知我哀</a:t>
            </a:r>
            <a:endParaRPr lang="en-US" altLang="zh-CN" sz="2400" dirty="0" smtClean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左中括号 6"/>
          <p:cNvSpPr/>
          <p:nvPr/>
        </p:nvSpPr>
        <p:spPr>
          <a:xfrm>
            <a:off x="5794645" y="2071167"/>
            <a:ext cx="216024" cy="1428946"/>
          </a:xfrm>
          <a:prstGeom prst="lef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4168" y="1884698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眼前的困境</a:t>
            </a:r>
            <a:endParaRPr lang="zh-CN" altLang="en-US" sz="2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47656" y="257488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生死存亡两不知</a:t>
            </a:r>
            <a:endParaRPr lang="zh-CN" altLang="en-US" sz="2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84168" y="3229177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战争所遗留的心灵创伤</a:t>
            </a:r>
            <a:endParaRPr lang="zh-CN" altLang="en-US" sz="2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53" y="3598957"/>
            <a:ext cx="2880320" cy="1712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69" y="3537386"/>
            <a:ext cx="2923718" cy="1774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564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1880" y="1272348"/>
            <a:ext cx="2088232" cy="2819001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总结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923928" y="1428426"/>
            <a:ext cx="10021" cy="2304256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163294" y="1752909"/>
            <a:ext cx="10021" cy="2304256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35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11" name="矩形 10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539552" y="1993404"/>
            <a:ext cx="5192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再读</a:t>
            </a:r>
            <a:r>
              <a:rPr lang="zh-CN" altLang="en-US" sz="36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全诗，</a:t>
            </a:r>
            <a:r>
              <a:rPr lang="zh-CN" altLang="en-US" sz="3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这</a:t>
            </a:r>
            <a:r>
              <a:rPr lang="zh-CN" altLang="en-US" sz="36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首诗抒发了戍卒怎样的情感</a:t>
            </a:r>
            <a:r>
              <a:rPr lang="zh-CN" altLang="en-US" sz="3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9552" y="3721596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爱国</a:t>
            </a:r>
            <a:r>
              <a:rPr lang="zh-CN" altLang="en-US" sz="32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恋家，忧时伤事</a:t>
            </a:r>
            <a:endParaRPr lang="zh-CN" altLang="en-US" sz="32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08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11" name="矩形 10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539552" y="1703569"/>
            <a:ext cx="69847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《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诗经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》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作为中国诗歌的光辉起点，从多个方面表现了那个时代丰富多彩的现实生活，反映了各个阶层人们的喜怒哀乐。</a:t>
            </a:r>
            <a:endParaRPr lang="en-US" altLang="zh-CN" sz="28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endParaRPr lang="en-US" altLang="zh-CN" sz="28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希望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同学们课外可以去阅读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《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诗经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》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中的其他篇章，如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《</a:t>
            </a:r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邶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风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·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击鼓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》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、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《</a:t>
            </a:r>
            <a:r>
              <a:rPr lang="zh-CN" altLang="en-US" sz="28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豳风</a:t>
            </a:r>
            <a:r>
              <a:rPr lang="en-US" altLang="zh-CN" sz="280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·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东山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》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、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《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秦风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·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无衣</a:t>
            </a:r>
            <a:r>
              <a:rPr lang="en-US" altLang="zh-CN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》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，这样便能读出一个更加完整的故事，更真切的生命感受。</a:t>
            </a:r>
            <a:endParaRPr lang="zh-CN" altLang="en-US" sz="28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332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4045" y="1719803"/>
            <a:ext cx="5192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诵读全诗，根据</a:t>
            </a:r>
            <a:r>
              <a:rPr lang="zh-CN" altLang="en-US" sz="36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句式</a:t>
            </a:r>
            <a:r>
              <a:rPr lang="zh-CN" altLang="en-US" sz="36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和</a:t>
            </a:r>
            <a:r>
              <a:rPr lang="zh-CN" altLang="en-US" sz="36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内容</a:t>
            </a:r>
            <a:r>
              <a:rPr lang="zh-CN" altLang="en-US" sz="36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，尝试着给全诗分节。</a:t>
            </a:r>
            <a:endParaRPr lang="zh-CN" altLang="en-US" sz="36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14" name="矩形 13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464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40336" y="1424655"/>
            <a:ext cx="1178942" cy="1975916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启体繁体" panose="02010600030101010101" charset="-122"/>
                <a:ea typeface="方正启体繁体" panose="02010600030101010101" charset="-122"/>
              </a:rPr>
              <a:t>第一节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启体繁体" panose="02010600030101010101" charset="-122"/>
              <a:ea typeface="方正启体繁体" panose="0201060003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649695" y="1424655"/>
            <a:ext cx="10021" cy="2304256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内容占位符 15"/>
          <p:cNvSpPr txBox="1">
            <a:spLocks/>
          </p:cNvSpPr>
          <p:nvPr/>
        </p:nvSpPr>
        <p:spPr>
          <a:xfrm>
            <a:off x="4875262" y="1300800"/>
            <a:ext cx="576064" cy="445238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8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6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4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2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50000"/>
              <a:buFont typeface="方正启体繁体" pitchFamily="65" charset="-122"/>
              <a:buChar char="◎"/>
              <a:defRPr sz="1200" kern="1200">
                <a:solidFill>
                  <a:schemeClr val="tx1"/>
                </a:solidFill>
                <a:latin typeface="方正启体繁体" pitchFamily="65" charset="-122"/>
                <a:ea typeface="方正启体繁体" pitchFamily="65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方正启体繁体" pitchFamily="65" charset="-122"/>
              <a:buNone/>
            </a:pPr>
            <a:r>
              <a:rPr lang="zh-CN" altLang="en-US" sz="2400" dirty="0" smtClean="0">
                <a:solidFill>
                  <a:srgbClr val="C00000"/>
                </a:solidFill>
              </a:rPr>
              <a:t>壹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163294" y="1746038"/>
            <a:ext cx="10021" cy="2304256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437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394045" y="1201316"/>
            <a:ext cx="554610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重点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字词：</a:t>
            </a:r>
            <a:endParaRPr lang="en-US" altLang="zh-CN" sz="2400" dirty="0" smtClean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莫 ：通“暮”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靡：无，没有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不遑：无暇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启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居：跪；坐。译为安居休息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使：指使，委托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聘：问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王事：征役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盬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：休止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孔疚：非常痛苦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不来：不归</a:t>
            </a:r>
            <a:endParaRPr lang="zh-CN" altLang="en-US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01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04249" y="1070664"/>
            <a:ext cx="1080120" cy="971825"/>
            <a:chOff x="2699792" y="697260"/>
            <a:chExt cx="1368153" cy="1368152"/>
          </a:xfrm>
        </p:grpSpPr>
        <p:sp>
          <p:nvSpPr>
            <p:cNvPr id="5" name="矩形 4"/>
            <p:cNvSpPr/>
            <p:nvPr userDrawn="1"/>
          </p:nvSpPr>
          <p:spPr>
            <a:xfrm>
              <a:off x="2699792" y="697260"/>
              <a:ext cx="1368152" cy="1368152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 userDrawn="1"/>
          </p:nvSpPr>
          <p:spPr>
            <a:xfrm>
              <a:off x="2699793" y="697260"/>
              <a:ext cx="1368152" cy="1368152"/>
            </a:xfrm>
            <a:prstGeom prst="rtTriangl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 userDrawn="1"/>
          </p:nvSpPr>
          <p:spPr>
            <a:xfrm rot="5400000">
              <a:off x="2699792" y="697260"/>
              <a:ext cx="1368152" cy="1368152"/>
            </a:xfrm>
            <a:prstGeom prst="rtTriangl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699792" y="1381336"/>
              <a:ext cx="1368152" cy="684076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 rot="16200000">
              <a:off x="3041830" y="1039298"/>
              <a:ext cx="1368152" cy="684076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590809" y="1234679"/>
            <a:ext cx="1506996" cy="6617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700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+mj-cs"/>
              </a:rPr>
              <a:t>起</a:t>
            </a:r>
            <a:endParaRPr lang="zh-CN" altLang="en-US" sz="3700" dirty="0">
              <a:latin typeface="方正启体简体" panose="03000509000000000000" pitchFamily="65" charset="-122"/>
              <a:ea typeface="方正启体简体" panose="03000509000000000000" pitchFamily="65" charset="-122"/>
              <a:cs typeface="+mj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04249" y="2211872"/>
            <a:ext cx="1080118" cy="861232"/>
            <a:chOff x="2699792" y="697260"/>
            <a:chExt cx="1368153" cy="1368152"/>
          </a:xfrm>
        </p:grpSpPr>
        <p:sp>
          <p:nvSpPr>
            <p:cNvPr id="23" name="矩形 22"/>
            <p:cNvSpPr/>
            <p:nvPr userDrawn="1"/>
          </p:nvSpPr>
          <p:spPr>
            <a:xfrm>
              <a:off x="2699792" y="697260"/>
              <a:ext cx="1368152" cy="1368152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/>
            <p:cNvSpPr/>
            <p:nvPr userDrawn="1"/>
          </p:nvSpPr>
          <p:spPr>
            <a:xfrm>
              <a:off x="2699793" y="697260"/>
              <a:ext cx="1368152" cy="1368152"/>
            </a:xfrm>
            <a:prstGeom prst="rtTriangl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/>
            <p:cNvSpPr/>
            <p:nvPr userDrawn="1"/>
          </p:nvSpPr>
          <p:spPr>
            <a:xfrm rot="5400000">
              <a:off x="2699792" y="697260"/>
              <a:ext cx="1368152" cy="1368152"/>
            </a:xfrm>
            <a:prstGeom prst="rtTriangl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 userDrawn="1"/>
          </p:nvSpPr>
          <p:spPr>
            <a:xfrm>
              <a:off x="2699792" y="1381336"/>
              <a:ext cx="1368152" cy="684076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 userDrawn="1"/>
          </p:nvSpPr>
          <p:spPr>
            <a:xfrm rot="16200000">
              <a:off x="3041830" y="1039298"/>
              <a:ext cx="1368152" cy="684076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7092279" y="2398687"/>
            <a:ext cx="504056" cy="5232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500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+mj-cs"/>
              </a:rPr>
              <a:t>兴</a:t>
            </a:r>
            <a:endParaRPr lang="zh-CN" altLang="en-US" sz="3500" dirty="0">
              <a:latin typeface="方正启体简体" panose="03000509000000000000" pitchFamily="65" charset="-122"/>
              <a:ea typeface="方正启体简体" panose="03000509000000000000" pitchFamily="65" charset="-122"/>
              <a:cs typeface="+mj-cs"/>
            </a:endParaRPr>
          </a:p>
        </p:txBody>
      </p:sp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387441" y="1235953"/>
            <a:ext cx="554610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起兴，又叫“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兴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”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“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兴者，先言他物以引起所咏之辞也”（ 朱熹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《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诗集传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》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）</a:t>
            </a:r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就是说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，先说其他事物，再说要说的事物。它一般用在诗章或各节的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开头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，是一种利用语言因素建立在语句基础上的“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借物言情，以此引彼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”的艺术表现手法，它有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起情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营造作品气氛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协调韵律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确定韵脚和音步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拈连上下文关系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等的作用。运用起兴手法还可使语言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咏唱自由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，行文显得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轻快、活泼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6350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6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37363" y="1355631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思考：找出表现薇菜不同状态的词以及戍卒心理变化的诗句。</a:t>
            </a:r>
            <a:endParaRPr lang="en-US" altLang="zh-CN" sz="28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8579" y="303965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薇菜：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作</a:t>
            </a:r>
            <a:r>
              <a:rPr lang="en-US" altLang="zh-CN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——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柔</a:t>
            </a:r>
            <a:r>
              <a:rPr lang="en-US" altLang="zh-CN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——</a:t>
            </a:r>
            <a:r>
              <a:rPr lang="zh-CN" altLang="en-US" sz="28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刚</a:t>
            </a:r>
            <a:endParaRPr lang="en-US" altLang="zh-CN" sz="28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370" y="3889987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戍卒心理：</a:t>
            </a:r>
            <a:endParaRPr lang="en-US" altLang="zh-CN" sz="24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心亦忧止</a:t>
            </a:r>
            <a:r>
              <a:rPr lang="en-US" altLang="zh-CN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——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忧心烈烈</a:t>
            </a:r>
            <a:r>
              <a:rPr lang="en-US" altLang="zh-CN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——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忧心孔疚</a:t>
            </a:r>
            <a:endParaRPr lang="en-US" altLang="zh-CN" sz="24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0192" y="758010"/>
            <a:ext cx="615553" cy="40324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时间的流逝，情感的加深</a:t>
            </a:r>
          </a:p>
        </p:txBody>
      </p:sp>
    </p:spTree>
    <p:extLst>
      <p:ext uri="{BB962C8B-B14F-4D97-AF65-F5344CB8AC3E}">
        <p14:creationId xmlns:p14="http://schemas.microsoft.com/office/powerpoint/2010/main" val="343005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16200000">
            <a:off x="1361029" y="-772287"/>
            <a:ext cx="733316" cy="2952330"/>
            <a:chOff x="7080328" y="884663"/>
            <a:chExt cx="503116" cy="2664296"/>
          </a:xfrm>
        </p:grpSpPr>
        <p:sp>
          <p:nvSpPr>
            <p:cNvPr id="38" name="矩形 37"/>
            <p:cNvSpPr/>
            <p:nvPr/>
          </p:nvSpPr>
          <p:spPr>
            <a:xfrm>
              <a:off x="7080328" y="884663"/>
              <a:ext cx="464553" cy="2664296"/>
            </a:xfrm>
            <a:prstGeom prst="rect">
              <a:avLst/>
            </a:prstGeom>
          </p:spPr>
          <p:txBody>
            <a:bodyPr vert="eaVert" wrap="square" anchor="ctr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《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  <a:r>
                <a:rPr lang="zh-CN" altLang="en-US" sz="3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雅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·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采薇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》</a:t>
              </a:r>
              <a:endParaRPr lang="zh-CN" altLang="en-US" sz="32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7089409" y="1013282"/>
              <a:ext cx="10021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583444" y="962130"/>
              <a:ext cx="0" cy="2304256"/>
            </a:xfrm>
            <a:prstGeom prst="line">
              <a:avLst/>
            </a:prstGeom>
            <a:ln w="12700" cap="flat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37363" y="1355631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讨论</a:t>
            </a:r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：戍卒为什么会如此想家？其情感产生甚至逐步加深的原因是什么？</a:t>
            </a:r>
          </a:p>
          <a:p>
            <a:endParaRPr lang="en-US" altLang="zh-CN" sz="28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2" y="4558082"/>
            <a:ext cx="417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3.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“不遑启居”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、“不遑启处”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8104" y="1355631"/>
            <a:ext cx="28083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思考</a:t>
            </a:r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：</a:t>
            </a:r>
            <a:endParaRPr lang="en-US" altLang="zh-CN" sz="2800" dirty="0" smtClean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r>
              <a:rPr lang="zh-CN" altLang="en-US" sz="2800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戍</a:t>
            </a:r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卒对于战争是怎样的情感？</a:t>
            </a:r>
          </a:p>
        </p:txBody>
      </p:sp>
      <p:sp>
        <p:nvSpPr>
          <p:cNvPr id="5" name="矩形 4"/>
          <p:cNvSpPr/>
          <p:nvPr/>
        </p:nvSpPr>
        <p:spPr>
          <a:xfrm>
            <a:off x="251522" y="2973741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1.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“靡室靡家”、“靡使归聘”、“我行不来”</a:t>
            </a:r>
            <a:endParaRPr lang="en-US" altLang="zh-CN" sz="24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2" y="3894173"/>
            <a:ext cx="223170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2</a:t>
            </a:r>
            <a:r>
              <a:rPr lang="en-US" altLang="zh-CN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 “</a:t>
            </a:r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王事靡</a:t>
            </a:r>
            <a:r>
              <a:rPr lang="zh-CN" altLang="en-US" sz="25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盬</a:t>
            </a:r>
            <a:r>
              <a:rPr lang="zh-CN" altLang="en-US" sz="20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”</a:t>
            </a:r>
            <a:endParaRPr lang="en-US" altLang="zh-CN" sz="20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624232" y="3204470"/>
            <a:ext cx="297683" cy="8215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84964" y="2992722"/>
            <a:ext cx="2816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有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家难归  音讯难通</a:t>
            </a:r>
            <a:endParaRPr lang="en-US" altLang="zh-CN" sz="24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624232" y="4074381"/>
            <a:ext cx="297683" cy="8215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95514" y="390186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戍</a:t>
            </a:r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役无期</a:t>
            </a:r>
            <a:endParaRPr lang="en-US" altLang="zh-CN" sz="24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4624232" y="4706155"/>
            <a:ext cx="297683" cy="8215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95514" y="456619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无暇修整</a:t>
            </a:r>
            <a:endParaRPr lang="en-US" altLang="zh-CN" sz="2400" dirty="0">
              <a:solidFill>
                <a:srgbClr val="C00000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45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67544" y="625252"/>
            <a:ext cx="0" cy="2731100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611560" y="337220"/>
            <a:ext cx="504056" cy="3744836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zh-CN" altLang="en-US" sz="3600" dirty="0" smtClean="0"/>
              <a:t>重章叠唱</a:t>
            </a:r>
            <a:endParaRPr lang="en-US" altLang="zh-CN" sz="36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1043608" y="193204"/>
            <a:ext cx="10022" cy="2736304"/>
          </a:xfrm>
          <a:prstGeom prst="line">
            <a:avLst/>
          </a:prstGeom>
          <a:ln w="12700" cap="flat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547662" y="553244"/>
            <a:ext cx="576064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形式：是指文学作品中，在不同段落的同一位置，相同或相近的语句重复出现的一种表现手法。章与章之间往往句型重复，字面也大体相同，只在关键处更换个别字</a:t>
            </a:r>
            <a:r>
              <a:rPr lang="zh-CN" altLang="en-US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7661" y="3323244"/>
            <a:ext cx="576064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艺术效果：回环往复，一唱三叹。表达的感情不断递进深</a:t>
            </a:r>
            <a:r>
              <a:rPr lang="zh-CN" altLang="en-US" sz="3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刻</a:t>
            </a:r>
            <a:r>
              <a:rPr lang="zh-CN" altLang="en-US" sz="2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，突出主题；音节和谐，具有音乐美，有利于情感的抒发。</a:t>
            </a:r>
          </a:p>
        </p:txBody>
      </p:sp>
    </p:spTree>
    <p:extLst>
      <p:ext uri="{BB962C8B-B14F-4D97-AF65-F5344CB8AC3E}">
        <p14:creationId xmlns:p14="http://schemas.microsoft.com/office/powerpoint/2010/main" val="112677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</TotalTime>
  <Words>1281</Words>
  <Application>Microsoft Office PowerPoint</Application>
  <PresentationFormat>全屏显示(16:10)</PresentationFormat>
  <Paragraphs>140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Calibri</vt:lpstr>
      <vt:lpstr>宋体</vt:lpstr>
      <vt:lpstr>方正启体繁体</vt:lpstr>
      <vt:lpstr>方正启体简体</vt:lpstr>
      <vt:lpstr>华文楷体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unique</dc:creator>
  <cp:lastModifiedBy>h</cp:lastModifiedBy>
  <cp:revision>136</cp:revision>
  <dcterms:modified xsi:type="dcterms:W3CDTF">2017-03-16T02:54:00Z</dcterms:modified>
</cp:coreProperties>
</file>