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99" r:id="rId2"/>
    <p:sldId id="499" r:id="rId3"/>
    <p:sldId id="445" r:id="rId4"/>
    <p:sldId id="560" r:id="rId5"/>
    <p:sldId id="561" r:id="rId6"/>
    <p:sldId id="562" r:id="rId7"/>
    <p:sldId id="572" r:id="rId8"/>
    <p:sldId id="573" r:id="rId9"/>
    <p:sldId id="574" r:id="rId10"/>
    <p:sldId id="270" r:id="rId11"/>
    <p:sldId id="519" r:id="rId12"/>
    <p:sldId id="547" r:id="rId13"/>
    <p:sldId id="565" r:id="rId14"/>
    <p:sldId id="566" r:id="rId15"/>
    <p:sldId id="567" r:id="rId16"/>
    <p:sldId id="575" r:id="rId17"/>
    <p:sldId id="576" r:id="rId18"/>
    <p:sldId id="548" r:id="rId19"/>
    <p:sldId id="569" r:id="rId20"/>
    <p:sldId id="570" r:id="rId21"/>
    <p:sldId id="571" r:id="rId22"/>
    <p:sldId id="300" r:id="rId23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CCFF"/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22" autoAdjust="0"/>
    <p:restoredTop sz="94660"/>
  </p:normalViewPr>
  <p:slideViewPr>
    <p:cSldViewPr>
      <p:cViewPr>
        <p:scale>
          <a:sx n="75" d="100"/>
          <a:sy n="75" d="100"/>
        </p:scale>
        <p:origin x="-2136" y="-9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4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326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501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010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318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340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694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642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65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508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039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592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972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236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229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22598" y="3072393"/>
            <a:ext cx="1036915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微专题</a:t>
            </a:r>
            <a:r>
              <a:rPr lang="zh-CN" altLang="en-US" sz="2800" b="1" dirty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二</a:t>
            </a:r>
            <a:r>
              <a:rPr lang="zh-CN" altLang="en-US" sz="42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42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熟读小说阅读</a:t>
            </a:r>
            <a:r>
              <a:rPr lang="zh-CN" altLang="en-US" sz="42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核心知识</a:t>
            </a:r>
            <a:endParaRPr lang="en-US" altLang="zh-CN" sz="42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91629" y="2636912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Ⅱ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阅读核心知识再强化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2" descr="G:\sy_786841896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98" t="4078" b="10995"/>
          <a:stretch/>
        </p:blipFill>
        <p:spPr bwMode="auto">
          <a:xfrm>
            <a:off x="8926280" y="0"/>
            <a:ext cx="3264133" cy="2270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319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-27384"/>
            <a:ext cx="12190412" cy="58288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90027" y="47570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zh-CN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练一练</a:t>
            </a:r>
            <a:endParaRPr lang="zh-CN" altLang="zh-CN" sz="24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2811" y="902325"/>
            <a:ext cx="1140102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阅读下面的文字，完成文后题目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麦地</a:t>
            </a:r>
            <a:endParaRPr lang="zh-CN" altLang="zh-CN" sz="2800" b="1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袁有江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老人披一件脏兮兮、蓝白相间的校服，站在雨棚下盯着他。老人脚边放着一个瘪下去的尿素袋子。稍远处有个小化粪池。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临近家门时，他发现走错了路，在离前面村庄百米左右的地方。窄窄的水泥路，突然齐崭崭地断了。没腿肚子的麦苗，隔断了归途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他沿着麦地间的小径，深一脚浅一脚地朝老人走去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1625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404664"/>
            <a:ext cx="1115499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大叔你好，在忙着给麦子撒肥料吧？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乖乖，我看你那车怕是过不来了。这边路没修通。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这块小麦是你家的吧？长得真好。大叔是好把式啊。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听口音，你就是我们这的人吧？刚从外地回来？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后天清明了。很久没回来，我不知道这路不通。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你是哪庄上的？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袁家湾的。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哦，那就在我们庄后头。老人掖了掖披在身上的衣服问，清明回来上坟？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820846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116632"/>
            <a:ext cx="11515037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是啊。大叔，我记得以前这庄上有条跑客车的石子路，还在吗？他朝庄上望去。一条灰白的路梢，隐没在不远处一栋平房的后面。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在倒是在，就是被拉沙车轧坏了，烂得不像样。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应该也还能过车吧？他目测着路的宽度。大叔，我急着要赶回家吃饭。想从你家麦地借过行不？轧掉的麦子，我补你钱。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车开不过来吧？麦子深，地又潮，会陷在里面。老人看看麦地，你只有倒回去了。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大叔，我的是越野车，底盘能升高的。要是陷在里面，我自己负责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要是陷在里面，这块地就祸害了。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弄坏的麦子我全赔。好不好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67326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2817" y="257735"/>
            <a:ext cx="11227005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老人看看麦子，又看看他，一脸的为难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你不能倒回去从那边路走吗？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路窄，也怕遇到车。估计倒回去就下午了。就算您老帮个忙，钱我先给你。反正你种麦子也是为了卖钱嘛。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老人目测着车到他跟前的距离，走到麦地边，抓了一把泥土，在手心里碾磨着。你看，土都是湿的。车会陷在里面的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u="wavyHeavy" kern="100" dirty="0">
                <a:uFill>
                  <a:solidFill>
                    <a:srgbClr val="C00000"/>
                  </a:solidFill>
                </a:uFill>
                <a:latin typeface="Times New Roman"/>
                <a:ea typeface="华文细黑"/>
                <a:cs typeface="Times New Roman"/>
              </a:rPr>
              <a:t>稀薄的雾纱渐渐散去，阳光普照下来。娘该在家等急了，本来说好回家赶午饭的。兄弟姐妹们今天都来家里，专等着和他一起吃午饭。他正想着，娘的电话就打来了。娘说一桌人都在等他开饭。他跟娘说，我马上就到</a:t>
            </a:r>
            <a:r>
              <a:rPr lang="zh-CN" altLang="zh-CN" sz="2800" u="wavyHeavy" kern="100" dirty="0" smtClean="0">
                <a:uFill>
                  <a:solidFill>
                    <a:srgbClr val="C00000"/>
                  </a:solidFill>
                </a:u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u="wavyHeavy" kern="100" dirty="0">
              <a:uFill>
                <a:solidFill>
                  <a:srgbClr val="C00000"/>
                </a:solidFill>
              </a:u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99855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566" y="400010"/>
            <a:ext cx="11233248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接完电话，他看着老人说，大叔，损坏你多少麦子我赔多少。他掏出钱包，数了一千元钱往老人手里塞。老人像对着一个烫手的山芋，迟迟不伸手。他将钱硬塞进老人的口袋。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大叔你穿校服啊？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小孙女的。老人尴尬地笑笑，丢了可惜，挡挡寒。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大叔，你的孩子们清明没回来？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呵呵，等我死了，他们就回来给我上坟喽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您小孩都在外干大事，忙着呢。他捏着车钥匙，开始心急火燎起来。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大叔，您就行个好吧。我娘打电话催我了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56008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8582" y="188640"/>
            <a:ext cx="11089232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唉，你去开吧。老人摸摸口袋里的一沓钱，想着孙女一学期的生活费够了。他又看看那些水绿葱嫩的麦苗说，你尽量走直点，不要轧掉多了。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启动车子，升高底盘。眼前的麦地，让他突然有种莫名的兴奋。自打买了这辆越野车，他还从来没越过野地。他打到四驱模式，一档，将轰鸣着的路虎开进了麦地。厚重宽大的轮胎，摧枯拉朽地压倒麦苗，车后现出两条轨道般的辙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他穿越麦地时，老人赤着脚也下了麦地，跟在他车旁边，不停地冲他喊，慢一点，轻一点。那手足无措的样子，好像在呵斥一头闯进麦地的野猪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911525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8582" y="188640"/>
            <a:ext cx="11089232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总算过来了。他停下车，拿出一包烟，想送给老人。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老人出神地看他刚刚轧过的车辙，突然喊住他，你不能走！轧掉太多了。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老人快步走进麦地，蹲在车辙前。他颤抖着青筋暴突的手，从泥土里扶起一根压扁的麦苗。接着又扶起另一根</a:t>
            </a:r>
            <a:r>
              <a:rPr lang="en-US" altLang="zh-CN" sz="2800" u="heavy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那小心翼翼的样子，像是在扶起一个个刚被车撞到的娃娃。</a:t>
            </a:r>
            <a:endParaRPr lang="zh-CN" altLang="zh-CN" sz="1050" u="heavy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大叔，我们不是事先说好的吗？他递过烟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老人没接他的烟，自顾自地咕隆着，不兴这样祸害庄稼的，你赔我麦子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老人干瘪的眼窝里，慢慢蓄满了泪水。他扶着几根压扁的麦苗，半晌不语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507318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6574" y="400010"/>
            <a:ext cx="11377264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要不然，我再多给你点钱。反正你种麦子是要卖钱的。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老人终于哆嗦着站起来说，我伺候了一冬一春的麦子，糟蹋了。真心疼啊。老人抹了一把鼻涕，干笑着说，是我答应的。不怪你。你回家吧。都怪我自己。我真混。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清明节的下午。细雨迷蒙。一位披着雨衣的老人，循着车辙，找到了他家门口。他出门一看，正是前天轧过他麦地的老人。老人是来还他钱的。老人说，那些麦子，我一棵棵扶过。一大半都能在这场雨里活过来。小孙女的生活费儿子寄来了。这钱我不能收你的。老人说完。将一沓包在塑料纸里的钱，小心翼翼地递到他的手心，转身走了出去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463689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0803" y="749603"/>
            <a:ext cx="1140102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简析小说中画波浪线的一段在文中的作用。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0802" y="1469683"/>
            <a:ext cx="10608939" cy="1302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内容上点明了随着时间的流逝，他的内心越来越焦急，从而推动了情节的发展。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2810" y="2852936"/>
            <a:ext cx="1140102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赏析文中画横线的句子。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2810" y="3573016"/>
            <a:ext cx="11401028" cy="1302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通过动作描写，细腻地写出了当时老人由于庄稼被损后的急切和内心的疼痛；同时通过比喻，生动地写出了老人对庄稼的爱。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765972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build="allAtOnce"/>
      <p:bldP spid="10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2810" y="692696"/>
            <a:ext cx="11401027" cy="1302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小说在刻画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这一形象时，突出了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的哪些性格特征？请简要分析。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2810" y="2059808"/>
            <a:ext cx="1140102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有故园之情。清明记得回家上坟，还记得从前的路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习惯按交易规则处理事情。给一千元钱要求老人让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他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的车通过麦地，把庄稼简单地视同商品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漠视庄稼，不理解老人对庄稼的感情。把越野车开进麦地感到兴奋，碾过麦地不顾老人的感受。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103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 uiExpand="1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25474" y="476672"/>
            <a:ext cx="1584176" cy="53706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-25474" y="521296"/>
            <a:ext cx="1584176" cy="492438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</a:p>
        </p:txBody>
      </p:sp>
      <p:sp>
        <p:nvSpPr>
          <p:cNvPr id="7" name="TextBox 6">
            <a:hlinkClick r:id="rId2" action="ppaction://hlinksldjump"/>
          </p:cNvPr>
          <p:cNvSpPr txBox="1"/>
          <p:nvPr/>
        </p:nvSpPr>
        <p:spPr>
          <a:xfrm>
            <a:off x="4733270" y="2060848"/>
            <a:ext cx="2667131" cy="5539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>
              <a:defRPr/>
            </a:pPr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一、读一读</a:t>
            </a: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4733270" y="3253365"/>
            <a:ext cx="2592288" cy="5539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二、练一练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4367014" y="2684616"/>
            <a:ext cx="3174568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367014" y="3861048"/>
            <a:ext cx="3174568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9138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2558" y="79757"/>
            <a:ext cx="11401027" cy="1302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小说中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驱车从麦地通过，老人的心理前后有哪些变化？请结合小说内容简要分析。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2558" y="1375901"/>
            <a:ext cx="1168906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不愿意。担心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他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的车陷在麦地祸害麦苗，表现了老人对麦地的爱惜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犹豫不决。在收取赔偿与护住庄稼两者之间难以抉择，表现了老人对庄稼被损害的不舍情感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同意。为了让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他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早点回家和凑足孙女的生活费答应了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他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的要求，表现了老人经不起别人的反复请求而成全别人的心理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后悔自责。看到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他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的车子轧掉麦苗太多，老人难过，骂自己真混，表现了他对答应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他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的要求的悔恨。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8008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8" grpId="0" uiExpand="1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2558" y="404664"/>
            <a:ext cx="1140102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小说以老人还钱作为结局，有什么好处？请简要分析。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2558" y="1128927"/>
            <a:ext cx="1168906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出乎读者的意料，但又在情理之中。老人的还钱改变了事情的结局，能引发读者对老人迟迟不伸手接钱等细节的回忆，品味情节艺术的巧妙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强化老人的宽厚淳朴的性格。老人在清明节下午就急切地冒雨把钱当面送还给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他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，并做解释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深化了小说的主题。还钱说明了老人让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他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的车开过麦地不是为了钱，深化了小说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在商品化的进程中，生活在农村的农人身上的传统优秀品质更显珍贵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的主题。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0271670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0364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uiExpand="1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2" descr="G:\sy_786841896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98" t="4078" b="10995"/>
          <a:stretch/>
        </p:blipFill>
        <p:spPr bwMode="auto">
          <a:xfrm>
            <a:off x="8926280" y="0"/>
            <a:ext cx="3264133" cy="2270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747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4173"/>
            <a:ext cx="12190414" cy="5513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7"/>
          <p:cNvSpPr txBox="1"/>
          <p:nvPr/>
        </p:nvSpPr>
        <p:spPr>
          <a:xfrm>
            <a:off x="0" y="48915"/>
            <a:ext cx="121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zh-CN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读一读</a:t>
            </a:r>
            <a:endParaRPr lang="zh-CN" altLang="zh-CN" sz="24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3983" y="959450"/>
            <a:ext cx="11637441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小说表达技巧一览表</a:t>
            </a:r>
            <a:endParaRPr lang="zh-CN" altLang="en-US" sz="28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3930255"/>
              </p:ext>
            </p:extLst>
          </p:nvPr>
        </p:nvGraphicFramePr>
        <p:xfrm>
          <a:off x="889873" y="1996752"/>
          <a:ext cx="9885853" cy="3520480"/>
        </p:xfrm>
        <a:graphic>
          <a:graphicData uri="http://schemas.openxmlformats.org/drawingml/2006/table">
            <a:tbl>
              <a:tblPr/>
              <a:tblGrid>
                <a:gridCol w="792088"/>
                <a:gridCol w="2901077"/>
                <a:gridCol w="6192688"/>
              </a:tblGrid>
              <a:tr h="832128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表达技巧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概念分析及作用阐释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4136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人　称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第一人称叙述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叙述亲切自然，给人真实生动之感。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81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第二人称叙述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便于感情交流，增强抒情性和亲切感。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610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第三人称叙述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不受时空限制，叙写展现自由灵活。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333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9167677"/>
              </p:ext>
            </p:extLst>
          </p:nvPr>
        </p:nvGraphicFramePr>
        <p:xfrm>
          <a:off x="334566" y="812576"/>
          <a:ext cx="11449272" cy="4560640"/>
        </p:xfrm>
        <a:graphic>
          <a:graphicData uri="http://schemas.openxmlformats.org/drawingml/2006/table">
            <a:tbl>
              <a:tblPr/>
              <a:tblGrid>
                <a:gridCol w="1152128"/>
                <a:gridCol w="1368152"/>
                <a:gridCol w="8928992"/>
              </a:tblGrid>
              <a:tr h="984136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叙述方式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顺叙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按某一顺序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时间或空间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进行记叙。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81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倒叙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造成悬念，引人入胜。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220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插叙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对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主要情节或中心事件做必要的铺垫照应，补充说明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endParaRPr lang="en-US" altLang="zh-CN" sz="2800" kern="10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使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情节更加完整，结构更加严密，内容更加充实。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6184"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补叙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对上文内容加以补充解释，对下文作某些交代。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967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3375804"/>
              </p:ext>
            </p:extLst>
          </p:nvPr>
        </p:nvGraphicFramePr>
        <p:xfrm>
          <a:off x="406574" y="692696"/>
          <a:ext cx="11233248" cy="5411141"/>
        </p:xfrm>
        <a:graphic>
          <a:graphicData uri="http://schemas.openxmlformats.org/drawingml/2006/table">
            <a:tbl>
              <a:tblPr/>
              <a:tblGrid>
                <a:gridCol w="1728192"/>
                <a:gridCol w="3960440"/>
                <a:gridCol w="5544616"/>
              </a:tblGrid>
              <a:tr h="1501627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人物描写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2328" marR="323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直接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正面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描写、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间接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 (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侧面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描写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2328" marR="323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交代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人物，突显特点，展示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人物性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格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品质。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2328" marR="323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270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肖像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描写、语言描写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、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动作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描写和心理描写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2328" marR="323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306685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环境描写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自然环境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景物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描写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交代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时间、地点，提供故事背景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；</a:t>
                      </a:r>
                      <a:endParaRPr lang="en-US" altLang="zh-CN" sz="2800" kern="10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为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人物出场做铺垫；渲染气氛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endParaRPr lang="en-US" altLang="zh-CN" sz="2800" kern="10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烘托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人物情感；推动情节发展。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012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社会环境描写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1562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9920889"/>
              </p:ext>
            </p:extLst>
          </p:nvPr>
        </p:nvGraphicFramePr>
        <p:xfrm>
          <a:off x="334566" y="692696"/>
          <a:ext cx="11449272" cy="5616624"/>
        </p:xfrm>
        <a:graphic>
          <a:graphicData uri="http://schemas.openxmlformats.org/drawingml/2006/table">
            <a:tbl>
              <a:tblPr/>
              <a:tblGrid>
                <a:gridCol w="1080120"/>
                <a:gridCol w="1152128"/>
                <a:gridCol w="9217024"/>
              </a:tblGrid>
              <a:tr h="3240360">
                <a:tc rowSpan="2">
                  <a:txBody>
                    <a:bodyPr/>
                    <a:lstStyle/>
                    <a:p>
                      <a:pPr marL="72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情节设置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10" marR="404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悬念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10" marR="404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是作者为了激活读者的</a:t>
                      </a:r>
                      <a:r>
                        <a:rPr lang="en-US" sz="2800" kern="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“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紧张与期待的心情</a:t>
                      </a:r>
                      <a:r>
                        <a:rPr lang="en-US" sz="2800" kern="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”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，在艺术处理上采取的一种积极手段。通俗地说，它是指在小说的叙述中先设置一个谜面，藏起谜底，在适当的时候再予以点破，使读者的期待心理得到满足。悬念的主要作用是吸引读者关注，引人入胜。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10" marR="404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6264"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10" marR="404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抑扬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指写作或欲扬先抑或欲抑先扬，然后陡然一转，出乎读者所料，从而使文势曲折多变，使文章产生峰回路转、跌宕起伏的效果，增强作品的可读性。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327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9774578"/>
              </p:ext>
            </p:extLst>
          </p:nvPr>
        </p:nvGraphicFramePr>
        <p:xfrm>
          <a:off x="334566" y="692696"/>
          <a:ext cx="11449272" cy="4392488"/>
        </p:xfrm>
        <a:graphic>
          <a:graphicData uri="http://schemas.openxmlformats.org/drawingml/2006/table">
            <a:tbl>
              <a:tblPr/>
              <a:tblGrid>
                <a:gridCol w="1080120"/>
                <a:gridCol w="1152128"/>
                <a:gridCol w="9217024"/>
              </a:tblGrid>
              <a:tr h="2016224">
                <a:tc rowSpan="2">
                  <a:txBody>
                    <a:bodyPr/>
                    <a:lstStyle/>
                    <a:p>
                      <a:pPr marL="72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情节设置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10" marR="404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照应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指篇章间的伏笔照应，又叫呼应。照应能使情节连贯，脉络清晰，结构紧凑。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6264"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10" marR="404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伏笔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指作者对将要在作品中出现的人物或事件预先作的提示或暗示。伏笔用得好，可使全文前后呼应，结构更严谨，情节发展更合理，前因后果更分明。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2255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2231026"/>
              </p:ext>
            </p:extLst>
          </p:nvPr>
        </p:nvGraphicFramePr>
        <p:xfrm>
          <a:off x="334566" y="908720"/>
          <a:ext cx="11233248" cy="4392488"/>
        </p:xfrm>
        <a:graphic>
          <a:graphicData uri="http://schemas.openxmlformats.org/drawingml/2006/table">
            <a:tbl>
              <a:tblPr/>
              <a:tblGrid>
                <a:gridCol w="1080120"/>
                <a:gridCol w="1152128"/>
                <a:gridCol w="9001000"/>
              </a:tblGrid>
              <a:tr h="2016224">
                <a:tc rowSpan="2">
                  <a:txBody>
                    <a:bodyPr/>
                    <a:lstStyle/>
                    <a:p>
                      <a:pPr marL="72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情节设置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10" marR="404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对比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把两种对立的事物或者同一事物的两个不同方面放在一起相互比较，对比的作用一般是渲染气氛、表现人物或突出主题。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6264"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10" marR="404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衬托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是描绘某一事物来表现另一事物的艺术手法。它分为正衬和反衬两种。衬托可以使文章更生动，人物、事物形象更突出，主题更鲜明。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631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7643974"/>
              </p:ext>
            </p:extLst>
          </p:nvPr>
        </p:nvGraphicFramePr>
        <p:xfrm>
          <a:off x="334566" y="692696"/>
          <a:ext cx="11449272" cy="4968552"/>
        </p:xfrm>
        <a:graphic>
          <a:graphicData uri="http://schemas.openxmlformats.org/drawingml/2006/table">
            <a:tbl>
              <a:tblPr/>
              <a:tblGrid>
                <a:gridCol w="1080120"/>
                <a:gridCol w="1152128"/>
                <a:gridCol w="9217024"/>
              </a:tblGrid>
              <a:tr h="2016224">
                <a:tc rowSpan="2">
                  <a:txBody>
                    <a:bodyPr/>
                    <a:lstStyle/>
                    <a:p>
                      <a:pPr marL="72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情节设置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10" marR="404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铺垫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也称铺叙衬垫，是为了衬托主要人物或事物而铺叙另外的人物和事物以做衬垫。运用铺垫写法可以蓄积气势，突出文章主旨。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2328"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10" marR="404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突转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在小说结尾部分，作者常常采用突转的方法形成情节的某种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“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巧合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”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，某种意料之外的反转，或者是形成人物性格的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“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急剧改变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”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。这种突转常收到意料之外、情理之中的效果，对表现小说主旨起到画龙点睛的作用。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028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1717</TotalTime>
  <Words>1937</Words>
  <Application>Microsoft Office PowerPoint</Application>
  <PresentationFormat>自定义</PresentationFormat>
  <Paragraphs>129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453</cp:revision>
  <dcterms:created xsi:type="dcterms:W3CDTF">2016-03-28T08:27:22Z</dcterms:created>
  <dcterms:modified xsi:type="dcterms:W3CDTF">2016-11-23T02:38:30Z</dcterms:modified>
</cp:coreProperties>
</file>