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60" r:id="rId2"/>
    <p:sldId id="264" r:id="rId3"/>
    <p:sldId id="290" r:id="rId4"/>
    <p:sldId id="291" r:id="rId5"/>
    <p:sldId id="292" r:id="rId6"/>
    <p:sldId id="289" r:id="rId7"/>
    <p:sldId id="263" r:id="rId8"/>
    <p:sldId id="293" r:id="rId9"/>
    <p:sldId id="268" r:id="rId10"/>
    <p:sldId id="295" r:id="rId11"/>
    <p:sldId id="296" r:id="rId12"/>
    <p:sldId id="297" r:id="rId13"/>
    <p:sldId id="299" r:id="rId14"/>
    <p:sldId id="300" r:id="rId15"/>
    <p:sldId id="301" r:id="rId16"/>
    <p:sldId id="303" r:id="rId17"/>
    <p:sldId id="304" r:id="rId18"/>
    <p:sldId id="305" r:id="rId19"/>
    <p:sldId id="306" r:id="rId20"/>
    <p:sldId id="307" r:id="rId21"/>
    <p:sldId id="308" r:id="rId22"/>
    <p:sldId id="310" r:id="rId23"/>
    <p:sldId id="311" r:id="rId24"/>
    <p:sldId id="312" r:id="rId25"/>
    <p:sldId id="313" r:id="rId26"/>
    <p:sldId id="314" r:id="rId27"/>
    <p:sldId id="315" r:id="rId28"/>
    <p:sldId id="317" r:id="rId29"/>
    <p:sldId id="318" r:id="rId30"/>
    <p:sldId id="320" r:id="rId31"/>
    <p:sldId id="321" r:id="rId32"/>
    <p:sldId id="322" r:id="rId33"/>
    <p:sldId id="323" r:id="rId34"/>
    <p:sldId id="324" r:id="rId35"/>
    <p:sldId id="325" r:id="rId36"/>
    <p:sldId id="326" r:id="rId37"/>
    <p:sldId id="327" r:id="rId38"/>
    <p:sldId id="328" r:id="rId39"/>
    <p:sldId id="329" r:id="rId40"/>
    <p:sldId id="330" r:id="rId41"/>
    <p:sldId id="331" r:id="rId42"/>
    <p:sldId id="332" r:id="rId43"/>
    <p:sldId id="333" r:id="rId44"/>
    <p:sldId id="334" r:id="rId45"/>
    <p:sldId id="335" r:id="rId46"/>
    <p:sldId id="336" r:id="rId47"/>
    <p:sldId id="337" r:id="rId48"/>
    <p:sldId id="338" r:id="rId49"/>
    <p:sldId id="339" r:id="rId50"/>
    <p:sldId id="340" r:id="rId51"/>
    <p:sldId id="341" r:id="rId52"/>
    <p:sldId id="342" r:id="rId53"/>
    <p:sldId id="343" r:id="rId54"/>
    <p:sldId id="344"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2B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66" y="2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B9C513-4A26-4A8B-AE6E-96B744E8D617}" type="datetimeFigureOut">
              <a:rPr lang="zh-CN" altLang="en-US" smtClean="0"/>
              <a:t>2020/5/7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4EBA2C-A4C1-4DBC-B254-1E1D77FDAF34}" type="slidenum">
              <a:rPr lang="zh-CN" altLang="en-US" smtClean="0"/>
              <a:t>‹#›</a:t>
            </a:fld>
            <a:endParaRPr lang="zh-CN" altLang="en-US"/>
          </a:p>
        </p:txBody>
      </p:sp>
    </p:spTree>
    <p:extLst>
      <p:ext uri="{BB962C8B-B14F-4D97-AF65-F5344CB8AC3E}">
        <p14:creationId xmlns:p14="http://schemas.microsoft.com/office/powerpoint/2010/main" val="18846033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74EBA2C-A4C1-4DBC-B254-1E1D77FDAF34}" type="slidenum">
              <a:rPr lang="zh-CN" altLang="en-US" smtClean="0"/>
              <a:t>7</a:t>
            </a:fld>
            <a:endParaRPr lang="zh-CN" altLang="en-US"/>
          </a:p>
        </p:txBody>
      </p:sp>
    </p:spTree>
    <p:extLst>
      <p:ext uri="{BB962C8B-B14F-4D97-AF65-F5344CB8AC3E}">
        <p14:creationId xmlns:p14="http://schemas.microsoft.com/office/powerpoint/2010/main" val="3982382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AA55C4-ECF7-49A0-A070-84ACB967854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4C5EBD0-91EE-41D2-AFF8-2B8B0A4DA2C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5DB3C0E-B285-4CC4-BFCE-7D09A680D871}"/>
              </a:ext>
            </a:extLst>
          </p:cNvPr>
          <p:cNvSpPr>
            <a:spLocks noGrp="1"/>
          </p:cNvSpPr>
          <p:nvPr>
            <p:ph type="dt" sz="half" idx="10"/>
          </p:nvPr>
        </p:nvSpPr>
        <p:spPr/>
        <p:txBody>
          <a:bodyPr/>
          <a:lstStyle/>
          <a:p>
            <a:fld id="{503C741C-D793-4223-9925-A2D8466C3B75}" type="datetimeFigureOut">
              <a:rPr lang="zh-CN" altLang="en-US" smtClean="0"/>
              <a:t>2020/5/7</a:t>
            </a:fld>
            <a:endParaRPr lang="zh-CN" altLang="en-US"/>
          </a:p>
        </p:txBody>
      </p:sp>
      <p:sp>
        <p:nvSpPr>
          <p:cNvPr id="5" name="页脚占位符 4">
            <a:extLst>
              <a:ext uri="{FF2B5EF4-FFF2-40B4-BE49-F238E27FC236}">
                <a16:creationId xmlns:a16="http://schemas.microsoft.com/office/drawing/2014/main" id="{F2985F51-1D12-4242-BD9B-A8ECACAFE23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599F653-A274-4032-9D91-9525BC91AFE3}"/>
              </a:ext>
            </a:extLst>
          </p:cNvPr>
          <p:cNvSpPr>
            <a:spLocks noGrp="1"/>
          </p:cNvSpPr>
          <p:nvPr>
            <p:ph type="sldNum" sz="quarter" idx="12"/>
          </p:nvPr>
        </p:nvSpPr>
        <p:spPr/>
        <p:txBody>
          <a:bodyPr/>
          <a:lstStyle/>
          <a:p>
            <a:fld id="{6EEC15DB-252B-4E15-A5E2-2A8BBD600FB6}" type="slidenum">
              <a:rPr lang="zh-CN" altLang="en-US" smtClean="0"/>
              <a:t>‹#›</a:t>
            </a:fld>
            <a:endParaRPr lang="zh-CN" altLang="en-US"/>
          </a:p>
        </p:txBody>
      </p:sp>
    </p:spTree>
    <p:extLst>
      <p:ext uri="{BB962C8B-B14F-4D97-AF65-F5344CB8AC3E}">
        <p14:creationId xmlns:p14="http://schemas.microsoft.com/office/powerpoint/2010/main" val="1122236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F8334C-4A1A-45FA-9EE9-666D24A7D2E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E9C7535-00BF-41C0-A9BA-9DBC147AA27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75EAD29-8962-468D-A7CF-64E6F59B5BE8}"/>
              </a:ext>
            </a:extLst>
          </p:cNvPr>
          <p:cNvSpPr>
            <a:spLocks noGrp="1"/>
          </p:cNvSpPr>
          <p:nvPr>
            <p:ph type="dt" sz="half" idx="10"/>
          </p:nvPr>
        </p:nvSpPr>
        <p:spPr/>
        <p:txBody>
          <a:bodyPr/>
          <a:lstStyle/>
          <a:p>
            <a:fld id="{503C741C-D793-4223-9925-A2D8466C3B75}" type="datetimeFigureOut">
              <a:rPr lang="zh-CN" altLang="en-US" smtClean="0"/>
              <a:t>2020/5/7</a:t>
            </a:fld>
            <a:endParaRPr lang="zh-CN" altLang="en-US"/>
          </a:p>
        </p:txBody>
      </p:sp>
      <p:sp>
        <p:nvSpPr>
          <p:cNvPr id="5" name="页脚占位符 4">
            <a:extLst>
              <a:ext uri="{FF2B5EF4-FFF2-40B4-BE49-F238E27FC236}">
                <a16:creationId xmlns:a16="http://schemas.microsoft.com/office/drawing/2014/main" id="{7D067B74-3229-4FA0-8A28-342B99101F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E67A391-3695-4191-B49E-DF65A5C24C11}"/>
              </a:ext>
            </a:extLst>
          </p:cNvPr>
          <p:cNvSpPr>
            <a:spLocks noGrp="1"/>
          </p:cNvSpPr>
          <p:nvPr>
            <p:ph type="sldNum" sz="quarter" idx="12"/>
          </p:nvPr>
        </p:nvSpPr>
        <p:spPr/>
        <p:txBody>
          <a:bodyPr/>
          <a:lstStyle/>
          <a:p>
            <a:fld id="{6EEC15DB-252B-4E15-A5E2-2A8BBD600FB6}" type="slidenum">
              <a:rPr lang="zh-CN" altLang="en-US" smtClean="0"/>
              <a:t>‹#›</a:t>
            </a:fld>
            <a:endParaRPr lang="zh-CN" altLang="en-US"/>
          </a:p>
        </p:txBody>
      </p:sp>
    </p:spTree>
    <p:extLst>
      <p:ext uri="{BB962C8B-B14F-4D97-AF65-F5344CB8AC3E}">
        <p14:creationId xmlns:p14="http://schemas.microsoft.com/office/powerpoint/2010/main" val="2200099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95C9A9D-4A5D-4616-A783-593A7C6ABB2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FB6C29B-B727-40CF-B75B-729F7C2D565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6230E47-2289-4400-8948-551D8265B8D8}"/>
              </a:ext>
            </a:extLst>
          </p:cNvPr>
          <p:cNvSpPr>
            <a:spLocks noGrp="1"/>
          </p:cNvSpPr>
          <p:nvPr>
            <p:ph type="dt" sz="half" idx="10"/>
          </p:nvPr>
        </p:nvSpPr>
        <p:spPr/>
        <p:txBody>
          <a:bodyPr/>
          <a:lstStyle/>
          <a:p>
            <a:fld id="{503C741C-D793-4223-9925-A2D8466C3B75}" type="datetimeFigureOut">
              <a:rPr lang="zh-CN" altLang="en-US" smtClean="0"/>
              <a:t>2020/5/7</a:t>
            </a:fld>
            <a:endParaRPr lang="zh-CN" altLang="en-US"/>
          </a:p>
        </p:txBody>
      </p:sp>
      <p:sp>
        <p:nvSpPr>
          <p:cNvPr id="5" name="页脚占位符 4">
            <a:extLst>
              <a:ext uri="{FF2B5EF4-FFF2-40B4-BE49-F238E27FC236}">
                <a16:creationId xmlns:a16="http://schemas.microsoft.com/office/drawing/2014/main" id="{6ABC9951-1973-4FFE-B745-C3087B447B0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482780D-9338-4F43-8210-F03FE7333EE9}"/>
              </a:ext>
            </a:extLst>
          </p:cNvPr>
          <p:cNvSpPr>
            <a:spLocks noGrp="1"/>
          </p:cNvSpPr>
          <p:nvPr>
            <p:ph type="sldNum" sz="quarter" idx="12"/>
          </p:nvPr>
        </p:nvSpPr>
        <p:spPr/>
        <p:txBody>
          <a:bodyPr/>
          <a:lstStyle/>
          <a:p>
            <a:fld id="{6EEC15DB-252B-4E15-A5E2-2A8BBD600FB6}" type="slidenum">
              <a:rPr lang="zh-CN" altLang="en-US" smtClean="0"/>
              <a:t>‹#›</a:t>
            </a:fld>
            <a:endParaRPr lang="zh-CN" altLang="en-US"/>
          </a:p>
        </p:txBody>
      </p:sp>
    </p:spTree>
    <p:extLst>
      <p:ext uri="{BB962C8B-B14F-4D97-AF65-F5344CB8AC3E}">
        <p14:creationId xmlns:p14="http://schemas.microsoft.com/office/powerpoint/2010/main" val="240472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5161DB-01DB-440A-AFC2-63042E033A4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F437E86-7BCC-4038-8A44-239D4D33A370}"/>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BE83F6E-A722-440D-B644-0486500EB5FA}"/>
              </a:ext>
            </a:extLst>
          </p:cNvPr>
          <p:cNvSpPr>
            <a:spLocks noGrp="1"/>
          </p:cNvSpPr>
          <p:nvPr>
            <p:ph type="dt" sz="half" idx="10"/>
          </p:nvPr>
        </p:nvSpPr>
        <p:spPr/>
        <p:txBody>
          <a:bodyPr/>
          <a:lstStyle/>
          <a:p>
            <a:fld id="{503C741C-D793-4223-9925-A2D8466C3B75}" type="datetimeFigureOut">
              <a:rPr lang="zh-CN" altLang="en-US" smtClean="0"/>
              <a:t>2020/5/7</a:t>
            </a:fld>
            <a:endParaRPr lang="zh-CN" altLang="en-US"/>
          </a:p>
        </p:txBody>
      </p:sp>
      <p:sp>
        <p:nvSpPr>
          <p:cNvPr id="5" name="页脚占位符 4">
            <a:extLst>
              <a:ext uri="{FF2B5EF4-FFF2-40B4-BE49-F238E27FC236}">
                <a16:creationId xmlns:a16="http://schemas.microsoft.com/office/drawing/2014/main" id="{EAF59118-8DDC-4F74-AC6A-7DBA2501AE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65B105C-1209-40A2-B860-164E616FA596}"/>
              </a:ext>
            </a:extLst>
          </p:cNvPr>
          <p:cNvSpPr>
            <a:spLocks noGrp="1"/>
          </p:cNvSpPr>
          <p:nvPr>
            <p:ph type="sldNum" sz="quarter" idx="12"/>
          </p:nvPr>
        </p:nvSpPr>
        <p:spPr/>
        <p:txBody>
          <a:bodyPr/>
          <a:lstStyle/>
          <a:p>
            <a:fld id="{6EEC15DB-252B-4E15-A5E2-2A8BBD600FB6}" type="slidenum">
              <a:rPr lang="zh-CN" altLang="en-US" smtClean="0"/>
              <a:t>‹#›</a:t>
            </a:fld>
            <a:endParaRPr lang="zh-CN" altLang="en-US"/>
          </a:p>
        </p:txBody>
      </p:sp>
    </p:spTree>
    <p:extLst>
      <p:ext uri="{BB962C8B-B14F-4D97-AF65-F5344CB8AC3E}">
        <p14:creationId xmlns:p14="http://schemas.microsoft.com/office/powerpoint/2010/main" val="3155026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D862DF-0D42-49DF-A399-704891850CA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766468E-62E5-4F13-AF33-D36A4DF6C9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83136D52-E8D0-4BB4-97FC-D7AB044D07D0}"/>
              </a:ext>
            </a:extLst>
          </p:cNvPr>
          <p:cNvSpPr>
            <a:spLocks noGrp="1"/>
          </p:cNvSpPr>
          <p:nvPr>
            <p:ph type="dt" sz="half" idx="10"/>
          </p:nvPr>
        </p:nvSpPr>
        <p:spPr/>
        <p:txBody>
          <a:bodyPr/>
          <a:lstStyle/>
          <a:p>
            <a:fld id="{503C741C-D793-4223-9925-A2D8466C3B75}" type="datetimeFigureOut">
              <a:rPr lang="zh-CN" altLang="en-US" smtClean="0"/>
              <a:t>2020/5/7</a:t>
            </a:fld>
            <a:endParaRPr lang="zh-CN" altLang="en-US"/>
          </a:p>
        </p:txBody>
      </p:sp>
      <p:sp>
        <p:nvSpPr>
          <p:cNvPr id="5" name="页脚占位符 4">
            <a:extLst>
              <a:ext uri="{FF2B5EF4-FFF2-40B4-BE49-F238E27FC236}">
                <a16:creationId xmlns:a16="http://schemas.microsoft.com/office/drawing/2014/main" id="{8C7F40E8-CC6B-4D1D-B983-2BCC3F03013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2548141-1A3B-4A00-8BFE-4E0E800593E3}"/>
              </a:ext>
            </a:extLst>
          </p:cNvPr>
          <p:cNvSpPr>
            <a:spLocks noGrp="1"/>
          </p:cNvSpPr>
          <p:nvPr>
            <p:ph type="sldNum" sz="quarter" idx="12"/>
          </p:nvPr>
        </p:nvSpPr>
        <p:spPr/>
        <p:txBody>
          <a:bodyPr/>
          <a:lstStyle/>
          <a:p>
            <a:fld id="{6EEC15DB-252B-4E15-A5E2-2A8BBD600FB6}" type="slidenum">
              <a:rPr lang="zh-CN" altLang="en-US" smtClean="0"/>
              <a:t>‹#›</a:t>
            </a:fld>
            <a:endParaRPr lang="zh-CN" altLang="en-US"/>
          </a:p>
        </p:txBody>
      </p:sp>
    </p:spTree>
    <p:extLst>
      <p:ext uri="{BB962C8B-B14F-4D97-AF65-F5344CB8AC3E}">
        <p14:creationId xmlns:p14="http://schemas.microsoft.com/office/powerpoint/2010/main" val="822278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853434-22F2-4BB0-9168-D8A75C1C6F2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8722DD0-60BB-4F92-98B5-482D23AEE980}"/>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14EAAAF5-FF1F-4D77-A0B8-8CEC46853A74}"/>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1726B225-1797-4162-918B-5CFF79366B8A}"/>
              </a:ext>
            </a:extLst>
          </p:cNvPr>
          <p:cNvSpPr>
            <a:spLocks noGrp="1"/>
          </p:cNvSpPr>
          <p:nvPr>
            <p:ph type="dt" sz="half" idx="10"/>
          </p:nvPr>
        </p:nvSpPr>
        <p:spPr/>
        <p:txBody>
          <a:bodyPr/>
          <a:lstStyle/>
          <a:p>
            <a:fld id="{503C741C-D793-4223-9925-A2D8466C3B75}" type="datetimeFigureOut">
              <a:rPr lang="zh-CN" altLang="en-US" smtClean="0"/>
              <a:t>2020/5/7</a:t>
            </a:fld>
            <a:endParaRPr lang="zh-CN" altLang="en-US"/>
          </a:p>
        </p:txBody>
      </p:sp>
      <p:sp>
        <p:nvSpPr>
          <p:cNvPr id="6" name="页脚占位符 5">
            <a:extLst>
              <a:ext uri="{FF2B5EF4-FFF2-40B4-BE49-F238E27FC236}">
                <a16:creationId xmlns:a16="http://schemas.microsoft.com/office/drawing/2014/main" id="{D0182E5C-35AA-4BE3-8B5D-AC3C0E2B4A0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BF69FB-F237-4E0C-883D-0DD245F69898}"/>
              </a:ext>
            </a:extLst>
          </p:cNvPr>
          <p:cNvSpPr>
            <a:spLocks noGrp="1"/>
          </p:cNvSpPr>
          <p:nvPr>
            <p:ph type="sldNum" sz="quarter" idx="12"/>
          </p:nvPr>
        </p:nvSpPr>
        <p:spPr/>
        <p:txBody>
          <a:bodyPr/>
          <a:lstStyle/>
          <a:p>
            <a:fld id="{6EEC15DB-252B-4E15-A5E2-2A8BBD600FB6}" type="slidenum">
              <a:rPr lang="zh-CN" altLang="en-US" smtClean="0"/>
              <a:t>‹#›</a:t>
            </a:fld>
            <a:endParaRPr lang="zh-CN" altLang="en-US"/>
          </a:p>
        </p:txBody>
      </p:sp>
    </p:spTree>
    <p:extLst>
      <p:ext uri="{BB962C8B-B14F-4D97-AF65-F5344CB8AC3E}">
        <p14:creationId xmlns:p14="http://schemas.microsoft.com/office/powerpoint/2010/main" val="2572740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276EF4-DF1C-488F-9031-ECF7C95C2D2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26B4F14-F81E-47C2-BE08-ADBE334A30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E91DE20E-E234-4336-9EE4-5282C4456ED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82FA095F-B532-48EB-B715-723DF4F0BE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E4D5759-35D6-4C27-918F-BD21825E6496}"/>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C3C55E1-C350-4A8B-ACF0-E255F4803A64}"/>
              </a:ext>
            </a:extLst>
          </p:cNvPr>
          <p:cNvSpPr>
            <a:spLocks noGrp="1"/>
          </p:cNvSpPr>
          <p:nvPr>
            <p:ph type="dt" sz="half" idx="10"/>
          </p:nvPr>
        </p:nvSpPr>
        <p:spPr/>
        <p:txBody>
          <a:bodyPr/>
          <a:lstStyle/>
          <a:p>
            <a:fld id="{503C741C-D793-4223-9925-A2D8466C3B75}" type="datetimeFigureOut">
              <a:rPr lang="zh-CN" altLang="en-US" smtClean="0"/>
              <a:t>2020/5/7</a:t>
            </a:fld>
            <a:endParaRPr lang="zh-CN" altLang="en-US"/>
          </a:p>
        </p:txBody>
      </p:sp>
      <p:sp>
        <p:nvSpPr>
          <p:cNvPr id="8" name="页脚占位符 7">
            <a:extLst>
              <a:ext uri="{FF2B5EF4-FFF2-40B4-BE49-F238E27FC236}">
                <a16:creationId xmlns:a16="http://schemas.microsoft.com/office/drawing/2014/main" id="{C1F15FDD-4BEB-431F-96E2-5B53DF513BF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8BEA9A4E-BFEE-4914-B905-34D97AD88B14}"/>
              </a:ext>
            </a:extLst>
          </p:cNvPr>
          <p:cNvSpPr>
            <a:spLocks noGrp="1"/>
          </p:cNvSpPr>
          <p:nvPr>
            <p:ph type="sldNum" sz="quarter" idx="12"/>
          </p:nvPr>
        </p:nvSpPr>
        <p:spPr/>
        <p:txBody>
          <a:bodyPr/>
          <a:lstStyle/>
          <a:p>
            <a:fld id="{6EEC15DB-252B-4E15-A5E2-2A8BBD600FB6}" type="slidenum">
              <a:rPr lang="zh-CN" altLang="en-US" smtClean="0"/>
              <a:t>‹#›</a:t>
            </a:fld>
            <a:endParaRPr lang="zh-CN" altLang="en-US"/>
          </a:p>
        </p:txBody>
      </p:sp>
    </p:spTree>
    <p:extLst>
      <p:ext uri="{BB962C8B-B14F-4D97-AF65-F5344CB8AC3E}">
        <p14:creationId xmlns:p14="http://schemas.microsoft.com/office/powerpoint/2010/main" val="5518011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B39981-0B89-4BA5-B607-3D726EC4190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59A0CF4-97E6-4434-B4CC-B7D296ED5007}"/>
              </a:ext>
            </a:extLst>
          </p:cNvPr>
          <p:cNvSpPr>
            <a:spLocks noGrp="1"/>
          </p:cNvSpPr>
          <p:nvPr>
            <p:ph type="dt" sz="half" idx="10"/>
          </p:nvPr>
        </p:nvSpPr>
        <p:spPr/>
        <p:txBody>
          <a:bodyPr/>
          <a:lstStyle/>
          <a:p>
            <a:fld id="{503C741C-D793-4223-9925-A2D8466C3B75}" type="datetimeFigureOut">
              <a:rPr lang="zh-CN" altLang="en-US" smtClean="0"/>
              <a:t>2020/5/7</a:t>
            </a:fld>
            <a:endParaRPr lang="zh-CN" altLang="en-US"/>
          </a:p>
        </p:txBody>
      </p:sp>
      <p:sp>
        <p:nvSpPr>
          <p:cNvPr id="4" name="页脚占位符 3">
            <a:extLst>
              <a:ext uri="{FF2B5EF4-FFF2-40B4-BE49-F238E27FC236}">
                <a16:creationId xmlns:a16="http://schemas.microsoft.com/office/drawing/2014/main" id="{72E277A1-9033-4BE1-8AFE-06180920428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34993B2-0CCC-4904-A0ED-05F6CA5B5728}"/>
              </a:ext>
            </a:extLst>
          </p:cNvPr>
          <p:cNvSpPr>
            <a:spLocks noGrp="1"/>
          </p:cNvSpPr>
          <p:nvPr>
            <p:ph type="sldNum" sz="quarter" idx="12"/>
          </p:nvPr>
        </p:nvSpPr>
        <p:spPr/>
        <p:txBody>
          <a:bodyPr/>
          <a:lstStyle/>
          <a:p>
            <a:fld id="{6EEC15DB-252B-4E15-A5E2-2A8BBD600FB6}" type="slidenum">
              <a:rPr lang="zh-CN" altLang="en-US" smtClean="0"/>
              <a:t>‹#›</a:t>
            </a:fld>
            <a:endParaRPr lang="zh-CN" altLang="en-US"/>
          </a:p>
        </p:txBody>
      </p:sp>
    </p:spTree>
    <p:extLst>
      <p:ext uri="{BB962C8B-B14F-4D97-AF65-F5344CB8AC3E}">
        <p14:creationId xmlns:p14="http://schemas.microsoft.com/office/powerpoint/2010/main" val="3087761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E9B561D-6961-468D-90F6-D0C34AEBF327}"/>
              </a:ext>
            </a:extLst>
          </p:cNvPr>
          <p:cNvSpPr>
            <a:spLocks noGrp="1"/>
          </p:cNvSpPr>
          <p:nvPr>
            <p:ph type="dt" sz="half" idx="10"/>
          </p:nvPr>
        </p:nvSpPr>
        <p:spPr/>
        <p:txBody>
          <a:bodyPr/>
          <a:lstStyle/>
          <a:p>
            <a:fld id="{503C741C-D793-4223-9925-A2D8466C3B75}" type="datetimeFigureOut">
              <a:rPr lang="zh-CN" altLang="en-US" smtClean="0"/>
              <a:t>2020/5/7</a:t>
            </a:fld>
            <a:endParaRPr lang="zh-CN" altLang="en-US"/>
          </a:p>
        </p:txBody>
      </p:sp>
      <p:sp>
        <p:nvSpPr>
          <p:cNvPr id="3" name="页脚占位符 2">
            <a:extLst>
              <a:ext uri="{FF2B5EF4-FFF2-40B4-BE49-F238E27FC236}">
                <a16:creationId xmlns:a16="http://schemas.microsoft.com/office/drawing/2014/main" id="{69B9D5D5-0CE8-47D4-A409-8A9440772A0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A86E85B-80A2-4559-A87E-536B1006640C}"/>
              </a:ext>
            </a:extLst>
          </p:cNvPr>
          <p:cNvSpPr>
            <a:spLocks noGrp="1"/>
          </p:cNvSpPr>
          <p:nvPr>
            <p:ph type="sldNum" sz="quarter" idx="12"/>
          </p:nvPr>
        </p:nvSpPr>
        <p:spPr/>
        <p:txBody>
          <a:bodyPr/>
          <a:lstStyle/>
          <a:p>
            <a:fld id="{6EEC15DB-252B-4E15-A5E2-2A8BBD600FB6}" type="slidenum">
              <a:rPr lang="zh-CN" altLang="en-US" smtClean="0"/>
              <a:t>‹#›</a:t>
            </a:fld>
            <a:endParaRPr lang="zh-CN" altLang="en-US"/>
          </a:p>
        </p:txBody>
      </p:sp>
    </p:spTree>
    <p:extLst>
      <p:ext uri="{BB962C8B-B14F-4D97-AF65-F5344CB8AC3E}">
        <p14:creationId xmlns:p14="http://schemas.microsoft.com/office/powerpoint/2010/main" val="3859920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98F9DA-405A-48C4-8E30-1EC97F83C69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FEB6C3C-08D7-431D-9BF9-660F24F285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35EC64CD-7B09-4852-946A-B58DF965B3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1F564E9-0919-4329-8515-0D59EBCFA36D}"/>
              </a:ext>
            </a:extLst>
          </p:cNvPr>
          <p:cNvSpPr>
            <a:spLocks noGrp="1"/>
          </p:cNvSpPr>
          <p:nvPr>
            <p:ph type="dt" sz="half" idx="10"/>
          </p:nvPr>
        </p:nvSpPr>
        <p:spPr/>
        <p:txBody>
          <a:bodyPr/>
          <a:lstStyle/>
          <a:p>
            <a:fld id="{503C741C-D793-4223-9925-A2D8466C3B75}" type="datetimeFigureOut">
              <a:rPr lang="zh-CN" altLang="en-US" smtClean="0"/>
              <a:t>2020/5/7</a:t>
            </a:fld>
            <a:endParaRPr lang="zh-CN" altLang="en-US"/>
          </a:p>
        </p:txBody>
      </p:sp>
      <p:sp>
        <p:nvSpPr>
          <p:cNvPr id="6" name="页脚占位符 5">
            <a:extLst>
              <a:ext uri="{FF2B5EF4-FFF2-40B4-BE49-F238E27FC236}">
                <a16:creationId xmlns:a16="http://schemas.microsoft.com/office/drawing/2014/main" id="{2A746C06-54AD-4965-95F3-4B3548EE31B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42666F7-4F7F-4146-960E-CF53602B62AD}"/>
              </a:ext>
            </a:extLst>
          </p:cNvPr>
          <p:cNvSpPr>
            <a:spLocks noGrp="1"/>
          </p:cNvSpPr>
          <p:nvPr>
            <p:ph type="sldNum" sz="quarter" idx="12"/>
          </p:nvPr>
        </p:nvSpPr>
        <p:spPr/>
        <p:txBody>
          <a:bodyPr/>
          <a:lstStyle/>
          <a:p>
            <a:fld id="{6EEC15DB-252B-4E15-A5E2-2A8BBD600FB6}" type="slidenum">
              <a:rPr lang="zh-CN" altLang="en-US" smtClean="0"/>
              <a:t>‹#›</a:t>
            </a:fld>
            <a:endParaRPr lang="zh-CN" altLang="en-US"/>
          </a:p>
        </p:txBody>
      </p:sp>
    </p:spTree>
    <p:extLst>
      <p:ext uri="{BB962C8B-B14F-4D97-AF65-F5344CB8AC3E}">
        <p14:creationId xmlns:p14="http://schemas.microsoft.com/office/powerpoint/2010/main" val="35421134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7697F7-BCAB-43CF-9966-840463AFC82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4C270DA-2060-42C0-8752-B57CC2ABD8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F0B106E-CC40-4431-9532-512EBB8A71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BD7A2CE-EAC6-40EE-B5F7-E993428FDBF0}"/>
              </a:ext>
            </a:extLst>
          </p:cNvPr>
          <p:cNvSpPr>
            <a:spLocks noGrp="1"/>
          </p:cNvSpPr>
          <p:nvPr>
            <p:ph type="dt" sz="half" idx="10"/>
          </p:nvPr>
        </p:nvSpPr>
        <p:spPr/>
        <p:txBody>
          <a:bodyPr/>
          <a:lstStyle/>
          <a:p>
            <a:fld id="{503C741C-D793-4223-9925-A2D8466C3B75}" type="datetimeFigureOut">
              <a:rPr lang="zh-CN" altLang="en-US" smtClean="0"/>
              <a:t>2020/5/7</a:t>
            </a:fld>
            <a:endParaRPr lang="zh-CN" altLang="en-US"/>
          </a:p>
        </p:txBody>
      </p:sp>
      <p:sp>
        <p:nvSpPr>
          <p:cNvPr id="6" name="页脚占位符 5">
            <a:extLst>
              <a:ext uri="{FF2B5EF4-FFF2-40B4-BE49-F238E27FC236}">
                <a16:creationId xmlns:a16="http://schemas.microsoft.com/office/drawing/2014/main" id="{92935660-719C-4201-8ABC-D0958FA5574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EBE5E8F-97FF-44A4-94D2-F310BD4AB8EF}"/>
              </a:ext>
            </a:extLst>
          </p:cNvPr>
          <p:cNvSpPr>
            <a:spLocks noGrp="1"/>
          </p:cNvSpPr>
          <p:nvPr>
            <p:ph type="sldNum" sz="quarter" idx="12"/>
          </p:nvPr>
        </p:nvSpPr>
        <p:spPr/>
        <p:txBody>
          <a:bodyPr/>
          <a:lstStyle/>
          <a:p>
            <a:fld id="{6EEC15DB-252B-4E15-A5E2-2A8BBD600FB6}" type="slidenum">
              <a:rPr lang="zh-CN" altLang="en-US" smtClean="0"/>
              <a:t>‹#›</a:t>
            </a:fld>
            <a:endParaRPr lang="zh-CN" altLang="en-US"/>
          </a:p>
        </p:txBody>
      </p:sp>
    </p:spTree>
    <p:extLst>
      <p:ext uri="{BB962C8B-B14F-4D97-AF65-F5344CB8AC3E}">
        <p14:creationId xmlns:p14="http://schemas.microsoft.com/office/powerpoint/2010/main" val="200938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2D9B594-2EDD-4705-91D2-2E92FCCA37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9D0D198-1827-42D4-B6E9-8462090D66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B5F5664-BD2E-451D-BBB3-3697578118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3C741C-D793-4223-9925-A2D8466C3B75}" type="datetimeFigureOut">
              <a:rPr lang="zh-CN" altLang="en-US" smtClean="0"/>
              <a:t>2020/5/7</a:t>
            </a:fld>
            <a:endParaRPr lang="zh-CN" altLang="en-US"/>
          </a:p>
        </p:txBody>
      </p:sp>
      <p:sp>
        <p:nvSpPr>
          <p:cNvPr id="5" name="页脚占位符 4">
            <a:extLst>
              <a:ext uri="{FF2B5EF4-FFF2-40B4-BE49-F238E27FC236}">
                <a16:creationId xmlns:a16="http://schemas.microsoft.com/office/drawing/2014/main" id="{4EBCB8BE-4413-4AD9-B1EB-74201B4DCF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8090CAC-90E7-4588-982B-7B3053D192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EC15DB-252B-4E15-A5E2-2A8BBD600FB6}" type="slidenum">
              <a:rPr lang="zh-CN" altLang="en-US" smtClean="0"/>
              <a:t>‹#›</a:t>
            </a:fld>
            <a:endParaRPr lang="zh-CN" altLang="en-US"/>
          </a:p>
        </p:txBody>
      </p:sp>
    </p:spTree>
    <p:extLst>
      <p:ext uri="{BB962C8B-B14F-4D97-AF65-F5344CB8AC3E}">
        <p14:creationId xmlns:p14="http://schemas.microsoft.com/office/powerpoint/2010/main" val="25112882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0F1B5C9-DE8F-44D4-8834-25232CA0089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2695" t="13963" r="15432" b="9410"/>
          <a:stretch/>
        </p:blipFill>
        <p:spPr>
          <a:xfrm rot="5400000">
            <a:off x="2325908" y="-3059429"/>
            <a:ext cx="7338603" cy="12650259"/>
          </a:xfrm>
          <a:prstGeom prst="rect">
            <a:avLst/>
          </a:prstGeom>
          <a:effectLst>
            <a:outerShdw blurRad="152400" dist="76200" dir="5400000" algn="t" rotWithShape="0">
              <a:prstClr val="black">
                <a:alpha val="40000"/>
              </a:prstClr>
            </a:outerShdw>
          </a:effectLst>
        </p:spPr>
      </p:pic>
      <p:pic>
        <p:nvPicPr>
          <p:cNvPr id="10" name="图片 9">
            <a:extLst>
              <a:ext uri="{FF2B5EF4-FFF2-40B4-BE49-F238E27FC236}">
                <a16:creationId xmlns:a16="http://schemas.microsoft.com/office/drawing/2014/main" id="{88501DB4-389F-489D-A2E3-F0BB3B295FE0}"/>
              </a:ext>
            </a:extLst>
          </p:cNvPr>
          <p:cNvPicPr>
            <a:picLocks noChangeAspect="1"/>
          </p:cNvPicPr>
          <p:nvPr/>
        </p:nvPicPr>
        <p:blipFill>
          <a:blip r:embed="rId3">
            <a:clrChange>
              <a:clrFrom>
                <a:srgbClr val="ECECEC"/>
              </a:clrFrom>
              <a:clrTo>
                <a:srgbClr val="ECECEC">
                  <a:alpha val="0"/>
                </a:srgbClr>
              </a:clrTo>
            </a:clrChange>
            <a:extLst>
              <a:ext uri="{28A0092B-C50C-407E-A947-70E740481C1C}">
                <a14:useLocalDpi xmlns:a14="http://schemas.microsoft.com/office/drawing/2010/main" val="0"/>
              </a:ext>
            </a:extLst>
          </a:blip>
          <a:stretch>
            <a:fillRect/>
          </a:stretch>
        </p:blipFill>
        <p:spPr>
          <a:xfrm>
            <a:off x="166256" y="700644"/>
            <a:ext cx="11877104" cy="5860238"/>
          </a:xfrm>
          <a:prstGeom prst="rect">
            <a:avLst/>
          </a:prstGeom>
          <a:ln>
            <a:noFill/>
          </a:ln>
          <a:effectLst>
            <a:softEdge rad="112500"/>
          </a:effectLst>
        </p:spPr>
      </p:pic>
      <p:sp>
        <p:nvSpPr>
          <p:cNvPr id="5" name="文本框 4">
            <a:extLst>
              <a:ext uri="{FF2B5EF4-FFF2-40B4-BE49-F238E27FC236}">
                <a16:creationId xmlns:a16="http://schemas.microsoft.com/office/drawing/2014/main" id="{DAE43929-D6AC-428D-8E00-39BDB45E441E}"/>
              </a:ext>
            </a:extLst>
          </p:cNvPr>
          <p:cNvSpPr txBox="1"/>
          <p:nvPr/>
        </p:nvSpPr>
        <p:spPr>
          <a:xfrm>
            <a:off x="481262" y="1144349"/>
            <a:ext cx="8660264" cy="2646878"/>
          </a:xfrm>
          <a:prstGeom prst="rect">
            <a:avLst/>
          </a:prstGeom>
          <a:noFill/>
        </p:spPr>
        <p:txBody>
          <a:bodyPr wrap="square" rtlCol="0">
            <a:spAutoFit/>
          </a:bodyPr>
          <a:lstStyle/>
          <a:p>
            <a:pPr algn="ctr"/>
            <a:r>
              <a:rPr lang="zh-CN" altLang="en-US" sz="16600" dirty="0">
                <a:ln>
                  <a:solidFill>
                    <a:schemeClr val="tx1">
                      <a:lumMod val="65000"/>
                      <a:lumOff val="35000"/>
                    </a:schemeClr>
                  </a:solidFill>
                </a:ln>
                <a:solidFill>
                  <a:schemeClr val="bg2">
                    <a:lumMod val="10000"/>
                  </a:schemeClr>
                </a:solidFill>
                <a:latin typeface="方正舒体" panose="02010601030101010101" pitchFamily="2" charset="-122"/>
                <a:ea typeface="方正舒体" panose="02010601030101010101" pitchFamily="2" charset="-122"/>
              </a:rPr>
              <a:t>河中石兽</a:t>
            </a:r>
          </a:p>
        </p:txBody>
      </p:sp>
    </p:spTree>
    <p:extLst>
      <p:ext uri="{BB962C8B-B14F-4D97-AF65-F5344CB8AC3E}">
        <p14:creationId xmlns:p14="http://schemas.microsoft.com/office/powerpoint/2010/main" val="33170322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4D916D98-0744-45BB-88EE-3D903C2D57B4}"/>
              </a:ext>
            </a:extLst>
          </p:cNvPr>
          <p:cNvSpPr/>
          <p:nvPr/>
        </p:nvSpPr>
        <p:spPr>
          <a:xfrm>
            <a:off x="458366" y="2460846"/>
            <a:ext cx="11451101" cy="4031873"/>
          </a:xfrm>
          <a:prstGeom prst="rect">
            <a:avLst/>
          </a:prstGeom>
        </p:spPr>
        <p:txBody>
          <a:bodyPr wrap="square">
            <a:spAutoFit/>
          </a:bodyPr>
          <a:lstStyle/>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阅：经过，经历。</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岁：年。</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求：寻找。</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chemeClr val="accent1"/>
                </a:solidFill>
                <a:latin typeface="微软雅黑" panose="020B0503020204020204" pitchFamily="34" charset="-122"/>
                <a:ea typeface="微软雅黑" panose="020B0503020204020204" pitchFamily="34" charset="-122"/>
              </a:rPr>
              <a:t>竟：终了，最后。如“有志者，事竟成”</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以为：认为</a:t>
            </a:r>
            <a:endParaRPr lang="en-US" altLang="zh-CN" sz="3200" dirty="0">
              <a:solidFill>
                <a:srgbClr val="FF0000"/>
              </a:solidFill>
              <a:latin typeface="微软雅黑" panose="020B0503020204020204" pitchFamily="34" charset="-122"/>
              <a:ea typeface="微软雅黑" panose="020B0503020204020204" pitchFamily="34" charset="-122"/>
            </a:endParaRPr>
          </a:p>
          <a:p>
            <a:r>
              <a:rPr lang="zh-CN" altLang="en-US" sz="3200" dirty="0"/>
              <a:t>参考译文：过了十多年，僧人募集钱款重修寺庙，（并）在河中寻找两个石兽，最后没能找到，（寺僧）认为它们顺流而下了</a:t>
            </a:r>
          </a:p>
        </p:txBody>
      </p:sp>
      <p:sp>
        <p:nvSpPr>
          <p:cNvPr id="8" name="对话气泡: 矩形 7">
            <a:extLst>
              <a:ext uri="{FF2B5EF4-FFF2-40B4-BE49-F238E27FC236}">
                <a16:creationId xmlns:a16="http://schemas.microsoft.com/office/drawing/2014/main" id="{F3CA3931-E8A7-4350-A72D-6EA1AAEC96B1}"/>
              </a:ext>
            </a:extLst>
          </p:cNvPr>
          <p:cNvSpPr/>
          <p:nvPr/>
        </p:nvSpPr>
        <p:spPr>
          <a:xfrm>
            <a:off x="5486399" y="2502445"/>
            <a:ext cx="3460653" cy="926555"/>
          </a:xfrm>
          <a:prstGeom prst="wedgeRectCallout">
            <a:avLst>
              <a:gd name="adj1" fmla="val -79636"/>
              <a:gd name="adj2" fmla="val 108049"/>
            </a:avLst>
          </a:prstGeom>
          <a:solidFill>
            <a:srgbClr val="92D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64304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337244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积累文言知识</a:t>
            </a:r>
          </a:p>
        </p:txBody>
      </p:sp>
      <p:sp>
        <p:nvSpPr>
          <p:cNvPr id="4" name="矩形 3">
            <a:extLst>
              <a:ext uri="{FF2B5EF4-FFF2-40B4-BE49-F238E27FC236}">
                <a16:creationId xmlns:a16="http://schemas.microsoft.com/office/drawing/2014/main" id="{4D2D7EC9-B2C0-4D50-9CE7-196E528F7FA5}"/>
              </a:ext>
            </a:extLst>
          </p:cNvPr>
          <p:cNvSpPr/>
          <p:nvPr/>
        </p:nvSpPr>
        <p:spPr>
          <a:xfrm>
            <a:off x="458366" y="1150551"/>
            <a:ext cx="11161548" cy="1310295"/>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阅</a:t>
            </a:r>
            <a:r>
              <a:rPr lang="zh-CN" altLang="en-US" sz="3200" dirty="0">
                <a:latin typeface="微软雅黑" panose="020B0503020204020204" pitchFamily="34" charset="-122"/>
                <a:ea typeface="微软雅黑" panose="020B0503020204020204" pitchFamily="34" charset="-122"/>
              </a:rPr>
              <a:t>十余</a:t>
            </a:r>
            <a:r>
              <a:rPr lang="zh-CN" altLang="en-US" sz="3200" dirty="0">
                <a:solidFill>
                  <a:srgbClr val="FF0000"/>
                </a:solidFill>
                <a:latin typeface="微软雅黑" panose="020B0503020204020204" pitchFamily="34" charset="-122"/>
                <a:ea typeface="微软雅黑" panose="020B0503020204020204" pitchFamily="34" charset="-122"/>
              </a:rPr>
              <a:t>岁</a:t>
            </a:r>
            <a:r>
              <a:rPr lang="zh-CN" altLang="en-US" sz="3200" dirty="0">
                <a:latin typeface="微软雅黑" panose="020B0503020204020204" pitchFamily="34" charset="-122"/>
                <a:ea typeface="微软雅黑" panose="020B0503020204020204" pitchFamily="34" charset="-122"/>
              </a:rPr>
              <a:t>，僧募金重修，</a:t>
            </a:r>
            <a:r>
              <a:rPr lang="zh-CN" altLang="en-US" sz="3200" dirty="0">
                <a:solidFill>
                  <a:srgbClr val="FF0000"/>
                </a:solidFill>
                <a:latin typeface="微软雅黑" panose="020B0503020204020204" pitchFamily="34" charset="-122"/>
                <a:ea typeface="微软雅黑" panose="020B0503020204020204" pitchFamily="34" charset="-122"/>
              </a:rPr>
              <a:t>求</a:t>
            </a:r>
            <a:r>
              <a:rPr lang="zh-CN" altLang="en-US" sz="3200" dirty="0">
                <a:latin typeface="微软雅黑" panose="020B0503020204020204" pitchFamily="34" charset="-122"/>
                <a:ea typeface="微软雅黑" panose="020B0503020204020204" pitchFamily="34" charset="-122"/>
              </a:rPr>
              <a:t>二石兽于水中，</a:t>
            </a:r>
            <a:r>
              <a:rPr lang="zh-CN" altLang="en-US" sz="3200" dirty="0">
                <a:solidFill>
                  <a:schemeClr val="accent1"/>
                </a:solidFill>
                <a:latin typeface="微软雅黑" panose="020B0503020204020204" pitchFamily="34" charset="-122"/>
                <a:ea typeface="微软雅黑" panose="020B0503020204020204" pitchFamily="34" charset="-122"/>
              </a:rPr>
              <a:t>竟</a:t>
            </a:r>
            <a:r>
              <a:rPr lang="zh-CN" altLang="en-US" sz="3200" dirty="0">
                <a:latin typeface="微软雅黑" panose="020B0503020204020204" pitchFamily="34" charset="-122"/>
                <a:ea typeface="微软雅黑" panose="020B0503020204020204" pitchFamily="34" charset="-122"/>
              </a:rPr>
              <a:t>不可得，</a:t>
            </a:r>
            <a:r>
              <a:rPr lang="zh-CN" altLang="en-US" sz="3200" dirty="0">
                <a:solidFill>
                  <a:srgbClr val="FF0000"/>
                </a:solidFill>
                <a:latin typeface="微软雅黑" panose="020B0503020204020204" pitchFamily="34" charset="-122"/>
                <a:ea typeface="微软雅黑" panose="020B0503020204020204" pitchFamily="34" charset="-122"/>
              </a:rPr>
              <a:t>以为</a:t>
            </a:r>
            <a:r>
              <a:rPr lang="zh-CN" altLang="en-US" sz="3200" dirty="0">
                <a:latin typeface="微软雅黑" panose="020B0503020204020204" pitchFamily="34" charset="-122"/>
                <a:ea typeface="微软雅黑" panose="020B0503020204020204" pitchFamily="34" charset="-122"/>
              </a:rPr>
              <a:t>顺流下矣。</a:t>
            </a:r>
          </a:p>
        </p:txBody>
      </p:sp>
      <p:pic>
        <p:nvPicPr>
          <p:cNvPr id="7" name="图片 6">
            <a:extLst>
              <a:ext uri="{FF2B5EF4-FFF2-40B4-BE49-F238E27FC236}">
                <a16:creationId xmlns:a16="http://schemas.microsoft.com/office/drawing/2014/main" id="{10F2E127-C331-4F86-90E0-3C24CDF63C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4876" y="2543051"/>
            <a:ext cx="828791" cy="885949"/>
          </a:xfrm>
          <a:prstGeom prst="rect">
            <a:avLst/>
          </a:prstGeom>
          <a:solidFill>
            <a:srgbClr val="92D050"/>
          </a:solidFill>
          <a:ln>
            <a:solidFill>
              <a:srgbClr val="FF0000"/>
            </a:solidFill>
          </a:ln>
          <a:effectLst>
            <a:softEdge rad="112500"/>
          </a:effectLst>
        </p:spPr>
      </p:pic>
      <p:sp>
        <p:nvSpPr>
          <p:cNvPr id="9" name="矩形 8">
            <a:extLst>
              <a:ext uri="{FF2B5EF4-FFF2-40B4-BE49-F238E27FC236}">
                <a16:creationId xmlns:a16="http://schemas.microsoft.com/office/drawing/2014/main" id="{5BDD7B03-D49E-491E-BCC5-259A1C3258EF}"/>
              </a:ext>
            </a:extLst>
          </p:cNvPr>
          <p:cNvSpPr/>
          <p:nvPr/>
        </p:nvSpPr>
        <p:spPr>
          <a:xfrm>
            <a:off x="6607125" y="2550223"/>
            <a:ext cx="2466536" cy="830997"/>
          </a:xfrm>
          <a:prstGeom prst="rect">
            <a:avLst/>
          </a:prstGeom>
        </p:spPr>
        <p:txBody>
          <a:bodyPr wrap="square">
            <a:spAutoFit/>
          </a:bodyPr>
          <a:lstStyle/>
          <a:p>
            <a:r>
              <a:rPr lang="zh-CN" altLang="en-US" sz="2400" dirty="0">
                <a:latin typeface="微软雅黑" panose="020B0503020204020204" pitchFamily="34" charset="-122"/>
                <a:ea typeface="微软雅黑" panose="020B0503020204020204" pitchFamily="34" charset="-122"/>
              </a:rPr>
              <a:t>本义：奏乐完毕</a:t>
            </a:r>
          </a:p>
          <a:p>
            <a:r>
              <a:rPr lang="zh-CN" altLang="en-US" sz="2400" dirty="0">
                <a:latin typeface="微软雅黑" panose="020B0503020204020204" pitchFamily="34" charset="-122"/>
                <a:ea typeface="微软雅黑" panose="020B0503020204020204" pitchFamily="34" charset="-122"/>
              </a:rPr>
              <a:t>终了，最后</a:t>
            </a:r>
          </a:p>
        </p:txBody>
      </p:sp>
    </p:spTree>
    <p:extLst>
      <p:ext uri="{BB962C8B-B14F-4D97-AF65-F5344CB8AC3E}">
        <p14:creationId xmlns:p14="http://schemas.microsoft.com/office/powerpoint/2010/main" val="99162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64304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337244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积累文言知识</a:t>
            </a:r>
          </a:p>
        </p:txBody>
      </p:sp>
      <p:sp>
        <p:nvSpPr>
          <p:cNvPr id="4" name="矩形 3">
            <a:extLst>
              <a:ext uri="{FF2B5EF4-FFF2-40B4-BE49-F238E27FC236}">
                <a16:creationId xmlns:a16="http://schemas.microsoft.com/office/drawing/2014/main" id="{4D2D7EC9-B2C0-4D50-9CE7-196E528F7FA5}"/>
              </a:ext>
            </a:extLst>
          </p:cNvPr>
          <p:cNvSpPr/>
          <p:nvPr/>
        </p:nvSpPr>
        <p:spPr>
          <a:xfrm>
            <a:off x="458366" y="1150551"/>
            <a:ext cx="9859952" cy="742319"/>
          </a:xfrm>
          <a:prstGeom prst="rect">
            <a:avLst/>
          </a:prstGeom>
        </p:spPr>
        <p:txBody>
          <a:bodyPr wrap="square">
            <a:spAutoFit/>
          </a:bodyPr>
          <a:lstStyle/>
          <a:p>
            <a:pPr>
              <a:lnSpc>
                <a:spcPct val="130000"/>
              </a:lnSpc>
            </a:pPr>
            <a:r>
              <a:rPr lang="zh-CN" altLang="en-US" sz="3600" dirty="0">
                <a:solidFill>
                  <a:srgbClr val="FF0000"/>
                </a:solidFill>
                <a:latin typeface="微软雅黑" panose="020B0503020204020204" pitchFamily="34" charset="-122"/>
                <a:ea typeface="微软雅黑" panose="020B0503020204020204" pitchFamily="34" charset="-122"/>
              </a:rPr>
              <a:t>棹</a:t>
            </a:r>
            <a:r>
              <a:rPr lang="zh-CN" altLang="en-US" sz="3600" dirty="0">
                <a:latin typeface="微软雅黑" panose="020B0503020204020204" pitchFamily="34" charset="-122"/>
                <a:ea typeface="微软雅黑" panose="020B0503020204020204" pitchFamily="34" charset="-122"/>
              </a:rPr>
              <a:t>数小舟，</a:t>
            </a:r>
            <a:r>
              <a:rPr lang="zh-CN" altLang="en-US" sz="3600" dirty="0">
                <a:solidFill>
                  <a:srgbClr val="FF0000"/>
                </a:solidFill>
                <a:latin typeface="微软雅黑" panose="020B0503020204020204" pitchFamily="34" charset="-122"/>
                <a:ea typeface="微软雅黑" panose="020B0503020204020204" pitchFamily="34" charset="-122"/>
              </a:rPr>
              <a:t>曳</a:t>
            </a:r>
            <a:r>
              <a:rPr lang="zh-CN" altLang="en-US" sz="3600" dirty="0">
                <a:latin typeface="微软雅黑" panose="020B0503020204020204" pitchFamily="34" charset="-122"/>
                <a:ea typeface="微软雅黑" panose="020B0503020204020204" pitchFamily="34" charset="-122"/>
              </a:rPr>
              <a:t>铁</a:t>
            </a:r>
            <a:r>
              <a:rPr lang="zh-CN" altLang="en-US" sz="3600" dirty="0">
                <a:solidFill>
                  <a:srgbClr val="FF0000"/>
                </a:solidFill>
                <a:latin typeface="微软雅黑" panose="020B0503020204020204" pitchFamily="34" charset="-122"/>
                <a:ea typeface="微软雅黑" panose="020B0503020204020204" pitchFamily="34" charset="-122"/>
              </a:rPr>
              <a:t>钯</a:t>
            </a:r>
            <a:r>
              <a:rPr lang="zh-CN" altLang="en-US" sz="3600" dirty="0">
                <a:latin typeface="微软雅黑" panose="020B0503020204020204" pitchFamily="34" charset="-122"/>
                <a:ea typeface="微软雅黑" panose="020B0503020204020204" pitchFamily="34" charset="-122"/>
              </a:rPr>
              <a:t>，</a:t>
            </a:r>
            <a:r>
              <a:rPr lang="zh-CN" altLang="en-US" sz="3600" dirty="0">
                <a:solidFill>
                  <a:srgbClr val="FF0000"/>
                </a:solidFill>
                <a:latin typeface="微软雅黑" panose="020B0503020204020204" pitchFamily="34" charset="-122"/>
                <a:ea typeface="微软雅黑" panose="020B0503020204020204" pitchFamily="34" charset="-122"/>
              </a:rPr>
              <a:t>寻</a:t>
            </a:r>
            <a:r>
              <a:rPr lang="zh-CN" altLang="en-US" sz="3600" dirty="0">
                <a:latin typeface="微软雅黑" panose="020B0503020204020204" pitchFamily="34" charset="-122"/>
                <a:ea typeface="微软雅黑" panose="020B0503020204020204" pitchFamily="34" charset="-122"/>
              </a:rPr>
              <a:t>十余里无</a:t>
            </a:r>
            <a:r>
              <a:rPr lang="zh-CN" altLang="en-US" sz="3600" dirty="0">
                <a:solidFill>
                  <a:srgbClr val="FF0000"/>
                </a:solidFill>
                <a:latin typeface="微软雅黑" panose="020B0503020204020204" pitchFamily="34" charset="-122"/>
                <a:ea typeface="微软雅黑" panose="020B0503020204020204" pitchFamily="34" charset="-122"/>
              </a:rPr>
              <a:t>迹</a:t>
            </a:r>
            <a:r>
              <a:rPr lang="zh-CN" altLang="en-US" sz="3600" dirty="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4D916D98-0744-45BB-88EE-3D903C2D57B4}"/>
              </a:ext>
            </a:extLst>
          </p:cNvPr>
          <p:cNvSpPr/>
          <p:nvPr/>
        </p:nvSpPr>
        <p:spPr>
          <a:xfrm>
            <a:off x="370449" y="1918143"/>
            <a:ext cx="11451101" cy="3539430"/>
          </a:xfrm>
          <a:prstGeom prst="rect">
            <a:avLst/>
          </a:prstGeom>
        </p:spPr>
        <p:txBody>
          <a:bodyPr wrap="square">
            <a:spAutoFit/>
          </a:bodyPr>
          <a:lstStyle/>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棹：划（船）。</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曳：拖。</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铁钯：农具，用于除草平土等。</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寻：找寻，寻求。</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迹：行踪，踪迹。</a:t>
            </a:r>
          </a:p>
          <a:p>
            <a:r>
              <a:rPr lang="zh-CN" altLang="en-US" sz="3200" dirty="0">
                <a:latin typeface="微软雅黑" panose="020B0503020204020204" pitchFamily="34" charset="-122"/>
                <a:ea typeface="微软雅黑" panose="020B0503020204020204" pitchFamily="34" charset="-122"/>
              </a:rPr>
              <a:t>参考译文：（于是）划着几只小船，拖着铁钯，（向下游）寻找了十多里，没找到（它们的）踪迹</a:t>
            </a:r>
            <a:endParaRPr lang="zh-CN" altLang="en-US" sz="3200" dirty="0"/>
          </a:p>
        </p:txBody>
      </p:sp>
    </p:spTree>
    <p:extLst>
      <p:ext uri="{BB962C8B-B14F-4D97-AF65-F5344CB8AC3E}">
        <p14:creationId xmlns:p14="http://schemas.microsoft.com/office/powerpoint/2010/main" val="4017413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64304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3852294"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概括第</a:t>
            </a:r>
            <a:r>
              <a:rPr lang="en-US" altLang="zh-CN" sz="4000" b="1" dirty="0">
                <a:solidFill>
                  <a:schemeClr val="bg1"/>
                </a:solidFill>
                <a:latin typeface="方正粗黑宋简体" panose="02000000000000000000" pitchFamily="2" charset="-122"/>
                <a:ea typeface="方正粗黑宋简体" panose="02000000000000000000" pitchFamily="2" charset="-122"/>
              </a:rPr>
              <a:t>1</a:t>
            </a:r>
            <a:r>
              <a:rPr lang="zh-CN" altLang="en-US" sz="4000" b="1" dirty="0">
                <a:solidFill>
                  <a:schemeClr val="bg1"/>
                </a:solidFill>
                <a:latin typeface="方正粗黑宋简体" panose="02000000000000000000" pitchFamily="2" charset="-122"/>
                <a:ea typeface="方正粗黑宋简体" panose="02000000000000000000" pitchFamily="2" charset="-122"/>
              </a:rPr>
              <a:t>段内容</a:t>
            </a:r>
          </a:p>
        </p:txBody>
      </p:sp>
      <p:sp>
        <p:nvSpPr>
          <p:cNvPr id="4" name="矩形 3">
            <a:extLst>
              <a:ext uri="{FF2B5EF4-FFF2-40B4-BE49-F238E27FC236}">
                <a16:creationId xmlns:a16="http://schemas.microsoft.com/office/drawing/2014/main" id="{4D2D7EC9-B2C0-4D50-9CE7-196E528F7FA5}"/>
              </a:ext>
            </a:extLst>
          </p:cNvPr>
          <p:cNvSpPr/>
          <p:nvPr/>
        </p:nvSpPr>
        <p:spPr>
          <a:xfrm>
            <a:off x="458365" y="1150551"/>
            <a:ext cx="11231887" cy="4511171"/>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第</a:t>
            </a:r>
            <a:r>
              <a:rPr lang="en-US" altLang="zh-CN" sz="3200" dirty="0">
                <a:latin typeface="微软雅黑" panose="020B0503020204020204" pitchFamily="34" charset="-122"/>
                <a:ea typeface="微软雅黑" panose="020B0503020204020204" pitchFamily="34" charset="-122"/>
              </a:rPr>
              <a:t>1</a:t>
            </a:r>
            <a:r>
              <a:rPr lang="zh-CN" altLang="en-US" sz="3200" dirty="0">
                <a:latin typeface="微软雅黑" panose="020B0503020204020204" pitchFamily="34" charset="-122"/>
                <a:ea typeface="微软雅黑" panose="020B0503020204020204" pitchFamily="34" charset="-122"/>
              </a:rPr>
              <a:t>段写了什么内容，请简要概括。</a:t>
            </a:r>
          </a:p>
          <a:p>
            <a:pPr>
              <a:lnSpc>
                <a:spcPct val="13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第</a:t>
            </a:r>
            <a:r>
              <a:rPr lang="en-US" altLang="zh-CN" sz="3200" dirty="0">
                <a:solidFill>
                  <a:srgbClr val="FF0000"/>
                </a:solidFill>
                <a:latin typeface="微软雅黑" panose="020B0503020204020204" pitchFamily="34" charset="-122"/>
                <a:ea typeface="微软雅黑" panose="020B0503020204020204" pitchFamily="34" charset="-122"/>
              </a:rPr>
              <a:t>1</a:t>
            </a:r>
            <a:r>
              <a:rPr lang="zh-CN" altLang="en-US" sz="3200" dirty="0">
                <a:solidFill>
                  <a:srgbClr val="FF0000"/>
                </a:solidFill>
                <a:latin typeface="微软雅黑" panose="020B0503020204020204" pitchFamily="34" charset="-122"/>
                <a:ea typeface="微软雅黑" panose="020B0503020204020204" pitchFamily="34" charset="-122"/>
              </a:rPr>
              <a:t>段：交代找石兽的缘由，写寺僧顺流找石兽未果。</a:t>
            </a:r>
          </a:p>
          <a:p>
            <a:pPr>
              <a:lnSpc>
                <a:spcPct val="13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先写石兽落水，再写十多年后寺僧准备打捞。</a:t>
            </a:r>
            <a:r>
              <a:rPr lang="zh-CN" altLang="en-US" sz="3200" dirty="0">
                <a:latin typeface="微软雅黑" panose="020B0503020204020204" pitchFamily="34" charset="-122"/>
                <a:ea typeface="微软雅黑" panose="020B0503020204020204" pitchFamily="34" charset="-122"/>
              </a:rPr>
              <a:t>先从哪里找起呢？按照常规思维，人们从山倒塌的位置找起，“</a:t>
            </a:r>
            <a:r>
              <a:rPr lang="zh-CN" altLang="en-US" sz="3200" dirty="0">
                <a:solidFill>
                  <a:srgbClr val="FF0000"/>
                </a:solidFill>
                <a:latin typeface="微软雅黑" panose="020B0503020204020204" pitchFamily="34" charset="-122"/>
                <a:ea typeface="微软雅黑" panose="020B0503020204020204" pitchFamily="34" charset="-122"/>
              </a:rPr>
              <a:t>求</a:t>
            </a:r>
            <a:r>
              <a:rPr lang="zh-CN" altLang="en-US" sz="3200" dirty="0">
                <a:latin typeface="微软雅黑" panose="020B0503020204020204" pitchFamily="34" charset="-122"/>
                <a:ea typeface="微软雅黑" panose="020B0503020204020204" pitchFamily="34" charset="-122"/>
              </a:rPr>
              <a:t>二石兽于水中，</a:t>
            </a:r>
            <a:r>
              <a:rPr lang="zh-CN" altLang="en-US" sz="3200" dirty="0">
                <a:solidFill>
                  <a:srgbClr val="FF0000"/>
                </a:solidFill>
                <a:latin typeface="微软雅黑" panose="020B0503020204020204" pitchFamily="34" charset="-122"/>
                <a:ea typeface="微软雅黑" panose="020B0503020204020204" pitchFamily="34" charset="-122"/>
              </a:rPr>
              <a:t>竟</a:t>
            </a:r>
            <a:r>
              <a:rPr lang="zh-CN" altLang="en-US" sz="3200" dirty="0">
                <a:latin typeface="微软雅黑" panose="020B0503020204020204" pitchFamily="34" charset="-122"/>
                <a:ea typeface="微软雅黑" panose="020B0503020204020204" pitchFamily="34" charset="-122"/>
              </a:rPr>
              <a:t>不可得”。</a:t>
            </a:r>
          </a:p>
          <a:p>
            <a:pPr>
              <a:lnSpc>
                <a:spcPct val="13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再接下来，人们又根据水流的情况做了推测</a:t>
            </a:r>
            <a:r>
              <a:rPr lang="en-US" altLang="zh-CN" sz="3200" dirty="0">
                <a:latin typeface="微软雅黑" panose="020B0503020204020204" pitchFamily="34" charset="-122"/>
                <a:ea typeface="微软雅黑" panose="020B0503020204020204" pitchFamily="34" charset="-122"/>
              </a:rPr>
              <a:t>——</a:t>
            </a:r>
            <a:r>
              <a:rPr lang="zh-CN" altLang="en-US" sz="3200" dirty="0">
                <a:solidFill>
                  <a:srgbClr val="FF0000"/>
                </a:solidFill>
                <a:latin typeface="微软雅黑" panose="020B0503020204020204" pitchFamily="34" charset="-122"/>
                <a:ea typeface="微软雅黑" panose="020B0503020204020204" pitchFamily="34" charset="-122"/>
              </a:rPr>
              <a:t>以为</a:t>
            </a:r>
            <a:r>
              <a:rPr lang="zh-CN" altLang="en-US" sz="3200" dirty="0">
                <a:latin typeface="微软雅黑" panose="020B0503020204020204" pitchFamily="34" charset="-122"/>
                <a:ea typeface="微软雅黑" panose="020B0503020204020204" pitchFamily="34" charset="-122"/>
              </a:rPr>
              <a:t>顺流下矣”，结果还是“寻十余里无迹”。</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91572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64304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337244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积累文言知识</a:t>
            </a:r>
          </a:p>
        </p:txBody>
      </p:sp>
      <p:sp>
        <p:nvSpPr>
          <p:cNvPr id="4" name="矩形 3">
            <a:extLst>
              <a:ext uri="{FF2B5EF4-FFF2-40B4-BE49-F238E27FC236}">
                <a16:creationId xmlns:a16="http://schemas.microsoft.com/office/drawing/2014/main" id="{4D2D7EC9-B2C0-4D50-9CE7-196E528F7FA5}"/>
              </a:ext>
            </a:extLst>
          </p:cNvPr>
          <p:cNvSpPr/>
          <p:nvPr/>
        </p:nvSpPr>
        <p:spPr>
          <a:xfrm>
            <a:off x="458366" y="1150551"/>
            <a:ext cx="10697314" cy="1390317"/>
          </a:xfrm>
          <a:prstGeom prst="rect">
            <a:avLst/>
          </a:prstGeom>
        </p:spPr>
        <p:txBody>
          <a:bodyPr wrap="square">
            <a:spAutoFit/>
          </a:bodyPr>
          <a:lstStyle/>
          <a:p>
            <a:pPr>
              <a:lnSpc>
                <a:spcPct val="130000"/>
              </a:lnSpc>
            </a:pPr>
            <a:r>
              <a:rPr lang="zh-CN" altLang="en-US" sz="3600" dirty="0">
                <a:solidFill>
                  <a:srgbClr val="FF0000"/>
                </a:solidFill>
                <a:latin typeface="微软雅黑" panose="020B0503020204020204" pitchFamily="34" charset="-122"/>
                <a:ea typeface="微软雅黑" panose="020B0503020204020204" pitchFamily="34" charset="-122"/>
              </a:rPr>
              <a:t>解释下面红色词语在句中的意思，翻译课文第二段</a:t>
            </a:r>
          </a:p>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一讲学家</a:t>
            </a:r>
            <a:r>
              <a:rPr lang="zh-CN" altLang="en-US" sz="3200" dirty="0">
                <a:solidFill>
                  <a:srgbClr val="FF0000"/>
                </a:solidFill>
                <a:latin typeface="微软雅黑" panose="020B0503020204020204" pitchFamily="34" charset="-122"/>
                <a:ea typeface="微软雅黑" panose="020B0503020204020204" pitchFamily="34" charset="-122"/>
              </a:rPr>
              <a:t>设帐寺中</a:t>
            </a:r>
            <a:r>
              <a:rPr lang="zh-CN" altLang="en-US" sz="3200" dirty="0">
                <a:latin typeface="微软雅黑" panose="020B0503020204020204" pitchFamily="34" charset="-122"/>
                <a:ea typeface="微软雅黑" panose="020B0503020204020204" pitchFamily="34" charset="-122"/>
              </a:rPr>
              <a:t>，闻之笑曰：“</a:t>
            </a:r>
            <a:r>
              <a:rPr lang="zh-CN" altLang="en-US" sz="3200" dirty="0">
                <a:solidFill>
                  <a:srgbClr val="FF0000"/>
                </a:solidFill>
                <a:latin typeface="微软雅黑" panose="020B0503020204020204" pitchFamily="34" charset="-122"/>
                <a:ea typeface="微软雅黑" panose="020B0503020204020204" pitchFamily="34" charset="-122"/>
              </a:rPr>
              <a:t>尔辈</a:t>
            </a:r>
            <a:r>
              <a:rPr lang="zh-CN" altLang="en-US" sz="3200" dirty="0">
                <a:latin typeface="微软雅黑" panose="020B0503020204020204" pitchFamily="34" charset="-122"/>
                <a:ea typeface="微软雅黑" panose="020B0503020204020204" pitchFamily="34" charset="-122"/>
              </a:rPr>
              <a:t>不能</a:t>
            </a:r>
            <a:r>
              <a:rPr lang="zh-CN" altLang="en-US" sz="3200" dirty="0">
                <a:solidFill>
                  <a:srgbClr val="FF0000"/>
                </a:solidFill>
                <a:latin typeface="微软雅黑" panose="020B0503020204020204" pitchFamily="34" charset="-122"/>
                <a:ea typeface="微软雅黑" panose="020B0503020204020204" pitchFamily="34" charset="-122"/>
              </a:rPr>
              <a:t>究物理</a:t>
            </a:r>
            <a:r>
              <a:rPr lang="zh-CN" altLang="en-US" sz="3200" dirty="0">
                <a:latin typeface="微软雅黑" panose="020B0503020204020204" pitchFamily="34" charset="-122"/>
                <a:ea typeface="微软雅黑" panose="020B0503020204020204" pitchFamily="34" charset="-122"/>
              </a:rPr>
              <a:t>。</a:t>
            </a:r>
          </a:p>
        </p:txBody>
      </p:sp>
      <p:sp>
        <p:nvSpPr>
          <p:cNvPr id="6" name="矩形 5">
            <a:extLst>
              <a:ext uri="{FF2B5EF4-FFF2-40B4-BE49-F238E27FC236}">
                <a16:creationId xmlns:a16="http://schemas.microsoft.com/office/drawing/2014/main" id="{4D916D98-0744-45BB-88EE-3D903C2D57B4}"/>
              </a:ext>
            </a:extLst>
          </p:cNvPr>
          <p:cNvSpPr/>
          <p:nvPr/>
        </p:nvSpPr>
        <p:spPr>
          <a:xfrm>
            <a:off x="370449" y="2582467"/>
            <a:ext cx="11451101" cy="3046988"/>
          </a:xfrm>
          <a:prstGeom prst="rect">
            <a:avLst/>
          </a:prstGeom>
        </p:spPr>
        <p:txBody>
          <a:bodyPr wrap="square">
            <a:spAutoFit/>
          </a:bodyPr>
          <a:lstStyle/>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设帐寺中：（于）寺中设馆教书。</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尔辈：你们这些人。</a:t>
            </a:r>
          </a:p>
          <a:p>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究：研究，探求。</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物理：事物的道理、规律。</a:t>
            </a:r>
          </a:p>
          <a:p>
            <a:r>
              <a:rPr lang="zh-CN" altLang="en-US" sz="3200" dirty="0">
                <a:latin typeface="微软雅黑" panose="020B0503020204020204" pitchFamily="34" charset="-122"/>
                <a:ea typeface="微软雅黑" panose="020B0503020204020204" pitchFamily="34" charset="-122"/>
              </a:rPr>
              <a:t>参考译文：一位讲学家在寺庙里设馆教书，听了这件事笑着说：“你们这些人不能探求事物的道理。</a:t>
            </a:r>
            <a:endParaRPr lang="zh-CN" altLang="en-US" sz="3200" dirty="0"/>
          </a:p>
        </p:txBody>
      </p:sp>
    </p:spTree>
    <p:extLst>
      <p:ext uri="{BB962C8B-B14F-4D97-AF65-F5344CB8AC3E}">
        <p14:creationId xmlns:p14="http://schemas.microsoft.com/office/powerpoint/2010/main" val="3841222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64304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337244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积累文言知识</a:t>
            </a:r>
          </a:p>
        </p:txBody>
      </p:sp>
      <p:sp>
        <p:nvSpPr>
          <p:cNvPr id="4" name="矩形 3">
            <a:extLst>
              <a:ext uri="{FF2B5EF4-FFF2-40B4-BE49-F238E27FC236}">
                <a16:creationId xmlns:a16="http://schemas.microsoft.com/office/drawing/2014/main" id="{4D2D7EC9-B2C0-4D50-9CE7-196E528F7FA5}"/>
              </a:ext>
            </a:extLst>
          </p:cNvPr>
          <p:cNvSpPr/>
          <p:nvPr/>
        </p:nvSpPr>
        <p:spPr>
          <a:xfrm>
            <a:off x="458366" y="1150551"/>
            <a:ext cx="10697314" cy="742319"/>
          </a:xfrm>
          <a:prstGeom prst="rect">
            <a:avLst/>
          </a:prstGeom>
        </p:spPr>
        <p:txBody>
          <a:bodyPr wrap="square">
            <a:spAutoFit/>
          </a:bodyPr>
          <a:lstStyle/>
          <a:p>
            <a:pPr>
              <a:lnSpc>
                <a:spcPct val="130000"/>
              </a:lnSpc>
            </a:pPr>
            <a:r>
              <a:rPr lang="en-US" altLang="zh-CN" sz="3600" dirty="0">
                <a:latin typeface="微软雅黑" panose="020B0503020204020204" pitchFamily="34" charset="-122"/>
                <a:ea typeface="微软雅黑" panose="020B0503020204020204" pitchFamily="34" charset="-122"/>
              </a:rPr>
              <a:t>	</a:t>
            </a:r>
            <a:r>
              <a:rPr lang="zh-CN" altLang="en-US" sz="3600" dirty="0">
                <a:solidFill>
                  <a:srgbClr val="FF0000"/>
                </a:solidFill>
                <a:latin typeface="微软雅黑" panose="020B0503020204020204" pitchFamily="34" charset="-122"/>
                <a:ea typeface="微软雅黑" panose="020B0503020204020204" pitchFamily="34" charset="-122"/>
              </a:rPr>
              <a:t>是</a:t>
            </a:r>
            <a:r>
              <a:rPr lang="zh-CN" altLang="en-US" sz="3600" dirty="0">
                <a:latin typeface="微软雅黑" panose="020B0503020204020204" pitchFamily="34" charset="-122"/>
                <a:ea typeface="微软雅黑" panose="020B0503020204020204" pitchFamily="34" charset="-122"/>
              </a:rPr>
              <a:t>非</a:t>
            </a:r>
            <a:r>
              <a:rPr lang="zh-CN" altLang="en-US" sz="3600" dirty="0">
                <a:solidFill>
                  <a:srgbClr val="FF0000"/>
                </a:solidFill>
                <a:latin typeface="微软雅黑" panose="020B0503020204020204" pitchFamily="34" charset="-122"/>
                <a:ea typeface="微软雅黑" panose="020B0503020204020204" pitchFamily="34" charset="-122"/>
              </a:rPr>
              <a:t>木柿</a:t>
            </a:r>
            <a:r>
              <a:rPr lang="zh-CN" altLang="en-US" sz="3600" dirty="0">
                <a:latin typeface="微软雅黑" panose="020B0503020204020204" pitchFamily="34" charset="-122"/>
                <a:ea typeface="微软雅黑" panose="020B0503020204020204" pitchFamily="34" charset="-122"/>
              </a:rPr>
              <a:t>，</a:t>
            </a:r>
            <a:r>
              <a:rPr lang="zh-CN" altLang="en-US" sz="3600" dirty="0">
                <a:solidFill>
                  <a:srgbClr val="FF0000"/>
                </a:solidFill>
                <a:latin typeface="微软雅黑" panose="020B0503020204020204" pitchFamily="34" charset="-122"/>
                <a:ea typeface="微软雅黑" panose="020B0503020204020204" pitchFamily="34" charset="-122"/>
              </a:rPr>
              <a:t>岂</a:t>
            </a:r>
            <a:r>
              <a:rPr lang="zh-CN" altLang="en-US" sz="3600" dirty="0">
                <a:latin typeface="微软雅黑" panose="020B0503020204020204" pitchFamily="34" charset="-122"/>
                <a:ea typeface="微软雅黑" panose="020B0503020204020204" pitchFamily="34" charset="-122"/>
              </a:rPr>
              <a:t>能</a:t>
            </a:r>
            <a:r>
              <a:rPr lang="zh-CN" altLang="en-US" sz="3600" dirty="0">
                <a:solidFill>
                  <a:srgbClr val="FF0000"/>
                </a:solidFill>
                <a:latin typeface="微软雅黑" panose="020B0503020204020204" pitchFamily="34" charset="-122"/>
                <a:ea typeface="微软雅黑" panose="020B0503020204020204" pitchFamily="34" charset="-122"/>
              </a:rPr>
              <a:t>为暴涨</a:t>
            </a:r>
            <a:r>
              <a:rPr lang="zh-CN" altLang="en-US" sz="3600" dirty="0">
                <a:latin typeface="微软雅黑" panose="020B0503020204020204" pitchFamily="34" charset="-122"/>
                <a:ea typeface="微软雅黑" panose="020B0503020204020204" pitchFamily="34" charset="-122"/>
              </a:rPr>
              <a:t>携之去？</a:t>
            </a:r>
          </a:p>
        </p:txBody>
      </p:sp>
      <p:sp>
        <p:nvSpPr>
          <p:cNvPr id="6" name="矩形 5">
            <a:extLst>
              <a:ext uri="{FF2B5EF4-FFF2-40B4-BE49-F238E27FC236}">
                <a16:creationId xmlns:a16="http://schemas.microsoft.com/office/drawing/2014/main" id="{4D916D98-0744-45BB-88EE-3D903C2D57B4}"/>
              </a:ext>
            </a:extLst>
          </p:cNvPr>
          <p:cNvSpPr/>
          <p:nvPr/>
        </p:nvSpPr>
        <p:spPr>
          <a:xfrm>
            <a:off x="370449" y="1905506"/>
            <a:ext cx="11451101" cy="3046988"/>
          </a:xfrm>
          <a:prstGeom prst="rect">
            <a:avLst/>
          </a:prstGeom>
        </p:spPr>
        <p:txBody>
          <a:bodyPr wrap="square">
            <a:spAutoFit/>
          </a:bodyPr>
          <a:lstStyle/>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是：这。</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木柿：削下来的木片</a:t>
            </a:r>
          </a:p>
          <a:p>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岂：怎么。</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为：被。</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暴涨：洪水。暴，迅疾。涨，水位升高。</a:t>
            </a:r>
          </a:p>
          <a:p>
            <a:r>
              <a:rPr lang="zh-CN" altLang="en-US" sz="3200" dirty="0">
                <a:latin typeface="微软雅黑" panose="020B0503020204020204" pitchFamily="34" charset="-122"/>
                <a:ea typeface="微软雅黑" panose="020B0503020204020204" pitchFamily="34" charset="-122"/>
              </a:rPr>
              <a:t>参考译文：这（石兽）不是木片，怎么能被大水带走呢？</a:t>
            </a:r>
            <a:endParaRPr lang="zh-CN" altLang="en-US" sz="3200" dirty="0"/>
          </a:p>
        </p:txBody>
      </p:sp>
    </p:spTree>
    <p:extLst>
      <p:ext uri="{BB962C8B-B14F-4D97-AF65-F5344CB8AC3E}">
        <p14:creationId xmlns:p14="http://schemas.microsoft.com/office/powerpoint/2010/main" val="3780603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64304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337244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积累文言知识</a:t>
            </a:r>
          </a:p>
        </p:txBody>
      </p:sp>
      <p:sp>
        <p:nvSpPr>
          <p:cNvPr id="4" name="矩形 3">
            <a:extLst>
              <a:ext uri="{FF2B5EF4-FFF2-40B4-BE49-F238E27FC236}">
                <a16:creationId xmlns:a16="http://schemas.microsoft.com/office/drawing/2014/main" id="{4D2D7EC9-B2C0-4D50-9CE7-196E528F7FA5}"/>
              </a:ext>
            </a:extLst>
          </p:cNvPr>
          <p:cNvSpPr/>
          <p:nvPr/>
        </p:nvSpPr>
        <p:spPr>
          <a:xfrm>
            <a:off x="458365" y="1150551"/>
            <a:ext cx="10936465" cy="1310295"/>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乃石</a:t>
            </a:r>
            <a:r>
              <a:rPr lang="zh-CN" altLang="en-US" sz="3200" dirty="0">
                <a:solidFill>
                  <a:srgbClr val="FF0000"/>
                </a:solidFill>
                <a:latin typeface="微软雅黑" panose="020B0503020204020204" pitchFamily="34" charset="-122"/>
                <a:ea typeface="微软雅黑" panose="020B0503020204020204" pitchFamily="34" charset="-122"/>
              </a:rPr>
              <a:t>性</a:t>
            </a:r>
            <a:r>
              <a:rPr lang="zh-CN" altLang="en-US" sz="3200" dirty="0">
                <a:latin typeface="微软雅黑" panose="020B0503020204020204" pitchFamily="34" charset="-122"/>
                <a:ea typeface="微软雅黑" panose="020B0503020204020204" pitchFamily="34" charset="-122"/>
              </a:rPr>
              <a:t>坚重，沙性松浮，</a:t>
            </a:r>
            <a:r>
              <a:rPr lang="zh-CN" altLang="en-US" sz="3200" dirty="0">
                <a:solidFill>
                  <a:srgbClr val="FF0000"/>
                </a:solidFill>
                <a:latin typeface="微软雅黑" panose="020B0503020204020204" pitchFamily="34" charset="-122"/>
                <a:ea typeface="微软雅黑" panose="020B0503020204020204" pitchFamily="34" charset="-122"/>
              </a:rPr>
              <a:t>湮</a:t>
            </a:r>
            <a:r>
              <a:rPr lang="zh-CN" altLang="en-US" sz="3200" dirty="0">
                <a:latin typeface="微软雅黑" panose="020B0503020204020204" pitchFamily="34" charset="-122"/>
                <a:ea typeface="微软雅黑" panose="020B0503020204020204" pitchFamily="34" charset="-122"/>
              </a:rPr>
              <a:t>于沙上，渐沉渐深</a:t>
            </a:r>
            <a:r>
              <a:rPr lang="zh-CN" altLang="en-US" sz="3200" dirty="0">
                <a:solidFill>
                  <a:srgbClr val="FF0000"/>
                </a:solidFill>
                <a:latin typeface="微软雅黑" panose="020B0503020204020204" pitchFamily="34" charset="-122"/>
                <a:ea typeface="微软雅黑" panose="020B0503020204020204" pitchFamily="34" charset="-122"/>
              </a:rPr>
              <a:t>耳</a:t>
            </a:r>
            <a:r>
              <a:rPr lang="zh-CN" altLang="en-US" sz="3200" dirty="0">
                <a:latin typeface="微软雅黑" panose="020B0503020204020204" pitchFamily="34" charset="-122"/>
                <a:ea typeface="微软雅黑" panose="020B0503020204020204" pitchFamily="34" charset="-122"/>
              </a:rPr>
              <a:t>。沿河求之，</a:t>
            </a:r>
            <a:r>
              <a:rPr lang="zh-CN" altLang="en-US" sz="3200" dirty="0">
                <a:solidFill>
                  <a:srgbClr val="FF0000"/>
                </a:solidFill>
                <a:latin typeface="微软雅黑" panose="020B0503020204020204" pitchFamily="34" charset="-122"/>
                <a:ea typeface="微软雅黑" panose="020B0503020204020204" pitchFamily="34" charset="-122"/>
              </a:rPr>
              <a:t>不亦</a:t>
            </a:r>
            <a:r>
              <a:rPr lang="zh-CN" altLang="en-US" sz="3200" dirty="0">
                <a:latin typeface="微软雅黑" panose="020B0503020204020204" pitchFamily="34" charset="-122"/>
                <a:ea typeface="微软雅黑" panose="020B0503020204020204" pitchFamily="34" charset="-122"/>
              </a:rPr>
              <a:t>颠</a:t>
            </a:r>
            <a:r>
              <a:rPr lang="zh-CN" altLang="en-US" sz="3200" dirty="0">
                <a:solidFill>
                  <a:srgbClr val="FF0000"/>
                </a:solidFill>
                <a:latin typeface="微软雅黑" panose="020B0503020204020204" pitchFamily="34" charset="-122"/>
                <a:ea typeface="微软雅黑" panose="020B0503020204020204" pitchFamily="34" charset="-122"/>
              </a:rPr>
              <a:t>乎</a:t>
            </a:r>
            <a:r>
              <a:rPr lang="zh-CN" altLang="en-US" sz="3200" dirty="0">
                <a:latin typeface="微软雅黑" panose="020B0503020204020204" pitchFamily="34" charset="-122"/>
                <a:ea typeface="微软雅黑" panose="020B0503020204020204" pitchFamily="34" charset="-122"/>
              </a:rPr>
              <a:t>？”众服为确论。</a:t>
            </a:r>
          </a:p>
        </p:txBody>
      </p:sp>
      <p:sp>
        <p:nvSpPr>
          <p:cNvPr id="6" name="矩形 5">
            <a:extLst>
              <a:ext uri="{FF2B5EF4-FFF2-40B4-BE49-F238E27FC236}">
                <a16:creationId xmlns:a16="http://schemas.microsoft.com/office/drawing/2014/main" id="{4D916D98-0744-45BB-88EE-3D903C2D57B4}"/>
              </a:ext>
            </a:extLst>
          </p:cNvPr>
          <p:cNvSpPr/>
          <p:nvPr/>
        </p:nvSpPr>
        <p:spPr>
          <a:xfrm>
            <a:off x="370449" y="2460846"/>
            <a:ext cx="11451101" cy="3539430"/>
          </a:xfrm>
          <a:prstGeom prst="rect">
            <a:avLst/>
          </a:prstGeom>
        </p:spPr>
        <p:txBody>
          <a:bodyPr wrap="square">
            <a:spAutoFit/>
          </a:bodyPr>
          <a:lstStyle/>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性：事物固有的性质、特点。</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湮：埋没。</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耳：表限止语气，罢了。</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不亦颠乎：不也很荒唐吗？</a:t>
            </a:r>
            <a:endParaRPr lang="en-US" altLang="zh-CN" sz="3200" dirty="0">
              <a:solidFill>
                <a:srgbClr val="FF0000"/>
              </a:solidFill>
              <a:latin typeface="微软雅黑" panose="020B0503020204020204" pitchFamily="34" charset="-122"/>
              <a:ea typeface="微软雅黑" panose="020B0503020204020204" pitchFamily="34" charset="-122"/>
            </a:endParaRPr>
          </a:p>
          <a:p>
            <a:r>
              <a:rPr lang="zh-CN" altLang="en-US" sz="3200" dirty="0"/>
              <a:t>参考译文：石头的特点是又硬又重，河沙的特点是又松又轻，（石兽）埋在沙里，越沉越深罢了。顺流而下寻找它们，不也很荒唐吗？”大家很信服，认为这是正确的言论。</a:t>
            </a:r>
          </a:p>
        </p:txBody>
      </p:sp>
      <p:sp>
        <p:nvSpPr>
          <p:cNvPr id="5" name="对话气泡: 矩形 4">
            <a:extLst>
              <a:ext uri="{FF2B5EF4-FFF2-40B4-BE49-F238E27FC236}">
                <a16:creationId xmlns:a16="http://schemas.microsoft.com/office/drawing/2014/main" id="{5D95889E-B429-45CC-BFFE-2E6237EBD8E2}"/>
              </a:ext>
            </a:extLst>
          </p:cNvPr>
          <p:cNvSpPr/>
          <p:nvPr/>
        </p:nvSpPr>
        <p:spPr>
          <a:xfrm>
            <a:off x="6527409" y="2502445"/>
            <a:ext cx="4600135" cy="1268696"/>
          </a:xfrm>
          <a:prstGeom prst="wedgeRectCallout">
            <a:avLst>
              <a:gd name="adj1" fmla="val -56613"/>
              <a:gd name="adj2" fmla="val 791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t>不亦</a:t>
            </a:r>
            <a:r>
              <a:rPr lang="en-US" altLang="zh-CN" sz="2400"/>
              <a:t>......</a:t>
            </a:r>
            <a:r>
              <a:rPr lang="zh-CN" altLang="en-US" sz="2400"/>
              <a:t>乎？表反问语气。</a:t>
            </a:r>
          </a:p>
          <a:p>
            <a:pPr algn="ctr"/>
            <a:r>
              <a:rPr lang="zh-CN" altLang="en-US" sz="2400"/>
              <a:t>翻译：不也</a:t>
            </a:r>
            <a:r>
              <a:rPr lang="en-US" altLang="zh-CN" sz="2400"/>
              <a:t>......</a:t>
            </a:r>
            <a:r>
              <a:rPr lang="zh-CN" altLang="en-US" sz="2400"/>
              <a:t>吗？</a:t>
            </a:r>
          </a:p>
          <a:p>
            <a:pPr algn="ctr"/>
            <a:r>
              <a:rPr lang="en-US" altLang="zh-CN" sz="2400"/>
              <a:t>1</a:t>
            </a:r>
            <a:r>
              <a:rPr lang="zh-CN" altLang="en-US" sz="2400"/>
              <a:t>不亦乐平？</a:t>
            </a:r>
            <a:r>
              <a:rPr lang="en-US" altLang="zh-CN" sz="2400"/>
              <a:t>2</a:t>
            </a:r>
            <a:r>
              <a:rPr lang="zh-CN" altLang="en-US" sz="2400"/>
              <a:t>吾射不亦精乎？</a:t>
            </a:r>
          </a:p>
        </p:txBody>
      </p:sp>
    </p:spTree>
    <p:extLst>
      <p:ext uri="{BB962C8B-B14F-4D97-AF65-F5344CB8AC3E}">
        <p14:creationId xmlns:p14="http://schemas.microsoft.com/office/powerpoint/2010/main" val="4043388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64304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3852294"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概括第</a:t>
            </a:r>
            <a:r>
              <a:rPr lang="en-US" altLang="zh-CN" sz="4000" b="1" dirty="0">
                <a:solidFill>
                  <a:schemeClr val="bg1"/>
                </a:solidFill>
                <a:latin typeface="方正粗黑宋简体" panose="02000000000000000000" pitchFamily="2" charset="-122"/>
                <a:ea typeface="方正粗黑宋简体" panose="02000000000000000000" pitchFamily="2" charset="-122"/>
              </a:rPr>
              <a:t>2</a:t>
            </a:r>
            <a:r>
              <a:rPr lang="zh-CN" altLang="en-US" sz="4000" b="1" dirty="0">
                <a:solidFill>
                  <a:schemeClr val="bg1"/>
                </a:solidFill>
                <a:latin typeface="方正粗黑宋简体" panose="02000000000000000000" pitchFamily="2" charset="-122"/>
                <a:ea typeface="方正粗黑宋简体" panose="02000000000000000000" pitchFamily="2" charset="-122"/>
              </a:rPr>
              <a:t>段内容</a:t>
            </a:r>
          </a:p>
        </p:txBody>
      </p:sp>
      <p:sp>
        <p:nvSpPr>
          <p:cNvPr id="4" name="矩形 3">
            <a:extLst>
              <a:ext uri="{FF2B5EF4-FFF2-40B4-BE49-F238E27FC236}">
                <a16:creationId xmlns:a16="http://schemas.microsoft.com/office/drawing/2014/main" id="{4D2D7EC9-B2C0-4D50-9CE7-196E528F7FA5}"/>
              </a:ext>
            </a:extLst>
          </p:cNvPr>
          <p:cNvSpPr/>
          <p:nvPr/>
        </p:nvSpPr>
        <p:spPr>
          <a:xfrm>
            <a:off x="458365" y="1150551"/>
            <a:ext cx="11231887" cy="3798797"/>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第</a:t>
            </a:r>
            <a:r>
              <a:rPr lang="en-US" altLang="zh-CN" sz="3200" dirty="0">
                <a:latin typeface="微软雅黑" panose="020B0503020204020204" pitchFamily="34" charset="-122"/>
                <a:ea typeface="微软雅黑" panose="020B0503020204020204" pitchFamily="34" charset="-122"/>
              </a:rPr>
              <a:t>2</a:t>
            </a:r>
            <a:r>
              <a:rPr lang="zh-CN" altLang="en-US" sz="3200" dirty="0">
                <a:latin typeface="微软雅黑" panose="020B0503020204020204" pitchFamily="34" charset="-122"/>
                <a:ea typeface="微软雅黑" panose="020B0503020204020204" pitchFamily="34" charset="-122"/>
              </a:rPr>
              <a:t>段写了什么内容，请简要概括。</a:t>
            </a:r>
          </a:p>
          <a:p>
            <a:pPr>
              <a:lnSpc>
                <a:spcPct val="13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第</a:t>
            </a:r>
            <a:r>
              <a:rPr lang="en-US" altLang="zh-CN" sz="3200" dirty="0">
                <a:solidFill>
                  <a:srgbClr val="FF0000"/>
                </a:solidFill>
                <a:latin typeface="微软雅黑" panose="020B0503020204020204" pitchFamily="34" charset="-122"/>
                <a:ea typeface="微软雅黑" panose="020B0503020204020204" pitchFamily="34" charset="-122"/>
              </a:rPr>
              <a:t>2</a:t>
            </a:r>
            <a:r>
              <a:rPr lang="zh-CN" altLang="en-US" sz="3200" dirty="0">
                <a:solidFill>
                  <a:srgbClr val="FF0000"/>
                </a:solidFill>
                <a:latin typeface="微软雅黑" panose="020B0503020204020204" pitchFamily="34" charset="-122"/>
                <a:ea typeface="微软雅黑" panose="020B0503020204020204" pitchFamily="34" charset="-122"/>
              </a:rPr>
              <a:t>段：写讲学家的分析。</a:t>
            </a:r>
          </a:p>
          <a:p>
            <a:pPr>
              <a:lnSpc>
                <a:spcPct val="13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讲学家的</a:t>
            </a:r>
            <a:r>
              <a:rPr lang="zh-CN" altLang="en-US" sz="3200" dirty="0">
                <a:solidFill>
                  <a:srgbClr val="FF0000"/>
                </a:solidFill>
                <a:latin typeface="微软雅黑" panose="020B0503020204020204" pitchFamily="34" charset="-122"/>
                <a:ea typeface="微软雅黑" panose="020B0503020204020204" pitchFamily="34" charset="-122"/>
              </a:rPr>
              <a:t>“笑”</a:t>
            </a:r>
            <a:r>
              <a:rPr lang="zh-CN" altLang="en-US" sz="3200" dirty="0">
                <a:latin typeface="微软雅黑" panose="020B0503020204020204" pitchFamily="34" charset="-122"/>
                <a:ea typeface="微软雅黑" panose="020B0503020204020204" pitchFamily="34" charset="-122"/>
              </a:rPr>
              <a:t>，显然是在</a:t>
            </a:r>
            <a:r>
              <a:rPr lang="zh-CN" altLang="en-US" sz="3200" dirty="0">
                <a:solidFill>
                  <a:srgbClr val="FF0000"/>
                </a:solidFill>
                <a:latin typeface="微软雅黑" panose="020B0503020204020204" pitchFamily="34" charset="-122"/>
                <a:ea typeface="微软雅黑" panose="020B0503020204020204" pitchFamily="34" charset="-122"/>
              </a:rPr>
              <a:t>嘲笑寺僧“不能究物理”。</a:t>
            </a:r>
            <a:r>
              <a:rPr lang="zh-CN" altLang="en-US" sz="3200" dirty="0">
                <a:latin typeface="微软雅黑" panose="020B0503020204020204" pitchFamily="34" charset="-122"/>
                <a:ea typeface="微软雅黑" panose="020B0503020204020204" pitchFamily="34" charset="-122"/>
              </a:rPr>
              <a:t>什么是他所认为的“物理”呢？即“石性坚重，沙性松浮”，因此石兽自然也应当是“湮于沙上，渐沉渐深耳”。</a:t>
            </a:r>
            <a:endParaRPr lang="en-US" altLang="zh-CN" sz="3200" dirty="0">
              <a:latin typeface="微软雅黑" panose="020B0503020204020204" pitchFamily="34" charset="-122"/>
              <a:ea typeface="微软雅黑" panose="020B0503020204020204" pitchFamily="34" charset="-122"/>
            </a:endParaRPr>
          </a:p>
          <a:p>
            <a:pPr>
              <a:lnSpc>
                <a:spcPct val="130000"/>
              </a:lnSpc>
            </a:pPr>
            <a:r>
              <a:rPr lang="en-US" altLang="zh-CN" sz="2800" dirty="0">
                <a:latin typeface="微软雅黑" panose="020B0503020204020204" pitchFamily="34" charset="-122"/>
                <a:ea typeface="微软雅黑" panose="020B0503020204020204" pitchFamily="34" charset="-122"/>
              </a:rPr>
              <a:t>	</a:t>
            </a:r>
            <a:r>
              <a:rPr lang="zh-CN" altLang="en-US" sz="2800" dirty="0">
                <a:solidFill>
                  <a:srgbClr val="FF0000"/>
                </a:solidFill>
                <a:latin typeface="微软雅黑" panose="020B0503020204020204" pitchFamily="34" charset="-122"/>
                <a:ea typeface="微软雅黑" panose="020B0503020204020204" pitchFamily="34" charset="-122"/>
              </a:rPr>
              <a:t>这一论断，符合人们的直觉，看似很有道理，因此众服为确论”。</a:t>
            </a:r>
          </a:p>
        </p:txBody>
      </p:sp>
    </p:spTree>
    <p:extLst>
      <p:ext uri="{BB962C8B-B14F-4D97-AF65-F5344CB8AC3E}">
        <p14:creationId xmlns:p14="http://schemas.microsoft.com/office/powerpoint/2010/main" val="3444272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64304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337244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积累文言知识</a:t>
            </a:r>
          </a:p>
        </p:txBody>
      </p:sp>
      <p:sp>
        <p:nvSpPr>
          <p:cNvPr id="4" name="矩形 3">
            <a:extLst>
              <a:ext uri="{FF2B5EF4-FFF2-40B4-BE49-F238E27FC236}">
                <a16:creationId xmlns:a16="http://schemas.microsoft.com/office/drawing/2014/main" id="{4D2D7EC9-B2C0-4D50-9CE7-196E528F7FA5}"/>
              </a:ext>
            </a:extLst>
          </p:cNvPr>
          <p:cNvSpPr/>
          <p:nvPr/>
        </p:nvSpPr>
        <p:spPr>
          <a:xfrm>
            <a:off x="458366" y="1150551"/>
            <a:ext cx="10697314" cy="1390317"/>
          </a:xfrm>
          <a:prstGeom prst="rect">
            <a:avLst/>
          </a:prstGeom>
        </p:spPr>
        <p:txBody>
          <a:bodyPr wrap="square">
            <a:spAutoFit/>
          </a:bodyPr>
          <a:lstStyle/>
          <a:p>
            <a:pPr>
              <a:lnSpc>
                <a:spcPct val="130000"/>
              </a:lnSpc>
            </a:pPr>
            <a:r>
              <a:rPr lang="zh-CN" altLang="en-US" sz="3600" dirty="0">
                <a:solidFill>
                  <a:srgbClr val="FF0000"/>
                </a:solidFill>
                <a:latin typeface="微软雅黑" panose="020B0503020204020204" pitchFamily="34" charset="-122"/>
                <a:ea typeface="微软雅黑" panose="020B0503020204020204" pitchFamily="34" charset="-122"/>
              </a:rPr>
              <a:t>解释下面红色词语在句中的意思，翻译课文第三段</a:t>
            </a:r>
          </a:p>
          <a:p>
            <a:pPr algn="ct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老</a:t>
            </a:r>
            <a:r>
              <a:rPr lang="zh-CN" altLang="en-US" sz="3200" dirty="0">
                <a:solidFill>
                  <a:srgbClr val="FF0000"/>
                </a:solidFill>
                <a:latin typeface="微软雅黑" panose="020B0503020204020204" pitchFamily="34" charset="-122"/>
                <a:ea typeface="微软雅黑" panose="020B0503020204020204" pitchFamily="34" charset="-122"/>
              </a:rPr>
              <a:t>河兵</a:t>
            </a:r>
            <a:r>
              <a:rPr lang="zh-CN" altLang="en-US" sz="3200" dirty="0">
                <a:latin typeface="微软雅黑" panose="020B0503020204020204" pitchFamily="34" charset="-122"/>
                <a:ea typeface="微软雅黑" panose="020B0503020204020204" pitchFamily="34" charset="-122"/>
              </a:rPr>
              <a:t>闻之，又笑日：“凡河中</a:t>
            </a:r>
            <a:r>
              <a:rPr lang="zh-CN" altLang="en-US" sz="3200" dirty="0">
                <a:solidFill>
                  <a:srgbClr val="FF0000"/>
                </a:solidFill>
                <a:latin typeface="微软雅黑" panose="020B0503020204020204" pitchFamily="34" charset="-122"/>
                <a:ea typeface="微软雅黑" panose="020B0503020204020204" pitchFamily="34" charset="-122"/>
              </a:rPr>
              <a:t>失石</a:t>
            </a:r>
            <a:r>
              <a:rPr lang="zh-CN" altLang="en-US" sz="3200" dirty="0">
                <a:latin typeface="微软雅黑" panose="020B0503020204020204" pitchFamily="34" charset="-122"/>
                <a:ea typeface="微软雅黑" panose="020B0503020204020204" pitchFamily="34" charset="-122"/>
              </a:rPr>
              <a:t>，</a:t>
            </a:r>
            <a:r>
              <a:rPr lang="zh-CN" altLang="en-US" sz="3200" dirty="0">
                <a:solidFill>
                  <a:srgbClr val="FF0000"/>
                </a:solidFill>
                <a:latin typeface="微软雅黑" panose="020B0503020204020204" pitchFamily="34" charset="-122"/>
                <a:ea typeface="微软雅黑" panose="020B0503020204020204" pitchFamily="34" charset="-122"/>
              </a:rPr>
              <a:t>当求之于上流</a:t>
            </a:r>
            <a:r>
              <a:rPr lang="zh-CN" altLang="en-US" sz="3200" dirty="0">
                <a:latin typeface="微软雅黑" panose="020B0503020204020204" pitchFamily="34" charset="-122"/>
                <a:ea typeface="微软雅黑" panose="020B0503020204020204" pitchFamily="34" charset="-122"/>
              </a:rPr>
              <a:t>。</a:t>
            </a:r>
          </a:p>
        </p:txBody>
      </p:sp>
      <p:sp>
        <p:nvSpPr>
          <p:cNvPr id="6" name="矩形 5">
            <a:extLst>
              <a:ext uri="{FF2B5EF4-FFF2-40B4-BE49-F238E27FC236}">
                <a16:creationId xmlns:a16="http://schemas.microsoft.com/office/drawing/2014/main" id="{4D916D98-0744-45BB-88EE-3D903C2D57B4}"/>
              </a:ext>
            </a:extLst>
          </p:cNvPr>
          <p:cNvSpPr/>
          <p:nvPr/>
        </p:nvSpPr>
        <p:spPr>
          <a:xfrm>
            <a:off x="370449" y="2582467"/>
            <a:ext cx="11451101" cy="2554545"/>
          </a:xfrm>
          <a:prstGeom prst="rect">
            <a:avLst/>
          </a:prstGeom>
        </p:spPr>
        <p:txBody>
          <a:bodyPr wrap="square">
            <a:spAutoFit/>
          </a:bodyPr>
          <a:lstStyle/>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河兵：巡河、护河的士兵。</a:t>
            </a:r>
          </a:p>
          <a:p>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失石：丢失的石头，这里指落入水中的石头。</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当求之</a:t>
            </a:r>
            <a:r>
              <a:rPr lang="zh-CN" altLang="en-US" sz="3200" dirty="0">
                <a:solidFill>
                  <a:srgbClr val="0070C0"/>
                </a:solidFill>
                <a:latin typeface="微软雅黑" panose="020B0503020204020204" pitchFamily="34" charset="-122"/>
                <a:ea typeface="微软雅黑" panose="020B0503020204020204" pitchFamily="34" charset="-122"/>
              </a:rPr>
              <a:t>于</a:t>
            </a:r>
            <a:r>
              <a:rPr lang="zh-CN" altLang="en-US" sz="3200" dirty="0">
                <a:solidFill>
                  <a:srgbClr val="FF0000"/>
                </a:solidFill>
                <a:latin typeface="微软雅黑" panose="020B0503020204020204" pitchFamily="34" charset="-122"/>
                <a:ea typeface="微软雅黑" panose="020B0503020204020204" pitchFamily="34" charset="-122"/>
              </a:rPr>
              <a:t>上流：当于上流求之。应当从上游寻找它们。</a:t>
            </a:r>
          </a:p>
          <a:p>
            <a:r>
              <a:rPr lang="zh-CN" altLang="en-US" sz="3200" dirty="0">
                <a:latin typeface="微软雅黑" panose="020B0503020204020204" pitchFamily="34" charset="-122"/>
                <a:ea typeface="微软雅黑" panose="020B0503020204020204" pitchFamily="34" charset="-122"/>
              </a:rPr>
              <a:t>参考译文：一位老河兵听了这话，也笑着说：“凡是落入河中的石头，应当从上游寻找它们。</a:t>
            </a:r>
            <a:endParaRPr lang="zh-CN" altLang="en-US" sz="3200" dirty="0"/>
          </a:p>
        </p:txBody>
      </p:sp>
    </p:spTree>
    <p:extLst>
      <p:ext uri="{BB962C8B-B14F-4D97-AF65-F5344CB8AC3E}">
        <p14:creationId xmlns:p14="http://schemas.microsoft.com/office/powerpoint/2010/main" val="3286970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64304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337244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积累文言知识</a:t>
            </a:r>
          </a:p>
        </p:txBody>
      </p:sp>
      <p:sp>
        <p:nvSpPr>
          <p:cNvPr id="4" name="矩形 3">
            <a:extLst>
              <a:ext uri="{FF2B5EF4-FFF2-40B4-BE49-F238E27FC236}">
                <a16:creationId xmlns:a16="http://schemas.microsoft.com/office/drawing/2014/main" id="{4D2D7EC9-B2C0-4D50-9CE7-196E528F7FA5}"/>
              </a:ext>
            </a:extLst>
          </p:cNvPr>
          <p:cNvSpPr/>
          <p:nvPr/>
        </p:nvSpPr>
        <p:spPr>
          <a:xfrm>
            <a:off x="458366" y="1150551"/>
            <a:ext cx="10697314" cy="1310295"/>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盖</a:t>
            </a:r>
            <a:r>
              <a:rPr lang="zh-CN" altLang="en-US" sz="3200" dirty="0">
                <a:latin typeface="微软雅黑" panose="020B0503020204020204" pitchFamily="34" charset="-122"/>
                <a:ea typeface="微软雅黑" panose="020B0503020204020204" pitchFamily="34" charset="-122"/>
              </a:rPr>
              <a:t>石性坚重，沙性松浮，水不能沖石，其</a:t>
            </a:r>
            <a:r>
              <a:rPr lang="zh-CN" altLang="en-US" sz="3200" dirty="0">
                <a:solidFill>
                  <a:srgbClr val="FF0000"/>
                </a:solidFill>
                <a:latin typeface="微软雅黑" panose="020B0503020204020204" pitchFamily="34" charset="-122"/>
                <a:ea typeface="微软雅黑" panose="020B0503020204020204" pitchFamily="34" charset="-122"/>
              </a:rPr>
              <a:t>反激之力，</a:t>
            </a:r>
            <a:r>
              <a:rPr lang="zh-CN" altLang="en-US" sz="3200" dirty="0">
                <a:latin typeface="微软雅黑" panose="020B0503020204020204" pitchFamily="34" charset="-122"/>
                <a:ea typeface="微软雅黑" panose="020B0503020204020204" pitchFamily="34" charset="-122"/>
              </a:rPr>
              <a:t>必于石下迎水处</a:t>
            </a:r>
            <a:r>
              <a:rPr lang="zh-CN" altLang="en-US" sz="3200" dirty="0">
                <a:solidFill>
                  <a:srgbClr val="FF0000"/>
                </a:solidFill>
                <a:latin typeface="微软雅黑" panose="020B0503020204020204" pitchFamily="34" charset="-122"/>
                <a:ea typeface="微软雅黑" panose="020B0503020204020204" pitchFamily="34" charset="-122"/>
              </a:rPr>
              <a:t>啮</a:t>
            </a:r>
            <a:r>
              <a:rPr lang="zh-CN" altLang="en-US" sz="3200" dirty="0">
                <a:latin typeface="微软雅黑" panose="020B0503020204020204" pitchFamily="34" charset="-122"/>
                <a:ea typeface="微软雅黑" panose="020B0503020204020204" pitchFamily="34" charset="-122"/>
              </a:rPr>
              <a:t>沙为</a:t>
            </a:r>
            <a:r>
              <a:rPr lang="zh-CN" altLang="en-US" sz="3200" dirty="0">
                <a:solidFill>
                  <a:srgbClr val="FF0000"/>
                </a:solidFill>
                <a:latin typeface="微软雅黑" panose="020B0503020204020204" pitchFamily="34" charset="-122"/>
                <a:ea typeface="微软雅黑" panose="020B0503020204020204" pitchFamily="34" charset="-122"/>
              </a:rPr>
              <a:t>坎穴</a:t>
            </a:r>
          </a:p>
        </p:txBody>
      </p:sp>
      <p:sp>
        <p:nvSpPr>
          <p:cNvPr id="6" name="矩形 5">
            <a:extLst>
              <a:ext uri="{FF2B5EF4-FFF2-40B4-BE49-F238E27FC236}">
                <a16:creationId xmlns:a16="http://schemas.microsoft.com/office/drawing/2014/main" id="{4D916D98-0744-45BB-88EE-3D903C2D57B4}"/>
              </a:ext>
            </a:extLst>
          </p:cNvPr>
          <p:cNvSpPr/>
          <p:nvPr/>
        </p:nvSpPr>
        <p:spPr>
          <a:xfrm>
            <a:off x="370449" y="2582467"/>
            <a:ext cx="11451101" cy="4188134"/>
          </a:xfrm>
          <a:prstGeom prst="rect">
            <a:avLst/>
          </a:prstGeom>
        </p:spPr>
        <p:txBody>
          <a:bodyPr wrap="square">
            <a:spAutoFit/>
          </a:bodyPr>
          <a:lstStyle/>
          <a:p>
            <a:pPr>
              <a:lnSpc>
                <a:spcPct val="12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盖：因为。</a:t>
            </a:r>
          </a:p>
          <a:p>
            <a:pPr>
              <a:lnSpc>
                <a:spcPct val="12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反激之力：河水撞击石头返回的冲击力。</a:t>
            </a:r>
          </a:p>
          <a:p>
            <a:pPr>
              <a:lnSpc>
                <a:spcPct val="12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啮：咬。这里是冲刷的意思。</a:t>
            </a:r>
          </a:p>
          <a:p>
            <a:pPr>
              <a:lnSpc>
                <a:spcPct val="12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坎穴：坑洞。</a:t>
            </a:r>
          </a:p>
          <a:p>
            <a:pPr>
              <a:lnSpc>
                <a:spcPct val="120000"/>
              </a:lnSpc>
            </a:pPr>
            <a:r>
              <a:rPr lang="zh-CN" altLang="en-US" sz="3200" dirty="0">
                <a:latin typeface="微软雅黑" panose="020B0503020204020204" pitchFamily="34" charset="-122"/>
                <a:ea typeface="微软雅黑" panose="020B0503020204020204" pitchFamily="34" charset="-122"/>
              </a:rPr>
              <a:t>参考译文：因为石头的特点是又硬又重，河沙的特点是又松又轻，水不能冲走石头，（但）水流的反冲力，一定会将石头底下迎着水流的地方冲刷成坑洞。</a:t>
            </a:r>
            <a:endParaRPr lang="zh-CN" altLang="en-US" sz="3200" dirty="0"/>
          </a:p>
        </p:txBody>
      </p:sp>
    </p:spTree>
    <p:extLst>
      <p:ext uri="{BB962C8B-B14F-4D97-AF65-F5344CB8AC3E}">
        <p14:creationId xmlns:p14="http://schemas.microsoft.com/office/powerpoint/2010/main" val="356234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64304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337244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积累文言知识</a:t>
            </a:r>
          </a:p>
        </p:txBody>
      </p:sp>
      <p:sp>
        <p:nvSpPr>
          <p:cNvPr id="4" name="矩形 3">
            <a:extLst>
              <a:ext uri="{FF2B5EF4-FFF2-40B4-BE49-F238E27FC236}">
                <a16:creationId xmlns:a16="http://schemas.microsoft.com/office/drawing/2014/main" id="{4D2D7EC9-B2C0-4D50-9CE7-196E528F7FA5}"/>
              </a:ext>
            </a:extLst>
          </p:cNvPr>
          <p:cNvSpPr/>
          <p:nvPr/>
        </p:nvSpPr>
        <p:spPr>
          <a:xfrm>
            <a:off x="458366" y="1150551"/>
            <a:ext cx="10697314" cy="670120"/>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如是</a:t>
            </a:r>
            <a:r>
              <a:rPr lang="zh-CN" altLang="en-US" sz="3200" dirty="0">
                <a:latin typeface="微软雅黑" panose="020B0503020204020204" pitchFamily="34" charset="-122"/>
                <a:ea typeface="微软雅黑" panose="020B0503020204020204" pitchFamily="34" charset="-122"/>
              </a:rPr>
              <a:t>再啮，石又再</a:t>
            </a:r>
            <a:r>
              <a:rPr lang="zh-CN" altLang="en-US" sz="3200" dirty="0">
                <a:solidFill>
                  <a:srgbClr val="FF0000"/>
                </a:solidFill>
                <a:latin typeface="微软雅黑" panose="020B0503020204020204" pitchFamily="34" charset="-122"/>
                <a:ea typeface="微软雅黑" panose="020B0503020204020204" pitchFamily="34" charset="-122"/>
              </a:rPr>
              <a:t>转。</a:t>
            </a:r>
            <a:r>
              <a:rPr lang="zh-CN" altLang="en-US" sz="3200" dirty="0">
                <a:latin typeface="微软雅黑" panose="020B0503020204020204" pitchFamily="34" charset="-122"/>
                <a:ea typeface="微软雅黑" panose="020B0503020204020204" pitchFamily="34" charset="-122"/>
              </a:rPr>
              <a:t>转转不</a:t>
            </a:r>
            <a:r>
              <a:rPr lang="zh-CN" altLang="en-US" sz="3200" dirty="0">
                <a:solidFill>
                  <a:srgbClr val="FF0000"/>
                </a:solidFill>
                <a:latin typeface="微软雅黑" panose="020B0503020204020204" pitchFamily="34" charset="-122"/>
                <a:ea typeface="微软雅黑" panose="020B0503020204020204" pitchFamily="34" charset="-122"/>
              </a:rPr>
              <a:t>已，遂</a:t>
            </a:r>
            <a:r>
              <a:rPr lang="zh-CN" altLang="en-US" sz="3200" dirty="0">
                <a:latin typeface="微软雅黑" panose="020B0503020204020204" pitchFamily="34" charset="-122"/>
                <a:ea typeface="微软雅黑" panose="020B0503020204020204" pitchFamily="34" charset="-122"/>
              </a:rPr>
              <a:t>反</a:t>
            </a:r>
            <a:r>
              <a:rPr lang="zh-CN" altLang="en-US" sz="3200" dirty="0">
                <a:solidFill>
                  <a:srgbClr val="FF0000"/>
                </a:solidFill>
                <a:latin typeface="微软雅黑" panose="020B0503020204020204" pitchFamily="34" charset="-122"/>
                <a:ea typeface="微软雅黑" panose="020B0503020204020204" pitchFamily="34" charset="-122"/>
              </a:rPr>
              <a:t>溯流</a:t>
            </a:r>
            <a:r>
              <a:rPr lang="zh-CN" altLang="en-US" sz="3200" dirty="0">
                <a:latin typeface="微软雅黑" panose="020B0503020204020204" pitchFamily="34" charset="-122"/>
                <a:ea typeface="微软雅黑" panose="020B0503020204020204" pitchFamily="34" charset="-122"/>
              </a:rPr>
              <a:t>逆上矣。</a:t>
            </a:r>
          </a:p>
        </p:txBody>
      </p:sp>
      <p:sp>
        <p:nvSpPr>
          <p:cNvPr id="6" name="矩形 5">
            <a:extLst>
              <a:ext uri="{FF2B5EF4-FFF2-40B4-BE49-F238E27FC236}">
                <a16:creationId xmlns:a16="http://schemas.microsoft.com/office/drawing/2014/main" id="{4D916D98-0744-45BB-88EE-3D903C2D57B4}"/>
              </a:ext>
            </a:extLst>
          </p:cNvPr>
          <p:cNvSpPr/>
          <p:nvPr/>
        </p:nvSpPr>
        <p:spPr>
          <a:xfrm>
            <a:off x="635300" y="1990342"/>
            <a:ext cx="11451101" cy="4188134"/>
          </a:xfrm>
          <a:prstGeom prst="rect">
            <a:avLst/>
          </a:prstGeom>
        </p:spPr>
        <p:txBody>
          <a:bodyPr wrap="square">
            <a:spAutoFit/>
          </a:bodyPr>
          <a:lstStyle/>
          <a:p>
            <a:pPr>
              <a:lnSpc>
                <a:spcPct val="12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如</a:t>
            </a:r>
            <a:r>
              <a:rPr lang="zh-CN" altLang="en-US" sz="3200" dirty="0">
                <a:latin typeface="微软雅黑" panose="020B0503020204020204" pitchFamily="34" charset="-122"/>
                <a:ea typeface="微软雅黑" panose="020B0503020204020204" pitchFamily="34" charset="-122"/>
              </a:rPr>
              <a:t>是：</a:t>
            </a:r>
            <a:r>
              <a:rPr lang="zh-CN" altLang="en-US" sz="3200" dirty="0">
                <a:solidFill>
                  <a:srgbClr val="FF0000"/>
                </a:solidFill>
                <a:latin typeface="微软雅黑" panose="020B0503020204020204" pitchFamily="34" charset="-122"/>
                <a:ea typeface="微软雅黑" panose="020B0503020204020204" pitchFamily="34" charset="-122"/>
              </a:rPr>
              <a:t>像</a:t>
            </a:r>
            <a:r>
              <a:rPr lang="zh-CN" altLang="en-US" sz="3200" dirty="0">
                <a:latin typeface="微软雅黑" panose="020B0503020204020204" pitchFamily="34" charset="-122"/>
                <a:ea typeface="微软雅黑" panose="020B0503020204020204" pitchFamily="34" charset="-122"/>
              </a:rPr>
              <a:t>这样。</a:t>
            </a:r>
          </a:p>
          <a:p>
            <a:pPr>
              <a:lnSpc>
                <a:spcPct val="12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转：翻转。</a:t>
            </a:r>
          </a:p>
          <a:p>
            <a:pPr>
              <a:lnSpc>
                <a:spcPct val="12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已：停止。</a:t>
            </a:r>
          </a:p>
          <a:p>
            <a:pPr>
              <a:lnSpc>
                <a:spcPct val="12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遂：于是</a:t>
            </a:r>
            <a:endParaRPr lang="en-US" altLang="zh-CN" sz="3200" dirty="0">
              <a:latin typeface="微软雅黑" panose="020B0503020204020204" pitchFamily="34" charset="-122"/>
              <a:ea typeface="微软雅黑" panose="020B0503020204020204" pitchFamily="34" charset="-122"/>
            </a:endParaRPr>
          </a:p>
          <a:p>
            <a:pPr>
              <a:lnSpc>
                <a:spcPct val="12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溯流：逆流。</a:t>
            </a:r>
            <a:endParaRPr lang="en-US" altLang="zh-CN" sz="3200" dirty="0">
              <a:latin typeface="微软雅黑" panose="020B0503020204020204" pitchFamily="34" charset="-122"/>
              <a:ea typeface="微软雅黑" panose="020B0503020204020204" pitchFamily="34" charset="-122"/>
            </a:endParaRPr>
          </a:p>
          <a:p>
            <a:pPr>
              <a:lnSpc>
                <a:spcPct val="120000"/>
              </a:lnSpc>
            </a:pPr>
            <a:r>
              <a:rPr lang="zh-CN" altLang="en-US" sz="3200" dirty="0">
                <a:latin typeface="微软雅黑" panose="020B0503020204020204" pitchFamily="34" charset="-122"/>
                <a:ea typeface="微软雅黑" panose="020B0503020204020204" pitchFamily="34" charset="-122"/>
              </a:rPr>
              <a:t>参考译文：照这样再次冲刷，石头又会再次（向前）翻转。不停地翻转，于是（石头）反而逆流而上了。</a:t>
            </a:r>
            <a:endParaRPr lang="zh-CN" altLang="en-US" sz="3200" dirty="0"/>
          </a:p>
        </p:txBody>
      </p:sp>
      <p:sp>
        <p:nvSpPr>
          <p:cNvPr id="7" name="对话气泡: 矩形 6">
            <a:extLst>
              <a:ext uri="{FF2B5EF4-FFF2-40B4-BE49-F238E27FC236}">
                <a16:creationId xmlns:a16="http://schemas.microsoft.com/office/drawing/2014/main" id="{E51F56D9-D87A-4A1E-9788-F84FCFE12EFB}"/>
              </a:ext>
            </a:extLst>
          </p:cNvPr>
          <p:cNvSpPr/>
          <p:nvPr/>
        </p:nvSpPr>
        <p:spPr>
          <a:xfrm>
            <a:off x="5807023" y="1990342"/>
            <a:ext cx="3967089" cy="1056076"/>
          </a:xfrm>
          <a:prstGeom prst="wedgeRectCallout">
            <a:avLst>
              <a:gd name="adj1" fmla="val -86045"/>
              <a:gd name="adj2" fmla="val -1544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不义而富且贵于我如浮云、</a:t>
            </a:r>
          </a:p>
          <a:p>
            <a:pPr algn="ctr"/>
            <a:r>
              <a:rPr lang="zh-CN" altLang="en-US" sz="2400" dirty="0"/>
              <a:t>如雷贯耳、巧舌如簧、岁月如流、</a:t>
            </a:r>
          </a:p>
        </p:txBody>
      </p:sp>
    </p:spTree>
    <p:extLst>
      <p:ext uri="{BB962C8B-B14F-4D97-AF65-F5344CB8AC3E}">
        <p14:creationId xmlns:p14="http://schemas.microsoft.com/office/powerpoint/2010/main" val="2599138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图片 85">
            <a:extLst>
              <a:ext uri="{FF2B5EF4-FFF2-40B4-BE49-F238E27FC236}">
                <a16:creationId xmlns:a16="http://schemas.microsoft.com/office/drawing/2014/main" id="{8C4111A6-260E-41FD-B0DC-EA1D2CE19C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33" y="-101681"/>
            <a:ext cx="3149937" cy="1210634"/>
          </a:xfrm>
          <a:prstGeom prst="rect">
            <a:avLst/>
          </a:prstGeom>
        </p:spPr>
      </p:pic>
      <p:sp>
        <p:nvSpPr>
          <p:cNvPr id="64" name="矩形 63">
            <a:extLst>
              <a:ext uri="{FF2B5EF4-FFF2-40B4-BE49-F238E27FC236}">
                <a16:creationId xmlns:a16="http://schemas.microsoft.com/office/drawing/2014/main" id="{5A625615-8112-42BE-9AA4-9B92E99C3460}"/>
              </a:ext>
            </a:extLst>
          </p:cNvPr>
          <p:cNvSpPr/>
          <p:nvPr/>
        </p:nvSpPr>
        <p:spPr>
          <a:xfrm>
            <a:off x="307848" y="1456509"/>
            <a:ext cx="11576303" cy="4313554"/>
          </a:xfrm>
          <a:prstGeom prst="rect">
            <a:avLst/>
          </a:prstGeom>
          <a:noFill/>
          <a:ln w="9525">
            <a:noFill/>
          </a:ln>
        </p:spPr>
        <p:txBody>
          <a:bodyPr wrap="square" lIns="90000" tIns="46800" rIns="90000" bIns="46800" anchor="ctr">
            <a:spAutoFit/>
          </a:bodyPr>
          <a:lstStyle/>
          <a:p>
            <a:pPr>
              <a:lnSpc>
                <a:spcPct val="130000"/>
              </a:lnSpc>
            </a:pPr>
            <a:r>
              <a:rPr lang="zh-CN" altLang="en-US" sz="36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    </a:t>
            </a:r>
            <a:r>
              <a:rPr lang="zh-CN" altLang="en-US" sz="3600" b="1" dirty="0">
                <a:latin typeface="楷体" panose="02010609060101010101" pitchFamily="49" charset="-122"/>
                <a:ea typeface="楷体" panose="02010609060101010101" pitchFamily="49" charset="-122"/>
                <a:cs typeface="楷体" panose="02010609060101010101" pitchFamily="49" charset="-122"/>
              </a:rPr>
              <a:t>“事不目见耳闻，而臆断其有无，可乎？”这是苏轼游石钟山后的感慨。他在前人李渤经过实地考察却得出错误结论时，给我们敲响了警钟</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rPr>
              <a:t>凡事不亲眼看到、亲耳听到，却凭主观想象去判断它的有无，可以吗？</a:t>
            </a:r>
            <a:r>
              <a:rPr lang="zh-CN" altLang="en-US" sz="3600" b="1" dirty="0">
                <a:latin typeface="楷体" panose="02010609060101010101" pitchFamily="49" charset="-122"/>
                <a:ea typeface="楷体" panose="02010609060101010101" pitchFamily="49" charset="-122"/>
                <a:cs typeface="楷体" panose="02010609060101010101" pitchFamily="49" charset="-122"/>
              </a:rPr>
              <a:t>今天将要学习的</a:t>
            </a:r>
            <a:r>
              <a:rPr lang="en-US" altLang="zh-CN" sz="3600" b="1" dirty="0">
                <a:latin typeface="楷体" panose="02010609060101010101" pitchFamily="49" charset="-122"/>
                <a:ea typeface="楷体" panose="02010609060101010101" pitchFamily="49" charset="-122"/>
                <a:cs typeface="楷体" panose="02010609060101010101" pitchFamily="49" charset="-122"/>
              </a:rPr>
              <a:t>《</a:t>
            </a:r>
            <a:r>
              <a:rPr lang="zh-CN" altLang="en-US" sz="3600" b="1" dirty="0">
                <a:latin typeface="楷体" panose="02010609060101010101" pitchFamily="49" charset="-122"/>
                <a:ea typeface="楷体" panose="02010609060101010101" pitchFamily="49" charset="-122"/>
                <a:cs typeface="楷体" panose="02010609060101010101" pitchFamily="49" charset="-122"/>
              </a:rPr>
              <a:t>河中石兽</a:t>
            </a:r>
            <a:r>
              <a:rPr lang="en-US" altLang="zh-CN" sz="3600" b="1" dirty="0">
                <a:latin typeface="楷体" panose="02010609060101010101" pitchFamily="49" charset="-122"/>
                <a:ea typeface="楷体" panose="02010609060101010101" pitchFamily="49" charset="-122"/>
                <a:cs typeface="楷体" panose="02010609060101010101" pitchFamily="49" charset="-122"/>
              </a:rPr>
              <a:t>》</a:t>
            </a:r>
            <a:r>
              <a:rPr lang="zh-CN" altLang="en-US" sz="3600" b="1" dirty="0">
                <a:latin typeface="楷体" panose="02010609060101010101" pitchFamily="49" charset="-122"/>
                <a:ea typeface="楷体" panose="02010609060101010101" pitchFamily="49" charset="-122"/>
                <a:cs typeface="楷体" panose="02010609060101010101" pitchFamily="49" charset="-122"/>
              </a:rPr>
              <a:t>一文，也会给我们带来同样的思考。</a:t>
            </a:r>
            <a:endParaRPr lang="zh-CN" altLang="en-US" sz="36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endParaRPr>
          </a:p>
        </p:txBody>
      </p:sp>
      <p:sp>
        <p:nvSpPr>
          <p:cNvPr id="83" name="文本框 82">
            <a:extLst>
              <a:ext uri="{FF2B5EF4-FFF2-40B4-BE49-F238E27FC236}">
                <a16:creationId xmlns:a16="http://schemas.microsoft.com/office/drawing/2014/main" id="{74B70EBA-0E03-48D3-8497-D2EDD33D6D5C}"/>
              </a:ext>
            </a:extLst>
          </p:cNvPr>
          <p:cNvSpPr txBox="1"/>
          <p:nvPr/>
        </p:nvSpPr>
        <p:spPr>
          <a:xfrm>
            <a:off x="479713" y="245875"/>
            <a:ext cx="3149936" cy="646331"/>
          </a:xfrm>
          <a:prstGeom prst="rect">
            <a:avLst/>
          </a:prstGeom>
          <a:noFill/>
        </p:spPr>
        <p:txBody>
          <a:bodyPr wrap="square" rtlCol="0">
            <a:spAutoFit/>
          </a:bodyPr>
          <a:lstStyle/>
          <a:p>
            <a:r>
              <a:rPr lang="zh-CN" altLang="en-US" sz="3600" b="1" dirty="0">
                <a:solidFill>
                  <a:schemeClr val="bg1"/>
                </a:solidFill>
                <a:latin typeface="方正粗黑宋简体" panose="02000000000000000000" pitchFamily="2" charset="-122"/>
                <a:ea typeface="方正粗黑宋简体" panose="02000000000000000000" pitchFamily="2" charset="-122"/>
              </a:rPr>
              <a:t>新课导入</a:t>
            </a:r>
          </a:p>
        </p:txBody>
      </p:sp>
    </p:spTree>
    <p:extLst>
      <p:ext uri="{BB962C8B-B14F-4D97-AF65-F5344CB8AC3E}">
        <p14:creationId xmlns:p14="http://schemas.microsoft.com/office/powerpoint/2010/main" val="14980286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64304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337244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积累文言知识</a:t>
            </a:r>
          </a:p>
        </p:txBody>
      </p:sp>
      <p:sp>
        <p:nvSpPr>
          <p:cNvPr id="4" name="矩形 3">
            <a:extLst>
              <a:ext uri="{FF2B5EF4-FFF2-40B4-BE49-F238E27FC236}">
                <a16:creationId xmlns:a16="http://schemas.microsoft.com/office/drawing/2014/main" id="{4D2D7EC9-B2C0-4D50-9CE7-196E528F7FA5}"/>
              </a:ext>
            </a:extLst>
          </p:cNvPr>
          <p:cNvSpPr/>
          <p:nvPr/>
        </p:nvSpPr>
        <p:spPr>
          <a:xfrm>
            <a:off x="458366" y="1150551"/>
            <a:ext cx="10697314" cy="1310295"/>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求之下流，</a:t>
            </a:r>
            <a:r>
              <a:rPr lang="zh-CN" altLang="en-US" sz="3200" dirty="0">
                <a:solidFill>
                  <a:srgbClr val="FF0000"/>
                </a:solidFill>
                <a:latin typeface="微软雅黑" panose="020B0503020204020204" pitchFamily="34" charset="-122"/>
                <a:ea typeface="微软雅黑" panose="020B0503020204020204" pitchFamily="34" charset="-122"/>
              </a:rPr>
              <a:t>固</a:t>
            </a:r>
            <a:r>
              <a:rPr lang="zh-CN" altLang="en-US" sz="3200" dirty="0">
                <a:latin typeface="微软雅黑" panose="020B0503020204020204" pitchFamily="34" charset="-122"/>
                <a:ea typeface="微软雅黑" panose="020B0503020204020204" pitchFamily="34" charset="-122"/>
              </a:rPr>
              <a:t>颠；求之地中，不更颠乎？</a:t>
            </a:r>
            <a:r>
              <a:rPr lang="zh-CN" altLang="en-US" sz="3200" dirty="0">
                <a:solidFill>
                  <a:srgbClr val="FF0000"/>
                </a:solidFill>
                <a:latin typeface="微软雅黑" panose="020B0503020204020204" pitchFamily="34" charset="-122"/>
                <a:ea typeface="微软雅黑" panose="020B0503020204020204" pitchFamily="34" charset="-122"/>
              </a:rPr>
              <a:t>如</a:t>
            </a:r>
            <a:r>
              <a:rPr lang="zh-CN" altLang="en-US" sz="3200" dirty="0">
                <a:latin typeface="微软雅黑" panose="020B0503020204020204" pitchFamily="34" charset="-122"/>
                <a:ea typeface="微软雅黑" panose="020B0503020204020204" pitchFamily="34" charset="-122"/>
              </a:rPr>
              <a:t>其言，</a:t>
            </a:r>
            <a:r>
              <a:rPr lang="zh-CN" altLang="en-US" sz="3200" dirty="0">
                <a:solidFill>
                  <a:srgbClr val="FF0000"/>
                </a:solidFill>
                <a:latin typeface="微软雅黑" panose="020B0503020204020204" pitchFamily="34" charset="-122"/>
                <a:ea typeface="微软雅黑" panose="020B0503020204020204" pitchFamily="34" charset="-122"/>
              </a:rPr>
              <a:t>果</a:t>
            </a:r>
            <a:r>
              <a:rPr lang="zh-CN" altLang="en-US" sz="3200" dirty="0">
                <a:latin typeface="微软雅黑" panose="020B0503020204020204" pitchFamily="34" charset="-122"/>
                <a:ea typeface="微软雅黑" panose="020B0503020204020204" pitchFamily="34" charset="-122"/>
              </a:rPr>
              <a:t>得于数里外。</a:t>
            </a:r>
          </a:p>
        </p:txBody>
      </p:sp>
      <p:sp>
        <p:nvSpPr>
          <p:cNvPr id="6" name="矩形 5">
            <a:extLst>
              <a:ext uri="{FF2B5EF4-FFF2-40B4-BE49-F238E27FC236}">
                <a16:creationId xmlns:a16="http://schemas.microsoft.com/office/drawing/2014/main" id="{4D916D98-0744-45BB-88EE-3D903C2D57B4}"/>
              </a:ext>
            </a:extLst>
          </p:cNvPr>
          <p:cNvSpPr/>
          <p:nvPr/>
        </p:nvSpPr>
        <p:spPr>
          <a:xfrm>
            <a:off x="370449" y="2582467"/>
            <a:ext cx="11451101" cy="3597203"/>
          </a:xfrm>
          <a:prstGeom prst="rect">
            <a:avLst/>
          </a:prstGeom>
        </p:spPr>
        <p:txBody>
          <a:bodyPr wrap="square">
            <a:spAutoFit/>
          </a:bodyPr>
          <a:lstStyle/>
          <a:p>
            <a:pPr>
              <a:lnSpc>
                <a:spcPct val="12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固：固然。</a:t>
            </a:r>
          </a:p>
          <a:p>
            <a:pPr>
              <a:lnSpc>
                <a:spcPct val="12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如：依照，按照</a:t>
            </a:r>
          </a:p>
          <a:p>
            <a:pPr>
              <a:lnSpc>
                <a:spcPct val="12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果得</a:t>
            </a:r>
            <a:r>
              <a:rPr lang="zh-CN" altLang="en-US" sz="3200" dirty="0">
                <a:solidFill>
                  <a:srgbClr val="00B0F0"/>
                </a:solidFill>
                <a:latin typeface="微软雅黑" panose="020B0503020204020204" pitchFamily="34" charset="-122"/>
                <a:ea typeface="微软雅黑" panose="020B0503020204020204" pitchFamily="34" charset="-122"/>
              </a:rPr>
              <a:t>于</a:t>
            </a:r>
            <a:r>
              <a:rPr lang="zh-CN" altLang="en-US" sz="3200" dirty="0">
                <a:solidFill>
                  <a:srgbClr val="FF0000"/>
                </a:solidFill>
                <a:latin typeface="微软雅黑" panose="020B0503020204020204" pitchFamily="34" charset="-122"/>
                <a:ea typeface="微软雅黑" panose="020B0503020204020204" pitchFamily="34" charset="-122"/>
              </a:rPr>
              <a:t>数里外：果于数里外得（之）</a:t>
            </a:r>
            <a:r>
              <a:rPr lang="zh-CN" altLang="en-US" sz="3200" dirty="0">
                <a:latin typeface="微软雅黑" panose="020B0503020204020204" pitchFamily="34" charset="-122"/>
                <a:ea typeface="微软雅黑" panose="020B0503020204020204" pitchFamily="34" charset="-122"/>
              </a:rPr>
              <a:t>。果，果然</a:t>
            </a:r>
          </a:p>
          <a:p>
            <a:pPr>
              <a:lnSpc>
                <a:spcPct val="120000"/>
              </a:lnSpc>
            </a:pPr>
            <a:r>
              <a:rPr lang="zh-CN" altLang="en-US" sz="3200" dirty="0">
                <a:latin typeface="微软雅黑" panose="020B0503020204020204" pitchFamily="34" charset="-122"/>
                <a:ea typeface="微软雅黑" panose="020B0503020204020204" pitchFamily="34" charset="-122"/>
              </a:rPr>
              <a:t>参考译文：到下游寻找石头，固然荒唐；在原地寻找它们，不更荒唐吗？”（人们）依照他的说法（去做），果然在（上游）几里开外找到了（石兽）。</a:t>
            </a:r>
            <a:endParaRPr lang="zh-CN" altLang="en-US" sz="3200" dirty="0"/>
          </a:p>
        </p:txBody>
      </p:sp>
    </p:spTree>
    <p:extLst>
      <p:ext uri="{BB962C8B-B14F-4D97-AF65-F5344CB8AC3E}">
        <p14:creationId xmlns:p14="http://schemas.microsoft.com/office/powerpoint/2010/main" val="2473476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64304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337244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积累文言知识</a:t>
            </a:r>
          </a:p>
        </p:txBody>
      </p:sp>
      <p:sp>
        <p:nvSpPr>
          <p:cNvPr id="4" name="矩形 3">
            <a:extLst>
              <a:ext uri="{FF2B5EF4-FFF2-40B4-BE49-F238E27FC236}">
                <a16:creationId xmlns:a16="http://schemas.microsoft.com/office/drawing/2014/main" id="{4D2D7EC9-B2C0-4D50-9CE7-196E528F7FA5}"/>
              </a:ext>
            </a:extLst>
          </p:cNvPr>
          <p:cNvSpPr/>
          <p:nvPr/>
        </p:nvSpPr>
        <p:spPr>
          <a:xfrm>
            <a:off x="458366" y="1150551"/>
            <a:ext cx="10697314" cy="1310295"/>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然则</a:t>
            </a:r>
            <a:r>
              <a:rPr lang="zh-CN" altLang="en-US" sz="3200" dirty="0">
                <a:latin typeface="微软雅黑" panose="020B0503020204020204" pitchFamily="34" charset="-122"/>
                <a:ea typeface="微软雅黑" panose="020B0503020204020204" pitchFamily="34" charset="-122"/>
              </a:rPr>
              <a:t>天下之事，</a:t>
            </a:r>
            <a:r>
              <a:rPr lang="zh-CN" altLang="en-US" sz="3200" dirty="0">
                <a:solidFill>
                  <a:srgbClr val="FF0000"/>
                </a:solidFill>
                <a:latin typeface="微软雅黑" panose="020B0503020204020204" pitchFamily="34" charset="-122"/>
                <a:ea typeface="微软雅黑" panose="020B0503020204020204" pitchFamily="34" charset="-122"/>
              </a:rPr>
              <a:t>但</a:t>
            </a:r>
            <a:r>
              <a:rPr lang="zh-CN" altLang="en-US" sz="3200" dirty="0">
                <a:latin typeface="微软雅黑" panose="020B0503020204020204" pitchFamily="34" charset="-122"/>
                <a:ea typeface="微软雅黑" panose="020B0503020204020204" pitchFamily="34" charset="-122"/>
              </a:rPr>
              <a:t>知其一，不知其二者多矣，可</a:t>
            </a:r>
            <a:r>
              <a:rPr lang="zh-CN" altLang="en-US" sz="3200" dirty="0">
                <a:solidFill>
                  <a:srgbClr val="FF0000"/>
                </a:solidFill>
                <a:latin typeface="微软雅黑" panose="020B0503020204020204" pitchFamily="34" charset="-122"/>
                <a:ea typeface="微软雅黑" panose="020B0503020204020204" pitchFamily="34" charset="-122"/>
              </a:rPr>
              <a:t>据理臆断欤</a:t>
            </a:r>
            <a:r>
              <a:rPr lang="zh-CN" altLang="en-US" sz="3200" dirty="0">
                <a:latin typeface="微软雅黑" panose="020B0503020204020204" pitchFamily="34" charset="-122"/>
                <a:ea typeface="微软雅黑" panose="020B0503020204020204" pitchFamily="34" charset="-122"/>
              </a:rPr>
              <a:t>？</a:t>
            </a:r>
          </a:p>
        </p:txBody>
      </p:sp>
      <p:sp>
        <p:nvSpPr>
          <p:cNvPr id="6" name="矩形 5">
            <a:extLst>
              <a:ext uri="{FF2B5EF4-FFF2-40B4-BE49-F238E27FC236}">
                <a16:creationId xmlns:a16="http://schemas.microsoft.com/office/drawing/2014/main" id="{4D916D98-0744-45BB-88EE-3D903C2D57B4}"/>
              </a:ext>
            </a:extLst>
          </p:cNvPr>
          <p:cNvSpPr/>
          <p:nvPr/>
        </p:nvSpPr>
        <p:spPr>
          <a:xfrm>
            <a:off x="370449" y="2582467"/>
            <a:ext cx="11451101" cy="3597203"/>
          </a:xfrm>
          <a:prstGeom prst="rect">
            <a:avLst/>
          </a:prstGeom>
        </p:spPr>
        <p:txBody>
          <a:bodyPr wrap="square">
            <a:spAutoFit/>
          </a:bodyPr>
          <a:lstStyle/>
          <a:p>
            <a:pPr>
              <a:lnSpc>
                <a:spcPct val="12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然则：既然这样，那么。</a:t>
            </a:r>
          </a:p>
          <a:p>
            <a:pPr>
              <a:lnSpc>
                <a:spcPct val="120000"/>
              </a:lnSpc>
            </a:pPr>
            <a:r>
              <a:rPr lang="en-US" altLang="zh-CN" sz="3200" dirty="0">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但：只。      </a:t>
            </a:r>
            <a:r>
              <a:rPr lang="zh-CN" altLang="en-US" sz="3200" dirty="0">
                <a:latin typeface="微软雅黑" panose="020B0503020204020204" pitchFamily="34" charset="-122"/>
                <a:ea typeface="微软雅黑" panose="020B0503020204020204" pitchFamily="34" charset="-122"/>
              </a:rPr>
              <a:t>（如：但当涉猎）</a:t>
            </a:r>
          </a:p>
          <a:p>
            <a:pPr>
              <a:lnSpc>
                <a:spcPct val="120000"/>
              </a:lnSpc>
            </a:pPr>
            <a:r>
              <a:rPr lang="en-US" altLang="zh-CN" sz="3200" dirty="0">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据理臆断：根据某个道理就主观判断。臆断，主观地判断。</a:t>
            </a:r>
          </a:p>
          <a:p>
            <a:pPr>
              <a:lnSpc>
                <a:spcPct val="12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欤：表反问的句末语气词，译为“呢”</a:t>
            </a:r>
          </a:p>
          <a:p>
            <a:pPr>
              <a:lnSpc>
                <a:spcPct val="120000"/>
              </a:lnSpc>
            </a:pPr>
            <a:r>
              <a:rPr lang="zh-CN" altLang="en-US" sz="3200" dirty="0">
                <a:latin typeface="微软雅黑" panose="020B0503020204020204" pitchFamily="34" charset="-122"/>
                <a:ea typeface="微软雅黑" panose="020B0503020204020204" pitchFamily="34" charset="-122"/>
              </a:rPr>
              <a:t>参考译文：既然这样，那么天下的事，只了解其一，不了解其二的情况太多了，怎么能（只）根据某个道理就主观判断呢？</a:t>
            </a:r>
            <a:endParaRPr lang="zh-CN" altLang="en-US" sz="3200" dirty="0"/>
          </a:p>
        </p:txBody>
      </p:sp>
    </p:spTree>
    <p:extLst>
      <p:ext uri="{BB962C8B-B14F-4D97-AF65-F5344CB8AC3E}">
        <p14:creationId xmlns:p14="http://schemas.microsoft.com/office/powerpoint/2010/main" val="428504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64304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3852294"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概括第</a:t>
            </a:r>
            <a:r>
              <a:rPr lang="en-US" altLang="zh-CN" sz="4000" b="1" dirty="0">
                <a:solidFill>
                  <a:schemeClr val="bg1"/>
                </a:solidFill>
                <a:latin typeface="方正粗黑宋简体" panose="02000000000000000000" pitchFamily="2" charset="-122"/>
                <a:ea typeface="方正粗黑宋简体" panose="02000000000000000000" pitchFamily="2" charset="-122"/>
              </a:rPr>
              <a:t>3</a:t>
            </a:r>
            <a:r>
              <a:rPr lang="zh-CN" altLang="en-US" sz="4000" b="1" dirty="0">
                <a:solidFill>
                  <a:schemeClr val="bg1"/>
                </a:solidFill>
                <a:latin typeface="方正粗黑宋简体" panose="02000000000000000000" pitchFamily="2" charset="-122"/>
                <a:ea typeface="方正粗黑宋简体" panose="02000000000000000000" pitchFamily="2" charset="-122"/>
              </a:rPr>
              <a:t>段内容</a:t>
            </a:r>
          </a:p>
        </p:txBody>
      </p:sp>
      <p:sp>
        <p:nvSpPr>
          <p:cNvPr id="4" name="矩形 3">
            <a:extLst>
              <a:ext uri="{FF2B5EF4-FFF2-40B4-BE49-F238E27FC236}">
                <a16:creationId xmlns:a16="http://schemas.microsoft.com/office/drawing/2014/main" id="{4D2D7EC9-B2C0-4D50-9CE7-196E528F7FA5}"/>
              </a:ext>
            </a:extLst>
          </p:cNvPr>
          <p:cNvSpPr/>
          <p:nvPr/>
        </p:nvSpPr>
        <p:spPr>
          <a:xfrm>
            <a:off x="458365" y="1150551"/>
            <a:ext cx="11231887" cy="5223546"/>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第</a:t>
            </a:r>
            <a:r>
              <a:rPr lang="en-US" altLang="zh-CN" sz="3200" dirty="0">
                <a:latin typeface="微软雅黑" panose="020B0503020204020204" pitchFamily="34" charset="-122"/>
                <a:ea typeface="微软雅黑" panose="020B0503020204020204" pitchFamily="34" charset="-122"/>
              </a:rPr>
              <a:t>3</a:t>
            </a:r>
            <a:r>
              <a:rPr lang="zh-CN" altLang="en-US" sz="3200" dirty="0">
                <a:latin typeface="微软雅黑" panose="020B0503020204020204" pitchFamily="34" charset="-122"/>
                <a:ea typeface="微软雅黑" panose="020B0503020204020204" pitchFamily="34" charset="-122"/>
              </a:rPr>
              <a:t>段写了什么内容，请简要概括。</a:t>
            </a:r>
          </a:p>
          <a:p>
            <a:pPr>
              <a:lnSpc>
                <a:spcPct val="13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第</a:t>
            </a:r>
            <a:r>
              <a:rPr lang="en-US" altLang="zh-CN" sz="3200" dirty="0">
                <a:solidFill>
                  <a:srgbClr val="FF0000"/>
                </a:solidFill>
                <a:latin typeface="微软雅黑" panose="020B0503020204020204" pitchFamily="34" charset="-122"/>
                <a:ea typeface="微软雅黑" panose="020B0503020204020204" pitchFamily="34" charset="-122"/>
              </a:rPr>
              <a:t>3</a:t>
            </a:r>
            <a:r>
              <a:rPr lang="zh-CN" altLang="en-US" sz="3200" dirty="0">
                <a:solidFill>
                  <a:srgbClr val="FF0000"/>
                </a:solidFill>
                <a:latin typeface="微软雅黑" panose="020B0503020204020204" pitchFamily="34" charset="-122"/>
                <a:ea typeface="微软雅黑" panose="020B0503020204020204" pitchFamily="34" charset="-122"/>
              </a:rPr>
              <a:t>段：写老河兵关于河中寻石兽的道理和方法以及作者的感悟。</a:t>
            </a:r>
          </a:p>
          <a:p>
            <a:pPr>
              <a:lnSpc>
                <a:spcPct val="13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老河兵首先根据实际经验指出“凡河中失石，当求之于上流”，继而解释了其中的原因。原来是水流受阻产生的强大反冲力，将石兽身下的河沙掏空，石兽就会往前倒，经年累月如此，就将石兽神奇地“搬运”到上游去了。</a:t>
            </a:r>
            <a:endParaRPr lang="en-US" altLang="zh-CN" sz="3200" dirty="0">
              <a:latin typeface="微软雅黑" panose="020B0503020204020204" pitchFamily="34" charset="-122"/>
              <a:ea typeface="微软雅黑" panose="020B0503020204020204" pitchFamily="34" charset="-122"/>
            </a:endParaRPr>
          </a:p>
          <a:p>
            <a:pPr>
              <a:lnSpc>
                <a:spcPct val="130000"/>
              </a:lnSpc>
            </a:pPr>
            <a:r>
              <a:rPr lang="en-US" altLang="zh-CN" sz="2800" dirty="0">
                <a:latin typeface="微软雅黑" panose="020B0503020204020204" pitchFamily="34" charset="-122"/>
                <a:ea typeface="微软雅黑" panose="020B0503020204020204" pitchFamily="34" charset="-122"/>
              </a:rPr>
              <a:t>	</a:t>
            </a:r>
            <a:r>
              <a:rPr lang="zh-CN" altLang="en-US" sz="3600" dirty="0">
                <a:solidFill>
                  <a:srgbClr val="FF0000"/>
                </a:solidFill>
                <a:latin typeface="微软雅黑" panose="020B0503020204020204" pitchFamily="34" charset="-122"/>
                <a:ea typeface="微软雅黑" panose="020B0503020204020204" pitchFamily="34" charset="-122"/>
              </a:rPr>
              <a:t>最后写了结果：果然在上游数里外找到了石兽。</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066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64304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3852294"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理清文章层次</a:t>
            </a:r>
          </a:p>
        </p:txBody>
      </p:sp>
      <p:sp>
        <p:nvSpPr>
          <p:cNvPr id="4" name="矩形 3">
            <a:extLst>
              <a:ext uri="{FF2B5EF4-FFF2-40B4-BE49-F238E27FC236}">
                <a16:creationId xmlns:a16="http://schemas.microsoft.com/office/drawing/2014/main" id="{4D2D7EC9-B2C0-4D50-9CE7-196E528F7FA5}"/>
              </a:ext>
            </a:extLst>
          </p:cNvPr>
          <p:cNvSpPr/>
          <p:nvPr/>
        </p:nvSpPr>
        <p:spPr>
          <a:xfrm>
            <a:off x="815925" y="868203"/>
            <a:ext cx="10174120" cy="1310295"/>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根据你对课文内容的理解，</a:t>
            </a:r>
            <a:r>
              <a:rPr lang="zh-CN" altLang="en-US" sz="3200" dirty="0">
                <a:solidFill>
                  <a:srgbClr val="FF0000"/>
                </a:solidFill>
                <a:latin typeface="微软雅黑" panose="020B0503020204020204" pitchFamily="34" charset="-122"/>
                <a:ea typeface="微软雅黑" panose="020B0503020204020204" pitchFamily="34" charset="-122"/>
              </a:rPr>
              <a:t>按照事情发生、发展、结果的顺序</a:t>
            </a:r>
            <a:r>
              <a:rPr lang="zh-CN" altLang="en-US" sz="3200" dirty="0">
                <a:latin typeface="微软雅黑" panose="020B0503020204020204" pitchFamily="34" charset="-122"/>
                <a:ea typeface="微软雅黑" panose="020B0503020204020204" pitchFamily="34" charset="-122"/>
              </a:rPr>
              <a:t>填写下表。</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
        <p:nvSpPr>
          <p:cNvPr id="23" name="AutoShape 3">
            <a:extLst>
              <a:ext uri="{FF2B5EF4-FFF2-40B4-BE49-F238E27FC236}">
                <a16:creationId xmlns:a16="http://schemas.microsoft.com/office/drawing/2014/main" id="{70E34C3F-CFB8-4D67-B24F-42DEEEBB103F}"/>
              </a:ext>
            </a:extLst>
          </p:cNvPr>
          <p:cNvSpPr>
            <a:spLocks noChangeAspect="1" noChangeArrowheads="1" noTextEdit="1"/>
          </p:cNvSpPr>
          <p:nvPr/>
        </p:nvSpPr>
        <p:spPr bwMode="auto">
          <a:xfrm>
            <a:off x="1571625" y="2670621"/>
            <a:ext cx="904875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5">
            <a:extLst>
              <a:ext uri="{FF2B5EF4-FFF2-40B4-BE49-F238E27FC236}">
                <a16:creationId xmlns:a16="http://schemas.microsoft.com/office/drawing/2014/main" id="{0FAA3A21-5048-4080-8901-910B5D4B9ACD}"/>
              </a:ext>
            </a:extLst>
          </p:cNvPr>
          <p:cNvSpPr>
            <a:spLocks noChangeArrowheads="1"/>
          </p:cNvSpPr>
          <p:nvPr/>
        </p:nvSpPr>
        <p:spPr bwMode="auto">
          <a:xfrm>
            <a:off x="1579563" y="2767459"/>
            <a:ext cx="1223963" cy="581025"/>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6">
            <a:extLst>
              <a:ext uri="{FF2B5EF4-FFF2-40B4-BE49-F238E27FC236}">
                <a16:creationId xmlns:a16="http://schemas.microsoft.com/office/drawing/2014/main" id="{F0EDA94C-DD56-48F1-94CD-FDBBF8572C7E}"/>
              </a:ext>
            </a:extLst>
          </p:cNvPr>
          <p:cNvSpPr>
            <a:spLocks noChangeArrowheads="1"/>
          </p:cNvSpPr>
          <p:nvPr/>
        </p:nvSpPr>
        <p:spPr bwMode="auto">
          <a:xfrm>
            <a:off x="2803525" y="2767459"/>
            <a:ext cx="7791450" cy="581025"/>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7">
            <a:extLst>
              <a:ext uri="{FF2B5EF4-FFF2-40B4-BE49-F238E27FC236}">
                <a16:creationId xmlns:a16="http://schemas.microsoft.com/office/drawing/2014/main" id="{A7ACB394-43D3-4876-8327-27EFE49E8ECB}"/>
              </a:ext>
            </a:extLst>
          </p:cNvPr>
          <p:cNvSpPr>
            <a:spLocks noChangeArrowheads="1"/>
          </p:cNvSpPr>
          <p:nvPr/>
        </p:nvSpPr>
        <p:spPr bwMode="auto">
          <a:xfrm>
            <a:off x="1579563" y="3348484"/>
            <a:ext cx="1223963" cy="581025"/>
          </a:xfrm>
          <a:prstGeom prst="rect">
            <a:avLst/>
          </a:prstGeom>
          <a:solidFill>
            <a:srgbClr val="D2DE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8">
            <a:extLst>
              <a:ext uri="{FF2B5EF4-FFF2-40B4-BE49-F238E27FC236}">
                <a16:creationId xmlns:a16="http://schemas.microsoft.com/office/drawing/2014/main" id="{C4FDA7A9-0037-4F18-8E77-058F3F917681}"/>
              </a:ext>
            </a:extLst>
          </p:cNvPr>
          <p:cNvSpPr>
            <a:spLocks noChangeArrowheads="1"/>
          </p:cNvSpPr>
          <p:nvPr/>
        </p:nvSpPr>
        <p:spPr bwMode="auto">
          <a:xfrm>
            <a:off x="2803525" y="3348484"/>
            <a:ext cx="7791450" cy="581025"/>
          </a:xfrm>
          <a:prstGeom prst="rect">
            <a:avLst/>
          </a:prstGeom>
          <a:solidFill>
            <a:srgbClr val="D2DE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9">
            <a:extLst>
              <a:ext uri="{FF2B5EF4-FFF2-40B4-BE49-F238E27FC236}">
                <a16:creationId xmlns:a16="http://schemas.microsoft.com/office/drawing/2014/main" id="{DD3E93D4-14D0-4041-8549-F756C8DFFA05}"/>
              </a:ext>
            </a:extLst>
          </p:cNvPr>
          <p:cNvSpPr>
            <a:spLocks noChangeArrowheads="1"/>
          </p:cNvSpPr>
          <p:nvPr/>
        </p:nvSpPr>
        <p:spPr bwMode="auto">
          <a:xfrm>
            <a:off x="1579563" y="3929509"/>
            <a:ext cx="1223963" cy="582613"/>
          </a:xfrm>
          <a:prstGeom prst="rect">
            <a:avLst/>
          </a:prstGeom>
          <a:solidFill>
            <a:srgbClr val="EAEF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10">
            <a:extLst>
              <a:ext uri="{FF2B5EF4-FFF2-40B4-BE49-F238E27FC236}">
                <a16:creationId xmlns:a16="http://schemas.microsoft.com/office/drawing/2014/main" id="{0A5F4B82-3126-43E7-9F60-F4736E5E1AFC}"/>
              </a:ext>
            </a:extLst>
          </p:cNvPr>
          <p:cNvSpPr>
            <a:spLocks noChangeArrowheads="1"/>
          </p:cNvSpPr>
          <p:nvPr/>
        </p:nvSpPr>
        <p:spPr bwMode="auto">
          <a:xfrm>
            <a:off x="2803525" y="3929509"/>
            <a:ext cx="7791450" cy="582613"/>
          </a:xfrm>
          <a:prstGeom prst="rect">
            <a:avLst/>
          </a:prstGeom>
          <a:solidFill>
            <a:srgbClr val="EAEF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11">
            <a:extLst>
              <a:ext uri="{FF2B5EF4-FFF2-40B4-BE49-F238E27FC236}">
                <a16:creationId xmlns:a16="http://schemas.microsoft.com/office/drawing/2014/main" id="{1E3F0B34-0BC8-4D62-B5EB-78C13FCD0AE2}"/>
              </a:ext>
            </a:extLst>
          </p:cNvPr>
          <p:cNvSpPr>
            <a:spLocks noChangeArrowheads="1"/>
          </p:cNvSpPr>
          <p:nvPr/>
        </p:nvSpPr>
        <p:spPr bwMode="auto">
          <a:xfrm>
            <a:off x="1579563" y="4512121"/>
            <a:ext cx="1223963" cy="581025"/>
          </a:xfrm>
          <a:prstGeom prst="rect">
            <a:avLst/>
          </a:prstGeom>
          <a:solidFill>
            <a:srgbClr val="D2DE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12">
            <a:extLst>
              <a:ext uri="{FF2B5EF4-FFF2-40B4-BE49-F238E27FC236}">
                <a16:creationId xmlns:a16="http://schemas.microsoft.com/office/drawing/2014/main" id="{8DCA2EC1-D5D0-4FAB-953F-91C0EF9888FE}"/>
              </a:ext>
            </a:extLst>
          </p:cNvPr>
          <p:cNvSpPr>
            <a:spLocks noChangeArrowheads="1"/>
          </p:cNvSpPr>
          <p:nvPr/>
        </p:nvSpPr>
        <p:spPr bwMode="auto">
          <a:xfrm>
            <a:off x="2803525" y="4512121"/>
            <a:ext cx="7791450" cy="581025"/>
          </a:xfrm>
          <a:prstGeom prst="rect">
            <a:avLst/>
          </a:prstGeom>
          <a:solidFill>
            <a:srgbClr val="D2DE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13">
            <a:extLst>
              <a:ext uri="{FF2B5EF4-FFF2-40B4-BE49-F238E27FC236}">
                <a16:creationId xmlns:a16="http://schemas.microsoft.com/office/drawing/2014/main" id="{9A8FCC38-DF80-4375-AA02-4BA3C159BB25}"/>
              </a:ext>
            </a:extLst>
          </p:cNvPr>
          <p:cNvSpPr>
            <a:spLocks noChangeShapeType="1"/>
          </p:cNvSpPr>
          <p:nvPr/>
        </p:nvSpPr>
        <p:spPr bwMode="auto">
          <a:xfrm>
            <a:off x="2803525" y="2761109"/>
            <a:ext cx="0" cy="2338388"/>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14">
            <a:extLst>
              <a:ext uri="{FF2B5EF4-FFF2-40B4-BE49-F238E27FC236}">
                <a16:creationId xmlns:a16="http://schemas.microsoft.com/office/drawing/2014/main" id="{2F21AD02-0A40-4E30-A5AB-8FFA63921710}"/>
              </a:ext>
            </a:extLst>
          </p:cNvPr>
          <p:cNvSpPr>
            <a:spLocks noChangeShapeType="1"/>
          </p:cNvSpPr>
          <p:nvPr/>
        </p:nvSpPr>
        <p:spPr bwMode="auto">
          <a:xfrm>
            <a:off x="1571625" y="3348484"/>
            <a:ext cx="9029700" cy="0"/>
          </a:xfrm>
          <a:prstGeom prst="line">
            <a:avLst/>
          </a:prstGeom>
          <a:noFill/>
          <a:ln w="381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15">
            <a:extLst>
              <a:ext uri="{FF2B5EF4-FFF2-40B4-BE49-F238E27FC236}">
                <a16:creationId xmlns:a16="http://schemas.microsoft.com/office/drawing/2014/main" id="{C4B71D2F-608C-4E1F-8B78-CC01D539A229}"/>
              </a:ext>
            </a:extLst>
          </p:cNvPr>
          <p:cNvSpPr>
            <a:spLocks noChangeShapeType="1"/>
          </p:cNvSpPr>
          <p:nvPr/>
        </p:nvSpPr>
        <p:spPr bwMode="auto">
          <a:xfrm>
            <a:off x="1571625" y="3929509"/>
            <a:ext cx="9029700"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16">
            <a:extLst>
              <a:ext uri="{FF2B5EF4-FFF2-40B4-BE49-F238E27FC236}">
                <a16:creationId xmlns:a16="http://schemas.microsoft.com/office/drawing/2014/main" id="{09F4CEC1-39A1-433F-8A4E-EACE42F01C3E}"/>
              </a:ext>
            </a:extLst>
          </p:cNvPr>
          <p:cNvSpPr>
            <a:spLocks noChangeShapeType="1"/>
          </p:cNvSpPr>
          <p:nvPr/>
        </p:nvSpPr>
        <p:spPr bwMode="auto">
          <a:xfrm>
            <a:off x="1571625" y="4512121"/>
            <a:ext cx="9029700"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17">
            <a:extLst>
              <a:ext uri="{FF2B5EF4-FFF2-40B4-BE49-F238E27FC236}">
                <a16:creationId xmlns:a16="http://schemas.microsoft.com/office/drawing/2014/main" id="{C49D40DD-1367-4FD4-8234-C02015E15686}"/>
              </a:ext>
            </a:extLst>
          </p:cNvPr>
          <p:cNvSpPr>
            <a:spLocks noChangeShapeType="1"/>
          </p:cNvSpPr>
          <p:nvPr/>
        </p:nvSpPr>
        <p:spPr bwMode="auto">
          <a:xfrm>
            <a:off x="1579563" y="2761109"/>
            <a:ext cx="0" cy="2338388"/>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18">
            <a:extLst>
              <a:ext uri="{FF2B5EF4-FFF2-40B4-BE49-F238E27FC236}">
                <a16:creationId xmlns:a16="http://schemas.microsoft.com/office/drawing/2014/main" id="{80819B49-E76B-402D-800F-AD84E27D73B4}"/>
              </a:ext>
            </a:extLst>
          </p:cNvPr>
          <p:cNvSpPr>
            <a:spLocks noChangeShapeType="1"/>
          </p:cNvSpPr>
          <p:nvPr/>
        </p:nvSpPr>
        <p:spPr bwMode="auto">
          <a:xfrm>
            <a:off x="10594975" y="2761109"/>
            <a:ext cx="0" cy="2338388"/>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19">
            <a:extLst>
              <a:ext uri="{FF2B5EF4-FFF2-40B4-BE49-F238E27FC236}">
                <a16:creationId xmlns:a16="http://schemas.microsoft.com/office/drawing/2014/main" id="{7212D58C-94AC-481D-8490-27C393E385AD}"/>
              </a:ext>
            </a:extLst>
          </p:cNvPr>
          <p:cNvSpPr>
            <a:spLocks noChangeShapeType="1"/>
          </p:cNvSpPr>
          <p:nvPr/>
        </p:nvSpPr>
        <p:spPr bwMode="auto">
          <a:xfrm>
            <a:off x="1571625" y="2767459"/>
            <a:ext cx="9029700"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20">
            <a:extLst>
              <a:ext uri="{FF2B5EF4-FFF2-40B4-BE49-F238E27FC236}">
                <a16:creationId xmlns:a16="http://schemas.microsoft.com/office/drawing/2014/main" id="{DC5399AC-81F1-40A5-A786-4D1181DE8EAF}"/>
              </a:ext>
            </a:extLst>
          </p:cNvPr>
          <p:cNvSpPr>
            <a:spLocks noChangeShapeType="1"/>
          </p:cNvSpPr>
          <p:nvPr/>
        </p:nvSpPr>
        <p:spPr bwMode="auto">
          <a:xfrm>
            <a:off x="1571625" y="5093146"/>
            <a:ext cx="9029700"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21">
            <a:extLst>
              <a:ext uri="{FF2B5EF4-FFF2-40B4-BE49-F238E27FC236}">
                <a16:creationId xmlns:a16="http://schemas.microsoft.com/office/drawing/2014/main" id="{0B44B9F7-3150-4D50-9EA3-0BC898C5390A}"/>
              </a:ext>
            </a:extLst>
          </p:cNvPr>
          <p:cNvSpPr>
            <a:spLocks noChangeArrowheads="1"/>
          </p:cNvSpPr>
          <p:nvPr/>
        </p:nvSpPr>
        <p:spPr bwMode="auto">
          <a:xfrm>
            <a:off x="1674813" y="2780159"/>
            <a:ext cx="628650"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32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rPr>
              <a:t>事件</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41" name="Rectangle 22">
            <a:extLst>
              <a:ext uri="{FF2B5EF4-FFF2-40B4-BE49-F238E27FC236}">
                <a16:creationId xmlns:a16="http://schemas.microsoft.com/office/drawing/2014/main" id="{1A427A71-A7B0-4D98-84AA-69D41B5D67EE}"/>
              </a:ext>
            </a:extLst>
          </p:cNvPr>
          <p:cNvSpPr>
            <a:spLocks noChangeArrowheads="1"/>
          </p:cNvSpPr>
          <p:nvPr/>
        </p:nvSpPr>
        <p:spPr bwMode="auto">
          <a:xfrm>
            <a:off x="2908300" y="2792859"/>
            <a:ext cx="1658938"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32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rPr>
              <a:t>在河中寻找石兽</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42" name="Rectangle 23">
            <a:extLst>
              <a:ext uri="{FF2B5EF4-FFF2-40B4-BE49-F238E27FC236}">
                <a16:creationId xmlns:a16="http://schemas.microsoft.com/office/drawing/2014/main" id="{3F37777F-F974-470B-900F-F1581AF6FDDA}"/>
              </a:ext>
            </a:extLst>
          </p:cNvPr>
          <p:cNvSpPr>
            <a:spLocks noChangeArrowheads="1"/>
          </p:cNvSpPr>
          <p:nvPr/>
        </p:nvSpPr>
        <p:spPr bwMode="auto">
          <a:xfrm>
            <a:off x="1674813" y="3361184"/>
            <a:ext cx="6191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32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rPr>
              <a:t>发生</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3" name="Rectangle 24">
            <a:extLst>
              <a:ext uri="{FF2B5EF4-FFF2-40B4-BE49-F238E27FC236}">
                <a16:creationId xmlns:a16="http://schemas.microsoft.com/office/drawing/2014/main" id="{425EED7B-6B25-47CE-BDF5-ACD5D9182C2B}"/>
              </a:ext>
            </a:extLst>
          </p:cNvPr>
          <p:cNvSpPr>
            <a:spLocks noChangeArrowheads="1"/>
          </p:cNvSpPr>
          <p:nvPr/>
        </p:nvSpPr>
        <p:spPr bwMode="auto">
          <a:xfrm>
            <a:off x="2898775" y="3361184"/>
            <a:ext cx="3338513"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32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石兽落水，十多年后僧人准备打捞</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44" name="Rectangle 25">
            <a:extLst>
              <a:ext uri="{FF2B5EF4-FFF2-40B4-BE49-F238E27FC236}">
                <a16:creationId xmlns:a16="http://schemas.microsoft.com/office/drawing/2014/main" id="{C40480A0-D301-4A1C-83DF-287276547BE8}"/>
              </a:ext>
            </a:extLst>
          </p:cNvPr>
          <p:cNvSpPr>
            <a:spLocks noChangeArrowheads="1"/>
          </p:cNvSpPr>
          <p:nvPr/>
        </p:nvSpPr>
        <p:spPr bwMode="auto">
          <a:xfrm>
            <a:off x="1674813" y="3942209"/>
            <a:ext cx="6191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32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rPr>
              <a:t>发展</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5" name="Rectangle 26">
            <a:extLst>
              <a:ext uri="{FF2B5EF4-FFF2-40B4-BE49-F238E27FC236}">
                <a16:creationId xmlns:a16="http://schemas.microsoft.com/office/drawing/2014/main" id="{5A9A6AA2-7A9B-4754-87B3-FA701FCA1984}"/>
              </a:ext>
            </a:extLst>
          </p:cNvPr>
          <p:cNvSpPr>
            <a:spLocks noChangeArrowheads="1"/>
          </p:cNvSpPr>
          <p:nvPr/>
        </p:nvSpPr>
        <p:spPr bwMode="auto">
          <a:xfrm>
            <a:off x="2898775" y="3942209"/>
            <a:ext cx="3976688"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32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人们在山门倒塌的位置，下游找石兽未果</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46" name="Rectangle 27">
            <a:extLst>
              <a:ext uri="{FF2B5EF4-FFF2-40B4-BE49-F238E27FC236}">
                <a16:creationId xmlns:a16="http://schemas.microsoft.com/office/drawing/2014/main" id="{F544F923-2371-4C74-93F4-B421385FFEA6}"/>
              </a:ext>
            </a:extLst>
          </p:cNvPr>
          <p:cNvSpPr>
            <a:spLocks noChangeArrowheads="1"/>
          </p:cNvSpPr>
          <p:nvPr/>
        </p:nvSpPr>
        <p:spPr bwMode="auto">
          <a:xfrm>
            <a:off x="1674813" y="4523234"/>
            <a:ext cx="6191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32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rPr>
              <a:t>结果</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7" name="Rectangle 28">
            <a:extLst>
              <a:ext uri="{FF2B5EF4-FFF2-40B4-BE49-F238E27FC236}">
                <a16:creationId xmlns:a16="http://schemas.microsoft.com/office/drawing/2014/main" id="{F8B1A02F-3555-4079-851C-3F19D5A5A7FE}"/>
              </a:ext>
            </a:extLst>
          </p:cNvPr>
          <p:cNvSpPr>
            <a:spLocks noChangeArrowheads="1"/>
          </p:cNvSpPr>
          <p:nvPr/>
        </p:nvSpPr>
        <p:spPr bwMode="auto">
          <a:xfrm>
            <a:off x="2898775" y="4523234"/>
            <a:ext cx="24987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32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在上游数里外找到了石兽</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89305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64304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3852294"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概括故事内容</a:t>
            </a:r>
          </a:p>
        </p:txBody>
      </p:sp>
      <p:sp>
        <p:nvSpPr>
          <p:cNvPr id="4" name="矩形 3">
            <a:extLst>
              <a:ext uri="{FF2B5EF4-FFF2-40B4-BE49-F238E27FC236}">
                <a16:creationId xmlns:a16="http://schemas.microsoft.com/office/drawing/2014/main" id="{4D2D7EC9-B2C0-4D50-9CE7-196E528F7FA5}"/>
              </a:ext>
            </a:extLst>
          </p:cNvPr>
          <p:cNvSpPr/>
          <p:nvPr/>
        </p:nvSpPr>
        <p:spPr>
          <a:xfrm>
            <a:off x="815925" y="1613791"/>
            <a:ext cx="10174120" cy="2590646"/>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请再读课文，概括本文作者讲了一个怎样的故事。</a:t>
            </a:r>
            <a:endParaRPr lang="en-US" altLang="zh-CN" sz="3200" dirty="0">
              <a:latin typeface="微软雅黑" panose="020B0503020204020204" pitchFamily="34" charset="-122"/>
              <a:ea typeface="微软雅黑" panose="020B0503020204020204" pitchFamily="34" charset="-122"/>
            </a:endParaRPr>
          </a:p>
          <a:p>
            <a:pPr>
              <a:lnSpc>
                <a:spcPct val="130000"/>
              </a:lnSpc>
            </a:pPr>
            <a:endParaRPr lang="zh-CN" altLang="en-US" sz="3200" dirty="0">
              <a:latin typeface="微软雅黑" panose="020B0503020204020204" pitchFamily="34" charset="-122"/>
              <a:ea typeface="微软雅黑" panose="020B0503020204020204" pitchFamily="34" charset="-122"/>
            </a:endParaRPr>
          </a:p>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作者以简洁的语言，</a:t>
            </a:r>
            <a:r>
              <a:rPr lang="zh-CN" altLang="en-US" sz="3200" dirty="0">
                <a:solidFill>
                  <a:srgbClr val="FF0000"/>
                </a:solidFill>
                <a:latin typeface="微软雅黑" panose="020B0503020204020204" pitchFamily="34" charset="-122"/>
                <a:ea typeface="微软雅黑" panose="020B0503020204020204" pitchFamily="34" charset="-122"/>
              </a:rPr>
              <a:t>记叙了人们在河中寻找石兽的经过及其令人惊讶的结局。</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5494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6231988"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299" y="149692"/>
            <a:ext cx="4643041"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文言词语巩固积累</a:t>
            </a:r>
          </a:p>
        </p:txBody>
      </p:sp>
      <p:sp>
        <p:nvSpPr>
          <p:cNvPr id="9" name="AutoShape 3">
            <a:extLst>
              <a:ext uri="{FF2B5EF4-FFF2-40B4-BE49-F238E27FC236}">
                <a16:creationId xmlns:a16="http://schemas.microsoft.com/office/drawing/2014/main" id="{17C6FDFF-75E5-4561-B693-82D93902DAAF}"/>
              </a:ext>
            </a:extLst>
          </p:cNvPr>
          <p:cNvSpPr>
            <a:spLocks noChangeAspect="1" noChangeArrowheads="1" noTextEdit="1"/>
          </p:cNvSpPr>
          <p:nvPr/>
        </p:nvSpPr>
        <p:spPr bwMode="auto">
          <a:xfrm>
            <a:off x="1914525" y="1333500"/>
            <a:ext cx="836295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5">
            <a:extLst>
              <a:ext uri="{FF2B5EF4-FFF2-40B4-BE49-F238E27FC236}">
                <a16:creationId xmlns:a16="http://schemas.microsoft.com/office/drawing/2014/main" id="{B2A110F3-16DC-4461-8050-EF39DC7B4FA1}"/>
              </a:ext>
            </a:extLst>
          </p:cNvPr>
          <p:cNvSpPr>
            <a:spLocks noChangeArrowheads="1"/>
          </p:cNvSpPr>
          <p:nvPr/>
        </p:nvSpPr>
        <p:spPr bwMode="auto">
          <a:xfrm>
            <a:off x="1925638" y="1385888"/>
            <a:ext cx="2773363" cy="519113"/>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6">
            <a:extLst>
              <a:ext uri="{FF2B5EF4-FFF2-40B4-BE49-F238E27FC236}">
                <a16:creationId xmlns:a16="http://schemas.microsoft.com/office/drawing/2014/main" id="{A5A4A6CF-8135-41A6-8046-0EB330244D95}"/>
              </a:ext>
            </a:extLst>
          </p:cNvPr>
          <p:cNvSpPr>
            <a:spLocks noChangeArrowheads="1"/>
          </p:cNvSpPr>
          <p:nvPr/>
        </p:nvSpPr>
        <p:spPr bwMode="auto">
          <a:xfrm>
            <a:off x="4699000" y="1385888"/>
            <a:ext cx="2085975" cy="519113"/>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7">
            <a:extLst>
              <a:ext uri="{FF2B5EF4-FFF2-40B4-BE49-F238E27FC236}">
                <a16:creationId xmlns:a16="http://schemas.microsoft.com/office/drawing/2014/main" id="{585FBA58-B783-46B2-BA96-7B7E60F6F559}"/>
              </a:ext>
            </a:extLst>
          </p:cNvPr>
          <p:cNvSpPr>
            <a:spLocks noChangeArrowheads="1"/>
          </p:cNvSpPr>
          <p:nvPr/>
        </p:nvSpPr>
        <p:spPr bwMode="auto">
          <a:xfrm>
            <a:off x="6784975" y="1385888"/>
            <a:ext cx="3459163" cy="519113"/>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8">
            <a:extLst>
              <a:ext uri="{FF2B5EF4-FFF2-40B4-BE49-F238E27FC236}">
                <a16:creationId xmlns:a16="http://schemas.microsoft.com/office/drawing/2014/main" id="{0C1C4059-E428-44EC-B433-2B9F86A31E12}"/>
              </a:ext>
            </a:extLst>
          </p:cNvPr>
          <p:cNvSpPr>
            <a:spLocks noChangeArrowheads="1"/>
          </p:cNvSpPr>
          <p:nvPr/>
        </p:nvSpPr>
        <p:spPr bwMode="auto">
          <a:xfrm>
            <a:off x="1925638" y="1905000"/>
            <a:ext cx="2773363" cy="519113"/>
          </a:xfrm>
          <a:prstGeom prst="rect">
            <a:avLst/>
          </a:prstGeom>
          <a:solidFill>
            <a:srgbClr val="CFD5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9">
            <a:extLst>
              <a:ext uri="{FF2B5EF4-FFF2-40B4-BE49-F238E27FC236}">
                <a16:creationId xmlns:a16="http://schemas.microsoft.com/office/drawing/2014/main" id="{1F8ED3F6-B80F-4622-B662-92F2E56A6C49}"/>
              </a:ext>
            </a:extLst>
          </p:cNvPr>
          <p:cNvSpPr>
            <a:spLocks noChangeArrowheads="1"/>
          </p:cNvSpPr>
          <p:nvPr/>
        </p:nvSpPr>
        <p:spPr bwMode="auto">
          <a:xfrm>
            <a:off x="4699000" y="1905000"/>
            <a:ext cx="2085975" cy="519113"/>
          </a:xfrm>
          <a:prstGeom prst="rect">
            <a:avLst/>
          </a:prstGeom>
          <a:solidFill>
            <a:srgbClr val="CFD5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0">
            <a:extLst>
              <a:ext uri="{FF2B5EF4-FFF2-40B4-BE49-F238E27FC236}">
                <a16:creationId xmlns:a16="http://schemas.microsoft.com/office/drawing/2014/main" id="{E26F7C81-D07D-4E8E-8C21-B6F7C39A05EE}"/>
              </a:ext>
            </a:extLst>
          </p:cNvPr>
          <p:cNvSpPr>
            <a:spLocks noChangeArrowheads="1"/>
          </p:cNvSpPr>
          <p:nvPr/>
        </p:nvSpPr>
        <p:spPr bwMode="auto">
          <a:xfrm>
            <a:off x="6784975" y="1905000"/>
            <a:ext cx="3459163" cy="519113"/>
          </a:xfrm>
          <a:prstGeom prst="rect">
            <a:avLst/>
          </a:prstGeom>
          <a:solidFill>
            <a:srgbClr val="CFD5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1">
            <a:extLst>
              <a:ext uri="{FF2B5EF4-FFF2-40B4-BE49-F238E27FC236}">
                <a16:creationId xmlns:a16="http://schemas.microsoft.com/office/drawing/2014/main" id="{3E3EBC1F-DDC0-4F11-8190-8BFF46B375EE}"/>
              </a:ext>
            </a:extLst>
          </p:cNvPr>
          <p:cNvSpPr>
            <a:spLocks noChangeArrowheads="1"/>
          </p:cNvSpPr>
          <p:nvPr/>
        </p:nvSpPr>
        <p:spPr bwMode="auto">
          <a:xfrm>
            <a:off x="1925638" y="2424113"/>
            <a:ext cx="2773363" cy="520700"/>
          </a:xfrm>
          <a:prstGeom prst="rect">
            <a:avLst/>
          </a:prstGeom>
          <a:solidFill>
            <a:srgbClr val="E9EB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2">
            <a:extLst>
              <a:ext uri="{FF2B5EF4-FFF2-40B4-BE49-F238E27FC236}">
                <a16:creationId xmlns:a16="http://schemas.microsoft.com/office/drawing/2014/main" id="{6EE8780B-4713-4AA8-AC48-8BAA2D398807}"/>
              </a:ext>
            </a:extLst>
          </p:cNvPr>
          <p:cNvSpPr>
            <a:spLocks noChangeArrowheads="1"/>
          </p:cNvSpPr>
          <p:nvPr/>
        </p:nvSpPr>
        <p:spPr bwMode="auto">
          <a:xfrm>
            <a:off x="4699000" y="2424113"/>
            <a:ext cx="2085975" cy="520700"/>
          </a:xfrm>
          <a:prstGeom prst="rect">
            <a:avLst/>
          </a:prstGeom>
          <a:solidFill>
            <a:srgbClr val="E9EB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13">
            <a:extLst>
              <a:ext uri="{FF2B5EF4-FFF2-40B4-BE49-F238E27FC236}">
                <a16:creationId xmlns:a16="http://schemas.microsoft.com/office/drawing/2014/main" id="{795D344A-6D7B-476A-B9E5-6F35564BD2A8}"/>
              </a:ext>
            </a:extLst>
          </p:cNvPr>
          <p:cNvSpPr>
            <a:spLocks noChangeArrowheads="1"/>
          </p:cNvSpPr>
          <p:nvPr/>
        </p:nvSpPr>
        <p:spPr bwMode="auto">
          <a:xfrm>
            <a:off x="6784975" y="2424113"/>
            <a:ext cx="3459163" cy="520700"/>
          </a:xfrm>
          <a:prstGeom prst="rect">
            <a:avLst/>
          </a:prstGeom>
          <a:solidFill>
            <a:srgbClr val="E9EB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14">
            <a:extLst>
              <a:ext uri="{FF2B5EF4-FFF2-40B4-BE49-F238E27FC236}">
                <a16:creationId xmlns:a16="http://schemas.microsoft.com/office/drawing/2014/main" id="{EF48E842-ED70-4D6F-95E3-798D9F0588C3}"/>
              </a:ext>
            </a:extLst>
          </p:cNvPr>
          <p:cNvSpPr>
            <a:spLocks noChangeArrowheads="1"/>
          </p:cNvSpPr>
          <p:nvPr/>
        </p:nvSpPr>
        <p:spPr bwMode="auto">
          <a:xfrm>
            <a:off x="1925638" y="2944813"/>
            <a:ext cx="2773363" cy="946150"/>
          </a:xfrm>
          <a:prstGeom prst="rect">
            <a:avLst/>
          </a:prstGeom>
          <a:solidFill>
            <a:srgbClr val="CFD5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15">
            <a:extLst>
              <a:ext uri="{FF2B5EF4-FFF2-40B4-BE49-F238E27FC236}">
                <a16:creationId xmlns:a16="http://schemas.microsoft.com/office/drawing/2014/main" id="{6D096D89-3D45-4A9D-AC62-FCC60ECC2CF5}"/>
              </a:ext>
            </a:extLst>
          </p:cNvPr>
          <p:cNvSpPr>
            <a:spLocks noChangeArrowheads="1"/>
          </p:cNvSpPr>
          <p:nvPr/>
        </p:nvSpPr>
        <p:spPr bwMode="auto">
          <a:xfrm>
            <a:off x="4699000" y="2944813"/>
            <a:ext cx="2085975" cy="946150"/>
          </a:xfrm>
          <a:prstGeom prst="rect">
            <a:avLst/>
          </a:prstGeom>
          <a:solidFill>
            <a:srgbClr val="CFD5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16">
            <a:extLst>
              <a:ext uri="{FF2B5EF4-FFF2-40B4-BE49-F238E27FC236}">
                <a16:creationId xmlns:a16="http://schemas.microsoft.com/office/drawing/2014/main" id="{73D55275-3ACD-4C83-8F50-B16E2DC98A29}"/>
              </a:ext>
            </a:extLst>
          </p:cNvPr>
          <p:cNvSpPr>
            <a:spLocks noChangeArrowheads="1"/>
          </p:cNvSpPr>
          <p:nvPr/>
        </p:nvSpPr>
        <p:spPr bwMode="auto">
          <a:xfrm>
            <a:off x="6784975" y="2944813"/>
            <a:ext cx="3459163" cy="946150"/>
          </a:xfrm>
          <a:prstGeom prst="rect">
            <a:avLst/>
          </a:prstGeom>
          <a:solidFill>
            <a:srgbClr val="CFD5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17">
            <a:extLst>
              <a:ext uri="{FF2B5EF4-FFF2-40B4-BE49-F238E27FC236}">
                <a16:creationId xmlns:a16="http://schemas.microsoft.com/office/drawing/2014/main" id="{3E8EB238-1FD7-4D45-A969-0DC3D6B4DEE8}"/>
              </a:ext>
            </a:extLst>
          </p:cNvPr>
          <p:cNvSpPr>
            <a:spLocks noChangeArrowheads="1"/>
          </p:cNvSpPr>
          <p:nvPr/>
        </p:nvSpPr>
        <p:spPr bwMode="auto">
          <a:xfrm>
            <a:off x="1925638" y="3890963"/>
            <a:ext cx="2773363" cy="947738"/>
          </a:xfrm>
          <a:prstGeom prst="rect">
            <a:avLst/>
          </a:prstGeom>
          <a:solidFill>
            <a:srgbClr val="E9EB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18">
            <a:extLst>
              <a:ext uri="{FF2B5EF4-FFF2-40B4-BE49-F238E27FC236}">
                <a16:creationId xmlns:a16="http://schemas.microsoft.com/office/drawing/2014/main" id="{79A51BB9-0B5B-474F-A260-5DF90136F7DC}"/>
              </a:ext>
            </a:extLst>
          </p:cNvPr>
          <p:cNvSpPr>
            <a:spLocks noChangeArrowheads="1"/>
          </p:cNvSpPr>
          <p:nvPr/>
        </p:nvSpPr>
        <p:spPr bwMode="auto">
          <a:xfrm>
            <a:off x="4699000" y="3890963"/>
            <a:ext cx="2085975" cy="947738"/>
          </a:xfrm>
          <a:prstGeom prst="rect">
            <a:avLst/>
          </a:prstGeom>
          <a:solidFill>
            <a:srgbClr val="E9EB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19">
            <a:extLst>
              <a:ext uri="{FF2B5EF4-FFF2-40B4-BE49-F238E27FC236}">
                <a16:creationId xmlns:a16="http://schemas.microsoft.com/office/drawing/2014/main" id="{4B2C1FD0-94F5-4512-842F-FF8C3BE46596}"/>
              </a:ext>
            </a:extLst>
          </p:cNvPr>
          <p:cNvSpPr>
            <a:spLocks noChangeArrowheads="1"/>
          </p:cNvSpPr>
          <p:nvPr/>
        </p:nvSpPr>
        <p:spPr bwMode="auto">
          <a:xfrm>
            <a:off x="6784975" y="3890963"/>
            <a:ext cx="3459163" cy="947738"/>
          </a:xfrm>
          <a:prstGeom prst="rect">
            <a:avLst/>
          </a:prstGeom>
          <a:solidFill>
            <a:srgbClr val="E9EB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20">
            <a:extLst>
              <a:ext uri="{FF2B5EF4-FFF2-40B4-BE49-F238E27FC236}">
                <a16:creationId xmlns:a16="http://schemas.microsoft.com/office/drawing/2014/main" id="{159DCF00-D9E9-43E1-BA61-5E2B656BC568}"/>
              </a:ext>
            </a:extLst>
          </p:cNvPr>
          <p:cNvSpPr>
            <a:spLocks noChangeArrowheads="1"/>
          </p:cNvSpPr>
          <p:nvPr/>
        </p:nvSpPr>
        <p:spPr bwMode="auto">
          <a:xfrm>
            <a:off x="1925638" y="4838700"/>
            <a:ext cx="2773363" cy="519113"/>
          </a:xfrm>
          <a:prstGeom prst="rect">
            <a:avLst/>
          </a:prstGeom>
          <a:solidFill>
            <a:srgbClr val="CFD5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21">
            <a:extLst>
              <a:ext uri="{FF2B5EF4-FFF2-40B4-BE49-F238E27FC236}">
                <a16:creationId xmlns:a16="http://schemas.microsoft.com/office/drawing/2014/main" id="{DDC2D6AD-552A-4A60-B1C0-2E559C44823B}"/>
              </a:ext>
            </a:extLst>
          </p:cNvPr>
          <p:cNvSpPr>
            <a:spLocks noChangeArrowheads="1"/>
          </p:cNvSpPr>
          <p:nvPr/>
        </p:nvSpPr>
        <p:spPr bwMode="auto">
          <a:xfrm>
            <a:off x="4699000" y="4838700"/>
            <a:ext cx="2085975" cy="519113"/>
          </a:xfrm>
          <a:prstGeom prst="rect">
            <a:avLst/>
          </a:prstGeom>
          <a:solidFill>
            <a:srgbClr val="CFD5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22">
            <a:extLst>
              <a:ext uri="{FF2B5EF4-FFF2-40B4-BE49-F238E27FC236}">
                <a16:creationId xmlns:a16="http://schemas.microsoft.com/office/drawing/2014/main" id="{E8BC5E21-F9AC-458D-B189-3D28FFE34946}"/>
              </a:ext>
            </a:extLst>
          </p:cNvPr>
          <p:cNvSpPr>
            <a:spLocks noChangeArrowheads="1"/>
          </p:cNvSpPr>
          <p:nvPr/>
        </p:nvSpPr>
        <p:spPr bwMode="auto">
          <a:xfrm>
            <a:off x="6784975" y="4838700"/>
            <a:ext cx="3459163" cy="519113"/>
          </a:xfrm>
          <a:prstGeom prst="rect">
            <a:avLst/>
          </a:prstGeom>
          <a:solidFill>
            <a:srgbClr val="CFD5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23">
            <a:extLst>
              <a:ext uri="{FF2B5EF4-FFF2-40B4-BE49-F238E27FC236}">
                <a16:creationId xmlns:a16="http://schemas.microsoft.com/office/drawing/2014/main" id="{28328BAA-C5A1-4BB4-831E-D790AF77F8C4}"/>
              </a:ext>
            </a:extLst>
          </p:cNvPr>
          <p:cNvSpPr>
            <a:spLocks noChangeShapeType="1"/>
          </p:cNvSpPr>
          <p:nvPr/>
        </p:nvSpPr>
        <p:spPr bwMode="auto">
          <a:xfrm>
            <a:off x="4699000" y="1379538"/>
            <a:ext cx="0" cy="3984625"/>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24">
            <a:extLst>
              <a:ext uri="{FF2B5EF4-FFF2-40B4-BE49-F238E27FC236}">
                <a16:creationId xmlns:a16="http://schemas.microsoft.com/office/drawing/2014/main" id="{DEA7D2E9-9B75-4994-A0C9-B8D5E2DF79B3}"/>
              </a:ext>
            </a:extLst>
          </p:cNvPr>
          <p:cNvSpPr>
            <a:spLocks noChangeShapeType="1"/>
          </p:cNvSpPr>
          <p:nvPr/>
        </p:nvSpPr>
        <p:spPr bwMode="auto">
          <a:xfrm>
            <a:off x="6784975" y="1379538"/>
            <a:ext cx="0" cy="3984625"/>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25">
            <a:extLst>
              <a:ext uri="{FF2B5EF4-FFF2-40B4-BE49-F238E27FC236}">
                <a16:creationId xmlns:a16="http://schemas.microsoft.com/office/drawing/2014/main" id="{075916C9-534A-4CEC-98B8-F8EF73D60158}"/>
              </a:ext>
            </a:extLst>
          </p:cNvPr>
          <p:cNvSpPr>
            <a:spLocks noChangeShapeType="1"/>
          </p:cNvSpPr>
          <p:nvPr/>
        </p:nvSpPr>
        <p:spPr bwMode="auto">
          <a:xfrm>
            <a:off x="1919288" y="1905000"/>
            <a:ext cx="8329613" cy="0"/>
          </a:xfrm>
          <a:prstGeom prst="line">
            <a:avLst/>
          </a:prstGeom>
          <a:noFill/>
          <a:ln w="381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26">
            <a:extLst>
              <a:ext uri="{FF2B5EF4-FFF2-40B4-BE49-F238E27FC236}">
                <a16:creationId xmlns:a16="http://schemas.microsoft.com/office/drawing/2014/main" id="{10C2E6C3-EB52-49A6-BF43-A1BF65000EE8}"/>
              </a:ext>
            </a:extLst>
          </p:cNvPr>
          <p:cNvSpPr>
            <a:spLocks noChangeShapeType="1"/>
          </p:cNvSpPr>
          <p:nvPr/>
        </p:nvSpPr>
        <p:spPr bwMode="auto">
          <a:xfrm>
            <a:off x="1919288" y="2424113"/>
            <a:ext cx="8329613"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27">
            <a:extLst>
              <a:ext uri="{FF2B5EF4-FFF2-40B4-BE49-F238E27FC236}">
                <a16:creationId xmlns:a16="http://schemas.microsoft.com/office/drawing/2014/main" id="{39F527EF-ED59-4F95-A205-5961AC973655}"/>
              </a:ext>
            </a:extLst>
          </p:cNvPr>
          <p:cNvSpPr>
            <a:spLocks noChangeShapeType="1"/>
          </p:cNvSpPr>
          <p:nvPr/>
        </p:nvSpPr>
        <p:spPr bwMode="auto">
          <a:xfrm>
            <a:off x="1919288" y="2944813"/>
            <a:ext cx="8329613"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28">
            <a:extLst>
              <a:ext uri="{FF2B5EF4-FFF2-40B4-BE49-F238E27FC236}">
                <a16:creationId xmlns:a16="http://schemas.microsoft.com/office/drawing/2014/main" id="{C838644A-2211-41DD-9217-BFFFFF1D7825}"/>
              </a:ext>
            </a:extLst>
          </p:cNvPr>
          <p:cNvSpPr>
            <a:spLocks noChangeShapeType="1"/>
          </p:cNvSpPr>
          <p:nvPr/>
        </p:nvSpPr>
        <p:spPr bwMode="auto">
          <a:xfrm>
            <a:off x="1919288" y="3890963"/>
            <a:ext cx="8329613"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29">
            <a:extLst>
              <a:ext uri="{FF2B5EF4-FFF2-40B4-BE49-F238E27FC236}">
                <a16:creationId xmlns:a16="http://schemas.microsoft.com/office/drawing/2014/main" id="{31C6B227-649E-4F23-8491-2DF746001124}"/>
              </a:ext>
            </a:extLst>
          </p:cNvPr>
          <p:cNvSpPr>
            <a:spLocks noChangeShapeType="1"/>
          </p:cNvSpPr>
          <p:nvPr/>
        </p:nvSpPr>
        <p:spPr bwMode="auto">
          <a:xfrm>
            <a:off x="1919288" y="4838700"/>
            <a:ext cx="8329613"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30">
            <a:extLst>
              <a:ext uri="{FF2B5EF4-FFF2-40B4-BE49-F238E27FC236}">
                <a16:creationId xmlns:a16="http://schemas.microsoft.com/office/drawing/2014/main" id="{CFF42295-0C22-48A4-94F0-21AED44EA496}"/>
              </a:ext>
            </a:extLst>
          </p:cNvPr>
          <p:cNvSpPr>
            <a:spLocks noChangeShapeType="1"/>
          </p:cNvSpPr>
          <p:nvPr/>
        </p:nvSpPr>
        <p:spPr bwMode="auto">
          <a:xfrm>
            <a:off x="1925638" y="1379538"/>
            <a:ext cx="0" cy="3984625"/>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31">
            <a:extLst>
              <a:ext uri="{FF2B5EF4-FFF2-40B4-BE49-F238E27FC236}">
                <a16:creationId xmlns:a16="http://schemas.microsoft.com/office/drawing/2014/main" id="{AE9FA13E-C5F6-47D8-A37D-C436A6CD1049}"/>
              </a:ext>
            </a:extLst>
          </p:cNvPr>
          <p:cNvSpPr>
            <a:spLocks noChangeShapeType="1"/>
          </p:cNvSpPr>
          <p:nvPr/>
        </p:nvSpPr>
        <p:spPr bwMode="auto">
          <a:xfrm>
            <a:off x="10244138" y="1379538"/>
            <a:ext cx="0" cy="3984625"/>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32">
            <a:extLst>
              <a:ext uri="{FF2B5EF4-FFF2-40B4-BE49-F238E27FC236}">
                <a16:creationId xmlns:a16="http://schemas.microsoft.com/office/drawing/2014/main" id="{C27BF030-CE30-4CD4-A9BD-1273D914D50B}"/>
              </a:ext>
            </a:extLst>
          </p:cNvPr>
          <p:cNvSpPr>
            <a:spLocks noChangeShapeType="1"/>
          </p:cNvSpPr>
          <p:nvPr/>
        </p:nvSpPr>
        <p:spPr bwMode="auto">
          <a:xfrm>
            <a:off x="1919288" y="1385888"/>
            <a:ext cx="8329613"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33">
            <a:extLst>
              <a:ext uri="{FF2B5EF4-FFF2-40B4-BE49-F238E27FC236}">
                <a16:creationId xmlns:a16="http://schemas.microsoft.com/office/drawing/2014/main" id="{5598A437-4BD9-46E0-98AE-D479824FE8CC}"/>
              </a:ext>
            </a:extLst>
          </p:cNvPr>
          <p:cNvSpPr>
            <a:spLocks noChangeShapeType="1"/>
          </p:cNvSpPr>
          <p:nvPr/>
        </p:nvSpPr>
        <p:spPr bwMode="auto">
          <a:xfrm>
            <a:off x="1919288" y="5357813"/>
            <a:ext cx="8329613" cy="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34">
            <a:extLst>
              <a:ext uri="{FF2B5EF4-FFF2-40B4-BE49-F238E27FC236}">
                <a16:creationId xmlns:a16="http://schemas.microsoft.com/office/drawing/2014/main" id="{9FD06764-7B8D-4469-98FB-458374E8ED63}"/>
              </a:ext>
            </a:extLst>
          </p:cNvPr>
          <p:cNvSpPr>
            <a:spLocks noChangeArrowheads="1"/>
          </p:cNvSpPr>
          <p:nvPr/>
        </p:nvSpPr>
        <p:spPr bwMode="auto">
          <a:xfrm>
            <a:off x="2022475" y="1409700"/>
            <a:ext cx="5238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词语</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0" name="Rectangle 35">
            <a:extLst>
              <a:ext uri="{FF2B5EF4-FFF2-40B4-BE49-F238E27FC236}">
                <a16:creationId xmlns:a16="http://schemas.microsoft.com/office/drawing/2014/main" id="{C0230F3F-6901-4CEB-AF1F-95D323C9680F}"/>
              </a:ext>
            </a:extLst>
          </p:cNvPr>
          <p:cNvSpPr>
            <a:spLocks noChangeArrowheads="1"/>
          </p:cNvSpPr>
          <p:nvPr/>
        </p:nvSpPr>
        <p:spPr bwMode="auto">
          <a:xfrm>
            <a:off x="4794250" y="1409700"/>
            <a:ext cx="5254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古义</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1" name="Rectangle 36">
            <a:extLst>
              <a:ext uri="{FF2B5EF4-FFF2-40B4-BE49-F238E27FC236}">
                <a16:creationId xmlns:a16="http://schemas.microsoft.com/office/drawing/2014/main" id="{85EDD999-8063-49CB-BC00-B9E53458ACB6}"/>
              </a:ext>
            </a:extLst>
          </p:cNvPr>
          <p:cNvSpPr>
            <a:spLocks noChangeArrowheads="1"/>
          </p:cNvSpPr>
          <p:nvPr/>
        </p:nvSpPr>
        <p:spPr bwMode="auto">
          <a:xfrm>
            <a:off x="6881813" y="1409700"/>
            <a:ext cx="5238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1" i="0" u="none" strike="noStrike" cap="none" normalizeH="0" baseline="0">
                <a:ln>
                  <a:noFill/>
                </a:ln>
                <a:solidFill>
                  <a:srgbClr val="FFFFFF"/>
                </a:solidFill>
                <a:effectLst/>
                <a:latin typeface="微软雅黑" panose="020B0503020204020204" pitchFamily="34" charset="-122"/>
                <a:ea typeface="微软雅黑" panose="020B0503020204020204" pitchFamily="34" charset="-122"/>
              </a:rPr>
              <a:t>今义</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42" name="Rectangle 37">
            <a:extLst>
              <a:ext uri="{FF2B5EF4-FFF2-40B4-BE49-F238E27FC236}">
                <a16:creationId xmlns:a16="http://schemas.microsoft.com/office/drawing/2014/main" id="{62A767A6-890F-4069-BEC1-E71CB48C3A8A}"/>
              </a:ext>
            </a:extLst>
          </p:cNvPr>
          <p:cNvSpPr>
            <a:spLocks noChangeArrowheads="1"/>
          </p:cNvSpPr>
          <p:nvPr/>
        </p:nvSpPr>
        <p:spPr bwMode="auto">
          <a:xfrm>
            <a:off x="2022475" y="1938338"/>
            <a:ext cx="251350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尔辈不能究</a:t>
            </a:r>
            <a:r>
              <a:rPr kumimoji="0" lang="zh-CN" altLang="zh-CN" sz="28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物理</a:t>
            </a:r>
            <a:endParaRPr kumimoji="0" lang="zh-CN" altLang="zh-CN" sz="1800" b="0" i="0" u="none" strike="noStrike" cap="none" normalizeH="0" baseline="0" dirty="0">
              <a:ln>
                <a:noFill/>
              </a:ln>
              <a:solidFill>
                <a:srgbClr val="FF0000"/>
              </a:solidFill>
              <a:effectLst/>
            </a:endParaRPr>
          </a:p>
        </p:txBody>
      </p:sp>
      <p:sp>
        <p:nvSpPr>
          <p:cNvPr id="43" name="Rectangle 38">
            <a:extLst>
              <a:ext uri="{FF2B5EF4-FFF2-40B4-BE49-F238E27FC236}">
                <a16:creationId xmlns:a16="http://schemas.microsoft.com/office/drawing/2014/main" id="{65446C43-49E8-4A31-9338-0F9500B8DF82}"/>
              </a:ext>
            </a:extLst>
          </p:cNvPr>
          <p:cNvSpPr>
            <a:spLocks noChangeArrowheads="1"/>
          </p:cNvSpPr>
          <p:nvPr/>
        </p:nvSpPr>
        <p:spPr bwMode="auto">
          <a:xfrm>
            <a:off x="4794250" y="1938338"/>
            <a:ext cx="1039813"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事物的道理</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44" name="Rectangle 39">
            <a:extLst>
              <a:ext uri="{FF2B5EF4-FFF2-40B4-BE49-F238E27FC236}">
                <a16:creationId xmlns:a16="http://schemas.microsoft.com/office/drawing/2014/main" id="{1F35809D-189F-4829-AEE4-32D752487205}"/>
              </a:ext>
            </a:extLst>
          </p:cNvPr>
          <p:cNvSpPr>
            <a:spLocks noChangeArrowheads="1"/>
          </p:cNvSpPr>
          <p:nvPr/>
        </p:nvSpPr>
        <p:spPr bwMode="auto">
          <a:xfrm>
            <a:off x="6881813" y="1938338"/>
            <a:ext cx="8763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一门学科</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45" name="Rectangle 40">
            <a:extLst>
              <a:ext uri="{FF2B5EF4-FFF2-40B4-BE49-F238E27FC236}">
                <a16:creationId xmlns:a16="http://schemas.microsoft.com/office/drawing/2014/main" id="{3DB77F87-B8AD-4C3F-B63F-F024D8134586}"/>
              </a:ext>
            </a:extLst>
          </p:cNvPr>
          <p:cNvSpPr>
            <a:spLocks noChangeArrowheads="1"/>
          </p:cNvSpPr>
          <p:nvPr/>
        </p:nvSpPr>
        <p:spPr bwMode="auto">
          <a:xfrm>
            <a:off x="2022475" y="2457450"/>
            <a:ext cx="143629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是</a:t>
            </a:r>
            <a:r>
              <a:rPr kumimoji="0" lang="zh-CN" altLang="zh-CN" sz="28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非木柿</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46" name="Rectangle 41">
            <a:extLst>
              <a:ext uri="{FF2B5EF4-FFF2-40B4-BE49-F238E27FC236}">
                <a16:creationId xmlns:a16="http://schemas.microsoft.com/office/drawing/2014/main" id="{8D6F2383-C67D-413F-B2C2-D223A303E742}"/>
              </a:ext>
            </a:extLst>
          </p:cNvPr>
          <p:cNvSpPr>
            <a:spLocks noChangeArrowheads="1"/>
          </p:cNvSpPr>
          <p:nvPr/>
        </p:nvSpPr>
        <p:spPr bwMode="auto">
          <a:xfrm>
            <a:off x="4794250" y="2457450"/>
            <a:ext cx="877888"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代词，这</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47" name="Rectangle 42">
            <a:extLst>
              <a:ext uri="{FF2B5EF4-FFF2-40B4-BE49-F238E27FC236}">
                <a16:creationId xmlns:a16="http://schemas.microsoft.com/office/drawing/2014/main" id="{1D79A7AD-D1FC-4484-9571-DB399200FCE8}"/>
              </a:ext>
            </a:extLst>
          </p:cNvPr>
          <p:cNvSpPr>
            <a:spLocks noChangeArrowheads="1"/>
          </p:cNvSpPr>
          <p:nvPr/>
        </p:nvSpPr>
        <p:spPr bwMode="auto">
          <a:xfrm>
            <a:off x="6881813" y="2457450"/>
            <a:ext cx="8763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判断动词</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48" name="Rectangle 43">
            <a:extLst>
              <a:ext uri="{FF2B5EF4-FFF2-40B4-BE49-F238E27FC236}">
                <a16:creationId xmlns:a16="http://schemas.microsoft.com/office/drawing/2014/main" id="{50C88704-3501-438B-8BE8-431643FFD914}"/>
              </a:ext>
            </a:extLst>
          </p:cNvPr>
          <p:cNvSpPr>
            <a:spLocks noChangeArrowheads="1"/>
          </p:cNvSpPr>
          <p:nvPr/>
        </p:nvSpPr>
        <p:spPr bwMode="auto">
          <a:xfrm>
            <a:off x="2022475" y="2974975"/>
            <a:ext cx="17953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盖</a:t>
            </a:r>
            <a:r>
              <a:rPr kumimoji="0" lang="zh-CN" altLang="zh-CN" sz="28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石性坚重</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49" name="Rectangle 44">
            <a:extLst>
              <a:ext uri="{FF2B5EF4-FFF2-40B4-BE49-F238E27FC236}">
                <a16:creationId xmlns:a16="http://schemas.microsoft.com/office/drawing/2014/main" id="{87EDE5CD-013D-479E-91BB-BDCB4BB5417F}"/>
              </a:ext>
            </a:extLst>
          </p:cNvPr>
          <p:cNvSpPr>
            <a:spLocks noChangeArrowheads="1"/>
          </p:cNvSpPr>
          <p:nvPr/>
        </p:nvSpPr>
        <p:spPr bwMode="auto">
          <a:xfrm>
            <a:off x="4794250" y="2974975"/>
            <a:ext cx="1039813"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表原因，因</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50" name="Rectangle 45">
            <a:extLst>
              <a:ext uri="{FF2B5EF4-FFF2-40B4-BE49-F238E27FC236}">
                <a16:creationId xmlns:a16="http://schemas.microsoft.com/office/drawing/2014/main" id="{D1CD2B13-F9F1-4486-B1AF-FCF00AAFAE92}"/>
              </a:ext>
            </a:extLst>
          </p:cNvPr>
          <p:cNvSpPr>
            <a:spLocks noChangeArrowheads="1"/>
          </p:cNvSpPr>
          <p:nvPr/>
        </p:nvSpPr>
        <p:spPr bwMode="auto">
          <a:xfrm>
            <a:off x="4794250" y="3406775"/>
            <a:ext cx="27622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为</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51" name="Rectangle 46">
            <a:extLst>
              <a:ext uri="{FF2B5EF4-FFF2-40B4-BE49-F238E27FC236}">
                <a16:creationId xmlns:a16="http://schemas.microsoft.com/office/drawing/2014/main" id="{D8FFD09E-9A71-4C23-BD5A-05C38442B96F}"/>
              </a:ext>
            </a:extLst>
          </p:cNvPr>
          <p:cNvSpPr>
            <a:spLocks noChangeArrowheads="1"/>
          </p:cNvSpPr>
          <p:nvPr/>
        </p:nvSpPr>
        <p:spPr bwMode="auto">
          <a:xfrm>
            <a:off x="6881813" y="2974975"/>
            <a:ext cx="5238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盖子</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52" name="Rectangle 47">
            <a:extLst>
              <a:ext uri="{FF2B5EF4-FFF2-40B4-BE49-F238E27FC236}">
                <a16:creationId xmlns:a16="http://schemas.microsoft.com/office/drawing/2014/main" id="{54430071-B148-4235-A85B-504E88AEB1AA}"/>
              </a:ext>
            </a:extLst>
          </p:cNvPr>
          <p:cNvSpPr>
            <a:spLocks noChangeArrowheads="1"/>
          </p:cNvSpPr>
          <p:nvPr/>
        </p:nvSpPr>
        <p:spPr bwMode="auto">
          <a:xfrm>
            <a:off x="2022475" y="3924300"/>
            <a:ext cx="1392238"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rPr>
              <a:t>岂能为暴涨携之</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53" name="Rectangle 48">
            <a:extLst>
              <a:ext uri="{FF2B5EF4-FFF2-40B4-BE49-F238E27FC236}">
                <a16:creationId xmlns:a16="http://schemas.microsoft.com/office/drawing/2014/main" id="{2B699758-7FD8-4C0D-B183-94C9CFE0EA37}"/>
              </a:ext>
            </a:extLst>
          </p:cNvPr>
          <p:cNvSpPr>
            <a:spLocks noChangeArrowheads="1"/>
          </p:cNvSpPr>
          <p:nvPr/>
        </p:nvSpPr>
        <p:spPr bwMode="auto">
          <a:xfrm>
            <a:off x="2022475" y="4351338"/>
            <a:ext cx="35907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去</a:t>
            </a:r>
            <a:endParaRPr kumimoji="0" lang="zh-CN" altLang="zh-CN" sz="1800" b="0" i="0" u="none" strike="noStrike" cap="none" normalizeH="0" baseline="0" dirty="0">
              <a:ln>
                <a:noFill/>
              </a:ln>
              <a:solidFill>
                <a:srgbClr val="FF0000"/>
              </a:solidFill>
              <a:effectLst/>
            </a:endParaRPr>
          </a:p>
        </p:txBody>
      </p:sp>
      <p:sp>
        <p:nvSpPr>
          <p:cNvPr id="54" name="Rectangle 49">
            <a:extLst>
              <a:ext uri="{FF2B5EF4-FFF2-40B4-BE49-F238E27FC236}">
                <a16:creationId xmlns:a16="http://schemas.microsoft.com/office/drawing/2014/main" id="{5EF20344-ABC9-45A0-B50F-D855A31B87A9}"/>
              </a:ext>
            </a:extLst>
          </p:cNvPr>
          <p:cNvSpPr>
            <a:spLocks noChangeArrowheads="1"/>
          </p:cNvSpPr>
          <p:nvPr/>
        </p:nvSpPr>
        <p:spPr bwMode="auto">
          <a:xfrm>
            <a:off x="4794250" y="3924300"/>
            <a:ext cx="52546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离开</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55" name="Rectangle 50">
            <a:extLst>
              <a:ext uri="{FF2B5EF4-FFF2-40B4-BE49-F238E27FC236}">
                <a16:creationId xmlns:a16="http://schemas.microsoft.com/office/drawing/2014/main" id="{2D145ED0-EE98-4759-B686-121115DF7633}"/>
              </a:ext>
            </a:extLst>
          </p:cNvPr>
          <p:cNvSpPr>
            <a:spLocks noChangeArrowheads="1"/>
          </p:cNvSpPr>
          <p:nvPr/>
        </p:nvSpPr>
        <p:spPr bwMode="auto">
          <a:xfrm>
            <a:off x="6881813" y="3924300"/>
            <a:ext cx="103822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到某个地方</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56" name="Rectangle 51">
            <a:extLst>
              <a:ext uri="{FF2B5EF4-FFF2-40B4-BE49-F238E27FC236}">
                <a16:creationId xmlns:a16="http://schemas.microsoft.com/office/drawing/2014/main" id="{A249FE75-151D-4E86-BBC1-36F5C59CF9A9}"/>
              </a:ext>
            </a:extLst>
          </p:cNvPr>
          <p:cNvSpPr>
            <a:spLocks noChangeArrowheads="1"/>
          </p:cNvSpPr>
          <p:nvPr/>
        </p:nvSpPr>
        <p:spPr bwMode="auto">
          <a:xfrm>
            <a:off x="2022475" y="4868863"/>
            <a:ext cx="143629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旦</a:t>
            </a:r>
            <a:r>
              <a:rPr kumimoji="0" lang="zh-CN" altLang="zh-CN" sz="28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知其一</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57" name="Rectangle 52">
            <a:extLst>
              <a:ext uri="{FF2B5EF4-FFF2-40B4-BE49-F238E27FC236}">
                <a16:creationId xmlns:a16="http://schemas.microsoft.com/office/drawing/2014/main" id="{E33E208D-AD27-4609-873B-7D6D6C834E5C}"/>
              </a:ext>
            </a:extLst>
          </p:cNvPr>
          <p:cNvSpPr>
            <a:spLocks noChangeArrowheads="1"/>
          </p:cNvSpPr>
          <p:nvPr/>
        </p:nvSpPr>
        <p:spPr bwMode="auto">
          <a:xfrm>
            <a:off x="4794250" y="4868863"/>
            <a:ext cx="458788"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只</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58" name="Rectangle 53">
            <a:extLst>
              <a:ext uri="{FF2B5EF4-FFF2-40B4-BE49-F238E27FC236}">
                <a16:creationId xmlns:a16="http://schemas.microsoft.com/office/drawing/2014/main" id="{0851B754-BEFB-48B0-9C24-AD952A28D4F1}"/>
              </a:ext>
            </a:extLst>
          </p:cNvPr>
          <p:cNvSpPr>
            <a:spLocks noChangeArrowheads="1"/>
          </p:cNvSpPr>
          <p:nvPr/>
        </p:nvSpPr>
        <p:spPr bwMode="auto">
          <a:xfrm>
            <a:off x="6881813" y="4868863"/>
            <a:ext cx="1230313"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表转折，但是</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73756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1">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4">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5">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7">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5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5373858"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文言词语巩固积累</a:t>
            </a:r>
          </a:p>
        </p:txBody>
      </p:sp>
      <p:sp>
        <p:nvSpPr>
          <p:cNvPr id="4" name="矩形 3">
            <a:extLst>
              <a:ext uri="{FF2B5EF4-FFF2-40B4-BE49-F238E27FC236}">
                <a16:creationId xmlns:a16="http://schemas.microsoft.com/office/drawing/2014/main" id="{4D2D7EC9-B2C0-4D50-9CE7-196E528F7FA5}"/>
              </a:ext>
            </a:extLst>
          </p:cNvPr>
          <p:cNvSpPr/>
          <p:nvPr/>
        </p:nvSpPr>
        <p:spPr>
          <a:xfrm>
            <a:off x="773722" y="1173414"/>
            <a:ext cx="10174120" cy="4511171"/>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巧用成语妙解实词</a:t>
            </a:r>
          </a:p>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文言中的一些字的含义在成语里还有留存。参照示例，写出含有下面加点字（意思保持不变）的成语</a:t>
            </a:r>
          </a:p>
          <a:p>
            <a:pPr>
              <a:lnSpc>
                <a:spcPct val="130000"/>
              </a:lnSpc>
            </a:pPr>
            <a:r>
              <a:rPr lang="zh-CN" altLang="en-US" sz="3200" dirty="0">
                <a:latin typeface="微软雅黑" panose="020B0503020204020204" pitchFamily="34" charset="-122"/>
                <a:ea typeface="微软雅黑" panose="020B0503020204020204" pitchFamily="34" charset="-122"/>
              </a:rPr>
              <a:t>  例：</a:t>
            </a:r>
            <a:r>
              <a:rPr lang="zh-CN" altLang="en-US" sz="3200" dirty="0">
                <a:solidFill>
                  <a:srgbClr val="FF0000"/>
                </a:solidFill>
                <a:latin typeface="微软雅黑" panose="020B0503020204020204" pitchFamily="34" charset="-122"/>
                <a:ea typeface="微软雅黑" panose="020B0503020204020204" pitchFamily="34" charset="-122"/>
              </a:rPr>
              <a:t>湮</a:t>
            </a:r>
            <a:r>
              <a:rPr lang="zh-CN" altLang="en-US" sz="3200" dirty="0">
                <a:latin typeface="微软雅黑" panose="020B0503020204020204" pitchFamily="34" charset="-122"/>
                <a:ea typeface="微软雅黑" panose="020B0503020204020204" pitchFamily="34" charset="-122"/>
              </a:rPr>
              <a:t>于沙上，渐沉渐深耳。（</a:t>
            </a:r>
            <a:r>
              <a:rPr lang="zh-CN" altLang="en-US" sz="3200" dirty="0">
                <a:solidFill>
                  <a:srgbClr val="FF0000"/>
                </a:solidFill>
                <a:latin typeface="微软雅黑" panose="020B0503020204020204" pitchFamily="34" charset="-122"/>
                <a:ea typeface="微软雅黑" panose="020B0503020204020204" pitchFamily="34" charset="-122"/>
              </a:rPr>
              <a:t>湮没无闻</a:t>
            </a:r>
            <a:r>
              <a:rPr lang="zh-CN" altLang="en-US" sz="3200" dirty="0">
                <a:latin typeface="微软雅黑" panose="020B0503020204020204" pitchFamily="34" charset="-122"/>
                <a:ea typeface="微软雅黑" panose="020B0503020204020204" pitchFamily="34" charset="-122"/>
              </a:rPr>
              <a:t>）</a:t>
            </a:r>
          </a:p>
          <a:p>
            <a:pPr>
              <a:lnSpc>
                <a:spcPct val="130000"/>
              </a:lnSpc>
            </a:pPr>
            <a:r>
              <a:rPr lang="en-US" altLang="zh-CN" sz="3200" dirty="0">
                <a:latin typeface="微软雅黑" panose="020B0503020204020204" pitchFamily="34" charset="-122"/>
                <a:ea typeface="微软雅黑" panose="020B0503020204020204" pitchFamily="34" charset="-122"/>
              </a:rPr>
              <a:t>  1.</a:t>
            </a:r>
            <a:r>
              <a:rPr lang="zh-CN" altLang="en-US" sz="3200" dirty="0">
                <a:latin typeface="微软雅黑" panose="020B0503020204020204" pitchFamily="34" charset="-122"/>
                <a:ea typeface="微软雅黑" panose="020B0503020204020204" pitchFamily="34" charset="-122"/>
              </a:rPr>
              <a:t>尔辈不能</a:t>
            </a:r>
            <a:r>
              <a:rPr lang="zh-CN" altLang="en-US" sz="3200" dirty="0">
                <a:solidFill>
                  <a:srgbClr val="FF0000"/>
                </a:solidFill>
                <a:latin typeface="微软雅黑" panose="020B0503020204020204" pitchFamily="34" charset="-122"/>
                <a:ea typeface="微软雅黑" panose="020B0503020204020204" pitchFamily="34" charset="-122"/>
              </a:rPr>
              <a:t>究</a:t>
            </a:r>
            <a:r>
              <a:rPr lang="zh-CN" altLang="en-US" sz="3200" dirty="0">
                <a:latin typeface="微软雅黑" panose="020B0503020204020204" pitchFamily="34" charset="-122"/>
                <a:ea typeface="微软雅黑" panose="020B0503020204020204" pitchFamily="34" charset="-122"/>
              </a:rPr>
              <a:t>物理。（</a:t>
            </a:r>
            <a:r>
              <a:rPr lang="zh-CN" altLang="en-US" sz="3200" dirty="0">
                <a:solidFill>
                  <a:srgbClr val="FF0000"/>
                </a:solidFill>
                <a:latin typeface="微软雅黑" panose="020B0503020204020204" pitchFamily="34" charset="-122"/>
                <a:ea typeface="微软雅黑" panose="020B0503020204020204" pitchFamily="34" charset="-122"/>
              </a:rPr>
              <a:t>研究、探求</a:t>
            </a:r>
            <a:r>
              <a:rPr lang="zh-CN" altLang="en-US" sz="3200" dirty="0">
                <a:latin typeface="微软雅黑" panose="020B0503020204020204" pitchFamily="34" charset="-122"/>
                <a:ea typeface="微软雅黑" panose="020B0503020204020204" pitchFamily="34" charset="-122"/>
              </a:rPr>
              <a:t>）</a:t>
            </a:r>
          </a:p>
          <a:p>
            <a:pPr>
              <a:lnSpc>
                <a:spcPct val="130000"/>
              </a:lnSpc>
            </a:pPr>
            <a:r>
              <a:rPr lang="en-US" altLang="zh-CN" sz="3200" dirty="0">
                <a:latin typeface="微软雅黑" panose="020B0503020204020204" pitchFamily="34" charset="-122"/>
                <a:ea typeface="微软雅黑" panose="020B0503020204020204" pitchFamily="34" charset="-122"/>
              </a:rPr>
              <a:t>  2.</a:t>
            </a:r>
            <a:r>
              <a:rPr lang="zh-CN" altLang="en-US" sz="3200" dirty="0">
                <a:solidFill>
                  <a:srgbClr val="FF0000"/>
                </a:solidFill>
                <a:latin typeface="微软雅黑" panose="020B0503020204020204" pitchFamily="34" charset="-122"/>
                <a:ea typeface="微软雅黑" panose="020B0503020204020204" pitchFamily="34" charset="-122"/>
              </a:rPr>
              <a:t>是</a:t>
            </a:r>
            <a:r>
              <a:rPr lang="zh-CN" altLang="en-US" sz="3200" dirty="0">
                <a:latin typeface="微软雅黑" panose="020B0503020204020204" pitchFamily="34" charset="-122"/>
                <a:ea typeface="微软雅黑" panose="020B0503020204020204" pitchFamily="34" charset="-122"/>
              </a:rPr>
              <a:t>非木柿，岂能为暴涨携之去？（</a:t>
            </a:r>
            <a:r>
              <a:rPr lang="zh-CN" altLang="en-US" sz="3200" dirty="0">
                <a:solidFill>
                  <a:srgbClr val="FF0000"/>
                </a:solidFill>
                <a:latin typeface="微软雅黑" panose="020B0503020204020204" pitchFamily="34" charset="-122"/>
                <a:ea typeface="微软雅黑" panose="020B0503020204020204" pitchFamily="34" charset="-122"/>
              </a:rPr>
              <a:t>这</a:t>
            </a:r>
            <a:r>
              <a:rPr lang="zh-CN" altLang="en-US" sz="3200" dirty="0">
                <a:latin typeface="微软雅黑" panose="020B0503020204020204" pitchFamily="34" charset="-122"/>
                <a:ea typeface="微软雅黑" panose="020B0503020204020204" pitchFamily="34" charset="-122"/>
              </a:rPr>
              <a:t>）</a:t>
            </a:r>
          </a:p>
          <a:p>
            <a:pPr>
              <a:lnSpc>
                <a:spcPct val="130000"/>
              </a:lnSpc>
            </a:pPr>
            <a:r>
              <a:rPr lang="en-US" altLang="zh-CN" sz="3200" dirty="0">
                <a:latin typeface="微软雅黑" panose="020B0503020204020204" pitchFamily="34" charset="-122"/>
                <a:ea typeface="微软雅黑" panose="020B0503020204020204" pitchFamily="34" charset="-122"/>
              </a:rPr>
              <a:t>  3.</a:t>
            </a:r>
            <a:r>
              <a:rPr lang="zh-CN" altLang="en-US" sz="3200" dirty="0">
                <a:latin typeface="微软雅黑" panose="020B0503020204020204" pitchFamily="34" charset="-122"/>
                <a:ea typeface="微软雅黑" panose="020B0503020204020204" pitchFamily="34" charset="-122"/>
              </a:rPr>
              <a:t>一老河兵</a:t>
            </a:r>
            <a:r>
              <a:rPr lang="zh-CN" altLang="en-US" sz="3200" dirty="0">
                <a:solidFill>
                  <a:srgbClr val="FF0000"/>
                </a:solidFill>
                <a:latin typeface="微软雅黑" panose="020B0503020204020204" pitchFamily="34" charset="-122"/>
                <a:ea typeface="微软雅黑" panose="020B0503020204020204" pitchFamily="34" charset="-122"/>
              </a:rPr>
              <a:t>闻</a:t>
            </a:r>
            <a:r>
              <a:rPr lang="zh-CN" altLang="en-US" sz="3200" dirty="0">
                <a:latin typeface="微软雅黑" panose="020B0503020204020204" pitchFamily="34" charset="-122"/>
                <a:ea typeface="微软雅黑" panose="020B0503020204020204" pitchFamily="34" charset="-122"/>
              </a:rPr>
              <a:t>之。（</a:t>
            </a:r>
            <a:r>
              <a:rPr lang="zh-CN" altLang="en-US" sz="3200" dirty="0">
                <a:solidFill>
                  <a:srgbClr val="FF0000"/>
                </a:solidFill>
                <a:latin typeface="微软雅黑" panose="020B0503020204020204" pitchFamily="34" charset="-122"/>
                <a:ea typeface="微软雅黑" panose="020B0503020204020204" pitchFamily="34" charset="-122"/>
              </a:rPr>
              <a:t>听说</a:t>
            </a:r>
            <a:r>
              <a:rPr lang="zh-CN" altLang="en-US" sz="3200" dirty="0">
                <a:latin typeface="微软雅黑" panose="020B0503020204020204" pitchFamily="34" charset="-122"/>
                <a:ea typeface="微软雅黑" panose="020B0503020204020204" pitchFamily="34" charset="-122"/>
              </a:rPr>
              <a:t>）</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56142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5373858"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文言词语巩固积累</a:t>
            </a:r>
          </a:p>
        </p:txBody>
      </p:sp>
      <p:sp>
        <p:nvSpPr>
          <p:cNvPr id="4" name="矩形 3">
            <a:extLst>
              <a:ext uri="{FF2B5EF4-FFF2-40B4-BE49-F238E27FC236}">
                <a16:creationId xmlns:a16="http://schemas.microsoft.com/office/drawing/2014/main" id="{4D2D7EC9-B2C0-4D50-9CE7-196E528F7FA5}"/>
              </a:ext>
            </a:extLst>
          </p:cNvPr>
          <p:cNvSpPr/>
          <p:nvPr/>
        </p:nvSpPr>
        <p:spPr>
          <a:xfrm>
            <a:off x="773722" y="1173414"/>
            <a:ext cx="10174120" cy="3230821"/>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1.</a:t>
            </a:r>
            <a:r>
              <a:rPr lang="zh-CN" altLang="en-US" sz="3200" dirty="0">
                <a:latin typeface="微软雅黑" panose="020B0503020204020204" pitchFamily="34" charset="-122"/>
                <a:ea typeface="微软雅黑" panose="020B0503020204020204" pitchFamily="34" charset="-122"/>
              </a:rPr>
              <a:t>尔辈不能</a:t>
            </a:r>
            <a:r>
              <a:rPr lang="zh-CN" altLang="en-US" sz="3200" dirty="0">
                <a:solidFill>
                  <a:srgbClr val="FF0000"/>
                </a:solidFill>
                <a:latin typeface="微软雅黑" panose="020B0503020204020204" pitchFamily="34" charset="-122"/>
                <a:ea typeface="微软雅黑" panose="020B0503020204020204" pitchFamily="34" charset="-122"/>
              </a:rPr>
              <a:t>究</a:t>
            </a:r>
            <a:r>
              <a:rPr lang="zh-CN" altLang="en-US" sz="3200" dirty="0">
                <a:latin typeface="微软雅黑" panose="020B0503020204020204" pitchFamily="34" charset="-122"/>
                <a:ea typeface="微软雅黑" panose="020B0503020204020204" pitchFamily="34" charset="-122"/>
              </a:rPr>
              <a:t>物理。（研究、探求）</a:t>
            </a:r>
          </a:p>
          <a:p>
            <a:pPr>
              <a:lnSpc>
                <a:spcPct val="13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（寻根究底，学究天人，研精究微）</a:t>
            </a:r>
            <a:endParaRPr lang="en-US" altLang="zh-CN" sz="3200" dirty="0">
              <a:solidFill>
                <a:srgbClr val="FF0000"/>
              </a:solidFill>
              <a:latin typeface="微软雅黑" panose="020B0503020204020204" pitchFamily="34" charset="-122"/>
              <a:ea typeface="微软雅黑" panose="020B0503020204020204" pitchFamily="34" charset="-122"/>
            </a:endParaRPr>
          </a:p>
          <a:p>
            <a:pPr>
              <a:lnSpc>
                <a:spcPct val="130000"/>
              </a:lnSpc>
            </a:pPr>
            <a:endParaRPr lang="zh-CN" altLang="en-US" sz="3200" dirty="0">
              <a:solidFill>
                <a:srgbClr val="FF0000"/>
              </a:solidFill>
              <a:latin typeface="微软雅黑" panose="020B0503020204020204" pitchFamily="34" charset="-122"/>
              <a:ea typeface="微软雅黑" panose="020B0503020204020204" pitchFamily="34" charset="-122"/>
            </a:endParaRPr>
          </a:p>
          <a:p>
            <a:pPr>
              <a:lnSpc>
                <a:spcPct val="130000"/>
              </a:lnSpc>
            </a:pPr>
            <a:r>
              <a:rPr lang="zh-CN" altLang="en-US" sz="3200" dirty="0">
                <a:latin typeface="微软雅黑" panose="020B0503020204020204" pitchFamily="34" charset="-122"/>
                <a:ea typeface="微软雅黑" panose="020B0503020204020204" pitchFamily="34" charset="-122"/>
              </a:rPr>
              <a:t>学究天人：</a:t>
            </a:r>
            <a:r>
              <a:rPr lang="zh-CN" altLang="en-US" sz="3200" dirty="0">
                <a:solidFill>
                  <a:srgbClr val="FF0000"/>
                </a:solidFill>
                <a:latin typeface="微软雅黑" panose="020B0503020204020204" pitchFamily="34" charset="-122"/>
                <a:ea typeface="微软雅黑" panose="020B0503020204020204" pitchFamily="34" charset="-122"/>
              </a:rPr>
              <a:t>有关天道人事方面的知识都通晓。形容学问渊博。</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7289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5373858"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文言词语巩固积累</a:t>
            </a:r>
          </a:p>
        </p:txBody>
      </p:sp>
      <p:sp>
        <p:nvSpPr>
          <p:cNvPr id="4" name="矩形 3">
            <a:extLst>
              <a:ext uri="{FF2B5EF4-FFF2-40B4-BE49-F238E27FC236}">
                <a16:creationId xmlns:a16="http://schemas.microsoft.com/office/drawing/2014/main" id="{4D2D7EC9-B2C0-4D50-9CE7-196E528F7FA5}"/>
              </a:ext>
            </a:extLst>
          </p:cNvPr>
          <p:cNvSpPr/>
          <p:nvPr/>
        </p:nvSpPr>
        <p:spPr>
          <a:xfrm>
            <a:off x="773722" y="1173414"/>
            <a:ext cx="10174120" cy="4999125"/>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2.</a:t>
            </a:r>
            <a:r>
              <a:rPr lang="zh-CN" altLang="en-US" sz="3200" dirty="0">
                <a:solidFill>
                  <a:srgbClr val="FF0000"/>
                </a:solidFill>
                <a:latin typeface="微软雅黑" panose="020B0503020204020204" pitchFamily="34" charset="-122"/>
                <a:ea typeface="微软雅黑" panose="020B0503020204020204" pitchFamily="34" charset="-122"/>
              </a:rPr>
              <a:t>是</a:t>
            </a:r>
            <a:r>
              <a:rPr lang="zh-CN" altLang="en-US" sz="3200" dirty="0">
                <a:latin typeface="微软雅黑" panose="020B0503020204020204" pitchFamily="34" charset="-122"/>
                <a:ea typeface="微软雅黑" panose="020B0503020204020204" pitchFamily="34" charset="-122"/>
              </a:rPr>
              <a:t>非木柿，岂能为暴涨携之去？（这）</a:t>
            </a:r>
          </a:p>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（不宁唯是；是可忍，孰不可忍</a:t>
            </a:r>
            <a:r>
              <a:rPr lang="en-US" altLang="zh-CN" sz="3200" dirty="0">
                <a:solidFill>
                  <a:srgbClr val="FF0000"/>
                </a:solidFill>
                <a:latin typeface="微软雅黑" panose="020B0503020204020204" pitchFamily="34" charset="-122"/>
                <a:ea typeface="微软雅黑" panose="020B0503020204020204" pitchFamily="34" charset="-122"/>
              </a:rPr>
              <a:t>)</a:t>
            </a:r>
          </a:p>
          <a:p>
            <a:pPr>
              <a:lnSpc>
                <a:spcPct val="130000"/>
              </a:lnSpc>
            </a:pPr>
            <a:endParaRPr lang="en-US" altLang="zh-CN" sz="3200" dirty="0">
              <a:solidFill>
                <a:srgbClr val="FF0000"/>
              </a:solidFill>
              <a:latin typeface="微软雅黑" panose="020B0503020204020204" pitchFamily="34" charset="-122"/>
              <a:ea typeface="微软雅黑" panose="020B0503020204020204" pitchFamily="34" charset="-122"/>
            </a:endParaRPr>
          </a:p>
          <a:p>
            <a:pPr>
              <a:lnSpc>
                <a:spcPct val="130000"/>
              </a:lnSpc>
            </a:pPr>
            <a:r>
              <a:rPr lang="zh-CN" altLang="en-US" sz="3200" dirty="0">
                <a:latin typeface="微软雅黑" panose="020B0503020204020204" pitchFamily="34" charset="-122"/>
                <a:ea typeface="微软雅黑" panose="020B0503020204020204" pitchFamily="34" charset="-122"/>
              </a:rPr>
              <a:t>不宁唯是：</a:t>
            </a:r>
            <a:r>
              <a:rPr lang="zh-CN" altLang="en-US" sz="3200" dirty="0">
                <a:solidFill>
                  <a:srgbClr val="FF0000"/>
                </a:solidFill>
                <a:latin typeface="微软雅黑" panose="020B0503020204020204" pitchFamily="34" charset="-122"/>
                <a:ea typeface="微软雅黑" panose="020B0503020204020204" pitchFamily="34" charset="-122"/>
              </a:rPr>
              <a:t>宁：语助词，无义；唯：只是；是：这样。不只是这样。即不仅如此。</a:t>
            </a:r>
            <a:endParaRPr lang="en-US" altLang="zh-CN" sz="3200" dirty="0">
              <a:solidFill>
                <a:srgbClr val="FF0000"/>
              </a:solidFill>
              <a:latin typeface="微软雅黑" panose="020B0503020204020204" pitchFamily="34" charset="-122"/>
              <a:ea typeface="微软雅黑" panose="020B0503020204020204" pitchFamily="34" charset="-122"/>
            </a:endParaRPr>
          </a:p>
          <a:p>
            <a:pPr>
              <a:lnSpc>
                <a:spcPct val="130000"/>
              </a:lnSpc>
            </a:pPr>
            <a:endParaRPr lang="en-US" altLang="zh-CN" sz="3200" dirty="0">
              <a:solidFill>
                <a:srgbClr val="FF0000"/>
              </a:solidFill>
              <a:latin typeface="微软雅黑" panose="020B0503020204020204" pitchFamily="34" charset="-122"/>
              <a:ea typeface="微软雅黑" panose="020B0503020204020204" pitchFamily="34" charset="-122"/>
            </a:endParaRPr>
          </a:p>
          <a:p>
            <a:pPr>
              <a:lnSpc>
                <a:spcPct val="130000"/>
              </a:lnSpc>
            </a:pPr>
            <a:r>
              <a:rPr lang="zh-CN" altLang="en-US" sz="2800" dirty="0">
                <a:latin typeface="微软雅黑" panose="020B0503020204020204" pitchFamily="34" charset="-122"/>
                <a:ea typeface="微软雅黑" panose="020B0503020204020204" pitchFamily="34" charset="-122"/>
              </a:rPr>
              <a:t>是可忍，孰不可忍：</a:t>
            </a:r>
            <a:r>
              <a:rPr lang="zh-CN" altLang="en-US" sz="2800" dirty="0">
                <a:solidFill>
                  <a:srgbClr val="FF0000"/>
                </a:solidFill>
                <a:latin typeface="微软雅黑" panose="020B0503020204020204" pitchFamily="34" charset="-122"/>
                <a:ea typeface="微软雅黑" panose="020B0503020204020204" pitchFamily="34" charset="-122"/>
              </a:rPr>
              <a:t>是：这；孰：什么。如果这样的事情都可以被容忍，还有什么是不能容忍的。形容不可容忍到了极点。</a:t>
            </a:r>
          </a:p>
        </p:txBody>
      </p:sp>
    </p:spTree>
    <p:extLst>
      <p:ext uri="{BB962C8B-B14F-4D97-AF65-F5344CB8AC3E}">
        <p14:creationId xmlns:p14="http://schemas.microsoft.com/office/powerpoint/2010/main" val="458387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5373858"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文言词语巩固积累</a:t>
            </a:r>
          </a:p>
        </p:txBody>
      </p:sp>
      <p:sp>
        <p:nvSpPr>
          <p:cNvPr id="4" name="矩形 3">
            <a:extLst>
              <a:ext uri="{FF2B5EF4-FFF2-40B4-BE49-F238E27FC236}">
                <a16:creationId xmlns:a16="http://schemas.microsoft.com/office/drawing/2014/main" id="{4D2D7EC9-B2C0-4D50-9CE7-196E528F7FA5}"/>
              </a:ext>
            </a:extLst>
          </p:cNvPr>
          <p:cNvSpPr/>
          <p:nvPr/>
        </p:nvSpPr>
        <p:spPr>
          <a:xfrm>
            <a:off x="773722" y="1173414"/>
            <a:ext cx="10174120" cy="5079147"/>
          </a:xfrm>
          <a:prstGeom prst="rect">
            <a:avLst/>
          </a:prstGeom>
        </p:spPr>
        <p:txBody>
          <a:bodyPr wrap="square">
            <a:spAutoFit/>
          </a:bodyPr>
          <a:lstStyle/>
          <a:p>
            <a:pPr>
              <a:lnSpc>
                <a:spcPct val="130000"/>
              </a:lnSpc>
            </a:pPr>
            <a:r>
              <a:rPr lang="en-US" altLang="zh-CN" sz="2800" dirty="0">
                <a:latin typeface="微软雅黑" panose="020B0503020204020204" pitchFamily="34" charset="-122"/>
                <a:ea typeface="微软雅黑" panose="020B0503020204020204" pitchFamily="34" charset="-122"/>
              </a:rPr>
              <a:t>	3.</a:t>
            </a:r>
            <a:r>
              <a:rPr lang="zh-CN" altLang="en-US" sz="2800" dirty="0">
                <a:latin typeface="微软雅黑" panose="020B0503020204020204" pitchFamily="34" charset="-122"/>
                <a:ea typeface="微软雅黑" panose="020B0503020204020204" pitchFamily="34" charset="-122"/>
              </a:rPr>
              <a:t>一老河兵</a:t>
            </a:r>
            <a:r>
              <a:rPr lang="zh-CN" altLang="en-US" sz="2800" dirty="0">
                <a:solidFill>
                  <a:srgbClr val="FF0000"/>
                </a:solidFill>
                <a:latin typeface="微软雅黑" panose="020B0503020204020204" pitchFamily="34" charset="-122"/>
                <a:ea typeface="微软雅黑" panose="020B0503020204020204" pitchFamily="34" charset="-122"/>
              </a:rPr>
              <a:t>闻</a:t>
            </a:r>
            <a:r>
              <a:rPr lang="zh-CN" altLang="en-US" sz="2800" dirty="0">
                <a:latin typeface="微软雅黑" panose="020B0503020204020204" pitchFamily="34" charset="-122"/>
                <a:ea typeface="微软雅黑" panose="020B0503020204020204" pitchFamily="34" charset="-122"/>
              </a:rPr>
              <a:t>之。（听说）</a:t>
            </a:r>
          </a:p>
          <a:p>
            <a:pPr>
              <a:lnSpc>
                <a:spcPct val="130000"/>
              </a:lnSpc>
            </a:pPr>
            <a:r>
              <a:rPr lang="en-US" altLang="zh-CN" sz="2800" dirty="0">
                <a:solidFill>
                  <a:srgbClr val="FF0000"/>
                </a:solidFill>
                <a:latin typeface="微软雅黑" panose="020B0503020204020204" pitchFamily="34" charset="-122"/>
                <a:ea typeface="微软雅黑" panose="020B0503020204020204" pitchFamily="34" charset="-122"/>
              </a:rPr>
              <a:t>	</a:t>
            </a:r>
            <a:r>
              <a:rPr lang="zh-CN" altLang="en-US" sz="2800" dirty="0">
                <a:solidFill>
                  <a:srgbClr val="FF0000"/>
                </a:solidFill>
                <a:latin typeface="微软雅黑" panose="020B0503020204020204" pitchFamily="34" charset="-122"/>
                <a:ea typeface="微软雅黑" panose="020B0503020204020204" pitchFamily="34" charset="-122"/>
              </a:rPr>
              <a:t>闻风丧胆，闻鸡起舞，闻过则喜，闻所未闻。</a:t>
            </a:r>
            <a:endParaRPr lang="en-US" altLang="zh-CN" sz="2800" dirty="0">
              <a:solidFill>
                <a:srgbClr val="FF0000"/>
              </a:solidFill>
              <a:latin typeface="微软雅黑" panose="020B0503020204020204" pitchFamily="34" charset="-122"/>
              <a:ea typeface="微软雅黑" panose="020B0503020204020204" pitchFamily="34" charset="-122"/>
            </a:endParaRPr>
          </a:p>
          <a:p>
            <a:pPr>
              <a:lnSpc>
                <a:spcPct val="130000"/>
              </a:lnSpc>
            </a:pPr>
            <a:endParaRPr lang="en-US" altLang="zh-CN" sz="2800" dirty="0">
              <a:latin typeface="微软雅黑" panose="020B0503020204020204" pitchFamily="34" charset="-122"/>
              <a:ea typeface="微软雅黑" panose="020B0503020204020204" pitchFamily="34" charset="-122"/>
            </a:endParaRPr>
          </a:p>
          <a:p>
            <a:pPr>
              <a:lnSpc>
                <a:spcPct val="130000"/>
              </a:lnSpc>
            </a:pPr>
            <a:r>
              <a:rPr lang="zh-CN" altLang="en-US" sz="2800" dirty="0">
                <a:latin typeface="微软雅黑" panose="020B0503020204020204" pitchFamily="34" charset="-122"/>
                <a:ea typeface="微软雅黑" panose="020B0503020204020204" pitchFamily="34" charset="-122"/>
              </a:rPr>
              <a:t>闻鸡起舞：</a:t>
            </a:r>
            <a:r>
              <a:rPr lang="zh-CN" altLang="en-US" sz="2800" dirty="0">
                <a:solidFill>
                  <a:srgbClr val="FF0000"/>
                </a:solidFill>
                <a:latin typeface="微软雅黑" panose="020B0503020204020204" pitchFamily="34" charset="-122"/>
                <a:ea typeface="微软雅黑" panose="020B0503020204020204" pitchFamily="34" charset="-122"/>
              </a:rPr>
              <a:t>听到鸡叫就起来舞剑，借以比喻有志报国的人及时奋起，亦比喻意志坚强，有毅力有耐心的有志之士。</a:t>
            </a:r>
          </a:p>
          <a:p>
            <a:pPr>
              <a:lnSpc>
                <a:spcPct val="130000"/>
              </a:lnSpc>
            </a:pPr>
            <a:r>
              <a:rPr lang="zh-CN" altLang="en-US" sz="2800" dirty="0">
                <a:latin typeface="微软雅黑" panose="020B0503020204020204" pitchFamily="34" charset="-122"/>
                <a:ea typeface="微软雅黑" panose="020B0503020204020204" pitchFamily="34" charset="-122"/>
              </a:rPr>
              <a:t>闻过则喜：</a:t>
            </a:r>
            <a:r>
              <a:rPr lang="zh-CN" altLang="en-US" sz="2800" dirty="0">
                <a:solidFill>
                  <a:srgbClr val="FF0000"/>
                </a:solidFill>
                <a:latin typeface="微软雅黑" panose="020B0503020204020204" pitchFamily="34" charset="-122"/>
                <a:ea typeface="微软雅黑" panose="020B0503020204020204" pitchFamily="34" charset="-122"/>
              </a:rPr>
              <a:t>闻：听说；过过失听到别人批评自己的缺点或错误，表示欢迎和高兴。指虚心接受意见</a:t>
            </a:r>
            <a:endParaRPr lang="en-US" altLang="zh-CN" sz="2800" dirty="0">
              <a:solidFill>
                <a:srgbClr val="FF0000"/>
              </a:solidFill>
              <a:latin typeface="微软雅黑" panose="020B0503020204020204" pitchFamily="34" charset="-122"/>
              <a:ea typeface="微软雅黑" panose="020B0503020204020204" pitchFamily="34" charset="-122"/>
            </a:endParaRPr>
          </a:p>
          <a:p>
            <a:pPr>
              <a:lnSpc>
                <a:spcPct val="130000"/>
              </a:lnSpc>
            </a:pPr>
            <a:r>
              <a:rPr lang="zh-CN" altLang="en-US" sz="2800" dirty="0">
                <a:latin typeface="微软雅黑" panose="020B0503020204020204" pitchFamily="34" charset="-122"/>
                <a:ea typeface="微软雅黑" panose="020B0503020204020204" pitchFamily="34" charset="-122"/>
              </a:rPr>
              <a:t>闻所未闻：</a:t>
            </a:r>
            <a:r>
              <a:rPr lang="zh-CN" altLang="en-US" sz="2800" dirty="0">
                <a:solidFill>
                  <a:srgbClr val="FF0000"/>
                </a:solidFill>
                <a:latin typeface="微软雅黑" panose="020B0503020204020204" pitchFamily="34" charset="-122"/>
                <a:ea typeface="微软雅黑" panose="020B0503020204020204" pitchFamily="34" charset="-122"/>
              </a:rPr>
              <a:t>闻：听到。听到了从来没有听到过的事。形容事物新奇罕见。</a:t>
            </a:r>
          </a:p>
        </p:txBody>
      </p:sp>
    </p:spTree>
    <p:extLst>
      <p:ext uri="{BB962C8B-B14F-4D97-AF65-F5344CB8AC3E}">
        <p14:creationId xmlns:p14="http://schemas.microsoft.com/office/powerpoint/2010/main" val="2381393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图片 85">
            <a:extLst>
              <a:ext uri="{FF2B5EF4-FFF2-40B4-BE49-F238E27FC236}">
                <a16:creationId xmlns:a16="http://schemas.microsoft.com/office/drawing/2014/main" id="{8C4111A6-260E-41FD-B0DC-EA1D2CE19C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33" y="-101681"/>
            <a:ext cx="3149937" cy="1210634"/>
          </a:xfrm>
          <a:prstGeom prst="rect">
            <a:avLst/>
          </a:prstGeom>
        </p:spPr>
      </p:pic>
      <p:sp>
        <p:nvSpPr>
          <p:cNvPr id="64" name="矩形 63">
            <a:extLst>
              <a:ext uri="{FF2B5EF4-FFF2-40B4-BE49-F238E27FC236}">
                <a16:creationId xmlns:a16="http://schemas.microsoft.com/office/drawing/2014/main" id="{5A625615-8112-42BE-9AA4-9B92E99C3460}"/>
              </a:ext>
            </a:extLst>
          </p:cNvPr>
          <p:cNvSpPr/>
          <p:nvPr/>
        </p:nvSpPr>
        <p:spPr>
          <a:xfrm>
            <a:off x="307848" y="1338306"/>
            <a:ext cx="11576303" cy="3593357"/>
          </a:xfrm>
          <a:prstGeom prst="rect">
            <a:avLst/>
          </a:prstGeom>
          <a:noFill/>
          <a:ln w="9525">
            <a:noFill/>
          </a:ln>
        </p:spPr>
        <p:txBody>
          <a:bodyPr wrap="square" lIns="90000" tIns="46800" rIns="90000" bIns="46800" anchor="ctr">
            <a:spAutoFit/>
          </a:bodyPr>
          <a:lstStyle/>
          <a:p>
            <a:pPr>
              <a:lnSpc>
                <a:spcPct val="130000"/>
              </a:lnSpc>
            </a:pPr>
            <a:r>
              <a:rPr lang="zh-CN" altLang="en-US" sz="36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    </a:t>
            </a:r>
            <a:r>
              <a:rPr lang="en-US" altLang="zh-CN" sz="3600" b="1" dirty="0">
                <a:latin typeface="楷体" panose="02010609060101010101" pitchFamily="49" charset="-122"/>
                <a:ea typeface="楷体" panose="02010609060101010101" pitchFamily="49" charset="-122"/>
                <a:cs typeface="楷体" panose="02010609060101010101" pitchFamily="49" charset="-122"/>
              </a:rPr>
              <a:t>1.</a:t>
            </a:r>
            <a:r>
              <a:rPr lang="zh-CN" altLang="en-US" sz="3600" b="1" dirty="0">
                <a:latin typeface="楷体" panose="02010609060101010101" pitchFamily="49" charset="-122"/>
                <a:ea typeface="楷体" panose="02010609060101010101" pitchFamily="49" charset="-122"/>
                <a:cs typeface="楷体" panose="02010609060101010101" pitchFamily="49" charset="-122"/>
              </a:rPr>
              <a:t>朗读课文，掌握文言字词的意思和用法，关注古今词义的异同，积累文言词汇。</a:t>
            </a:r>
          </a:p>
          <a:p>
            <a:pPr>
              <a:lnSpc>
                <a:spcPct val="130000"/>
              </a:lnSpc>
            </a:pPr>
            <a:endParaRPr lang="zh-CN" altLang="en-US" sz="3600" b="1" dirty="0">
              <a:latin typeface="楷体" panose="02010609060101010101" pitchFamily="49" charset="-122"/>
              <a:ea typeface="楷体" panose="02010609060101010101" pitchFamily="49" charset="-122"/>
              <a:cs typeface="楷体" panose="02010609060101010101" pitchFamily="49" charset="-122"/>
            </a:endParaRPr>
          </a:p>
          <a:p>
            <a:pPr>
              <a:lnSpc>
                <a:spcPct val="130000"/>
              </a:lnSpc>
            </a:pPr>
            <a:r>
              <a:rPr lang="en-US" altLang="zh-CN" sz="3600" b="1" dirty="0">
                <a:latin typeface="楷体" panose="02010609060101010101" pitchFamily="49" charset="-122"/>
                <a:ea typeface="楷体" panose="02010609060101010101" pitchFamily="49" charset="-122"/>
                <a:cs typeface="楷体" panose="02010609060101010101" pitchFamily="49" charset="-122"/>
              </a:rPr>
              <a:t>	2.</a:t>
            </a:r>
            <a:r>
              <a:rPr lang="zh-CN" altLang="en-US" sz="3600" b="1" dirty="0">
                <a:latin typeface="楷体" panose="02010609060101010101" pitchFamily="49" charset="-122"/>
                <a:ea typeface="楷体" panose="02010609060101010101" pitchFamily="49" charset="-122"/>
                <a:cs typeface="楷体" panose="02010609060101010101" pitchFamily="49" charset="-122"/>
              </a:rPr>
              <a:t>结合课下注释，翻译课文，熟悉本文所叙述的故事</a:t>
            </a:r>
            <a:endParaRPr lang="zh-CN" altLang="en-US" sz="36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endParaRPr>
          </a:p>
        </p:txBody>
      </p:sp>
      <p:sp>
        <p:nvSpPr>
          <p:cNvPr id="83" name="文本框 82">
            <a:extLst>
              <a:ext uri="{FF2B5EF4-FFF2-40B4-BE49-F238E27FC236}">
                <a16:creationId xmlns:a16="http://schemas.microsoft.com/office/drawing/2014/main" id="{74B70EBA-0E03-48D3-8497-D2EDD33D6D5C}"/>
              </a:ext>
            </a:extLst>
          </p:cNvPr>
          <p:cNvSpPr txBox="1"/>
          <p:nvPr/>
        </p:nvSpPr>
        <p:spPr>
          <a:xfrm>
            <a:off x="479713" y="245875"/>
            <a:ext cx="3149936" cy="646331"/>
          </a:xfrm>
          <a:prstGeom prst="rect">
            <a:avLst/>
          </a:prstGeom>
          <a:noFill/>
        </p:spPr>
        <p:txBody>
          <a:bodyPr wrap="square" rtlCol="0">
            <a:spAutoFit/>
          </a:bodyPr>
          <a:lstStyle/>
          <a:p>
            <a:r>
              <a:rPr lang="zh-CN" altLang="en-US" sz="3600" b="1" dirty="0">
                <a:solidFill>
                  <a:schemeClr val="bg1"/>
                </a:solidFill>
                <a:latin typeface="方正粗黑宋简体" panose="02000000000000000000" pitchFamily="2" charset="-122"/>
                <a:ea typeface="方正粗黑宋简体" panose="02000000000000000000" pitchFamily="2" charset="-122"/>
              </a:rPr>
              <a:t>学习目标</a:t>
            </a:r>
          </a:p>
        </p:txBody>
      </p:sp>
    </p:spTree>
    <p:extLst>
      <p:ext uri="{BB962C8B-B14F-4D97-AF65-F5344CB8AC3E}">
        <p14:creationId xmlns:p14="http://schemas.microsoft.com/office/powerpoint/2010/main" val="35277540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3235569"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课堂小结</a:t>
            </a:r>
          </a:p>
        </p:txBody>
      </p:sp>
      <p:sp>
        <p:nvSpPr>
          <p:cNvPr id="4" name="矩形 3">
            <a:extLst>
              <a:ext uri="{FF2B5EF4-FFF2-40B4-BE49-F238E27FC236}">
                <a16:creationId xmlns:a16="http://schemas.microsoft.com/office/drawing/2014/main" id="{4D2D7EC9-B2C0-4D50-9CE7-196E528F7FA5}"/>
              </a:ext>
            </a:extLst>
          </p:cNvPr>
          <p:cNvSpPr/>
          <p:nvPr/>
        </p:nvSpPr>
        <p:spPr>
          <a:xfrm>
            <a:off x="1008940" y="2289809"/>
            <a:ext cx="10174120" cy="2278381"/>
          </a:xfrm>
          <a:prstGeom prst="rect">
            <a:avLst/>
          </a:prstGeom>
        </p:spPr>
        <p:txBody>
          <a:bodyPr wrap="square">
            <a:spAutoFit/>
          </a:bodyPr>
          <a:lstStyle/>
          <a:p>
            <a:pPr>
              <a:lnSpc>
                <a:spcPct val="130000"/>
              </a:lnSpc>
            </a:pP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同学们，这节课我们借助注释，掌握了文言字词的意思和用法，关注了古今词义的异同，增加了文言实词的积累，疏通了文意，理清了文章的层次，熟悉了课文叙述的故事，相信认真学习的你，一定收获不少！</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28297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3235569"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作业</a:t>
            </a:r>
          </a:p>
        </p:txBody>
      </p:sp>
      <p:sp>
        <p:nvSpPr>
          <p:cNvPr id="4" name="矩形 3">
            <a:extLst>
              <a:ext uri="{FF2B5EF4-FFF2-40B4-BE49-F238E27FC236}">
                <a16:creationId xmlns:a16="http://schemas.microsoft.com/office/drawing/2014/main" id="{4D2D7EC9-B2C0-4D50-9CE7-196E528F7FA5}"/>
              </a:ext>
            </a:extLst>
          </p:cNvPr>
          <p:cNvSpPr/>
          <p:nvPr/>
        </p:nvSpPr>
        <p:spPr>
          <a:xfrm>
            <a:off x="1008940" y="2120997"/>
            <a:ext cx="10174120" cy="2590646"/>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1.</a:t>
            </a:r>
            <a:r>
              <a:rPr lang="zh-CN" altLang="en-US" sz="3200" dirty="0">
                <a:latin typeface="微软雅黑" panose="020B0503020204020204" pitchFamily="34" charset="-122"/>
                <a:ea typeface="微软雅黑" panose="020B0503020204020204" pitchFamily="34" charset="-122"/>
              </a:rPr>
              <a:t>背诵这篇课文。</a:t>
            </a:r>
            <a:endParaRPr lang="en-US" altLang="zh-CN" sz="3200" dirty="0">
              <a:latin typeface="微软雅黑" panose="020B0503020204020204" pitchFamily="34" charset="-122"/>
              <a:ea typeface="微软雅黑" panose="020B0503020204020204" pitchFamily="34" charset="-122"/>
            </a:endParaRPr>
          </a:p>
          <a:p>
            <a:pPr>
              <a:lnSpc>
                <a:spcPct val="130000"/>
              </a:lnSpc>
            </a:pPr>
            <a:endParaRPr lang="zh-CN" altLang="en-US" sz="3200" dirty="0">
              <a:latin typeface="微软雅黑" panose="020B0503020204020204" pitchFamily="34" charset="-122"/>
              <a:ea typeface="微软雅黑" panose="020B0503020204020204" pitchFamily="34" charset="-122"/>
            </a:endParaRPr>
          </a:p>
          <a:p>
            <a:pPr>
              <a:lnSpc>
                <a:spcPct val="130000"/>
              </a:lnSpc>
            </a:pPr>
            <a:r>
              <a:rPr lang="en-US" altLang="zh-CN" sz="3200" dirty="0">
                <a:latin typeface="微软雅黑" panose="020B0503020204020204" pitchFamily="34" charset="-122"/>
                <a:ea typeface="微软雅黑" panose="020B0503020204020204" pitchFamily="34" charset="-122"/>
              </a:rPr>
              <a:t>	2.</a:t>
            </a:r>
            <a:r>
              <a:rPr lang="zh-CN" altLang="en-US" sz="3200" dirty="0">
                <a:latin typeface="微软雅黑" panose="020B0503020204020204" pitchFamily="34" charset="-122"/>
                <a:ea typeface="微软雅黑" panose="020B0503020204020204" pitchFamily="34" charset="-122"/>
              </a:rPr>
              <a:t>关于如何寻找石兽，从事情的结局来看，寺僧、讲学家都不及老河兵有见识。你从中悟出了怎样的道理？</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12918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3235569"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508691"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新课导入</a:t>
            </a:r>
          </a:p>
        </p:txBody>
      </p:sp>
      <p:sp>
        <p:nvSpPr>
          <p:cNvPr id="4" name="矩形 3">
            <a:extLst>
              <a:ext uri="{FF2B5EF4-FFF2-40B4-BE49-F238E27FC236}">
                <a16:creationId xmlns:a16="http://schemas.microsoft.com/office/drawing/2014/main" id="{4D2D7EC9-B2C0-4D50-9CE7-196E528F7FA5}"/>
              </a:ext>
            </a:extLst>
          </p:cNvPr>
          <p:cNvSpPr/>
          <p:nvPr/>
        </p:nvSpPr>
        <p:spPr>
          <a:xfrm>
            <a:off x="1008940" y="2120997"/>
            <a:ext cx="10174120" cy="2590646"/>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上节课，我们结台课下注释翻译了课文，积累了文言词汇，熟悉了</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河中石兽</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所叙述的故事</a:t>
            </a:r>
            <a:endParaRPr lang="en-US" altLang="zh-CN" sz="3200" dirty="0">
              <a:latin typeface="微软雅黑" panose="020B0503020204020204" pitchFamily="34" charset="-122"/>
              <a:ea typeface="微软雅黑" panose="020B0503020204020204" pitchFamily="34" charset="-122"/>
            </a:endParaRPr>
          </a:p>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本节课，我们将继续学习</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河中石兽</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，品析人物形象，探究这个故事里蕴含的道理。</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317360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3235569"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508691"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学习目标</a:t>
            </a:r>
          </a:p>
        </p:txBody>
      </p:sp>
      <p:sp>
        <p:nvSpPr>
          <p:cNvPr id="4" name="矩形 3">
            <a:extLst>
              <a:ext uri="{FF2B5EF4-FFF2-40B4-BE49-F238E27FC236}">
                <a16:creationId xmlns:a16="http://schemas.microsoft.com/office/drawing/2014/main" id="{4D2D7EC9-B2C0-4D50-9CE7-196E528F7FA5}"/>
              </a:ext>
            </a:extLst>
          </p:cNvPr>
          <p:cNvSpPr/>
          <p:nvPr/>
        </p:nvSpPr>
        <p:spPr>
          <a:xfrm>
            <a:off x="1008940" y="2120997"/>
            <a:ext cx="10174120" cy="1950470"/>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1.</a:t>
            </a:r>
            <a:r>
              <a:rPr lang="zh-CN" altLang="en-US" sz="3200" dirty="0">
                <a:latin typeface="微软雅黑" panose="020B0503020204020204" pitchFamily="34" charset="-122"/>
                <a:ea typeface="微软雅黑" panose="020B0503020204020204" pitchFamily="34" charset="-122"/>
              </a:rPr>
              <a:t>品析人物形象，把握作者的观点，体会作者对寺僧、讲学家的批评态度。</a:t>
            </a:r>
          </a:p>
          <a:p>
            <a:pPr>
              <a:lnSpc>
                <a:spcPct val="130000"/>
              </a:lnSpc>
            </a:pPr>
            <a:r>
              <a:rPr lang="en-US" altLang="zh-CN" sz="3200" dirty="0">
                <a:latin typeface="微软雅黑" panose="020B0503020204020204" pitchFamily="34" charset="-122"/>
                <a:ea typeface="微软雅黑" panose="020B0503020204020204" pitchFamily="34" charset="-122"/>
              </a:rPr>
              <a:t>	2.</a:t>
            </a:r>
            <a:r>
              <a:rPr lang="zh-CN" altLang="en-US" sz="3200" dirty="0">
                <a:latin typeface="微软雅黑" panose="020B0503020204020204" pitchFamily="34" charset="-122"/>
                <a:ea typeface="微软雅黑" panose="020B0503020204020204" pitchFamily="34" charset="-122"/>
              </a:rPr>
              <a:t>理解本文寓意于事，立意髙远等写作特点。</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00968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3235569"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508691"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知识回顾</a:t>
            </a:r>
          </a:p>
        </p:txBody>
      </p:sp>
      <p:sp>
        <p:nvSpPr>
          <p:cNvPr id="4" name="矩形 3">
            <a:extLst>
              <a:ext uri="{FF2B5EF4-FFF2-40B4-BE49-F238E27FC236}">
                <a16:creationId xmlns:a16="http://schemas.microsoft.com/office/drawing/2014/main" id="{4D2D7EC9-B2C0-4D50-9CE7-196E528F7FA5}"/>
              </a:ext>
            </a:extLst>
          </p:cNvPr>
          <p:cNvSpPr/>
          <p:nvPr/>
        </p:nvSpPr>
        <p:spPr>
          <a:xfrm>
            <a:off x="1107414" y="1360326"/>
            <a:ext cx="10174120" cy="3870996"/>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1.</a:t>
            </a:r>
            <a:r>
              <a:rPr lang="zh-CN" altLang="en-US" sz="3200" dirty="0">
                <a:latin typeface="微软雅黑" panose="020B0503020204020204" pitchFamily="34" charset="-122"/>
                <a:ea typeface="微软雅黑" panose="020B0503020204020204" pitchFamily="34" charset="-122"/>
              </a:rPr>
              <a:t>解释下面句子中</a:t>
            </a:r>
            <a:r>
              <a:rPr lang="zh-CN" altLang="en-US" sz="3200" dirty="0">
                <a:solidFill>
                  <a:srgbClr val="FF0000"/>
                </a:solidFill>
                <a:latin typeface="微软雅黑" panose="020B0503020204020204" pitchFamily="34" charset="-122"/>
                <a:ea typeface="微软雅黑" panose="020B0503020204020204" pitchFamily="34" charset="-122"/>
              </a:rPr>
              <a:t>加色词语</a:t>
            </a:r>
            <a:r>
              <a:rPr lang="zh-CN" altLang="en-US" sz="3200" dirty="0">
                <a:latin typeface="微软雅黑" panose="020B0503020204020204" pitchFamily="34" charset="-122"/>
                <a:ea typeface="微软雅黑" panose="020B0503020204020204" pitchFamily="34" charset="-122"/>
              </a:rPr>
              <a:t>的意思。</a:t>
            </a:r>
          </a:p>
          <a:p>
            <a:pPr>
              <a:lnSpc>
                <a:spcPct val="130000"/>
              </a:lnSpc>
            </a:pPr>
            <a:r>
              <a:rPr lang="zh-CN" altLang="en-US" sz="3200" dirty="0">
                <a:latin typeface="微软雅黑" panose="020B0503020204020204" pitchFamily="34" charset="-122"/>
                <a:ea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rPr>
              <a:t>1</a:t>
            </a:r>
            <a:r>
              <a:rPr lang="zh-CN" altLang="en-US" sz="3200" dirty="0">
                <a:latin typeface="微软雅黑" panose="020B0503020204020204" pitchFamily="34" charset="-122"/>
                <a:ea typeface="微软雅黑" panose="020B0503020204020204" pitchFamily="34" charset="-122"/>
              </a:rPr>
              <a:t>）沧州南一寺临河</a:t>
            </a:r>
            <a:r>
              <a:rPr lang="zh-CN" altLang="en-US" sz="3200" dirty="0">
                <a:solidFill>
                  <a:srgbClr val="FF0000"/>
                </a:solidFill>
                <a:latin typeface="微软雅黑" panose="020B0503020204020204" pitchFamily="34" charset="-122"/>
                <a:ea typeface="微软雅黑" panose="020B0503020204020204" pitchFamily="34" charset="-122"/>
              </a:rPr>
              <a:t>干</a:t>
            </a:r>
            <a:endParaRPr lang="zh-CN" altLang="en-US" sz="3200" dirty="0">
              <a:latin typeface="微软雅黑" panose="020B0503020204020204" pitchFamily="34" charset="-122"/>
              <a:ea typeface="微软雅黑" panose="020B0503020204020204" pitchFamily="34" charset="-122"/>
            </a:endParaRPr>
          </a:p>
          <a:p>
            <a:pPr>
              <a:lnSpc>
                <a:spcPct val="130000"/>
              </a:lnSpc>
            </a:pPr>
            <a:r>
              <a:rPr lang="zh-CN" altLang="en-US" sz="3200" dirty="0">
                <a:latin typeface="微软雅黑" panose="020B0503020204020204" pitchFamily="34" charset="-122"/>
                <a:ea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rPr>
              <a:t>2</a:t>
            </a:r>
            <a:r>
              <a:rPr lang="zh-CN" altLang="en-US" sz="3200" dirty="0">
                <a:latin typeface="微软雅黑" panose="020B0503020204020204" pitchFamily="34" charset="-122"/>
                <a:ea typeface="微软雅黑" panose="020B0503020204020204" pitchFamily="34" charset="-122"/>
              </a:rPr>
              <a:t>）</a:t>
            </a:r>
            <a:r>
              <a:rPr lang="zh-CN" altLang="en-US" sz="3200" dirty="0">
                <a:solidFill>
                  <a:srgbClr val="FF0000"/>
                </a:solidFill>
                <a:latin typeface="微软雅黑" panose="020B0503020204020204" pitchFamily="34" charset="-122"/>
                <a:ea typeface="微软雅黑" panose="020B0503020204020204" pitchFamily="34" charset="-122"/>
              </a:rPr>
              <a:t>阅</a:t>
            </a:r>
            <a:r>
              <a:rPr lang="zh-CN" altLang="en-US" sz="3200" dirty="0">
                <a:latin typeface="微软雅黑" panose="020B0503020204020204" pitchFamily="34" charset="-122"/>
                <a:ea typeface="微软雅黑" panose="020B0503020204020204" pitchFamily="34" charset="-122"/>
              </a:rPr>
              <a:t>十余岁，僧募金重修</a:t>
            </a:r>
            <a:endParaRPr lang="en-US" altLang="zh-CN" sz="3200" dirty="0">
              <a:latin typeface="微软雅黑" panose="020B0503020204020204" pitchFamily="34" charset="-122"/>
              <a:ea typeface="微软雅黑" panose="020B0503020204020204" pitchFamily="34" charset="-122"/>
            </a:endParaRPr>
          </a:p>
          <a:p>
            <a:pPr>
              <a:lnSpc>
                <a:spcPct val="130000"/>
              </a:lnSpc>
            </a:pPr>
            <a:r>
              <a:rPr lang="zh-CN" altLang="en-US" sz="3200" dirty="0">
                <a:latin typeface="微软雅黑" panose="020B0503020204020204" pitchFamily="34" charset="-122"/>
                <a:ea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rPr>
              <a:t>3</a:t>
            </a:r>
            <a:r>
              <a:rPr lang="zh-CN" altLang="en-US" sz="3200" dirty="0">
                <a:latin typeface="微软雅黑" panose="020B0503020204020204" pitchFamily="34" charset="-122"/>
                <a:ea typeface="微软雅黑" panose="020B0503020204020204" pitchFamily="34" charset="-122"/>
              </a:rPr>
              <a:t>）</a:t>
            </a:r>
            <a:r>
              <a:rPr lang="zh-CN" altLang="en-US" sz="3200" dirty="0">
                <a:solidFill>
                  <a:srgbClr val="FF0000"/>
                </a:solidFill>
                <a:latin typeface="微软雅黑" panose="020B0503020204020204" pitchFamily="34" charset="-122"/>
                <a:ea typeface="微软雅黑" panose="020B0503020204020204" pitchFamily="34" charset="-122"/>
              </a:rPr>
              <a:t>棹</a:t>
            </a:r>
            <a:r>
              <a:rPr lang="zh-CN" altLang="en-US" sz="3200" dirty="0">
                <a:latin typeface="微软雅黑" panose="020B0503020204020204" pitchFamily="34" charset="-122"/>
                <a:ea typeface="微软雅黑" panose="020B0503020204020204" pitchFamily="34" charset="-122"/>
              </a:rPr>
              <a:t>数小舟</a:t>
            </a:r>
          </a:p>
          <a:p>
            <a:pPr>
              <a:lnSpc>
                <a:spcPct val="130000"/>
              </a:lnSpc>
            </a:pPr>
            <a:r>
              <a:rPr lang="zh-CN" altLang="en-US" sz="3200" dirty="0">
                <a:latin typeface="微软雅黑" panose="020B0503020204020204" pitchFamily="34" charset="-122"/>
                <a:ea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rPr>
              <a:t>4</a:t>
            </a:r>
            <a:r>
              <a:rPr lang="zh-CN" altLang="en-US" sz="3200" dirty="0">
                <a:latin typeface="微软雅黑" panose="020B0503020204020204" pitchFamily="34" charset="-122"/>
                <a:ea typeface="微软雅黑" panose="020B0503020204020204" pitchFamily="34" charset="-122"/>
              </a:rPr>
              <a:t>）尔辈不能究</a:t>
            </a:r>
            <a:r>
              <a:rPr lang="zh-CN" altLang="en-US" sz="3200" dirty="0">
                <a:solidFill>
                  <a:srgbClr val="FF0000"/>
                </a:solidFill>
                <a:latin typeface="微软雅黑" panose="020B0503020204020204" pitchFamily="34" charset="-122"/>
                <a:ea typeface="微软雅黑" panose="020B0503020204020204" pitchFamily="34" charset="-122"/>
              </a:rPr>
              <a:t>物理</a:t>
            </a:r>
            <a:endParaRPr lang="en-US" altLang="zh-CN" sz="3200" dirty="0">
              <a:solidFill>
                <a:srgbClr val="FF0000"/>
              </a:solidFill>
              <a:latin typeface="微软雅黑" panose="020B0503020204020204" pitchFamily="34" charset="-122"/>
              <a:ea typeface="微软雅黑" panose="020B0503020204020204" pitchFamily="34" charset="-122"/>
            </a:endParaRPr>
          </a:p>
          <a:p>
            <a:pPr>
              <a:lnSpc>
                <a:spcPct val="130000"/>
              </a:lnSpc>
            </a:pPr>
            <a:r>
              <a:rPr lang="zh-CN" altLang="en-US" sz="3200" dirty="0">
                <a:latin typeface="微软雅黑" panose="020B0503020204020204" pitchFamily="34" charset="-122"/>
                <a:ea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rPr>
              <a:t>5</a:t>
            </a:r>
            <a:r>
              <a:rPr lang="zh-CN" altLang="en-US" sz="3200" dirty="0">
                <a:latin typeface="微软雅黑" panose="020B0503020204020204" pitchFamily="34" charset="-122"/>
                <a:ea typeface="微软雅黑" panose="020B0503020204020204" pitchFamily="34" charset="-122"/>
              </a:rPr>
              <a:t>）可据理</a:t>
            </a:r>
            <a:r>
              <a:rPr lang="zh-CN" altLang="en-US" sz="3200" dirty="0">
                <a:solidFill>
                  <a:srgbClr val="FF0000"/>
                </a:solidFill>
                <a:latin typeface="微软雅黑" panose="020B0503020204020204" pitchFamily="34" charset="-122"/>
                <a:ea typeface="微软雅黑" panose="020B0503020204020204" pitchFamily="34" charset="-122"/>
              </a:rPr>
              <a:t>臆断</a:t>
            </a:r>
            <a:r>
              <a:rPr lang="zh-CN" altLang="en-US" sz="3200" dirty="0">
                <a:latin typeface="微软雅黑" panose="020B0503020204020204" pitchFamily="34" charset="-122"/>
                <a:ea typeface="微软雅黑" panose="020B0503020204020204" pitchFamily="34" charset="-122"/>
              </a:rPr>
              <a:t>欤</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A78BC336-D530-4F77-B17F-537CE1A66C38}"/>
              </a:ext>
            </a:extLst>
          </p:cNvPr>
          <p:cNvSpPr/>
          <p:nvPr/>
        </p:nvSpPr>
        <p:spPr>
          <a:xfrm>
            <a:off x="6813453" y="2000501"/>
            <a:ext cx="3413759" cy="3230821"/>
          </a:xfrm>
          <a:prstGeom prst="rect">
            <a:avLst/>
          </a:prstGeom>
        </p:spPr>
        <p:txBody>
          <a:bodyPr wrap="square">
            <a:spAutoFit/>
          </a:bodyPr>
          <a:lstStyle/>
          <a:p>
            <a:pPr>
              <a:lnSpc>
                <a:spcPct val="130000"/>
              </a:lnSpc>
            </a:pPr>
            <a:r>
              <a:rPr lang="zh-CN" altLang="en-US" sz="3200" dirty="0">
                <a:latin typeface="微软雅黑" panose="020B0503020204020204" pitchFamily="34" charset="-122"/>
                <a:ea typeface="微软雅黑" panose="020B0503020204020204" pitchFamily="34" charset="-122"/>
              </a:rPr>
              <a:t>（岸）</a:t>
            </a:r>
          </a:p>
          <a:p>
            <a:pPr>
              <a:lnSpc>
                <a:spcPct val="130000"/>
              </a:lnSpc>
            </a:pPr>
            <a:r>
              <a:rPr lang="zh-CN" altLang="en-US" sz="3200" dirty="0">
                <a:latin typeface="微软雅黑" panose="020B0503020204020204" pitchFamily="34" charset="-122"/>
                <a:ea typeface="微软雅黑" panose="020B0503020204020204" pitchFamily="34" charset="-122"/>
              </a:rPr>
              <a:t>（经过）</a:t>
            </a:r>
          </a:p>
          <a:p>
            <a:pPr>
              <a:lnSpc>
                <a:spcPct val="130000"/>
              </a:lnSpc>
            </a:pPr>
            <a:r>
              <a:rPr lang="zh-CN" altLang="en-US" sz="3200" dirty="0">
                <a:latin typeface="微软雅黑" panose="020B0503020204020204" pitchFamily="34" charset="-122"/>
                <a:ea typeface="微软雅黑" panose="020B0503020204020204" pitchFamily="34" charset="-122"/>
              </a:rPr>
              <a:t>（划（船））</a:t>
            </a:r>
          </a:p>
          <a:p>
            <a:pPr>
              <a:lnSpc>
                <a:spcPct val="130000"/>
              </a:lnSpc>
            </a:pPr>
            <a:r>
              <a:rPr lang="zh-CN" altLang="en-US" sz="3200" dirty="0">
                <a:latin typeface="微软雅黑" panose="020B0503020204020204" pitchFamily="34" charset="-122"/>
                <a:ea typeface="微软雅黑" panose="020B0503020204020204" pitchFamily="34" charset="-122"/>
              </a:rPr>
              <a:t>（事物的道理）</a:t>
            </a:r>
          </a:p>
          <a:p>
            <a:pPr>
              <a:lnSpc>
                <a:spcPct val="130000"/>
              </a:lnSpc>
            </a:pPr>
            <a:r>
              <a:rPr lang="zh-CN" altLang="en-US" sz="3200" dirty="0">
                <a:latin typeface="微软雅黑" panose="020B0503020204020204" pitchFamily="34" charset="-122"/>
                <a:ea typeface="微软雅黑" panose="020B0503020204020204" pitchFamily="34" charset="-122"/>
              </a:rPr>
              <a:t>（主观地判断）</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90526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3235569"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508691"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知识回顾</a:t>
            </a:r>
          </a:p>
        </p:txBody>
      </p:sp>
      <p:sp>
        <p:nvSpPr>
          <p:cNvPr id="4" name="矩形 3">
            <a:extLst>
              <a:ext uri="{FF2B5EF4-FFF2-40B4-BE49-F238E27FC236}">
                <a16:creationId xmlns:a16="http://schemas.microsoft.com/office/drawing/2014/main" id="{4D2D7EC9-B2C0-4D50-9CE7-196E528F7FA5}"/>
              </a:ext>
            </a:extLst>
          </p:cNvPr>
          <p:cNvSpPr/>
          <p:nvPr/>
        </p:nvSpPr>
        <p:spPr>
          <a:xfrm>
            <a:off x="1008940" y="1108952"/>
            <a:ext cx="10174120" cy="3870996"/>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2.</a:t>
            </a:r>
            <a:r>
              <a:rPr lang="zh-CN" altLang="en-US" sz="3200" dirty="0">
                <a:latin typeface="微软雅黑" panose="020B0503020204020204" pitchFamily="34" charset="-122"/>
                <a:ea typeface="微软雅黑" panose="020B0503020204020204" pitchFamily="34" charset="-122"/>
              </a:rPr>
              <a:t>把下面的句子翻译成现代汉语。</a:t>
            </a:r>
          </a:p>
          <a:p>
            <a:pPr>
              <a:lnSpc>
                <a:spcPct val="130000"/>
              </a:lnSpc>
            </a:pPr>
            <a:r>
              <a:rPr lang="zh-CN" altLang="en-US" sz="3200" dirty="0">
                <a:latin typeface="微软雅黑" panose="020B0503020204020204" pitchFamily="34" charset="-122"/>
                <a:ea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rPr>
              <a:t>1</a:t>
            </a:r>
            <a:r>
              <a:rPr lang="zh-CN" altLang="en-US" sz="3200" dirty="0">
                <a:latin typeface="微软雅黑" panose="020B0503020204020204" pitchFamily="34" charset="-122"/>
                <a:ea typeface="微软雅黑" panose="020B0503020204020204" pitchFamily="34" charset="-122"/>
              </a:rPr>
              <a:t>）求二石兽</a:t>
            </a:r>
            <a:r>
              <a:rPr lang="zh-CN" altLang="en-US" sz="3200" dirty="0">
                <a:solidFill>
                  <a:srgbClr val="FF0000"/>
                </a:solidFill>
                <a:latin typeface="微软雅黑" panose="020B0503020204020204" pitchFamily="34" charset="-122"/>
                <a:ea typeface="微软雅黑" panose="020B0503020204020204" pitchFamily="34" charset="-122"/>
              </a:rPr>
              <a:t>于水中，竟</a:t>
            </a:r>
            <a:r>
              <a:rPr lang="zh-CN" altLang="en-US" sz="3200" dirty="0">
                <a:latin typeface="微软雅黑" panose="020B0503020204020204" pitchFamily="34" charset="-122"/>
                <a:ea typeface="微软雅黑" panose="020B0503020204020204" pitchFamily="34" charset="-122"/>
              </a:rPr>
              <a:t>不可得，</a:t>
            </a:r>
            <a:r>
              <a:rPr lang="zh-CN" altLang="en-US" sz="3200" dirty="0">
                <a:solidFill>
                  <a:srgbClr val="FF0000"/>
                </a:solidFill>
                <a:latin typeface="微软雅黑" panose="020B0503020204020204" pitchFamily="34" charset="-122"/>
                <a:ea typeface="微软雅黑" panose="020B0503020204020204" pitchFamily="34" charset="-122"/>
              </a:rPr>
              <a:t>以为</a:t>
            </a:r>
            <a:r>
              <a:rPr lang="zh-CN" altLang="en-US" sz="3200" dirty="0">
                <a:latin typeface="微软雅黑" panose="020B0503020204020204" pitchFamily="34" charset="-122"/>
                <a:ea typeface="微软雅黑" panose="020B0503020204020204" pitchFamily="34" charset="-122"/>
              </a:rPr>
              <a:t>顺流下矣。</a:t>
            </a:r>
          </a:p>
          <a:p>
            <a:pPr>
              <a:lnSpc>
                <a:spcPct val="13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在河中寻找两个石兽，最后没能找到，（寺僧）认为它们顺流而下了。</a:t>
            </a:r>
          </a:p>
          <a:p>
            <a:pPr>
              <a:lnSpc>
                <a:spcPct val="130000"/>
              </a:lnSpc>
            </a:pPr>
            <a:r>
              <a:rPr lang="zh-CN" altLang="en-US" sz="3200" dirty="0">
                <a:latin typeface="微软雅黑" panose="020B0503020204020204" pitchFamily="34" charset="-122"/>
                <a:ea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rPr>
              <a:t>2</a:t>
            </a:r>
            <a:r>
              <a:rPr lang="zh-CN" altLang="en-US" sz="3200" dirty="0">
                <a:latin typeface="微软雅黑" panose="020B0503020204020204" pitchFamily="34" charset="-122"/>
                <a:ea typeface="微软雅黑" panose="020B0503020204020204" pitchFamily="34" charset="-122"/>
              </a:rPr>
              <a:t>）</a:t>
            </a:r>
            <a:r>
              <a:rPr lang="zh-CN" altLang="en-US" sz="3200" dirty="0">
                <a:solidFill>
                  <a:srgbClr val="FF0000"/>
                </a:solidFill>
                <a:latin typeface="微软雅黑" panose="020B0503020204020204" pitchFamily="34" charset="-122"/>
                <a:ea typeface="微软雅黑" panose="020B0503020204020204" pitchFamily="34" charset="-122"/>
              </a:rPr>
              <a:t>是</a:t>
            </a:r>
            <a:r>
              <a:rPr lang="zh-CN" altLang="en-US" sz="3200" dirty="0">
                <a:latin typeface="微软雅黑" panose="020B0503020204020204" pitchFamily="34" charset="-122"/>
                <a:ea typeface="微软雅黑" panose="020B0503020204020204" pitchFamily="34" charset="-122"/>
              </a:rPr>
              <a:t>非木柿，</a:t>
            </a:r>
            <a:r>
              <a:rPr lang="zh-CN" altLang="en-US" sz="3200" dirty="0">
                <a:solidFill>
                  <a:srgbClr val="FF0000"/>
                </a:solidFill>
                <a:latin typeface="微软雅黑" panose="020B0503020204020204" pitchFamily="34" charset="-122"/>
                <a:ea typeface="微软雅黑" panose="020B0503020204020204" pitchFamily="34" charset="-122"/>
              </a:rPr>
              <a:t>岂</a:t>
            </a:r>
            <a:r>
              <a:rPr lang="zh-CN" altLang="en-US" sz="3200" dirty="0">
                <a:latin typeface="微软雅黑" panose="020B0503020204020204" pitchFamily="34" charset="-122"/>
                <a:ea typeface="微软雅黑" panose="020B0503020204020204" pitchFamily="34" charset="-122"/>
              </a:rPr>
              <a:t>能</a:t>
            </a:r>
            <a:r>
              <a:rPr lang="zh-CN" altLang="en-US" sz="3200" dirty="0">
                <a:solidFill>
                  <a:srgbClr val="FF0000"/>
                </a:solidFill>
                <a:latin typeface="微软雅黑" panose="020B0503020204020204" pitchFamily="34" charset="-122"/>
                <a:ea typeface="微软雅黑" panose="020B0503020204020204" pitchFamily="34" charset="-122"/>
              </a:rPr>
              <a:t>为</a:t>
            </a:r>
            <a:r>
              <a:rPr lang="zh-CN" altLang="en-US" sz="3200" dirty="0">
                <a:latin typeface="微软雅黑" panose="020B0503020204020204" pitchFamily="34" charset="-122"/>
                <a:ea typeface="微软雅黑" panose="020B0503020204020204" pitchFamily="34" charset="-122"/>
              </a:rPr>
              <a:t>暴涨携之去？</a:t>
            </a:r>
          </a:p>
          <a:p>
            <a:pPr>
              <a:lnSpc>
                <a:spcPct val="13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这（石兽）不是木片，怎么能被大水带走呢？</a:t>
            </a:r>
          </a:p>
        </p:txBody>
      </p:sp>
    </p:spTree>
    <p:extLst>
      <p:ext uri="{BB962C8B-B14F-4D97-AF65-F5344CB8AC3E}">
        <p14:creationId xmlns:p14="http://schemas.microsoft.com/office/powerpoint/2010/main" val="1675086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5486400"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267285" y="149692"/>
            <a:ext cx="5378549"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感受鲜明的人物形象</a:t>
            </a:r>
          </a:p>
        </p:txBody>
      </p:sp>
      <p:sp>
        <p:nvSpPr>
          <p:cNvPr id="4" name="矩形 3">
            <a:extLst>
              <a:ext uri="{FF2B5EF4-FFF2-40B4-BE49-F238E27FC236}">
                <a16:creationId xmlns:a16="http://schemas.microsoft.com/office/drawing/2014/main" id="{4D2D7EC9-B2C0-4D50-9CE7-196E528F7FA5}"/>
              </a:ext>
            </a:extLst>
          </p:cNvPr>
          <p:cNvSpPr/>
          <p:nvPr/>
        </p:nvSpPr>
        <p:spPr>
          <a:xfrm>
            <a:off x="797924" y="1108952"/>
            <a:ext cx="10174120" cy="1310295"/>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本文出现了哪些人物？在寻找石兽这件事上他们分别提出怎样的观点？结果如何？结合相关内容填写下表。</a:t>
            </a:r>
            <a:endParaRPr lang="zh-CN" altLang="en-US" sz="3200" dirty="0">
              <a:solidFill>
                <a:srgbClr val="FF0000"/>
              </a:solidFill>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8C891C65-DB06-49CF-BBF5-F734C4DDE5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071" y="2670621"/>
            <a:ext cx="11345858" cy="327705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896766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8C891C65-DB06-49CF-BBF5-F734C4DDE5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071" y="2670621"/>
            <a:ext cx="11345858" cy="3277057"/>
          </a:xfrm>
          <a:prstGeom prst="rect">
            <a:avLst/>
          </a:prstGeom>
          <a:ln>
            <a:noFill/>
          </a:ln>
          <a:effectLst>
            <a:outerShdw blurRad="292100" dist="139700" dir="2700000" algn="tl" rotWithShape="0">
              <a:srgbClr val="333333">
                <a:alpha val="65000"/>
              </a:srgbClr>
            </a:outerShdw>
          </a:effectLst>
        </p:spPr>
      </p:pic>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1682"/>
            <a:ext cx="5486400"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267285" y="149692"/>
            <a:ext cx="5378549"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感受鲜明的人物形象</a:t>
            </a:r>
          </a:p>
        </p:txBody>
      </p:sp>
      <p:sp>
        <p:nvSpPr>
          <p:cNvPr id="4" name="矩形 3">
            <a:extLst>
              <a:ext uri="{FF2B5EF4-FFF2-40B4-BE49-F238E27FC236}">
                <a16:creationId xmlns:a16="http://schemas.microsoft.com/office/drawing/2014/main" id="{4D2D7EC9-B2C0-4D50-9CE7-196E528F7FA5}"/>
              </a:ext>
            </a:extLst>
          </p:cNvPr>
          <p:cNvSpPr/>
          <p:nvPr/>
        </p:nvSpPr>
        <p:spPr>
          <a:xfrm>
            <a:off x="797924" y="1108952"/>
            <a:ext cx="10174120" cy="1310295"/>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本文出现了哪些人物？在寻找石兽这件事上他们分别提出怎样的观点？结果如何？结合相关内容填写下表。</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7CACDFDF-F22B-4A85-8DE7-609FCAFF38ED}"/>
              </a:ext>
            </a:extLst>
          </p:cNvPr>
          <p:cNvSpPr/>
          <p:nvPr/>
        </p:nvSpPr>
        <p:spPr>
          <a:xfrm>
            <a:off x="600694" y="3838159"/>
            <a:ext cx="1508204" cy="2233240"/>
          </a:xfrm>
          <a:prstGeom prst="rect">
            <a:avLst/>
          </a:prstGeom>
        </p:spPr>
        <p:txBody>
          <a:bodyPr wrap="square">
            <a:spAutoFit/>
          </a:bodyPr>
          <a:lstStyle/>
          <a:p>
            <a:pPr>
              <a:lnSpc>
                <a:spcPct val="150000"/>
              </a:lnSpc>
            </a:pPr>
            <a:r>
              <a:rPr lang="zh-CN" altLang="en-US" sz="3200" dirty="0"/>
              <a:t>寺僧</a:t>
            </a:r>
          </a:p>
          <a:p>
            <a:pPr>
              <a:lnSpc>
                <a:spcPct val="150000"/>
              </a:lnSpc>
            </a:pPr>
            <a:r>
              <a:rPr lang="zh-CN" altLang="en-US" sz="3200" dirty="0"/>
              <a:t>讲学家</a:t>
            </a:r>
          </a:p>
          <a:p>
            <a:pPr>
              <a:lnSpc>
                <a:spcPct val="150000"/>
              </a:lnSpc>
            </a:pPr>
            <a:r>
              <a:rPr lang="zh-CN" altLang="en-US" sz="3200" dirty="0"/>
              <a:t>老河兵</a:t>
            </a:r>
          </a:p>
        </p:txBody>
      </p:sp>
      <p:sp>
        <p:nvSpPr>
          <p:cNvPr id="7" name="矩形 6">
            <a:extLst>
              <a:ext uri="{FF2B5EF4-FFF2-40B4-BE49-F238E27FC236}">
                <a16:creationId xmlns:a16="http://schemas.microsoft.com/office/drawing/2014/main" id="{5840C686-7CB0-45E5-803E-7A5199C99127}"/>
              </a:ext>
            </a:extLst>
          </p:cNvPr>
          <p:cNvSpPr/>
          <p:nvPr/>
        </p:nvSpPr>
        <p:spPr>
          <a:xfrm>
            <a:off x="3224462" y="3182046"/>
            <a:ext cx="4040157" cy="1494576"/>
          </a:xfrm>
          <a:prstGeom prst="rect">
            <a:avLst/>
          </a:prstGeom>
        </p:spPr>
        <p:txBody>
          <a:bodyPr wrap="square">
            <a:spAutoFit/>
          </a:bodyPr>
          <a:lstStyle/>
          <a:p>
            <a:pPr>
              <a:lnSpc>
                <a:spcPct val="150000"/>
              </a:lnSpc>
            </a:pPr>
            <a:r>
              <a:rPr lang="zh-CN" altLang="en-US" sz="3200" dirty="0"/>
              <a:t>原地打捞         不可得</a:t>
            </a:r>
          </a:p>
          <a:p>
            <a:pPr>
              <a:lnSpc>
                <a:spcPct val="150000"/>
              </a:lnSpc>
            </a:pPr>
            <a:r>
              <a:rPr lang="zh-CN" altLang="en-US" sz="3200" dirty="0"/>
              <a:t>顺流而下           无迹</a:t>
            </a:r>
          </a:p>
        </p:txBody>
      </p:sp>
      <p:sp>
        <p:nvSpPr>
          <p:cNvPr id="8" name="矩形 7">
            <a:extLst>
              <a:ext uri="{FF2B5EF4-FFF2-40B4-BE49-F238E27FC236}">
                <a16:creationId xmlns:a16="http://schemas.microsoft.com/office/drawing/2014/main" id="{08729B8E-756B-47DF-BDBA-275AF8457FBE}"/>
              </a:ext>
            </a:extLst>
          </p:cNvPr>
          <p:cNvSpPr/>
          <p:nvPr/>
        </p:nvSpPr>
        <p:spPr>
          <a:xfrm>
            <a:off x="9135033" y="3136459"/>
            <a:ext cx="2133140" cy="1494576"/>
          </a:xfrm>
          <a:prstGeom prst="rect">
            <a:avLst/>
          </a:prstGeom>
        </p:spPr>
        <p:txBody>
          <a:bodyPr wrap="square">
            <a:spAutoFit/>
          </a:bodyPr>
          <a:lstStyle/>
          <a:p>
            <a:pPr>
              <a:lnSpc>
                <a:spcPct val="150000"/>
              </a:lnSpc>
            </a:pPr>
            <a:r>
              <a:rPr lang="zh-CN" altLang="en-US" sz="3200" dirty="0"/>
              <a:t>考虑不周</a:t>
            </a:r>
          </a:p>
          <a:p>
            <a:pPr>
              <a:lnSpc>
                <a:spcPct val="150000"/>
              </a:lnSpc>
            </a:pPr>
            <a:r>
              <a:rPr lang="zh-CN" altLang="en-US" sz="3200" dirty="0"/>
              <a:t>盲目行动</a:t>
            </a:r>
          </a:p>
        </p:txBody>
      </p:sp>
      <p:sp>
        <p:nvSpPr>
          <p:cNvPr id="9" name="矩形 8">
            <a:extLst>
              <a:ext uri="{FF2B5EF4-FFF2-40B4-BE49-F238E27FC236}">
                <a16:creationId xmlns:a16="http://schemas.microsoft.com/office/drawing/2014/main" id="{F48F794A-BF6A-4059-B0FF-0930A5CE3287}"/>
              </a:ext>
            </a:extLst>
          </p:cNvPr>
          <p:cNvSpPr/>
          <p:nvPr/>
        </p:nvSpPr>
        <p:spPr>
          <a:xfrm>
            <a:off x="2743200" y="4440759"/>
            <a:ext cx="9833810" cy="1494576"/>
          </a:xfrm>
          <a:prstGeom prst="rect">
            <a:avLst/>
          </a:prstGeom>
        </p:spPr>
        <p:txBody>
          <a:bodyPr wrap="square">
            <a:spAutoFit/>
          </a:bodyPr>
          <a:lstStyle/>
          <a:p>
            <a:pPr>
              <a:lnSpc>
                <a:spcPct val="150000"/>
              </a:lnSpc>
            </a:pPr>
            <a:r>
              <a:rPr lang="zh-CN" altLang="en-US" sz="3200" dirty="0"/>
              <a:t>原地沙下              众服为确论</a:t>
            </a:r>
          </a:p>
          <a:p>
            <a:pPr>
              <a:lnSpc>
                <a:spcPct val="150000"/>
              </a:lnSpc>
            </a:pPr>
            <a:r>
              <a:rPr lang="zh-CN" altLang="en-US" sz="3200" dirty="0"/>
              <a:t>当求之于上流      果得于数里外</a:t>
            </a:r>
          </a:p>
        </p:txBody>
      </p:sp>
      <p:sp>
        <p:nvSpPr>
          <p:cNvPr id="10" name="矩形 9">
            <a:extLst>
              <a:ext uri="{FF2B5EF4-FFF2-40B4-BE49-F238E27FC236}">
                <a16:creationId xmlns:a16="http://schemas.microsoft.com/office/drawing/2014/main" id="{C9B0E9A9-8DA6-4F6E-8D1C-D4E9A3F31ACA}"/>
              </a:ext>
            </a:extLst>
          </p:cNvPr>
          <p:cNvSpPr/>
          <p:nvPr/>
        </p:nvSpPr>
        <p:spPr>
          <a:xfrm>
            <a:off x="8380183" y="4595591"/>
            <a:ext cx="9833810" cy="1153457"/>
          </a:xfrm>
          <a:prstGeom prst="rect">
            <a:avLst/>
          </a:prstGeom>
        </p:spPr>
        <p:txBody>
          <a:bodyPr wrap="square">
            <a:spAutoFit/>
          </a:bodyPr>
          <a:lstStyle/>
          <a:p>
            <a:pPr>
              <a:lnSpc>
                <a:spcPct val="150000"/>
              </a:lnSpc>
            </a:pPr>
            <a:r>
              <a:rPr lang="zh-CN" altLang="en-US" sz="2800" dirty="0"/>
              <a:t>空谈事理不切合实际</a:t>
            </a:r>
            <a:endParaRPr lang="zh-CN" altLang="en-US" sz="3200" dirty="0"/>
          </a:p>
          <a:p>
            <a:pPr>
              <a:lnSpc>
                <a:spcPct val="150000"/>
              </a:lnSpc>
            </a:pPr>
            <a:r>
              <a:rPr lang="zh-CN" altLang="en-US" sz="2000" dirty="0"/>
              <a:t>综合考虑各种因素符合实际</a:t>
            </a:r>
            <a:endParaRPr lang="zh-CN" altLang="en-US" sz="3200" dirty="0"/>
          </a:p>
        </p:txBody>
      </p:sp>
    </p:spTree>
    <p:extLst>
      <p:ext uri="{BB962C8B-B14F-4D97-AF65-F5344CB8AC3E}">
        <p14:creationId xmlns:p14="http://schemas.microsoft.com/office/powerpoint/2010/main" val="1669412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95286EF-992A-4CE9-BF0A-2DCD561185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748" y="857578"/>
            <a:ext cx="1703269" cy="1768779"/>
          </a:xfrm>
          <a:prstGeom prst="rect">
            <a:avLst/>
          </a:prstGeom>
          <a:ln>
            <a:noFill/>
          </a:ln>
          <a:effectLst>
            <a:softEdge rad="112500"/>
          </a:effectLst>
        </p:spPr>
      </p:pic>
      <p:pic>
        <p:nvPicPr>
          <p:cNvPr id="8" name="图片 7">
            <a:extLst>
              <a:ext uri="{FF2B5EF4-FFF2-40B4-BE49-F238E27FC236}">
                <a16:creationId xmlns:a16="http://schemas.microsoft.com/office/drawing/2014/main" id="{C6F64FE3-2EEE-4DDA-BEB5-C9BCBDC01C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8198" y="4743483"/>
            <a:ext cx="1838582" cy="1619476"/>
          </a:xfrm>
          <a:prstGeom prst="rect">
            <a:avLst/>
          </a:prstGeom>
          <a:ln>
            <a:noFill/>
          </a:ln>
          <a:effectLst>
            <a:softEdge rad="112500"/>
          </a:effectLst>
        </p:spPr>
      </p:pic>
      <p:sp>
        <p:nvSpPr>
          <p:cNvPr id="9" name="矩形 8">
            <a:extLst>
              <a:ext uri="{FF2B5EF4-FFF2-40B4-BE49-F238E27FC236}">
                <a16:creationId xmlns:a16="http://schemas.microsoft.com/office/drawing/2014/main" id="{64D73970-CB62-4258-82AD-2999C0E86194}"/>
              </a:ext>
            </a:extLst>
          </p:cNvPr>
          <p:cNvSpPr/>
          <p:nvPr/>
        </p:nvSpPr>
        <p:spPr>
          <a:xfrm>
            <a:off x="295220" y="5439629"/>
            <a:ext cx="2262158" cy="923330"/>
          </a:xfrm>
          <a:prstGeom prst="rect">
            <a:avLst/>
          </a:prstGeom>
        </p:spPr>
        <p:txBody>
          <a:bodyPr wrap="none">
            <a:spAutoFit/>
          </a:bodyPr>
          <a:lstStyle/>
          <a:p>
            <a:r>
              <a:rPr lang="zh-CN" altLang="en-US" sz="5400" dirty="0"/>
              <a:t>老河兵</a:t>
            </a:r>
          </a:p>
        </p:txBody>
      </p:sp>
      <p:sp>
        <p:nvSpPr>
          <p:cNvPr id="10" name="对话气泡: 矩形 9">
            <a:extLst>
              <a:ext uri="{FF2B5EF4-FFF2-40B4-BE49-F238E27FC236}">
                <a16:creationId xmlns:a16="http://schemas.microsoft.com/office/drawing/2014/main" id="{3C0FEE33-6C30-4B13-A25D-989BDD33364E}"/>
              </a:ext>
            </a:extLst>
          </p:cNvPr>
          <p:cNvSpPr/>
          <p:nvPr/>
        </p:nvSpPr>
        <p:spPr>
          <a:xfrm>
            <a:off x="3221502" y="1242564"/>
            <a:ext cx="6710289" cy="998806"/>
          </a:xfrm>
          <a:prstGeom prst="wedgeRectCallout">
            <a:avLst>
              <a:gd name="adj1" fmla="val -63810"/>
              <a:gd name="adj2" fmla="val -12148"/>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chemeClr val="tx1"/>
                </a:solidFill>
              </a:rPr>
              <a:t>考虑不周，代表的是不深思熟虑而盲目行动的态度。</a:t>
            </a:r>
          </a:p>
        </p:txBody>
      </p:sp>
      <p:sp>
        <p:nvSpPr>
          <p:cNvPr id="12" name="对话气泡: 矩形 11">
            <a:extLst>
              <a:ext uri="{FF2B5EF4-FFF2-40B4-BE49-F238E27FC236}">
                <a16:creationId xmlns:a16="http://schemas.microsoft.com/office/drawing/2014/main" id="{417D6693-662F-414D-857D-D25E8229DE24}"/>
              </a:ext>
            </a:extLst>
          </p:cNvPr>
          <p:cNvSpPr/>
          <p:nvPr/>
        </p:nvSpPr>
        <p:spPr>
          <a:xfrm>
            <a:off x="813582" y="3232838"/>
            <a:ext cx="6710289" cy="998806"/>
          </a:xfrm>
          <a:prstGeom prst="wedgeRectCallout">
            <a:avLst>
              <a:gd name="adj1" fmla="val 93423"/>
              <a:gd name="adj2" fmla="val 82219"/>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chemeClr val="tx1"/>
                </a:solidFill>
              </a:rPr>
              <a:t>空谈事理，不切合实际，代表的正是“据理臆断”的态度。</a:t>
            </a:r>
            <a:endParaRPr lang="zh-CN" altLang="en-US" sz="2800" dirty="0">
              <a:solidFill>
                <a:schemeClr val="tx1"/>
              </a:solidFill>
            </a:endParaRPr>
          </a:p>
        </p:txBody>
      </p:sp>
      <p:sp>
        <p:nvSpPr>
          <p:cNvPr id="13" name="对话气泡: 矩形 12">
            <a:extLst>
              <a:ext uri="{FF2B5EF4-FFF2-40B4-BE49-F238E27FC236}">
                <a16:creationId xmlns:a16="http://schemas.microsoft.com/office/drawing/2014/main" id="{7B3DAD9E-D6BF-47FB-819A-6DA6A38383E0}"/>
              </a:ext>
            </a:extLst>
          </p:cNvPr>
          <p:cNvSpPr/>
          <p:nvPr/>
        </p:nvSpPr>
        <p:spPr>
          <a:xfrm>
            <a:off x="3347909" y="5364153"/>
            <a:ext cx="6710289" cy="998806"/>
          </a:xfrm>
          <a:prstGeom prst="wedgeRectCallout">
            <a:avLst>
              <a:gd name="adj1" fmla="val -63810"/>
              <a:gd name="adj2" fmla="val -12148"/>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chemeClr val="tx1"/>
                </a:solidFill>
              </a:rPr>
              <a:t>综合考虑各种因素，提出符合实际的结论，代表的是实事求是的作风</a:t>
            </a:r>
            <a:endParaRPr lang="zh-CN" altLang="en-US" sz="2800" dirty="0">
              <a:solidFill>
                <a:schemeClr val="tx1"/>
              </a:solidFill>
            </a:endParaRPr>
          </a:p>
        </p:txBody>
      </p:sp>
    </p:spTree>
    <p:extLst>
      <p:ext uri="{BB962C8B-B14F-4D97-AF65-F5344CB8AC3E}">
        <p14:creationId xmlns:p14="http://schemas.microsoft.com/office/powerpoint/2010/main" val="220980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009292"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508691"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理解作者观点</a:t>
            </a:r>
          </a:p>
        </p:txBody>
      </p:sp>
      <p:sp>
        <p:nvSpPr>
          <p:cNvPr id="4" name="矩形 3">
            <a:extLst>
              <a:ext uri="{FF2B5EF4-FFF2-40B4-BE49-F238E27FC236}">
                <a16:creationId xmlns:a16="http://schemas.microsoft.com/office/drawing/2014/main" id="{4D2D7EC9-B2C0-4D50-9CE7-196E528F7FA5}"/>
              </a:ext>
            </a:extLst>
          </p:cNvPr>
          <p:cNvSpPr/>
          <p:nvPr/>
        </p:nvSpPr>
        <p:spPr>
          <a:xfrm>
            <a:off x="1008940" y="1108952"/>
            <a:ext cx="10174120" cy="3870996"/>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1.</a:t>
            </a:r>
            <a:r>
              <a:rPr lang="zh-CN" altLang="en-US" sz="3200" dirty="0">
                <a:latin typeface="微软雅黑" panose="020B0503020204020204" pitchFamily="34" charset="-122"/>
                <a:ea typeface="微软雅黑" panose="020B0503020204020204" pitchFamily="34" charset="-122"/>
              </a:rPr>
              <a:t>关于如何寻找石兽，从事情的结局来看，寺僧、讲学家都不及者河兵有见识。你从中悟出了怎样的道理？</a:t>
            </a:r>
          </a:p>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寺僧和讲学家都犯了脱离实际、主观臆断的错误。</a:t>
            </a:r>
          </a:p>
          <a:p>
            <a:pPr>
              <a:lnSpc>
                <a:spcPct val="13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老河兵有丰富的实践经验，综合考虑了各方面因素，因此能提出正确的看法。</a:t>
            </a:r>
          </a:p>
          <a:p>
            <a:pPr>
              <a:lnSpc>
                <a:spcPct val="13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由此可知，</a:t>
            </a:r>
            <a:r>
              <a:rPr lang="zh-CN" altLang="en-US" sz="3200" dirty="0">
                <a:solidFill>
                  <a:srgbClr val="00B0F0"/>
                </a:solidFill>
                <a:latin typeface="微软雅黑" panose="020B0503020204020204" pitchFamily="34" charset="-122"/>
                <a:ea typeface="微软雅黑" panose="020B0503020204020204" pitchFamily="34" charset="-122"/>
              </a:rPr>
              <a:t>实践出真知，实践也是检验真理的标准。</a:t>
            </a:r>
          </a:p>
        </p:txBody>
      </p:sp>
    </p:spTree>
    <p:extLst>
      <p:ext uri="{BB962C8B-B14F-4D97-AF65-F5344CB8AC3E}">
        <p14:creationId xmlns:p14="http://schemas.microsoft.com/office/powerpoint/2010/main" val="1005799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图片 85">
            <a:extLst>
              <a:ext uri="{FF2B5EF4-FFF2-40B4-BE49-F238E27FC236}">
                <a16:creationId xmlns:a16="http://schemas.microsoft.com/office/drawing/2014/main" id="{8C4111A6-260E-41FD-B0DC-EA1D2CE19C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33" y="-101681"/>
            <a:ext cx="3149937" cy="1210634"/>
          </a:xfrm>
          <a:prstGeom prst="rect">
            <a:avLst/>
          </a:prstGeom>
        </p:spPr>
      </p:pic>
      <p:sp>
        <p:nvSpPr>
          <p:cNvPr id="64" name="矩形 63">
            <a:extLst>
              <a:ext uri="{FF2B5EF4-FFF2-40B4-BE49-F238E27FC236}">
                <a16:creationId xmlns:a16="http://schemas.microsoft.com/office/drawing/2014/main" id="{5A625615-8112-42BE-9AA4-9B92E99C3460}"/>
              </a:ext>
            </a:extLst>
          </p:cNvPr>
          <p:cNvSpPr/>
          <p:nvPr/>
        </p:nvSpPr>
        <p:spPr>
          <a:xfrm>
            <a:off x="3059320" y="1239762"/>
            <a:ext cx="8721581" cy="4496296"/>
          </a:xfrm>
          <a:prstGeom prst="rect">
            <a:avLst/>
          </a:prstGeom>
          <a:noFill/>
          <a:ln w="9525">
            <a:noFill/>
          </a:ln>
        </p:spPr>
        <p:txBody>
          <a:bodyPr wrap="square" lIns="90000" tIns="46800" rIns="90000" bIns="46800" anchor="ctr">
            <a:spAutoFit/>
          </a:bodyPr>
          <a:lstStyle/>
          <a:p>
            <a:pPr>
              <a:lnSpc>
                <a:spcPct val="130000"/>
              </a:lnSpc>
            </a:pPr>
            <a:r>
              <a:rPr lang="en-US" altLang="zh-CN" sz="2800" b="1" dirty="0">
                <a:latin typeface="楷体" panose="02010609060101010101" pitchFamily="49" charset="-122"/>
                <a:ea typeface="楷体" panose="02010609060101010101" pitchFamily="49" charset="-122"/>
                <a:cs typeface="楷体" panose="02010609060101010101" pitchFamily="49" charset="-122"/>
              </a:rPr>
              <a:t>	</a:t>
            </a:r>
            <a:r>
              <a:rPr lang="zh-CN" altLang="en-US" sz="2800" b="1" dirty="0">
                <a:latin typeface="楷体" panose="02010609060101010101" pitchFamily="49" charset="-122"/>
                <a:ea typeface="楷体" panose="02010609060101010101" pitchFamily="49" charset="-122"/>
                <a:cs typeface="楷体" panose="02010609060101010101" pitchFamily="49" charset="-122"/>
              </a:rPr>
              <a:t>纪（</a:t>
            </a:r>
            <a:r>
              <a:rPr lang="en-US" altLang="zh-CN" sz="2800" b="1" dirty="0" err="1">
                <a:latin typeface="楷体" panose="02010609060101010101" pitchFamily="49" charset="-122"/>
                <a:ea typeface="楷体" panose="02010609060101010101" pitchFamily="49" charset="-122"/>
                <a:cs typeface="楷体" panose="02010609060101010101" pitchFamily="49" charset="-122"/>
              </a:rPr>
              <a:t>jǐ</a:t>
            </a:r>
            <a:r>
              <a:rPr lang="zh-CN" altLang="en-US" sz="2800" b="1" dirty="0">
                <a:latin typeface="楷体" panose="02010609060101010101" pitchFamily="49" charset="-122"/>
                <a:ea typeface="楷体" panose="02010609060101010101" pitchFamily="49" charset="-122"/>
                <a:cs typeface="楷体" panose="02010609060101010101" pitchFamily="49" charset="-122"/>
              </a:rPr>
              <a:t>）昀（</a:t>
            </a:r>
            <a:r>
              <a:rPr lang="en-US" altLang="zh-CN" sz="2800" b="1" dirty="0">
                <a:latin typeface="楷体" panose="02010609060101010101" pitchFamily="49" charset="-122"/>
                <a:ea typeface="楷体" panose="02010609060101010101" pitchFamily="49" charset="-122"/>
                <a:cs typeface="楷体" panose="02010609060101010101" pitchFamily="49" charset="-122"/>
              </a:rPr>
              <a:t>1724-1805</a:t>
            </a:r>
            <a:r>
              <a:rPr lang="zh-CN" altLang="en-US" sz="2800" b="1" dirty="0">
                <a:latin typeface="楷体" panose="02010609060101010101" pitchFamily="49" charset="-122"/>
                <a:ea typeface="楷体" panose="02010609060101010101" pitchFamily="49" charset="-122"/>
                <a:cs typeface="楷体" panose="02010609060101010101" pitchFamily="49" charset="-122"/>
              </a:rPr>
              <a:t>），字</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晓岚</a:t>
            </a:r>
            <a:r>
              <a:rPr lang="zh-CN" altLang="en-US" sz="2800" b="1" dirty="0">
                <a:latin typeface="楷体" panose="02010609060101010101" pitchFamily="49" charset="-122"/>
                <a:ea typeface="楷体" panose="02010609060101010101" pitchFamily="49" charset="-122"/>
                <a:cs typeface="楷体" panose="02010609060101010101" pitchFamily="49" charset="-122"/>
              </a:rPr>
              <a:t>，直隶献县（今属河北）人，</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清</a:t>
            </a:r>
            <a:r>
              <a:rPr lang="zh-CN" altLang="en-US" sz="2800" b="1" dirty="0">
                <a:latin typeface="楷体" panose="02010609060101010101" pitchFamily="49" charset="-122"/>
                <a:ea typeface="楷体" panose="02010609060101010101" pitchFamily="49" charset="-122"/>
                <a:cs typeface="楷体" panose="02010609060101010101" pitchFamily="49" charset="-122"/>
              </a:rPr>
              <a:t>代学者、文学家。著有</a:t>
            </a: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阅微草堂笔记</a:t>
            </a: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等。</a:t>
            </a:r>
          </a:p>
          <a:p>
            <a:pPr>
              <a:lnSpc>
                <a:spcPct val="130000"/>
              </a:lnSpc>
            </a:pPr>
            <a:r>
              <a:rPr lang="en-US" altLang="zh-CN" sz="2800" b="1" dirty="0">
                <a:latin typeface="楷体" panose="02010609060101010101" pitchFamily="49" charset="-122"/>
                <a:ea typeface="楷体" panose="02010609060101010101" pitchFamily="49" charset="-122"/>
                <a:cs typeface="楷体" panose="02010609060101010101" pitchFamily="49" charset="-122"/>
              </a:rPr>
              <a:t>	</a:t>
            </a:r>
            <a:r>
              <a:rPr lang="zh-CN" altLang="en-US" sz="2800" b="1" dirty="0">
                <a:latin typeface="楷体" panose="02010609060101010101" pitchFamily="49" charset="-122"/>
                <a:ea typeface="楷体" panose="02010609060101010101" pitchFamily="49" charset="-122"/>
                <a:cs typeface="楷体" panose="02010609060101010101" pitchFamily="49" charset="-122"/>
              </a:rPr>
              <a:t>纪昀历雍正、乾隆、嘉庆三朝，享年八十二岁。取“敏而好学可为文，授之以政无不达</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之意，谥号文达。他官至礼部尚书、协办大学士，曾任</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四库全书</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总纂修官主持编纂这套书，是纪昀在中国文化史上的不朽贡献。</a:t>
            </a:r>
            <a:endParaRPr lang="zh-CN" altLang="en-US" sz="28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endParaRPr>
          </a:p>
        </p:txBody>
      </p:sp>
      <p:sp>
        <p:nvSpPr>
          <p:cNvPr id="83" name="文本框 82">
            <a:extLst>
              <a:ext uri="{FF2B5EF4-FFF2-40B4-BE49-F238E27FC236}">
                <a16:creationId xmlns:a16="http://schemas.microsoft.com/office/drawing/2014/main" id="{74B70EBA-0E03-48D3-8497-D2EDD33D6D5C}"/>
              </a:ext>
            </a:extLst>
          </p:cNvPr>
          <p:cNvSpPr txBox="1"/>
          <p:nvPr/>
        </p:nvSpPr>
        <p:spPr>
          <a:xfrm>
            <a:off x="479713" y="245875"/>
            <a:ext cx="3149936" cy="646331"/>
          </a:xfrm>
          <a:prstGeom prst="rect">
            <a:avLst/>
          </a:prstGeom>
          <a:noFill/>
        </p:spPr>
        <p:txBody>
          <a:bodyPr wrap="square" rtlCol="0">
            <a:spAutoFit/>
          </a:bodyPr>
          <a:lstStyle/>
          <a:p>
            <a:r>
              <a:rPr lang="zh-CN" altLang="en-US" sz="3600" b="1" dirty="0">
                <a:solidFill>
                  <a:schemeClr val="bg1"/>
                </a:solidFill>
                <a:latin typeface="方正粗黑宋简体" panose="02000000000000000000" pitchFamily="2" charset="-122"/>
                <a:ea typeface="方正粗黑宋简体" panose="02000000000000000000" pitchFamily="2" charset="-122"/>
              </a:rPr>
              <a:t>作者简介</a:t>
            </a:r>
          </a:p>
        </p:txBody>
      </p:sp>
      <p:pic>
        <p:nvPicPr>
          <p:cNvPr id="3" name="图片 2">
            <a:extLst>
              <a:ext uri="{FF2B5EF4-FFF2-40B4-BE49-F238E27FC236}">
                <a16:creationId xmlns:a16="http://schemas.microsoft.com/office/drawing/2014/main" id="{2490B7B6-B14D-47BD-ABD2-4CEEF97CEE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099" y="1698404"/>
            <a:ext cx="2353003" cy="3724795"/>
          </a:xfrm>
          <a:prstGeom prst="rect">
            <a:avLst/>
          </a:prstGeom>
          <a:ln>
            <a:noFill/>
          </a:ln>
          <a:effectLst>
            <a:softEdge rad="112500"/>
          </a:effectLst>
        </p:spPr>
      </p:pic>
    </p:spTree>
    <p:extLst>
      <p:ext uri="{BB962C8B-B14F-4D97-AF65-F5344CB8AC3E}">
        <p14:creationId xmlns:p14="http://schemas.microsoft.com/office/powerpoint/2010/main" val="18639590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009292"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508691"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理解作者观点</a:t>
            </a:r>
          </a:p>
        </p:txBody>
      </p:sp>
      <p:sp>
        <p:nvSpPr>
          <p:cNvPr id="4" name="矩形 3">
            <a:extLst>
              <a:ext uri="{FF2B5EF4-FFF2-40B4-BE49-F238E27FC236}">
                <a16:creationId xmlns:a16="http://schemas.microsoft.com/office/drawing/2014/main" id="{4D2D7EC9-B2C0-4D50-9CE7-196E528F7FA5}"/>
              </a:ext>
            </a:extLst>
          </p:cNvPr>
          <p:cNvSpPr/>
          <p:nvPr/>
        </p:nvSpPr>
        <p:spPr>
          <a:xfrm>
            <a:off x="1008940" y="1493502"/>
            <a:ext cx="10174120" cy="3870996"/>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2.</a:t>
            </a:r>
            <a:r>
              <a:rPr lang="zh-CN" altLang="en-US" sz="3200" dirty="0">
                <a:latin typeface="微软雅黑" panose="020B0503020204020204" pitchFamily="34" charset="-122"/>
                <a:ea typeface="微软雅黑" panose="020B0503020204020204" pitchFamily="34" charset="-122"/>
              </a:rPr>
              <a:t>那么作者写这个故事的真正的意图是什么？</a:t>
            </a:r>
          </a:p>
          <a:p>
            <a:pPr>
              <a:lnSpc>
                <a:spcPct val="130000"/>
              </a:lnSpc>
            </a:pPr>
            <a:r>
              <a:rPr lang="en-US" altLang="zh-CN" sz="3200" dirty="0">
                <a:solidFill>
                  <a:srgbClr val="00B0F0"/>
                </a:solidFill>
                <a:latin typeface="微软雅黑" panose="020B0503020204020204" pitchFamily="34" charset="-122"/>
                <a:ea typeface="微软雅黑" panose="020B0503020204020204" pitchFamily="34" charset="-122"/>
              </a:rPr>
              <a:t>	</a:t>
            </a:r>
            <a:r>
              <a:rPr lang="zh-CN" altLang="en-US" sz="3200" dirty="0">
                <a:solidFill>
                  <a:srgbClr val="00B0F0"/>
                </a:solidFill>
                <a:latin typeface="微软雅黑" panose="020B0503020204020204" pitchFamily="34" charset="-122"/>
                <a:ea typeface="微软雅黑" panose="020B0503020204020204" pitchFamily="34" charset="-122"/>
              </a:rPr>
              <a:t>文章的结尾句</a:t>
            </a:r>
            <a:r>
              <a:rPr lang="en-US" altLang="zh-CN" sz="3200" dirty="0">
                <a:solidFill>
                  <a:srgbClr val="00B0F0"/>
                </a:solidFill>
                <a:latin typeface="微软雅黑" panose="020B0503020204020204" pitchFamily="34" charset="-122"/>
                <a:ea typeface="微软雅黑" panose="020B0503020204020204" pitchFamily="34" charset="-122"/>
              </a:rPr>
              <a:t>—“</a:t>
            </a:r>
            <a:r>
              <a:rPr lang="zh-CN" altLang="en-US" sz="3200" dirty="0">
                <a:solidFill>
                  <a:srgbClr val="00B0F0"/>
                </a:solidFill>
                <a:latin typeface="微软雅黑" panose="020B0503020204020204" pitchFamily="34" charset="-122"/>
                <a:ea typeface="微软雅黑" panose="020B0503020204020204" pitchFamily="34" charset="-122"/>
              </a:rPr>
              <a:t>然则天下之事，但知其一，不知其二者多矣，可据理臆断欤？”</a:t>
            </a:r>
          </a:p>
          <a:p>
            <a:pPr>
              <a:lnSpc>
                <a:spcPct val="130000"/>
              </a:lnSpc>
            </a:pPr>
            <a:r>
              <a:rPr lang="en-US" altLang="zh-CN" sz="3200" dirty="0">
                <a:solidFill>
                  <a:srgbClr val="00B0F0"/>
                </a:solidFill>
                <a:latin typeface="微软雅黑" panose="020B0503020204020204" pitchFamily="34" charset="-122"/>
                <a:ea typeface="微软雅黑" panose="020B0503020204020204" pitchFamily="34" charset="-122"/>
              </a:rPr>
              <a:t>	</a:t>
            </a:r>
            <a:r>
              <a:rPr lang="zh-CN" altLang="en-US" sz="3200" dirty="0">
                <a:solidFill>
                  <a:srgbClr val="00B0F0"/>
                </a:solidFill>
                <a:latin typeface="微软雅黑" panose="020B0503020204020204" pitchFamily="34" charset="-122"/>
                <a:ea typeface="微软雅黑" panose="020B0503020204020204" pitchFamily="34" charset="-122"/>
              </a:rPr>
              <a:t>点明了作者写作的真正意图：告诫人们不可“据理臆断”的道理。文章寓理于事，以议论的方式，点明主题。</a:t>
            </a:r>
          </a:p>
        </p:txBody>
      </p:sp>
    </p:spTree>
    <p:extLst>
      <p:ext uri="{BB962C8B-B14F-4D97-AF65-F5344CB8AC3E}">
        <p14:creationId xmlns:p14="http://schemas.microsoft.com/office/powerpoint/2010/main" val="218759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009292"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508691"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理解作者观点</a:t>
            </a:r>
          </a:p>
        </p:txBody>
      </p:sp>
      <p:sp>
        <p:nvSpPr>
          <p:cNvPr id="4" name="矩形 3">
            <a:extLst>
              <a:ext uri="{FF2B5EF4-FFF2-40B4-BE49-F238E27FC236}">
                <a16:creationId xmlns:a16="http://schemas.microsoft.com/office/drawing/2014/main" id="{4D2D7EC9-B2C0-4D50-9CE7-196E528F7FA5}"/>
              </a:ext>
            </a:extLst>
          </p:cNvPr>
          <p:cNvSpPr/>
          <p:nvPr/>
        </p:nvSpPr>
        <p:spPr>
          <a:xfrm>
            <a:off x="1008940" y="1493502"/>
            <a:ext cx="10174120" cy="3870996"/>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3.“</a:t>
            </a:r>
            <a:r>
              <a:rPr lang="zh-CN" altLang="en-US" sz="3200" dirty="0">
                <a:latin typeface="微软雅黑" panose="020B0503020204020204" pitchFamily="34" charset="-122"/>
                <a:ea typeface="微软雅黑" panose="020B0503020204020204" pitchFamily="34" charset="-122"/>
              </a:rPr>
              <a:t>然则天下之事，但知其一，不知其二者多矣，可据理臆断欤？”能否改成“然则天下之事，但知其一，不知其二者多矣，不可据理臆断。”</a:t>
            </a:r>
          </a:p>
          <a:p>
            <a:pPr>
              <a:lnSpc>
                <a:spcPct val="13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不能。反问句，不容置疑，强调了天下事不可“据理臆断”的意思，表达了作者强烈的感叹，比改后的陈述句语气更有力，感情色彩更鲜明。</a:t>
            </a:r>
          </a:p>
        </p:txBody>
      </p:sp>
    </p:spTree>
    <p:extLst>
      <p:ext uri="{BB962C8B-B14F-4D97-AF65-F5344CB8AC3E}">
        <p14:creationId xmlns:p14="http://schemas.microsoft.com/office/powerpoint/2010/main" val="3612379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009292"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508691"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理解作者观点</a:t>
            </a:r>
          </a:p>
        </p:txBody>
      </p:sp>
      <p:sp>
        <p:nvSpPr>
          <p:cNvPr id="4" name="矩形 3">
            <a:extLst>
              <a:ext uri="{FF2B5EF4-FFF2-40B4-BE49-F238E27FC236}">
                <a16:creationId xmlns:a16="http://schemas.microsoft.com/office/drawing/2014/main" id="{4D2D7EC9-B2C0-4D50-9CE7-196E528F7FA5}"/>
              </a:ext>
            </a:extLst>
          </p:cNvPr>
          <p:cNvSpPr/>
          <p:nvPr/>
        </p:nvSpPr>
        <p:spPr>
          <a:xfrm>
            <a:off x="1008940" y="1493502"/>
            <a:ext cx="10174120" cy="5151347"/>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4.</a:t>
            </a:r>
            <a:r>
              <a:rPr lang="zh-CN" altLang="en-US" sz="3200" dirty="0">
                <a:latin typeface="微软雅黑" panose="020B0503020204020204" pitchFamily="34" charset="-122"/>
                <a:ea typeface="微软雅黑" panose="020B0503020204020204" pitchFamily="34" charset="-122"/>
              </a:rPr>
              <a:t>生活中，我们如何才能既“知其一”，又“知其二”，不“据理臆断”呢？</a:t>
            </a:r>
          </a:p>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示例一：不空谈事理，要勇于实践。</a:t>
            </a:r>
          </a:p>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2800" dirty="0">
                <a:solidFill>
                  <a:srgbClr val="00B0F0"/>
                </a:solidFill>
                <a:latin typeface="微软雅黑" panose="020B0503020204020204" pitchFamily="34" charset="-122"/>
                <a:ea typeface="微软雅黑" panose="020B0503020204020204" pitchFamily="34" charset="-122"/>
              </a:rPr>
              <a:t>理论所不能解决的疑难问题，实践将为你解决。</a:t>
            </a:r>
          </a:p>
          <a:p>
            <a:pPr>
              <a:lnSpc>
                <a:spcPct val="130000"/>
              </a:lnSpc>
            </a:pPr>
            <a:r>
              <a:rPr lang="en-US" altLang="zh-CN" sz="2800" dirty="0">
                <a:solidFill>
                  <a:srgbClr val="00B0F0"/>
                </a:solidFill>
                <a:latin typeface="微软雅黑" panose="020B0503020204020204" pitchFamily="34" charset="-122"/>
                <a:ea typeface="微软雅黑" panose="020B0503020204020204" pitchFamily="34" charset="-122"/>
              </a:rPr>
              <a:t>						----</a:t>
            </a:r>
            <a:r>
              <a:rPr lang="zh-CN" altLang="en-US" sz="2800" dirty="0">
                <a:solidFill>
                  <a:srgbClr val="00B0F0"/>
                </a:solidFill>
                <a:latin typeface="微软雅黑" panose="020B0503020204020204" pitchFamily="34" charset="-122"/>
                <a:ea typeface="微软雅黑" panose="020B0503020204020204" pitchFamily="34" charset="-122"/>
              </a:rPr>
              <a:t>（德）费尔巴哈</a:t>
            </a:r>
          </a:p>
          <a:p>
            <a:pPr>
              <a:lnSpc>
                <a:spcPct val="13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示例二：不迷信权威，敢于挑战权威</a:t>
            </a:r>
          </a:p>
          <a:p>
            <a:pPr>
              <a:lnSpc>
                <a:spcPct val="130000"/>
              </a:lnSpc>
            </a:pPr>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示例三：要有科学精神，善于观察，关注细节，考虑周全，</a:t>
            </a:r>
            <a:r>
              <a:rPr lang="en-US" altLang="zh-CN" sz="3200" dirty="0">
                <a:solidFill>
                  <a:srgbClr val="FF0000"/>
                </a:solidFill>
                <a:latin typeface="微软雅黑" panose="020B0503020204020204" pitchFamily="34" charset="-122"/>
                <a:ea typeface="微软雅黑" panose="020B0503020204020204" pitchFamily="34" charset="-122"/>
              </a:rPr>
              <a:t>......</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408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009292"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508691"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比较探究</a:t>
            </a:r>
          </a:p>
        </p:txBody>
      </p:sp>
      <p:sp>
        <p:nvSpPr>
          <p:cNvPr id="4" name="矩形 3">
            <a:extLst>
              <a:ext uri="{FF2B5EF4-FFF2-40B4-BE49-F238E27FC236}">
                <a16:creationId xmlns:a16="http://schemas.microsoft.com/office/drawing/2014/main" id="{4D2D7EC9-B2C0-4D50-9CE7-196E528F7FA5}"/>
              </a:ext>
            </a:extLst>
          </p:cNvPr>
          <p:cNvSpPr/>
          <p:nvPr/>
        </p:nvSpPr>
        <p:spPr>
          <a:xfrm>
            <a:off x="868263" y="1287592"/>
            <a:ext cx="10174120" cy="4599016"/>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阅读下面的语段，与</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河中石兽</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比较，谈谈你从中得到的启示。</a:t>
            </a:r>
          </a:p>
          <a:p>
            <a:pPr>
              <a:lnSpc>
                <a:spcPct val="130000"/>
              </a:lnSpc>
            </a:pP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古代黄河上的著名渡口</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蒲津渡位于山西省永济市古蒲州城西门外黄河东岸，唐代开元年间在渡口两岸各铸造了四尊铁牛、四个铁人、两座铁山等，组成了拴系浮桥所需的锚碇系统。后因黄河改道，铁牛等没入水中，埋在地下。</a:t>
            </a:r>
            <a:r>
              <a:rPr lang="en-US" altLang="zh-CN" sz="2800" dirty="0">
                <a:latin typeface="微软雅黑" panose="020B0503020204020204" pitchFamily="34" charset="-122"/>
                <a:ea typeface="微软雅黑" panose="020B0503020204020204" pitchFamily="34" charset="-122"/>
              </a:rPr>
              <a:t>1989</a:t>
            </a:r>
            <a:r>
              <a:rPr lang="zh-CN" altLang="en-US" sz="2800" dirty="0">
                <a:latin typeface="微软雅黑" panose="020B0503020204020204" pitchFamily="34" charset="-122"/>
                <a:ea typeface="微软雅黑" panose="020B0503020204020204" pitchFamily="34" charset="-122"/>
              </a:rPr>
              <a:t>年，东岸铁牛由河滩下挖出，铁牛和铁人排列整齐，还在原址。</a:t>
            </a:r>
          </a:p>
          <a:p>
            <a:pPr>
              <a:lnSpc>
                <a:spcPct val="130000"/>
              </a:lnSpc>
            </a:pP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（摘自</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唐铁牛与蒲津桥</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45096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009292"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508691"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比较探究</a:t>
            </a:r>
          </a:p>
        </p:txBody>
      </p:sp>
      <p:sp>
        <p:nvSpPr>
          <p:cNvPr id="4" name="矩形 3">
            <a:extLst>
              <a:ext uri="{FF2B5EF4-FFF2-40B4-BE49-F238E27FC236}">
                <a16:creationId xmlns:a16="http://schemas.microsoft.com/office/drawing/2014/main" id="{4D2D7EC9-B2C0-4D50-9CE7-196E528F7FA5}"/>
              </a:ext>
            </a:extLst>
          </p:cNvPr>
          <p:cNvSpPr/>
          <p:nvPr/>
        </p:nvSpPr>
        <p:spPr>
          <a:xfrm>
            <a:off x="868263" y="1287592"/>
            <a:ext cx="10174120" cy="3478709"/>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上面语段中铁牛、铁人等是在“原址”上发现的，而</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河中石兽</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中石兽是在河流上游发现的。</a:t>
            </a:r>
            <a:endParaRPr lang="en-US" altLang="zh-CN" sz="2800" dirty="0">
              <a:latin typeface="微软雅黑" panose="020B0503020204020204" pitchFamily="34" charset="-122"/>
              <a:ea typeface="微软雅黑" panose="020B0503020204020204" pitchFamily="34" charset="-122"/>
            </a:endParaRPr>
          </a:p>
          <a:p>
            <a:pPr>
              <a:lnSpc>
                <a:spcPct val="130000"/>
              </a:lnSpc>
            </a:pPr>
            <a:endParaRPr lang="zh-CN" altLang="en-US" sz="2800" dirty="0">
              <a:latin typeface="微软雅黑" panose="020B0503020204020204" pitchFamily="34" charset="-122"/>
              <a:ea typeface="微软雅黑" panose="020B0503020204020204" pitchFamily="34" charset="-122"/>
            </a:endParaRPr>
          </a:p>
          <a:p>
            <a:pPr>
              <a:lnSpc>
                <a:spcPct val="130000"/>
              </a:lnSpc>
            </a:pP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“启示”示例：</a:t>
            </a:r>
            <a:r>
              <a:rPr lang="zh-CN" altLang="en-US" sz="2800" dirty="0">
                <a:solidFill>
                  <a:srgbClr val="FF0000"/>
                </a:solidFill>
                <a:latin typeface="微软雅黑" panose="020B0503020204020204" pitchFamily="34" charset="-122"/>
                <a:ea typeface="微软雅黑" panose="020B0503020204020204" pitchFamily="34" charset="-122"/>
              </a:rPr>
              <a:t>对于书本上的知识，我们要有质疑的精神，不能不加思索就接受。</a:t>
            </a:r>
            <a:r>
              <a:rPr lang="zh-CN" altLang="en-US" sz="2800" dirty="0">
                <a:latin typeface="微软雅黑" panose="020B0503020204020204" pitchFamily="34" charset="-122"/>
                <a:ea typeface="微软雅黑" panose="020B0503020204020204" pitchFamily="34" charset="-122"/>
              </a:rPr>
              <a:t>有些事物现象不是符合所有情况的，</a:t>
            </a:r>
            <a:r>
              <a:rPr lang="zh-CN" altLang="en-US" sz="2800" dirty="0">
                <a:solidFill>
                  <a:srgbClr val="FF0000"/>
                </a:solidFill>
                <a:latin typeface="微软雅黑" panose="020B0503020204020204" pitchFamily="34" charset="-122"/>
                <a:ea typeface="微软雅黑" panose="020B0503020204020204" pitchFamily="34" charset="-122"/>
              </a:rPr>
              <a:t>要根据实际情况来进行思考探索。</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09567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009292"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508691"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问题探究</a:t>
            </a:r>
          </a:p>
        </p:txBody>
      </p:sp>
      <p:sp>
        <p:nvSpPr>
          <p:cNvPr id="4" name="矩形 3">
            <a:extLst>
              <a:ext uri="{FF2B5EF4-FFF2-40B4-BE49-F238E27FC236}">
                <a16:creationId xmlns:a16="http://schemas.microsoft.com/office/drawing/2014/main" id="{4D2D7EC9-B2C0-4D50-9CE7-196E528F7FA5}"/>
              </a:ext>
            </a:extLst>
          </p:cNvPr>
          <p:cNvSpPr/>
          <p:nvPr/>
        </p:nvSpPr>
        <p:spPr>
          <a:xfrm>
            <a:off x="868263" y="1287592"/>
            <a:ext cx="10174120" cy="4599016"/>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纪昀在笔记小说</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阅微草堂笔记</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中，记录了很多则</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河中石兽</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这样的小故事。根据现代物理学知识，你认为课文所讲述的故事会是真实的吗？其中讲得道理是正确的吗？</a:t>
            </a:r>
          </a:p>
          <a:p>
            <a:pPr>
              <a:lnSpc>
                <a:spcPct val="130000"/>
              </a:lnSpc>
            </a:pPr>
            <a:r>
              <a:rPr lang="en-US" altLang="zh-CN" sz="2800" dirty="0">
                <a:latin typeface="微软雅黑" panose="020B0503020204020204" pitchFamily="34" charset="-122"/>
                <a:ea typeface="微软雅黑" panose="020B0503020204020204" pitchFamily="34" charset="-122"/>
              </a:rPr>
              <a:t>	</a:t>
            </a:r>
            <a:r>
              <a:rPr lang="zh-CN" altLang="en-US" sz="2800" dirty="0">
                <a:solidFill>
                  <a:srgbClr val="FF0000"/>
                </a:solidFill>
                <a:latin typeface="微软雅黑" panose="020B0503020204020204" pitchFamily="34" charset="-122"/>
                <a:ea typeface="微软雅黑" panose="020B0503020204020204" pitchFamily="34" charset="-122"/>
              </a:rPr>
              <a:t>关于</a:t>
            </a:r>
            <a:r>
              <a:rPr lang="en-US" altLang="zh-CN" sz="2800" dirty="0">
                <a:solidFill>
                  <a:srgbClr val="FF0000"/>
                </a:solidFill>
                <a:latin typeface="微软雅黑" panose="020B0503020204020204" pitchFamily="34" charset="-122"/>
                <a:ea typeface="微软雅黑" panose="020B0503020204020204" pitchFamily="34" charset="-122"/>
              </a:rPr>
              <a:t>《</a:t>
            </a:r>
            <a:r>
              <a:rPr lang="zh-CN" altLang="en-US" sz="2800" dirty="0">
                <a:solidFill>
                  <a:srgbClr val="FF0000"/>
                </a:solidFill>
                <a:latin typeface="微软雅黑" panose="020B0503020204020204" pitchFamily="34" charset="-122"/>
                <a:ea typeface="微软雅黑" panose="020B0503020204020204" pitchFamily="34" charset="-122"/>
              </a:rPr>
              <a:t>河中石兽</a:t>
            </a:r>
            <a:r>
              <a:rPr lang="en-US" altLang="zh-CN" sz="2800" dirty="0">
                <a:solidFill>
                  <a:srgbClr val="FF0000"/>
                </a:solidFill>
                <a:latin typeface="微软雅黑" panose="020B0503020204020204" pitchFamily="34" charset="-122"/>
                <a:ea typeface="微软雅黑" panose="020B0503020204020204" pitchFamily="34" charset="-122"/>
              </a:rPr>
              <a:t>》</a:t>
            </a:r>
            <a:r>
              <a:rPr lang="zh-CN" altLang="en-US" sz="2800" dirty="0">
                <a:solidFill>
                  <a:srgbClr val="FF0000"/>
                </a:solidFill>
                <a:latin typeface="微软雅黑" panose="020B0503020204020204" pitchFamily="34" charset="-122"/>
                <a:ea typeface="微软雅黑" panose="020B0503020204020204" pitchFamily="34" charset="-122"/>
              </a:rPr>
              <a:t>中</a:t>
            </a:r>
            <a:r>
              <a:rPr lang="zh-CN" altLang="en-US" sz="2800" dirty="0">
                <a:solidFill>
                  <a:srgbClr val="00B0F0"/>
                </a:solidFill>
                <a:latin typeface="微软雅黑" panose="020B0503020204020204" pitchFamily="34" charset="-122"/>
                <a:ea typeface="微软雅黑" panose="020B0503020204020204" pitchFamily="34" charset="-122"/>
              </a:rPr>
              <a:t>故事的科学性，一直存在争论。</a:t>
            </a:r>
          </a:p>
          <a:p>
            <a:pPr>
              <a:lnSpc>
                <a:spcPct val="130000"/>
              </a:lnSpc>
            </a:pPr>
            <a:r>
              <a:rPr lang="zh-CN" altLang="en-US" sz="2800" dirty="0">
                <a:latin typeface="微软雅黑" panose="020B0503020204020204" pitchFamily="34" charset="-122"/>
                <a:ea typeface="微软雅黑" panose="020B0503020204020204" pitchFamily="34" charset="-122"/>
              </a:rPr>
              <a:t>课前“预习”说道：“纪昀的</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阅微草堂笔记</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主要讲述各种狐鬼怪谈、奇闻逸事，其中不少都包含着作者的寄托和感慨。”</a:t>
            </a:r>
          </a:p>
          <a:p>
            <a:pPr>
              <a:lnSpc>
                <a:spcPct val="130000"/>
              </a:lnSpc>
            </a:pPr>
            <a:r>
              <a:rPr lang="en-US" altLang="zh-CN" sz="2800" dirty="0">
                <a:latin typeface="微软雅黑" panose="020B0503020204020204" pitchFamily="34" charset="-122"/>
                <a:ea typeface="微软雅黑" panose="020B0503020204020204" pitchFamily="34" charset="-122"/>
              </a:rPr>
              <a:t>	</a:t>
            </a:r>
            <a:r>
              <a:rPr lang="zh-CN" altLang="en-US" sz="2800" dirty="0">
                <a:solidFill>
                  <a:srgbClr val="00B0F0"/>
                </a:solidFill>
                <a:latin typeface="微软雅黑" panose="020B0503020204020204" pitchFamily="34" charset="-122"/>
                <a:ea typeface="微软雅黑" panose="020B0503020204020204" pitchFamily="34" charset="-122"/>
              </a:rPr>
              <a:t>作者主要是借</a:t>
            </a:r>
            <a:r>
              <a:rPr lang="en-US" altLang="zh-CN" sz="2800" dirty="0">
                <a:solidFill>
                  <a:srgbClr val="00B0F0"/>
                </a:solidFill>
                <a:latin typeface="微软雅黑" panose="020B0503020204020204" pitchFamily="34" charset="-122"/>
                <a:ea typeface="微软雅黑" panose="020B0503020204020204" pitchFamily="34" charset="-122"/>
              </a:rPr>
              <a:t>《</a:t>
            </a:r>
            <a:r>
              <a:rPr lang="zh-CN" altLang="en-US" sz="2800" dirty="0">
                <a:solidFill>
                  <a:srgbClr val="00B0F0"/>
                </a:solidFill>
                <a:latin typeface="微软雅黑" panose="020B0503020204020204" pitchFamily="34" charset="-122"/>
                <a:ea typeface="微软雅黑" panose="020B0503020204020204" pitchFamily="34" charset="-122"/>
              </a:rPr>
              <a:t>河中石兽</a:t>
            </a:r>
            <a:r>
              <a:rPr lang="en-US" altLang="zh-CN" sz="2800" dirty="0">
                <a:solidFill>
                  <a:srgbClr val="00B0F0"/>
                </a:solidFill>
                <a:latin typeface="微软雅黑" panose="020B0503020204020204" pitchFamily="34" charset="-122"/>
                <a:ea typeface="微软雅黑" panose="020B0503020204020204" pitchFamily="34" charset="-122"/>
              </a:rPr>
              <a:t>》</a:t>
            </a:r>
            <a:r>
              <a:rPr lang="zh-CN" altLang="en-US" sz="2800" dirty="0">
                <a:solidFill>
                  <a:srgbClr val="00B0F0"/>
                </a:solidFill>
                <a:latin typeface="微软雅黑" panose="020B0503020204020204" pitchFamily="34" charset="-122"/>
                <a:ea typeface="微软雅黑" panose="020B0503020204020204" pitchFamily="34" charset="-122"/>
              </a:rPr>
              <a:t>表达不“据理臆断“这一寓意。</a:t>
            </a:r>
            <a:r>
              <a:rPr lang="zh-CN" altLang="en-US" sz="2800" dirty="0">
                <a:solidFill>
                  <a:srgbClr val="FF0000"/>
                </a:solidFill>
                <a:latin typeface="微软雅黑" panose="020B0503020204020204" pitchFamily="34" charset="-122"/>
                <a:ea typeface="微软雅黑" panose="020B0503020204020204" pitchFamily="34" charset="-122"/>
              </a:rPr>
              <a:t>不必把这则故事当作真实事件来看</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7324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009292"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185134"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赏析本文的写法</a:t>
            </a:r>
          </a:p>
        </p:txBody>
      </p:sp>
      <p:sp>
        <p:nvSpPr>
          <p:cNvPr id="4" name="矩形 3">
            <a:extLst>
              <a:ext uri="{FF2B5EF4-FFF2-40B4-BE49-F238E27FC236}">
                <a16:creationId xmlns:a16="http://schemas.microsoft.com/office/drawing/2014/main" id="{4D2D7EC9-B2C0-4D50-9CE7-196E528F7FA5}"/>
              </a:ext>
            </a:extLst>
          </p:cNvPr>
          <p:cNvSpPr/>
          <p:nvPr/>
        </p:nvSpPr>
        <p:spPr>
          <a:xfrm>
            <a:off x="868263" y="1287592"/>
            <a:ext cx="10174120" cy="4038863"/>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中国词学研究会理事、贵州师范大学中国诗词韵文研究所所长汪泰陵在</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清文选</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中曾高度评价纪昀的</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河中石兽</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a:t>
            </a:r>
            <a:r>
              <a:rPr lang="zh-CN" altLang="en-US" sz="2800" dirty="0">
                <a:solidFill>
                  <a:srgbClr val="FF0000"/>
                </a:solidFill>
                <a:latin typeface="微软雅黑" panose="020B0503020204020204" pitchFamily="34" charset="-122"/>
                <a:ea typeface="微软雅黑" panose="020B0503020204020204" pitchFamily="34" charset="-122"/>
              </a:rPr>
              <a:t>“本文虽然短小，但结构却相当严谨。寺僧的话、讲学家的话、特别是老河兵的话，一层深似一层，犹如剥笋般，极具说服力。文章的语言亦精炼准确，有</a:t>
            </a:r>
            <a:r>
              <a:rPr lang="en-US" altLang="zh-CN" sz="2800" dirty="0">
                <a:solidFill>
                  <a:srgbClr val="FF0000"/>
                </a:solidFill>
                <a:latin typeface="微软雅黑" panose="020B0503020204020204" pitchFamily="34" charset="-122"/>
                <a:ea typeface="微软雅黑" panose="020B0503020204020204" pitchFamily="34" charset="-122"/>
              </a:rPr>
              <a:t>-</a:t>
            </a:r>
            <a:r>
              <a:rPr lang="zh-CN" altLang="en-US" sz="2800" dirty="0">
                <a:solidFill>
                  <a:srgbClr val="FF0000"/>
                </a:solidFill>
                <a:latin typeface="微软雅黑" panose="020B0503020204020204" pitchFamily="34" charset="-122"/>
                <a:ea typeface="微软雅黑" panose="020B0503020204020204" pitchFamily="34" charset="-122"/>
              </a:rPr>
              <a:t>种不容辩驳的力量在。”</a:t>
            </a:r>
          </a:p>
          <a:p>
            <a:pPr>
              <a:lnSpc>
                <a:spcPct val="130000"/>
              </a:lnSpc>
            </a:pP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请你根据自己阅读体会，结合文章内容说说</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河中石兽</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的写作特点。</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997548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009292"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185134"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赏析本文的写法</a:t>
            </a:r>
          </a:p>
        </p:txBody>
      </p:sp>
      <p:sp>
        <p:nvSpPr>
          <p:cNvPr id="4" name="矩形 3">
            <a:extLst>
              <a:ext uri="{FF2B5EF4-FFF2-40B4-BE49-F238E27FC236}">
                <a16:creationId xmlns:a16="http://schemas.microsoft.com/office/drawing/2014/main" id="{4D2D7EC9-B2C0-4D50-9CE7-196E528F7FA5}"/>
              </a:ext>
            </a:extLst>
          </p:cNvPr>
          <p:cNvSpPr/>
          <p:nvPr/>
        </p:nvSpPr>
        <p:spPr>
          <a:xfrm>
            <a:off x="868263" y="1287592"/>
            <a:ext cx="10174120" cy="4599016"/>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en-US" altLang="zh-CN" sz="2800" dirty="0">
                <a:solidFill>
                  <a:srgbClr val="FF0000"/>
                </a:solidFill>
                <a:latin typeface="微软雅黑" panose="020B0503020204020204" pitchFamily="34" charset="-122"/>
                <a:ea typeface="微软雅黑" panose="020B0503020204020204" pitchFamily="34" charset="-122"/>
              </a:rPr>
              <a:t>1.</a:t>
            </a:r>
            <a:r>
              <a:rPr lang="zh-CN" altLang="en-US" sz="2800" dirty="0">
                <a:solidFill>
                  <a:srgbClr val="FF0000"/>
                </a:solidFill>
                <a:latin typeface="微软雅黑" panose="020B0503020204020204" pitchFamily="34" charset="-122"/>
                <a:ea typeface="微软雅黑" panose="020B0503020204020204" pitchFamily="34" charset="-122"/>
              </a:rPr>
              <a:t>语言平易，风格简淡。</a:t>
            </a:r>
            <a:r>
              <a:rPr lang="zh-CN" altLang="en-US" sz="2800" dirty="0">
                <a:latin typeface="微软雅黑" panose="020B0503020204020204" pitchFamily="34" charset="-122"/>
                <a:ea typeface="微软雅黑" panose="020B0503020204020204" pitchFamily="34" charset="-122"/>
              </a:rPr>
              <a:t>作者吸取了先秦记事散文的优点，叙述精到明快，没有多余的修饰。例如，第</a:t>
            </a:r>
            <a:r>
              <a:rPr lang="en-US" altLang="zh-CN" sz="2800" dirty="0">
                <a:latin typeface="微软雅黑" panose="020B0503020204020204" pitchFamily="34" charset="-122"/>
                <a:ea typeface="微软雅黑" panose="020B0503020204020204" pitchFamily="34" charset="-122"/>
              </a:rPr>
              <a:t>1</a:t>
            </a:r>
            <a:r>
              <a:rPr lang="zh-CN" altLang="en-US" sz="2800" dirty="0">
                <a:latin typeface="微软雅黑" panose="020B0503020204020204" pitchFamily="34" charset="-122"/>
                <a:ea typeface="微软雅黑" panose="020B0503020204020204" pitchFamily="34" charset="-122"/>
              </a:rPr>
              <a:t>段写打捞石兽，连用“棹”“曳”“寻”等动词领起三个短句，简述事情经过，以“无迹”交代结果，简洁之至，又很生动。</a:t>
            </a:r>
          </a:p>
          <a:p>
            <a:pPr>
              <a:lnSpc>
                <a:spcPct val="130000"/>
              </a:lnSpc>
            </a:pPr>
            <a:r>
              <a:rPr lang="en-US" altLang="zh-CN" sz="2800" dirty="0">
                <a:latin typeface="微软雅黑" panose="020B0503020204020204" pitchFamily="34" charset="-122"/>
                <a:ea typeface="微软雅黑" panose="020B0503020204020204" pitchFamily="34" charset="-122"/>
              </a:rPr>
              <a:t>	</a:t>
            </a:r>
            <a:r>
              <a:rPr lang="en-US" altLang="zh-CN" sz="2800" dirty="0">
                <a:solidFill>
                  <a:srgbClr val="FF0000"/>
                </a:solidFill>
                <a:latin typeface="微软雅黑" panose="020B0503020204020204" pitchFamily="34" charset="-122"/>
                <a:ea typeface="微软雅黑" panose="020B0503020204020204" pitchFamily="34" charset="-122"/>
              </a:rPr>
              <a:t>2.</a:t>
            </a:r>
            <a:r>
              <a:rPr lang="zh-CN" altLang="en-US" sz="2800" dirty="0">
                <a:solidFill>
                  <a:srgbClr val="FF0000"/>
                </a:solidFill>
                <a:latin typeface="微软雅黑" panose="020B0503020204020204" pitchFamily="34" charset="-122"/>
                <a:ea typeface="微软雅黑" panose="020B0503020204020204" pitchFamily="34" charset="-122"/>
              </a:rPr>
              <a:t>善于在叙述中制造节奏波澜，平而不板。</a:t>
            </a:r>
            <a:r>
              <a:rPr lang="zh-CN" altLang="en-US" sz="2800" dirty="0">
                <a:latin typeface="微软雅黑" panose="020B0503020204020204" pitchFamily="34" charset="-122"/>
                <a:ea typeface="微软雅黑" panose="020B0503020204020204" pitchFamily="34" charset="-122"/>
              </a:rPr>
              <a:t>作者先写打捞石兽无果，再写讲学家的议论令“众服为确论”（岂止众人，连读者也几乎以为这就是定论了），谁知作者又引出了老河兵的“又笑曰”，谜底这才揭晓。</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34284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009292"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185134"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赏析本文的写法</a:t>
            </a:r>
          </a:p>
        </p:txBody>
      </p:sp>
      <p:sp>
        <p:nvSpPr>
          <p:cNvPr id="4" name="矩形 3">
            <a:extLst>
              <a:ext uri="{FF2B5EF4-FFF2-40B4-BE49-F238E27FC236}">
                <a16:creationId xmlns:a16="http://schemas.microsoft.com/office/drawing/2014/main" id="{4D2D7EC9-B2C0-4D50-9CE7-196E528F7FA5}"/>
              </a:ext>
            </a:extLst>
          </p:cNvPr>
          <p:cNvSpPr/>
          <p:nvPr/>
        </p:nvSpPr>
        <p:spPr>
          <a:xfrm>
            <a:off x="1008940" y="1360326"/>
            <a:ext cx="10174120" cy="4495590"/>
          </a:xfrm>
          <a:prstGeom prst="rect">
            <a:avLst/>
          </a:prstGeom>
        </p:spPr>
        <p:txBody>
          <a:bodyPr wrap="square">
            <a:spAutoFit/>
          </a:bodyPr>
          <a:lstStyle/>
          <a:p>
            <a:pPr>
              <a:lnSpc>
                <a:spcPct val="130000"/>
              </a:lnSpc>
            </a:pPr>
            <a:r>
              <a:rPr lang="en-US" altLang="zh-CN" sz="3200" dirty="0">
                <a:latin typeface="微软雅黑" panose="020B0503020204020204" pitchFamily="34" charset="-122"/>
                <a:ea typeface="微软雅黑" panose="020B0503020204020204" pitchFamily="34" charset="-122"/>
              </a:rPr>
              <a:t>	</a:t>
            </a:r>
            <a:r>
              <a:rPr lang="en-US" altLang="zh-CN" sz="2800" dirty="0">
                <a:solidFill>
                  <a:srgbClr val="FF0000"/>
                </a:solidFill>
                <a:latin typeface="微软雅黑" panose="020B0503020204020204" pitchFamily="34" charset="-122"/>
                <a:ea typeface="微软雅黑" panose="020B0503020204020204" pitchFamily="34" charset="-122"/>
              </a:rPr>
              <a:t>3.</a:t>
            </a:r>
            <a:r>
              <a:rPr lang="zh-CN" altLang="en-US" sz="2800" dirty="0">
                <a:solidFill>
                  <a:srgbClr val="FF0000"/>
                </a:solidFill>
                <a:latin typeface="微软雅黑" panose="020B0503020204020204" pitchFamily="34" charset="-122"/>
                <a:ea typeface="微软雅黑" panose="020B0503020204020204" pitchFamily="34" charset="-122"/>
              </a:rPr>
              <a:t>寓意于事，立意高远。</a:t>
            </a:r>
            <a:r>
              <a:rPr lang="zh-CN" altLang="en-US" sz="2800" dirty="0">
                <a:latin typeface="微软雅黑" panose="020B0503020204020204" pitchFamily="34" charset="-122"/>
                <a:ea typeface="微软雅黑" panose="020B0503020204020204" pitchFamily="34" charset="-122"/>
              </a:rPr>
              <a:t>作者的兴趣所在，</a:t>
            </a:r>
            <a:r>
              <a:rPr lang="zh-CN" altLang="en-US" sz="2800" dirty="0">
                <a:solidFill>
                  <a:srgbClr val="FF0000"/>
                </a:solidFill>
                <a:latin typeface="微软雅黑" panose="020B0503020204020204" pitchFamily="34" charset="-122"/>
                <a:ea typeface="微软雅黑" panose="020B0503020204020204" pitchFamily="34" charset="-122"/>
              </a:rPr>
              <a:t>不是渲染寻找石兽的神奇过程，而是引出最后的深层思考。</a:t>
            </a:r>
          </a:p>
          <a:p>
            <a:pPr>
              <a:lnSpc>
                <a:spcPct val="130000"/>
              </a:lnSpc>
            </a:pPr>
            <a:r>
              <a:rPr lang="en-US" altLang="zh-CN" sz="2800" dirty="0">
                <a:solidFill>
                  <a:srgbClr val="FF0000"/>
                </a:solidFill>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本文就找石兽这件事，悬念迭生，引人入胜，最后才恍然大悟，生发议论，这就是我们常说的</a:t>
            </a:r>
            <a:r>
              <a:rPr lang="zh-CN" altLang="en-US" sz="2800" dirty="0">
                <a:solidFill>
                  <a:srgbClr val="FF0000"/>
                </a:solidFill>
                <a:latin typeface="微软雅黑" panose="020B0503020204020204" pitchFamily="34" charset="-122"/>
                <a:ea typeface="微软雅黑" panose="020B0503020204020204" pitchFamily="34" charset="-122"/>
              </a:rPr>
              <a:t>先叙后议，画龙点睛。</a:t>
            </a:r>
            <a:r>
              <a:rPr lang="zh-CN" altLang="en-US" sz="2800" dirty="0">
                <a:latin typeface="微软雅黑" panose="020B0503020204020204" pitchFamily="34" charset="-122"/>
                <a:ea typeface="微软雅黑" panose="020B0503020204020204" pitchFamily="34" charset="-122"/>
              </a:rPr>
              <a:t>作者叙事后立足于实际，发出有针对性的议论。</a:t>
            </a:r>
          </a:p>
          <a:p>
            <a:pPr>
              <a:lnSpc>
                <a:spcPct val="130000"/>
              </a:lnSpc>
            </a:pPr>
            <a:r>
              <a:rPr lang="en-US" altLang="zh-CN" sz="4000" dirty="0">
                <a:solidFill>
                  <a:srgbClr val="FF0000"/>
                </a:solidFill>
                <a:latin typeface="微软雅黑" panose="020B0503020204020204" pitchFamily="34" charset="-122"/>
                <a:ea typeface="微软雅黑" panose="020B0503020204020204" pitchFamily="34" charset="-122"/>
              </a:rPr>
              <a:t>		</a:t>
            </a:r>
            <a:r>
              <a:rPr lang="zh-CN" altLang="en-US" sz="4000" dirty="0">
                <a:solidFill>
                  <a:srgbClr val="FF0000"/>
                </a:solidFill>
                <a:latin typeface="微软雅黑" panose="020B0503020204020204" pitchFamily="34" charset="-122"/>
                <a:ea typeface="微软雅黑" panose="020B0503020204020204" pitchFamily="34" charset="-122"/>
              </a:rPr>
              <a:t>讲故事一波三折言简义丰</a:t>
            </a:r>
          </a:p>
          <a:p>
            <a:pPr>
              <a:lnSpc>
                <a:spcPct val="130000"/>
              </a:lnSpc>
            </a:pPr>
            <a:r>
              <a:rPr lang="en-US" altLang="zh-CN" sz="4000" dirty="0">
                <a:solidFill>
                  <a:srgbClr val="FF0000"/>
                </a:solidFill>
                <a:latin typeface="微软雅黑" panose="020B0503020204020204" pitchFamily="34" charset="-122"/>
                <a:ea typeface="微软雅黑" panose="020B0503020204020204" pitchFamily="34" charset="-122"/>
              </a:rPr>
              <a:t>		</a:t>
            </a:r>
            <a:r>
              <a:rPr lang="zh-CN" altLang="en-US" sz="4000" dirty="0">
                <a:solidFill>
                  <a:srgbClr val="FF0000"/>
                </a:solidFill>
                <a:latin typeface="微软雅黑" panose="020B0503020204020204" pitchFamily="34" charset="-122"/>
                <a:ea typeface="微软雅黑" panose="020B0503020204020204" pitchFamily="34" charset="-122"/>
              </a:rPr>
              <a:t>明道理画龙点睛针砭时弊</a:t>
            </a:r>
            <a:endParaRPr lang="zh-CN" altLang="en-US" sz="44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35595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009292"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185134"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牛刀小试</a:t>
            </a:r>
          </a:p>
        </p:txBody>
      </p:sp>
      <p:sp>
        <p:nvSpPr>
          <p:cNvPr id="4" name="矩形 3">
            <a:extLst>
              <a:ext uri="{FF2B5EF4-FFF2-40B4-BE49-F238E27FC236}">
                <a16:creationId xmlns:a16="http://schemas.microsoft.com/office/drawing/2014/main" id="{4D2D7EC9-B2C0-4D50-9CE7-196E528F7FA5}"/>
              </a:ext>
            </a:extLst>
          </p:cNvPr>
          <p:cNvSpPr/>
          <p:nvPr/>
        </p:nvSpPr>
        <p:spPr>
          <a:xfrm>
            <a:off x="445477" y="1190962"/>
            <a:ext cx="11746523" cy="4926862"/>
          </a:xfrm>
          <a:prstGeom prst="rect">
            <a:avLst/>
          </a:prstGeom>
        </p:spPr>
        <p:txBody>
          <a:bodyPr wrap="square">
            <a:spAutoFit/>
          </a:bodyPr>
          <a:lstStyle/>
          <a:p>
            <a:pPr>
              <a:lnSpc>
                <a:spcPct val="130000"/>
              </a:lnSpc>
            </a:pPr>
            <a:r>
              <a:rPr lang="en-US" altLang="zh-CN" sz="28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阅读下面的语段，完成</a:t>
            </a:r>
            <a:r>
              <a:rPr lang="en-US" altLang="zh-CN" sz="2400" dirty="0">
                <a:latin typeface="微软雅黑" panose="020B0503020204020204" pitchFamily="34" charset="-122"/>
                <a:ea typeface="微软雅黑" panose="020B0503020204020204" pitchFamily="34" charset="-122"/>
              </a:rPr>
              <a:t>1-2</a:t>
            </a:r>
            <a:r>
              <a:rPr lang="zh-CN" altLang="en-US" sz="2400" dirty="0">
                <a:latin typeface="微软雅黑" panose="020B0503020204020204" pitchFamily="34" charset="-122"/>
                <a:ea typeface="微软雅黑" panose="020B0503020204020204" pitchFamily="34" charset="-122"/>
              </a:rPr>
              <a:t>题。</a:t>
            </a:r>
          </a:p>
          <a:p>
            <a:pPr>
              <a:lnSpc>
                <a:spcPct val="130000"/>
              </a:lnSpc>
            </a:pPr>
            <a:r>
              <a:rPr lang="zh-CN" altLang="en-US" sz="2400" dirty="0">
                <a:latin typeface="微软雅黑" panose="020B0503020204020204" pitchFamily="34" charset="-122"/>
                <a:ea typeface="微软雅黑" panose="020B0503020204020204" pitchFamily="34" charset="-122"/>
              </a:rPr>
              <a:t>一讲学家设帐寺中，闻之笑曰：“尔辈不能究物理。是非木柿，岂能为暴涨携之去？乃石性坚重，沙性松浮，湮于沙上，渐沉渐深耳。沿河求之，不亦颠乎？”众服为确论。</a:t>
            </a:r>
          </a:p>
          <a:p>
            <a:pPr>
              <a:lnSpc>
                <a:spcPct val="130000"/>
              </a:lnSpc>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一老河兵闻之，又笑曰：“凡河中失石，当求之于上流。盖石性坚重，沙性松浮，</a:t>
            </a:r>
            <a:r>
              <a:rPr lang="zh-CN" altLang="en-US" sz="2400" dirty="0">
                <a:solidFill>
                  <a:srgbClr val="FF0000"/>
                </a:solidFill>
                <a:latin typeface="微软雅黑" panose="020B0503020204020204" pitchFamily="34" charset="-122"/>
                <a:ea typeface="微软雅黑" panose="020B0503020204020204" pitchFamily="34" charset="-122"/>
              </a:rPr>
              <a:t>水不能冲石其反激之力必于石下迎水处啮沙为穴渐激渐深至石之半，</a:t>
            </a:r>
            <a:r>
              <a:rPr lang="zh-CN" altLang="en-US" sz="2400" dirty="0">
                <a:latin typeface="微软雅黑" panose="020B0503020204020204" pitchFamily="34" charset="-122"/>
                <a:ea typeface="微软雅黑" panose="020B0503020204020204" pitchFamily="34" charset="-122"/>
              </a:rPr>
              <a:t>石必倒掷坎穴中。如是再啮，石又再转。转转不已，逐反溯流逆上矣。求之下流，固颠；求之地中，不更颠乎？”如其言，果得于数里外。然则天下之事，但知其一，不知其二者多矣，可据理臆断欤？</a:t>
            </a:r>
          </a:p>
          <a:p>
            <a:pPr>
              <a:lnSpc>
                <a:spcPct val="130000"/>
              </a:lnSpc>
            </a:pPr>
            <a:r>
              <a:rPr lang="zh-CN" altLang="en-US" sz="2400" dirty="0">
                <a:latin typeface="微软雅黑" panose="020B0503020204020204" pitchFamily="34" charset="-122"/>
                <a:ea typeface="微软雅黑" panose="020B0503020204020204" pitchFamily="34" charset="-122"/>
              </a:rPr>
              <a:t>       （纪陈</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河中石兽</a:t>
            </a:r>
            <a:r>
              <a:rPr lang="en-US" altLang="zh-CN" sz="2400" dirty="0">
                <a:latin typeface="微软雅黑" panose="020B0503020204020204" pitchFamily="34" charset="-122"/>
                <a:ea typeface="微软雅黑" panose="020B0503020204020204" pitchFamily="34" charset="-122"/>
              </a:rPr>
              <a:t>》</a:t>
            </a:r>
            <a:endParaRPr lang="zh-CN" altLang="en-US" sz="4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31072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图片 85">
            <a:extLst>
              <a:ext uri="{FF2B5EF4-FFF2-40B4-BE49-F238E27FC236}">
                <a16:creationId xmlns:a16="http://schemas.microsoft.com/office/drawing/2014/main" id="{8C4111A6-260E-41FD-B0DC-EA1D2CE19C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33" y="-101681"/>
            <a:ext cx="4165472" cy="1210634"/>
          </a:xfrm>
          <a:prstGeom prst="rect">
            <a:avLst/>
          </a:prstGeom>
        </p:spPr>
      </p:pic>
      <p:sp>
        <p:nvSpPr>
          <p:cNvPr id="64" name="矩形 63">
            <a:extLst>
              <a:ext uri="{FF2B5EF4-FFF2-40B4-BE49-F238E27FC236}">
                <a16:creationId xmlns:a16="http://schemas.microsoft.com/office/drawing/2014/main" id="{5A625615-8112-42BE-9AA4-9B92E99C3460}"/>
              </a:ext>
            </a:extLst>
          </p:cNvPr>
          <p:cNvSpPr/>
          <p:nvPr/>
        </p:nvSpPr>
        <p:spPr>
          <a:xfrm>
            <a:off x="4543864" y="1931244"/>
            <a:ext cx="5711484" cy="3204596"/>
          </a:xfrm>
          <a:prstGeom prst="rect">
            <a:avLst/>
          </a:prstGeom>
          <a:noFill/>
          <a:ln w="9525">
            <a:noFill/>
          </a:ln>
        </p:spPr>
        <p:txBody>
          <a:bodyPr wrap="square" lIns="90000" tIns="46800" rIns="90000" bIns="46800" anchor="ctr">
            <a:spAutoFit/>
          </a:bodyPr>
          <a:lstStyle/>
          <a:p>
            <a:pPr>
              <a:lnSpc>
                <a:spcPct val="130000"/>
              </a:lnSpc>
            </a:pPr>
            <a:r>
              <a:rPr lang="en-US" altLang="zh-CN" sz="3200" b="1" dirty="0">
                <a:latin typeface="楷体" panose="02010609060101010101" pitchFamily="49" charset="-122"/>
                <a:ea typeface="楷体" panose="02010609060101010101" pitchFamily="49" charset="-122"/>
                <a:cs typeface="楷体" panose="02010609060101010101" pitchFamily="49" charset="-122"/>
              </a:rPr>
              <a:t>	《</a:t>
            </a:r>
            <a:r>
              <a:rPr lang="zh-CN" altLang="en-US" sz="3200" b="1" dirty="0">
                <a:latin typeface="楷体" panose="02010609060101010101" pitchFamily="49" charset="-122"/>
                <a:ea typeface="楷体" panose="02010609060101010101" pitchFamily="49" charset="-122"/>
                <a:cs typeface="楷体" panose="02010609060101010101" pitchFamily="49" charset="-122"/>
              </a:rPr>
              <a:t>阅微草堂笔记</a:t>
            </a:r>
            <a:r>
              <a:rPr lang="en-US" altLang="zh-CN" sz="3200" b="1" dirty="0">
                <a:latin typeface="楷体" panose="02010609060101010101" pitchFamily="49" charset="-122"/>
                <a:ea typeface="楷体" panose="02010609060101010101" pitchFamily="49" charset="-122"/>
                <a:cs typeface="楷体" panose="02010609060101010101" pitchFamily="49" charset="-122"/>
              </a:rPr>
              <a:t>》</a:t>
            </a:r>
            <a:r>
              <a:rPr lang="zh-CN" altLang="en-US" sz="3200" b="1" dirty="0">
                <a:latin typeface="楷体" panose="02010609060101010101" pitchFamily="49" charset="-122"/>
                <a:ea typeface="楷体" panose="02010609060101010101" pitchFamily="49" charset="-122"/>
                <a:cs typeface="楷体" panose="02010609060101010101" pitchFamily="49" charset="-122"/>
              </a:rPr>
              <a:t>是部</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文言笔记小说</a:t>
            </a:r>
            <a:r>
              <a:rPr lang="zh-CN" altLang="en-US" sz="3200" b="1" dirty="0">
                <a:latin typeface="楷体" panose="02010609060101010101" pitchFamily="49" charset="-122"/>
                <a:ea typeface="楷体" panose="02010609060101010101" pitchFamily="49" charset="-122"/>
                <a:cs typeface="楷体" panose="02010609060101010101" pitchFamily="49" charset="-122"/>
              </a:rPr>
              <a:t>，短小精悍，风格质朴简淡，内容多为</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狐鬼怪谈、奇闻逸事</a:t>
            </a:r>
            <a:r>
              <a:rPr lang="zh-CN" altLang="en-US" sz="3200" b="1" dirty="0">
                <a:latin typeface="楷体" panose="02010609060101010101" pitchFamily="49" charset="-122"/>
                <a:ea typeface="楷体" panose="02010609060101010101" pitchFamily="49" charset="-122"/>
                <a:cs typeface="楷体" panose="02010609060101010101" pitchFamily="49" charset="-122"/>
              </a:rPr>
              <a:t>，其中有不少都包含着作者的寄托和感慨。</a:t>
            </a:r>
            <a:endPar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endParaRPr>
          </a:p>
        </p:txBody>
      </p:sp>
      <p:sp>
        <p:nvSpPr>
          <p:cNvPr id="83" name="文本框 82">
            <a:extLst>
              <a:ext uri="{FF2B5EF4-FFF2-40B4-BE49-F238E27FC236}">
                <a16:creationId xmlns:a16="http://schemas.microsoft.com/office/drawing/2014/main" id="{74B70EBA-0E03-48D3-8497-D2EDD33D6D5C}"/>
              </a:ext>
            </a:extLst>
          </p:cNvPr>
          <p:cNvSpPr txBox="1"/>
          <p:nvPr/>
        </p:nvSpPr>
        <p:spPr>
          <a:xfrm>
            <a:off x="240563" y="204861"/>
            <a:ext cx="3754662" cy="646331"/>
          </a:xfrm>
          <a:prstGeom prst="rect">
            <a:avLst/>
          </a:prstGeom>
          <a:noFill/>
        </p:spPr>
        <p:txBody>
          <a:bodyPr wrap="square" rtlCol="0">
            <a:spAutoFit/>
          </a:bodyPr>
          <a:lstStyle/>
          <a:p>
            <a:r>
              <a:rPr lang="en-US" altLang="zh-CN" sz="3600" b="1" dirty="0">
                <a:solidFill>
                  <a:schemeClr val="bg1"/>
                </a:solidFill>
                <a:latin typeface="方正粗黑宋简体" panose="02000000000000000000" pitchFamily="2" charset="-122"/>
                <a:ea typeface="方正粗黑宋简体" panose="02000000000000000000" pitchFamily="2" charset="-122"/>
              </a:rPr>
              <a:t>《</a:t>
            </a:r>
            <a:r>
              <a:rPr lang="zh-CN" altLang="en-US" sz="3600" b="1" dirty="0">
                <a:solidFill>
                  <a:schemeClr val="bg1"/>
                </a:solidFill>
                <a:latin typeface="方正粗黑宋简体" panose="02000000000000000000" pitchFamily="2" charset="-122"/>
                <a:ea typeface="方正粗黑宋简体" panose="02000000000000000000" pitchFamily="2" charset="-122"/>
              </a:rPr>
              <a:t>阅微草堂笔记</a:t>
            </a:r>
            <a:r>
              <a:rPr lang="en-US" altLang="zh-CN" sz="3600" b="1" dirty="0">
                <a:solidFill>
                  <a:schemeClr val="bg1"/>
                </a:solidFill>
                <a:latin typeface="方正粗黑宋简体" panose="02000000000000000000" pitchFamily="2" charset="-122"/>
                <a:ea typeface="方正粗黑宋简体" panose="02000000000000000000" pitchFamily="2" charset="-122"/>
              </a:rPr>
              <a:t>》</a:t>
            </a:r>
            <a:endParaRPr lang="zh-CN" altLang="en-US" sz="3600" b="1" dirty="0">
              <a:solidFill>
                <a:schemeClr val="bg1"/>
              </a:solidFill>
              <a:latin typeface="方正粗黑宋简体" panose="02000000000000000000" pitchFamily="2" charset="-122"/>
              <a:ea typeface="方正粗黑宋简体" panose="02000000000000000000" pitchFamily="2" charset="-122"/>
            </a:endParaRPr>
          </a:p>
        </p:txBody>
      </p:sp>
      <p:pic>
        <p:nvPicPr>
          <p:cNvPr id="4" name="图片 3">
            <a:extLst>
              <a:ext uri="{FF2B5EF4-FFF2-40B4-BE49-F238E27FC236}">
                <a16:creationId xmlns:a16="http://schemas.microsoft.com/office/drawing/2014/main" id="{937F2EE0-A844-4F90-8CA9-89D328460D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171" y="1611157"/>
            <a:ext cx="3248478" cy="4124901"/>
          </a:xfrm>
          <a:prstGeom prst="rect">
            <a:avLst/>
          </a:prstGeom>
          <a:ln>
            <a:noFill/>
          </a:ln>
          <a:effectLst>
            <a:softEdge rad="112500"/>
          </a:effectLst>
        </p:spPr>
      </p:pic>
    </p:spTree>
    <p:extLst>
      <p:ext uri="{BB962C8B-B14F-4D97-AF65-F5344CB8AC3E}">
        <p14:creationId xmlns:p14="http://schemas.microsoft.com/office/powerpoint/2010/main" val="13160133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009292"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185134"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牛刀小试</a:t>
            </a:r>
          </a:p>
        </p:txBody>
      </p:sp>
      <p:sp>
        <p:nvSpPr>
          <p:cNvPr id="4" name="矩形 3">
            <a:extLst>
              <a:ext uri="{FF2B5EF4-FFF2-40B4-BE49-F238E27FC236}">
                <a16:creationId xmlns:a16="http://schemas.microsoft.com/office/drawing/2014/main" id="{4D2D7EC9-B2C0-4D50-9CE7-196E528F7FA5}"/>
              </a:ext>
            </a:extLst>
          </p:cNvPr>
          <p:cNvSpPr/>
          <p:nvPr/>
        </p:nvSpPr>
        <p:spPr>
          <a:xfrm>
            <a:off x="445477" y="1190962"/>
            <a:ext cx="11005625" cy="3710952"/>
          </a:xfrm>
          <a:prstGeom prst="rect">
            <a:avLst/>
          </a:prstGeom>
        </p:spPr>
        <p:txBody>
          <a:bodyPr wrap="square">
            <a:spAutoFit/>
          </a:bodyPr>
          <a:lstStyle/>
          <a:p>
            <a:pPr>
              <a:lnSpc>
                <a:spcPct val="130000"/>
              </a:lnSpc>
            </a:pPr>
            <a:r>
              <a:rPr lang="en-US" altLang="zh-CN" sz="2800" dirty="0">
                <a:latin typeface="微软雅黑" panose="020B0503020204020204" pitchFamily="34" charset="-122"/>
                <a:ea typeface="微软雅黑" panose="020B0503020204020204" pitchFamily="34" charset="-122"/>
              </a:rPr>
              <a:t>	1</a:t>
            </a:r>
            <a:r>
              <a:rPr lang="zh-CN" altLang="en-US" sz="2800" dirty="0">
                <a:latin typeface="微软雅黑" panose="020B0503020204020204" pitchFamily="34" charset="-122"/>
                <a:ea typeface="微软雅黑" panose="020B0503020204020204" pitchFamily="34" charset="-122"/>
              </a:rPr>
              <a:t>请用“</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符号给画线的句子断句。</a:t>
            </a:r>
          </a:p>
          <a:p>
            <a:pPr>
              <a:lnSpc>
                <a:spcPct val="130000"/>
              </a:lnSpc>
            </a:pPr>
            <a:r>
              <a:rPr lang="en-US" altLang="zh-CN" sz="28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水不能冲石其反激之力必于石下迎水处啮沙为坎穴渐激渐深至石之半</a:t>
            </a:r>
            <a:endParaRPr lang="en-US" altLang="zh-CN" sz="2800" dirty="0">
              <a:latin typeface="微软雅黑" panose="020B0503020204020204" pitchFamily="34" charset="-122"/>
              <a:ea typeface="微软雅黑" panose="020B0503020204020204" pitchFamily="34" charset="-122"/>
            </a:endParaRPr>
          </a:p>
          <a:p>
            <a:pPr>
              <a:lnSpc>
                <a:spcPct val="130000"/>
              </a:lnSpc>
            </a:pPr>
            <a:endParaRPr lang="zh-CN" altLang="en-US" sz="2800" dirty="0">
              <a:latin typeface="微软雅黑" panose="020B0503020204020204" pitchFamily="34" charset="-122"/>
              <a:ea typeface="微软雅黑" panose="020B0503020204020204" pitchFamily="34" charset="-122"/>
            </a:endParaRPr>
          </a:p>
          <a:p>
            <a:pPr>
              <a:lnSpc>
                <a:spcPct val="130000"/>
              </a:lnSpc>
            </a:pPr>
            <a:r>
              <a:rPr lang="en-US" altLang="zh-CN" sz="2800" dirty="0">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水不能冲石</a:t>
            </a:r>
            <a:r>
              <a:rPr lang="en-US" altLang="zh-CN" sz="3200" dirty="0">
                <a:solidFill>
                  <a:srgbClr val="FF0000"/>
                </a:solidFill>
                <a:latin typeface="微软雅黑" panose="020B0503020204020204" pitchFamily="34" charset="-122"/>
                <a:ea typeface="微软雅黑" panose="020B0503020204020204" pitchFamily="34" charset="-122"/>
              </a:rPr>
              <a:t>/</a:t>
            </a:r>
            <a:r>
              <a:rPr lang="zh-CN" altLang="en-US" sz="3200" dirty="0">
                <a:solidFill>
                  <a:srgbClr val="FF0000"/>
                </a:solidFill>
                <a:latin typeface="微软雅黑" panose="020B0503020204020204" pitchFamily="34" charset="-122"/>
                <a:ea typeface="微软雅黑" panose="020B0503020204020204" pitchFamily="34" charset="-122"/>
              </a:rPr>
              <a:t>其反激之力</a:t>
            </a:r>
            <a:r>
              <a:rPr lang="en-US" altLang="zh-CN" sz="3200" dirty="0">
                <a:solidFill>
                  <a:srgbClr val="FF0000"/>
                </a:solidFill>
                <a:latin typeface="微软雅黑" panose="020B0503020204020204" pitchFamily="34" charset="-122"/>
                <a:ea typeface="微软雅黑" panose="020B0503020204020204" pitchFamily="34" charset="-122"/>
              </a:rPr>
              <a:t>/</a:t>
            </a:r>
            <a:r>
              <a:rPr lang="zh-CN" altLang="en-US" sz="3200" dirty="0">
                <a:solidFill>
                  <a:srgbClr val="FF0000"/>
                </a:solidFill>
                <a:latin typeface="微软雅黑" panose="020B0503020204020204" pitchFamily="34" charset="-122"/>
                <a:ea typeface="微软雅黑" panose="020B0503020204020204" pitchFamily="34" charset="-122"/>
              </a:rPr>
              <a:t>必于石下迎水处啮沙为坎穴</a:t>
            </a:r>
            <a:r>
              <a:rPr lang="en-US" altLang="zh-CN" sz="3200" dirty="0">
                <a:solidFill>
                  <a:srgbClr val="FF0000"/>
                </a:solidFill>
                <a:latin typeface="微软雅黑" panose="020B0503020204020204" pitchFamily="34" charset="-122"/>
                <a:ea typeface="微软雅黑" panose="020B0503020204020204" pitchFamily="34" charset="-122"/>
              </a:rPr>
              <a:t>/</a:t>
            </a:r>
            <a:r>
              <a:rPr lang="zh-CN" altLang="en-US" sz="3200" dirty="0">
                <a:solidFill>
                  <a:srgbClr val="FF0000"/>
                </a:solidFill>
                <a:latin typeface="微软雅黑" panose="020B0503020204020204" pitchFamily="34" charset="-122"/>
                <a:ea typeface="微软雅黑" panose="020B0503020204020204" pitchFamily="34" charset="-122"/>
              </a:rPr>
              <a:t>渐激渐深</a:t>
            </a:r>
            <a:r>
              <a:rPr lang="en-US" altLang="zh-CN" sz="3200" dirty="0">
                <a:solidFill>
                  <a:srgbClr val="FF0000"/>
                </a:solidFill>
                <a:latin typeface="微软雅黑" panose="020B0503020204020204" pitchFamily="34" charset="-122"/>
                <a:ea typeface="微软雅黑" panose="020B0503020204020204" pitchFamily="34" charset="-122"/>
              </a:rPr>
              <a:t>/</a:t>
            </a:r>
            <a:r>
              <a:rPr lang="zh-CN" altLang="en-US" sz="3200" dirty="0">
                <a:solidFill>
                  <a:srgbClr val="FF0000"/>
                </a:solidFill>
                <a:latin typeface="微软雅黑" panose="020B0503020204020204" pitchFamily="34" charset="-122"/>
                <a:ea typeface="微软雅黑" panose="020B0503020204020204" pitchFamily="34" charset="-122"/>
              </a:rPr>
              <a:t>至石之半</a:t>
            </a:r>
            <a:endParaRPr lang="zh-CN" altLang="en-US" sz="40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25245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009292"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185134"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牛刀小试</a:t>
            </a:r>
          </a:p>
        </p:txBody>
      </p:sp>
      <p:sp>
        <p:nvSpPr>
          <p:cNvPr id="4" name="矩形 3">
            <a:extLst>
              <a:ext uri="{FF2B5EF4-FFF2-40B4-BE49-F238E27FC236}">
                <a16:creationId xmlns:a16="http://schemas.microsoft.com/office/drawing/2014/main" id="{4D2D7EC9-B2C0-4D50-9CE7-196E528F7FA5}"/>
              </a:ext>
            </a:extLst>
          </p:cNvPr>
          <p:cNvSpPr/>
          <p:nvPr/>
        </p:nvSpPr>
        <p:spPr>
          <a:xfrm>
            <a:off x="445477" y="1190962"/>
            <a:ext cx="11005625" cy="3958841"/>
          </a:xfrm>
          <a:prstGeom prst="rect">
            <a:avLst/>
          </a:prstGeom>
        </p:spPr>
        <p:txBody>
          <a:bodyPr wrap="square">
            <a:spAutoFit/>
          </a:bodyPr>
          <a:lstStyle/>
          <a:p>
            <a:pPr>
              <a:lnSpc>
                <a:spcPct val="130000"/>
              </a:lnSpc>
            </a:pPr>
            <a:r>
              <a:rPr lang="en-US" altLang="zh-CN" sz="2800" dirty="0">
                <a:latin typeface="微软雅黑" panose="020B0503020204020204" pitchFamily="34" charset="-122"/>
                <a:ea typeface="微软雅黑" panose="020B0503020204020204" pitchFamily="34" charset="-122"/>
              </a:rPr>
              <a:t>	2.</a:t>
            </a:r>
            <a:r>
              <a:rPr lang="zh-CN" altLang="en-US" sz="2800" dirty="0">
                <a:latin typeface="微软雅黑" panose="020B0503020204020204" pitchFamily="34" charset="-122"/>
                <a:ea typeface="微软雅黑" panose="020B0503020204020204" pitchFamily="34" charset="-122"/>
              </a:rPr>
              <a:t>老河兵为什么要“笑”，如何理解老河兵这个人物形象？</a:t>
            </a:r>
            <a:endParaRPr lang="en-US" altLang="zh-CN" sz="2800" dirty="0">
              <a:latin typeface="微软雅黑" panose="020B0503020204020204" pitchFamily="34" charset="-122"/>
              <a:ea typeface="微软雅黑" panose="020B0503020204020204" pitchFamily="34" charset="-122"/>
            </a:endParaRPr>
          </a:p>
          <a:p>
            <a:pPr>
              <a:lnSpc>
                <a:spcPct val="130000"/>
              </a:lnSpc>
            </a:pPr>
            <a:endParaRPr lang="zh-CN" altLang="en-US" sz="2800" dirty="0">
              <a:latin typeface="微软雅黑" panose="020B0503020204020204" pitchFamily="34" charset="-122"/>
              <a:ea typeface="微软雅黑" panose="020B0503020204020204" pitchFamily="34" charset="-122"/>
            </a:endParaRPr>
          </a:p>
          <a:p>
            <a:pPr>
              <a:lnSpc>
                <a:spcPct val="130000"/>
              </a:lnSpc>
            </a:pPr>
            <a:r>
              <a:rPr lang="en-US" altLang="zh-CN" sz="2800" dirty="0">
                <a:solidFill>
                  <a:srgbClr val="FF0000"/>
                </a:solidFill>
                <a:latin typeface="微软雅黑" panose="020B0503020204020204" pitchFamily="34" charset="-122"/>
                <a:ea typeface="微软雅黑" panose="020B0503020204020204" pitchFamily="34" charset="-122"/>
              </a:rPr>
              <a:t>	</a:t>
            </a:r>
            <a:r>
              <a:rPr lang="zh-CN" altLang="en-US" sz="2800" dirty="0">
                <a:solidFill>
                  <a:srgbClr val="FF0000"/>
                </a:solidFill>
                <a:latin typeface="微软雅黑" panose="020B0503020204020204" pitchFamily="34" charset="-122"/>
                <a:ea typeface="微软雅黑" panose="020B0503020204020204" pitchFamily="34" charset="-122"/>
              </a:rPr>
              <a:t>老河兵“笑”（有嘲笑的意思）的对象是讲学家，因为他知道讲学家没有实际经验，空谈事理，不切合实际。</a:t>
            </a:r>
          </a:p>
          <a:p>
            <a:pPr>
              <a:lnSpc>
                <a:spcPct val="130000"/>
              </a:lnSpc>
            </a:pPr>
            <a:r>
              <a:rPr lang="zh-CN" altLang="en-US" sz="2800" dirty="0">
                <a:solidFill>
                  <a:srgbClr val="FF0000"/>
                </a:solidFill>
                <a:latin typeface="微软雅黑" panose="020B0503020204020204" pitchFamily="34" charset="-122"/>
                <a:ea typeface="微软雅黑" panose="020B0503020204020204" pitchFamily="34" charset="-122"/>
              </a:rPr>
              <a:t>（意思对即可）</a:t>
            </a:r>
          </a:p>
          <a:p>
            <a:pPr>
              <a:lnSpc>
                <a:spcPct val="130000"/>
              </a:lnSpc>
            </a:pPr>
            <a:r>
              <a:rPr lang="en-US" altLang="zh-CN" sz="2800" dirty="0">
                <a:solidFill>
                  <a:srgbClr val="FF0000"/>
                </a:solidFill>
                <a:latin typeface="微软雅黑" panose="020B0503020204020204" pitchFamily="34" charset="-122"/>
                <a:ea typeface="微软雅黑" panose="020B0503020204020204" pitchFamily="34" charset="-122"/>
              </a:rPr>
              <a:t>	</a:t>
            </a:r>
            <a:r>
              <a:rPr lang="zh-CN" altLang="en-US" sz="2800" dirty="0">
                <a:solidFill>
                  <a:srgbClr val="FF0000"/>
                </a:solidFill>
                <a:latin typeface="微软雅黑" panose="020B0503020204020204" pitchFamily="34" charset="-122"/>
                <a:ea typeface="微软雅黑" panose="020B0503020204020204" pitchFamily="34" charset="-122"/>
              </a:rPr>
              <a:t>老河兵能综合考虑各种因素，提出了符合实际的结论，代表的是实事求是的作风。（意思对即可）</a:t>
            </a:r>
            <a:endParaRPr lang="zh-CN" altLang="en-US" sz="40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44120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009292"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185134" y="149692"/>
            <a:ext cx="430246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课堂小结</a:t>
            </a:r>
          </a:p>
        </p:txBody>
      </p:sp>
      <p:sp>
        <p:nvSpPr>
          <p:cNvPr id="4" name="矩形 3">
            <a:extLst>
              <a:ext uri="{FF2B5EF4-FFF2-40B4-BE49-F238E27FC236}">
                <a16:creationId xmlns:a16="http://schemas.microsoft.com/office/drawing/2014/main" id="{4D2D7EC9-B2C0-4D50-9CE7-196E528F7FA5}"/>
              </a:ext>
            </a:extLst>
          </p:cNvPr>
          <p:cNvSpPr/>
          <p:nvPr/>
        </p:nvSpPr>
        <p:spPr>
          <a:xfrm>
            <a:off x="593187" y="1894346"/>
            <a:ext cx="11005625" cy="2838534"/>
          </a:xfrm>
          <a:prstGeom prst="rect">
            <a:avLst/>
          </a:prstGeom>
        </p:spPr>
        <p:txBody>
          <a:bodyPr wrap="square">
            <a:spAutoFit/>
          </a:bodyPr>
          <a:lstStyle/>
          <a:p>
            <a:pPr>
              <a:lnSpc>
                <a:spcPct val="130000"/>
              </a:lnSpc>
            </a:pP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河中石兽</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这篇文章，情节虽然简单，但其中所蕴含的哲理，却耐人寻味。它说明天下的事物虽有其共同规律，但更有其特殊性。而事物的特殊性，又是和它所处的环境、条件是密不可分的，因此它更是发展变化的。现实中的许多生活经验，其实都能证明这一点。这就是这篇文章的现实意义之所在。</a:t>
            </a:r>
            <a:endParaRPr lang="zh-CN" altLang="en-US" sz="40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71720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01682"/>
            <a:ext cx="5444197"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185134" y="149692"/>
            <a:ext cx="4837032"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学习古文，传承经典</a:t>
            </a:r>
          </a:p>
        </p:txBody>
      </p:sp>
      <p:sp>
        <p:nvSpPr>
          <p:cNvPr id="4" name="矩形 3">
            <a:extLst>
              <a:ext uri="{FF2B5EF4-FFF2-40B4-BE49-F238E27FC236}">
                <a16:creationId xmlns:a16="http://schemas.microsoft.com/office/drawing/2014/main" id="{4D2D7EC9-B2C0-4D50-9CE7-196E528F7FA5}"/>
              </a:ext>
            </a:extLst>
          </p:cNvPr>
          <p:cNvSpPr/>
          <p:nvPr/>
        </p:nvSpPr>
        <p:spPr>
          <a:xfrm>
            <a:off x="593187" y="1360326"/>
            <a:ext cx="11005625" cy="5079147"/>
          </a:xfrm>
          <a:prstGeom prst="rect">
            <a:avLst/>
          </a:prstGeom>
        </p:spPr>
        <p:txBody>
          <a:bodyPr wrap="square">
            <a:spAutoFit/>
          </a:bodyPr>
          <a:lstStyle/>
          <a:p>
            <a:pPr>
              <a:lnSpc>
                <a:spcPct val="130000"/>
              </a:lnSpc>
            </a:pP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习近平总书记曾强调过：“古诗文经典已融入中华民族的血脉，成了我们的基因。我们现在一说话就蹦出来的那些东西，都是小时候记下的。</a:t>
            </a:r>
            <a:r>
              <a:rPr lang="zh-CN" altLang="en-US" sz="2800" dirty="0">
                <a:solidFill>
                  <a:srgbClr val="FF0000"/>
                </a:solidFill>
                <a:latin typeface="微软雅黑" panose="020B0503020204020204" pitchFamily="34" charset="-122"/>
                <a:ea typeface="微软雅黑" panose="020B0503020204020204" pitchFamily="34" charset="-122"/>
              </a:rPr>
              <a:t>语文课应该学古诗文经典，把中华民族优秀传统文化不断传承下去。</a:t>
            </a:r>
          </a:p>
          <a:p>
            <a:pPr>
              <a:lnSpc>
                <a:spcPct val="130000"/>
              </a:lnSpc>
            </a:pPr>
            <a:r>
              <a:rPr lang="zh-CN" altLang="en-US" sz="2800" dirty="0">
                <a:latin typeface="微软雅黑" panose="020B0503020204020204" pitchFamily="34" charset="-122"/>
                <a:ea typeface="微软雅黑" panose="020B0503020204020204" pitchFamily="34" charset="-122"/>
              </a:rPr>
              <a:t>经过千百年时间的淘洗而流传下来的一些脍炙人口的文言文，是古诗文中的极品，是中华民族文化遗产的精华，而被选为教材的文言文更是优中选优的作品。希望通过学习同学们能读懂文言文，爱上文言文，让更多更好的传统文化真正融入我们的血液，成为我们终生的民族文化基因。</a:t>
            </a:r>
            <a:endParaRPr lang="zh-CN" altLang="en-US" sz="40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36059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01682"/>
            <a:ext cx="182880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185134" y="149692"/>
            <a:ext cx="4837032"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作业</a:t>
            </a:r>
          </a:p>
        </p:txBody>
      </p:sp>
      <p:sp>
        <p:nvSpPr>
          <p:cNvPr id="4" name="矩形 3">
            <a:extLst>
              <a:ext uri="{FF2B5EF4-FFF2-40B4-BE49-F238E27FC236}">
                <a16:creationId xmlns:a16="http://schemas.microsoft.com/office/drawing/2014/main" id="{4D2D7EC9-B2C0-4D50-9CE7-196E528F7FA5}"/>
              </a:ext>
            </a:extLst>
          </p:cNvPr>
          <p:cNvSpPr/>
          <p:nvPr/>
        </p:nvSpPr>
        <p:spPr>
          <a:xfrm>
            <a:off x="593187" y="1810492"/>
            <a:ext cx="11005625" cy="2182713"/>
          </a:xfrm>
          <a:prstGeom prst="rect">
            <a:avLst/>
          </a:prstGeom>
        </p:spPr>
        <p:txBody>
          <a:bodyPr wrap="square">
            <a:spAutoFit/>
          </a:bodyPr>
          <a:lstStyle/>
          <a:p>
            <a:pPr>
              <a:lnSpc>
                <a:spcPct val="130000"/>
              </a:lnSpc>
            </a:pPr>
            <a:r>
              <a:rPr lang="en-US" altLang="zh-CN" sz="3600" dirty="0">
                <a:latin typeface="微软雅黑" panose="020B0503020204020204" pitchFamily="34" charset="-122"/>
                <a:ea typeface="微软雅黑" panose="020B0503020204020204" pitchFamily="34" charset="-122"/>
              </a:rPr>
              <a:t>	1.</a:t>
            </a:r>
            <a:r>
              <a:rPr lang="zh-CN" altLang="en-US" sz="3600" dirty="0">
                <a:latin typeface="微软雅黑" panose="020B0503020204020204" pitchFamily="34" charset="-122"/>
                <a:ea typeface="微软雅黑" panose="020B0503020204020204" pitchFamily="34" charset="-122"/>
              </a:rPr>
              <a:t>默写这篇课文。</a:t>
            </a:r>
            <a:endParaRPr lang="en-US" altLang="zh-CN" sz="3600" dirty="0">
              <a:latin typeface="微软雅黑" panose="020B0503020204020204" pitchFamily="34" charset="-122"/>
              <a:ea typeface="微软雅黑" panose="020B0503020204020204" pitchFamily="34" charset="-122"/>
            </a:endParaRPr>
          </a:p>
          <a:p>
            <a:pPr>
              <a:lnSpc>
                <a:spcPct val="130000"/>
              </a:lnSpc>
            </a:pPr>
            <a:endParaRPr lang="zh-CN" altLang="en-US" sz="3600" dirty="0">
              <a:latin typeface="微软雅黑" panose="020B0503020204020204" pitchFamily="34" charset="-122"/>
              <a:ea typeface="微软雅黑" panose="020B0503020204020204" pitchFamily="34" charset="-122"/>
            </a:endParaRPr>
          </a:p>
          <a:p>
            <a:pPr>
              <a:lnSpc>
                <a:spcPct val="130000"/>
              </a:lnSpc>
            </a:pPr>
            <a:r>
              <a:rPr lang="en-US" altLang="zh-CN" sz="3600" dirty="0">
                <a:latin typeface="微软雅黑" panose="020B0503020204020204" pitchFamily="34" charset="-122"/>
                <a:ea typeface="微软雅黑" panose="020B0503020204020204" pitchFamily="34" charset="-122"/>
              </a:rPr>
              <a:t>	2.</a:t>
            </a:r>
            <a:r>
              <a:rPr lang="zh-CN" altLang="en-US" sz="3600" dirty="0">
                <a:latin typeface="微软雅黑" panose="020B0503020204020204" pitchFamily="34" charset="-122"/>
                <a:ea typeface="微软雅黑" panose="020B0503020204020204" pitchFamily="34" charset="-122"/>
              </a:rPr>
              <a:t>课外阅读</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阅微草堂笔记</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a:t>
            </a:r>
            <a:endParaRPr lang="zh-CN" altLang="en-US" sz="48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1086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图片 85">
            <a:extLst>
              <a:ext uri="{FF2B5EF4-FFF2-40B4-BE49-F238E27FC236}">
                <a16:creationId xmlns:a16="http://schemas.microsoft.com/office/drawing/2014/main" id="{8C4111A6-260E-41FD-B0DC-EA1D2CE19C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33" y="-101681"/>
            <a:ext cx="7837139" cy="1210634"/>
          </a:xfrm>
          <a:prstGeom prst="rect">
            <a:avLst/>
          </a:prstGeom>
        </p:spPr>
      </p:pic>
      <p:sp>
        <p:nvSpPr>
          <p:cNvPr id="64" name="矩形 63">
            <a:extLst>
              <a:ext uri="{FF2B5EF4-FFF2-40B4-BE49-F238E27FC236}">
                <a16:creationId xmlns:a16="http://schemas.microsoft.com/office/drawing/2014/main" id="{5A625615-8112-42BE-9AA4-9B92E99C3460}"/>
              </a:ext>
            </a:extLst>
          </p:cNvPr>
          <p:cNvSpPr/>
          <p:nvPr/>
        </p:nvSpPr>
        <p:spPr>
          <a:xfrm>
            <a:off x="307848" y="1450099"/>
            <a:ext cx="11576303" cy="5125122"/>
          </a:xfrm>
          <a:prstGeom prst="rect">
            <a:avLst/>
          </a:prstGeom>
          <a:noFill/>
          <a:ln w="9525">
            <a:noFill/>
          </a:ln>
        </p:spPr>
        <p:txBody>
          <a:bodyPr wrap="square" lIns="90000" tIns="46800" rIns="90000" bIns="46800" anchor="ctr">
            <a:spAutoFit/>
          </a:bodyPr>
          <a:lstStyle/>
          <a:p>
            <a:pPr>
              <a:lnSpc>
                <a:spcPct val="130000"/>
              </a:lnSpc>
            </a:pP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    沧州南</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一寺</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临</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河</a:t>
            </a:r>
            <a:r>
              <a:rPr lang="zh-CN" altLang="en-US" sz="3200" b="1" dirty="0">
                <a:solidFill>
                  <a:srgbClr val="2B2BFF"/>
                </a:solidFill>
                <a:effectLst/>
                <a:latin typeface="楷体" panose="02010609060101010101" pitchFamily="49" charset="-122"/>
                <a:ea typeface="楷体" panose="02010609060101010101" pitchFamily="49" charset="-122"/>
                <a:cs typeface="楷体" panose="02010609060101010101" pitchFamily="49" charset="-122"/>
              </a:rPr>
              <a:t>干（   ）</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，山门</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rgbClr val="0000FF"/>
                </a:solidFill>
                <a:effectLst/>
                <a:latin typeface="楷体" panose="02010609060101010101" pitchFamily="49" charset="-122"/>
                <a:ea typeface="楷体" panose="02010609060101010101" pitchFamily="49" charset="-122"/>
                <a:cs typeface="楷体" panose="02010609060101010101" pitchFamily="49" charset="-122"/>
              </a:rPr>
              <a:t>圮（   ）</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于河，二石兽</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并沉焉。阅</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十余岁，僧</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rgbClr val="0000FF"/>
                </a:solidFill>
                <a:effectLst/>
                <a:latin typeface="楷体" panose="02010609060101010101" pitchFamily="49" charset="-122"/>
                <a:ea typeface="楷体" panose="02010609060101010101" pitchFamily="49" charset="-122"/>
                <a:cs typeface="楷体" panose="02010609060101010101" pitchFamily="49" charset="-122"/>
              </a:rPr>
              <a:t>募（   ）</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金重修，求</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二石兽</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于水中，竟</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不可得，以为顺流下矣。</a:t>
            </a:r>
            <a:r>
              <a:rPr lang="zh-CN" altLang="en-US" sz="3200" b="1" dirty="0">
                <a:solidFill>
                  <a:srgbClr val="0000FF"/>
                </a:solidFill>
                <a:effectLst/>
                <a:latin typeface="楷体" panose="02010609060101010101" pitchFamily="49" charset="-122"/>
                <a:ea typeface="楷体" panose="02010609060101010101" pitchFamily="49" charset="-122"/>
                <a:cs typeface="楷体" panose="02010609060101010101" pitchFamily="49" charset="-122"/>
              </a:rPr>
              <a:t>棹（   ）</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数小舟，</a:t>
            </a:r>
            <a:r>
              <a:rPr lang="zh-CN" altLang="en-US" sz="3200" b="1" dirty="0">
                <a:solidFill>
                  <a:srgbClr val="0000FF"/>
                </a:solidFill>
                <a:effectLst/>
                <a:latin typeface="楷体" panose="02010609060101010101" pitchFamily="49" charset="-122"/>
                <a:ea typeface="楷体" panose="02010609060101010101" pitchFamily="49" charset="-122"/>
                <a:cs typeface="楷体" panose="02010609060101010101" pitchFamily="49" charset="-122"/>
              </a:rPr>
              <a:t>曳（   ）</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铁</a:t>
            </a:r>
            <a:r>
              <a:rPr lang="zh-CN" altLang="en-US" sz="3200" b="1" dirty="0">
                <a:solidFill>
                  <a:srgbClr val="0000FF"/>
                </a:solidFill>
                <a:effectLst/>
                <a:latin typeface="楷体" panose="02010609060101010101" pitchFamily="49" charset="-122"/>
                <a:ea typeface="楷体" panose="02010609060101010101" pitchFamily="49" charset="-122"/>
                <a:cs typeface="楷体" panose="02010609060101010101" pitchFamily="49" charset="-122"/>
              </a:rPr>
              <a:t>钯（   ）</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，寻</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十余里无迹。 </a:t>
            </a:r>
          </a:p>
          <a:p>
            <a:pPr>
              <a:lnSpc>
                <a:spcPct val="130000"/>
              </a:lnSpc>
            </a:pP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    一讲学家</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设帐</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寺中，闻之</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笑曰：“尔辈</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不能究物理。是</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非</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木</a:t>
            </a:r>
            <a:r>
              <a:rPr lang="zh-CN" altLang="en-US" sz="3200" b="1" dirty="0">
                <a:solidFill>
                  <a:srgbClr val="0000FF"/>
                </a:solidFill>
                <a:effectLst/>
                <a:latin typeface="楷体" panose="02010609060101010101" pitchFamily="49" charset="-122"/>
                <a:ea typeface="楷体" panose="02010609060101010101" pitchFamily="49" charset="-122"/>
                <a:cs typeface="楷体" panose="02010609060101010101" pitchFamily="49" charset="-122"/>
              </a:rPr>
              <a:t>杮（   ）</a:t>
            </a:r>
            <a:r>
              <a:rPr lang="en-US" altLang="zh-CN"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，岂能</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为暴涨携之去？乃石性</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坚重，沙性</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松浮，</a:t>
            </a:r>
            <a:r>
              <a:rPr lang="zh-CN" altLang="en-US" sz="3200" b="1" dirty="0">
                <a:solidFill>
                  <a:srgbClr val="0000FF"/>
                </a:solidFill>
                <a:effectLst/>
                <a:latin typeface="楷体" panose="02010609060101010101" pitchFamily="49" charset="-122"/>
                <a:ea typeface="楷体" panose="02010609060101010101" pitchFamily="49" charset="-122"/>
                <a:cs typeface="楷体" panose="02010609060101010101" pitchFamily="49" charset="-122"/>
              </a:rPr>
              <a:t>湮（   ）</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于沙下，渐沉渐深耳。沿河求之，不亦</a:t>
            </a:r>
            <a:r>
              <a:rPr lang="zh-CN" altLang="en-US" sz="3200" b="1" dirty="0">
                <a:solidFill>
                  <a:srgbClr val="2B2BFF"/>
                </a:solidFill>
                <a:effectLst/>
                <a:latin typeface="楷体" panose="02010609060101010101" pitchFamily="49" charset="-122"/>
                <a:ea typeface="楷体" panose="02010609060101010101" pitchFamily="49" charset="-122"/>
                <a:cs typeface="楷体" panose="02010609060101010101" pitchFamily="49" charset="-122"/>
              </a:rPr>
              <a:t>颠（   ）</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乎？”众</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服为确论。</a:t>
            </a:r>
          </a:p>
        </p:txBody>
      </p:sp>
      <p:sp>
        <p:nvSpPr>
          <p:cNvPr id="72" name="文本框 71">
            <a:extLst>
              <a:ext uri="{FF2B5EF4-FFF2-40B4-BE49-F238E27FC236}">
                <a16:creationId xmlns:a16="http://schemas.microsoft.com/office/drawing/2014/main" id="{A5839034-8F07-4513-B29E-239FD332810E}"/>
              </a:ext>
            </a:extLst>
          </p:cNvPr>
          <p:cNvSpPr txBox="1"/>
          <p:nvPr/>
        </p:nvSpPr>
        <p:spPr>
          <a:xfrm>
            <a:off x="2967288" y="5330664"/>
            <a:ext cx="889987" cy="584775"/>
          </a:xfrm>
          <a:prstGeom prst="rect">
            <a:avLst/>
          </a:prstGeom>
          <a:noFill/>
        </p:spPr>
        <p:txBody>
          <a:bodyPr wrap="none" rtlCol="0">
            <a:spAutoFit/>
          </a:bodyPr>
          <a:lstStyle/>
          <a:p>
            <a:pPr algn="l"/>
            <a:r>
              <a:rPr lang="en-US" altLang="zh-CN" sz="3200" b="1" dirty="0">
                <a:solidFill>
                  <a:srgbClr val="FF0000"/>
                </a:solidFill>
                <a:sym typeface="+mn-ea"/>
              </a:rPr>
              <a:t>yān</a:t>
            </a:r>
          </a:p>
        </p:txBody>
      </p:sp>
      <p:sp>
        <p:nvSpPr>
          <p:cNvPr id="73" name="文本框 72">
            <a:extLst>
              <a:ext uri="{FF2B5EF4-FFF2-40B4-BE49-F238E27FC236}">
                <a16:creationId xmlns:a16="http://schemas.microsoft.com/office/drawing/2014/main" id="{0BFE0A37-6625-4AE7-94F4-ECCD188A056F}"/>
              </a:ext>
            </a:extLst>
          </p:cNvPr>
          <p:cNvSpPr txBox="1"/>
          <p:nvPr/>
        </p:nvSpPr>
        <p:spPr>
          <a:xfrm>
            <a:off x="8757789" y="1560221"/>
            <a:ext cx="548548" cy="584775"/>
          </a:xfrm>
          <a:prstGeom prst="rect">
            <a:avLst/>
          </a:prstGeom>
          <a:noFill/>
        </p:spPr>
        <p:txBody>
          <a:bodyPr wrap="none" rtlCol="0">
            <a:spAutoFit/>
          </a:bodyPr>
          <a:lstStyle/>
          <a:p>
            <a:pPr algn="l"/>
            <a:r>
              <a:rPr lang="en-US" altLang="zh-CN" sz="3200" b="1" dirty="0">
                <a:solidFill>
                  <a:srgbClr val="FF0000"/>
                </a:solidFill>
                <a:sym typeface="+mn-ea"/>
              </a:rPr>
              <a:t>pǐ</a:t>
            </a:r>
          </a:p>
        </p:txBody>
      </p:sp>
      <p:sp>
        <p:nvSpPr>
          <p:cNvPr id="74" name="文本框 73">
            <a:extLst>
              <a:ext uri="{FF2B5EF4-FFF2-40B4-BE49-F238E27FC236}">
                <a16:creationId xmlns:a16="http://schemas.microsoft.com/office/drawing/2014/main" id="{8650C526-6C7C-45EB-A58B-F52E20616BC2}"/>
              </a:ext>
            </a:extLst>
          </p:cNvPr>
          <p:cNvSpPr txBox="1"/>
          <p:nvPr/>
        </p:nvSpPr>
        <p:spPr>
          <a:xfrm>
            <a:off x="6653409" y="2276271"/>
            <a:ext cx="800219" cy="584775"/>
          </a:xfrm>
          <a:prstGeom prst="rect">
            <a:avLst/>
          </a:prstGeom>
          <a:noFill/>
        </p:spPr>
        <p:txBody>
          <a:bodyPr wrap="none" rtlCol="0">
            <a:spAutoFit/>
          </a:bodyPr>
          <a:lstStyle/>
          <a:p>
            <a:pPr algn="l"/>
            <a:r>
              <a:rPr lang="en-US" altLang="zh-CN" sz="3200" b="1" dirty="0">
                <a:solidFill>
                  <a:srgbClr val="FF0000"/>
                </a:solidFill>
                <a:sym typeface="+mn-ea"/>
              </a:rPr>
              <a:t>mù</a:t>
            </a:r>
          </a:p>
        </p:txBody>
      </p:sp>
      <p:sp>
        <p:nvSpPr>
          <p:cNvPr id="75" name="文本框 74">
            <a:extLst>
              <a:ext uri="{FF2B5EF4-FFF2-40B4-BE49-F238E27FC236}">
                <a16:creationId xmlns:a16="http://schemas.microsoft.com/office/drawing/2014/main" id="{0182DA07-3E8D-4AD0-B646-5970A7F4C791}"/>
              </a:ext>
            </a:extLst>
          </p:cNvPr>
          <p:cNvSpPr txBox="1"/>
          <p:nvPr/>
        </p:nvSpPr>
        <p:spPr>
          <a:xfrm>
            <a:off x="7640175" y="2815281"/>
            <a:ext cx="1117614" cy="584775"/>
          </a:xfrm>
          <a:prstGeom prst="rect">
            <a:avLst/>
          </a:prstGeom>
          <a:noFill/>
        </p:spPr>
        <p:txBody>
          <a:bodyPr wrap="none" rtlCol="0">
            <a:spAutoFit/>
          </a:bodyPr>
          <a:lstStyle/>
          <a:p>
            <a:pPr algn="l"/>
            <a:r>
              <a:rPr lang="en-US" altLang="zh-CN" sz="3200" b="1" dirty="0">
                <a:solidFill>
                  <a:srgbClr val="FF0000"/>
                </a:solidFill>
                <a:sym typeface="+mn-ea"/>
              </a:rPr>
              <a:t>zhào</a:t>
            </a:r>
          </a:p>
        </p:txBody>
      </p:sp>
      <p:sp>
        <p:nvSpPr>
          <p:cNvPr id="76" name="文本框 75">
            <a:extLst>
              <a:ext uri="{FF2B5EF4-FFF2-40B4-BE49-F238E27FC236}">
                <a16:creationId xmlns:a16="http://schemas.microsoft.com/office/drawing/2014/main" id="{90E838F3-D48E-497B-82EF-621D39E10140}"/>
              </a:ext>
            </a:extLst>
          </p:cNvPr>
          <p:cNvSpPr txBox="1"/>
          <p:nvPr/>
        </p:nvSpPr>
        <p:spPr>
          <a:xfrm>
            <a:off x="755057" y="3381813"/>
            <a:ext cx="639919" cy="584775"/>
          </a:xfrm>
          <a:prstGeom prst="rect">
            <a:avLst/>
          </a:prstGeom>
          <a:noFill/>
        </p:spPr>
        <p:txBody>
          <a:bodyPr wrap="none" rtlCol="0">
            <a:spAutoFit/>
          </a:bodyPr>
          <a:lstStyle/>
          <a:p>
            <a:pPr algn="l"/>
            <a:r>
              <a:rPr lang="en-US" altLang="zh-CN" sz="3200" b="1" dirty="0">
                <a:solidFill>
                  <a:srgbClr val="FF0000"/>
                </a:solidFill>
                <a:sym typeface="+mn-ea"/>
              </a:rPr>
              <a:t>yè</a:t>
            </a:r>
          </a:p>
        </p:txBody>
      </p:sp>
      <p:sp>
        <p:nvSpPr>
          <p:cNvPr id="77" name="文本框 76">
            <a:extLst>
              <a:ext uri="{FF2B5EF4-FFF2-40B4-BE49-F238E27FC236}">
                <a16:creationId xmlns:a16="http://schemas.microsoft.com/office/drawing/2014/main" id="{27130C99-1F70-431E-A478-7A2B741B5CF2}"/>
              </a:ext>
            </a:extLst>
          </p:cNvPr>
          <p:cNvSpPr txBox="1"/>
          <p:nvPr/>
        </p:nvSpPr>
        <p:spPr>
          <a:xfrm>
            <a:off x="3194914" y="3444966"/>
            <a:ext cx="662361" cy="584775"/>
          </a:xfrm>
          <a:prstGeom prst="rect">
            <a:avLst/>
          </a:prstGeom>
          <a:noFill/>
        </p:spPr>
        <p:txBody>
          <a:bodyPr wrap="none" rtlCol="0">
            <a:spAutoFit/>
          </a:bodyPr>
          <a:lstStyle/>
          <a:p>
            <a:pPr algn="l"/>
            <a:r>
              <a:rPr lang="en-US" altLang="zh-CN" sz="3200" b="1" dirty="0">
                <a:solidFill>
                  <a:srgbClr val="FF0000"/>
                </a:solidFill>
                <a:sym typeface="+mn-ea"/>
              </a:rPr>
              <a:t>pá</a:t>
            </a:r>
          </a:p>
        </p:txBody>
      </p:sp>
      <p:sp>
        <p:nvSpPr>
          <p:cNvPr id="78" name="文本框 77">
            <a:extLst>
              <a:ext uri="{FF2B5EF4-FFF2-40B4-BE49-F238E27FC236}">
                <a16:creationId xmlns:a16="http://schemas.microsoft.com/office/drawing/2014/main" id="{3C309559-5281-48AE-9FF3-E6B92F0C2170}"/>
              </a:ext>
            </a:extLst>
          </p:cNvPr>
          <p:cNvSpPr txBox="1"/>
          <p:nvPr/>
        </p:nvSpPr>
        <p:spPr>
          <a:xfrm>
            <a:off x="2967288" y="4670883"/>
            <a:ext cx="662361" cy="584775"/>
          </a:xfrm>
          <a:prstGeom prst="rect">
            <a:avLst/>
          </a:prstGeom>
          <a:noFill/>
        </p:spPr>
        <p:txBody>
          <a:bodyPr wrap="none" rtlCol="0">
            <a:spAutoFit/>
          </a:bodyPr>
          <a:lstStyle/>
          <a:p>
            <a:pPr algn="l"/>
            <a:r>
              <a:rPr lang="en-US" altLang="zh-CN" sz="3200" b="1" dirty="0">
                <a:solidFill>
                  <a:srgbClr val="FF0000"/>
                </a:solidFill>
                <a:sym typeface="+mn-ea"/>
              </a:rPr>
              <a:t>fèi</a:t>
            </a:r>
          </a:p>
        </p:txBody>
      </p:sp>
      <p:sp>
        <p:nvSpPr>
          <p:cNvPr id="79" name="矩形 78">
            <a:extLst>
              <a:ext uri="{FF2B5EF4-FFF2-40B4-BE49-F238E27FC236}">
                <a16:creationId xmlns:a16="http://schemas.microsoft.com/office/drawing/2014/main" id="{57139746-DF7B-4A89-9AAB-C4EF4AFBAF8A}"/>
              </a:ext>
            </a:extLst>
          </p:cNvPr>
          <p:cNvSpPr/>
          <p:nvPr/>
        </p:nvSpPr>
        <p:spPr>
          <a:xfrm>
            <a:off x="755057" y="6051999"/>
            <a:ext cx="923651" cy="523220"/>
          </a:xfrm>
          <a:prstGeom prst="rect">
            <a:avLst/>
          </a:prstGeom>
        </p:spPr>
        <p:txBody>
          <a:bodyPr wrap="none">
            <a:spAutoFit/>
          </a:bodyPr>
          <a:lstStyle/>
          <a:p>
            <a:r>
              <a:rPr lang="en-US" altLang="zh-CN" sz="2800" b="1" i="0" dirty="0" err="1">
                <a:solidFill>
                  <a:srgbClr val="FF0000"/>
                </a:solidFill>
                <a:effectLst/>
                <a:latin typeface="arial" panose="020B0604020202020204" pitchFamily="34" charset="0"/>
              </a:rPr>
              <a:t>diān</a:t>
            </a:r>
            <a:endParaRPr lang="zh-CN" altLang="en-US" sz="2800" dirty="0">
              <a:solidFill>
                <a:srgbClr val="FF0000"/>
              </a:solidFill>
            </a:endParaRPr>
          </a:p>
        </p:txBody>
      </p:sp>
      <p:sp>
        <p:nvSpPr>
          <p:cNvPr id="80" name="矩形 79">
            <a:extLst>
              <a:ext uri="{FF2B5EF4-FFF2-40B4-BE49-F238E27FC236}">
                <a16:creationId xmlns:a16="http://schemas.microsoft.com/office/drawing/2014/main" id="{BA389C76-47F8-4F77-97DB-7BFD1459413B}"/>
              </a:ext>
            </a:extLst>
          </p:cNvPr>
          <p:cNvSpPr/>
          <p:nvPr/>
        </p:nvSpPr>
        <p:spPr>
          <a:xfrm>
            <a:off x="5500964" y="1667942"/>
            <a:ext cx="824265" cy="523220"/>
          </a:xfrm>
          <a:prstGeom prst="rect">
            <a:avLst/>
          </a:prstGeom>
        </p:spPr>
        <p:txBody>
          <a:bodyPr wrap="none">
            <a:spAutoFit/>
          </a:bodyPr>
          <a:lstStyle/>
          <a:p>
            <a:r>
              <a:rPr lang="en-US" altLang="zh-CN" sz="2800" b="1" i="0" dirty="0" err="1">
                <a:solidFill>
                  <a:srgbClr val="FF0000"/>
                </a:solidFill>
                <a:effectLst/>
                <a:latin typeface="arial" panose="020B0604020202020204" pitchFamily="34" charset="0"/>
              </a:rPr>
              <a:t>gān</a:t>
            </a:r>
            <a:endParaRPr lang="zh-CN" altLang="en-US" sz="2800" dirty="0">
              <a:solidFill>
                <a:srgbClr val="FF0000"/>
              </a:solidFill>
            </a:endParaRPr>
          </a:p>
        </p:txBody>
      </p:sp>
      <p:sp>
        <p:nvSpPr>
          <p:cNvPr id="83" name="文本框 82">
            <a:extLst>
              <a:ext uri="{FF2B5EF4-FFF2-40B4-BE49-F238E27FC236}">
                <a16:creationId xmlns:a16="http://schemas.microsoft.com/office/drawing/2014/main" id="{74B70EBA-0E03-48D3-8497-D2EDD33D6D5C}"/>
              </a:ext>
            </a:extLst>
          </p:cNvPr>
          <p:cNvSpPr txBox="1"/>
          <p:nvPr/>
        </p:nvSpPr>
        <p:spPr>
          <a:xfrm>
            <a:off x="479713" y="245875"/>
            <a:ext cx="7160462" cy="646331"/>
          </a:xfrm>
          <a:prstGeom prst="rect">
            <a:avLst/>
          </a:prstGeom>
          <a:noFill/>
        </p:spPr>
        <p:txBody>
          <a:bodyPr wrap="square" rtlCol="0">
            <a:spAutoFit/>
          </a:bodyPr>
          <a:lstStyle/>
          <a:p>
            <a:r>
              <a:rPr lang="zh-CN" altLang="en-US" sz="3600" b="1" dirty="0">
                <a:solidFill>
                  <a:schemeClr val="bg1"/>
                </a:solidFill>
                <a:latin typeface="方正粗黑宋简体" panose="02000000000000000000" pitchFamily="2" charset="-122"/>
                <a:ea typeface="方正粗黑宋简体" panose="02000000000000000000" pitchFamily="2" charset="-122"/>
              </a:rPr>
              <a:t>朗读课文   注意字音和朗读节奏</a:t>
            </a:r>
          </a:p>
        </p:txBody>
      </p:sp>
    </p:spTree>
    <p:extLst>
      <p:ext uri="{BB962C8B-B14F-4D97-AF65-F5344CB8AC3E}">
        <p14:creationId xmlns:p14="http://schemas.microsoft.com/office/powerpoint/2010/main" val="3811828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ppt_x"/>
                                          </p:val>
                                        </p:tav>
                                        <p:tav tm="100000">
                                          <p:val>
                                            <p:strVal val="#ppt_x"/>
                                          </p:val>
                                        </p:tav>
                                      </p:tavLst>
                                    </p:anim>
                                    <p:anim calcmode="lin" valueType="num">
                                      <p:cBhvr additive="base">
                                        <p:cTn id="12"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additive="base">
                                        <p:cTn id="17" dur="500" fill="hold"/>
                                        <p:tgtEl>
                                          <p:spTgt spid="74"/>
                                        </p:tgtEl>
                                        <p:attrNameLst>
                                          <p:attrName>ppt_x</p:attrName>
                                        </p:attrNameLst>
                                      </p:cBhvr>
                                      <p:tavLst>
                                        <p:tav tm="0">
                                          <p:val>
                                            <p:strVal val="#ppt_x"/>
                                          </p:val>
                                        </p:tav>
                                        <p:tav tm="100000">
                                          <p:val>
                                            <p:strVal val="#ppt_x"/>
                                          </p:val>
                                        </p:tav>
                                      </p:tavLst>
                                    </p:anim>
                                    <p:anim calcmode="lin" valueType="num">
                                      <p:cBhvr additive="base">
                                        <p:cTn id="18"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additive="base">
                                        <p:cTn id="23" dur="500" fill="hold"/>
                                        <p:tgtEl>
                                          <p:spTgt spid="75"/>
                                        </p:tgtEl>
                                        <p:attrNameLst>
                                          <p:attrName>ppt_x</p:attrName>
                                        </p:attrNameLst>
                                      </p:cBhvr>
                                      <p:tavLst>
                                        <p:tav tm="0">
                                          <p:val>
                                            <p:strVal val="#ppt_x"/>
                                          </p:val>
                                        </p:tav>
                                        <p:tav tm="100000">
                                          <p:val>
                                            <p:strVal val="#ppt_x"/>
                                          </p:val>
                                        </p:tav>
                                      </p:tavLst>
                                    </p:anim>
                                    <p:anim calcmode="lin" valueType="num">
                                      <p:cBhvr additive="base">
                                        <p:cTn id="24"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6"/>
                                        </p:tgtEl>
                                        <p:attrNameLst>
                                          <p:attrName>style.visibility</p:attrName>
                                        </p:attrNameLst>
                                      </p:cBhvr>
                                      <p:to>
                                        <p:strVal val="visible"/>
                                      </p:to>
                                    </p:set>
                                    <p:anim calcmode="lin" valueType="num">
                                      <p:cBhvr additive="base">
                                        <p:cTn id="29" dur="500" fill="hold"/>
                                        <p:tgtEl>
                                          <p:spTgt spid="76"/>
                                        </p:tgtEl>
                                        <p:attrNameLst>
                                          <p:attrName>ppt_x</p:attrName>
                                        </p:attrNameLst>
                                      </p:cBhvr>
                                      <p:tavLst>
                                        <p:tav tm="0">
                                          <p:val>
                                            <p:strVal val="#ppt_x"/>
                                          </p:val>
                                        </p:tav>
                                        <p:tav tm="100000">
                                          <p:val>
                                            <p:strVal val="#ppt_x"/>
                                          </p:val>
                                        </p:tav>
                                      </p:tavLst>
                                    </p:anim>
                                    <p:anim calcmode="lin" valueType="num">
                                      <p:cBhvr additive="base">
                                        <p:cTn id="30"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7"/>
                                        </p:tgtEl>
                                        <p:attrNameLst>
                                          <p:attrName>style.visibility</p:attrName>
                                        </p:attrNameLst>
                                      </p:cBhvr>
                                      <p:to>
                                        <p:strVal val="visible"/>
                                      </p:to>
                                    </p:set>
                                    <p:anim calcmode="lin" valueType="num">
                                      <p:cBhvr additive="base">
                                        <p:cTn id="35" dur="500" fill="hold"/>
                                        <p:tgtEl>
                                          <p:spTgt spid="77"/>
                                        </p:tgtEl>
                                        <p:attrNameLst>
                                          <p:attrName>ppt_x</p:attrName>
                                        </p:attrNameLst>
                                      </p:cBhvr>
                                      <p:tavLst>
                                        <p:tav tm="0">
                                          <p:val>
                                            <p:strVal val="#ppt_x"/>
                                          </p:val>
                                        </p:tav>
                                        <p:tav tm="100000">
                                          <p:val>
                                            <p:strVal val="#ppt_x"/>
                                          </p:val>
                                        </p:tav>
                                      </p:tavLst>
                                    </p:anim>
                                    <p:anim calcmode="lin" valueType="num">
                                      <p:cBhvr additive="base">
                                        <p:cTn id="36"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78"/>
                                        </p:tgtEl>
                                        <p:attrNameLst>
                                          <p:attrName>style.visibility</p:attrName>
                                        </p:attrNameLst>
                                      </p:cBhvr>
                                      <p:to>
                                        <p:strVal val="visible"/>
                                      </p:to>
                                    </p:set>
                                    <p:anim calcmode="lin" valueType="num">
                                      <p:cBhvr additive="base">
                                        <p:cTn id="41" dur="500" fill="hold"/>
                                        <p:tgtEl>
                                          <p:spTgt spid="78"/>
                                        </p:tgtEl>
                                        <p:attrNameLst>
                                          <p:attrName>ppt_x</p:attrName>
                                        </p:attrNameLst>
                                      </p:cBhvr>
                                      <p:tavLst>
                                        <p:tav tm="0">
                                          <p:val>
                                            <p:strVal val="#ppt_x"/>
                                          </p:val>
                                        </p:tav>
                                        <p:tav tm="100000">
                                          <p:val>
                                            <p:strVal val="#ppt_x"/>
                                          </p:val>
                                        </p:tav>
                                      </p:tavLst>
                                    </p:anim>
                                    <p:anim calcmode="lin" valueType="num">
                                      <p:cBhvr additive="base">
                                        <p:cTn id="42"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72"/>
                                        </p:tgtEl>
                                        <p:attrNameLst>
                                          <p:attrName>style.visibility</p:attrName>
                                        </p:attrNameLst>
                                      </p:cBhvr>
                                      <p:to>
                                        <p:strVal val="visible"/>
                                      </p:to>
                                    </p:set>
                                    <p:anim calcmode="lin" valueType="num">
                                      <p:cBhvr additive="base">
                                        <p:cTn id="47" dur="500" fill="hold"/>
                                        <p:tgtEl>
                                          <p:spTgt spid="72"/>
                                        </p:tgtEl>
                                        <p:attrNameLst>
                                          <p:attrName>ppt_x</p:attrName>
                                        </p:attrNameLst>
                                      </p:cBhvr>
                                      <p:tavLst>
                                        <p:tav tm="0">
                                          <p:val>
                                            <p:strVal val="#ppt_x"/>
                                          </p:val>
                                        </p:tav>
                                        <p:tav tm="100000">
                                          <p:val>
                                            <p:strVal val="#ppt_x"/>
                                          </p:val>
                                        </p:tav>
                                      </p:tavLst>
                                    </p:anim>
                                    <p:anim calcmode="lin" valueType="num">
                                      <p:cBhvr additive="base">
                                        <p:cTn id="48"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id="{4FA618CC-39AA-460B-B00B-05D84E33AEAF}"/>
              </a:ext>
            </a:extLst>
          </p:cNvPr>
          <p:cNvSpPr/>
          <p:nvPr/>
        </p:nvSpPr>
        <p:spPr>
          <a:xfrm>
            <a:off x="584880" y="840589"/>
            <a:ext cx="11124337" cy="5358455"/>
          </a:xfrm>
          <a:prstGeom prst="rect">
            <a:avLst/>
          </a:prstGeom>
        </p:spPr>
        <p:txBody>
          <a:bodyPr wrap="square">
            <a:spAutoFit/>
          </a:bodyPr>
          <a:lstStyle/>
          <a:p>
            <a:pPr>
              <a:lnSpc>
                <a:spcPct val="120000"/>
              </a:lnSpc>
            </a:pP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    一老河兵</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闻之，又笑曰：“凡河中失石，当求之</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于上流。盖</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石性</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坚重， 沙性</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松浮，水</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不能冲石，其反激之力，必于石下迎水处</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啮（    ）</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沙</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为坎穴</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 渐激渐深，至石之半，石</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必倒</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掷（   ）</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坎穴中。如是</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再啮，石又再转。转转不已，遂</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反</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溯（   ）</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流逆上矣。求之</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下流， 固颠；求之</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地中，不更颠乎？”如其言，果得</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于数里外。然则</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天下之事， 但知其一，不知其二者</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多矣，可据理臆断</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欤（   ）</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3600" dirty="0"/>
          </a:p>
        </p:txBody>
      </p:sp>
      <p:sp>
        <p:nvSpPr>
          <p:cNvPr id="3" name="文本框 2">
            <a:extLst>
              <a:ext uri="{FF2B5EF4-FFF2-40B4-BE49-F238E27FC236}">
                <a16:creationId xmlns:a16="http://schemas.microsoft.com/office/drawing/2014/main" id="{ECEAB210-E8B6-43B6-A496-EF147A42DF30}"/>
              </a:ext>
            </a:extLst>
          </p:cNvPr>
          <p:cNvSpPr txBox="1">
            <a:spLocks noChangeArrowheads="1"/>
          </p:cNvSpPr>
          <p:nvPr/>
        </p:nvSpPr>
        <p:spPr bwMode="auto">
          <a:xfrm>
            <a:off x="7903675" y="2256814"/>
            <a:ext cx="939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spcBef>
                <a:spcPct val="50000"/>
              </a:spcBef>
            </a:pPr>
            <a:r>
              <a:rPr lang="en-US" altLang="zh-CN" sz="3200" dirty="0" err="1">
                <a:solidFill>
                  <a:srgbClr val="FF0000"/>
                </a:solidFill>
                <a:latin typeface="GB Pinyinok-C" pitchFamily="2" charset="-122"/>
                <a:ea typeface="GB Pinyinok-C" pitchFamily="2" charset="-122"/>
              </a:rPr>
              <a:t>niè</a:t>
            </a:r>
            <a:r>
              <a:rPr lang="en-US" altLang="zh-CN" sz="3200" dirty="0">
                <a:solidFill>
                  <a:srgbClr val="FF0000"/>
                </a:solidFill>
                <a:latin typeface="GB Pinyinok-C" pitchFamily="2" charset="-122"/>
                <a:ea typeface="GB Pinyinok-C" pitchFamily="2" charset="-122"/>
              </a:rPr>
              <a:t> </a:t>
            </a:r>
          </a:p>
        </p:txBody>
      </p:sp>
      <p:sp>
        <p:nvSpPr>
          <p:cNvPr id="4" name="文本框 3">
            <a:extLst>
              <a:ext uri="{FF2B5EF4-FFF2-40B4-BE49-F238E27FC236}">
                <a16:creationId xmlns:a16="http://schemas.microsoft.com/office/drawing/2014/main" id="{112B343E-2578-4ED2-B491-2B093C9FF960}"/>
              </a:ext>
            </a:extLst>
          </p:cNvPr>
          <p:cNvSpPr txBox="1">
            <a:spLocks noChangeArrowheads="1"/>
          </p:cNvSpPr>
          <p:nvPr/>
        </p:nvSpPr>
        <p:spPr bwMode="auto">
          <a:xfrm>
            <a:off x="7769529" y="5433211"/>
            <a:ext cx="965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spcBef>
                <a:spcPct val="50000"/>
              </a:spcBef>
            </a:pPr>
            <a:r>
              <a:rPr lang="en-US" altLang="zh-CN" sz="3200" dirty="0" err="1">
                <a:solidFill>
                  <a:srgbClr val="FF0000"/>
                </a:solidFill>
                <a:latin typeface="GB Pinyinok-C" pitchFamily="2" charset="-122"/>
                <a:ea typeface="GB Pinyinok-C" pitchFamily="2" charset="-122"/>
              </a:rPr>
              <a:t>yú</a:t>
            </a:r>
            <a:r>
              <a:rPr lang="en-US" altLang="zh-CN" sz="3200" dirty="0">
                <a:solidFill>
                  <a:srgbClr val="FF0000"/>
                </a:solidFill>
                <a:latin typeface="GB Pinyinok-C" pitchFamily="2" charset="-122"/>
                <a:ea typeface="GB Pinyinok-C" pitchFamily="2" charset="-122"/>
              </a:rPr>
              <a:t> </a:t>
            </a:r>
          </a:p>
        </p:txBody>
      </p:sp>
      <p:sp>
        <p:nvSpPr>
          <p:cNvPr id="2" name="矩形 1">
            <a:extLst>
              <a:ext uri="{FF2B5EF4-FFF2-40B4-BE49-F238E27FC236}">
                <a16:creationId xmlns:a16="http://schemas.microsoft.com/office/drawing/2014/main" id="{BF398F77-C11B-4A65-9777-6E6DD93B382A}"/>
              </a:ext>
            </a:extLst>
          </p:cNvPr>
          <p:cNvSpPr/>
          <p:nvPr/>
        </p:nvSpPr>
        <p:spPr>
          <a:xfrm>
            <a:off x="9310348" y="3429000"/>
            <a:ext cx="686406" cy="646331"/>
          </a:xfrm>
          <a:prstGeom prst="rect">
            <a:avLst/>
          </a:prstGeom>
        </p:spPr>
        <p:txBody>
          <a:bodyPr wrap="none">
            <a:spAutoFit/>
          </a:bodyPr>
          <a:lstStyle/>
          <a:p>
            <a:r>
              <a:rPr lang="zh-CN" altLang="en-US" sz="3600" b="1" dirty="0">
                <a:solidFill>
                  <a:srgbClr val="FF0000"/>
                </a:solidFill>
                <a:latin typeface="宋体" pitchFamily="2" charset="-122"/>
              </a:rPr>
              <a:t>s</a:t>
            </a:r>
            <a:r>
              <a:rPr lang="zh-CN" altLang="en-US" sz="3600" b="1" dirty="0">
                <a:solidFill>
                  <a:srgbClr val="FF0000"/>
                </a:solidFill>
              </a:rPr>
              <a:t>ù</a:t>
            </a:r>
            <a:endParaRPr lang="zh-CN" altLang="en-US" sz="3600" dirty="0">
              <a:solidFill>
                <a:srgbClr val="FF0000"/>
              </a:solidFill>
            </a:endParaRPr>
          </a:p>
        </p:txBody>
      </p:sp>
      <p:sp>
        <p:nvSpPr>
          <p:cNvPr id="7" name="Text Box 14">
            <a:extLst>
              <a:ext uri="{FF2B5EF4-FFF2-40B4-BE49-F238E27FC236}">
                <a16:creationId xmlns:a16="http://schemas.microsoft.com/office/drawing/2014/main" id="{8A8FA458-7F56-4BA3-906E-803EF38851BB}"/>
              </a:ext>
            </a:extLst>
          </p:cNvPr>
          <p:cNvSpPr txBox="1"/>
          <p:nvPr/>
        </p:nvSpPr>
        <p:spPr>
          <a:xfrm>
            <a:off x="7776937" y="2841014"/>
            <a:ext cx="772969" cy="707886"/>
          </a:xfrm>
          <a:prstGeom prst="rect">
            <a:avLst/>
          </a:prstGeom>
          <a:noFill/>
          <a:ln w="9525">
            <a:noFill/>
          </a:ln>
        </p:spPr>
        <p:txBody>
          <a:bodyPr wrap="none">
            <a:spAutoFit/>
          </a:bodyPr>
          <a:lstStyle/>
          <a:p>
            <a:pPr lvl="0" eaLnBrk="1" hangingPunct="1"/>
            <a:r>
              <a:rPr lang="en-US" altLang="zh-CN" sz="4000" dirty="0">
                <a:solidFill>
                  <a:srgbClr val="FF0000"/>
                </a:solidFill>
                <a:latin typeface="汉语拼音" panose="000B0604020202020204" pitchFamily="34" charset="0"/>
                <a:ea typeface="黑体" panose="02010609060101010101" pitchFamily="49" charset="-122"/>
                <a:cs typeface="汉语拼音" panose="000B0604020202020204" pitchFamily="34" charset="0"/>
              </a:rPr>
              <a:t>zh</a:t>
            </a:r>
            <a:r>
              <a:rPr lang="zh-CN" altLang="en-US" sz="4000" dirty="0">
                <a:solidFill>
                  <a:srgbClr val="FF0000"/>
                </a:solidFill>
                <a:latin typeface="汉语拼音" panose="000B0604020202020204" pitchFamily="34" charset="0"/>
                <a:ea typeface="黑体" panose="02010609060101010101" pitchFamily="49" charset="-122"/>
                <a:cs typeface="汉语拼音" panose="000B0604020202020204" pitchFamily="34" charset="0"/>
              </a:rPr>
              <a:t>ì</a:t>
            </a:r>
          </a:p>
        </p:txBody>
      </p:sp>
    </p:spTree>
    <p:extLst>
      <p:ext uri="{BB962C8B-B14F-4D97-AF65-F5344CB8AC3E}">
        <p14:creationId xmlns:p14="http://schemas.microsoft.com/office/powerpoint/2010/main" val="2598526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图片 85">
            <a:extLst>
              <a:ext uri="{FF2B5EF4-FFF2-40B4-BE49-F238E27FC236}">
                <a16:creationId xmlns:a16="http://schemas.microsoft.com/office/drawing/2014/main" id="{8C4111A6-260E-41FD-B0DC-EA1D2CE19C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33" y="-101681"/>
            <a:ext cx="7837139" cy="1210634"/>
          </a:xfrm>
          <a:prstGeom prst="rect">
            <a:avLst/>
          </a:prstGeom>
        </p:spPr>
      </p:pic>
      <p:sp>
        <p:nvSpPr>
          <p:cNvPr id="64" name="矩形 63">
            <a:extLst>
              <a:ext uri="{FF2B5EF4-FFF2-40B4-BE49-F238E27FC236}">
                <a16:creationId xmlns:a16="http://schemas.microsoft.com/office/drawing/2014/main" id="{5A625615-8112-42BE-9AA4-9B92E99C3460}"/>
              </a:ext>
            </a:extLst>
          </p:cNvPr>
          <p:cNvSpPr/>
          <p:nvPr/>
        </p:nvSpPr>
        <p:spPr>
          <a:xfrm>
            <a:off x="307848" y="1450099"/>
            <a:ext cx="11576303" cy="5125122"/>
          </a:xfrm>
          <a:prstGeom prst="rect">
            <a:avLst/>
          </a:prstGeom>
          <a:noFill/>
          <a:ln w="9525">
            <a:noFill/>
          </a:ln>
        </p:spPr>
        <p:txBody>
          <a:bodyPr wrap="square" lIns="90000" tIns="46800" rIns="90000" bIns="46800" anchor="ctr">
            <a:spAutoFit/>
          </a:bodyPr>
          <a:lstStyle/>
          <a:p>
            <a:pPr>
              <a:lnSpc>
                <a:spcPct val="130000"/>
              </a:lnSpc>
            </a:pP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    沧州南</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一寺</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临</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河</a:t>
            </a:r>
            <a:r>
              <a:rPr lang="zh-CN" altLang="en-US" sz="3200" b="1" dirty="0">
                <a:solidFill>
                  <a:srgbClr val="2B2BFF"/>
                </a:solidFill>
                <a:effectLst/>
                <a:latin typeface="楷体" panose="02010609060101010101" pitchFamily="49" charset="-122"/>
                <a:ea typeface="楷体" panose="02010609060101010101" pitchFamily="49" charset="-122"/>
                <a:cs typeface="楷体" panose="02010609060101010101" pitchFamily="49" charset="-122"/>
              </a:rPr>
              <a:t>干（   ）</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，山门</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rgbClr val="0000FF"/>
                </a:solidFill>
                <a:effectLst/>
                <a:latin typeface="楷体" panose="02010609060101010101" pitchFamily="49" charset="-122"/>
                <a:ea typeface="楷体" panose="02010609060101010101" pitchFamily="49" charset="-122"/>
                <a:cs typeface="楷体" panose="02010609060101010101" pitchFamily="49" charset="-122"/>
              </a:rPr>
              <a:t>圮（   ）</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于河，二石兽</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并沉焉。阅</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十余岁，僧</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rgbClr val="0000FF"/>
                </a:solidFill>
                <a:effectLst/>
                <a:latin typeface="楷体" panose="02010609060101010101" pitchFamily="49" charset="-122"/>
                <a:ea typeface="楷体" panose="02010609060101010101" pitchFamily="49" charset="-122"/>
                <a:cs typeface="楷体" panose="02010609060101010101" pitchFamily="49" charset="-122"/>
              </a:rPr>
              <a:t>募（   ）</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金重修，求</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二石兽</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于水中，竟</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不可得，以为顺流下矣。</a:t>
            </a:r>
            <a:r>
              <a:rPr lang="zh-CN" altLang="en-US" sz="3200" b="1" dirty="0">
                <a:solidFill>
                  <a:srgbClr val="0000FF"/>
                </a:solidFill>
                <a:effectLst/>
                <a:latin typeface="楷体" panose="02010609060101010101" pitchFamily="49" charset="-122"/>
                <a:ea typeface="楷体" panose="02010609060101010101" pitchFamily="49" charset="-122"/>
                <a:cs typeface="楷体" panose="02010609060101010101" pitchFamily="49" charset="-122"/>
              </a:rPr>
              <a:t>棹（   ）</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数小舟，</a:t>
            </a:r>
            <a:r>
              <a:rPr lang="zh-CN" altLang="en-US" sz="3200" b="1" dirty="0">
                <a:solidFill>
                  <a:srgbClr val="0000FF"/>
                </a:solidFill>
                <a:effectLst/>
                <a:latin typeface="楷体" panose="02010609060101010101" pitchFamily="49" charset="-122"/>
                <a:ea typeface="楷体" panose="02010609060101010101" pitchFamily="49" charset="-122"/>
                <a:cs typeface="楷体" panose="02010609060101010101" pitchFamily="49" charset="-122"/>
              </a:rPr>
              <a:t>曳（   ）</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铁</a:t>
            </a:r>
            <a:r>
              <a:rPr lang="zh-CN" altLang="en-US" sz="3200" b="1" dirty="0">
                <a:solidFill>
                  <a:srgbClr val="0000FF"/>
                </a:solidFill>
                <a:effectLst/>
                <a:latin typeface="楷体" panose="02010609060101010101" pitchFamily="49" charset="-122"/>
                <a:ea typeface="楷体" panose="02010609060101010101" pitchFamily="49" charset="-122"/>
                <a:cs typeface="楷体" panose="02010609060101010101" pitchFamily="49" charset="-122"/>
              </a:rPr>
              <a:t>钯（   ）</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，寻</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十余里无迹。 </a:t>
            </a:r>
          </a:p>
          <a:p>
            <a:pPr>
              <a:lnSpc>
                <a:spcPct val="130000"/>
              </a:lnSpc>
            </a:pP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    一讲学家</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设帐</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寺中，闻之</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笑曰：“尔辈</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不能究物理。是</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非</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木</a:t>
            </a:r>
            <a:r>
              <a:rPr lang="zh-CN" altLang="en-US" sz="3200" b="1" dirty="0">
                <a:solidFill>
                  <a:srgbClr val="0000FF"/>
                </a:solidFill>
                <a:effectLst/>
                <a:latin typeface="楷体" panose="02010609060101010101" pitchFamily="49" charset="-122"/>
                <a:ea typeface="楷体" panose="02010609060101010101" pitchFamily="49" charset="-122"/>
                <a:cs typeface="楷体" panose="02010609060101010101" pitchFamily="49" charset="-122"/>
              </a:rPr>
              <a:t>杮（   ）</a:t>
            </a:r>
            <a:r>
              <a:rPr lang="en-US" altLang="zh-CN"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，岂能</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为暴涨携之去？乃石性</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坚重，沙性</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松浮，</a:t>
            </a:r>
            <a:r>
              <a:rPr lang="zh-CN" altLang="en-US" sz="3200" b="1" dirty="0">
                <a:solidFill>
                  <a:srgbClr val="0000FF"/>
                </a:solidFill>
                <a:effectLst/>
                <a:latin typeface="楷体" panose="02010609060101010101" pitchFamily="49" charset="-122"/>
                <a:ea typeface="楷体" panose="02010609060101010101" pitchFamily="49" charset="-122"/>
                <a:cs typeface="楷体" panose="02010609060101010101" pitchFamily="49" charset="-122"/>
              </a:rPr>
              <a:t>湮（   ）</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于沙下，渐沉渐深耳。沿河求之，不亦</a:t>
            </a:r>
            <a:r>
              <a:rPr lang="zh-CN" altLang="en-US" sz="3200" b="1" dirty="0">
                <a:solidFill>
                  <a:srgbClr val="2B2BFF"/>
                </a:solidFill>
                <a:effectLst/>
                <a:latin typeface="楷体" panose="02010609060101010101" pitchFamily="49" charset="-122"/>
                <a:ea typeface="楷体" panose="02010609060101010101" pitchFamily="49" charset="-122"/>
                <a:cs typeface="楷体" panose="02010609060101010101" pitchFamily="49" charset="-122"/>
              </a:rPr>
              <a:t>颠（   ）</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乎？”众</a:t>
            </a:r>
            <a:r>
              <a:rPr lang="en-US" altLang="zh-CN" sz="3200" b="1" dirty="0">
                <a:solidFill>
                  <a:srgbClr val="FF0000"/>
                </a:solidFill>
                <a:effectLst/>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rPr>
              <a:t>服为确论。</a:t>
            </a:r>
          </a:p>
        </p:txBody>
      </p:sp>
      <p:sp>
        <p:nvSpPr>
          <p:cNvPr id="72" name="文本框 71">
            <a:extLst>
              <a:ext uri="{FF2B5EF4-FFF2-40B4-BE49-F238E27FC236}">
                <a16:creationId xmlns:a16="http://schemas.microsoft.com/office/drawing/2014/main" id="{A5839034-8F07-4513-B29E-239FD332810E}"/>
              </a:ext>
            </a:extLst>
          </p:cNvPr>
          <p:cNvSpPr txBox="1"/>
          <p:nvPr/>
        </p:nvSpPr>
        <p:spPr>
          <a:xfrm>
            <a:off x="2967288" y="5330664"/>
            <a:ext cx="889987" cy="584775"/>
          </a:xfrm>
          <a:prstGeom prst="rect">
            <a:avLst/>
          </a:prstGeom>
          <a:noFill/>
        </p:spPr>
        <p:txBody>
          <a:bodyPr wrap="none" rtlCol="0">
            <a:spAutoFit/>
          </a:bodyPr>
          <a:lstStyle/>
          <a:p>
            <a:pPr algn="l"/>
            <a:r>
              <a:rPr lang="en-US" altLang="zh-CN" sz="3200" b="1" dirty="0">
                <a:solidFill>
                  <a:srgbClr val="FF0000"/>
                </a:solidFill>
                <a:sym typeface="+mn-ea"/>
              </a:rPr>
              <a:t>yān</a:t>
            </a:r>
          </a:p>
        </p:txBody>
      </p:sp>
      <p:sp>
        <p:nvSpPr>
          <p:cNvPr id="73" name="文本框 72">
            <a:extLst>
              <a:ext uri="{FF2B5EF4-FFF2-40B4-BE49-F238E27FC236}">
                <a16:creationId xmlns:a16="http://schemas.microsoft.com/office/drawing/2014/main" id="{0BFE0A37-6625-4AE7-94F4-ECCD188A056F}"/>
              </a:ext>
            </a:extLst>
          </p:cNvPr>
          <p:cNvSpPr txBox="1"/>
          <p:nvPr/>
        </p:nvSpPr>
        <p:spPr>
          <a:xfrm>
            <a:off x="8757789" y="1560221"/>
            <a:ext cx="548548" cy="584775"/>
          </a:xfrm>
          <a:prstGeom prst="rect">
            <a:avLst/>
          </a:prstGeom>
          <a:noFill/>
        </p:spPr>
        <p:txBody>
          <a:bodyPr wrap="none" rtlCol="0">
            <a:spAutoFit/>
          </a:bodyPr>
          <a:lstStyle/>
          <a:p>
            <a:pPr algn="l"/>
            <a:r>
              <a:rPr lang="en-US" altLang="zh-CN" sz="3200" b="1" dirty="0">
                <a:solidFill>
                  <a:srgbClr val="FF0000"/>
                </a:solidFill>
                <a:sym typeface="+mn-ea"/>
              </a:rPr>
              <a:t>pǐ</a:t>
            </a:r>
          </a:p>
        </p:txBody>
      </p:sp>
      <p:sp>
        <p:nvSpPr>
          <p:cNvPr id="74" name="文本框 73">
            <a:extLst>
              <a:ext uri="{FF2B5EF4-FFF2-40B4-BE49-F238E27FC236}">
                <a16:creationId xmlns:a16="http://schemas.microsoft.com/office/drawing/2014/main" id="{8650C526-6C7C-45EB-A58B-F52E20616BC2}"/>
              </a:ext>
            </a:extLst>
          </p:cNvPr>
          <p:cNvSpPr txBox="1"/>
          <p:nvPr/>
        </p:nvSpPr>
        <p:spPr>
          <a:xfrm>
            <a:off x="6653409" y="2276271"/>
            <a:ext cx="800219" cy="584775"/>
          </a:xfrm>
          <a:prstGeom prst="rect">
            <a:avLst/>
          </a:prstGeom>
          <a:noFill/>
        </p:spPr>
        <p:txBody>
          <a:bodyPr wrap="none" rtlCol="0">
            <a:spAutoFit/>
          </a:bodyPr>
          <a:lstStyle/>
          <a:p>
            <a:pPr algn="l"/>
            <a:r>
              <a:rPr lang="en-US" altLang="zh-CN" sz="3200" b="1" dirty="0">
                <a:solidFill>
                  <a:srgbClr val="FF0000"/>
                </a:solidFill>
                <a:sym typeface="+mn-ea"/>
              </a:rPr>
              <a:t>mù</a:t>
            </a:r>
          </a:p>
        </p:txBody>
      </p:sp>
      <p:sp>
        <p:nvSpPr>
          <p:cNvPr id="75" name="文本框 74">
            <a:extLst>
              <a:ext uri="{FF2B5EF4-FFF2-40B4-BE49-F238E27FC236}">
                <a16:creationId xmlns:a16="http://schemas.microsoft.com/office/drawing/2014/main" id="{0182DA07-3E8D-4AD0-B646-5970A7F4C791}"/>
              </a:ext>
            </a:extLst>
          </p:cNvPr>
          <p:cNvSpPr txBox="1"/>
          <p:nvPr/>
        </p:nvSpPr>
        <p:spPr>
          <a:xfrm>
            <a:off x="7640175" y="2815281"/>
            <a:ext cx="1117614" cy="584775"/>
          </a:xfrm>
          <a:prstGeom prst="rect">
            <a:avLst/>
          </a:prstGeom>
          <a:noFill/>
        </p:spPr>
        <p:txBody>
          <a:bodyPr wrap="none" rtlCol="0">
            <a:spAutoFit/>
          </a:bodyPr>
          <a:lstStyle/>
          <a:p>
            <a:pPr algn="l"/>
            <a:r>
              <a:rPr lang="en-US" altLang="zh-CN" sz="3200" b="1" dirty="0">
                <a:solidFill>
                  <a:srgbClr val="FF0000"/>
                </a:solidFill>
                <a:sym typeface="+mn-ea"/>
              </a:rPr>
              <a:t>zhào</a:t>
            </a:r>
          </a:p>
        </p:txBody>
      </p:sp>
      <p:sp>
        <p:nvSpPr>
          <p:cNvPr id="76" name="文本框 75">
            <a:extLst>
              <a:ext uri="{FF2B5EF4-FFF2-40B4-BE49-F238E27FC236}">
                <a16:creationId xmlns:a16="http://schemas.microsoft.com/office/drawing/2014/main" id="{90E838F3-D48E-497B-82EF-621D39E10140}"/>
              </a:ext>
            </a:extLst>
          </p:cNvPr>
          <p:cNvSpPr txBox="1"/>
          <p:nvPr/>
        </p:nvSpPr>
        <p:spPr>
          <a:xfrm>
            <a:off x="755057" y="3381813"/>
            <a:ext cx="639919" cy="584775"/>
          </a:xfrm>
          <a:prstGeom prst="rect">
            <a:avLst/>
          </a:prstGeom>
          <a:noFill/>
        </p:spPr>
        <p:txBody>
          <a:bodyPr wrap="none" rtlCol="0">
            <a:spAutoFit/>
          </a:bodyPr>
          <a:lstStyle/>
          <a:p>
            <a:pPr algn="l"/>
            <a:r>
              <a:rPr lang="en-US" altLang="zh-CN" sz="3200" b="1" dirty="0">
                <a:solidFill>
                  <a:srgbClr val="FF0000"/>
                </a:solidFill>
                <a:sym typeface="+mn-ea"/>
              </a:rPr>
              <a:t>yè</a:t>
            </a:r>
          </a:p>
        </p:txBody>
      </p:sp>
      <p:sp>
        <p:nvSpPr>
          <p:cNvPr id="77" name="文本框 76">
            <a:extLst>
              <a:ext uri="{FF2B5EF4-FFF2-40B4-BE49-F238E27FC236}">
                <a16:creationId xmlns:a16="http://schemas.microsoft.com/office/drawing/2014/main" id="{27130C99-1F70-431E-A478-7A2B741B5CF2}"/>
              </a:ext>
            </a:extLst>
          </p:cNvPr>
          <p:cNvSpPr txBox="1"/>
          <p:nvPr/>
        </p:nvSpPr>
        <p:spPr>
          <a:xfrm>
            <a:off x="3194914" y="3444966"/>
            <a:ext cx="662361" cy="584775"/>
          </a:xfrm>
          <a:prstGeom prst="rect">
            <a:avLst/>
          </a:prstGeom>
          <a:noFill/>
        </p:spPr>
        <p:txBody>
          <a:bodyPr wrap="none" rtlCol="0">
            <a:spAutoFit/>
          </a:bodyPr>
          <a:lstStyle/>
          <a:p>
            <a:pPr algn="l"/>
            <a:r>
              <a:rPr lang="en-US" altLang="zh-CN" sz="3200" b="1" dirty="0">
                <a:solidFill>
                  <a:srgbClr val="FF0000"/>
                </a:solidFill>
                <a:sym typeface="+mn-ea"/>
              </a:rPr>
              <a:t>pá</a:t>
            </a:r>
          </a:p>
        </p:txBody>
      </p:sp>
      <p:sp>
        <p:nvSpPr>
          <p:cNvPr id="78" name="文本框 77">
            <a:extLst>
              <a:ext uri="{FF2B5EF4-FFF2-40B4-BE49-F238E27FC236}">
                <a16:creationId xmlns:a16="http://schemas.microsoft.com/office/drawing/2014/main" id="{3C309559-5281-48AE-9FF3-E6B92F0C2170}"/>
              </a:ext>
            </a:extLst>
          </p:cNvPr>
          <p:cNvSpPr txBox="1"/>
          <p:nvPr/>
        </p:nvSpPr>
        <p:spPr>
          <a:xfrm>
            <a:off x="2967288" y="4670883"/>
            <a:ext cx="662361" cy="584775"/>
          </a:xfrm>
          <a:prstGeom prst="rect">
            <a:avLst/>
          </a:prstGeom>
          <a:noFill/>
        </p:spPr>
        <p:txBody>
          <a:bodyPr wrap="none" rtlCol="0">
            <a:spAutoFit/>
          </a:bodyPr>
          <a:lstStyle/>
          <a:p>
            <a:pPr algn="l"/>
            <a:r>
              <a:rPr lang="en-US" altLang="zh-CN" sz="3200" b="1" dirty="0">
                <a:solidFill>
                  <a:srgbClr val="FF0000"/>
                </a:solidFill>
                <a:sym typeface="+mn-ea"/>
              </a:rPr>
              <a:t>fèi</a:t>
            </a:r>
          </a:p>
        </p:txBody>
      </p:sp>
      <p:sp>
        <p:nvSpPr>
          <p:cNvPr id="79" name="矩形 78">
            <a:extLst>
              <a:ext uri="{FF2B5EF4-FFF2-40B4-BE49-F238E27FC236}">
                <a16:creationId xmlns:a16="http://schemas.microsoft.com/office/drawing/2014/main" id="{57139746-DF7B-4A89-9AAB-C4EF4AFBAF8A}"/>
              </a:ext>
            </a:extLst>
          </p:cNvPr>
          <p:cNvSpPr/>
          <p:nvPr/>
        </p:nvSpPr>
        <p:spPr>
          <a:xfrm>
            <a:off x="755057" y="6051999"/>
            <a:ext cx="923651" cy="523220"/>
          </a:xfrm>
          <a:prstGeom prst="rect">
            <a:avLst/>
          </a:prstGeom>
        </p:spPr>
        <p:txBody>
          <a:bodyPr wrap="none">
            <a:spAutoFit/>
          </a:bodyPr>
          <a:lstStyle/>
          <a:p>
            <a:r>
              <a:rPr lang="en-US" altLang="zh-CN" sz="2800" b="1" i="0" dirty="0" err="1">
                <a:solidFill>
                  <a:srgbClr val="FF0000"/>
                </a:solidFill>
                <a:effectLst/>
                <a:latin typeface="arial" panose="020B0604020202020204" pitchFamily="34" charset="0"/>
              </a:rPr>
              <a:t>diān</a:t>
            </a:r>
            <a:endParaRPr lang="zh-CN" altLang="en-US" sz="2800" dirty="0">
              <a:solidFill>
                <a:srgbClr val="FF0000"/>
              </a:solidFill>
            </a:endParaRPr>
          </a:p>
        </p:txBody>
      </p:sp>
      <p:sp>
        <p:nvSpPr>
          <p:cNvPr id="80" name="矩形 79">
            <a:extLst>
              <a:ext uri="{FF2B5EF4-FFF2-40B4-BE49-F238E27FC236}">
                <a16:creationId xmlns:a16="http://schemas.microsoft.com/office/drawing/2014/main" id="{BA389C76-47F8-4F77-97DB-7BFD1459413B}"/>
              </a:ext>
            </a:extLst>
          </p:cNvPr>
          <p:cNvSpPr/>
          <p:nvPr/>
        </p:nvSpPr>
        <p:spPr>
          <a:xfrm>
            <a:off x="5500964" y="1667942"/>
            <a:ext cx="824265" cy="523220"/>
          </a:xfrm>
          <a:prstGeom prst="rect">
            <a:avLst/>
          </a:prstGeom>
        </p:spPr>
        <p:txBody>
          <a:bodyPr wrap="none">
            <a:spAutoFit/>
          </a:bodyPr>
          <a:lstStyle/>
          <a:p>
            <a:r>
              <a:rPr lang="en-US" altLang="zh-CN" sz="2800" b="1" i="0" dirty="0" err="1">
                <a:solidFill>
                  <a:srgbClr val="FF0000"/>
                </a:solidFill>
                <a:effectLst/>
                <a:latin typeface="arial" panose="020B0604020202020204" pitchFamily="34" charset="0"/>
              </a:rPr>
              <a:t>gān</a:t>
            </a:r>
            <a:endParaRPr lang="zh-CN" altLang="en-US" sz="2800" dirty="0">
              <a:solidFill>
                <a:srgbClr val="FF0000"/>
              </a:solidFill>
            </a:endParaRPr>
          </a:p>
        </p:txBody>
      </p:sp>
      <p:sp>
        <p:nvSpPr>
          <p:cNvPr id="83" name="文本框 82">
            <a:extLst>
              <a:ext uri="{FF2B5EF4-FFF2-40B4-BE49-F238E27FC236}">
                <a16:creationId xmlns:a16="http://schemas.microsoft.com/office/drawing/2014/main" id="{74B70EBA-0E03-48D3-8497-D2EDD33D6D5C}"/>
              </a:ext>
            </a:extLst>
          </p:cNvPr>
          <p:cNvSpPr txBox="1"/>
          <p:nvPr/>
        </p:nvSpPr>
        <p:spPr>
          <a:xfrm>
            <a:off x="479713" y="245875"/>
            <a:ext cx="7160462" cy="646331"/>
          </a:xfrm>
          <a:prstGeom prst="rect">
            <a:avLst/>
          </a:prstGeom>
          <a:noFill/>
        </p:spPr>
        <p:txBody>
          <a:bodyPr wrap="square" rtlCol="0">
            <a:spAutoFit/>
          </a:bodyPr>
          <a:lstStyle/>
          <a:p>
            <a:r>
              <a:rPr lang="zh-CN" altLang="en-US" sz="3600" b="1" dirty="0">
                <a:solidFill>
                  <a:schemeClr val="bg1"/>
                </a:solidFill>
                <a:latin typeface="方正粗黑宋简体" panose="02000000000000000000" pitchFamily="2" charset="-122"/>
                <a:ea typeface="方正粗黑宋简体" panose="02000000000000000000" pitchFamily="2" charset="-122"/>
              </a:rPr>
              <a:t>朗读课文   注意字音和朗读节奏</a:t>
            </a:r>
          </a:p>
        </p:txBody>
      </p:sp>
    </p:spTree>
    <p:extLst>
      <p:ext uri="{BB962C8B-B14F-4D97-AF65-F5344CB8AC3E}">
        <p14:creationId xmlns:p14="http://schemas.microsoft.com/office/powerpoint/2010/main" val="3572831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ppt_x"/>
                                          </p:val>
                                        </p:tav>
                                        <p:tav tm="100000">
                                          <p:val>
                                            <p:strVal val="#ppt_x"/>
                                          </p:val>
                                        </p:tav>
                                      </p:tavLst>
                                    </p:anim>
                                    <p:anim calcmode="lin" valueType="num">
                                      <p:cBhvr additive="base">
                                        <p:cTn id="12"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additive="base">
                                        <p:cTn id="17" dur="500" fill="hold"/>
                                        <p:tgtEl>
                                          <p:spTgt spid="74"/>
                                        </p:tgtEl>
                                        <p:attrNameLst>
                                          <p:attrName>ppt_x</p:attrName>
                                        </p:attrNameLst>
                                      </p:cBhvr>
                                      <p:tavLst>
                                        <p:tav tm="0">
                                          <p:val>
                                            <p:strVal val="#ppt_x"/>
                                          </p:val>
                                        </p:tav>
                                        <p:tav tm="100000">
                                          <p:val>
                                            <p:strVal val="#ppt_x"/>
                                          </p:val>
                                        </p:tav>
                                      </p:tavLst>
                                    </p:anim>
                                    <p:anim calcmode="lin" valueType="num">
                                      <p:cBhvr additive="base">
                                        <p:cTn id="18"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additive="base">
                                        <p:cTn id="23" dur="500" fill="hold"/>
                                        <p:tgtEl>
                                          <p:spTgt spid="75"/>
                                        </p:tgtEl>
                                        <p:attrNameLst>
                                          <p:attrName>ppt_x</p:attrName>
                                        </p:attrNameLst>
                                      </p:cBhvr>
                                      <p:tavLst>
                                        <p:tav tm="0">
                                          <p:val>
                                            <p:strVal val="#ppt_x"/>
                                          </p:val>
                                        </p:tav>
                                        <p:tav tm="100000">
                                          <p:val>
                                            <p:strVal val="#ppt_x"/>
                                          </p:val>
                                        </p:tav>
                                      </p:tavLst>
                                    </p:anim>
                                    <p:anim calcmode="lin" valueType="num">
                                      <p:cBhvr additive="base">
                                        <p:cTn id="24"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6"/>
                                        </p:tgtEl>
                                        <p:attrNameLst>
                                          <p:attrName>style.visibility</p:attrName>
                                        </p:attrNameLst>
                                      </p:cBhvr>
                                      <p:to>
                                        <p:strVal val="visible"/>
                                      </p:to>
                                    </p:set>
                                    <p:anim calcmode="lin" valueType="num">
                                      <p:cBhvr additive="base">
                                        <p:cTn id="29" dur="500" fill="hold"/>
                                        <p:tgtEl>
                                          <p:spTgt spid="76"/>
                                        </p:tgtEl>
                                        <p:attrNameLst>
                                          <p:attrName>ppt_x</p:attrName>
                                        </p:attrNameLst>
                                      </p:cBhvr>
                                      <p:tavLst>
                                        <p:tav tm="0">
                                          <p:val>
                                            <p:strVal val="#ppt_x"/>
                                          </p:val>
                                        </p:tav>
                                        <p:tav tm="100000">
                                          <p:val>
                                            <p:strVal val="#ppt_x"/>
                                          </p:val>
                                        </p:tav>
                                      </p:tavLst>
                                    </p:anim>
                                    <p:anim calcmode="lin" valueType="num">
                                      <p:cBhvr additive="base">
                                        <p:cTn id="30"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7"/>
                                        </p:tgtEl>
                                        <p:attrNameLst>
                                          <p:attrName>style.visibility</p:attrName>
                                        </p:attrNameLst>
                                      </p:cBhvr>
                                      <p:to>
                                        <p:strVal val="visible"/>
                                      </p:to>
                                    </p:set>
                                    <p:anim calcmode="lin" valueType="num">
                                      <p:cBhvr additive="base">
                                        <p:cTn id="35" dur="500" fill="hold"/>
                                        <p:tgtEl>
                                          <p:spTgt spid="77"/>
                                        </p:tgtEl>
                                        <p:attrNameLst>
                                          <p:attrName>ppt_x</p:attrName>
                                        </p:attrNameLst>
                                      </p:cBhvr>
                                      <p:tavLst>
                                        <p:tav tm="0">
                                          <p:val>
                                            <p:strVal val="#ppt_x"/>
                                          </p:val>
                                        </p:tav>
                                        <p:tav tm="100000">
                                          <p:val>
                                            <p:strVal val="#ppt_x"/>
                                          </p:val>
                                        </p:tav>
                                      </p:tavLst>
                                    </p:anim>
                                    <p:anim calcmode="lin" valueType="num">
                                      <p:cBhvr additive="base">
                                        <p:cTn id="36"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78"/>
                                        </p:tgtEl>
                                        <p:attrNameLst>
                                          <p:attrName>style.visibility</p:attrName>
                                        </p:attrNameLst>
                                      </p:cBhvr>
                                      <p:to>
                                        <p:strVal val="visible"/>
                                      </p:to>
                                    </p:set>
                                    <p:anim calcmode="lin" valueType="num">
                                      <p:cBhvr additive="base">
                                        <p:cTn id="41" dur="500" fill="hold"/>
                                        <p:tgtEl>
                                          <p:spTgt spid="78"/>
                                        </p:tgtEl>
                                        <p:attrNameLst>
                                          <p:attrName>ppt_x</p:attrName>
                                        </p:attrNameLst>
                                      </p:cBhvr>
                                      <p:tavLst>
                                        <p:tav tm="0">
                                          <p:val>
                                            <p:strVal val="#ppt_x"/>
                                          </p:val>
                                        </p:tav>
                                        <p:tav tm="100000">
                                          <p:val>
                                            <p:strVal val="#ppt_x"/>
                                          </p:val>
                                        </p:tav>
                                      </p:tavLst>
                                    </p:anim>
                                    <p:anim calcmode="lin" valueType="num">
                                      <p:cBhvr additive="base">
                                        <p:cTn id="42"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72"/>
                                        </p:tgtEl>
                                        <p:attrNameLst>
                                          <p:attrName>style.visibility</p:attrName>
                                        </p:attrNameLst>
                                      </p:cBhvr>
                                      <p:to>
                                        <p:strVal val="visible"/>
                                      </p:to>
                                    </p:set>
                                    <p:anim calcmode="lin" valueType="num">
                                      <p:cBhvr additive="base">
                                        <p:cTn id="47" dur="500" fill="hold"/>
                                        <p:tgtEl>
                                          <p:spTgt spid="72"/>
                                        </p:tgtEl>
                                        <p:attrNameLst>
                                          <p:attrName>ppt_x</p:attrName>
                                        </p:attrNameLst>
                                      </p:cBhvr>
                                      <p:tavLst>
                                        <p:tav tm="0">
                                          <p:val>
                                            <p:strVal val="#ppt_x"/>
                                          </p:val>
                                        </p:tav>
                                        <p:tav tm="100000">
                                          <p:val>
                                            <p:strVal val="#ppt_x"/>
                                          </p:val>
                                        </p:tav>
                                      </p:tavLst>
                                    </p:anim>
                                    <p:anim calcmode="lin" valueType="num">
                                      <p:cBhvr additive="base">
                                        <p:cTn id="48"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A97737-9C3F-4614-9DD9-C63A958454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82"/>
            <a:ext cx="4643041" cy="1210634"/>
          </a:xfrm>
          <a:prstGeom prst="rect">
            <a:avLst/>
          </a:prstGeom>
        </p:spPr>
      </p:pic>
      <p:sp>
        <p:nvSpPr>
          <p:cNvPr id="3" name="文本框 2">
            <a:extLst>
              <a:ext uri="{FF2B5EF4-FFF2-40B4-BE49-F238E27FC236}">
                <a16:creationId xmlns:a16="http://schemas.microsoft.com/office/drawing/2014/main" id="{E38B2B6E-647C-4172-8736-17551EDC1A1F}"/>
              </a:ext>
            </a:extLst>
          </p:cNvPr>
          <p:cNvSpPr txBox="1"/>
          <p:nvPr/>
        </p:nvSpPr>
        <p:spPr>
          <a:xfrm>
            <a:off x="635300" y="149692"/>
            <a:ext cx="337244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积累文言知识</a:t>
            </a:r>
          </a:p>
        </p:txBody>
      </p:sp>
      <p:sp>
        <p:nvSpPr>
          <p:cNvPr id="4" name="矩形 3">
            <a:extLst>
              <a:ext uri="{FF2B5EF4-FFF2-40B4-BE49-F238E27FC236}">
                <a16:creationId xmlns:a16="http://schemas.microsoft.com/office/drawing/2014/main" id="{4D2D7EC9-B2C0-4D50-9CE7-196E528F7FA5}"/>
              </a:ext>
            </a:extLst>
          </p:cNvPr>
          <p:cNvSpPr/>
          <p:nvPr/>
        </p:nvSpPr>
        <p:spPr>
          <a:xfrm>
            <a:off x="458366" y="1150551"/>
            <a:ext cx="10697314" cy="1390317"/>
          </a:xfrm>
          <a:prstGeom prst="rect">
            <a:avLst/>
          </a:prstGeom>
        </p:spPr>
        <p:txBody>
          <a:bodyPr wrap="square">
            <a:spAutoFit/>
          </a:bodyPr>
          <a:lstStyle/>
          <a:p>
            <a:pPr>
              <a:lnSpc>
                <a:spcPct val="130000"/>
              </a:lnSpc>
            </a:pPr>
            <a:r>
              <a:rPr lang="zh-CN" altLang="en-US" sz="3600" dirty="0">
                <a:solidFill>
                  <a:srgbClr val="FF0000"/>
                </a:solidFill>
                <a:latin typeface="微软雅黑" panose="020B0503020204020204" pitchFamily="34" charset="-122"/>
                <a:ea typeface="微软雅黑" panose="020B0503020204020204" pitchFamily="34" charset="-122"/>
              </a:rPr>
              <a:t>解释下面红色词语在句中的意思，翻译课文第一段</a:t>
            </a:r>
          </a:p>
          <a:p>
            <a:pPr>
              <a:lnSpc>
                <a:spcPct val="130000"/>
              </a:lnSpc>
            </a:pPr>
            <a:r>
              <a:rPr lang="zh-CN" altLang="en-US" sz="3200" dirty="0">
                <a:latin typeface="微软雅黑" panose="020B0503020204020204" pitchFamily="34" charset="-122"/>
                <a:ea typeface="微软雅黑" panose="020B0503020204020204" pitchFamily="34" charset="-122"/>
              </a:rPr>
              <a:t>沧州南一寺</a:t>
            </a:r>
            <a:r>
              <a:rPr lang="zh-CN" altLang="en-US" sz="3200" dirty="0">
                <a:solidFill>
                  <a:srgbClr val="FF0000"/>
                </a:solidFill>
                <a:latin typeface="微软雅黑" panose="020B0503020204020204" pitchFamily="34" charset="-122"/>
                <a:ea typeface="微软雅黑" panose="020B0503020204020204" pitchFamily="34" charset="-122"/>
              </a:rPr>
              <a:t>临</a:t>
            </a:r>
            <a:r>
              <a:rPr lang="zh-CN" altLang="en-US" sz="3200" dirty="0">
                <a:latin typeface="微软雅黑" panose="020B0503020204020204" pitchFamily="34" charset="-122"/>
                <a:ea typeface="微软雅黑" panose="020B0503020204020204" pitchFamily="34" charset="-122"/>
              </a:rPr>
              <a:t>河</a:t>
            </a:r>
            <a:r>
              <a:rPr lang="zh-CN" altLang="en-US" sz="3200" dirty="0">
                <a:solidFill>
                  <a:srgbClr val="FF0000"/>
                </a:solidFill>
                <a:latin typeface="微软雅黑" panose="020B0503020204020204" pitchFamily="34" charset="-122"/>
                <a:ea typeface="微软雅黑" panose="020B0503020204020204" pitchFamily="34" charset="-122"/>
              </a:rPr>
              <a:t>干</a:t>
            </a:r>
            <a:r>
              <a:rPr lang="zh-CN" altLang="en-US" sz="3200" dirty="0">
                <a:latin typeface="微软雅黑" panose="020B0503020204020204" pitchFamily="34" charset="-122"/>
                <a:ea typeface="微软雅黑" panose="020B0503020204020204" pitchFamily="34" charset="-122"/>
              </a:rPr>
              <a:t>，山门</a:t>
            </a:r>
            <a:r>
              <a:rPr lang="zh-CN" altLang="en-US" sz="3200" dirty="0">
                <a:solidFill>
                  <a:srgbClr val="FF0000"/>
                </a:solidFill>
                <a:latin typeface="微软雅黑" panose="020B0503020204020204" pitchFamily="34" charset="-122"/>
                <a:ea typeface="微软雅黑" panose="020B0503020204020204" pitchFamily="34" charset="-122"/>
              </a:rPr>
              <a:t>圮</a:t>
            </a:r>
            <a:r>
              <a:rPr lang="zh-CN" altLang="en-US" sz="3200" dirty="0">
                <a:latin typeface="微软雅黑" panose="020B0503020204020204" pitchFamily="34" charset="-122"/>
                <a:ea typeface="微软雅黑" panose="020B0503020204020204" pitchFamily="34" charset="-122"/>
              </a:rPr>
              <a:t>于河，二石兽</a:t>
            </a:r>
            <a:r>
              <a:rPr lang="zh-CN" altLang="en-US" sz="3200" dirty="0">
                <a:solidFill>
                  <a:srgbClr val="FF0000"/>
                </a:solidFill>
                <a:latin typeface="微软雅黑" panose="020B0503020204020204" pitchFamily="34" charset="-122"/>
                <a:ea typeface="微软雅黑" panose="020B0503020204020204" pitchFamily="34" charset="-122"/>
              </a:rPr>
              <a:t>并</a:t>
            </a:r>
            <a:r>
              <a:rPr lang="zh-CN" altLang="en-US" sz="3200" dirty="0">
                <a:latin typeface="微软雅黑" panose="020B0503020204020204" pitchFamily="34" charset="-122"/>
                <a:ea typeface="微软雅黑" panose="020B0503020204020204" pitchFamily="34" charset="-122"/>
              </a:rPr>
              <a:t>沉</a:t>
            </a:r>
            <a:r>
              <a:rPr lang="zh-CN" altLang="en-US" sz="3200" dirty="0">
                <a:solidFill>
                  <a:srgbClr val="FF0000"/>
                </a:solidFill>
                <a:latin typeface="微软雅黑" panose="020B0503020204020204" pitchFamily="34" charset="-122"/>
                <a:ea typeface="微软雅黑" panose="020B0503020204020204" pitchFamily="34" charset="-122"/>
              </a:rPr>
              <a:t>焉</a:t>
            </a:r>
            <a:r>
              <a:rPr lang="zh-CN" altLang="en-US" sz="3200" dirty="0">
                <a:latin typeface="微软雅黑" panose="020B0503020204020204" pitchFamily="34" charset="-122"/>
                <a:ea typeface="微软雅黑" panose="020B0503020204020204" pitchFamily="34" charset="-122"/>
              </a:rPr>
              <a:t>。</a:t>
            </a:r>
          </a:p>
        </p:txBody>
      </p:sp>
      <p:sp>
        <p:nvSpPr>
          <p:cNvPr id="6" name="矩形 5">
            <a:extLst>
              <a:ext uri="{FF2B5EF4-FFF2-40B4-BE49-F238E27FC236}">
                <a16:creationId xmlns:a16="http://schemas.microsoft.com/office/drawing/2014/main" id="{4D916D98-0744-45BB-88EE-3D903C2D57B4}"/>
              </a:ext>
            </a:extLst>
          </p:cNvPr>
          <p:cNvSpPr/>
          <p:nvPr/>
        </p:nvSpPr>
        <p:spPr>
          <a:xfrm>
            <a:off x="323557" y="3032659"/>
            <a:ext cx="11451101" cy="3046988"/>
          </a:xfrm>
          <a:prstGeom prst="rect">
            <a:avLst/>
          </a:prstGeom>
        </p:spPr>
        <p:txBody>
          <a:bodyPr wrap="square">
            <a:spAutoFit/>
          </a:bodyPr>
          <a:lstStyle/>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干：岸。</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圮：倒塌。</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并：一起。</a:t>
            </a:r>
          </a:p>
          <a:p>
            <a:r>
              <a:rPr lang="en-US" altLang="zh-CN" sz="3200" dirty="0">
                <a:solidFill>
                  <a:srgbClr val="FF0000"/>
                </a:solidFill>
                <a:latin typeface="微软雅黑" panose="020B0503020204020204" pitchFamily="34" charset="-122"/>
                <a:ea typeface="微软雅黑" panose="020B0503020204020204" pitchFamily="34" charset="-122"/>
              </a:rPr>
              <a:t>	</a:t>
            </a:r>
            <a:r>
              <a:rPr lang="zh-CN" altLang="en-US" sz="3200" dirty="0">
                <a:solidFill>
                  <a:srgbClr val="FF0000"/>
                </a:solidFill>
                <a:latin typeface="微软雅黑" panose="020B0503020204020204" pitchFamily="34" charset="-122"/>
                <a:ea typeface="微软雅黑" panose="020B0503020204020204" pitchFamily="34" charset="-122"/>
              </a:rPr>
              <a:t>焉：兼词，于此，在那里。</a:t>
            </a:r>
            <a:endParaRPr lang="en-US" altLang="zh-CN" sz="3200" dirty="0">
              <a:solidFill>
                <a:srgbClr val="FF0000"/>
              </a:solidFill>
              <a:latin typeface="微软雅黑" panose="020B0503020204020204" pitchFamily="34" charset="-122"/>
              <a:ea typeface="微软雅黑" panose="020B0503020204020204" pitchFamily="34" charset="-122"/>
            </a:endParaRPr>
          </a:p>
          <a:p>
            <a:r>
              <a:rPr lang="zh-CN" altLang="en-US" sz="3200" dirty="0"/>
              <a:t>参考译文：沧州南部的一座寺庙靠近河岸，佛寺的外门倒塌在河中，（门前）两只石兽一起沉入了河中。</a:t>
            </a:r>
          </a:p>
        </p:txBody>
      </p:sp>
      <p:sp>
        <p:nvSpPr>
          <p:cNvPr id="10" name="矩形 9">
            <a:extLst>
              <a:ext uri="{FF2B5EF4-FFF2-40B4-BE49-F238E27FC236}">
                <a16:creationId xmlns:a16="http://schemas.microsoft.com/office/drawing/2014/main" id="{2B5AB6C1-8FA6-4B73-B146-C1B767645145}"/>
              </a:ext>
            </a:extLst>
          </p:cNvPr>
          <p:cNvSpPr/>
          <p:nvPr/>
        </p:nvSpPr>
        <p:spPr>
          <a:xfrm>
            <a:off x="1155889" y="2582467"/>
            <a:ext cx="5450483" cy="584775"/>
          </a:xfrm>
          <a:prstGeom prst="rect">
            <a:avLst/>
          </a:prstGeom>
        </p:spPr>
        <p:txBody>
          <a:bodyPr wrap="square">
            <a:spAutoFit/>
          </a:bodyPr>
          <a:lstStyle/>
          <a:p>
            <a:r>
              <a:rPr lang="zh-CN" altLang="en-US" sz="3200" dirty="0">
                <a:solidFill>
                  <a:srgbClr val="FF0000"/>
                </a:solidFill>
                <a:latin typeface="微软雅黑" panose="020B0503020204020204" pitchFamily="34" charset="-122"/>
                <a:ea typeface="微软雅黑" panose="020B0503020204020204" pitchFamily="34" charset="-122"/>
              </a:rPr>
              <a:t>临：靠近。</a:t>
            </a:r>
          </a:p>
        </p:txBody>
      </p:sp>
    </p:spTree>
    <p:extLst>
      <p:ext uri="{BB962C8B-B14F-4D97-AF65-F5344CB8AC3E}">
        <p14:creationId xmlns:p14="http://schemas.microsoft.com/office/powerpoint/2010/main" val="3268358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TotalTime>
  <Words>5114</Words>
  <Application>Microsoft Office PowerPoint</Application>
  <PresentationFormat>宽屏</PresentationFormat>
  <Paragraphs>325</Paragraphs>
  <Slides>54</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54</vt:i4>
      </vt:variant>
    </vt:vector>
  </HeadingPairs>
  <TitlesOfParts>
    <vt:vector size="66" baseType="lpstr">
      <vt:lpstr>GB Pinyinok-C</vt:lpstr>
      <vt:lpstr>等线</vt:lpstr>
      <vt:lpstr>等线 Light</vt:lpstr>
      <vt:lpstr>方正粗黑宋简体</vt:lpstr>
      <vt:lpstr>方正舒体</vt:lpstr>
      <vt:lpstr>汉语拼音</vt:lpstr>
      <vt:lpstr>楷体</vt:lpstr>
      <vt:lpstr>宋体</vt:lpstr>
      <vt:lpstr>微软雅黑</vt:lpstr>
      <vt:lpstr>Arial</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czm</dc:creator>
  <cp:lastModifiedBy>czm</cp:lastModifiedBy>
  <cp:revision>82</cp:revision>
  <dcterms:created xsi:type="dcterms:W3CDTF">2020-04-04T06:24:32Z</dcterms:created>
  <dcterms:modified xsi:type="dcterms:W3CDTF">2020-05-06T16:46:10Z</dcterms:modified>
</cp:coreProperties>
</file>