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2" d="100"/>
          <a:sy n="42" d="100"/>
        </p:scale>
        <p:origin x="-127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D11C0F9E-4496-4ABD-8062-21F3FD5B00BE}" type="datetimeFigureOut">
              <a:rPr lang="zh-CN" altLang="en-US"/>
              <a:pPr>
                <a:defRPr/>
              </a:pPr>
              <a:t>2017/3/8 Wednesday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7C5E7A84-9D63-4531-88CD-1F026C66D38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D81C6B6-A093-49C2-8029-E0788503FE90}" type="slidenum">
              <a:rPr lang="en-US" altLang="zh-CN"/>
              <a:pPr fontAlgn="base">
                <a:spcBef>
                  <a:spcPct val="0"/>
                </a:spcBef>
                <a:spcAft>
                  <a:spcPct val="0"/>
                </a:spcAft>
              </a:pPr>
              <a:t>21</a:t>
            </a:fld>
            <a:endParaRPr lang="en-US" altLang="zh-CN"/>
          </a:p>
        </p:txBody>
      </p:sp>
      <p:sp>
        <p:nvSpPr>
          <p:cNvPr id="3584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3" name="Rectangle 3"/>
          <p:cNvSpPr>
            <a:spLocks noGrp="1" noChangeArrowheads="1"/>
          </p:cNvSpPr>
          <p:nvPr>
            <p:ph type="body" idx="1"/>
          </p:nvPr>
        </p:nvSpPr>
        <p:spPr bwMode="auto">
          <a:xfrm>
            <a:off x="914400" y="4343400"/>
            <a:ext cx="5029200" cy="4114800"/>
          </a:xfrm>
          <a:noFill/>
        </p:spPr>
        <p:txBody>
          <a:bodyPr wrap="square" numCol="1" anchor="t" anchorCtr="0" compatLnSpc="1">
            <a:prstTxWarp prst="textNoShape">
              <a:avLst/>
            </a:prstTxWarp>
          </a:bodyPr>
          <a:lstStyle/>
          <a:p>
            <a:pPr>
              <a:spcBef>
                <a:spcPct val="0"/>
              </a:spcBef>
            </a:pPr>
            <a:endParaRPr lang="zh-CN" altLang="zh-CN"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1E456C24-6684-458F-AD2C-C4100D58C6B2}" type="datetimeFigureOut">
              <a:rPr lang="zh-CN" altLang="en-US"/>
              <a:pPr>
                <a:defRPr/>
              </a:pPr>
              <a:t>2017/3/8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093730E-B197-4020-A056-199E6923DF10}"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5D32B06C-A9F5-4AD4-9044-58A047D4E9F3}" type="datetimeFigureOut">
              <a:rPr lang="zh-CN" altLang="en-US"/>
              <a:pPr>
                <a:defRPr/>
              </a:pPr>
              <a:t>2017/3/8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1658633-9BB5-4F10-87A5-4353BEDDE777}"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62F9C09-0AB4-410F-9340-E0370B449627}" type="datetimeFigureOut">
              <a:rPr lang="zh-CN" altLang="en-US"/>
              <a:pPr>
                <a:defRPr/>
              </a:pPr>
              <a:t>2017/3/8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76CD086-60EF-435B-9E86-371076723B1A}"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A6166CD-73BC-4E5A-9117-FE14D2CFF473}" type="datetimeFigureOut">
              <a:rPr lang="zh-CN" altLang="en-US"/>
              <a:pPr>
                <a:defRPr/>
              </a:pPr>
              <a:t>2017/3/8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833CB858-B748-4557-8651-186D536AD5A3}"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fld id="{B94189AF-031E-4976-B466-FC8D7548974C}" type="datetimeFigureOut">
              <a:rPr lang="zh-CN" altLang="en-US"/>
              <a:pPr>
                <a:defRPr/>
              </a:pPr>
              <a:t>2017/3/8 Wednesday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AA55215-DE96-4C25-86B6-C08D27E1782D}"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FDBF4163-0D07-408A-A2DC-BD6D29FA9B1B}" type="datetimeFigureOut">
              <a:rPr lang="zh-CN" altLang="en-US"/>
              <a:pPr>
                <a:defRPr/>
              </a:pPr>
              <a:t>2017/3/8 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9B2E362-D9E7-4E38-9989-6D06B8A250F7}"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96E5C8E9-B2D4-4731-92B4-89BD926FB1BD}" type="datetimeFigureOut">
              <a:rPr lang="zh-CN" altLang="en-US"/>
              <a:pPr>
                <a:defRPr/>
              </a:pPr>
              <a:t>2017/3/8 Wednesday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644E367-C1BF-4DDC-94E3-55A483E600F0}"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2402F3E2-4D9C-428B-B2F3-3477317806BF}" type="datetimeFigureOut">
              <a:rPr lang="zh-CN" altLang="en-US"/>
              <a:pPr>
                <a:defRPr/>
              </a:pPr>
              <a:t>2017/3/8 Wednesday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888696A1-DAFA-414E-BB16-5DDEC363026B}"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6B4D6993-865D-4FAE-916A-36BE3EE10E67}" type="datetimeFigureOut">
              <a:rPr lang="zh-CN" altLang="en-US"/>
              <a:pPr>
                <a:defRPr/>
              </a:pPr>
              <a:t>2017/3/8 Wednesday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287D17E-5412-429F-AE22-A6CCB5AE53E7}"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3AA73112-6718-4377-A5CC-CEE36D22BB0D}" type="datetimeFigureOut">
              <a:rPr lang="zh-CN" altLang="en-US"/>
              <a:pPr>
                <a:defRPr/>
              </a:pPr>
              <a:t>2017/3/8 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6840C61-7161-4ACA-9124-8B5863AE39BC}"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C232EB41-A78D-47E9-BE7A-D8283996FA1E}" type="datetimeFigureOut">
              <a:rPr lang="zh-CN" altLang="en-US"/>
              <a:pPr>
                <a:defRPr/>
              </a:pPr>
              <a:t>2017/3/8 Wednesday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27EB9F1-6E7D-4A47-A66E-549F0107789F}"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40000"/>
            <a:lumOff val="60000"/>
          </a:schemeClr>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ea typeface="+mn-ea"/>
              </a:defRPr>
            </a:lvl1pPr>
          </a:lstStyle>
          <a:p>
            <a:pPr>
              <a:defRPr/>
            </a:pPr>
            <a:fld id="{AB245CF5-6FFF-4B40-B89A-C15F7EA1142E}" type="datetimeFigureOut">
              <a:rPr lang="zh-CN" altLang="en-US"/>
              <a:pPr>
                <a:defRPr/>
              </a:pPr>
              <a:t>2017/3/8 Wednesday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ea typeface="+mn-ea"/>
              </a:defRPr>
            </a:lvl1pPr>
          </a:lstStyle>
          <a:p>
            <a:pPr>
              <a:defRPr/>
            </a:pPr>
            <a:fld id="{1A8FE965-3976-41C9-BAB6-8EBE18D0F54A}"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descr="马克思-07"/>
          <p:cNvPicPr>
            <a:picLocks noChangeAspect="1" noChangeArrowheads="1"/>
          </p:cNvPicPr>
          <p:nvPr/>
        </p:nvPicPr>
        <p:blipFill>
          <a:blip r:embed="rId2"/>
          <a:srcRect/>
          <a:stretch>
            <a:fillRect/>
          </a:stretch>
        </p:blipFill>
        <p:spPr bwMode="auto">
          <a:xfrm>
            <a:off x="0" y="0"/>
            <a:ext cx="7391400" cy="6858000"/>
          </a:xfrm>
          <a:prstGeom prst="rect">
            <a:avLst/>
          </a:prstGeom>
          <a:noFill/>
          <a:ln w="9525">
            <a:noFill/>
            <a:miter lim="800000"/>
            <a:headEnd/>
            <a:tailEnd/>
          </a:ln>
        </p:spPr>
      </p:pic>
      <p:sp>
        <p:nvSpPr>
          <p:cNvPr id="14338" name="Text Box 3"/>
          <p:cNvSpPr txBox="1">
            <a:spLocks noChangeArrowheads="1"/>
          </p:cNvSpPr>
          <p:nvPr/>
        </p:nvSpPr>
        <p:spPr bwMode="auto">
          <a:xfrm>
            <a:off x="7797800" y="944563"/>
            <a:ext cx="1219200" cy="5227637"/>
          </a:xfrm>
          <a:prstGeom prst="rect">
            <a:avLst/>
          </a:prstGeom>
          <a:noFill/>
          <a:ln w="9525">
            <a:noFill/>
            <a:miter lim="800000"/>
            <a:headEnd/>
            <a:tailEnd/>
          </a:ln>
        </p:spPr>
        <p:txBody>
          <a:bodyPr vert="eaVert">
            <a:spAutoFit/>
          </a:bodyPr>
          <a:lstStyle/>
          <a:p>
            <a:r>
              <a:rPr kumimoji="1" lang="zh-CN" altLang="en-US" sz="4400" b="1">
                <a:solidFill>
                  <a:srgbClr val="CC3300"/>
                </a:solidFill>
                <a:latin typeface="Times New Roman" pitchFamily="18" charset="0"/>
                <a:ea typeface="隶书"/>
                <a:cs typeface="隶书"/>
              </a:rPr>
              <a:t>在马克思墓前的讲话</a:t>
            </a:r>
          </a:p>
          <a:p>
            <a:endParaRPr kumimoji="1" lang="en-US" altLang="zh-CN" sz="2400">
              <a:latin typeface="Times New Roman" pitchFamily="18" charset="0"/>
            </a:endParaRPr>
          </a:p>
        </p:txBody>
      </p:sp>
      <p:sp>
        <p:nvSpPr>
          <p:cNvPr id="14339" name="Text Box 4"/>
          <p:cNvSpPr txBox="1">
            <a:spLocks noChangeArrowheads="1"/>
          </p:cNvSpPr>
          <p:nvPr/>
        </p:nvSpPr>
        <p:spPr bwMode="auto">
          <a:xfrm>
            <a:off x="7451725" y="3860800"/>
            <a:ext cx="611188" cy="1417638"/>
          </a:xfrm>
          <a:prstGeom prst="rect">
            <a:avLst/>
          </a:prstGeom>
          <a:noFill/>
          <a:ln w="9525">
            <a:noFill/>
            <a:miter lim="800000"/>
            <a:headEnd/>
            <a:tailEnd/>
          </a:ln>
        </p:spPr>
        <p:txBody>
          <a:bodyPr vert="eaVert">
            <a:spAutoFit/>
          </a:bodyPr>
          <a:lstStyle/>
          <a:p>
            <a:r>
              <a:rPr kumimoji="1" lang="zh-CN" altLang="en-US" sz="2800" b="1">
                <a:solidFill>
                  <a:srgbClr val="CC3300"/>
                </a:solidFill>
                <a:latin typeface="楷体_GB2312"/>
                <a:ea typeface="楷体_GB2312"/>
                <a:cs typeface="楷体_GB2312"/>
              </a:rPr>
              <a:t>恩格斯</a:t>
            </a:r>
          </a:p>
        </p:txBody>
      </p:sp>
      <p:sp>
        <p:nvSpPr>
          <p:cNvPr id="14340" name="Text Box 5"/>
          <p:cNvSpPr txBox="1">
            <a:spLocks noChangeArrowheads="1"/>
          </p:cNvSpPr>
          <p:nvPr/>
        </p:nvSpPr>
        <p:spPr bwMode="auto">
          <a:xfrm>
            <a:off x="1187450" y="5157788"/>
            <a:ext cx="4679950" cy="701675"/>
          </a:xfrm>
          <a:prstGeom prst="rect">
            <a:avLst/>
          </a:prstGeom>
          <a:noFill/>
          <a:ln w="9525">
            <a:noFill/>
            <a:miter lim="800000"/>
            <a:headEnd/>
            <a:tailEnd/>
          </a:ln>
        </p:spPr>
        <p:txBody>
          <a:bodyPr>
            <a:spAutoFit/>
          </a:bodyPr>
          <a:lstStyle/>
          <a:p>
            <a:r>
              <a:rPr kumimoji="1" lang="zh-CN" altLang="en-US" sz="4000" b="1">
                <a:solidFill>
                  <a:srgbClr val="CC3300"/>
                </a:solidFill>
                <a:latin typeface="Times New Roman" pitchFamily="18" charset="0"/>
                <a:ea typeface="楷体_GB2312"/>
                <a:cs typeface="楷体_GB2312"/>
              </a:rPr>
              <a:t>马克思墓</a:t>
            </a:r>
            <a:endParaRPr kumimoji="1" lang="zh-CN" altLang="en-US" sz="4000">
              <a:latin typeface="Times New Roman" pitchFamily="18" charset="0"/>
              <a:ea typeface="楷体_GB2312"/>
              <a:cs typeface="楷体_GB231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马克思在特里尔的故居"/>
          <p:cNvPicPr>
            <a:picLocks noChangeAspect="1" noChangeArrowheads="1"/>
          </p:cNvPicPr>
          <p:nvPr/>
        </p:nvPicPr>
        <p:blipFill>
          <a:blip r:embed="rId2"/>
          <a:srcRect/>
          <a:stretch>
            <a:fillRect/>
          </a:stretch>
        </p:blipFill>
        <p:spPr bwMode="auto">
          <a:xfrm>
            <a:off x="34925" y="0"/>
            <a:ext cx="4465638" cy="6858000"/>
          </a:xfrm>
          <a:prstGeom prst="rect">
            <a:avLst/>
          </a:prstGeom>
          <a:noFill/>
          <a:ln w="9525">
            <a:noFill/>
            <a:miter lim="800000"/>
            <a:headEnd/>
            <a:tailEnd/>
          </a:ln>
        </p:spPr>
      </p:pic>
      <p:pic>
        <p:nvPicPr>
          <p:cNvPr id="90115" name="Picture 3" descr="马克思在特里尔的故居2"/>
          <p:cNvPicPr>
            <a:picLocks noChangeAspect="1" noChangeArrowheads="1"/>
          </p:cNvPicPr>
          <p:nvPr/>
        </p:nvPicPr>
        <p:blipFill>
          <a:blip r:embed="rId3"/>
          <a:srcRect/>
          <a:stretch>
            <a:fillRect/>
          </a:stretch>
        </p:blipFill>
        <p:spPr bwMode="auto">
          <a:xfrm>
            <a:off x="5003800" y="0"/>
            <a:ext cx="4140200" cy="6858000"/>
          </a:xfrm>
          <a:prstGeom prst="rect">
            <a:avLst/>
          </a:prstGeom>
          <a:noFill/>
          <a:ln w="9525">
            <a:noFill/>
            <a:miter lim="800000"/>
            <a:headEnd/>
            <a:tailEnd/>
          </a:ln>
        </p:spPr>
      </p:pic>
      <p:sp>
        <p:nvSpPr>
          <p:cNvPr id="90116" name="Text Box 4"/>
          <p:cNvSpPr txBox="1">
            <a:spLocks noChangeArrowheads="1"/>
          </p:cNvSpPr>
          <p:nvPr/>
        </p:nvSpPr>
        <p:spPr bwMode="auto">
          <a:xfrm>
            <a:off x="3673475" y="0"/>
            <a:ext cx="1403350" cy="6453188"/>
          </a:xfrm>
          <a:prstGeom prst="rect">
            <a:avLst/>
          </a:prstGeom>
          <a:noFill/>
          <a:ln w="9525">
            <a:noFill/>
            <a:miter lim="800000"/>
            <a:headEnd/>
            <a:tailEnd/>
          </a:ln>
          <a:effectLst/>
        </p:spPr>
        <p:txBody>
          <a:bodyPr vert="eaVert">
            <a:spAutoFit/>
          </a:bodyPr>
          <a:lstStyle/>
          <a:p>
            <a:pPr fontAlgn="auto">
              <a:spcBef>
                <a:spcPct val="50000"/>
              </a:spcBef>
              <a:spcAft>
                <a:spcPts val="0"/>
              </a:spcAft>
              <a:defRPr/>
            </a:pPr>
            <a:r>
              <a:rPr lang="en-US" altLang="zh-CN">
                <a:solidFill>
                  <a:srgbClr val="333399"/>
                </a:solidFill>
                <a:effectLst>
                  <a:outerShdw blurRad="38100" dist="38100" dir="2700000" algn="tl">
                    <a:srgbClr val="C0C0C0"/>
                  </a:outerShdw>
                </a:effectLst>
                <a:latin typeface="+mn-lt"/>
                <a:ea typeface="+mn-ea"/>
              </a:rPr>
              <a:t>                             </a:t>
            </a:r>
            <a:r>
              <a:rPr lang="zh-CN" altLang="en-US" sz="3200" b="1">
                <a:solidFill>
                  <a:srgbClr val="FF3300"/>
                </a:solidFill>
                <a:effectLst>
                  <a:outerShdw blurRad="38100" dist="38100" dir="2700000" algn="tl">
                    <a:srgbClr val="C0C0C0"/>
                  </a:outerShdw>
                </a:effectLst>
                <a:latin typeface="+mn-lt"/>
                <a:ea typeface="+mn-ea"/>
              </a:rPr>
              <a:t>马克思在特里尔的故居</a:t>
            </a:r>
          </a:p>
          <a:p>
            <a:pPr fontAlgn="auto">
              <a:spcBef>
                <a:spcPct val="50000"/>
              </a:spcBef>
              <a:spcAft>
                <a:spcPts val="0"/>
              </a:spcAft>
              <a:defRPr/>
            </a:pPr>
            <a:endParaRPr lang="en-US" altLang="zh-CN" sz="3200" b="1">
              <a:solidFill>
                <a:srgbClr val="FF3300"/>
              </a:solidFill>
              <a:latin typeface="+mn-lt"/>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0114"/>
                                        </p:tgtEl>
                                        <p:attrNameLst>
                                          <p:attrName>style.visibility</p:attrName>
                                        </p:attrNameLst>
                                      </p:cBhvr>
                                      <p:to>
                                        <p:strVal val="visible"/>
                                      </p:to>
                                    </p:set>
                                    <p:anim calcmode="lin" valueType="num">
                                      <p:cBhvr additive="base">
                                        <p:cTn id="7" dur="500" fill="hold"/>
                                        <p:tgtEl>
                                          <p:spTgt spid="90114"/>
                                        </p:tgtEl>
                                        <p:attrNameLst>
                                          <p:attrName>ppt_x</p:attrName>
                                        </p:attrNameLst>
                                      </p:cBhvr>
                                      <p:tavLst>
                                        <p:tav tm="0">
                                          <p:val>
                                            <p:strVal val="#ppt_x"/>
                                          </p:val>
                                        </p:tav>
                                        <p:tav tm="100000">
                                          <p:val>
                                            <p:strVal val="#ppt_x"/>
                                          </p:val>
                                        </p:tav>
                                      </p:tavLst>
                                    </p:anim>
                                    <p:anim calcmode="lin" valueType="num">
                                      <p:cBhvr additive="base">
                                        <p:cTn id="8" dur="500" fill="hold"/>
                                        <p:tgtEl>
                                          <p:spTgt spid="901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nodeType="clickEffect">
                                  <p:stCondLst>
                                    <p:cond delay="0"/>
                                  </p:stCondLst>
                                  <p:childTnLst>
                                    <p:set>
                                      <p:cBhvr>
                                        <p:cTn id="12" dur="1" fill="hold">
                                          <p:stCondLst>
                                            <p:cond delay="0"/>
                                          </p:stCondLst>
                                        </p:cTn>
                                        <p:tgtEl>
                                          <p:spTgt spid="90115"/>
                                        </p:tgtEl>
                                        <p:attrNameLst>
                                          <p:attrName>style.visibility</p:attrName>
                                        </p:attrNameLst>
                                      </p:cBhvr>
                                      <p:to>
                                        <p:strVal val="visible"/>
                                      </p:to>
                                    </p:set>
                                    <p:animEffect transition="in" filter="diamond(in)">
                                      <p:cBhvr>
                                        <p:cTn id="13" dur="2000"/>
                                        <p:tgtEl>
                                          <p:spTgt spid="90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idx="4294967295"/>
          </p:nvPr>
        </p:nvSpPr>
        <p:spPr>
          <a:xfrm>
            <a:off x="6227763" y="476250"/>
            <a:ext cx="2173287" cy="5545138"/>
          </a:xfrm>
        </p:spPr>
        <p:txBody>
          <a:bodyPr vert="eaVert"/>
          <a:lstStyle/>
          <a:p>
            <a:r>
              <a:rPr lang="en-US" altLang="zh-CN" sz="4800" b="1" smtClean="0">
                <a:solidFill>
                  <a:srgbClr val="333399"/>
                </a:solidFill>
                <a:ea typeface="华文行楷"/>
                <a:cs typeface="华文行楷"/>
              </a:rPr>
              <a:t>《</a:t>
            </a:r>
            <a:r>
              <a:rPr lang="zh-CN" altLang="en-US" sz="4800" b="1" smtClean="0">
                <a:solidFill>
                  <a:srgbClr val="333399"/>
                </a:solidFill>
                <a:ea typeface="华文行楷"/>
                <a:cs typeface="华文行楷"/>
              </a:rPr>
              <a:t>资本论</a:t>
            </a:r>
            <a:r>
              <a:rPr lang="en-US" altLang="zh-CN" sz="4800" b="1" smtClean="0">
                <a:solidFill>
                  <a:srgbClr val="333399"/>
                </a:solidFill>
                <a:ea typeface="华文行楷"/>
                <a:cs typeface="华文行楷"/>
              </a:rPr>
              <a:t>》</a:t>
            </a:r>
            <a:r>
              <a:rPr lang="zh-CN" altLang="en-US" sz="4800" b="1" smtClean="0">
                <a:solidFill>
                  <a:srgbClr val="333399"/>
                </a:solidFill>
                <a:ea typeface="华文行楷"/>
                <a:cs typeface="华文行楷"/>
              </a:rPr>
              <a:t>第一卷的封面</a:t>
            </a:r>
          </a:p>
        </p:txBody>
      </p:sp>
      <p:pic>
        <p:nvPicPr>
          <p:cNvPr id="24578" name="Picture 4"/>
          <p:cNvPicPr>
            <a:picLocks noChangeAspect="1" noChangeArrowheads="1"/>
          </p:cNvPicPr>
          <p:nvPr/>
        </p:nvPicPr>
        <p:blipFill>
          <a:blip r:embed="rId2"/>
          <a:srcRect/>
          <a:stretch>
            <a:fillRect/>
          </a:stretch>
        </p:blipFill>
        <p:spPr bwMode="auto">
          <a:xfrm>
            <a:off x="1258888" y="333375"/>
            <a:ext cx="4679950" cy="61198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马克思-09"/>
          <p:cNvPicPr>
            <a:picLocks noChangeAspect="1" noChangeArrowheads="1"/>
          </p:cNvPicPr>
          <p:nvPr/>
        </p:nvPicPr>
        <p:blipFill>
          <a:blip r:embed="rId2"/>
          <a:srcRect/>
          <a:stretch>
            <a:fillRect/>
          </a:stretch>
        </p:blipFill>
        <p:spPr bwMode="auto">
          <a:xfrm>
            <a:off x="2124075" y="260350"/>
            <a:ext cx="4906963" cy="63373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descr="马克思-10"/>
          <p:cNvPicPr>
            <a:picLocks noChangeAspect="1" noChangeArrowheads="1"/>
          </p:cNvPicPr>
          <p:nvPr/>
        </p:nvPicPr>
        <p:blipFill>
          <a:blip r:embed="rId2"/>
          <a:srcRect/>
          <a:stretch>
            <a:fillRect/>
          </a:stretch>
        </p:blipFill>
        <p:spPr bwMode="auto">
          <a:xfrm>
            <a:off x="468313" y="228600"/>
            <a:ext cx="8135937" cy="632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马克思-11"/>
          <p:cNvPicPr>
            <a:picLocks noChangeAspect="1" noChangeArrowheads="1"/>
          </p:cNvPicPr>
          <p:nvPr/>
        </p:nvPicPr>
        <p:blipFill>
          <a:blip r:embed="rId2"/>
          <a:srcRect/>
          <a:stretch>
            <a:fillRect/>
          </a:stretch>
        </p:blipFill>
        <p:spPr bwMode="auto">
          <a:xfrm>
            <a:off x="533400" y="260350"/>
            <a:ext cx="8077200" cy="6597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descr="马克思-17"/>
          <p:cNvPicPr>
            <a:picLocks noChangeAspect="1" noChangeArrowheads="1"/>
          </p:cNvPicPr>
          <p:nvPr/>
        </p:nvPicPr>
        <p:blipFill>
          <a:blip r:embed="rId2"/>
          <a:srcRect/>
          <a:stretch>
            <a:fillRect/>
          </a:stretch>
        </p:blipFill>
        <p:spPr bwMode="auto">
          <a:xfrm>
            <a:off x="1116013" y="404813"/>
            <a:ext cx="7200900" cy="6453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ChangeArrowheads="1"/>
          </p:cNvSpPr>
          <p:nvPr/>
        </p:nvSpPr>
        <p:spPr bwMode="auto">
          <a:xfrm>
            <a:off x="2339975" y="620713"/>
            <a:ext cx="6516688" cy="5310187"/>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马克思和恩格斯于</a:t>
            </a:r>
            <a:r>
              <a:rPr lang="en-US" altLang="zh-CN" sz="3600" b="1">
                <a:effectLst>
                  <a:outerShdw blurRad="38100" dist="38100" dir="2700000" algn="tl">
                    <a:srgbClr val="C0C0C0"/>
                  </a:outerShdw>
                </a:effectLst>
                <a:latin typeface="+mn-lt"/>
                <a:ea typeface="+mn-ea"/>
              </a:rPr>
              <a:t>1844</a:t>
            </a:r>
            <a:r>
              <a:rPr lang="zh-CN" altLang="en-US" sz="3600" b="1">
                <a:effectLst>
                  <a:outerShdw blurRad="38100" dist="38100" dir="2700000" algn="tl">
                    <a:srgbClr val="C0C0C0"/>
                  </a:outerShdw>
                </a:effectLst>
                <a:latin typeface="+mn-lt"/>
                <a:ea typeface="+mn-ea"/>
              </a:rPr>
              <a:t>年在巴黎相识。之后的四十年时间里，他们共同战斗，共同创造革命理论，共拟</a:t>
            </a:r>
            <a:r>
              <a:rPr lang="en-US" altLang="zh-CN" sz="3600" b="1">
                <a:effectLst>
                  <a:outerShdw blurRad="38100" dist="38100" dir="2700000" algn="tl">
                    <a:srgbClr val="C0C0C0"/>
                  </a:outerShdw>
                </a:effectLst>
                <a:latin typeface="+mn-lt"/>
                <a:ea typeface="+mn-ea"/>
              </a:rPr>
              <a:t>《</a:t>
            </a:r>
            <a:r>
              <a:rPr lang="zh-CN" altLang="en-US" sz="3600" b="1">
                <a:effectLst>
                  <a:outerShdw blurRad="38100" dist="38100" dir="2700000" algn="tl">
                    <a:srgbClr val="C0C0C0"/>
                  </a:outerShdw>
                </a:effectLst>
                <a:latin typeface="+mn-lt"/>
                <a:ea typeface="+mn-ea"/>
              </a:rPr>
              <a:t>共产党宣言</a:t>
            </a:r>
            <a:r>
              <a:rPr lang="en-US" altLang="zh-CN" sz="3600" b="1">
                <a:effectLst>
                  <a:outerShdw blurRad="38100" dist="38100" dir="2700000" algn="tl">
                    <a:srgbClr val="C0C0C0"/>
                  </a:outerShdw>
                </a:effectLst>
                <a:latin typeface="+mn-lt"/>
                <a:ea typeface="+mn-ea"/>
              </a:rPr>
              <a:t>》</a:t>
            </a:r>
            <a:r>
              <a:rPr lang="zh-CN" altLang="en-US" sz="3600" b="1">
                <a:effectLst>
                  <a:outerShdw blurRad="38100" dist="38100" dir="2700000" algn="tl">
                    <a:srgbClr val="C0C0C0"/>
                  </a:outerShdw>
                </a:effectLst>
                <a:latin typeface="+mn-lt"/>
                <a:ea typeface="+mn-ea"/>
              </a:rPr>
              <a:t>，合作</a:t>
            </a:r>
            <a:r>
              <a:rPr lang="en-US" altLang="zh-CN" sz="3600" b="1">
                <a:effectLst>
                  <a:outerShdw blurRad="38100" dist="38100" dir="2700000" algn="tl">
                    <a:srgbClr val="C0C0C0"/>
                  </a:outerShdw>
                </a:effectLst>
                <a:latin typeface="+mn-lt"/>
                <a:ea typeface="+mn-ea"/>
              </a:rPr>
              <a:t>《</a:t>
            </a:r>
            <a:r>
              <a:rPr lang="zh-CN" altLang="en-US" sz="3600" b="1">
                <a:effectLst>
                  <a:outerShdw blurRad="38100" dist="38100" dir="2700000" algn="tl">
                    <a:srgbClr val="C0C0C0"/>
                  </a:outerShdw>
                </a:effectLst>
                <a:latin typeface="+mn-lt"/>
                <a:ea typeface="+mn-ea"/>
              </a:rPr>
              <a:t>资本论</a:t>
            </a:r>
            <a:r>
              <a:rPr lang="en-US" altLang="zh-CN" sz="3600" b="1">
                <a:effectLst>
                  <a:outerShdw blurRad="38100" dist="38100" dir="2700000" algn="tl">
                    <a:srgbClr val="C0C0C0"/>
                  </a:outerShdw>
                </a:effectLst>
                <a:latin typeface="+mn-lt"/>
                <a:ea typeface="+mn-ea"/>
              </a:rPr>
              <a:t>》</a:t>
            </a:r>
            <a:r>
              <a:rPr lang="zh-CN" altLang="en-US" sz="3600" b="1">
                <a:effectLst>
                  <a:outerShdw blurRad="38100" dist="38100" dir="2700000" algn="tl">
                    <a:srgbClr val="C0C0C0"/>
                  </a:outerShdw>
                </a:effectLst>
                <a:latin typeface="+mn-lt"/>
                <a:ea typeface="+mn-ea"/>
              </a:rPr>
              <a:t>。</a:t>
            </a:r>
          </a:p>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列宁在评价他们的友谊时说，他们的友谊“超过了古人关于整个文明世界的一切最动人的传说”。</a:t>
            </a:r>
          </a:p>
        </p:txBody>
      </p:sp>
      <p:pic>
        <p:nvPicPr>
          <p:cNvPr id="29698" name="Picture 3" descr="17"/>
          <p:cNvPicPr>
            <a:picLocks noChangeAspect="1" noChangeArrowheads="1"/>
          </p:cNvPicPr>
          <p:nvPr/>
        </p:nvPicPr>
        <p:blipFill>
          <a:blip r:embed="rId2"/>
          <a:srcRect/>
          <a:stretch>
            <a:fillRect/>
          </a:stretch>
        </p:blipFill>
        <p:spPr bwMode="auto">
          <a:xfrm>
            <a:off x="611188" y="3500438"/>
            <a:ext cx="1460500" cy="2016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28_39"/>
          <p:cNvPicPr>
            <a:picLocks noChangeAspect="1" noChangeArrowheads="1"/>
          </p:cNvPicPr>
          <p:nvPr/>
        </p:nvPicPr>
        <p:blipFill>
          <a:blip r:embed="rId2"/>
          <a:srcRect/>
          <a:stretch>
            <a:fillRect/>
          </a:stretch>
        </p:blipFill>
        <p:spPr bwMode="auto">
          <a:xfrm>
            <a:off x="684213" y="549275"/>
            <a:ext cx="3887787" cy="4895850"/>
          </a:xfrm>
          <a:prstGeom prst="rect">
            <a:avLst/>
          </a:prstGeom>
          <a:noFill/>
          <a:ln w="9525">
            <a:noFill/>
            <a:miter lim="800000"/>
            <a:headEnd/>
            <a:tailEnd/>
          </a:ln>
        </p:spPr>
      </p:pic>
      <p:pic>
        <p:nvPicPr>
          <p:cNvPr id="97283" name="Picture 3"/>
          <p:cNvPicPr>
            <a:picLocks noChangeAspect="1" noChangeArrowheads="1"/>
          </p:cNvPicPr>
          <p:nvPr/>
        </p:nvPicPr>
        <p:blipFill>
          <a:blip r:embed="rId3"/>
          <a:srcRect/>
          <a:stretch>
            <a:fillRect/>
          </a:stretch>
        </p:blipFill>
        <p:spPr bwMode="auto">
          <a:xfrm>
            <a:off x="4356100" y="333375"/>
            <a:ext cx="4248150" cy="5111750"/>
          </a:xfrm>
          <a:prstGeom prst="rect">
            <a:avLst/>
          </a:prstGeom>
          <a:noFill/>
          <a:ln w="9525">
            <a:noFill/>
            <a:miter lim="800000"/>
            <a:headEnd/>
            <a:tailEnd/>
          </a:ln>
        </p:spPr>
      </p:pic>
      <p:sp>
        <p:nvSpPr>
          <p:cNvPr id="30723" name="Text Box 4"/>
          <p:cNvSpPr txBox="1">
            <a:spLocks noChangeArrowheads="1"/>
          </p:cNvSpPr>
          <p:nvPr/>
        </p:nvSpPr>
        <p:spPr bwMode="auto">
          <a:xfrm>
            <a:off x="755650" y="5445125"/>
            <a:ext cx="8137525" cy="1190625"/>
          </a:xfrm>
          <a:prstGeom prst="rect">
            <a:avLst/>
          </a:prstGeom>
          <a:noFill/>
          <a:ln w="9525">
            <a:noFill/>
            <a:miter lim="800000"/>
            <a:headEnd/>
            <a:tailEnd/>
          </a:ln>
        </p:spPr>
        <p:txBody>
          <a:bodyPr>
            <a:spAutoFit/>
          </a:bodyPr>
          <a:lstStyle/>
          <a:p>
            <a:pPr>
              <a:spcBef>
                <a:spcPct val="50000"/>
              </a:spcBef>
            </a:pPr>
            <a:r>
              <a:rPr lang="zh-CN" altLang="en-US" sz="3600" b="1">
                <a:solidFill>
                  <a:srgbClr val="FF3300"/>
                </a:solidFill>
                <a:latin typeface="Calibri" pitchFamily="34" charset="0"/>
              </a:rPr>
              <a:t>马克思和恩格斯的友谊“超过了古人关于友谊的一切最动人的传说”</a:t>
            </a:r>
            <a:r>
              <a:rPr lang="en-US" altLang="zh-CN" sz="3600" b="1">
                <a:solidFill>
                  <a:srgbClr val="FF3300"/>
                </a:solidFill>
                <a:latin typeface="Calibri" pitchFamily="34" charset="0"/>
              </a:rPr>
              <a:t>——</a:t>
            </a:r>
            <a:r>
              <a:rPr lang="zh-CN" altLang="en-US" sz="3600" b="1">
                <a:solidFill>
                  <a:srgbClr val="FF3300"/>
                </a:solidFill>
                <a:latin typeface="Calibri" pitchFamily="34" charset="0"/>
              </a:rPr>
              <a:t>列宁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7282"/>
                                        </p:tgtEl>
                                        <p:attrNameLst>
                                          <p:attrName>style.visibility</p:attrName>
                                        </p:attrNameLst>
                                      </p:cBhvr>
                                      <p:to>
                                        <p:strVal val="visible"/>
                                      </p:to>
                                    </p:set>
                                    <p:animEffect transition="in" filter="blinds(horizontal)">
                                      <p:cBhvr>
                                        <p:cTn id="7" dur="500"/>
                                        <p:tgtEl>
                                          <p:spTgt spid="97282"/>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97283"/>
                                        </p:tgtEl>
                                        <p:attrNameLst>
                                          <p:attrName>style.visibility</p:attrName>
                                        </p:attrNameLst>
                                      </p:cBhvr>
                                      <p:to>
                                        <p:strVal val="visible"/>
                                      </p:to>
                                    </p:set>
                                    <p:anim calcmode="lin" valueType="num">
                                      <p:cBhvr>
                                        <p:cTn id="12" dur="500" decel="50000" fill="hold">
                                          <p:stCondLst>
                                            <p:cond delay="0"/>
                                          </p:stCondLst>
                                        </p:cTn>
                                        <p:tgtEl>
                                          <p:spTgt spid="97283"/>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97283"/>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97283"/>
                                        </p:tgtEl>
                                        <p:attrNameLst>
                                          <p:attrName>ppt_w</p:attrName>
                                        </p:attrNameLst>
                                      </p:cBhvr>
                                      <p:tavLst>
                                        <p:tav tm="0">
                                          <p:val>
                                            <p:strVal val="#ppt_w*.05"/>
                                          </p:val>
                                        </p:tav>
                                        <p:tav tm="100000">
                                          <p:val>
                                            <p:strVal val="#ppt_w"/>
                                          </p:val>
                                        </p:tav>
                                      </p:tavLst>
                                    </p:anim>
                                    <p:anim calcmode="lin" valueType="num">
                                      <p:cBhvr>
                                        <p:cTn id="15" dur="1000" fill="hold"/>
                                        <p:tgtEl>
                                          <p:spTgt spid="97283"/>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97283"/>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97283"/>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97283"/>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97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755650" y="260350"/>
            <a:ext cx="7550150" cy="4892675"/>
          </a:xfrm>
          <a:prstGeom prst="rect">
            <a:avLst/>
          </a:prstGeom>
          <a:noFill/>
          <a:ln w="38100">
            <a:noFill/>
            <a:miter lim="800000"/>
            <a:headEnd/>
            <a:tailEnd/>
          </a:ln>
        </p:spPr>
        <p:txBody>
          <a:bodyPr>
            <a:spAutoFit/>
          </a:bodyPr>
          <a:lstStyle/>
          <a:p>
            <a:pPr algn="just">
              <a:lnSpc>
                <a:spcPct val="125000"/>
              </a:lnSpc>
            </a:pPr>
            <a:r>
              <a:rPr kumimoji="1" lang="en-US" altLang="zh-CN" sz="2800" b="1">
                <a:solidFill>
                  <a:schemeClr val="bg1"/>
                </a:solidFill>
                <a:latin typeface="宋体" charset="-122"/>
              </a:rPr>
              <a:t>    </a:t>
            </a:r>
            <a:r>
              <a:rPr kumimoji="1" lang="en-US" altLang="zh-CN" sz="2800" b="1">
                <a:solidFill>
                  <a:srgbClr val="FF3300"/>
                </a:solidFill>
                <a:latin typeface="宋体" charset="-122"/>
              </a:rPr>
              <a:t>1883</a:t>
            </a:r>
            <a:r>
              <a:rPr kumimoji="1" lang="zh-CN" altLang="en-US" sz="2800" b="1">
                <a:solidFill>
                  <a:srgbClr val="FF3300"/>
                </a:solidFill>
                <a:latin typeface="宋体" charset="-122"/>
              </a:rPr>
              <a:t>年</a:t>
            </a:r>
            <a:r>
              <a:rPr kumimoji="1" lang="en-US" altLang="zh-CN" sz="2800" b="1">
                <a:solidFill>
                  <a:srgbClr val="FF3300"/>
                </a:solidFill>
                <a:latin typeface="宋体" charset="-122"/>
              </a:rPr>
              <a:t>1</a:t>
            </a:r>
            <a:r>
              <a:rPr kumimoji="1" lang="zh-CN" altLang="en-US" sz="2800" b="1">
                <a:solidFill>
                  <a:srgbClr val="FF3300"/>
                </a:solidFill>
                <a:latin typeface="宋体" charset="-122"/>
              </a:rPr>
              <a:t>月，马克思带着严重的支气管炎，从英国南部的文特诺尔回到伦敦梅特兰公园路</a:t>
            </a:r>
            <a:r>
              <a:rPr kumimoji="1" lang="en-US" altLang="zh-CN" sz="2800" b="1">
                <a:solidFill>
                  <a:srgbClr val="FF3300"/>
                </a:solidFill>
                <a:latin typeface="宋体" charset="-122"/>
              </a:rPr>
              <a:t>41</a:t>
            </a:r>
            <a:r>
              <a:rPr kumimoji="1" lang="zh-CN" altLang="en-US" sz="2800" b="1">
                <a:solidFill>
                  <a:srgbClr val="FF3300"/>
                </a:solidFill>
                <a:latin typeface="宋体" charset="-122"/>
              </a:rPr>
              <a:t>号。这时并发的喉头炎使他几乎不能吞咽。</a:t>
            </a:r>
            <a:r>
              <a:rPr kumimoji="1" lang="en-US" altLang="zh-CN" sz="2800" b="1">
                <a:solidFill>
                  <a:srgbClr val="FF3300"/>
                </a:solidFill>
                <a:latin typeface="宋体" charset="-122"/>
              </a:rPr>
              <a:t>2</a:t>
            </a:r>
            <a:r>
              <a:rPr kumimoji="1" lang="zh-CN" altLang="en-US" sz="2800" b="1">
                <a:solidFill>
                  <a:srgbClr val="FF3300"/>
                </a:solidFill>
                <a:latin typeface="宋体" charset="-122"/>
              </a:rPr>
              <a:t>月间，肺部发生脓肿。</a:t>
            </a:r>
            <a:r>
              <a:rPr kumimoji="1" lang="en-US" altLang="zh-CN" sz="2800" b="1">
                <a:solidFill>
                  <a:srgbClr val="FF3300"/>
                </a:solidFill>
                <a:latin typeface="宋体" charset="-122"/>
              </a:rPr>
              <a:t>3</a:t>
            </a:r>
            <a:r>
              <a:rPr kumimoji="1" lang="zh-CN" altLang="en-US" sz="2800" b="1">
                <a:solidFill>
                  <a:srgbClr val="FF3300"/>
                </a:solidFill>
                <a:latin typeface="宋体" charset="-122"/>
              </a:rPr>
              <a:t>月</a:t>
            </a:r>
            <a:r>
              <a:rPr kumimoji="1" lang="en-US" altLang="zh-CN" sz="2800" b="1">
                <a:solidFill>
                  <a:srgbClr val="FF3300"/>
                </a:solidFill>
                <a:latin typeface="宋体" charset="-122"/>
              </a:rPr>
              <a:t>14</a:t>
            </a:r>
            <a:r>
              <a:rPr kumimoji="1" lang="zh-CN" altLang="en-US" sz="2800" b="1">
                <a:solidFill>
                  <a:srgbClr val="FF3300"/>
                </a:solidFill>
                <a:latin typeface="宋体" charset="-122"/>
              </a:rPr>
              <a:t>日下午两点多，恩格斯到马克思那里去，护理马克思的女仆海伦上楼去看了一下，下来说马克思处于半睡眠状态。随即便陪同恩格斯一道上楼去，当恩格斯走进马克思的卧室时，马克思已坐在自己的安乐椅上安详地长眠了。</a:t>
            </a:r>
          </a:p>
        </p:txBody>
      </p:sp>
      <p:sp>
        <p:nvSpPr>
          <p:cNvPr id="31746" name="Text Box 3"/>
          <p:cNvSpPr txBox="1">
            <a:spLocks noChangeArrowheads="1"/>
          </p:cNvSpPr>
          <p:nvPr/>
        </p:nvSpPr>
        <p:spPr bwMode="auto">
          <a:xfrm>
            <a:off x="755650" y="5589588"/>
            <a:ext cx="7704138" cy="1066800"/>
          </a:xfrm>
          <a:prstGeom prst="rect">
            <a:avLst/>
          </a:prstGeom>
          <a:noFill/>
          <a:ln w="9525">
            <a:noFill/>
            <a:miter lim="800000"/>
            <a:headEnd/>
            <a:tailEnd/>
          </a:ln>
        </p:spPr>
        <p:txBody>
          <a:bodyPr>
            <a:spAutoFit/>
          </a:bodyPr>
          <a:lstStyle/>
          <a:p>
            <a:r>
              <a:rPr kumimoji="1" lang="zh-CN" altLang="en-US" sz="3200" b="1">
                <a:solidFill>
                  <a:srgbClr val="0000FF"/>
                </a:solidFill>
                <a:latin typeface="宋体" charset="-122"/>
              </a:rPr>
              <a:t>他的写字台上还放着</a:t>
            </a:r>
            <a:r>
              <a:rPr kumimoji="1" lang="en-US" altLang="zh-CN" sz="3200" b="1">
                <a:solidFill>
                  <a:srgbClr val="0000FF"/>
                </a:solidFill>
                <a:latin typeface="宋体" charset="-122"/>
              </a:rPr>
              <a:t>《</a:t>
            </a:r>
            <a:r>
              <a:rPr kumimoji="1" lang="zh-CN" altLang="en-US" sz="3200" b="1">
                <a:solidFill>
                  <a:srgbClr val="0000FF"/>
                </a:solidFill>
                <a:latin typeface="宋体" charset="-122"/>
              </a:rPr>
              <a:t>资本论</a:t>
            </a:r>
            <a:r>
              <a:rPr kumimoji="1" lang="en-US" altLang="zh-CN" sz="3200" b="1">
                <a:solidFill>
                  <a:srgbClr val="0000FF"/>
                </a:solidFill>
                <a:latin typeface="宋体" charset="-122"/>
              </a:rPr>
              <a:t>》</a:t>
            </a:r>
            <a:r>
              <a:rPr kumimoji="1" lang="zh-CN" altLang="en-US" sz="3200" b="1">
                <a:solidFill>
                  <a:srgbClr val="0000FF"/>
                </a:solidFill>
                <a:latin typeface="宋体" charset="-122"/>
              </a:rPr>
              <a:t>第三卷的第八次修改稿</a:t>
            </a:r>
            <a:r>
              <a:rPr kumimoji="1" lang="en-US" altLang="zh-CN" sz="3200" b="1">
                <a:solidFill>
                  <a:srgbClr val="0000FF"/>
                </a:solidFill>
                <a:latin typeface="Times New Roman" pitchFamily="18" charset="0"/>
              </a:rPr>
              <a:t>……</a:t>
            </a:r>
            <a:endParaRPr kumimoji="1" lang="en-US" altLang="zh-CN" sz="3200">
              <a:solidFill>
                <a:srgbClr val="0000FF"/>
              </a:solidFill>
              <a:latin typeface="Verdana" pitchFamily="34" charset="0"/>
            </a:endParaRPr>
          </a:p>
        </p:txBody>
      </p:sp>
      <p:sp>
        <p:nvSpPr>
          <p:cNvPr id="31747" name="Text Box 4"/>
          <p:cNvSpPr txBox="1">
            <a:spLocks noChangeArrowheads="1"/>
          </p:cNvSpPr>
          <p:nvPr/>
        </p:nvSpPr>
        <p:spPr bwMode="auto">
          <a:xfrm>
            <a:off x="755650" y="5157788"/>
            <a:ext cx="7529513" cy="579437"/>
          </a:xfrm>
          <a:prstGeom prst="rect">
            <a:avLst/>
          </a:prstGeom>
          <a:noFill/>
          <a:ln w="9525">
            <a:noFill/>
            <a:miter lim="800000"/>
            <a:headEnd/>
            <a:tailEnd/>
          </a:ln>
        </p:spPr>
        <p:txBody>
          <a:bodyPr>
            <a:spAutoFit/>
          </a:bodyPr>
          <a:lstStyle/>
          <a:p>
            <a:r>
              <a:rPr kumimoji="1" lang="zh-CN" altLang="en-US" sz="3200" b="1">
                <a:solidFill>
                  <a:srgbClr val="0000FF"/>
                </a:solidFill>
                <a:latin typeface="宋体" charset="-122"/>
              </a:rPr>
              <a:t>这时距海伦离开房间还不到两分钟</a:t>
            </a:r>
            <a:r>
              <a:rPr kumimoji="1" lang="en-US" altLang="zh-CN" sz="3200" b="1">
                <a:solidFill>
                  <a:srgbClr val="0000FF"/>
                </a:solidFill>
                <a:latin typeface="Times New Roman" pitchFamily="18" charset="0"/>
              </a:rPr>
              <a:t>……</a:t>
            </a:r>
            <a:endParaRPr kumimoji="1" lang="en-US" altLang="zh-CN" sz="3200" b="1">
              <a:solidFill>
                <a:srgbClr val="0000FF"/>
              </a:solidFill>
              <a:latin typeface="宋体"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7" presetClass="entr" presetSubtype="4" fill="hold" grpId="0" nodeType="after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additive="base">
                                        <p:cTn id="7" dur="5000" fill="hold"/>
                                        <p:tgtEl>
                                          <p:spTgt spid="41986"/>
                                        </p:tgtEl>
                                        <p:attrNameLst>
                                          <p:attrName>ppt_x</p:attrName>
                                        </p:attrNameLst>
                                      </p:cBhvr>
                                      <p:tavLst>
                                        <p:tav tm="0">
                                          <p:val>
                                            <p:strVal val="#ppt_x"/>
                                          </p:val>
                                        </p:tav>
                                        <p:tav tm="100000">
                                          <p:val>
                                            <p:strVal val="#ppt_x"/>
                                          </p:val>
                                        </p:tav>
                                      </p:tavLst>
                                    </p:anim>
                                    <p:anim calcmode="lin" valueType="num">
                                      <p:cBhvr additive="base">
                                        <p:cTn id="8" dur="5000" fill="hold"/>
                                        <p:tgtEl>
                                          <p:spTgt spid="419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152400" y="304800"/>
            <a:ext cx="4724400" cy="5462588"/>
          </a:xfrm>
          <a:prstGeom prst="rect">
            <a:avLst/>
          </a:prstGeom>
          <a:solidFill>
            <a:schemeClr val="tx1"/>
          </a:solidFill>
          <a:ln w="9525">
            <a:solidFill>
              <a:schemeClr val="bg1"/>
            </a:solidFill>
            <a:miter lim="800000"/>
            <a:headEnd/>
            <a:tailEnd/>
          </a:ln>
        </p:spPr>
        <p:txBody>
          <a:bodyPr>
            <a:spAutoFit/>
          </a:bodyPr>
          <a:lstStyle/>
          <a:p>
            <a:pPr algn="dist"/>
            <a:r>
              <a:rPr kumimoji="1" lang="en-US" altLang="zh-CN" sz="3200">
                <a:solidFill>
                  <a:schemeClr val="bg1"/>
                </a:solidFill>
                <a:latin typeface="隶书"/>
                <a:ea typeface="隶书"/>
                <a:cs typeface="隶书"/>
              </a:rPr>
              <a:t> 1844</a:t>
            </a:r>
            <a:r>
              <a:rPr kumimoji="1" lang="zh-CN" altLang="en-US" sz="3200">
                <a:solidFill>
                  <a:schemeClr val="bg1"/>
                </a:solidFill>
                <a:latin typeface="隶书"/>
                <a:ea typeface="隶书"/>
                <a:cs typeface="隶书"/>
              </a:rPr>
              <a:t>年，恩格斯在巴黎跟马克思首次相见，从此后，</a:t>
            </a:r>
            <a:r>
              <a:rPr kumimoji="1" lang="zh-CN" altLang="en-US" sz="3200">
                <a:solidFill>
                  <a:schemeClr val="bg1"/>
                </a:solidFill>
                <a:latin typeface="Times New Roman" pitchFamily="18" charset="0"/>
                <a:ea typeface="隶书"/>
                <a:cs typeface="隶书"/>
              </a:rPr>
              <a:t>“</a:t>
            </a:r>
            <a:r>
              <a:rPr kumimoji="1" lang="zh-CN" altLang="en-US" sz="3200">
                <a:solidFill>
                  <a:schemeClr val="bg1"/>
                </a:solidFill>
                <a:latin typeface="隶书"/>
                <a:ea typeface="隶书"/>
                <a:cs typeface="隶书"/>
              </a:rPr>
              <a:t>这两位朋友的毕生工作，就成了他们的共同事业</a:t>
            </a:r>
            <a:r>
              <a:rPr kumimoji="1" lang="zh-CN" altLang="en-US" sz="3200">
                <a:solidFill>
                  <a:schemeClr val="bg1"/>
                </a:solidFill>
                <a:latin typeface="Times New Roman" pitchFamily="18" charset="0"/>
                <a:ea typeface="隶书"/>
                <a:cs typeface="隶书"/>
              </a:rPr>
              <a:t>”</a:t>
            </a:r>
            <a:r>
              <a:rPr kumimoji="1" lang="zh-CN" altLang="en-US" sz="3200">
                <a:solidFill>
                  <a:schemeClr val="bg1"/>
                </a:solidFill>
                <a:latin typeface="隶书"/>
                <a:ea typeface="隶书"/>
                <a:cs typeface="隶书"/>
              </a:rPr>
              <a:t>。著名的</a:t>
            </a:r>
            <a:r>
              <a:rPr kumimoji="1" lang="en-US" altLang="zh-CN" sz="3200">
                <a:solidFill>
                  <a:schemeClr val="bg1"/>
                </a:solidFill>
                <a:latin typeface="隶书"/>
                <a:ea typeface="隶书"/>
                <a:cs typeface="隶书"/>
              </a:rPr>
              <a:t>《</a:t>
            </a:r>
            <a:r>
              <a:rPr kumimoji="1" lang="zh-CN" altLang="en-US" sz="3200">
                <a:solidFill>
                  <a:schemeClr val="bg1"/>
                </a:solidFill>
                <a:latin typeface="隶书"/>
                <a:ea typeface="隶书"/>
                <a:cs typeface="隶书"/>
              </a:rPr>
              <a:t>共产党宣言</a:t>
            </a:r>
            <a:r>
              <a:rPr kumimoji="1" lang="en-US" altLang="zh-CN" sz="3200">
                <a:solidFill>
                  <a:schemeClr val="bg1"/>
                </a:solidFill>
                <a:latin typeface="隶书"/>
                <a:ea typeface="隶书"/>
                <a:cs typeface="隶书"/>
              </a:rPr>
              <a:t>》</a:t>
            </a:r>
            <a:r>
              <a:rPr kumimoji="1" lang="zh-CN" altLang="en-US" sz="3200">
                <a:solidFill>
                  <a:schemeClr val="bg1"/>
                </a:solidFill>
                <a:latin typeface="隶书"/>
                <a:ea typeface="隶书"/>
                <a:cs typeface="隶书"/>
              </a:rPr>
              <a:t>就是他们两人合著的。</a:t>
            </a:r>
            <a:r>
              <a:rPr kumimoji="1" lang="en-US" altLang="zh-CN" sz="3200">
                <a:solidFill>
                  <a:schemeClr val="bg1"/>
                </a:solidFill>
                <a:latin typeface="隶书"/>
                <a:ea typeface="隶书"/>
                <a:cs typeface="隶书"/>
              </a:rPr>
              <a:t>1870</a:t>
            </a:r>
            <a:r>
              <a:rPr kumimoji="1" lang="zh-CN" altLang="en-US" sz="3200">
                <a:solidFill>
                  <a:schemeClr val="bg1"/>
                </a:solidFill>
                <a:latin typeface="隶书"/>
                <a:ea typeface="隶书"/>
                <a:cs typeface="隶书"/>
              </a:rPr>
              <a:t>年以后，马克思和恩格斯一直住在伦敦，</a:t>
            </a:r>
            <a:r>
              <a:rPr kumimoji="1" lang="zh-CN" altLang="en-US" sz="3200">
                <a:solidFill>
                  <a:schemeClr val="bg1"/>
                </a:solidFill>
                <a:latin typeface="Times New Roman" pitchFamily="18" charset="0"/>
                <a:ea typeface="隶书"/>
                <a:cs typeface="隶书"/>
              </a:rPr>
              <a:t>“</a:t>
            </a:r>
            <a:r>
              <a:rPr kumimoji="1" lang="zh-CN" altLang="en-US" sz="3200">
                <a:solidFill>
                  <a:schemeClr val="bg1"/>
                </a:solidFill>
                <a:latin typeface="隶书"/>
                <a:ea typeface="隶书"/>
                <a:cs typeface="隶书"/>
              </a:rPr>
              <a:t>他们两人始终过着充满紧张工作的共同的精神生活</a:t>
            </a:r>
            <a:r>
              <a:rPr kumimoji="1" lang="zh-CN" altLang="en-US" sz="3200">
                <a:solidFill>
                  <a:schemeClr val="bg1"/>
                </a:solidFill>
                <a:latin typeface="Times New Roman" pitchFamily="18" charset="0"/>
                <a:ea typeface="隶书"/>
                <a:cs typeface="隶书"/>
              </a:rPr>
              <a:t>”</a:t>
            </a:r>
            <a:r>
              <a:rPr kumimoji="1" lang="en-US" altLang="zh-CN" sz="3200">
                <a:solidFill>
                  <a:schemeClr val="bg1"/>
                </a:solidFill>
                <a:latin typeface="隶书"/>
                <a:ea typeface="隶书"/>
                <a:cs typeface="隶书"/>
              </a:rPr>
              <a:t>(</a:t>
            </a:r>
            <a:r>
              <a:rPr kumimoji="1" lang="zh-CN" altLang="en-US" sz="3200">
                <a:solidFill>
                  <a:schemeClr val="bg1"/>
                </a:solidFill>
                <a:latin typeface="隶书"/>
                <a:ea typeface="隶书"/>
                <a:cs typeface="隶书"/>
              </a:rPr>
              <a:t>列宁</a:t>
            </a:r>
            <a:r>
              <a:rPr kumimoji="1" lang="en-US" altLang="zh-CN" sz="3200">
                <a:solidFill>
                  <a:schemeClr val="bg1"/>
                </a:solidFill>
                <a:latin typeface="隶书"/>
                <a:ea typeface="隶书"/>
                <a:cs typeface="隶书"/>
              </a:rPr>
              <a:t>)</a:t>
            </a:r>
            <a:r>
              <a:rPr kumimoji="1" lang="zh-CN" altLang="en-US" sz="3200">
                <a:solidFill>
                  <a:schemeClr val="bg1"/>
                </a:solidFill>
                <a:latin typeface="隶书"/>
                <a:ea typeface="隶书"/>
                <a:cs typeface="隶书"/>
              </a:rPr>
              <a:t>。</a:t>
            </a:r>
          </a:p>
        </p:txBody>
      </p:sp>
      <p:grpSp>
        <p:nvGrpSpPr>
          <p:cNvPr id="2" name="Group 6"/>
          <p:cNvGrpSpPr>
            <a:grpSpLocks/>
          </p:cNvGrpSpPr>
          <p:nvPr/>
        </p:nvGrpSpPr>
        <p:grpSpPr bwMode="auto">
          <a:xfrm>
            <a:off x="4643438" y="333375"/>
            <a:ext cx="4122737" cy="6245225"/>
            <a:chOff x="3120" y="192"/>
            <a:chExt cx="2496" cy="3631"/>
          </a:xfrm>
        </p:grpSpPr>
        <p:grpSp>
          <p:nvGrpSpPr>
            <p:cNvPr id="32771" name="Group 7"/>
            <p:cNvGrpSpPr>
              <a:grpSpLocks/>
            </p:cNvGrpSpPr>
            <p:nvPr/>
          </p:nvGrpSpPr>
          <p:grpSpPr bwMode="auto">
            <a:xfrm>
              <a:off x="3120" y="288"/>
              <a:ext cx="2496" cy="3535"/>
              <a:chOff x="3120" y="288"/>
              <a:chExt cx="2496" cy="3535"/>
            </a:xfrm>
          </p:grpSpPr>
          <p:grpSp>
            <p:nvGrpSpPr>
              <p:cNvPr id="32773" name="Group 8"/>
              <p:cNvGrpSpPr>
                <a:grpSpLocks/>
              </p:cNvGrpSpPr>
              <p:nvPr/>
            </p:nvGrpSpPr>
            <p:grpSpPr bwMode="auto">
              <a:xfrm>
                <a:off x="3120" y="2256"/>
                <a:ext cx="2496" cy="1567"/>
                <a:chOff x="3120" y="2256"/>
                <a:chExt cx="2496" cy="1567"/>
              </a:xfrm>
            </p:grpSpPr>
            <p:sp>
              <p:nvSpPr>
                <p:cNvPr id="32776" name="Rectangle 9"/>
                <p:cNvSpPr>
                  <a:spLocks noChangeArrowheads="1"/>
                </p:cNvSpPr>
                <p:nvPr/>
              </p:nvSpPr>
              <p:spPr bwMode="auto">
                <a:xfrm>
                  <a:off x="3120" y="2256"/>
                  <a:ext cx="2496" cy="1567"/>
                </a:xfrm>
                <a:prstGeom prst="rect">
                  <a:avLst/>
                </a:prstGeom>
                <a:solidFill>
                  <a:schemeClr val="tx1"/>
                </a:solidFill>
                <a:ln w="9525">
                  <a:noFill/>
                  <a:miter lim="800000"/>
                  <a:headEnd/>
                  <a:tailEnd/>
                </a:ln>
              </p:spPr>
              <p:txBody>
                <a:bodyPr>
                  <a:spAutoFit/>
                </a:bodyPr>
                <a:lstStyle/>
                <a:p>
                  <a:pPr>
                    <a:lnSpc>
                      <a:spcPct val="80000"/>
                    </a:lnSpc>
                    <a:spcBef>
                      <a:spcPct val="50000"/>
                    </a:spcBef>
                  </a:pPr>
                  <a:r>
                    <a:rPr lang="en-US" altLang="zh-CN" sz="2800" b="1">
                      <a:solidFill>
                        <a:schemeClr val="bg1"/>
                      </a:solidFill>
                      <a:latin typeface="隶书"/>
                      <a:ea typeface="隶书"/>
                      <a:cs typeface="隶书"/>
                    </a:rPr>
                    <a:t>    </a:t>
                  </a:r>
                  <a:r>
                    <a:rPr lang="en-US" altLang="zh-CN" sz="2800" b="1">
                      <a:solidFill>
                        <a:schemeClr val="bg1"/>
                      </a:solidFill>
                      <a:latin typeface="楷体_GB2312"/>
                      <a:ea typeface="楷体_GB2312"/>
                      <a:cs typeface="楷体_GB2312"/>
                    </a:rPr>
                    <a:t>3</a:t>
                  </a:r>
                  <a:r>
                    <a:rPr lang="zh-CN" altLang="en-US" sz="2800" b="1">
                      <a:solidFill>
                        <a:schemeClr val="bg1"/>
                      </a:solidFill>
                      <a:latin typeface="楷体_GB2312"/>
                      <a:ea typeface="楷体_GB2312"/>
                      <a:cs typeface="楷体_GB2312"/>
                    </a:rPr>
                    <a:t>月</a:t>
                  </a:r>
                  <a:r>
                    <a:rPr lang="en-US" altLang="zh-CN" sz="2800" b="1">
                      <a:solidFill>
                        <a:schemeClr val="bg1"/>
                      </a:solidFill>
                      <a:latin typeface="楷体_GB2312"/>
                      <a:ea typeface="楷体_GB2312"/>
                      <a:cs typeface="楷体_GB2312"/>
                    </a:rPr>
                    <a:t>17</a:t>
                  </a:r>
                  <a:r>
                    <a:rPr lang="zh-CN" altLang="en-US" sz="2800" b="1">
                      <a:solidFill>
                        <a:schemeClr val="bg1"/>
                      </a:solidFill>
                      <a:latin typeface="楷体_GB2312"/>
                      <a:ea typeface="楷体_GB2312"/>
                      <a:cs typeface="楷体_GB2312"/>
                    </a:rPr>
                    <a:t>日</a:t>
                  </a:r>
                  <a:r>
                    <a:rPr lang="en-US" altLang="zh-CN" sz="2800" b="1">
                      <a:solidFill>
                        <a:schemeClr val="bg1"/>
                      </a:solidFill>
                      <a:latin typeface="楷体_GB2312"/>
                      <a:ea typeface="楷体_GB2312"/>
                      <a:cs typeface="楷体_GB2312"/>
                    </a:rPr>
                    <a:t>,</a:t>
                  </a:r>
                  <a:r>
                    <a:rPr lang="zh-CN" altLang="en-US" sz="2800" b="1">
                      <a:solidFill>
                        <a:schemeClr val="bg1"/>
                      </a:solidFill>
                      <a:latin typeface="楷体_GB2312"/>
                      <a:ea typeface="楷体_GB2312"/>
                      <a:cs typeface="楷体_GB2312"/>
                    </a:rPr>
                    <a:t>在伦敦海持公墓举行了葬仪</a:t>
                  </a:r>
                  <a:r>
                    <a:rPr lang="en-US" altLang="zh-CN" sz="2800" b="1">
                      <a:solidFill>
                        <a:schemeClr val="bg1"/>
                      </a:solidFill>
                      <a:latin typeface="楷体_GB2312"/>
                      <a:ea typeface="楷体_GB2312"/>
                      <a:cs typeface="楷体_GB2312"/>
                    </a:rPr>
                    <a:t>,</a:t>
                  </a:r>
                  <a:r>
                    <a:rPr lang="zh-CN" altLang="en-US" sz="2800" b="1">
                      <a:solidFill>
                        <a:schemeClr val="bg1"/>
                      </a:solidFill>
                      <a:latin typeface="楷体_GB2312"/>
                      <a:ea typeface="楷体_GB2312"/>
                      <a:cs typeface="楷体_GB2312"/>
                    </a:rPr>
                    <a:t>恩格斯代表全世界的无产阶级向自己的导师表达了深切的悼念</a:t>
                  </a:r>
                  <a:r>
                    <a:rPr lang="en-US" altLang="zh-CN" sz="2800" b="1">
                      <a:solidFill>
                        <a:schemeClr val="bg1"/>
                      </a:solidFill>
                      <a:latin typeface="楷体_GB2312"/>
                      <a:ea typeface="楷体_GB2312"/>
                      <a:cs typeface="楷体_GB2312"/>
                    </a:rPr>
                    <a:t>,</a:t>
                  </a:r>
                  <a:r>
                    <a:rPr lang="zh-CN" altLang="en-US" sz="2800" b="1">
                      <a:solidFill>
                        <a:schemeClr val="bg1"/>
                      </a:solidFill>
                      <a:latin typeface="楷体_GB2312"/>
                      <a:ea typeface="楷体_GB2312"/>
                      <a:cs typeface="楷体_GB2312"/>
                    </a:rPr>
                    <a:t>发表了这篇著名的悼词。</a:t>
                  </a:r>
                </a:p>
                <a:p>
                  <a:pPr algn="dist">
                    <a:lnSpc>
                      <a:spcPct val="80000"/>
                    </a:lnSpc>
                    <a:spcBef>
                      <a:spcPct val="50000"/>
                    </a:spcBef>
                  </a:pPr>
                  <a:endParaRPr lang="en-US" altLang="zh-CN" sz="2800" b="1">
                    <a:solidFill>
                      <a:srgbClr val="0000FF"/>
                    </a:solidFill>
                    <a:latin typeface="楷体_GB2312"/>
                    <a:ea typeface="楷体_GB2312"/>
                    <a:cs typeface="楷体_GB2312"/>
                  </a:endParaRPr>
                </a:p>
              </p:txBody>
            </p:sp>
            <p:sp>
              <p:nvSpPr>
                <p:cNvPr id="32777" name="Rectangle 10"/>
                <p:cNvSpPr>
                  <a:spLocks noChangeArrowheads="1"/>
                </p:cNvSpPr>
                <p:nvPr/>
              </p:nvSpPr>
              <p:spPr bwMode="auto">
                <a:xfrm>
                  <a:off x="3120" y="3312"/>
                  <a:ext cx="1392" cy="302"/>
                </a:xfrm>
                <a:prstGeom prst="rect">
                  <a:avLst/>
                </a:prstGeom>
                <a:noFill/>
                <a:ln w="9525">
                  <a:noFill/>
                  <a:miter lim="800000"/>
                  <a:headEnd/>
                  <a:tailEnd/>
                </a:ln>
              </p:spPr>
              <p:txBody>
                <a:bodyPr>
                  <a:spAutoFit/>
                </a:bodyPr>
                <a:lstStyle/>
                <a:p>
                  <a:pPr algn="ctr"/>
                  <a:endParaRPr lang="zh-CN" altLang="zh-CN" sz="2800" b="1">
                    <a:solidFill>
                      <a:schemeClr val="bg1"/>
                    </a:solidFill>
                    <a:latin typeface="隶书"/>
                    <a:ea typeface="隶书"/>
                    <a:cs typeface="隶书"/>
                  </a:endParaRPr>
                </a:p>
              </p:txBody>
            </p:sp>
          </p:grpSp>
          <p:sp>
            <p:nvSpPr>
              <p:cNvPr id="32774" name="Rectangle 11"/>
              <p:cNvSpPr>
                <a:spLocks noChangeArrowheads="1"/>
              </p:cNvSpPr>
              <p:nvPr/>
            </p:nvSpPr>
            <p:spPr bwMode="auto">
              <a:xfrm>
                <a:off x="4098" y="1824"/>
                <a:ext cx="853" cy="337"/>
              </a:xfrm>
              <a:prstGeom prst="rect">
                <a:avLst/>
              </a:prstGeom>
              <a:noFill/>
              <a:ln w="9525">
                <a:noFill/>
                <a:miter lim="800000"/>
                <a:headEnd/>
                <a:tailEnd/>
              </a:ln>
            </p:spPr>
            <p:txBody>
              <a:bodyPr wrap="none">
                <a:spAutoFit/>
              </a:bodyPr>
              <a:lstStyle/>
              <a:p>
                <a:pPr algn="ctr"/>
                <a:r>
                  <a:rPr kumimoji="1" lang="zh-CN" altLang="en-US" sz="3200" b="1">
                    <a:solidFill>
                      <a:schemeClr val="bg1"/>
                    </a:solidFill>
                    <a:latin typeface="隶书"/>
                    <a:ea typeface="隶书"/>
                    <a:cs typeface="隶书"/>
                  </a:rPr>
                  <a:t>恩格斯</a:t>
                </a:r>
              </a:p>
            </p:txBody>
          </p:sp>
          <p:pic>
            <p:nvPicPr>
              <p:cNvPr id="32775" name="Picture 12" descr="恩格斯"/>
              <p:cNvPicPr>
                <a:picLocks noChangeAspect="1" noChangeArrowheads="1"/>
              </p:cNvPicPr>
              <p:nvPr/>
            </p:nvPicPr>
            <p:blipFill>
              <a:blip r:embed="rId2">
                <a:lum bright="12000"/>
                <a:grayscl/>
              </a:blip>
              <a:srcRect/>
              <a:stretch>
                <a:fillRect/>
              </a:stretch>
            </p:blipFill>
            <p:spPr bwMode="auto">
              <a:xfrm>
                <a:off x="3792" y="288"/>
                <a:ext cx="1392" cy="1536"/>
              </a:xfrm>
              <a:prstGeom prst="rect">
                <a:avLst/>
              </a:prstGeom>
              <a:gradFill rotWithShape="0">
                <a:gsLst>
                  <a:gs pos="0">
                    <a:srgbClr val="CCECFF"/>
                  </a:gs>
                  <a:gs pos="100000">
                    <a:srgbClr val="5E6D76"/>
                  </a:gs>
                </a:gsLst>
                <a:lin ang="5400000" scaled="1"/>
              </a:gradFill>
              <a:ln w="76200">
                <a:noFill/>
                <a:miter lim="800000"/>
                <a:headEnd/>
                <a:tailEnd/>
              </a:ln>
            </p:spPr>
          </p:pic>
        </p:grpSp>
        <p:sp>
          <p:nvSpPr>
            <p:cNvPr id="32772" name="Rectangle 13"/>
            <p:cNvSpPr>
              <a:spLocks noChangeArrowheads="1"/>
            </p:cNvSpPr>
            <p:nvPr/>
          </p:nvSpPr>
          <p:spPr bwMode="auto">
            <a:xfrm>
              <a:off x="3120" y="192"/>
              <a:ext cx="2496" cy="3456"/>
            </a:xfrm>
            <a:prstGeom prst="rect">
              <a:avLst/>
            </a:prstGeom>
            <a:noFill/>
            <a:ln w="9525">
              <a:solidFill>
                <a:schemeClr val="bg1"/>
              </a:solidFill>
              <a:miter lim="800000"/>
              <a:headEnd/>
              <a:tailEnd/>
            </a:ln>
          </p:spPr>
          <p:txBody>
            <a:bodyPr vert="eaVert" wrap="none" anchor="ctr"/>
            <a:lstStyle/>
            <a:p>
              <a:endParaRPr lang="zh-CN" altLang="en-US">
                <a:latin typeface="Calibri" pitchFamily="34" charset="0"/>
              </a:endParaRPr>
            </a:p>
          </p:txBody>
        </p:sp>
      </p:gr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0" fill="hold"/>
                                        <p:tgtEl>
                                          <p:spTgt spid="2"/>
                                        </p:tgtEl>
                                        <p:attrNameLst>
                                          <p:attrName>ppt_x</p:attrName>
                                        </p:attrNameLst>
                                      </p:cBhvr>
                                      <p:tavLst>
                                        <p:tav tm="0">
                                          <p:val>
                                            <p:strVal val="1+#ppt_w/2"/>
                                          </p:val>
                                        </p:tav>
                                        <p:tav tm="100000">
                                          <p:val>
                                            <p:strVal val="#ppt_x"/>
                                          </p:val>
                                        </p:tav>
                                      </p:tavLst>
                                    </p:anim>
                                    <p:anim calcmode="lin" valueType="num">
                                      <p:cBhvr additive="base">
                                        <p:cTn id="8" dur="50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3010"/>
                                        </p:tgtEl>
                                        <p:attrNameLst>
                                          <p:attrName>style.visibility</p:attrName>
                                        </p:attrNameLst>
                                      </p:cBhvr>
                                      <p:to>
                                        <p:strVal val="visible"/>
                                      </p:to>
                                    </p:set>
                                    <p:animEffect transition="in" filter="dissolve">
                                      <p:cBhvr>
                                        <p:cTn id="13" dur="500"/>
                                        <p:tgtEl>
                                          <p:spTgt spid="430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idx="4294967295"/>
          </p:nvPr>
        </p:nvSpPr>
        <p:spPr>
          <a:xfrm>
            <a:off x="2268538" y="228600"/>
            <a:ext cx="3382962" cy="762000"/>
          </a:xfrm>
        </p:spPr>
        <p:txBody>
          <a:bodyPr/>
          <a:lstStyle/>
          <a:p>
            <a:r>
              <a:rPr lang="zh-CN" altLang="en-US" smtClean="0">
                <a:solidFill>
                  <a:srgbClr val="0000FF"/>
                </a:solidFill>
                <a:ea typeface="华文隶书"/>
                <a:cs typeface="华文隶书"/>
              </a:rPr>
              <a:t>作者介绍</a:t>
            </a:r>
          </a:p>
        </p:txBody>
      </p:sp>
      <p:sp>
        <p:nvSpPr>
          <p:cNvPr id="15362" name="Text Box 3"/>
          <p:cNvSpPr txBox="1">
            <a:spLocks noChangeArrowheads="1"/>
          </p:cNvSpPr>
          <p:nvPr/>
        </p:nvSpPr>
        <p:spPr bwMode="auto">
          <a:xfrm>
            <a:off x="762000" y="981075"/>
            <a:ext cx="6546850" cy="5940425"/>
          </a:xfrm>
          <a:prstGeom prst="rect">
            <a:avLst/>
          </a:prstGeom>
          <a:noFill/>
          <a:ln w="9525">
            <a:noFill/>
            <a:miter lim="800000"/>
            <a:headEnd/>
            <a:tailEnd/>
          </a:ln>
        </p:spPr>
        <p:txBody>
          <a:bodyPr>
            <a:spAutoFit/>
          </a:bodyPr>
          <a:lstStyle/>
          <a:p>
            <a:pPr>
              <a:spcBef>
                <a:spcPct val="50000"/>
              </a:spcBef>
            </a:pPr>
            <a:r>
              <a:rPr kumimoji="1" lang="en-US" altLang="zh-CN" sz="2800">
                <a:solidFill>
                  <a:srgbClr val="008080"/>
                </a:solidFill>
                <a:latin typeface="华文新魏"/>
                <a:ea typeface="华文新魏"/>
                <a:cs typeface="华文新魏"/>
              </a:rPr>
              <a:t>         </a:t>
            </a:r>
            <a:r>
              <a:rPr kumimoji="1" lang="zh-CN" altLang="en-US" sz="3200">
                <a:latin typeface="华文新魏"/>
                <a:ea typeface="华文新魏"/>
                <a:cs typeface="华文新魏"/>
              </a:rPr>
              <a:t>弗</a:t>
            </a:r>
            <a:r>
              <a:rPr kumimoji="1" lang="en-US" altLang="zh-CN" sz="3200">
                <a:latin typeface="Times New Roman" pitchFamily="18" charset="0"/>
                <a:ea typeface="华文新魏"/>
                <a:cs typeface="华文新魏"/>
              </a:rPr>
              <a:t>·</a:t>
            </a:r>
            <a:r>
              <a:rPr kumimoji="1" lang="zh-CN" altLang="en-US" sz="3200">
                <a:latin typeface="华文新魏"/>
                <a:ea typeface="华文新魏"/>
                <a:cs typeface="华文新魏"/>
              </a:rPr>
              <a:t>恩格斯（</a:t>
            </a:r>
            <a:r>
              <a:rPr kumimoji="1" lang="en-US" altLang="zh-CN" sz="3200">
                <a:latin typeface="华文新魏"/>
                <a:ea typeface="华文新魏"/>
                <a:cs typeface="华文新魏"/>
              </a:rPr>
              <a:t>1820</a:t>
            </a:r>
            <a:r>
              <a:rPr kumimoji="1" lang="en-US" altLang="zh-CN" sz="3200">
                <a:latin typeface="Times New Roman" pitchFamily="18" charset="0"/>
                <a:ea typeface="华文新魏"/>
                <a:cs typeface="华文新魏"/>
              </a:rPr>
              <a:t>—</a:t>
            </a:r>
            <a:r>
              <a:rPr kumimoji="1" lang="en-US" altLang="zh-CN" sz="3200">
                <a:latin typeface="华文新魏"/>
                <a:ea typeface="华文新魏"/>
                <a:cs typeface="华文新魏"/>
              </a:rPr>
              <a:t>1895</a:t>
            </a:r>
            <a:r>
              <a:rPr kumimoji="1" lang="zh-CN" altLang="en-US" sz="3200">
                <a:latin typeface="华文新魏"/>
                <a:ea typeface="华文新魏"/>
                <a:cs typeface="华文新魏"/>
              </a:rPr>
              <a:t>），德国人，科学共产主义的创始人，全世界无产阶级的领袖和导师，马克思的亲密战友。他和马克思创立了无产阶级革命理论──马克思主义，一起领导了共产主义者同盟、第一国际和德国社会民主工党。马克思逝世后，恩格斯一个人继续担任欧洲社会主义者的领导和顾问。他一生同形形色色的机会主义进行了坚决斗争，给无产阶级留下了极为宝贵的精神财富。 </a:t>
            </a:r>
          </a:p>
        </p:txBody>
      </p:sp>
      <p:pic>
        <p:nvPicPr>
          <p:cNvPr id="15363" name="Picture 4" descr="图片1"/>
          <p:cNvPicPr>
            <a:picLocks noChangeAspect="1" noChangeArrowheads="1"/>
          </p:cNvPicPr>
          <p:nvPr/>
        </p:nvPicPr>
        <p:blipFill>
          <a:blip r:embed="rId2"/>
          <a:srcRect/>
          <a:stretch>
            <a:fillRect/>
          </a:stretch>
        </p:blipFill>
        <p:spPr bwMode="auto">
          <a:xfrm>
            <a:off x="7083425" y="1773238"/>
            <a:ext cx="2060575" cy="3584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3" name="Group 2"/>
          <p:cNvGrpSpPr>
            <a:grpSpLocks/>
          </p:cNvGrpSpPr>
          <p:nvPr/>
        </p:nvGrpSpPr>
        <p:grpSpPr bwMode="auto">
          <a:xfrm>
            <a:off x="152400" y="304800"/>
            <a:ext cx="4721225" cy="5486400"/>
            <a:chOff x="96" y="192"/>
            <a:chExt cx="2974" cy="3456"/>
          </a:xfrm>
        </p:grpSpPr>
        <p:sp>
          <p:nvSpPr>
            <p:cNvPr id="33798" name="Rectangle 3"/>
            <p:cNvSpPr>
              <a:spLocks noChangeArrowheads="1"/>
            </p:cNvSpPr>
            <p:nvPr/>
          </p:nvSpPr>
          <p:spPr bwMode="auto">
            <a:xfrm>
              <a:off x="96" y="192"/>
              <a:ext cx="2974" cy="3456"/>
            </a:xfrm>
            <a:prstGeom prst="rect">
              <a:avLst/>
            </a:prstGeom>
            <a:solidFill>
              <a:schemeClr val="bg2"/>
            </a:solidFill>
            <a:ln w="9525">
              <a:solidFill>
                <a:schemeClr val="folHlink"/>
              </a:solidFill>
              <a:miter lim="800000"/>
              <a:headEnd/>
              <a:tailEnd/>
            </a:ln>
          </p:spPr>
          <p:txBody>
            <a:bodyPr vert="eaVert" wrap="none" anchor="ctr"/>
            <a:lstStyle/>
            <a:p>
              <a:endParaRPr lang="zh-CN" altLang="en-US">
                <a:latin typeface="Calibri" pitchFamily="34" charset="0"/>
              </a:endParaRPr>
            </a:p>
          </p:txBody>
        </p:sp>
        <p:pic>
          <p:nvPicPr>
            <p:cNvPr id="33799" name="Picture 4" descr="无标题"/>
            <p:cNvPicPr>
              <a:picLocks noChangeAspect="1" noChangeArrowheads="1"/>
            </p:cNvPicPr>
            <p:nvPr/>
          </p:nvPicPr>
          <p:blipFill>
            <a:blip r:embed="rId2">
              <a:grayscl/>
            </a:blip>
            <a:srcRect/>
            <a:stretch>
              <a:fillRect/>
            </a:stretch>
          </p:blipFill>
          <p:spPr bwMode="auto">
            <a:xfrm>
              <a:off x="144" y="240"/>
              <a:ext cx="2880" cy="3360"/>
            </a:xfrm>
            <a:prstGeom prst="rect">
              <a:avLst/>
            </a:prstGeom>
            <a:noFill/>
            <a:ln w="38100">
              <a:noFill/>
              <a:miter lim="800000"/>
              <a:headEnd/>
              <a:tailEnd/>
            </a:ln>
          </p:spPr>
        </p:pic>
      </p:grpSp>
      <p:pic>
        <p:nvPicPr>
          <p:cNvPr id="44037" name="Picture 5" descr="未命名"/>
          <p:cNvPicPr>
            <a:picLocks noChangeAspect="1" noChangeArrowheads="1"/>
          </p:cNvPicPr>
          <p:nvPr/>
        </p:nvPicPr>
        <p:blipFill>
          <a:blip r:embed="rId3">
            <a:grayscl/>
          </a:blip>
          <a:srcRect/>
          <a:stretch>
            <a:fillRect/>
          </a:stretch>
        </p:blipFill>
        <p:spPr bwMode="auto">
          <a:xfrm>
            <a:off x="5181600" y="304800"/>
            <a:ext cx="3505200" cy="5410200"/>
          </a:xfrm>
          <a:prstGeom prst="rect">
            <a:avLst/>
          </a:prstGeom>
          <a:solidFill>
            <a:schemeClr val="hlink"/>
          </a:solidFill>
          <a:ln w="38100">
            <a:solidFill>
              <a:schemeClr val="bg2"/>
            </a:solidFill>
            <a:miter lim="800000"/>
            <a:headEnd/>
            <a:tailEnd/>
          </a:ln>
        </p:spPr>
      </p:pic>
      <p:grpSp>
        <p:nvGrpSpPr>
          <p:cNvPr id="3" name="Group 6"/>
          <p:cNvGrpSpPr>
            <a:grpSpLocks/>
          </p:cNvGrpSpPr>
          <p:nvPr/>
        </p:nvGrpSpPr>
        <p:grpSpPr bwMode="auto">
          <a:xfrm>
            <a:off x="228600" y="5334000"/>
            <a:ext cx="8534400" cy="1905000"/>
            <a:chOff x="144" y="3360"/>
            <a:chExt cx="5376" cy="1200"/>
          </a:xfrm>
        </p:grpSpPr>
        <p:sp>
          <p:nvSpPr>
            <p:cNvPr id="44039" name="Rectangle 7"/>
            <p:cNvSpPr>
              <a:spLocks noChangeArrowheads="1"/>
            </p:cNvSpPr>
            <p:nvPr/>
          </p:nvSpPr>
          <p:spPr bwMode="auto">
            <a:xfrm>
              <a:off x="144" y="3552"/>
              <a:ext cx="2688" cy="576"/>
            </a:xfrm>
            <a:prstGeom prst="rect">
              <a:avLst/>
            </a:prstGeom>
            <a:noFill/>
            <a:ln w="9525">
              <a:noFill/>
              <a:miter lim="800000"/>
              <a:headEnd/>
              <a:tailEnd/>
            </a:ln>
            <a:effectLst/>
          </p:spPr>
          <p:txBody>
            <a:bodyPr wrap="none" anchor="ctr"/>
            <a:lstStyle/>
            <a:p>
              <a:pPr fontAlgn="auto">
                <a:spcBef>
                  <a:spcPts val="0"/>
                </a:spcBef>
                <a:spcAft>
                  <a:spcPts val="0"/>
                </a:spcAft>
                <a:defRPr/>
              </a:pPr>
              <a:r>
                <a:rPr kumimoji="1" lang="en-US" altLang="zh-CN" sz="4000">
                  <a:solidFill>
                    <a:schemeClr val="bg1"/>
                  </a:solidFill>
                  <a:latin typeface="Times New Roman" pitchFamily="18" charset="0"/>
                  <a:ea typeface="华文彩云" pitchFamily="2" charset="-122"/>
                </a:rPr>
                <a:t>  </a:t>
              </a:r>
              <a:r>
                <a:rPr kumimoji="1" lang="zh-CN" altLang="en-US" sz="4000">
                  <a:solidFill>
                    <a:srgbClr val="0000FF"/>
                  </a:solidFill>
                  <a:effectLst>
                    <a:outerShdw blurRad="38100" dist="38100" dir="2700000" algn="tl">
                      <a:srgbClr val="C0C0C0"/>
                    </a:outerShdw>
                  </a:effectLst>
                  <a:latin typeface="隶书" pitchFamily="49" charset="-122"/>
                  <a:ea typeface="隶书" pitchFamily="49" charset="-122"/>
                </a:rPr>
                <a:t>简 朴 的 葬 礼</a:t>
              </a:r>
            </a:p>
          </p:txBody>
        </p:sp>
        <p:sp>
          <p:nvSpPr>
            <p:cNvPr id="44040" name="Rectangle 8"/>
            <p:cNvSpPr>
              <a:spLocks noChangeArrowheads="1"/>
            </p:cNvSpPr>
            <p:nvPr/>
          </p:nvSpPr>
          <p:spPr bwMode="auto">
            <a:xfrm>
              <a:off x="3168" y="3360"/>
              <a:ext cx="2352" cy="1200"/>
            </a:xfrm>
            <a:prstGeom prst="rect">
              <a:avLst/>
            </a:prstGeom>
            <a:noFill/>
            <a:ln w="9525">
              <a:noFill/>
              <a:miter lim="800000"/>
              <a:headEnd/>
              <a:tailEnd/>
            </a:ln>
            <a:effectLst/>
          </p:spPr>
          <p:txBody>
            <a:bodyPr wrap="none" anchor="ctr"/>
            <a:lstStyle/>
            <a:p>
              <a:pPr algn="ctr" fontAlgn="auto">
                <a:spcBef>
                  <a:spcPts val="0"/>
                </a:spcBef>
                <a:spcAft>
                  <a:spcPts val="0"/>
                </a:spcAft>
                <a:defRPr/>
              </a:pPr>
              <a:r>
                <a:rPr kumimoji="1" lang="zh-CN" altLang="en-US" sz="4000">
                  <a:solidFill>
                    <a:srgbClr val="0000FF"/>
                  </a:solidFill>
                  <a:effectLst>
                    <a:outerShdw blurRad="38100" dist="38100" dir="2700000" algn="tl">
                      <a:srgbClr val="C0C0C0"/>
                    </a:outerShdw>
                  </a:effectLst>
                  <a:latin typeface="隶书" pitchFamily="49" charset="-122"/>
                  <a:ea typeface="隶书" pitchFamily="49" charset="-122"/>
                </a:rPr>
                <a:t>不 朽 的 丰 碑</a:t>
              </a:r>
            </a:p>
            <a:p>
              <a:pPr algn="ctr" fontAlgn="auto">
                <a:spcBef>
                  <a:spcPts val="0"/>
                </a:spcBef>
                <a:spcAft>
                  <a:spcPts val="0"/>
                </a:spcAft>
                <a:defRPr/>
              </a:pPr>
              <a:endParaRPr kumimoji="1" lang="en-US" altLang="zh-CN" sz="2400">
                <a:latin typeface="Times New Roman" pitchFamily="18" charset="0"/>
                <a:ea typeface="+mn-ea"/>
              </a:endParaRPr>
            </a:p>
          </p:txBody>
        </p:sp>
      </p:gr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2" fill="hold" nodeType="clickEffect">
                                  <p:stCondLst>
                                    <p:cond delay="0"/>
                                  </p:stCondLst>
                                  <p:childTnLst>
                                    <p:set>
                                      <p:cBhvr>
                                        <p:cTn id="6" dur="1" fill="hold">
                                          <p:stCondLst>
                                            <p:cond delay="0"/>
                                          </p:stCondLst>
                                        </p:cTn>
                                        <p:tgtEl>
                                          <p:spTgt spid="44037"/>
                                        </p:tgtEl>
                                        <p:attrNameLst>
                                          <p:attrName>style.visibility</p:attrName>
                                        </p:attrNameLst>
                                      </p:cBhvr>
                                      <p:to>
                                        <p:strVal val="visible"/>
                                      </p:to>
                                    </p:set>
                                    <p:anim calcmode="lin" valueType="num">
                                      <p:cBhvr additive="base">
                                        <p:cTn id="7" dur="5000" fill="hold"/>
                                        <p:tgtEl>
                                          <p:spTgt spid="44037"/>
                                        </p:tgtEl>
                                        <p:attrNameLst>
                                          <p:attrName>ppt_x</p:attrName>
                                        </p:attrNameLst>
                                      </p:cBhvr>
                                      <p:tavLst>
                                        <p:tav tm="0">
                                          <p:val>
                                            <p:strVal val="1+#ppt_w/2"/>
                                          </p:val>
                                        </p:tav>
                                        <p:tav tm="100000">
                                          <p:val>
                                            <p:strVal val="#ppt_x"/>
                                          </p:val>
                                        </p:tav>
                                      </p:tavLst>
                                    </p:anim>
                                    <p:anim calcmode="lin" valueType="num">
                                      <p:cBhvr additive="base">
                                        <p:cTn id="8" dur="5000" fill="hold"/>
                                        <p:tgtEl>
                                          <p:spTgt spid="4403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288"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strVal val="4/3*#ppt_w"/>
                                          </p:val>
                                        </p:tav>
                                        <p:tav tm="100000">
                                          <p:val>
                                            <p:strVal val="#ppt_w"/>
                                          </p:val>
                                        </p:tav>
                                      </p:tavLst>
                                    </p:anim>
                                    <p:anim calcmode="lin" valueType="num">
                                      <p:cBhvr>
                                        <p:cTn id="14" dur="500" fill="hold"/>
                                        <p:tgtEl>
                                          <p:spTgt spid="3"/>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2" descr="图片5"/>
          <p:cNvPicPr>
            <a:picLocks noChangeAspect="1" noChangeArrowheads="1"/>
          </p:cNvPicPr>
          <p:nvPr/>
        </p:nvPicPr>
        <p:blipFill>
          <a:blip r:embed="rId3"/>
          <a:srcRect/>
          <a:stretch>
            <a:fillRect/>
          </a:stretch>
        </p:blipFill>
        <p:spPr bwMode="auto">
          <a:xfrm>
            <a:off x="5148263" y="981075"/>
            <a:ext cx="3560762" cy="4578350"/>
          </a:xfrm>
          <a:prstGeom prst="rect">
            <a:avLst/>
          </a:prstGeom>
          <a:noFill/>
          <a:ln w="9525">
            <a:noFill/>
            <a:miter lim="800000"/>
            <a:headEnd/>
            <a:tailEnd/>
          </a:ln>
        </p:spPr>
      </p:pic>
      <p:sp>
        <p:nvSpPr>
          <p:cNvPr id="45059" name="Text Box 3"/>
          <p:cNvSpPr txBox="1">
            <a:spLocks noChangeArrowheads="1"/>
          </p:cNvSpPr>
          <p:nvPr/>
        </p:nvSpPr>
        <p:spPr bwMode="auto">
          <a:xfrm>
            <a:off x="323850" y="1828800"/>
            <a:ext cx="4535488" cy="3902075"/>
          </a:xfrm>
          <a:prstGeom prst="rect">
            <a:avLst/>
          </a:prstGeom>
          <a:noFill/>
          <a:ln w="9525">
            <a:noFill/>
            <a:miter lim="800000"/>
            <a:headEnd/>
            <a:tailEnd/>
          </a:ln>
        </p:spPr>
        <p:txBody>
          <a:bodyPr>
            <a:spAutoFit/>
          </a:bodyPr>
          <a:lstStyle/>
          <a:p>
            <a:pPr>
              <a:lnSpc>
                <a:spcPct val="125000"/>
              </a:lnSpc>
              <a:spcBef>
                <a:spcPct val="50000"/>
              </a:spcBef>
            </a:pPr>
            <a:r>
              <a:rPr lang="en-US" altLang="zh-CN" sz="4000" b="1">
                <a:solidFill>
                  <a:schemeClr val="bg1"/>
                </a:solidFill>
                <a:latin typeface="隶书"/>
                <a:ea typeface="隶书"/>
                <a:cs typeface="隶书"/>
              </a:rPr>
              <a:t>    </a:t>
            </a:r>
            <a:r>
              <a:rPr lang="zh-CN" altLang="en-US" sz="4000" b="1">
                <a:solidFill>
                  <a:srgbClr val="0000FF"/>
                </a:solidFill>
                <a:latin typeface="隶书"/>
                <a:ea typeface="隶书"/>
                <a:cs typeface="隶书"/>
              </a:rPr>
              <a:t>历史上的哲学家总是千方百计地以各种各样的方式解释世界，然而更重要的是改造世界</a:t>
            </a:r>
            <a:r>
              <a:rPr lang="zh-CN" altLang="en-US" sz="4000" b="1">
                <a:solidFill>
                  <a:srgbClr val="3333CC"/>
                </a:solidFill>
                <a:latin typeface="隶书"/>
                <a:ea typeface="隶书"/>
                <a:cs typeface="隶书"/>
              </a:rPr>
              <a:t>。</a:t>
            </a:r>
          </a:p>
        </p:txBody>
      </p:sp>
      <p:grpSp>
        <p:nvGrpSpPr>
          <p:cNvPr id="2" name="Group 4"/>
          <p:cNvGrpSpPr>
            <a:grpSpLocks/>
          </p:cNvGrpSpPr>
          <p:nvPr/>
        </p:nvGrpSpPr>
        <p:grpSpPr bwMode="auto">
          <a:xfrm rot="-1245960">
            <a:off x="3890963" y="2997200"/>
            <a:ext cx="3163887" cy="1695450"/>
            <a:chOff x="2832" y="720"/>
            <a:chExt cx="1728" cy="1968"/>
          </a:xfrm>
        </p:grpSpPr>
        <p:sp>
          <p:nvSpPr>
            <p:cNvPr id="34822" name="AutoShape 5"/>
            <p:cNvSpPr>
              <a:spLocks noChangeArrowheads="1"/>
            </p:cNvSpPr>
            <p:nvPr/>
          </p:nvSpPr>
          <p:spPr bwMode="auto">
            <a:xfrm>
              <a:off x="3984" y="2160"/>
              <a:ext cx="576" cy="528"/>
            </a:xfrm>
            <a:custGeom>
              <a:avLst/>
              <a:gdLst>
                <a:gd name="T0" fmla="*/ 288 w 21600"/>
                <a:gd name="T1" fmla="*/ 0 h 21600"/>
                <a:gd name="T2" fmla="*/ 84 w 21600"/>
                <a:gd name="T3" fmla="*/ 77 h 21600"/>
                <a:gd name="T4" fmla="*/ 0 w 21600"/>
                <a:gd name="T5" fmla="*/ 264 h 21600"/>
                <a:gd name="T6" fmla="*/ 84 w 21600"/>
                <a:gd name="T7" fmla="*/ 451 h 21600"/>
                <a:gd name="T8" fmla="*/ 288 w 21600"/>
                <a:gd name="T9" fmla="*/ 528 h 21600"/>
                <a:gd name="T10" fmla="*/ 492 w 21600"/>
                <a:gd name="T11" fmla="*/ 451 h 21600"/>
                <a:gd name="T12" fmla="*/ 576 w 21600"/>
                <a:gd name="T13" fmla="*/ 264 h 21600"/>
                <a:gd name="T14" fmla="*/ 492 w 21600"/>
                <a:gd name="T15" fmla="*/ 77 h 21600"/>
                <a:gd name="T16" fmla="*/ 0 60000 65536"/>
                <a:gd name="T17" fmla="*/ 0 60000 65536"/>
                <a:gd name="T18" fmla="*/ 0 60000 65536"/>
                <a:gd name="T19" fmla="*/ 0 60000 65536"/>
                <a:gd name="T20" fmla="*/ 0 60000 65536"/>
                <a:gd name="T21" fmla="*/ 0 60000 65536"/>
                <a:gd name="T22" fmla="*/ 0 60000 65536"/>
                <a:gd name="T23" fmla="*/ 0 60000 65536"/>
                <a:gd name="T24" fmla="*/ 3150 w 21600"/>
                <a:gd name="T25" fmla="*/ 3150 h 21600"/>
                <a:gd name="T26" fmla="*/ 18450 w 21600"/>
                <a:gd name="T27" fmla="*/ 18450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700" y="10800"/>
                  </a:moveTo>
                  <a:cubicBezTo>
                    <a:pt x="2700" y="15274"/>
                    <a:pt x="6326" y="18900"/>
                    <a:pt x="10800" y="18900"/>
                  </a:cubicBezTo>
                  <a:cubicBezTo>
                    <a:pt x="15274" y="18900"/>
                    <a:pt x="18900" y="15274"/>
                    <a:pt x="18900" y="10800"/>
                  </a:cubicBezTo>
                  <a:cubicBezTo>
                    <a:pt x="18900" y="6326"/>
                    <a:pt x="15274" y="2700"/>
                    <a:pt x="10800" y="2700"/>
                  </a:cubicBezTo>
                  <a:cubicBezTo>
                    <a:pt x="6326" y="2700"/>
                    <a:pt x="2700" y="6326"/>
                    <a:pt x="2700" y="10800"/>
                  </a:cubicBezTo>
                  <a:close/>
                </a:path>
              </a:pathLst>
            </a:custGeom>
            <a:solidFill>
              <a:schemeClr val="folHlink"/>
            </a:solidFill>
            <a:ln w="9525">
              <a:solidFill>
                <a:schemeClr val="bg2"/>
              </a:solidFill>
              <a:round/>
              <a:headEnd/>
              <a:tailEnd/>
            </a:ln>
          </p:spPr>
          <p:txBody>
            <a:bodyPr wrap="none" anchor="ctr"/>
            <a:lstStyle/>
            <a:p>
              <a:endParaRPr lang="zh-CN" altLang="en-US"/>
            </a:p>
          </p:txBody>
        </p:sp>
        <p:sp>
          <p:nvSpPr>
            <p:cNvPr id="34823" name="Line 6"/>
            <p:cNvSpPr>
              <a:spLocks noChangeShapeType="1"/>
            </p:cNvSpPr>
            <p:nvPr/>
          </p:nvSpPr>
          <p:spPr bwMode="auto">
            <a:xfrm flipH="1" flipV="1">
              <a:off x="2832" y="720"/>
              <a:ext cx="1248" cy="1536"/>
            </a:xfrm>
            <a:prstGeom prst="line">
              <a:avLst/>
            </a:prstGeom>
            <a:noFill/>
            <a:ln w="76200">
              <a:solidFill>
                <a:schemeClr val="folHlink"/>
              </a:solidFill>
              <a:round/>
              <a:headEnd/>
              <a:tailEnd type="triangle" w="med" len="med"/>
            </a:ln>
          </p:spPr>
          <p:txBody>
            <a:bodyPr/>
            <a:lstStyle/>
            <a:p>
              <a:endParaRPr lang="zh-CN" altLang="en-US"/>
            </a:p>
          </p:txBody>
        </p:sp>
      </p:grpSp>
      <p:pic>
        <p:nvPicPr>
          <p:cNvPr id="34820" name="Picture 7" descr="zr423"/>
          <p:cNvPicPr>
            <a:picLocks noChangeAspect="1" noChangeArrowheads="1"/>
          </p:cNvPicPr>
          <p:nvPr/>
        </p:nvPicPr>
        <p:blipFill>
          <a:blip r:embed="rId4">
            <a:lum bright="12000" contrast="32000"/>
          </a:blip>
          <a:srcRect/>
          <a:stretch>
            <a:fillRect/>
          </a:stretch>
        </p:blipFill>
        <p:spPr bwMode="auto">
          <a:xfrm>
            <a:off x="5181600" y="5715000"/>
            <a:ext cx="3505200" cy="762000"/>
          </a:xfrm>
          <a:prstGeom prst="rect">
            <a:avLst/>
          </a:prstGeom>
          <a:solidFill>
            <a:srgbClr val="00FFFF">
              <a:alpha val="50195"/>
            </a:srgbClr>
          </a:solidFill>
          <a:ln w="9525">
            <a:noFill/>
            <a:miter lim="800000"/>
            <a:headEnd/>
            <a:tailEnd/>
          </a:ln>
        </p:spPr>
      </p:pic>
      <p:sp>
        <p:nvSpPr>
          <p:cNvPr id="45064" name="Text Box 8"/>
          <p:cNvSpPr txBox="1">
            <a:spLocks noChangeArrowheads="1"/>
          </p:cNvSpPr>
          <p:nvPr/>
        </p:nvSpPr>
        <p:spPr bwMode="auto">
          <a:xfrm>
            <a:off x="0" y="228600"/>
            <a:ext cx="9144000" cy="1190625"/>
          </a:xfrm>
          <a:prstGeom prst="rect">
            <a:avLst/>
          </a:prstGeom>
          <a:noFill/>
          <a:ln w="9525">
            <a:noFill/>
            <a:miter lim="800000"/>
            <a:headEnd/>
            <a:tailEnd/>
          </a:ln>
          <a:effectLst/>
        </p:spPr>
        <p:txBody>
          <a:bodyPr>
            <a:spAutoFit/>
          </a:bodyPr>
          <a:lstStyle/>
          <a:p>
            <a:pPr fontAlgn="auto">
              <a:spcBef>
                <a:spcPct val="50000"/>
              </a:spcBef>
              <a:spcAft>
                <a:spcPts val="0"/>
              </a:spcAft>
              <a:defRPr/>
            </a:pPr>
            <a:r>
              <a:rPr kumimoji="1" lang="en-US" altLang="zh-CN" sz="3600" b="1">
                <a:solidFill>
                  <a:schemeClr val="bg1"/>
                </a:solidFill>
                <a:effectLst>
                  <a:outerShdw blurRad="38100" dist="38100" dir="2700000" algn="tl">
                    <a:srgbClr val="C0C0C0"/>
                  </a:outerShdw>
                </a:effectLst>
                <a:latin typeface="Times New Roman" pitchFamily="18" charset="0"/>
                <a:ea typeface="+mn-ea"/>
              </a:rPr>
              <a:t>       </a:t>
            </a:r>
            <a:r>
              <a:rPr kumimoji="1" lang="en-US" altLang="zh-CN" sz="3600" b="1">
                <a:solidFill>
                  <a:srgbClr val="0000FF"/>
                </a:solidFill>
                <a:effectLst>
                  <a:outerShdw blurRad="38100" dist="38100" dir="2700000" algn="tl">
                    <a:srgbClr val="C0C0C0"/>
                  </a:outerShdw>
                </a:effectLst>
                <a:latin typeface="Times New Roman" pitchFamily="18" charset="0"/>
                <a:ea typeface="+mn-ea"/>
              </a:rPr>
              <a:t>“</a:t>
            </a:r>
            <a:r>
              <a:rPr kumimoji="1" lang="zh-CN" altLang="en-US" sz="3600" b="1">
                <a:solidFill>
                  <a:srgbClr val="0000FF"/>
                </a:solidFill>
                <a:effectLst>
                  <a:outerShdw blurRad="38100" dist="38100" dir="2700000" algn="tl">
                    <a:srgbClr val="C0C0C0"/>
                  </a:outerShdw>
                </a:effectLst>
                <a:latin typeface="Times New Roman" pitchFamily="18" charset="0"/>
                <a:ea typeface="+mn-ea"/>
              </a:rPr>
              <a:t>在马克思看来</a:t>
            </a:r>
            <a:r>
              <a:rPr kumimoji="1" lang="en-US" altLang="zh-CN" sz="3600" b="1">
                <a:solidFill>
                  <a:srgbClr val="0000FF"/>
                </a:solidFill>
                <a:effectLst>
                  <a:outerShdw blurRad="38100" dist="38100" dir="2700000" algn="tl">
                    <a:srgbClr val="C0C0C0"/>
                  </a:outerShdw>
                </a:effectLst>
                <a:latin typeface="Times New Roman" pitchFamily="18" charset="0"/>
                <a:ea typeface="+mn-ea"/>
              </a:rPr>
              <a:t>,</a:t>
            </a:r>
            <a:r>
              <a:rPr kumimoji="1" lang="zh-CN" altLang="en-US" sz="3600" b="1">
                <a:solidFill>
                  <a:srgbClr val="0000FF"/>
                </a:solidFill>
                <a:effectLst>
                  <a:outerShdw blurRad="38100" dist="38100" dir="2700000" algn="tl">
                    <a:srgbClr val="C0C0C0"/>
                  </a:outerShdw>
                </a:effectLst>
                <a:latin typeface="Times New Roman" pitchFamily="18" charset="0"/>
                <a:ea typeface="+mn-ea"/>
              </a:rPr>
              <a:t>科学是一种在历史上起推动作用的、革命的力量。”</a:t>
            </a: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1" fill="hold" grpId="0" nodeType="clickEffect">
                                  <p:stCondLst>
                                    <p:cond delay="0"/>
                                  </p:stCondLst>
                                  <p:childTnLst>
                                    <p:set>
                                      <p:cBhvr>
                                        <p:cTn id="6" dur="1" fill="hold">
                                          <p:stCondLst>
                                            <p:cond delay="0"/>
                                          </p:stCondLst>
                                        </p:cTn>
                                        <p:tgtEl>
                                          <p:spTgt spid="45064"/>
                                        </p:tgtEl>
                                        <p:attrNameLst>
                                          <p:attrName>style.visibility</p:attrName>
                                        </p:attrNameLst>
                                      </p:cBhvr>
                                      <p:to>
                                        <p:strVal val="visible"/>
                                      </p:to>
                                    </p:set>
                                    <p:anim calcmode="lin" valueType="num">
                                      <p:cBhvr additive="base">
                                        <p:cTn id="7" dur="5000" fill="hold"/>
                                        <p:tgtEl>
                                          <p:spTgt spid="45064"/>
                                        </p:tgtEl>
                                        <p:attrNameLst>
                                          <p:attrName>ppt_x</p:attrName>
                                        </p:attrNameLst>
                                      </p:cBhvr>
                                      <p:tavLst>
                                        <p:tav tm="0">
                                          <p:val>
                                            <p:strVal val="#ppt_x"/>
                                          </p:val>
                                        </p:tav>
                                        <p:tav tm="100000">
                                          <p:val>
                                            <p:strVal val="#ppt_x"/>
                                          </p:val>
                                        </p:tav>
                                      </p:tavLst>
                                    </p:anim>
                                    <p:anim calcmode="lin" valueType="num">
                                      <p:cBhvr additive="base">
                                        <p:cTn id="8" dur="5000" fill="hold"/>
                                        <p:tgtEl>
                                          <p:spTgt spid="4506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00"/>
                                        <p:tgtEl>
                                          <p:spTgt spid="2"/>
                                        </p:tgtEl>
                                      </p:cBhvr>
                                    </p:animEffect>
                                  </p:childTnLst>
                                  <p:subTnLst>
                                    <p:set>
                                      <p:cBhvr override="childStyle">
                                        <p:cTn dur="1" fill="hold" display="0" masterRel="nextClick" afterEffect="1"/>
                                        <p:tgtEl>
                                          <p:spTgt spid="2"/>
                                        </p:tgtEl>
                                        <p:attrNameLst>
                                          <p:attrName>style.visibility</p:attrName>
                                        </p:attrNameLst>
                                      </p:cBhvr>
                                      <p:to>
                                        <p:strVal val="hidden"/>
                                      </p:to>
                                    </p:set>
                                  </p:sub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45059"/>
                                        </p:tgtEl>
                                        <p:attrNameLst>
                                          <p:attrName>style.visibility</p:attrName>
                                        </p:attrNameLst>
                                      </p:cBhvr>
                                      <p:to>
                                        <p:strVal val="visible"/>
                                      </p:to>
                                    </p:set>
                                    <p:animEffect transition="in" filter="checkerboard(across)">
                                      <p:cBhvr>
                                        <p:cTn id="18" dur="500"/>
                                        <p:tgtEl>
                                          <p:spTgt spid="450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autoUpdateAnimBg="0"/>
      <p:bldP spid="45064"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WordArt 2"/>
          <p:cNvSpPr>
            <a:spLocks noChangeArrowheads="1" noChangeShapeType="1" noTextEdit="1"/>
          </p:cNvSpPr>
          <p:nvPr/>
        </p:nvSpPr>
        <p:spPr bwMode="auto">
          <a:xfrm>
            <a:off x="381000" y="304800"/>
            <a:ext cx="2057400" cy="609600"/>
          </a:xfrm>
          <a:prstGeom prst="rect">
            <a:avLst/>
          </a:prstGeom>
        </p:spPr>
        <p:txBody>
          <a:bodyPr wrap="none" fromWordArt="1">
            <a:prstTxWarp prst="textPlain">
              <a:avLst>
                <a:gd name="adj" fmla="val 50000"/>
              </a:avLst>
            </a:prstTxWarp>
          </a:bodyPr>
          <a:lstStyle/>
          <a:p>
            <a:pPr algn="ctr"/>
            <a:r>
              <a:rPr lang="zh-CN" altLang="en-US" sz="3600" kern="10">
                <a:ln w="19050">
                  <a:solidFill>
                    <a:srgbClr val="5F5F5F"/>
                  </a:solidFill>
                  <a:round/>
                  <a:headEnd/>
                  <a:tailEnd/>
                </a:ln>
                <a:solidFill>
                  <a:srgbClr val="FFCC00"/>
                </a:solidFill>
                <a:effectLst>
                  <a:outerShdw dist="35921" dir="2700000" algn="ctr" rotWithShape="0">
                    <a:srgbClr val="990000"/>
                  </a:outerShdw>
                </a:effectLst>
                <a:latin typeface="隶书"/>
              </a:rPr>
              <a:t>文体特点</a:t>
            </a:r>
          </a:p>
        </p:txBody>
      </p:sp>
      <p:sp>
        <p:nvSpPr>
          <p:cNvPr id="130051" name="WordArt 3"/>
          <p:cNvSpPr>
            <a:spLocks noChangeArrowheads="1" noChangeShapeType="1" noTextEdit="1"/>
          </p:cNvSpPr>
          <p:nvPr/>
        </p:nvSpPr>
        <p:spPr bwMode="auto">
          <a:xfrm>
            <a:off x="250825" y="2852738"/>
            <a:ext cx="685800" cy="1447800"/>
          </a:xfrm>
          <a:prstGeom prst="rect">
            <a:avLst/>
          </a:prstGeom>
        </p:spPr>
        <p:txBody>
          <a:bodyPr wrap="none" fromWordArt="1">
            <a:prstTxWarp prst="textPlain">
              <a:avLst>
                <a:gd name="adj" fmla="val 41667"/>
              </a:avLst>
            </a:prstTxWarp>
          </a:bodyPr>
          <a:lstStyle/>
          <a:p>
            <a:pPr algn="ctr"/>
            <a:r>
              <a:rPr lang="zh-CN" altLang="en-US" sz="3600" kern="10" spc="-360">
                <a:ln w="19050">
                  <a:solidFill>
                    <a:schemeClr val="tx1"/>
                  </a:solidFill>
                  <a:round/>
                  <a:headEnd/>
                  <a:tailEnd/>
                </a:ln>
                <a:solidFill>
                  <a:srgbClr val="FFCC00"/>
                </a:solidFill>
                <a:latin typeface="隶书"/>
              </a:rPr>
              <a:t>悼</a:t>
            </a:r>
          </a:p>
          <a:p>
            <a:pPr algn="ctr"/>
            <a:r>
              <a:rPr lang="zh-CN" altLang="en-US" sz="3600" kern="10" spc="-360">
                <a:ln w="19050">
                  <a:solidFill>
                    <a:schemeClr val="tx1"/>
                  </a:solidFill>
                  <a:round/>
                  <a:headEnd/>
                  <a:tailEnd/>
                </a:ln>
                <a:solidFill>
                  <a:srgbClr val="FFCC00"/>
                </a:solidFill>
                <a:latin typeface="隶书"/>
              </a:rPr>
              <a:t>词</a:t>
            </a:r>
          </a:p>
        </p:txBody>
      </p:sp>
      <p:sp>
        <p:nvSpPr>
          <p:cNvPr id="130052" name="Text Box 4"/>
          <p:cNvSpPr txBox="1">
            <a:spLocks noChangeArrowheads="1"/>
          </p:cNvSpPr>
          <p:nvPr/>
        </p:nvSpPr>
        <p:spPr bwMode="auto">
          <a:xfrm>
            <a:off x="2362200" y="1600200"/>
            <a:ext cx="6262688" cy="1066800"/>
          </a:xfrm>
          <a:prstGeom prst="rect">
            <a:avLst/>
          </a:prstGeom>
          <a:noFill/>
          <a:ln w="9525">
            <a:noFill/>
            <a:miter lim="800000"/>
            <a:headEnd/>
            <a:tailEnd/>
          </a:ln>
        </p:spPr>
        <p:txBody>
          <a:bodyPr anchor="ctr">
            <a:spAutoFit/>
          </a:bodyPr>
          <a:lstStyle/>
          <a:p>
            <a:pPr>
              <a:spcBef>
                <a:spcPct val="50000"/>
              </a:spcBef>
            </a:pPr>
            <a:r>
              <a:rPr kumimoji="1" lang="zh-CN" altLang="en-US" sz="3200" b="1">
                <a:latin typeface="黑体" pitchFamily="49" charset="-122"/>
                <a:ea typeface="黑体" pitchFamily="49" charset="-122"/>
              </a:rPr>
              <a:t>介绍死者的生前身份、逝世时间、地点、原因及其享年等。</a:t>
            </a:r>
          </a:p>
        </p:txBody>
      </p:sp>
      <p:sp>
        <p:nvSpPr>
          <p:cNvPr id="130053" name="Text Box 5"/>
          <p:cNvSpPr txBox="1">
            <a:spLocks noChangeArrowheads="1"/>
          </p:cNvSpPr>
          <p:nvPr/>
        </p:nvSpPr>
        <p:spPr bwMode="auto">
          <a:xfrm>
            <a:off x="2362200" y="3048000"/>
            <a:ext cx="5334000" cy="1066800"/>
          </a:xfrm>
          <a:prstGeom prst="rect">
            <a:avLst/>
          </a:prstGeom>
          <a:noFill/>
          <a:ln w="9525">
            <a:noFill/>
            <a:miter lim="800000"/>
            <a:headEnd/>
            <a:tailEnd/>
          </a:ln>
        </p:spPr>
        <p:txBody>
          <a:bodyPr anchor="ctr">
            <a:spAutoFit/>
          </a:bodyPr>
          <a:lstStyle/>
          <a:p>
            <a:pPr>
              <a:spcBef>
                <a:spcPct val="50000"/>
              </a:spcBef>
            </a:pPr>
            <a:r>
              <a:rPr kumimoji="1" lang="zh-CN" altLang="en-US" sz="3200" b="1">
                <a:latin typeface="黑体" pitchFamily="49" charset="-122"/>
                <a:ea typeface="黑体" pitchFamily="49" charset="-122"/>
              </a:rPr>
              <a:t>追述死者的经历及一生中主要成就和贡献。</a:t>
            </a:r>
          </a:p>
        </p:txBody>
      </p:sp>
      <p:sp>
        <p:nvSpPr>
          <p:cNvPr id="130054" name="Text Box 6"/>
          <p:cNvSpPr txBox="1">
            <a:spLocks noChangeArrowheads="1"/>
          </p:cNvSpPr>
          <p:nvPr/>
        </p:nvSpPr>
        <p:spPr bwMode="auto">
          <a:xfrm>
            <a:off x="2362200" y="4495800"/>
            <a:ext cx="5638800" cy="1066800"/>
          </a:xfrm>
          <a:prstGeom prst="rect">
            <a:avLst/>
          </a:prstGeom>
          <a:noFill/>
          <a:ln w="9525">
            <a:noFill/>
            <a:miter lim="800000"/>
            <a:headEnd/>
            <a:tailEnd/>
          </a:ln>
        </p:spPr>
        <p:txBody>
          <a:bodyPr anchor="ctr">
            <a:spAutoFit/>
          </a:bodyPr>
          <a:lstStyle/>
          <a:p>
            <a:pPr>
              <a:spcBef>
                <a:spcPct val="50000"/>
              </a:spcBef>
            </a:pPr>
            <a:r>
              <a:rPr kumimoji="1" lang="zh-CN" altLang="en-US" sz="3200" b="1">
                <a:latin typeface="黑体" pitchFamily="49" charset="-122"/>
                <a:ea typeface="黑体" pitchFamily="49" charset="-122"/>
              </a:rPr>
              <a:t>对死者表示哀悼之情，对悼念人提出希望和要求等。</a:t>
            </a:r>
          </a:p>
        </p:txBody>
      </p:sp>
      <p:sp>
        <p:nvSpPr>
          <p:cNvPr id="130055" name="AutoShape 7"/>
          <p:cNvSpPr>
            <a:spLocks noChangeArrowheads="1"/>
          </p:cNvSpPr>
          <p:nvPr/>
        </p:nvSpPr>
        <p:spPr bwMode="auto">
          <a:xfrm>
            <a:off x="827088" y="1628775"/>
            <a:ext cx="1728787" cy="733425"/>
          </a:xfrm>
          <a:prstGeom prst="rightArrow">
            <a:avLst>
              <a:gd name="adj1" fmla="val 50000"/>
              <a:gd name="adj2" fmla="val 58929"/>
            </a:avLst>
          </a:prstGeom>
          <a:solidFill>
            <a:srgbClr val="FFFF99"/>
          </a:solidFill>
          <a:ln w="9525">
            <a:solidFill>
              <a:schemeClr val="folHlink"/>
            </a:solidFill>
            <a:miter lim="800000"/>
            <a:headEnd/>
            <a:tailEnd/>
          </a:ln>
        </p:spPr>
        <p:txBody>
          <a:bodyPr wrap="none" anchor="ctr"/>
          <a:lstStyle/>
          <a:p>
            <a:pPr algn="ctr"/>
            <a:r>
              <a:rPr kumimoji="1" lang="zh-CN" altLang="en-US" sz="2800" b="1">
                <a:latin typeface="黑体" pitchFamily="49" charset="-122"/>
                <a:ea typeface="黑体" pitchFamily="49" charset="-122"/>
              </a:rPr>
              <a:t>开头</a:t>
            </a:r>
          </a:p>
        </p:txBody>
      </p:sp>
      <p:sp>
        <p:nvSpPr>
          <p:cNvPr id="130056" name="AutoShape 8"/>
          <p:cNvSpPr>
            <a:spLocks noChangeArrowheads="1"/>
          </p:cNvSpPr>
          <p:nvPr/>
        </p:nvSpPr>
        <p:spPr bwMode="auto">
          <a:xfrm>
            <a:off x="1042988" y="3213100"/>
            <a:ext cx="1657350" cy="647700"/>
          </a:xfrm>
          <a:prstGeom prst="rightArrow">
            <a:avLst>
              <a:gd name="adj1" fmla="val 50000"/>
              <a:gd name="adj2" fmla="val 63971"/>
            </a:avLst>
          </a:prstGeom>
          <a:solidFill>
            <a:srgbClr val="FFFF99"/>
          </a:solidFill>
          <a:ln w="9525">
            <a:solidFill>
              <a:schemeClr val="folHlink"/>
            </a:solidFill>
            <a:miter lim="800000"/>
            <a:headEnd/>
            <a:tailEnd/>
          </a:ln>
        </p:spPr>
        <p:txBody>
          <a:bodyPr wrap="none" anchor="ctr"/>
          <a:lstStyle/>
          <a:p>
            <a:pPr algn="ctr"/>
            <a:r>
              <a:rPr kumimoji="1" lang="zh-CN" altLang="en-US" sz="2800" b="1">
                <a:latin typeface="黑体" pitchFamily="49" charset="-122"/>
                <a:ea typeface="黑体" pitchFamily="49" charset="-122"/>
              </a:rPr>
              <a:t>主体</a:t>
            </a:r>
          </a:p>
        </p:txBody>
      </p:sp>
      <p:sp>
        <p:nvSpPr>
          <p:cNvPr id="130057" name="AutoShape 9"/>
          <p:cNvSpPr>
            <a:spLocks noChangeArrowheads="1"/>
          </p:cNvSpPr>
          <p:nvPr/>
        </p:nvSpPr>
        <p:spPr bwMode="auto">
          <a:xfrm>
            <a:off x="900113" y="4581525"/>
            <a:ext cx="1655762" cy="719138"/>
          </a:xfrm>
          <a:prstGeom prst="rightArrow">
            <a:avLst>
              <a:gd name="adj1" fmla="val 50000"/>
              <a:gd name="adj2" fmla="val 57561"/>
            </a:avLst>
          </a:prstGeom>
          <a:solidFill>
            <a:srgbClr val="FFFF99"/>
          </a:solidFill>
          <a:ln w="9525">
            <a:solidFill>
              <a:schemeClr val="folHlink"/>
            </a:solidFill>
            <a:miter lim="800000"/>
            <a:headEnd/>
            <a:tailEnd/>
          </a:ln>
        </p:spPr>
        <p:txBody>
          <a:bodyPr wrap="none" anchor="ctr"/>
          <a:lstStyle/>
          <a:p>
            <a:pPr algn="ctr"/>
            <a:r>
              <a:rPr kumimoji="1" lang="zh-CN" altLang="en-US" sz="2800" b="1">
                <a:latin typeface="黑体" pitchFamily="49" charset="-122"/>
                <a:ea typeface="黑体" pitchFamily="49" charset="-122"/>
              </a:rPr>
              <a:t>结尾</a:t>
            </a:r>
          </a:p>
        </p:txBody>
      </p:sp>
      <p:sp>
        <p:nvSpPr>
          <p:cNvPr id="130058" name="AutoShape 10"/>
          <p:cNvSpPr>
            <a:spLocks/>
          </p:cNvSpPr>
          <p:nvPr/>
        </p:nvSpPr>
        <p:spPr bwMode="auto">
          <a:xfrm>
            <a:off x="1042988" y="2133600"/>
            <a:ext cx="152400" cy="2895600"/>
          </a:xfrm>
          <a:prstGeom prst="leftBracket">
            <a:avLst>
              <a:gd name="adj" fmla="val 158333"/>
            </a:avLst>
          </a:prstGeom>
          <a:noFill/>
          <a:ln w="28575">
            <a:solidFill>
              <a:schemeClr val="tx2"/>
            </a:solidFill>
            <a:round/>
            <a:headEnd/>
            <a:tailEnd/>
          </a:ln>
        </p:spPr>
        <p:txBody>
          <a:bodyPr wrap="none" anchor="ctr"/>
          <a:lstStyle/>
          <a:p>
            <a:endParaRPr lang="zh-CN" altLang="en-US">
              <a:latin typeface="Calibri" pitchFamily="34" charset="0"/>
            </a:endParaRPr>
          </a:p>
        </p:txBody>
      </p:sp>
      <p:sp>
        <p:nvSpPr>
          <p:cNvPr id="36874" name="AutoShape 11">
            <a:hlinkClick r:id="" action="ppaction://hlinkshowjump?jump=nextslide" highlightClick="1"/>
          </p:cNvPr>
          <p:cNvSpPr>
            <a:spLocks noChangeArrowheads="1"/>
          </p:cNvSpPr>
          <p:nvPr/>
        </p:nvSpPr>
        <p:spPr bwMode="auto">
          <a:xfrm>
            <a:off x="457200" y="0"/>
            <a:ext cx="1981200" cy="1524000"/>
          </a:xfrm>
          <a:prstGeom prst="actionButtonBlank">
            <a:avLst/>
          </a:prstGeom>
          <a:noFill/>
          <a:ln w="9525">
            <a:noFill/>
            <a:miter lim="800000"/>
            <a:headEnd/>
            <a:tailEnd/>
          </a:ln>
        </p:spPr>
        <p:txBody>
          <a:bodyPr wrap="none" anchor="ctr"/>
          <a:lstStyle/>
          <a:p>
            <a:endParaRPr lang="zh-CN" altLang="en-US">
              <a:latin typeface="Calibri" pitchFamily="34" charset="0"/>
            </a:endParaRPr>
          </a:p>
        </p:txBody>
      </p:sp>
      <p:grpSp>
        <p:nvGrpSpPr>
          <p:cNvPr id="2" name="Group 13"/>
          <p:cNvGrpSpPr>
            <a:grpSpLocks/>
          </p:cNvGrpSpPr>
          <p:nvPr/>
        </p:nvGrpSpPr>
        <p:grpSpPr bwMode="auto">
          <a:xfrm>
            <a:off x="3810000" y="0"/>
            <a:ext cx="5334000" cy="6172200"/>
            <a:chOff x="2496" y="48"/>
            <a:chExt cx="3360" cy="3888"/>
          </a:xfrm>
        </p:grpSpPr>
        <p:sp>
          <p:nvSpPr>
            <p:cNvPr id="36877" name="AutoShape 14"/>
            <p:cNvSpPr>
              <a:spLocks noChangeArrowheads="1"/>
            </p:cNvSpPr>
            <p:nvPr/>
          </p:nvSpPr>
          <p:spPr bwMode="auto">
            <a:xfrm rot="-686518">
              <a:off x="2496" y="48"/>
              <a:ext cx="3360" cy="3888"/>
            </a:xfrm>
            <a:prstGeom prst="irregularSeal2">
              <a:avLst/>
            </a:prstGeom>
            <a:solidFill>
              <a:schemeClr val="bg1"/>
            </a:solidFill>
            <a:ln w="9525">
              <a:solidFill>
                <a:schemeClr val="bg2"/>
              </a:solidFill>
              <a:miter lim="800000"/>
              <a:headEnd/>
              <a:tailEnd/>
            </a:ln>
          </p:spPr>
          <p:txBody>
            <a:bodyPr wrap="none" anchor="ctr"/>
            <a:lstStyle/>
            <a:p>
              <a:endParaRPr lang="zh-CN" altLang="en-US">
                <a:latin typeface="Calibri" pitchFamily="34" charset="0"/>
              </a:endParaRPr>
            </a:p>
          </p:txBody>
        </p:sp>
        <p:sp>
          <p:nvSpPr>
            <p:cNvPr id="36878" name="WordArt 15"/>
            <p:cNvSpPr>
              <a:spLocks noChangeArrowheads="1" noChangeShapeType="1" noTextEdit="1"/>
            </p:cNvSpPr>
            <p:nvPr/>
          </p:nvSpPr>
          <p:spPr bwMode="auto">
            <a:xfrm>
              <a:off x="2928" y="1008"/>
              <a:ext cx="2544" cy="1968"/>
            </a:xfrm>
            <a:prstGeom prst="rect">
              <a:avLst/>
            </a:prstGeom>
          </p:spPr>
          <p:txBody>
            <a:bodyPr wrap="none" fromWordArt="1">
              <a:prstTxWarp prst="textPlain">
                <a:avLst>
                  <a:gd name="adj" fmla="val 50000"/>
                </a:avLst>
              </a:prstTxWarp>
            </a:bodyPr>
            <a:lstStyle/>
            <a:p>
              <a:pPr algn="ctr"/>
              <a:r>
                <a:rPr lang="zh-CN" altLang="en-US" sz="3600" b="1" kern="10">
                  <a:ln w="25400">
                    <a:solidFill>
                      <a:srgbClr val="FF0000"/>
                    </a:solidFill>
                    <a:round/>
                    <a:headEnd/>
                    <a:tailEnd/>
                  </a:ln>
                  <a:solidFill>
                    <a:srgbClr val="66CCFF"/>
                  </a:solidFill>
                  <a:latin typeface="宋体"/>
                  <a:ea typeface="宋体"/>
                </a:rPr>
                <a:t>寻找文章中的标志</a:t>
              </a:r>
            </a:p>
            <a:p>
              <a:pPr algn="ctr"/>
              <a:r>
                <a:rPr lang="zh-CN" altLang="en-US" sz="3600" b="1" kern="10">
                  <a:ln w="25400">
                    <a:solidFill>
                      <a:srgbClr val="FF0000"/>
                    </a:solidFill>
                    <a:round/>
                    <a:headEnd/>
                    <a:tailEnd/>
                  </a:ln>
                  <a:solidFill>
                    <a:srgbClr val="66CCFF"/>
                  </a:solidFill>
                  <a:latin typeface="宋体"/>
                  <a:ea typeface="宋体"/>
                </a:rPr>
                <a:t>性语句，有助于把</a:t>
              </a:r>
            </a:p>
            <a:p>
              <a:pPr algn="ctr"/>
              <a:r>
                <a:rPr lang="zh-CN" altLang="en-US" sz="3600" b="1" kern="10">
                  <a:ln w="25400">
                    <a:solidFill>
                      <a:srgbClr val="FF0000"/>
                    </a:solidFill>
                    <a:round/>
                    <a:headEnd/>
                    <a:tailEnd/>
                  </a:ln>
                  <a:solidFill>
                    <a:srgbClr val="66CCFF"/>
                  </a:solidFill>
                  <a:latin typeface="宋体"/>
                  <a:ea typeface="宋体"/>
                </a:rPr>
                <a:t>握文章的结构。  </a:t>
              </a:r>
            </a:p>
          </p:txBody>
        </p:sp>
      </p:grpSp>
      <p:sp>
        <p:nvSpPr>
          <p:cNvPr id="130064" name="Rectangle 16"/>
          <p:cNvSpPr>
            <a:spLocks noChangeArrowheads="1"/>
          </p:cNvSpPr>
          <p:nvPr/>
        </p:nvSpPr>
        <p:spPr bwMode="auto">
          <a:xfrm>
            <a:off x="0" y="5675313"/>
            <a:ext cx="9144000" cy="1190625"/>
          </a:xfrm>
          <a:prstGeom prst="rect">
            <a:avLst/>
          </a:prstGeom>
          <a:solidFill>
            <a:schemeClr val="bg1"/>
          </a:solidFill>
          <a:ln w="9525">
            <a:noFill/>
            <a:miter lim="800000"/>
            <a:headEnd/>
            <a:tailEnd/>
          </a:ln>
        </p:spPr>
        <p:txBody>
          <a:bodyPr anchor="ctr">
            <a:spAutoFit/>
          </a:bodyPr>
          <a:lstStyle/>
          <a:p>
            <a:r>
              <a:rPr kumimoji="1" lang="zh-CN" altLang="en-US" sz="3600" b="1">
                <a:latin typeface="黑体" pitchFamily="49" charset="-122"/>
                <a:ea typeface="黑体" pitchFamily="49" charset="-122"/>
              </a:rPr>
              <a:t>文章中的过渡性、概括性、承递性的句子</a:t>
            </a:r>
          </a:p>
          <a:p>
            <a:r>
              <a:rPr kumimoji="1" lang="zh-CN" altLang="en-US" sz="3600" b="1">
                <a:latin typeface="黑体" pitchFamily="49" charset="-122"/>
                <a:ea typeface="黑体" pitchFamily="49" charset="-122"/>
              </a:rPr>
              <a:t>文章中指代性词、关联词、对比性词语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30051"/>
                                        </p:tgtEl>
                                        <p:attrNameLst>
                                          <p:attrName>style.visibility</p:attrName>
                                        </p:attrNameLst>
                                      </p:cBhvr>
                                      <p:to>
                                        <p:strVal val="visible"/>
                                      </p:to>
                                    </p:set>
                                    <p:animEffect transition="in" filter="wipe(up)">
                                      <p:cBhvr>
                                        <p:cTn id="7" dur="500"/>
                                        <p:tgtEl>
                                          <p:spTgt spid="13005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30058"/>
                                        </p:tgtEl>
                                        <p:attrNameLst>
                                          <p:attrName>style.visibility</p:attrName>
                                        </p:attrNameLst>
                                      </p:cBhvr>
                                      <p:to>
                                        <p:strVal val="visible"/>
                                      </p:to>
                                    </p:set>
                                    <p:animEffect transition="in" filter="wipe(up)">
                                      <p:cBhvr>
                                        <p:cTn id="12" dur="500"/>
                                        <p:tgtEl>
                                          <p:spTgt spid="13005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0055"/>
                                        </p:tgtEl>
                                        <p:attrNameLst>
                                          <p:attrName>style.visibility</p:attrName>
                                        </p:attrNameLst>
                                      </p:cBhvr>
                                      <p:to>
                                        <p:strVal val="visible"/>
                                      </p:to>
                                    </p:set>
                                    <p:animEffect transition="in" filter="wipe(left)">
                                      <p:cBhvr>
                                        <p:cTn id="17" dur="500"/>
                                        <p:tgtEl>
                                          <p:spTgt spid="13005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0052"/>
                                        </p:tgtEl>
                                        <p:attrNameLst>
                                          <p:attrName>style.visibility</p:attrName>
                                        </p:attrNameLst>
                                      </p:cBhvr>
                                      <p:to>
                                        <p:strVal val="visible"/>
                                      </p:to>
                                    </p:set>
                                    <p:animEffect transition="in" filter="wipe(left)">
                                      <p:cBhvr>
                                        <p:cTn id="22" dur="500"/>
                                        <p:tgtEl>
                                          <p:spTgt spid="13005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0056"/>
                                        </p:tgtEl>
                                        <p:attrNameLst>
                                          <p:attrName>style.visibility</p:attrName>
                                        </p:attrNameLst>
                                      </p:cBhvr>
                                      <p:to>
                                        <p:strVal val="visible"/>
                                      </p:to>
                                    </p:set>
                                    <p:animEffect transition="in" filter="wipe(left)">
                                      <p:cBhvr>
                                        <p:cTn id="27" dur="500"/>
                                        <p:tgtEl>
                                          <p:spTgt spid="13005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0053"/>
                                        </p:tgtEl>
                                        <p:attrNameLst>
                                          <p:attrName>style.visibility</p:attrName>
                                        </p:attrNameLst>
                                      </p:cBhvr>
                                      <p:to>
                                        <p:strVal val="visible"/>
                                      </p:to>
                                    </p:set>
                                    <p:animEffect transition="in" filter="wipe(left)">
                                      <p:cBhvr>
                                        <p:cTn id="32" dur="500"/>
                                        <p:tgtEl>
                                          <p:spTgt spid="13005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30057"/>
                                        </p:tgtEl>
                                        <p:attrNameLst>
                                          <p:attrName>style.visibility</p:attrName>
                                        </p:attrNameLst>
                                      </p:cBhvr>
                                      <p:to>
                                        <p:strVal val="visible"/>
                                      </p:to>
                                    </p:set>
                                    <p:animEffect transition="in" filter="wipe(left)">
                                      <p:cBhvr>
                                        <p:cTn id="37" dur="500"/>
                                        <p:tgtEl>
                                          <p:spTgt spid="13005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0054"/>
                                        </p:tgtEl>
                                        <p:attrNameLst>
                                          <p:attrName>style.visibility</p:attrName>
                                        </p:attrNameLst>
                                      </p:cBhvr>
                                      <p:to>
                                        <p:strVal val="visible"/>
                                      </p:to>
                                    </p:set>
                                    <p:animEffect transition="in" filter="wipe(left)">
                                      <p:cBhvr>
                                        <p:cTn id="42" dur="500"/>
                                        <p:tgtEl>
                                          <p:spTgt spid="130054"/>
                                        </p:tgtEl>
                                      </p:cBhvr>
                                    </p:animEffect>
                                  </p:childTnLst>
                                </p:cTn>
                              </p:par>
                            </p:childTnLst>
                          </p:cTn>
                        </p:par>
                      </p:childTnLst>
                    </p:cTn>
                  </p:par>
                  <p:par>
                    <p:cTn id="43" fill="hold">
                      <p:stCondLst>
                        <p:cond delay="indefinite"/>
                      </p:stCondLst>
                      <p:childTnLst>
                        <p:par>
                          <p:cTn id="44" fill="hold">
                            <p:stCondLst>
                              <p:cond delay="0"/>
                            </p:stCondLst>
                            <p:childTnLst>
                              <p:par>
                                <p:cTn id="45" presetID="23" presetClass="entr" presetSubtype="272"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strVal val="2/3*#ppt_w"/>
                                          </p:val>
                                        </p:tav>
                                        <p:tav tm="100000">
                                          <p:val>
                                            <p:strVal val="#ppt_w"/>
                                          </p:val>
                                        </p:tav>
                                      </p:tavLst>
                                    </p:anim>
                                    <p:anim calcmode="lin" valueType="num">
                                      <p:cBhvr>
                                        <p:cTn id="48" dur="500" fill="hold"/>
                                        <p:tgtEl>
                                          <p:spTgt spid="2"/>
                                        </p:tgtEl>
                                        <p:attrNameLst>
                                          <p:attrName>ppt_h</p:attrName>
                                        </p:attrNameLst>
                                      </p:cBhvr>
                                      <p:tavLst>
                                        <p:tav tm="0">
                                          <p:val>
                                            <p:strVal val="2/3*#ppt_h"/>
                                          </p:val>
                                        </p:tav>
                                        <p:tav tm="100000">
                                          <p:val>
                                            <p:strVal val="#ppt_h"/>
                                          </p:val>
                                        </p:tav>
                                      </p:tavLst>
                                    </p:anim>
                                  </p:childTnLst>
                                </p:cTn>
                              </p:par>
                            </p:childTnLst>
                          </p:cTn>
                        </p:par>
                        <p:par>
                          <p:cTn id="49" fill="hold">
                            <p:stCondLst>
                              <p:cond delay="500"/>
                            </p:stCondLst>
                            <p:childTnLst>
                              <p:par>
                                <p:cTn id="50" presetID="2" presetClass="entr" presetSubtype="4" fill="hold" grpId="0" nodeType="afterEffect">
                                  <p:stCondLst>
                                    <p:cond delay="0"/>
                                  </p:stCondLst>
                                  <p:childTnLst>
                                    <p:set>
                                      <p:cBhvr>
                                        <p:cTn id="51" dur="1" fill="hold">
                                          <p:stCondLst>
                                            <p:cond delay="0"/>
                                          </p:stCondLst>
                                        </p:cTn>
                                        <p:tgtEl>
                                          <p:spTgt spid="130064"/>
                                        </p:tgtEl>
                                        <p:attrNameLst>
                                          <p:attrName>style.visibility</p:attrName>
                                        </p:attrNameLst>
                                      </p:cBhvr>
                                      <p:to>
                                        <p:strVal val="visible"/>
                                      </p:to>
                                    </p:set>
                                    <p:anim calcmode="lin" valueType="num">
                                      <p:cBhvr additive="base">
                                        <p:cTn id="52" dur="500" fill="hold"/>
                                        <p:tgtEl>
                                          <p:spTgt spid="130064"/>
                                        </p:tgtEl>
                                        <p:attrNameLst>
                                          <p:attrName>ppt_x</p:attrName>
                                        </p:attrNameLst>
                                      </p:cBhvr>
                                      <p:tavLst>
                                        <p:tav tm="0">
                                          <p:val>
                                            <p:strVal val="#ppt_x"/>
                                          </p:val>
                                        </p:tav>
                                        <p:tav tm="100000">
                                          <p:val>
                                            <p:strVal val="#ppt_x"/>
                                          </p:val>
                                        </p:tav>
                                      </p:tavLst>
                                    </p:anim>
                                    <p:anim calcmode="lin" valueType="num">
                                      <p:cBhvr additive="base">
                                        <p:cTn id="53" dur="500" fill="hold"/>
                                        <p:tgtEl>
                                          <p:spTgt spid="1300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1" grpId="0" animBg="1"/>
      <p:bldP spid="130052" grpId="0" autoUpdateAnimBg="0"/>
      <p:bldP spid="130053" grpId="0" autoUpdateAnimBg="0"/>
      <p:bldP spid="130054" grpId="0" autoUpdateAnimBg="0"/>
      <p:bldP spid="130055" grpId="0" animBg="1"/>
      <p:bldP spid="130056" grpId="0" animBg="1"/>
      <p:bldP spid="130057" grpId="0" animBg="1"/>
      <p:bldP spid="130058" grpId="0" animBg="1"/>
      <p:bldP spid="13006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ChangeArrowheads="1"/>
          </p:cNvSpPr>
          <p:nvPr/>
        </p:nvSpPr>
        <p:spPr bwMode="auto">
          <a:xfrm>
            <a:off x="685800" y="457200"/>
            <a:ext cx="7772400" cy="1143000"/>
          </a:xfrm>
          <a:prstGeom prst="rect">
            <a:avLst/>
          </a:prstGeom>
          <a:noFill/>
          <a:ln w="9525">
            <a:noFill/>
            <a:miter lim="800000"/>
            <a:headEnd/>
            <a:tailEnd/>
          </a:ln>
        </p:spPr>
        <p:txBody>
          <a:bodyPr anchor="ctr"/>
          <a:lstStyle/>
          <a:p>
            <a:pPr algn="ctr"/>
            <a:r>
              <a:rPr kumimoji="1" lang="zh-CN" altLang="en-US" sz="5400">
                <a:solidFill>
                  <a:srgbClr val="0000FF"/>
                </a:solidFill>
                <a:latin typeface="Times New Roman" pitchFamily="18" charset="0"/>
                <a:ea typeface="华文新魏"/>
                <a:cs typeface="华文新魏"/>
              </a:rPr>
              <a:t>悼词的特点</a:t>
            </a:r>
          </a:p>
        </p:txBody>
      </p:sp>
      <p:sp>
        <p:nvSpPr>
          <p:cNvPr id="48141" name="Rectangle 13"/>
          <p:cNvSpPr>
            <a:spLocks noChangeArrowheads="1"/>
          </p:cNvSpPr>
          <p:nvPr/>
        </p:nvSpPr>
        <p:spPr bwMode="auto">
          <a:xfrm>
            <a:off x="971550" y="2276475"/>
            <a:ext cx="8070850" cy="579438"/>
          </a:xfrm>
          <a:prstGeom prst="rect">
            <a:avLst/>
          </a:prstGeom>
          <a:noFill/>
          <a:ln w="9525">
            <a:noFill/>
            <a:miter lim="800000"/>
            <a:headEnd/>
            <a:tailEnd/>
          </a:ln>
        </p:spPr>
        <p:txBody>
          <a:bodyPr wrap="none">
            <a:spAutoFit/>
          </a:bodyPr>
          <a:lstStyle/>
          <a:p>
            <a:r>
              <a:rPr kumimoji="1" lang="zh-CN" altLang="en-US" sz="3200" b="1">
                <a:solidFill>
                  <a:srgbClr val="0000FF"/>
                </a:solidFill>
                <a:latin typeface="Calibri" pitchFamily="34" charset="0"/>
              </a:rPr>
              <a:t>感情基调</a:t>
            </a:r>
            <a:r>
              <a:rPr kumimoji="1" lang="en-US" altLang="zh-CN" sz="3200" b="1">
                <a:solidFill>
                  <a:srgbClr val="0000FF"/>
                </a:solidFill>
                <a:latin typeface="Calibri" pitchFamily="34" charset="0"/>
              </a:rPr>
              <a:t>:</a:t>
            </a:r>
            <a:r>
              <a:rPr kumimoji="1" lang="zh-CN" altLang="en-US" sz="3200" b="1">
                <a:solidFill>
                  <a:srgbClr val="0000FF"/>
                </a:solidFill>
                <a:latin typeface="Calibri" pitchFamily="34" charset="0"/>
              </a:rPr>
              <a:t>一般是沉痛、悲伤及哀悼、惋惜。</a:t>
            </a:r>
          </a:p>
        </p:txBody>
      </p:sp>
      <p:sp>
        <p:nvSpPr>
          <p:cNvPr id="48142" name="Rectangle 14"/>
          <p:cNvSpPr>
            <a:spLocks noChangeArrowheads="1"/>
          </p:cNvSpPr>
          <p:nvPr/>
        </p:nvSpPr>
        <p:spPr bwMode="auto">
          <a:xfrm>
            <a:off x="971550" y="3284538"/>
            <a:ext cx="7699375" cy="1554162"/>
          </a:xfrm>
          <a:prstGeom prst="rect">
            <a:avLst/>
          </a:prstGeom>
          <a:noFill/>
          <a:ln w="9525">
            <a:noFill/>
            <a:miter lim="800000"/>
            <a:headEnd/>
            <a:tailEnd/>
          </a:ln>
        </p:spPr>
        <p:txBody>
          <a:bodyPr wrap="none">
            <a:spAutoFit/>
          </a:bodyPr>
          <a:lstStyle/>
          <a:p>
            <a:r>
              <a:rPr kumimoji="1" lang="zh-CN" altLang="en-US" sz="3200" b="1">
                <a:solidFill>
                  <a:srgbClr val="0000FF"/>
                </a:solidFill>
                <a:latin typeface="Calibri" pitchFamily="34" charset="0"/>
              </a:rPr>
              <a:t>表达方式</a:t>
            </a:r>
            <a:r>
              <a:rPr kumimoji="1" lang="en-US" altLang="zh-CN" sz="3200" b="1">
                <a:solidFill>
                  <a:srgbClr val="0000FF"/>
                </a:solidFill>
                <a:latin typeface="Calibri" pitchFamily="34" charset="0"/>
              </a:rPr>
              <a:t>:</a:t>
            </a:r>
            <a:r>
              <a:rPr kumimoji="1" lang="zh-CN" altLang="en-US" sz="3200" b="1">
                <a:solidFill>
                  <a:srgbClr val="0000FF"/>
                </a:solidFill>
                <a:latin typeface="Calibri" pitchFamily="34" charset="0"/>
              </a:rPr>
              <a:t>有叙述，有议论，更有抒情。</a:t>
            </a:r>
          </a:p>
          <a:p>
            <a:r>
              <a:rPr kumimoji="1" lang="zh-CN" altLang="en-US" sz="3200" b="1">
                <a:solidFill>
                  <a:srgbClr val="0000FF"/>
                </a:solidFill>
                <a:latin typeface="Calibri" pitchFamily="34" charset="0"/>
              </a:rPr>
              <a:t>                而且可以说，抒情贯穿着全文。</a:t>
            </a:r>
          </a:p>
          <a:p>
            <a:endParaRPr kumimoji="1" lang="en-US" altLang="zh-CN" sz="3200" b="1">
              <a:solidFill>
                <a:srgbClr val="0000FF"/>
              </a:solidFill>
              <a:latin typeface="Calibri"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814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nodeType="clickEffect">
                                  <p:stCondLst>
                                    <p:cond delay="0"/>
                                  </p:stCondLst>
                                  <p:childTnLst>
                                    <p:set>
                                      <p:cBhvr>
                                        <p:cTn id="10" dur="1" fill="hold">
                                          <p:stCondLst>
                                            <p:cond delay="0"/>
                                          </p:stCondLst>
                                        </p:cTn>
                                        <p:tgtEl>
                                          <p:spTgt spid="48142">
                                            <p:txEl>
                                              <p:pRg st="0" end="0"/>
                                            </p:txEl>
                                          </p:spTgt>
                                        </p:tgtEl>
                                        <p:attrNameLst>
                                          <p:attrName>style.visibility</p:attrName>
                                        </p:attrNameLst>
                                      </p:cBhvr>
                                      <p:to>
                                        <p:strVal val="visible"/>
                                      </p:to>
                                    </p:set>
                                    <p:animEffect transition="in" filter="box(in)">
                                      <p:cBhvr>
                                        <p:cTn id="11" dur="500"/>
                                        <p:tgtEl>
                                          <p:spTgt spid="48142">
                                            <p:txEl>
                                              <p:pRg st="0" end="0"/>
                                            </p:txEl>
                                          </p:spTgt>
                                        </p:tgtEl>
                                      </p:cBhvr>
                                    </p:animEffect>
                                  </p:childTnLst>
                                </p:cTn>
                              </p:par>
                              <p:par>
                                <p:cTn id="12" presetID="4" presetClass="entr" presetSubtype="16" fill="hold" nodeType="withEffect">
                                  <p:stCondLst>
                                    <p:cond delay="0"/>
                                  </p:stCondLst>
                                  <p:childTnLst>
                                    <p:set>
                                      <p:cBhvr>
                                        <p:cTn id="13" dur="1" fill="hold">
                                          <p:stCondLst>
                                            <p:cond delay="0"/>
                                          </p:stCondLst>
                                        </p:cTn>
                                        <p:tgtEl>
                                          <p:spTgt spid="48142">
                                            <p:txEl>
                                              <p:pRg st="1" end="1"/>
                                            </p:txEl>
                                          </p:spTgt>
                                        </p:tgtEl>
                                        <p:attrNameLst>
                                          <p:attrName>style.visibility</p:attrName>
                                        </p:attrNameLst>
                                      </p:cBhvr>
                                      <p:to>
                                        <p:strVal val="visible"/>
                                      </p:to>
                                    </p:set>
                                    <p:animEffect transition="in" filter="box(in)">
                                      <p:cBhvr>
                                        <p:cTn id="14" dur="500"/>
                                        <p:tgtEl>
                                          <p:spTgt spid="4814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WordArt 2"/>
          <p:cNvSpPr>
            <a:spLocks noChangeArrowheads="1" noChangeShapeType="1" noTextEdit="1"/>
          </p:cNvSpPr>
          <p:nvPr/>
        </p:nvSpPr>
        <p:spPr bwMode="auto">
          <a:xfrm>
            <a:off x="3708400" y="692150"/>
            <a:ext cx="4752975" cy="1368425"/>
          </a:xfrm>
          <a:prstGeom prst="rect">
            <a:avLst/>
          </a:prstGeom>
        </p:spPr>
        <p:txBody>
          <a:bodyPr wrap="none" fromWordArt="1">
            <a:prstTxWarp prst="textPlain">
              <a:avLst>
                <a:gd name="adj" fmla="val 50000"/>
              </a:avLst>
            </a:prstTxWarp>
          </a:bodyPr>
          <a:lstStyle/>
          <a:p>
            <a:pPr algn="ctr"/>
            <a:r>
              <a:rPr lang="zh-CN" altLang="en-US" sz="36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朗读课文</a:t>
            </a:r>
          </a:p>
        </p:txBody>
      </p:sp>
      <p:sp>
        <p:nvSpPr>
          <p:cNvPr id="38914" name="WordArt 3"/>
          <p:cNvSpPr>
            <a:spLocks noChangeArrowheads="1" noChangeShapeType="1" noTextEdit="1"/>
          </p:cNvSpPr>
          <p:nvPr/>
        </p:nvSpPr>
        <p:spPr bwMode="auto">
          <a:xfrm>
            <a:off x="684213" y="3789363"/>
            <a:ext cx="5976937" cy="1873250"/>
          </a:xfrm>
          <a:prstGeom prst="rect">
            <a:avLst/>
          </a:prstGeom>
        </p:spPr>
        <p:txBody>
          <a:bodyPr wrap="none" fromWordArt="1">
            <a:prstTxWarp prst="textSlantUp">
              <a:avLst>
                <a:gd name="adj" fmla="val 32056"/>
              </a:avLst>
            </a:prstTxWarp>
          </a:bodyPr>
          <a:lstStyle/>
          <a:p>
            <a:pPr algn="ctr"/>
            <a:r>
              <a:rPr lang="zh-CN" altLang="en-US" sz="3600" kern="1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宋体"/>
                <a:ea typeface="宋体"/>
              </a:rPr>
              <a:t>理清文章思路</a:t>
            </a:r>
          </a:p>
        </p:txBody>
      </p:sp>
      <p:pic>
        <p:nvPicPr>
          <p:cNvPr id="38915" name="Picture 4" descr="5"/>
          <p:cNvPicPr>
            <a:picLocks noChangeAspect="1" noChangeArrowheads="1"/>
          </p:cNvPicPr>
          <p:nvPr/>
        </p:nvPicPr>
        <p:blipFill>
          <a:blip r:embed="rId2"/>
          <a:srcRect/>
          <a:stretch>
            <a:fillRect/>
          </a:stretch>
        </p:blipFill>
        <p:spPr bwMode="auto">
          <a:xfrm>
            <a:off x="684213" y="3141663"/>
            <a:ext cx="7704137" cy="3032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AutoShape 3"/>
          <p:cNvSpPr>
            <a:spLocks noChangeArrowheads="1"/>
          </p:cNvSpPr>
          <p:nvPr/>
        </p:nvSpPr>
        <p:spPr bwMode="auto">
          <a:xfrm rot="-3057621">
            <a:off x="852488" y="2406650"/>
            <a:ext cx="811212" cy="223838"/>
          </a:xfrm>
          <a:prstGeom prst="rightArrow">
            <a:avLst>
              <a:gd name="adj1" fmla="val 50000"/>
              <a:gd name="adj2" fmla="val 90603"/>
            </a:avLst>
          </a:prstGeom>
          <a:solidFill>
            <a:srgbClr val="FFFFFF"/>
          </a:solidFill>
          <a:ln w="9525">
            <a:solidFill>
              <a:srgbClr val="FF9900"/>
            </a:solidFill>
            <a:miter lim="800000"/>
            <a:headEnd/>
            <a:tailEnd/>
          </a:ln>
        </p:spPr>
        <p:txBody>
          <a:bodyPr wrap="none" anchor="ctr"/>
          <a:lstStyle/>
          <a:p>
            <a:endParaRPr lang="zh-CN" altLang="en-US">
              <a:latin typeface="Calibri" pitchFamily="34" charset="0"/>
            </a:endParaRPr>
          </a:p>
        </p:txBody>
      </p:sp>
      <p:sp>
        <p:nvSpPr>
          <p:cNvPr id="115716" name="AutoShape 4"/>
          <p:cNvSpPr>
            <a:spLocks noChangeArrowheads="1"/>
          </p:cNvSpPr>
          <p:nvPr/>
        </p:nvSpPr>
        <p:spPr bwMode="auto">
          <a:xfrm rot="90092">
            <a:off x="989013" y="3327400"/>
            <a:ext cx="460375" cy="388938"/>
          </a:xfrm>
          <a:prstGeom prst="rightArrow">
            <a:avLst>
              <a:gd name="adj1" fmla="val 50000"/>
              <a:gd name="adj2" fmla="val 29592"/>
            </a:avLst>
          </a:prstGeom>
          <a:solidFill>
            <a:srgbClr val="FFFFFF"/>
          </a:solidFill>
          <a:ln w="9525">
            <a:solidFill>
              <a:srgbClr val="FF9900"/>
            </a:solidFill>
            <a:miter lim="800000"/>
            <a:headEnd/>
            <a:tailEnd/>
          </a:ln>
        </p:spPr>
        <p:txBody>
          <a:bodyPr wrap="none" anchor="ctr"/>
          <a:lstStyle/>
          <a:p>
            <a:endParaRPr lang="zh-CN" altLang="en-US">
              <a:latin typeface="Calibri" pitchFamily="34" charset="0"/>
            </a:endParaRPr>
          </a:p>
        </p:txBody>
      </p:sp>
      <p:sp>
        <p:nvSpPr>
          <p:cNvPr id="115717" name="AutoShape 5"/>
          <p:cNvSpPr>
            <a:spLocks noChangeArrowheads="1"/>
          </p:cNvSpPr>
          <p:nvPr/>
        </p:nvSpPr>
        <p:spPr bwMode="auto">
          <a:xfrm rot="2819547">
            <a:off x="851694" y="4717256"/>
            <a:ext cx="803275" cy="220663"/>
          </a:xfrm>
          <a:prstGeom prst="rightArrow">
            <a:avLst>
              <a:gd name="adj1" fmla="val 50000"/>
              <a:gd name="adj2" fmla="val 91007"/>
            </a:avLst>
          </a:prstGeom>
          <a:solidFill>
            <a:srgbClr val="FFFFFF"/>
          </a:solidFill>
          <a:ln w="9525">
            <a:solidFill>
              <a:srgbClr val="FF9900"/>
            </a:solidFill>
            <a:miter lim="800000"/>
            <a:headEnd/>
            <a:tailEnd/>
          </a:ln>
        </p:spPr>
        <p:txBody>
          <a:bodyPr wrap="none" anchor="ctr"/>
          <a:lstStyle/>
          <a:p>
            <a:endParaRPr lang="zh-CN" altLang="en-US">
              <a:latin typeface="Calibri" pitchFamily="34" charset="0"/>
            </a:endParaRPr>
          </a:p>
        </p:txBody>
      </p:sp>
      <p:sp>
        <p:nvSpPr>
          <p:cNvPr id="115718" name="WordArt 6"/>
          <p:cNvSpPr>
            <a:spLocks noChangeArrowheads="1" noChangeShapeType="1" noTextEdit="1"/>
          </p:cNvSpPr>
          <p:nvPr/>
        </p:nvSpPr>
        <p:spPr bwMode="auto">
          <a:xfrm rot="5400000">
            <a:off x="-1333500" y="3268663"/>
            <a:ext cx="3810000" cy="685800"/>
          </a:xfrm>
          <a:prstGeom prst="rect">
            <a:avLst/>
          </a:prstGeom>
        </p:spPr>
        <p:txBody>
          <a:bodyPr vert="eaVert" wrap="none" fromWordArt="1">
            <a:prstTxWarp prst="textPlain">
              <a:avLst>
                <a:gd name="adj" fmla="val 50000"/>
              </a:avLst>
            </a:prstTxWarp>
          </a:bodyPr>
          <a:lstStyle/>
          <a:p>
            <a:pPr algn="ctr" fontAlgn="auto"/>
            <a:r>
              <a:rPr lang="zh-CN" altLang="en-US" sz="3600" kern="10">
                <a:ln w="9525">
                  <a:solidFill>
                    <a:srgbClr val="800000"/>
                  </a:solidFill>
                  <a:round/>
                  <a:headEnd/>
                  <a:tailEnd/>
                </a:ln>
                <a:solidFill>
                  <a:srgbClr val="800000"/>
                </a:solidFill>
                <a:effectLst>
                  <a:outerShdw dist="35921" dir="2700000" algn="ctr" rotWithShape="0">
                    <a:srgbClr val="C0C0C0"/>
                  </a:outerShdw>
                </a:effectLst>
                <a:latin typeface="隶书"/>
              </a:rPr>
              <a:t>在马克思墓前的讲话</a:t>
            </a:r>
          </a:p>
        </p:txBody>
      </p:sp>
      <p:sp>
        <p:nvSpPr>
          <p:cNvPr id="115719" name="Text Box 7"/>
          <p:cNvSpPr txBox="1">
            <a:spLocks noChangeArrowheads="1"/>
          </p:cNvSpPr>
          <p:nvPr/>
        </p:nvSpPr>
        <p:spPr bwMode="auto">
          <a:xfrm>
            <a:off x="1562100" y="1773238"/>
            <a:ext cx="7581900" cy="457200"/>
          </a:xfrm>
          <a:prstGeom prst="rect">
            <a:avLst/>
          </a:prstGeom>
          <a:noFill/>
          <a:ln w="9525">
            <a:noFill/>
            <a:miter lim="800000"/>
            <a:headEnd/>
            <a:tailEnd/>
          </a:ln>
        </p:spPr>
        <p:txBody>
          <a:bodyPr anchor="ctr">
            <a:spAutoFit/>
          </a:bodyPr>
          <a:lstStyle/>
          <a:p>
            <a:pPr marL="571500" indent="-571500">
              <a:lnSpc>
                <a:spcPct val="60000"/>
              </a:lnSpc>
              <a:spcBef>
                <a:spcPct val="50000"/>
              </a:spcBef>
            </a:pPr>
            <a:r>
              <a:rPr kumimoji="1" lang="zh-CN" altLang="en-US" sz="4000" b="1">
                <a:solidFill>
                  <a:srgbClr val="000099"/>
                </a:solidFill>
                <a:latin typeface="微软简魏碑"/>
                <a:ea typeface="微软简魏碑"/>
                <a:cs typeface="微软简魏碑"/>
              </a:rPr>
              <a:t>一、</a:t>
            </a:r>
            <a:r>
              <a:rPr kumimoji="1" lang="en-US" altLang="zh-CN" sz="4000" b="1">
                <a:solidFill>
                  <a:srgbClr val="000099"/>
                </a:solidFill>
                <a:latin typeface="微软简魏碑"/>
                <a:ea typeface="微软简魏碑"/>
                <a:cs typeface="微软简魏碑"/>
              </a:rPr>
              <a:t>(1)</a:t>
            </a:r>
            <a:r>
              <a:rPr kumimoji="1" lang="zh-CN" altLang="en-US" sz="4000" b="1">
                <a:solidFill>
                  <a:srgbClr val="000099"/>
                </a:solidFill>
                <a:latin typeface="微软简魏碑"/>
                <a:ea typeface="微软简魏碑"/>
                <a:cs typeface="微软简魏碑"/>
              </a:rPr>
              <a:t>追述马克思的逝世。</a:t>
            </a:r>
          </a:p>
        </p:txBody>
      </p:sp>
      <p:sp>
        <p:nvSpPr>
          <p:cNvPr id="115720" name="Text Box 8"/>
          <p:cNvSpPr txBox="1">
            <a:spLocks noChangeArrowheads="1"/>
          </p:cNvSpPr>
          <p:nvPr/>
        </p:nvSpPr>
        <p:spPr bwMode="auto">
          <a:xfrm>
            <a:off x="1562100" y="3206750"/>
            <a:ext cx="7581900" cy="1139825"/>
          </a:xfrm>
          <a:prstGeom prst="rect">
            <a:avLst/>
          </a:prstGeom>
          <a:noFill/>
          <a:ln w="9525">
            <a:noFill/>
            <a:miter lim="800000"/>
            <a:headEnd/>
            <a:tailEnd/>
          </a:ln>
        </p:spPr>
        <p:txBody>
          <a:bodyPr anchor="ctr">
            <a:spAutoFit/>
          </a:bodyPr>
          <a:lstStyle/>
          <a:p>
            <a:pPr marL="476250" indent="-476250">
              <a:lnSpc>
                <a:spcPct val="60000"/>
              </a:lnSpc>
              <a:spcBef>
                <a:spcPct val="50000"/>
              </a:spcBef>
            </a:pPr>
            <a:r>
              <a:rPr kumimoji="1" lang="zh-CN" altLang="en-US" sz="4000" b="1">
                <a:solidFill>
                  <a:srgbClr val="000099"/>
                </a:solidFill>
                <a:latin typeface="微软简魏碑"/>
                <a:ea typeface="微软简魏碑"/>
                <a:cs typeface="微软简魏碑"/>
              </a:rPr>
              <a:t>二、</a:t>
            </a:r>
            <a:r>
              <a:rPr kumimoji="1" lang="en-US" altLang="zh-CN" sz="4000" b="1">
                <a:solidFill>
                  <a:srgbClr val="000099"/>
                </a:solidFill>
                <a:latin typeface="微软简魏碑"/>
                <a:ea typeface="微软简魏碑"/>
                <a:cs typeface="微软简魏碑"/>
              </a:rPr>
              <a:t>(2-8)</a:t>
            </a:r>
            <a:r>
              <a:rPr kumimoji="1" lang="zh-CN" altLang="en-US" sz="4000" b="1">
                <a:solidFill>
                  <a:srgbClr val="000099"/>
                </a:solidFill>
                <a:latin typeface="微软简魏碑"/>
                <a:ea typeface="微软简魏碑"/>
                <a:cs typeface="微软简魏碑"/>
              </a:rPr>
              <a:t>评述马克思一生的</a:t>
            </a:r>
          </a:p>
          <a:p>
            <a:pPr marL="476250" indent="-476250">
              <a:lnSpc>
                <a:spcPct val="60000"/>
              </a:lnSpc>
              <a:spcBef>
                <a:spcPct val="50000"/>
              </a:spcBef>
            </a:pPr>
            <a:r>
              <a:rPr kumimoji="1" lang="zh-CN" altLang="en-US" sz="4000" b="1">
                <a:solidFill>
                  <a:srgbClr val="000099"/>
                </a:solidFill>
                <a:latin typeface="微软简魏碑"/>
                <a:ea typeface="微软简魏碑"/>
                <a:cs typeface="微软简魏碑"/>
              </a:rPr>
              <a:t>       伟大贡献及其影响。</a:t>
            </a:r>
          </a:p>
        </p:txBody>
      </p:sp>
      <p:sp>
        <p:nvSpPr>
          <p:cNvPr id="115721" name="Text Box 9"/>
          <p:cNvSpPr txBox="1">
            <a:spLocks noChangeArrowheads="1"/>
          </p:cNvSpPr>
          <p:nvPr/>
        </p:nvSpPr>
        <p:spPr bwMode="auto">
          <a:xfrm>
            <a:off x="1763713" y="5175250"/>
            <a:ext cx="7380287" cy="1139825"/>
          </a:xfrm>
          <a:prstGeom prst="rect">
            <a:avLst/>
          </a:prstGeom>
          <a:noFill/>
          <a:ln w="9525">
            <a:noFill/>
            <a:miter lim="800000"/>
            <a:headEnd/>
            <a:tailEnd/>
          </a:ln>
        </p:spPr>
        <p:txBody>
          <a:bodyPr anchor="ctr">
            <a:spAutoFit/>
          </a:bodyPr>
          <a:lstStyle/>
          <a:p>
            <a:pPr marL="476250" indent="-476250">
              <a:lnSpc>
                <a:spcPct val="60000"/>
              </a:lnSpc>
              <a:spcBef>
                <a:spcPct val="50000"/>
              </a:spcBef>
            </a:pPr>
            <a:r>
              <a:rPr kumimoji="1" lang="zh-CN" altLang="en-US" sz="4000" b="1">
                <a:solidFill>
                  <a:srgbClr val="000099"/>
                </a:solidFill>
                <a:latin typeface="微软简魏碑"/>
                <a:ea typeface="微软简魏碑"/>
                <a:cs typeface="微软简魏碑"/>
              </a:rPr>
              <a:t>三、</a:t>
            </a:r>
            <a:r>
              <a:rPr kumimoji="1" lang="en-US" altLang="zh-CN" sz="4000" b="1">
                <a:solidFill>
                  <a:srgbClr val="000099"/>
                </a:solidFill>
                <a:latin typeface="微软简魏碑"/>
                <a:ea typeface="微软简魏碑"/>
                <a:cs typeface="微软简魏碑"/>
              </a:rPr>
              <a:t>(9)</a:t>
            </a:r>
            <a:r>
              <a:rPr kumimoji="1" lang="zh-CN" altLang="en-US" sz="4000" b="1">
                <a:solidFill>
                  <a:srgbClr val="000099"/>
                </a:solidFill>
                <a:latin typeface="微软简魏碑"/>
                <a:ea typeface="微软简魏碑"/>
                <a:cs typeface="微软简魏碑"/>
              </a:rPr>
              <a:t>对马克思的逝世</a:t>
            </a:r>
          </a:p>
          <a:p>
            <a:pPr marL="476250" indent="-476250">
              <a:lnSpc>
                <a:spcPct val="60000"/>
              </a:lnSpc>
              <a:spcBef>
                <a:spcPct val="50000"/>
              </a:spcBef>
            </a:pPr>
            <a:r>
              <a:rPr kumimoji="1" lang="zh-CN" altLang="en-US" sz="4000" b="1">
                <a:solidFill>
                  <a:srgbClr val="000099"/>
                </a:solidFill>
                <a:latin typeface="微软简魏碑"/>
                <a:ea typeface="微软简魏碑"/>
                <a:cs typeface="微软简魏碑"/>
              </a:rPr>
              <a:t>      表示深切的悼念。</a:t>
            </a:r>
          </a:p>
        </p:txBody>
      </p:sp>
      <p:sp>
        <p:nvSpPr>
          <p:cNvPr id="115723" name="Text Box 11"/>
          <p:cNvSpPr txBox="1">
            <a:spLocks noChangeArrowheads="1"/>
          </p:cNvSpPr>
          <p:nvPr/>
        </p:nvSpPr>
        <p:spPr bwMode="auto">
          <a:xfrm>
            <a:off x="7596188" y="1628775"/>
            <a:ext cx="1223962" cy="519113"/>
          </a:xfrm>
          <a:prstGeom prst="rect">
            <a:avLst/>
          </a:prstGeom>
          <a:noFill/>
          <a:ln w="9525">
            <a:noFill/>
            <a:miter lim="800000"/>
            <a:headEnd/>
            <a:tailEnd/>
          </a:ln>
        </p:spPr>
        <p:txBody>
          <a:bodyPr>
            <a:spAutoFit/>
          </a:bodyPr>
          <a:lstStyle/>
          <a:p>
            <a:pPr>
              <a:spcBef>
                <a:spcPct val="50000"/>
              </a:spcBef>
            </a:pPr>
            <a:r>
              <a:rPr lang="zh-CN" altLang="en-US" sz="2800" b="1">
                <a:solidFill>
                  <a:srgbClr val="FF3300"/>
                </a:solidFill>
                <a:latin typeface="Calibri" pitchFamily="34" charset="0"/>
                <a:ea typeface="黑体" pitchFamily="49" charset="-122"/>
              </a:rPr>
              <a:t>记叙</a:t>
            </a:r>
          </a:p>
        </p:txBody>
      </p:sp>
      <p:sp>
        <p:nvSpPr>
          <p:cNvPr id="115724" name="AutoShape 12"/>
          <p:cNvSpPr>
            <a:spLocks noChangeArrowheads="1"/>
          </p:cNvSpPr>
          <p:nvPr/>
        </p:nvSpPr>
        <p:spPr bwMode="auto">
          <a:xfrm>
            <a:off x="7956550" y="2349500"/>
            <a:ext cx="215900" cy="935038"/>
          </a:xfrm>
          <a:prstGeom prst="downArrow">
            <a:avLst>
              <a:gd name="adj1" fmla="val 50000"/>
              <a:gd name="adj2" fmla="val 108272"/>
            </a:avLst>
          </a:prstGeom>
          <a:solidFill>
            <a:schemeClr val="accent1"/>
          </a:solidFill>
          <a:ln w="9525">
            <a:solidFill>
              <a:schemeClr val="tx1"/>
            </a:solidFill>
            <a:miter lim="800000"/>
            <a:headEnd/>
            <a:tailEnd/>
          </a:ln>
        </p:spPr>
        <p:txBody>
          <a:bodyPr vert="eaVert" wrap="none" anchor="ctr"/>
          <a:lstStyle/>
          <a:p>
            <a:endParaRPr lang="zh-CN" altLang="en-US">
              <a:latin typeface="Calibri" pitchFamily="34" charset="0"/>
            </a:endParaRPr>
          </a:p>
        </p:txBody>
      </p:sp>
      <p:sp>
        <p:nvSpPr>
          <p:cNvPr id="115725" name="Text Box 13"/>
          <p:cNvSpPr txBox="1">
            <a:spLocks noChangeArrowheads="1"/>
          </p:cNvSpPr>
          <p:nvPr/>
        </p:nvSpPr>
        <p:spPr bwMode="auto">
          <a:xfrm>
            <a:off x="7667625" y="3619500"/>
            <a:ext cx="936625" cy="519113"/>
          </a:xfrm>
          <a:prstGeom prst="rect">
            <a:avLst/>
          </a:prstGeom>
          <a:noFill/>
          <a:ln w="9525">
            <a:noFill/>
            <a:miter lim="800000"/>
            <a:headEnd/>
            <a:tailEnd/>
          </a:ln>
        </p:spPr>
        <p:txBody>
          <a:bodyPr>
            <a:spAutoFit/>
          </a:bodyPr>
          <a:lstStyle/>
          <a:p>
            <a:pPr>
              <a:spcBef>
                <a:spcPct val="50000"/>
              </a:spcBef>
            </a:pPr>
            <a:r>
              <a:rPr lang="zh-CN" altLang="en-US" sz="2800" b="1">
                <a:solidFill>
                  <a:srgbClr val="FF3300"/>
                </a:solidFill>
                <a:latin typeface="Calibri" pitchFamily="34" charset="0"/>
                <a:ea typeface="黑体" pitchFamily="49" charset="-122"/>
              </a:rPr>
              <a:t>议论</a:t>
            </a:r>
          </a:p>
        </p:txBody>
      </p:sp>
      <p:sp>
        <p:nvSpPr>
          <p:cNvPr id="115726" name="AutoShape 14"/>
          <p:cNvSpPr>
            <a:spLocks noChangeArrowheads="1"/>
          </p:cNvSpPr>
          <p:nvPr/>
        </p:nvSpPr>
        <p:spPr bwMode="auto">
          <a:xfrm>
            <a:off x="7956550" y="4222750"/>
            <a:ext cx="215900" cy="935038"/>
          </a:xfrm>
          <a:prstGeom prst="downArrow">
            <a:avLst>
              <a:gd name="adj1" fmla="val 50000"/>
              <a:gd name="adj2" fmla="val 108272"/>
            </a:avLst>
          </a:prstGeom>
          <a:solidFill>
            <a:schemeClr val="accent1"/>
          </a:solidFill>
          <a:ln w="9525">
            <a:solidFill>
              <a:schemeClr val="tx1"/>
            </a:solidFill>
            <a:miter lim="800000"/>
            <a:headEnd/>
            <a:tailEnd/>
          </a:ln>
        </p:spPr>
        <p:txBody>
          <a:bodyPr vert="eaVert" wrap="none" anchor="ctr"/>
          <a:lstStyle/>
          <a:p>
            <a:endParaRPr lang="zh-CN" altLang="en-US">
              <a:latin typeface="Calibri" pitchFamily="34" charset="0"/>
            </a:endParaRPr>
          </a:p>
        </p:txBody>
      </p:sp>
      <p:sp>
        <p:nvSpPr>
          <p:cNvPr id="115727" name="Text Box 15"/>
          <p:cNvSpPr txBox="1">
            <a:spLocks noChangeArrowheads="1"/>
          </p:cNvSpPr>
          <p:nvPr/>
        </p:nvSpPr>
        <p:spPr bwMode="auto">
          <a:xfrm>
            <a:off x="7667625" y="5492750"/>
            <a:ext cx="1225550" cy="519113"/>
          </a:xfrm>
          <a:prstGeom prst="rect">
            <a:avLst/>
          </a:prstGeom>
          <a:noFill/>
          <a:ln w="9525">
            <a:noFill/>
            <a:miter lim="800000"/>
            <a:headEnd/>
            <a:tailEnd/>
          </a:ln>
        </p:spPr>
        <p:txBody>
          <a:bodyPr>
            <a:spAutoFit/>
          </a:bodyPr>
          <a:lstStyle/>
          <a:p>
            <a:pPr>
              <a:spcBef>
                <a:spcPct val="50000"/>
              </a:spcBef>
            </a:pPr>
            <a:r>
              <a:rPr lang="zh-CN" altLang="en-US" sz="2800" b="1">
                <a:solidFill>
                  <a:srgbClr val="FF3300"/>
                </a:solidFill>
                <a:latin typeface="Calibri" pitchFamily="34" charset="0"/>
                <a:ea typeface="黑体" pitchFamily="49" charset="-122"/>
              </a:rPr>
              <a:t>抒情</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5718"/>
                                        </p:tgtEl>
                                        <p:attrNameLst>
                                          <p:attrName>style.visibility</p:attrName>
                                        </p:attrNameLst>
                                      </p:cBhvr>
                                      <p:to>
                                        <p:strVal val="visible"/>
                                      </p:to>
                                    </p:set>
                                    <p:animEffect transition="in" filter="wipe(left)">
                                      <p:cBhvr>
                                        <p:cTn id="7" dur="500"/>
                                        <p:tgtEl>
                                          <p:spTgt spid="1157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5715"/>
                                        </p:tgtEl>
                                        <p:attrNameLst>
                                          <p:attrName>style.visibility</p:attrName>
                                        </p:attrNameLst>
                                      </p:cBhvr>
                                      <p:to>
                                        <p:strVal val="visible"/>
                                      </p:to>
                                    </p:set>
                                    <p:animEffect transition="in" filter="wipe(left)">
                                      <p:cBhvr>
                                        <p:cTn id="12" dur="500"/>
                                        <p:tgtEl>
                                          <p:spTgt spid="1157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5719"/>
                                        </p:tgtEl>
                                        <p:attrNameLst>
                                          <p:attrName>style.visibility</p:attrName>
                                        </p:attrNameLst>
                                      </p:cBhvr>
                                      <p:to>
                                        <p:strVal val="visible"/>
                                      </p:to>
                                    </p:set>
                                    <p:animEffect transition="in" filter="wipe(left)">
                                      <p:cBhvr>
                                        <p:cTn id="17" dur="500"/>
                                        <p:tgtEl>
                                          <p:spTgt spid="1157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5716"/>
                                        </p:tgtEl>
                                        <p:attrNameLst>
                                          <p:attrName>style.visibility</p:attrName>
                                        </p:attrNameLst>
                                      </p:cBhvr>
                                      <p:to>
                                        <p:strVal val="visible"/>
                                      </p:to>
                                    </p:set>
                                    <p:animEffect transition="in" filter="wipe(left)">
                                      <p:cBhvr>
                                        <p:cTn id="22" dur="500"/>
                                        <p:tgtEl>
                                          <p:spTgt spid="1157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5720"/>
                                        </p:tgtEl>
                                        <p:attrNameLst>
                                          <p:attrName>style.visibility</p:attrName>
                                        </p:attrNameLst>
                                      </p:cBhvr>
                                      <p:to>
                                        <p:strVal val="visible"/>
                                      </p:to>
                                    </p:set>
                                    <p:animEffect transition="in" filter="wipe(left)">
                                      <p:cBhvr>
                                        <p:cTn id="27" dur="500"/>
                                        <p:tgtEl>
                                          <p:spTgt spid="11572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15717"/>
                                        </p:tgtEl>
                                        <p:attrNameLst>
                                          <p:attrName>style.visibility</p:attrName>
                                        </p:attrNameLst>
                                      </p:cBhvr>
                                      <p:to>
                                        <p:strVal val="visible"/>
                                      </p:to>
                                    </p:set>
                                    <p:animEffect transition="in" filter="wipe(left)">
                                      <p:cBhvr>
                                        <p:cTn id="32" dur="500"/>
                                        <p:tgtEl>
                                          <p:spTgt spid="115717"/>
                                        </p:tgtEl>
                                      </p:cBhvr>
                                    </p:animEffect>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115721"/>
                                        </p:tgtEl>
                                        <p:attrNameLst>
                                          <p:attrName>style.visibility</p:attrName>
                                        </p:attrNameLst>
                                      </p:cBhvr>
                                      <p:to>
                                        <p:strVal val="visible"/>
                                      </p:to>
                                    </p:set>
                                    <p:anim calcmode="lin" valueType="num">
                                      <p:cBhvr>
                                        <p:cTn id="37" dur="500" fill="hold"/>
                                        <p:tgtEl>
                                          <p:spTgt spid="115721"/>
                                        </p:tgtEl>
                                        <p:attrNameLst>
                                          <p:attrName>ppt_w</p:attrName>
                                        </p:attrNameLst>
                                      </p:cBhvr>
                                      <p:tavLst>
                                        <p:tav tm="0">
                                          <p:val>
                                            <p:fltVal val="0"/>
                                          </p:val>
                                        </p:tav>
                                        <p:tav tm="100000">
                                          <p:val>
                                            <p:strVal val="#ppt_w"/>
                                          </p:val>
                                        </p:tav>
                                      </p:tavLst>
                                    </p:anim>
                                    <p:anim calcmode="lin" valueType="num">
                                      <p:cBhvr>
                                        <p:cTn id="38" dur="500" fill="hold"/>
                                        <p:tgtEl>
                                          <p:spTgt spid="115721"/>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51" presetClass="entr" presetSubtype="0" fill="hold" grpId="0" nodeType="clickEffect">
                                  <p:stCondLst>
                                    <p:cond delay="0"/>
                                  </p:stCondLst>
                                  <p:childTnLst>
                                    <p:set>
                                      <p:cBhvr>
                                        <p:cTn id="42" dur="1" fill="hold">
                                          <p:stCondLst>
                                            <p:cond delay="0"/>
                                          </p:stCondLst>
                                        </p:cTn>
                                        <p:tgtEl>
                                          <p:spTgt spid="115723"/>
                                        </p:tgtEl>
                                        <p:attrNameLst>
                                          <p:attrName>style.visibility</p:attrName>
                                        </p:attrNameLst>
                                      </p:cBhvr>
                                      <p:to>
                                        <p:strVal val="visible"/>
                                      </p:to>
                                    </p:set>
                                    <p:animEffect transition="in" filter="fade">
                                      <p:cBhvr>
                                        <p:cTn id="43" dur="770" decel="100000"/>
                                        <p:tgtEl>
                                          <p:spTgt spid="115723"/>
                                        </p:tgtEl>
                                      </p:cBhvr>
                                    </p:animEffect>
                                    <p:animScale>
                                      <p:cBhvr>
                                        <p:cTn id="44" dur="770" decel="100000"/>
                                        <p:tgtEl>
                                          <p:spTgt spid="115723"/>
                                        </p:tgtEl>
                                      </p:cBhvr>
                                      <p:from x="10000" y="10000"/>
                                      <p:to x="200000" y="450000"/>
                                    </p:animScale>
                                    <p:animScale>
                                      <p:cBhvr>
                                        <p:cTn id="45" dur="1230" accel="100000" fill="hold">
                                          <p:stCondLst>
                                            <p:cond delay="770"/>
                                          </p:stCondLst>
                                        </p:cTn>
                                        <p:tgtEl>
                                          <p:spTgt spid="115723"/>
                                        </p:tgtEl>
                                      </p:cBhvr>
                                      <p:from x="200000" y="450000"/>
                                      <p:to x="100000" y="100000"/>
                                    </p:animScale>
                                    <p:set>
                                      <p:cBhvr>
                                        <p:cTn id="46" dur="770" fill="hold"/>
                                        <p:tgtEl>
                                          <p:spTgt spid="115723"/>
                                        </p:tgtEl>
                                        <p:attrNameLst>
                                          <p:attrName>ppt_x</p:attrName>
                                        </p:attrNameLst>
                                      </p:cBhvr>
                                      <p:to>
                                        <p:strVal val="(0.5)"/>
                                      </p:to>
                                    </p:set>
                                    <p:anim from="(0.5)" to="(#ppt_x)" calcmode="lin" valueType="num">
                                      <p:cBhvr>
                                        <p:cTn id="47" dur="1230" accel="100000" fill="hold">
                                          <p:stCondLst>
                                            <p:cond delay="770"/>
                                          </p:stCondLst>
                                        </p:cTn>
                                        <p:tgtEl>
                                          <p:spTgt spid="115723"/>
                                        </p:tgtEl>
                                        <p:attrNameLst>
                                          <p:attrName>ppt_x</p:attrName>
                                        </p:attrNameLst>
                                      </p:cBhvr>
                                    </p:anim>
                                    <p:set>
                                      <p:cBhvr>
                                        <p:cTn id="48" dur="770" fill="hold"/>
                                        <p:tgtEl>
                                          <p:spTgt spid="115723"/>
                                        </p:tgtEl>
                                        <p:attrNameLst>
                                          <p:attrName>ppt_y</p:attrName>
                                        </p:attrNameLst>
                                      </p:cBhvr>
                                      <p:to>
                                        <p:strVal val="(#ppt_y+0.4)"/>
                                      </p:to>
                                    </p:set>
                                    <p:anim from="(#ppt_y+0.4)" to="(#ppt_y)" calcmode="lin" valueType="num">
                                      <p:cBhvr>
                                        <p:cTn id="49" dur="1230" accel="100000" fill="hold">
                                          <p:stCondLst>
                                            <p:cond delay="770"/>
                                          </p:stCondLst>
                                        </p:cTn>
                                        <p:tgtEl>
                                          <p:spTgt spid="115723"/>
                                        </p:tgtEl>
                                        <p:attrNameLst>
                                          <p:attrName>ppt_y</p:attrName>
                                        </p:attrNameLst>
                                      </p:cBhvr>
                                    </p:anim>
                                  </p:childTnLst>
                                </p:cTn>
                              </p:par>
                            </p:childTnLst>
                          </p:cTn>
                        </p:par>
                      </p:childTnLst>
                    </p:cTn>
                  </p:par>
                  <p:par>
                    <p:cTn id="50" fill="hold">
                      <p:stCondLst>
                        <p:cond delay="indefinite"/>
                      </p:stCondLst>
                      <p:childTnLst>
                        <p:par>
                          <p:cTn id="51" fill="hold">
                            <p:stCondLst>
                              <p:cond delay="0"/>
                            </p:stCondLst>
                            <p:childTnLst>
                              <p:par>
                                <p:cTn id="52" presetID="2" presetClass="entr" presetSubtype="1" fill="hold" grpId="0" nodeType="clickEffect">
                                  <p:stCondLst>
                                    <p:cond delay="0"/>
                                  </p:stCondLst>
                                  <p:childTnLst>
                                    <p:set>
                                      <p:cBhvr>
                                        <p:cTn id="53" dur="1" fill="hold">
                                          <p:stCondLst>
                                            <p:cond delay="0"/>
                                          </p:stCondLst>
                                        </p:cTn>
                                        <p:tgtEl>
                                          <p:spTgt spid="115724"/>
                                        </p:tgtEl>
                                        <p:attrNameLst>
                                          <p:attrName>style.visibility</p:attrName>
                                        </p:attrNameLst>
                                      </p:cBhvr>
                                      <p:to>
                                        <p:strVal val="visible"/>
                                      </p:to>
                                    </p:set>
                                    <p:anim calcmode="lin" valueType="num">
                                      <p:cBhvr additive="base">
                                        <p:cTn id="54" dur="500" fill="hold"/>
                                        <p:tgtEl>
                                          <p:spTgt spid="115724"/>
                                        </p:tgtEl>
                                        <p:attrNameLst>
                                          <p:attrName>ppt_x</p:attrName>
                                        </p:attrNameLst>
                                      </p:cBhvr>
                                      <p:tavLst>
                                        <p:tav tm="0">
                                          <p:val>
                                            <p:strVal val="#ppt_x"/>
                                          </p:val>
                                        </p:tav>
                                        <p:tav tm="100000">
                                          <p:val>
                                            <p:strVal val="#ppt_x"/>
                                          </p:val>
                                        </p:tav>
                                      </p:tavLst>
                                    </p:anim>
                                    <p:anim calcmode="lin" valueType="num">
                                      <p:cBhvr additive="base">
                                        <p:cTn id="55" dur="500" fill="hold"/>
                                        <p:tgtEl>
                                          <p:spTgt spid="115724"/>
                                        </p:tgtEl>
                                        <p:attrNameLst>
                                          <p:attrName>ppt_y</p:attrName>
                                        </p:attrNameLst>
                                      </p:cBhvr>
                                      <p:tavLst>
                                        <p:tav tm="0">
                                          <p:val>
                                            <p:strVal val="0-#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51" presetClass="entr" presetSubtype="0" fill="hold" grpId="0" nodeType="clickEffect">
                                  <p:stCondLst>
                                    <p:cond delay="0"/>
                                  </p:stCondLst>
                                  <p:childTnLst>
                                    <p:set>
                                      <p:cBhvr>
                                        <p:cTn id="59" dur="1" fill="hold">
                                          <p:stCondLst>
                                            <p:cond delay="0"/>
                                          </p:stCondLst>
                                        </p:cTn>
                                        <p:tgtEl>
                                          <p:spTgt spid="115725"/>
                                        </p:tgtEl>
                                        <p:attrNameLst>
                                          <p:attrName>style.visibility</p:attrName>
                                        </p:attrNameLst>
                                      </p:cBhvr>
                                      <p:to>
                                        <p:strVal val="visible"/>
                                      </p:to>
                                    </p:set>
                                    <p:animEffect transition="in" filter="fade">
                                      <p:cBhvr>
                                        <p:cTn id="60" dur="770" decel="100000"/>
                                        <p:tgtEl>
                                          <p:spTgt spid="115725"/>
                                        </p:tgtEl>
                                      </p:cBhvr>
                                    </p:animEffect>
                                    <p:animScale>
                                      <p:cBhvr>
                                        <p:cTn id="61" dur="770" decel="100000"/>
                                        <p:tgtEl>
                                          <p:spTgt spid="115725"/>
                                        </p:tgtEl>
                                      </p:cBhvr>
                                      <p:from x="10000" y="10000"/>
                                      <p:to x="200000" y="450000"/>
                                    </p:animScale>
                                    <p:animScale>
                                      <p:cBhvr>
                                        <p:cTn id="62" dur="1230" accel="100000" fill="hold">
                                          <p:stCondLst>
                                            <p:cond delay="770"/>
                                          </p:stCondLst>
                                        </p:cTn>
                                        <p:tgtEl>
                                          <p:spTgt spid="115725"/>
                                        </p:tgtEl>
                                      </p:cBhvr>
                                      <p:from x="200000" y="450000"/>
                                      <p:to x="100000" y="100000"/>
                                    </p:animScale>
                                    <p:set>
                                      <p:cBhvr>
                                        <p:cTn id="63" dur="770" fill="hold"/>
                                        <p:tgtEl>
                                          <p:spTgt spid="115725"/>
                                        </p:tgtEl>
                                        <p:attrNameLst>
                                          <p:attrName>ppt_x</p:attrName>
                                        </p:attrNameLst>
                                      </p:cBhvr>
                                      <p:to>
                                        <p:strVal val="(0.5)"/>
                                      </p:to>
                                    </p:set>
                                    <p:anim from="(0.5)" to="(#ppt_x)" calcmode="lin" valueType="num">
                                      <p:cBhvr>
                                        <p:cTn id="64" dur="1230" accel="100000" fill="hold">
                                          <p:stCondLst>
                                            <p:cond delay="770"/>
                                          </p:stCondLst>
                                        </p:cTn>
                                        <p:tgtEl>
                                          <p:spTgt spid="115725"/>
                                        </p:tgtEl>
                                        <p:attrNameLst>
                                          <p:attrName>ppt_x</p:attrName>
                                        </p:attrNameLst>
                                      </p:cBhvr>
                                    </p:anim>
                                    <p:set>
                                      <p:cBhvr>
                                        <p:cTn id="65" dur="770" fill="hold"/>
                                        <p:tgtEl>
                                          <p:spTgt spid="115725"/>
                                        </p:tgtEl>
                                        <p:attrNameLst>
                                          <p:attrName>ppt_y</p:attrName>
                                        </p:attrNameLst>
                                      </p:cBhvr>
                                      <p:to>
                                        <p:strVal val="(#ppt_y+0.4)"/>
                                      </p:to>
                                    </p:set>
                                    <p:anim from="(#ppt_y+0.4)" to="(#ppt_y)" calcmode="lin" valueType="num">
                                      <p:cBhvr>
                                        <p:cTn id="66" dur="1230" accel="100000" fill="hold">
                                          <p:stCondLst>
                                            <p:cond delay="770"/>
                                          </p:stCondLst>
                                        </p:cTn>
                                        <p:tgtEl>
                                          <p:spTgt spid="115725"/>
                                        </p:tgtEl>
                                        <p:attrNameLst>
                                          <p:attrName>ppt_y</p:attrName>
                                        </p:attrNameLst>
                                      </p:cBhvr>
                                    </p:anim>
                                  </p:childTnLst>
                                </p:cTn>
                              </p:par>
                            </p:childTnLst>
                          </p:cTn>
                        </p:par>
                      </p:childTnLst>
                    </p:cTn>
                  </p:par>
                  <p:par>
                    <p:cTn id="67" fill="hold">
                      <p:stCondLst>
                        <p:cond delay="indefinite"/>
                      </p:stCondLst>
                      <p:childTnLst>
                        <p:par>
                          <p:cTn id="68" fill="hold">
                            <p:stCondLst>
                              <p:cond delay="0"/>
                            </p:stCondLst>
                            <p:childTnLst>
                              <p:par>
                                <p:cTn id="69" presetID="2" presetClass="entr" presetSubtype="1" fill="hold" grpId="0" nodeType="clickEffect">
                                  <p:stCondLst>
                                    <p:cond delay="0"/>
                                  </p:stCondLst>
                                  <p:childTnLst>
                                    <p:set>
                                      <p:cBhvr>
                                        <p:cTn id="70" dur="1" fill="hold">
                                          <p:stCondLst>
                                            <p:cond delay="0"/>
                                          </p:stCondLst>
                                        </p:cTn>
                                        <p:tgtEl>
                                          <p:spTgt spid="115726"/>
                                        </p:tgtEl>
                                        <p:attrNameLst>
                                          <p:attrName>style.visibility</p:attrName>
                                        </p:attrNameLst>
                                      </p:cBhvr>
                                      <p:to>
                                        <p:strVal val="visible"/>
                                      </p:to>
                                    </p:set>
                                    <p:anim calcmode="lin" valueType="num">
                                      <p:cBhvr additive="base">
                                        <p:cTn id="71" dur="500" fill="hold"/>
                                        <p:tgtEl>
                                          <p:spTgt spid="115726"/>
                                        </p:tgtEl>
                                        <p:attrNameLst>
                                          <p:attrName>ppt_x</p:attrName>
                                        </p:attrNameLst>
                                      </p:cBhvr>
                                      <p:tavLst>
                                        <p:tav tm="0">
                                          <p:val>
                                            <p:strVal val="#ppt_x"/>
                                          </p:val>
                                        </p:tav>
                                        <p:tav tm="100000">
                                          <p:val>
                                            <p:strVal val="#ppt_x"/>
                                          </p:val>
                                        </p:tav>
                                      </p:tavLst>
                                    </p:anim>
                                    <p:anim calcmode="lin" valueType="num">
                                      <p:cBhvr additive="base">
                                        <p:cTn id="72" dur="500" fill="hold"/>
                                        <p:tgtEl>
                                          <p:spTgt spid="115726"/>
                                        </p:tgtEl>
                                        <p:attrNameLst>
                                          <p:attrName>ppt_y</p:attrName>
                                        </p:attrNameLst>
                                      </p:cBhvr>
                                      <p:tavLst>
                                        <p:tav tm="0">
                                          <p:val>
                                            <p:strVal val="0-#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51" presetClass="entr" presetSubtype="0" fill="hold" grpId="0" nodeType="clickEffect">
                                  <p:stCondLst>
                                    <p:cond delay="0"/>
                                  </p:stCondLst>
                                  <p:childTnLst>
                                    <p:set>
                                      <p:cBhvr>
                                        <p:cTn id="76" dur="1" fill="hold">
                                          <p:stCondLst>
                                            <p:cond delay="0"/>
                                          </p:stCondLst>
                                        </p:cTn>
                                        <p:tgtEl>
                                          <p:spTgt spid="115727"/>
                                        </p:tgtEl>
                                        <p:attrNameLst>
                                          <p:attrName>style.visibility</p:attrName>
                                        </p:attrNameLst>
                                      </p:cBhvr>
                                      <p:to>
                                        <p:strVal val="visible"/>
                                      </p:to>
                                    </p:set>
                                    <p:animEffect transition="in" filter="fade">
                                      <p:cBhvr>
                                        <p:cTn id="77" dur="770" decel="100000"/>
                                        <p:tgtEl>
                                          <p:spTgt spid="115727"/>
                                        </p:tgtEl>
                                      </p:cBhvr>
                                    </p:animEffect>
                                    <p:animScale>
                                      <p:cBhvr>
                                        <p:cTn id="78" dur="770" decel="100000"/>
                                        <p:tgtEl>
                                          <p:spTgt spid="115727"/>
                                        </p:tgtEl>
                                      </p:cBhvr>
                                      <p:from x="10000" y="10000"/>
                                      <p:to x="200000" y="450000"/>
                                    </p:animScale>
                                    <p:animScale>
                                      <p:cBhvr>
                                        <p:cTn id="79" dur="1230" accel="100000" fill="hold">
                                          <p:stCondLst>
                                            <p:cond delay="770"/>
                                          </p:stCondLst>
                                        </p:cTn>
                                        <p:tgtEl>
                                          <p:spTgt spid="115727"/>
                                        </p:tgtEl>
                                      </p:cBhvr>
                                      <p:from x="200000" y="450000"/>
                                      <p:to x="100000" y="100000"/>
                                    </p:animScale>
                                    <p:set>
                                      <p:cBhvr>
                                        <p:cTn id="80" dur="770" fill="hold"/>
                                        <p:tgtEl>
                                          <p:spTgt spid="115727"/>
                                        </p:tgtEl>
                                        <p:attrNameLst>
                                          <p:attrName>ppt_x</p:attrName>
                                        </p:attrNameLst>
                                      </p:cBhvr>
                                      <p:to>
                                        <p:strVal val="(0.5)"/>
                                      </p:to>
                                    </p:set>
                                    <p:anim from="(0.5)" to="(#ppt_x)" calcmode="lin" valueType="num">
                                      <p:cBhvr>
                                        <p:cTn id="81" dur="1230" accel="100000" fill="hold">
                                          <p:stCondLst>
                                            <p:cond delay="770"/>
                                          </p:stCondLst>
                                        </p:cTn>
                                        <p:tgtEl>
                                          <p:spTgt spid="115727"/>
                                        </p:tgtEl>
                                        <p:attrNameLst>
                                          <p:attrName>ppt_x</p:attrName>
                                        </p:attrNameLst>
                                      </p:cBhvr>
                                    </p:anim>
                                    <p:set>
                                      <p:cBhvr>
                                        <p:cTn id="82" dur="770" fill="hold"/>
                                        <p:tgtEl>
                                          <p:spTgt spid="115727"/>
                                        </p:tgtEl>
                                        <p:attrNameLst>
                                          <p:attrName>ppt_y</p:attrName>
                                        </p:attrNameLst>
                                      </p:cBhvr>
                                      <p:to>
                                        <p:strVal val="(#ppt_y+0.4)"/>
                                      </p:to>
                                    </p:set>
                                    <p:anim from="(#ppt_y+0.4)" to="(#ppt_y)" calcmode="lin" valueType="num">
                                      <p:cBhvr>
                                        <p:cTn id="83" dur="1230" accel="100000" fill="hold">
                                          <p:stCondLst>
                                            <p:cond delay="770"/>
                                          </p:stCondLst>
                                        </p:cTn>
                                        <p:tgtEl>
                                          <p:spTgt spid="115727"/>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15" grpId="0" animBg="1"/>
      <p:bldP spid="115716" grpId="0" animBg="1"/>
      <p:bldP spid="115717" grpId="0" animBg="1"/>
      <p:bldP spid="115718" grpId="0" animBg="1"/>
      <p:bldP spid="115719" grpId="0" autoUpdateAnimBg="0"/>
      <p:bldP spid="115720" grpId="0" autoUpdateAnimBg="0"/>
      <p:bldP spid="115721" grpId="0"/>
      <p:bldP spid="115723" grpId="0"/>
      <p:bldP spid="115724" grpId="0" animBg="1"/>
      <p:bldP spid="115725" grpId="0"/>
      <p:bldP spid="115726" grpId="0" animBg="1"/>
      <p:bldP spid="1157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2" descr="1"/>
          <p:cNvPicPr>
            <a:picLocks noChangeAspect="1" noChangeArrowheads="1"/>
          </p:cNvPicPr>
          <p:nvPr/>
        </p:nvPicPr>
        <p:blipFill>
          <a:blip r:embed="rId2"/>
          <a:srcRect/>
          <a:stretch>
            <a:fillRect/>
          </a:stretch>
        </p:blipFill>
        <p:spPr bwMode="auto">
          <a:xfrm>
            <a:off x="0" y="-9525"/>
            <a:ext cx="9144000" cy="6867525"/>
          </a:xfrm>
          <a:prstGeom prst="rect">
            <a:avLst/>
          </a:prstGeom>
          <a:noFill/>
          <a:ln w="9525">
            <a:noFill/>
            <a:miter lim="800000"/>
            <a:headEnd/>
            <a:tailEnd/>
          </a:ln>
        </p:spPr>
      </p:pic>
      <p:sp>
        <p:nvSpPr>
          <p:cNvPr id="60419" name="Text Box 3"/>
          <p:cNvSpPr txBox="1">
            <a:spLocks noChangeArrowheads="1"/>
          </p:cNvSpPr>
          <p:nvPr/>
        </p:nvSpPr>
        <p:spPr bwMode="auto">
          <a:xfrm>
            <a:off x="2339975" y="0"/>
            <a:ext cx="6804025" cy="3662363"/>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研读课文 ：</a:t>
            </a:r>
          </a:p>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1</a:t>
            </a:r>
            <a:r>
              <a:rPr lang="zh-CN" altLang="en-US" sz="3600" b="1">
                <a:effectLst>
                  <a:outerShdw blurRad="38100" dist="38100" dir="2700000" algn="tl">
                    <a:srgbClr val="C0C0C0"/>
                  </a:outerShdw>
                </a:effectLst>
                <a:latin typeface="+mn-lt"/>
                <a:ea typeface="+mn-ea"/>
              </a:rPr>
              <a:t>段：作者为什么要在开头点明马克思逝世的具体时间？</a:t>
            </a:r>
          </a:p>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a:t>
            </a:r>
          </a:p>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a:t>
            </a:r>
          </a:p>
        </p:txBody>
      </p:sp>
      <p:sp>
        <p:nvSpPr>
          <p:cNvPr id="60420" name="Text Box 4"/>
          <p:cNvSpPr txBox="1">
            <a:spLocks noChangeArrowheads="1"/>
          </p:cNvSpPr>
          <p:nvPr/>
        </p:nvSpPr>
        <p:spPr bwMode="auto">
          <a:xfrm>
            <a:off x="1258888" y="2492375"/>
            <a:ext cx="8172450" cy="2838450"/>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这一段交待了马克思逝世这一事件，用了哪些词语来交待的？</a:t>
            </a:r>
          </a:p>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用了怎样的手法来表现的？</a:t>
            </a:r>
          </a:p>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有怎样的表达效果？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0419">
                                            <p:txEl>
                                              <p:pRg st="3" end="3"/>
                                            </p:txEl>
                                          </p:spTgt>
                                        </p:tgtEl>
                                        <p:attrNameLst>
                                          <p:attrName>style.visibility</p:attrName>
                                        </p:attrNameLst>
                                      </p:cBhvr>
                                      <p:to>
                                        <p:strVal val="visible"/>
                                      </p:to>
                                    </p:set>
                                    <p:animEffect transition="in" filter="blinds(horizontal)">
                                      <p:cBhvr>
                                        <p:cTn id="7" dur="500"/>
                                        <p:tgtEl>
                                          <p:spTgt spid="604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ext Box 2"/>
          <p:cNvSpPr txBox="1">
            <a:spLocks noChangeArrowheads="1"/>
          </p:cNvSpPr>
          <p:nvPr/>
        </p:nvSpPr>
        <p:spPr bwMode="auto">
          <a:xfrm>
            <a:off x="609600" y="990600"/>
            <a:ext cx="7848600" cy="4359275"/>
          </a:xfrm>
          <a:prstGeom prst="rect">
            <a:avLst/>
          </a:prstGeom>
          <a:noFill/>
          <a:ln w="9525">
            <a:noFill/>
            <a:miter lim="800000"/>
            <a:headEnd/>
            <a:tailEnd/>
          </a:ln>
          <a:effectLst/>
        </p:spPr>
        <p:txBody>
          <a:bodyPr>
            <a:spAutoFit/>
          </a:bodyPr>
          <a:lstStyle/>
          <a:p>
            <a:pPr fontAlgn="auto">
              <a:spcBef>
                <a:spcPct val="50000"/>
              </a:spcBef>
              <a:spcAft>
                <a:spcPts val="0"/>
              </a:spcAft>
              <a:buFontTx/>
              <a:buChar char="￸"/>
              <a:defRPr/>
            </a:pPr>
            <a:r>
              <a:rPr kumimoji="1" lang="en-US" altLang="zh-CN" sz="4000">
                <a:latin typeface="黑体" pitchFamily="49" charset="-122"/>
                <a:ea typeface="黑体" pitchFamily="49" charset="-122"/>
              </a:rPr>
              <a:t>3</a:t>
            </a:r>
            <a:r>
              <a:rPr kumimoji="1" lang="zh-CN" altLang="en-US" sz="4000">
                <a:latin typeface="黑体" pitchFamily="49" charset="-122"/>
                <a:ea typeface="黑体" pitchFamily="49" charset="-122"/>
              </a:rPr>
              <a:t>月</a:t>
            </a:r>
            <a:r>
              <a:rPr kumimoji="1" lang="en-US" altLang="zh-CN" sz="4000">
                <a:latin typeface="黑体" pitchFamily="49" charset="-122"/>
                <a:ea typeface="黑体" pitchFamily="49" charset="-122"/>
              </a:rPr>
              <a:t>14</a:t>
            </a:r>
            <a:r>
              <a:rPr kumimoji="1" lang="zh-CN" altLang="en-US" sz="4000">
                <a:latin typeface="黑体" pitchFamily="49" charset="-122"/>
                <a:ea typeface="黑体" pitchFamily="49" charset="-122"/>
              </a:rPr>
              <a:t>日</a:t>
            </a:r>
            <a:r>
              <a:rPr kumimoji="1" lang="zh-CN" altLang="en-US" sz="4000" u="sng">
                <a:solidFill>
                  <a:srgbClr val="0099FF"/>
                </a:solidFill>
                <a:effectLst>
                  <a:outerShdw blurRad="38100" dist="38100" dir="2700000" algn="tl">
                    <a:srgbClr val="C0C0C0"/>
                  </a:outerShdw>
                </a:effectLst>
                <a:latin typeface="黑体" pitchFamily="49" charset="-122"/>
                <a:ea typeface="黑体" pitchFamily="49" charset="-122"/>
              </a:rPr>
              <a:t>下午两点三刻</a:t>
            </a:r>
            <a:r>
              <a:rPr kumimoji="1" lang="zh-CN" altLang="en-US" sz="4000">
                <a:solidFill>
                  <a:srgbClr val="0099FF"/>
                </a:solidFill>
                <a:latin typeface="黑体" pitchFamily="49" charset="-122"/>
                <a:ea typeface="黑体" pitchFamily="49" charset="-122"/>
              </a:rPr>
              <a:t>，</a:t>
            </a:r>
            <a:r>
              <a:rPr kumimoji="1" lang="zh-CN" altLang="en-US" sz="4000">
                <a:latin typeface="黑体" pitchFamily="49" charset="-122"/>
                <a:ea typeface="黑体" pitchFamily="49" charset="-122"/>
              </a:rPr>
              <a:t>当代最伟大的思想家</a:t>
            </a:r>
            <a:r>
              <a:rPr kumimoji="1" lang="zh-CN" altLang="en-US" sz="4000" u="sng">
                <a:latin typeface="黑体" pitchFamily="49" charset="-122"/>
                <a:ea typeface="黑体" pitchFamily="49" charset="-122"/>
              </a:rPr>
              <a:t>停止思想了。</a:t>
            </a:r>
            <a:r>
              <a:rPr kumimoji="1" lang="zh-CN" altLang="en-US" sz="4000">
                <a:solidFill>
                  <a:srgbClr val="FF0066"/>
                </a:solidFill>
                <a:latin typeface="黑体" pitchFamily="49" charset="-122"/>
                <a:ea typeface="黑体" pitchFamily="49" charset="-122"/>
              </a:rPr>
              <a:t>（的心脏停止跳动了）</a:t>
            </a:r>
            <a:r>
              <a:rPr kumimoji="1" lang="zh-CN" altLang="en-US" sz="4000">
                <a:latin typeface="黑体" pitchFamily="49" charset="-122"/>
                <a:ea typeface="黑体" pitchFamily="49" charset="-122"/>
              </a:rPr>
              <a:t>让他一 个人留在房里还不到两分钟，等我们再进去的时候，便发现他在</a:t>
            </a:r>
            <a:r>
              <a:rPr kumimoji="1" lang="zh-CN" altLang="en-US" sz="4000" u="sng">
                <a:latin typeface="黑体" pitchFamily="49" charset="-122"/>
                <a:ea typeface="黑体" pitchFamily="49" charset="-122"/>
              </a:rPr>
              <a:t>安乐椅</a:t>
            </a:r>
            <a:r>
              <a:rPr kumimoji="1" lang="zh-CN" altLang="en-US" sz="4000">
                <a:solidFill>
                  <a:srgbClr val="FF0066"/>
                </a:solidFill>
                <a:latin typeface="黑体" pitchFamily="49" charset="-122"/>
                <a:ea typeface="黑体" pitchFamily="49" charset="-122"/>
              </a:rPr>
              <a:t>（病床）</a:t>
            </a:r>
            <a:r>
              <a:rPr kumimoji="1" lang="zh-CN" altLang="en-US" sz="4000" u="sng">
                <a:latin typeface="黑体" pitchFamily="49" charset="-122"/>
                <a:ea typeface="黑体" pitchFamily="49" charset="-122"/>
              </a:rPr>
              <a:t>上安静地睡着了</a:t>
            </a:r>
            <a:r>
              <a:rPr kumimoji="1" lang="en-US" altLang="zh-CN" sz="4000" u="sng">
                <a:latin typeface="Times New Roman"/>
                <a:ea typeface="黑体" pitchFamily="49" charset="-122"/>
              </a:rPr>
              <a:t>——</a:t>
            </a:r>
            <a:r>
              <a:rPr kumimoji="1" lang="zh-CN" altLang="en-US" sz="4000" u="sng">
                <a:latin typeface="黑体" pitchFamily="49" charset="-122"/>
                <a:ea typeface="黑体" pitchFamily="49" charset="-122"/>
              </a:rPr>
              <a:t>但已经是永远地睡着了。</a:t>
            </a:r>
            <a:r>
              <a:rPr kumimoji="1" lang="zh-CN" altLang="en-US" sz="4000">
                <a:solidFill>
                  <a:srgbClr val="FF0066"/>
                </a:solidFill>
                <a:latin typeface="黑体" pitchFamily="49" charset="-122"/>
                <a:ea typeface="黑体" pitchFamily="49" charset="-122"/>
              </a:rPr>
              <a:t>（逝世了）</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ext Box 2"/>
          <p:cNvSpPr txBox="1">
            <a:spLocks noChangeArrowheads="1"/>
          </p:cNvSpPr>
          <p:nvPr/>
        </p:nvSpPr>
        <p:spPr bwMode="auto">
          <a:xfrm>
            <a:off x="609600" y="838200"/>
            <a:ext cx="7391400" cy="457200"/>
          </a:xfrm>
          <a:prstGeom prst="rect">
            <a:avLst/>
          </a:prstGeom>
          <a:noFill/>
          <a:ln w="9525">
            <a:noFill/>
            <a:miter lim="800000"/>
            <a:headEnd/>
            <a:tailEnd/>
          </a:ln>
        </p:spPr>
        <p:txBody>
          <a:bodyPr>
            <a:spAutoFit/>
          </a:bodyPr>
          <a:lstStyle/>
          <a:p>
            <a:pPr>
              <a:spcBef>
                <a:spcPct val="50000"/>
              </a:spcBef>
            </a:pPr>
            <a:endParaRPr kumimoji="1" lang="zh-CN" altLang="zh-CN" sz="2400">
              <a:latin typeface="Times New Roman" pitchFamily="18" charset="0"/>
            </a:endParaRPr>
          </a:p>
        </p:txBody>
      </p:sp>
      <p:sp>
        <p:nvSpPr>
          <p:cNvPr id="43010" name="Text Box 3"/>
          <p:cNvSpPr txBox="1">
            <a:spLocks noChangeArrowheads="1"/>
          </p:cNvSpPr>
          <p:nvPr/>
        </p:nvSpPr>
        <p:spPr bwMode="auto">
          <a:xfrm>
            <a:off x="827088" y="381000"/>
            <a:ext cx="7777162" cy="3016250"/>
          </a:xfrm>
          <a:prstGeom prst="rect">
            <a:avLst/>
          </a:prstGeom>
          <a:noFill/>
          <a:ln w="9525">
            <a:noFill/>
            <a:miter lim="800000"/>
            <a:headEnd/>
            <a:tailEnd/>
          </a:ln>
        </p:spPr>
        <p:txBody>
          <a:bodyPr>
            <a:spAutoFit/>
          </a:bodyPr>
          <a:lstStyle/>
          <a:p>
            <a:pPr>
              <a:spcBef>
                <a:spcPct val="50000"/>
              </a:spcBef>
            </a:pPr>
            <a:r>
              <a:rPr kumimoji="1" lang="en-US" altLang="zh-CN" sz="3200" b="1">
                <a:solidFill>
                  <a:srgbClr val="FF0000"/>
                </a:solidFill>
                <a:latin typeface="Times New Roman" pitchFamily="18" charset="0"/>
              </a:rPr>
              <a:t>“</a:t>
            </a:r>
            <a:r>
              <a:rPr kumimoji="1" lang="zh-CN" altLang="en-US" sz="3200" b="1">
                <a:solidFill>
                  <a:srgbClr val="FF0000"/>
                </a:solidFill>
                <a:latin typeface="Times New Roman" pitchFamily="18" charset="0"/>
              </a:rPr>
              <a:t>下午两点三刻”：</a:t>
            </a:r>
            <a:r>
              <a:rPr kumimoji="1" lang="zh-CN" altLang="en-US" sz="3200" b="1">
                <a:latin typeface="Times New Roman" pitchFamily="18" charset="0"/>
                <a:ea typeface="华文中宋"/>
                <a:cs typeface="华文中宋"/>
              </a:rPr>
              <a:t>①因为是在葬仪上讲话，需要向全世界公布逝世的准确时间；②强调这是全世界无产阶级应当永远不忘的时刻；③表明马克思生命的每一刻对世界无产阶级都十分宝贵，饱含了对马克思的无限崇敬和赞扬。</a:t>
            </a:r>
          </a:p>
        </p:txBody>
      </p:sp>
      <p:sp>
        <p:nvSpPr>
          <p:cNvPr id="110596" name="Text Box 4"/>
          <p:cNvSpPr txBox="1">
            <a:spLocks noChangeArrowheads="1"/>
          </p:cNvSpPr>
          <p:nvPr/>
        </p:nvSpPr>
        <p:spPr bwMode="auto">
          <a:xfrm>
            <a:off x="684213" y="3644900"/>
            <a:ext cx="7632700" cy="2528888"/>
          </a:xfrm>
          <a:prstGeom prst="rect">
            <a:avLst/>
          </a:prstGeom>
          <a:noFill/>
          <a:ln w="9525">
            <a:noFill/>
            <a:miter lim="800000"/>
            <a:headEnd/>
            <a:tailEnd/>
          </a:ln>
        </p:spPr>
        <p:txBody>
          <a:bodyPr>
            <a:spAutoFit/>
          </a:bodyPr>
          <a:lstStyle/>
          <a:p>
            <a:pPr>
              <a:spcBef>
                <a:spcPct val="50000"/>
              </a:spcBef>
            </a:pPr>
            <a:r>
              <a:rPr kumimoji="1" lang="en-US" altLang="zh-CN" sz="3200" b="1">
                <a:solidFill>
                  <a:srgbClr val="FF0000"/>
                </a:solidFill>
                <a:latin typeface="Times New Roman" pitchFamily="18" charset="0"/>
              </a:rPr>
              <a:t>“</a:t>
            </a:r>
            <a:r>
              <a:rPr kumimoji="1" lang="zh-CN" altLang="en-US" sz="3200" b="1">
                <a:solidFill>
                  <a:srgbClr val="FF0000"/>
                </a:solidFill>
                <a:latin typeface="Times New Roman" pitchFamily="18" charset="0"/>
              </a:rPr>
              <a:t>停止思想”不能换成“心脏停止跳动”：</a:t>
            </a:r>
            <a:r>
              <a:rPr kumimoji="1" lang="zh-CN" altLang="en-US" sz="3200" b="1">
                <a:latin typeface="Times New Roman" pitchFamily="18" charset="0"/>
                <a:ea typeface="黑体" pitchFamily="49" charset="-122"/>
              </a:rPr>
              <a:t>用了</a:t>
            </a:r>
            <a:r>
              <a:rPr kumimoji="1" lang="zh-CN" altLang="en-US" sz="3200" b="1">
                <a:solidFill>
                  <a:srgbClr val="9900CC"/>
                </a:solidFill>
                <a:latin typeface="Times New Roman" pitchFamily="18" charset="0"/>
                <a:ea typeface="黑体" pitchFamily="49" charset="-122"/>
              </a:rPr>
              <a:t>讳饰</a:t>
            </a:r>
            <a:r>
              <a:rPr kumimoji="1" lang="zh-CN" altLang="en-US" sz="3200" b="1">
                <a:solidFill>
                  <a:srgbClr val="000000"/>
                </a:solidFill>
                <a:latin typeface="Times New Roman" pitchFamily="18" charset="0"/>
                <a:ea typeface="黑体" pitchFamily="49" charset="-122"/>
              </a:rPr>
              <a:t>的修辞手法，是为了突出马克思的伟大，因为他是一位卓越的思想家，他的逝世，无产阶级和劳动人民失去了一个最睿智的、最重要的阶级头脑。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0596"/>
                                        </p:tgtEl>
                                        <p:attrNameLst>
                                          <p:attrName>style.visibility</p:attrName>
                                        </p:attrNameLst>
                                      </p:cBhvr>
                                      <p:to>
                                        <p:strVal val="visible"/>
                                      </p:to>
                                    </p:set>
                                    <p:anim calcmode="lin" valueType="num">
                                      <p:cBhvr additive="base">
                                        <p:cTn id="7" dur="500" fill="hold"/>
                                        <p:tgtEl>
                                          <p:spTgt spid="110596"/>
                                        </p:tgtEl>
                                        <p:attrNameLst>
                                          <p:attrName>ppt_x</p:attrName>
                                        </p:attrNameLst>
                                      </p:cBhvr>
                                      <p:tavLst>
                                        <p:tav tm="0">
                                          <p:val>
                                            <p:strVal val="0-#ppt_w/2"/>
                                          </p:val>
                                        </p:tav>
                                        <p:tav tm="100000">
                                          <p:val>
                                            <p:strVal val="#ppt_x"/>
                                          </p:val>
                                        </p:tav>
                                      </p:tavLst>
                                    </p:anim>
                                    <p:anim calcmode="lin" valueType="num">
                                      <p:cBhvr additive="base">
                                        <p:cTn id="8" dur="500" fill="hold"/>
                                        <p:tgtEl>
                                          <p:spTgt spid="11059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4"/>
          <p:cNvSpPr txBox="1">
            <a:spLocks noChangeArrowheads="1"/>
          </p:cNvSpPr>
          <p:nvPr/>
        </p:nvSpPr>
        <p:spPr bwMode="auto">
          <a:xfrm>
            <a:off x="900113" y="765175"/>
            <a:ext cx="7481887" cy="2041525"/>
          </a:xfrm>
          <a:prstGeom prst="rect">
            <a:avLst/>
          </a:prstGeom>
          <a:noFill/>
          <a:ln w="9525">
            <a:noFill/>
            <a:miter lim="800000"/>
            <a:headEnd/>
            <a:tailEnd/>
          </a:ln>
        </p:spPr>
        <p:txBody>
          <a:bodyPr>
            <a:spAutoFit/>
          </a:bodyPr>
          <a:lstStyle/>
          <a:p>
            <a:pPr>
              <a:spcBef>
                <a:spcPct val="50000"/>
              </a:spcBef>
            </a:pPr>
            <a:r>
              <a:rPr kumimoji="1" lang="en-US" altLang="zh-CN" sz="3200" b="1">
                <a:solidFill>
                  <a:srgbClr val="FF0000"/>
                </a:solidFill>
                <a:latin typeface="Times New Roman" pitchFamily="18" charset="0"/>
              </a:rPr>
              <a:t>“</a:t>
            </a:r>
            <a:r>
              <a:rPr kumimoji="1" lang="zh-CN" altLang="en-US" sz="3200" b="1">
                <a:solidFill>
                  <a:srgbClr val="FF0000"/>
                </a:solidFill>
                <a:latin typeface="Times New Roman" pitchFamily="18" charset="0"/>
              </a:rPr>
              <a:t>在安乐椅上”，</a:t>
            </a:r>
            <a:r>
              <a:rPr kumimoji="1" lang="zh-CN" altLang="en-US" sz="3200" b="1">
                <a:solidFill>
                  <a:srgbClr val="000000"/>
                </a:solidFill>
                <a:latin typeface="Times New Roman" pitchFamily="18" charset="0"/>
                <a:ea typeface="黑体" pitchFamily="49" charset="-122"/>
              </a:rPr>
              <a:t>说明了马克思临终的姿态，表明这位无产阶级导师一直工作到生命的最后一刻，流露出死者忘我工作精神的赞颂。</a:t>
            </a:r>
            <a:endParaRPr kumimoji="1" lang="zh-CN" altLang="en-US" sz="3200" b="1">
              <a:latin typeface="Times New Roman" pitchFamily="18" charset="0"/>
              <a:ea typeface="黑体" pitchFamily="49" charset="-122"/>
            </a:endParaRPr>
          </a:p>
        </p:txBody>
      </p:sp>
      <p:sp>
        <p:nvSpPr>
          <p:cNvPr id="126981" name="Text Box 5"/>
          <p:cNvSpPr txBox="1">
            <a:spLocks noChangeArrowheads="1"/>
          </p:cNvSpPr>
          <p:nvPr/>
        </p:nvSpPr>
        <p:spPr bwMode="auto">
          <a:xfrm>
            <a:off x="684213" y="3213100"/>
            <a:ext cx="7621587" cy="1570038"/>
          </a:xfrm>
          <a:prstGeom prst="rect">
            <a:avLst/>
          </a:prstGeom>
          <a:noFill/>
          <a:ln w="9525">
            <a:noFill/>
            <a:miter lim="800000"/>
            <a:headEnd/>
            <a:tailEnd/>
          </a:ln>
        </p:spPr>
        <p:txBody>
          <a:bodyPr>
            <a:spAutoFit/>
          </a:bodyPr>
          <a:lstStyle/>
          <a:p>
            <a:pPr>
              <a:spcBef>
                <a:spcPct val="50000"/>
              </a:spcBef>
            </a:pPr>
            <a:r>
              <a:rPr kumimoji="1" lang="en-US" altLang="zh-CN" sz="3200" b="1">
                <a:solidFill>
                  <a:srgbClr val="FF0000"/>
                </a:solidFill>
                <a:latin typeface="Times New Roman" pitchFamily="18" charset="0"/>
              </a:rPr>
              <a:t>“</a:t>
            </a:r>
            <a:r>
              <a:rPr kumimoji="1" lang="zh-CN" altLang="en-US" sz="3200" b="1">
                <a:solidFill>
                  <a:srgbClr val="FF0000"/>
                </a:solidFill>
                <a:latin typeface="Times New Roman" pitchFamily="18" charset="0"/>
              </a:rPr>
              <a:t>永远”“睡着”，</a:t>
            </a:r>
            <a:r>
              <a:rPr kumimoji="1" lang="zh-CN" altLang="en-US" sz="3200" b="1">
                <a:solidFill>
                  <a:srgbClr val="000000"/>
                </a:solidFill>
                <a:latin typeface="Times New Roman" pitchFamily="18" charset="0"/>
                <a:ea typeface="黑体" pitchFamily="49" charset="-122"/>
              </a:rPr>
              <a:t>表达了作者内心的无限悲痛，破折号加强了这种悲痛感情的表现。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6981"/>
                                        </p:tgtEl>
                                        <p:attrNameLst>
                                          <p:attrName>style.visibility</p:attrName>
                                        </p:attrNameLst>
                                      </p:cBhvr>
                                      <p:to>
                                        <p:strVal val="visible"/>
                                      </p:to>
                                    </p:set>
                                    <p:anim calcmode="lin" valueType="num">
                                      <p:cBhvr additive="base">
                                        <p:cTn id="7" dur="500" fill="hold"/>
                                        <p:tgtEl>
                                          <p:spTgt spid="126981"/>
                                        </p:tgtEl>
                                        <p:attrNameLst>
                                          <p:attrName>ppt_x</p:attrName>
                                        </p:attrNameLst>
                                      </p:cBhvr>
                                      <p:tavLst>
                                        <p:tav tm="0">
                                          <p:val>
                                            <p:strVal val="0-#ppt_w/2"/>
                                          </p:val>
                                        </p:tav>
                                        <p:tav tm="100000">
                                          <p:val>
                                            <p:strVal val="#ppt_x"/>
                                          </p:val>
                                        </p:tav>
                                      </p:tavLst>
                                    </p:anim>
                                    <p:anim calcmode="lin" valueType="num">
                                      <p:cBhvr additive="base">
                                        <p:cTn id="8" dur="500" fill="hold"/>
                                        <p:tgtEl>
                                          <p:spTgt spid="12698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81"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ChangeArrowheads="1"/>
          </p:cNvSpPr>
          <p:nvPr/>
        </p:nvSpPr>
        <p:spPr bwMode="auto">
          <a:xfrm>
            <a:off x="468313" y="404813"/>
            <a:ext cx="7239000" cy="1152525"/>
          </a:xfrm>
          <a:prstGeom prst="rect">
            <a:avLst/>
          </a:prstGeom>
          <a:noFill/>
          <a:ln w="76200">
            <a:solidFill>
              <a:schemeClr val="bg1"/>
            </a:solidFill>
            <a:miter lim="800000"/>
            <a:headEnd/>
            <a:tailEnd/>
          </a:ln>
        </p:spPr>
        <p:txBody>
          <a:bodyPr wrap="none" anchor="ctr"/>
          <a:lstStyle/>
          <a:p>
            <a:pPr algn="ctr"/>
            <a:r>
              <a:rPr kumimoji="1" lang="zh-CN" altLang="en-US" sz="4000" b="1">
                <a:solidFill>
                  <a:srgbClr val="0000FF"/>
                </a:solidFill>
                <a:latin typeface="Calibri" pitchFamily="34" charset="0"/>
              </a:rPr>
              <a:t>卡尔</a:t>
            </a:r>
            <a:r>
              <a:rPr kumimoji="1" lang="en-US" altLang="zh-CN" sz="4000" b="1">
                <a:solidFill>
                  <a:srgbClr val="0000FF"/>
                </a:solidFill>
                <a:latin typeface="Calibri" pitchFamily="34" charset="0"/>
              </a:rPr>
              <a:t>•</a:t>
            </a:r>
            <a:r>
              <a:rPr kumimoji="1" lang="zh-CN" altLang="en-US" sz="4000" b="1">
                <a:solidFill>
                  <a:srgbClr val="0000FF"/>
                </a:solidFill>
                <a:latin typeface="Calibri" pitchFamily="34" charset="0"/>
              </a:rPr>
              <a:t>马克思（</a:t>
            </a:r>
            <a:r>
              <a:rPr kumimoji="1" lang="en-US" altLang="zh-CN" sz="4000" b="1">
                <a:solidFill>
                  <a:srgbClr val="0000FF"/>
                </a:solidFill>
                <a:latin typeface="Calibri" pitchFamily="34" charset="0"/>
              </a:rPr>
              <a:t>1818--1883</a:t>
            </a:r>
            <a:r>
              <a:rPr kumimoji="1" lang="zh-CN" altLang="en-US" sz="4000" b="1">
                <a:solidFill>
                  <a:srgbClr val="0000FF"/>
                </a:solidFill>
                <a:latin typeface="Calibri" pitchFamily="34" charset="0"/>
              </a:rPr>
              <a:t>）</a:t>
            </a:r>
          </a:p>
        </p:txBody>
      </p:sp>
      <p:pic>
        <p:nvPicPr>
          <p:cNvPr id="37891" name="Picture 3" descr="ZX041154"/>
          <p:cNvPicPr>
            <a:picLocks noChangeAspect="1" noChangeArrowheads="1"/>
          </p:cNvPicPr>
          <p:nvPr/>
        </p:nvPicPr>
        <p:blipFill>
          <a:blip r:embed="rId2">
            <a:lum bright="12000"/>
            <a:grayscl/>
          </a:blip>
          <a:srcRect/>
          <a:stretch>
            <a:fillRect/>
          </a:stretch>
        </p:blipFill>
        <p:spPr bwMode="auto">
          <a:xfrm>
            <a:off x="323850" y="1700213"/>
            <a:ext cx="3124200" cy="3889375"/>
          </a:xfrm>
          <a:prstGeom prst="rect">
            <a:avLst/>
          </a:prstGeom>
          <a:gradFill rotWithShape="0">
            <a:gsLst>
              <a:gs pos="0">
                <a:srgbClr val="CCECFF"/>
              </a:gs>
              <a:gs pos="100000">
                <a:srgbClr val="5E6D76"/>
              </a:gs>
            </a:gsLst>
            <a:lin ang="5400000" scaled="1"/>
          </a:gradFill>
          <a:ln w="76200">
            <a:solidFill>
              <a:schemeClr val="bg1"/>
            </a:solidFill>
            <a:miter lim="800000"/>
            <a:headEnd/>
            <a:tailEnd/>
          </a:ln>
        </p:spPr>
      </p:pic>
      <p:sp>
        <p:nvSpPr>
          <p:cNvPr id="37892" name="Rectangle 4"/>
          <p:cNvSpPr>
            <a:spLocks noChangeArrowheads="1"/>
          </p:cNvSpPr>
          <p:nvPr/>
        </p:nvSpPr>
        <p:spPr bwMode="auto">
          <a:xfrm>
            <a:off x="3419475" y="1412875"/>
            <a:ext cx="5329238" cy="5040313"/>
          </a:xfrm>
          <a:prstGeom prst="rect">
            <a:avLst/>
          </a:prstGeom>
          <a:noFill/>
          <a:ln w="76200">
            <a:solidFill>
              <a:schemeClr val="bg1"/>
            </a:solidFill>
            <a:miter lim="800000"/>
            <a:headEnd/>
            <a:tailEnd/>
          </a:ln>
        </p:spPr>
        <p:txBody>
          <a:bodyPr/>
          <a:lstStyle/>
          <a:p>
            <a:r>
              <a:rPr kumimoji="1" lang="en-US" altLang="zh-CN" sz="3200" b="1">
                <a:latin typeface="Calibri" pitchFamily="34" charset="0"/>
              </a:rPr>
              <a:t>        </a:t>
            </a:r>
            <a:r>
              <a:rPr kumimoji="1" lang="zh-CN" altLang="en-US" sz="3200" b="1">
                <a:latin typeface="Calibri" pitchFamily="34" charset="0"/>
              </a:rPr>
              <a:t>马克思</a:t>
            </a:r>
            <a:r>
              <a:rPr kumimoji="1" lang="en-US" altLang="zh-CN" sz="3200" b="1">
                <a:latin typeface="Calibri" pitchFamily="34" charset="0"/>
              </a:rPr>
              <a:t>1818</a:t>
            </a:r>
            <a:r>
              <a:rPr kumimoji="1" lang="zh-CN" altLang="en-US" sz="3200" b="1">
                <a:latin typeface="Calibri" pitchFamily="34" charset="0"/>
              </a:rPr>
              <a:t>年</a:t>
            </a:r>
            <a:r>
              <a:rPr kumimoji="1" lang="en-US" altLang="zh-CN" sz="3200" b="1">
                <a:latin typeface="Calibri" pitchFamily="34" charset="0"/>
              </a:rPr>
              <a:t>5</a:t>
            </a:r>
            <a:r>
              <a:rPr kumimoji="1" lang="zh-CN" altLang="en-US" sz="3200" b="1">
                <a:latin typeface="Calibri" pitchFamily="34" charset="0"/>
              </a:rPr>
              <a:t>月</a:t>
            </a:r>
            <a:r>
              <a:rPr kumimoji="1" lang="en-US" altLang="zh-CN" sz="3200" b="1">
                <a:latin typeface="Calibri" pitchFamily="34" charset="0"/>
              </a:rPr>
              <a:t>5</a:t>
            </a:r>
            <a:r>
              <a:rPr kumimoji="1" lang="zh-CN" altLang="en-US" sz="3200" b="1">
                <a:latin typeface="Calibri" pitchFamily="34" charset="0"/>
              </a:rPr>
              <a:t>日生于普鲁士（德国）。他</a:t>
            </a:r>
            <a:r>
              <a:rPr kumimoji="1" lang="en-US" altLang="zh-CN" sz="3200" b="1">
                <a:latin typeface="Calibri" pitchFamily="34" charset="0"/>
              </a:rPr>
              <a:t>25</a:t>
            </a:r>
            <a:r>
              <a:rPr kumimoji="1" lang="zh-CN" altLang="en-US" sz="3200" b="1">
                <a:latin typeface="Calibri" pitchFamily="34" charset="0"/>
              </a:rPr>
              <a:t>岁时迁居法国巴黎。在大学里研究法学、历史和哲学。大学毕业后，就开始了他一生的政治活动。他与恩格斯一起在革命实践中共同战斗，在革命理论上共同创造，直到</a:t>
            </a:r>
            <a:r>
              <a:rPr kumimoji="1" lang="en-US" altLang="zh-CN" sz="3200" b="1">
                <a:latin typeface="Calibri" pitchFamily="34" charset="0"/>
              </a:rPr>
              <a:t>1883</a:t>
            </a:r>
            <a:r>
              <a:rPr kumimoji="1" lang="zh-CN" altLang="en-US" sz="3200" b="1">
                <a:latin typeface="Calibri" pitchFamily="34" charset="0"/>
              </a:rPr>
              <a:t>年</a:t>
            </a:r>
            <a:r>
              <a:rPr kumimoji="1" lang="en-US" altLang="zh-CN" sz="3200" b="1">
                <a:latin typeface="Calibri" pitchFamily="34" charset="0"/>
              </a:rPr>
              <a:t>3</a:t>
            </a:r>
            <a:r>
              <a:rPr kumimoji="1" lang="zh-CN" altLang="en-US" sz="3200" b="1">
                <a:latin typeface="Calibri" pitchFamily="34" charset="0"/>
              </a:rPr>
              <a:t>月</a:t>
            </a:r>
            <a:r>
              <a:rPr kumimoji="1" lang="en-US" altLang="zh-CN" sz="3200" b="1">
                <a:latin typeface="Calibri" pitchFamily="34" charset="0"/>
              </a:rPr>
              <a:t>14</a:t>
            </a:r>
            <a:r>
              <a:rPr kumimoji="1" lang="zh-CN" altLang="en-US" sz="3200" b="1">
                <a:latin typeface="Calibri" pitchFamily="34" charset="0"/>
              </a:rPr>
              <a:t>日他因病逝世。 </a:t>
            </a:r>
            <a:br>
              <a:rPr kumimoji="1" lang="zh-CN" altLang="en-US" sz="3200" b="1">
                <a:latin typeface="Calibri" pitchFamily="34" charset="0"/>
              </a:rPr>
            </a:br>
            <a:r>
              <a:rPr kumimoji="1" lang="zh-CN" altLang="en-US">
                <a:latin typeface="Calibri" pitchFamily="34" charset="0"/>
              </a:rPr>
              <a:t/>
            </a:r>
            <a:br>
              <a:rPr kumimoji="1" lang="zh-CN" altLang="en-US">
                <a:latin typeface="Calibri" pitchFamily="34" charset="0"/>
              </a:rPr>
            </a:br>
            <a:endParaRPr kumimoji="1" lang="zh-CN" altLang="en-US">
              <a:latin typeface="Calibri" pitchFamily="34" charset="0"/>
            </a:endParaRPr>
          </a:p>
        </p:txBody>
      </p:sp>
    </p:spTree>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nodeType="clickEffect">
                                  <p:stCondLst>
                                    <p:cond delay="0"/>
                                  </p:stCondLst>
                                  <p:childTnLst>
                                    <p:set>
                                      <p:cBhvr>
                                        <p:cTn id="6" dur="1" fill="hold">
                                          <p:stCondLst>
                                            <p:cond delay="0"/>
                                          </p:stCondLst>
                                        </p:cTn>
                                        <p:tgtEl>
                                          <p:spTgt spid="37891"/>
                                        </p:tgtEl>
                                        <p:attrNameLst>
                                          <p:attrName>style.visibility</p:attrName>
                                        </p:attrNameLst>
                                      </p:cBhvr>
                                      <p:to>
                                        <p:strVal val="visible"/>
                                      </p:to>
                                    </p:set>
                                    <p:anim calcmode="lin" valueType="num">
                                      <p:cBhvr additive="base">
                                        <p:cTn id="7" dur="5000" fill="hold"/>
                                        <p:tgtEl>
                                          <p:spTgt spid="37891"/>
                                        </p:tgtEl>
                                        <p:attrNameLst>
                                          <p:attrName>ppt_x</p:attrName>
                                        </p:attrNameLst>
                                      </p:cBhvr>
                                      <p:tavLst>
                                        <p:tav tm="0">
                                          <p:val>
                                            <p:strVal val="0-#ppt_w/2"/>
                                          </p:val>
                                        </p:tav>
                                        <p:tav tm="100000">
                                          <p:val>
                                            <p:strVal val="#ppt_x"/>
                                          </p:val>
                                        </p:tav>
                                      </p:tavLst>
                                    </p:anim>
                                    <p:anim calcmode="lin" valueType="num">
                                      <p:cBhvr additive="base">
                                        <p:cTn id="8" dur="5000" fill="hold"/>
                                        <p:tgtEl>
                                          <p:spTgt spid="3789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7" presetClass="entr" presetSubtype="2" fill="hold" grpId="0" nodeType="clickEffect">
                                  <p:stCondLst>
                                    <p:cond delay="0"/>
                                  </p:stCondLst>
                                  <p:childTnLst>
                                    <p:set>
                                      <p:cBhvr>
                                        <p:cTn id="12" dur="1" fill="hold">
                                          <p:stCondLst>
                                            <p:cond delay="0"/>
                                          </p:stCondLst>
                                        </p:cTn>
                                        <p:tgtEl>
                                          <p:spTgt spid="37892"/>
                                        </p:tgtEl>
                                        <p:attrNameLst>
                                          <p:attrName>style.visibility</p:attrName>
                                        </p:attrNameLst>
                                      </p:cBhvr>
                                      <p:to>
                                        <p:strVal val="visible"/>
                                      </p:to>
                                    </p:set>
                                    <p:anim calcmode="lin" valueType="num">
                                      <p:cBhvr additive="base">
                                        <p:cTn id="13" dur="5000" fill="hold"/>
                                        <p:tgtEl>
                                          <p:spTgt spid="37892"/>
                                        </p:tgtEl>
                                        <p:attrNameLst>
                                          <p:attrName>ppt_x</p:attrName>
                                        </p:attrNameLst>
                                      </p:cBhvr>
                                      <p:tavLst>
                                        <p:tav tm="0">
                                          <p:val>
                                            <p:strVal val="1+#ppt_w/2"/>
                                          </p:val>
                                        </p:tav>
                                        <p:tav tm="100000">
                                          <p:val>
                                            <p:strVal val="#ppt_x"/>
                                          </p:val>
                                        </p:tav>
                                      </p:tavLst>
                                    </p:anim>
                                    <p:anim calcmode="lin" valueType="num">
                                      <p:cBhvr additive="base">
                                        <p:cTn id="14" dur="5000" fill="hold"/>
                                        <p:tgtEl>
                                          <p:spTgt spid="378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nimBg="1"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p:cNvSpPr txBox="1">
            <a:spLocks noChangeArrowheads="1"/>
          </p:cNvSpPr>
          <p:nvPr/>
        </p:nvSpPr>
        <p:spPr bwMode="auto">
          <a:xfrm>
            <a:off x="1476375" y="2276475"/>
            <a:ext cx="6767513" cy="3600450"/>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3600" b="1" dirty="0">
                <a:effectLst>
                  <a:outerShdw blurRad="38100" dist="38100" dir="2700000" algn="tl">
                    <a:srgbClr val="C0C0C0"/>
                  </a:outerShdw>
                </a:effectLst>
                <a:latin typeface="+mn-lt"/>
                <a:ea typeface="+mn-ea"/>
              </a:rPr>
              <a:t>　　</a:t>
            </a:r>
            <a:r>
              <a:rPr lang="zh-CN" altLang="en-US" sz="4000" b="1" dirty="0">
                <a:effectLst>
                  <a:outerShdw blurRad="38100" dist="38100" dir="2700000" algn="tl">
                    <a:srgbClr val="C0C0C0"/>
                  </a:outerShdw>
                </a:effectLst>
                <a:latin typeface="+mn-lt"/>
                <a:ea typeface="+mn-ea"/>
              </a:rPr>
              <a:t>第</a:t>
            </a:r>
            <a:r>
              <a:rPr lang="en-US" altLang="zh-CN" sz="4000" b="1" dirty="0">
                <a:effectLst>
                  <a:outerShdw blurRad="38100" dist="38100" dir="2700000" algn="tl">
                    <a:srgbClr val="C0C0C0"/>
                  </a:outerShdw>
                </a:effectLst>
                <a:latin typeface="+mn-lt"/>
                <a:ea typeface="+mn-ea"/>
              </a:rPr>
              <a:t>2</a:t>
            </a:r>
            <a:r>
              <a:rPr lang="zh-CN" altLang="en-US" sz="4000" b="1" dirty="0">
                <a:effectLst>
                  <a:outerShdw blurRad="38100" dist="38100" dir="2700000" algn="tl">
                    <a:srgbClr val="C0C0C0"/>
                  </a:outerShdw>
                </a:effectLst>
                <a:latin typeface="+mn-lt"/>
                <a:ea typeface="+mn-ea"/>
              </a:rPr>
              <a:t>段用了哪些词语来说明他的逝世所带来的损失之大？</a:t>
            </a:r>
          </a:p>
          <a:p>
            <a:pPr fontAlgn="auto">
              <a:spcBef>
                <a:spcPct val="50000"/>
              </a:spcBef>
              <a:spcAft>
                <a:spcPts val="0"/>
              </a:spcAft>
              <a:defRPr/>
            </a:pPr>
            <a:r>
              <a:rPr lang="zh-CN" altLang="en-US" sz="3600" b="1" dirty="0">
                <a:effectLst>
                  <a:outerShdw blurRad="38100" dist="38100" dir="2700000" algn="tl">
                    <a:srgbClr val="C0C0C0"/>
                  </a:outerShdw>
                </a:effectLst>
                <a:latin typeface="+mn-lt"/>
                <a:ea typeface="+mn-ea"/>
              </a:rPr>
              <a:t>　　</a:t>
            </a:r>
          </a:p>
          <a:p>
            <a:pPr fontAlgn="auto">
              <a:spcBef>
                <a:spcPct val="50000"/>
              </a:spcBef>
              <a:spcAft>
                <a:spcPts val="0"/>
              </a:spcAft>
              <a:defRPr/>
            </a:pPr>
            <a:r>
              <a:rPr lang="zh-CN" altLang="en-US" sz="3600" b="1" dirty="0">
                <a:effectLst>
                  <a:outerShdw blurRad="38100" dist="38100" dir="2700000" algn="tl">
                    <a:srgbClr val="C0C0C0"/>
                  </a:outerShdw>
                </a:effectLst>
                <a:latin typeface="+mn-lt"/>
                <a:ea typeface="+mn-ea"/>
              </a:rPr>
              <a:t>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ext Box 2"/>
          <p:cNvSpPr txBox="1">
            <a:spLocks noChangeArrowheads="1"/>
          </p:cNvSpPr>
          <p:nvPr/>
        </p:nvSpPr>
        <p:spPr bwMode="auto">
          <a:xfrm>
            <a:off x="533400" y="609600"/>
            <a:ext cx="8610600" cy="2101850"/>
          </a:xfrm>
          <a:prstGeom prst="rect">
            <a:avLst/>
          </a:prstGeom>
          <a:noFill/>
          <a:ln w="9525">
            <a:noFill/>
            <a:miter lim="800000"/>
            <a:headEnd/>
            <a:tailEnd/>
          </a:ln>
        </p:spPr>
        <p:txBody>
          <a:bodyPr>
            <a:spAutoFit/>
          </a:bodyPr>
          <a:lstStyle/>
          <a:p>
            <a:pPr algn="just">
              <a:spcBef>
                <a:spcPct val="50000"/>
              </a:spcBef>
            </a:pPr>
            <a:r>
              <a:rPr kumimoji="1" lang="zh-CN" altLang="en-US" sz="4400" b="1">
                <a:solidFill>
                  <a:srgbClr val="FF0000"/>
                </a:solidFill>
                <a:latin typeface="黑体" pitchFamily="49" charset="-122"/>
                <a:ea typeface="黑体" pitchFamily="49" charset="-122"/>
              </a:rPr>
              <a:t>（</a:t>
            </a:r>
            <a:r>
              <a:rPr kumimoji="1" lang="zh-CN" altLang="en-US" sz="4400">
                <a:solidFill>
                  <a:srgbClr val="000000"/>
                </a:solidFill>
                <a:latin typeface="黑体" pitchFamily="49" charset="-122"/>
                <a:ea typeface="黑体" pitchFamily="49" charset="-122"/>
              </a:rPr>
              <a:t>这个人</a:t>
            </a:r>
            <a:r>
              <a:rPr kumimoji="1" lang="zh-CN" altLang="en-US" sz="4400" b="1">
                <a:solidFill>
                  <a:srgbClr val="FF0000"/>
                </a:solidFill>
                <a:latin typeface="黑体" pitchFamily="49" charset="-122"/>
                <a:ea typeface="黑体" pitchFamily="49" charset="-122"/>
              </a:rPr>
              <a:t>）</a:t>
            </a:r>
            <a:r>
              <a:rPr kumimoji="1" lang="zh-CN" altLang="en-US" sz="4400">
                <a:solidFill>
                  <a:srgbClr val="000000"/>
                </a:solidFill>
                <a:latin typeface="黑体" pitchFamily="49" charset="-122"/>
                <a:ea typeface="黑体" pitchFamily="49" charset="-122"/>
              </a:rPr>
              <a:t>的逝世，</a:t>
            </a:r>
            <a:r>
              <a:rPr kumimoji="1" lang="en-US" altLang="zh-CN" sz="4400" b="1">
                <a:solidFill>
                  <a:srgbClr val="FF0000"/>
                </a:solidFill>
                <a:latin typeface="黑体" pitchFamily="49" charset="-122"/>
                <a:ea typeface="黑体" pitchFamily="49" charset="-122"/>
              </a:rPr>
              <a:t>[</a:t>
            </a:r>
            <a:r>
              <a:rPr kumimoji="1" lang="zh-CN" altLang="en-US" sz="4400">
                <a:solidFill>
                  <a:srgbClr val="000000"/>
                </a:solidFill>
                <a:latin typeface="黑体" pitchFamily="49" charset="-122"/>
                <a:ea typeface="黑体" pitchFamily="49" charset="-122"/>
              </a:rPr>
              <a:t>对于欧美战斗着的无产阶级</a:t>
            </a:r>
            <a:r>
              <a:rPr kumimoji="1" lang="en-US" altLang="zh-CN" sz="4400" b="1">
                <a:solidFill>
                  <a:srgbClr val="FF0000"/>
                </a:solidFill>
                <a:latin typeface="黑体" pitchFamily="49" charset="-122"/>
                <a:ea typeface="黑体" pitchFamily="49" charset="-122"/>
              </a:rPr>
              <a:t>]</a:t>
            </a:r>
            <a:r>
              <a:rPr kumimoji="1" lang="zh-CN" altLang="en-US" sz="4400">
                <a:solidFill>
                  <a:srgbClr val="000000"/>
                </a:solidFill>
                <a:latin typeface="黑体" pitchFamily="49" charset="-122"/>
                <a:ea typeface="黑体" pitchFamily="49" charset="-122"/>
              </a:rPr>
              <a:t>，</a:t>
            </a:r>
            <a:r>
              <a:rPr kumimoji="1" lang="en-US" altLang="zh-CN" sz="4400" b="1">
                <a:solidFill>
                  <a:srgbClr val="FF0000"/>
                </a:solidFill>
                <a:latin typeface="黑体" pitchFamily="49" charset="-122"/>
                <a:ea typeface="黑体" pitchFamily="49" charset="-122"/>
              </a:rPr>
              <a:t>[</a:t>
            </a:r>
            <a:r>
              <a:rPr kumimoji="1" lang="zh-CN" altLang="en-US" sz="4400">
                <a:solidFill>
                  <a:srgbClr val="000000"/>
                </a:solidFill>
                <a:latin typeface="黑体" pitchFamily="49" charset="-122"/>
                <a:ea typeface="黑体" pitchFamily="49" charset="-122"/>
              </a:rPr>
              <a:t>对于历史科学</a:t>
            </a:r>
            <a:r>
              <a:rPr kumimoji="1" lang="en-US" altLang="zh-CN" sz="4400">
                <a:solidFill>
                  <a:srgbClr val="FF0000"/>
                </a:solidFill>
                <a:latin typeface="黑体" pitchFamily="49" charset="-122"/>
                <a:ea typeface="黑体" pitchFamily="49" charset="-122"/>
              </a:rPr>
              <a:t>]</a:t>
            </a:r>
            <a:r>
              <a:rPr kumimoji="1" lang="zh-CN" altLang="en-US" sz="4400">
                <a:solidFill>
                  <a:srgbClr val="000000"/>
                </a:solidFill>
                <a:latin typeface="黑体" pitchFamily="49" charset="-122"/>
                <a:ea typeface="黑体" pitchFamily="49" charset="-122"/>
              </a:rPr>
              <a:t>，都是</a:t>
            </a:r>
            <a:r>
              <a:rPr kumimoji="1" lang="zh-CN" altLang="en-US" sz="4400">
                <a:solidFill>
                  <a:srgbClr val="FF0000"/>
                </a:solidFill>
                <a:latin typeface="黑体" pitchFamily="49" charset="-122"/>
                <a:ea typeface="黑体" pitchFamily="49" charset="-122"/>
              </a:rPr>
              <a:t>（</a:t>
            </a:r>
            <a:r>
              <a:rPr kumimoji="1" lang="zh-CN" altLang="en-US" sz="4400">
                <a:solidFill>
                  <a:srgbClr val="000000"/>
                </a:solidFill>
                <a:latin typeface="黑体" pitchFamily="49" charset="-122"/>
                <a:ea typeface="黑体" pitchFamily="49" charset="-122"/>
              </a:rPr>
              <a:t>不可估量</a:t>
            </a:r>
            <a:r>
              <a:rPr kumimoji="1" lang="zh-CN" altLang="en-US" sz="4400">
                <a:solidFill>
                  <a:srgbClr val="FF0000"/>
                </a:solidFill>
                <a:latin typeface="黑体" pitchFamily="49" charset="-122"/>
                <a:ea typeface="黑体" pitchFamily="49" charset="-122"/>
              </a:rPr>
              <a:t>）</a:t>
            </a:r>
            <a:r>
              <a:rPr kumimoji="1" lang="zh-CN" altLang="en-US" sz="4400">
                <a:solidFill>
                  <a:srgbClr val="000000"/>
                </a:solidFill>
                <a:latin typeface="黑体" pitchFamily="49" charset="-122"/>
                <a:ea typeface="黑体" pitchFamily="49" charset="-122"/>
              </a:rPr>
              <a:t>的</a:t>
            </a:r>
            <a:r>
              <a:rPr kumimoji="1" lang="zh-CN" altLang="en-US" sz="4400" u="sng">
                <a:solidFill>
                  <a:srgbClr val="000000"/>
                </a:solidFill>
                <a:latin typeface="黑体" pitchFamily="49" charset="-122"/>
                <a:ea typeface="黑体" pitchFamily="49" charset="-122"/>
              </a:rPr>
              <a:t>损失</a:t>
            </a:r>
            <a:r>
              <a:rPr kumimoji="1" lang="zh-CN" altLang="en-US" sz="4400">
                <a:latin typeface="Times New Roman" pitchFamily="18" charset="0"/>
              </a:rPr>
              <a:t>。</a:t>
            </a:r>
            <a:r>
              <a:rPr kumimoji="1" lang="zh-CN" altLang="en-US" sz="4400">
                <a:solidFill>
                  <a:schemeClr val="bg2"/>
                </a:solidFill>
                <a:latin typeface="Times New Roman" pitchFamily="18" charset="0"/>
              </a:rPr>
              <a:t>                                   </a:t>
            </a:r>
          </a:p>
        </p:txBody>
      </p:sp>
      <p:sp>
        <p:nvSpPr>
          <p:cNvPr id="111619" name="Text Box 3"/>
          <p:cNvSpPr txBox="1">
            <a:spLocks noChangeArrowheads="1"/>
          </p:cNvSpPr>
          <p:nvPr/>
        </p:nvSpPr>
        <p:spPr bwMode="auto">
          <a:xfrm>
            <a:off x="533400" y="3429000"/>
            <a:ext cx="8153400" cy="1563688"/>
          </a:xfrm>
          <a:prstGeom prst="rect">
            <a:avLst/>
          </a:prstGeom>
          <a:solidFill>
            <a:schemeClr val="bg1"/>
          </a:solidFill>
          <a:ln w="9525">
            <a:solidFill>
              <a:schemeClr val="bg2"/>
            </a:solidFill>
            <a:miter lim="800000"/>
            <a:headEnd/>
            <a:tailEnd/>
          </a:ln>
        </p:spPr>
        <p:txBody>
          <a:bodyPr>
            <a:spAutoFit/>
          </a:bodyPr>
          <a:lstStyle/>
          <a:p>
            <a:pPr>
              <a:spcBef>
                <a:spcPct val="50000"/>
              </a:spcBef>
            </a:pPr>
            <a:r>
              <a:rPr kumimoji="1" lang="zh-CN" altLang="en-US" sz="3200" b="1">
                <a:latin typeface="黑体" pitchFamily="49" charset="-122"/>
                <a:ea typeface="黑体" pitchFamily="49" charset="-122"/>
              </a:rPr>
              <a:t>    第一个</a:t>
            </a:r>
            <a:r>
              <a:rPr kumimoji="1" lang="zh-CN" altLang="en-US" sz="3200" b="1" u="sng">
                <a:latin typeface="Times New Roman" pitchFamily="18" charset="0"/>
                <a:ea typeface="黑体" pitchFamily="49" charset="-122"/>
              </a:rPr>
              <a:t>“</a:t>
            </a:r>
            <a:r>
              <a:rPr kumimoji="1" lang="zh-CN" altLang="en-US" sz="3200" b="1" u="sng">
                <a:latin typeface="黑体" pitchFamily="49" charset="-122"/>
                <a:ea typeface="黑体" pitchFamily="49" charset="-122"/>
              </a:rPr>
              <a:t>对于</a:t>
            </a:r>
            <a:r>
              <a:rPr kumimoji="1" lang="zh-CN" altLang="en-US" sz="3200" b="1" u="sng">
                <a:latin typeface="Times New Roman" pitchFamily="18" charset="0"/>
                <a:ea typeface="黑体" pitchFamily="49" charset="-122"/>
              </a:rPr>
              <a:t>”</a:t>
            </a:r>
            <a:r>
              <a:rPr kumimoji="1" lang="zh-CN" altLang="en-US" sz="3200" b="1">
                <a:latin typeface="黑体" pitchFamily="49" charset="-122"/>
                <a:ea typeface="黑体" pitchFamily="49" charset="-122"/>
              </a:rPr>
              <a:t>是指马克思对无产阶级革命运动的领导作用</a:t>
            </a:r>
            <a:r>
              <a:rPr kumimoji="1" lang="en-US" altLang="zh-CN" sz="3200" b="1">
                <a:latin typeface="黑体" pitchFamily="49" charset="-122"/>
                <a:ea typeface="黑体" pitchFamily="49" charset="-122"/>
              </a:rPr>
              <a:t>,</a:t>
            </a:r>
            <a:r>
              <a:rPr kumimoji="1" lang="zh-CN" altLang="en-US" sz="3200" b="1">
                <a:latin typeface="黑体" pitchFamily="49" charset="-122"/>
                <a:ea typeface="黑体" pitchFamily="49" charset="-122"/>
              </a:rPr>
              <a:t>第二个</a:t>
            </a:r>
            <a:r>
              <a:rPr kumimoji="1" lang="zh-CN" altLang="en-US" sz="3200" b="1" u="sng">
                <a:latin typeface="Times New Roman" pitchFamily="18" charset="0"/>
                <a:ea typeface="黑体" pitchFamily="49" charset="-122"/>
              </a:rPr>
              <a:t>“</a:t>
            </a:r>
            <a:r>
              <a:rPr kumimoji="1" lang="zh-CN" altLang="en-US" sz="3200" b="1" u="sng">
                <a:latin typeface="黑体" pitchFamily="49" charset="-122"/>
                <a:ea typeface="黑体" pitchFamily="49" charset="-122"/>
              </a:rPr>
              <a:t>对于</a:t>
            </a:r>
            <a:r>
              <a:rPr kumimoji="1" lang="zh-CN" altLang="en-US" sz="3200" b="1" u="sng">
                <a:latin typeface="Times New Roman" pitchFamily="18" charset="0"/>
                <a:ea typeface="黑体" pitchFamily="49" charset="-122"/>
              </a:rPr>
              <a:t>”</a:t>
            </a:r>
            <a:r>
              <a:rPr kumimoji="1" lang="zh-CN" altLang="en-US" sz="3200" b="1">
                <a:latin typeface="黑体" pitchFamily="49" charset="-122"/>
                <a:ea typeface="黑体" pitchFamily="49" charset="-122"/>
              </a:rPr>
              <a:t>是指马克思对社会科学理论的创建。</a:t>
            </a:r>
          </a:p>
        </p:txBody>
      </p:sp>
      <p:sp>
        <p:nvSpPr>
          <p:cNvPr id="111620" name="Text Box 4"/>
          <p:cNvSpPr txBox="1">
            <a:spLocks noChangeArrowheads="1"/>
          </p:cNvSpPr>
          <p:nvPr/>
        </p:nvSpPr>
        <p:spPr bwMode="auto">
          <a:xfrm>
            <a:off x="2667000" y="5105400"/>
            <a:ext cx="2895600" cy="823913"/>
          </a:xfrm>
          <a:prstGeom prst="rect">
            <a:avLst/>
          </a:prstGeom>
          <a:noFill/>
          <a:ln w="9525">
            <a:noFill/>
            <a:miter lim="800000"/>
            <a:headEnd/>
            <a:tailEnd/>
          </a:ln>
        </p:spPr>
        <p:txBody>
          <a:bodyPr>
            <a:spAutoFit/>
          </a:bodyPr>
          <a:lstStyle/>
          <a:p>
            <a:pPr>
              <a:spcBef>
                <a:spcPct val="50000"/>
              </a:spcBef>
            </a:pPr>
            <a:r>
              <a:rPr kumimoji="1" lang="en-US" altLang="zh-CN" sz="3600">
                <a:solidFill>
                  <a:srgbClr val="FF0066"/>
                </a:solidFill>
                <a:latin typeface="Times New Roman" pitchFamily="18" charset="0"/>
                <a:ea typeface="华文琥珀"/>
                <a:cs typeface="华文琥珀"/>
              </a:rPr>
              <a:t>       </a:t>
            </a:r>
            <a:r>
              <a:rPr kumimoji="1" lang="en-US" altLang="zh-CN" sz="4000">
                <a:solidFill>
                  <a:srgbClr val="FF0066"/>
                </a:solidFill>
                <a:latin typeface="Times New Roman" pitchFamily="18" charset="0"/>
                <a:ea typeface="华文琥珀"/>
                <a:cs typeface="华文琥珀"/>
              </a:rPr>
              <a:t> </a:t>
            </a:r>
            <a:r>
              <a:rPr kumimoji="1" lang="zh-CN" altLang="en-US" sz="4800">
                <a:solidFill>
                  <a:srgbClr val="FF0066"/>
                </a:solidFill>
                <a:latin typeface="Times New Roman" pitchFamily="18" charset="0"/>
                <a:ea typeface="隶书"/>
                <a:cs typeface="隶书"/>
              </a:rPr>
              <a:t>总纲</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111619"/>
                                        </p:tgtEl>
                                        <p:attrNameLst>
                                          <p:attrName>style.visibility</p:attrName>
                                        </p:attrNameLst>
                                      </p:cBhvr>
                                      <p:to>
                                        <p:strVal val="visible"/>
                                      </p:to>
                                    </p:set>
                                    <p:animEffect transition="in" filter="barn(outHorizontal)">
                                      <p:cBhvr>
                                        <p:cTn id="7" dur="500"/>
                                        <p:tgtEl>
                                          <p:spTgt spid="1116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11620"/>
                                        </p:tgtEl>
                                        <p:attrNameLst>
                                          <p:attrName>style.visibility</p:attrName>
                                        </p:attrNameLst>
                                      </p:cBhvr>
                                      <p:to>
                                        <p:strVal val="visible"/>
                                      </p:to>
                                    </p:set>
                                    <p:animEffect transition="in" filter="wipe(up)">
                                      <p:cBhvr>
                                        <p:cTn id="12" dur="500"/>
                                        <p:tgtEl>
                                          <p:spTgt spid="1116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animBg="1" autoUpdateAnimBg="0"/>
      <p:bldP spid="111620"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ext Box 2"/>
          <p:cNvSpPr txBox="1">
            <a:spLocks noChangeArrowheads="1"/>
          </p:cNvSpPr>
          <p:nvPr/>
        </p:nvSpPr>
        <p:spPr bwMode="auto">
          <a:xfrm>
            <a:off x="609600" y="457200"/>
            <a:ext cx="8139113" cy="1190625"/>
          </a:xfrm>
          <a:prstGeom prst="rect">
            <a:avLst/>
          </a:prstGeom>
          <a:noFill/>
          <a:ln w="9525">
            <a:noFill/>
            <a:miter lim="800000"/>
            <a:headEnd/>
            <a:tailEnd/>
          </a:ln>
        </p:spPr>
        <p:txBody>
          <a:bodyPr>
            <a:spAutoFit/>
          </a:bodyPr>
          <a:lstStyle/>
          <a:p>
            <a:pPr>
              <a:spcBef>
                <a:spcPct val="50000"/>
              </a:spcBef>
            </a:pPr>
            <a:r>
              <a:rPr kumimoji="1" lang="zh-CN" altLang="en-US" sz="3600">
                <a:solidFill>
                  <a:srgbClr val="FF0000"/>
                </a:solidFill>
                <a:latin typeface="黑体" pitchFamily="49" charset="-122"/>
                <a:ea typeface="黑体" pitchFamily="49" charset="-122"/>
              </a:rPr>
              <a:t>思考题：把</a:t>
            </a:r>
            <a:r>
              <a:rPr kumimoji="1" lang="zh-CN" altLang="en-US" sz="3600">
                <a:solidFill>
                  <a:srgbClr val="FF0000"/>
                </a:solidFill>
                <a:latin typeface="Times New Roman" pitchFamily="18" charset="0"/>
                <a:ea typeface="黑体" pitchFamily="49" charset="-122"/>
              </a:rPr>
              <a:t>“</a:t>
            </a:r>
            <a:r>
              <a:rPr kumimoji="1" lang="zh-CN" altLang="en-US" sz="3600">
                <a:solidFill>
                  <a:srgbClr val="FF0000"/>
                </a:solidFill>
                <a:latin typeface="黑体" pitchFamily="49" charset="-122"/>
                <a:ea typeface="黑体" pitchFamily="49" charset="-122"/>
              </a:rPr>
              <a:t>不可估量</a:t>
            </a:r>
            <a:r>
              <a:rPr kumimoji="1" lang="zh-CN" altLang="en-US" sz="3600">
                <a:solidFill>
                  <a:srgbClr val="FF0000"/>
                </a:solidFill>
                <a:latin typeface="Times New Roman" pitchFamily="18" charset="0"/>
                <a:ea typeface="黑体" pitchFamily="49" charset="-122"/>
              </a:rPr>
              <a:t>”</a:t>
            </a:r>
            <a:r>
              <a:rPr kumimoji="1" lang="zh-CN" altLang="en-US" sz="3600">
                <a:solidFill>
                  <a:srgbClr val="FF0000"/>
                </a:solidFill>
                <a:latin typeface="黑体" pitchFamily="49" charset="-122"/>
                <a:ea typeface="黑体" pitchFamily="49" charset="-122"/>
              </a:rPr>
              <a:t>换成</a:t>
            </a:r>
            <a:r>
              <a:rPr kumimoji="1" lang="zh-CN" altLang="en-US" sz="3600">
                <a:solidFill>
                  <a:srgbClr val="FF0000"/>
                </a:solidFill>
                <a:latin typeface="Times New Roman" pitchFamily="18" charset="0"/>
                <a:ea typeface="黑体" pitchFamily="49" charset="-122"/>
              </a:rPr>
              <a:t>“</a:t>
            </a:r>
            <a:r>
              <a:rPr kumimoji="1" lang="zh-CN" altLang="en-US" sz="3600">
                <a:solidFill>
                  <a:srgbClr val="FF0000"/>
                </a:solidFill>
                <a:latin typeface="黑体" pitchFamily="49" charset="-122"/>
                <a:ea typeface="黑体" pitchFamily="49" charset="-122"/>
              </a:rPr>
              <a:t>巨大</a:t>
            </a:r>
            <a:r>
              <a:rPr kumimoji="1" lang="zh-CN" altLang="en-US" sz="3600">
                <a:solidFill>
                  <a:srgbClr val="FF0000"/>
                </a:solidFill>
                <a:latin typeface="Times New Roman" pitchFamily="18" charset="0"/>
                <a:ea typeface="黑体" pitchFamily="49" charset="-122"/>
              </a:rPr>
              <a:t>”</a:t>
            </a:r>
            <a:r>
              <a:rPr kumimoji="1" lang="zh-CN" altLang="en-US" sz="3600">
                <a:solidFill>
                  <a:srgbClr val="FF0000"/>
                </a:solidFill>
                <a:latin typeface="黑体" pitchFamily="49" charset="-122"/>
                <a:ea typeface="黑体" pitchFamily="49" charset="-122"/>
              </a:rPr>
              <a:t>，</a:t>
            </a:r>
            <a:r>
              <a:rPr kumimoji="1" lang="zh-CN" altLang="en-US" sz="3600">
                <a:solidFill>
                  <a:srgbClr val="FF0000"/>
                </a:solidFill>
                <a:latin typeface="Times New Roman" pitchFamily="18" charset="0"/>
                <a:ea typeface="黑体" pitchFamily="49" charset="-122"/>
              </a:rPr>
              <a:t>“</a:t>
            </a:r>
            <a:r>
              <a:rPr kumimoji="1" lang="zh-CN" altLang="en-US" sz="3600">
                <a:solidFill>
                  <a:srgbClr val="FF0000"/>
                </a:solidFill>
                <a:latin typeface="黑体" pitchFamily="49" charset="-122"/>
                <a:ea typeface="黑体" pitchFamily="49" charset="-122"/>
              </a:rPr>
              <a:t>空白</a:t>
            </a:r>
            <a:r>
              <a:rPr kumimoji="1" lang="zh-CN" altLang="en-US" sz="3600">
                <a:solidFill>
                  <a:srgbClr val="FF0000"/>
                </a:solidFill>
                <a:latin typeface="Times New Roman" pitchFamily="18" charset="0"/>
                <a:ea typeface="黑体" pitchFamily="49" charset="-122"/>
              </a:rPr>
              <a:t>”</a:t>
            </a:r>
            <a:r>
              <a:rPr kumimoji="1" lang="zh-CN" altLang="en-US" sz="3600">
                <a:solidFill>
                  <a:srgbClr val="FF0000"/>
                </a:solidFill>
                <a:latin typeface="黑体" pitchFamily="49" charset="-122"/>
                <a:ea typeface="黑体" pitchFamily="49" charset="-122"/>
              </a:rPr>
              <a:t>换成</a:t>
            </a:r>
            <a:r>
              <a:rPr kumimoji="1" lang="zh-CN" altLang="en-US" sz="3600">
                <a:solidFill>
                  <a:srgbClr val="FF0000"/>
                </a:solidFill>
                <a:latin typeface="Times New Roman" pitchFamily="18" charset="0"/>
                <a:ea typeface="黑体" pitchFamily="49" charset="-122"/>
              </a:rPr>
              <a:t>“</a:t>
            </a:r>
            <a:r>
              <a:rPr kumimoji="1" lang="zh-CN" altLang="en-US" sz="3600">
                <a:solidFill>
                  <a:srgbClr val="FF0000"/>
                </a:solidFill>
                <a:latin typeface="黑体" pitchFamily="49" charset="-122"/>
                <a:ea typeface="黑体" pitchFamily="49" charset="-122"/>
              </a:rPr>
              <a:t>严重情况</a:t>
            </a:r>
            <a:r>
              <a:rPr kumimoji="1" lang="zh-CN" altLang="en-US" sz="3600">
                <a:solidFill>
                  <a:srgbClr val="FF0000"/>
                </a:solidFill>
                <a:latin typeface="Times New Roman" pitchFamily="18" charset="0"/>
                <a:ea typeface="黑体" pitchFamily="49" charset="-122"/>
              </a:rPr>
              <a:t>”</a:t>
            </a:r>
            <a:r>
              <a:rPr kumimoji="1" lang="zh-CN" altLang="en-US" sz="3600">
                <a:solidFill>
                  <a:srgbClr val="FF0000"/>
                </a:solidFill>
                <a:latin typeface="黑体" pitchFamily="49" charset="-122"/>
                <a:ea typeface="黑体" pitchFamily="49" charset="-122"/>
              </a:rPr>
              <a:t>，效果怎么样？</a:t>
            </a:r>
            <a:r>
              <a:rPr kumimoji="1" lang="zh-CN" altLang="en-US" sz="3600">
                <a:solidFill>
                  <a:srgbClr val="003300"/>
                </a:solidFill>
                <a:latin typeface="Times New Roman" pitchFamily="18" charset="0"/>
                <a:ea typeface="黑体" pitchFamily="49" charset="-122"/>
              </a:rPr>
              <a:t> </a:t>
            </a:r>
            <a:r>
              <a:rPr kumimoji="1" lang="zh-CN" altLang="en-US" sz="3200">
                <a:latin typeface="黑体" pitchFamily="49" charset="-122"/>
                <a:ea typeface="黑体" pitchFamily="49" charset="-122"/>
              </a:rPr>
              <a:t>                 </a:t>
            </a:r>
          </a:p>
        </p:txBody>
      </p:sp>
      <p:sp>
        <p:nvSpPr>
          <p:cNvPr id="112643" name="Text Box 3"/>
          <p:cNvSpPr txBox="1">
            <a:spLocks noChangeArrowheads="1"/>
          </p:cNvSpPr>
          <p:nvPr/>
        </p:nvSpPr>
        <p:spPr bwMode="auto">
          <a:xfrm>
            <a:off x="457200" y="1773238"/>
            <a:ext cx="8001000" cy="1800225"/>
          </a:xfrm>
          <a:prstGeom prst="rect">
            <a:avLst/>
          </a:prstGeom>
          <a:noFill/>
          <a:ln w="9525">
            <a:noFill/>
            <a:miter lim="800000"/>
            <a:headEnd/>
            <a:tailEnd/>
          </a:ln>
        </p:spPr>
        <p:txBody>
          <a:bodyPr>
            <a:spAutoFit/>
          </a:bodyPr>
          <a:lstStyle/>
          <a:p>
            <a:pPr>
              <a:spcBef>
                <a:spcPct val="50000"/>
              </a:spcBef>
            </a:pPr>
            <a:r>
              <a:rPr kumimoji="1" lang="en-US" altLang="zh-CN" sz="2800" b="1">
                <a:solidFill>
                  <a:srgbClr val="3399FF"/>
                </a:solidFill>
                <a:latin typeface="Times New Roman" pitchFamily="18" charset="0"/>
              </a:rPr>
              <a:t>        </a:t>
            </a:r>
            <a:r>
              <a:rPr kumimoji="1" lang="zh-CN" altLang="en-US" sz="2800" b="1">
                <a:solidFill>
                  <a:srgbClr val="3399FF"/>
                </a:solidFill>
                <a:latin typeface="Times New Roman" pitchFamily="18" charset="0"/>
              </a:rPr>
              <a:t>不用“巨大”，而用“不可估量”（无法估计和衡量），</a:t>
            </a:r>
            <a:r>
              <a:rPr kumimoji="1" lang="zh-CN" altLang="en-US" sz="2800" b="1">
                <a:latin typeface="Times New Roman" pitchFamily="18" charset="0"/>
              </a:rPr>
              <a:t>因为后者程度最高，强调了马克思逝世的损失之大，同时也赞扬了马克思主义对于指导革命的伟大作用。</a:t>
            </a:r>
          </a:p>
        </p:txBody>
      </p:sp>
      <p:sp>
        <p:nvSpPr>
          <p:cNvPr id="112644" name="Text Box 4"/>
          <p:cNvSpPr txBox="1">
            <a:spLocks noChangeArrowheads="1"/>
          </p:cNvSpPr>
          <p:nvPr/>
        </p:nvSpPr>
        <p:spPr bwMode="auto">
          <a:xfrm>
            <a:off x="381000" y="3644900"/>
            <a:ext cx="8153400" cy="2227263"/>
          </a:xfrm>
          <a:prstGeom prst="rect">
            <a:avLst/>
          </a:prstGeom>
          <a:noFill/>
          <a:ln w="9525">
            <a:noFill/>
            <a:miter lim="800000"/>
            <a:headEnd/>
            <a:tailEnd/>
          </a:ln>
        </p:spPr>
        <p:txBody>
          <a:bodyPr>
            <a:spAutoFit/>
          </a:bodyPr>
          <a:lstStyle/>
          <a:p>
            <a:pPr>
              <a:spcBef>
                <a:spcPct val="50000"/>
              </a:spcBef>
            </a:pPr>
            <a:r>
              <a:rPr kumimoji="1" lang="en-US" altLang="zh-CN" sz="2800" b="1">
                <a:solidFill>
                  <a:srgbClr val="3399FF"/>
                </a:solidFill>
                <a:latin typeface="Times New Roman" pitchFamily="18" charset="0"/>
              </a:rPr>
              <a:t>        </a:t>
            </a:r>
            <a:r>
              <a:rPr kumimoji="1" lang="zh-CN" altLang="en-US" sz="2800" b="1">
                <a:solidFill>
                  <a:srgbClr val="3399FF"/>
                </a:solidFill>
                <a:latin typeface="Times New Roman" pitchFamily="18" charset="0"/>
              </a:rPr>
              <a:t>不用“严重情况”，而用“空白”，</a:t>
            </a:r>
            <a:r>
              <a:rPr kumimoji="1" lang="zh-CN" altLang="en-US" sz="2800" b="1">
                <a:latin typeface="Times New Roman" pitchFamily="18" charset="0"/>
              </a:rPr>
              <a:t>因为前者语意含糊，而后者则说明了马克思在无产阶级革命事业中的地位是没有人可以取代的，突出了马克思的逝世对于无产阶级革命事业，对于历史科学所造成的无可弥补的损失。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126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126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3" grpId="0" autoUpdateAnimBg="0"/>
      <p:bldP spid="112644"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ChangeArrowheads="1"/>
          </p:cNvSpPr>
          <p:nvPr/>
        </p:nvSpPr>
        <p:spPr bwMode="auto">
          <a:xfrm>
            <a:off x="1116013" y="765175"/>
            <a:ext cx="7127875" cy="4486275"/>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2</a:t>
            </a:r>
            <a:r>
              <a:rPr lang="zh-CN" altLang="en-US" sz="3600" b="1">
                <a:effectLst>
                  <a:outerShdw blurRad="38100" dist="38100" dir="2700000" algn="tl">
                    <a:srgbClr val="C0C0C0"/>
                  </a:outerShdw>
                </a:effectLst>
                <a:latin typeface="+mn-lt"/>
                <a:ea typeface="+mn-ea"/>
              </a:rPr>
              <a:t>段是从哪些角度来评说马克思逝世所造成的巨大损失的？</a:t>
            </a:r>
          </a:p>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一是从受损失的对象（无产阶级、历史科学），一是从受损失的程度（不可估量、空白）。</a:t>
            </a:r>
          </a:p>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强调马克思对于无产阶级革命所起的无与伦比的重要作用。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64514">
                                            <p:txEl>
                                              <p:pRg st="1" end="1"/>
                                            </p:txEl>
                                          </p:spTgt>
                                        </p:tgtEl>
                                        <p:attrNameLst>
                                          <p:attrName>style.visibility</p:attrName>
                                        </p:attrNameLst>
                                      </p:cBhvr>
                                      <p:to>
                                        <p:strVal val="visible"/>
                                      </p:to>
                                    </p:set>
                                    <p:animEffect transition="in" filter="diamond(in)">
                                      <p:cBhvr>
                                        <p:cTn id="7" dur="2000"/>
                                        <p:tgtEl>
                                          <p:spTgt spid="6451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4514">
                                            <p:txEl>
                                              <p:pRg st="2" end="2"/>
                                            </p:txEl>
                                          </p:spTgt>
                                        </p:tgtEl>
                                        <p:attrNameLst>
                                          <p:attrName>style.visibility</p:attrName>
                                        </p:attrNameLst>
                                      </p:cBhvr>
                                      <p:to>
                                        <p:strVal val="visible"/>
                                      </p:to>
                                    </p:set>
                                    <p:anim calcmode="lin" valueType="num">
                                      <p:cBhvr additive="base">
                                        <p:cTn id="12" dur="500" fill="hold"/>
                                        <p:tgtEl>
                                          <p:spTgt spid="64514">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451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900113" y="404813"/>
            <a:ext cx="7416800" cy="5584825"/>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速读课文，</a:t>
            </a:r>
            <a:r>
              <a:rPr lang="en-US" altLang="zh-CN" sz="3600" b="1">
                <a:effectLst>
                  <a:outerShdw blurRad="38100" dist="38100" dir="2700000" algn="tl">
                    <a:srgbClr val="C0C0C0"/>
                  </a:outerShdw>
                </a:effectLst>
                <a:latin typeface="+mn-lt"/>
                <a:ea typeface="+mn-ea"/>
              </a:rPr>
              <a:t>3-7</a:t>
            </a:r>
            <a:r>
              <a:rPr lang="zh-CN" altLang="en-US" sz="3600" b="1">
                <a:effectLst>
                  <a:outerShdw blurRad="38100" dist="38100" dir="2700000" algn="tl">
                    <a:srgbClr val="C0C0C0"/>
                  </a:outerShdw>
                </a:effectLst>
                <a:latin typeface="+mn-lt"/>
                <a:ea typeface="+mn-ea"/>
              </a:rPr>
              <a:t>节：找出马克思一生中对人类的伟大贡献主要有哪些？</a:t>
            </a: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a:t>
            </a: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作为一个</a:t>
            </a:r>
            <a:r>
              <a:rPr lang="zh-CN" altLang="en-US" sz="3600" b="1">
                <a:solidFill>
                  <a:srgbClr val="FF0000"/>
                </a:solidFill>
                <a:effectLst>
                  <a:outerShdw blurRad="38100" dist="38100" dir="2700000" algn="tl">
                    <a:srgbClr val="C0C0C0"/>
                  </a:outerShdw>
                </a:effectLst>
                <a:latin typeface="+mn-lt"/>
                <a:ea typeface="+mn-ea"/>
              </a:rPr>
              <a:t>科学家</a:t>
            </a:r>
            <a:r>
              <a:rPr lang="zh-CN" altLang="en-US" sz="3600" b="1">
                <a:effectLst>
                  <a:outerShdw blurRad="38100" dist="38100" dir="2700000" algn="tl">
                    <a:srgbClr val="C0C0C0"/>
                  </a:outerShdw>
                </a:effectLst>
                <a:latin typeface="+mn-lt"/>
                <a:ea typeface="+mn-ea"/>
              </a:rPr>
              <a:t>：发现人类历史的发展规律、资产阶级社会的特殊运动规律。</a:t>
            </a: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作为一个</a:t>
            </a:r>
            <a:r>
              <a:rPr lang="zh-CN" altLang="en-US" sz="3600" b="1">
                <a:solidFill>
                  <a:srgbClr val="FF0000"/>
                </a:solidFill>
                <a:effectLst>
                  <a:outerShdw blurRad="38100" dist="38100" dir="2700000" algn="tl">
                    <a:srgbClr val="C0C0C0"/>
                  </a:outerShdw>
                </a:effectLst>
                <a:latin typeface="+mn-lt"/>
                <a:ea typeface="+mn-ea"/>
              </a:rPr>
              <a:t>革命家</a:t>
            </a:r>
            <a:r>
              <a:rPr lang="zh-CN" altLang="en-US" sz="3600" b="1">
                <a:effectLst>
                  <a:outerShdw blurRad="38100" dist="38100" dir="2700000" algn="tl">
                    <a:srgbClr val="C0C0C0"/>
                  </a:outerShdw>
                </a:effectLst>
                <a:latin typeface="+mn-lt"/>
                <a:ea typeface="+mn-ea"/>
              </a:rPr>
              <a:t>：办报纸、参加各国工人组织、创立国际工人协会。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5538">
                                            <p:txEl>
                                              <p:pRg st="2" end="2"/>
                                            </p:txEl>
                                          </p:spTgt>
                                        </p:tgtEl>
                                        <p:attrNameLst>
                                          <p:attrName>style.visibility</p:attrName>
                                        </p:attrNameLst>
                                      </p:cBhvr>
                                      <p:to>
                                        <p:strVal val="visible"/>
                                      </p:to>
                                    </p:set>
                                    <p:animEffect transition="in" filter="blinds(horizontal)">
                                      <p:cBhvr>
                                        <p:cTn id="7" dur="500"/>
                                        <p:tgtEl>
                                          <p:spTgt spid="65538">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5538">
                                            <p:txEl>
                                              <p:pRg st="3" end="3"/>
                                            </p:txEl>
                                          </p:spTgt>
                                        </p:tgtEl>
                                        <p:attrNameLst>
                                          <p:attrName>style.visibility</p:attrName>
                                        </p:attrNameLst>
                                      </p:cBhvr>
                                      <p:to>
                                        <p:strVal val="visible"/>
                                      </p:to>
                                    </p:set>
                                    <p:animEffect transition="in" filter="blinds(horizontal)">
                                      <p:cBhvr>
                                        <p:cTn id="10" dur="500"/>
                                        <p:tgtEl>
                                          <p:spTgt spid="6553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2"/>
          <p:cNvSpPr txBox="1">
            <a:spLocks noChangeArrowheads="1"/>
          </p:cNvSpPr>
          <p:nvPr/>
        </p:nvSpPr>
        <p:spPr bwMode="auto">
          <a:xfrm>
            <a:off x="900113" y="333375"/>
            <a:ext cx="7632700" cy="5584825"/>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3600" b="1" dirty="0">
                <a:effectLst>
                  <a:outerShdw blurRad="38100" dist="38100" dir="2700000" algn="tl">
                    <a:srgbClr val="C0C0C0"/>
                  </a:outerShdw>
                </a:effectLst>
                <a:latin typeface="+mn-lt"/>
                <a:ea typeface="+mn-ea"/>
              </a:rPr>
              <a:t>　　哪一项是马克思一生中最伟大的贡献？（在文中找出关键信息说明理由。）</a:t>
            </a:r>
          </a:p>
          <a:p>
            <a:pPr fontAlgn="auto">
              <a:spcBef>
                <a:spcPct val="50000"/>
              </a:spcBef>
              <a:spcAft>
                <a:spcPts val="0"/>
              </a:spcAft>
              <a:defRPr/>
            </a:pPr>
            <a:r>
              <a:rPr lang="zh-CN" altLang="en-US" sz="3600" b="1" dirty="0">
                <a:effectLst>
                  <a:outerShdw blurRad="38100" dist="38100" dir="2700000" algn="tl">
                    <a:srgbClr val="C0C0C0"/>
                  </a:outerShdw>
                </a:effectLst>
                <a:latin typeface="+mn-lt"/>
                <a:ea typeface="+mn-ea"/>
              </a:rPr>
              <a:t>　　创立伟大的国际工人协会。</a:t>
            </a:r>
          </a:p>
          <a:p>
            <a:pPr fontAlgn="auto">
              <a:spcBef>
                <a:spcPct val="50000"/>
              </a:spcBef>
              <a:spcAft>
                <a:spcPts val="0"/>
              </a:spcAft>
              <a:defRPr/>
            </a:pPr>
            <a:r>
              <a:rPr lang="zh-CN" altLang="en-US" sz="3600" b="1" dirty="0">
                <a:effectLst>
                  <a:outerShdw blurRad="38100" dist="38100" dir="2700000" algn="tl">
                    <a:srgbClr val="C0C0C0"/>
                  </a:outerShdw>
                </a:effectLst>
                <a:latin typeface="+mn-lt"/>
                <a:ea typeface="+mn-ea"/>
              </a:rPr>
              <a:t>　　马克思既是一个</a:t>
            </a:r>
            <a:r>
              <a:rPr lang="zh-CN" altLang="en-US" sz="3600" b="1" dirty="0">
                <a:solidFill>
                  <a:srgbClr val="FF0000"/>
                </a:solidFill>
                <a:effectLst>
                  <a:outerShdw blurRad="38100" dist="38100" dir="2700000" algn="tl">
                    <a:srgbClr val="C0C0C0"/>
                  </a:outerShdw>
                </a:effectLst>
                <a:latin typeface="+mn-lt"/>
                <a:ea typeface="+mn-ea"/>
              </a:rPr>
              <a:t>科学家（思想家），</a:t>
            </a:r>
            <a:r>
              <a:rPr lang="zh-CN" altLang="en-US" sz="3600" b="1" dirty="0">
                <a:effectLst>
                  <a:outerShdw blurRad="38100" dist="38100" dir="2700000" algn="tl">
                    <a:srgbClr val="C0C0C0"/>
                  </a:outerShdw>
                </a:effectLst>
                <a:latin typeface="+mn-lt"/>
                <a:ea typeface="+mn-ea"/>
              </a:rPr>
              <a:t>又是一个</a:t>
            </a:r>
            <a:r>
              <a:rPr lang="zh-CN" altLang="en-US" sz="3600" b="1" dirty="0">
                <a:solidFill>
                  <a:srgbClr val="FF0000"/>
                </a:solidFill>
                <a:effectLst>
                  <a:outerShdw blurRad="38100" dist="38100" dir="2700000" algn="tl">
                    <a:srgbClr val="C0C0C0"/>
                  </a:outerShdw>
                </a:effectLst>
                <a:latin typeface="+mn-lt"/>
                <a:ea typeface="+mn-ea"/>
              </a:rPr>
              <a:t>革命家</a:t>
            </a:r>
            <a:r>
              <a:rPr lang="zh-CN" altLang="en-US" sz="3600" b="1" dirty="0">
                <a:effectLst>
                  <a:outerShdw blurRad="38100" dist="38100" dir="2700000" algn="tl">
                    <a:srgbClr val="C0C0C0"/>
                  </a:outerShdw>
                </a:effectLst>
                <a:latin typeface="+mn-lt"/>
                <a:ea typeface="+mn-ea"/>
              </a:rPr>
              <a:t>。但作为一个科学家，这</a:t>
            </a:r>
            <a:r>
              <a:rPr lang="zh-CN" altLang="en-US" sz="3600" b="1" dirty="0">
                <a:solidFill>
                  <a:srgbClr val="0000CC"/>
                </a:solidFill>
                <a:effectLst>
                  <a:outerShdw blurRad="38100" dist="38100" dir="2700000" algn="tl">
                    <a:srgbClr val="C0C0C0"/>
                  </a:outerShdw>
                </a:effectLst>
                <a:latin typeface="+mn-lt"/>
                <a:ea typeface="+mn-ea"/>
              </a:rPr>
              <a:t>“远不是主要”</a:t>
            </a:r>
            <a:r>
              <a:rPr lang="zh-CN" altLang="en-US" sz="3600" b="1" dirty="0">
                <a:effectLst>
                  <a:outerShdw blurRad="38100" dist="38100" dir="2700000" algn="tl">
                    <a:srgbClr val="C0C0C0"/>
                  </a:outerShdw>
                </a:effectLst>
                <a:latin typeface="+mn-lt"/>
                <a:ea typeface="+mn-ea"/>
              </a:rPr>
              <a:t>的。他</a:t>
            </a:r>
            <a:r>
              <a:rPr lang="zh-CN" altLang="en-US" sz="3600" b="1" dirty="0">
                <a:solidFill>
                  <a:srgbClr val="0000CC"/>
                </a:solidFill>
                <a:effectLst>
                  <a:outerShdw blurRad="38100" dist="38100" dir="2700000" algn="tl">
                    <a:srgbClr val="C0C0C0"/>
                  </a:outerShdw>
                </a:effectLst>
                <a:latin typeface="+mn-lt"/>
                <a:ea typeface="+mn-ea"/>
              </a:rPr>
              <a:t>“首先”</a:t>
            </a:r>
            <a:r>
              <a:rPr lang="zh-CN" altLang="en-US" sz="3600" b="1" dirty="0">
                <a:effectLst>
                  <a:outerShdw blurRad="38100" dist="38100" dir="2700000" algn="tl">
                    <a:srgbClr val="C0C0C0"/>
                  </a:outerShdw>
                </a:effectLst>
                <a:latin typeface="+mn-lt"/>
                <a:ea typeface="+mn-ea"/>
              </a:rPr>
              <a:t>是一个革命家，而作为他事业的</a:t>
            </a:r>
            <a:r>
              <a:rPr lang="zh-CN" altLang="en-US" sz="3600" b="1" dirty="0">
                <a:solidFill>
                  <a:srgbClr val="0000CC"/>
                </a:solidFill>
                <a:effectLst>
                  <a:outerShdw blurRad="38100" dist="38100" dir="2700000" algn="tl">
                    <a:srgbClr val="C0C0C0"/>
                  </a:outerShdw>
                </a:effectLst>
                <a:latin typeface="+mn-lt"/>
                <a:ea typeface="+mn-ea"/>
              </a:rPr>
              <a:t>“顶峰”</a:t>
            </a:r>
            <a:r>
              <a:rPr lang="zh-CN" altLang="en-US" sz="3600" b="1" dirty="0">
                <a:effectLst>
                  <a:outerShdw blurRad="38100" dist="38100" dir="2700000" algn="tl">
                    <a:srgbClr val="C0C0C0"/>
                  </a:outerShdw>
                </a:effectLst>
                <a:latin typeface="+mn-lt"/>
                <a:ea typeface="+mn-ea"/>
              </a:rPr>
              <a:t>就是创立伟大的国际工人协会。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6562">
                                            <p:txEl>
                                              <p:pRg st="1" end="1"/>
                                            </p:txEl>
                                          </p:spTgt>
                                        </p:tgtEl>
                                        <p:attrNameLst>
                                          <p:attrName>style.visibility</p:attrName>
                                        </p:attrNameLst>
                                      </p:cBhvr>
                                      <p:to>
                                        <p:strVal val="visible"/>
                                      </p:to>
                                    </p:set>
                                    <p:animEffect transition="in" filter="blinds(horizontal)">
                                      <p:cBhvr>
                                        <p:cTn id="7" dur="500"/>
                                        <p:tgtEl>
                                          <p:spTgt spid="6656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6562">
                                            <p:txEl>
                                              <p:pRg st="2" end="2"/>
                                            </p:txEl>
                                          </p:spTgt>
                                        </p:tgtEl>
                                        <p:attrNameLst>
                                          <p:attrName>style.visibility</p:attrName>
                                        </p:attrNameLst>
                                      </p:cBhvr>
                                      <p:to>
                                        <p:strVal val="visible"/>
                                      </p:to>
                                    </p:set>
                                    <p:animEffect transition="in" filter="blinds(horizontal)">
                                      <p:cBhvr>
                                        <p:cTn id="10" dur="500"/>
                                        <p:tgtEl>
                                          <p:spTgt spid="6656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2" descr="20071016172643160_2"/>
          <p:cNvPicPr>
            <a:picLocks noChangeAspect="1" noChangeArrowheads="1"/>
          </p:cNvPicPr>
          <p:nvPr/>
        </p:nvPicPr>
        <p:blipFill>
          <a:blip r:embed="rId2"/>
          <a:srcRect/>
          <a:stretch>
            <a:fillRect/>
          </a:stretch>
        </p:blipFill>
        <p:spPr bwMode="auto">
          <a:xfrm>
            <a:off x="-323850" y="0"/>
            <a:ext cx="9144000" cy="6858000"/>
          </a:xfrm>
          <a:prstGeom prst="rect">
            <a:avLst/>
          </a:prstGeom>
          <a:noFill/>
          <a:ln w="9525">
            <a:noFill/>
            <a:miter lim="800000"/>
            <a:headEnd/>
            <a:tailEnd/>
          </a:ln>
        </p:spPr>
      </p:pic>
      <p:sp>
        <p:nvSpPr>
          <p:cNvPr id="67587" name="Rectangle 3"/>
          <p:cNvSpPr>
            <a:spLocks noChangeArrowheads="1"/>
          </p:cNvSpPr>
          <p:nvPr/>
        </p:nvSpPr>
        <p:spPr bwMode="auto">
          <a:xfrm>
            <a:off x="1619250" y="1773238"/>
            <a:ext cx="7021513" cy="3387725"/>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3</a:t>
            </a:r>
            <a:r>
              <a:rPr lang="zh-CN" altLang="en-US" sz="3600" b="1">
                <a:effectLst>
                  <a:outerShdw blurRad="38100" dist="38100" dir="2700000" algn="tl">
                    <a:srgbClr val="C0C0C0"/>
                  </a:outerShdw>
                </a:effectLst>
                <a:latin typeface="+mn-lt"/>
                <a:ea typeface="+mn-ea"/>
              </a:rPr>
              <a:t>段主要介绍了马克思怎样的发现？</a:t>
            </a: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a:t>
            </a: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人类历史的一般规律：</a:t>
            </a:r>
            <a:r>
              <a:rPr lang="zh-CN" altLang="en-US" sz="3600" b="1">
                <a:solidFill>
                  <a:srgbClr val="FF0000"/>
                </a:solidFill>
                <a:effectLst>
                  <a:outerShdw blurRad="38100" dist="38100" dir="2700000" algn="tl">
                    <a:srgbClr val="C0C0C0"/>
                  </a:outerShdw>
                </a:effectLst>
                <a:latin typeface="+mn-lt"/>
                <a:ea typeface="+mn-ea"/>
              </a:rPr>
              <a:t>生产力决定生产关系，经济基础决定上层建筑。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7587">
                                            <p:txEl>
                                              <p:pRg st="2" end="2"/>
                                            </p:txEl>
                                          </p:spTgt>
                                        </p:tgtEl>
                                        <p:attrNameLst>
                                          <p:attrName>style.visibility</p:attrName>
                                        </p:attrNameLst>
                                      </p:cBhvr>
                                      <p:to>
                                        <p:strVal val="visible"/>
                                      </p:to>
                                    </p:set>
                                    <p:animEffect transition="in" filter="blinds(horizontal)">
                                      <p:cBhvr>
                                        <p:cTn id="7" dur="500"/>
                                        <p:tgtEl>
                                          <p:spTgt spid="6758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1042988" y="765175"/>
            <a:ext cx="6481762" cy="3937000"/>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3</a:t>
            </a:r>
            <a:r>
              <a:rPr lang="zh-CN" altLang="en-US" sz="3600" b="1">
                <a:effectLst>
                  <a:outerShdw blurRad="38100" dist="38100" dir="2700000" algn="tl">
                    <a:srgbClr val="C0C0C0"/>
                  </a:outerShdw>
                </a:effectLst>
                <a:latin typeface="+mn-lt"/>
                <a:ea typeface="+mn-ea"/>
              </a:rPr>
              <a:t>段段落开头写了达尔文的发现，这样写有怎样的表达效果？</a:t>
            </a:r>
          </a:p>
          <a:p>
            <a:pPr fontAlgn="auto">
              <a:spcBef>
                <a:spcPts val="0"/>
              </a:spcBef>
              <a:spcAft>
                <a:spcPts val="0"/>
              </a:spcAft>
              <a:defRPr/>
            </a:pPr>
            <a:endParaRPr lang="zh-CN" altLang="en-US" sz="3600" b="1">
              <a:effectLst>
                <a:outerShdw blurRad="38100" dist="38100" dir="2700000" algn="tl">
                  <a:srgbClr val="C0C0C0"/>
                </a:outerShdw>
              </a:effectLst>
              <a:latin typeface="+mn-lt"/>
              <a:ea typeface="+mn-ea"/>
            </a:endParaRP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类比；</a:t>
            </a: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用达尔文的重要贡献说明马克思发现的重要性。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8610">
                                            <p:txEl>
                                              <p:pRg st="2" end="2"/>
                                            </p:txEl>
                                          </p:spTgt>
                                        </p:tgtEl>
                                        <p:attrNameLst>
                                          <p:attrName>style.visibility</p:attrName>
                                        </p:attrNameLst>
                                      </p:cBhvr>
                                      <p:to>
                                        <p:strVal val="visible"/>
                                      </p:to>
                                    </p:set>
                                    <p:animEffect transition="in" filter="blinds(horizontal)">
                                      <p:cBhvr>
                                        <p:cTn id="7" dur="500"/>
                                        <p:tgtEl>
                                          <p:spTgt spid="68610">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8610">
                                            <p:txEl>
                                              <p:pRg st="3" end="3"/>
                                            </p:txEl>
                                          </p:spTgt>
                                        </p:tgtEl>
                                        <p:attrNameLst>
                                          <p:attrName>style.visibility</p:attrName>
                                        </p:attrNameLst>
                                      </p:cBhvr>
                                      <p:to>
                                        <p:strVal val="visible"/>
                                      </p:to>
                                    </p:set>
                                    <p:animEffect transition="in" filter="blinds(horizontal)">
                                      <p:cBhvr>
                                        <p:cTn id="10" dur="500"/>
                                        <p:tgtEl>
                                          <p:spTgt spid="686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2" descr="200710178258156_2"/>
          <p:cNvPicPr>
            <a:picLocks noChangeAspect="1" noChangeArrowheads="1"/>
          </p:cNvPicPr>
          <p:nvPr/>
        </p:nvPicPr>
        <p:blipFill>
          <a:blip r:embed="rId2"/>
          <a:srcRect/>
          <a:stretch>
            <a:fillRect/>
          </a:stretch>
        </p:blipFill>
        <p:spPr bwMode="auto">
          <a:xfrm>
            <a:off x="0" y="0"/>
            <a:ext cx="5302250" cy="6858000"/>
          </a:xfrm>
          <a:prstGeom prst="rect">
            <a:avLst/>
          </a:prstGeom>
          <a:noFill/>
          <a:ln w="9525">
            <a:noFill/>
            <a:miter lim="800000"/>
            <a:headEnd/>
            <a:tailEnd/>
          </a:ln>
        </p:spPr>
      </p:pic>
      <p:sp>
        <p:nvSpPr>
          <p:cNvPr id="69635" name="Rectangle 3"/>
          <p:cNvSpPr>
            <a:spLocks noChangeArrowheads="1"/>
          </p:cNvSpPr>
          <p:nvPr/>
        </p:nvSpPr>
        <p:spPr bwMode="auto">
          <a:xfrm>
            <a:off x="2124075" y="1196975"/>
            <a:ext cx="6551613" cy="5035550"/>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3</a:t>
            </a:r>
            <a:r>
              <a:rPr lang="zh-CN" altLang="en-US" sz="3600" b="1">
                <a:effectLst>
                  <a:outerShdw blurRad="38100" dist="38100" dir="2700000" algn="tl">
                    <a:srgbClr val="C0C0C0"/>
                  </a:outerShdw>
                </a:effectLst>
                <a:latin typeface="+mn-lt"/>
                <a:ea typeface="+mn-ea"/>
              </a:rPr>
              <a:t>段作者先说发现的是“人类历史的发展规律”，后又指称为“简单事实”，这样说矛盾吗？　　</a:t>
            </a: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不矛盾。“简单”表明这一发现与人们生活密切相关，表现其重要性；又与纷繁芜杂对比，说明规律被遮蔽，难以发现，反证了马克思敏锐的思想。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9635">
                                            <p:txEl>
                                              <p:pRg st="1" end="1"/>
                                            </p:txEl>
                                          </p:spTgt>
                                        </p:tgtEl>
                                        <p:attrNameLst>
                                          <p:attrName>style.visibility</p:attrName>
                                        </p:attrNameLst>
                                      </p:cBhvr>
                                      <p:to>
                                        <p:strVal val="visible"/>
                                      </p:to>
                                    </p:set>
                                    <p:animEffect transition="in" filter="blinds(horizontal)">
                                      <p:cBhvr>
                                        <p:cTn id="7" dur="500"/>
                                        <p:tgtEl>
                                          <p:spTgt spid="6963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
          <p:cNvSpPr txBox="1">
            <a:spLocks noChangeArrowheads="1"/>
          </p:cNvSpPr>
          <p:nvPr/>
        </p:nvSpPr>
        <p:spPr bwMode="auto">
          <a:xfrm>
            <a:off x="1835150" y="404813"/>
            <a:ext cx="6913563" cy="6134100"/>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4</a:t>
            </a:r>
            <a:r>
              <a:rPr lang="zh-CN" altLang="en-US" sz="3600" b="1">
                <a:effectLst>
                  <a:outerShdw blurRad="38100" dist="38100" dir="2700000" algn="tl">
                    <a:srgbClr val="C0C0C0"/>
                  </a:outerShdw>
                </a:effectLst>
                <a:latin typeface="+mn-lt"/>
                <a:ea typeface="+mn-ea"/>
              </a:rPr>
              <a:t>段中最能体现马克思第二个发现的作用的词是哪一个词？</a:t>
            </a:r>
          </a:p>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“豁然开朗”。</a:t>
            </a:r>
          </a:p>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剩余价值的发现揭开了资本主义剥削的秘密，为人们认识资本主义社会并解决这一社会的根本矛盾开辟了正确道路，对无产阶级争取自身解放的斗争有巨大的指导作用。用这个词说明他这一发现的重要性。</a:t>
            </a:r>
          </a:p>
        </p:txBody>
      </p:sp>
      <p:pic>
        <p:nvPicPr>
          <p:cNvPr id="54274" name="Picture 3" descr="2"/>
          <p:cNvPicPr>
            <a:picLocks noChangeAspect="1" noChangeArrowheads="1"/>
          </p:cNvPicPr>
          <p:nvPr/>
        </p:nvPicPr>
        <p:blipFill>
          <a:blip r:embed="rId2"/>
          <a:srcRect/>
          <a:stretch>
            <a:fillRect/>
          </a:stretch>
        </p:blipFill>
        <p:spPr bwMode="auto">
          <a:xfrm>
            <a:off x="179388" y="4149725"/>
            <a:ext cx="1728787" cy="19208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0658">
                                            <p:txEl>
                                              <p:pRg st="1" end="1"/>
                                            </p:txEl>
                                          </p:spTgt>
                                        </p:tgtEl>
                                        <p:attrNameLst>
                                          <p:attrName>style.visibility</p:attrName>
                                        </p:attrNameLst>
                                      </p:cBhvr>
                                      <p:to>
                                        <p:strVal val="visible"/>
                                      </p:to>
                                    </p:set>
                                    <p:anim calcmode="lin" valueType="num">
                                      <p:cBhvr additive="base">
                                        <p:cTn id="7" dur="500" fill="hold"/>
                                        <p:tgtEl>
                                          <p:spTgt spid="70658">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065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0658">
                                            <p:txEl>
                                              <p:pRg st="2" end="2"/>
                                            </p:txEl>
                                          </p:spTgt>
                                        </p:tgtEl>
                                        <p:attrNameLst>
                                          <p:attrName>style.visibility</p:attrName>
                                        </p:attrNameLst>
                                      </p:cBhvr>
                                      <p:to>
                                        <p:strVal val="visible"/>
                                      </p:to>
                                    </p:set>
                                    <p:anim calcmode="lin" valueType="num">
                                      <p:cBhvr additive="base">
                                        <p:cTn id="13" dur="500" fill="hold"/>
                                        <p:tgtEl>
                                          <p:spTgt spid="70658">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065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5"/>
          <p:cNvSpPr>
            <a:spLocks noChangeArrowheads="1"/>
          </p:cNvSpPr>
          <p:nvPr/>
        </p:nvSpPr>
        <p:spPr bwMode="auto">
          <a:xfrm>
            <a:off x="539750" y="569913"/>
            <a:ext cx="8064500" cy="5276850"/>
          </a:xfrm>
          <a:prstGeom prst="rect">
            <a:avLst/>
          </a:prstGeom>
          <a:noFill/>
          <a:ln w="9525">
            <a:noFill/>
            <a:miter lim="800000"/>
            <a:headEnd/>
            <a:tailEnd/>
          </a:ln>
        </p:spPr>
        <p:txBody>
          <a:bodyPr anchor="ctr">
            <a:spAutoFit/>
          </a:bodyPr>
          <a:lstStyle/>
          <a:p>
            <a:pPr>
              <a:spcBef>
                <a:spcPct val="10000"/>
              </a:spcBef>
              <a:spcAft>
                <a:spcPct val="5000"/>
              </a:spcAft>
            </a:pPr>
            <a:r>
              <a:rPr lang="en-US" altLang="zh-CN">
                <a:latin typeface="Calibri" pitchFamily="34" charset="0"/>
              </a:rPr>
              <a:t>           </a:t>
            </a:r>
            <a:r>
              <a:rPr lang="zh-CN" altLang="en-US" sz="2800" b="1">
                <a:latin typeface="Calibri" pitchFamily="34" charset="0"/>
              </a:rPr>
              <a:t>马克思曾先后四次遭到一些国家反动政府的驱逐。他生活贫困。最穷困的时候连吃的都没有。面包房、肉铺、房东都来讨债，连夫人的围巾、家里的家具、自己穿的上衣都拿去典当了，为此他无法上街。有时想寄文稿，连买邮票的钱都没有。马克思很爱他的孩子。可两个儿子一个养到八岁，一个二岁，都因贫病无钱医治而死。他的小女儿，得了重病，不到</a:t>
            </a:r>
            <a:r>
              <a:rPr lang="en-US" altLang="zh-CN" sz="2800" b="1">
                <a:latin typeface="Calibri" pitchFamily="34" charset="0"/>
              </a:rPr>
              <a:t>11</a:t>
            </a:r>
            <a:r>
              <a:rPr lang="zh-CN" altLang="en-US" sz="2800" b="1">
                <a:latin typeface="Calibri" pitchFamily="34" charset="0"/>
              </a:rPr>
              <a:t>个月就死了，那是</a:t>
            </a:r>
            <a:r>
              <a:rPr lang="en-US" altLang="zh-CN" sz="2800" b="1">
                <a:latin typeface="Calibri" pitchFamily="34" charset="0"/>
              </a:rPr>
              <a:t>1852</a:t>
            </a:r>
            <a:r>
              <a:rPr lang="zh-CN" altLang="en-US" sz="2800" b="1">
                <a:latin typeface="Calibri" pitchFamily="34" charset="0"/>
              </a:rPr>
              <a:t>年的复活节，马克思刚写好一本小册子。小女孩死后只能放到家中，后得到一法国流亡者资助的二英镑钱，才付清了棺材钱。他家分别在</a:t>
            </a:r>
            <a:r>
              <a:rPr lang="en-US" altLang="zh-CN" sz="2800" b="1">
                <a:latin typeface="Calibri" pitchFamily="34" charset="0"/>
              </a:rPr>
              <a:t>1850</a:t>
            </a:r>
            <a:r>
              <a:rPr lang="zh-CN" altLang="en-US" sz="2800" b="1">
                <a:latin typeface="Calibri" pitchFamily="34" charset="0"/>
              </a:rPr>
              <a:t>年、</a:t>
            </a:r>
            <a:r>
              <a:rPr lang="en-US" altLang="zh-CN" sz="2800" b="1">
                <a:latin typeface="Calibri" pitchFamily="34" charset="0"/>
              </a:rPr>
              <a:t>1852</a:t>
            </a:r>
            <a:r>
              <a:rPr lang="zh-CN" altLang="en-US" sz="2800" b="1">
                <a:latin typeface="Calibri" pitchFamily="34" charset="0"/>
              </a:rPr>
              <a:t>年、</a:t>
            </a:r>
            <a:r>
              <a:rPr lang="en-US" altLang="zh-CN" sz="2800" b="1">
                <a:latin typeface="Calibri" pitchFamily="34" charset="0"/>
              </a:rPr>
              <a:t>1857</a:t>
            </a:r>
            <a:r>
              <a:rPr lang="zh-CN" altLang="en-US" sz="2800" b="1">
                <a:latin typeface="Calibri" pitchFamily="34" charset="0"/>
              </a:rPr>
              <a:t>年先后死了四个孩子，只存活了三个女儿</a:t>
            </a:r>
            <a:r>
              <a:rPr lang="zh-CN" altLang="en-US" sz="3200" b="1">
                <a:latin typeface="Calibri" pitchFamily="34" charset="0"/>
              </a:rPr>
              <a:t>。 </a:t>
            </a:r>
          </a:p>
        </p:txBody>
      </p:sp>
    </p:spTree>
  </p:cSld>
  <p:clrMapOvr>
    <a:masterClrMapping/>
  </p:clrMapOvr>
  <p:transition spd="slow">
    <p:fade thruBlk="1"/>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2" descr="200710178833653_2"/>
          <p:cNvPicPr>
            <a:picLocks noChangeAspect="1" noChangeArrowheads="1"/>
          </p:cNvPicPr>
          <p:nvPr/>
        </p:nvPicPr>
        <p:blipFill>
          <a:blip r:embed="rId2"/>
          <a:srcRect/>
          <a:stretch>
            <a:fillRect/>
          </a:stretch>
        </p:blipFill>
        <p:spPr bwMode="auto">
          <a:xfrm>
            <a:off x="0" y="0"/>
            <a:ext cx="6875463" cy="6858000"/>
          </a:xfrm>
          <a:prstGeom prst="rect">
            <a:avLst/>
          </a:prstGeom>
          <a:noFill/>
          <a:ln w="9525">
            <a:noFill/>
            <a:miter lim="800000"/>
            <a:headEnd/>
            <a:tailEnd/>
          </a:ln>
        </p:spPr>
      </p:pic>
      <p:sp>
        <p:nvSpPr>
          <p:cNvPr id="71683" name="Rectangle 3"/>
          <p:cNvSpPr>
            <a:spLocks noChangeArrowheads="1"/>
          </p:cNvSpPr>
          <p:nvPr/>
        </p:nvSpPr>
        <p:spPr bwMode="auto">
          <a:xfrm>
            <a:off x="2484438" y="476250"/>
            <a:ext cx="5832475" cy="4486275"/>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4</a:t>
            </a:r>
            <a:r>
              <a:rPr lang="zh-CN" altLang="en-US" sz="3600" b="1">
                <a:effectLst>
                  <a:outerShdw blurRad="38100" dist="38100" dir="2700000" algn="tl">
                    <a:srgbClr val="C0C0C0"/>
                  </a:outerShdw>
                </a:effectLst>
                <a:latin typeface="+mn-lt"/>
                <a:ea typeface="+mn-ea"/>
              </a:rPr>
              <a:t>段说他发现了资本主义社会的特殊运动规律时，是怎样表现这一发现的重要性的？</a:t>
            </a: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a:t>
            </a: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“豁然开朗”与“在黑暗中摸索”对比，说明发现的重要性。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1683">
                                            <p:txEl>
                                              <p:pRg st="2" end="2"/>
                                            </p:txEl>
                                          </p:spTgt>
                                        </p:tgtEl>
                                        <p:attrNameLst>
                                          <p:attrName>style.visibility</p:attrName>
                                        </p:attrNameLst>
                                      </p:cBhvr>
                                      <p:to>
                                        <p:strVal val="visible"/>
                                      </p:to>
                                    </p:set>
                                    <p:animEffect transition="in" filter="diamond(in)">
                                      <p:cBhvr>
                                        <p:cTn id="7" dur="2000"/>
                                        <p:tgtEl>
                                          <p:spTgt spid="716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2"/>
          <p:cNvSpPr txBox="1">
            <a:spLocks noChangeArrowheads="1"/>
          </p:cNvSpPr>
          <p:nvPr/>
        </p:nvSpPr>
        <p:spPr bwMode="auto">
          <a:xfrm>
            <a:off x="250825" y="260350"/>
            <a:ext cx="7850188" cy="641350"/>
          </a:xfrm>
          <a:prstGeom prst="rect">
            <a:avLst/>
          </a:prstGeom>
          <a:noFill/>
          <a:ln w="9525">
            <a:noFill/>
            <a:miter lim="800000"/>
            <a:headEnd/>
            <a:tailEnd/>
          </a:ln>
          <a:effectLst/>
        </p:spPr>
        <p:txBody>
          <a:bodyPr>
            <a:spAutoFit/>
          </a:bodyPr>
          <a:lstStyle/>
          <a:p>
            <a:pPr fontAlgn="auto">
              <a:spcBef>
                <a:spcPct val="50000"/>
              </a:spcBef>
              <a:spcAft>
                <a:spcPts val="0"/>
              </a:spcAft>
              <a:defRPr/>
            </a:pPr>
            <a:endParaRPr lang="zh-CN" altLang="zh-CN" sz="3600" b="1">
              <a:effectLst>
                <a:outerShdw blurRad="38100" dist="38100" dir="2700000" algn="tl">
                  <a:srgbClr val="C0C0C0"/>
                </a:outerShdw>
              </a:effectLst>
              <a:latin typeface="+mn-lt"/>
              <a:ea typeface="+mn-ea"/>
            </a:endParaRPr>
          </a:p>
        </p:txBody>
      </p:sp>
      <p:sp>
        <p:nvSpPr>
          <p:cNvPr id="72707" name="Rectangle 3"/>
          <p:cNvSpPr>
            <a:spLocks noChangeArrowheads="1"/>
          </p:cNvSpPr>
          <p:nvPr/>
        </p:nvSpPr>
        <p:spPr bwMode="auto">
          <a:xfrm>
            <a:off x="755650" y="908050"/>
            <a:ext cx="6121400" cy="4486275"/>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5</a:t>
            </a:r>
            <a:r>
              <a:rPr lang="zh-CN" altLang="en-US" sz="3600" b="1">
                <a:effectLst>
                  <a:outerShdw blurRad="38100" dist="38100" dir="2700000" algn="tl">
                    <a:srgbClr val="C0C0C0"/>
                  </a:outerShdw>
                </a:effectLst>
                <a:latin typeface="+mn-lt"/>
                <a:ea typeface="+mn-ea"/>
              </a:rPr>
              <a:t>段中“这样两个发现”指什么？</a:t>
            </a: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a:t>
            </a: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人类历史的发展规律和现代资本主义生产方式和它所产生的资产阶级社会的特殊的运动规律（剩余价值规律）。</a:t>
            </a:r>
          </a:p>
        </p:txBody>
      </p:sp>
      <p:pic>
        <p:nvPicPr>
          <p:cNvPr id="56323" name="Picture 4" descr="4"/>
          <p:cNvPicPr>
            <a:picLocks noChangeAspect="1" noChangeArrowheads="1"/>
          </p:cNvPicPr>
          <p:nvPr/>
        </p:nvPicPr>
        <p:blipFill>
          <a:blip r:embed="rId2"/>
          <a:srcRect/>
          <a:stretch>
            <a:fillRect/>
          </a:stretch>
        </p:blipFill>
        <p:spPr bwMode="auto">
          <a:xfrm>
            <a:off x="0" y="5661025"/>
            <a:ext cx="9144000" cy="642938"/>
          </a:xfrm>
          <a:prstGeom prst="rect">
            <a:avLst/>
          </a:prstGeom>
          <a:noFill/>
          <a:ln w="9525">
            <a:noFill/>
            <a:miter lim="800000"/>
            <a:headEnd/>
            <a:tailEnd/>
          </a:ln>
        </p:spPr>
      </p:pic>
      <p:pic>
        <p:nvPicPr>
          <p:cNvPr id="56324" name="Picture 5" descr="32"/>
          <p:cNvPicPr>
            <a:picLocks noChangeAspect="1" noChangeArrowheads="1"/>
          </p:cNvPicPr>
          <p:nvPr/>
        </p:nvPicPr>
        <p:blipFill>
          <a:blip r:embed="rId3"/>
          <a:srcRect/>
          <a:stretch>
            <a:fillRect/>
          </a:stretch>
        </p:blipFill>
        <p:spPr bwMode="auto">
          <a:xfrm>
            <a:off x="6804025" y="404813"/>
            <a:ext cx="1895475" cy="27368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2707">
                                            <p:txEl>
                                              <p:pRg st="2" end="2"/>
                                            </p:txEl>
                                          </p:spTgt>
                                        </p:tgtEl>
                                        <p:attrNameLst>
                                          <p:attrName>style.visibility</p:attrName>
                                        </p:attrNameLst>
                                      </p:cBhvr>
                                      <p:to>
                                        <p:strVal val="visible"/>
                                      </p:to>
                                    </p:set>
                                    <p:animEffect transition="in" filter="blinds(horizontal)">
                                      <p:cBhvr>
                                        <p:cTn id="7" dur="500"/>
                                        <p:tgtEl>
                                          <p:spTgt spid="727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2" descr="20071112152530968_2"/>
          <p:cNvPicPr>
            <a:picLocks noChangeAspect="1" noChangeArrowheads="1"/>
          </p:cNvPicPr>
          <p:nvPr/>
        </p:nvPicPr>
        <p:blipFill>
          <a:blip r:embed="rId2"/>
          <a:srcRect/>
          <a:stretch>
            <a:fillRect/>
          </a:stretch>
        </p:blipFill>
        <p:spPr bwMode="auto">
          <a:xfrm>
            <a:off x="0" y="0"/>
            <a:ext cx="9144000" cy="6848475"/>
          </a:xfrm>
          <a:prstGeom prst="rect">
            <a:avLst/>
          </a:prstGeom>
          <a:noFill/>
          <a:ln w="9525">
            <a:noFill/>
            <a:miter lim="800000"/>
            <a:headEnd/>
            <a:tailEnd/>
          </a:ln>
        </p:spPr>
      </p:pic>
      <p:sp>
        <p:nvSpPr>
          <p:cNvPr id="73731" name="Rectangle 3"/>
          <p:cNvSpPr>
            <a:spLocks noChangeArrowheads="1"/>
          </p:cNvSpPr>
          <p:nvPr/>
        </p:nvSpPr>
        <p:spPr bwMode="auto">
          <a:xfrm>
            <a:off x="468313" y="404813"/>
            <a:ext cx="5040312" cy="2289175"/>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5</a:t>
            </a:r>
            <a:r>
              <a:rPr lang="zh-CN" altLang="en-US" sz="3600" b="1">
                <a:effectLst>
                  <a:outerShdw blurRad="38100" dist="38100" dir="2700000" algn="tl">
                    <a:srgbClr val="C0C0C0"/>
                  </a:outerShdw>
                </a:effectLst>
                <a:latin typeface="+mn-lt"/>
                <a:ea typeface="+mn-ea"/>
              </a:rPr>
              <a:t>段在前两个发现的基础上，使用了哪些副词和修饰语来评价他在其他领域的发现？</a:t>
            </a:r>
          </a:p>
        </p:txBody>
      </p:sp>
      <p:sp>
        <p:nvSpPr>
          <p:cNvPr id="73732" name="Rectangle 4"/>
          <p:cNvSpPr>
            <a:spLocks noChangeArrowheads="1"/>
          </p:cNvSpPr>
          <p:nvPr/>
        </p:nvSpPr>
        <p:spPr bwMode="auto">
          <a:xfrm>
            <a:off x="395288" y="2781300"/>
            <a:ext cx="8280400" cy="3387725"/>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600" b="1" dirty="0">
                <a:effectLst>
                  <a:outerShdw blurRad="38100" dist="38100" dir="2700000" algn="tl">
                    <a:srgbClr val="C0C0C0"/>
                  </a:outerShdw>
                </a:effectLst>
                <a:latin typeface="+mn-lt"/>
                <a:ea typeface="+mn-ea"/>
              </a:rPr>
              <a:t>　　这些词语各是从什么角度去叙说马克思的理论研究的？　　</a:t>
            </a:r>
          </a:p>
          <a:p>
            <a:pPr fontAlgn="auto">
              <a:spcBef>
                <a:spcPts val="0"/>
              </a:spcBef>
              <a:spcAft>
                <a:spcPts val="0"/>
              </a:spcAft>
              <a:defRPr/>
            </a:pPr>
            <a:r>
              <a:rPr lang="zh-CN" altLang="en-US" sz="3600" b="1" dirty="0">
                <a:effectLst>
                  <a:outerShdw blurRad="38100" dist="38100" dir="2700000" algn="tl">
                    <a:srgbClr val="C0C0C0"/>
                  </a:outerShdw>
                </a:effectLst>
                <a:latin typeface="+mn-lt"/>
                <a:ea typeface="+mn-ea"/>
              </a:rPr>
              <a:t>　　 </a:t>
            </a:r>
            <a:r>
              <a:rPr lang="zh-CN" altLang="en-US" sz="3600" b="1" dirty="0">
                <a:effectLst>
                  <a:outerShdw blurRad="38100" dist="38100" dir="2700000" algn="tl">
                    <a:srgbClr val="C0C0C0"/>
                  </a:outerShdw>
                </a:effectLst>
                <a:latin typeface="+mn-lt"/>
                <a:ea typeface="+mn-ea"/>
              </a:rPr>
              <a:t>“都”“很多”“任何”“不是浅尝辄止”</a:t>
            </a:r>
            <a:r>
              <a:rPr lang="zh-CN" altLang="en-US" sz="3600" b="1" dirty="0">
                <a:effectLst>
                  <a:outerShdw blurRad="38100" dist="38100" dir="2700000" algn="tl">
                    <a:srgbClr val="C0C0C0"/>
                  </a:outerShdw>
                </a:effectLst>
                <a:latin typeface="+mn-lt"/>
                <a:ea typeface="+mn-ea"/>
              </a:rPr>
              <a:t>等词语。</a:t>
            </a:r>
          </a:p>
          <a:p>
            <a:pPr fontAlgn="auto">
              <a:spcBef>
                <a:spcPts val="0"/>
              </a:spcBef>
              <a:spcAft>
                <a:spcPts val="0"/>
              </a:spcAft>
              <a:defRPr/>
            </a:pPr>
            <a:r>
              <a:rPr lang="zh-CN" altLang="en-US" sz="3600" b="1" dirty="0">
                <a:effectLst>
                  <a:outerShdw blurRad="38100" dist="38100" dir="2700000" algn="tl">
                    <a:srgbClr val="C0C0C0"/>
                  </a:outerShdw>
                </a:effectLst>
                <a:latin typeface="+mn-lt"/>
                <a:ea typeface="+mn-ea"/>
              </a:rPr>
              <a:t>　　从他在其他领域发现的广度和深度方面说明他的成就之多、之大。</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3732">
                                            <p:txEl>
                                              <p:pRg st="1" end="1"/>
                                            </p:txEl>
                                          </p:spTgt>
                                        </p:tgtEl>
                                        <p:attrNameLst>
                                          <p:attrName>style.visibility</p:attrName>
                                        </p:attrNameLst>
                                      </p:cBhvr>
                                      <p:to>
                                        <p:strVal val="visible"/>
                                      </p:to>
                                    </p:set>
                                    <p:animEffect transition="in" filter="blinds(horizontal)">
                                      <p:cBhvr>
                                        <p:cTn id="7" dur="500"/>
                                        <p:tgtEl>
                                          <p:spTgt spid="7373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3732">
                                            <p:txEl>
                                              <p:pRg st="2" end="2"/>
                                            </p:txEl>
                                          </p:spTgt>
                                        </p:tgtEl>
                                        <p:attrNameLst>
                                          <p:attrName>style.visibility</p:attrName>
                                        </p:attrNameLst>
                                      </p:cBhvr>
                                      <p:to>
                                        <p:strVal val="visible"/>
                                      </p:to>
                                    </p:set>
                                    <p:animEffect transition="in" filter="blinds(horizontal)">
                                      <p:cBhvr>
                                        <p:cTn id="12" dur="500"/>
                                        <p:tgtEl>
                                          <p:spTgt spid="7373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4755" name="Rectangle 3"/>
          <p:cNvSpPr>
            <a:spLocks noChangeArrowheads="1"/>
          </p:cNvSpPr>
          <p:nvPr/>
        </p:nvSpPr>
        <p:spPr bwMode="auto">
          <a:xfrm>
            <a:off x="611188" y="1125538"/>
            <a:ext cx="7848600" cy="3937000"/>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6</a:t>
            </a:r>
            <a:r>
              <a:rPr lang="zh-CN" altLang="en-US" sz="3600" b="1">
                <a:effectLst>
                  <a:outerShdw blurRad="38100" dist="38100" dir="2700000" algn="tl">
                    <a:srgbClr val="C0C0C0"/>
                  </a:outerShdw>
                </a:effectLst>
                <a:latin typeface="+mn-lt"/>
                <a:ea typeface="+mn-ea"/>
              </a:rPr>
              <a:t>段在全文结构中的作用怎样？</a:t>
            </a: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马克思是怎样认识科学的？</a:t>
            </a: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过渡段，承上启下。由讲述马克思对科学的贡献过渡到讲述对革命实践方面的贡献。</a:t>
            </a: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科学是一种革命的力量。（对科学的革命的态度）</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4755">
                                            <p:txEl>
                                              <p:pRg st="2" end="2"/>
                                            </p:txEl>
                                          </p:spTgt>
                                        </p:tgtEl>
                                        <p:attrNameLst>
                                          <p:attrName>style.visibility</p:attrName>
                                        </p:attrNameLst>
                                      </p:cBhvr>
                                      <p:to>
                                        <p:strVal val="visible"/>
                                      </p:to>
                                    </p:set>
                                    <p:animEffect transition="in" filter="blinds(horizontal)">
                                      <p:cBhvr>
                                        <p:cTn id="7" dur="500"/>
                                        <p:tgtEl>
                                          <p:spTgt spid="74755">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4755">
                                            <p:txEl>
                                              <p:pRg st="3" end="3"/>
                                            </p:txEl>
                                          </p:spTgt>
                                        </p:tgtEl>
                                        <p:attrNameLst>
                                          <p:attrName>style.visibility</p:attrName>
                                        </p:attrNameLst>
                                      </p:cBhvr>
                                      <p:to>
                                        <p:strVal val="visible"/>
                                      </p:to>
                                    </p:set>
                                    <p:animEffect transition="in" filter="blinds(horizontal)">
                                      <p:cBhvr>
                                        <p:cTn id="10" dur="500"/>
                                        <p:tgtEl>
                                          <p:spTgt spid="747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ChangeArrowheads="1"/>
          </p:cNvSpPr>
          <p:nvPr/>
        </p:nvSpPr>
        <p:spPr bwMode="auto">
          <a:xfrm>
            <a:off x="900113" y="692150"/>
            <a:ext cx="6840537" cy="3113088"/>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6</a:t>
            </a:r>
            <a:r>
              <a:rPr lang="zh-CN" altLang="en-US" sz="3600" b="1">
                <a:effectLst>
                  <a:outerShdw blurRad="38100" dist="38100" dir="2700000" algn="tl">
                    <a:srgbClr val="C0C0C0"/>
                  </a:outerShdw>
                </a:effectLst>
                <a:latin typeface="+mn-lt"/>
                <a:ea typeface="+mn-ea"/>
              </a:rPr>
              <a:t>节“他作为科学家就是这样”中“这样”指什么？</a:t>
            </a:r>
          </a:p>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指上文所说的马克思在很多领域都有独到的发现，而且在任何一个领域的研究都很深入。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5778">
                                            <p:txEl>
                                              <p:pRg st="1" end="1"/>
                                            </p:txEl>
                                          </p:spTgt>
                                        </p:tgtEl>
                                        <p:attrNameLst>
                                          <p:attrName>style.visibility</p:attrName>
                                        </p:attrNameLst>
                                      </p:cBhvr>
                                      <p:to>
                                        <p:strVal val="visible"/>
                                      </p:to>
                                    </p:set>
                                    <p:animEffect transition="in" filter="blinds(horizontal)">
                                      <p:cBhvr>
                                        <p:cTn id="7" dur="500"/>
                                        <p:tgtEl>
                                          <p:spTgt spid="7577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
          <p:cNvSpPr txBox="1">
            <a:spLocks noChangeArrowheads="1"/>
          </p:cNvSpPr>
          <p:nvPr/>
        </p:nvSpPr>
        <p:spPr bwMode="auto">
          <a:xfrm>
            <a:off x="900113" y="765175"/>
            <a:ext cx="7669212" cy="3662363"/>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6</a:t>
            </a:r>
            <a:r>
              <a:rPr lang="zh-CN" altLang="en-US" sz="3600" b="1">
                <a:effectLst>
                  <a:outerShdw blurRad="38100" dist="38100" dir="2700000" algn="tl">
                    <a:srgbClr val="C0C0C0"/>
                  </a:outerShdw>
                </a:effectLst>
                <a:latin typeface="+mn-lt"/>
                <a:ea typeface="+mn-ea"/>
              </a:rPr>
              <a:t>节中，为什么“每一个新发现””都使马克思感到衷心喜悦”？　　</a:t>
            </a:r>
          </a:p>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因为他认为“科学是一种在历史上起推动作用的、革命的力量”。这些新发现必然能带来历史的发展、革命的进步。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6802">
                                            <p:txEl>
                                              <p:pRg st="1" end="1"/>
                                            </p:txEl>
                                          </p:spTgt>
                                        </p:tgtEl>
                                        <p:attrNameLst>
                                          <p:attrName>style.visibility</p:attrName>
                                        </p:attrNameLst>
                                      </p:cBhvr>
                                      <p:to>
                                        <p:strVal val="visible"/>
                                      </p:to>
                                    </p:set>
                                    <p:animEffect transition="in" filter="blinds(horizontal)">
                                      <p:cBhvr>
                                        <p:cTn id="7" dur="500"/>
                                        <p:tgtEl>
                                          <p:spTgt spid="7680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ChangeArrowheads="1"/>
          </p:cNvSpPr>
          <p:nvPr/>
        </p:nvSpPr>
        <p:spPr bwMode="auto">
          <a:xfrm>
            <a:off x="1258888" y="692150"/>
            <a:ext cx="6265862" cy="2289175"/>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7</a:t>
            </a:r>
            <a:r>
              <a:rPr lang="zh-CN" altLang="en-US" sz="3600" b="1">
                <a:effectLst>
                  <a:outerShdw blurRad="38100" dist="38100" dir="2700000" algn="tl">
                    <a:srgbClr val="C0C0C0"/>
                  </a:outerShdw>
                </a:effectLst>
                <a:latin typeface="+mn-lt"/>
                <a:ea typeface="+mn-ea"/>
              </a:rPr>
              <a:t>段用了哪些词语来修饰他的斗争情况？</a:t>
            </a: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这些词语表现作为一个革命家马克思所具有的品质？</a:t>
            </a:r>
          </a:p>
        </p:txBody>
      </p:sp>
      <p:sp>
        <p:nvSpPr>
          <p:cNvPr id="77827" name="Rectangle 3"/>
          <p:cNvSpPr>
            <a:spLocks noChangeArrowheads="1"/>
          </p:cNvSpPr>
          <p:nvPr/>
        </p:nvSpPr>
        <p:spPr bwMode="auto">
          <a:xfrm>
            <a:off x="900113" y="3284538"/>
            <a:ext cx="7488237" cy="2289175"/>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“满腔热情、坚韧不拔和卓有成效”表现马克思对革命充满热情，对无产阶级事业坚忍不拔，对工作卓有成效。</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7827"/>
                                        </p:tgtEl>
                                        <p:attrNameLst>
                                          <p:attrName>style.visibility</p:attrName>
                                        </p:attrNameLst>
                                      </p:cBhvr>
                                      <p:to>
                                        <p:strVal val="visible"/>
                                      </p:to>
                                    </p:set>
                                    <p:animEffect transition="in" filter="blinds(horizontal)">
                                      <p:cBhvr>
                                        <p:cTn id="7" dur="500"/>
                                        <p:tgtEl>
                                          <p:spTgt spid="778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ChangeArrowheads="1"/>
          </p:cNvSpPr>
          <p:nvPr/>
        </p:nvSpPr>
        <p:spPr bwMode="auto">
          <a:xfrm>
            <a:off x="1258888" y="1052513"/>
            <a:ext cx="6481762" cy="1190625"/>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8</a:t>
            </a:r>
            <a:r>
              <a:rPr lang="zh-CN" altLang="en-US" sz="3600" b="1">
                <a:effectLst>
                  <a:outerShdw blurRad="38100" dist="38100" dir="2700000" algn="tl">
                    <a:srgbClr val="C0C0C0"/>
                  </a:outerShdw>
                </a:effectLst>
                <a:latin typeface="+mn-lt"/>
                <a:ea typeface="+mn-ea"/>
              </a:rPr>
              <a:t>段的开头一句是过渡句，“这样”指代什么？</a:t>
            </a:r>
          </a:p>
        </p:txBody>
      </p:sp>
      <p:pic>
        <p:nvPicPr>
          <p:cNvPr id="62466" name="Picture 3" descr="21"/>
          <p:cNvPicPr>
            <a:picLocks noChangeAspect="1" noChangeArrowheads="1"/>
          </p:cNvPicPr>
          <p:nvPr/>
        </p:nvPicPr>
        <p:blipFill>
          <a:blip r:embed="rId2"/>
          <a:srcRect/>
          <a:stretch>
            <a:fillRect/>
          </a:stretch>
        </p:blipFill>
        <p:spPr bwMode="auto">
          <a:xfrm>
            <a:off x="6948488" y="3789363"/>
            <a:ext cx="2016125" cy="2636837"/>
          </a:xfrm>
          <a:prstGeom prst="rect">
            <a:avLst/>
          </a:prstGeom>
          <a:noFill/>
          <a:ln w="9525">
            <a:noFill/>
            <a:miter lim="800000"/>
            <a:headEnd/>
            <a:tailEnd/>
          </a:ln>
        </p:spPr>
      </p:pic>
      <p:sp>
        <p:nvSpPr>
          <p:cNvPr id="78852" name="Text Box 4"/>
          <p:cNvSpPr txBox="1">
            <a:spLocks noChangeArrowheads="1"/>
          </p:cNvSpPr>
          <p:nvPr/>
        </p:nvSpPr>
        <p:spPr bwMode="auto">
          <a:xfrm>
            <a:off x="1042988" y="2781300"/>
            <a:ext cx="5762625" cy="1739900"/>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指前一段所说的马克思在无产阶级革命斗争中的卓绝表现和成就。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8852"/>
                                        </p:tgtEl>
                                        <p:attrNameLst>
                                          <p:attrName>style.visibility</p:attrName>
                                        </p:attrNameLst>
                                      </p:cBhvr>
                                      <p:to>
                                        <p:strVal val="visible"/>
                                      </p:to>
                                    </p:set>
                                    <p:animEffect transition="in" filter="blinds(horizontal)">
                                      <p:cBhvr>
                                        <p:cTn id="7" dur="500"/>
                                        <p:tgtEl>
                                          <p:spTgt spid="788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1116013" y="549275"/>
            <a:ext cx="6696075" cy="2289175"/>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8</a:t>
            </a:r>
            <a:r>
              <a:rPr lang="zh-CN" altLang="en-US" sz="3600" b="1">
                <a:effectLst>
                  <a:outerShdw blurRad="38100" dist="38100" dir="2700000" algn="tl">
                    <a:srgbClr val="C0C0C0"/>
                  </a:outerShdw>
                </a:effectLst>
                <a:latin typeface="+mn-lt"/>
                <a:ea typeface="+mn-ea"/>
              </a:rPr>
              <a:t>段交待了几种对待马克思的态度？</a:t>
            </a: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运用的怎样的手法？有怎样的效果？</a:t>
            </a:r>
          </a:p>
        </p:txBody>
      </p:sp>
      <p:sp>
        <p:nvSpPr>
          <p:cNvPr id="79875" name="Rectangle 3"/>
          <p:cNvSpPr>
            <a:spLocks noChangeArrowheads="1"/>
          </p:cNvSpPr>
          <p:nvPr/>
        </p:nvSpPr>
        <p:spPr bwMode="auto">
          <a:xfrm>
            <a:off x="900113" y="3068638"/>
            <a:ext cx="7416800" cy="3387725"/>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政府</a:t>
            </a:r>
            <a:r>
              <a:rPr lang="en-US" altLang="zh-CN" sz="3600" b="1">
                <a:effectLst>
                  <a:outerShdw blurRad="38100" dist="38100" dir="2700000" algn="tl">
                    <a:srgbClr val="C0C0C0"/>
                  </a:outerShdw>
                </a:effectLst>
                <a:latin typeface="+mn-lt"/>
                <a:ea typeface="+mn-ea"/>
              </a:rPr>
              <a:t>—</a:t>
            </a:r>
            <a:r>
              <a:rPr lang="zh-CN" altLang="en-US" sz="3600" b="1">
                <a:effectLst>
                  <a:outerShdw blurRad="38100" dist="38100" dir="2700000" algn="tl">
                    <a:srgbClr val="C0C0C0"/>
                  </a:outerShdw>
                </a:effectLst>
                <a:latin typeface="+mn-lt"/>
                <a:ea typeface="+mn-ea"/>
              </a:rPr>
              <a:t>驱逐他；资产者</a:t>
            </a:r>
            <a:r>
              <a:rPr lang="en-US" altLang="zh-CN" sz="3600" b="1">
                <a:effectLst>
                  <a:outerShdw blurRad="38100" dist="38100" dir="2700000" algn="tl">
                    <a:srgbClr val="C0C0C0"/>
                  </a:outerShdw>
                </a:effectLst>
                <a:latin typeface="+mn-lt"/>
                <a:ea typeface="+mn-ea"/>
              </a:rPr>
              <a:t>—</a:t>
            </a:r>
            <a:r>
              <a:rPr lang="zh-CN" altLang="en-US" sz="3600" b="1">
                <a:effectLst>
                  <a:outerShdw blurRad="38100" dist="38100" dir="2700000" algn="tl">
                    <a:srgbClr val="C0C0C0"/>
                  </a:outerShdw>
                </a:effectLst>
                <a:latin typeface="+mn-lt"/>
                <a:ea typeface="+mn-ea"/>
              </a:rPr>
              <a:t>诽谤他、诅咒他；革命战友</a:t>
            </a:r>
            <a:r>
              <a:rPr lang="en-US" altLang="zh-CN" sz="3600" b="1">
                <a:effectLst>
                  <a:outerShdw blurRad="38100" dist="38100" dir="2700000" algn="tl">
                    <a:srgbClr val="C0C0C0"/>
                  </a:outerShdw>
                </a:effectLst>
                <a:latin typeface="+mn-lt"/>
                <a:ea typeface="+mn-ea"/>
              </a:rPr>
              <a:t>—</a:t>
            </a:r>
            <a:r>
              <a:rPr lang="zh-CN" altLang="en-US" sz="3600" b="1">
                <a:effectLst>
                  <a:outerShdw blurRad="38100" dist="38100" dir="2700000" algn="tl">
                    <a:srgbClr val="C0C0C0"/>
                  </a:outerShdw>
                </a:effectLst>
                <a:latin typeface="+mn-lt"/>
                <a:ea typeface="+mn-ea"/>
              </a:rPr>
              <a:t>尊敬、爱戴、悼念。</a:t>
            </a:r>
          </a:p>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敌人的恨和战友的爱对比，说明马克思的贡献巨大，充分体现了马克思的阶级立场和崇高地位。</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9875"/>
                                        </p:tgtEl>
                                        <p:attrNameLst>
                                          <p:attrName>style.visibility</p:attrName>
                                        </p:attrNameLst>
                                      </p:cBhvr>
                                      <p:to>
                                        <p:strVal val="visible"/>
                                      </p:to>
                                    </p:set>
                                    <p:animEffect transition="in" filter="blinds(horizontal)">
                                      <p:cBhvr>
                                        <p:cTn id="7" dur="500"/>
                                        <p:tgtEl>
                                          <p:spTgt spid="79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ChangeArrowheads="1"/>
          </p:cNvSpPr>
          <p:nvPr/>
        </p:nvSpPr>
        <p:spPr bwMode="auto">
          <a:xfrm>
            <a:off x="755650" y="908050"/>
            <a:ext cx="7777163" cy="4211638"/>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8</a:t>
            </a:r>
            <a:r>
              <a:rPr lang="zh-CN" altLang="en-US" sz="3600" b="1">
                <a:effectLst>
                  <a:outerShdw blurRad="38100" dist="38100" dir="2700000" algn="tl">
                    <a:srgbClr val="C0C0C0"/>
                  </a:outerShdw>
                </a:effectLst>
                <a:latin typeface="+mn-lt"/>
                <a:ea typeface="+mn-ea"/>
              </a:rPr>
              <a:t>段中，“他对这一切毫不在意，把它们当作蛛丝一样轻轻拂去”中“这一切”又指什么？这一比喻起到了什么样的表达效果？</a:t>
            </a:r>
          </a:p>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指资产者“诽谤他，诅咒他”。用具体形象的蛛丝来代替抽象的流言，含蓄地表现了马克思崇高的精神境界。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0898">
                                            <p:txEl>
                                              <p:pRg st="1" end="1"/>
                                            </p:txEl>
                                          </p:spTgt>
                                        </p:tgtEl>
                                        <p:attrNameLst>
                                          <p:attrName>style.visibility</p:attrName>
                                        </p:attrNameLst>
                                      </p:cBhvr>
                                      <p:to>
                                        <p:strVal val="visible"/>
                                      </p:to>
                                    </p:set>
                                    <p:animEffect transition="in" filter="blinds(horizontal)">
                                      <p:cBhvr>
                                        <p:cTn id="7" dur="500"/>
                                        <p:tgtEl>
                                          <p:spTgt spid="8089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ChangeArrowheads="1"/>
          </p:cNvSpPr>
          <p:nvPr/>
        </p:nvSpPr>
        <p:spPr bwMode="auto">
          <a:xfrm>
            <a:off x="611188" y="614363"/>
            <a:ext cx="7993062" cy="5159375"/>
          </a:xfrm>
          <a:prstGeom prst="rect">
            <a:avLst/>
          </a:prstGeom>
          <a:noFill/>
          <a:ln w="9525">
            <a:noFill/>
            <a:miter lim="800000"/>
            <a:headEnd/>
            <a:tailEnd/>
          </a:ln>
        </p:spPr>
        <p:txBody>
          <a:bodyPr anchor="ctr">
            <a:spAutoFit/>
          </a:bodyPr>
          <a:lstStyle/>
          <a:p>
            <a:pPr>
              <a:lnSpc>
                <a:spcPct val="130000"/>
              </a:lnSpc>
              <a:spcBef>
                <a:spcPct val="10000"/>
              </a:spcBef>
              <a:spcAft>
                <a:spcPct val="5000"/>
              </a:spcAft>
            </a:pPr>
            <a:r>
              <a:rPr lang="en-US" altLang="zh-CN" b="1">
                <a:latin typeface="Calibri" pitchFamily="34" charset="0"/>
              </a:rPr>
              <a:t>             </a:t>
            </a:r>
            <a:r>
              <a:rPr lang="zh-CN" altLang="en-US" sz="3200" b="1">
                <a:latin typeface="Calibri" pitchFamily="34" charset="0"/>
              </a:rPr>
              <a:t>马克思在这样贫困的情况下，为了全人类的解放事业，仍然顽强的斗争，勤奋的工作。比如他写</a:t>
            </a:r>
            <a:r>
              <a:rPr lang="en-US" altLang="zh-CN" sz="3200" b="1">
                <a:latin typeface="Calibri" pitchFamily="34" charset="0"/>
              </a:rPr>
              <a:t>《</a:t>
            </a:r>
            <a:r>
              <a:rPr lang="zh-CN" altLang="en-US" sz="3200" b="1">
                <a:latin typeface="Calibri" pitchFamily="34" charset="0"/>
              </a:rPr>
              <a:t>资本论</a:t>
            </a:r>
            <a:r>
              <a:rPr lang="en-US" altLang="zh-CN" sz="3200" b="1">
                <a:latin typeface="Calibri" pitchFamily="34" charset="0"/>
              </a:rPr>
              <a:t>》</a:t>
            </a:r>
            <a:r>
              <a:rPr lang="zh-CN" altLang="en-US" sz="3200" b="1">
                <a:latin typeface="Calibri" pitchFamily="34" charset="0"/>
              </a:rPr>
              <a:t>一书，就花了他整整</a:t>
            </a:r>
            <a:r>
              <a:rPr lang="en-US" altLang="zh-CN" sz="3200" b="1">
                <a:latin typeface="Calibri" pitchFamily="34" charset="0"/>
              </a:rPr>
              <a:t>40</a:t>
            </a:r>
            <a:r>
              <a:rPr lang="zh-CN" altLang="en-US" sz="3200" b="1">
                <a:latin typeface="Calibri" pitchFamily="34" charset="0"/>
              </a:rPr>
              <a:t>年时间，为了写</a:t>
            </a:r>
            <a:r>
              <a:rPr lang="en-US" altLang="zh-CN" sz="3200" b="1">
                <a:latin typeface="Calibri" pitchFamily="34" charset="0"/>
              </a:rPr>
              <a:t>《</a:t>
            </a:r>
            <a:r>
              <a:rPr lang="zh-CN" altLang="en-US" sz="3200" b="1">
                <a:latin typeface="Calibri" pitchFamily="34" charset="0"/>
              </a:rPr>
              <a:t>资本论</a:t>
            </a:r>
            <a:r>
              <a:rPr lang="en-US" altLang="zh-CN" sz="3200" b="1">
                <a:latin typeface="Calibri" pitchFamily="34" charset="0"/>
              </a:rPr>
              <a:t>》</a:t>
            </a:r>
            <a:r>
              <a:rPr lang="zh-CN" altLang="en-US" sz="3200" b="1">
                <a:latin typeface="Calibri" pitchFamily="34" charset="0"/>
              </a:rPr>
              <a:t>，他和做过的摘记的书就有</a:t>
            </a:r>
            <a:r>
              <a:rPr lang="en-US" altLang="zh-CN" sz="3200" b="1">
                <a:latin typeface="Calibri" pitchFamily="34" charset="0"/>
              </a:rPr>
              <a:t>1500</a:t>
            </a:r>
            <a:r>
              <a:rPr lang="zh-CN" altLang="en-US" sz="3200" b="1">
                <a:latin typeface="Calibri" pitchFamily="34" charset="0"/>
              </a:rPr>
              <a:t>种以上。</a:t>
            </a:r>
            <a:r>
              <a:rPr lang="en-US" altLang="zh-CN" sz="3200" b="1">
                <a:latin typeface="Calibri" pitchFamily="34" charset="0"/>
              </a:rPr>
              <a:t>《</a:t>
            </a:r>
            <a:r>
              <a:rPr lang="zh-CN" altLang="en-US" sz="3200" b="1">
                <a:latin typeface="Calibri" pitchFamily="34" charset="0"/>
              </a:rPr>
              <a:t>资本论</a:t>
            </a:r>
            <a:r>
              <a:rPr lang="en-US" altLang="zh-CN" sz="3200" b="1">
                <a:latin typeface="Calibri" pitchFamily="34" charset="0"/>
              </a:rPr>
              <a:t>》</a:t>
            </a:r>
            <a:r>
              <a:rPr lang="zh-CN" altLang="en-US" sz="3200" b="1">
                <a:latin typeface="Calibri" pitchFamily="34" charset="0"/>
              </a:rPr>
              <a:t>的稿酬远远抵不上他写这部巨著时的所花的烟钱。马克思说，他为此献出了自己的健康、幸福和家庭。 </a:t>
            </a:r>
            <a:endParaRPr lang="zh-CN" altLang="en-US" sz="3200">
              <a:latin typeface="Calibri" pitchFamily="34" charset="0"/>
            </a:endParaRPr>
          </a:p>
        </p:txBody>
      </p:sp>
    </p:spTree>
  </p:cSld>
  <p:clrMapOvr>
    <a:masterClrMapping/>
  </p:clrMapOvr>
  <p:transition spd="slow">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 Box 2"/>
          <p:cNvSpPr txBox="1">
            <a:spLocks noChangeArrowheads="1"/>
          </p:cNvSpPr>
          <p:nvPr/>
        </p:nvSpPr>
        <p:spPr bwMode="auto">
          <a:xfrm>
            <a:off x="1042988" y="692150"/>
            <a:ext cx="6913562" cy="2289175"/>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8</a:t>
            </a:r>
            <a:r>
              <a:rPr lang="zh-CN" altLang="en-US" sz="3600" b="1">
                <a:effectLst>
                  <a:outerShdw blurRad="38100" dist="38100" dir="2700000" algn="tl">
                    <a:srgbClr val="C0C0C0"/>
                  </a:outerShdw>
                </a:effectLst>
                <a:latin typeface="+mn-lt"/>
                <a:ea typeface="+mn-ea"/>
              </a:rPr>
              <a:t>段的段尾说：“他可能有过许多敌人，但未必有一个私敌。”是对马克思作出怎样的评价？</a:t>
            </a:r>
          </a:p>
        </p:txBody>
      </p:sp>
      <p:sp>
        <p:nvSpPr>
          <p:cNvPr id="81923" name="Rectangle 3"/>
          <p:cNvSpPr>
            <a:spLocks noChangeArrowheads="1"/>
          </p:cNvSpPr>
          <p:nvPr/>
        </p:nvSpPr>
        <p:spPr bwMode="auto">
          <a:xfrm>
            <a:off x="1116013" y="3357563"/>
            <a:ext cx="6624637" cy="1739900"/>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马克思的一生是战斗的一生，他的敌人全部是因为革命斗争才树立起来。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23"/>
                                        </p:tgtEl>
                                        <p:attrNameLst>
                                          <p:attrName>style.visibility</p:attrName>
                                        </p:attrNameLst>
                                      </p:cBhvr>
                                      <p:to>
                                        <p:strVal val="visible"/>
                                      </p:to>
                                    </p:set>
                                    <p:animEffect transition="in" filter="blinds(horizontal)">
                                      <p:cBhvr>
                                        <p:cTn id="7" dur="500"/>
                                        <p:tgtEl>
                                          <p:spTgt spid="819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2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2" descr="20071111162625315_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2947" name="Rectangle 3"/>
          <p:cNvSpPr>
            <a:spLocks noChangeArrowheads="1"/>
          </p:cNvSpPr>
          <p:nvPr/>
        </p:nvSpPr>
        <p:spPr bwMode="auto">
          <a:xfrm>
            <a:off x="827088" y="692150"/>
            <a:ext cx="7561262" cy="1190625"/>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9</a:t>
            </a:r>
            <a:r>
              <a:rPr lang="zh-CN" altLang="en-US" sz="3600" b="1">
                <a:effectLst>
                  <a:outerShdw blurRad="38100" dist="38100" dir="2700000" algn="tl">
                    <a:srgbClr val="C0C0C0"/>
                  </a:outerShdw>
                </a:effectLst>
                <a:latin typeface="+mn-lt"/>
                <a:ea typeface="+mn-ea"/>
              </a:rPr>
              <a:t>段只有一句话，你觉得它和全文有什么样的联系？ </a:t>
            </a:r>
          </a:p>
        </p:txBody>
      </p:sp>
      <p:sp>
        <p:nvSpPr>
          <p:cNvPr id="82948" name="Rectangle 4"/>
          <p:cNvSpPr>
            <a:spLocks noChangeArrowheads="1"/>
          </p:cNvSpPr>
          <p:nvPr/>
        </p:nvSpPr>
        <p:spPr bwMode="auto">
          <a:xfrm>
            <a:off x="900113" y="2420938"/>
            <a:ext cx="5472112" cy="2289175"/>
          </a:xfrm>
          <a:prstGeom prst="rect">
            <a:avLst/>
          </a:prstGeom>
          <a:noFill/>
          <a:ln w="9525">
            <a:noFill/>
            <a:miter lim="800000"/>
            <a:headEnd/>
            <a:tailEnd/>
          </a:ln>
          <a:effectLst/>
        </p:spPr>
        <p:txBody>
          <a:bodyPr>
            <a:spAutoFit/>
          </a:bodyPr>
          <a:lstStyle/>
          <a:p>
            <a:pPr fontAlgn="auto">
              <a:spcBef>
                <a:spcPts val="0"/>
              </a:spcBef>
              <a:spcAft>
                <a:spcPts val="0"/>
              </a:spcAft>
              <a:defRPr/>
            </a:pPr>
            <a:r>
              <a:rPr lang="zh-CN" altLang="en-US" sz="3600" b="1">
                <a:effectLst>
                  <a:outerShdw blurRad="38100" dist="38100" dir="2700000" algn="tl">
                    <a:srgbClr val="C0C0C0"/>
                  </a:outerShdw>
                </a:effectLst>
                <a:latin typeface="+mn-lt"/>
                <a:ea typeface="+mn-ea"/>
              </a:rPr>
              <a:t>　　这句话简短有力，富有鼓动性，既是对马克思一生的总评，也感召后人继往开来。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2948"/>
                                        </p:tgtEl>
                                        <p:attrNameLst>
                                          <p:attrName>style.visibility</p:attrName>
                                        </p:attrNameLst>
                                      </p:cBhvr>
                                      <p:to>
                                        <p:strVal val="visible"/>
                                      </p:to>
                                    </p:set>
                                    <p:anim calcmode="lin" valueType="num">
                                      <p:cBhvr additive="base">
                                        <p:cTn id="7" dur="500" fill="hold"/>
                                        <p:tgtEl>
                                          <p:spTgt spid="82948"/>
                                        </p:tgtEl>
                                        <p:attrNameLst>
                                          <p:attrName>ppt_x</p:attrName>
                                        </p:attrNameLst>
                                      </p:cBhvr>
                                      <p:tavLst>
                                        <p:tav tm="0">
                                          <p:val>
                                            <p:strVal val="#ppt_x"/>
                                          </p:val>
                                        </p:tav>
                                        <p:tav tm="100000">
                                          <p:val>
                                            <p:strVal val="#ppt_x"/>
                                          </p:val>
                                        </p:tav>
                                      </p:tavLst>
                                    </p:anim>
                                    <p:anim calcmode="lin" valueType="num">
                                      <p:cBhvr additive="base">
                                        <p:cTn id="8" dur="500" fill="hold"/>
                                        <p:tgtEl>
                                          <p:spTgt spid="829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2"/>
          <p:cNvSpPr txBox="1">
            <a:spLocks noChangeArrowheads="1"/>
          </p:cNvSpPr>
          <p:nvPr/>
        </p:nvSpPr>
        <p:spPr bwMode="auto">
          <a:xfrm>
            <a:off x="900113" y="981075"/>
            <a:ext cx="7488237" cy="4211638"/>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第</a:t>
            </a:r>
            <a:r>
              <a:rPr lang="en-US" altLang="zh-CN" sz="3600" b="1">
                <a:effectLst>
                  <a:outerShdw blurRad="38100" dist="38100" dir="2700000" algn="tl">
                    <a:srgbClr val="C0C0C0"/>
                  </a:outerShdw>
                </a:effectLst>
                <a:latin typeface="+mn-lt"/>
                <a:ea typeface="+mn-ea"/>
              </a:rPr>
              <a:t>9</a:t>
            </a:r>
            <a:r>
              <a:rPr lang="zh-CN" altLang="en-US" sz="3600" b="1">
                <a:effectLst>
                  <a:outerShdw blurRad="38100" dist="38100" dir="2700000" algn="tl">
                    <a:srgbClr val="C0C0C0"/>
                  </a:outerShdw>
                </a:effectLst>
                <a:latin typeface="+mn-lt"/>
                <a:ea typeface="+mn-ea"/>
              </a:rPr>
              <a:t>段“他的英名和事业将永垂不朽”一句中“永垂不朽”如何理解？</a:t>
            </a:r>
          </a:p>
          <a:p>
            <a:pPr fontAlgn="auto">
              <a:spcBef>
                <a:spcPct val="50000"/>
              </a:spcBef>
              <a:spcAft>
                <a:spcPts val="0"/>
              </a:spcAft>
              <a:defRPr/>
            </a:pPr>
            <a:r>
              <a:rPr lang="zh-CN" altLang="en-US" sz="3600" b="1">
                <a:effectLst>
                  <a:outerShdw blurRad="38100" dist="38100" dir="2700000" algn="tl">
                    <a:srgbClr val="C0C0C0"/>
                  </a:outerShdw>
                </a:effectLst>
                <a:latin typeface="+mn-lt"/>
                <a:ea typeface="+mn-ea"/>
              </a:rPr>
              <a:t>　　“永垂不朽”本义是永远流传，不可磨灭。这里指马克思的精神和他开辟的无产阶级革命事业万古长存。既表现了作者对马克思的敬重，又表现了自己的悲痛之情。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3970">
                                            <p:txEl>
                                              <p:pRg st="1" end="1"/>
                                            </p:txEl>
                                          </p:spTgt>
                                        </p:tgtEl>
                                        <p:attrNameLst>
                                          <p:attrName>style.visibility</p:attrName>
                                        </p:attrNameLst>
                                      </p:cBhvr>
                                      <p:to>
                                        <p:strVal val="visible"/>
                                      </p:to>
                                    </p:set>
                                    <p:animEffect transition="in" filter="blinds(horizontal)">
                                      <p:cBhvr>
                                        <p:cTn id="7" dur="500"/>
                                        <p:tgtEl>
                                          <p:spTgt spid="8397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ChangeArrowheads="1"/>
          </p:cNvSpPr>
          <p:nvPr/>
        </p:nvSpPr>
        <p:spPr bwMode="auto">
          <a:xfrm>
            <a:off x="1143000" y="838200"/>
            <a:ext cx="4876800" cy="457200"/>
          </a:xfrm>
          <a:prstGeom prst="rect">
            <a:avLst/>
          </a:prstGeom>
          <a:noFill/>
          <a:ln w="9525">
            <a:noFill/>
            <a:miter lim="800000"/>
            <a:headEnd/>
            <a:tailEnd/>
          </a:ln>
        </p:spPr>
        <p:txBody>
          <a:bodyPr>
            <a:spAutoFit/>
          </a:bodyPr>
          <a:lstStyle/>
          <a:p>
            <a:r>
              <a:rPr kumimoji="1" lang="en-US" altLang="zh-CN" sz="2400">
                <a:latin typeface="黑体" pitchFamily="49" charset="-122"/>
                <a:ea typeface="黑体" pitchFamily="49" charset="-122"/>
              </a:rPr>
              <a:t>3.</a:t>
            </a:r>
            <a:r>
              <a:rPr kumimoji="1" lang="zh-CN" altLang="en-US" sz="2400">
                <a:solidFill>
                  <a:srgbClr val="000000"/>
                </a:solidFill>
                <a:latin typeface="黑体" pitchFamily="49" charset="-122"/>
                <a:ea typeface="黑体" pitchFamily="49" charset="-122"/>
              </a:rPr>
              <a:t>发现了人类历史的发展规律</a:t>
            </a:r>
            <a:r>
              <a:rPr kumimoji="1" lang="zh-CN" altLang="en-US" sz="1400">
                <a:solidFill>
                  <a:srgbClr val="000000"/>
                </a:solidFill>
                <a:latin typeface="黑体" pitchFamily="49" charset="-122"/>
                <a:ea typeface="黑体" pitchFamily="49" charset="-122"/>
              </a:rPr>
              <a:t> </a:t>
            </a:r>
            <a:endParaRPr kumimoji="1" lang="zh-CN" altLang="en-US" sz="2400">
              <a:solidFill>
                <a:srgbClr val="000000"/>
              </a:solidFill>
              <a:latin typeface="黑体" pitchFamily="49" charset="-122"/>
              <a:ea typeface="黑体" pitchFamily="49" charset="-122"/>
            </a:endParaRPr>
          </a:p>
        </p:txBody>
      </p:sp>
      <p:sp>
        <p:nvSpPr>
          <p:cNvPr id="68610" name="Rectangle 3"/>
          <p:cNvSpPr>
            <a:spLocks noChangeArrowheads="1"/>
          </p:cNvSpPr>
          <p:nvPr/>
        </p:nvSpPr>
        <p:spPr bwMode="auto">
          <a:xfrm>
            <a:off x="1143000" y="1981200"/>
            <a:ext cx="7620000" cy="457200"/>
          </a:xfrm>
          <a:prstGeom prst="rect">
            <a:avLst/>
          </a:prstGeom>
          <a:noFill/>
          <a:ln w="9525">
            <a:noFill/>
            <a:miter lim="800000"/>
            <a:headEnd/>
            <a:tailEnd/>
          </a:ln>
        </p:spPr>
        <p:txBody>
          <a:bodyPr>
            <a:spAutoFit/>
          </a:bodyPr>
          <a:lstStyle/>
          <a:p>
            <a:r>
              <a:rPr kumimoji="1" lang="en-US" altLang="zh-CN" sz="2400">
                <a:latin typeface="黑体" pitchFamily="49" charset="-122"/>
                <a:ea typeface="黑体" pitchFamily="49" charset="-122"/>
              </a:rPr>
              <a:t>4.</a:t>
            </a:r>
            <a:r>
              <a:rPr kumimoji="1" lang="zh-CN" altLang="en-US" sz="2400">
                <a:solidFill>
                  <a:srgbClr val="000000"/>
                </a:solidFill>
                <a:latin typeface="黑体" pitchFamily="49" charset="-122"/>
                <a:ea typeface="黑体" pitchFamily="49" charset="-122"/>
              </a:rPr>
              <a:t>发现了现代资本主义生产方式及其特殊运动规律</a:t>
            </a:r>
            <a:r>
              <a:rPr kumimoji="1" lang="zh-CN" altLang="en-US" sz="1400">
                <a:solidFill>
                  <a:srgbClr val="000000"/>
                </a:solidFill>
                <a:latin typeface="黑体" pitchFamily="49" charset="-122"/>
                <a:ea typeface="黑体" pitchFamily="49" charset="-122"/>
              </a:rPr>
              <a:t> </a:t>
            </a:r>
            <a:endParaRPr kumimoji="1" lang="zh-CN" altLang="en-US" sz="2400">
              <a:solidFill>
                <a:srgbClr val="000000"/>
              </a:solidFill>
              <a:latin typeface="黑体" pitchFamily="49" charset="-122"/>
              <a:ea typeface="黑体" pitchFamily="49" charset="-122"/>
            </a:endParaRPr>
          </a:p>
        </p:txBody>
      </p:sp>
      <p:sp>
        <p:nvSpPr>
          <p:cNvPr id="68611" name="Rectangle 4"/>
          <p:cNvSpPr>
            <a:spLocks noChangeArrowheads="1"/>
          </p:cNvSpPr>
          <p:nvPr/>
        </p:nvSpPr>
        <p:spPr bwMode="auto">
          <a:xfrm>
            <a:off x="1066800" y="3276600"/>
            <a:ext cx="7391400" cy="457200"/>
          </a:xfrm>
          <a:prstGeom prst="rect">
            <a:avLst/>
          </a:prstGeom>
          <a:noFill/>
          <a:ln w="9525">
            <a:noFill/>
            <a:miter lim="800000"/>
            <a:headEnd/>
            <a:tailEnd/>
          </a:ln>
        </p:spPr>
        <p:txBody>
          <a:bodyPr>
            <a:spAutoFit/>
          </a:bodyPr>
          <a:lstStyle/>
          <a:p>
            <a:r>
              <a:rPr kumimoji="1" lang="en-US" altLang="zh-CN" sz="2400">
                <a:latin typeface="黑体" pitchFamily="49" charset="-122"/>
                <a:ea typeface="黑体" pitchFamily="49" charset="-122"/>
              </a:rPr>
              <a:t>5.</a:t>
            </a:r>
            <a:r>
              <a:rPr kumimoji="1" lang="zh-CN" altLang="en-US" sz="2400">
                <a:solidFill>
                  <a:srgbClr val="000000"/>
                </a:solidFill>
                <a:latin typeface="黑体" pitchFamily="49" charset="-122"/>
                <a:ea typeface="黑体" pitchFamily="49" charset="-122"/>
              </a:rPr>
              <a:t>研究的领域很多，发现独到，不是浅尝辄止</a:t>
            </a:r>
            <a:r>
              <a:rPr kumimoji="1" lang="zh-CN" altLang="en-US" sz="1400">
                <a:solidFill>
                  <a:srgbClr val="000000"/>
                </a:solidFill>
                <a:latin typeface="黑体" pitchFamily="49" charset="-122"/>
                <a:ea typeface="黑体" pitchFamily="49" charset="-122"/>
              </a:rPr>
              <a:t> </a:t>
            </a:r>
            <a:endParaRPr kumimoji="1" lang="zh-CN" altLang="en-US" sz="2400">
              <a:solidFill>
                <a:srgbClr val="000000"/>
              </a:solidFill>
              <a:latin typeface="黑体" pitchFamily="49" charset="-122"/>
              <a:ea typeface="黑体" pitchFamily="49" charset="-122"/>
            </a:endParaRPr>
          </a:p>
        </p:txBody>
      </p:sp>
      <p:sp>
        <p:nvSpPr>
          <p:cNvPr id="131077" name="Rectangle 5"/>
          <p:cNvSpPr>
            <a:spLocks noChangeArrowheads="1"/>
          </p:cNvSpPr>
          <p:nvPr/>
        </p:nvSpPr>
        <p:spPr bwMode="auto">
          <a:xfrm>
            <a:off x="1676400" y="1447800"/>
            <a:ext cx="1600200" cy="457200"/>
          </a:xfrm>
          <a:prstGeom prst="rect">
            <a:avLst/>
          </a:prstGeom>
          <a:noFill/>
          <a:ln w="9525">
            <a:noFill/>
            <a:miter lim="800000"/>
            <a:headEnd/>
            <a:tailEnd/>
          </a:ln>
        </p:spPr>
        <p:txBody>
          <a:bodyPr>
            <a:spAutoFit/>
          </a:bodyPr>
          <a:lstStyle/>
          <a:p>
            <a:pPr algn="just"/>
            <a:r>
              <a:rPr kumimoji="1" lang="zh-CN" altLang="en-US" sz="2400">
                <a:solidFill>
                  <a:srgbClr val="FF0000"/>
                </a:solidFill>
                <a:latin typeface="黑体" pitchFamily="49" charset="-122"/>
                <a:ea typeface="黑体" pitchFamily="49" charset="-122"/>
              </a:rPr>
              <a:t>不仅如此</a:t>
            </a:r>
          </a:p>
        </p:txBody>
      </p:sp>
      <p:sp>
        <p:nvSpPr>
          <p:cNvPr id="131078" name="Line 6"/>
          <p:cNvSpPr>
            <a:spLocks noChangeShapeType="1"/>
          </p:cNvSpPr>
          <p:nvPr/>
        </p:nvSpPr>
        <p:spPr bwMode="auto">
          <a:xfrm>
            <a:off x="1371600" y="1371600"/>
            <a:ext cx="0" cy="685800"/>
          </a:xfrm>
          <a:prstGeom prst="line">
            <a:avLst/>
          </a:prstGeom>
          <a:noFill/>
          <a:ln w="9525">
            <a:solidFill>
              <a:schemeClr val="tx1"/>
            </a:solidFill>
            <a:round/>
            <a:headEnd/>
            <a:tailEnd/>
          </a:ln>
        </p:spPr>
        <p:txBody>
          <a:bodyPr/>
          <a:lstStyle/>
          <a:p>
            <a:endParaRPr lang="zh-CN" altLang="en-US"/>
          </a:p>
        </p:txBody>
      </p:sp>
      <p:sp>
        <p:nvSpPr>
          <p:cNvPr id="131079" name="Rectangle 7"/>
          <p:cNvSpPr>
            <a:spLocks noChangeArrowheads="1"/>
          </p:cNvSpPr>
          <p:nvPr/>
        </p:nvSpPr>
        <p:spPr bwMode="auto">
          <a:xfrm>
            <a:off x="1295400" y="1295400"/>
            <a:ext cx="457200" cy="822325"/>
          </a:xfrm>
          <a:prstGeom prst="rect">
            <a:avLst/>
          </a:prstGeom>
          <a:noFill/>
          <a:ln w="9525">
            <a:noFill/>
            <a:miter lim="800000"/>
            <a:headEnd/>
            <a:tailEnd/>
          </a:ln>
        </p:spPr>
        <p:txBody>
          <a:bodyPr>
            <a:spAutoFit/>
          </a:bodyPr>
          <a:lstStyle/>
          <a:p>
            <a:r>
              <a:rPr kumimoji="1" lang="zh-CN" altLang="en-US" sz="2400">
                <a:solidFill>
                  <a:srgbClr val="FF3300"/>
                </a:solidFill>
                <a:latin typeface="黑体" pitchFamily="49" charset="-122"/>
                <a:ea typeface="黑体" pitchFamily="49" charset="-122"/>
              </a:rPr>
              <a:t>层进</a:t>
            </a:r>
          </a:p>
        </p:txBody>
      </p:sp>
      <p:sp>
        <p:nvSpPr>
          <p:cNvPr id="131080" name="Rectangle 8"/>
          <p:cNvSpPr>
            <a:spLocks noChangeArrowheads="1"/>
          </p:cNvSpPr>
          <p:nvPr/>
        </p:nvSpPr>
        <p:spPr bwMode="auto">
          <a:xfrm>
            <a:off x="1844675" y="2390775"/>
            <a:ext cx="7696200" cy="822325"/>
          </a:xfrm>
          <a:prstGeom prst="rect">
            <a:avLst/>
          </a:prstGeom>
          <a:noFill/>
          <a:ln w="9525">
            <a:noFill/>
            <a:miter lim="800000"/>
            <a:headEnd/>
            <a:tailEnd/>
          </a:ln>
        </p:spPr>
        <p:txBody>
          <a:bodyPr>
            <a:spAutoFit/>
          </a:bodyPr>
          <a:lstStyle/>
          <a:p>
            <a:r>
              <a:rPr kumimoji="1" lang="zh-CN" altLang="en-US" sz="2400">
                <a:solidFill>
                  <a:srgbClr val="FF0000"/>
                </a:solidFill>
                <a:latin typeface="黑体" pitchFamily="49" charset="-122"/>
                <a:ea typeface="黑体" pitchFamily="49" charset="-122"/>
              </a:rPr>
              <a:t>能有这样两个发现，该是很够了。</a:t>
            </a:r>
          </a:p>
          <a:p>
            <a:r>
              <a:rPr kumimoji="1" lang="zh-CN" altLang="en-US" sz="2400">
                <a:solidFill>
                  <a:srgbClr val="FF0000"/>
                </a:solidFill>
                <a:latin typeface="黑体" pitchFamily="49" charset="-122"/>
                <a:ea typeface="黑体" pitchFamily="49" charset="-122"/>
              </a:rPr>
              <a:t>即使一个，  也已经是幸福的了</a:t>
            </a:r>
            <a:r>
              <a:rPr kumimoji="1" lang="zh-CN" altLang="en-US" sz="1400">
                <a:latin typeface="黑体" pitchFamily="49" charset="-122"/>
                <a:ea typeface="黑体" pitchFamily="49" charset="-122"/>
              </a:rPr>
              <a:t> </a:t>
            </a:r>
            <a:endParaRPr kumimoji="1" lang="zh-CN" altLang="en-US" sz="2400">
              <a:latin typeface="黑体" pitchFamily="49" charset="-122"/>
              <a:ea typeface="黑体" pitchFamily="49" charset="-122"/>
            </a:endParaRPr>
          </a:p>
        </p:txBody>
      </p:sp>
      <p:sp>
        <p:nvSpPr>
          <p:cNvPr id="131081" name="Line 9"/>
          <p:cNvSpPr>
            <a:spLocks noChangeShapeType="1"/>
          </p:cNvSpPr>
          <p:nvPr/>
        </p:nvSpPr>
        <p:spPr bwMode="auto">
          <a:xfrm>
            <a:off x="1371600" y="2362200"/>
            <a:ext cx="0" cy="990600"/>
          </a:xfrm>
          <a:prstGeom prst="line">
            <a:avLst/>
          </a:prstGeom>
          <a:noFill/>
          <a:ln w="9525">
            <a:solidFill>
              <a:schemeClr val="tx1"/>
            </a:solidFill>
            <a:round/>
            <a:headEnd/>
            <a:tailEnd/>
          </a:ln>
        </p:spPr>
        <p:txBody>
          <a:bodyPr/>
          <a:lstStyle/>
          <a:p>
            <a:endParaRPr lang="zh-CN" altLang="en-US"/>
          </a:p>
        </p:txBody>
      </p:sp>
      <p:sp>
        <p:nvSpPr>
          <p:cNvPr id="131082" name="Rectangle 10"/>
          <p:cNvSpPr>
            <a:spLocks noChangeArrowheads="1"/>
          </p:cNvSpPr>
          <p:nvPr/>
        </p:nvSpPr>
        <p:spPr bwMode="auto">
          <a:xfrm>
            <a:off x="1295400" y="2514600"/>
            <a:ext cx="457200" cy="822325"/>
          </a:xfrm>
          <a:prstGeom prst="rect">
            <a:avLst/>
          </a:prstGeom>
          <a:noFill/>
          <a:ln w="9525">
            <a:noFill/>
            <a:miter lim="800000"/>
            <a:headEnd/>
            <a:tailEnd/>
          </a:ln>
        </p:spPr>
        <p:txBody>
          <a:bodyPr>
            <a:spAutoFit/>
          </a:bodyPr>
          <a:lstStyle/>
          <a:p>
            <a:r>
              <a:rPr kumimoji="1" lang="zh-CN" altLang="en-US" sz="2400">
                <a:solidFill>
                  <a:srgbClr val="FF3300"/>
                </a:solidFill>
                <a:latin typeface="黑体" pitchFamily="49" charset="-122"/>
                <a:ea typeface="黑体" pitchFamily="49" charset="-122"/>
              </a:rPr>
              <a:t>层进</a:t>
            </a:r>
          </a:p>
        </p:txBody>
      </p:sp>
      <p:sp>
        <p:nvSpPr>
          <p:cNvPr id="131083" name="Rectangle 11"/>
          <p:cNvSpPr>
            <a:spLocks noChangeArrowheads="1"/>
          </p:cNvSpPr>
          <p:nvPr/>
        </p:nvSpPr>
        <p:spPr bwMode="auto">
          <a:xfrm>
            <a:off x="1042988" y="4343400"/>
            <a:ext cx="8181975" cy="830263"/>
          </a:xfrm>
          <a:prstGeom prst="rect">
            <a:avLst/>
          </a:prstGeom>
          <a:noFill/>
          <a:ln w="9525">
            <a:noFill/>
            <a:miter lim="800000"/>
            <a:headEnd/>
            <a:tailEnd/>
          </a:ln>
        </p:spPr>
        <p:txBody>
          <a:bodyPr>
            <a:spAutoFit/>
          </a:bodyPr>
          <a:lstStyle/>
          <a:p>
            <a:pPr algn="just"/>
            <a:r>
              <a:rPr kumimoji="1" lang="en-US" altLang="zh-CN" sz="2400">
                <a:latin typeface="黑体" pitchFamily="49" charset="-122"/>
                <a:ea typeface="黑体" pitchFamily="49" charset="-122"/>
              </a:rPr>
              <a:t>6.</a:t>
            </a:r>
            <a:r>
              <a:rPr kumimoji="1" lang="zh-CN" altLang="en-US" sz="2400">
                <a:solidFill>
                  <a:srgbClr val="000000"/>
                </a:solidFill>
                <a:latin typeface="黑体" pitchFamily="49" charset="-122"/>
                <a:ea typeface="黑体" pitchFamily="49" charset="-122"/>
              </a:rPr>
              <a:t>从事历史科学的指导思想：科学是起推动作用的、</a:t>
            </a:r>
          </a:p>
          <a:p>
            <a:pPr algn="just"/>
            <a:r>
              <a:rPr kumimoji="1" lang="zh-CN" altLang="en-US" sz="2400">
                <a:solidFill>
                  <a:srgbClr val="000000"/>
                </a:solidFill>
                <a:latin typeface="黑体" pitchFamily="49" charset="-122"/>
                <a:ea typeface="黑体" pitchFamily="49" charset="-122"/>
              </a:rPr>
              <a:t>        革命的力量（从事理论研究的目的：指导革命实践）</a:t>
            </a:r>
            <a:r>
              <a:rPr kumimoji="1" lang="zh-CN" altLang="en-US" sz="2400">
                <a:latin typeface="黑体" pitchFamily="49" charset="-122"/>
                <a:ea typeface="黑体" pitchFamily="49" charset="-122"/>
              </a:rPr>
              <a:t> </a:t>
            </a:r>
          </a:p>
        </p:txBody>
      </p:sp>
      <p:sp>
        <p:nvSpPr>
          <p:cNvPr id="131084" name="Rectangle 12"/>
          <p:cNvSpPr>
            <a:spLocks noChangeArrowheads="1"/>
          </p:cNvSpPr>
          <p:nvPr/>
        </p:nvSpPr>
        <p:spPr bwMode="auto">
          <a:xfrm>
            <a:off x="1143000" y="6019800"/>
            <a:ext cx="5638800" cy="457200"/>
          </a:xfrm>
          <a:prstGeom prst="rect">
            <a:avLst/>
          </a:prstGeom>
          <a:noFill/>
          <a:ln w="9525">
            <a:noFill/>
            <a:miter lim="800000"/>
            <a:headEnd/>
            <a:tailEnd/>
          </a:ln>
        </p:spPr>
        <p:txBody>
          <a:bodyPr>
            <a:spAutoFit/>
          </a:bodyPr>
          <a:lstStyle/>
          <a:p>
            <a:r>
              <a:rPr kumimoji="1" lang="zh-CN" altLang="en-US" sz="2400">
                <a:latin typeface="黑体" pitchFamily="49" charset="-122"/>
                <a:ea typeface="黑体" pitchFamily="49" charset="-122"/>
              </a:rPr>
              <a:t>７</a:t>
            </a:r>
            <a:r>
              <a:rPr kumimoji="1" lang="en-US" altLang="zh-CN" sz="2400">
                <a:latin typeface="黑体" pitchFamily="49" charset="-122"/>
                <a:ea typeface="黑体" pitchFamily="49" charset="-122"/>
              </a:rPr>
              <a:t>.</a:t>
            </a:r>
            <a:r>
              <a:rPr kumimoji="1" lang="zh-CN" altLang="en-US" sz="2400">
                <a:solidFill>
                  <a:srgbClr val="000000"/>
                </a:solidFill>
                <a:latin typeface="黑体" pitchFamily="49" charset="-122"/>
                <a:ea typeface="黑体" pitchFamily="49" charset="-122"/>
              </a:rPr>
              <a:t>一生主要革命活动</a:t>
            </a:r>
            <a:r>
              <a:rPr kumimoji="1" lang="zh-CN" altLang="en-US" sz="1400">
                <a:solidFill>
                  <a:srgbClr val="000000"/>
                </a:solidFill>
                <a:latin typeface="黑体" pitchFamily="49" charset="-122"/>
                <a:ea typeface="黑体" pitchFamily="49" charset="-122"/>
              </a:rPr>
              <a:t> </a:t>
            </a:r>
            <a:endParaRPr kumimoji="1" lang="zh-CN" altLang="en-US" sz="2400">
              <a:solidFill>
                <a:srgbClr val="000000"/>
              </a:solidFill>
              <a:latin typeface="黑体" pitchFamily="49" charset="-122"/>
              <a:ea typeface="黑体" pitchFamily="49" charset="-122"/>
            </a:endParaRPr>
          </a:p>
        </p:txBody>
      </p:sp>
      <p:sp>
        <p:nvSpPr>
          <p:cNvPr id="131085" name="AutoShape 13"/>
          <p:cNvSpPr>
            <a:spLocks/>
          </p:cNvSpPr>
          <p:nvPr/>
        </p:nvSpPr>
        <p:spPr bwMode="auto">
          <a:xfrm>
            <a:off x="4724400" y="5943600"/>
            <a:ext cx="152400" cy="685800"/>
          </a:xfrm>
          <a:prstGeom prst="leftBrace">
            <a:avLst>
              <a:gd name="adj1" fmla="val 37500"/>
              <a:gd name="adj2" fmla="val 50000"/>
            </a:avLst>
          </a:prstGeom>
          <a:noFill/>
          <a:ln w="9525">
            <a:solidFill>
              <a:srgbClr val="000000"/>
            </a:solidFill>
            <a:round/>
            <a:headEnd/>
            <a:tailEnd/>
          </a:ln>
        </p:spPr>
        <p:txBody>
          <a:bodyPr/>
          <a:lstStyle/>
          <a:p>
            <a:endParaRPr lang="zh-CN" altLang="en-US">
              <a:latin typeface="Calibri" pitchFamily="34" charset="0"/>
            </a:endParaRPr>
          </a:p>
        </p:txBody>
      </p:sp>
      <p:sp>
        <p:nvSpPr>
          <p:cNvPr id="131086" name="Rectangle 14"/>
          <p:cNvSpPr>
            <a:spLocks noChangeArrowheads="1"/>
          </p:cNvSpPr>
          <p:nvPr/>
        </p:nvSpPr>
        <p:spPr bwMode="auto">
          <a:xfrm>
            <a:off x="4953000" y="5791200"/>
            <a:ext cx="3581400" cy="457200"/>
          </a:xfrm>
          <a:prstGeom prst="rect">
            <a:avLst/>
          </a:prstGeom>
          <a:noFill/>
          <a:ln w="9525">
            <a:noFill/>
            <a:miter lim="800000"/>
            <a:headEnd/>
            <a:tailEnd/>
          </a:ln>
        </p:spPr>
        <p:txBody>
          <a:bodyPr>
            <a:spAutoFit/>
          </a:bodyPr>
          <a:lstStyle/>
          <a:p>
            <a:r>
              <a:rPr kumimoji="1" lang="zh-CN" altLang="en-US" sz="2400">
                <a:solidFill>
                  <a:srgbClr val="000000"/>
                </a:solidFill>
                <a:latin typeface="黑体" pitchFamily="49" charset="-122"/>
                <a:ea typeface="黑体" pitchFamily="49" charset="-122"/>
              </a:rPr>
              <a:t>真正使命：推翻    解放</a:t>
            </a:r>
          </a:p>
        </p:txBody>
      </p:sp>
      <p:sp>
        <p:nvSpPr>
          <p:cNvPr id="131087" name="Rectangle 15"/>
          <p:cNvSpPr>
            <a:spLocks noChangeArrowheads="1"/>
          </p:cNvSpPr>
          <p:nvPr/>
        </p:nvSpPr>
        <p:spPr bwMode="auto">
          <a:xfrm>
            <a:off x="4953000" y="6324600"/>
            <a:ext cx="3352800" cy="457200"/>
          </a:xfrm>
          <a:prstGeom prst="rect">
            <a:avLst/>
          </a:prstGeom>
          <a:noFill/>
          <a:ln w="9525">
            <a:noFill/>
            <a:miter lim="800000"/>
            <a:headEnd/>
            <a:tailEnd/>
          </a:ln>
        </p:spPr>
        <p:txBody>
          <a:bodyPr>
            <a:spAutoFit/>
          </a:bodyPr>
          <a:lstStyle/>
          <a:p>
            <a:r>
              <a:rPr kumimoji="1" lang="zh-CN" altLang="en-US" sz="2400">
                <a:solidFill>
                  <a:srgbClr val="000000"/>
                </a:solidFill>
                <a:latin typeface="黑体" pitchFamily="49" charset="-122"/>
                <a:ea typeface="黑体" pitchFamily="49" charset="-122"/>
              </a:rPr>
              <a:t>革命业绩：宣传　组织</a:t>
            </a:r>
          </a:p>
        </p:txBody>
      </p:sp>
      <p:sp>
        <p:nvSpPr>
          <p:cNvPr id="131088" name="Rectangle 16"/>
          <p:cNvSpPr>
            <a:spLocks noChangeArrowheads="1"/>
          </p:cNvSpPr>
          <p:nvPr/>
        </p:nvSpPr>
        <p:spPr bwMode="auto">
          <a:xfrm>
            <a:off x="1981200" y="5348288"/>
            <a:ext cx="4191000" cy="457200"/>
          </a:xfrm>
          <a:prstGeom prst="rect">
            <a:avLst/>
          </a:prstGeom>
          <a:noFill/>
          <a:ln w="9525">
            <a:noFill/>
            <a:miter lim="800000"/>
            <a:headEnd/>
            <a:tailEnd/>
          </a:ln>
        </p:spPr>
        <p:txBody>
          <a:bodyPr>
            <a:spAutoFit/>
          </a:bodyPr>
          <a:lstStyle/>
          <a:p>
            <a:r>
              <a:rPr kumimoji="1" lang="zh-CN" altLang="en-US" sz="2400">
                <a:solidFill>
                  <a:srgbClr val="FF0000"/>
                </a:solidFill>
                <a:latin typeface="黑体" pitchFamily="49" charset="-122"/>
                <a:ea typeface="黑体" pitchFamily="49" charset="-122"/>
              </a:rPr>
              <a:t>因为马克思首先是一个革命家</a:t>
            </a:r>
            <a:r>
              <a:rPr kumimoji="1" lang="zh-CN" altLang="en-US" sz="1400">
                <a:latin typeface="黑体" pitchFamily="49" charset="-122"/>
                <a:ea typeface="黑体" pitchFamily="49" charset="-122"/>
              </a:rPr>
              <a:t> </a:t>
            </a:r>
            <a:endParaRPr kumimoji="1" lang="zh-CN" altLang="en-US" sz="2400">
              <a:latin typeface="黑体" pitchFamily="49" charset="-122"/>
              <a:ea typeface="黑体" pitchFamily="49" charset="-122"/>
            </a:endParaRPr>
          </a:p>
        </p:txBody>
      </p:sp>
      <p:sp>
        <p:nvSpPr>
          <p:cNvPr id="131089" name="Line 17"/>
          <p:cNvSpPr>
            <a:spLocks noChangeShapeType="1"/>
          </p:cNvSpPr>
          <p:nvPr/>
        </p:nvSpPr>
        <p:spPr bwMode="auto">
          <a:xfrm>
            <a:off x="1371600" y="5178425"/>
            <a:ext cx="0" cy="914400"/>
          </a:xfrm>
          <a:prstGeom prst="line">
            <a:avLst/>
          </a:prstGeom>
          <a:noFill/>
          <a:ln w="9525">
            <a:solidFill>
              <a:schemeClr val="tx1"/>
            </a:solidFill>
            <a:round/>
            <a:headEnd/>
            <a:tailEnd/>
          </a:ln>
        </p:spPr>
        <p:txBody>
          <a:bodyPr/>
          <a:lstStyle/>
          <a:p>
            <a:endParaRPr lang="zh-CN" altLang="en-US"/>
          </a:p>
        </p:txBody>
      </p:sp>
      <p:sp>
        <p:nvSpPr>
          <p:cNvPr id="131090" name="Rectangle 18"/>
          <p:cNvSpPr>
            <a:spLocks noChangeArrowheads="1"/>
          </p:cNvSpPr>
          <p:nvPr/>
        </p:nvSpPr>
        <p:spPr bwMode="auto">
          <a:xfrm>
            <a:off x="1371600" y="5346700"/>
            <a:ext cx="381000" cy="1035050"/>
          </a:xfrm>
          <a:prstGeom prst="rect">
            <a:avLst/>
          </a:prstGeom>
          <a:noFill/>
          <a:ln w="9525">
            <a:noFill/>
            <a:miter lim="800000"/>
            <a:headEnd/>
            <a:tailEnd/>
          </a:ln>
        </p:spPr>
        <p:txBody>
          <a:bodyPr>
            <a:spAutoFit/>
          </a:bodyPr>
          <a:lstStyle/>
          <a:p>
            <a:r>
              <a:rPr kumimoji="1" lang="zh-CN" altLang="en-US" sz="2400">
                <a:solidFill>
                  <a:srgbClr val="FF3300"/>
                </a:solidFill>
                <a:latin typeface="黑体" pitchFamily="49" charset="-122"/>
                <a:ea typeface="黑体" pitchFamily="49" charset="-122"/>
              </a:rPr>
              <a:t>因果</a:t>
            </a:r>
            <a:r>
              <a:rPr kumimoji="1" lang="zh-CN" altLang="en-US" sz="1400">
                <a:latin typeface="黑体" pitchFamily="49" charset="-122"/>
                <a:ea typeface="黑体" pitchFamily="49" charset="-122"/>
              </a:rPr>
              <a:t> </a:t>
            </a:r>
            <a:endParaRPr kumimoji="1" lang="zh-CN" altLang="en-US" sz="2400">
              <a:latin typeface="黑体" pitchFamily="49" charset="-122"/>
              <a:ea typeface="黑体" pitchFamily="49" charset="-122"/>
            </a:endParaRPr>
          </a:p>
        </p:txBody>
      </p:sp>
      <p:sp>
        <p:nvSpPr>
          <p:cNvPr id="131091" name="AutoShape 19"/>
          <p:cNvSpPr>
            <a:spLocks/>
          </p:cNvSpPr>
          <p:nvPr/>
        </p:nvSpPr>
        <p:spPr bwMode="auto">
          <a:xfrm>
            <a:off x="1066800" y="1143000"/>
            <a:ext cx="152400" cy="2438400"/>
          </a:xfrm>
          <a:prstGeom prst="leftBrace">
            <a:avLst>
              <a:gd name="adj1" fmla="val 133333"/>
              <a:gd name="adj2" fmla="val 50000"/>
            </a:avLst>
          </a:prstGeom>
          <a:noFill/>
          <a:ln w="31750">
            <a:solidFill>
              <a:srgbClr val="008000"/>
            </a:solidFill>
            <a:round/>
            <a:headEnd/>
            <a:tailEnd/>
          </a:ln>
        </p:spPr>
        <p:txBody>
          <a:bodyPr wrap="none" anchor="ctr"/>
          <a:lstStyle/>
          <a:p>
            <a:pPr algn="ctr"/>
            <a:endParaRPr kumimoji="1" lang="zh-CN" altLang="zh-CN" sz="2400">
              <a:solidFill>
                <a:srgbClr val="008000"/>
              </a:solidFill>
              <a:latin typeface="黑体" pitchFamily="49" charset="-122"/>
              <a:ea typeface="黑体" pitchFamily="49" charset="-122"/>
            </a:endParaRPr>
          </a:p>
        </p:txBody>
      </p:sp>
      <p:sp>
        <p:nvSpPr>
          <p:cNvPr id="131092" name="Rectangle 20"/>
          <p:cNvSpPr>
            <a:spLocks noChangeArrowheads="1"/>
          </p:cNvSpPr>
          <p:nvPr/>
        </p:nvSpPr>
        <p:spPr bwMode="auto">
          <a:xfrm>
            <a:off x="609600" y="990600"/>
            <a:ext cx="457200" cy="1400175"/>
          </a:xfrm>
          <a:prstGeom prst="rect">
            <a:avLst/>
          </a:prstGeom>
          <a:noFill/>
          <a:ln w="9525">
            <a:noFill/>
            <a:miter lim="800000"/>
            <a:headEnd/>
            <a:tailEnd/>
          </a:ln>
        </p:spPr>
        <p:txBody>
          <a:bodyPr>
            <a:spAutoFit/>
          </a:bodyPr>
          <a:lstStyle/>
          <a:p>
            <a:r>
              <a:rPr kumimoji="1" lang="zh-CN" altLang="en-US" sz="2400">
                <a:solidFill>
                  <a:srgbClr val="990000"/>
                </a:solidFill>
                <a:latin typeface="黑体" pitchFamily="49" charset="-122"/>
                <a:ea typeface="黑体" pitchFamily="49" charset="-122"/>
              </a:rPr>
              <a:t>科学家</a:t>
            </a:r>
            <a:r>
              <a:rPr kumimoji="1" lang="zh-CN" altLang="en-US" sz="1400">
                <a:latin typeface="黑体" pitchFamily="49" charset="-122"/>
                <a:ea typeface="黑体" pitchFamily="49" charset="-122"/>
              </a:rPr>
              <a:t> </a:t>
            </a:r>
            <a:endParaRPr kumimoji="1" lang="zh-CN" altLang="en-US" sz="2400">
              <a:latin typeface="黑体" pitchFamily="49" charset="-122"/>
              <a:ea typeface="黑体" pitchFamily="49" charset="-122"/>
            </a:endParaRPr>
          </a:p>
        </p:txBody>
      </p:sp>
      <p:sp>
        <p:nvSpPr>
          <p:cNvPr id="131093" name="Rectangle 21"/>
          <p:cNvSpPr>
            <a:spLocks noChangeArrowheads="1"/>
          </p:cNvSpPr>
          <p:nvPr/>
        </p:nvSpPr>
        <p:spPr bwMode="auto">
          <a:xfrm>
            <a:off x="609600" y="2438400"/>
            <a:ext cx="381000" cy="1400175"/>
          </a:xfrm>
          <a:prstGeom prst="rect">
            <a:avLst/>
          </a:prstGeom>
          <a:noFill/>
          <a:ln w="9525">
            <a:noFill/>
            <a:miter lim="800000"/>
            <a:headEnd/>
            <a:tailEnd/>
          </a:ln>
        </p:spPr>
        <p:txBody>
          <a:bodyPr>
            <a:spAutoFit/>
          </a:bodyPr>
          <a:lstStyle/>
          <a:p>
            <a:r>
              <a:rPr kumimoji="1" lang="zh-CN" altLang="en-US" sz="2400">
                <a:solidFill>
                  <a:srgbClr val="990000"/>
                </a:solidFill>
                <a:latin typeface="黑体" pitchFamily="49" charset="-122"/>
                <a:ea typeface="黑体" pitchFamily="49" charset="-122"/>
              </a:rPr>
              <a:t>理论家</a:t>
            </a:r>
            <a:r>
              <a:rPr kumimoji="1" lang="zh-CN" altLang="en-US" sz="1400">
                <a:latin typeface="黑体" pitchFamily="49" charset="-122"/>
                <a:ea typeface="黑体" pitchFamily="49" charset="-122"/>
              </a:rPr>
              <a:t> </a:t>
            </a:r>
            <a:endParaRPr kumimoji="1" lang="zh-CN" altLang="en-US" sz="2400">
              <a:latin typeface="黑体" pitchFamily="49" charset="-122"/>
              <a:ea typeface="黑体" pitchFamily="49" charset="-122"/>
            </a:endParaRPr>
          </a:p>
        </p:txBody>
      </p:sp>
      <p:sp>
        <p:nvSpPr>
          <p:cNvPr id="131094" name="AutoShape 22"/>
          <p:cNvSpPr>
            <a:spLocks/>
          </p:cNvSpPr>
          <p:nvPr/>
        </p:nvSpPr>
        <p:spPr bwMode="auto">
          <a:xfrm>
            <a:off x="1042988" y="4648200"/>
            <a:ext cx="152400" cy="1676400"/>
          </a:xfrm>
          <a:prstGeom prst="leftBrace">
            <a:avLst>
              <a:gd name="adj1" fmla="val 91667"/>
              <a:gd name="adj2" fmla="val 50000"/>
            </a:avLst>
          </a:prstGeom>
          <a:noFill/>
          <a:ln w="31750">
            <a:solidFill>
              <a:srgbClr val="008000"/>
            </a:solidFill>
            <a:round/>
            <a:headEnd/>
            <a:tailEnd/>
          </a:ln>
        </p:spPr>
        <p:txBody>
          <a:bodyPr wrap="none" anchor="ctr"/>
          <a:lstStyle/>
          <a:p>
            <a:endParaRPr lang="zh-CN" altLang="en-US">
              <a:latin typeface="Calibri" pitchFamily="34" charset="0"/>
            </a:endParaRPr>
          </a:p>
        </p:txBody>
      </p:sp>
      <p:sp>
        <p:nvSpPr>
          <p:cNvPr id="131095" name="Rectangle 23"/>
          <p:cNvSpPr>
            <a:spLocks noChangeArrowheads="1"/>
          </p:cNvSpPr>
          <p:nvPr/>
        </p:nvSpPr>
        <p:spPr bwMode="auto">
          <a:xfrm>
            <a:off x="685800" y="4343400"/>
            <a:ext cx="533400" cy="1187450"/>
          </a:xfrm>
          <a:prstGeom prst="rect">
            <a:avLst/>
          </a:prstGeom>
          <a:noFill/>
          <a:ln w="9525">
            <a:noFill/>
            <a:miter lim="800000"/>
            <a:headEnd/>
            <a:tailEnd/>
          </a:ln>
        </p:spPr>
        <p:txBody>
          <a:bodyPr>
            <a:spAutoFit/>
          </a:bodyPr>
          <a:lstStyle/>
          <a:p>
            <a:r>
              <a:rPr kumimoji="1" lang="zh-CN" altLang="en-US" sz="2400">
                <a:solidFill>
                  <a:srgbClr val="990000"/>
                </a:solidFill>
                <a:latin typeface="黑体" pitchFamily="49" charset="-122"/>
                <a:ea typeface="黑体" pitchFamily="49" charset="-122"/>
              </a:rPr>
              <a:t>革命家</a:t>
            </a:r>
            <a:r>
              <a:rPr kumimoji="1" lang="zh-CN" altLang="en-US" sz="1400">
                <a:latin typeface="黑体" pitchFamily="49" charset="-122"/>
                <a:ea typeface="黑体" pitchFamily="49" charset="-122"/>
              </a:rPr>
              <a:t> </a:t>
            </a:r>
            <a:endParaRPr kumimoji="1" lang="zh-CN" altLang="en-US" sz="2400">
              <a:latin typeface="黑体" pitchFamily="49" charset="-122"/>
              <a:ea typeface="黑体" pitchFamily="49" charset="-122"/>
            </a:endParaRPr>
          </a:p>
        </p:txBody>
      </p:sp>
      <p:sp>
        <p:nvSpPr>
          <p:cNvPr id="131096" name="Rectangle 24"/>
          <p:cNvSpPr>
            <a:spLocks noChangeArrowheads="1"/>
          </p:cNvSpPr>
          <p:nvPr/>
        </p:nvSpPr>
        <p:spPr bwMode="auto">
          <a:xfrm>
            <a:off x="685800" y="5410200"/>
            <a:ext cx="457200" cy="1187450"/>
          </a:xfrm>
          <a:prstGeom prst="rect">
            <a:avLst/>
          </a:prstGeom>
          <a:noFill/>
          <a:ln w="9525">
            <a:noFill/>
            <a:miter lim="800000"/>
            <a:headEnd/>
            <a:tailEnd/>
          </a:ln>
        </p:spPr>
        <p:txBody>
          <a:bodyPr>
            <a:spAutoFit/>
          </a:bodyPr>
          <a:lstStyle/>
          <a:p>
            <a:r>
              <a:rPr kumimoji="1" lang="zh-CN" altLang="en-US" sz="2400">
                <a:solidFill>
                  <a:srgbClr val="990000"/>
                </a:solidFill>
                <a:latin typeface="黑体" pitchFamily="49" charset="-122"/>
                <a:ea typeface="黑体" pitchFamily="49" charset="-122"/>
              </a:rPr>
              <a:t>实践家</a:t>
            </a:r>
          </a:p>
        </p:txBody>
      </p:sp>
      <p:sp>
        <p:nvSpPr>
          <p:cNvPr id="131097" name="Line 25"/>
          <p:cNvSpPr>
            <a:spLocks noChangeShapeType="1"/>
          </p:cNvSpPr>
          <p:nvPr/>
        </p:nvSpPr>
        <p:spPr bwMode="auto">
          <a:xfrm flipV="1">
            <a:off x="381000" y="2362200"/>
            <a:ext cx="685800" cy="0"/>
          </a:xfrm>
          <a:prstGeom prst="line">
            <a:avLst/>
          </a:prstGeom>
          <a:noFill/>
          <a:ln w="38100">
            <a:solidFill>
              <a:schemeClr val="tx1"/>
            </a:solidFill>
            <a:round/>
            <a:headEnd/>
            <a:tailEnd/>
          </a:ln>
        </p:spPr>
        <p:txBody>
          <a:bodyPr/>
          <a:lstStyle/>
          <a:p>
            <a:endParaRPr lang="zh-CN" altLang="en-US"/>
          </a:p>
        </p:txBody>
      </p:sp>
      <p:sp>
        <p:nvSpPr>
          <p:cNvPr id="131098" name="Line 26"/>
          <p:cNvSpPr>
            <a:spLocks noChangeShapeType="1"/>
          </p:cNvSpPr>
          <p:nvPr/>
        </p:nvSpPr>
        <p:spPr bwMode="auto">
          <a:xfrm>
            <a:off x="381000" y="5486400"/>
            <a:ext cx="762000" cy="0"/>
          </a:xfrm>
          <a:prstGeom prst="line">
            <a:avLst/>
          </a:prstGeom>
          <a:noFill/>
          <a:ln w="38100">
            <a:solidFill>
              <a:schemeClr val="tx1"/>
            </a:solidFill>
            <a:round/>
            <a:headEnd/>
            <a:tailEnd/>
          </a:ln>
        </p:spPr>
        <p:txBody>
          <a:bodyPr/>
          <a:lstStyle/>
          <a:p>
            <a:endParaRPr lang="zh-CN" altLang="en-US"/>
          </a:p>
        </p:txBody>
      </p:sp>
      <p:sp>
        <p:nvSpPr>
          <p:cNvPr id="131099" name="Line 27"/>
          <p:cNvSpPr>
            <a:spLocks noChangeShapeType="1"/>
          </p:cNvSpPr>
          <p:nvPr/>
        </p:nvSpPr>
        <p:spPr bwMode="auto">
          <a:xfrm>
            <a:off x="381000" y="2362200"/>
            <a:ext cx="0" cy="3124200"/>
          </a:xfrm>
          <a:prstGeom prst="line">
            <a:avLst/>
          </a:prstGeom>
          <a:noFill/>
          <a:ln w="38100">
            <a:solidFill>
              <a:schemeClr val="tx1"/>
            </a:solidFill>
            <a:round/>
            <a:headEnd/>
            <a:tailEnd/>
          </a:ln>
        </p:spPr>
        <p:txBody>
          <a:bodyPr/>
          <a:lstStyle/>
          <a:p>
            <a:endParaRPr lang="zh-CN" altLang="en-US"/>
          </a:p>
        </p:txBody>
      </p:sp>
      <p:sp>
        <p:nvSpPr>
          <p:cNvPr id="131100" name="Rectangle 28"/>
          <p:cNvSpPr>
            <a:spLocks noChangeArrowheads="1"/>
          </p:cNvSpPr>
          <p:nvPr/>
        </p:nvSpPr>
        <p:spPr bwMode="auto">
          <a:xfrm>
            <a:off x="1295400" y="3810000"/>
            <a:ext cx="7848600" cy="457200"/>
          </a:xfrm>
          <a:prstGeom prst="rect">
            <a:avLst/>
          </a:prstGeom>
          <a:noFill/>
          <a:ln w="9525">
            <a:noFill/>
            <a:miter lim="800000"/>
            <a:headEnd/>
            <a:tailEnd/>
          </a:ln>
        </p:spPr>
        <p:txBody>
          <a:bodyPr>
            <a:spAutoFit/>
          </a:bodyPr>
          <a:lstStyle/>
          <a:p>
            <a:r>
              <a:rPr kumimoji="1" lang="zh-CN" altLang="en-US" sz="2400">
                <a:solidFill>
                  <a:srgbClr val="FF0000"/>
                </a:solidFill>
                <a:latin typeface="黑体" pitchFamily="49" charset="-122"/>
                <a:ea typeface="黑体" pitchFamily="49" charset="-122"/>
              </a:rPr>
              <a:t>他作为科学家就是这样。但是这在他身上远不是主要的。</a:t>
            </a:r>
            <a:r>
              <a:rPr kumimoji="1" lang="zh-CN" altLang="en-US" sz="1400">
                <a:solidFill>
                  <a:srgbClr val="FF0000"/>
                </a:solidFill>
                <a:latin typeface="黑体" pitchFamily="49" charset="-122"/>
                <a:ea typeface="黑体" pitchFamily="49" charset="-122"/>
              </a:rPr>
              <a:t> </a:t>
            </a:r>
            <a:endParaRPr kumimoji="1" lang="zh-CN" altLang="en-US" sz="2400">
              <a:solidFill>
                <a:srgbClr val="FF0000"/>
              </a:solidFill>
              <a:latin typeface="黑体" pitchFamily="49" charset="-122"/>
              <a:ea typeface="黑体" pitchFamily="49" charset="-122"/>
            </a:endParaRPr>
          </a:p>
        </p:txBody>
      </p:sp>
      <p:sp>
        <p:nvSpPr>
          <p:cNvPr id="131101" name="Rectangle 29"/>
          <p:cNvSpPr>
            <a:spLocks noChangeArrowheads="1"/>
          </p:cNvSpPr>
          <p:nvPr/>
        </p:nvSpPr>
        <p:spPr bwMode="auto">
          <a:xfrm>
            <a:off x="0" y="3276600"/>
            <a:ext cx="457200" cy="946150"/>
          </a:xfrm>
          <a:prstGeom prst="rect">
            <a:avLst/>
          </a:prstGeom>
          <a:noFill/>
          <a:ln w="9525">
            <a:noFill/>
            <a:miter lim="800000"/>
            <a:headEnd/>
            <a:tailEnd/>
          </a:ln>
        </p:spPr>
        <p:txBody>
          <a:bodyPr>
            <a:spAutoFit/>
          </a:bodyPr>
          <a:lstStyle/>
          <a:p>
            <a:r>
              <a:rPr kumimoji="1" lang="zh-CN" altLang="en-US" sz="2800">
                <a:solidFill>
                  <a:srgbClr val="FF3300"/>
                </a:solidFill>
                <a:latin typeface="黑体" pitchFamily="49" charset="-122"/>
                <a:ea typeface="黑体" pitchFamily="49" charset="-122"/>
              </a:rPr>
              <a:t>层进</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131077"/>
                                        </p:tgtEl>
                                        <p:attrNameLst>
                                          <p:attrName>style.visibility</p:attrName>
                                        </p:attrNameLst>
                                      </p:cBhvr>
                                      <p:to>
                                        <p:strVal val="visible"/>
                                      </p:to>
                                    </p:set>
                                    <p:anim calcmode="lin" valueType="num">
                                      <p:cBhvr additive="base">
                                        <p:cTn id="7" dur="500" fill="hold"/>
                                        <p:tgtEl>
                                          <p:spTgt spid="131077"/>
                                        </p:tgtEl>
                                        <p:attrNameLst>
                                          <p:attrName>ppt_x</p:attrName>
                                        </p:attrNameLst>
                                      </p:cBhvr>
                                      <p:tavLst>
                                        <p:tav tm="0">
                                          <p:val>
                                            <p:strVal val="0-#ppt_w/2"/>
                                          </p:val>
                                        </p:tav>
                                        <p:tav tm="100000">
                                          <p:val>
                                            <p:strVal val="#ppt_x"/>
                                          </p:val>
                                        </p:tav>
                                      </p:tavLst>
                                    </p:anim>
                                    <p:anim calcmode="lin" valueType="num">
                                      <p:cBhvr additive="base">
                                        <p:cTn id="8" dur="500" fill="hold"/>
                                        <p:tgtEl>
                                          <p:spTgt spid="13107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131078"/>
                                        </p:tgtEl>
                                        <p:attrNameLst>
                                          <p:attrName>style.visibility</p:attrName>
                                        </p:attrNameLst>
                                      </p:cBhvr>
                                      <p:to>
                                        <p:strVal val="visible"/>
                                      </p:to>
                                    </p:set>
                                    <p:anim calcmode="lin" valueType="num">
                                      <p:cBhvr additive="base">
                                        <p:cTn id="13" dur="500" fill="hold"/>
                                        <p:tgtEl>
                                          <p:spTgt spid="131078"/>
                                        </p:tgtEl>
                                        <p:attrNameLst>
                                          <p:attrName>ppt_x</p:attrName>
                                        </p:attrNameLst>
                                      </p:cBhvr>
                                      <p:tavLst>
                                        <p:tav tm="0">
                                          <p:val>
                                            <p:strVal val="1+#ppt_w/2"/>
                                          </p:val>
                                        </p:tav>
                                        <p:tav tm="100000">
                                          <p:val>
                                            <p:strVal val="#ppt_x"/>
                                          </p:val>
                                        </p:tav>
                                      </p:tavLst>
                                    </p:anim>
                                    <p:anim calcmode="lin" valueType="num">
                                      <p:cBhvr additive="base">
                                        <p:cTn id="14" dur="500" fill="hold"/>
                                        <p:tgtEl>
                                          <p:spTgt spid="13107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grpId="0" nodeType="clickEffect">
                                  <p:stCondLst>
                                    <p:cond delay="0"/>
                                  </p:stCondLst>
                                  <p:childTnLst>
                                    <p:set>
                                      <p:cBhvr>
                                        <p:cTn id="18" dur="1" fill="hold">
                                          <p:stCondLst>
                                            <p:cond delay="0"/>
                                          </p:stCondLst>
                                        </p:cTn>
                                        <p:tgtEl>
                                          <p:spTgt spid="131079"/>
                                        </p:tgtEl>
                                        <p:attrNameLst>
                                          <p:attrName>style.visibility</p:attrName>
                                        </p:attrNameLst>
                                      </p:cBhvr>
                                      <p:to>
                                        <p:strVal val="visible"/>
                                      </p:to>
                                    </p:set>
                                    <p:anim calcmode="lin" valueType="num">
                                      <p:cBhvr additive="base">
                                        <p:cTn id="19" dur="500" fill="hold"/>
                                        <p:tgtEl>
                                          <p:spTgt spid="131079"/>
                                        </p:tgtEl>
                                        <p:attrNameLst>
                                          <p:attrName>ppt_x</p:attrName>
                                        </p:attrNameLst>
                                      </p:cBhvr>
                                      <p:tavLst>
                                        <p:tav tm="0">
                                          <p:val>
                                            <p:strVal val="0-#ppt_w/2"/>
                                          </p:val>
                                        </p:tav>
                                        <p:tav tm="100000">
                                          <p:val>
                                            <p:strVal val="#ppt_x"/>
                                          </p:val>
                                        </p:tav>
                                      </p:tavLst>
                                    </p:anim>
                                    <p:anim calcmode="lin" valueType="num">
                                      <p:cBhvr additive="base">
                                        <p:cTn id="20" dur="500" fill="hold"/>
                                        <p:tgtEl>
                                          <p:spTgt spid="131079"/>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3" fill="hold" grpId="0" nodeType="clickEffect">
                                  <p:stCondLst>
                                    <p:cond delay="0"/>
                                  </p:stCondLst>
                                  <p:childTnLst>
                                    <p:set>
                                      <p:cBhvr>
                                        <p:cTn id="24" dur="1" fill="hold">
                                          <p:stCondLst>
                                            <p:cond delay="0"/>
                                          </p:stCondLst>
                                        </p:cTn>
                                        <p:tgtEl>
                                          <p:spTgt spid="131080"/>
                                        </p:tgtEl>
                                        <p:attrNameLst>
                                          <p:attrName>style.visibility</p:attrName>
                                        </p:attrNameLst>
                                      </p:cBhvr>
                                      <p:to>
                                        <p:strVal val="visible"/>
                                      </p:to>
                                    </p:set>
                                    <p:anim calcmode="lin" valueType="num">
                                      <p:cBhvr additive="base">
                                        <p:cTn id="25" dur="500" fill="hold"/>
                                        <p:tgtEl>
                                          <p:spTgt spid="131080"/>
                                        </p:tgtEl>
                                        <p:attrNameLst>
                                          <p:attrName>ppt_x</p:attrName>
                                        </p:attrNameLst>
                                      </p:cBhvr>
                                      <p:tavLst>
                                        <p:tav tm="0">
                                          <p:val>
                                            <p:strVal val="1+#ppt_w/2"/>
                                          </p:val>
                                        </p:tav>
                                        <p:tav tm="100000">
                                          <p:val>
                                            <p:strVal val="#ppt_x"/>
                                          </p:val>
                                        </p:tav>
                                      </p:tavLst>
                                    </p:anim>
                                    <p:anim calcmode="lin" valueType="num">
                                      <p:cBhvr additive="base">
                                        <p:cTn id="26" dur="500" fill="hold"/>
                                        <p:tgtEl>
                                          <p:spTgt spid="131080"/>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31081"/>
                                        </p:tgtEl>
                                        <p:attrNameLst>
                                          <p:attrName>style.visibility</p:attrName>
                                        </p:attrNameLst>
                                      </p:cBhvr>
                                      <p:to>
                                        <p:strVal val="visible"/>
                                      </p:to>
                                    </p:set>
                                    <p:animEffect transition="in" filter="blinds(horizontal)">
                                      <p:cBhvr>
                                        <p:cTn id="31" dur="500"/>
                                        <p:tgtEl>
                                          <p:spTgt spid="131081"/>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5" fill="hold" grpId="0" nodeType="clickEffect">
                                  <p:stCondLst>
                                    <p:cond delay="0"/>
                                  </p:stCondLst>
                                  <p:childTnLst>
                                    <p:set>
                                      <p:cBhvr>
                                        <p:cTn id="35" dur="1" fill="hold">
                                          <p:stCondLst>
                                            <p:cond delay="0"/>
                                          </p:stCondLst>
                                        </p:cTn>
                                        <p:tgtEl>
                                          <p:spTgt spid="131082"/>
                                        </p:tgtEl>
                                        <p:attrNameLst>
                                          <p:attrName>style.visibility</p:attrName>
                                        </p:attrNameLst>
                                      </p:cBhvr>
                                      <p:to>
                                        <p:strVal val="visible"/>
                                      </p:to>
                                    </p:set>
                                    <p:animEffect transition="in" filter="blinds(vertical)">
                                      <p:cBhvr>
                                        <p:cTn id="36" dur="500"/>
                                        <p:tgtEl>
                                          <p:spTgt spid="131082"/>
                                        </p:tgtEl>
                                      </p:cBhvr>
                                    </p:animEffect>
                                  </p:childTnLst>
                                  <p:subTnLst>
                                    <p:audio>
                                      <p:cMediaNode>
                                        <p:cTn display="0" masterRel="sameClick">
                                          <p:stCondLst>
                                            <p:cond evt="begin" delay="0">
                                              <p:tn val="34"/>
                                            </p:cond>
                                          </p:stCondLst>
                                          <p:endCondLst>
                                            <p:cond evt="onStopAudio" delay="0">
                                              <p:tgtEl>
                                                <p:sldTgt/>
                                              </p:tgtEl>
                                            </p:cond>
                                          </p:endCondLst>
                                        </p:cTn>
                                        <p:tgtEl>
                                          <p:sndTgt r:embed="rId2" name="chimes.wav"/>
                                        </p:tgtEl>
                                      </p:cMediaNode>
                                    </p:audio>
                                  </p:subTnLst>
                                </p:cTn>
                              </p:par>
                            </p:childTnLst>
                          </p:cTn>
                        </p:par>
                      </p:childTnLst>
                    </p:cTn>
                  </p:par>
                  <p:par>
                    <p:cTn id="37" fill="hold">
                      <p:stCondLst>
                        <p:cond delay="indefinite"/>
                      </p:stCondLst>
                      <p:childTnLst>
                        <p:par>
                          <p:cTn id="38" fill="hold">
                            <p:stCondLst>
                              <p:cond delay="0"/>
                            </p:stCondLst>
                            <p:childTnLst>
                              <p:par>
                                <p:cTn id="39" presetID="4" presetClass="entr" presetSubtype="16" fill="hold" grpId="0" nodeType="clickEffect">
                                  <p:stCondLst>
                                    <p:cond delay="0"/>
                                  </p:stCondLst>
                                  <p:childTnLst>
                                    <p:set>
                                      <p:cBhvr>
                                        <p:cTn id="40" dur="1" fill="hold">
                                          <p:stCondLst>
                                            <p:cond delay="0"/>
                                          </p:stCondLst>
                                        </p:cTn>
                                        <p:tgtEl>
                                          <p:spTgt spid="131083"/>
                                        </p:tgtEl>
                                        <p:attrNameLst>
                                          <p:attrName>style.visibility</p:attrName>
                                        </p:attrNameLst>
                                      </p:cBhvr>
                                      <p:to>
                                        <p:strVal val="visible"/>
                                      </p:to>
                                    </p:set>
                                    <p:animEffect transition="in" filter="box(in)">
                                      <p:cBhvr>
                                        <p:cTn id="41" dur="500"/>
                                        <p:tgtEl>
                                          <p:spTgt spid="131083"/>
                                        </p:tgtEl>
                                      </p:cBhvr>
                                    </p:animEffect>
                                  </p:childTnLst>
                                </p:cTn>
                              </p:par>
                            </p:childTnLst>
                          </p:cTn>
                        </p:par>
                      </p:childTnLst>
                    </p:cTn>
                  </p:par>
                  <p:par>
                    <p:cTn id="42" fill="hold">
                      <p:stCondLst>
                        <p:cond delay="indefinite"/>
                      </p:stCondLst>
                      <p:childTnLst>
                        <p:par>
                          <p:cTn id="43" fill="hold">
                            <p:stCondLst>
                              <p:cond delay="0"/>
                            </p:stCondLst>
                            <p:childTnLst>
                              <p:par>
                                <p:cTn id="44" presetID="4" presetClass="entr" presetSubtype="32" fill="hold" grpId="0" nodeType="clickEffect">
                                  <p:stCondLst>
                                    <p:cond delay="0"/>
                                  </p:stCondLst>
                                  <p:childTnLst>
                                    <p:set>
                                      <p:cBhvr>
                                        <p:cTn id="45" dur="1" fill="hold">
                                          <p:stCondLst>
                                            <p:cond delay="0"/>
                                          </p:stCondLst>
                                        </p:cTn>
                                        <p:tgtEl>
                                          <p:spTgt spid="131084"/>
                                        </p:tgtEl>
                                        <p:attrNameLst>
                                          <p:attrName>style.visibility</p:attrName>
                                        </p:attrNameLst>
                                      </p:cBhvr>
                                      <p:to>
                                        <p:strVal val="visible"/>
                                      </p:to>
                                    </p:set>
                                    <p:animEffect transition="in" filter="box(out)">
                                      <p:cBhvr>
                                        <p:cTn id="46" dur="500"/>
                                        <p:tgtEl>
                                          <p:spTgt spid="131084"/>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grpId="0" nodeType="clickEffect">
                                  <p:stCondLst>
                                    <p:cond delay="0"/>
                                  </p:stCondLst>
                                  <p:childTnLst>
                                    <p:set>
                                      <p:cBhvr>
                                        <p:cTn id="50" dur="1" fill="hold">
                                          <p:stCondLst>
                                            <p:cond delay="0"/>
                                          </p:stCondLst>
                                        </p:cTn>
                                        <p:tgtEl>
                                          <p:spTgt spid="131085"/>
                                        </p:tgtEl>
                                        <p:attrNameLst>
                                          <p:attrName>style.visibility</p:attrName>
                                        </p:attrNameLst>
                                      </p:cBhvr>
                                      <p:to>
                                        <p:strVal val="visible"/>
                                      </p:to>
                                    </p:set>
                                    <p:anim calcmode="lin" valueType="num">
                                      <p:cBhvr additive="base">
                                        <p:cTn id="51" dur="500" fill="hold"/>
                                        <p:tgtEl>
                                          <p:spTgt spid="131085"/>
                                        </p:tgtEl>
                                        <p:attrNameLst>
                                          <p:attrName>ppt_x</p:attrName>
                                        </p:attrNameLst>
                                      </p:cBhvr>
                                      <p:tavLst>
                                        <p:tav tm="0">
                                          <p:val>
                                            <p:strVal val="0-#ppt_w/2"/>
                                          </p:val>
                                        </p:tav>
                                        <p:tav tm="100000">
                                          <p:val>
                                            <p:strVal val="#ppt_x"/>
                                          </p:val>
                                        </p:tav>
                                      </p:tavLst>
                                    </p:anim>
                                    <p:anim calcmode="lin" valueType="num">
                                      <p:cBhvr additive="base">
                                        <p:cTn id="52" dur="500" fill="hold"/>
                                        <p:tgtEl>
                                          <p:spTgt spid="131085"/>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31086"/>
                                        </p:tgtEl>
                                        <p:attrNameLst>
                                          <p:attrName>style.visibility</p:attrName>
                                        </p:attrNameLst>
                                      </p:cBhvr>
                                      <p:to>
                                        <p:strVal val="visible"/>
                                      </p:to>
                                    </p:set>
                                    <p:animEffect transition="in" filter="dissolve">
                                      <p:cBhvr>
                                        <p:cTn id="57" dur="500"/>
                                        <p:tgtEl>
                                          <p:spTgt spid="131086"/>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31087"/>
                                        </p:tgtEl>
                                        <p:attrNameLst>
                                          <p:attrName>style.visibility</p:attrName>
                                        </p:attrNameLst>
                                      </p:cBhvr>
                                      <p:to>
                                        <p:strVal val="visible"/>
                                      </p:to>
                                    </p:set>
                                    <p:animEffect transition="in" filter="dissolve">
                                      <p:cBhvr>
                                        <p:cTn id="62" dur="500"/>
                                        <p:tgtEl>
                                          <p:spTgt spid="131087"/>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131088"/>
                                        </p:tgtEl>
                                        <p:attrNameLst>
                                          <p:attrName>style.visibility</p:attrName>
                                        </p:attrNameLst>
                                      </p:cBhvr>
                                      <p:to>
                                        <p:strVal val="visible"/>
                                      </p:to>
                                    </p:set>
                                    <p:animEffect transition="in" filter="dissolve">
                                      <p:cBhvr>
                                        <p:cTn id="67" dur="500"/>
                                        <p:tgtEl>
                                          <p:spTgt spid="131088"/>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9" fill="hold" grpId="0" nodeType="clickEffect">
                                  <p:stCondLst>
                                    <p:cond delay="0"/>
                                  </p:stCondLst>
                                  <p:childTnLst>
                                    <p:set>
                                      <p:cBhvr>
                                        <p:cTn id="71" dur="1" fill="hold">
                                          <p:stCondLst>
                                            <p:cond delay="0"/>
                                          </p:stCondLst>
                                        </p:cTn>
                                        <p:tgtEl>
                                          <p:spTgt spid="131089"/>
                                        </p:tgtEl>
                                        <p:attrNameLst>
                                          <p:attrName>style.visibility</p:attrName>
                                        </p:attrNameLst>
                                      </p:cBhvr>
                                      <p:to>
                                        <p:strVal val="visible"/>
                                      </p:to>
                                    </p:set>
                                    <p:anim calcmode="lin" valueType="num">
                                      <p:cBhvr additive="base">
                                        <p:cTn id="72" dur="500" fill="hold"/>
                                        <p:tgtEl>
                                          <p:spTgt spid="131089"/>
                                        </p:tgtEl>
                                        <p:attrNameLst>
                                          <p:attrName>ppt_x</p:attrName>
                                        </p:attrNameLst>
                                      </p:cBhvr>
                                      <p:tavLst>
                                        <p:tav tm="0">
                                          <p:val>
                                            <p:strVal val="0-#ppt_w/2"/>
                                          </p:val>
                                        </p:tav>
                                        <p:tav tm="100000">
                                          <p:val>
                                            <p:strVal val="#ppt_x"/>
                                          </p:val>
                                        </p:tav>
                                      </p:tavLst>
                                    </p:anim>
                                    <p:anim calcmode="lin" valueType="num">
                                      <p:cBhvr additive="base">
                                        <p:cTn id="73" dur="500" fill="hold"/>
                                        <p:tgtEl>
                                          <p:spTgt spid="131089"/>
                                        </p:tgtEl>
                                        <p:attrNameLst>
                                          <p:attrName>ppt_y</p:attrName>
                                        </p:attrNameLst>
                                      </p:cBhvr>
                                      <p:tavLst>
                                        <p:tav tm="0">
                                          <p:val>
                                            <p:strVal val="0-#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3" fill="hold" grpId="0" nodeType="clickEffect">
                                  <p:stCondLst>
                                    <p:cond delay="0"/>
                                  </p:stCondLst>
                                  <p:childTnLst>
                                    <p:set>
                                      <p:cBhvr>
                                        <p:cTn id="77" dur="1" fill="hold">
                                          <p:stCondLst>
                                            <p:cond delay="0"/>
                                          </p:stCondLst>
                                        </p:cTn>
                                        <p:tgtEl>
                                          <p:spTgt spid="131090"/>
                                        </p:tgtEl>
                                        <p:attrNameLst>
                                          <p:attrName>style.visibility</p:attrName>
                                        </p:attrNameLst>
                                      </p:cBhvr>
                                      <p:to>
                                        <p:strVal val="visible"/>
                                      </p:to>
                                    </p:set>
                                    <p:anim calcmode="lin" valueType="num">
                                      <p:cBhvr additive="base">
                                        <p:cTn id="78" dur="500" fill="hold"/>
                                        <p:tgtEl>
                                          <p:spTgt spid="131090"/>
                                        </p:tgtEl>
                                        <p:attrNameLst>
                                          <p:attrName>ppt_x</p:attrName>
                                        </p:attrNameLst>
                                      </p:cBhvr>
                                      <p:tavLst>
                                        <p:tav tm="0">
                                          <p:val>
                                            <p:strVal val="1+#ppt_w/2"/>
                                          </p:val>
                                        </p:tav>
                                        <p:tav tm="100000">
                                          <p:val>
                                            <p:strVal val="#ppt_x"/>
                                          </p:val>
                                        </p:tav>
                                      </p:tavLst>
                                    </p:anim>
                                    <p:anim calcmode="lin" valueType="num">
                                      <p:cBhvr additive="base">
                                        <p:cTn id="79" dur="500" fill="hold"/>
                                        <p:tgtEl>
                                          <p:spTgt spid="131090"/>
                                        </p:tgtEl>
                                        <p:attrNameLst>
                                          <p:attrName>ppt_y</p:attrName>
                                        </p:attrNameLst>
                                      </p:cBhvr>
                                      <p:tavLst>
                                        <p:tav tm="0">
                                          <p:val>
                                            <p:strVal val="0-#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8" fill="hold" grpId="0" nodeType="clickEffect">
                                  <p:stCondLst>
                                    <p:cond delay="0"/>
                                  </p:stCondLst>
                                  <p:childTnLst>
                                    <p:set>
                                      <p:cBhvr>
                                        <p:cTn id="83" dur="1" fill="hold">
                                          <p:stCondLst>
                                            <p:cond delay="0"/>
                                          </p:stCondLst>
                                        </p:cTn>
                                        <p:tgtEl>
                                          <p:spTgt spid="131091"/>
                                        </p:tgtEl>
                                        <p:attrNameLst>
                                          <p:attrName>style.visibility</p:attrName>
                                        </p:attrNameLst>
                                      </p:cBhvr>
                                      <p:to>
                                        <p:strVal val="visible"/>
                                      </p:to>
                                    </p:set>
                                    <p:anim calcmode="lin" valueType="num">
                                      <p:cBhvr additive="base">
                                        <p:cTn id="84" dur="500" fill="hold"/>
                                        <p:tgtEl>
                                          <p:spTgt spid="131091"/>
                                        </p:tgtEl>
                                        <p:attrNameLst>
                                          <p:attrName>ppt_x</p:attrName>
                                        </p:attrNameLst>
                                      </p:cBhvr>
                                      <p:tavLst>
                                        <p:tav tm="0">
                                          <p:val>
                                            <p:strVal val="0-#ppt_w/2"/>
                                          </p:val>
                                        </p:tav>
                                        <p:tav tm="100000">
                                          <p:val>
                                            <p:strVal val="#ppt_x"/>
                                          </p:val>
                                        </p:tav>
                                      </p:tavLst>
                                    </p:anim>
                                    <p:anim calcmode="lin" valueType="num">
                                      <p:cBhvr additive="base">
                                        <p:cTn id="85" dur="500" fill="hold"/>
                                        <p:tgtEl>
                                          <p:spTgt spid="131091"/>
                                        </p:tgtEl>
                                        <p:attrNameLst>
                                          <p:attrName>ppt_y</p:attrName>
                                        </p:attrNameLst>
                                      </p:cBhvr>
                                      <p:tavLst>
                                        <p:tav tm="0">
                                          <p:val>
                                            <p:strVal val="#ppt_y"/>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3" presetClass="entr" presetSubtype="16" fill="hold" grpId="0" nodeType="clickEffect">
                                  <p:stCondLst>
                                    <p:cond delay="0"/>
                                  </p:stCondLst>
                                  <p:childTnLst>
                                    <p:set>
                                      <p:cBhvr>
                                        <p:cTn id="89" dur="1" fill="hold">
                                          <p:stCondLst>
                                            <p:cond delay="0"/>
                                          </p:stCondLst>
                                        </p:cTn>
                                        <p:tgtEl>
                                          <p:spTgt spid="131092"/>
                                        </p:tgtEl>
                                        <p:attrNameLst>
                                          <p:attrName>style.visibility</p:attrName>
                                        </p:attrNameLst>
                                      </p:cBhvr>
                                      <p:to>
                                        <p:strVal val="visible"/>
                                      </p:to>
                                    </p:set>
                                    <p:anim calcmode="lin" valueType="num">
                                      <p:cBhvr>
                                        <p:cTn id="90" dur="500" fill="hold"/>
                                        <p:tgtEl>
                                          <p:spTgt spid="131092"/>
                                        </p:tgtEl>
                                        <p:attrNameLst>
                                          <p:attrName>ppt_w</p:attrName>
                                        </p:attrNameLst>
                                      </p:cBhvr>
                                      <p:tavLst>
                                        <p:tav tm="0">
                                          <p:val>
                                            <p:fltVal val="0"/>
                                          </p:val>
                                        </p:tav>
                                        <p:tav tm="100000">
                                          <p:val>
                                            <p:strVal val="#ppt_w"/>
                                          </p:val>
                                        </p:tav>
                                      </p:tavLst>
                                    </p:anim>
                                    <p:anim calcmode="lin" valueType="num">
                                      <p:cBhvr>
                                        <p:cTn id="91" dur="500" fill="hold"/>
                                        <p:tgtEl>
                                          <p:spTgt spid="131092"/>
                                        </p:tgtEl>
                                        <p:attrNameLst>
                                          <p:attrName>ppt_h</p:attrName>
                                        </p:attrNameLst>
                                      </p:cBhvr>
                                      <p:tavLst>
                                        <p:tav tm="0">
                                          <p:val>
                                            <p:fltVal val="0"/>
                                          </p:val>
                                        </p:tav>
                                        <p:tav tm="100000">
                                          <p:val>
                                            <p:strVal val="#ppt_h"/>
                                          </p:val>
                                        </p:tav>
                                      </p:tavLst>
                                    </p:anim>
                                  </p:childTnLst>
                                </p:cTn>
                              </p:par>
                            </p:childTnLst>
                          </p:cTn>
                        </p:par>
                      </p:childTnLst>
                    </p:cTn>
                  </p:par>
                  <p:par>
                    <p:cTn id="92" fill="hold">
                      <p:stCondLst>
                        <p:cond delay="indefinite"/>
                      </p:stCondLst>
                      <p:childTnLst>
                        <p:par>
                          <p:cTn id="93" fill="hold">
                            <p:stCondLst>
                              <p:cond delay="0"/>
                            </p:stCondLst>
                            <p:childTnLst>
                              <p:par>
                                <p:cTn id="94" presetID="16" presetClass="entr" presetSubtype="26" fill="hold" grpId="0" nodeType="clickEffect">
                                  <p:stCondLst>
                                    <p:cond delay="0"/>
                                  </p:stCondLst>
                                  <p:childTnLst>
                                    <p:set>
                                      <p:cBhvr>
                                        <p:cTn id="95" dur="1" fill="hold">
                                          <p:stCondLst>
                                            <p:cond delay="0"/>
                                          </p:stCondLst>
                                        </p:cTn>
                                        <p:tgtEl>
                                          <p:spTgt spid="131093"/>
                                        </p:tgtEl>
                                        <p:attrNameLst>
                                          <p:attrName>style.visibility</p:attrName>
                                        </p:attrNameLst>
                                      </p:cBhvr>
                                      <p:to>
                                        <p:strVal val="visible"/>
                                      </p:to>
                                    </p:set>
                                    <p:animEffect transition="in" filter="barn(inHorizontal)">
                                      <p:cBhvr>
                                        <p:cTn id="96" dur="500"/>
                                        <p:tgtEl>
                                          <p:spTgt spid="131093"/>
                                        </p:tgtEl>
                                      </p:cBhvr>
                                    </p:animEffect>
                                  </p:childTnLst>
                                </p:cTn>
                              </p:par>
                            </p:childTnLst>
                          </p:cTn>
                        </p:par>
                      </p:childTnLst>
                    </p:cTn>
                  </p:par>
                  <p:par>
                    <p:cTn id="97" fill="hold">
                      <p:stCondLst>
                        <p:cond delay="indefinite"/>
                      </p:stCondLst>
                      <p:childTnLst>
                        <p:par>
                          <p:cTn id="98" fill="hold">
                            <p:stCondLst>
                              <p:cond delay="0"/>
                            </p:stCondLst>
                            <p:childTnLst>
                              <p:par>
                                <p:cTn id="99" presetID="2" presetClass="entr" presetSubtype="8" fill="hold" grpId="0" nodeType="clickEffect">
                                  <p:stCondLst>
                                    <p:cond delay="0"/>
                                  </p:stCondLst>
                                  <p:childTnLst>
                                    <p:set>
                                      <p:cBhvr>
                                        <p:cTn id="100" dur="1" fill="hold">
                                          <p:stCondLst>
                                            <p:cond delay="0"/>
                                          </p:stCondLst>
                                        </p:cTn>
                                        <p:tgtEl>
                                          <p:spTgt spid="131094"/>
                                        </p:tgtEl>
                                        <p:attrNameLst>
                                          <p:attrName>style.visibility</p:attrName>
                                        </p:attrNameLst>
                                      </p:cBhvr>
                                      <p:to>
                                        <p:strVal val="visible"/>
                                      </p:to>
                                    </p:set>
                                    <p:anim calcmode="lin" valueType="num">
                                      <p:cBhvr additive="base">
                                        <p:cTn id="101" dur="500" fill="hold"/>
                                        <p:tgtEl>
                                          <p:spTgt spid="131094"/>
                                        </p:tgtEl>
                                        <p:attrNameLst>
                                          <p:attrName>ppt_x</p:attrName>
                                        </p:attrNameLst>
                                      </p:cBhvr>
                                      <p:tavLst>
                                        <p:tav tm="0">
                                          <p:val>
                                            <p:strVal val="0-#ppt_w/2"/>
                                          </p:val>
                                        </p:tav>
                                        <p:tav tm="100000">
                                          <p:val>
                                            <p:strVal val="#ppt_x"/>
                                          </p:val>
                                        </p:tav>
                                      </p:tavLst>
                                    </p:anim>
                                    <p:anim calcmode="lin" valueType="num">
                                      <p:cBhvr additive="base">
                                        <p:cTn id="102" dur="500" fill="hold"/>
                                        <p:tgtEl>
                                          <p:spTgt spid="13109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9"/>
                                            </p:cond>
                                          </p:stCondLst>
                                          <p:endCondLst>
                                            <p:cond evt="onStopAudio" delay="0">
                                              <p:tgtEl>
                                                <p:sldTgt/>
                                              </p:tgtEl>
                                            </p:cond>
                                          </p:endCondLst>
                                        </p:cTn>
                                        <p:tgtEl>
                                          <p:sndTgt r:embed="rId2" name="chimes.wav"/>
                                        </p:tgtEl>
                                      </p:cMediaNode>
                                    </p:audio>
                                  </p:subTnLst>
                                </p:cTn>
                              </p:par>
                            </p:childTnLst>
                          </p:cTn>
                        </p:par>
                      </p:childTnLst>
                    </p:cTn>
                  </p:par>
                  <p:par>
                    <p:cTn id="103" fill="hold">
                      <p:stCondLst>
                        <p:cond delay="indefinite"/>
                      </p:stCondLst>
                      <p:childTnLst>
                        <p:par>
                          <p:cTn id="104" fill="hold">
                            <p:stCondLst>
                              <p:cond delay="0"/>
                            </p:stCondLst>
                            <p:childTnLst>
                              <p:par>
                                <p:cTn id="105" presetID="16" presetClass="entr" presetSubtype="42" fill="hold" grpId="0" nodeType="clickEffect">
                                  <p:stCondLst>
                                    <p:cond delay="0"/>
                                  </p:stCondLst>
                                  <p:childTnLst>
                                    <p:set>
                                      <p:cBhvr>
                                        <p:cTn id="106" dur="1" fill="hold">
                                          <p:stCondLst>
                                            <p:cond delay="0"/>
                                          </p:stCondLst>
                                        </p:cTn>
                                        <p:tgtEl>
                                          <p:spTgt spid="131095"/>
                                        </p:tgtEl>
                                        <p:attrNameLst>
                                          <p:attrName>style.visibility</p:attrName>
                                        </p:attrNameLst>
                                      </p:cBhvr>
                                      <p:to>
                                        <p:strVal val="visible"/>
                                      </p:to>
                                    </p:set>
                                    <p:animEffect transition="in" filter="barn(outHorizontal)">
                                      <p:cBhvr>
                                        <p:cTn id="107" dur="500"/>
                                        <p:tgtEl>
                                          <p:spTgt spid="131095"/>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5" fill="hold" grpId="0" nodeType="clickEffect">
                                  <p:stCondLst>
                                    <p:cond delay="0"/>
                                  </p:stCondLst>
                                  <p:childTnLst>
                                    <p:set>
                                      <p:cBhvr>
                                        <p:cTn id="111" dur="1" fill="hold">
                                          <p:stCondLst>
                                            <p:cond delay="0"/>
                                          </p:stCondLst>
                                        </p:cTn>
                                        <p:tgtEl>
                                          <p:spTgt spid="131096"/>
                                        </p:tgtEl>
                                        <p:attrNameLst>
                                          <p:attrName>style.visibility</p:attrName>
                                        </p:attrNameLst>
                                      </p:cBhvr>
                                      <p:to>
                                        <p:strVal val="visible"/>
                                      </p:to>
                                    </p:set>
                                    <p:animEffect transition="in" filter="blinds(vertical)">
                                      <p:cBhvr>
                                        <p:cTn id="112" dur="500"/>
                                        <p:tgtEl>
                                          <p:spTgt spid="131096"/>
                                        </p:tgtEl>
                                      </p:cBhvr>
                                    </p:animEffect>
                                  </p:childTnLst>
                                  <p:subTnLst>
                                    <p:audio>
                                      <p:cMediaNode>
                                        <p:cTn display="0" masterRel="sameClick">
                                          <p:stCondLst>
                                            <p:cond evt="begin" delay="0">
                                              <p:tn val="110"/>
                                            </p:cond>
                                          </p:stCondLst>
                                          <p:endCondLst>
                                            <p:cond evt="onStopAudio" delay="0">
                                              <p:tgtEl>
                                                <p:sldTgt/>
                                              </p:tgtEl>
                                            </p:cond>
                                          </p:endCondLst>
                                        </p:cTn>
                                        <p:tgtEl>
                                          <p:sndTgt r:embed="rId2" name="chimes.wav"/>
                                        </p:tgtEl>
                                      </p:cMediaNode>
                                    </p:audio>
                                  </p:subTnLst>
                                </p:cTn>
                              </p:par>
                            </p:childTnLst>
                          </p:cTn>
                        </p:par>
                      </p:childTnLst>
                    </p:cTn>
                  </p:par>
                  <p:par>
                    <p:cTn id="113" fill="hold">
                      <p:stCondLst>
                        <p:cond delay="indefinite"/>
                      </p:stCondLst>
                      <p:childTnLst>
                        <p:par>
                          <p:cTn id="114" fill="hold">
                            <p:stCondLst>
                              <p:cond delay="0"/>
                            </p:stCondLst>
                            <p:childTnLst>
                              <p:par>
                                <p:cTn id="115" presetID="2" presetClass="entr" presetSubtype="8" fill="hold" grpId="0" nodeType="clickEffect">
                                  <p:stCondLst>
                                    <p:cond delay="0"/>
                                  </p:stCondLst>
                                  <p:childTnLst>
                                    <p:set>
                                      <p:cBhvr>
                                        <p:cTn id="116" dur="1" fill="hold">
                                          <p:stCondLst>
                                            <p:cond delay="0"/>
                                          </p:stCondLst>
                                        </p:cTn>
                                        <p:tgtEl>
                                          <p:spTgt spid="131097"/>
                                        </p:tgtEl>
                                        <p:attrNameLst>
                                          <p:attrName>style.visibility</p:attrName>
                                        </p:attrNameLst>
                                      </p:cBhvr>
                                      <p:to>
                                        <p:strVal val="visible"/>
                                      </p:to>
                                    </p:set>
                                    <p:anim calcmode="lin" valueType="num">
                                      <p:cBhvr additive="base">
                                        <p:cTn id="117" dur="500" fill="hold"/>
                                        <p:tgtEl>
                                          <p:spTgt spid="131097"/>
                                        </p:tgtEl>
                                        <p:attrNameLst>
                                          <p:attrName>ppt_x</p:attrName>
                                        </p:attrNameLst>
                                      </p:cBhvr>
                                      <p:tavLst>
                                        <p:tav tm="0">
                                          <p:val>
                                            <p:strVal val="0-#ppt_w/2"/>
                                          </p:val>
                                        </p:tav>
                                        <p:tav tm="100000">
                                          <p:val>
                                            <p:strVal val="#ppt_x"/>
                                          </p:val>
                                        </p:tav>
                                      </p:tavLst>
                                    </p:anim>
                                    <p:anim calcmode="lin" valueType="num">
                                      <p:cBhvr additive="base">
                                        <p:cTn id="118" dur="500" fill="hold"/>
                                        <p:tgtEl>
                                          <p:spTgt spid="131097"/>
                                        </p:tgtEl>
                                        <p:attrNameLst>
                                          <p:attrName>ppt_y</p:attrName>
                                        </p:attrNameLst>
                                      </p:cBhvr>
                                      <p:tavLst>
                                        <p:tav tm="0">
                                          <p:val>
                                            <p:strVal val="#ppt_y"/>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2" presetClass="entr" presetSubtype="8" fill="hold" grpId="0" nodeType="clickEffect">
                                  <p:stCondLst>
                                    <p:cond delay="0"/>
                                  </p:stCondLst>
                                  <p:childTnLst>
                                    <p:set>
                                      <p:cBhvr>
                                        <p:cTn id="122" dur="1" fill="hold">
                                          <p:stCondLst>
                                            <p:cond delay="0"/>
                                          </p:stCondLst>
                                        </p:cTn>
                                        <p:tgtEl>
                                          <p:spTgt spid="131098"/>
                                        </p:tgtEl>
                                        <p:attrNameLst>
                                          <p:attrName>style.visibility</p:attrName>
                                        </p:attrNameLst>
                                      </p:cBhvr>
                                      <p:to>
                                        <p:strVal val="visible"/>
                                      </p:to>
                                    </p:set>
                                    <p:anim calcmode="lin" valueType="num">
                                      <p:cBhvr additive="base">
                                        <p:cTn id="123" dur="500" fill="hold"/>
                                        <p:tgtEl>
                                          <p:spTgt spid="131098"/>
                                        </p:tgtEl>
                                        <p:attrNameLst>
                                          <p:attrName>ppt_x</p:attrName>
                                        </p:attrNameLst>
                                      </p:cBhvr>
                                      <p:tavLst>
                                        <p:tav tm="0">
                                          <p:val>
                                            <p:strVal val="0-#ppt_w/2"/>
                                          </p:val>
                                        </p:tav>
                                        <p:tav tm="100000">
                                          <p:val>
                                            <p:strVal val="#ppt_x"/>
                                          </p:val>
                                        </p:tav>
                                      </p:tavLst>
                                    </p:anim>
                                    <p:anim calcmode="lin" valueType="num">
                                      <p:cBhvr additive="base">
                                        <p:cTn id="124" dur="500" fill="hold"/>
                                        <p:tgtEl>
                                          <p:spTgt spid="131098"/>
                                        </p:tgtEl>
                                        <p:attrNameLst>
                                          <p:attrName>ppt_y</p:attrName>
                                        </p:attrNameLst>
                                      </p:cBhvr>
                                      <p:tavLst>
                                        <p:tav tm="0">
                                          <p:val>
                                            <p:strVal val="#ppt_y"/>
                                          </p:val>
                                        </p:tav>
                                        <p:tav tm="100000">
                                          <p:val>
                                            <p:strVal val="#ppt_y"/>
                                          </p:val>
                                        </p:tav>
                                      </p:tavLst>
                                    </p:anim>
                                  </p:childTnLst>
                                </p:cTn>
                              </p:par>
                            </p:childTnLst>
                          </p:cTn>
                        </p:par>
                      </p:childTnLst>
                    </p:cTn>
                  </p:par>
                  <p:par>
                    <p:cTn id="125" fill="hold">
                      <p:stCondLst>
                        <p:cond delay="indefinite"/>
                      </p:stCondLst>
                      <p:childTnLst>
                        <p:par>
                          <p:cTn id="126" fill="hold">
                            <p:stCondLst>
                              <p:cond delay="0"/>
                            </p:stCondLst>
                            <p:childTnLst>
                              <p:par>
                                <p:cTn id="127" presetID="2" presetClass="entr" presetSubtype="8" fill="hold" grpId="0" nodeType="clickEffect">
                                  <p:stCondLst>
                                    <p:cond delay="0"/>
                                  </p:stCondLst>
                                  <p:childTnLst>
                                    <p:set>
                                      <p:cBhvr>
                                        <p:cTn id="128" dur="1" fill="hold">
                                          <p:stCondLst>
                                            <p:cond delay="0"/>
                                          </p:stCondLst>
                                        </p:cTn>
                                        <p:tgtEl>
                                          <p:spTgt spid="131099"/>
                                        </p:tgtEl>
                                        <p:attrNameLst>
                                          <p:attrName>style.visibility</p:attrName>
                                        </p:attrNameLst>
                                      </p:cBhvr>
                                      <p:to>
                                        <p:strVal val="visible"/>
                                      </p:to>
                                    </p:set>
                                    <p:anim calcmode="lin" valueType="num">
                                      <p:cBhvr additive="base">
                                        <p:cTn id="129" dur="500" fill="hold"/>
                                        <p:tgtEl>
                                          <p:spTgt spid="131099"/>
                                        </p:tgtEl>
                                        <p:attrNameLst>
                                          <p:attrName>ppt_x</p:attrName>
                                        </p:attrNameLst>
                                      </p:cBhvr>
                                      <p:tavLst>
                                        <p:tav tm="0">
                                          <p:val>
                                            <p:strVal val="0-#ppt_w/2"/>
                                          </p:val>
                                        </p:tav>
                                        <p:tav tm="100000">
                                          <p:val>
                                            <p:strVal val="#ppt_x"/>
                                          </p:val>
                                        </p:tav>
                                      </p:tavLst>
                                    </p:anim>
                                    <p:anim calcmode="lin" valueType="num">
                                      <p:cBhvr additive="base">
                                        <p:cTn id="130" dur="500" fill="hold"/>
                                        <p:tgtEl>
                                          <p:spTgt spid="131099"/>
                                        </p:tgtEl>
                                        <p:attrNameLst>
                                          <p:attrName>ppt_y</p:attrName>
                                        </p:attrNameLst>
                                      </p:cBhvr>
                                      <p:tavLst>
                                        <p:tav tm="0">
                                          <p:val>
                                            <p:strVal val="#ppt_y"/>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5" presetClass="entr" presetSubtype="10" fill="hold" grpId="0" nodeType="clickEffect">
                                  <p:stCondLst>
                                    <p:cond delay="0"/>
                                  </p:stCondLst>
                                  <p:childTnLst>
                                    <p:set>
                                      <p:cBhvr>
                                        <p:cTn id="134" dur="1" fill="hold">
                                          <p:stCondLst>
                                            <p:cond delay="0"/>
                                          </p:stCondLst>
                                        </p:cTn>
                                        <p:tgtEl>
                                          <p:spTgt spid="131100"/>
                                        </p:tgtEl>
                                        <p:attrNameLst>
                                          <p:attrName>style.visibility</p:attrName>
                                        </p:attrNameLst>
                                      </p:cBhvr>
                                      <p:to>
                                        <p:strVal val="visible"/>
                                      </p:to>
                                    </p:set>
                                    <p:animEffect transition="in" filter="checkerboard(across)">
                                      <p:cBhvr>
                                        <p:cTn id="135" dur="500"/>
                                        <p:tgtEl>
                                          <p:spTgt spid="131100"/>
                                        </p:tgtEl>
                                      </p:cBhvr>
                                    </p:animEffect>
                                  </p:childTnLst>
                                  <p:subTnLst>
                                    <p:audio>
                                      <p:cMediaNode>
                                        <p:cTn display="0" masterRel="sameClick">
                                          <p:stCondLst>
                                            <p:cond evt="begin" delay="0">
                                              <p:tn val="133"/>
                                            </p:cond>
                                          </p:stCondLst>
                                          <p:endCondLst>
                                            <p:cond evt="onStopAudio" delay="0">
                                              <p:tgtEl>
                                                <p:sldTgt/>
                                              </p:tgtEl>
                                            </p:cond>
                                          </p:endCondLst>
                                        </p:cTn>
                                        <p:tgtEl>
                                          <p:sndTgt r:embed="rId2" name="chimes.wav"/>
                                        </p:tgtEl>
                                      </p:cMediaNode>
                                    </p:audio>
                                  </p:subTnLst>
                                </p:cTn>
                              </p:par>
                            </p:childTnLst>
                          </p:cTn>
                        </p:par>
                      </p:childTnLst>
                    </p:cTn>
                  </p:par>
                  <p:par>
                    <p:cTn id="136" fill="hold">
                      <p:stCondLst>
                        <p:cond delay="indefinite"/>
                      </p:stCondLst>
                      <p:childTnLst>
                        <p:par>
                          <p:cTn id="137" fill="hold">
                            <p:stCondLst>
                              <p:cond delay="0"/>
                            </p:stCondLst>
                            <p:childTnLst>
                              <p:par>
                                <p:cTn id="138" presetID="12" presetClass="entr" presetSubtype="2" fill="hold" grpId="0" nodeType="clickEffect">
                                  <p:stCondLst>
                                    <p:cond delay="0"/>
                                  </p:stCondLst>
                                  <p:childTnLst>
                                    <p:set>
                                      <p:cBhvr>
                                        <p:cTn id="139" dur="1" fill="hold">
                                          <p:stCondLst>
                                            <p:cond delay="0"/>
                                          </p:stCondLst>
                                        </p:cTn>
                                        <p:tgtEl>
                                          <p:spTgt spid="131101"/>
                                        </p:tgtEl>
                                        <p:attrNameLst>
                                          <p:attrName>style.visibility</p:attrName>
                                        </p:attrNameLst>
                                      </p:cBhvr>
                                      <p:to>
                                        <p:strVal val="visible"/>
                                      </p:to>
                                    </p:set>
                                    <p:animEffect transition="in" filter="slide(fromRight)">
                                      <p:cBhvr>
                                        <p:cTn id="140" dur="500"/>
                                        <p:tgtEl>
                                          <p:spTgt spid="131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077" grpId="0" autoUpdateAnimBg="0"/>
      <p:bldP spid="131078" grpId="0" animBg="1"/>
      <p:bldP spid="131079" grpId="0" autoUpdateAnimBg="0"/>
      <p:bldP spid="131080" grpId="0" autoUpdateAnimBg="0"/>
      <p:bldP spid="131081" grpId="0" animBg="1"/>
      <p:bldP spid="131082" grpId="0" autoUpdateAnimBg="0"/>
      <p:bldP spid="131083" grpId="0" autoUpdateAnimBg="0"/>
      <p:bldP spid="131084" grpId="0" autoUpdateAnimBg="0"/>
      <p:bldP spid="131085" grpId="0" animBg="1"/>
      <p:bldP spid="131086" grpId="0" autoUpdateAnimBg="0"/>
      <p:bldP spid="131087" grpId="0" autoUpdateAnimBg="0"/>
      <p:bldP spid="131088" grpId="0" autoUpdateAnimBg="0"/>
      <p:bldP spid="131089" grpId="0" animBg="1"/>
      <p:bldP spid="131090" grpId="0" autoUpdateAnimBg="0"/>
      <p:bldP spid="131091" grpId="0" animBg="1" autoUpdateAnimBg="0"/>
      <p:bldP spid="131092" grpId="0" autoUpdateAnimBg="0"/>
      <p:bldP spid="131093" grpId="0" autoUpdateAnimBg="0"/>
      <p:bldP spid="131094" grpId="0" animBg="1"/>
      <p:bldP spid="131095" grpId="0" autoUpdateAnimBg="0"/>
      <p:bldP spid="131096" grpId="0" autoUpdateAnimBg="0"/>
      <p:bldP spid="131097" grpId="0" animBg="1"/>
      <p:bldP spid="131098" grpId="0" animBg="1"/>
      <p:bldP spid="131099" grpId="0" animBg="1"/>
      <p:bldP spid="131100" grpId="0" autoUpdateAnimBg="0"/>
      <p:bldP spid="131101"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ChangeArrowheads="1"/>
          </p:cNvSpPr>
          <p:nvPr/>
        </p:nvSpPr>
        <p:spPr bwMode="auto">
          <a:xfrm>
            <a:off x="1042988" y="1066800"/>
            <a:ext cx="2590800" cy="396875"/>
          </a:xfrm>
          <a:prstGeom prst="rect">
            <a:avLst/>
          </a:prstGeom>
          <a:noFill/>
          <a:ln w="9525">
            <a:noFill/>
            <a:miter lim="800000"/>
            <a:headEnd/>
            <a:tailEnd/>
          </a:ln>
        </p:spPr>
        <p:txBody>
          <a:bodyPr>
            <a:spAutoFit/>
          </a:bodyPr>
          <a:lstStyle/>
          <a:p>
            <a:r>
              <a:rPr kumimoji="1" lang="en-US" altLang="zh-CN" sz="2000" b="1">
                <a:latin typeface="Times New Roman" pitchFamily="18" charset="0"/>
              </a:rPr>
              <a:t>2.</a:t>
            </a:r>
            <a:r>
              <a:rPr kumimoji="1" lang="zh-CN" altLang="en-US" sz="2000" b="1">
                <a:latin typeface="Times New Roman" pitchFamily="18" charset="0"/>
              </a:rPr>
              <a:t>逝世造成的损失</a:t>
            </a:r>
            <a:r>
              <a:rPr kumimoji="1" lang="zh-CN" altLang="en-US" sz="2000">
                <a:latin typeface="Times New Roman" pitchFamily="18" charset="0"/>
              </a:rPr>
              <a:t> </a:t>
            </a:r>
          </a:p>
        </p:txBody>
      </p:sp>
      <p:sp>
        <p:nvSpPr>
          <p:cNvPr id="132099" name="AutoShape 3"/>
          <p:cNvSpPr>
            <a:spLocks/>
          </p:cNvSpPr>
          <p:nvPr/>
        </p:nvSpPr>
        <p:spPr bwMode="auto">
          <a:xfrm>
            <a:off x="3348038" y="838200"/>
            <a:ext cx="152400" cy="990600"/>
          </a:xfrm>
          <a:prstGeom prst="leftBrace">
            <a:avLst>
              <a:gd name="adj1" fmla="val 54167"/>
              <a:gd name="adj2" fmla="val 50000"/>
            </a:avLst>
          </a:prstGeom>
          <a:noFill/>
          <a:ln w="9525">
            <a:solidFill>
              <a:srgbClr val="000000"/>
            </a:solidFill>
            <a:round/>
            <a:headEnd/>
            <a:tailEnd/>
          </a:ln>
        </p:spPr>
        <p:txBody>
          <a:bodyPr/>
          <a:lstStyle/>
          <a:p>
            <a:endParaRPr lang="zh-CN" altLang="en-US">
              <a:latin typeface="Calibri" pitchFamily="34" charset="0"/>
            </a:endParaRPr>
          </a:p>
        </p:txBody>
      </p:sp>
      <p:sp>
        <p:nvSpPr>
          <p:cNvPr id="132100" name="Rectangle 4"/>
          <p:cNvSpPr>
            <a:spLocks noChangeArrowheads="1"/>
          </p:cNvSpPr>
          <p:nvPr/>
        </p:nvSpPr>
        <p:spPr bwMode="auto">
          <a:xfrm>
            <a:off x="3492500" y="609600"/>
            <a:ext cx="1143000" cy="579438"/>
          </a:xfrm>
          <a:prstGeom prst="rect">
            <a:avLst/>
          </a:prstGeom>
          <a:noFill/>
          <a:ln w="9525">
            <a:noFill/>
            <a:miter lim="800000"/>
            <a:headEnd/>
            <a:tailEnd/>
          </a:ln>
        </p:spPr>
        <p:txBody>
          <a:bodyPr>
            <a:spAutoFit/>
          </a:bodyPr>
          <a:lstStyle/>
          <a:p>
            <a:r>
              <a:rPr kumimoji="1" lang="zh-CN" altLang="en-US" sz="2000" b="1">
                <a:latin typeface="Times New Roman" pitchFamily="18" charset="0"/>
              </a:rPr>
              <a:t>对象上</a:t>
            </a:r>
            <a:r>
              <a:rPr kumimoji="1" lang="zh-CN" altLang="en-US" sz="3200" b="1">
                <a:latin typeface="Times New Roman" pitchFamily="18" charset="0"/>
              </a:rPr>
              <a:t> </a:t>
            </a:r>
            <a:endParaRPr kumimoji="1" lang="zh-CN" altLang="en-US" sz="4800" b="1">
              <a:latin typeface="Times New Roman" pitchFamily="18" charset="0"/>
            </a:endParaRPr>
          </a:p>
        </p:txBody>
      </p:sp>
      <p:sp>
        <p:nvSpPr>
          <p:cNvPr id="132101" name="Rectangle 5"/>
          <p:cNvSpPr>
            <a:spLocks noChangeArrowheads="1"/>
          </p:cNvSpPr>
          <p:nvPr/>
        </p:nvSpPr>
        <p:spPr bwMode="auto">
          <a:xfrm>
            <a:off x="3419475" y="1508125"/>
            <a:ext cx="2667000" cy="396875"/>
          </a:xfrm>
          <a:prstGeom prst="rect">
            <a:avLst/>
          </a:prstGeom>
          <a:noFill/>
          <a:ln w="9525">
            <a:noFill/>
            <a:miter lim="800000"/>
            <a:headEnd/>
            <a:tailEnd/>
          </a:ln>
        </p:spPr>
        <p:txBody>
          <a:bodyPr>
            <a:spAutoFit/>
          </a:bodyPr>
          <a:lstStyle/>
          <a:p>
            <a:r>
              <a:rPr kumimoji="1" lang="zh-CN" altLang="en-US" sz="2000" b="1">
                <a:latin typeface="Times New Roman" pitchFamily="18" charset="0"/>
              </a:rPr>
              <a:t>程度上</a:t>
            </a:r>
            <a:r>
              <a:rPr kumimoji="1" lang="zh-CN" altLang="en-US" sz="2000">
                <a:latin typeface="Times New Roman" pitchFamily="18" charset="0"/>
              </a:rPr>
              <a:t>： </a:t>
            </a:r>
          </a:p>
        </p:txBody>
      </p:sp>
      <p:sp>
        <p:nvSpPr>
          <p:cNvPr id="132102" name="AutoShape 6"/>
          <p:cNvSpPr>
            <a:spLocks/>
          </p:cNvSpPr>
          <p:nvPr/>
        </p:nvSpPr>
        <p:spPr bwMode="auto">
          <a:xfrm>
            <a:off x="4427538" y="609600"/>
            <a:ext cx="152400" cy="609600"/>
          </a:xfrm>
          <a:prstGeom prst="leftBrace">
            <a:avLst>
              <a:gd name="adj1" fmla="val 33333"/>
              <a:gd name="adj2" fmla="val 50000"/>
            </a:avLst>
          </a:prstGeom>
          <a:noFill/>
          <a:ln w="9525">
            <a:solidFill>
              <a:srgbClr val="000000"/>
            </a:solidFill>
            <a:round/>
            <a:headEnd/>
            <a:tailEnd/>
          </a:ln>
        </p:spPr>
        <p:txBody>
          <a:bodyPr/>
          <a:lstStyle/>
          <a:p>
            <a:endParaRPr lang="zh-CN" altLang="en-US">
              <a:latin typeface="Calibri" pitchFamily="34" charset="0"/>
            </a:endParaRPr>
          </a:p>
        </p:txBody>
      </p:sp>
      <p:sp>
        <p:nvSpPr>
          <p:cNvPr id="132103" name="Rectangle 7"/>
          <p:cNvSpPr>
            <a:spLocks noChangeArrowheads="1"/>
          </p:cNvSpPr>
          <p:nvPr/>
        </p:nvSpPr>
        <p:spPr bwMode="auto">
          <a:xfrm>
            <a:off x="4500563" y="457200"/>
            <a:ext cx="3352800" cy="396875"/>
          </a:xfrm>
          <a:prstGeom prst="rect">
            <a:avLst/>
          </a:prstGeom>
          <a:noFill/>
          <a:ln w="9525">
            <a:noFill/>
            <a:miter lim="800000"/>
            <a:headEnd/>
            <a:tailEnd/>
          </a:ln>
        </p:spPr>
        <p:txBody>
          <a:bodyPr>
            <a:spAutoFit/>
          </a:bodyPr>
          <a:lstStyle/>
          <a:p>
            <a:r>
              <a:rPr kumimoji="1" lang="zh-CN" altLang="en-US" sz="2000" b="1">
                <a:latin typeface="Times New Roman" pitchFamily="18" charset="0"/>
              </a:rPr>
              <a:t>对于</a:t>
            </a:r>
            <a:r>
              <a:rPr kumimoji="1" lang="zh-CN" altLang="en-US" sz="2000" b="1">
                <a:solidFill>
                  <a:srgbClr val="FF0000"/>
                </a:solidFill>
                <a:latin typeface="Times New Roman" pitchFamily="18" charset="0"/>
              </a:rPr>
              <a:t>无产阶级</a:t>
            </a:r>
            <a:r>
              <a:rPr kumimoji="1" lang="zh-CN" altLang="en-US" sz="1400" b="1">
                <a:latin typeface="Times New Roman" pitchFamily="18" charset="0"/>
              </a:rPr>
              <a:t> </a:t>
            </a:r>
            <a:endParaRPr kumimoji="1" lang="zh-CN" altLang="en-US" sz="2400" b="1">
              <a:latin typeface="Times New Roman" pitchFamily="18" charset="0"/>
            </a:endParaRPr>
          </a:p>
        </p:txBody>
      </p:sp>
      <p:sp>
        <p:nvSpPr>
          <p:cNvPr id="132104" name="Rectangle 8"/>
          <p:cNvSpPr>
            <a:spLocks noChangeArrowheads="1"/>
          </p:cNvSpPr>
          <p:nvPr/>
        </p:nvSpPr>
        <p:spPr bwMode="auto">
          <a:xfrm>
            <a:off x="4643438" y="990600"/>
            <a:ext cx="2057400" cy="396875"/>
          </a:xfrm>
          <a:prstGeom prst="rect">
            <a:avLst/>
          </a:prstGeom>
          <a:noFill/>
          <a:ln w="9525">
            <a:noFill/>
            <a:miter lim="800000"/>
            <a:headEnd/>
            <a:tailEnd/>
          </a:ln>
        </p:spPr>
        <p:txBody>
          <a:bodyPr>
            <a:spAutoFit/>
          </a:bodyPr>
          <a:lstStyle/>
          <a:p>
            <a:r>
              <a:rPr kumimoji="1" lang="zh-CN" altLang="en-US" sz="2000" b="1">
                <a:latin typeface="Times New Roman" pitchFamily="18" charset="0"/>
              </a:rPr>
              <a:t>对于</a:t>
            </a:r>
            <a:r>
              <a:rPr kumimoji="1" lang="zh-CN" altLang="en-US" sz="2000" b="1">
                <a:solidFill>
                  <a:srgbClr val="FF0000"/>
                </a:solidFill>
                <a:latin typeface="Times New Roman" pitchFamily="18" charset="0"/>
              </a:rPr>
              <a:t>历史科学</a:t>
            </a:r>
            <a:r>
              <a:rPr kumimoji="1" lang="zh-CN" altLang="en-US" sz="1400">
                <a:latin typeface="Times New Roman" pitchFamily="18" charset="0"/>
              </a:rPr>
              <a:t> </a:t>
            </a:r>
            <a:endParaRPr kumimoji="1" lang="zh-CN" altLang="en-US" sz="2400">
              <a:latin typeface="Times New Roman" pitchFamily="18" charset="0"/>
            </a:endParaRPr>
          </a:p>
        </p:txBody>
      </p:sp>
      <p:sp>
        <p:nvSpPr>
          <p:cNvPr id="132105" name="Rectangle 9"/>
          <p:cNvSpPr>
            <a:spLocks noChangeArrowheads="1"/>
          </p:cNvSpPr>
          <p:nvPr/>
        </p:nvSpPr>
        <p:spPr bwMode="auto">
          <a:xfrm>
            <a:off x="4500563" y="1508125"/>
            <a:ext cx="2438400" cy="396875"/>
          </a:xfrm>
          <a:prstGeom prst="rect">
            <a:avLst/>
          </a:prstGeom>
          <a:noFill/>
          <a:ln w="9525">
            <a:noFill/>
            <a:miter lim="800000"/>
            <a:headEnd/>
            <a:tailEnd/>
          </a:ln>
        </p:spPr>
        <p:txBody>
          <a:bodyPr>
            <a:spAutoFit/>
          </a:bodyPr>
          <a:lstStyle/>
          <a:p>
            <a:r>
              <a:rPr kumimoji="1" lang="zh-CN" altLang="en-US" sz="2000" b="1">
                <a:solidFill>
                  <a:srgbClr val="003366"/>
                </a:solidFill>
                <a:latin typeface="Times New Roman" pitchFamily="18" charset="0"/>
              </a:rPr>
              <a:t>不可估量　空白</a:t>
            </a:r>
            <a:r>
              <a:rPr kumimoji="1" lang="zh-CN" altLang="en-US" sz="2000">
                <a:solidFill>
                  <a:srgbClr val="003366"/>
                </a:solidFill>
                <a:latin typeface="Times New Roman" pitchFamily="18" charset="0"/>
              </a:rPr>
              <a:t> </a:t>
            </a:r>
          </a:p>
        </p:txBody>
      </p:sp>
      <p:sp>
        <p:nvSpPr>
          <p:cNvPr id="69641" name="Rectangle 10"/>
          <p:cNvSpPr>
            <a:spLocks noChangeArrowheads="1"/>
          </p:cNvSpPr>
          <p:nvPr/>
        </p:nvSpPr>
        <p:spPr bwMode="auto">
          <a:xfrm>
            <a:off x="1258888" y="2286000"/>
            <a:ext cx="457200" cy="1006475"/>
          </a:xfrm>
          <a:prstGeom prst="rect">
            <a:avLst/>
          </a:prstGeom>
          <a:noFill/>
          <a:ln w="9525">
            <a:noFill/>
            <a:miter lim="800000"/>
            <a:headEnd/>
            <a:tailEnd/>
          </a:ln>
        </p:spPr>
        <p:txBody>
          <a:bodyPr>
            <a:spAutoFit/>
          </a:bodyPr>
          <a:lstStyle/>
          <a:p>
            <a:r>
              <a:rPr kumimoji="1" lang="zh-CN" altLang="en-US" sz="2000" b="1">
                <a:solidFill>
                  <a:srgbClr val="990000"/>
                </a:solidFill>
                <a:latin typeface="Times New Roman" pitchFamily="18" charset="0"/>
                <a:ea typeface="黑体" pitchFamily="49" charset="-122"/>
              </a:rPr>
              <a:t>科学家</a:t>
            </a:r>
            <a:r>
              <a:rPr kumimoji="1" lang="zh-CN" altLang="en-US" sz="1400">
                <a:latin typeface="Times New Roman" pitchFamily="18" charset="0"/>
              </a:rPr>
              <a:t> </a:t>
            </a:r>
            <a:endParaRPr kumimoji="1" lang="zh-CN" altLang="en-US" sz="2400">
              <a:latin typeface="Times New Roman" pitchFamily="18" charset="0"/>
            </a:endParaRPr>
          </a:p>
        </p:txBody>
      </p:sp>
      <p:sp>
        <p:nvSpPr>
          <p:cNvPr id="69642" name="Rectangle 11"/>
          <p:cNvSpPr>
            <a:spLocks noChangeArrowheads="1"/>
          </p:cNvSpPr>
          <p:nvPr/>
        </p:nvSpPr>
        <p:spPr bwMode="auto">
          <a:xfrm>
            <a:off x="1187450" y="3352800"/>
            <a:ext cx="381000" cy="1219200"/>
          </a:xfrm>
          <a:prstGeom prst="rect">
            <a:avLst/>
          </a:prstGeom>
          <a:noFill/>
          <a:ln w="9525">
            <a:noFill/>
            <a:miter lim="800000"/>
            <a:headEnd/>
            <a:tailEnd/>
          </a:ln>
        </p:spPr>
        <p:txBody>
          <a:bodyPr>
            <a:spAutoFit/>
          </a:bodyPr>
          <a:lstStyle/>
          <a:p>
            <a:r>
              <a:rPr kumimoji="1" lang="zh-CN" altLang="en-US" sz="2000" b="1">
                <a:solidFill>
                  <a:srgbClr val="990000"/>
                </a:solidFill>
                <a:latin typeface="Times New Roman" pitchFamily="18" charset="0"/>
                <a:ea typeface="黑体" pitchFamily="49" charset="-122"/>
              </a:rPr>
              <a:t>理论家</a:t>
            </a:r>
            <a:r>
              <a:rPr kumimoji="1" lang="zh-CN" altLang="en-US" sz="1400">
                <a:latin typeface="Times New Roman" pitchFamily="18" charset="0"/>
              </a:rPr>
              <a:t> </a:t>
            </a:r>
            <a:endParaRPr kumimoji="1" lang="zh-CN" altLang="en-US" sz="2400">
              <a:latin typeface="Times New Roman" pitchFamily="18" charset="0"/>
            </a:endParaRPr>
          </a:p>
        </p:txBody>
      </p:sp>
      <p:sp>
        <p:nvSpPr>
          <p:cNvPr id="69643" name="AutoShape 12"/>
          <p:cNvSpPr>
            <a:spLocks/>
          </p:cNvSpPr>
          <p:nvPr/>
        </p:nvSpPr>
        <p:spPr bwMode="auto">
          <a:xfrm>
            <a:off x="1905000" y="2590800"/>
            <a:ext cx="152400" cy="1447800"/>
          </a:xfrm>
          <a:prstGeom prst="leftBrace">
            <a:avLst>
              <a:gd name="adj1" fmla="val 79167"/>
              <a:gd name="adj2" fmla="val 50000"/>
            </a:avLst>
          </a:prstGeom>
          <a:noFill/>
          <a:ln w="9525">
            <a:solidFill>
              <a:srgbClr val="008000"/>
            </a:solidFill>
            <a:round/>
            <a:headEnd/>
            <a:tailEnd/>
          </a:ln>
        </p:spPr>
        <p:txBody>
          <a:bodyPr wrap="none" anchor="ctr"/>
          <a:lstStyle/>
          <a:p>
            <a:pPr algn="ctr"/>
            <a:endParaRPr kumimoji="1" lang="zh-CN" altLang="zh-CN" sz="2400">
              <a:solidFill>
                <a:srgbClr val="008000"/>
              </a:solidFill>
              <a:latin typeface="Times New Roman" pitchFamily="18" charset="0"/>
            </a:endParaRPr>
          </a:p>
        </p:txBody>
      </p:sp>
      <p:sp>
        <p:nvSpPr>
          <p:cNvPr id="69644" name="Rectangle 13"/>
          <p:cNvSpPr>
            <a:spLocks noChangeArrowheads="1"/>
          </p:cNvSpPr>
          <p:nvPr/>
        </p:nvSpPr>
        <p:spPr bwMode="auto">
          <a:xfrm>
            <a:off x="2133600" y="2362200"/>
            <a:ext cx="4876800" cy="396875"/>
          </a:xfrm>
          <a:prstGeom prst="rect">
            <a:avLst/>
          </a:prstGeom>
          <a:noFill/>
          <a:ln w="9525">
            <a:noFill/>
            <a:miter lim="800000"/>
            <a:headEnd/>
            <a:tailEnd/>
          </a:ln>
        </p:spPr>
        <p:txBody>
          <a:bodyPr>
            <a:spAutoFit/>
          </a:bodyPr>
          <a:lstStyle/>
          <a:p>
            <a:r>
              <a:rPr kumimoji="1" lang="en-US" altLang="zh-CN" sz="2000" b="1">
                <a:latin typeface="Times New Roman" pitchFamily="18" charset="0"/>
              </a:rPr>
              <a:t>3.</a:t>
            </a:r>
            <a:r>
              <a:rPr kumimoji="1" lang="zh-CN" altLang="en-US" sz="2000" b="1">
                <a:latin typeface="Times New Roman" pitchFamily="18" charset="0"/>
              </a:rPr>
              <a:t>发现了人类历史的发展规律 </a:t>
            </a:r>
          </a:p>
        </p:txBody>
      </p:sp>
      <p:sp>
        <p:nvSpPr>
          <p:cNvPr id="69645" name="Rectangle 14"/>
          <p:cNvSpPr>
            <a:spLocks noChangeArrowheads="1"/>
          </p:cNvSpPr>
          <p:nvPr/>
        </p:nvSpPr>
        <p:spPr bwMode="auto">
          <a:xfrm>
            <a:off x="2133600" y="2971800"/>
            <a:ext cx="6019800" cy="396875"/>
          </a:xfrm>
          <a:prstGeom prst="rect">
            <a:avLst/>
          </a:prstGeom>
          <a:noFill/>
          <a:ln w="9525">
            <a:noFill/>
            <a:miter lim="800000"/>
            <a:headEnd/>
            <a:tailEnd/>
          </a:ln>
        </p:spPr>
        <p:txBody>
          <a:bodyPr>
            <a:spAutoFit/>
          </a:bodyPr>
          <a:lstStyle/>
          <a:p>
            <a:r>
              <a:rPr kumimoji="1" lang="en-US" altLang="zh-CN" sz="2000" b="1">
                <a:latin typeface="Times New Roman" pitchFamily="18" charset="0"/>
              </a:rPr>
              <a:t>4.</a:t>
            </a:r>
            <a:r>
              <a:rPr kumimoji="1" lang="zh-CN" altLang="en-US" sz="2000" b="1">
                <a:latin typeface="Times New Roman" pitchFamily="18" charset="0"/>
              </a:rPr>
              <a:t>发现了现代资本主义生产方式及其特殊运动规律</a:t>
            </a:r>
            <a:r>
              <a:rPr kumimoji="1" lang="zh-CN" altLang="en-US" sz="1400" b="1">
                <a:latin typeface="Times New Roman" pitchFamily="18" charset="0"/>
              </a:rPr>
              <a:t> </a:t>
            </a:r>
            <a:endParaRPr kumimoji="1" lang="zh-CN" altLang="en-US" sz="2400" b="1">
              <a:latin typeface="Times New Roman" pitchFamily="18" charset="0"/>
            </a:endParaRPr>
          </a:p>
        </p:txBody>
      </p:sp>
      <p:sp>
        <p:nvSpPr>
          <p:cNvPr id="69646" name="Rectangle 15"/>
          <p:cNvSpPr>
            <a:spLocks noChangeArrowheads="1"/>
          </p:cNvSpPr>
          <p:nvPr/>
        </p:nvSpPr>
        <p:spPr bwMode="auto">
          <a:xfrm>
            <a:off x="2133600" y="3810000"/>
            <a:ext cx="5715000" cy="396875"/>
          </a:xfrm>
          <a:prstGeom prst="rect">
            <a:avLst/>
          </a:prstGeom>
          <a:noFill/>
          <a:ln w="9525">
            <a:noFill/>
            <a:miter lim="800000"/>
            <a:headEnd/>
            <a:tailEnd/>
          </a:ln>
        </p:spPr>
        <p:txBody>
          <a:bodyPr>
            <a:spAutoFit/>
          </a:bodyPr>
          <a:lstStyle/>
          <a:p>
            <a:r>
              <a:rPr kumimoji="1" lang="zh-CN" altLang="en-US" sz="2000" b="1">
                <a:latin typeface="Times New Roman" pitchFamily="18" charset="0"/>
              </a:rPr>
              <a:t>５</a:t>
            </a:r>
            <a:r>
              <a:rPr kumimoji="1" lang="en-US" altLang="zh-CN" sz="2000" b="1">
                <a:latin typeface="Times New Roman" pitchFamily="18" charset="0"/>
              </a:rPr>
              <a:t>.</a:t>
            </a:r>
            <a:r>
              <a:rPr kumimoji="1" lang="zh-CN" altLang="en-US" sz="2000" b="1">
                <a:latin typeface="Times New Roman" pitchFamily="18" charset="0"/>
              </a:rPr>
              <a:t>研究的领域很多，发现独到，不是浅尝辄止</a:t>
            </a:r>
            <a:r>
              <a:rPr kumimoji="1" lang="zh-CN" altLang="en-US" sz="2000">
                <a:latin typeface="Times New Roman" pitchFamily="18" charset="0"/>
              </a:rPr>
              <a:t> </a:t>
            </a:r>
          </a:p>
        </p:txBody>
      </p:sp>
      <p:sp>
        <p:nvSpPr>
          <p:cNvPr id="69647" name="Rectangle 16"/>
          <p:cNvSpPr>
            <a:spLocks noChangeArrowheads="1"/>
          </p:cNvSpPr>
          <p:nvPr/>
        </p:nvSpPr>
        <p:spPr bwMode="auto">
          <a:xfrm>
            <a:off x="1187450" y="4495800"/>
            <a:ext cx="533400" cy="1006475"/>
          </a:xfrm>
          <a:prstGeom prst="rect">
            <a:avLst/>
          </a:prstGeom>
          <a:noFill/>
          <a:ln w="9525">
            <a:noFill/>
            <a:miter lim="800000"/>
            <a:headEnd/>
            <a:tailEnd/>
          </a:ln>
        </p:spPr>
        <p:txBody>
          <a:bodyPr>
            <a:spAutoFit/>
          </a:bodyPr>
          <a:lstStyle/>
          <a:p>
            <a:r>
              <a:rPr kumimoji="1" lang="zh-CN" altLang="en-US" sz="2000" b="1">
                <a:solidFill>
                  <a:srgbClr val="990000"/>
                </a:solidFill>
                <a:latin typeface="Times New Roman" pitchFamily="18" charset="0"/>
                <a:ea typeface="黑体" pitchFamily="49" charset="-122"/>
              </a:rPr>
              <a:t>革命家</a:t>
            </a:r>
            <a:r>
              <a:rPr kumimoji="1" lang="zh-CN" altLang="en-US" sz="1400">
                <a:latin typeface="Times New Roman" pitchFamily="18" charset="0"/>
              </a:rPr>
              <a:t> </a:t>
            </a:r>
            <a:endParaRPr kumimoji="1" lang="zh-CN" altLang="en-US" sz="2400">
              <a:latin typeface="Times New Roman" pitchFamily="18" charset="0"/>
            </a:endParaRPr>
          </a:p>
        </p:txBody>
      </p:sp>
      <p:sp>
        <p:nvSpPr>
          <p:cNvPr id="69648" name="Rectangle 17"/>
          <p:cNvSpPr>
            <a:spLocks noChangeArrowheads="1"/>
          </p:cNvSpPr>
          <p:nvPr/>
        </p:nvSpPr>
        <p:spPr bwMode="auto">
          <a:xfrm>
            <a:off x="1187450" y="5486400"/>
            <a:ext cx="457200" cy="1006475"/>
          </a:xfrm>
          <a:prstGeom prst="rect">
            <a:avLst/>
          </a:prstGeom>
          <a:noFill/>
          <a:ln w="9525">
            <a:noFill/>
            <a:miter lim="800000"/>
            <a:headEnd/>
            <a:tailEnd/>
          </a:ln>
        </p:spPr>
        <p:txBody>
          <a:bodyPr>
            <a:spAutoFit/>
          </a:bodyPr>
          <a:lstStyle/>
          <a:p>
            <a:r>
              <a:rPr kumimoji="1" lang="zh-CN" altLang="en-US" sz="2000" b="1">
                <a:solidFill>
                  <a:srgbClr val="990000"/>
                </a:solidFill>
                <a:latin typeface="Times New Roman" pitchFamily="18" charset="0"/>
                <a:ea typeface="黑体" pitchFamily="49" charset="-122"/>
              </a:rPr>
              <a:t>实践家</a:t>
            </a:r>
          </a:p>
        </p:txBody>
      </p:sp>
      <p:sp>
        <p:nvSpPr>
          <p:cNvPr id="69649" name="AutoShape 18"/>
          <p:cNvSpPr>
            <a:spLocks/>
          </p:cNvSpPr>
          <p:nvPr/>
        </p:nvSpPr>
        <p:spPr bwMode="auto">
          <a:xfrm>
            <a:off x="1619250" y="4953000"/>
            <a:ext cx="152400" cy="1066800"/>
          </a:xfrm>
          <a:prstGeom prst="leftBrace">
            <a:avLst>
              <a:gd name="adj1" fmla="val 58333"/>
              <a:gd name="adj2" fmla="val 50000"/>
            </a:avLst>
          </a:prstGeom>
          <a:noFill/>
          <a:ln w="9525">
            <a:solidFill>
              <a:srgbClr val="008000"/>
            </a:solidFill>
            <a:round/>
            <a:headEnd/>
            <a:tailEnd/>
          </a:ln>
        </p:spPr>
        <p:txBody>
          <a:bodyPr wrap="none" anchor="ctr"/>
          <a:lstStyle/>
          <a:p>
            <a:endParaRPr lang="zh-CN" altLang="en-US">
              <a:latin typeface="Calibri" pitchFamily="34" charset="0"/>
            </a:endParaRPr>
          </a:p>
        </p:txBody>
      </p:sp>
      <p:sp>
        <p:nvSpPr>
          <p:cNvPr id="69650" name="Rectangle 19"/>
          <p:cNvSpPr>
            <a:spLocks noChangeArrowheads="1"/>
          </p:cNvSpPr>
          <p:nvPr/>
        </p:nvSpPr>
        <p:spPr bwMode="auto">
          <a:xfrm>
            <a:off x="1619250" y="4800600"/>
            <a:ext cx="7010400" cy="762000"/>
          </a:xfrm>
          <a:prstGeom prst="rect">
            <a:avLst/>
          </a:prstGeom>
          <a:noFill/>
          <a:ln w="9525">
            <a:noFill/>
            <a:miter lim="800000"/>
            <a:headEnd/>
            <a:tailEnd/>
          </a:ln>
        </p:spPr>
        <p:txBody>
          <a:bodyPr>
            <a:spAutoFit/>
          </a:bodyPr>
          <a:lstStyle/>
          <a:p>
            <a:pPr algn="just"/>
            <a:r>
              <a:rPr kumimoji="1" lang="zh-CN" altLang="en-US" sz="2000" b="1">
                <a:latin typeface="Times New Roman" pitchFamily="18" charset="0"/>
              </a:rPr>
              <a:t>６</a:t>
            </a:r>
            <a:r>
              <a:rPr kumimoji="1" lang="en-US" altLang="zh-CN" sz="2000" b="1">
                <a:latin typeface="Times New Roman" pitchFamily="18" charset="0"/>
              </a:rPr>
              <a:t>.</a:t>
            </a:r>
            <a:r>
              <a:rPr kumimoji="1" lang="zh-CN" altLang="en-US" sz="2000" b="1">
                <a:latin typeface="Times New Roman" pitchFamily="18" charset="0"/>
              </a:rPr>
              <a:t>从事历史科学的指导思想：科学是起推动作用的、</a:t>
            </a:r>
          </a:p>
          <a:p>
            <a:pPr algn="just"/>
            <a:r>
              <a:rPr kumimoji="1" lang="zh-CN" altLang="en-US" sz="2000" b="1">
                <a:latin typeface="Times New Roman" pitchFamily="18" charset="0"/>
              </a:rPr>
              <a:t>        革命的力量（从事理论研究的目的：指导革命实践）</a:t>
            </a:r>
            <a:r>
              <a:rPr kumimoji="1" lang="zh-CN" altLang="en-US" sz="2400">
                <a:latin typeface="Times New Roman" pitchFamily="18" charset="0"/>
              </a:rPr>
              <a:t> </a:t>
            </a:r>
          </a:p>
        </p:txBody>
      </p:sp>
      <p:sp>
        <p:nvSpPr>
          <p:cNvPr id="69651" name="Rectangle 20"/>
          <p:cNvSpPr>
            <a:spLocks noChangeArrowheads="1"/>
          </p:cNvSpPr>
          <p:nvPr/>
        </p:nvSpPr>
        <p:spPr bwMode="auto">
          <a:xfrm>
            <a:off x="1547813" y="5791200"/>
            <a:ext cx="3048000" cy="396875"/>
          </a:xfrm>
          <a:prstGeom prst="rect">
            <a:avLst/>
          </a:prstGeom>
          <a:noFill/>
          <a:ln w="9525">
            <a:noFill/>
            <a:miter lim="800000"/>
            <a:headEnd/>
            <a:tailEnd/>
          </a:ln>
        </p:spPr>
        <p:txBody>
          <a:bodyPr>
            <a:spAutoFit/>
          </a:bodyPr>
          <a:lstStyle/>
          <a:p>
            <a:r>
              <a:rPr kumimoji="1" lang="zh-CN" altLang="en-US" sz="2000" b="1">
                <a:latin typeface="Times New Roman" pitchFamily="18" charset="0"/>
              </a:rPr>
              <a:t>７</a:t>
            </a:r>
            <a:r>
              <a:rPr kumimoji="1" lang="en-US" altLang="zh-CN" sz="2000" b="1">
                <a:latin typeface="Times New Roman" pitchFamily="18" charset="0"/>
              </a:rPr>
              <a:t>.</a:t>
            </a:r>
            <a:r>
              <a:rPr kumimoji="1" lang="zh-CN" altLang="en-US" sz="2000" b="1">
                <a:latin typeface="Times New Roman" pitchFamily="18" charset="0"/>
              </a:rPr>
              <a:t>一生主要革命活动</a:t>
            </a:r>
            <a:r>
              <a:rPr kumimoji="1" lang="zh-CN" altLang="en-US" sz="1400">
                <a:latin typeface="Times New Roman" pitchFamily="18" charset="0"/>
              </a:rPr>
              <a:t> </a:t>
            </a:r>
            <a:endParaRPr kumimoji="1" lang="zh-CN" altLang="en-US" sz="2400">
              <a:latin typeface="Times New Roman" pitchFamily="18" charset="0"/>
            </a:endParaRPr>
          </a:p>
        </p:txBody>
      </p:sp>
      <p:sp>
        <p:nvSpPr>
          <p:cNvPr id="69652" name="AutoShape 21"/>
          <p:cNvSpPr>
            <a:spLocks/>
          </p:cNvSpPr>
          <p:nvPr/>
        </p:nvSpPr>
        <p:spPr bwMode="auto">
          <a:xfrm>
            <a:off x="4284663" y="5715000"/>
            <a:ext cx="152400" cy="685800"/>
          </a:xfrm>
          <a:prstGeom prst="leftBrace">
            <a:avLst>
              <a:gd name="adj1" fmla="val 37500"/>
              <a:gd name="adj2" fmla="val 50000"/>
            </a:avLst>
          </a:prstGeom>
          <a:noFill/>
          <a:ln w="9525">
            <a:solidFill>
              <a:srgbClr val="000000"/>
            </a:solidFill>
            <a:round/>
            <a:headEnd/>
            <a:tailEnd/>
          </a:ln>
        </p:spPr>
        <p:txBody>
          <a:bodyPr/>
          <a:lstStyle/>
          <a:p>
            <a:endParaRPr lang="zh-CN" altLang="en-US">
              <a:latin typeface="Calibri" pitchFamily="34" charset="0"/>
            </a:endParaRPr>
          </a:p>
        </p:txBody>
      </p:sp>
      <p:sp>
        <p:nvSpPr>
          <p:cNvPr id="69653" name="Rectangle 22"/>
          <p:cNvSpPr>
            <a:spLocks noChangeArrowheads="1"/>
          </p:cNvSpPr>
          <p:nvPr/>
        </p:nvSpPr>
        <p:spPr bwMode="auto">
          <a:xfrm>
            <a:off x="4427538" y="5562600"/>
            <a:ext cx="3581400" cy="396875"/>
          </a:xfrm>
          <a:prstGeom prst="rect">
            <a:avLst/>
          </a:prstGeom>
          <a:noFill/>
          <a:ln w="9525">
            <a:noFill/>
            <a:miter lim="800000"/>
            <a:headEnd/>
            <a:tailEnd/>
          </a:ln>
        </p:spPr>
        <p:txBody>
          <a:bodyPr>
            <a:spAutoFit/>
          </a:bodyPr>
          <a:lstStyle/>
          <a:p>
            <a:r>
              <a:rPr kumimoji="1" lang="zh-CN" altLang="en-US" sz="2000" b="1">
                <a:latin typeface="Times New Roman" pitchFamily="18" charset="0"/>
              </a:rPr>
              <a:t>真正使命：推翻    解放</a:t>
            </a:r>
          </a:p>
        </p:txBody>
      </p:sp>
      <p:sp>
        <p:nvSpPr>
          <p:cNvPr id="69654" name="Rectangle 23"/>
          <p:cNvSpPr>
            <a:spLocks noChangeArrowheads="1"/>
          </p:cNvSpPr>
          <p:nvPr/>
        </p:nvSpPr>
        <p:spPr bwMode="auto">
          <a:xfrm>
            <a:off x="4427538" y="6096000"/>
            <a:ext cx="3352800" cy="396875"/>
          </a:xfrm>
          <a:prstGeom prst="rect">
            <a:avLst/>
          </a:prstGeom>
          <a:noFill/>
          <a:ln w="9525">
            <a:noFill/>
            <a:miter lim="800000"/>
            <a:headEnd/>
            <a:tailEnd/>
          </a:ln>
        </p:spPr>
        <p:txBody>
          <a:bodyPr>
            <a:spAutoFit/>
          </a:bodyPr>
          <a:lstStyle/>
          <a:p>
            <a:r>
              <a:rPr kumimoji="1" lang="zh-CN" altLang="en-US" sz="2000" b="1">
                <a:latin typeface="Times New Roman" pitchFamily="18" charset="0"/>
              </a:rPr>
              <a:t>革命业绩：宣传　组织</a:t>
            </a:r>
          </a:p>
        </p:txBody>
      </p:sp>
      <p:sp>
        <p:nvSpPr>
          <p:cNvPr id="69655" name="Line 24"/>
          <p:cNvSpPr>
            <a:spLocks noChangeShapeType="1"/>
          </p:cNvSpPr>
          <p:nvPr/>
        </p:nvSpPr>
        <p:spPr bwMode="auto">
          <a:xfrm flipH="1">
            <a:off x="1295400" y="3352800"/>
            <a:ext cx="609600" cy="0"/>
          </a:xfrm>
          <a:prstGeom prst="line">
            <a:avLst/>
          </a:prstGeom>
          <a:noFill/>
          <a:ln w="9525">
            <a:solidFill>
              <a:schemeClr val="tx1"/>
            </a:solidFill>
            <a:round/>
            <a:headEnd/>
            <a:tailEnd/>
          </a:ln>
        </p:spPr>
        <p:txBody>
          <a:bodyPr/>
          <a:lstStyle/>
          <a:p>
            <a:endParaRPr lang="zh-CN" altLang="en-US"/>
          </a:p>
        </p:txBody>
      </p:sp>
      <p:sp>
        <p:nvSpPr>
          <p:cNvPr id="69656" name="Line 25"/>
          <p:cNvSpPr>
            <a:spLocks noChangeShapeType="1"/>
          </p:cNvSpPr>
          <p:nvPr/>
        </p:nvSpPr>
        <p:spPr bwMode="auto">
          <a:xfrm flipH="1" flipV="1">
            <a:off x="1295400" y="5486400"/>
            <a:ext cx="396875" cy="30163"/>
          </a:xfrm>
          <a:prstGeom prst="line">
            <a:avLst/>
          </a:prstGeom>
          <a:noFill/>
          <a:ln w="9525">
            <a:solidFill>
              <a:schemeClr val="tx1"/>
            </a:solidFill>
            <a:round/>
            <a:headEnd/>
            <a:tailEnd/>
          </a:ln>
        </p:spPr>
        <p:txBody>
          <a:bodyPr/>
          <a:lstStyle/>
          <a:p>
            <a:endParaRPr lang="zh-CN" altLang="en-US"/>
          </a:p>
        </p:txBody>
      </p:sp>
      <p:sp>
        <p:nvSpPr>
          <p:cNvPr id="69657" name="Line 26"/>
          <p:cNvSpPr>
            <a:spLocks noChangeShapeType="1"/>
          </p:cNvSpPr>
          <p:nvPr/>
        </p:nvSpPr>
        <p:spPr bwMode="auto">
          <a:xfrm>
            <a:off x="1295400" y="3352800"/>
            <a:ext cx="0" cy="2133600"/>
          </a:xfrm>
          <a:prstGeom prst="line">
            <a:avLst/>
          </a:prstGeom>
          <a:noFill/>
          <a:ln w="9525">
            <a:solidFill>
              <a:schemeClr val="tx1"/>
            </a:solidFill>
            <a:round/>
            <a:headEnd/>
            <a:tailEnd/>
          </a:ln>
        </p:spPr>
        <p:txBody>
          <a:bodyPr/>
          <a:lstStyle/>
          <a:p>
            <a:endParaRPr lang="zh-CN" altLang="en-US"/>
          </a:p>
        </p:txBody>
      </p:sp>
      <p:sp>
        <p:nvSpPr>
          <p:cNvPr id="69658" name="Rectangle 27"/>
          <p:cNvSpPr>
            <a:spLocks noChangeArrowheads="1"/>
          </p:cNvSpPr>
          <p:nvPr/>
        </p:nvSpPr>
        <p:spPr bwMode="auto">
          <a:xfrm>
            <a:off x="755650" y="3962400"/>
            <a:ext cx="457200" cy="946150"/>
          </a:xfrm>
          <a:prstGeom prst="rect">
            <a:avLst/>
          </a:prstGeom>
          <a:noFill/>
          <a:ln w="9525">
            <a:noFill/>
            <a:miter lim="800000"/>
            <a:headEnd/>
            <a:tailEnd/>
          </a:ln>
        </p:spPr>
        <p:txBody>
          <a:bodyPr>
            <a:spAutoFit/>
          </a:bodyPr>
          <a:lstStyle/>
          <a:p>
            <a:r>
              <a:rPr kumimoji="1" lang="zh-CN" altLang="en-US" sz="2800" b="1">
                <a:latin typeface="Times New Roman" pitchFamily="18" charset="0"/>
                <a:ea typeface="黑体" pitchFamily="49" charset="-122"/>
              </a:rPr>
              <a:t>层进</a:t>
            </a:r>
          </a:p>
        </p:txBody>
      </p:sp>
      <p:sp>
        <p:nvSpPr>
          <p:cNvPr id="132124" name="Rectangle 28"/>
          <p:cNvSpPr>
            <a:spLocks noChangeArrowheads="1"/>
          </p:cNvSpPr>
          <p:nvPr/>
        </p:nvSpPr>
        <p:spPr bwMode="auto">
          <a:xfrm>
            <a:off x="1042988" y="1447800"/>
            <a:ext cx="2971800" cy="396875"/>
          </a:xfrm>
          <a:prstGeom prst="rect">
            <a:avLst/>
          </a:prstGeom>
          <a:noFill/>
          <a:ln w="9525">
            <a:noFill/>
            <a:miter lim="800000"/>
            <a:headEnd/>
            <a:tailEnd/>
          </a:ln>
        </p:spPr>
        <p:txBody>
          <a:bodyPr>
            <a:spAutoFit/>
          </a:bodyPr>
          <a:lstStyle/>
          <a:p>
            <a:r>
              <a:rPr kumimoji="1" lang="zh-CN" altLang="en-US" sz="2000">
                <a:latin typeface="Times New Roman" pitchFamily="18" charset="0"/>
              </a:rPr>
              <a:t>（</a:t>
            </a:r>
            <a:r>
              <a:rPr kumimoji="1" lang="zh-CN" altLang="en-US" sz="2000" b="1">
                <a:latin typeface="Times New Roman" pitchFamily="18" charset="0"/>
              </a:rPr>
              <a:t>生前的巨大贡献</a:t>
            </a:r>
            <a:r>
              <a:rPr kumimoji="1" lang="zh-CN" altLang="en-US" sz="2000">
                <a:latin typeface="Times New Roman" pitchFamily="18" charset="0"/>
              </a:rPr>
              <a:t>） </a:t>
            </a:r>
          </a:p>
        </p:txBody>
      </p:sp>
      <p:sp>
        <p:nvSpPr>
          <p:cNvPr id="132125" name="AutoShape 29"/>
          <p:cNvSpPr>
            <a:spLocks/>
          </p:cNvSpPr>
          <p:nvPr/>
        </p:nvSpPr>
        <p:spPr bwMode="auto">
          <a:xfrm>
            <a:off x="7772400" y="2438400"/>
            <a:ext cx="304800" cy="1524000"/>
          </a:xfrm>
          <a:prstGeom prst="rightBrace">
            <a:avLst>
              <a:gd name="adj1" fmla="val 41667"/>
              <a:gd name="adj2" fmla="val 50000"/>
            </a:avLst>
          </a:prstGeom>
          <a:noFill/>
          <a:ln w="38100">
            <a:solidFill>
              <a:srgbClr val="FF00FF"/>
            </a:solidFill>
            <a:round/>
            <a:headEnd/>
            <a:tailEnd/>
          </a:ln>
        </p:spPr>
        <p:txBody>
          <a:bodyPr wrap="none" anchor="ctr"/>
          <a:lstStyle/>
          <a:p>
            <a:endParaRPr lang="zh-CN" altLang="en-US">
              <a:latin typeface="Calibri" pitchFamily="34" charset="0"/>
            </a:endParaRPr>
          </a:p>
        </p:txBody>
      </p:sp>
      <p:sp>
        <p:nvSpPr>
          <p:cNvPr id="132126" name="AutoShape 30"/>
          <p:cNvSpPr>
            <a:spLocks/>
          </p:cNvSpPr>
          <p:nvPr/>
        </p:nvSpPr>
        <p:spPr bwMode="auto">
          <a:xfrm>
            <a:off x="7812088" y="5084763"/>
            <a:ext cx="304800" cy="1143000"/>
          </a:xfrm>
          <a:prstGeom prst="rightBrace">
            <a:avLst>
              <a:gd name="adj1" fmla="val 31250"/>
              <a:gd name="adj2" fmla="val 50000"/>
            </a:avLst>
          </a:prstGeom>
          <a:noFill/>
          <a:ln w="38100">
            <a:solidFill>
              <a:srgbClr val="FF6600"/>
            </a:solidFill>
            <a:round/>
            <a:headEnd/>
            <a:tailEnd/>
          </a:ln>
        </p:spPr>
        <p:txBody>
          <a:bodyPr wrap="none" anchor="ctr"/>
          <a:lstStyle/>
          <a:p>
            <a:endParaRPr lang="zh-CN" altLang="en-US">
              <a:latin typeface="Calibri" pitchFamily="34" charset="0"/>
            </a:endParaRPr>
          </a:p>
        </p:txBody>
      </p:sp>
      <p:sp>
        <p:nvSpPr>
          <p:cNvPr id="132127" name="Line 31"/>
          <p:cNvSpPr>
            <a:spLocks noChangeShapeType="1"/>
          </p:cNvSpPr>
          <p:nvPr/>
        </p:nvSpPr>
        <p:spPr bwMode="auto">
          <a:xfrm>
            <a:off x="6156325" y="1219200"/>
            <a:ext cx="1981200" cy="0"/>
          </a:xfrm>
          <a:prstGeom prst="line">
            <a:avLst/>
          </a:prstGeom>
          <a:noFill/>
          <a:ln w="38100">
            <a:solidFill>
              <a:srgbClr val="EF43C2"/>
            </a:solidFill>
            <a:round/>
            <a:headEnd/>
            <a:tailEnd/>
          </a:ln>
        </p:spPr>
        <p:txBody>
          <a:bodyPr/>
          <a:lstStyle/>
          <a:p>
            <a:endParaRPr lang="zh-CN" altLang="en-US"/>
          </a:p>
        </p:txBody>
      </p:sp>
      <p:sp>
        <p:nvSpPr>
          <p:cNvPr id="132128" name="Line 32"/>
          <p:cNvSpPr>
            <a:spLocks noChangeShapeType="1"/>
          </p:cNvSpPr>
          <p:nvPr/>
        </p:nvSpPr>
        <p:spPr bwMode="auto">
          <a:xfrm>
            <a:off x="8172450" y="1219200"/>
            <a:ext cx="0" cy="1981200"/>
          </a:xfrm>
          <a:prstGeom prst="line">
            <a:avLst/>
          </a:prstGeom>
          <a:noFill/>
          <a:ln w="38100">
            <a:solidFill>
              <a:srgbClr val="EF43C2"/>
            </a:solidFill>
            <a:round/>
            <a:headEnd/>
            <a:tailEnd/>
          </a:ln>
        </p:spPr>
        <p:txBody>
          <a:bodyPr/>
          <a:lstStyle/>
          <a:p>
            <a:endParaRPr lang="zh-CN" altLang="en-US"/>
          </a:p>
        </p:txBody>
      </p:sp>
      <p:sp>
        <p:nvSpPr>
          <p:cNvPr id="132129" name="Line 33"/>
          <p:cNvSpPr>
            <a:spLocks noChangeShapeType="1"/>
          </p:cNvSpPr>
          <p:nvPr/>
        </p:nvSpPr>
        <p:spPr bwMode="auto">
          <a:xfrm flipH="1">
            <a:off x="7885113" y="3200400"/>
            <a:ext cx="304800" cy="0"/>
          </a:xfrm>
          <a:prstGeom prst="line">
            <a:avLst/>
          </a:prstGeom>
          <a:noFill/>
          <a:ln w="38100">
            <a:solidFill>
              <a:srgbClr val="EF43C2"/>
            </a:solidFill>
            <a:round/>
            <a:headEnd/>
            <a:tailEnd type="triangle" w="med" len="med"/>
          </a:ln>
        </p:spPr>
        <p:txBody>
          <a:bodyPr/>
          <a:lstStyle/>
          <a:p>
            <a:endParaRPr lang="zh-CN" altLang="en-US"/>
          </a:p>
        </p:txBody>
      </p:sp>
      <p:sp>
        <p:nvSpPr>
          <p:cNvPr id="132130" name="Line 34"/>
          <p:cNvSpPr>
            <a:spLocks noChangeShapeType="1"/>
          </p:cNvSpPr>
          <p:nvPr/>
        </p:nvSpPr>
        <p:spPr bwMode="auto">
          <a:xfrm>
            <a:off x="7451725" y="685800"/>
            <a:ext cx="990600" cy="0"/>
          </a:xfrm>
          <a:prstGeom prst="line">
            <a:avLst/>
          </a:prstGeom>
          <a:noFill/>
          <a:ln w="38100">
            <a:solidFill>
              <a:srgbClr val="FF6600"/>
            </a:solidFill>
            <a:round/>
            <a:headEnd/>
            <a:tailEnd/>
          </a:ln>
        </p:spPr>
        <p:txBody>
          <a:bodyPr/>
          <a:lstStyle/>
          <a:p>
            <a:endParaRPr lang="zh-CN" altLang="en-US"/>
          </a:p>
        </p:txBody>
      </p:sp>
      <p:sp>
        <p:nvSpPr>
          <p:cNvPr id="132131" name="Line 35"/>
          <p:cNvSpPr>
            <a:spLocks noChangeShapeType="1"/>
          </p:cNvSpPr>
          <p:nvPr/>
        </p:nvSpPr>
        <p:spPr bwMode="auto">
          <a:xfrm>
            <a:off x="8459788" y="692150"/>
            <a:ext cx="0" cy="5257800"/>
          </a:xfrm>
          <a:prstGeom prst="line">
            <a:avLst/>
          </a:prstGeom>
          <a:noFill/>
          <a:ln w="38100">
            <a:solidFill>
              <a:srgbClr val="FF6600"/>
            </a:solidFill>
            <a:round/>
            <a:headEnd/>
            <a:tailEnd/>
          </a:ln>
        </p:spPr>
        <p:txBody>
          <a:bodyPr/>
          <a:lstStyle/>
          <a:p>
            <a:endParaRPr lang="zh-CN" altLang="en-US"/>
          </a:p>
        </p:txBody>
      </p:sp>
      <p:sp>
        <p:nvSpPr>
          <p:cNvPr id="132132" name="Line 36"/>
          <p:cNvSpPr>
            <a:spLocks noChangeShapeType="1"/>
          </p:cNvSpPr>
          <p:nvPr/>
        </p:nvSpPr>
        <p:spPr bwMode="auto">
          <a:xfrm flipH="1">
            <a:off x="8101013" y="5943600"/>
            <a:ext cx="381000" cy="0"/>
          </a:xfrm>
          <a:prstGeom prst="line">
            <a:avLst/>
          </a:prstGeom>
          <a:noFill/>
          <a:ln w="38100">
            <a:solidFill>
              <a:srgbClr val="FF6600"/>
            </a:solidFill>
            <a:round/>
            <a:headEnd/>
            <a:tailEnd type="triangle" w="med" len="med"/>
          </a:ln>
        </p:spPr>
        <p:txBody>
          <a:bodyPr/>
          <a:lstStyle/>
          <a:p>
            <a:endParaRPr lang="zh-CN" altLang="en-US"/>
          </a:p>
        </p:txBody>
      </p:sp>
      <p:sp>
        <p:nvSpPr>
          <p:cNvPr id="132133" name="AutoShape 37"/>
          <p:cNvSpPr>
            <a:spLocks noChangeArrowheads="1"/>
          </p:cNvSpPr>
          <p:nvPr/>
        </p:nvSpPr>
        <p:spPr bwMode="auto">
          <a:xfrm>
            <a:off x="6443663" y="1447800"/>
            <a:ext cx="1752600" cy="228600"/>
          </a:xfrm>
          <a:prstGeom prst="rightArrow">
            <a:avLst>
              <a:gd name="adj1" fmla="val 50000"/>
              <a:gd name="adj2" fmla="val 191667"/>
            </a:avLst>
          </a:prstGeom>
          <a:solidFill>
            <a:srgbClr val="008000"/>
          </a:solidFill>
          <a:ln w="9525">
            <a:solidFill>
              <a:schemeClr val="tx1"/>
            </a:solidFill>
            <a:miter lim="800000"/>
            <a:headEnd/>
            <a:tailEnd/>
          </a:ln>
        </p:spPr>
        <p:txBody>
          <a:bodyPr wrap="none" anchor="ctr"/>
          <a:lstStyle/>
          <a:p>
            <a:endParaRPr lang="zh-CN" altLang="en-US">
              <a:latin typeface="Calibri" pitchFamily="34" charset="0"/>
            </a:endParaRPr>
          </a:p>
        </p:txBody>
      </p:sp>
      <p:sp>
        <p:nvSpPr>
          <p:cNvPr id="132134" name="AutoShape 38"/>
          <p:cNvSpPr>
            <a:spLocks noChangeArrowheads="1"/>
          </p:cNvSpPr>
          <p:nvPr/>
        </p:nvSpPr>
        <p:spPr bwMode="auto">
          <a:xfrm>
            <a:off x="6227763" y="1676400"/>
            <a:ext cx="2209800" cy="228600"/>
          </a:xfrm>
          <a:custGeom>
            <a:avLst/>
            <a:gdLst>
              <a:gd name="T0" fmla="*/ 1657350 w 21600"/>
              <a:gd name="T1" fmla="*/ 0 h 21600"/>
              <a:gd name="T2" fmla="*/ 0 w 21600"/>
              <a:gd name="T3" fmla="*/ 114300 h 21600"/>
              <a:gd name="T4" fmla="*/ 1657350 w 21600"/>
              <a:gd name="T5" fmla="*/ 228600 h 21600"/>
              <a:gd name="T6" fmla="*/ 2209800 w 21600"/>
              <a:gd name="T7" fmla="*/ 114300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33CCCC"/>
          </a:solidFill>
          <a:ln w="9525">
            <a:solidFill>
              <a:schemeClr val="tx1"/>
            </a:solidFill>
            <a:miter lim="800000"/>
            <a:headEnd/>
            <a:tailEnd/>
          </a:ln>
        </p:spPr>
        <p:txBody>
          <a:bodyPr wrap="none" anchor="ctr"/>
          <a:lstStyle/>
          <a:p>
            <a:endParaRPr lang="zh-CN" altLang="en-US"/>
          </a:p>
        </p:txBody>
      </p:sp>
      <p:sp>
        <p:nvSpPr>
          <p:cNvPr id="132135" name="Line 39"/>
          <p:cNvSpPr>
            <a:spLocks noChangeShapeType="1"/>
          </p:cNvSpPr>
          <p:nvPr/>
        </p:nvSpPr>
        <p:spPr bwMode="auto">
          <a:xfrm>
            <a:off x="755650" y="1295400"/>
            <a:ext cx="381000" cy="0"/>
          </a:xfrm>
          <a:prstGeom prst="line">
            <a:avLst/>
          </a:prstGeom>
          <a:noFill/>
          <a:ln w="38100">
            <a:solidFill>
              <a:srgbClr val="FF0000"/>
            </a:solidFill>
            <a:round/>
            <a:headEnd/>
            <a:tailEnd/>
          </a:ln>
        </p:spPr>
        <p:txBody>
          <a:bodyPr/>
          <a:lstStyle/>
          <a:p>
            <a:endParaRPr lang="zh-CN" altLang="en-US"/>
          </a:p>
        </p:txBody>
      </p:sp>
      <p:sp>
        <p:nvSpPr>
          <p:cNvPr id="132136" name="Line 40"/>
          <p:cNvSpPr>
            <a:spLocks noChangeShapeType="1"/>
          </p:cNvSpPr>
          <p:nvPr/>
        </p:nvSpPr>
        <p:spPr bwMode="auto">
          <a:xfrm>
            <a:off x="755650" y="1295400"/>
            <a:ext cx="0" cy="3200400"/>
          </a:xfrm>
          <a:prstGeom prst="line">
            <a:avLst/>
          </a:prstGeom>
          <a:noFill/>
          <a:ln w="38100">
            <a:solidFill>
              <a:srgbClr val="FF0000"/>
            </a:solidFill>
            <a:round/>
            <a:headEnd/>
            <a:tailEnd/>
          </a:ln>
        </p:spPr>
        <p:txBody>
          <a:bodyPr/>
          <a:lstStyle/>
          <a:p>
            <a:endParaRPr lang="zh-CN" altLang="en-US"/>
          </a:p>
        </p:txBody>
      </p:sp>
      <p:sp>
        <p:nvSpPr>
          <p:cNvPr id="132137" name="Line 41"/>
          <p:cNvSpPr>
            <a:spLocks noChangeShapeType="1"/>
          </p:cNvSpPr>
          <p:nvPr/>
        </p:nvSpPr>
        <p:spPr bwMode="auto">
          <a:xfrm>
            <a:off x="755650" y="4495800"/>
            <a:ext cx="381000" cy="0"/>
          </a:xfrm>
          <a:prstGeom prst="line">
            <a:avLst/>
          </a:prstGeom>
          <a:noFill/>
          <a:ln w="38100">
            <a:solidFill>
              <a:srgbClr val="FF0000"/>
            </a:solidFill>
            <a:round/>
            <a:headEnd/>
            <a:tailEnd type="triangle" w="med" len="med"/>
          </a:ln>
        </p:spPr>
        <p:txBody>
          <a:bodyPr/>
          <a:lstStyle/>
          <a:p>
            <a:endParaRPr lang="zh-CN" altLang="en-US"/>
          </a:p>
        </p:txBody>
      </p:sp>
      <p:sp>
        <p:nvSpPr>
          <p:cNvPr id="132138" name="Text Box 42"/>
          <p:cNvSpPr txBox="1">
            <a:spLocks noChangeArrowheads="1"/>
          </p:cNvSpPr>
          <p:nvPr/>
        </p:nvSpPr>
        <p:spPr bwMode="auto">
          <a:xfrm>
            <a:off x="468313" y="1828800"/>
            <a:ext cx="611187" cy="2362200"/>
          </a:xfrm>
          <a:prstGeom prst="rect">
            <a:avLst/>
          </a:prstGeom>
          <a:noFill/>
          <a:ln w="9525">
            <a:noFill/>
            <a:miter lim="800000"/>
            <a:headEnd/>
            <a:tailEnd/>
          </a:ln>
        </p:spPr>
        <p:txBody>
          <a:bodyPr vert="eaVert">
            <a:spAutoFit/>
          </a:bodyPr>
          <a:lstStyle/>
          <a:p>
            <a:pPr>
              <a:spcBef>
                <a:spcPct val="50000"/>
              </a:spcBef>
            </a:pPr>
            <a:r>
              <a:rPr kumimoji="1" lang="zh-CN" altLang="en-US" sz="2800" b="1">
                <a:latin typeface="Times New Roman" pitchFamily="18" charset="0"/>
                <a:ea typeface="黑体" pitchFamily="49" charset="-122"/>
              </a:rPr>
              <a:t>总分（解说）</a:t>
            </a:r>
          </a:p>
        </p:txBody>
      </p:sp>
      <p:sp>
        <p:nvSpPr>
          <p:cNvPr id="132139" name="AutoShape 43"/>
          <p:cNvSpPr>
            <a:spLocks/>
          </p:cNvSpPr>
          <p:nvPr/>
        </p:nvSpPr>
        <p:spPr bwMode="auto">
          <a:xfrm>
            <a:off x="323850" y="1295400"/>
            <a:ext cx="304800" cy="4800600"/>
          </a:xfrm>
          <a:prstGeom prst="leftBrace">
            <a:avLst>
              <a:gd name="adj1" fmla="val 69781"/>
              <a:gd name="adj2" fmla="val 50000"/>
            </a:avLst>
          </a:prstGeom>
          <a:noFill/>
          <a:ln w="38100">
            <a:solidFill>
              <a:srgbClr val="008080"/>
            </a:solidFill>
            <a:round/>
            <a:headEnd/>
            <a:tailEnd/>
          </a:ln>
        </p:spPr>
        <p:txBody>
          <a:bodyPr wrap="none" anchor="ctr"/>
          <a:lstStyle/>
          <a:p>
            <a:endParaRPr lang="zh-CN" altLang="en-US">
              <a:latin typeface="Calibri" pitchFamily="34" charset="0"/>
            </a:endParaRPr>
          </a:p>
        </p:txBody>
      </p:sp>
      <p:sp>
        <p:nvSpPr>
          <p:cNvPr id="132140" name="Text Box 44"/>
          <p:cNvSpPr txBox="1">
            <a:spLocks noChangeArrowheads="1"/>
          </p:cNvSpPr>
          <p:nvPr/>
        </p:nvSpPr>
        <p:spPr bwMode="auto">
          <a:xfrm>
            <a:off x="0" y="1989138"/>
            <a:ext cx="671513" cy="3581400"/>
          </a:xfrm>
          <a:prstGeom prst="rect">
            <a:avLst/>
          </a:prstGeom>
          <a:noFill/>
          <a:ln w="9525">
            <a:noFill/>
            <a:miter lim="800000"/>
            <a:headEnd/>
            <a:tailEnd/>
          </a:ln>
        </p:spPr>
        <p:txBody>
          <a:bodyPr vert="eaVert">
            <a:spAutoFit/>
          </a:bodyPr>
          <a:lstStyle/>
          <a:p>
            <a:pPr>
              <a:spcBef>
                <a:spcPct val="50000"/>
              </a:spcBef>
            </a:pPr>
            <a:r>
              <a:rPr kumimoji="1" lang="zh-CN" altLang="en-US" sz="3200" b="1">
                <a:latin typeface="Times New Roman" pitchFamily="18" charset="0"/>
                <a:ea typeface="黑体" pitchFamily="49" charset="-122"/>
              </a:rPr>
              <a:t>生前的巨大贡献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2098"/>
                                        </p:tgtEl>
                                        <p:attrNameLst>
                                          <p:attrName>style.visibility</p:attrName>
                                        </p:attrNameLst>
                                      </p:cBhvr>
                                      <p:to>
                                        <p:strVal val="visible"/>
                                      </p:to>
                                    </p:set>
                                    <p:anim calcmode="lin" valueType="num">
                                      <p:cBhvr additive="base">
                                        <p:cTn id="7" dur="500" fill="hold"/>
                                        <p:tgtEl>
                                          <p:spTgt spid="132098"/>
                                        </p:tgtEl>
                                        <p:attrNameLst>
                                          <p:attrName>ppt_x</p:attrName>
                                        </p:attrNameLst>
                                      </p:cBhvr>
                                      <p:tavLst>
                                        <p:tav tm="0">
                                          <p:val>
                                            <p:strVal val="0-#ppt_w/2"/>
                                          </p:val>
                                        </p:tav>
                                        <p:tav tm="100000">
                                          <p:val>
                                            <p:strVal val="#ppt_x"/>
                                          </p:val>
                                        </p:tav>
                                      </p:tavLst>
                                    </p:anim>
                                    <p:anim calcmode="lin" valueType="num">
                                      <p:cBhvr additive="base">
                                        <p:cTn id="8" dur="500" fill="hold"/>
                                        <p:tgtEl>
                                          <p:spTgt spid="13209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2124"/>
                                        </p:tgtEl>
                                        <p:attrNameLst>
                                          <p:attrName>style.visibility</p:attrName>
                                        </p:attrNameLst>
                                      </p:cBhvr>
                                      <p:to>
                                        <p:strVal val="visible"/>
                                      </p:to>
                                    </p:set>
                                    <p:anim calcmode="lin" valueType="num">
                                      <p:cBhvr additive="base">
                                        <p:cTn id="13" dur="500" fill="hold"/>
                                        <p:tgtEl>
                                          <p:spTgt spid="132124"/>
                                        </p:tgtEl>
                                        <p:attrNameLst>
                                          <p:attrName>ppt_x</p:attrName>
                                        </p:attrNameLst>
                                      </p:cBhvr>
                                      <p:tavLst>
                                        <p:tav tm="0">
                                          <p:val>
                                            <p:strVal val="0-#ppt_w/2"/>
                                          </p:val>
                                        </p:tav>
                                        <p:tav tm="100000">
                                          <p:val>
                                            <p:strVal val="#ppt_x"/>
                                          </p:val>
                                        </p:tav>
                                      </p:tavLst>
                                    </p:anim>
                                    <p:anim calcmode="lin" valueType="num">
                                      <p:cBhvr additive="base">
                                        <p:cTn id="14" dur="500" fill="hold"/>
                                        <p:tgtEl>
                                          <p:spTgt spid="13212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2099"/>
                                        </p:tgtEl>
                                        <p:attrNameLst>
                                          <p:attrName>style.visibility</p:attrName>
                                        </p:attrNameLst>
                                      </p:cBhvr>
                                      <p:to>
                                        <p:strVal val="visible"/>
                                      </p:to>
                                    </p:set>
                                    <p:anim calcmode="lin" valueType="num">
                                      <p:cBhvr additive="base">
                                        <p:cTn id="19" dur="500" fill="hold"/>
                                        <p:tgtEl>
                                          <p:spTgt spid="132099"/>
                                        </p:tgtEl>
                                        <p:attrNameLst>
                                          <p:attrName>ppt_x</p:attrName>
                                        </p:attrNameLst>
                                      </p:cBhvr>
                                      <p:tavLst>
                                        <p:tav tm="0">
                                          <p:val>
                                            <p:strVal val="0-#ppt_w/2"/>
                                          </p:val>
                                        </p:tav>
                                        <p:tav tm="100000">
                                          <p:val>
                                            <p:strVal val="#ppt_x"/>
                                          </p:val>
                                        </p:tav>
                                      </p:tavLst>
                                    </p:anim>
                                    <p:anim calcmode="lin" valueType="num">
                                      <p:cBhvr additive="base">
                                        <p:cTn id="20" dur="500" fill="hold"/>
                                        <p:tgtEl>
                                          <p:spTgt spid="13209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2100"/>
                                        </p:tgtEl>
                                        <p:attrNameLst>
                                          <p:attrName>style.visibility</p:attrName>
                                        </p:attrNameLst>
                                      </p:cBhvr>
                                      <p:to>
                                        <p:strVal val="visible"/>
                                      </p:to>
                                    </p:set>
                                    <p:anim calcmode="lin" valueType="num">
                                      <p:cBhvr additive="base">
                                        <p:cTn id="25" dur="500" fill="hold"/>
                                        <p:tgtEl>
                                          <p:spTgt spid="132100"/>
                                        </p:tgtEl>
                                        <p:attrNameLst>
                                          <p:attrName>ppt_x</p:attrName>
                                        </p:attrNameLst>
                                      </p:cBhvr>
                                      <p:tavLst>
                                        <p:tav tm="0">
                                          <p:val>
                                            <p:strVal val="0-#ppt_w/2"/>
                                          </p:val>
                                        </p:tav>
                                        <p:tav tm="100000">
                                          <p:val>
                                            <p:strVal val="#ppt_x"/>
                                          </p:val>
                                        </p:tav>
                                      </p:tavLst>
                                    </p:anim>
                                    <p:anim calcmode="lin" valueType="num">
                                      <p:cBhvr additive="base">
                                        <p:cTn id="26" dur="500" fill="hold"/>
                                        <p:tgtEl>
                                          <p:spTgt spid="132100"/>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32101"/>
                                        </p:tgtEl>
                                        <p:attrNameLst>
                                          <p:attrName>style.visibility</p:attrName>
                                        </p:attrNameLst>
                                      </p:cBhvr>
                                      <p:to>
                                        <p:strVal val="visible"/>
                                      </p:to>
                                    </p:set>
                                    <p:anim calcmode="lin" valueType="num">
                                      <p:cBhvr additive="base">
                                        <p:cTn id="31" dur="500" fill="hold"/>
                                        <p:tgtEl>
                                          <p:spTgt spid="132101"/>
                                        </p:tgtEl>
                                        <p:attrNameLst>
                                          <p:attrName>ppt_x</p:attrName>
                                        </p:attrNameLst>
                                      </p:cBhvr>
                                      <p:tavLst>
                                        <p:tav tm="0">
                                          <p:val>
                                            <p:strVal val="0-#ppt_w/2"/>
                                          </p:val>
                                        </p:tav>
                                        <p:tav tm="100000">
                                          <p:val>
                                            <p:strVal val="#ppt_x"/>
                                          </p:val>
                                        </p:tav>
                                      </p:tavLst>
                                    </p:anim>
                                    <p:anim calcmode="lin" valueType="num">
                                      <p:cBhvr additive="base">
                                        <p:cTn id="32" dur="500" fill="hold"/>
                                        <p:tgtEl>
                                          <p:spTgt spid="132101"/>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32102"/>
                                        </p:tgtEl>
                                        <p:attrNameLst>
                                          <p:attrName>style.visibility</p:attrName>
                                        </p:attrNameLst>
                                      </p:cBhvr>
                                      <p:to>
                                        <p:strVal val="visible"/>
                                      </p:to>
                                    </p:set>
                                    <p:anim calcmode="lin" valueType="num">
                                      <p:cBhvr additive="base">
                                        <p:cTn id="37" dur="500" fill="hold"/>
                                        <p:tgtEl>
                                          <p:spTgt spid="132102"/>
                                        </p:tgtEl>
                                        <p:attrNameLst>
                                          <p:attrName>ppt_x</p:attrName>
                                        </p:attrNameLst>
                                      </p:cBhvr>
                                      <p:tavLst>
                                        <p:tav tm="0">
                                          <p:val>
                                            <p:strVal val="0-#ppt_w/2"/>
                                          </p:val>
                                        </p:tav>
                                        <p:tav tm="100000">
                                          <p:val>
                                            <p:strVal val="#ppt_x"/>
                                          </p:val>
                                        </p:tav>
                                      </p:tavLst>
                                    </p:anim>
                                    <p:anim calcmode="lin" valueType="num">
                                      <p:cBhvr additive="base">
                                        <p:cTn id="38" dur="500" fill="hold"/>
                                        <p:tgtEl>
                                          <p:spTgt spid="13210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32103"/>
                                        </p:tgtEl>
                                        <p:attrNameLst>
                                          <p:attrName>style.visibility</p:attrName>
                                        </p:attrNameLst>
                                      </p:cBhvr>
                                      <p:to>
                                        <p:strVal val="visible"/>
                                      </p:to>
                                    </p:set>
                                    <p:anim calcmode="lin" valueType="num">
                                      <p:cBhvr additive="base">
                                        <p:cTn id="43" dur="500" fill="hold"/>
                                        <p:tgtEl>
                                          <p:spTgt spid="132103"/>
                                        </p:tgtEl>
                                        <p:attrNameLst>
                                          <p:attrName>ppt_x</p:attrName>
                                        </p:attrNameLst>
                                      </p:cBhvr>
                                      <p:tavLst>
                                        <p:tav tm="0">
                                          <p:val>
                                            <p:strVal val="0-#ppt_w/2"/>
                                          </p:val>
                                        </p:tav>
                                        <p:tav tm="100000">
                                          <p:val>
                                            <p:strVal val="#ppt_x"/>
                                          </p:val>
                                        </p:tav>
                                      </p:tavLst>
                                    </p:anim>
                                    <p:anim calcmode="lin" valueType="num">
                                      <p:cBhvr additive="base">
                                        <p:cTn id="44" dur="500" fill="hold"/>
                                        <p:tgtEl>
                                          <p:spTgt spid="132103"/>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32104"/>
                                        </p:tgtEl>
                                        <p:attrNameLst>
                                          <p:attrName>style.visibility</p:attrName>
                                        </p:attrNameLst>
                                      </p:cBhvr>
                                      <p:to>
                                        <p:strVal val="visible"/>
                                      </p:to>
                                    </p:set>
                                    <p:anim calcmode="lin" valueType="num">
                                      <p:cBhvr additive="base">
                                        <p:cTn id="49" dur="500" fill="hold"/>
                                        <p:tgtEl>
                                          <p:spTgt spid="132104"/>
                                        </p:tgtEl>
                                        <p:attrNameLst>
                                          <p:attrName>ppt_x</p:attrName>
                                        </p:attrNameLst>
                                      </p:cBhvr>
                                      <p:tavLst>
                                        <p:tav tm="0">
                                          <p:val>
                                            <p:strVal val="0-#ppt_w/2"/>
                                          </p:val>
                                        </p:tav>
                                        <p:tav tm="100000">
                                          <p:val>
                                            <p:strVal val="#ppt_x"/>
                                          </p:val>
                                        </p:tav>
                                      </p:tavLst>
                                    </p:anim>
                                    <p:anim calcmode="lin" valueType="num">
                                      <p:cBhvr additive="base">
                                        <p:cTn id="50" dur="500" fill="hold"/>
                                        <p:tgtEl>
                                          <p:spTgt spid="132104"/>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32105"/>
                                        </p:tgtEl>
                                        <p:attrNameLst>
                                          <p:attrName>style.visibility</p:attrName>
                                        </p:attrNameLst>
                                      </p:cBhvr>
                                      <p:to>
                                        <p:strVal val="visible"/>
                                      </p:to>
                                    </p:set>
                                    <p:anim calcmode="lin" valueType="num">
                                      <p:cBhvr additive="base">
                                        <p:cTn id="55" dur="500" fill="hold"/>
                                        <p:tgtEl>
                                          <p:spTgt spid="132105"/>
                                        </p:tgtEl>
                                        <p:attrNameLst>
                                          <p:attrName>ppt_x</p:attrName>
                                        </p:attrNameLst>
                                      </p:cBhvr>
                                      <p:tavLst>
                                        <p:tav tm="0">
                                          <p:val>
                                            <p:strVal val="0-#ppt_w/2"/>
                                          </p:val>
                                        </p:tav>
                                        <p:tav tm="100000">
                                          <p:val>
                                            <p:strVal val="#ppt_x"/>
                                          </p:val>
                                        </p:tav>
                                      </p:tavLst>
                                    </p:anim>
                                    <p:anim calcmode="lin" valueType="num">
                                      <p:cBhvr additive="base">
                                        <p:cTn id="56" dur="500" fill="hold"/>
                                        <p:tgtEl>
                                          <p:spTgt spid="132105"/>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32125"/>
                                        </p:tgtEl>
                                        <p:attrNameLst>
                                          <p:attrName>style.visibility</p:attrName>
                                        </p:attrNameLst>
                                      </p:cBhvr>
                                      <p:to>
                                        <p:strVal val="visible"/>
                                      </p:to>
                                    </p:set>
                                    <p:anim calcmode="lin" valueType="num">
                                      <p:cBhvr additive="base">
                                        <p:cTn id="61" dur="500" fill="hold"/>
                                        <p:tgtEl>
                                          <p:spTgt spid="132125"/>
                                        </p:tgtEl>
                                        <p:attrNameLst>
                                          <p:attrName>ppt_x</p:attrName>
                                        </p:attrNameLst>
                                      </p:cBhvr>
                                      <p:tavLst>
                                        <p:tav tm="0">
                                          <p:val>
                                            <p:strVal val="1+#ppt_w/2"/>
                                          </p:val>
                                        </p:tav>
                                        <p:tav tm="100000">
                                          <p:val>
                                            <p:strVal val="#ppt_x"/>
                                          </p:val>
                                        </p:tav>
                                      </p:tavLst>
                                    </p:anim>
                                    <p:anim calcmode="lin" valueType="num">
                                      <p:cBhvr additive="base">
                                        <p:cTn id="62" dur="500" fill="hold"/>
                                        <p:tgtEl>
                                          <p:spTgt spid="132125"/>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2" fill="hold" grpId="0" nodeType="clickEffect">
                                  <p:stCondLst>
                                    <p:cond delay="0"/>
                                  </p:stCondLst>
                                  <p:childTnLst>
                                    <p:set>
                                      <p:cBhvr>
                                        <p:cTn id="66" dur="1" fill="hold">
                                          <p:stCondLst>
                                            <p:cond delay="0"/>
                                          </p:stCondLst>
                                        </p:cTn>
                                        <p:tgtEl>
                                          <p:spTgt spid="132126"/>
                                        </p:tgtEl>
                                        <p:attrNameLst>
                                          <p:attrName>style.visibility</p:attrName>
                                        </p:attrNameLst>
                                      </p:cBhvr>
                                      <p:to>
                                        <p:strVal val="visible"/>
                                      </p:to>
                                    </p:set>
                                    <p:anim calcmode="lin" valueType="num">
                                      <p:cBhvr additive="base">
                                        <p:cTn id="67" dur="500" fill="hold"/>
                                        <p:tgtEl>
                                          <p:spTgt spid="132126"/>
                                        </p:tgtEl>
                                        <p:attrNameLst>
                                          <p:attrName>ppt_x</p:attrName>
                                        </p:attrNameLst>
                                      </p:cBhvr>
                                      <p:tavLst>
                                        <p:tav tm="0">
                                          <p:val>
                                            <p:strVal val="1+#ppt_w/2"/>
                                          </p:val>
                                        </p:tav>
                                        <p:tav tm="100000">
                                          <p:val>
                                            <p:strVal val="#ppt_x"/>
                                          </p:val>
                                        </p:tav>
                                      </p:tavLst>
                                    </p:anim>
                                    <p:anim calcmode="lin" valueType="num">
                                      <p:cBhvr additive="base">
                                        <p:cTn id="68" dur="500" fill="hold"/>
                                        <p:tgtEl>
                                          <p:spTgt spid="132126"/>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32127"/>
                                        </p:tgtEl>
                                        <p:attrNameLst>
                                          <p:attrName>style.visibility</p:attrName>
                                        </p:attrNameLst>
                                      </p:cBhvr>
                                      <p:to>
                                        <p:strVal val="visible"/>
                                      </p:to>
                                    </p:set>
                                    <p:anim calcmode="lin" valueType="num">
                                      <p:cBhvr additive="base">
                                        <p:cTn id="73" dur="500" fill="hold"/>
                                        <p:tgtEl>
                                          <p:spTgt spid="132127"/>
                                        </p:tgtEl>
                                        <p:attrNameLst>
                                          <p:attrName>ppt_x</p:attrName>
                                        </p:attrNameLst>
                                      </p:cBhvr>
                                      <p:tavLst>
                                        <p:tav tm="0">
                                          <p:val>
                                            <p:strVal val="0-#ppt_w/2"/>
                                          </p:val>
                                        </p:tav>
                                        <p:tav tm="100000">
                                          <p:val>
                                            <p:strVal val="#ppt_x"/>
                                          </p:val>
                                        </p:tav>
                                      </p:tavLst>
                                    </p:anim>
                                    <p:anim calcmode="lin" valueType="num">
                                      <p:cBhvr additive="base">
                                        <p:cTn id="74" dur="500" fill="hold"/>
                                        <p:tgtEl>
                                          <p:spTgt spid="132127"/>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32128"/>
                                        </p:tgtEl>
                                        <p:attrNameLst>
                                          <p:attrName>style.visibility</p:attrName>
                                        </p:attrNameLst>
                                      </p:cBhvr>
                                      <p:to>
                                        <p:strVal val="visible"/>
                                      </p:to>
                                    </p:set>
                                    <p:anim calcmode="lin" valueType="num">
                                      <p:cBhvr additive="base">
                                        <p:cTn id="79" dur="500" fill="hold"/>
                                        <p:tgtEl>
                                          <p:spTgt spid="132128"/>
                                        </p:tgtEl>
                                        <p:attrNameLst>
                                          <p:attrName>ppt_x</p:attrName>
                                        </p:attrNameLst>
                                      </p:cBhvr>
                                      <p:tavLst>
                                        <p:tav tm="0">
                                          <p:val>
                                            <p:strVal val="0-#ppt_w/2"/>
                                          </p:val>
                                        </p:tav>
                                        <p:tav tm="100000">
                                          <p:val>
                                            <p:strVal val="#ppt_x"/>
                                          </p:val>
                                        </p:tav>
                                      </p:tavLst>
                                    </p:anim>
                                    <p:anim calcmode="lin" valueType="num">
                                      <p:cBhvr additive="base">
                                        <p:cTn id="80" dur="500" fill="hold"/>
                                        <p:tgtEl>
                                          <p:spTgt spid="132128"/>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132129"/>
                                        </p:tgtEl>
                                        <p:attrNameLst>
                                          <p:attrName>style.visibility</p:attrName>
                                        </p:attrNameLst>
                                      </p:cBhvr>
                                      <p:to>
                                        <p:strVal val="visible"/>
                                      </p:to>
                                    </p:set>
                                    <p:anim calcmode="lin" valueType="num">
                                      <p:cBhvr additive="base">
                                        <p:cTn id="85" dur="500" fill="hold"/>
                                        <p:tgtEl>
                                          <p:spTgt spid="132129"/>
                                        </p:tgtEl>
                                        <p:attrNameLst>
                                          <p:attrName>ppt_x</p:attrName>
                                        </p:attrNameLst>
                                      </p:cBhvr>
                                      <p:tavLst>
                                        <p:tav tm="0">
                                          <p:val>
                                            <p:strVal val="0-#ppt_w/2"/>
                                          </p:val>
                                        </p:tav>
                                        <p:tav tm="100000">
                                          <p:val>
                                            <p:strVal val="#ppt_x"/>
                                          </p:val>
                                        </p:tav>
                                      </p:tavLst>
                                    </p:anim>
                                    <p:anim calcmode="lin" valueType="num">
                                      <p:cBhvr additive="base">
                                        <p:cTn id="86" dur="500" fill="hold"/>
                                        <p:tgtEl>
                                          <p:spTgt spid="132129"/>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132130"/>
                                        </p:tgtEl>
                                        <p:attrNameLst>
                                          <p:attrName>style.visibility</p:attrName>
                                        </p:attrNameLst>
                                      </p:cBhvr>
                                      <p:to>
                                        <p:strVal val="visible"/>
                                      </p:to>
                                    </p:set>
                                    <p:anim calcmode="lin" valueType="num">
                                      <p:cBhvr additive="base">
                                        <p:cTn id="91" dur="500" fill="hold"/>
                                        <p:tgtEl>
                                          <p:spTgt spid="132130"/>
                                        </p:tgtEl>
                                        <p:attrNameLst>
                                          <p:attrName>ppt_x</p:attrName>
                                        </p:attrNameLst>
                                      </p:cBhvr>
                                      <p:tavLst>
                                        <p:tav tm="0">
                                          <p:val>
                                            <p:strVal val="0-#ppt_w/2"/>
                                          </p:val>
                                        </p:tav>
                                        <p:tav tm="100000">
                                          <p:val>
                                            <p:strVal val="#ppt_x"/>
                                          </p:val>
                                        </p:tav>
                                      </p:tavLst>
                                    </p:anim>
                                    <p:anim calcmode="lin" valueType="num">
                                      <p:cBhvr additive="base">
                                        <p:cTn id="92" dur="500" fill="hold"/>
                                        <p:tgtEl>
                                          <p:spTgt spid="132130"/>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132131"/>
                                        </p:tgtEl>
                                        <p:attrNameLst>
                                          <p:attrName>style.visibility</p:attrName>
                                        </p:attrNameLst>
                                      </p:cBhvr>
                                      <p:to>
                                        <p:strVal val="visible"/>
                                      </p:to>
                                    </p:set>
                                    <p:anim calcmode="lin" valueType="num">
                                      <p:cBhvr additive="base">
                                        <p:cTn id="97" dur="500" fill="hold"/>
                                        <p:tgtEl>
                                          <p:spTgt spid="132131"/>
                                        </p:tgtEl>
                                        <p:attrNameLst>
                                          <p:attrName>ppt_x</p:attrName>
                                        </p:attrNameLst>
                                      </p:cBhvr>
                                      <p:tavLst>
                                        <p:tav tm="0">
                                          <p:val>
                                            <p:strVal val="0-#ppt_w/2"/>
                                          </p:val>
                                        </p:tav>
                                        <p:tav tm="100000">
                                          <p:val>
                                            <p:strVal val="#ppt_x"/>
                                          </p:val>
                                        </p:tav>
                                      </p:tavLst>
                                    </p:anim>
                                    <p:anim calcmode="lin" valueType="num">
                                      <p:cBhvr additive="base">
                                        <p:cTn id="98" dur="500" fill="hold"/>
                                        <p:tgtEl>
                                          <p:spTgt spid="132131"/>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132132"/>
                                        </p:tgtEl>
                                        <p:attrNameLst>
                                          <p:attrName>style.visibility</p:attrName>
                                        </p:attrNameLst>
                                      </p:cBhvr>
                                      <p:to>
                                        <p:strVal val="visible"/>
                                      </p:to>
                                    </p:set>
                                    <p:anim calcmode="lin" valueType="num">
                                      <p:cBhvr additive="base">
                                        <p:cTn id="103" dur="500" fill="hold"/>
                                        <p:tgtEl>
                                          <p:spTgt spid="132132"/>
                                        </p:tgtEl>
                                        <p:attrNameLst>
                                          <p:attrName>ppt_x</p:attrName>
                                        </p:attrNameLst>
                                      </p:cBhvr>
                                      <p:tavLst>
                                        <p:tav tm="0">
                                          <p:val>
                                            <p:strVal val="0-#ppt_w/2"/>
                                          </p:val>
                                        </p:tav>
                                        <p:tav tm="100000">
                                          <p:val>
                                            <p:strVal val="#ppt_x"/>
                                          </p:val>
                                        </p:tav>
                                      </p:tavLst>
                                    </p:anim>
                                    <p:anim calcmode="lin" valueType="num">
                                      <p:cBhvr additive="base">
                                        <p:cTn id="104" dur="500" fill="hold"/>
                                        <p:tgtEl>
                                          <p:spTgt spid="132132"/>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132133"/>
                                        </p:tgtEl>
                                        <p:attrNameLst>
                                          <p:attrName>style.visibility</p:attrName>
                                        </p:attrNameLst>
                                      </p:cBhvr>
                                      <p:to>
                                        <p:strVal val="visible"/>
                                      </p:to>
                                    </p:set>
                                    <p:anim calcmode="lin" valueType="num">
                                      <p:cBhvr additive="base">
                                        <p:cTn id="109" dur="500" fill="hold"/>
                                        <p:tgtEl>
                                          <p:spTgt spid="132133"/>
                                        </p:tgtEl>
                                        <p:attrNameLst>
                                          <p:attrName>ppt_x</p:attrName>
                                        </p:attrNameLst>
                                      </p:cBhvr>
                                      <p:tavLst>
                                        <p:tav tm="0">
                                          <p:val>
                                            <p:strVal val="0-#ppt_w/2"/>
                                          </p:val>
                                        </p:tav>
                                        <p:tav tm="100000">
                                          <p:val>
                                            <p:strVal val="#ppt_x"/>
                                          </p:val>
                                        </p:tav>
                                      </p:tavLst>
                                    </p:anim>
                                    <p:anim calcmode="lin" valueType="num">
                                      <p:cBhvr additive="base">
                                        <p:cTn id="110" dur="500" fill="hold"/>
                                        <p:tgtEl>
                                          <p:spTgt spid="132133"/>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132134"/>
                                        </p:tgtEl>
                                        <p:attrNameLst>
                                          <p:attrName>style.visibility</p:attrName>
                                        </p:attrNameLst>
                                      </p:cBhvr>
                                      <p:to>
                                        <p:strVal val="visible"/>
                                      </p:to>
                                    </p:set>
                                    <p:anim calcmode="lin" valueType="num">
                                      <p:cBhvr additive="base">
                                        <p:cTn id="115" dur="500" fill="hold"/>
                                        <p:tgtEl>
                                          <p:spTgt spid="132134"/>
                                        </p:tgtEl>
                                        <p:attrNameLst>
                                          <p:attrName>ppt_x</p:attrName>
                                        </p:attrNameLst>
                                      </p:cBhvr>
                                      <p:tavLst>
                                        <p:tav tm="0">
                                          <p:val>
                                            <p:strVal val="0-#ppt_w/2"/>
                                          </p:val>
                                        </p:tav>
                                        <p:tav tm="100000">
                                          <p:val>
                                            <p:strVal val="#ppt_x"/>
                                          </p:val>
                                        </p:tav>
                                      </p:tavLst>
                                    </p:anim>
                                    <p:anim calcmode="lin" valueType="num">
                                      <p:cBhvr additive="base">
                                        <p:cTn id="116" dur="500" fill="hold"/>
                                        <p:tgtEl>
                                          <p:spTgt spid="132134"/>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grpId="0" nodeType="clickEffect">
                                  <p:stCondLst>
                                    <p:cond delay="0"/>
                                  </p:stCondLst>
                                  <p:childTnLst>
                                    <p:set>
                                      <p:cBhvr>
                                        <p:cTn id="120" dur="1" fill="hold">
                                          <p:stCondLst>
                                            <p:cond delay="0"/>
                                          </p:stCondLst>
                                        </p:cTn>
                                        <p:tgtEl>
                                          <p:spTgt spid="132135"/>
                                        </p:tgtEl>
                                        <p:attrNameLst>
                                          <p:attrName>style.visibility</p:attrName>
                                        </p:attrNameLst>
                                      </p:cBhvr>
                                      <p:to>
                                        <p:strVal val="visible"/>
                                      </p:to>
                                    </p:set>
                                    <p:anim calcmode="lin" valueType="num">
                                      <p:cBhvr additive="base">
                                        <p:cTn id="121" dur="500" fill="hold"/>
                                        <p:tgtEl>
                                          <p:spTgt spid="132135"/>
                                        </p:tgtEl>
                                        <p:attrNameLst>
                                          <p:attrName>ppt_x</p:attrName>
                                        </p:attrNameLst>
                                      </p:cBhvr>
                                      <p:tavLst>
                                        <p:tav tm="0">
                                          <p:val>
                                            <p:strVal val="0-#ppt_w/2"/>
                                          </p:val>
                                        </p:tav>
                                        <p:tav tm="100000">
                                          <p:val>
                                            <p:strVal val="#ppt_x"/>
                                          </p:val>
                                        </p:tav>
                                      </p:tavLst>
                                    </p:anim>
                                    <p:anim calcmode="lin" valueType="num">
                                      <p:cBhvr additive="base">
                                        <p:cTn id="122" dur="500" fill="hold"/>
                                        <p:tgtEl>
                                          <p:spTgt spid="132135"/>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grpId="0" nodeType="clickEffect">
                                  <p:stCondLst>
                                    <p:cond delay="0"/>
                                  </p:stCondLst>
                                  <p:childTnLst>
                                    <p:set>
                                      <p:cBhvr>
                                        <p:cTn id="126" dur="1" fill="hold">
                                          <p:stCondLst>
                                            <p:cond delay="0"/>
                                          </p:stCondLst>
                                        </p:cTn>
                                        <p:tgtEl>
                                          <p:spTgt spid="132136"/>
                                        </p:tgtEl>
                                        <p:attrNameLst>
                                          <p:attrName>style.visibility</p:attrName>
                                        </p:attrNameLst>
                                      </p:cBhvr>
                                      <p:to>
                                        <p:strVal val="visible"/>
                                      </p:to>
                                    </p:set>
                                    <p:anim calcmode="lin" valueType="num">
                                      <p:cBhvr additive="base">
                                        <p:cTn id="127" dur="500" fill="hold"/>
                                        <p:tgtEl>
                                          <p:spTgt spid="132136"/>
                                        </p:tgtEl>
                                        <p:attrNameLst>
                                          <p:attrName>ppt_x</p:attrName>
                                        </p:attrNameLst>
                                      </p:cBhvr>
                                      <p:tavLst>
                                        <p:tav tm="0">
                                          <p:val>
                                            <p:strVal val="0-#ppt_w/2"/>
                                          </p:val>
                                        </p:tav>
                                        <p:tav tm="100000">
                                          <p:val>
                                            <p:strVal val="#ppt_x"/>
                                          </p:val>
                                        </p:tav>
                                      </p:tavLst>
                                    </p:anim>
                                    <p:anim calcmode="lin" valueType="num">
                                      <p:cBhvr additive="base">
                                        <p:cTn id="128" dur="500" fill="hold"/>
                                        <p:tgtEl>
                                          <p:spTgt spid="132136"/>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grpId="0" nodeType="clickEffect">
                                  <p:stCondLst>
                                    <p:cond delay="0"/>
                                  </p:stCondLst>
                                  <p:childTnLst>
                                    <p:set>
                                      <p:cBhvr>
                                        <p:cTn id="132" dur="1" fill="hold">
                                          <p:stCondLst>
                                            <p:cond delay="0"/>
                                          </p:stCondLst>
                                        </p:cTn>
                                        <p:tgtEl>
                                          <p:spTgt spid="132137"/>
                                        </p:tgtEl>
                                        <p:attrNameLst>
                                          <p:attrName>style.visibility</p:attrName>
                                        </p:attrNameLst>
                                      </p:cBhvr>
                                      <p:to>
                                        <p:strVal val="visible"/>
                                      </p:to>
                                    </p:set>
                                    <p:anim calcmode="lin" valueType="num">
                                      <p:cBhvr additive="base">
                                        <p:cTn id="133" dur="500" fill="hold"/>
                                        <p:tgtEl>
                                          <p:spTgt spid="132137"/>
                                        </p:tgtEl>
                                        <p:attrNameLst>
                                          <p:attrName>ppt_x</p:attrName>
                                        </p:attrNameLst>
                                      </p:cBhvr>
                                      <p:tavLst>
                                        <p:tav tm="0">
                                          <p:val>
                                            <p:strVal val="0-#ppt_w/2"/>
                                          </p:val>
                                        </p:tav>
                                        <p:tav tm="100000">
                                          <p:val>
                                            <p:strVal val="#ppt_x"/>
                                          </p:val>
                                        </p:tav>
                                      </p:tavLst>
                                    </p:anim>
                                    <p:anim calcmode="lin" valueType="num">
                                      <p:cBhvr additive="base">
                                        <p:cTn id="134" dur="500" fill="hold"/>
                                        <p:tgtEl>
                                          <p:spTgt spid="132137"/>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6" fill="hold" grpId="0" nodeType="clickEffect">
                                  <p:stCondLst>
                                    <p:cond delay="0"/>
                                  </p:stCondLst>
                                  <p:childTnLst>
                                    <p:set>
                                      <p:cBhvr>
                                        <p:cTn id="138" dur="1" fill="hold">
                                          <p:stCondLst>
                                            <p:cond delay="0"/>
                                          </p:stCondLst>
                                        </p:cTn>
                                        <p:tgtEl>
                                          <p:spTgt spid="132138"/>
                                        </p:tgtEl>
                                        <p:attrNameLst>
                                          <p:attrName>style.visibility</p:attrName>
                                        </p:attrNameLst>
                                      </p:cBhvr>
                                      <p:to>
                                        <p:strVal val="visible"/>
                                      </p:to>
                                    </p:set>
                                    <p:anim calcmode="lin" valueType="num">
                                      <p:cBhvr additive="base">
                                        <p:cTn id="139" dur="500" fill="hold"/>
                                        <p:tgtEl>
                                          <p:spTgt spid="132138"/>
                                        </p:tgtEl>
                                        <p:attrNameLst>
                                          <p:attrName>ppt_x</p:attrName>
                                        </p:attrNameLst>
                                      </p:cBhvr>
                                      <p:tavLst>
                                        <p:tav tm="0">
                                          <p:val>
                                            <p:strVal val="1+#ppt_w/2"/>
                                          </p:val>
                                        </p:tav>
                                        <p:tav tm="100000">
                                          <p:val>
                                            <p:strVal val="#ppt_x"/>
                                          </p:val>
                                        </p:tav>
                                      </p:tavLst>
                                    </p:anim>
                                    <p:anim calcmode="lin" valueType="num">
                                      <p:cBhvr additive="base">
                                        <p:cTn id="140" dur="500" fill="hold"/>
                                        <p:tgtEl>
                                          <p:spTgt spid="13213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37"/>
                                            </p:cond>
                                          </p:stCondLst>
                                          <p:endCondLst>
                                            <p:cond evt="onStopAudio" delay="0">
                                              <p:tgtEl>
                                                <p:sldTgt/>
                                              </p:tgtEl>
                                            </p:cond>
                                          </p:endCondLst>
                                        </p:cTn>
                                        <p:tgtEl>
                                          <p:sndTgt r:embed="rId2" name="chimes.wav"/>
                                        </p:tgtEl>
                                      </p:cMediaNode>
                                    </p:audio>
                                  </p:subTnLst>
                                </p:cTn>
                              </p:par>
                            </p:childTnLst>
                          </p:cTn>
                        </p:par>
                      </p:childTnLst>
                    </p:cTn>
                  </p:par>
                  <p:par>
                    <p:cTn id="141" fill="hold">
                      <p:stCondLst>
                        <p:cond delay="indefinite"/>
                      </p:stCondLst>
                      <p:childTnLst>
                        <p:par>
                          <p:cTn id="142" fill="hold">
                            <p:stCondLst>
                              <p:cond delay="0"/>
                            </p:stCondLst>
                            <p:childTnLst>
                              <p:par>
                                <p:cTn id="143" presetID="2" presetClass="entr" presetSubtype="3" fill="hold" grpId="0" nodeType="clickEffect">
                                  <p:stCondLst>
                                    <p:cond delay="0"/>
                                  </p:stCondLst>
                                  <p:childTnLst>
                                    <p:set>
                                      <p:cBhvr>
                                        <p:cTn id="144" dur="1" fill="hold">
                                          <p:stCondLst>
                                            <p:cond delay="0"/>
                                          </p:stCondLst>
                                        </p:cTn>
                                        <p:tgtEl>
                                          <p:spTgt spid="132139"/>
                                        </p:tgtEl>
                                        <p:attrNameLst>
                                          <p:attrName>style.visibility</p:attrName>
                                        </p:attrNameLst>
                                      </p:cBhvr>
                                      <p:to>
                                        <p:strVal val="visible"/>
                                      </p:to>
                                    </p:set>
                                    <p:anim calcmode="lin" valueType="num">
                                      <p:cBhvr additive="base">
                                        <p:cTn id="145" dur="500" fill="hold"/>
                                        <p:tgtEl>
                                          <p:spTgt spid="132139"/>
                                        </p:tgtEl>
                                        <p:attrNameLst>
                                          <p:attrName>ppt_x</p:attrName>
                                        </p:attrNameLst>
                                      </p:cBhvr>
                                      <p:tavLst>
                                        <p:tav tm="0">
                                          <p:val>
                                            <p:strVal val="1+#ppt_w/2"/>
                                          </p:val>
                                        </p:tav>
                                        <p:tav tm="100000">
                                          <p:val>
                                            <p:strVal val="#ppt_x"/>
                                          </p:val>
                                        </p:tav>
                                      </p:tavLst>
                                    </p:anim>
                                    <p:anim calcmode="lin" valueType="num">
                                      <p:cBhvr additive="base">
                                        <p:cTn id="146" dur="500" fill="hold"/>
                                        <p:tgtEl>
                                          <p:spTgt spid="13213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43"/>
                                            </p:cond>
                                          </p:stCondLst>
                                          <p:endCondLst>
                                            <p:cond evt="onStopAudio" delay="0">
                                              <p:tgtEl>
                                                <p:sldTgt/>
                                              </p:tgtEl>
                                            </p:cond>
                                          </p:endCondLst>
                                        </p:cTn>
                                        <p:tgtEl>
                                          <p:sndTgt r:embed="rId2" name="chimes.wav"/>
                                        </p:tgtEl>
                                      </p:cMediaNode>
                                    </p:audio>
                                  </p:subTnLst>
                                </p:cTn>
                              </p:par>
                            </p:childTnLst>
                          </p:cTn>
                        </p:par>
                      </p:childTnLst>
                    </p:cTn>
                  </p:par>
                  <p:par>
                    <p:cTn id="147" fill="hold">
                      <p:stCondLst>
                        <p:cond delay="indefinite"/>
                      </p:stCondLst>
                      <p:childTnLst>
                        <p:par>
                          <p:cTn id="148" fill="hold">
                            <p:stCondLst>
                              <p:cond delay="0"/>
                            </p:stCondLst>
                            <p:childTnLst>
                              <p:par>
                                <p:cTn id="149" presetID="7" presetClass="entr" presetSubtype="2" fill="hold" grpId="0" nodeType="clickEffect">
                                  <p:stCondLst>
                                    <p:cond delay="0"/>
                                  </p:stCondLst>
                                  <p:childTnLst>
                                    <p:set>
                                      <p:cBhvr>
                                        <p:cTn id="150" dur="1" fill="hold">
                                          <p:stCondLst>
                                            <p:cond delay="0"/>
                                          </p:stCondLst>
                                        </p:cTn>
                                        <p:tgtEl>
                                          <p:spTgt spid="132140"/>
                                        </p:tgtEl>
                                        <p:attrNameLst>
                                          <p:attrName>style.visibility</p:attrName>
                                        </p:attrNameLst>
                                      </p:cBhvr>
                                      <p:to>
                                        <p:strVal val="visible"/>
                                      </p:to>
                                    </p:set>
                                    <p:anim calcmode="lin" valueType="num">
                                      <p:cBhvr additive="base">
                                        <p:cTn id="151" dur="5000" fill="hold"/>
                                        <p:tgtEl>
                                          <p:spTgt spid="132140"/>
                                        </p:tgtEl>
                                        <p:attrNameLst>
                                          <p:attrName>ppt_x</p:attrName>
                                        </p:attrNameLst>
                                      </p:cBhvr>
                                      <p:tavLst>
                                        <p:tav tm="0">
                                          <p:val>
                                            <p:strVal val="1+#ppt_w/2"/>
                                          </p:val>
                                        </p:tav>
                                        <p:tav tm="100000">
                                          <p:val>
                                            <p:strVal val="#ppt_x"/>
                                          </p:val>
                                        </p:tav>
                                      </p:tavLst>
                                    </p:anim>
                                    <p:anim calcmode="lin" valueType="num">
                                      <p:cBhvr additive="base">
                                        <p:cTn id="152" dur="5000" fill="hold"/>
                                        <p:tgtEl>
                                          <p:spTgt spid="13214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49"/>
                                            </p:cond>
                                          </p:stCondLst>
                                          <p:endCondLst>
                                            <p:cond evt="onStopAudio" delay="0">
                                              <p:tgtEl>
                                                <p:sldTgt/>
                                              </p:tgtEl>
                                            </p:cond>
                                          </p:endCondLst>
                                        </p:cTn>
                                        <p:tgtEl>
                                          <p:sndTgt r:embed="rId2"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098" grpId="0" autoUpdateAnimBg="0"/>
      <p:bldP spid="132099" grpId="0" animBg="1"/>
      <p:bldP spid="132100" grpId="0" autoUpdateAnimBg="0"/>
      <p:bldP spid="132101" grpId="0" autoUpdateAnimBg="0"/>
      <p:bldP spid="132102" grpId="0" animBg="1"/>
      <p:bldP spid="132103" grpId="0" autoUpdateAnimBg="0"/>
      <p:bldP spid="132104" grpId="0" autoUpdateAnimBg="0"/>
      <p:bldP spid="132105" grpId="0" autoUpdateAnimBg="0"/>
      <p:bldP spid="132124" grpId="0" autoUpdateAnimBg="0"/>
      <p:bldP spid="132125" grpId="0" animBg="1"/>
      <p:bldP spid="132126" grpId="0" animBg="1"/>
      <p:bldP spid="132127" grpId="0" animBg="1"/>
      <p:bldP spid="132128" grpId="0" animBg="1"/>
      <p:bldP spid="132129" grpId="0" animBg="1"/>
      <p:bldP spid="132130" grpId="0" animBg="1"/>
      <p:bldP spid="132131" grpId="0" animBg="1"/>
      <p:bldP spid="132132" grpId="0" animBg="1"/>
      <p:bldP spid="132133" grpId="0" animBg="1"/>
      <p:bldP spid="132134" grpId="0" animBg="1"/>
      <p:bldP spid="132135" grpId="0" animBg="1"/>
      <p:bldP spid="132136" grpId="0" animBg="1"/>
      <p:bldP spid="132137" grpId="0" animBg="1"/>
      <p:bldP spid="132138" grpId="0" autoUpdateAnimBg="0"/>
      <p:bldP spid="132139" grpId="0" animBg="1"/>
      <p:bldP spid="132140"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ChangeArrowheads="1"/>
          </p:cNvSpPr>
          <p:nvPr/>
        </p:nvSpPr>
        <p:spPr bwMode="auto">
          <a:xfrm>
            <a:off x="611188" y="492125"/>
            <a:ext cx="8064500" cy="5159375"/>
          </a:xfrm>
          <a:prstGeom prst="rect">
            <a:avLst/>
          </a:prstGeom>
          <a:noFill/>
          <a:ln w="9525">
            <a:noFill/>
            <a:miter lim="800000"/>
            <a:headEnd/>
            <a:tailEnd/>
          </a:ln>
        </p:spPr>
        <p:txBody>
          <a:bodyPr anchor="ctr">
            <a:spAutoFit/>
          </a:bodyPr>
          <a:lstStyle/>
          <a:p>
            <a:pPr>
              <a:lnSpc>
                <a:spcPct val="130000"/>
              </a:lnSpc>
              <a:spcBef>
                <a:spcPct val="10000"/>
              </a:spcBef>
              <a:spcAft>
                <a:spcPct val="5000"/>
              </a:spcAft>
            </a:pPr>
            <a:r>
              <a:rPr lang="en-US" altLang="zh-CN" sz="2800" b="1">
                <a:latin typeface="Calibri" pitchFamily="34" charset="0"/>
              </a:rPr>
              <a:t>         </a:t>
            </a:r>
            <a:r>
              <a:rPr lang="zh-CN" altLang="en-US" sz="3200" b="1">
                <a:latin typeface="Calibri" pitchFamily="34" charset="0"/>
              </a:rPr>
              <a:t>马克思在中学毕业时写了一篇有关选择职业的文章，他说：</a:t>
            </a:r>
            <a:r>
              <a:rPr lang="zh-CN" altLang="en-US" sz="3200" b="1">
                <a:solidFill>
                  <a:srgbClr val="FF0000"/>
                </a:solidFill>
                <a:latin typeface="Calibri" pitchFamily="34" charset="0"/>
              </a:rPr>
              <a:t>“如果我们选择了最能为人类幸福而劳动的职业，我们就不会为它的重负所压倒，因为这是为全人类所作的牺牲；那时我们感到的将不是一点点自私而可怜的欢乐，我们的幸福将属于千万人，我们的事业并不显赫一时，但将永远存在；而面对我们的骨灰，高尚的人们将洒下热泪。”</a:t>
            </a:r>
            <a:r>
              <a:rPr lang="zh-CN" altLang="en-US" sz="3200">
                <a:solidFill>
                  <a:srgbClr val="FF0000"/>
                </a:solidFill>
                <a:latin typeface="Calibri" pitchFamily="34" charset="0"/>
              </a:rPr>
              <a:t> </a:t>
            </a:r>
          </a:p>
        </p:txBody>
      </p:sp>
    </p:spTree>
  </p:cSld>
  <p:clrMapOvr>
    <a:masterClrMapping/>
  </p:clrMapOvr>
  <p:transition spd="slow">
    <p:fade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马克思-08"/>
          <p:cNvPicPr>
            <a:picLocks noChangeAspect="1" noChangeArrowheads="1"/>
          </p:cNvPicPr>
          <p:nvPr/>
        </p:nvPicPr>
        <p:blipFill>
          <a:blip r:embed="rId2"/>
          <a:srcRect/>
          <a:stretch>
            <a:fillRect/>
          </a:stretch>
        </p:blipFill>
        <p:spPr bwMode="auto">
          <a:xfrm>
            <a:off x="1187450" y="333375"/>
            <a:ext cx="6985000" cy="6524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2" descr="马克思-04"/>
          <p:cNvPicPr>
            <a:picLocks noChangeAspect="1" noChangeArrowheads="1"/>
          </p:cNvPicPr>
          <p:nvPr/>
        </p:nvPicPr>
        <p:blipFill>
          <a:blip r:embed="rId2"/>
          <a:srcRect/>
          <a:stretch>
            <a:fillRect/>
          </a:stretch>
        </p:blipFill>
        <p:spPr bwMode="auto">
          <a:xfrm>
            <a:off x="6588125" y="3276600"/>
            <a:ext cx="2362200" cy="3321050"/>
          </a:xfrm>
          <a:prstGeom prst="rect">
            <a:avLst/>
          </a:prstGeom>
          <a:noFill/>
          <a:ln w="9525">
            <a:noFill/>
            <a:miter lim="800000"/>
            <a:headEnd/>
            <a:tailEnd/>
          </a:ln>
        </p:spPr>
      </p:pic>
      <p:pic>
        <p:nvPicPr>
          <p:cNvPr id="21506" name="Picture 3" descr="马克思-02"/>
          <p:cNvPicPr>
            <a:picLocks noChangeAspect="1" noChangeArrowheads="1"/>
          </p:cNvPicPr>
          <p:nvPr/>
        </p:nvPicPr>
        <p:blipFill>
          <a:blip r:embed="rId3"/>
          <a:srcRect/>
          <a:stretch>
            <a:fillRect/>
          </a:stretch>
        </p:blipFill>
        <p:spPr bwMode="auto">
          <a:xfrm>
            <a:off x="2743200" y="457200"/>
            <a:ext cx="3733800" cy="5486400"/>
          </a:xfrm>
          <a:prstGeom prst="rect">
            <a:avLst/>
          </a:prstGeom>
          <a:noFill/>
          <a:ln w="9525">
            <a:noFill/>
            <a:miter lim="800000"/>
            <a:headEnd/>
            <a:tailEnd/>
          </a:ln>
        </p:spPr>
      </p:pic>
      <p:pic>
        <p:nvPicPr>
          <p:cNvPr id="21507" name="Picture 4" descr="ZX041154"/>
          <p:cNvPicPr>
            <a:picLocks noChangeAspect="1" noChangeArrowheads="1"/>
          </p:cNvPicPr>
          <p:nvPr/>
        </p:nvPicPr>
        <p:blipFill>
          <a:blip r:embed="rId4">
            <a:lum bright="12000"/>
            <a:grayscl/>
          </a:blip>
          <a:srcRect/>
          <a:stretch>
            <a:fillRect/>
          </a:stretch>
        </p:blipFill>
        <p:spPr bwMode="auto">
          <a:xfrm>
            <a:off x="0" y="260350"/>
            <a:ext cx="2538413" cy="2971800"/>
          </a:xfrm>
          <a:prstGeom prst="rect">
            <a:avLst/>
          </a:prstGeom>
          <a:gradFill rotWithShape="0">
            <a:gsLst>
              <a:gs pos="0">
                <a:srgbClr val="CCECFF"/>
              </a:gs>
              <a:gs pos="100000">
                <a:srgbClr val="5E6D76"/>
              </a:gs>
            </a:gsLst>
            <a:lin ang="5400000" scaled="1"/>
          </a:gradFill>
          <a:ln w="76200">
            <a:solidFill>
              <a:schemeClr val="bg1"/>
            </a:solidFill>
            <a:miter lim="800000"/>
            <a:headEnd/>
            <a:tailEnd/>
          </a:ln>
        </p:spPr>
      </p:pic>
      <p:pic>
        <p:nvPicPr>
          <p:cNvPr id="21508" name="Picture 5" descr="图片2"/>
          <p:cNvPicPr>
            <a:picLocks noChangeAspect="1" noChangeArrowheads="1"/>
          </p:cNvPicPr>
          <p:nvPr/>
        </p:nvPicPr>
        <p:blipFill>
          <a:blip r:embed="rId5"/>
          <a:srcRect/>
          <a:stretch>
            <a:fillRect/>
          </a:stretch>
        </p:blipFill>
        <p:spPr bwMode="auto">
          <a:xfrm>
            <a:off x="0" y="3284538"/>
            <a:ext cx="2628900" cy="3313112"/>
          </a:xfrm>
          <a:prstGeom prst="rect">
            <a:avLst/>
          </a:prstGeom>
          <a:noFill/>
          <a:ln w="9525">
            <a:noFill/>
            <a:miter lim="800000"/>
            <a:headEnd/>
            <a:tailEnd/>
          </a:ln>
        </p:spPr>
      </p:pic>
      <p:pic>
        <p:nvPicPr>
          <p:cNvPr id="21509" name="Picture 6" descr="图片3"/>
          <p:cNvPicPr>
            <a:picLocks noChangeAspect="1" noChangeArrowheads="1"/>
          </p:cNvPicPr>
          <p:nvPr/>
        </p:nvPicPr>
        <p:blipFill>
          <a:blip r:embed="rId6"/>
          <a:srcRect/>
          <a:stretch>
            <a:fillRect/>
          </a:stretch>
        </p:blipFill>
        <p:spPr bwMode="auto">
          <a:xfrm>
            <a:off x="6588125" y="188913"/>
            <a:ext cx="2365375" cy="3051175"/>
          </a:xfrm>
          <a:prstGeom prst="rect">
            <a:avLst/>
          </a:prstGeom>
          <a:noFill/>
          <a:ln w="9525">
            <a:noFill/>
            <a:miter lim="800000"/>
            <a:headEnd/>
            <a:tailEnd/>
          </a:ln>
        </p:spPr>
      </p:pic>
      <p:sp>
        <p:nvSpPr>
          <p:cNvPr id="21510" name="Text Box 7"/>
          <p:cNvSpPr txBox="1">
            <a:spLocks noChangeArrowheads="1"/>
          </p:cNvSpPr>
          <p:nvPr/>
        </p:nvSpPr>
        <p:spPr bwMode="auto">
          <a:xfrm>
            <a:off x="3635375" y="5949950"/>
            <a:ext cx="2305050" cy="762000"/>
          </a:xfrm>
          <a:prstGeom prst="rect">
            <a:avLst/>
          </a:prstGeom>
          <a:noFill/>
          <a:ln w="9525">
            <a:noFill/>
            <a:miter lim="800000"/>
            <a:headEnd/>
            <a:tailEnd/>
          </a:ln>
        </p:spPr>
        <p:txBody>
          <a:bodyPr>
            <a:spAutoFit/>
          </a:bodyPr>
          <a:lstStyle/>
          <a:p>
            <a:r>
              <a:rPr lang="zh-CN" altLang="en-US" sz="4400" b="1">
                <a:solidFill>
                  <a:srgbClr val="FF0000"/>
                </a:solidFill>
                <a:latin typeface="Calibri" pitchFamily="34" charset="0"/>
              </a:rPr>
              <a:t>马克思</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2" descr="马克思的故乡特里尔"/>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9091" name="Text Box 3"/>
          <p:cNvSpPr txBox="1">
            <a:spLocks noChangeArrowheads="1"/>
          </p:cNvSpPr>
          <p:nvPr/>
        </p:nvSpPr>
        <p:spPr bwMode="auto">
          <a:xfrm>
            <a:off x="2232025" y="5805488"/>
            <a:ext cx="6011863" cy="641350"/>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3600">
                <a:solidFill>
                  <a:srgbClr val="FF3300"/>
                </a:solidFill>
                <a:effectLst>
                  <a:outerShdw blurRad="38100" dist="38100" dir="2700000" algn="tl">
                    <a:srgbClr val="C0C0C0"/>
                  </a:outerShdw>
                </a:effectLst>
                <a:latin typeface="+mn-lt"/>
                <a:ea typeface="+mn-ea"/>
              </a:rPr>
              <a:t>马克思的故乡特里尔</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TotalTime>
  <Words>4101</Words>
  <Application>Microsoft Office PowerPoint</Application>
  <PresentationFormat>全屏显示(4:3)</PresentationFormat>
  <Paragraphs>169</Paragraphs>
  <Slides>54</Slides>
  <Notes>1</Notes>
  <HiddenSlides>0</HiddenSlides>
  <MMClips>0</MMClips>
  <ScaleCrop>false</ScaleCrop>
  <HeadingPairs>
    <vt:vector size="6" baseType="variant">
      <vt:variant>
        <vt:lpstr>已用的字体</vt:lpstr>
      </vt:variant>
      <vt:variant>
        <vt:i4>15</vt:i4>
      </vt:variant>
      <vt:variant>
        <vt:lpstr>演示文稿设计模板</vt:lpstr>
      </vt:variant>
      <vt:variant>
        <vt:i4>1</vt:i4>
      </vt:variant>
      <vt:variant>
        <vt:lpstr>幻灯片标题</vt:lpstr>
      </vt:variant>
      <vt:variant>
        <vt:i4>54</vt:i4>
      </vt:variant>
    </vt:vector>
  </HeadingPairs>
  <TitlesOfParts>
    <vt:vector size="70" baseType="lpstr">
      <vt:lpstr>Calibri</vt:lpstr>
      <vt:lpstr>宋体</vt:lpstr>
      <vt:lpstr>Arial</vt:lpstr>
      <vt:lpstr>Times New Roman</vt:lpstr>
      <vt:lpstr>隶书</vt:lpstr>
      <vt:lpstr>楷体_GB2312</vt:lpstr>
      <vt:lpstr>华文隶书</vt:lpstr>
      <vt:lpstr>华文新魏</vt:lpstr>
      <vt:lpstr>华文行楷</vt:lpstr>
      <vt:lpstr>Verdana</vt:lpstr>
      <vt:lpstr>华文彩云</vt:lpstr>
      <vt:lpstr>黑体</vt:lpstr>
      <vt:lpstr>微软简魏碑</vt:lpstr>
      <vt:lpstr>华文中宋</vt:lpstr>
      <vt:lpstr>华文琥珀</vt:lpstr>
      <vt:lpstr>Office 主题</vt:lpstr>
      <vt:lpstr>幻灯片 1</vt:lpstr>
      <vt:lpstr>作者介绍</vt:lpstr>
      <vt:lpstr>幻灯片 3</vt:lpstr>
      <vt:lpstr>幻灯片 4</vt:lpstr>
      <vt:lpstr>幻灯片 5</vt:lpstr>
      <vt:lpstr>幻灯片 6</vt:lpstr>
      <vt:lpstr>幻灯片 7</vt:lpstr>
      <vt:lpstr>幻灯片 8</vt:lpstr>
      <vt:lpstr>幻灯片 9</vt:lpstr>
      <vt:lpstr>幻灯片 10</vt:lpstr>
      <vt:lpstr>《资本论》第一卷的封面</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duan</dc:creator>
  <cp:lastModifiedBy>微软用户</cp:lastModifiedBy>
  <cp:revision>4</cp:revision>
  <dcterms:created xsi:type="dcterms:W3CDTF">2016-12-20T07:09:53Z</dcterms:created>
  <dcterms:modified xsi:type="dcterms:W3CDTF">2017-03-08T05:47:55Z</dcterms:modified>
</cp:coreProperties>
</file>