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357" r:id="rId27"/>
    <p:sldId id="364" r:id="rId28"/>
    <p:sldId id="365" r:id="rId29"/>
    <p:sldId id="366" r:id="rId30"/>
    <p:sldId id="367" r:id="rId31"/>
    <p:sldId id="368" r:id="rId32"/>
    <p:sldId id="369" r:id="rId33"/>
    <p:sldId id="370" r:id="rId34"/>
    <p:sldId id="371" r:id="rId35"/>
    <p:sldId id="372" r:id="rId36"/>
    <p:sldId id="373" r:id="rId37"/>
    <p:sldId id="374" r:id="rId38"/>
    <p:sldId id="282" r:id="rId39"/>
    <p:sldId id="362" r:id="rId40"/>
    <p:sldId id="283" r:id="rId41"/>
    <p:sldId id="361" r:id="rId42"/>
    <p:sldId id="284" r:id="rId43"/>
    <p:sldId id="360" r:id="rId44"/>
    <p:sldId id="285" r:id="rId45"/>
    <p:sldId id="359" r:id="rId46"/>
    <p:sldId id="286" r:id="rId47"/>
    <p:sldId id="358" r:id="rId48"/>
    <p:sldId id="287" r:id="rId49"/>
    <p:sldId id="288" r:id="rId50"/>
    <p:sldId id="289" r:id="rId51"/>
    <p:sldId id="290" r:id="rId52"/>
    <p:sldId id="291" r:id="rId53"/>
    <p:sldId id="292" r:id="rId54"/>
    <p:sldId id="293" r:id="rId55"/>
    <p:sldId id="294" r:id="rId56"/>
    <p:sldId id="295" r:id="rId57"/>
    <p:sldId id="296" r:id="rId58"/>
    <p:sldId id="297" r:id="rId59"/>
    <p:sldId id="298" r:id="rId60"/>
    <p:sldId id="363" r:id="rId61"/>
    <p:sldId id="299" r:id="rId62"/>
    <p:sldId id="300" r:id="rId63"/>
    <p:sldId id="301" r:id="rId64"/>
    <p:sldId id="302" r:id="rId65"/>
    <p:sldId id="303" r:id="rId66"/>
  </p:sldIdLst>
  <p:sldSz cx="120253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94660"/>
  </p:normalViewPr>
  <p:slideViewPr>
    <p:cSldViewPr>
      <p:cViewPr varScale="1">
        <p:scale>
          <a:sx n="83" d="100"/>
          <a:sy n="83" d="100"/>
        </p:scale>
        <p:origin x="-696" y="-58"/>
      </p:cViewPr>
      <p:guideLst>
        <p:guide orient="horz" pos="2160"/>
        <p:guide pos="378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01899" y="2130426"/>
            <a:ext cx="10221516"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03797" y="3886200"/>
            <a:ext cx="841771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2020/4/5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671300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2020/4/5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946866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18352" y="274639"/>
            <a:ext cx="2705695"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1266" y="274639"/>
            <a:ext cx="7916664"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2020/4/5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366185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2020/4/5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013052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49917" y="4406901"/>
            <a:ext cx="10221516"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49917" y="2906713"/>
            <a:ext cx="10221516"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2B4D2B4-B714-46F7-A76D-32650D232FCE}" type="datetimeFigureOut">
              <a:rPr lang="zh-CN" altLang="en-US" smtClean="0"/>
              <a:t>2020/4/5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23507245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1266" y="1600201"/>
            <a:ext cx="53111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12867" y="1600201"/>
            <a:ext cx="53111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2B4D2B4-B714-46F7-A76D-32650D232FCE}" type="datetimeFigureOut">
              <a:rPr lang="zh-CN" altLang="en-US" smtClean="0"/>
              <a:t>2020/4/5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152353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1266" y="1535113"/>
            <a:ext cx="531326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1266" y="2174875"/>
            <a:ext cx="531326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08693" y="1535113"/>
            <a:ext cx="531535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08693" y="2174875"/>
            <a:ext cx="531535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2B4D2B4-B714-46F7-A76D-32650D232FCE}" type="datetimeFigureOut">
              <a:rPr lang="zh-CN" altLang="en-US" smtClean="0"/>
              <a:t>2020/4/5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2832319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2B4D2B4-B714-46F7-A76D-32650D232FCE}" type="datetimeFigureOut">
              <a:rPr lang="zh-CN" altLang="en-US" smtClean="0"/>
              <a:t>2020/4/5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157199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B4D2B4-B714-46F7-A76D-32650D232FCE}" type="datetimeFigureOut">
              <a:rPr lang="zh-CN" altLang="en-US" smtClean="0"/>
              <a:t>2020/4/5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4069501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1266" y="273050"/>
            <a:ext cx="3956245"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01563" y="273051"/>
            <a:ext cx="672248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1266" y="1435101"/>
            <a:ext cx="395624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B4D2B4-B714-46F7-A76D-32650D232FCE}" type="datetimeFigureOut">
              <a:rPr lang="zh-CN" altLang="en-US" smtClean="0"/>
              <a:t>2020/4/5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214393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57045" y="4800600"/>
            <a:ext cx="721518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57045" y="612775"/>
            <a:ext cx="721518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57045" y="5367338"/>
            <a:ext cx="721518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B4D2B4-B714-46F7-A76D-32650D232FCE}" type="datetimeFigureOut">
              <a:rPr lang="zh-CN" altLang="en-US" smtClean="0"/>
              <a:t>2020/4/5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1465569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1266" y="274638"/>
            <a:ext cx="1082278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1266" y="1600201"/>
            <a:ext cx="1082278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1266" y="6356351"/>
            <a:ext cx="2805906"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B4D2B4-B714-46F7-A76D-32650D232FCE}" type="datetimeFigureOut">
              <a:rPr lang="zh-CN" altLang="en-US" smtClean="0"/>
              <a:t>2020/4/5</a:t>
            </a:fld>
            <a:endParaRPr lang="zh-CN" altLang="en-US"/>
          </a:p>
        </p:txBody>
      </p:sp>
      <p:sp>
        <p:nvSpPr>
          <p:cNvPr id="5" name="页脚占位符 4"/>
          <p:cNvSpPr>
            <a:spLocks noGrp="1"/>
          </p:cNvSpPr>
          <p:nvPr>
            <p:ph type="ftr" sz="quarter" idx="3"/>
          </p:nvPr>
        </p:nvSpPr>
        <p:spPr>
          <a:xfrm>
            <a:off x="4108649" y="6356351"/>
            <a:ext cx="3808016"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8141" y="6356351"/>
            <a:ext cx="280590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0441587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 descr="淡雅ppt背景（扒土梦幻馆搜集） (128).jpg"/>
          <p:cNvPicPr>
            <a:picLocks noGrp="1" noChangeAspect="1"/>
          </p:cNvPicPr>
          <p:nvPr isPhoto="1"/>
        </p:nvPicPr>
        <p:blipFill>
          <a:blip r:embed="rId2">
            <a:extLst>
              <a:ext uri="{28A0092B-C50C-407E-A947-70E740481C1C}">
                <a14:useLocalDpi xmlns:a14="http://schemas.microsoft.com/office/drawing/2010/main" val="0"/>
              </a:ext>
            </a:extLst>
          </a:blip>
          <a:srcRect/>
          <a:stretch>
            <a:fillRect/>
          </a:stretch>
        </p:blipFill>
        <p:spPr bwMode="auto">
          <a:xfrm>
            <a:off x="0" y="0"/>
            <a:ext cx="1220534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530219" y="692696"/>
            <a:ext cx="7144905" cy="2862322"/>
          </a:xfrm>
          <a:prstGeom prst="rect">
            <a:avLst/>
          </a:prstGeom>
          <a:noFill/>
        </p:spPr>
        <p:txBody>
          <a:bodyPr wrap="none" rtlCol="0">
            <a:spAutoFit/>
          </a:bodyPr>
          <a:lstStyle/>
          <a:p>
            <a:r>
              <a:rPr lang="en-US" altLang="zh-CN" sz="6000" b="1" dirty="0">
                <a:solidFill>
                  <a:srgbClr val="0000FF"/>
                </a:solidFill>
                <a:latin typeface="楷体" pitchFamily="49" charset="-122"/>
                <a:ea typeface="楷体" pitchFamily="49" charset="-122"/>
              </a:rPr>
              <a:t>2020</a:t>
            </a:r>
            <a:r>
              <a:rPr lang="zh-CN" altLang="en-US" sz="6000" b="1" dirty="0">
                <a:solidFill>
                  <a:srgbClr val="0000FF"/>
                </a:solidFill>
                <a:latin typeface="楷体" pitchFamily="49" charset="-122"/>
                <a:ea typeface="楷体" pitchFamily="49" charset="-122"/>
              </a:rPr>
              <a:t>届北京市西</a:t>
            </a:r>
            <a:r>
              <a:rPr lang="zh-CN" altLang="en-US" sz="6000" b="1" dirty="0" smtClean="0">
                <a:solidFill>
                  <a:srgbClr val="0000FF"/>
                </a:solidFill>
                <a:latin typeface="楷体" pitchFamily="49" charset="-122"/>
                <a:ea typeface="楷体" pitchFamily="49" charset="-122"/>
              </a:rPr>
              <a:t>城区</a:t>
            </a:r>
            <a:endParaRPr lang="en-US" altLang="zh-CN" sz="6000" b="1" dirty="0" smtClean="0">
              <a:solidFill>
                <a:srgbClr val="0000FF"/>
              </a:solidFill>
              <a:latin typeface="楷体" pitchFamily="49" charset="-122"/>
              <a:ea typeface="楷体" pitchFamily="49" charset="-122"/>
            </a:endParaRPr>
          </a:p>
          <a:p>
            <a:endParaRPr lang="en-US" altLang="zh-CN" sz="6000" b="1" dirty="0" smtClean="0">
              <a:solidFill>
                <a:srgbClr val="0000FF"/>
              </a:solidFill>
              <a:latin typeface="楷体" pitchFamily="49" charset="-122"/>
              <a:ea typeface="楷体" pitchFamily="49" charset="-122"/>
            </a:endParaRPr>
          </a:p>
          <a:p>
            <a:r>
              <a:rPr lang="zh-CN" altLang="en-US" sz="6000" b="1" dirty="0" smtClean="0">
                <a:solidFill>
                  <a:srgbClr val="0000FF"/>
                </a:solidFill>
                <a:latin typeface="楷体" pitchFamily="49" charset="-122"/>
                <a:ea typeface="楷体" pitchFamily="49" charset="-122"/>
              </a:rPr>
              <a:t>高</a:t>
            </a:r>
            <a:r>
              <a:rPr lang="zh-CN" altLang="en-US" sz="6000" b="1" dirty="0">
                <a:solidFill>
                  <a:srgbClr val="0000FF"/>
                </a:solidFill>
                <a:latin typeface="楷体" pitchFamily="49" charset="-122"/>
                <a:ea typeface="楷体" pitchFamily="49" charset="-122"/>
              </a:rPr>
              <a:t>三语文一模</a:t>
            </a:r>
            <a:r>
              <a:rPr lang="zh-CN" altLang="en-US" sz="6000" b="1" dirty="0" smtClean="0">
                <a:solidFill>
                  <a:srgbClr val="0000FF"/>
                </a:solidFill>
                <a:latin typeface="楷体" pitchFamily="49" charset="-122"/>
                <a:ea typeface="楷体" pitchFamily="49" charset="-122"/>
              </a:rPr>
              <a:t>试题</a:t>
            </a:r>
            <a:endParaRPr lang="zh-CN" altLang="en-US" sz="6000" dirty="0"/>
          </a:p>
        </p:txBody>
      </p:sp>
      <p:sp>
        <p:nvSpPr>
          <p:cNvPr id="5" name="WordArt 3"/>
          <p:cNvSpPr>
            <a:spLocks noChangeArrowheads="1" noChangeShapeType="1" noTextEdit="1"/>
          </p:cNvSpPr>
          <p:nvPr/>
        </p:nvSpPr>
        <p:spPr bwMode="auto">
          <a:xfrm>
            <a:off x="1620168" y="4365104"/>
            <a:ext cx="3528392" cy="1368153"/>
          </a:xfrm>
          <a:prstGeom prst="rect">
            <a:avLst/>
          </a:prstGeom>
          <a:extLst>
            <a:ext uri="{AF507438-7753-43E0-B8FC-AC1667EBCBE1}">
              <a14:hiddenEffects xmlns:a14="http://schemas.microsoft.com/office/drawing/2010/main">
                <a:effectLst/>
              </a14:hiddenEffects>
            </a:ext>
          </a:extLst>
        </p:spPr>
        <p:txBody>
          <a:bodyPr wrap="none" fromWordArt="1">
            <a:prstTxWarp prst="textDeflate">
              <a:avLst>
                <a:gd name="adj" fmla="val 26227"/>
              </a:avLst>
            </a:prstTxWarp>
          </a:bodyPr>
          <a:lstStyle/>
          <a:p>
            <a:pPr algn="ctr"/>
            <a:r>
              <a:rPr lang="zh-CN" altLang="en-US" sz="3600" b="1" kern="10" dirty="0" smtClean="0">
                <a:ln w="9525">
                  <a:solidFill>
                    <a:srgbClr val="FFFF00"/>
                  </a:solidFill>
                  <a:round/>
                  <a:headEnd/>
                  <a:tailEnd/>
                </a:ln>
                <a:solidFill>
                  <a:srgbClr val="FF0000"/>
                </a:solidFill>
                <a:latin typeface="隶书"/>
                <a:ea typeface="隶书"/>
              </a:rPr>
              <a:t>讲评版</a:t>
            </a:r>
            <a:endParaRPr lang="zh-CN" altLang="en-US" sz="3600" b="1" kern="10" dirty="0">
              <a:ln w="9525">
                <a:solidFill>
                  <a:srgbClr val="FFFF00"/>
                </a:solidFill>
                <a:round/>
                <a:headEnd/>
                <a:tailEnd/>
              </a:ln>
              <a:solidFill>
                <a:srgbClr val="FF0000"/>
              </a:solidFill>
              <a:latin typeface="隶书"/>
              <a:ea typeface="隶书"/>
            </a:endParaRPr>
          </a:p>
        </p:txBody>
      </p:sp>
    </p:spTree>
    <p:extLst>
      <p:ext uri="{BB962C8B-B14F-4D97-AF65-F5344CB8AC3E}">
        <p14:creationId xmlns:p14="http://schemas.microsoft.com/office/powerpoint/2010/main" val="37779140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600164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400" b="1" dirty="0">
                <a:solidFill>
                  <a:srgbClr val="FF0000"/>
                </a:solidFill>
                <a:latin typeface="楷体" pitchFamily="49" charset="-122"/>
                <a:ea typeface="楷体" pitchFamily="49" charset="-122"/>
              </a:rPr>
              <a:t>材料三</a:t>
            </a:r>
          </a:p>
          <a:p>
            <a:pPr eaLnBrk="1" hangingPunct="1">
              <a:spcBef>
                <a:spcPct val="0"/>
              </a:spcBef>
              <a:buFontTx/>
              <a:buNone/>
            </a:pPr>
            <a:r>
              <a:rPr lang="zh-CN" altLang="en-US" sz="2400" b="1" dirty="0" smtClean="0">
                <a:solidFill>
                  <a:srgbClr val="0000FF"/>
                </a:solidFill>
                <a:latin typeface="楷体" pitchFamily="49" charset="-122"/>
                <a:ea typeface="楷体" pitchFamily="49" charset="-122"/>
              </a:rPr>
              <a:t>   疫病</a:t>
            </a:r>
            <a:r>
              <a:rPr lang="zh-CN" altLang="en-US" sz="2400" b="1" dirty="0">
                <a:solidFill>
                  <a:srgbClr val="0000FF"/>
                </a:solidFill>
                <a:latin typeface="楷体" pitchFamily="49" charset="-122"/>
                <a:ea typeface="楷体" pitchFamily="49" charset="-122"/>
              </a:rPr>
              <a:t>在很多时候是由病毒而起，这就让病毒听起来有些吓人。一直到 </a:t>
            </a:r>
            <a:r>
              <a:rPr lang="en-US" altLang="zh-CN" sz="2400" b="1" dirty="0">
                <a:solidFill>
                  <a:srgbClr val="0000FF"/>
                </a:solidFill>
                <a:latin typeface="楷体" pitchFamily="49" charset="-122"/>
                <a:ea typeface="楷体" pitchFamily="49" charset="-122"/>
              </a:rPr>
              <a:t>20 </a:t>
            </a:r>
            <a:r>
              <a:rPr lang="zh-CN" altLang="en-US" sz="2400" b="1" dirty="0">
                <a:solidFill>
                  <a:srgbClr val="0000FF"/>
                </a:solidFill>
                <a:latin typeface="楷体" pitchFamily="49" charset="-122"/>
                <a:ea typeface="楷体" pitchFamily="49" charset="-122"/>
              </a:rPr>
              <a:t>世纪初，</a:t>
            </a:r>
            <a:r>
              <a:rPr lang="zh-CN" altLang="en-US" sz="2400" b="1" dirty="0" smtClean="0">
                <a:solidFill>
                  <a:srgbClr val="0000FF"/>
                </a:solidFill>
                <a:latin typeface="楷体" pitchFamily="49" charset="-122"/>
                <a:ea typeface="楷体" pitchFamily="49" charset="-122"/>
              </a:rPr>
              <a:t>科学家们</a:t>
            </a:r>
            <a:r>
              <a:rPr lang="zh-CN" altLang="en-US" sz="2400" b="1" dirty="0">
                <a:solidFill>
                  <a:srgbClr val="0000FF"/>
                </a:solidFill>
                <a:latin typeface="楷体" pitchFamily="49" charset="-122"/>
                <a:ea typeface="楷体" pitchFamily="49" charset="-122"/>
              </a:rPr>
              <a:t>对病毒的认识仍然各执一词，他们甚至在病毒究竟有无生命这一点上都无法达成共识</a:t>
            </a:r>
            <a:r>
              <a:rPr lang="zh-CN" altLang="en-US" sz="2400" b="1" dirty="0" smtClean="0">
                <a:solidFill>
                  <a:srgbClr val="0000FF"/>
                </a:solidFill>
                <a:latin typeface="楷体" pitchFamily="49" charset="-122"/>
                <a:ea typeface="楷体" pitchFamily="49" charset="-122"/>
              </a:rPr>
              <a:t>。</a:t>
            </a:r>
            <a:r>
              <a:rPr lang="en-US" altLang="zh-CN" sz="2400" b="1" dirty="0" smtClean="0">
                <a:solidFill>
                  <a:srgbClr val="0000FF"/>
                </a:solidFill>
                <a:latin typeface="楷体" pitchFamily="49" charset="-122"/>
                <a:ea typeface="楷体" pitchFamily="49" charset="-122"/>
              </a:rPr>
              <a:t>1935 </a:t>
            </a:r>
            <a:r>
              <a:rPr lang="zh-CN" altLang="en-US" sz="2400" b="1" dirty="0">
                <a:solidFill>
                  <a:srgbClr val="0000FF"/>
                </a:solidFill>
                <a:latin typeface="楷体" pitchFamily="49" charset="-122"/>
                <a:ea typeface="楷体" pitchFamily="49" charset="-122"/>
              </a:rPr>
              <a:t>年，美国生化学家运用提纯和结晶技术，首次得到了烟草花叶病毒的晶体。这种</a:t>
            </a:r>
            <a:r>
              <a:rPr lang="zh-CN" altLang="en-US" sz="2400" b="1" dirty="0" smtClean="0">
                <a:solidFill>
                  <a:srgbClr val="0000FF"/>
                </a:solidFill>
                <a:latin typeface="楷体" pitchFamily="49" charset="-122"/>
                <a:ea typeface="楷体" pitchFamily="49" charset="-122"/>
              </a:rPr>
              <a:t>病毒晶体</a:t>
            </a:r>
            <a:r>
              <a:rPr lang="zh-CN" altLang="en-US" sz="2400" b="1" dirty="0">
                <a:solidFill>
                  <a:srgbClr val="0000FF"/>
                </a:solidFill>
                <a:latin typeface="楷体" pitchFamily="49" charset="-122"/>
                <a:ea typeface="楷体" pitchFamily="49" charset="-122"/>
              </a:rPr>
              <a:t>看起来就像一块没有生命的冰或钻石，但是只要把病毒晶体溶液放在烟草叶上，</a:t>
            </a:r>
            <a:r>
              <a:rPr lang="zh-CN" altLang="en-US" sz="2400" b="1" dirty="0" smtClean="0">
                <a:solidFill>
                  <a:srgbClr val="0000FF"/>
                </a:solidFill>
                <a:latin typeface="楷体" pitchFamily="49" charset="-122"/>
                <a:ea typeface="楷体" pitchFamily="49" charset="-122"/>
              </a:rPr>
              <a:t>病毒侵入</a:t>
            </a:r>
            <a:r>
              <a:rPr lang="zh-CN" altLang="en-US" sz="2400" b="1" dirty="0">
                <a:solidFill>
                  <a:srgbClr val="0000FF"/>
                </a:solidFill>
                <a:latin typeface="楷体" pitchFamily="49" charset="-122"/>
                <a:ea typeface="楷体" pitchFamily="49" charset="-122"/>
              </a:rPr>
              <a:t>烟草叶细胞之后就马上开始增殖。当时曾有媒体评价说，这一发现“动摇了人们</a:t>
            </a:r>
            <a:r>
              <a:rPr lang="zh-CN" altLang="en-US" sz="2400" b="1" dirty="0" smtClean="0">
                <a:solidFill>
                  <a:srgbClr val="0000FF"/>
                </a:solidFill>
                <a:latin typeface="楷体" pitchFamily="49" charset="-122"/>
                <a:ea typeface="楷体" pitchFamily="49" charset="-122"/>
              </a:rPr>
              <a:t>对生与</a:t>
            </a:r>
            <a:r>
              <a:rPr lang="zh-CN" altLang="en-US" sz="2400" b="1" dirty="0">
                <a:solidFill>
                  <a:srgbClr val="0000FF"/>
                </a:solidFill>
                <a:latin typeface="楷体" pitchFamily="49" charset="-122"/>
                <a:ea typeface="楷体" pitchFamily="49" charset="-122"/>
              </a:rPr>
              <a:t>死的区分和辨别”。</a:t>
            </a:r>
          </a:p>
          <a:p>
            <a:pPr eaLnBrk="1" hangingPunct="1">
              <a:spcBef>
                <a:spcPct val="0"/>
              </a:spcBef>
              <a:buFontTx/>
              <a:buNone/>
            </a:pPr>
            <a:r>
              <a:rPr lang="zh-CN" altLang="en-US" sz="2400" b="1" dirty="0" smtClean="0">
                <a:solidFill>
                  <a:srgbClr val="0000FF"/>
                </a:solidFill>
                <a:latin typeface="楷体" pitchFamily="49" charset="-122"/>
                <a:ea typeface="楷体" pitchFamily="49" charset="-122"/>
              </a:rPr>
              <a:t>   近些年</a:t>
            </a:r>
            <a:r>
              <a:rPr lang="zh-CN" altLang="en-US" sz="2400" b="1" dirty="0">
                <a:solidFill>
                  <a:srgbClr val="0000FF"/>
                </a:solidFill>
                <a:latin typeface="楷体" pitchFamily="49" charset="-122"/>
                <a:ea typeface="楷体" pitchFamily="49" charset="-122"/>
              </a:rPr>
              <a:t>来的研究则进一步揭示，人类基因组里也有病毒基因的痕迹。尽管病毒自身</a:t>
            </a:r>
            <a:r>
              <a:rPr lang="zh-CN" altLang="en-US" sz="2400" b="1" dirty="0" smtClean="0">
                <a:solidFill>
                  <a:srgbClr val="0000FF"/>
                </a:solidFill>
                <a:latin typeface="楷体" pitchFamily="49" charset="-122"/>
                <a:ea typeface="楷体" pitchFamily="49" charset="-122"/>
              </a:rPr>
              <a:t>的遗传信息</a:t>
            </a:r>
            <a:r>
              <a:rPr lang="zh-CN" altLang="en-US" sz="2400" b="1" dirty="0">
                <a:solidFill>
                  <a:srgbClr val="0000FF"/>
                </a:solidFill>
                <a:latin typeface="楷体" pitchFamily="49" charset="-122"/>
                <a:ea typeface="楷体" pitchFamily="49" charset="-122"/>
              </a:rPr>
              <a:t>量非常之小，但它们仍然可以把自己的基因注入宿主细胞，并把宿主细胞变成</a:t>
            </a:r>
            <a:r>
              <a:rPr lang="zh-CN" altLang="en-US" sz="2400" b="1" dirty="0" smtClean="0">
                <a:solidFill>
                  <a:srgbClr val="0000FF"/>
                </a:solidFill>
                <a:latin typeface="楷体" pitchFamily="49" charset="-122"/>
                <a:ea typeface="楷体" pitchFamily="49" charset="-122"/>
              </a:rPr>
              <a:t>帮助</a:t>
            </a:r>
            <a:r>
              <a:rPr lang="zh-CN" altLang="en-US" sz="2400" b="1" dirty="0">
                <a:solidFill>
                  <a:srgbClr val="0000FF"/>
                </a:solidFill>
                <a:latin typeface="楷体" pitchFamily="49" charset="-122"/>
                <a:ea typeface="楷体" pitchFamily="49" charset="-122"/>
              </a:rPr>
              <a:t>自己复制的“代工厂”。一般而言，一粒小小的病毒进入一个细胞，很短时间之内就</a:t>
            </a:r>
            <a:r>
              <a:rPr lang="zh-CN" altLang="en-US" sz="2400" b="1" dirty="0" smtClean="0">
                <a:solidFill>
                  <a:srgbClr val="0000FF"/>
                </a:solidFill>
                <a:latin typeface="楷体" pitchFamily="49" charset="-122"/>
                <a:ea typeface="楷体" pitchFamily="49" charset="-122"/>
              </a:rPr>
              <a:t>能够复制</a:t>
            </a:r>
            <a:r>
              <a:rPr lang="zh-CN" altLang="en-US" sz="2400" b="1" dirty="0">
                <a:solidFill>
                  <a:srgbClr val="0000FF"/>
                </a:solidFill>
                <a:latin typeface="楷体" pitchFamily="49" charset="-122"/>
                <a:ea typeface="楷体" pitchFamily="49" charset="-122"/>
              </a:rPr>
              <a:t>出上千个病毒体。所以当病毒性疫病出现时，在没有外在干预的条件下，被病毒</a:t>
            </a:r>
            <a:r>
              <a:rPr lang="zh-CN" altLang="en-US" sz="2400" b="1" dirty="0" smtClean="0">
                <a:solidFill>
                  <a:srgbClr val="0000FF"/>
                </a:solidFill>
                <a:latin typeface="楷体" pitchFamily="49" charset="-122"/>
                <a:ea typeface="楷体" pitchFamily="49" charset="-122"/>
              </a:rPr>
              <a:t>袭击的</a:t>
            </a:r>
            <a:r>
              <a:rPr lang="zh-CN" altLang="en-US" sz="2400" b="1" dirty="0">
                <a:solidFill>
                  <a:srgbClr val="0000FF"/>
                </a:solidFill>
                <a:latin typeface="楷体" pitchFamily="49" charset="-122"/>
                <a:ea typeface="楷体" pitchFamily="49" charset="-122"/>
              </a:rPr>
              <a:t>宿主，可能会依靠自身机能得以存活，也可能会走向毁灭。由于病毒试图“劫持”</a:t>
            </a:r>
            <a:r>
              <a:rPr lang="zh-CN" altLang="en-US" sz="2400" b="1" dirty="0" smtClean="0">
                <a:solidFill>
                  <a:srgbClr val="0000FF"/>
                </a:solidFill>
                <a:latin typeface="楷体" pitchFamily="49" charset="-122"/>
                <a:ea typeface="楷体" pitchFamily="49" charset="-122"/>
              </a:rPr>
              <a:t>宿主细胞</a:t>
            </a:r>
            <a:r>
              <a:rPr lang="zh-CN" altLang="en-US" sz="2400" b="1" dirty="0">
                <a:solidFill>
                  <a:srgbClr val="0000FF"/>
                </a:solidFill>
                <a:latin typeface="楷体" pitchFamily="49" charset="-122"/>
                <a:ea typeface="楷体" pitchFamily="49" charset="-122"/>
              </a:rPr>
              <a:t>来自我复制并蔓延，自然就会激发宿主使用自身的免疫系统这一“武器库”来予以</a:t>
            </a:r>
            <a:r>
              <a:rPr lang="zh-CN" altLang="en-US" sz="2400" b="1" dirty="0" smtClean="0">
                <a:solidFill>
                  <a:srgbClr val="0000FF"/>
                </a:solidFill>
                <a:latin typeface="楷体" pitchFamily="49" charset="-122"/>
                <a:ea typeface="楷体" pitchFamily="49" charset="-122"/>
              </a:rPr>
              <a:t>反击</a:t>
            </a:r>
            <a:r>
              <a:rPr lang="zh-CN" altLang="en-US" sz="2400" b="1" dirty="0">
                <a:solidFill>
                  <a:srgbClr val="0000FF"/>
                </a:solidFill>
                <a:latin typeface="楷体" pitchFamily="49" charset="-122"/>
                <a:ea typeface="楷体" pitchFamily="49" charset="-122"/>
              </a:rPr>
              <a:t>。而在现代医学条件下，一些医疗防疫手段的介入，能够帮助人体更加有效地阻止</a:t>
            </a:r>
            <a:r>
              <a:rPr lang="zh-CN" altLang="en-US" sz="2400" b="1" dirty="0" smtClean="0">
                <a:solidFill>
                  <a:srgbClr val="0000FF"/>
                </a:solidFill>
                <a:latin typeface="楷体" pitchFamily="49" charset="-122"/>
                <a:ea typeface="楷体" pitchFamily="49" charset="-122"/>
              </a:rPr>
              <a:t>病毒对</a:t>
            </a:r>
            <a:r>
              <a:rPr lang="zh-CN" altLang="en-US" sz="2400" b="1" dirty="0">
                <a:solidFill>
                  <a:srgbClr val="0000FF"/>
                </a:solidFill>
                <a:latin typeface="楷体" pitchFamily="49" charset="-122"/>
                <a:ea typeface="楷体" pitchFamily="49" charset="-122"/>
              </a:rPr>
              <a:t>人的侵害，从而能够避免出现更多的伤亡。</a:t>
            </a:r>
          </a:p>
        </p:txBody>
      </p:sp>
    </p:spTree>
    <p:extLst>
      <p:ext uri="{BB962C8B-B14F-4D97-AF65-F5344CB8AC3E}">
        <p14:creationId xmlns:p14="http://schemas.microsoft.com/office/powerpoint/2010/main" val="34051048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4" y="764704"/>
            <a:ext cx="11358699" cy="526297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在</a:t>
            </a:r>
            <a:r>
              <a:rPr lang="zh-CN" altLang="en-US" sz="2800" b="1" dirty="0">
                <a:solidFill>
                  <a:srgbClr val="0000FF"/>
                </a:solidFill>
                <a:latin typeface="楷体" pitchFamily="49" charset="-122"/>
                <a:ea typeface="楷体" pitchFamily="49" charset="-122"/>
              </a:rPr>
              <a:t>一定意义上，人类的抗病毒过程，既是一个促进人类自身身体机能不断强大起来</a:t>
            </a:r>
            <a:r>
              <a:rPr lang="zh-CN" altLang="en-US" sz="2800" b="1" dirty="0" smtClean="0">
                <a:solidFill>
                  <a:srgbClr val="0000FF"/>
                </a:solidFill>
                <a:latin typeface="楷体" pitchFamily="49" charset="-122"/>
                <a:ea typeface="楷体" pitchFamily="49" charset="-122"/>
              </a:rPr>
              <a:t>的过程</a:t>
            </a:r>
            <a:r>
              <a:rPr lang="zh-CN" altLang="en-US" sz="2800" b="1" dirty="0">
                <a:solidFill>
                  <a:srgbClr val="0000FF"/>
                </a:solidFill>
                <a:latin typeface="楷体" pitchFamily="49" charset="-122"/>
                <a:ea typeface="楷体" pitchFamily="49" charset="-122"/>
              </a:rPr>
              <a:t>，也是一个推动人类抗病毒研究不断深入、不断完善的过程。事实上，人类与病毒</a:t>
            </a:r>
            <a:r>
              <a:rPr lang="zh-CN" altLang="en-US" sz="2800" b="1" dirty="0" smtClean="0">
                <a:solidFill>
                  <a:srgbClr val="0000FF"/>
                </a:solidFill>
                <a:latin typeface="楷体" pitchFamily="49" charset="-122"/>
                <a:ea typeface="楷体" pitchFamily="49" charset="-122"/>
              </a:rPr>
              <a:t>之间</a:t>
            </a:r>
            <a:r>
              <a:rPr lang="zh-CN" altLang="en-US" sz="2800" b="1" dirty="0">
                <a:solidFill>
                  <a:srgbClr val="0000FF"/>
                </a:solidFill>
                <a:latin typeface="楷体" pitchFamily="49" charset="-122"/>
                <a:ea typeface="楷体" pitchFamily="49" charset="-122"/>
              </a:rPr>
              <a:t>的斗争由来已久，人类对病毒的认识也在这样的持久斗争中一步步丰富起来，完备的</a:t>
            </a:r>
            <a:r>
              <a:rPr lang="zh-CN" altLang="en-US" sz="2800" b="1" dirty="0" smtClean="0">
                <a:solidFill>
                  <a:srgbClr val="0000FF"/>
                </a:solidFill>
                <a:latin typeface="楷体" pitchFamily="49" charset="-122"/>
                <a:ea typeface="楷体" pitchFamily="49" charset="-122"/>
              </a:rPr>
              <a:t>病毒</a:t>
            </a:r>
            <a:r>
              <a:rPr lang="zh-CN" altLang="en-US" sz="2800" b="1" dirty="0">
                <a:solidFill>
                  <a:srgbClr val="0000FF"/>
                </a:solidFill>
                <a:latin typeface="楷体" pitchFamily="49" charset="-122"/>
                <a:ea typeface="楷体" pitchFamily="49" charset="-122"/>
              </a:rPr>
              <a:t>防治体系也正在逐步建立起来。</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客观</a:t>
            </a:r>
            <a:r>
              <a:rPr lang="zh-CN" altLang="en-US" sz="2800" b="1" dirty="0">
                <a:solidFill>
                  <a:srgbClr val="0000FF"/>
                </a:solidFill>
                <a:latin typeface="楷体" pitchFamily="49" charset="-122"/>
                <a:ea typeface="楷体" pitchFamily="49" charset="-122"/>
              </a:rPr>
              <a:t>地说，病毒也并非只有破坏作用。相关研究表明，与地球生态系统中任何一个</a:t>
            </a:r>
            <a:r>
              <a:rPr lang="zh-CN" altLang="en-US" sz="2800" b="1" dirty="0" smtClean="0">
                <a:solidFill>
                  <a:srgbClr val="0000FF"/>
                </a:solidFill>
                <a:latin typeface="楷体" pitchFamily="49" charset="-122"/>
                <a:ea typeface="楷体" pitchFamily="49" charset="-122"/>
              </a:rPr>
              <a:t>组成部分</a:t>
            </a:r>
            <a:r>
              <a:rPr lang="zh-CN" altLang="en-US" sz="2800" b="1" dirty="0">
                <a:solidFill>
                  <a:srgbClr val="0000FF"/>
                </a:solidFill>
                <a:latin typeface="楷体" pitchFamily="49" charset="-122"/>
                <a:ea typeface="楷体" pitchFamily="49" charset="-122"/>
              </a:rPr>
              <a:t>一样，病毒在维持全球生态平衡方面发挥着独特作用。在海洋生态系统中，每天</a:t>
            </a:r>
            <a:r>
              <a:rPr lang="zh-CN" altLang="en-US" sz="2800" b="1" dirty="0" smtClean="0">
                <a:solidFill>
                  <a:srgbClr val="0000FF"/>
                </a:solidFill>
                <a:latin typeface="楷体" pitchFamily="49" charset="-122"/>
                <a:ea typeface="楷体" pitchFamily="49" charset="-122"/>
              </a:rPr>
              <a:t>有</a:t>
            </a:r>
            <a:r>
              <a:rPr lang="en-US" altLang="zh-CN" sz="2800" b="1" dirty="0" smtClean="0">
                <a:solidFill>
                  <a:srgbClr val="0000FF"/>
                </a:solidFill>
                <a:latin typeface="楷体" pitchFamily="49" charset="-122"/>
                <a:ea typeface="楷体" pitchFamily="49" charset="-122"/>
              </a:rPr>
              <a:t>20</a:t>
            </a:r>
            <a:r>
              <a:rPr lang="en-US" altLang="zh-CN" sz="2800" b="1" dirty="0">
                <a:solidFill>
                  <a:srgbClr val="0000FF"/>
                </a:solidFill>
                <a:latin typeface="楷体" pitchFamily="49" charset="-122"/>
                <a:ea typeface="楷体" pitchFamily="49" charset="-122"/>
              </a:rPr>
              <a:t>%—40%</a:t>
            </a:r>
            <a:r>
              <a:rPr lang="zh-CN" altLang="en-US" sz="2800" b="1" dirty="0">
                <a:solidFill>
                  <a:srgbClr val="0000FF"/>
                </a:solidFill>
                <a:latin typeface="楷体" pitchFamily="49" charset="-122"/>
                <a:ea typeface="楷体" pitchFamily="49" charset="-122"/>
              </a:rPr>
              <a:t>的细菌被病毒杀死，这才使海洋环境中细菌过快繁殖得以抑制。以此而言，</a:t>
            </a:r>
            <a:r>
              <a:rPr lang="zh-CN" altLang="en-US" sz="2800" b="1" dirty="0" smtClean="0">
                <a:solidFill>
                  <a:srgbClr val="0000FF"/>
                </a:solidFill>
                <a:latin typeface="楷体" pitchFamily="49" charset="-122"/>
                <a:ea typeface="楷体" pitchFamily="49" charset="-122"/>
              </a:rPr>
              <a:t>病毒在</a:t>
            </a:r>
            <a:r>
              <a:rPr lang="zh-CN" altLang="en-US" sz="2800" b="1" dirty="0">
                <a:solidFill>
                  <a:srgbClr val="0000FF"/>
                </a:solidFill>
                <a:latin typeface="楷体" pitchFamily="49" charset="-122"/>
                <a:ea typeface="楷体" pitchFamily="49" charset="-122"/>
              </a:rPr>
              <a:t>海洋生态系统里扮演着“反垄断”的角色</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有助于确保任何物种或细菌都不能</a:t>
            </a:r>
            <a:r>
              <a:rPr lang="zh-CN" altLang="en-US" sz="2800" b="1" dirty="0" smtClean="0">
                <a:solidFill>
                  <a:srgbClr val="0000FF"/>
                </a:solidFill>
                <a:latin typeface="楷体" pitchFamily="49" charset="-122"/>
                <a:ea typeface="楷体" pitchFamily="49" charset="-122"/>
              </a:rPr>
              <a:t>称王称霸</a:t>
            </a:r>
            <a:r>
              <a:rPr lang="zh-CN" altLang="en-US" sz="2800" b="1" dirty="0">
                <a:solidFill>
                  <a:srgbClr val="0000FF"/>
                </a:solidFill>
                <a:latin typeface="楷体" pitchFamily="49" charset="-122"/>
                <a:ea typeface="楷体" pitchFamily="49" charset="-122"/>
              </a:rPr>
              <a:t>，这对保持海洋生物多样性具有积极作用。</a:t>
            </a:r>
          </a:p>
          <a:p>
            <a:pPr eaLnBrk="1" hangingPunct="1">
              <a:spcBef>
                <a:spcPct val="0"/>
              </a:spcBef>
              <a:buFontTx/>
              <a:buNone/>
            </a:pPr>
            <a:r>
              <a:rPr lang="zh-CN" altLang="en-US" sz="2800" b="1" dirty="0">
                <a:solidFill>
                  <a:srgbClr val="0000FF"/>
                </a:solidFill>
                <a:latin typeface="楷体" pitchFamily="49" charset="-122"/>
                <a:ea typeface="楷体" pitchFamily="49" charset="-122"/>
              </a:rPr>
              <a:t>（取材于苗德岁、内森</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沃尔夫等人的文章）</a:t>
            </a:r>
          </a:p>
        </p:txBody>
      </p:sp>
    </p:spTree>
    <p:extLst>
      <p:ext uri="{BB962C8B-B14F-4D97-AF65-F5344CB8AC3E}">
        <p14:creationId xmlns:p14="http://schemas.microsoft.com/office/powerpoint/2010/main" val="13010849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4</a:t>
            </a:r>
            <a:r>
              <a:rPr lang="zh-CN" altLang="en-US" sz="2800" b="1" dirty="0">
                <a:solidFill>
                  <a:srgbClr val="0000FF"/>
                </a:solidFill>
                <a:latin typeface="楷体" pitchFamily="49" charset="-122"/>
                <a:ea typeface="楷体" pitchFamily="49" charset="-122"/>
              </a:rPr>
              <a:t>．根据材料三，下列理解与推断不</a:t>
            </a:r>
            <a:r>
              <a:rPr lang="zh-CN" altLang="en-US" sz="2800" b="1" dirty="0" smtClean="0">
                <a:solidFill>
                  <a:srgbClr val="0000FF"/>
                </a:solidFill>
                <a:latin typeface="楷体" pitchFamily="49" charset="-122"/>
                <a:ea typeface="楷体" pitchFamily="49" charset="-122"/>
              </a:rPr>
              <a:t>正确的</a:t>
            </a:r>
            <a:r>
              <a:rPr lang="zh-CN" altLang="en-US" sz="2800" b="1" dirty="0">
                <a:solidFill>
                  <a:srgbClr val="0000FF"/>
                </a:solidFill>
                <a:latin typeface="楷体" pitchFamily="49" charset="-122"/>
                <a:ea typeface="楷体" pitchFamily="49" charset="-122"/>
              </a:rPr>
              <a:t>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．烟草花叶病毒有时仿佛没有生命，但是在条件合适时又充满活力。</a:t>
            </a: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．病毒的遗传信息少，短时间内就能大量复制并共同冲击宿主细胞。</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．人类与病毒之间不断作战，客观上也使人类的生存能力不断强大。</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．病毒杀死海洋中的一部分细菌，有利于维持海洋生态系统的平衡。</a:t>
            </a:r>
          </a:p>
        </p:txBody>
      </p:sp>
      <p:sp>
        <p:nvSpPr>
          <p:cNvPr id="3" name="勾_3 248"/>
          <p:cNvSpPr>
            <a:spLocks/>
          </p:cNvSpPr>
          <p:nvPr/>
        </p:nvSpPr>
        <p:spPr bwMode="auto">
          <a:xfrm>
            <a:off x="108000" y="1124744"/>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
        <p:nvSpPr>
          <p:cNvPr id="5" name="TextBox 4"/>
          <p:cNvSpPr txBox="1">
            <a:spLocks noChangeArrowheads="1"/>
          </p:cNvSpPr>
          <p:nvPr/>
        </p:nvSpPr>
        <p:spPr bwMode="auto">
          <a:xfrm>
            <a:off x="108000" y="4005064"/>
            <a:ext cx="11358699" cy="954107"/>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B</a:t>
            </a:r>
            <a:r>
              <a:rPr lang="zh-CN" altLang="en-US" sz="2800" b="1" dirty="0" smtClean="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“共同冲击宿主细胞。错”原文“它们仍然可以把自己的基因注入宿主细胞，并把宿主细胞变成帮助自己复制的“代工厂”。”</a:t>
            </a:r>
          </a:p>
        </p:txBody>
      </p:sp>
    </p:spTree>
    <p:extLst>
      <p:ext uri="{BB962C8B-B14F-4D97-AF65-F5344CB8AC3E}">
        <p14:creationId xmlns:p14="http://schemas.microsoft.com/office/powerpoint/2010/main" val="1233554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95410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5</a:t>
            </a:r>
            <a:r>
              <a:rPr lang="zh-CN" altLang="en-US" sz="2800" b="1" dirty="0">
                <a:solidFill>
                  <a:srgbClr val="0000FF"/>
                </a:solidFill>
                <a:latin typeface="楷体" pitchFamily="49" charset="-122"/>
                <a:ea typeface="楷体" pitchFamily="49" charset="-122"/>
              </a:rPr>
              <a:t>．综合以上三则材料，概括回答，病原微生物对人类造成了哪些影响？（</a:t>
            </a:r>
            <a:r>
              <a:rPr lang="en-US" altLang="zh-CN" sz="2800" b="1" dirty="0">
                <a:solidFill>
                  <a:srgbClr val="0000FF"/>
                </a:solidFill>
                <a:latin typeface="楷体" pitchFamily="49" charset="-122"/>
                <a:ea typeface="楷体" pitchFamily="49" charset="-122"/>
              </a:rPr>
              <a:t>6 </a:t>
            </a:r>
            <a:r>
              <a:rPr lang="zh-CN" altLang="en-US" sz="2800" b="1" dirty="0">
                <a:solidFill>
                  <a:srgbClr val="0000FF"/>
                </a:solidFill>
                <a:latin typeface="楷体" pitchFamily="49" charset="-122"/>
                <a:ea typeface="楷体" pitchFamily="49" charset="-122"/>
              </a:rPr>
              <a:t>分）</a:t>
            </a:r>
          </a:p>
        </p:txBody>
      </p:sp>
      <p:sp>
        <p:nvSpPr>
          <p:cNvPr id="3" name="TextBox 2"/>
          <p:cNvSpPr txBox="1">
            <a:spLocks noChangeArrowheads="1"/>
          </p:cNvSpPr>
          <p:nvPr/>
        </p:nvSpPr>
        <p:spPr bwMode="auto">
          <a:xfrm>
            <a:off x="172829" y="1628800"/>
            <a:ext cx="11358699" cy="2677656"/>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5</a:t>
            </a:r>
            <a:r>
              <a:rPr lang="zh-CN" altLang="en-US" sz="2800" b="1" dirty="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6 </a:t>
            </a:r>
            <a:r>
              <a:rPr lang="zh-CN" altLang="en-US" sz="2800" b="1" dirty="0">
                <a:solidFill>
                  <a:srgbClr val="FF0000"/>
                </a:solidFill>
                <a:latin typeface="楷体" pitchFamily="49" charset="-122"/>
                <a:ea typeface="楷体" pitchFamily="49" charset="-122"/>
              </a:rPr>
              <a:t>分）答案要点：</a:t>
            </a:r>
          </a:p>
          <a:p>
            <a:pPr eaLnBrk="1" hangingPunct="1">
              <a:spcBef>
                <a:spcPct val="0"/>
              </a:spcBef>
              <a:buFontTx/>
              <a:buNone/>
            </a:pPr>
            <a:r>
              <a:rPr lang="zh-CN" altLang="en-US" sz="2800" b="1" dirty="0">
                <a:solidFill>
                  <a:srgbClr val="FF0000"/>
                </a:solidFill>
                <a:latin typeface="楷体" pitchFamily="49" charset="-122"/>
                <a:ea typeface="楷体" pitchFamily="49" charset="-122"/>
              </a:rPr>
              <a:t>①病原微生物引发的疫病伤害了人类的健康。</a:t>
            </a:r>
          </a:p>
          <a:p>
            <a:pPr eaLnBrk="1" hangingPunct="1">
              <a:spcBef>
                <a:spcPct val="0"/>
              </a:spcBef>
              <a:buFontTx/>
              <a:buNone/>
            </a:pPr>
            <a:r>
              <a:rPr lang="zh-CN" altLang="en-US" sz="2800" b="1" dirty="0">
                <a:solidFill>
                  <a:srgbClr val="FF0000"/>
                </a:solidFill>
                <a:latin typeface="楷体" pitchFamily="49" charset="-122"/>
                <a:ea typeface="楷体" pitchFamily="49" charset="-122"/>
              </a:rPr>
              <a:t>②病原微生物引发的大规模疾病影响着人类文明的进程。</a:t>
            </a:r>
          </a:p>
          <a:p>
            <a:pPr eaLnBrk="1" hangingPunct="1">
              <a:spcBef>
                <a:spcPct val="0"/>
              </a:spcBef>
              <a:buFontTx/>
              <a:buNone/>
            </a:pPr>
            <a:r>
              <a:rPr lang="zh-CN" altLang="en-US" sz="2800" b="1" dirty="0">
                <a:solidFill>
                  <a:srgbClr val="FF0000"/>
                </a:solidFill>
                <a:latin typeface="楷体" pitchFamily="49" charset="-122"/>
                <a:ea typeface="楷体" pitchFamily="49" charset="-122"/>
              </a:rPr>
              <a:t>③病原微生物的相关研究，推动了现代医学防疫事业不断飞跃发展。</a:t>
            </a:r>
          </a:p>
          <a:p>
            <a:pPr eaLnBrk="1" hangingPunct="1">
              <a:spcBef>
                <a:spcPct val="0"/>
              </a:spcBef>
              <a:buFontTx/>
              <a:buNone/>
            </a:pPr>
            <a:r>
              <a:rPr lang="zh-CN" altLang="en-US" sz="2800" b="1" dirty="0">
                <a:solidFill>
                  <a:srgbClr val="FF0000"/>
                </a:solidFill>
                <a:latin typeface="楷体" pitchFamily="49" charset="-122"/>
                <a:ea typeface="楷体" pitchFamily="49" charset="-122"/>
              </a:rPr>
              <a:t>④病原微生物与人类生存的环境密切相关，会对人类生活产生连带影响。</a:t>
            </a:r>
          </a:p>
          <a:p>
            <a:pPr eaLnBrk="1" hangingPunct="1">
              <a:spcBef>
                <a:spcPct val="0"/>
              </a:spcBef>
              <a:buFontTx/>
              <a:buNone/>
            </a:pPr>
            <a:r>
              <a:rPr lang="zh-CN" altLang="en-US" sz="2800" b="1" dirty="0">
                <a:solidFill>
                  <a:srgbClr val="FF0000"/>
                </a:solidFill>
                <a:latin typeface="楷体" pitchFamily="49" charset="-122"/>
                <a:ea typeface="楷体" pitchFamily="49" charset="-122"/>
              </a:rPr>
              <a:t>评分标准：每点 </a:t>
            </a:r>
            <a:r>
              <a:rPr lang="en-US" altLang="zh-CN" sz="2800" b="1" dirty="0">
                <a:solidFill>
                  <a:srgbClr val="FF0000"/>
                </a:solidFill>
                <a:latin typeface="楷体" pitchFamily="49" charset="-122"/>
                <a:ea typeface="楷体" pitchFamily="49" charset="-122"/>
              </a:rPr>
              <a:t>2 </a:t>
            </a:r>
            <a:r>
              <a:rPr lang="zh-CN" altLang="en-US" sz="2800" b="1" dirty="0">
                <a:solidFill>
                  <a:srgbClr val="FF0000"/>
                </a:solidFill>
                <a:latin typeface="楷体" pitchFamily="49" charset="-122"/>
                <a:ea typeface="楷体" pitchFamily="49" charset="-122"/>
              </a:rPr>
              <a:t>分，答出其中三点，得 </a:t>
            </a:r>
            <a:r>
              <a:rPr lang="en-US" altLang="zh-CN" sz="2800" b="1" dirty="0">
                <a:solidFill>
                  <a:srgbClr val="FF0000"/>
                </a:solidFill>
                <a:latin typeface="楷体" pitchFamily="49" charset="-122"/>
                <a:ea typeface="楷体" pitchFamily="49" charset="-122"/>
              </a:rPr>
              <a:t>6 </a:t>
            </a:r>
            <a:r>
              <a:rPr lang="zh-CN" altLang="en-US" sz="2800" b="1" dirty="0">
                <a:solidFill>
                  <a:srgbClr val="FF0000"/>
                </a:solidFill>
                <a:latin typeface="楷体" pitchFamily="49" charset="-122"/>
                <a:ea typeface="楷体" pitchFamily="49" charset="-122"/>
              </a:rPr>
              <a:t>分。意思对即可。</a:t>
            </a:r>
          </a:p>
        </p:txBody>
      </p:sp>
    </p:spTree>
    <p:extLst>
      <p:ext uri="{BB962C8B-B14F-4D97-AF65-F5344CB8AC3E}">
        <p14:creationId xmlns:p14="http://schemas.microsoft.com/office/powerpoint/2010/main" val="3012295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0" y="-25104"/>
            <a:ext cx="11621044" cy="267765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二</a:t>
            </a:r>
            <a:r>
              <a:rPr lang="zh-CN" altLang="en-US" sz="2800" b="1" dirty="0">
                <a:solidFill>
                  <a:srgbClr val="0000FF"/>
                </a:solidFill>
                <a:latin typeface="楷体" pitchFamily="49" charset="-122"/>
                <a:ea typeface="楷体" pitchFamily="49" charset="-122"/>
              </a:rPr>
              <a:t>、本大题共 </a:t>
            </a:r>
            <a:r>
              <a:rPr lang="en-US" altLang="zh-CN" sz="2800" b="1" dirty="0">
                <a:solidFill>
                  <a:srgbClr val="0000FF"/>
                </a:solidFill>
                <a:latin typeface="楷体" pitchFamily="49" charset="-122"/>
                <a:ea typeface="楷体" pitchFamily="49" charset="-122"/>
              </a:rPr>
              <a:t>6 </a:t>
            </a:r>
            <a:r>
              <a:rPr lang="zh-CN" altLang="en-US" sz="2800" b="1" dirty="0">
                <a:solidFill>
                  <a:srgbClr val="0000FF"/>
                </a:solidFill>
                <a:latin typeface="楷体" pitchFamily="49" charset="-122"/>
                <a:ea typeface="楷体" pitchFamily="49" charset="-122"/>
              </a:rPr>
              <a:t>小题，共 </a:t>
            </a:r>
            <a:r>
              <a:rPr lang="en-US" altLang="zh-CN" sz="2800" b="1" dirty="0">
                <a:solidFill>
                  <a:srgbClr val="0000FF"/>
                </a:solidFill>
                <a:latin typeface="楷体" pitchFamily="49" charset="-122"/>
                <a:ea typeface="楷体" pitchFamily="49" charset="-122"/>
              </a:rPr>
              <a:t>25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（一）阅读下面文言文，完成 </a:t>
            </a:r>
            <a:r>
              <a:rPr lang="en-US" altLang="zh-CN" sz="2800" b="1" dirty="0">
                <a:solidFill>
                  <a:srgbClr val="0000FF"/>
                </a:solidFill>
                <a:latin typeface="楷体" pitchFamily="49" charset="-122"/>
                <a:ea typeface="楷体" pitchFamily="49" charset="-122"/>
              </a:rPr>
              <a:t>6—10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18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狄青，汾州西河人，善骑射。宝元初，诏择卫士从边，以青为延州指使</a:t>
            </a:r>
          </a:p>
          <a:p>
            <a:pPr eaLnBrk="1" hangingPunct="1">
              <a:spcBef>
                <a:spcPct val="0"/>
              </a:spcBef>
              <a:buFontTx/>
              <a:buNone/>
            </a:pPr>
            <a:r>
              <a:rPr lang="zh-CN" altLang="en-US" sz="2800" b="1" dirty="0">
                <a:solidFill>
                  <a:srgbClr val="0000FF"/>
                </a:solidFill>
                <a:latin typeface="楷体" pitchFamily="49" charset="-122"/>
                <a:ea typeface="楷体" pitchFamily="49" charset="-122"/>
              </a:rPr>
              <a:t>① 。时偏将屡</a:t>
            </a:r>
            <a:r>
              <a:rPr lang="zh-CN" altLang="en-US" sz="2800" b="1" dirty="0" smtClean="0">
                <a:solidFill>
                  <a:srgbClr val="FF0000"/>
                </a:solidFill>
                <a:latin typeface="楷体" pitchFamily="49" charset="-122"/>
                <a:ea typeface="楷体" pitchFamily="49" charset="-122"/>
              </a:rPr>
              <a:t>为</a:t>
            </a:r>
            <a:r>
              <a:rPr lang="zh-CN" altLang="en-US" sz="2800" b="1" dirty="0" smtClean="0">
                <a:solidFill>
                  <a:srgbClr val="0000FF"/>
                </a:solidFill>
                <a:latin typeface="楷体" pitchFamily="49" charset="-122"/>
                <a:ea typeface="楷体" pitchFamily="49" charset="-122"/>
              </a:rPr>
              <a:t>贼</a:t>
            </a:r>
            <a:r>
              <a:rPr lang="zh-CN" altLang="en-US" sz="2800" b="1" dirty="0">
                <a:solidFill>
                  <a:srgbClr val="0000FF"/>
                </a:solidFill>
                <a:latin typeface="楷体" pitchFamily="49" charset="-122"/>
                <a:ea typeface="楷体" pitchFamily="49" charset="-122"/>
              </a:rPr>
              <a:t>败，士卒多畏怯，青行常为先锋。凡四年，前后大小二十五战，中流矢者八。尝战安远</a:t>
            </a:r>
            <a:r>
              <a:rPr lang="zh-CN" altLang="en-US" sz="2800" b="1" dirty="0" smtClean="0">
                <a:solidFill>
                  <a:srgbClr val="0000FF"/>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被</a:t>
            </a:r>
            <a:r>
              <a:rPr lang="zh-CN" altLang="en-US" sz="2800" b="1" dirty="0" smtClean="0">
                <a:solidFill>
                  <a:srgbClr val="0000FF"/>
                </a:solidFill>
                <a:latin typeface="楷体" pitchFamily="49" charset="-122"/>
                <a:ea typeface="楷体" pitchFamily="49" charset="-122"/>
              </a:rPr>
              <a:t>创</a:t>
            </a:r>
            <a:r>
              <a:rPr lang="zh-CN" altLang="en-US" sz="2800" b="1" dirty="0">
                <a:solidFill>
                  <a:srgbClr val="0000FF"/>
                </a:solidFill>
                <a:latin typeface="楷体" pitchFamily="49" charset="-122"/>
                <a:ea typeface="楷体" pitchFamily="49" charset="-122"/>
              </a:rPr>
              <a:t>甚，闻寇至，即挺起驰赴。出入贼中，皆披靡莫敢当。</a:t>
            </a:r>
          </a:p>
        </p:txBody>
      </p:sp>
      <p:sp>
        <p:nvSpPr>
          <p:cNvPr id="3" name="TextBox 2"/>
          <p:cNvSpPr txBox="1">
            <a:spLocks noChangeArrowheads="1"/>
          </p:cNvSpPr>
          <p:nvPr/>
        </p:nvSpPr>
        <p:spPr bwMode="auto">
          <a:xfrm>
            <a:off x="224260" y="2852936"/>
            <a:ext cx="11518899" cy="2763834"/>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smtClean="0">
                <a:solidFill>
                  <a:srgbClr val="FF0000"/>
                </a:solidFill>
                <a:latin typeface="楷体" pitchFamily="49" charset="-122"/>
                <a:ea typeface="楷体" pitchFamily="49" charset="-122"/>
              </a:rPr>
              <a:t>  狄青</a:t>
            </a:r>
            <a:r>
              <a:rPr lang="zh-CN" altLang="en-US" sz="2800" b="1" dirty="0">
                <a:solidFill>
                  <a:srgbClr val="FF0000"/>
                </a:solidFill>
                <a:latin typeface="楷体" pitchFamily="49" charset="-122"/>
                <a:ea typeface="楷体" pitchFamily="49" charset="-122"/>
              </a:rPr>
              <a:t>是汾州西河人，擅长骑马射箭。宝元初年，皇帝下诏挑选卫士参加戍边军队</a:t>
            </a:r>
            <a:r>
              <a:rPr lang="zh-CN" altLang="en-US" sz="2800" b="1" dirty="0" smtClean="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后来）任命狄青担任延州指挥使。当时戍边的将领多次被贼军打败，士兵们大都畏惧</a:t>
            </a:r>
            <a:r>
              <a:rPr lang="zh-CN" altLang="en-US" sz="2800" b="1" dirty="0" smtClean="0">
                <a:solidFill>
                  <a:srgbClr val="FF0000"/>
                </a:solidFill>
                <a:latin typeface="楷体" pitchFamily="49" charset="-122"/>
                <a:ea typeface="楷体" pitchFamily="49" charset="-122"/>
              </a:rPr>
              <a:t>胆怯</a:t>
            </a:r>
            <a:r>
              <a:rPr lang="zh-CN" altLang="en-US" sz="2800" b="1" dirty="0">
                <a:solidFill>
                  <a:srgbClr val="FF0000"/>
                </a:solidFill>
                <a:latin typeface="楷体" pitchFamily="49" charset="-122"/>
                <a:ea typeface="楷体" pitchFamily="49" charset="-122"/>
              </a:rPr>
              <a:t>，狄青出战经常自己做先锋。一共四年，前后经历大小二十五次战斗，八次被流箭射中</a:t>
            </a:r>
            <a:r>
              <a:rPr lang="zh-CN" altLang="en-US" sz="2800" b="1" dirty="0" smtClean="0">
                <a:solidFill>
                  <a:srgbClr val="FF0000"/>
                </a:solidFill>
                <a:latin typeface="楷体" pitchFamily="49" charset="-122"/>
                <a:ea typeface="楷体" pitchFamily="49" charset="-122"/>
              </a:rPr>
              <a:t>。曾经</a:t>
            </a:r>
            <a:r>
              <a:rPr lang="zh-CN" altLang="en-US" sz="2800" b="1" dirty="0">
                <a:solidFill>
                  <a:srgbClr val="FF0000"/>
                </a:solidFill>
                <a:latin typeface="楷体" pitchFamily="49" charset="-122"/>
                <a:ea typeface="楷体" pitchFamily="49" charset="-122"/>
              </a:rPr>
              <a:t>在安远有一场战斗，狄青身体遭受很重的创伤，但是一听说敌人来犯，马上起身</a:t>
            </a:r>
            <a:r>
              <a:rPr lang="zh-CN" altLang="en-US" sz="2800" b="1" dirty="0" smtClean="0">
                <a:solidFill>
                  <a:srgbClr val="FF0000"/>
                </a:solidFill>
                <a:latin typeface="楷体" pitchFamily="49" charset="-122"/>
                <a:ea typeface="楷体" pitchFamily="49" charset="-122"/>
              </a:rPr>
              <a:t>上马奔赴</a:t>
            </a:r>
            <a:r>
              <a:rPr lang="zh-CN" altLang="en-US" sz="2800" b="1" dirty="0">
                <a:solidFill>
                  <a:srgbClr val="FF0000"/>
                </a:solidFill>
                <a:latin typeface="楷体" pitchFamily="49" charset="-122"/>
                <a:ea typeface="楷体" pitchFamily="49" charset="-122"/>
              </a:rPr>
              <a:t>战场。他在贼兵中出入，贼兵都纷纷溃散没有人敢阻拦他。</a:t>
            </a:r>
            <a:endParaRPr lang="zh-CN" altLang="zh-CN"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2954145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404664"/>
            <a:ext cx="11358699" cy="181588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尹</a:t>
            </a:r>
            <a:r>
              <a:rPr lang="zh-CN" altLang="en-US" sz="2800" b="1" dirty="0">
                <a:solidFill>
                  <a:srgbClr val="0000FF"/>
                </a:solidFill>
                <a:latin typeface="楷体" pitchFamily="49" charset="-122"/>
                <a:ea typeface="楷体" pitchFamily="49" charset="-122"/>
              </a:rPr>
              <a:t>洙为经略判官，青</a:t>
            </a:r>
            <a:r>
              <a:rPr lang="zh-CN" altLang="en-US" sz="2800" b="1" dirty="0" smtClean="0">
                <a:solidFill>
                  <a:srgbClr val="FF0000"/>
                </a:solidFill>
                <a:latin typeface="楷体" pitchFamily="49" charset="-122"/>
                <a:ea typeface="楷体" pitchFamily="49" charset="-122"/>
              </a:rPr>
              <a:t>以</a:t>
            </a:r>
            <a:r>
              <a:rPr lang="zh-CN" altLang="en-US" sz="2800" b="1" dirty="0" smtClean="0">
                <a:solidFill>
                  <a:srgbClr val="0000FF"/>
                </a:solidFill>
                <a:latin typeface="楷体" pitchFamily="49" charset="-122"/>
                <a:ea typeface="楷体" pitchFamily="49" charset="-122"/>
              </a:rPr>
              <a:t>指使</a:t>
            </a:r>
            <a:r>
              <a:rPr lang="zh-CN" altLang="en-US" sz="2800" b="1" dirty="0">
                <a:solidFill>
                  <a:srgbClr val="0000FF"/>
                </a:solidFill>
                <a:latin typeface="楷体" pitchFamily="49" charset="-122"/>
                <a:ea typeface="楷体" pitchFamily="49" charset="-122"/>
              </a:rPr>
              <a:t>见，与谈兵，善之，荐</a:t>
            </a:r>
            <a:r>
              <a:rPr lang="zh-CN" altLang="en-US" sz="2800" b="1" dirty="0" smtClean="0">
                <a:solidFill>
                  <a:srgbClr val="FF0000"/>
                </a:solidFill>
                <a:latin typeface="楷体" pitchFamily="49" charset="-122"/>
                <a:ea typeface="楷体" pitchFamily="49" charset="-122"/>
              </a:rPr>
              <a:t>于</a:t>
            </a:r>
            <a:r>
              <a:rPr lang="zh-CN" altLang="en-US" sz="2800" b="1" dirty="0" smtClean="0">
                <a:solidFill>
                  <a:srgbClr val="0000FF"/>
                </a:solidFill>
                <a:latin typeface="楷体" pitchFamily="49" charset="-122"/>
                <a:ea typeface="楷体" pitchFamily="49" charset="-122"/>
              </a:rPr>
              <a:t>韩</a:t>
            </a:r>
            <a:r>
              <a:rPr lang="zh-CN" altLang="en-US" sz="2800" b="1" dirty="0">
                <a:solidFill>
                  <a:srgbClr val="0000FF"/>
                </a:solidFill>
                <a:latin typeface="楷体" pitchFamily="49" charset="-122"/>
                <a:ea typeface="楷体" pitchFamily="49" charset="-122"/>
              </a:rPr>
              <a:t>琦、范仲淹曰：“此良将材也。</a:t>
            </a:r>
            <a:r>
              <a:rPr lang="zh-CN" altLang="en-US" sz="2800" b="1" dirty="0" smtClean="0">
                <a:solidFill>
                  <a:srgbClr val="0000FF"/>
                </a:solidFill>
                <a:latin typeface="楷体" pitchFamily="49" charset="-122"/>
                <a:ea typeface="楷体" pitchFamily="49" charset="-122"/>
              </a:rPr>
              <a:t>”</a:t>
            </a:r>
            <a:r>
              <a:rPr lang="zh-CN" altLang="en-US" sz="2800" b="1" u="sng" dirty="0" smtClean="0">
                <a:solidFill>
                  <a:srgbClr val="FF0000"/>
                </a:solidFill>
                <a:latin typeface="楷体" pitchFamily="49" charset="-122"/>
                <a:ea typeface="楷体" pitchFamily="49" charset="-122"/>
              </a:rPr>
              <a:t>二</a:t>
            </a:r>
            <a:r>
              <a:rPr lang="zh-CN" altLang="en-US" sz="2800" b="1" u="sng" dirty="0">
                <a:solidFill>
                  <a:srgbClr val="FF0000"/>
                </a:solidFill>
                <a:latin typeface="楷体" pitchFamily="49" charset="-122"/>
                <a:ea typeface="楷体" pitchFamily="49" charset="-122"/>
              </a:rPr>
              <a:t>人一见奇之，待遇甚厚。</a:t>
            </a:r>
            <a:r>
              <a:rPr lang="zh-CN" altLang="en-US" sz="2800" b="1" dirty="0">
                <a:solidFill>
                  <a:srgbClr val="0000FF"/>
                </a:solidFill>
                <a:latin typeface="楷体" pitchFamily="49" charset="-122"/>
                <a:ea typeface="楷体" pitchFamily="49" charset="-122"/>
              </a:rPr>
              <a:t>仲淹以</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左氏春秋</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授之，曰：“</a:t>
            </a:r>
            <a:r>
              <a:rPr lang="zh-CN" altLang="en-US" sz="2800" b="1" u="sng" dirty="0">
                <a:solidFill>
                  <a:srgbClr val="FF0000"/>
                </a:solidFill>
                <a:latin typeface="楷体" pitchFamily="49" charset="-122"/>
                <a:ea typeface="楷体" pitchFamily="49" charset="-122"/>
              </a:rPr>
              <a:t>将不知古今，匹夫勇尔。</a:t>
            </a:r>
            <a:r>
              <a:rPr lang="zh-CN" altLang="en-US" sz="2800" b="1" dirty="0">
                <a:solidFill>
                  <a:srgbClr val="0000FF"/>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青折</a:t>
            </a:r>
            <a:r>
              <a:rPr lang="zh-CN" altLang="en-US" sz="2800" b="1" dirty="0">
                <a:solidFill>
                  <a:srgbClr val="0000FF"/>
                </a:solidFill>
                <a:latin typeface="楷体" pitchFamily="49" charset="-122"/>
                <a:ea typeface="楷体" pitchFamily="49" charset="-122"/>
              </a:rPr>
              <a:t>节读书，悉通秦汉以来将帅兵法，由是</a:t>
            </a:r>
            <a:r>
              <a:rPr lang="zh-CN" altLang="en-US" sz="2800" b="1" dirty="0" smtClean="0">
                <a:solidFill>
                  <a:srgbClr val="FF0000"/>
                </a:solidFill>
                <a:latin typeface="楷体" pitchFamily="49" charset="-122"/>
                <a:ea typeface="楷体" pitchFamily="49" charset="-122"/>
              </a:rPr>
              <a:t>益</a:t>
            </a:r>
            <a:r>
              <a:rPr lang="zh-CN" altLang="en-US" sz="2800" b="1" dirty="0" smtClean="0">
                <a:solidFill>
                  <a:srgbClr val="0000FF"/>
                </a:solidFill>
                <a:latin typeface="楷体" pitchFamily="49" charset="-122"/>
                <a:ea typeface="楷体" pitchFamily="49" charset="-122"/>
              </a:rPr>
              <a:t>知名</a:t>
            </a:r>
            <a:r>
              <a:rPr lang="zh-CN" altLang="en-US" sz="2800" b="1" dirty="0">
                <a:solidFill>
                  <a:srgbClr val="0000FF"/>
                </a:solidFill>
                <a:latin typeface="楷体" pitchFamily="49" charset="-122"/>
                <a:ea typeface="楷体" pitchFamily="49" charset="-122"/>
              </a:rPr>
              <a:t>。</a:t>
            </a:r>
          </a:p>
        </p:txBody>
      </p:sp>
      <p:sp>
        <p:nvSpPr>
          <p:cNvPr id="3" name="TextBox 2"/>
          <p:cNvSpPr txBox="1">
            <a:spLocks noChangeArrowheads="1"/>
          </p:cNvSpPr>
          <p:nvPr/>
        </p:nvSpPr>
        <p:spPr bwMode="auto">
          <a:xfrm>
            <a:off x="182389" y="3068960"/>
            <a:ext cx="11518899" cy="2677656"/>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a:solidFill>
                  <a:srgbClr val="FF0000"/>
                </a:solidFill>
                <a:latin typeface="楷体" pitchFamily="49" charset="-122"/>
                <a:ea typeface="楷体" pitchFamily="49" charset="-122"/>
              </a:rPr>
              <a:t>尹洙担任经略判官，狄青凭借延州指挥使身份进见。尹洙和他谈论军事，认为他</a:t>
            </a:r>
            <a:r>
              <a:rPr lang="zh-CN" altLang="en-US" sz="2800" b="1" dirty="0" smtClean="0">
                <a:solidFill>
                  <a:srgbClr val="FF0000"/>
                </a:solidFill>
                <a:latin typeface="楷体" pitchFamily="49" charset="-122"/>
                <a:ea typeface="楷体" pitchFamily="49" charset="-122"/>
              </a:rPr>
              <a:t>非常擅长</a:t>
            </a:r>
            <a:r>
              <a:rPr lang="zh-CN" altLang="en-US" sz="2800" b="1" dirty="0">
                <a:solidFill>
                  <a:srgbClr val="FF0000"/>
                </a:solidFill>
                <a:latin typeface="楷体" pitchFamily="49" charset="-122"/>
                <a:ea typeface="楷体" pitchFamily="49" charset="-122"/>
              </a:rPr>
              <a:t>，就向韩琦、范仲淹推荐说：“这是良将之才。”韩琦、范仲淹一见狄青就认为他很</a:t>
            </a:r>
            <a:r>
              <a:rPr lang="zh-CN" altLang="en-US" sz="2800" b="1" dirty="0" smtClean="0">
                <a:solidFill>
                  <a:srgbClr val="FF0000"/>
                </a:solidFill>
                <a:latin typeface="楷体" pitchFamily="49" charset="-122"/>
                <a:ea typeface="楷体" pitchFamily="49" charset="-122"/>
              </a:rPr>
              <a:t>出众</a:t>
            </a:r>
            <a:r>
              <a:rPr lang="zh-CN" altLang="en-US" sz="2800" b="1" dirty="0">
                <a:solidFill>
                  <a:srgbClr val="FF0000"/>
                </a:solidFill>
                <a:latin typeface="楷体" pitchFamily="49" charset="-122"/>
                <a:ea typeface="楷体" pitchFamily="49" charset="-122"/>
              </a:rPr>
              <a:t>，对他非常看重。范仲淹拿</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左氏春秋</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送给他说：“将军如果不了解历史，那也</a:t>
            </a:r>
            <a:r>
              <a:rPr lang="zh-CN" altLang="en-US" sz="2800" b="1" dirty="0" smtClean="0">
                <a:solidFill>
                  <a:srgbClr val="FF0000"/>
                </a:solidFill>
                <a:latin typeface="楷体" pitchFamily="49" charset="-122"/>
                <a:ea typeface="楷体" pitchFamily="49" charset="-122"/>
              </a:rPr>
              <a:t>不过是有着</a:t>
            </a:r>
            <a:r>
              <a:rPr lang="zh-CN" altLang="en-US" sz="2800" b="1" dirty="0">
                <a:solidFill>
                  <a:srgbClr val="FF0000"/>
                </a:solidFill>
                <a:latin typeface="楷体" pitchFamily="49" charset="-122"/>
                <a:ea typeface="楷体" pitchFamily="49" charset="-122"/>
              </a:rPr>
              <a:t>匹夫之勇的人罢了。”从此狄青改变平日志向去读书，全面透彻地了解了秦、汉以来</a:t>
            </a:r>
            <a:r>
              <a:rPr lang="zh-CN" altLang="en-US" sz="2800" b="1" dirty="0" smtClean="0">
                <a:solidFill>
                  <a:srgbClr val="FF0000"/>
                </a:solidFill>
                <a:latin typeface="楷体" pitchFamily="49" charset="-122"/>
                <a:ea typeface="楷体" pitchFamily="49" charset="-122"/>
              </a:rPr>
              <a:t>将帅</a:t>
            </a:r>
            <a:r>
              <a:rPr lang="zh-CN" altLang="en-US" sz="2800" b="1" dirty="0">
                <a:solidFill>
                  <a:srgbClr val="FF0000"/>
                </a:solidFill>
                <a:latin typeface="楷体" pitchFamily="49" charset="-122"/>
                <a:ea typeface="楷体" pitchFamily="49" charset="-122"/>
              </a:rPr>
              <a:t>的用兵策略，他也因此而更加知名。</a:t>
            </a:r>
            <a:endParaRPr lang="zh-CN" altLang="zh-CN"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191028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138499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青</a:t>
            </a:r>
            <a:r>
              <a:rPr lang="zh-CN" altLang="en-US" sz="2800" b="1" dirty="0">
                <a:solidFill>
                  <a:srgbClr val="0000FF"/>
                </a:solidFill>
                <a:latin typeface="楷体" pitchFamily="49" charset="-122"/>
                <a:ea typeface="楷体" pitchFamily="49" charset="-122"/>
              </a:rPr>
              <a:t>奋行伍，十余年而贵，是时面</a:t>
            </a:r>
            <a:r>
              <a:rPr lang="zh-CN" altLang="en-US" sz="2800" b="1" dirty="0" smtClean="0">
                <a:solidFill>
                  <a:srgbClr val="0000FF"/>
                </a:solidFill>
                <a:latin typeface="楷体" pitchFamily="49" charset="-122"/>
                <a:ea typeface="楷体" pitchFamily="49" charset="-122"/>
              </a:rPr>
              <a:t>涅② </a:t>
            </a:r>
            <a:r>
              <a:rPr lang="zh-CN" altLang="en-US" sz="2800" b="1" dirty="0">
                <a:solidFill>
                  <a:srgbClr val="0000FF"/>
                </a:solidFill>
                <a:latin typeface="楷体" pitchFamily="49" charset="-122"/>
                <a:ea typeface="楷体" pitchFamily="49" charset="-122"/>
              </a:rPr>
              <a:t>犹存。帝尝敕青傅药除字，青指其面曰：“陛下</a:t>
            </a:r>
            <a:r>
              <a:rPr lang="zh-CN" altLang="en-US" sz="2800" b="1" dirty="0" smtClean="0">
                <a:solidFill>
                  <a:srgbClr val="0000FF"/>
                </a:solidFill>
                <a:latin typeface="楷体" pitchFamily="49" charset="-122"/>
                <a:ea typeface="楷体" pitchFamily="49" charset="-122"/>
              </a:rPr>
              <a:t>以功</a:t>
            </a:r>
            <a:r>
              <a:rPr lang="zh-CN" altLang="en-US" sz="2800" b="1" dirty="0">
                <a:solidFill>
                  <a:srgbClr val="0000FF"/>
                </a:solidFill>
                <a:latin typeface="楷体" pitchFamily="49" charset="-122"/>
                <a:ea typeface="楷体" pitchFamily="49" charset="-122"/>
              </a:rPr>
              <a:t>擢臣，不问门第，臣所以有今日，由此涅尔，臣愿留以劝军中。”</a:t>
            </a:r>
            <a:r>
              <a:rPr lang="zh-CN" altLang="en-US" sz="2800" b="1" dirty="0" smtClean="0">
                <a:solidFill>
                  <a:srgbClr val="FF0000"/>
                </a:solidFill>
                <a:latin typeface="楷体" pitchFamily="49" charset="-122"/>
                <a:ea typeface="楷体" pitchFamily="49" charset="-122"/>
              </a:rPr>
              <a:t>以</a:t>
            </a:r>
            <a:r>
              <a:rPr lang="zh-CN" altLang="en-US" sz="2800" b="1" dirty="0" smtClean="0">
                <a:solidFill>
                  <a:srgbClr val="0000FF"/>
                </a:solidFill>
                <a:latin typeface="楷体" pitchFamily="49" charset="-122"/>
                <a:ea typeface="楷体" pitchFamily="49" charset="-122"/>
              </a:rPr>
              <a:t>彰</a:t>
            </a:r>
            <a:r>
              <a:rPr lang="zh-CN" altLang="en-US" sz="2800" b="1" dirty="0">
                <a:solidFill>
                  <a:srgbClr val="0000FF"/>
                </a:solidFill>
                <a:latin typeface="楷体" pitchFamily="49" charset="-122"/>
                <a:ea typeface="楷体" pitchFamily="49" charset="-122"/>
              </a:rPr>
              <a:t>化军节度使知延州</a:t>
            </a:r>
            <a:r>
              <a:rPr lang="zh-CN" altLang="en-US" sz="2800" b="1" dirty="0" smtClean="0">
                <a:solidFill>
                  <a:srgbClr val="0000FF"/>
                </a:solidFill>
                <a:latin typeface="楷体" pitchFamily="49" charset="-122"/>
                <a:ea typeface="楷体" pitchFamily="49" charset="-122"/>
              </a:rPr>
              <a:t>，擢</a:t>
            </a:r>
            <a:r>
              <a:rPr lang="zh-CN" altLang="en-US" sz="2800" b="1" dirty="0">
                <a:solidFill>
                  <a:srgbClr val="0000FF"/>
                </a:solidFill>
                <a:latin typeface="楷体" pitchFamily="49" charset="-122"/>
                <a:ea typeface="楷体" pitchFamily="49" charset="-122"/>
              </a:rPr>
              <a:t>枢密副使。</a:t>
            </a:r>
          </a:p>
        </p:txBody>
      </p:sp>
      <p:sp>
        <p:nvSpPr>
          <p:cNvPr id="3" name="TextBox 2"/>
          <p:cNvSpPr txBox="1">
            <a:spLocks noChangeArrowheads="1"/>
          </p:cNvSpPr>
          <p:nvPr/>
        </p:nvSpPr>
        <p:spPr bwMode="auto">
          <a:xfrm>
            <a:off x="182389" y="3212976"/>
            <a:ext cx="11518899" cy="2677656"/>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FF0000"/>
                </a:solidFill>
                <a:latin typeface="楷体" pitchFamily="49" charset="-122"/>
                <a:ea typeface="楷体" pitchFamily="49" charset="-122"/>
              </a:rPr>
              <a:t>狄青从行伍中奋斗起家，十多年就显贵了，这时脸上刺的墨字还在。皇帝曾颁布</a:t>
            </a:r>
            <a:r>
              <a:rPr lang="zh-CN" altLang="en-US" sz="2800" b="1" dirty="0" smtClean="0">
                <a:solidFill>
                  <a:srgbClr val="FF0000"/>
                </a:solidFill>
                <a:latin typeface="楷体" pitchFamily="49" charset="-122"/>
                <a:ea typeface="楷体" pitchFamily="49" charset="-122"/>
              </a:rPr>
              <a:t>文书准许</a:t>
            </a:r>
            <a:r>
              <a:rPr lang="zh-CN" altLang="en-US" sz="2800" b="1" dirty="0">
                <a:solidFill>
                  <a:srgbClr val="FF0000"/>
                </a:solidFill>
                <a:latin typeface="楷体" pitchFamily="49" charset="-122"/>
                <a:ea typeface="楷体" pitchFamily="49" charset="-122"/>
              </a:rPr>
              <a:t>狄青敷药除去字迹，狄青指着自己的脸说：“陛下凭借我的功劳来提拔我，不责求我</a:t>
            </a:r>
            <a:r>
              <a:rPr lang="zh-CN" altLang="en-US" sz="2800" b="1" dirty="0" smtClean="0">
                <a:solidFill>
                  <a:srgbClr val="FF0000"/>
                </a:solidFill>
                <a:latin typeface="楷体" pitchFamily="49" charset="-122"/>
                <a:ea typeface="楷体" pitchFamily="49" charset="-122"/>
              </a:rPr>
              <a:t>的出身</a:t>
            </a:r>
            <a:r>
              <a:rPr lang="zh-CN" altLang="en-US" sz="2800" b="1" dirty="0">
                <a:solidFill>
                  <a:srgbClr val="FF0000"/>
                </a:solidFill>
                <a:latin typeface="楷体" pitchFamily="49" charset="-122"/>
                <a:ea typeface="楷体" pitchFamily="49" charset="-122"/>
              </a:rPr>
              <a:t>，我之所以有今天的成绩，只是因为这刺下的墨字的不断激励罢了，我希望留着</a:t>
            </a:r>
            <a:r>
              <a:rPr lang="zh-CN" altLang="en-US" sz="2800" b="1" dirty="0" smtClean="0">
                <a:solidFill>
                  <a:srgbClr val="FF0000"/>
                </a:solidFill>
                <a:latin typeface="楷体" pitchFamily="49" charset="-122"/>
                <a:ea typeface="楷体" pitchFamily="49" charset="-122"/>
              </a:rPr>
              <a:t>它们用以</a:t>
            </a:r>
            <a:r>
              <a:rPr lang="zh-CN" altLang="en-US" sz="2800" b="1" dirty="0">
                <a:solidFill>
                  <a:srgbClr val="FF0000"/>
                </a:solidFill>
                <a:latin typeface="楷体" pitchFamily="49" charset="-122"/>
                <a:ea typeface="楷体" pitchFamily="49" charset="-122"/>
              </a:rPr>
              <a:t>鼓励军中其他的将士。”不久狄青凭借彰化军节度使的身份管理延州，后又被提拔</a:t>
            </a:r>
            <a:r>
              <a:rPr lang="zh-CN" altLang="en-US" sz="2800" b="1" dirty="0" smtClean="0">
                <a:solidFill>
                  <a:srgbClr val="FF0000"/>
                </a:solidFill>
                <a:latin typeface="楷体" pitchFamily="49" charset="-122"/>
                <a:ea typeface="楷体" pitchFamily="49" charset="-122"/>
              </a:rPr>
              <a:t>担任枢</a:t>
            </a:r>
            <a:r>
              <a:rPr lang="zh-CN" altLang="en-US" sz="2800" b="1" dirty="0">
                <a:solidFill>
                  <a:srgbClr val="FF0000"/>
                </a:solidFill>
                <a:latin typeface="楷体" pitchFamily="49" charset="-122"/>
                <a:ea typeface="楷体" pitchFamily="49" charset="-122"/>
              </a:rPr>
              <a:t>密副使。</a:t>
            </a:r>
          </a:p>
        </p:txBody>
      </p:sp>
    </p:spTree>
    <p:extLst>
      <p:ext uri="{BB962C8B-B14F-4D97-AF65-F5344CB8AC3E}">
        <p14:creationId xmlns:p14="http://schemas.microsoft.com/office/powerpoint/2010/main" val="2297476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0"/>
            <a:ext cx="11646731" cy="267765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皇</a:t>
            </a:r>
            <a:r>
              <a:rPr lang="zh-CN" altLang="en-US" sz="2800" b="1" dirty="0">
                <a:solidFill>
                  <a:srgbClr val="0000FF"/>
                </a:solidFill>
                <a:latin typeface="楷体" pitchFamily="49" charset="-122"/>
                <a:ea typeface="楷体" pitchFamily="49" charset="-122"/>
              </a:rPr>
              <a:t>祐中，广源州蛮反，岭外骚动。青上表请行。青戒诸将毋妄与贼斗，听吾所为。</a:t>
            </a:r>
            <a:r>
              <a:rPr lang="zh-CN" altLang="en-US" sz="2800" b="1" dirty="0" smtClean="0">
                <a:solidFill>
                  <a:srgbClr val="0000FF"/>
                </a:solidFill>
                <a:latin typeface="楷体" pitchFamily="49" charset="-122"/>
                <a:ea typeface="楷体" pitchFamily="49" charset="-122"/>
              </a:rPr>
              <a:t>广西</a:t>
            </a:r>
            <a:r>
              <a:rPr lang="zh-CN" altLang="en-US" sz="2800" b="1" dirty="0">
                <a:solidFill>
                  <a:srgbClr val="0000FF"/>
                </a:solidFill>
                <a:latin typeface="楷体" pitchFamily="49" charset="-122"/>
                <a:ea typeface="楷体" pitchFamily="49" charset="-122"/>
              </a:rPr>
              <a:t>陈曙乘青未至，辄以步卒八千犯贼，溃</a:t>
            </a:r>
            <a:r>
              <a:rPr lang="zh-CN" altLang="en-US" sz="2800" b="1" dirty="0" smtClean="0">
                <a:solidFill>
                  <a:srgbClr val="FF0000"/>
                </a:solidFill>
                <a:latin typeface="楷体" pitchFamily="49" charset="-122"/>
                <a:ea typeface="楷体" pitchFamily="49" charset="-122"/>
              </a:rPr>
              <a:t>于</a:t>
            </a:r>
            <a:r>
              <a:rPr lang="zh-CN" altLang="en-US" sz="2800" b="1" dirty="0" smtClean="0">
                <a:solidFill>
                  <a:srgbClr val="0000FF"/>
                </a:solidFill>
                <a:latin typeface="楷体" pitchFamily="49" charset="-122"/>
                <a:ea typeface="楷体" pitchFamily="49" charset="-122"/>
              </a:rPr>
              <a:t>昆仑</a:t>
            </a:r>
            <a:r>
              <a:rPr lang="zh-CN" altLang="en-US" sz="2800" b="1" dirty="0">
                <a:solidFill>
                  <a:srgbClr val="0000FF"/>
                </a:solidFill>
                <a:latin typeface="楷体" pitchFamily="49" charset="-122"/>
                <a:ea typeface="楷体" pitchFamily="49" charset="-122"/>
              </a:rPr>
              <a:t>关。青曰：“令之不齐，兵所以败。”晨</a:t>
            </a:r>
            <a:r>
              <a:rPr lang="zh-CN" altLang="en-US" sz="2800" b="1" dirty="0" smtClean="0">
                <a:solidFill>
                  <a:srgbClr val="0000FF"/>
                </a:solidFill>
                <a:latin typeface="楷体" pitchFamily="49" charset="-122"/>
                <a:ea typeface="楷体" pitchFamily="49" charset="-122"/>
              </a:rPr>
              <a:t>会诸</a:t>
            </a:r>
            <a:r>
              <a:rPr lang="zh-CN" altLang="en-US" sz="2800" b="1" dirty="0">
                <a:solidFill>
                  <a:srgbClr val="0000FF"/>
                </a:solidFill>
                <a:latin typeface="楷体" pitchFamily="49" charset="-122"/>
                <a:ea typeface="楷体" pitchFamily="49" charset="-122"/>
              </a:rPr>
              <a:t>将堂上，揖曙起，</a:t>
            </a:r>
            <a:r>
              <a:rPr lang="zh-CN" altLang="en-US" sz="2800" b="1" dirty="0" smtClean="0">
                <a:solidFill>
                  <a:srgbClr val="FF0000"/>
                </a:solidFill>
                <a:latin typeface="楷体" pitchFamily="49" charset="-122"/>
                <a:ea typeface="楷体" pitchFamily="49" charset="-122"/>
              </a:rPr>
              <a:t>按</a:t>
            </a:r>
            <a:r>
              <a:rPr lang="zh-CN" altLang="en-US" sz="2800" b="1" dirty="0" smtClean="0">
                <a:solidFill>
                  <a:srgbClr val="0000FF"/>
                </a:solidFill>
                <a:latin typeface="楷体" pitchFamily="49" charset="-122"/>
                <a:ea typeface="楷体" pitchFamily="49" charset="-122"/>
              </a:rPr>
              <a:t>以</a:t>
            </a:r>
            <a:r>
              <a:rPr lang="zh-CN" altLang="en-US" sz="2800" b="1" dirty="0">
                <a:solidFill>
                  <a:srgbClr val="0000FF"/>
                </a:solidFill>
                <a:latin typeface="楷体" pitchFamily="49" charset="-122"/>
                <a:ea typeface="楷体" pitchFamily="49" charset="-122"/>
              </a:rPr>
              <a:t>败亡状，驱出军门斩之。已而顿甲，令军中休十日。觇者还，</a:t>
            </a:r>
            <a:r>
              <a:rPr lang="zh-CN" altLang="en-US" sz="2800" b="1" dirty="0" smtClean="0">
                <a:solidFill>
                  <a:srgbClr val="0000FF"/>
                </a:solidFill>
                <a:latin typeface="楷体" pitchFamily="49" charset="-122"/>
                <a:ea typeface="楷体" pitchFamily="49" charset="-122"/>
              </a:rPr>
              <a:t>以为</a:t>
            </a:r>
            <a:r>
              <a:rPr lang="zh-CN" altLang="en-US" sz="2800" b="1" dirty="0">
                <a:solidFill>
                  <a:srgbClr val="0000FF"/>
                </a:solidFill>
                <a:latin typeface="楷体" pitchFamily="49" charset="-122"/>
                <a:ea typeface="楷体" pitchFamily="49" charset="-122"/>
              </a:rPr>
              <a:t>军未即进。</a:t>
            </a:r>
            <a:r>
              <a:rPr lang="zh-CN" altLang="en-US" sz="2800" b="1" u="sng" dirty="0">
                <a:solidFill>
                  <a:srgbClr val="FF0000"/>
                </a:solidFill>
                <a:latin typeface="楷体" pitchFamily="49" charset="-122"/>
                <a:ea typeface="楷体" pitchFamily="49" charset="-122"/>
              </a:rPr>
              <a:t>青明日乃整军骑，一昼夜绝昆仑关。</a:t>
            </a:r>
            <a:r>
              <a:rPr lang="zh-CN" altLang="en-US" sz="2800" b="1" dirty="0">
                <a:solidFill>
                  <a:srgbClr val="0000FF"/>
                </a:solidFill>
                <a:latin typeface="楷体" pitchFamily="49" charset="-122"/>
                <a:ea typeface="楷体" pitchFamily="49" charset="-122"/>
              </a:rPr>
              <a:t>贼既失险，悉出逆战。青执白旗麾骑兵</a:t>
            </a:r>
            <a:r>
              <a:rPr lang="zh-CN" altLang="en-US" sz="2800" b="1" dirty="0" smtClean="0">
                <a:solidFill>
                  <a:srgbClr val="0000FF"/>
                </a:solidFill>
                <a:latin typeface="楷体" pitchFamily="49" charset="-122"/>
                <a:ea typeface="楷体" pitchFamily="49" charset="-122"/>
              </a:rPr>
              <a:t>，纵</a:t>
            </a:r>
            <a:r>
              <a:rPr lang="zh-CN" altLang="en-US" sz="2800" b="1" dirty="0">
                <a:solidFill>
                  <a:srgbClr val="0000FF"/>
                </a:solidFill>
                <a:latin typeface="楷体" pitchFamily="49" charset="-122"/>
                <a:ea typeface="楷体" pitchFamily="49" charset="-122"/>
              </a:rPr>
              <a:t>左右翼，出贼不意，大败之，追奔五十里。还至京师，帝嘉其功。</a:t>
            </a:r>
          </a:p>
        </p:txBody>
      </p:sp>
      <p:sp>
        <p:nvSpPr>
          <p:cNvPr id="3" name="TextBox 2"/>
          <p:cNvSpPr txBox="1">
            <a:spLocks noChangeArrowheads="1"/>
          </p:cNvSpPr>
          <p:nvPr/>
        </p:nvSpPr>
        <p:spPr bwMode="auto">
          <a:xfrm>
            <a:off x="198574" y="2852936"/>
            <a:ext cx="11646730" cy="3416320"/>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400" b="1" dirty="0">
                <a:solidFill>
                  <a:srgbClr val="FF0000"/>
                </a:solidFill>
                <a:latin typeface="楷体" pitchFamily="49" charset="-122"/>
                <a:ea typeface="楷体" pitchFamily="49" charset="-122"/>
              </a:rPr>
              <a:t>皇祐年间，广源州蛮谋反，岭南局势动乱。狄青奏上表章请求前去平定。狄青告诫</a:t>
            </a:r>
            <a:r>
              <a:rPr lang="zh-CN" altLang="en-US" sz="2400" b="1" dirty="0" smtClean="0">
                <a:solidFill>
                  <a:srgbClr val="FF0000"/>
                </a:solidFill>
                <a:latin typeface="楷体" pitchFamily="49" charset="-122"/>
                <a:ea typeface="楷体" pitchFamily="49" charset="-122"/>
              </a:rPr>
              <a:t>将领们</a:t>
            </a:r>
            <a:r>
              <a:rPr lang="zh-CN" altLang="en-US" sz="2400" b="1" dirty="0">
                <a:solidFill>
                  <a:srgbClr val="FF0000"/>
                </a:solidFill>
                <a:latin typeface="楷体" pitchFamily="49" charset="-122"/>
                <a:ea typeface="楷体" pitchFamily="49" charset="-122"/>
              </a:rPr>
              <a:t>不要胡乱同贼兵作战，要听从自己的排兵布阵计划。广西的陈曙趁狄青还没到任，</a:t>
            </a:r>
            <a:r>
              <a:rPr lang="zh-CN" altLang="en-US" sz="2400" b="1" dirty="0" smtClean="0">
                <a:solidFill>
                  <a:srgbClr val="FF0000"/>
                </a:solidFill>
                <a:latin typeface="楷体" pitchFamily="49" charset="-122"/>
                <a:ea typeface="楷体" pitchFamily="49" charset="-122"/>
              </a:rPr>
              <a:t>就带领</a:t>
            </a:r>
            <a:r>
              <a:rPr lang="zh-CN" altLang="en-US" sz="2400" b="1" dirty="0">
                <a:solidFill>
                  <a:srgbClr val="FF0000"/>
                </a:solidFill>
                <a:latin typeface="楷体" pitchFamily="49" charset="-122"/>
                <a:ea typeface="楷体" pitchFamily="49" charset="-122"/>
              </a:rPr>
              <a:t>八千步兵向贼兵发起攻击，结果在昆仑关溃败。狄青说：“命令不加整饬，是军队</a:t>
            </a:r>
            <a:r>
              <a:rPr lang="zh-CN" altLang="en-US" sz="2400" b="1" dirty="0" smtClean="0">
                <a:solidFill>
                  <a:srgbClr val="FF0000"/>
                </a:solidFill>
                <a:latin typeface="楷体" pitchFamily="49" charset="-122"/>
                <a:ea typeface="楷体" pitchFamily="49" charset="-122"/>
              </a:rPr>
              <a:t>失败的</a:t>
            </a:r>
            <a:r>
              <a:rPr lang="zh-CN" altLang="en-US" sz="2400" b="1" dirty="0">
                <a:solidFill>
                  <a:srgbClr val="FF0000"/>
                </a:solidFill>
                <a:latin typeface="楷体" pitchFamily="49" charset="-122"/>
                <a:ea typeface="楷体" pitchFamily="49" charset="-122"/>
              </a:rPr>
              <a:t>原因。”早晨在堂上会合诸将领，将陈曙等人集中起来，审查失败逃亡的罪状，将他们</a:t>
            </a:r>
            <a:r>
              <a:rPr lang="zh-CN" altLang="en-US" sz="2400" b="1" dirty="0" smtClean="0">
                <a:solidFill>
                  <a:srgbClr val="FF0000"/>
                </a:solidFill>
                <a:latin typeface="楷体" pitchFamily="49" charset="-122"/>
                <a:ea typeface="楷体" pitchFamily="49" charset="-122"/>
              </a:rPr>
              <a:t>赶出</a:t>
            </a:r>
            <a:r>
              <a:rPr lang="zh-CN" altLang="en-US" sz="2400" b="1" dirty="0">
                <a:solidFill>
                  <a:srgbClr val="FF0000"/>
                </a:solidFill>
                <a:latin typeface="楷体" pitchFamily="49" charset="-122"/>
                <a:ea typeface="楷体" pitchFamily="49" charset="-122"/>
              </a:rPr>
              <a:t>军门处斩。接着指示放下铠甲，命令军中休整十天。敌方窥探的人回去报告，贼兵</a:t>
            </a:r>
            <a:r>
              <a:rPr lang="zh-CN" altLang="en-US" sz="2400" b="1" dirty="0" smtClean="0">
                <a:solidFill>
                  <a:srgbClr val="FF0000"/>
                </a:solidFill>
                <a:latin typeface="楷体" pitchFamily="49" charset="-122"/>
                <a:ea typeface="楷体" pitchFamily="49" charset="-122"/>
              </a:rPr>
              <a:t>方面认为</a:t>
            </a:r>
            <a:r>
              <a:rPr lang="zh-CN" altLang="en-US" sz="2400" b="1" dirty="0">
                <a:solidFill>
                  <a:srgbClr val="FF0000"/>
                </a:solidFill>
                <a:latin typeface="楷体" pitchFamily="49" charset="-122"/>
                <a:ea typeface="楷体" pitchFamily="49" charset="-122"/>
              </a:rPr>
              <a:t>朝廷军队没有马上进发的动向。狄青第二天却整顿军骑出击，只一个昼夜就跨越了</a:t>
            </a:r>
            <a:r>
              <a:rPr lang="zh-CN" altLang="en-US" sz="2400" b="1" dirty="0" smtClean="0">
                <a:solidFill>
                  <a:srgbClr val="FF0000"/>
                </a:solidFill>
                <a:latin typeface="楷体" pitchFamily="49" charset="-122"/>
                <a:ea typeface="楷体" pitchFamily="49" charset="-122"/>
              </a:rPr>
              <a:t>昆仑</a:t>
            </a:r>
            <a:r>
              <a:rPr lang="zh-CN" altLang="en-US" sz="2400" b="1" dirty="0">
                <a:solidFill>
                  <a:srgbClr val="FF0000"/>
                </a:solidFill>
                <a:latin typeface="楷体" pitchFamily="49" charset="-122"/>
                <a:ea typeface="楷体" pitchFamily="49" charset="-122"/>
              </a:rPr>
              <a:t>关。贼兵失掉险要关隘之后，全都出来迎战。狄青手执白旗指挥骑兵，直冲贼军左右翼</a:t>
            </a:r>
            <a:r>
              <a:rPr lang="zh-CN" altLang="en-US" sz="2400" b="1" dirty="0" smtClean="0">
                <a:solidFill>
                  <a:srgbClr val="FF0000"/>
                </a:solidFill>
                <a:latin typeface="楷体" pitchFamily="49" charset="-122"/>
                <a:ea typeface="楷体" pitchFamily="49" charset="-122"/>
              </a:rPr>
              <a:t>，出乎</a:t>
            </a:r>
            <a:r>
              <a:rPr lang="zh-CN" altLang="en-US" sz="2400" b="1" dirty="0">
                <a:solidFill>
                  <a:srgbClr val="FF0000"/>
                </a:solidFill>
                <a:latin typeface="楷体" pitchFamily="49" charset="-122"/>
                <a:ea typeface="楷体" pitchFamily="49" charset="-122"/>
              </a:rPr>
              <a:t>贼兵意料，大败贼兵，追逃奔袭溃败的贼兵达五十里之远。回到京城，皇帝嘉奖了</a:t>
            </a:r>
            <a:r>
              <a:rPr lang="zh-CN" altLang="en-US" sz="2400" b="1" dirty="0" smtClean="0">
                <a:solidFill>
                  <a:srgbClr val="FF0000"/>
                </a:solidFill>
                <a:latin typeface="楷体" pitchFamily="49" charset="-122"/>
                <a:ea typeface="楷体" pitchFamily="49" charset="-122"/>
              </a:rPr>
              <a:t>狄青</a:t>
            </a:r>
            <a:r>
              <a:rPr lang="zh-CN" altLang="en-US" sz="2400" b="1" dirty="0">
                <a:solidFill>
                  <a:srgbClr val="FF0000"/>
                </a:solidFill>
                <a:latin typeface="楷体" pitchFamily="49" charset="-122"/>
                <a:ea typeface="楷体" pitchFamily="49" charset="-122"/>
              </a:rPr>
              <a:t>的战功。</a:t>
            </a:r>
          </a:p>
        </p:txBody>
      </p:sp>
    </p:spTree>
    <p:extLst>
      <p:ext uri="{BB962C8B-B14F-4D97-AF65-F5344CB8AC3E}">
        <p14:creationId xmlns:p14="http://schemas.microsoft.com/office/powerpoint/2010/main" val="2438431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165" y="188640"/>
            <a:ext cx="11358699" cy="181588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青</a:t>
            </a:r>
            <a:r>
              <a:rPr lang="zh-CN" altLang="en-US" sz="2800" b="1" dirty="0">
                <a:solidFill>
                  <a:srgbClr val="0000FF"/>
                </a:solidFill>
                <a:latin typeface="楷体" pitchFamily="49" charset="-122"/>
                <a:ea typeface="楷体" pitchFamily="49" charset="-122"/>
              </a:rPr>
              <a:t>为人慎密寡言，计事必审中机会</a:t>
            </a:r>
            <a:r>
              <a:rPr lang="zh-CN" altLang="en-US" sz="2800" b="1" dirty="0" smtClean="0">
                <a:solidFill>
                  <a:srgbClr val="FF0000"/>
                </a:solidFill>
                <a:latin typeface="楷体" pitchFamily="49" charset="-122"/>
                <a:ea typeface="楷体" pitchFamily="49" charset="-122"/>
              </a:rPr>
              <a:t>而</a:t>
            </a:r>
            <a:r>
              <a:rPr lang="zh-CN" altLang="en-US" sz="2800" b="1" dirty="0" smtClean="0">
                <a:solidFill>
                  <a:srgbClr val="0000FF"/>
                </a:solidFill>
                <a:latin typeface="楷体" pitchFamily="49" charset="-122"/>
                <a:ea typeface="楷体" pitchFamily="49" charset="-122"/>
              </a:rPr>
              <a:t>后</a:t>
            </a:r>
            <a:r>
              <a:rPr lang="zh-CN" altLang="en-US" sz="2800" b="1" dirty="0">
                <a:solidFill>
                  <a:srgbClr val="0000FF"/>
                </a:solidFill>
                <a:latin typeface="楷体" pitchFamily="49" charset="-122"/>
                <a:ea typeface="楷体" pitchFamily="49" charset="-122"/>
              </a:rPr>
              <a:t>发。行师先正部伍，明赏罚，</a:t>
            </a:r>
            <a:r>
              <a:rPr lang="zh-CN" altLang="en-US" sz="2800" b="1" dirty="0" smtClean="0">
                <a:solidFill>
                  <a:srgbClr val="0000FF"/>
                </a:solidFill>
                <a:latin typeface="楷体" pitchFamily="49" charset="-122"/>
                <a:ea typeface="楷体" pitchFamily="49" charset="-122"/>
              </a:rPr>
              <a:t>与 士</a:t>
            </a:r>
            <a:r>
              <a:rPr lang="zh-CN" altLang="en-US" sz="2800" b="1" dirty="0">
                <a:solidFill>
                  <a:srgbClr val="0000FF"/>
                </a:solidFill>
                <a:latin typeface="楷体" pitchFamily="49" charset="-122"/>
                <a:ea typeface="楷体" pitchFamily="49" charset="-122"/>
              </a:rPr>
              <a:t>同饥寒劳苦</a:t>
            </a:r>
            <a:r>
              <a:rPr lang="zh-CN" altLang="en-US" sz="2800" b="1" dirty="0" smtClean="0">
                <a:solidFill>
                  <a:srgbClr val="0000FF"/>
                </a:solidFill>
                <a:latin typeface="楷体" pitchFamily="49" charset="-122"/>
                <a:ea typeface="楷体" pitchFamily="49" charset="-122"/>
              </a:rPr>
              <a:t>，虽</a:t>
            </a:r>
            <a:r>
              <a:rPr lang="zh-CN" altLang="en-US" sz="2800" b="1" dirty="0">
                <a:solidFill>
                  <a:srgbClr val="0000FF"/>
                </a:solidFill>
                <a:latin typeface="楷体" pitchFamily="49" charset="-122"/>
                <a:ea typeface="楷体" pitchFamily="49" charset="-122"/>
              </a:rPr>
              <a:t>敌猝犯之，无一士敢后先者，故其出常有功。尤</a:t>
            </a:r>
            <a:r>
              <a:rPr lang="zh-CN" altLang="en-US" sz="2800" b="1" dirty="0" smtClean="0">
                <a:solidFill>
                  <a:srgbClr val="0000FF"/>
                </a:solidFill>
                <a:latin typeface="楷体" pitchFamily="49" charset="-122"/>
                <a:ea typeface="楷体" pitchFamily="49" charset="-122"/>
              </a:rPr>
              <a:t>喜功</a:t>
            </a:r>
            <a:r>
              <a:rPr lang="zh-CN" altLang="en-US" sz="2800" b="1" dirty="0">
                <a:solidFill>
                  <a:srgbClr val="0000FF"/>
                </a:solidFill>
                <a:latin typeface="楷体" pitchFamily="49" charset="-122"/>
                <a:ea typeface="楷体" pitchFamily="49" charset="-122"/>
              </a:rPr>
              <a:t>与将佐。始，与孙沔破贼，谋</a:t>
            </a:r>
            <a:r>
              <a:rPr lang="zh-CN" altLang="en-US" sz="2800" b="1" dirty="0" smtClean="0">
                <a:solidFill>
                  <a:srgbClr val="FF0000"/>
                </a:solidFill>
                <a:latin typeface="楷体" pitchFamily="49" charset="-122"/>
                <a:ea typeface="楷体" pitchFamily="49" charset="-122"/>
              </a:rPr>
              <a:t>一</a:t>
            </a:r>
            <a:r>
              <a:rPr lang="zh-CN" altLang="en-US" sz="2800" b="1" dirty="0" smtClean="0">
                <a:solidFill>
                  <a:srgbClr val="0000FF"/>
                </a:solidFill>
                <a:latin typeface="楷体" pitchFamily="49" charset="-122"/>
                <a:ea typeface="楷体" pitchFamily="49" charset="-122"/>
              </a:rPr>
              <a:t>出</a:t>
            </a:r>
            <a:r>
              <a:rPr lang="zh-CN" altLang="en-US" sz="2800" b="1" dirty="0">
                <a:solidFill>
                  <a:srgbClr val="0000FF"/>
                </a:solidFill>
                <a:latin typeface="楷体" pitchFamily="49" charset="-122"/>
                <a:ea typeface="楷体" pitchFamily="49" charset="-122"/>
              </a:rPr>
              <a:t>青，贼既平，</a:t>
            </a:r>
            <a:r>
              <a:rPr lang="zh-CN" altLang="en-US" sz="2800" b="1" u="sng" dirty="0">
                <a:solidFill>
                  <a:srgbClr val="FF0000"/>
                </a:solidFill>
                <a:latin typeface="楷体" pitchFamily="49" charset="-122"/>
                <a:ea typeface="楷体" pitchFamily="49" charset="-122"/>
              </a:rPr>
              <a:t>悉以诿沔，退若不用意者。</a:t>
            </a:r>
            <a:r>
              <a:rPr lang="zh-CN" altLang="en-US" sz="2800" b="1" dirty="0">
                <a:solidFill>
                  <a:srgbClr val="0000FF"/>
                </a:solidFill>
                <a:latin typeface="楷体" pitchFamily="49" charset="-122"/>
                <a:ea typeface="楷体" pitchFamily="49" charset="-122"/>
              </a:rPr>
              <a:t>沔始叹其勇，既而服其</a:t>
            </a:r>
            <a:r>
              <a:rPr lang="zh-CN" altLang="en-US" sz="2800" b="1" dirty="0" smtClean="0">
                <a:solidFill>
                  <a:srgbClr val="FF0000"/>
                </a:solidFill>
                <a:latin typeface="楷体" pitchFamily="49" charset="-122"/>
                <a:ea typeface="楷体" pitchFamily="49" charset="-122"/>
              </a:rPr>
              <a:t>为</a:t>
            </a:r>
            <a:r>
              <a:rPr lang="zh-CN" altLang="en-US" sz="2800" b="1" dirty="0" smtClean="0">
                <a:solidFill>
                  <a:srgbClr val="0000FF"/>
                </a:solidFill>
                <a:latin typeface="楷体" pitchFamily="49" charset="-122"/>
                <a:ea typeface="楷体" pitchFamily="49" charset="-122"/>
              </a:rPr>
              <a:t>人</a:t>
            </a:r>
            <a:r>
              <a:rPr lang="zh-CN" altLang="en-US" sz="2800" b="1" dirty="0">
                <a:solidFill>
                  <a:srgbClr val="0000FF"/>
                </a:solidFill>
                <a:latin typeface="楷体" pitchFamily="49" charset="-122"/>
                <a:ea typeface="楷体" pitchFamily="49" charset="-122"/>
              </a:rPr>
              <a:t>，自以为不如也</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
        <p:nvSpPr>
          <p:cNvPr id="3" name="TextBox 2"/>
          <p:cNvSpPr txBox="1">
            <a:spLocks noChangeArrowheads="1"/>
          </p:cNvSpPr>
          <p:nvPr/>
        </p:nvSpPr>
        <p:spPr bwMode="auto">
          <a:xfrm>
            <a:off x="396032" y="2708920"/>
            <a:ext cx="11518899" cy="3108543"/>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smtClean="0">
                <a:solidFill>
                  <a:srgbClr val="FF0000"/>
                </a:solidFill>
                <a:latin typeface="楷体" pitchFamily="49" charset="-122"/>
                <a:ea typeface="楷体" pitchFamily="49" charset="-122"/>
              </a:rPr>
              <a:t>   狄青</a:t>
            </a:r>
            <a:r>
              <a:rPr lang="zh-CN" altLang="en-US" sz="2800" b="1" dirty="0">
                <a:solidFill>
                  <a:srgbClr val="FF0000"/>
                </a:solidFill>
                <a:latin typeface="楷体" pitchFamily="49" charset="-122"/>
                <a:ea typeface="楷体" pitchFamily="49" charset="-122"/>
              </a:rPr>
              <a:t>为人谨慎缜密很少言语，谋划事情一定看清机会以后才去施行。调度军队时先</a:t>
            </a:r>
            <a:r>
              <a:rPr lang="zh-CN" altLang="en-US" sz="2800" b="1" dirty="0" smtClean="0">
                <a:solidFill>
                  <a:srgbClr val="FF0000"/>
                </a:solidFill>
                <a:latin typeface="楷体" pitchFamily="49" charset="-122"/>
                <a:ea typeface="楷体" pitchFamily="49" charset="-122"/>
              </a:rPr>
              <a:t>整顿</a:t>
            </a:r>
            <a:r>
              <a:rPr lang="zh-CN" altLang="en-US" sz="2800" b="1" dirty="0">
                <a:solidFill>
                  <a:srgbClr val="FF0000"/>
                </a:solidFill>
                <a:latin typeface="楷体" pitchFamily="49" charset="-122"/>
                <a:ea typeface="楷体" pitchFamily="49" charset="-122"/>
              </a:rPr>
              <a:t>队伍，明确赏罚，常常同士兵一起忍受饥寒劳苦，（因此）即使敌人突然侵犯他们，也</a:t>
            </a:r>
            <a:r>
              <a:rPr lang="zh-CN" altLang="en-US" sz="2800" b="1" dirty="0" smtClean="0">
                <a:solidFill>
                  <a:srgbClr val="FF0000"/>
                </a:solidFill>
                <a:latin typeface="楷体" pitchFamily="49" charset="-122"/>
                <a:ea typeface="楷体" pitchFamily="49" charset="-122"/>
              </a:rPr>
              <a:t>没有</a:t>
            </a:r>
            <a:r>
              <a:rPr lang="zh-CN" altLang="en-US" sz="2800" b="1" dirty="0">
                <a:solidFill>
                  <a:srgbClr val="FF0000"/>
                </a:solidFill>
                <a:latin typeface="楷体" pitchFamily="49" charset="-122"/>
                <a:ea typeface="楷体" pitchFamily="49" charset="-122"/>
              </a:rPr>
              <a:t>一名兵士愿意落后于前面的人。因此狄青出战时大多会有战绩。狄青尤其爱把功劳推</a:t>
            </a:r>
            <a:r>
              <a:rPr lang="zh-CN" altLang="en-US" sz="2800" b="1" dirty="0" smtClean="0">
                <a:solidFill>
                  <a:srgbClr val="FF0000"/>
                </a:solidFill>
                <a:latin typeface="楷体" pitchFamily="49" charset="-122"/>
                <a:ea typeface="楷体" pitchFamily="49" charset="-122"/>
              </a:rPr>
              <a:t>给偏</a:t>
            </a:r>
            <a:r>
              <a:rPr lang="zh-CN" altLang="en-US" sz="2800" b="1" dirty="0">
                <a:solidFill>
                  <a:srgbClr val="FF0000"/>
                </a:solidFill>
                <a:latin typeface="楷体" pitchFamily="49" charset="-122"/>
                <a:ea typeface="楷体" pitchFamily="49" charset="-122"/>
              </a:rPr>
              <a:t>副将领。</a:t>
            </a:r>
            <a:r>
              <a:rPr lang="zh-CN" altLang="en-US" sz="2800" b="1" dirty="0" smtClean="0">
                <a:solidFill>
                  <a:srgbClr val="FF0000"/>
                </a:solidFill>
                <a:latin typeface="楷体" pitchFamily="49" charset="-122"/>
                <a:ea typeface="楷体" pitchFamily="49" charset="-122"/>
              </a:rPr>
              <a:t>当初，他</a:t>
            </a:r>
            <a:r>
              <a:rPr lang="zh-CN" altLang="en-US" sz="2800" b="1" dirty="0">
                <a:solidFill>
                  <a:srgbClr val="FF0000"/>
                </a:solidFill>
                <a:latin typeface="楷体" pitchFamily="49" charset="-122"/>
                <a:ea typeface="楷体" pitchFamily="49" charset="-122"/>
              </a:rPr>
              <a:t>和孙沔打败了贼人，计谋完全出自狄青，贼人被平定后，狄青</a:t>
            </a:r>
            <a:r>
              <a:rPr lang="zh-CN" altLang="en-US" sz="2800" b="1" dirty="0" smtClean="0">
                <a:solidFill>
                  <a:srgbClr val="FF0000"/>
                </a:solidFill>
                <a:latin typeface="楷体" pitchFamily="49" charset="-122"/>
                <a:ea typeface="楷体" pitchFamily="49" charset="-122"/>
              </a:rPr>
              <a:t>把功劳都</a:t>
            </a:r>
            <a:r>
              <a:rPr lang="zh-CN" altLang="en-US" sz="2800" b="1" dirty="0">
                <a:solidFill>
                  <a:srgbClr val="FF0000"/>
                </a:solidFill>
                <a:latin typeface="楷体" pitchFamily="49" charset="-122"/>
                <a:ea typeface="楷体" pitchFamily="49" charset="-122"/>
              </a:rPr>
              <a:t>推给孙沔，自己仿佛是没出过什么主意的人一样。孙沔起初赞叹他的勇敢，这件事</a:t>
            </a:r>
            <a:r>
              <a:rPr lang="zh-CN" altLang="en-US" sz="2800" b="1" dirty="0" smtClean="0">
                <a:solidFill>
                  <a:srgbClr val="FF0000"/>
                </a:solidFill>
                <a:latin typeface="楷体" pitchFamily="49" charset="-122"/>
                <a:ea typeface="楷体" pitchFamily="49" charset="-122"/>
              </a:rPr>
              <a:t>之后又</a:t>
            </a:r>
            <a:r>
              <a:rPr lang="zh-CN" altLang="en-US" sz="2800" b="1" dirty="0">
                <a:solidFill>
                  <a:srgbClr val="FF0000"/>
                </a:solidFill>
                <a:latin typeface="楷体" pitchFamily="49" charset="-122"/>
                <a:ea typeface="楷体" pitchFamily="49" charset="-122"/>
              </a:rPr>
              <a:t>佩服他的为人，自认为比不上狄青。</a:t>
            </a:r>
            <a:endParaRPr lang="zh-CN" altLang="zh-CN"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1982633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熙</a:t>
            </a:r>
            <a:r>
              <a:rPr lang="zh-CN" altLang="en-US" sz="2800" b="1" dirty="0">
                <a:solidFill>
                  <a:srgbClr val="0000FF"/>
                </a:solidFill>
                <a:latin typeface="楷体" pitchFamily="49" charset="-122"/>
                <a:ea typeface="楷体" pitchFamily="49" charset="-122"/>
              </a:rPr>
              <a:t>宁元年，神宗考次近世将帅，以青起行伍</a:t>
            </a:r>
            <a:r>
              <a:rPr lang="zh-CN" altLang="en-US" sz="2800" b="1" dirty="0">
                <a:solidFill>
                  <a:srgbClr val="FF0000"/>
                </a:solidFill>
                <a:latin typeface="楷体" pitchFamily="49" charset="-122"/>
                <a:ea typeface="楷体" pitchFamily="49" charset="-122"/>
              </a:rPr>
              <a:t>而</a:t>
            </a:r>
            <a:r>
              <a:rPr lang="zh-CN" altLang="en-US" sz="2800" b="1" dirty="0">
                <a:solidFill>
                  <a:srgbClr val="0000FF"/>
                </a:solidFill>
                <a:latin typeface="楷体" pitchFamily="49" charset="-122"/>
                <a:ea typeface="楷体" pitchFamily="49" charset="-122"/>
              </a:rPr>
              <a:t>名动夷夏，深沈有智略，能以畏慎</a:t>
            </a:r>
            <a:r>
              <a:rPr lang="zh-CN" altLang="en-US" sz="2800" b="1" dirty="0" smtClean="0">
                <a:solidFill>
                  <a:srgbClr val="0000FF"/>
                </a:solidFill>
                <a:latin typeface="楷体" pitchFamily="49" charset="-122"/>
                <a:ea typeface="楷体" pitchFamily="49" charset="-122"/>
              </a:rPr>
              <a:t>保全终</a:t>
            </a:r>
            <a:r>
              <a:rPr lang="zh-CN" altLang="en-US" sz="2800" b="1" dirty="0">
                <a:solidFill>
                  <a:srgbClr val="0000FF"/>
                </a:solidFill>
                <a:latin typeface="楷体" pitchFamily="49" charset="-122"/>
                <a:ea typeface="楷体" pitchFamily="49" charset="-122"/>
              </a:rPr>
              <a:t>始，慨然思之。 </a:t>
            </a:r>
            <a:endParaRPr lang="en-US" altLang="zh-CN" sz="2800" b="1" dirty="0" smtClean="0">
              <a:solidFill>
                <a:srgbClr val="0000FF"/>
              </a:solidFill>
              <a:latin typeface="楷体" pitchFamily="49" charset="-122"/>
              <a:ea typeface="楷体" pitchFamily="49" charset="-122"/>
            </a:endParaRP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取材</a:t>
            </a:r>
            <a:r>
              <a:rPr lang="zh-CN" altLang="en-US" sz="2800" b="1" dirty="0">
                <a:solidFill>
                  <a:srgbClr val="0000FF"/>
                </a:solidFill>
                <a:latin typeface="楷体" pitchFamily="49" charset="-122"/>
                <a:ea typeface="楷体" pitchFamily="49" charset="-122"/>
              </a:rPr>
              <a:t>于</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宋史</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列传第四十九</a:t>
            </a:r>
            <a:r>
              <a:rPr lang="en-US" altLang="zh-CN" sz="2800" b="1" dirty="0">
                <a:solidFill>
                  <a:srgbClr val="0000FF"/>
                </a:solidFill>
                <a:latin typeface="楷体" pitchFamily="49" charset="-122"/>
                <a:ea typeface="楷体" pitchFamily="49" charset="-122"/>
              </a:rPr>
              <a:t>》</a:t>
            </a:r>
          </a:p>
          <a:p>
            <a:pPr eaLnBrk="1" hangingPunct="1">
              <a:spcBef>
                <a:spcPct val="0"/>
              </a:spcBef>
              <a:buFontTx/>
              <a:buNone/>
            </a:pP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注</a:t>
            </a:r>
            <a:r>
              <a:rPr lang="en-US" altLang="zh-CN" sz="2800" b="1" dirty="0">
                <a:solidFill>
                  <a:srgbClr val="0000FF"/>
                </a:solidFill>
                <a:latin typeface="楷体" pitchFamily="49" charset="-122"/>
                <a:ea typeface="楷体" pitchFamily="49" charset="-122"/>
              </a:rPr>
              <a:t>】①</a:t>
            </a:r>
            <a:r>
              <a:rPr lang="zh-CN" altLang="en-US" sz="2800" b="1" dirty="0">
                <a:solidFill>
                  <a:srgbClr val="0000FF"/>
                </a:solidFill>
                <a:latin typeface="楷体" pitchFamily="49" charset="-122"/>
                <a:ea typeface="楷体" pitchFamily="49" charset="-122"/>
              </a:rPr>
              <a:t>指使：当时戍边军队职务。 ②面涅：脸部瘢痕。狄青出身寒微，因代兄受过而被刺字充军。</a:t>
            </a:r>
          </a:p>
        </p:txBody>
      </p:sp>
      <p:sp>
        <p:nvSpPr>
          <p:cNvPr id="3" name="TextBox 2"/>
          <p:cNvSpPr txBox="1">
            <a:spLocks noChangeArrowheads="1"/>
          </p:cNvSpPr>
          <p:nvPr/>
        </p:nvSpPr>
        <p:spPr bwMode="auto">
          <a:xfrm>
            <a:off x="182389" y="3284984"/>
            <a:ext cx="11518899" cy="1384995"/>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smtClean="0">
                <a:solidFill>
                  <a:srgbClr val="FF0000"/>
                </a:solidFill>
                <a:latin typeface="楷体" pitchFamily="49" charset="-122"/>
                <a:ea typeface="楷体" pitchFamily="49" charset="-122"/>
              </a:rPr>
              <a:t>   熙</a:t>
            </a:r>
            <a:r>
              <a:rPr lang="zh-CN" altLang="en-US" sz="2800" b="1" dirty="0">
                <a:solidFill>
                  <a:srgbClr val="FF0000"/>
                </a:solidFill>
                <a:latin typeface="楷体" pitchFamily="49" charset="-122"/>
                <a:ea typeface="楷体" pitchFamily="49" charset="-122"/>
              </a:rPr>
              <a:t>宁元年，宋神宗考核排列之前各时代的将帅，认为狄青起于行伍之间却能够声名</a:t>
            </a:r>
            <a:r>
              <a:rPr lang="zh-CN" altLang="en-US" sz="2800" b="1" dirty="0" smtClean="0">
                <a:solidFill>
                  <a:srgbClr val="FF0000"/>
                </a:solidFill>
                <a:latin typeface="楷体" pitchFamily="49" charset="-122"/>
                <a:ea typeface="楷体" pitchFamily="49" charset="-122"/>
              </a:rPr>
              <a:t>震动</a:t>
            </a:r>
            <a:r>
              <a:rPr lang="zh-CN" altLang="en-US" sz="2800" b="1" dirty="0">
                <a:solidFill>
                  <a:srgbClr val="FF0000"/>
                </a:solidFill>
                <a:latin typeface="楷体" pitchFamily="49" charset="-122"/>
                <a:ea typeface="楷体" pitchFamily="49" charset="-122"/>
              </a:rPr>
              <a:t>中原和边疆各地，为人深沉又有智谋，能够凭敬畏谨慎保全终始，感慨之下非常追念他。</a:t>
            </a:r>
            <a:endParaRPr lang="zh-CN" altLang="zh-CN"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465962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95410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本试卷共</a:t>
            </a:r>
            <a:r>
              <a:rPr lang="en-US" altLang="zh-CN" sz="2800" b="1" dirty="0">
                <a:solidFill>
                  <a:srgbClr val="0000FF"/>
                </a:solidFill>
                <a:latin typeface="楷体" panose="02010609060101010101" pitchFamily="49" charset="-122"/>
                <a:ea typeface="楷体" panose="02010609060101010101" pitchFamily="49" charset="-122"/>
              </a:rPr>
              <a:t> 10 </a:t>
            </a:r>
            <a:r>
              <a:rPr lang="zh-CN" altLang="zh-CN" sz="2800" b="1" dirty="0">
                <a:solidFill>
                  <a:srgbClr val="0000FF"/>
                </a:solidFill>
                <a:latin typeface="楷体" panose="02010609060101010101" pitchFamily="49" charset="-122"/>
                <a:ea typeface="楷体" panose="02010609060101010101" pitchFamily="49" charset="-122"/>
              </a:rPr>
              <a:t>页，共</a:t>
            </a:r>
            <a:r>
              <a:rPr lang="en-US" altLang="zh-CN" sz="2800" b="1" dirty="0">
                <a:solidFill>
                  <a:srgbClr val="0000FF"/>
                </a:solidFill>
                <a:latin typeface="楷体" panose="02010609060101010101" pitchFamily="49" charset="-122"/>
                <a:ea typeface="楷体" panose="02010609060101010101" pitchFamily="49" charset="-122"/>
              </a:rPr>
              <a:t> 150 </a:t>
            </a:r>
            <a:r>
              <a:rPr lang="zh-CN" altLang="zh-CN" sz="2800" b="1" dirty="0">
                <a:solidFill>
                  <a:srgbClr val="0000FF"/>
                </a:solidFill>
                <a:latin typeface="楷体" panose="02010609060101010101" pitchFamily="49" charset="-122"/>
                <a:ea typeface="楷体" panose="02010609060101010101" pitchFamily="49" charset="-122"/>
              </a:rPr>
              <a:t>分。考试时长</a:t>
            </a:r>
            <a:r>
              <a:rPr lang="en-US" altLang="zh-CN" sz="2800" b="1" dirty="0">
                <a:solidFill>
                  <a:srgbClr val="0000FF"/>
                </a:solidFill>
                <a:latin typeface="楷体" panose="02010609060101010101" pitchFamily="49" charset="-122"/>
                <a:ea typeface="楷体" panose="02010609060101010101" pitchFamily="49" charset="-122"/>
              </a:rPr>
              <a:t> 150 </a:t>
            </a:r>
            <a:r>
              <a:rPr lang="zh-CN" altLang="zh-CN" sz="2800" b="1" dirty="0">
                <a:solidFill>
                  <a:srgbClr val="0000FF"/>
                </a:solidFill>
                <a:latin typeface="楷体" panose="02010609060101010101" pitchFamily="49" charset="-122"/>
                <a:ea typeface="楷体" panose="02010609060101010101" pitchFamily="49" charset="-122"/>
              </a:rPr>
              <a:t>分钟。考生务必将答案写在答题卡上，</a:t>
            </a:r>
            <a:r>
              <a:rPr lang="zh-CN" altLang="zh-CN" sz="2800" b="1" dirty="0" smtClean="0">
                <a:solidFill>
                  <a:srgbClr val="0000FF"/>
                </a:solidFill>
                <a:latin typeface="楷体" panose="02010609060101010101" pitchFamily="49" charset="-122"/>
                <a:ea typeface="楷体" panose="02010609060101010101" pitchFamily="49" charset="-122"/>
              </a:rPr>
              <a:t>在试卷</a:t>
            </a:r>
            <a:r>
              <a:rPr lang="zh-CN" altLang="zh-CN" sz="2800" b="1" dirty="0">
                <a:solidFill>
                  <a:srgbClr val="0000FF"/>
                </a:solidFill>
                <a:latin typeface="楷体" panose="02010609060101010101" pitchFamily="49" charset="-122"/>
                <a:ea typeface="楷体" panose="02010609060101010101" pitchFamily="49" charset="-122"/>
              </a:rPr>
              <a:t>上作答无效。</a:t>
            </a:r>
          </a:p>
        </p:txBody>
      </p:sp>
    </p:spTree>
    <p:extLst>
      <p:ext uri="{BB962C8B-B14F-4D97-AF65-F5344CB8AC3E}">
        <p14:creationId xmlns:p14="http://schemas.microsoft.com/office/powerpoint/2010/main" val="15215172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6</a:t>
            </a:r>
            <a:r>
              <a:rPr lang="zh-CN" altLang="en-US" sz="2800" b="1" dirty="0">
                <a:solidFill>
                  <a:srgbClr val="0000FF"/>
                </a:solidFill>
                <a:latin typeface="楷体" pitchFamily="49" charset="-122"/>
                <a:ea typeface="楷体" pitchFamily="49" charset="-122"/>
              </a:rPr>
              <a:t>．下列对句中加点词的解释，不</a:t>
            </a:r>
            <a:r>
              <a:rPr lang="zh-CN" altLang="en-US" sz="2800" b="1" dirty="0" smtClean="0">
                <a:solidFill>
                  <a:srgbClr val="0000FF"/>
                </a:solidFill>
                <a:latin typeface="楷体" pitchFamily="49" charset="-122"/>
                <a:ea typeface="楷体" pitchFamily="49" charset="-122"/>
              </a:rPr>
              <a:t>正确的</a:t>
            </a:r>
            <a:r>
              <a:rPr lang="zh-CN" altLang="en-US" sz="2800" b="1" dirty="0">
                <a:solidFill>
                  <a:srgbClr val="0000FF"/>
                </a:solidFill>
                <a:latin typeface="楷体" pitchFamily="49" charset="-122"/>
                <a:ea typeface="楷体" pitchFamily="49" charset="-122"/>
              </a:rPr>
              <a:t>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．尝战安远，</a:t>
            </a:r>
            <a:r>
              <a:rPr lang="zh-CN" altLang="en-US" sz="2800" b="1" dirty="0" smtClean="0">
                <a:solidFill>
                  <a:srgbClr val="FF0000"/>
                </a:solidFill>
                <a:latin typeface="楷体" pitchFamily="49" charset="-122"/>
                <a:ea typeface="楷体" pitchFamily="49" charset="-122"/>
              </a:rPr>
              <a:t>被</a:t>
            </a:r>
            <a:r>
              <a:rPr lang="zh-CN" altLang="en-US" sz="2800" b="1" dirty="0" smtClean="0">
                <a:solidFill>
                  <a:srgbClr val="0000FF"/>
                </a:solidFill>
                <a:latin typeface="楷体" pitchFamily="49" charset="-122"/>
                <a:ea typeface="楷体" pitchFamily="49" charset="-122"/>
              </a:rPr>
              <a:t>创甚                    </a:t>
            </a:r>
            <a:r>
              <a:rPr lang="zh-CN" altLang="en-US" sz="2800" b="1" dirty="0">
                <a:solidFill>
                  <a:srgbClr val="0000FF"/>
                </a:solidFill>
                <a:latin typeface="楷体" pitchFamily="49" charset="-122"/>
                <a:ea typeface="楷体" pitchFamily="49" charset="-122"/>
              </a:rPr>
              <a:t>被：遭受。</a:t>
            </a: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．悉通秦汉以来将帅兵法，由是</a:t>
            </a:r>
            <a:r>
              <a:rPr lang="zh-CN" altLang="en-US" sz="2800" b="1" dirty="0" smtClean="0">
                <a:solidFill>
                  <a:srgbClr val="FF0000"/>
                </a:solidFill>
                <a:latin typeface="楷体" pitchFamily="49" charset="-122"/>
                <a:ea typeface="楷体" pitchFamily="49" charset="-122"/>
              </a:rPr>
              <a:t>益</a:t>
            </a:r>
            <a:r>
              <a:rPr lang="zh-CN" altLang="en-US" sz="2800" b="1" dirty="0" smtClean="0">
                <a:solidFill>
                  <a:srgbClr val="0000FF"/>
                </a:solidFill>
                <a:latin typeface="楷体" pitchFamily="49" charset="-122"/>
                <a:ea typeface="楷体" pitchFamily="49" charset="-122"/>
              </a:rPr>
              <a:t>知名    </a:t>
            </a:r>
            <a:r>
              <a:rPr lang="zh-CN" altLang="en-US" sz="2800" b="1" dirty="0">
                <a:solidFill>
                  <a:srgbClr val="0000FF"/>
                </a:solidFill>
                <a:latin typeface="楷体" pitchFamily="49" charset="-122"/>
                <a:ea typeface="楷体" pitchFamily="49" charset="-122"/>
              </a:rPr>
              <a:t>益：更加。</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．揖曙起，</a:t>
            </a:r>
            <a:r>
              <a:rPr lang="zh-CN" altLang="en-US" sz="2800" b="1" dirty="0" smtClean="0">
                <a:solidFill>
                  <a:srgbClr val="FF0000"/>
                </a:solidFill>
                <a:latin typeface="楷体" pitchFamily="49" charset="-122"/>
                <a:ea typeface="楷体" pitchFamily="49" charset="-122"/>
              </a:rPr>
              <a:t>按</a:t>
            </a:r>
            <a:r>
              <a:rPr lang="zh-CN" altLang="en-US" sz="2800" b="1" dirty="0" smtClean="0">
                <a:solidFill>
                  <a:srgbClr val="0000FF"/>
                </a:solidFill>
                <a:latin typeface="楷体" pitchFamily="49" charset="-122"/>
                <a:ea typeface="楷体" pitchFamily="49" charset="-122"/>
              </a:rPr>
              <a:t>以</a:t>
            </a:r>
            <a:r>
              <a:rPr lang="zh-CN" altLang="en-US" sz="2800" b="1" dirty="0">
                <a:solidFill>
                  <a:srgbClr val="0000FF"/>
                </a:solidFill>
                <a:latin typeface="楷体" pitchFamily="49" charset="-122"/>
                <a:ea typeface="楷体" pitchFamily="49" charset="-122"/>
              </a:rPr>
              <a:t>败亡状 </a:t>
            </a:r>
            <a:r>
              <a:rPr lang="zh-CN" altLang="en-US" sz="2800" b="1" dirty="0" smtClean="0">
                <a:solidFill>
                  <a:srgbClr val="0000FF"/>
                </a:solidFill>
                <a:latin typeface="楷体" pitchFamily="49" charset="-122"/>
                <a:ea typeface="楷体" pitchFamily="49" charset="-122"/>
              </a:rPr>
              <a:t>                 按：</a:t>
            </a:r>
            <a:r>
              <a:rPr lang="zh-CN" altLang="en-US" sz="2800" b="1" dirty="0">
                <a:solidFill>
                  <a:srgbClr val="0000FF"/>
                </a:solidFill>
                <a:latin typeface="楷体" pitchFamily="49" charset="-122"/>
                <a:ea typeface="楷体" pitchFamily="49" charset="-122"/>
              </a:rPr>
              <a:t>按照。</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．与孙沔破贼，谋</a:t>
            </a:r>
            <a:r>
              <a:rPr lang="zh-CN" altLang="en-US" sz="2800" b="1" dirty="0" smtClean="0">
                <a:solidFill>
                  <a:srgbClr val="FF0000"/>
                </a:solidFill>
                <a:latin typeface="楷体" pitchFamily="49" charset="-122"/>
                <a:ea typeface="楷体" pitchFamily="49" charset="-122"/>
              </a:rPr>
              <a:t>一</a:t>
            </a:r>
            <a:r>
              <a:rPr lang="zh-CN" altLang="en-US" sz="2800" b="1" dirty="0" smtClean="0">
                <a:solidFill>
                  <a:srgbClr val="0000FF"/>
                </a:solidFill>
                <a:latin typeface="楷体" pitchFamily="49" charset="-122"/>
                <a:ea typeface="楷体" pitchFamily="49" charset="-122"/>
              </a:rPr>
              <a:t>出青                一</a:t>
            </a:r>
            <a:r>
              <a:rPr lang="zh-CN" altLang="en-US" sz="2800" b="1" dirty="0">
                <a:solidFill>
                  <a:srgbClr val="0000FF"/>
                </a:solidFill>
                <a:latin typeface="楷体" pitchFamily="49" charset="-122"/>
                <a:ea typeface="楷体" pitchFamily="49" charset="-122"/>
              </a:rPr>
              <a:t>：全都。</a:t>
            </a:r>
          </a:p>
        </p:txBody>
      </p:sp>
      <p:sp>
        <p:nvSpPr>
          <p:cNvPr id="3" name="TextBox 2"/>
          <p:cNvSpPr txBox="1">
            <a:spLocks noChangeArrowheads="1"/>
          </p:cNvSpPr>
          <p:nvPr/>
        </p:nvSpPr>
        <p:spPr bwMode="auto">
          <a:xfrm>
            <a:off x="149333" y="4149080"/>
            <a:ext cx="11358699" cy="707886"/>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4000" b="1" dirty="0">
                <a:solidFill>
                  <a:srgbClr val="FF0000"/>
                </a:solidFill>
                <a:latin typeface="楷体" pitchFamily="49" charset="-122"/>
                <a:ea typeface="楷体" pitchFamily="49" charset="-122"/>
              </a:rPr>
              <a:t>选项</a:t>
            </a:r>
            <a:r>
              <a:rPr lang="en-US" altLang="zh-CN" sz="4000" b="1" dirty="0">
                <a:solidFill>
                  <a:srgbClr val="FF0000"/>
                </a:solidFill>
                <a:latin typeface="楷体" pitchFamily="49" charset="-122"/>
                <a:ea typeface="楷体" pitchFamily="49" charset="-122"/>
              </a:rPr>
              <a:t>C</a:t>
            </a:r>
            <a:r>
              <a:rPr lang="zh-CN" altLang="en-US" sz="4000" b="1" dirty="0">
                <a:solidFill>
                  <a:srgbClr val="FF0000"/>
                </a:solidFill>
                <a:latin typeface="楷体" pitchFamily="49" charset="-122"/>
                <a:ea typeface="楷体" pitchFamily="49" charset="-122"/>
              </a:rPr>
              <a:t>：按：审查</a:t>
            </a:r>
          </a:p>
        </p:txBody>
      </p:sp>
      <p:sp>
        <p:nvSpPr>
          <p:cNvPr id="5" name="勾_3 248"/>
          <p:cNvSpPr>
            <a:spLocks/>
          </p:cNvSpPr>
          <p:nvPr/>
        </p:nvSpPr>
        <p:spPr bwMode="auto">
          <a:xfrm>
            <a:off x="108000" y="1520787"/>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Tree>
    <p:extLst>
      <p:ext uri="{BB962C8B-B14F-4D97-AF65-F5344CB8AC3E}">
        <p14:creationId xmlns:p14="http://schemas.microsoft.com/office/powerpoint/2010/main" val="1745103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7</a:t>
            </a:r>
            <a:r>
              <a:rPr lang="zh-CN" altLang="en-US" sz="2800" b="1" dirty="0">
                <a:solidFill>
                  <a:srgbClr val="0000FF"/>
                </a:solidFill>
                <a:latin typeface="楷体" pitchFamily="49" charset="-122"/>
                <a:ea typeface="楷体" pitchFamily="49" charset="-122"/>
              </a:rPr>
              <a:t>．下列各组句子中加点词的意义和用法，都相同的一项是（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．时偏将屡</a:t>
            </a:r>
            <a:r>
              <a:rPr lang="zh-CN" altLang="en-US" sz="2800" b="1" dirty="0" smtClean="0">
                <a:solidFill>
                  <a:srgbClr val="FF0000"/>
                </a:solidFill>
                <a:latin typeface="楷体" pitchFamily="49" charset="-122"/>
                <a:ea typeface="楷体" pitchFamily="49" charset="-122"/>
              </a:rPr>
              <a:t>为</a:t>
            </a:r>
            <a:r>
              <a:rPr lang="zh-CN" altLang="en-US" sz="2800" b="1" dirty="0" smtClean="0">
                <a:solidFill>
                  <a:srgbClr val="0000FF"/>
                </a:solidFill>
                <a:latin typeface="楷体" pitchFamily="49" charset="-122"/>
                <a:ea typeface="楷体" pitchFamily="49" charset="-122"/>
              </a:rPr>
              <a:t>贼败            沔</a:t>
            </a:r>
            <a:r>
              <a:rPr lang="zh-CN" altLang="en-US" sz="2800" b="1" dirty="0">
                <a:solidFill>
                  <a:srgbClr val="0000FF"/>
                </a:solidFill>
                <a:latin typeface="楷体" pitchFamily="49" charset="-122"/>
                <a:ea typeface="楷体" pitchFamily="49" charset="-122"/>
              </a:rPr>
              <a:t>始叹其勇，既而服其</a:t>
            </a:r>
            <a:r>
              <a:rPr lang="zh-CN" altLang="en-US" sz="2800" b="1" dirty="0" smtClean="0">
                <a:solidFill>
                  <a:srgbClr val="FF0000"/>
                </a:solidFill>
                <a:latin typeface="楷体" pitchFamily="49" charset="-122"/>
                <a:ea typeface="楷体" pitchFamily="49" charset="-122"/>
              </a:rPr>
              <a:t>为</a:t>
            </a:r>
            <a:r>
              <a:rPr lang="zh-CN" altLang="en-US" sz="2800" b="1" dirty="0" smtClean="0">
                <a:solidFill>
                  <a:srgbClr val="0000FF"/>
                </a:solidFill>
                <a:latin typeface="楷体" pitchFamily="49" charset="-122"/>
                <a:ea typeface="楷体" pitchFamily="49" charset="-122"/>
              </a:rPr>
              <a:t>人</a:t>
            </a:r>
            <a:endParaRPr lang="zh-CN" altLang="en-US" sz="2800" b="1" dirty="0">
              <a:solidFill>
                <a:srgbClr val="0000FF"/>
              </a:solidFill>
              <a:latin typeface="楷体" pitchFamily="49" charset="-122"/>
              <a:ea typeface="楷体" pitchFamily="49" charset="-122"/>
            </a:endParaRP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．青</a:t>
            </a:r>
            <a:r>
              <a:rPr lang="zh-CN" altLang="en-US" sz="2800" b="1" dirty="0" smtClean="0">
                <a:solidFill>
                  <a:srgbClr val="FF0000"/>
                </a:solidFill>
                <a:latin typeface="楷体" pitchFamily="49" charset="-122"/>
                <a:ea typeface="楷体" pitchFamily="49" charset="-122"/>
              </a:rPr>
              <a:t>以</a:t>
            </a:r>
            <a:r>
              <a:rPr lang="zh-CN" altLang="en-US" sz="2800" b="1" dirty="0" smtClean="0">
                <a:solidFill>
                  <a:srgbClr val="0000FF"/>
                </a:solidFill>
                <a:latin typeface="楷体" pitchFamily="49" charset="-122"/>
                <a:ea typeface="楷体" pitchFamily="49" charset="-122"/>
              </a:rPr>
              <a:t>指使</a:t>
            </a:r>
            <a:r>
              <a:rPr lang="zh-CN" altLang="en-US" sz="2800" b="1" dirty="0">
                <a:solidFill>
                  <a:srgbClr val="0000FF"/>
                </a:solidFill>
                <a:latin typeface="楷体" pitchFamily="49" charset="-122"/>
                <a:ea typeface="楷体" pitchFamily="49" charset="-122"/>
              </a:rPr>
              <a:t>见 </a:t>
            </a:r>
            <a:r>
              <a:rPr lang="zh-CN" altLang="en-US" sz="2800" b="1" dirty="0" smtClean="0">
                <a:solidFill>
                  <a:srgbClr val="0000FF"/>
                </a:solidFill>
                <a:latin typeface="楷体" pitchFamily="49" charset="-122"/>
                <a:ea typeface="楷体" pitchFamily="49" charset="-122"/>
              </a:rPr>
              <a:t>               </a:t>
            </a:r>
            <a:r>
              <a:rPr lang="zh-CN" altLang="en-US" sz="2800" b="1" dirty="0" smtClean="0">
                <a:solidFill>
                  <a:srgbClr val="FF0000"/>
                </a:solidFill>
                <a:latin typeface="楷体" pitchFamily="49" charset="-122"/>
                <a:ea typeface="楷体" pitchFamily="49" charset="-122"/>
              </a:rPr>
              <a:t>以</a:t>
            </a:r>
            <a:r>
              <a:rPr lang="zh-CN" altLang="en-US" sz="2800" b="1" dirty="0" smtClean="0">
                <a:solidFill>
                  <a:srgbClr val="0000FF"/>
                </a:solidFill>
                <a:latin typeface="楷体" pitchFamily="49" charset="-122"/>
                <a:ea typeface="楷体" pitchFamily="49" charset="-122"/>
              </a:rPr>
              <a:t>彰</a:t>
            </a:r>
            <a:r>
              <a:rPr lang="zh-CN" altLang="en-US" sz="2800" b="1" dirty="0">
                <a:solidFill>
                  <a:srgbClr val="0000FF"/>
                </a:solidFill>
                <a:latin typeface="楷体" pitchFamily="49" charset="-122"/>
                <a:ea typeface="楷体" pitchFamily="49" charset="-122"/>
              </a:rPr>
              <a:t>化军节度使知延州</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．荐</a:t>
            </a:r>
            <a:r>
              <a:rPr lang="zh-CN" altLang="en-US" sz="2800" b="1" dirty="0" smtClean="0">
                <a:solidFill>
                  <a:srgbClr val="FF0000"/>
                </a:solidFill>
                <a:latin typeface="楷体" pitchFamily="49" charset="-122"/>
                <a:ea typeface="楷体" pitchFamily="49" charset="-122"/>
              </a:rPr>
              <a:t>于</a:t>
            </a:r>
            <a:r>
              <a:rPr lang="zh-CN" altLang="en-US" sz="2800" b="1" dirty="0" smtClean="0">
                <a:solidFill>
                  <a:srgbClr val="0000FF"/>
                </a:solidFill>
                <a:latin typeface="楷体" pitchFamily="49" charset="-122"/>
                <a:ea typeface="楷体" pitchFamily="49" charset="-122"/>
              </a:rPr>
              <a:t>经略</a:t>
            </a:r>
            <a:r>
              <a:rPr lang="zh-CN" altLang="en-US" sz="2800" b="1" dirty="0">
                <a:solidFill>
                  <a:srgbClr val="0000FF"/>
                </a:solidFill>
                <a:latin typeface="楷体" pitchFamily="49" charset="-122"/>
                <a:ea typeface="楷体" pitchFamily="49" charset="-122"/>
              </a:rPr>
              <a:t>使韩琦、范仲淹 </a:t>
            </a:r>
            <a:r>
              <a:rPr lang="zh-CN" altLang="en-US" sz="2800" b="1" dirty="0" smtClean="0">
                <a:solidFill>
                  <a:srgbClr val="0000FF"/>
                </a:solidFill>
                <a:latin typeface="楷体" pitchFamily="49" charset="-122"/>
                <a:ea typeface="楷体" pitchFamily="49" charset="-122"/>
              </a:rPr>
              <a:t>   溃</a:t>
            </a:r>
            <a:r>
              <a:rPr lang="zh-CN" altLang="en-US" sz="2800" b="1" dirty="0" smtClean="0">
                <a:solidFill>
                  <a:srgbClr val="FF0000"/>
                </a:solidFill>
                <a:latin typeface="楷体" pitchFamily="49" charset="-122"/>
                <a:ea typeface="楷体" pitchFamily="49" charset="-122"/>
              </a:rPr>
              <a:t>于</a:t>
            </a:r>
            <a:r>
              <a:rPr lang="zh-CN" altLang="en-US" sz="2800" b="1" dirty="0" smtClean="0">
                <a:solidFill>
                  <a:srgbClr val="0000FF"/>
                </a:solidFill>
                <a:latin typeface="楷体" pitchFamily="49" charset="-122"/>
                <a:ea typeface="楷体" pitchFamily="49" charset="-122"/>
              </a:rPr>
              <a:t>昆仑</a:t>
            </a:r>
            <a:r>
              <a:rPr lang="zh-CN" altLang="en-US" sz="2800" b="1" dirty="0">
                <a:solidFill>
                  <a:srgbClr val="0000FF"/>
                </a:solidFill>
                <a:latin typeface="楷体" pitchFamily="49" charset="-122"/>
                <a:ea typeface="楷体" pitchFamily="49" charset="-122"/>
              </a:rPr>
              <a:t>关</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．计事必审中机会</a:t>
            </a:r>
            <a:r>
              <a:rPr lang="zh-CN" altLang="en-US" sz="2800" b="1" dirty="0" smtClean="0">
                <a:solidFill>
                  <a:srgbClr val="FF0000"/>
                </a:solidFill>
                <a:latin typeface="楷体" pitchFamily="49" charset="-122"/>
                <a:ea typeface="楷体" pitchFamily="49" charset="-122"/>
              </a:rPr>
              <a:t>而</a:t>
            </a:r>
            <a:r>
              <a:rPr lang="zh-CN" altLang="en-US" sz="2800" b="1" dirty="0" smtClean="0">
                <a:solidFill>
                  <a:srgbClr val="0000FF"/>
                </a:solidFill>
                <a:latin typeface="楷体" pitchFamily="49" charset="-122"/>
                <a:ea typeface="楷体" pitchFamily="49" charset="-122"/>
              </a:rPr>
              <a:t>后</a:t>
            </a:r>
            <a:r>
              <a:rPr lang="zh-CN" altLang="en-US" sz="2800" b="1" dirty="0">
                <a:solidFill>
                  <a:srgbClr val="0000FF"/>
                </a:solidFill>
                <a:latin typeface="楷体" pitchFamily="49" charset="-122"/>
                <a:ea typeface="楷体" pitchFamily="49" charset="-122"/>
              </a:rPr>
              <a:t>发 </a:t>
            </a:r>
            <a:r>
              <a:rPr lang="zh-CN" altLang="en-US" sz="2800" b="1" dirty="0" smtClean="0">
                <a:solidFill>
                  <a:srgbClr val="0000FF"/>
                </a:solidFill>
                <a:latin typeface="楷体" pitchFamily="49" charset="-122"/>
                <a:ea typeface="楷体" pitchFamily="49" charset="-122"/>
              </a:rPr>
              <a:t>     以</a:t>
            </a:r>
            <a:r>
              <a:rPr lang="zh-CN" altLang="en-US" sz="2800" b="1" dirty="0">
                <a:solidFill>
                  <a:srgbClr val="0000FF"/>
                </a:solidFill>
                <a:latin typeface="楷体" pitchFamily="49" charset="-122"/>
                <a:ea typeface="楷体" pitchFamily="49" charset="-122"/>
              </a:rPr>
              <a:t>青起行伍</a:t>
            </a:r>
            <a:r>
              <a:rPr lang="zh-CN" altLang="en-US" sz="2800" b="1" dirty="0" smtClean="0">
                <a:solidFill>
                  <a:srgbClr val="FF0000"/>
                </a:solidFill>
                <a:latin typeface="楷体" pitchFamily="49" charset="-122"/>
                <a:ea typeface="楷体" pitchFamily="49" charset="-122"/>
              </a:rPr>
              <a:t>而</a:t>
            </a:r>
            <a:r>
              <a:rPr lang="zh-CN" altLang="en-US" sz="2800" b="1" dirty="0" smtClean="0">
                <a:solidFill>
                  <a:srgbClr val="0000FF"/>
                </a:solidFill>
                <a:latin typeface="楷体" pitchFamily="49" charset="-122"/>
                <a:ea typeface="楷体" pitchFamily="49" charset="-122"/>
              </a:rPr>
              <a:t>名</a:t>
            </a:r>
            <a:r>
              <a:rPr lang="zh-CN" altLang="en-US" sz="2800" b="1" dirty="0">
                <a:solidFill>
                  <a:srgbClr val="0000FF"/>
                </a:solidFill>
                <a:latin typeface="楷体" pitchFamily="49" charset="-122"/>
                <a:ea typeface="楷体" pitchFamily="49" charset="-122"/>
              </a:rPr>
              <a:t>动夷夏</a:t>
            </a:r>
          </a:p>
        </p:txBody>
      </p:sp>
      <p:sp>
        <p:nvSpPr>
          <p:cNvPr id="3" name="TextBox 2"/>
          <p:cNvSpPr txBox="1">
            <a:spLocks noChangeArrowheads="1"/>
          </p:cNvSpPr>
          <p:nvPr/>
        </p:nvSpPr>
        <p:spPr bwMode="auto">
          <a:xfrm>
            <a:off x="108109" y="3501008"/>
            <a:ext cx="11358699" cy="1815882"/>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FF0000"/>
                </a:solidFill>
                <a:latin typeface="楷体" pitchFamily="49" charset="-122"/>
                <a:ea typeface="楷体" pitchFamily="49" charset="-122"/>
              </a:rPr>
              <a:t>选项</a:t>
            </a:r>
            <a:r>
              <a:rPr lang="en-US" altLang="zh-CN" sz="2800" b="1" dirty="0" smtClean="0">
                <a:solidFill>
                  <a:srgbClr val="FF0000"/>
                </a:solidFill>
                <a:latin typeface="楷体" pitchFamily="49" charset="-122"/>
                <a:ea typeface="楷体" pitchFamily="49" charset="-122"/>
              </a:rPr>
              <a:t>A</a:t>
            </a:r>
            <a:r>
              <a:rPr lang="zh-CN" altLang="en-US" sz="2800" b="1" dirty="0" smtClean="0">
                <a:solidFill>
                  <a:srgbClr val="FF0000"/>
                </a:solidFill>
                <a:latin typeface="楷体" pitchFamily="49" charset="-122"/>
                <a:ea typeface="楷体" pitchFamily="49" charset="-122"/>
              </a:rPr>
              <a:t>：被；做。</a:t>
            </a:r>
            <a:endParaRPr lang="en-US" altLang="zh-CN" sz="2800" b="1" dirty="0" smtClean="0">
              <a:solidFill>
                <a:srgbClr val="FF0000"/>
              </a:solidFill>
              <a:latin typeface="楷体" pitchFamily="49" charset="-122"/>
              <a:ea typeface="楷体" pitchFamily="49" charset="-122"/>
            </a:endParaRPr>
          </a:p>
          <a:p>
            <a:pPr eaLnBrk="1" hangingPunct="1">
              <a:spcBef>
                <a:spcPct val="0"/>
              </a:spcBef>
              <a:buNone/>
            </a:pPr>
            <a:r>
              <a:rPr lang="zh-CN" altLang="en-US" sz="2800" b="1" dirty="0" smtClean="0">
                <a:solidFill>
                  <a:srgbClr val="FF0000"/>
                </a:solidFill>
                <a:latin typeface="楷体" pitchFamily="49" charset="-122"/>
                <a:ea typeface="楷体" pitchFamily="49" charset="-122"/>
              </a:rPr>
              <a:t>选项</a:t>
            </a:r>
            <a:r>
              <a:rPr lang="en-US" altLang="zh-CN" sz="2800" b="1" dirty="0" smtClean="0">
                <a:solidFill>
                  <a:srgbClr val="FF0000"/>
                </a:solidFill>
                <a:latin typeface="楷体" pitchFamily="49" charset="-122"/>
                <a:ea typeface="楷体" pitchFamily="49" charset="-122"/>
              </a:rPr>
              <a:t>B</a:t>
            </a:r>
            <a:r>
              <a:rPr lang="zh-CN" altLang="en-US" sz="2800" b="1" dirty="0" smtClean="0">
                <a:solidFill>
                  <a:srgbClr val="FF0000"/>
                </a:solidFill>
                <a:latin typeface="楷体" pitchFamily="49" charset="-122"/>
                <a:ea typeface="楷体" pitchFamily="49" charset="-122"/>
              </a:rPr>
              <a:t>：凭借</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身份</a:t>
            </a:r>
            <a:endParaRPr lang="zh-CN" altLang="en-US" sz="2800" b="1" dirty="0">
              <a:solidFill>
                <a:srgbClr val="FF0000"/>
              </a:solidFill>
              <a:latin typeface="楷体" pitchFamily="49" charset="-122"/>
              <a:ea typeface="楷体" pitchFamily="49" charset="-122"/>
            </a:endParaRPr>
          </a:p>
          <a:p>
            <a:pPr eaLnBrk="1" hangingPunct="1">
              <a:spcBef>
                <a:spcPct val="0"/>
              </a:spcBef>
              <a:buNone/>
            </a:pPr>
            <a:r>
              <a:rPr lang="zh-CN" altLang="en-US" sz="2800" b="1" dirty="0" smtClean="0">
                <a:solidFill>
                  <a:srgbClr val="FF0000"/>
                </a:solidFill>
                <a:latin typeface="楷体" pitchFamily="49" charset="-122"/>
                <a:ea typeface="楷体" pitchFamily="49" charset="-122"/>
              </a:rPr>
              <a:t>选项</a:t>
            </a:r>
            <a:r>
              <a:rPr lang="en-US" altLang="zh-CN" sz="2800" b="1" dirty="0" smtClean="0">
                <a:solidFill>
                  <a:srgbClr val="FF0000"/>
                </a:solidFill>
                <a:latin typeface="楷体" pitchFamily="49" charset="-122"/>
                <a:ea typeface="楷体" pitchFamily="49" charset="-122"/>
              </a:rPr>
              <a:t>C</a:t>
            </a:r>
            <a:r>
              <a:rPr lang="zh-CN" altLang="en-US" sz="2800" b="1" dirty="0" smtClean="0">
                <a:solidFill>
                  <a:srgbClr val="FF0000"/>
                </a:solidFill>
                <a:latin typeface="楷体" pitchFamily="49" charset="-122"/>
                <a:ea typeface="楷体" pitchFamily="49" charset="-122"/>
              </a:rPr>
              <a:t>：向；在</a:t>
            </a:r>
            <a:endParaRPr lang="zh-CN" altLang="en-US" sz="2800" b="1" dirty="0">
              <a:solidFill>
                <a:srgbClr val="FF0000"/>
              </a:solidFill>
              <a:latin typeface="楷体" pitchFamily="49" charset="-122"/>
              <a:ea typeface="楷体" pitchFamily="49" charset="-122"/>
            </a:endParaRPr>
          </a:p>
          <a:p>
            <a:pPr eaLnBrk="1" hangingPunct="1">
              <a:spcBef>
                <a:spcPct val="0"/>
              </a:spcBef>
              <a:buNone/>
            </a:pPr>
            <a:r>
              <a:rPr lang="zh-CN" altLang="en-US" sz="2800" b="1" dirty="0" smtClean="0">
                <a:solidFill>
                  <a:srgbClr val="FF0000"/>
                </a:solidFill>
                <a:latin typeface="楷体" pitchFamily="49" charset="-122"/>
                <a:ea typeface="楷体" pitchFamily="49" charset="-122"/>
              </a:rPr>
              <a:t>选项</a:t>
            </a:r>
            <a:r>
              <a:rPr lang="en-US" altLang="zh-CN" sz="2800" b="1" dirty="0" smtClean="0">
                <a:solidFill>
                  <a:srgbClr val="FF0000"/>
                </a:solidFill>
                <a:latin typeface="楷体" pitchFamily="49" charset="-122"/>
                <a:ea typeface="楷体" pitchFamily="49" charset="-122"/>
              </a:rPr>
              <a:t>D</a:t>
            </a:r>
            <a:r>
              <a:rPr lang="zh-CN" altLang="en-US" sz="2800" b="1" dirty="0" smtClean="0">
                <a:solidFill>
                  <a:srgbClr val="FF0000"/>
                </a:solidFill>
                <a:latin typeface="楷体" pitchFamily="49" charset="-122"/>
                <a:ea typeface="楷体" pitchFamily="49" charset="-122"/>
              </a:rPr>
              <a:t>：顺承；却。</a:t>
            </a:r>
            <a:endParaRPr lang="zh-CN" altLang="en-US" sz="2800" b="1" dirty="0">
              <a:solidFill>
                <a:srgbClr val="FF0000"/>
              </a:solidFill>
              <a:latin typeface="楷体" pitchFamily="49" charset="-122"/>
              <a:ea typeface="楷体" pitchFamily="49" charset="-122"/>
            </a:endParaRPr>
          </a:p>
        </p:txBody>
      </p:sp>
      <p:sp>
        <p:nvSpPr>
          <p:cNvPr id="5" name="勾_3 248"/>
          <p:cNvSpPr>
            <a:spLocks/>
          </p:cNvSpPr>
          <p:nvPr/>
        </p:nvSpPr>
        <p:spPr bwMode="auto">
          <a:xfrm>
            <a:off x="149333" y="836712"/>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Tree>
    <p:extLst>
      <p:ext uri="{BB962C8B-B14F-4D97-AF65-F5344CB8AC3E}">
        <p14:creationId xmlns:p14="http://schemas.microsoft.com/office/powerpoint/2010/main" val="3488988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39703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8</a:t>
            </a:r>
            <a:r>
              <a:rPr lang="zh-CN" altLang="en-US" sz="2800" b="1" dirty="0">
                <a:solidFill>
                  <a:srgbClr val="0000FF"/>
                </a:solidFill>
                <a:latin typeface="楷体" pitchFamily="49" charset="-122"/>
                <a:ea typeface="楷体" pitchFamily="49" charset="-122"/>
              </a:rPr>
              <a:t>．下列对文中语句的理解，</a:t>
            </a:r>
            <a:r>
              <a:rPr lang="zh-CN" altLang="en-US" sz="2800" b="1" dirty="0" smtClean="0">
                <a:solidFill>
                  <a:srgbClr val="0000FF"/>
                </a:solidFill>
                <a:latin typeface="楷体" pitchFamily="49" charset="-122"/>
                <a:ea typeface="楷体" pitchFamily="49" charset="-122"/>
              </a:rPr>
              <a:t>不符合文</a:t>
            </a:r>
            <a:r>
              <a:rPr lang="zh-CN" altLang="en-US" sz="2800" b="1" dirty="0">
                <a:solidFill>
                  <a:srgbClr val="0000FF"/>
                </a:solidFill>
                <a:latin typeface="楷体" pitchFamily="49" charset="-122"/>
                <a:ea typeface="楷体" pitchFamily="49" charset="-122"/>
              </a:rPr>
              <a:t>意的一项是（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．二人一见奇之，待遇甚厚</a:t>
            </a:r>
          </a:p>
          <a:p>
            <a:pPr eaLnBrk="1" hangingPunct="1">
              <a:spcBef>
                <a:spcPct val="0"/>
              </a:spcBef>
              <a:buFontTx/>
              <a:buNone/>
            </a:pPr>
            <a:r>
              <a:rPr lang="zh-CN" altLang="en-US" sz="2800" b="1" dirty="0">
                <a:solidFill>
                  <a:srgbClr val="0000FF"/>
                </a:solidFill>
                <a:latin typeface="楷体" pitchFamily="49" charset="-122"/>
                <a:ea typeface="楷体" pitchFamily="49" charset="-122"/>
              </a:rPr>
              <a:t>韩琦、范仲淹一见到狄青就认为他很出众，对他非常看重</a:t>
            </a: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．将不知古今，匹夫勇尔</a:t>
            </a:r>
          </a:p>
          <a:p>
            <a:pPr eaLnBrk="1" hangingPunct="1">
              <a:spcBef>
                <a:spcPct val="0"/>
              </a:spcBef>
              <a:buFontTx/>
              <a:buNone/>
            </a:pPr>
            <a:r>
              <a:rPr lang="zh-CN" altLang="en-US" sz="2800" b="1" dirty="0">
                <a:solidFill>
                  <a:srgbClr val="0000FF"/>
                </a:solidFill>
                <a:latin typeface="楷体" pitchFamily="49" charset="-122"/>
                <a:ea typeface="楷体" pitchFamily="49" charset="-122"/>
              </a:rPr>
              <a:t>将军如果不了解历史，那也不过是有着匹夫之勇的人罢了</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．青明日乃整军骑，一昼夜绝昆仑关</a:t>
            </a:r>
          </a:p>
          <a:p>
            <a:pPr eaLnBrk="1" hangingPunct="1">
              <a:spcBef>
                <a:spcPct val="0"/>
              </a:spcBef>
              <a:buFontTx/>
              <a:buNone/>
            </a:pPr>
            <a:r>
              <a:rPr lang="zh-CN" altLang="en-US" sz="2800" b="1" dirty="0">
                <a:solidFill>
                  <a:srgbClr val="0000FF"/>
                </a:solidFill>
                <a:latin typeface="楷体" pitchFamily="49" charset="-122"/>
                <a:ea typeface="楷体" pitchFamily="49" charset="-122"/>
              </a:rPr>
              <a:t>狄青第二天却整顿军骑出击，只一个昼夜就跨越了昆仑关</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．悉以诿沔，退若不用意者</a:t>
            </a:r>
          </a:p>
          <a:p>
            <a:pPr eaLnBrk="1" hangingPunct="1">
              <a:spcBef>
                <a:spcPct val="0"/>
              </a:spcBef>
              <a:buFontTx/>
              <a:buNone/>
            </a:pPr>
            <a:r>
              <a:rPr lang="zh-CN" altLang="en-US" sz="2800" b="1" dirty="0">
                <a:solidFill>
                  <a:srgbClr val="0000FF"/>
                </a:solidFill>
                <a:latin typeface="楷体" pitchFamily="49" charset="-122"/>
                <a:ea typeface="楷体" pitchFamily="49" charset="-122"/>
              </a:rPr>
              <a:t>把失利原因都推给孙沔，后退到自己仿佛不在意结果一样</a:t>
            </a:r>
          </a:p>
        </p:txBody>
      </p:sp>
      <p:sp>
        <p:nvSpPr>
          <p:cNvPr id="3" name="TextBox 2"/>
          <p:cNvSpPr txBox="1">
            <a:spLocks noChangeArrowheads="1"/>
          </p:cNvSpPr>
          <p:nvPr/>
        </p:nvSpPr>
        <p:spPr bwMode="auto">
          <a:xfrm>
            <a:off x="236229" y="4797152"/>
            <a:ext cx="11358699" cy="523220"/>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FF0000"/>
                </a:solidFill>
                <a:latin typeface="楷体" pitchFamily="49" charset="-122"/>
                <a:ea typeface="楷体" pitchFamily="49" charset="-122"/>
              </a:rPr>
              <a:t>选项</a:t>
            </a:r>
            <a:r>
              <a:rPr lang="en-US" altLang="zh-CN" sz="2800" b="1" dirty="0" smtClean="0">
                <a:solidFill>
                  <a:srgbClr val="FF0000"/>
                </a:solidFill>
                <a:latin typeface="楷体" pitchFamily="49" charset="-122"/>
                <a:ea typeface="楷体" pitchFamily="49" charset="-122"/>
              </a:rPr>
              <a:t>D</a:t>
            </a:r>
            <a:r>
              <a:rPr lang="zh-CN" altLang="en-US" sz="2800" b="1" dirty="0" smtClean="0">
                <a:solidFill>
                  <a:srgbClr val="FF0000"/>
                </a:solidFill>
                <a:latin typeface="楷体" pitchFamily="49" charset="-122"/>
                <a:ea typeface="楷体" pitchFamily="49" charset="-122"/>
              </a:rPr>
              <a:t>：狄青</a:t>
            </a:r>
            <a:r>
              <a:rPr lang="zh-CN" altLang="en-US" sz="2800" b="1" dirty="0">
                <a:solidFill>
                  <a:srgbClr val="FF0000"/>
                </a:solidFill>
                <a:latin typeface="楷体" pitchFamily="49" charset="-122"/>
                <a:ea typeface="楷体" pitchFamily="49" charset="-122"/>
              </a:rPr>
              <a:t>把功劳都推给孙沔，自己仿佛是没出过什么主意的人一样。</a:t>
            </a:r>
            <a:endParaRPr lang="zh-CN" altLang="en-US" sz="2800" b="1" dirty="0">
              <a:solidFill>
                <a:srgbClr val="0000FF"/>
              </a:solidFill>
              <a:latin typeface="楷体" pitchFamily="49" charset="-122"/>
              <a:ea typeface="楷体" pitchFamily="49" charset="-122"/>
            </a:endParaRPr>
          </a:p>
        </p:txBody>
      </p:sp>
      <p:sp>
        <p:nvSpPr>
          <p:cNvPr id="5" name="勾_3 248"/>
          <p:cNvSpPr>
            <a:spLocks/>
          </p:cNvSpPr>
          <p:nvPr/>
        </p:nvSpPr>
        <p:spPr bwMode="auto">
          <a:xfrm>
            <a:off x="108000" y="3140968"/>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Tree>
    <p:extLst>
      <p:ext uri="{BB962C8B-B14F-4D97-AF65-F5344CB8AC3E}">
        <p14:creationId xmlns:p14="http://schemas.microsoft.com/office/powerpoint/2010/main" val="4092076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9</a:t>
            </a:r>
            <a:r>
              <a:rPr lang="zh-CN" altLang="en-US" sz="2800" b="1" dirty="0">
                <a:solidFill>
                  <a:srgbClr val="0000FF"/>
                </a:solidFill>
                <a:latin typeface="楷体" pitchFamily="49" charset="-122"/>
                <a:ea typeface="楷体" pitchFamily="49" charset="-122"/>
              </a:rPr>
              <a:t>．根据文意，下列理解和分析，不</a:t>
            </a:r>
            <a:r>
              <a:rPr lang="zh-CN" altLang="en-US" sz="2800" b="1" dirty="0" smtClean="0">
                <a:solidFill>
                  <a:srgbClr val="0000FF"/>
                </a:solidFill>
                <a:latin typeface="楷体" pitchFamily="49" charset="-122"/>
                <a:ea typeface="楷体" pitchFamily="49" charset="-122"/>
              </a:rPr>
              <a:t>正确的</a:t>
            </a:r>
            <a:r>
              <a:rPr lang="zh-CN" altLang="en-US" sz="2800" b="1" dirty="0">
                <a:solidFill>
                  <a:srgbClr val="0000FF"/>
                </a:solidFill>
                <a:latin typeface="楷体" pitchFamily="49" charset="-122"/>
                <a:ea typeface="楷体" pitchFamily="49" charset="-122"/>
              </a:rPr>
              <a:t>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．狄青曾经获得尹洙的赏识，后来又得到了范仲淹的指点。</a:t>
            </a: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．狄青不愿去掉脸上的瘢痕，以此提醒自己不要忘记过去。</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．狄青先是提振士气接着麻痹对手，一举取得昆仑关胜利。</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．狄青深为军中将士所信服，声名更是震动中原边疆各地。</a:t>
            </a:r>
          </a:p>
        </p:txBody>
      </p:sp>
      <p:sp>
        <p:nvSpPr>
          <p:cNvPr id="3" name="TextBox 2"/>
          <p:cNvSpPr txBox="1">
            <a:spLocks noChangeArrowheads="1"/>
          </p:cNvSpPr>
          <p:nvPr/>
        </p:nvSpPr>
        <p:spPr bwMode="auto">
          <a:xfrm>
            <a:off x="207629" y="3284984"/>
            <a:ext cx="11358699" cy="954107"/>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FF0000"/>
                </a:solidFill>
                <a:latin typeface="楷体" pitchFamily="49" charset="-122"/>
                <a:ea typeface="楷体" pitchFamily="49" charset="-122"/>
              </a:rPr>
              <a:t>选项</a:t>
            </a:r>
            <a:r>
              <a:rPr lang="en-US" altLang="zh-CN" sz="2800" b="1" dirty="0" smtClean="0">
                <a:solidFill>
                  <a:srgbClr val="FF0000"/>
                </a:solidFill>
                <a:latin typeface="楷体" pitchFamily="49" charset="-122"/>
                <a:ea typeface="楷体" pitchFamily="49" charset="-122"/>
              </a:rPr>
              <a:t>B</a:t>
            </a:r>
            <a:r>
              <a:rPr lang="zh-CN" altLang="en-US" sz="2800" b="1" dirty="0" smtClean="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“以此提醒自己不要忘记过去”</a:t>
            </a:r>
            <a:r>
              <a:rPr lang="zh-CN" altLang="en-US" sz="2800" b="1" dirty="0" smtClean="0">
                <a:solidFill>
                  <a:srgbClr val="FF0000"/>
                </a:solidFill>
                <a:latin typeface="楷体" pitchFamily="49" charset="-122"/>
                <a:ea typeface="楷体" pitchFamily="49" charset="-122"/>
              </a:rPr>
              <a:t>错，狄青</a:t>
            </a:r>
            <a:r>
              <a:rPr lang="zh-CN" altLang="en-US" sz="2800" b="1" dirty="0">
                <a:solidFill>
                  <a:srgbClr val="FF0000"/>
                </a:solidFill>
                <a:latin typeface="楷体" pitchFamily="49" charset="-122"/>
                <a:ea typeface="楷体" pitchFamily="49" charset="-122"/>
              </a:rPr>
              <a:t>不愿去掉脸上的瘢痕是希望留着它们用以鼓励军中其他的将士。</a:t>
            </a:r>
          </a:p>
        </p:txBody>
      </p:sp>
      <p:sp>
        <p:nvSpPr>
          <p:cNvPr id="5" name="勾_3 248"/>
          <p:cNvSpPr>
            <a:spLocks/>
          </p:cNvSpPr>
          <p:nvPr/>
        </p:nvSpPr>
        <p:spPr bwMode="auto">
          <a:xfrm>
            <a:off x="107999" y="891028"/>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Tree>
    <p:extLst>
      <p:ext uri="{BB962C8B-B14F-4D97-AF65-F5344CB8AC3E}">
        <p14:creationId xmlns:p14="http://schemas.microsoft.com/office/powerpoint/2010/main" val="751689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95410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10</a:t>
            </a:r>
            <a:r>
              <a:rPr lang="zh-CN" altLang="en-US" sz="2800" b="1" dirty="0">
                <a:solidFill>
                  <a:srgbClr val="0000FF"/>
                </a:solidFill>
                <a:latin typeface="楷体" pitchFamily="49" charset="-122"/>
                <a:ea typeface="楷体" pitchFamily="49" charset="-122"/>
              </a:rPr>
              <a:t>．本文中写了狄青这一人物的哪些过人之处？请依据文本内容简要概括。（</a:t>
            </a:r>
            <a:r>
              <a:rPr lang="en-US" altLang="zh-CN" sz="2800" b="1" dirty="0">
                <a:solidFill>
                  <a:srgbClr val="0000FF"/>
                </a:solidFill>
                <a:latin typeface="楷体" pitchFamily="49" charset="-122"/>
                <a:ea typeface="楷体" pitchFamily="49" charset="-122"/>
              </a:rPr>
              <a:t>6 </a:t>
            </a:r>
            <a:r>
              <a:rPr lang="zh-CN" altLang="en-US" sz="2800" b="1" dirty="0">
                <a:solidFill>
                  <a:srgbClr val="0000FF"/>
                </a:solidFill>
                <a:latin typeface="楷体" pitchFamily="49" charset="-122"/>
                <a:ea typeface="楷体" pitchFamily="49" charset="-122"/>
              </a:rPr>
              <a:t>分）</a:t>
            </a:r>
          </a:p>
        </p:txBody>
      </p:sp>
      <p:sp>
        <p:nvSpPr>
          <p:cNvPr id="3" name="TextBox 2"/>
          <p:cNvSpPr txBox="1">
            <a:spLocks noChangeArrowheads="1"/>
          </p:cNvSpPr>
          <p:nvPr/>
        </p:nvSpPr>
        <p:spPr bwMode="auto">
          <a:xfrm>
            <a:off x="324024" y="2555936"/>
            <a:ext cx="11358699" cy="3108543"/>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10</a:t>
            </a:r>
            <a:r>
              <a:rPr lang="zh-CN" altLang="en-US" sz="2800" b="1" dirty="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6 </a:t>
            </a:r>
            <a:r>
              <a:rPr lang="zh-CN" altLang="en-US" sz="2800" b="1" dirty="0">
                <a:solidFill>
                  <a:srgbClr val="FF0000"/>
                </a:solidFill>
                <a:latin typeface="楷体" pitchFamily="49" charset="-122"/>
                <a:ea typeface="楷体" pitchFamily="49" charset="-122"/>
              </a:rPr>
              <a:t>分）答案要点：</a:t>
            </a:r>
          </a:p>
          <a:p>
            <a:pPr eaLnBrk="1" hangingPunct="1">
              <a:spcBef>
                <a:spcPct val="0"/>
              </a:spcBef>
              <a:buFontTx/>
              <a:buNone/>
            </a:pPr>
            <a:r>
              <a:rPr lang="zh-CN" altLang="en-US" sz="2800" b="1" dirty="0">
                <a:solidFill>
                  <a:srgbClr val="FF0000"/>
                </a:solidFill>
                <a:latin typeface="楷体" pitchFamily="49" charset="-122"/>
                <a:ea typeface="楷体" pitchFamily="49" charset="-122"/>
              </a:rPr>
              <a:t>①善于骑射，屡经战阵，所向披靡。</a:t>
            </a:r>
          </a:p>
          <a:p>
            <a:pPr eaLnBrk="1" hangingPunct="1">
              <a:spcBef>
                <a:spcPct val="0"/>
              </a:spcBef>
              <a:buFontTx/>
              <a:buNone/>
            </a:pPr>
            <a:r>
              <a:rPr lang="zh-CN" altLang="en-US" sz="2800" b="1" dirty="0">
                <a:solidFill>
                  <a:srgbClr val="FF0000"/>
                </a:solidFill>
                <a:latin typeface="楷体" pitchFamily="49" charset="-122"/>
                <a:ea typeface="楷体" pitchFamily="49" charset="-122"/>
              </a:rPr>
              <a:t>②虚心受教，折节读书，深通兵法。</a:t>
            </a:r>
          </a:p>
          <a:p>
            <a:pPr eaLnBrk="1" hangingPunct="1">
              <a:spcBef>
                <a:spcPct val="0"/>
              </a:spcBef>
              <a:buFontTx/>
              <a:buNone/>
            </a:pPr>
            <a:r>
              <a:rPr lang="zh-CN" altLang="en-US" sz="2800" b="1" dirty="0">
                <a:solidFill>
                  <a:srgbClr val="FF0000"/>
                </a:solidFill>
                <a:latin typeface="楷体" pitchFamily="49" charset="-122"/>
                <a:ea typeface="楷体" pitchFamily="49" charset="-122"/>
              </a:rPr>
              <a:t>③奋斗不懈，出身低微，终成栋梁。</a:t>
            </a:r>
          </a:p>
          <a:p>
            <a:pPr eaLnBrk="1" hangingPunct="1">
              <a:spcBef>
                <a:spcPct val="0"/>
              </a:spcBef>
              <a:buFontTx/>
              <a:buNone/>
            </a:pPr>
            <a:r>
              <a:rPr lang="zh-CN" altLang="en-US" sz="2800" b="1" dirty="0">
                <a:solidFill>
                  <a:srgbClr val="FF0000"/>
                </a:solidFill>
                <a:latin typeface="楷体" pitchFamily="49" charset="-122"/>
                <a:ea typeface="楷体" pitchFamily="49" charset="-122"/>
              </a:rPr>
              <a:t>④治军严明，有勇有谋，多有奇功。</a:t>
            </a:r>
          </a:p>
          <a:p>
            <a:pPr eaLnBrk="1" hangingPunct="1">
              <a:spcBef>
                <a:spcPct val="0"/>
              </a:spcBef>
              <a:buFontTx/>
              <a:buNone/>
            </a:pPr>
            <a:r>
              <a:rPr lang="zh-CN" altLang="en-US" sz="2800" b="1" dirty="0">
                <a:solidFill>
                  <a:srgbClr val="FF0000"/>
                </a:solidFill>
                <a:latin typeface="楷体" pitchFamily="49" charset="-122"/>
                <a:ea typeface="楷体" pitchFamily="49" charset="-122"/>
              </a:rPr>
              <a:t>⑤率先垂范，同劳同苦，深得人心。</a:t>
            </a:r>
          </a:p>
          <a:p>
            <a:pPr eaLnBrk="1" hangingPunct="1">
              <a:spcBef>
                <a:spcPct val="0"/>
              </a:spcBef>
              <a:buFontTx/>
              <a:buNone/>
            </a:pPr>
            <a:r>
              <a:rPr lang="zh-CN" altLang="en-US" sz="2800" b="1" dirty="0">
                <a:solidFill>
                  <a:srgbClr val="FF0000"/>
                </a:solidFill>
                <a:latin typeface="楷体" pitchFamily="49" charset="-122"/>
                <a:ea typeface="楷体" pitchFamily="49" charset="-122"/>
              </a:rPr>
              <a:t>评分标准：每个要点，</a:t>
            </a:r>
            <a:r>
              <a:rPr lang="en-US" altLang="zh-CN" sz="2800" b="1" dirty="0">
                <a:solidFill>
                  <a:srgbClr val="FF0000"/>
                </a:solidFill>
                <a:latin typeface="楷体" pitchFamily="49" charset="-122"/>
                <a:ea typeface="楷体" pitchFamily="49" charset="-122"/>
              </a:rPr>
              <a:t>2 </a:t>
            </a:r>
            <a:r>
              <a:rPr lang="zh-CN" altLang="en-US" sz="2800" b="1" dirty="0">
                <a:solidFill>
                  <a:srgbClr val="FF0000"/>
                </a:solidFill>
                <a:latin typeface="楷体" pitchFamily="49" charset="-122"/>
                <a:ea typeface="楷体" pitchFamily="49" charset="-122"/>
              </a:rPr>
              <a:t>分。答出其中三点，得 </a:t>
            </a:r>
            <a:r>
              <a:rPr lang="en-US" altLang="zh-CN" sz="2800" b="1" dirty="0">
                <a:solidFill>
                  <a:srgbClr val="FF0000"/>
                </a:solidFill>
                <a:latin typeface="楷体" pitchFamily="49" charset="-122"/>
                <a:ea typeface="楷体" pitchFamily="49" charset="-122"/>
              </a:rPr>
              <a:t>6 </a:t>
            </a:r>
            <a:r>
              <a:rPr lang="zh-CN" altLang="en-US" sz="2800" b="1" dirty="0">
                <a:solidFill>
                  <a:srgbClr val="FF0000"/>
                </a:solidFill>
                <a:latin typeface="楷体" pitchFamily="49" charset="-122"/>
                <a:ea typeface="楷体" pitchFamily="49" charset="-122"/>
              </a:rPr>
              <a:t>分。意思对即可。</a:t>
            </a:r>
          </a:p>
        </p:txBody>
      </p:sp>
    </p:spTree>
    <p:extLst>
      <p:ext uri="{BB962C8B-B14F-4D97-AF65-F5344CB8AC3E}">
        <p14:creationId xmlns:p14="http://schemas.microsoft.com/office/powerpoint/2010/main" val="3620567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3037" y="764704"/>
            <a:ext cx="11358699" cy="526297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（二）根据要求完成 </a:t>
            </a:r>
            <a:r>
              <a:rPr lang="en-US" altLang="zh-CN" sz="2800" b="1" dirty="0">
                <a:solidFill>
                  <a:srgbClr val="0000FF"/>
                </a:solidFill>
                <a:latin typeface="楷体" pitchFamily="49" charset="-122"/>
                <a:ea typeface="楷体" pitchFamily="49" charset="-122"/>
              </a:rPr>
              <a:t>11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7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11</a:t>
            </a:r>
            <a:r>
              <a:rPr lang="zh-CN" altLang="en-US" sz="2800" b="1" dirty="0">
                <a:solidFill>
                  <a:srgbClr val="0000FF"/>
                </a:solidFill>
                <a:latin typeface="楷体" pitchFamily="49" charset="-122"/>
                <a:ea typeface="楷体" pitchFamily="49" charset="-122"/>
              </a:rPr>
              <a:t>．阅读下面</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论语</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中的文字，回答问题。</a:t>
            </a:r>
          </a:p>
          <a:p>
            <a:pPr eaLnBrk="1" hangingPunct="1">
              <a:spcBef>
                <a:spcPct val="0"/>
              </a:spcBef>
              <a:buFontTx/>
              <a:buNone/>
            </a:pPr>
            <a:r>
              <a:rPr lang="zh-CN" altLang="en-US" sz="2800" b="1" dirty="0">
                <a:solidFill>
                  <a:srgbClr val="0000FF"/>
                </a:solidFill>
                <a:latin typeface="楷体" pitchFamily="49" charset="-122"/>
                <a:ea typeface="楷体" pitchFamily="49" charset="-122"/>
              </a:rPr>
              <a:t>①子贡曰：“贫而无谄，富而无骄，何如？”子曰：“可也；未若贫而乐，富而好礼</a:t>
            </a:r>
            <a:r>
              <a:rPr lang="zh-CN" altLang="en-US" sz="2800" b="1" dirty="0" smtClean="0">
                <a:solidFill>
                  <a:srgbClr val="0000FF"/>
                </a:solidFill>
                <a:latin typeface="楷体" pitchFamily="49" charset="-122"/>
                <a:ea typeface="楷体" pitchFamily="49" charset="-122"/>
              </a:rPr>
              <a:t>者也</a:t>
            </a:r>
            <a:r>
              <a:rPr lang="zh-CN" altLang="en-US" sz="2800" b="1" dirty="0">
                <a:solidFill>
                  <a:srgbClr val="0000FF"/>
                </a:solidFill>
                <a:latin typeface="楷体" pitchFamily="49" charset="-122"/>
                <a:ea typeface="楷体" pitchFamily="49" charset="-122"/>
              </a:rPr>
              <a:t>。” </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论语</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学而</a:t>
            </a:r>
            <a:r>
              <a:rPr lang="en-US" altLang="zh-CN" sz="2800" b="1" dirty="0">
                <a:solidFill>
                  <a:srgbClr val="0000FF"/>
                </a:solidFill>
                <a:latin typeface="楷体" pitchFamily="49" charset="-122"/>
                <a:ea typeface="楷体" pitchFamily="49" charset="-122"/>
              </a:rPr>
              <a:t>》)</a:t>
            </a:r>
          </a:p>
          <a:p>
            <a:pPr eaLnBrk="1" hangingPunct="1">
              <a:spcBef>
                <a:spcPct val="0"/>
              </a:spcBef>
              <a:buFontTx/>
              <a:buNone/>
            </a:pPr>
            <a:r>
              <a:rPr lang="en-US" altLang="zh-CN" sz="2800" b="1" dirty="0">
                <a:solidFill>
                  <a:srgbClr val="0000FF"/>
                </a:solidFill>
                <a:latin typeface="楷体" pitchFamily="49" charset="-122"/>
                <a:ea typeface="楷体" pitchFamily="49" charset="-122"/>
              </a:rPr>
              <a:t>②</a:t>
            </a:r>
            <a:r>
              <a:rPr lang="zh-CN" altLang="en-US" sz="2800" b="1" dirty="0">
                <a:solidFill>
                  <a:srgbClr val="0000FF"/>
                </a:solidFill>
                <a:latin typeface="楷体" pitchFamily="49" charset="-122"/>
                <a:ea typeface="楷体" pitchFamily="49" charset="-122"/>
              </a:rPr>
              <a:t>子贡曰：“诗云：‘如切如磋，如琢如磨’，其斯之谓与？”子曰：“赐也，始可与</a:t>
            </a:r>
            <a:r>
              <a:rPr lang="zh-CN" altLang="en-US" sz="2800" b="1" dirty="0" smtClean="0">
                <a:solidFill>
                  <a:srgbClr val="0000FF"/>
                </a:solidFill>
                <a:latin typeface="楷体" pitchFamily="49" charset="-122"/>
                <a:ea typeface="楷体" pitchFamily="49" charset="-122"/>
              </a:rPr>
              <a:t>言诗</a:t>
            </a:r>
            <a:r>
              <a:rPr lang="zh-CN" altLang="en-US" sz="2800" b="1" dirty="0">
                <a:solidFill>
                  <a:srgbClr val="0000FF"/>
                </a:solidFill>
                <a:latin typeface="楷体" pitchFamily="49" charset="-122"/>
                <a:ea typeface="楷体" pitchFamily="49" charset="-122"/>
              </a:rPr>
              <a:t>已矣，告诸往而知来者。” </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论语</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学而</a:t>
            </a:r>
            <a:r>
              <a:rPr lang="en-US" altLang="zh-CN" sz="2800" b="1" dirty="0">
                <a:solidFill>
                  <a:srgbClr val="0000FF"/>
                </a:solidFill>
                <a:latin typeface="楷体" pitchFamily="49" charset="-122"/>
                <a:ea typeface="楷体" pitchFamily="49" charset="-122"/>
              </a:rPr>
              <a:t>》)</a:t>
            </a:r>
          </a:p>
          <a:p>
            <a:pPr eaLnBrk="1" hangingPunct="1">
              <a:spcBef>
                <a:spcPct val="0"/>
              </a:spcBef>
              <a:buFontTx/>
              <a:buNone/>
            </a:pPr>
            <a:r>
              <a:rPr lang="en-US" altLang="zh-CN" sz="2800" b="1" dirty="0">
                <a:solidFill>
                  <a:srgbClr val="0000FF"/>
                </a:solidFill>
                <a:latin typeface="楷体" pitchFamily="49" charset="-122"/>
                <a:ea typeface="楷体" pitchFamily="49" charset="-122"/>
              </a:rPr>
              <a:t>③</a:t>
            </a:r>
            <a:r>
              <a:rPr lang="zh-CN" altLang="en-US" sz="2800" b="1" dirty="0">
                <a:solidFill>
                  <a:srgbClr val="0000FF"/>
                </a:solidFill>
                <a:latin typeface="楷体" pitchFamily="49" charset="-122"/>
                <a:ea typeface="楷体" pitchFamily="49" charset="-122"/>
              </a:rPr>
              <a:t>子贡问曰：“孔文子何以谓之‘文’也？”子曰：“敏而好学，不耻下问，是以谓</a:t>
            </a:r>
            <a:r>
              <a:rPr lang="zh-CN" altLang="en-US" sz="2800" b="1" dirty="0" smtClean="0">
                <a:solidFill>
                  <a:srgbClr val="0000FF"/>
                </a:solidFill>
                <a:latin typeface="楷体" pitchFamily="49" charset="-122"/>
                <a:ea typeface="楷体" pitchFamily="49" charset="-122"/>
              </a:rPr>
              <a:t>之‘文’</a:t>
            </a:r>
            <a:r>
              <a:rPr lang="zh-CN" altLang="en-US" sz="2800" b="1" dirty="0">
                <a:solidFill>
                  <a:srgbClr val="0000FF"/>
                </a:solidFill>
                <a:latin typeface="楷体" pitchFamily="49" charset="-122"/>
                <a:ea typeface="楷体" pitchFamily="49" charset="-122"/>
              </a:rPr>
              <a:t>也。” （</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论语</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公冶长</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a:solidFill>
                  <a:srgbClr val="0000FF"/>
                </a:solidFill>
                <a:latin typeface="楷体" pitchFamily="49" charset="-122"/>
                <a:ea typeface="楷体" pitchFamily="49" charset="-122"/>
              </a:rPr>
              <a:t>④子贡问为仁。子曰：“工欲善其事，必先利其器。居是邦也，事其大夫之贤者，友</a:t>
            </a:r>
            <a:r>
              <a:rPr lang="zh-CN" altLang="en-US" sz="2800" b="1" dirty="0" smtClean="0">
                <a:solidFill>
                  <a:srgbClr val="0000FF"/>
                </a:solidFill>
                <a:latin typeface="楷体" pitchFamily="49" charset="-122"/>
                <a:ea typeface="楷体" pitchFamily="49" charset="-122"/>
              </a:rPr>
              <a:t>其士</a:t>
            </a:r>
            <a:r>
              <a:rPr lang="zh-CN" altLang="en-US" sz="2800" b="1" dirty="0">
                <a:solidFill>
                  <a:srgbClr val="0000FF"/>
                </a:solidFill>
                <a:latin typeface="楷体" pitchFamily="49" charset="-122"/>
                <a:ea typeface="楷体" pitchFamily="49" charset="-122"/>
              </a:rPr>
              <a:t>之仁者。”</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论语</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卫灵公</a:t>
            </a:r>
            <a:r>
              <a:rPr lang="en-US" altLang="zh-CN"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a:solidFill>
                  <a:srgbClr val="0000FF"/>
                </a:solidFill>
                <a:latin typeface="楷体" pitchFamily="49" charset="-122"/>
                <a:ea typeface="楷体" pitchFamily="49" charset="-122"/>
              </a:rPr>
              <a:t>从这几则论语来看，孔子在教育中关注哪些方面？选择其中一个方面，谈谈你的</a:t>
            </a:r>
            <a:r>
              <a:rPr lang="zh-CN" altLang="en-US" sz="2800" b="1" dirty="0" smtClean="0">
                <a:solidFill>
                  <a:srgbClr val="0000FF"/>
                </a:solidFill>
                <a:latin typeface="楷体" pitchFamily="49" charset="-122"/>
                <a:ea typeface="楷体" pitchFamily="49" charset="-122"/>
              </a:rPr>
              <a:t>认识或</a:t>
            </a:r>
            <a:r>
              <a:rPr lang="zh-CN" altLang="en-US" sz="2800" b="1" dirty="0">
                <a:solidFill>
                  <a:srgbClr val="0000FF"/>
                </a:solidFill>
                <a:latin typeface="楷体" pitchFamily="49" charset="-122"/>
                <a:ea typeface="楷体" pitchFamily="49" charset="-122"/>
              </a:rPr>
              <a:t>看法。（</a:t>
            </a:r>
            <a:r>
              <a:rPr lang="en-US" altLang="zh-CN" sz="2800" b="1" dirty="0">
                <a:solidFill>
                  <a:srgbClr val="0000FF"/>
                </a:solidFill>
                <a:latin typeface="楷体" pitchFamily="49" charset="-122"/>
                <a:ea typeface="楷体" pitchFamily="49" charset="-122"/>
              </a:rPr>
              <a:t>7 </a:t>
            </a:r>
            <a:r>
              <a:rPr lang="zh-CN" altLang="en-US" sz="2800" b="1" dirty="0">
                <a:solidFill>
                  <a:srgbClr val="0000FF"/>
                </a:solidFill>
                <a:latin typeface="楷体" pitchFamily="49" charset="-122"/>
                <a:ea typeface="楷体" pitchFamily="49" charset="-122"/>
              </a:rPr>
              <a:t>分）</a:t>
            </a:r>
          </a:p>
        </p:txBody>
      </p:sp>
    </p:spTree>
    <p:extLst>
      <p:ext uri="{BB962C8B-B14F-4D97-AF65-F5344CB8AC3E}">
        <p14:creationId xmlns:p14="http://schemas.microsoft.com/office/powerpoint/2010/main" val="31738862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3108543"/>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11</a:t>
            </a:r>
            <a:r>
              <a:rPr lang="zh-CN" altLang="en-US" sz="2800" b="1" dirty="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7 </a:t>
            </a:r>
            <a:r>
              <a:rPr lang="zh-CN" altLang="en-US" sz="2800" b="1" dirty="0">
                <a:solidFill>
                  <a:srgbClr val="FF0000"/>
                </a:solidFill>
                <a:latin typeface="楷体" pitchFamily="49" charset="-122"/>
                <a:ea typeface="楷体" pitchFamily="49" charset="-122"/>
              </a:rPr>
              <a:t>分）</a:t>
            </a:r>
          </a:p>
          <a:p>
            <a:pPr eaLnBrk="1" hangingPunct="1">
              <a:spcBef>
                <a:spcPct val="0"/>
              </a:spcBef>
              <a:buFontTx/>
              <a:buNone/>
            </a:pPr>
            <a:r>
              <a:rPr lang="zh-CN" altLang="en-US" sz="2800" b="1" dirty="0">
                <a:solidFill>
                  <a:srgbClr val="FF0000"/>
                </a:solidFill>
                <a:latin typeface="楷体" pitchFamily="49" charset="-122"/>
                <a:ea typeface="楷体" pitchFamily="49" charset="-122"/>
              </a:rPr>
              <a:t>第一问：（</a:t>
            </a:r>
            <a:r>
              <a:rPr lang="en-US" altLang="zh-CN" sz="2800" b="1" dirty="0">
                <a:solidFill>
                  <a:srgbClr val="FF0000"/>
                </a:solidFill>
                <a:latin typeface="楷体" pitchFamily="49" charset="-122"/>
                <a:ea typeface="楷体" pitchFamily="49" charset="-122"/>
              </a:rPr>
              <a:t>3 </a:t>
            </a:r>
            <a:r>
              <a:rPr lang="zh-CN" altLang="en-US" sz="2800" b="1" dirty="0">
                <a:solidFill>
                  <a:srgbClr val="FF0000"/>
                </a:solidFill>
                <a:latin typeface="楷体" pitchFamily="49" charset="-122"/>
                <a:ea typeface="楷体" pitchFamily="49" charset="-122"/>
              </a:rPr>
              <a:t>分）礼、德、安贫乐道、学习方法、谦虚好学、学以致用。</a:t>
            </a:r>
          </a:p>
          <a:p>
            <a:pPr eaLnBrk="1" hangingPunct="1">
              <a:spcBef>
                <a:spcPct val="0"/>
              </a:spcBef>
              <a:buFontTx/>
              <a:buNone/>
            </a:pPr>
            <a:r>
              <a:rPr lang="zh-CN" altLang="en-US" sz="2800" b="1" dirty="0">
                <a:solidFill>
                  <a:srgbClr val="FF0000"/>
                </a:solidFill>
                <a:latin typeface="楷体" pitchFamily="49" charset="-122"/>
                <a:ea typeface="楷体" pitchFamily="49" charset="-122"/>
              </a:rPr>
              <a:t>评分标准：一点 </a:t>
            </a:r>
            <a:r>
              <a:rPr lang="en-US" altLang="zh-CN" sz="2800" b="1" dirty="0">
                <a:solidFill>
                  <a:srgbClr val="FF0000"/>
                </a:solidFill>
                <a:latin typeface="楷体" pitchFamily="49" charset="-122"/>
                <a:ea typeface="楷体" pitchFamily="49" charset="-122"/>
              </a:rPr>
              <a:t>1 </a:t>
            </a:r>
            <a:r>
              <a:rPr lang="zh-CN" altLang="en-US" sz="2800" b="1" dirty="0">
                <a:solidFill>
                  <a:srgbClr val="FF0000"/>
                </a:solidFill>
                <a:latin typeface="楷体" pitchFamily="49" charset="-122"/>
                <a:ea typeface="楷体" pitchFamily="49" charset="-122"/>
              </a:rPr>
              <a:t>分，答出其中三点，得 </a:t>
            </a:r>
            <a:r>
              <a:rPr lang="en-US" altLang="zh-CN" sz="2800" b="1" dirty="0">
                <a:solidFill>
                  <a:srgbClr val="FF0000"/>
                </a:solidFill>
                <a:latin typeface="楷体" pitchFamily="49" charset="-122"/>
                <a:ea typeface="楷体" pitchFamily="49" charset="-122"/>
              </a:rPr>
              <a:t>3 </a:t>
            </a:r>
            <a:r>
              <a:rPr lang="zh-CN" altLang="en-US" sz="2800" b="1" dirty="0">
                <a:solidFill>
                  <a:srgbClr val="FF0000"/>
                </a:solidFill>
                <a:latin typeface="楷体" pitchFamily="49" charset="-122"/>
                <a:ea typeface="楷体" pitchFamily="49" charset="-122"/>
              </a:rPr>
              <a:t>分。有其他答案，言之成理亦可</a:t>
            </a:r>
            <a:r>
              <a:rPr lang="zh-CN" altLang="en-US" sz="2800" b="1" dirty="0" smtClean="0">
                <a:solidFill>
                  <a:srgbClr val="FF0000"/>
                </a:solidFill>
                <a:latin typeface="楷体" pitchFamily="49" charset="-122"/>
                <a:ea typeface="楷体" pitchFamily="49" charset="-122"/>
              </a:rPr>
              <a:t>。</a:t>
            </a:r>
            <a:endParaRPr lang="en-US" altLang="zh-CN" sz="2800" b="1" dirty="0" smtClean="0">
              <a:solidFill>
                <a:srgbClr val="FF0000"/>
              </a:solidFill>
              <a:latin typeface="楷体" pitchFamily="49" charset="-122"/>
              <a:ea typeface="楷体" pitchFamily="49" charset="-122"/>
            </a:endParaRPr>
          </a:p>
          <a:p>
            <a:pPr eaLnBrk="1" hangingPunct="1">
              <a:spcBef>
                <a:spcPct val="0"/>
              </a:spcBef>
              <a:buFontTx/>
              <a:buNone/>
            </a:pPr>
            <a:r>
              <a:rPr lang="zh-CN" altLang="en-US" sz="2800" b="1" dirty="0">
                <a:solidFill>
                  <a:srgbClr val="FF0000"/>
                </a:solidFill>
                <a:latin typeface="楷体" pitchFamily="49" charset="-122"/>
                <a:ea typeface="楷体" pitchFamily="49" charset="-122"/>
              </a:rPr>
              <a:t>第二问：（</a:t>
            </a:r>
            <a:r>
              <a:rPr lang="en-US" altLang="zh-CN" sz="2800" b="1" dirty="0">
                <a:solidFill>
                  <a:srgbClr val="FF0000"/>
                </a:solidFill>
                <a:latin typeface="楷体" pitchFamily="49" charset="-122"/>
                <a:ea typeface="楷体" pitchFamily="49" charset="-122"/>
              </a:rPr>
              <a:t>4 </a:t>
            </a:r>
            <a:r>
              <a:rPr lang="zh-CN" altLang="en-US" sz="2800" b="1" dirty="0">
                <a:solidFill>
                  <a:srgbClr val="FF0000"/>
                </a:solidFill>
                <a:latin typeface="楷体" pitchFamily="49" charset="-122"/>
                <a:ea typeface="楷体" pitchFamily="49" charset="-122"/>
              </a:rPr>
              <a:t>分）围绕一点明确认识，结合材料作分析。可以不拘于此处所提供的句子</a:t>
            </a:r>
            <a:r>
              <a:rPr lang="zh-CN" altLang="en-US" sz="2800" b="1" dirty="0" smtClean="0">
                <a:solidFill>
                  <a:srgbClr val="FF0000"/>
                </a:solidFill>
                <a:latin typeface="楷体" pitchFamily="49" charset="-122"/>
                <a:ea typeface="楷体" pitchFamily="49" charset="-122"/>
              </a:rPr>
              <a:t>，但</a:t>
            </a:r>
            <a:r>
              <a:rPr lang="zh-CN" altLang="en-US" sz="2800" b="1" dirty="0">
                <a:solidFill>
                  <a:srgbClr val="FF0000"/>
                </a:solidFill>
                <a:latin typeface="楷体" pitchFamily="49" charset="-122"/>
                <a:ea typeface="楷体" pitchFamily="49" charset="-122"/>
              </a:rPr>
              <a:t>另选句子时应对所选句子作呈现。</a:t>
            </a:r>
          </a:p>
          <a:p>
            <a:pPr eaLnBrk="1" hangingPunct="1">
              <a:spcBef>
                <a:spcPct val="0"/>
              </a:spcBef>
              <a:buFontTx/>
              <a:buNone/>
            </a:pPr>
            <a:r>
              <a:rPr lang="zh-CN" altLang="en-US" sz="2800" b="1" dirty="0">
                <a:solidFill>
                  <a:srgbClr val="FF0000"/>
                </a:solidFill>
                <a:latin typeface="楷体" pitchFamily="49" charset="-122"/>
                <a:ea typeface="楷体" pitchFamily="49" charset="-122"/>
              </a:rPr>
              <a:t>评分说明：要求有明确认识，能联系</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论语</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，有简要分析。</a:t>
            </a:r>
          </a:p>
        </p:txBody>
      </p:sp>
    </p:spTree>
    <p:extLst>
      <p:ext uri="{BB962C8B-B14F-4D97-AF65-F5344CB8AC3E}">
        <p14:creationId xmlns:p14="http://schemas.microsoft.com/office/powerpoint/2010/main" val="24415359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056" y="1456040"/>
            <a:ext cx="10657184" cy="2246769"/>
          </a:xfrm>
          <a:prstGeom prst="rect">
            <a:avLst/>
          </a:prstGeom>
          <a:noFill/>
          <a:ln w="44450">
            <a:solidFill>
              <a:srgbClr val="FF0000"/>
            </a:solidFill>
          </a:ln>
        </p:spPr>
        <p:txBody>
          <a:bodyPr wrap="square" rtlCol="0">
            <a:spAutoFit/>
          </a:bodyPr>
          <a:lstStyle/>
          <a:p>
            <a:r>
              <a:rPr lang="zh-CN" altLang="zh-CN" sz="2800" b="1" dirty="0">
                <a:solidFill>
                  <a:srgbClr val="0000FF"/>
                </a:solidFill>
                <a:latin typeface="楷体" panose="02010609060101010101" pitchFamily="49" charset="-122"/>
                <a:ea typeface="楷体" panose="02010609060101010101" pitchFamily="49" charset="-122"/>
              </a:rPr>
              <a:t>【原文】</a:t>
            </a:r>
          </a:p>
          <a:p>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1.15</a:t>
            </a:r>
            <a:r>
              <a:rPr lang="zh-CN" altLang="zh-CN" sz="2800" b="1" dirty="0">
                <a:solidFill>
                  <a:srgbClr val="0000FF"/>
                </a:solidFill>
                <a:latin typeface="楷体" panose="02010609060101010101" pitchFamily="49" charset="-122"/>
                <a:ea typeface="楷体" panose="02010609060101010101" pitchFamily="49" charset="-122"/>
              </a:rPr>
              <a:t>子贡曰：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贫而无谄①，富而无骄，何如②？</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可也。未若贫而乐③，富而好礼者也。</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子贡曰：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《诗》云：</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如切如磋，如琢如磨④。</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其斯之谓与⑤？</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赐也⑥，始可与言《诗》已矣，告诸往而知来者⑦。</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3" name="圆角矩形 7"/>
          <p:cNvSpPr>
            <a:spLocks noChangeArrowheads="1"/>
          </p:cNvSpPr>
          <p:nvPr/>
        </p:nvSpPr>
        <p:spPr bwMode="auto">
          <a:xfrm>
            <a:off x="329860" y="188914"/>
            <a:ext cx="3378539" cy="833437"/>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ea typeface="宋体" pitchFamily="2" charset="-122"/>
              </a:defRPr>
            </a:lvl1pPr>
            <a:lvl2pPr marL="685800" indent="-22860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kumimoji="1" lang="en-US" altLang="zh-CN" sz="3600" b="1" dirty="0" smtClean="0">
                <a:solidFill>
                  <a:srgbClr val="FF0000"/>
                </a:solidFill>
                <a:latin typeface="楷体" pitchFamily="49" charset="-122"/>
                <a:ea typeface="楷体" pitchFamily="49" charset="-122"/>
                <a:cs typeface="等线"/>
              </a:rPr>
              <a:t>《</a:t>
            </a:r>
            <a:r>
              <a:rPr kumimoji="1" lang="zh-CN" altLang="en-US" sz="3600" b="1" dirty="0" smtClean="0">
                <a:solidFill>
                  <a:srgbClr val="FF0000"/>
                </a:solidFill>
                <a:latin typeface="楷体" pitchFamily="49" charset="-122"/>
                <a:ea typeface="楷体" pitchFamily="49" charset="-122"/>
                <a:cs typeface="等线"/>
              </a:rPr>
              <a:t>论语</a:t>
            </a:r>
            <a:r>
              <a:rPr kumimoji="1" lang="en-US" altLang="zh-CN" sz="3600" b="1" dirty="0" smtClean="0">
                <a:solidFill>
                  <a:srgbClr val="FF0000"/>
                </a:solidFill>
                <a:latin typeface="楷体" pitchFamily="49" charset="-122"/>
                <a:ea typeface="楷体" pitchFamily="49" charset="-122"/>
                <a:cs typeface="等线"/>
              </a:rPr>
              <a:t>》</a:t>
            </a:r>
            <a:r>
              <a:rPr kumimoji="1" lang="zh-CN" altLang="en-US" sz="3600" b="1" dirty="0" smtClean="0">
                <a:solidFill>
                  <a:srgbClr val="FF0000"/>
                </a:solidFill>
                <a:latin typeface="楷体" pitchFamily="49" charset="-122"/>
                <a:ea typeface="楷体" pitchFamily="49" charset="-122"/>
                <a:cs typeface="等线"/>
              </a:rPr>
              <a:t>链接</a:t>
            </a:r>
            <a:endParaRPr kumimoji="1" lang="zh-CN" altLang="en-US" sz="3600" b="1" dirty="0">
              <a:solidFill>
                <a:srgbClr val="FF0000"/>
              </a:solidFill>
              <a:latin typeface="楷体" pitchFamily="49" charset="-122"/>
              <a:ea typeface="楷体" pitchFamily="49" charset="-122"/>
              <a:cs typeface="等线"/>
            </a:endParaRPr>
          </a:p>
        </p:txBody>
      </p:sp>
    </p:spTree>
    <p:extLst>
      <p:ext uri="{BB962C8B-B14F-4D97-AF65-F5344CB8AC3E}">
        <p14:creationId xmlns:p14="http://schemas.microsoft.com/office/powerpoint/2010/main" val="16082466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056" y="548680"/>
            <a:ext cx="10657184" cy="6124754"/>
          </a:xfrm>
          <a:prstGeom prst="rect">
            <a:avLst/>
          </a:prstGeom>
          <a:noFill/>
          <a:ln w="44450">
            <a:solidFill>
              <a:srgbClr val="FF0000"/>
            </a:solidFill>
          </a:ln>
        </p:spPr>
        <p:txBody>
          <a:bodyPr wrap="square" rtlCol="0">
            <a:spAutoFit/>
          </a:bodyPr>
          <a:lstStyle/>
          <a:p>
            <a:r>
              <a:rPr lang="zh-CN" altLang="zh-CN" sz="2800" b="1" dirty="0">
                <a:solidFill>
                  <a:srgbClr val="0000FF"/>
                </a:solidFill>
                <a:latin typeface="楷体" panose="02010609060101010101" pitchFamily="49" charset="-122"/>
                <a:ea typeface="楷体" panose="02010609060101010101" pitchFamily="49" charset="-122"/>
              </a:rPr>
              <a:t>【注释】</a:t>
            </a:r>
          </a:p>
          <a:p>
            <a:r>
              <a:rPr lang="zh-CN" altLang="zh-CN" sz="2800" b="1" dirty="0">
                <a:solidFill>
                  <a:srgbClr val="0000FF"/>
                </a:solidFill>
                <a:latin typeface="楷体" panose="02010609060101010101" pitchFamily="49" charset="-122"/>
                <a:ea typeface="楷体" panose="02010609060101010101" pitchFamily="49" charset="-122"/>
              </a:rPr>
              <a:t>　　①而：表转折的连词，</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却</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的意思。谄</a:t>
            </a:r>
            <a:r>
              <a:rPr lang="en-US" altLang="zh-CN" sz="2800" b="1" dirty="0">
                <a:solidFill>
                  <a:srgbClr val="0000FF"/>
                </a:solidFill>
                <a:latin typeface="楷体" panose="02010609060101010101" pitchFamily="49" charset="-122"/>
                <a:ea typeface="楷体" panose="02010609060101010101" pitchFamily="49" charset="-122"/>
              </a:rPr>
              <a:t>(</a:t>
            </a:r>
            <a:r>
              <a:rPr lang="en-US" altLang="zh-CN" sz="2800" b="1" dirty="0" err="1">
                <a:solidFill>
                  <a:srgbClr val="0000FF"/>
                </a:solidFill>
                <a:latin typeface="楷体" panose="02010609060101010101" pitchFamily="49" charset="-122"/>
                <a:ea typeface="楷体" panose="02010609060101010101" pitchFamily="49" charset="-122"/>
              </a:rPr>
              <a:t>ch</a:t>
            </a:r>
            <a:r>
              <a:rPr lang="zh-CN" altLang="zh-CN" sz="2800" b="1" dirty="0">
                <a:solidFill>
                  <a:srgbClr val="0000FF"/>
                </a:solidFill>
                <a:latin typeface="楷体" panose="02010609060101010101" pitchFamily="49" charset="-122"/>
                <a:ea typeface="楷体" panose="02010609060101010101" pitchFamily="49" charset="-122"/>
              </a:rPr>
              <a:t>ǎ</a:t>
            </a:r>
            <a:r>
              <a:rPr lang="en-US" altLang="zh-CN" sz="2800" b="1" dirty="0">
                <a:solidFill>
                  <a:srgbClr val="0000FF"/>
                </a:solidFill>
                <a:latin typeface="楷体" panose="02010609060101010101" pitchFamily="49" charset="-122"/>
                <a:ea typeface="楷体" panose="02010609060101010101" pitchFamily="49" charset="-122"/>
              </a:rPr>
              <a:t>n)</a:t>
            </a:r>
            <a:r>
              <a:rPr lang="zh-CN" altLang="zh-CN" sz="2800" b="1" dirty="0">
                <a:solidFill>
                  <a:srgbClr val="0000FF"/>
                </a:solidFill>
                <a:latin typeface="楷体" panose="02010609060101010101" pitchFamily="49" charset="-122"/>
                <a:ea typeface="楷体" panose="02010609060101010101" pitchFamily="49" charset="-122"/>
              </a:rPr>
              <a:t>：巴结奉承。</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②何如：怎么样。</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③未若：不如，赶不上。 贫而乐：虽贫穷却也快乐。而：表转折，</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却</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的意思。</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④如切如磋</a:t>
            </a:r>
            <a:r>
              <a:rPr lang="en-US" altLang="zh-CN" sz="2800" b="1" dirty="0">
                <a:solidFill>
                  <a:srgbClr val="0000FF"/>
                </a:solidFill>
                <a:latin typeface="楷体" panose="02010609060101010101" pitchFamily="49" charset="-122"/>
                <a:ea typeface="楷体" panose="02010609060101010101" pitchFamily="49" charset="-122"/>
              </a:rPr>
              <a:t>(</a:t>
            </a:r>
            <a:r>
              <a:rPr lang="en-US" altLang="zh-CN" sz="2800" b="1" dirty="0" err="1">
                <a:solidFill>
                  <a:srgbClr val="0000FF"/>
                </a:solidFill>
                <a:latin typeface="楷体" panose="02010609060101010101" pitchFamily="49" charset="-122"/>
                <a:ea typeface="楷体" panose="02010609060101010101" pitchFamily="49" charset="-122"/>
              </a:rPr>
              <a:t>cuō</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，如琢如磨：引自《</a:t>
            </a:r>
            <a:r>
              <a:rPr lang="zh-CN" altLang="zh-CN" sz="2800" b="1" dirty="0" smtClean="0">
                <a:solidFill>
                  <a:srgbClr val="0000FF"/>
                </a:solidFill>
                <a:latin typeface="楷体" panose="02010609060101010101" pitchFamily="49" charset="-122"/>
                <a:ea typeface="楷体" panose="02010609060101010101" pitchFamily="49" charset="-122"/>
              </a:rPr>
              <a:t>诗经卫</a:t>
            </a:r>
            <a:r>
              <a:rPr lang="zh-CN" altLang="zh-CN" sz="2800" b="1" dirty="0">
                <a:solidFill>
                  <a:srgbClr val="0000FF"/>
                </a:solidFill>
                <a:latin typeface="楷体" panose="02010609060101010101" pitchFamily="49" charset="-122"/>
                <a:ea typeface="楷体" panose="02010609060101010101" pitchFamily="49" charset="-122"/>
              </a:rPr>
              <a:t>风</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淇奥》。切，用刀加工，指平面加工；磋：用磋锉平，指粗打磨；琢，用刀雕刻，指凹面加工；磨：用物磨光，指细打磨。切磋琢磨是对璞玉或象牙加工的全过程，引来说明老师对我雕琢加工教育的全过程。</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⑤其斯之谓与：其，远指代词，</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那</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的意思，指所引的诗。斯，近指代词，</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这</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的意思，指现场所讲的话。之：宾语前置的标志。全句可译为：那说的就是这件事吧！</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⑥赐：即端木赐，小孔子</a:t>
            </a:r>
            <a:r>
              <a:rPr lang="en-US" altLang="zh-CN" sz="2800" b="1" dirty="0">
                <a:solidFill>
                  <a:srgbClr val="0000FF"/>
                </a:solidFill>
                <a:latin typeface="楷体" panose="02010609060101010101" pitchFamily="49" charset="-122"/>
                <a:ea typeface="楷体" panose="02010609060101010101" pitchFamily="49" charset="-122"/>
              </a:rPr>
              <a:t>31</a:t>
            </a:r>
            <a:r>
              <a:rPr lang="zh-CN" altLang="zh-CN" sz="2800" b="1" dirty="0">
                <a:solidFill>
                  <a:srgbClr val="0000FF"/>
                </a:solidFill>
                <a:latin typeface="楷体" panose="02010609060101010101" pitchFamily="49" charset="-122"/>
                <a:ea typeface="楷体" panose="02010609060101010101" pitchFamily="49" charset="-122"/>
              </a:rPr>
              <a:t>岁，复姓端木，名赐，字子贡；孔子对弟子一般是称名不称姓。</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⑦诸：</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之乎</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的合音，</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乎</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即</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于</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，诸，即</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之于</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。此句是孔子对子贡的赞扬，称赞子贡善于举一反三，触类旁通。</a:t>
            </a:r>
          </a:p>
        </p:txBody>
      </p:sp>
    </p:spTree>
    <p:extLst>
      <p:ext uri="{BB962C8B-B14F-4D97-AF65-F5344CB8AC3E}">
        <p14:creationId xmlns:p14="http://schemas.microsoft.com/office/powerpoint/2010/main" val="145565345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056" y="548680"/>
            <a:ext cx="10657184" cy="2677656"/>
          </a:xfrm>
          <a:prstGeom prst="rect">
            <a:avLst/>
          </a:prstGeom>
          <a:noFill/>
          <a:ln w="44450">
            <a:solidFill>
              <a:srgbClr val="FF0000"/>
            </a:solidFill>
          </a:ln>
        </p:spPr>
        <p:txBody>
          <a:bodyPr wrap="square" rtlCol="0">
            <a:spAutoFit/>
          </a:bodyPr>
          <a:lstStyle/>
          <a:p>
            <a:r>
              <a:rPr lang="zh-CN" altLang="zh-CN" sz="2800" b="1" dirty="0">
                <a:solidFill>
                  <a:srgbClr val="0000FF"/>
                </a:solidFill>
                <a:latin typeface="楷体" panose="02010609060101010101" pitchFamily="49" charset="-122"/>
                <a:ea typeface="楷体" panose="02010609060101010101" pitchFamily="49" charset="-122"/>
              </a:rPr>
              <a:t>【语译】</a:t>
            </a:r>
          </a:p>
          <a:p>
            <a:r>
              <a:rPr lang="zh-CN" altLang="zh-CN" sz="2800" b="1" dirty="0">
                <a:solidFill>
                  <a:srgbClr val="0000FF"/>
                </a:solidFill>
                <a:latin typeface="楷体" panose="02010609060101010101" pitchFamily="49" charset="-122"/>
                <a:ea typeface="楷体" panose="02010609060101010101" pitchFamily="49" charset="-122"/>
              </a:rPr>
              <a:t>　　子贡说：</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贫穷而不谄媚，富有而不傲慢，怎么样？</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孔子说：</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可以啊，但比不上贫困却快乐，富有却喜好礼议。</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子贡说：</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《诗</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卫风</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淇奥》说像切磋加工象骨、琢磨加工玉石一样，那说的就是这个意思吧！</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孔子说：</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赐啊，可以开始和你谈《诗》了，告诉你过去的事情，你就能推导出未来的事情。</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2111318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4" y="0"/>
            <a:ext cx="11650780" cy="646946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一、本大题共</a:t>
            </a:r>
            <a:r>
              <a:rPr lang="en-US" altLang="zh-CN" sz="2800" b="1" dirty="0">
                <a:solidFill>
                  <a:srgbClr val="0000FF"/>
                </a:solidFill>
                <a:latin typeface="楷体" panose="02010609060101010101" pitchFamily="49" charset="-122"/>
                <a:ea typeface="楷体" panose="02010609060101010101" pitchFamily="49" charset="-122"/>
              </a:rPr>
              <a:t> 5 </a:t>
            </a:r>
            <a:r>
              <a:rPr lang="zh-CN" altLang="zh-CN" sz="2800" b="1" dirty="0">
                <a:solidFill>
                  <a:srgbClr val="0000FF"/>
                </a:solidFill>
                <a:latin typeface="楷体" panose="02010609060101010101" pitchFamily="49" charset="-122"/>
                <a:ea typeface="楷体" panose="02010609060101010101" pitchFamily="49" charset="-122"/>
              </a:rPr>
              <a:t>小题，共</a:t>
            </a:r>
            <a:r>
              <a:rPr lang="en-US" altLang="zh-CN" sz="2800" b="1" dirty="0">
                <a:solidFill>
                  <a:srgbClr val="0000FF"/>
                </a:solidFill>
                <a:latin typeface="楷体" panose="02010609060101010101" pitchFamily="49" charset="-122"/>
                <a:ea typeface="楷体" panose="02010609060101010101" pitchFamily="49" charset="-122"/>
              </a:rPr>
              <a:t> 18 </a:t>
            </a:r>
            <a:r>
              <a:rPr lang="zh-CN" altLang="zh-CN" sz="2800" b="1" dirty="0">
                <a:solidFill>
                  <a:srgbClr val="0000FF"/>
                </a:solidFill>
                <a:latin typeface="楷体" panose="02010609060101010101" pitchFamily="49" charset="-122"/>
                <a:ea typeface="楷体" panose="02010609060101010101" pitchFamily="49" charset="-122"/>
              </a:rPr>
              <a:t>分。</a:t>
            </a:r>
          </a:p>
          <a:p>
            <a:pPr>
              <a:buNone/>
            </a:pPr>
            <a:r>
              <a:rPr lang="zh-CN" altLang="zh-CN" sz="2800" b="1" dirty="0">
                <a:solidFill>
                  <a:srgbClr val="0000FF"/>
                </a:solidFill>
                <a:latin typeface="楷体" panose="02010609060101010101" pitchFamily="49" charset="-122"/>
                <a:ea typeface="楷体" panose="02010609060101010101" pitchFamily="49" charset="-122"/>
              </a:rPr>
              <a:t>阅读下面的材料，完成</a:t>
            </a:r>
            <a:r>
              <a:rPr lang="en-US" altLang="zh-CN" sz="2800" b="1" dirty="0">
                <a:solidFill>
                  <a:srgbClr val="0000FF"/>
                </a:solidFill>
                <a:latin typeface="楷体" panose="02010609060101010101" pitchFamily="49" charset="-122"/>
                <a:ea typeface="楷体" panose="02010609060101010101" pitchFamily="49" charset="-122"/>
              </a:rPr>
              <a:t> 1</a:t>
            </a:r>
            <a:r>
              <a:rPr lang="zh-CN" altLang="zh-CN" sz="2800" b="1" dirty="0">
                <a:solidFill>
                  <a:srgbClr val="0000FF"/>
                </a:solidFill>
                <a:latin typeface="楷体" panose="02010609060101010101" pitchFamily="49" charset="-122"/>
                <a:ea typeface="楷体" panose="02010609060101010101" pitchFamily="49" charset="-122"/>
              </a:rPr>
              <a:t>－</a:t>
            </a:r>
            <a:r>
              <a:rPr lang="en-US" altLang="zh-CN" sz="2800" b="1" dirty="0">
                <a:solidFill>
                  <a:srgbClr val="0000FF"/>
                </a:solidFill>
                <a:latin typeface="楷体" panose="02010609060101010101" pitchFamily="49" charset="-122"/>
                <a:ea typeface="楷体" panose="02010609060101010101" pitchFamily="49" charset="-122"/>
              </a:rPr>
              <a:t>5 </a:t>
            </a:r>
            <a:r>
              <a:rPr lang="zh-CN" altLang="zh-CN" sz="2800" b="1" dirty="0">
                <a:solidFill>
                  <a:srgbClr val="0000FF"/>
                </a:solidFill>
                <a:latin typeface="楷体" panose="02010609060101010101" pitchFamily="49" charset="-122"/>
                <a:ea typeface="楷体" panose="02010609060101010101" pitchFamily="49" charset="-122"/>
              </a:rPr>
              <a:t>题。</a:t>
            </a:r>
          </a:p>
          <a:p>
            <a:pPr algn="ctr">
              <a:buNone/>
            </a:pPr>
            <a:r>
              <a:rPr lang="zh-CN" altLang="zh-CN" sz="2800" b="1" dirty="0">
                <a:solidFill>
                  <a:srgbClr val="FF0000"/>
                </a:solidFill>
                <a:latin typeface="楷体" panose="02010609060101010101" pitchFamily="49" charset="-122"/>
                <a:ea typeface="楷体" panose="02010609060101010101" pitchFamily="49" charset="-122"/>
              </a:rPr>
              <a:t>材料一</a:t>
            </a:r>
          </a:p>
          <a:p>
            <a:pPr>
              <a:buNone/>
            </a:pP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smtClean="0">
                <a:solidFill>
                  <a:srgbClr val="0000FF"/>
                </a:solidFill>
                <a:latin typeface="楷体" panose="02010609060101010101" pitchFamily="49" charset="-122"/>
                <a:ea typeface="楷体" panose="02010609060101010101" pitchFamily="49" charset="-122"/>
              </a:rPr>
              <a:t>疫病</a:t>
            </a:r>
            <a:r>
              <a:rPr lang="zh-CN" altLang="zh-CN" sz="2800" b="1" dirty="0">
                <a:solidFill>
                  <a:srgbClr val="0000FF"/>
                </a:solidFill>
                <a:latin typeface="楷体" panose="02010609060101010101" pitchFamily="49" charset="-122"/>
                <a:ea typeface="楷体" panose="02010609060101010101" pitchFamily="49" charset="-122"/>
              </a:rPr>
              <a:t>对人类社会的影响，可以追溯到世界上最早的英雄史诗当中。有研究表明，书中提到的一部分灾难，从所描述的特征或影响来看，应该就是我们今天所说的由有害细菌和病毒等病原微生物的传播而导致的疫病。</a:t>
            </a:r>
          </a:p>
          <a:p>
            <a:pPr>
              <a:buNone/>
            </a:pPr>
            <a:r>
              <a:rPr lang="en-US" altLang="zh-CN" sz="2800" b="1" dirty="0" smtClean="0">
                <a:solidFill>
                  <a:srgbClr val="0000FF"/>
                </a:solidFill>
                <a:latin typeface="楷体" panose="02010609060101010101" pitchFamily="49" charset="-122"/>
                <a:ea typeface="楷体" panose="02010609060101010101" pitchFamily="49" charset="-122"/>
              </a:rPr>
              <a:t>   </a:t>
            </a:r>
            <a:r>
              <a:rPr lang="zh-CN" altLang="zh-CN" sz="2800" b="1" dirty="0" smtClean="0">
                <a:solidFill>
                  <a:srgbClr val="0000FF"/>
                </a:solidFill>
                <a:latin typeface="楷体" panose="02010609060101010101" pitchFamily="49" charset="-122"/>
                <a:ea typeface="楷体" panose="02010609060101010101" pitchFamily="49" charset="-122"/>
              </a:rPr>
              <a:t>根据</a:t>
            </a:r>
            <a:r>
              <a:rPr lang="zh-CN" altLang="zh-CN" sz="2800" b="1" dirty="0">
                <a:solidFill>
                  <a:srgbClr val="0000FF"/>
                </a:solidFill>
                <a:latin typeface="楷体" panose="02010609060101010101" pitchFamily="49" charset="-122"/>
                <a:ea typeface="楷体" panose="02010609060101010101" pitchFamily="49" charset="-122"/>
              </a:rPr>
              <a:t>研究，大约从公元前</a:t>
            </a:r>
            <a:r>
              <a:rPr lang="en-US" altLang="zh-CN" sz="2800" b="1" dirty="0">
                <a:solidFill>
                  <a:srgbClr val="0000FF"/>
                </a:solidFill>
                <a:latin typeface="楷体" panose="02010609060101010101" pitchFamily="49" charset="-122"/>
                <a:ea typeface="楷体" panose="02010609060101010101" pitchFamily="49" charset="-122"/>
              </a:rPr>
              <a:t> 500 </a:t>
            </a:r>
            <a:r>
              <a:rPr lang="zh-CN" altLang="zh-CN" sz="2800" b="1" dirty="0">
                <a:solidFill>
                  <a:srgbClr val="0000FF"/>
                </a:solidFill>
                <a:latin typeface="楷体" panose="02010609060101010101" pitchFamily="49" charset="-122"/>
                <a:ea typeface="楷体" panose="02010609060101010101" pitchFamily="49" charset="-122"/>
              </a:rPr>
              <a:t>年开始，因病原微生物而起的疫病，就开始影响到欧洲文明的发展进程。而</a:t>
            </a:r>
            <a:r>
              <a:rPr lang="en-US" altLang="zh-CN" sz="2800" b="1" dirty="0">
                <a:solidFill>
                  <a:srgbClr val="0000FF"/>
                </a:solidFill>
                <a:latin typeface="楷体" panose="02010609060101010101" pitchFamily="49" charset="-122"/>
                <a:ea typeface="楷体" panose="02010609060101010101" pitchFamily="49" charset="-122"/>
              </a:rPr>
              <a:t> 1347-1353 </a:t>
            </a:r>
            <a:r>
              <a:rPr lang="zh-CN" altLang="zh-CN" sz="2800" b="1" dirty="0">
                <a:solidFill>
                  <a:srgbClr val="0000FF"/>
                </a:solidFill>
                <a:latin typeface="楷体" panose="02010609060101010101" pitchFamily="49" charset="-122"/>
                <a:ea typeface="楷体" panose="02010609060101010101" pitchFamily="49" charset="-122"/>
              </a:rPr>
              <a:t>年间在欧洲流行的黑死病，更是欧洲历史上最具毁灭性的疫病，它的爆发竟然使欧洲人口减少了将近三分之一。当时，民众的恐慌情绪急剧增长，以至于要用相当长的时间，才能抚平与此相关的痛苦记忆。由于大量人口死亡、劳动力分布严重不均，社会结构开始出现变化，农奴从此消失，取而代之的是自由劳动者。应该说，黑死病、麻风病等疫病从多方面影响了欧洲社会和中世纪的西方文明。</a:t>
            </a:r>
          </a:p>
        </p:txBody>
      </p:sp>
    </p:spTree>
    <p:extLst>
      <p:ext uri="{BB962C8B-B14F-4D97-AF65-F5344CB8AC3E}">
        <p14:creationId xmlns:p14="http://schemas.microsoft.com/office/powerpoint/2010/main" val="31653559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056" y="548680"/>
            <a:ext cx="10657184" cy="4401205"/>
          </a:xfrm>
          <a:prstGeom prst="rect">
            <a:avLst/>
          </a:prstGeom>
          <a:noFill/>
          <a:ln w="44450">
            <a:solidFill>
              <a:srgbClr val="FF0000"/>
            </a:solidFill>
          </a:ln>
        </p:spPr>
        <p:txBody>
          <a:bodyPr wrap="square" rtlCol="0">
            <a:spAutoFit/>
          </a:bodyPr>
          <a:lstStyle/>
          <a:p>
            <a:r>
              <a:rPr lang="zh-CN" altLang="zh-CN" sz="2800" b="1" dirty="0">
                <a:solidFill>
                  <a:srgbClr val="0000FF"/>
                </a:solidFill>
                <a:latin typeface="楷体" panose="02010609060101010101" pitchFamily="49" charset="-122"/>
                <a:ea typeface="楷体" panose="02010609060101010101" pitchFamily="49" charset="-122"/>
              </a:rPr>
              <a:t>【解读】</a:t>
            </a:r>
          </a:p>
          <a:p>
            <a:r>
              <a:rPr lang="zh-CN" altLang="zh-CN" sz="2800" b="1" dirty="0">
                <a:solidFill>
                  <a:srgbClr val="0000FF"/>
                </a:solidFill>
                <a:latin typeface="楷体" panose="02010609060101010101" pitchFamily="49" charset="-122"/>
                <a:ea typeface="楷体" panose="02010609060101010101" pitchFamily="49" charset="-122"/>
              </a:rPr>
              <a:t>　　本章孔子和子贡探讨对待贫富的态度。</a:t>
            </a:r>
          </a:p>
          <a:p>
            <a:r>
              <a:rPr lang="zh-CN" altLang="zh-CN" sz="2800" b="1" dirty="0">
                <a:solidFill>
                  <a:srgbClr val="0000FF"/>
                </a:solidFill>
                <a:latin typeface="楷体" panose="02010609060101010101" pitchFamily="49" charset="-122"/>
                <a:ea typeface="楷体" panose="02010609060101010101" pitchFamily="49" charset="-122"/>
              </a:rPr>
              <a:t>　　子贡悟性极高，颖悟敏慧，能言善辩，也善经商。这句话大约问于他经商有所成就时，他向孔子问</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贫而无谄，富而无骄</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，达到这种境界怎么样？</a:t>
            </a:r>
          </a:p>
          <a:p>
            <a:r>
              <a:rPr lang="zh-CN" altLang="zh-CN" sz="2800" b="1" dirty="0">
                <a:solidFill>
                  <a:srgbClr val="0000FF"/>
                </a:solidFill>
                <a:latin typeface="楷体" panose="02010609060101010101" pitchFamily="49" charset="-122"/>
                <a:ea typeface="楷体" panose="02010609060101010101" pitchFamily="49" charset="-122"/>
              </a:rPr>
              <a:t>　　孔子自己认为：</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富而无骄易，贫而无怨难。</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谄</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是谄媚巴结、讨好，</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怨</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是埋怨、怨天尤人。</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谄</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也好，</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怨</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也罢，均是对</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贫</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富</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的态度。是一种自律的状态，表现出一种在物质方面被动的自律。富不骄虽不容易，相对贫而无</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怨</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谄</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说要容易一些，要同时做到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富不骄，贫不谄、怨</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，的确不易。</a:t>
            </a:r>
          </a:p>
        </p:txBody>
      </p:sp>
    </p:spTree>
    <p:extLst>
      <p:ext uri="{BB962C8B-B14F-4D97-AF65-F5344CB8AC3E}">
        <p14:creationId xmlns:p14="http://schemas.microsoft.com/office/powerpoint/2010/main" val="266779597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056" y="548680"/>
            <a:ext cx="10657184" cy="5262979"/>
          </a:xfrm>
          <a:prstGeom prst="rect">
            <a:avLst/>
          </a:prstGeom>
          <a:noFill/>
          <a:ln w="44450">
            <a:solidFill>
              <a:srgbClr val="FF0000"/>
            </a:solidFill>
          </a:ln>
        </p:spPr>
        <p:txBody>
          <a:bodyPr wrap="square" rtlCol="0">
            <a:spAutoFit/>
          </a:bodyPr>
          <a:lstStyle/>
          <a:p>
            <a:r>
              <a:rPr lang="zh-CN" altLang="zh-CN" sz="2800" dirty="0"/>
              <a:t>　</a:t>
            </a:r>
            <a:r>
              <a:rPr lang="zh-CN" altLang="zh-CN" sz="2800" b="1" dirty="0">
                <a:solidFill>
                  <a:srgbClr val="0000FF"/>
                </a:solidFill>
                <a:latin typeface="楷体" panose="02010609060101010101" pitchFamily="49" charset="-122"/>
                <a:ea typeface="楷体" panose="02010609060101010101" pitchFamily="49" charset="-122"/>
              </a:rPr>
              <a:t>子贡做到了，照理讲，孔子应给予极高的表扬，充分的肯定，然而孔子却只许了一个</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可也</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，连表肯定的语气词在内，也才两个字，可见其用词简洁。接着向他提出了更高的要求，</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未若贫而乐，富而好礼者也</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。儒家文化始终强调保持精神上的快乐，孔子自喻说：</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饭疏食，饮水，曲肱而枕之，乐亦在其中。</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孔子赞扬颜回，</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一箪食，一瓢饮，在陋巷，人不堪其忧，回也不改其乐（《雍也篇》）。</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都是在说</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乐</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，这一层次脱离了精神方面的桎梏，进入了一种主动的自然的无为的状态。子贡听到老师的表扬，又对他提出新的境界要求，喜不自胜，浮想联翩，脱口而出《诗经</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卫风</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淇奥》两句，</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如切如磋，如琢如磨</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。子贡引《诗》以说明老师对他切琢、打磨、循循善诱的过程，也表白自己能听其教诲，进一步磨炼自己，更上一层楼的决心。</a:t>
            </a:r>
          </a:p>
        </p:txBody>
      </p:sp>
    </p:spTree>
    <p:extLst>
      <p:ext uri="{BB962C8B-B14F-4D97-AF65-F5344CB8AC3E}">
        <p14:creationId xmlns:p14="http://schemas.microsoft.com/office/powerpoint/2010/main" val="33491034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056" y="548680"/>
            <a:ext cx="10657184" cy="5693866"/>
          </a:xfrm>
          <a:prstGeom prst="rect">
            <a:avLst/>
          </a:prstGeom>
          <a:noFill/>
          <a:ln w="44450">
            <a:solidFill>
              <a:srgbClr val="FF0000"/>
            </a:solidFill>
          </a:ln>
        </p:spPr>
        <p:txBody>
          <a:bodyPr wrap="square" rtlCol="0">
            <a:spAutoFit/>
          </a:bodyPr>
          <a:lstStyle/>
          <a:p>
            <a:r>
              <a:rPr lang="en-US" altLang="zh-CN" sz="2800" b="1" dirty="0" smtClean="0">
                <a:solidFill>
                  <a:srgbClr val="0000FF"/>
                </a:solidFill>
                <a:latin typeface="楷体" panose="02010609060101010101" pitchFamily="49" charset="-122"/>
                <a:ea typeface="楷体" panose="02010609060101010101" pitchFamily="49" charset="-122"/>
              </a:rPr>
              <a:t>    </a:t>
            </a:r>
            <a:r>
              <a:rPr lang="zh-CN" altLang="zh-CN" sz="2800" b="1" dirty="0" smtClean="0">
                <a:solidFill>
                  <a:srgbClr val="0000FF"/>
                </a:solidFill>
                <a:latin typeface="楷体" panose="02010609060101010101" pitchFamily="49" charset="-122"/>
                <a:ea typeface="楷体" panose="02010609060101010101" pitchFamily="49" charset="-122"/>
              </a:rPr>
              <a:t>老师</a:t>
            </a:r>
            <a:r>
              <a:rPr lang="zh-CN" altLang="zh-CN" sz="2800" b="1" dirty="0">
                <a:solidFill>
                  <a:srgbClr val="0000FF"/>
                </a:solidFill>
                <a:latin typeface="楷体" panose="02010609060101010101" pitchFamily="49" charset="-122"/>
                <a:ea typeface="楷体" panose="02010609060101010101" pitchFamily="49" charset="-122"/>
              </a:rPr>
              <a:t>见弟子如此聪颖敏捷，欣慰非常，情不自禁亲切地呼唤出子贡的名字</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赐也</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。老师对学生直呼其名，符合上对下称名不称字的礼节。在这个语境中更重要的是表现先生对弟子的一种亲切而赞许的口吻。接着又对子贡做了一个更高一些的肯定，</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始可与言《诗》已矣，告诸往而知来者。</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这两句话应注意两个地方，一个</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始</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，也仅仅是</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始</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，一个是句末用</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已矣</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一语气词，这个词也表现的是</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仅仅如此而已</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的语气。可见孔子对学生的表扬，极注意语言的分寸。意思是，你子贡我可以与你讨论《诗经》的问题，因为你具有联想能力了，告诉你以往的一件事，你可以推导出未来的另外一件事，</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闻一以知二</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。这一段对话表现三重境界：第一重、</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贫而无谄，富而无骄</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；第二重、</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贫而乐，富而好礼</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；第三重、</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联想境界</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。孔子在这里也展示出了他高超的教育艺术。</a:t>
            </a:r>
          </a:p>
        </p:txBody>
      </p:sp>
    </p:spTree>
    <p:extLst>
      <p:ext uri="{BB962C8B-B14F-4D97-AF65-F5344CB8AC3E}">
        <p14:creationId xmlns:p14="http://schemas.microsoft.com/office/powerpoint/2010/main" val="114456229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056" y="548680"/>
            <a:ext cx="10657184" cy="5693866"/>
          </a:xfrm>
          <a:prstGeom prst="rect">
            <a:avLst/>
          </a:prstGeom>
          <a:noFill/>
          <a:ln w="44450">
            <a:solidFill>
              <a:srgbClr val="FF0000"/>
            </a:solidFill>
          </a:ln>
        </p:spPr>
        <p:txBody>
          <a:bodyPr wrap="square" rtlCol="0">
            <a:spAutoFit/>
          </a:bodyPr>
          <a:lstStyle/>
          <a:p>
            <a:r>
              <a:rPr lang="en-US" altLang="zh-CN" sz="2800" b="1" dirty="0" smtClean="0">
                <a:solidFill>
                  <a:srgbClr val="0000FF"/>
                </a:solidFill>
                <a:latin typeface="楷体" panose="02010609060101010101" pitchFamily="49" charset="-122"/>
                <a:ea typeface="楷体" panose="02010609060101010101" pitchFamily="49" charset="-122"/>
              </a:rPr>
              <a:t>   </a:t>
            </a:r>
            <a:r>
              <a:rPr lang="zh-CN" altLang="zh-CN" sz="2800" b="1" dirty="0" smtClean="0">
                <a:solidFill>
                  <a:srgbClr val="0000FF"/>
                </a:solidFill>
                <a:latin typeface="楷体" panose="02010609060101010101" pitchFamily="49" charset="-122"/>
                <a:ea typeface="楷体" panose="02010609060101010101" pitchFamily="49" charset="-122"/>
              </a:rPr>
              <a:t>对</a:t>
            </a:r>
            <a:r>
              <a:rPr lang="zh-CN" altLang="zh-CN" sz="2800" b="1" dirty="0">
                <a:solidFill>
                  <a:srgbClr val="0000FF"/>
                </a:solidFill>
                <a:latin typeface="楷体" panose="02010609060101010101" pitchFamily="49" charset="-122"/>
                <a:ea typeface="楷体" panose="02010609060101010101" pitchFamily="49" charset="-122"/>
              </a:rPr>
              <a:t>孔子的教学艺术可以归纳为四点：①鼓励性词语贴切准确，不空泛、不油滑、也不廉价。②循循然善诱人，步步深入，</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不愤不启</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，举一反三。③教有法、无定法，一重境界和二重境界谈的是对待</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贫</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富</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的态度，第三重境界突然扯到读</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诗</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的问题，表面看毫不关联，细加推敲又环环相生、丝丝入扣。难怪孔门高足颜渊喟然叹曰：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仰之弥高，钻之弥坚，瞻之在前，忽焉在后，夫子循循然善诱人，博我以文，约我以礼，欲罢不能。</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④和谐轻松愉快的教育方法。</a:t>
            </a:r>
          </a:p>
          <a:p>
            <a:r>
              <a:rPr lang="zh-CN" altLang="zh-CN" sz="2800" b="1" dirty="0">
                <a:solidFill>
                  <a:srgbClr val="0000FF"/>
                </a:solidFill>
                <a:latin typeface="楷体" panose="02010609060101010101" pitchFamily="49" charset="-122"/>
                <a:ea typeface="楷体" panose="02010609060101010101" pitchFamily="49" charset="-122"/>
              </a:rPr>
              <a:t>　　师生之间一问一答，一来一往，亲切自然，先生无师长之尊，学生无弟子之卑，关系平等，融洽和谐，弟子是真聪明，先生是真渊博。难怪叔孙武叔贬毁孔子，子贡当面予以驳斥，并由衷的赞扬孔子：</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他人之贤者，丘陵也，犹可逾也；仲尼，日月也，无得而逾焉。</a:t>
            </a:r>
            <a:r>
              <a:rPr lang="en-US" altLang="zh-CN" sz="2800" b="1" dirty="0">
                <a:solidFill>
                  <a:srgbClr val="0000FF"/>
                </a:solidFill>
                <a:latin typeface="楷体" panose="02010609060101010101" pitchFamily="49" charset="-122"/>
                <a:ea typeface="楷体" panose="02010609060101010101" pitchFamily="49" charset="-122"/>
              </a:rPr>
              <a:t>” </a:t>
            </a:r>
            <a:endParaRPr lang="zh-CN" altLang="zh-CN" sz="2800" b="1"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92059328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363447" y="1044213"/>
            <a:ext cx="11520488" cy="146851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5.15</a:t>
            </a:r>
            <a:r>
              <a:rPr lang="zh-CN" altLang="zh-CN" sz="2800" b="1" dirty="0">
                <a:solidFill>
                  <a:srgbClr val="0000FF"/>
                </a:solidFill>
                <a:latin typeface="楷体" panose="02010609060101010101" pitchFamily="49" charset="-122"/>
                <a:ea typeface="楷体" panose="02010609060101010101" pitchFamily="49" charset="-122"/>
              </a:rPr>
              <a:t>子贡问曰：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孔文子何以谓之</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文</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也①？</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敏而好学，不耻下问②，是以谓之</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文</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也。</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56325" name="Text Box 5"/>
          <p:cNvSpPr txBox="1">
            <a:spLocks noChangeArrowheads="1"/>
          </p:cNvSpPr>
          <p:nvPr/>
        </p:nvSpPr>
        <p:spPr bwMode="auto">
          <a:xfrm>
            <a:off x="225427" y="4653137"/>
            <a:ext cx="11658508" cy="1468512"/>
          </a:xfrm>
          <a:prstGeom prst="rect">
            <a:avLst/>
          </a:prstGeom>
          <a:noFill/>
          <a:ln w="476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square" lIns="88807" tIns="44403" rIns="88807" bIns="44403">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【语译】</a:t>
            </a:r>
          </a:p>
          <a:p>
            <a:pPr>
              <a:buNone/>
            </a:pPr>
            <a:r>
              <a:rPr lang="zh-CN" altLang="zh-CN" sz="2800" b="1" dirty="0">
                <a:solidFill>
                  <a:srgbClr val="FF0000"/>
                </a:solidFill>
                <a:latin typeface="楷体" panose="02010609060101010101" pitchFamily="49" charset="-122"/>
                <a:ea typeface="楷体" panose="02010609060101010101" pitchFamily="49" charset="-122"/>
              </a:rPr>
              <a:t>　　子贡问道：</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孔文子因为什么谥为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文</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呢？</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聪明好学，不耻于向下求教，因此谥为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文</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14340" name="TextBox 1"/>
          <p:cNvSpPr txBox="1">
            <a:spLocks noChangeArrowheads="1"/>
          </p:cNvSpPr>
          <p:nvPr/>
        </p:nvSpPr>
        <p:spPr bwMode="auto">
          <a:xfrm>
            <a:off x="421391" y="2924944"/>
            <a:ext cx="11404600" cy="147117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【注释】</a:t>
            </a:r>
          </a:p>
          <a:p>
            <a:pPr>
              <a:buNone/>
            </a:pPr>
            <a:r>
              <a:rPr lang="zh-CN" altLang="zh-CN" sz="2800" b="1" dirty="0">
                <a:solidFill>
                  <a:srgbClr val="0000FF"/>
                </a:solidFill>
                <a:latin typeface="楷体" panose="02010609060101010101" pitchFamily="49" charset="-122"/>
                <a:ea typeface="楷体" panose="02010609060101010101" pitchFamily="49" charset="-122"/>
              </a:rPr>
              <a:t>　　①孔文子：卫国大夫仲孙圉（亦作</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御</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圄</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文</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是他的谥号。</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②耻：意动用法，以</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为耻。</a:t>
            </a:r>
          </a:p>
        </p:txBody>
      </p:sp>
      <p:sp>
        <p:nvSpPr>
          <p:cNvPr id="2" name="矩形 1"/>
          <p:cNvSpPr/>
          <p:nvPr/>
        </p:nvSpPr>
        <p:spPr>
          <a:xfrm>
            <a:off x="3006328" y="2828836"/>
            <a:ext cx="6012657" cy="369332"/>
          </a:xfrm>
          <a:prstGeom prst="rect">
            <a:avLst/>
          </a:prstGeom>
        </p:spPr>
        <p:txBody>
          <a:bodyPr>
            <a:spAutoFit/>
          </a:bodyPr>
          <a:lstStyle/>
          <a:p>
            <a:r>
              <a:rPr lang="zh-CN" altLang="zh-CN" dirty="0"/>
              <a:t>　</a:t>
            </a:r>
          </a:p>
        </p:txBody>
      </p:sp>
      <p:sp>
        <p:nvSpPr>
          <p:cNvPr id="6" name="圆角矩形 7"/>
          <p:cNvSpPr>
            <a:spLocks noChangeArrowheads="1"/>
          </p:cNvSpPr>
          <p:nvPr/>
        </p:nvSpPr>
        <p:spPr bwMode="auto">
          <a:xfrm>
            <a:off x="329860" y="188914"/>
            <a:ext cx="3378539" cy="833437"/>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ea typeface="宋体" pitchFamily="2" charset="-122"/>
              </a:defRPr>
            </a:lvl1pPr>
            <a:lvl2pPr marL="685800" indent="-22860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kumimoji="1" lang="en-US" altLang="zh-CN" sz="3600" b="1" dirty="0" smtClean="0">
                <a:solidFill>
                  <a:srgbClr val="FF0000"/>
                </a:solidFill>
                <a:latin typeface="楷体" pitchFamily="49" charset="-122"/>
                <a:ea typeface="楷体" pitchFamily="49" charset="-122"/>
                <a:cs typeface="等线"/>
              </a:rPr>
              <a:t>《</a:t>
            </a:r>
            <a:r>
              <a:rPr kumimoji="1" lang="zh-CN" altLang="en-US" sz="3600" b="1" dirty="0" smtClean="0">
                <a:solidFill>
                  <a:srgbClr val="FF0000"/>
                </a:solidFill>
                <a:latin typeface="楷体" pitchFamily="49" charset="-122"/>
                <a:ea typeface="楷体" pitchFamily="49" charset="-122"/>
                <a:cs typeface="等线"/>
              </a:rPr>
              <a:t>论语</a:t>
            </a:r>
            <a:r>
              <a:rPr kumimoji="1" lang="en-US" altLang="zh-CN" sz="3600" b="1" dirty="0" smtClean="0">
                <a:solidFill>
                  <a:srgbClr val="FF0000"/>
                </a:solidFill>
                <a:latin typeface="楷体" pitchFamily="49" charset="-122"/>
                <a:ea typeface="楷体" pitchFamily="49" charset="-122"/>
                <a:cs typeface="等线"/>
              </a:rPr>
              <a:t>》</a:t>
            </a:r>
            <a:r>
              <a:rPr kumimoji="1" lang="zh-CN" altLang="en-US" sz="3600" b="1" dirty="0" smtClean="0">
                <a:solidFill>
                  <a:srgbClr val="FF0000"/>
                </a:solidFill>
                <a:latin typeface="楷体" pitchFamily="49" charset="-122"/>
                <a:ea typeface="楷体" pitchFamily="49" charset="-122"/>
                <a:cs typeface="等线"/>
              </a:rPr>
              <a:t>链接</a:t>
            </a:r>
            <a:endParaRPr kumimoji="1" lang="zh-CN" altLang="en-US" sz="3600" b="1" dirty="0">
              <a:solidFill>
                <a:srgbClr val="FF0000"/>
              </a:solidFill>
              <a:latin typeface="楷体" pitchFamily="49" charset="-122"/>
              <a:ea typeface="楷体" pitchFamily="49" charset="-122"/>
              <a:cs typeface="等线"/>
            </a:endParaRPr>
          </a:p>
        </p:txBody>
      </p:sp>
    </p:spTree>
    <p:extLst>
      <p:ext uri="{BB962C8B-B14F-4D97-AF65-F5344CB8AC3E}">
        <p14:creationId xmlns:p14="http://schemas.microsoft.com/office/powerpoint/2010/main" val="1263660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arn(inVertical)">
                                      <p:cBhvr>
                                        <p:cTn id="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p:cNvSpPr txBox="1">
            <a:spLocks noChangeArrowheads="1"/>
          </p:cNvSpPr>
          <p:nvPr/>
        </p:nvSpPr>
        <p:spPr bwMode="auto">
          <a:xfrm>
            <a:off x="330775" y="1556793"/>
            <a:ext cx="11525250" cy="3711785"/>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p>
          <a:p>
            <a:pPr>
              <a:buNone/>
            </a:pPr>
            <a:r>
              <a:rPr lang="zh-CN" altLang="zh-CN" sz="2800" b="1" dirty="0">
                <a:solidFill>
                  <a:srgbClr val="FF0000"/>
                </a:solidFill>
                <a:latin typeface="楷体" panose="02010609060101010101" pitchFamily="49" charset="-122"/>
                <a:ea typeface="楷体" panose="02010609060101010101" pitchFamily="49" charset="-122"/>
              </a:rPr>
              <a:t>　　本章记载孔子对孔文子谥号的解释。</a:t>
            </a:r>
          </a:p>
          <a:p>
            <a:pPr>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　孔文子，卫国大夫，私德有秽，死后封谥为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文</a:t>
            </a:r>
            <a:r>
              <a:rPr lang="en-US" altLang="zh-CN" sz="2800" b="1" dirty="0" smtClean="0">
                <a:solidFill>
                  <a:srgbClr val="FF0000"/>
                </a:solidFill>
                <a:latin typeface="楷体" panose="02010609060101010101" pitchFamily="49" charset="-122"/>
                <a:ea typeface="楷体" panose="02010609060101010101" pitchFamily="49" charset="-122"/>
              </a:rPr>
              <a:t>”</a:t>
            </a:r>
            <a:r>
              <a:rPr lang="zh-CN" altLang="zh-CN" sz="2800" b="1" dirty="0" smtClean="0">
                <a:solidFill>
                  <a:srgbClr val="FF0000"/>
                </a:solidFill>
                <a:latin typeface="楷体" panose="02010609060101010101" pitchFamily="49" charset="-122"/>
                <a:ea typeface="楷体" panose="02010609060101010101" pitchFamily="49" charset="-122"/>
              </a:rPr>
              <a:t>子</a:t>
            </a:r>
            <a:r>
              <a:rPr lang="zh-CN" altLang="zh-CN" sz="2800" b="1" dirty="0">
                <a:solidFill>
                  <a:srgbClr val="FF0000"/>
                </a:solidFill>
                <a:latin typeface="楷体" panose="02010609060101010101" pitchFamily="49" charset="-122"/>
                <a:ea typeface="楷体" panose="02010609060101010101" pitchFamily="49" charset="-122"/>
              </a:rPr>
              <a:t>贡疑而问之。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唯仁者能好人，能恶人。</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孔子是则是，非则非，是非分明，以</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敏而好学，不耻下问</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答之。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敏而好学</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，犹如孔子</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好古，敏以求之</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，勤敏而好学，好学则多闻多见多识，</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不耻下问</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，则是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以能问于不能，以多问于寡。</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以好学之博而问于</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不能</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与</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寡</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，雅量懿行，堪称</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文</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之封谥。</a:t>
            </a:r>
          </a:p>
        </p:txBody>
      </p:sp>
    </p:spTree>
    <p:extLst>
      <p:ext uri="{BB962C8B-B14F-4D97-AF65-F5344CB8AC3E}">
        <p14:creationId xmlns:p14="http://schemas.microsoft.com/office/powerpoint/2010/main" val="14289751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124744"/>
            <a:ext cx="11358699" cy="147117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【原文】</a:t>
            </a:r>
          </a:p>
          <a:p>
            <a:pPr>
              <a:buNone/>
            </a:pPr>
            <a:r>
              <a:rPr lang="zh-CN" altLang="zh-CN" sz="2800" b="1" dirty="0">
                <a:solidFill>
                  <a:srgbClr val="0000FF"/>
                </a:solidFill>
                <a:latin typeface="楷体" panose="02010609060101010101" pitchFamily="49" charset="-122"/>
                <a:ea typeface="楷体" panose="02010609060101010101" pitchFamily="49" charset="-122"/>
              </a:rPr>
              <a:t>　　</a:t>
            </a:r>
            <a:r>
              <a:rPr lang="en-US" altLang="zh-CN" sz="2800" b="1" dirty="0">
                <a:solidFill>
                  <a:srgbClr val="0000FF"/>
                </a:solidFill>
                <a:latin typeface="楷体" panose="02010609060101010101" pitchFamily="49" charset="-122"/>
                <a:ea typeface="楷体" panose="02010609060101010101" pitchFamily="49" charset="-122"/>
              </a:rPr>
              <a:t>15.10</a:t>
            </a:r>
            <a:r>
              <a:rPr lang="zh-CN" altLang="zh-CN" sz="2800" b="1" dirty="0">
                <a:solidFill>
                  <a:srgbClr val="0000FF"/>
                </a:solidFill>
                <a:latin typeface="楷体" panose="02010609060101010101" pitchFamily="49" charset="-122"/>
                <a:ea typeface="楷体" panose="02010609060101010101" pitchFamily="49" charset="-122"/>
              </a:rPr>
              <a:t>子贡问为仁。子曰：</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工欲善其事①，必先利其器②。居是邦也，事其大夫之贤者，友其士之仁者③。</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3" name="TextBox 2"/>
          <p:cNvSpPr txBox="1">
            <a:spLocks noChangeArrowheads="1"/>
          </p:cNvSpPr>
          <p:nvPr/>
        </p:nvSpPr>
        <p:spPr bwMode="auto">
          <a:xfrm>
            <a:off x="198573" y="2837430"/>
            <a:ext cx="11358699" cy="147117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【注释】</a:t>
            </a:r>
          </a:p>
          <a:p>
            <a:pPr>
              <a:buNone/>
            </a:pPr>
            <a:r>
              <a:rPr lang="zh-CN" altLang="zh-CN" sz="2800" b="1" dirty="0">
                <a:solidFill>
                  <a:srgbClr val="0000FF"/>
                </a:solidFill>
                <a:latin typeface="楷体" panose="02010609060101010101" pitchFamily="49" charset="-122"/>
                <a:ea typeface="楷体" panose="02010609060101010101" pitchFamily="49" charset="-122"/>
              </a:rPr>
              <a:t>　　① 善：做好。形容词活用作动词。</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② 利：磨锋利，形容词活用作动词。</a:t>
            </a: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③ 友：交朋友。名词活用作动词。</a:t>
            </a:r>
          </a:p>
        </p:txBody>
      </p:sp>
      <p:sp>
        <p:nvSpPr>
          <p:cNvPr id="5" name="TextBox 4"/>
          <p:cNvSpPr txBox="1">
            <a:spLocks noChangeArrowheads="1"/>
          </p:cNvSpPr>
          <p:nvPr/>
        </p:nvSpPr>
        <p:spPr bwMode="auto">
          <a:xfrm>
            <a:off x="324024" y="4437112"/>
            <a:ext cx="11358699" cy="190205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anose="02010609060101010101" pitchFamily="49" charset="-122"/>
                <a:ea typeface="楷体" panose="02010609060101010101" pitchFamily="49" charset="-122"/>
              </a:rPr>
              <a:t>【语译】</a:t>
            </a:r>
          </a:p>
          <a:p>
            <a:pPr>
              <a:buNone/>
            </a:pPr>
            <a:r>
              <a:rPr lang="zh-CN" altLang="zh-CN" sz="2800" b="1" dirty="0">
                <a:solidFill>
                  <a:srgbClr val="0000FF"/>
                </a:solidFill>
                <a:latin typeface="楷体" panose="02010609060101010101" pitchFamily="49" charset="-122"/>
                <a:ea typeface="楷体" panose="02010609060101010101" pitchFamily="49" charset="-122"/>
              </a:rPr>
              <a:t>　　子贡问如何去践行仁道。孔子说：</a:t>
            </a:r>
            <a:r>
              <a:rPr lang="en-US" altLang="zh-CN"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工匠要把事做好，必须先使工具锋利。你住在这个国家，就要侍奉那个国家大夫中有贤德的人，与那个国家中有仁德的士人交朋友。</a:t>
            </a:r>
            <a:r>
              <a:rPr lang="en-US" altLang="zh-CN" sz="2800" b="1" dirty="0">
                <a:solidFill>
                  <a:srgbClr val="0000FF"/>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6" name="圆角矩形 7"/>
          <p:cNvSpPr>
            <a:spLocks noChangeArrowheads="1"/>
          </p:cNvSpPr>
          <p:nvPr/>
        </p:nvSpPr>
        <p:spPr bwMode="auto">
          <a:xfrm>
            <a:off x="329860" y="188914"/>
            <a:ext cx="3378539" cy="833437"/>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ea typeface="宋体" pitchFamily="2" charset="-122"/>
              </a:defRPr>
            </a:lvl1pPr>
            <a:lvl2pPr marL="685800" indent="-22860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kumimoji="1" lang="en-US" altLang="zh-CN" sz="3600" b="1" dirty="0" smtClean="0">
                <a:solidFill>
                  <a:srgbClr val="FF0000"/>
                </a:solidFill>
                <a:latin typeface="楷体" pitchFamily="49" charset="-122"/>
                <a:ea typeface="楷体" pitchFamily="49" charset="-122"/>
                <a:cs typeface="等线"/>
              </a:rPr>
              <a:t>《</a:t>
            </a:r>
            <a:r>
              <a:rPr kumimoji="1" lang="zh-CN" altLang="en-US" sz="3600" b="1" dirty="0" smtClean="0">
                <a:solidFill>
                  <a:srgbClr val="FF0000"/>
                </a:solidFill>
                <a:latin typeface="楷体" pitchFamily="49" charset="-122"/>
                <a:ea typeface="楷体" pitchFamily="49" charset="-122"/>
                <a:cs typeface="等线"/>
              </a:rPr>
              <a:t>论语</a:t>
            </a:r>
            <a:r>
              <a:rPr kumimoji="1" lang="en-US" altLang="zh-CN" sz="3600" b="1" dirty="0" smtClean="0">
                <a:solidFill>
                  <a:srgbClr val="FF0000"/>
                </a:solidFill>
                <a:latin typeface="楷体" pitchFamily="49" charset="-122"/>
                <a:ea typeface="楷体" pitchFamily="49" charset="-122"/>
                <a:cs typeface="等线"/>
              </a:rPr>
              <a:t>》</a:t>
            </a:r>
            <a:r>
              <a:rPr kumimoji="1" lang="zh-CN" altLang="en-US" sz="3600" b="1" dirty="0" smtClean="0">
                <a:solidFill>
                  <a:srgbClr val="FF0000"/>
                </a:solidFill>
                <a:latin typeface="楷体" pitchFamily="49" charset="-122"/>
                <a:ea typeface="楷体" pitchFamily="49" charset="-122"/>
                <a:cs typeface="等线"/>
              </a:rPr>
              <a:t>链接</a:t>
            </a:r>
            <a:endParaRPr kumimoji="1" lang="zh-CN" altLang="en-US" sz="3600" b="1" dirty="0">
              <a:solidFill>
                <a:srgbClr val="FF0000"/>
              </a:solidFill>
              <a:latin typeface="楷体" pitchFamily="49" charset="-122"/>
              <a:ea typeface="楷体" pitchFamily="49" charset="-122"/>
              <a:cs typeface="等线"/>
            </a:endParaRPr>
          </a:p>
        </p:txBody>
      </p:sp>
    </p:spTree>
    <p:extLst>
      <p:ext uri="{BB962C8B-B14F-4D97-AF65-F5344CB8AC3E}">
        <p14:creationId xmlns:p14="http://schemas.microsoft.com/office/powerpoint/2010/main" val="29534430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3280898"/>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anose="02010609060101010101" pitchFamily="49" charset="-122"/>
                <a:ea typeface="楷体" panose="02010609060101010101" pitchFamily="49" charset="-122"/>
              </a:rPr>
              <a:t>【解读】</a:t>
            </a:r>
          </a:p>
          <a:p>
            <a:pPr>
              <a:buNone/>
            </a:pPr>
            <a:r>
              <a:rPr lang="zh-CN" altLang="zh-CN" sz="2800" b="1" dirty="0">
                <a:solidFill>
                  <a:srgbClr val="FF0000"/>
                </a:solidFill>
                <a:latin typeface="楷体" panose="02010609060101010101" pitchFamily="49" charset="-122"/>
                <a:ea typeface="楷体" panose="02010609060101010101" pitchFamily="49" charset="-122"/>
              </a:rPr>
              <a:t>　　本章孔子谈事贤友士。</a:t>
            </a:r>
          </a:p>
          <a:p>
            <a:pPr>
              <a:buNone/>
            </a:pPr>
            <a:r>
              <a:rPr lang="zh-CN" altLang="zh-CN" sz="2800" b="1" dirty="0">
                <a:solidFill>
                  <a:srgbClr val="FF0000"/>
                </a:solidFill>
                <a:latin typeface="楷体" panose="02010609060101010101" pitchFamily="49" charset="-122"/>
                <a:ea typeface="楷体" panose="02010609060101010101" pitchFamily="49" charset="-122"/>
              </a:rPr>
              <a:t>　</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为仁</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培养仁德，修炼仁德。子贡问为仁，孔子答为事。事贤友士，意在利其仁，人之才德，磨砺熏陶而成；工匠利其器，意在善其事，匠之器物，切磋琢磨而成。一则为仁，一则为事，为事喻为仁。为事待其器，为仁待其贤；器利而事成，贤砺而仁成。曾子曰：</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以文会友，以友辅仁。</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28814178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0" y="116632"/>
            <a:ext cx="11477028" cy="267765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三、本大题共 </a:t>
            </a:r>
            <a:r>
              <a:rPr lang="en-US" altLang="zh-CN" sz="2800" b="1" dirty="0">
                <a:solidFill>
                  <a:srgbClr val="0000FF"/>
                </a:solidFill>
                <a:latin typeface="楷体" pitchFamily="49" charset="-122"/>
                <a:ea typeface="楷体" pitchFamily="49" charset="-122"/>
              </a:rPr>
              <a:t>5 </a:t>
            </a:r>
            <a:r>
              <a:rPr lang="zh-CN" altLang="en-US" sz="2800" b="1" dirty="0">
                <a:solidFill>
                  <a:srgbClr val="0000FF"/>
                </a:solidFill>
                <a:latin typeface="楷体" pitchFamily="49" charset="-122"/>
                <a:ea typeface="楷体" pitchFamily="49" charset="-122"/>
              </a:rPr>
              <a:t>小题，共 </a:t>
            </a:r>
            <a:r>
              <a:rPr lang="en-US" altLang="zh-CN" sz="2800" b="1" dirty="0">
                <a:solidFill>
                  <a:srgbClr val="0000FF"/>
                </a:solidFill>
                <a:latin typeface="楷体" pitchFamily="49" charset="-122"/>
                <a:ea typeface="楷体" pitchFamily="49" charset="-122"/>
              </a:rPr>
              <a:t>24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（一）阅读下面古诗，完成 </a:t>
            </a:r>
            <a:r>
              <a:rPr lang="en-US" altLang="zh-CN" sz="2800" b="1" dirty="0">
                <a:solidFill>
                  <a:srgbClr val="0000FF"/>
                </a:solidFill>
                <a:latin typeface="楷体" pitchFamily="49" charset="-122"/>
                <a:ea typeface="楷体" pitchFamily="49" charset="-122"/>
              </a:rPr>
              <a:t>12—14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12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宿</a:t>
            </a:r>
            <a:r>
              <a:rPr lang="zh-CN" altLang="en-US" sz="2800" b="1" dirty="0">
                <a:solidFill>
                  <a:srgbClr val="0000FF"/>
                </a:solidFill>
                <a:latin typeface="楷体" pitchFamily="49" charset="-122"/>
                <a:ea typeface="楷体" pitchFamily="49" charset="-122"/>
              </a:rPr>
              <a:t>业师山</a:t>
            </a:r>
            <a:r>
              <a:rPr lang="zh-CN" altLang="en-US" sz="2800" b="1" dirty="0" smtClean="0">
                <a:solidFill>
                  <a:srgbClr val="0000FF"/>
                </a:solidFill>
                <a:latin typeface="楷体" pitchFamily="49" charset="-122"/>
                <a:ea typeface="楷体" pitchFamily="49" charset="-122"/>
              </a:rPr>
              <a:t>房① </a:t>
            </a:r>
            <a:r>
              <a:rPr lang="zh-CN" altLang="en-US" sz="2800" b="1" dirty="0">
                <a:solidFill>
                  <a:srgbClr val="0000FF"/>
                </a:solidFill>
                <a:latin typeface="楷体" pitchFamily="49" charset="-122"/>
                <a:ea typeface="楷体" pitchFamily="49" charset="-122"/>
              </a:rPr>
              <a:t>期丁大 ② 不</a:t>
            </a:r>
            <a:r>
              <a:rPr lang="zh-CN" altLang="en-US" sz="2800" b="1" dirty="0" smtClean="0">
                <a:solidFill>
                  <a:srgbClr val="0000FF"/>
                </a:solidFill>
                <a:latin typeface="楷体" pitchFamily="49" charset="-122"/>
                <a:ea typeface="楷体" pitchFamily="49" charset="-122"/>
              </a:rPr>
              <a:t>至     （</a:t>
            </a:r>
            <a:r>
              <a:rPr lang="zh-CN" altLang="en-US" sz="2800" b="1" dirty="0">
                <a:solidFill>
                  <a:srgbClr val="0000FF"/>
                </a:solidFill>
                <a:latin typeface="楷体" pitchFamily="49" charset="-122"/>
                <a:ea typeface="楷体" pitchFamily="49" charset="-122"/>
              </a:rPr>
              <a:t>唐）孟浩然</a:t>
            </a:r>
          </a:p>
          <a:p>
            <a:pPr eaLnBrk="1" hangingPunct="1">
              <a:spcBef>
                <a:spcPct val="0"/>
              </a:spcBef>
              <a:buFontTx/>
              <a:buNone/>
            </a:pPr>
            <a:r>
              <a:rPr lang="zh-CN" altLang="en-US" sz="2800" b="1" dirty="0">
                <a:solidFill>
                  <a:srgbClr val="0000FF"/>
                </a:solidFill>
                <a:latin typeface="楷体" pitchFamily="49" charset="-122"/>
                <a:ea typeface="楷体" pitchFamily="49" charset="-122"/>
              </a:rPr>
              <a:t>夕阳度西岭，群壑倏已暝。松月生夜凉，风泉满清听。</a:t>
            </a:r>
          </a:p>
          <a:p>
            <a:pPr eaLnBrk="1" hangingPunct="1">
              <a:spcBef>
                <a:spcPct val="0"/>
              </a:spcBef>
              <a:buFontTx/>
              <a:buNone/>
            </a:pPr>
            <a:r>
              <a:rPr lang="zh-CN" altLang="en-US" sz="2800" b="1" dirty="0">
                <a:solidFill>
                  <a:srgbClr val="0000FF"/>
                </a:solidFill>
                <a:latin typeface="楷体" pitchFamily="49" charset="-122"/>
                <a:ea typeface="楷体" pitchFamily="49" charset="-122"/>
              </a:rPr>
              <a:t>樵人归欲尽，烟鸟栖初定。之子期宿来，孤琴候萝径。</a:t>
            </a: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注</a:t>
            </a:r>
            <a:r>
              <a:rPr lang="en-US" altLang="zh-CN" sz="2800" b="1" dirty="0">
                <a:solidFill>
                  <a:srgbClr val="0000FF"/>
                </a:solidFill>
                <a:latin typeface="楷体" pitchFamily="49" charset="-122"/>
                <a:ea typeface="楷体" pitchFamily="49" charset="-122"/>
              </a:rPr>
              <a:t>】①</a:t>
            </a:r>
            <a:r>
              <a:rPr lang="zh-CN" altLang="en-US" sz="2800" b="1" dirty="0">
                <a:solidFill>
                  <a:srgbClr val="0000FF"/>
                </a:solidFill>
                <a:latin typeface="楷体" pitchFamily="49" charset="-122"/>
                <a:ea typeface="楷体" pitchFamily="49" charset="-122"/>
              </a:rPr>
              <a:t>山房，山中的屋舍。 ②丁大：作者友人。</a:t>
            </a:r>
          </a:p>
        </p:txBody>
      </p:sp>
      <p:sp>
        <p:nvSpPr>
          <p:cNvPr id="3" name="TextBox 2"/>
          <p:cNvSpPr txBox="1">
            <a:spLocks noChangeArrowheads="1"/>
          </p:cNvSpPr>
          <p:nvPr/>
        </p:nvSpPr>
        <p:spPr bwMode="auto">
          <a:xfrm>
            <a:off x="224260" y="2870538"/>
            <a:ext cx="11477028" cy="39703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12</a:t>
            </a:r>
            <a:r>
              <a:rPr lang="zh-CN" altLang="en-US" sz="2800" b="1" dirty="0">
                <a:solidFill>
                  <a:srgbClr val="0000FF"/>
                </a:solidFill>
                <a:latin typeface="楷体" pitchFamily="49" charset="-122"/>
                <a:ea typeface="楷体" pitchFamily="49" charset="-122"/>
              </a:rPr>
              <a:t>．下列对这首诗的理解，不</a:t>
            </a:r>
            <a:r>
              <a:rPr lang="zh-CN" altLang="en-US" sz="2800" b="1" dirty="0" smtClean="0">
                <a:solidFill>
                  <a:srgbClr val="0000FF"/>
                </a:solidFill>
                <a:latin typeface="楷体" pitchFamily="49" charset="-122"/>
                <a:ea typeface="楷体" pitchFamily="49" charset="-122"/>
              </a:rPr>
              <a:t>正确的</a:t>
            </a:r>
            <a:r>
              <a:rPr lang="zh-CN" altLang="en-US" sz="2800" b="1" dirty="0">
                <a:solidFill>
                  <a:srgbClr val="0000FF"/>
                </a:solidFill>
                <a:latin typeface="楷体" pitchFamily="49" charset="-122"/>
                <a:ea typeface="楷体" pitchFamily="49" charset="-122"/>
              </a:rPr>
              <a:t>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．开头两句写夕阳刚刚西沉下去，屋舍四周的群山万壑立刻就变得昏暗起来。</a:t>
            </a: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．三四两句分别从不同的角度，来刻画诗人在身之所处的环境中的独特感受。</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．五六两句写夜深时山间的静谧，“归”“栖”二字中流露出一种浓浓的乡愁。</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．最后两句用“期宿来”点出与友人的期约，表达了诗人对朋友的满心期待。</a:t>
            </a:r>
          </a:p>
        </p:txBody>
      </p:sp>
      <p:sp>
        <p:nvSpPr>
          <p:cNvPr id="5" name="勾_3 248"/>
          <p:cNvSpPr>
            <a:spLocks/>
          </p:cNvSpPr>
          <p:nvPr/>
        </p:nvSpPr>
        <p:spPr bwMode="auto">
          <a:xfrm>
            <a:off x="224260" y="4797152"/>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Tree>
    <p:extLst>
      <p:ext uri="{BB962C8B-B14F-4D97-AF65-F5344CB8AC3E}">
        <p14:creationId xmlns:p14="http://schemas.microsoft.com/office/powerpoint/2010/main" val="2391610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96032" y="1772816"/>
            <a:ext cx="11358699" cy="1815882"/>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smtClean="0">
                <a:solidFill>
                  <a:srgbClr val="FF0000"/>
                </a:solidFill>
                <a:latin typeface="楷体" pitchFamily="49" charset="-122"/>
                <a:ea typeface="楷体" pitchFamily="49" charset="-122"/>
              </a:rPr>
              <a:t>   【</a:t>
            </a:r>
            <a:r>
              <a:rPr lang="zh-CN" altLang="en-US" sz="2800" b="1" dirty="0" smtClean="0">
                <a:solidFill>
                  <a:srgbClr val="FF0000"/>
                </a:solidFill>
                <a:latin typeface="楷体" pitchFamily="49" charset="-122"/>
                <a:ea typeface="楷体" pitchFamily="49" charset="-122"/>
              </a:rPr>
              <a:t>解析</a:t>
            </a:r>
            <a:r>
              <a:rPr lang="en-US" altLang="zh-CN" sz="2800" b="1" dirty="0" smtClean="0">
                <a:solidFill>
                  <a:srgbClr val="FF0000"/>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归”“栖”二字中流露出一种浓浓的乡愁。”错。“樵人归欲尽，烟鸟栖初定”也是诗人看到的。透过这些诗句，可想而知诗人候友已经有一段时间了。此诗写诗人在山中等候友人到来而友人仍不至时的情景。前六句展示了山寺一带黄昏时美丽的自然景色。</a:t>
            </a:r>
          </a:p>
        </p:txBody>
      </p:sp>
    </p:spTree>
    <p:extLst>
      <p:ext uri="{BB962C8B-B14F-4D97-AF65-F5344CB8AC3E}">
        <p14:creationId xmlns:p14="http://schemas.microsoft.com/office/powerpoint/2010/main" val="30061170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578004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dirty="0" smtClean="0"/>
              <a:t>      </a:t>
            </a:r>
            <a:r>
              <a:rPr lang="zh-CN" altLang="zh-CN" sz="2800" b="1" dirty="0">
                <a:solidFill>
                  <a:srgbClr val="0000FF"/>
                </a:solidFill>
                <a:latin typeface="楷体" panose="02010609060101010101" pitchFamily="49" charset="-122"/>
                <a:ea typeface="楷体" panose="02010609060101010101" pitchFamily="49" charset="-122"/>
              </a:rPr>
              <a:t>如果说欧亚之间的疫病传播最初还受到距离限制的话，那么当历史进入到欧洲向外扩张的殖民主义时期，病原微生物才真正开始了全球传播的旅程。</a:t>
            </a:r>
            <a:r>
              <a:rPr lang="en-US" altLang="zh-CN" sz="2800" b="1" dirty="0">
                <a:solidFill>
                  <a:srgbClr val="0000FF"/>
                </a:solidFill>
                <a:latin typeface="楷体" panose="02010609060101010101" pitchFamily="49" charset="-122"/>
                <a:ea typeface="楷体" panose="02010609060101010101" pitchFamily="49" charset="-122"/>
              </a:rPr>
              <a:t>1519 </a:t>
            </a:r>
            <a:r>
              <a:rPr lang="zh-CN" altLang="zh-CN" sz="2800" b="1" dirty="0">
                <a:solidFill>
                  <a:srgbClr val="0000FF"/>
                </a:solidFill>
                <a:latin typeface="楷体" panose="02010609060101010101" pitchFamily="49" charset="-122"/>
                <a:ea typeface="楷体" panose="02010609060101010101" pitchFamily="49" charset="-122"/>
              </a:rPr>
              <a:t>年，西班牙人试图征服位于美洲的阿兹特克帝国。阿兹特克人最初抵挡住了西班牙人的攻势，但战争形势随着感染过天花病毒的西班牙人的到来而发生改变。不久，肆虐的天花就杀死了阿兹特克帝国的大量人口，这也成为阿兹特克文明灭亡的重要原因。</a:t>
            </a:r>
          </a:p>
          <a:p>
            <a:pPr>
              <a:buNone/>
            </a:pPr>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smtClean="0">
                <a:solidFill>
                  <a:srgbClr val="0000FF"/>
                </a:solidFill>
                <a:latin typeface="楷体" panose="02010609060101010101" pitchFamily="49" charset="-122"/>
                <a:ea typeface="楷体" panose="02010609060101010101" pitchFamily="49" charset="-122"/>
              </a:rPr>
              <a:t>当然</a:t>
            </a:r>
            <a:r>
              <a:rPr lang="zh-CN" altLang="zh-CN" sz="2800" b="1" dirty="0">
                <a:solidFill>
                  <a:srgbClr val="0000FF"/>
                </a:solidFill>
                <a:latin typeface="楷体" panose="02010609060101010101" pitchFamily="49" charset="-122"/>
                <a:ea typeface="楷体" panose="02010609060101010101" pitchFamily="49" charset="-122"/>
              </a:rPr>
              <a:t>，在与肆虐的疫病作斗争的过程中，人类的医学事业也在不断进步。</a:t>
            </a:r>
            <a:r>
              <a:rPr lang="en-US" altLang="zh-CN" sz="2800" b="1" dirty="0">
                <a:solidFill>
                  <a:srgbClr val="0000FF"/>
                </a:solidFill>
                <a:latin typeface="楷体" panose="02010609060101010101" pitchFamily="49" charset="-122"/>
                <a:ea typeface="楷体" panose="02010609060101010101" pitchFamily="49" charset="-122"/>
              </a:rPr>
              <a:t>16 </a:t>
            </a:r>
            <a:r>
              <a:rPr lang="zh-CN" altLang="zh-CN" sz="2800" b="1" dirty="0">
                <a:solidFill>
                  <a:srgbClr val="0000FF"/>
                </a:solidFill>
                <a:latin typeface="楷体" panose="02010609060101010101" pitchFamily="49" charset="-122"/>
                <a:ea typeface="楷体" panose="02010609060101010101" pitchFamily="49" charset="-122"/>
              </a:rPr>
              <a:t>世纪解剖学的发展，</a:t>
            </a:r>
            <a:r>
              <a:rPr lang="en-US" altLang="zh-CN" sz="2800" b="1" dirty="0">
                <a:solidFill>
                  <a:srgbClr val="0000FF"/>
                </a:solidFill>
                <a:latin typeface="楷体" panose="02010609060101010101" pitchFamily="49" charset="-122"/>
                <a:ea typeface="楷体" panose="02010609060101010101" pitchFamily="49" charset="-122"/>
              </a:rPr>
              <a:t>17 </a:t>
            </a:r>
            <a:r>
              <a:rPr lang="zh-CN" altLang="zh-CN" sz="2800" b="1" dirty="0">
                <a:solidFill>
                  <a:srgbClr val="0000FF"/>
                </a:solidFill>
                <a:latin typeface="楷体" panose="02010609060101010101" pitchFamily="49" charset="-122"/>
                <a:ea typeface="楷体" panose="02010609060101010101" pitchFamily="49" charset="-122"/>
              </a:rPr>
              <a:t>世纪生理学的进步，</a:t>
            </a:r>
            <a:r>
              <a:rPr lang="en-US" altLang="zh-CN" sz="2800" b="1" dirty="0">
                <a:solidFill>
                  <a:srgbClr val="0000FF"/>
                </a:solidFill>
                <a:latin typeface="楷体" panose="02010609060101010101" pitchFamily="49" charset="-122"/>
                <a:ea typeface="楷体" panose="02010609060101010101" pitchFamily="49" charset="-122"/>
              </a:rPr>
              <a:t>18 </a:t>
            </a:r>
            <a:r>
              <a:rPr lang="zh-CN" altLang="zh-CN" sz="2800" b="1" dirty="0">
                <a:solidFill>
                  <a:srgbClr val="0000FF"/>
                </a:solidFill>
                <a:latin typeface="楷体" panose="02010609060101010101" pitchFamily="49" charset="-122"/>
                <a:ea typeface="楷体" panose="02010609060101010101" pitchFamily="49" charset="-122"/>
              </a:rPr>
              <a:t>世纪病理解剖学的创立，加上</a:t>
            </a:r>
            <a:r>
              <a:rPr lang="en-US" altLang="zh-CN" sz="2800" b="1" dirty="0">
                <a:solidFill>
                  <a:srgbClr val="0000FF"/>
                </a:solidFill>
                <a:latin typeface="楷体" panose="02010609060101010101" pitchFamily="49" charset="-122"/>
                <a:ea typeface="楷体" panose="02010609060101010101" pitchFamily="49" charset="-122"/>
              </a:rPr>
              <a:t> 19 </a:t>
            </a:r>
            <a:r>
              <a:rPr lang="zh-CN" altLang="zh-CN" sz="2800" b="1" dirty="0">
                <a:solidFill>
                  <a:srgbClr val="0000FF"/>
                </a:solidFill>
                <a:latin typeface="楷体" panose="02010609060101010101" pitchFamily="49" charset="-122"/>
                <a:ea typeface="楷体" panose="02010609060101010101" pitchFamily="49" charset="-122"/>
              </a:rPr>
              <a:t>世纪细胞学、细菌学等学科的建树，以及</a:t>
            </a:r>
            <a:r>
              <a:rPr lang="en-US" altLang="zh-CN" sz="2800" b="1" dirty="0">
                <a:solidFill>
                  <a:srgbClr val="0000FF"/>
                </a:solidFill>
                <a:latin typeface="楷体" panose="02010609060101010101" pitchFamily="49" charset="-122"/>
                <a:ea typeface="楷体" panose="02010609060101010101" pitchFamily="49" charset="-122"/>
              </a:rPr>
              <a:t> 20 </a:t>
            </a:r>
            <a:r>
              <a:rPr lang="zh-CN" altLang="zh-CN" sz="2800" b="1" dirty="0">
                <a:solidFill>
                  <a:srgbClr val="0000FF"/>
                </a:solidFill>
                <a:latin typeface="楷体" panose="02010609060101010101" pitchFamily="49" charset="-122"/>
                <a:ea typeface="楷体" panose="02010609060101010101" pitchFamily="49" charset="-122"/>
              </a:rPr>
              <a:t>世纪初临床医学的巨大飞跃，共同成就了现代医学。而现代医学发展、科学技术进步以及政府职能改善等因素，共同推动了卫生防疫工作在全球的普遍开展。可以说，人类正在以不懈的努力和执着的追求捍卫着自身的安全与幸福。（取材于张大庆等的文章）</a:t>
            </a:r>
          </a:p>
        </p:txBody>
      </p:sp>
    </p:spTree>
    <p:extLst>
      <p:ext uri="{BB962C8B-B14F-4D97-AF65-F5344CB8AC3E}">
        <p14:creationId xmlns:p14="http://schemas.microsoft.com/office/powerpoint/2010/main" val="137652316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0" y="3140968"/>
            <a:ext cx="11737304" cy="267765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13</a:t>
            </a:r>
            <a:r>
              <a:rPr lang="zh-CN" altLang="en-US" sz="2800" b="1" dirty="0">
                <a:solidFill>
                  <a:srgbClr val="0000FF"/>
                </a:solidFill>
                <a:latin typeface="楷体" pitchFamily="49" charset="-122"/>
                <a:ea typeface="楷体" pitchFamily="49" charset="-122"/>
              </a:rPr>
              <a:t>．这首诗结尾一句“孤琴候萝径”中的“琴”，蕴含有见证朋友之间彼此相知的意思。</a:t>
            </a:r>
            <a:r>
              <a:rPr lang="zh-CN" altLang="en-US" sz="2800" b="1" dirty="0" smtClean="0">
                <a:solidFill>
                  <a:srgbClr val="0000FF"/>
                </a:solidFill>
                <a:latin typeface="楷体" pitchFamily="49" charset="-122"/>
                <a:ea typeface="楷体" pitchFamily="49" charset="-122"/>
              </a:rPr>
              <a:t>下列</a:t>
            </a:r>
            <a:r>
              <a:rPr lang="zh-CN" altLang="en-US" sz="2800" b="1" dirty="0">
                <a:solidFill>
                  <a:srgbClr val="0000FF"/>
                </a:solidFill>
                <a:latin typeface="楷体" pitchFamily="49" charset="-122"/>
                <a:ea typeface="楷体" pitchFamily="49" charset="-122"/>
              </a:rPr>
              <a:t>诗句中的“琴”也是表达这层含意的一项是（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．满庭诗境飘红叶，绕砌琴声滴暗泉。 （雍陶</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韦处士郊居</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a:t>
            </a: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．唯要主人青眼待，琴诗谈笑自将来。 （白居易</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春雪过皇甫家</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 从此静窗闻细韵，琴声长伴读书人。 （李群玉</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书院二小松</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．中军置酒饮归客，胡琴琵琶与羌笛。 （岑参</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白雪歌送武判官归京</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a:t>
            </a:r>
          </a:p>
        </p:txBody>
      </p:sp>
      <p:sp>
        <p:nvSpPr>
          <p:cNvPr id="3" name="TextBox 2"/>
          <p:cNvSpPr txBox="1">
            <a:spLocks noChangeArrowheads="1"/>
          </p:cNvSpPr>
          <p:nvPr/>
        </p:nvSpPr>
        <p:spPr bwMode="auto">
          <a:xfrm>
            <a:off x="224260" y="332656"/>
            <a:ext cx="11693052" cy="267765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三、本大题共 </a:t>
            </a:r>
            <a:r>
              <a:rPr lang="en-US" altLang="zh-CN" sz="2800" b="1" dirty="0">
                <a:solidFill>
                  <a:srgbClr val="0000FF"/>
                </a:solidFill>
                <a:latin typeface="楷体" pitchFamily="49" charset="-122"/>
                <a:ea typeface="楷体" pitchFamily="49" charset="-122"/>
              </a:rPr>
              <a:t>5 </a:t>
            </a:r>
            <a:r>
              <a:rPr lang="zh-CN" altLang="en-US" sz="2800" b="1" dirty="0">
                <a:solidFill>
                  <a:srgbClr val="0000FF"/>
                </a:solidFill>
                <a:latin typeface="楷体" pitchFamily="49" charset="-122"/>
                <a:ea typeface="楷体" pitchFamily="49" charset="-122"/>
              </a:rPr>
              <a:t>小题，共 </a:t>
            </a:r>
            <a:r>
              <a:rPr lang="en-US" altLang="zh-CN" sz="2800" b="1" dirty="0">
                <a:solidFill>
                  <a:srgbClr val="0000FF"/>
                </a:solidFill>
                <a:latin typeface="楷体" pitchFamily="49" charset="-122"/>
                <a:ea typeface="楷体" pitchFamily="49" charset="-122"/>
              </a:rPr>
              <a:t>24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（一）阅读下面古诗，完成 </a:t>
            </a:r>
            <a:r>
              <a:rPr lang="en-US" altLang="zh-CN" sz="2800" b="1" dirty="0">
                <a:solidFill>
                  <a:srgbClr val="0000FF"/>
                </a:solidFill>
                <a:latin typeface="楷体" pitchFamily="49" charset="-122"/>
                <a:ea typeface="楷体" pitchFamily="49" charset="-122"/>
              </a:rPr>
              <a:t>12—14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12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宿</a:t>
            </a:r>
            <a:r>
              <a:rPr lang="zh-CN" altLang="en-US" sz="2800" b="1" dirty="0">
                <a:solidFill>
                  <a:srgbClr val="0000FF"/>
                </a:solidFill>
                <a:latin typeface="楷体" pitchFamily="49" charset="-122"/>
                <a:ea typeface="楷体" pitchFamily="49" charset="-122"/>
              </a:rPr>
              <a:t>业师山</a:t>
            </a:r>
            <a:r>
              <a:rPr lang="zh-CN" altLang="en-US" sz="2800" b="1" dirty="0" smtClean="0">
                <a:solidFill>
                  <a:srgbClr val="0000FF"/>
                </a:solidFill>
                <a:latin typeface="楷体" pitchFamily="49" charset="-122"/>
                <a:ea typeface="楷体" pitchFamily="49" charset="-122"/>
              </a:rPr>
              <a:t>房① </a:t>
            </a:r>
            <a:r>
              <a:rPr lang="zh-CN" altLang="en-US" sz="2800" b="1" dirty="0">
                <a:solidFill>
                  <a:srgbClr val="0000FF"/>
                </a:solidFill>
                <a:latin typeface="楷体" pitchFamily="49" charset="-122"/>
                <a:ea typeface="楷体" pitchFamily="49" charset="-122"/>
              </a:rPr>
              <a:t>期丁大 ② 不</a:t>
            </a:r>
            <a:r>
              <a:rPr lang="zh-CN" altLang="en-US" sz="2800" b="1" dirty="0" smtClean="0">
                <a:solidFill>
                  <a:srgbClr val="0000FF"/>
                </a:solidFill>
                <a:latin typeface="楷体" pitchFamily="49" charset="-122"/>
                <a:ea typeface="楷体" pitchFamily="49" charset="-122"/>
              </a:rPr>
              <a:t>至     （</a:t>
            </a:r>
            <a:r>
              <a:rPr lang="zh-CN" altLang="en-US" sz="2800" b="1" dirty="0">
                <a:solidFill>
                  <a:srgbClr val="0000FF"/>
                </a:solidFill>
                <a:latin typeface="楷体" pitchFamily="49" charset="-122"/>
                <a:ea typeface="楷体" pitchFamily="49" charset="-122"/>
              </a:rPr>
              <a:t>唐）孟浩然</a:t>
            </a:r>
          </a:p>
          <a:p>
            <a:pPr eaLnBrk="1" hangingPunct="1">
              <a:spcBef>
                <a:spcPct val="0"/>
              </a:spcBef>
              <a:buFontTx/>
              <a:buNone/>
            </a:pPr>
            <a:r>
              <a:rPr lang="zh-CN" altLang="en-US" sz="2800" b="1" dirty="0">
                <a:solidFill>
                  <a:srgbClr val="0000FF"/>
                </a:solidFill>
                <a:latin typeface="楷体" pitchFamily="49" charset="-122"/>
                <a:ea typeface="楷体" pitchFamily="49" charset="-122"/>
              </a:rPr>
              <a:t>夕阳度西岭，群壑倏已暝。松月生夜凉，风泉满清听。</a:t>
            </a:r>
          </a:p>
          <a:p>
            <a:pPr eaLnBrk="1" hangingPunct="1">
              <a:spcBef>
                <a:spcPct val="0"/>
              </a:spcBef>
              <a:buFontTx/>
              <a:buNone/>
            </a:pPr>
            <a:r>
              <a:rPr lang="zh-CN" altLang="en-US" sz="2800" b="1" dirty="0">
                <a:solidFill>
                  <a:srgbClr val="0000FF"/>
                </a:solidFill>
                <a:latin typeface="楷体" pitchFamily="49" charset="-122"/>
                <a:ea typeface="楷体" pitchFamily="49" charset="-122"/>
              </a:rPr>
              <a:t>樵人归欲尽，烟鸟栖初定。之子期宿来，孤琴候萝径。</a:t>
            </a: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注</a:t>
            </a:r>
            <a:r>
              <a:rPr lang="en-US" altLang="zh-CN" sz="2800" b="1" dirty="0">
                <a:solidFill>
                  <a:srgbClr val="0000FF"/>
                </a:solidFill>
                <a:latin typeface="楷体" pitchFamily="49" charset="-122"/>
                <a:ea typeface="楷体" pitchFamily="49" charset="-122"/>
              </a:rPr>
              <a:t>】①</a:t>
            </a:r>
            <a:r>
              <a:rPr lang="zh-CN" altLang="en-US" sz="2800" b="1" dirty="0">
                <a:solidFill>
                  <a:srgbClr val="0000FF"/>
                </a:solidFill>
                <a:latin typeface="楷体" pitchFamily="49" charset="-122"/>
                <a:ea typeface="楷体" pitchFamily="49" charset="-122"/>
              </a:rPr>
              <a:t>山房，山中的屋舍。 ②丁大：作者友人。</a:t>
            </a:r>
          </a:p>
        </p:txBody>
      </p:sp>
      <p:sp>
        <p:nvSpPr>
          <p:cNvPr id="5" name="勾_3 248"/>
          <p:cNvSpPr>
            <a:spLocks/>
          </p:cNvSpPr>
          <p:nvPr/>
        </p:nvSpPr>
        <p:spPr bwMode="auto">
          <a:xfrm>
            <a:off x="174200" y="4155760"/>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Tree>
    <p:extLst>
      <p:ext uri="{BB962C8B-B14F-4D97-AF65-F5344CB8AC3E}">
        <p14:creationId xmlns:p14="http://schemas.microsoft.com/office/powerpoint/2010/main" val="1933176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4401205"/>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FF0000"/>
                </a:solidFill>
                <a:latin typeface="楷体" pitchFamily="49" charset="-122"/>
                <a:ea typeface="楷体" pitchFamily="49" charset="-122"/>
              </a:rPr>
              <a:t>选项</a:t>
            </a:r>
            <a:r>
              <a:rPr lang="en-US" altLang="zh-CN" sz="2800" b="1" dirty="0" smtClean="0">
                <a:solidFill>
                  <a:srgbClr val="FF0000"/>
                </a:solidFill>
                <a:latin typeface="楷体" pitchFamily="49" charset="-122"/>
                <a:ea typeface="楷体" pitchFamily="49" charset="-122"/>
              </a:rPr>
              <a:t>A</a:t>
            </a:r>
            <a:r>
              <a:rPr lang="zh-CN" altLang="en-US" sz="2800" b="1" dirty="0" smtClean="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韦处士室内弹琴，那清泠的琴声在庭院台阶间缭绕回旋，从琴声流荡之间，不时地从暗处传出泉水滴答的声响，琴声有暗泉的泉水滴答声响陪伴，汇成自然美妙的音韵和旋律。古代弹奏琴声，多有觅求知音的寓意。此处，写琴声有暗泉相伴，暗示出韦处士以自然天籁为知音的自得其乐的清高</a:t>
            </a:r>
            <a:r>
              <a:rPr lang="zh-CN" altLang="en-US" sz="2800" b="1" dirty="0" smtClean="0">
                <a:solidFill>
                  <a:srgbClr val="FF0000"/>
                </a:solidFill>
                <a:latin typeface="楷体" pitchFamily="49" charset="-122"/>
                <a:ea typeface="楷体" pitchFamily="49" charset="-122"/>
              </a:rPr>
              <a:t>。</a:t>
            </a:r>
            <a:endParaRPr lang="en-US" altLang="zh-CN" sz="2800" b="1" dirty="0" smtClean="0">
              <a:solidFill>
                <a:srgbClr val="FF0000"/>
              </a:solidFill>
              <a:latin typeface="楷体" pitchFamily="49" charset="-122"/>
              <a:ea typeface="楷体" pitchFamily="49" charset="-122"/>
            </a:endParaRPr>
          </a:p>
          <a:p>
            <a:pPr eaLnBrk="1" hangingPunct="1">
              <a:spcBef>
                <a:spcPct val="0"/>
              </a:spcBef>
              <a:buFontTx/>
              <a:buNone/>
            </a:pPr>
            <a:r>
              <a:rPr lang="zh-CN" altLang="en-US" sz="2800" b="1" dirty="0" smtClean="0">
                <a:solidFill>
                  <a:srgbClr val="FF0000"/>
                </a:solidFill>
                <a:latin typeface="楷体" pitchFamily="49" charset="-122"/>
                <a:ea typeface="楷体" pitchFamily="49" charset="-122"/>
              </a:rPr>
              <a:t>选项</a:t>
            </a:r>
            <a:r>
              <a:rPr lang="en-US" altLang="zh-CN" sz="2800" b="1" dirty="0" smtClean="0">
                <a:solidFill>
                  <a:srgbClr val="FF0000"/>
                </a:solidFill>
                <a:latin typeface="楷体" pitchFamily="49" charset="-122"/>
                <a:ea typeface="楷体" pitchFamily="49" charset="-122"/>
              </a:rPr>
              <a:t>C</a:t>
            </a:r>
            <a:r>
              <a:rPr lang="zh-CN" altLang="en-US" sz="2800" b="1" dirty="0" smtClean="0">
                <a:solidFill>
                  <a:srgbClr val="FF0000"/>
                </a:solidFill>
                <a:latin typeface="楷体" pitchFamily="49" charset="-122"/>
                <a:ea typeface="楷体" pitchFamily="49" charset="-122"/>
              </a:rPr>
              <a:t>：</a:t>
            </a:r>
            <a:r>
              <a:rPr lang="zh-CN" altLang="en-US" sz="2800" dirty="0"/>
              <a:t> </a:t>
            </a:r>
            <a:r>
              <a:rPr lang="zh-CN" altLang="en-US" sz="2800" b="1" dirty="0">
                <a:solidFill>
                  <a:srgbClr val="FF0000"/>
                </a:solidFill>
                <a:latin typeface="楷体" pitchFamily="49" charset="-122"/>
                <a:ea typeface="楷体" pitchFamily="49" charset="-122"/>
              </a:rPr>
              <a:t>“琴声长伴读书人”，结句的“琴声”紧承第三句的“细韵”，并且将它具象化。“长伴读书人”，既充分地抒发了诗人对小松爱怜、赞美的情感，同时也不着痕迹地补足了题目中的“书院”二字</a:t>
            </a:r>
            <a:r>
              <a:rPr lang="zh-CN" altLang="en-US" sz="2800" b="1" dirty="0" smtClean="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小</a:t>
            </a:r>
            <a:r>
              <a:rPr lang="zh-CN" altLang="en-US" sz="2800" b="1" dirty="0" smtClean="0">
                <a:solidFill>
                  <a:srgbClr val="FF0000"/>
                </a:solidFill>
                <a:latin typeface="楷体" pitchFamily="49" charset="-122"/>
                <a:ea typeface="楷体" pitchFamily="49" charset="-122"/>
              </a:rPr>
              <a:t>松像琴声。</a:t>
            </a:r>
            <a:endParaRPr lang="en-US" altLang="zh-CN" sz="2800" b="1" dirty="0">
              <a:solidFill>
                <a:srgbClr val="FF0000"/>
              </a:solidFill>
              <a:latin typeface="楷体" pitchFamily="49" charset="-122"/>
              <a:ea typeface="楷体" pitchFamily="49" charset="-122"/>
            </a:endParaRPr>
          </a:p>
          <a:p>
            <a:pPr eaLnBrk="1" hangingPunct="1">
              <a:spcBef>
                <a:spcPct val="0"/>
              </a:spcBef>
              <a:buFontTx/>
              <a:buNone/>
            </a:pPr>
            <a:r>
              <a:rPr lang="zh-CN" altLang="en-US" sz="2800" b="1" dirty="0" smtClean="0">
                <a:solidFill>
                  <a:srgbClr val="FF0000"/>
                </a:solidFill>
                <a:latin typeface="楷体" pitchFamily="49" charset="-122"/>
                <a:ea typeface="楷体" pitchFamily="49" charset="-122"/>
              </a:rPr>
              <a:t>选项</a:t>
            </a:r>
            <a:r>
              <a:rPr lang="en-US" altLang="zh-CN" sz="2800" b="1" dirty="0" smtClean="0">
                <a:solidFill>
                  <a:srgbClr val="FF0000"/>
                </a:solidFill>
                <a:latin typeface="楷体" pitchFamily="49" charset="-122"/>
                <a:ea typeface="楷体" pitchFamily="49" charset="-122"/>
              </a:rPr>
              <a:t>D</a:t>
            </a:r>
            <a:r>
              <a:rPr lang="zh-CN" altLang="en-US" sz="2800" b="1" dirty="0" smtClean="0">
                <a:solidFill>
                  <a:srgbClr val="FF0000"/>
                </a:solidFill>
                <a:latin typeface="楷体" pitchFamily="49" charset="-122"/>
                <a:ea typeface="楷体" pitchFamily="49" charset="-122"/>
              </a:rPr>
              <a:t>：琴声为饯别。</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00611706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60236" y="3010312"/>
            <a:ext cx="11657076" cy="181588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smtClean="0">
                <a:solidFill>
                  <a:srgbClr val="0000FF"/>
                </a:solidFill>
                <a:latin typeface="楷体" pitchFamily="49" charset="-122"/>
                <a:ea typeface="楷体" pitchFamily="49" charset="-122"/>
              </a:rPr>
              <a:t>14</a:t>
            </a:r>
            <a:r>
              <a:rPr lang="zh-CN" altLang="en-US" sz="2800" b="1" dirty="0" smtClean="0">
                <a:solidFill>
                  <a:srgbClr val="0000FF"/>
                </a:solidFill>
                <a:latin typeface="楷体" pitchFamily="49" charset="-122"/>
                <a:ea typeface="楷体" pitchFamily="49" charset="-122"/>
              </a:rPr>
              <a:t>．“山光忽西落，池月渐东上。散发乘夕凉，开轩卧闲敞。”这是孟浩然</a:t>
            </a:r>
            <a:r>
              <a:rPr lang="en-US" altLang="zh-CN" sz="2800" b="1" dirty="0" smtClean="0">
                <a:solidFill>
                  <a:srgbClr val="0000FF"/>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夏日南亭怀辛大</a:t>
            </a:r>
            <a:r>
              <a:rPr lang="en-US" altLang="zh-CN" sz="2800" b="1" dirty="0" smtClean="0">
                <a:solidFill>
                  <a:srgbClr val="0000FF"/>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中的几句。其中的“散发乘夕凉，开轩卧闲敞”，与</a:t>
            </a:r>
            <a:r>
              <a:rPr lang="en-US" altLang="zh-CN" sz="2800" b="1" dirty="0" smtClean="0">
                <a:solidFill>
                  <a:srgbClr val="0000FF"/>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宿业师山房期丁大不至</a:t>
            </a:r>
            <a:r>
              <a:rPr lang="en-US" altLang="zh-CN" sz="2800" b="1" dirty="0" smtClean="0">
                <a:solidFill>
                  <a:srgbClr val="0000FF"/>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中的“松月生夜凉，风泉满清听”都写到了“夜（夕）凉”，但表意</a:t>
            </a:r>
            <a:r>
              <a:rPr lang="zh-CN" altLang="en-US" sz="2800" b="1" dirty="0">
                <a:solidFill>
                  <a:srgbClr val="0000FF"/>
                </a:solidFill>
                <a:latin typeface="楷体" pitchFamily="49" charset="-122"/>
                <a:ea typeface="楷体" pitchFamily="49" charset="-122"/>
              </a:rPr>
              <a:t>效</a:t>
            </a:r>
            <a:r>
              <a:rPr lang="zh-CN" altLang="zh-CN" sz="2800" b="1" dirty="0">
                <a:solidFill>
                  <a:srgbClr val="0000FF"/>
                </a:solidFill>
                <a:latin typeface="楷体" pitchFamily="49" charset="-122"/>
                <a:ea typeface="楷体" pitchFamily="49" charset="-122"/>
              </a:rPr>
              <a:t>果</a:t>
            </a:r>
            <a:r>
              <a:rPr lang="zh-CN" altLang="en-US" sz="2800" b="1" dirty="0">
                <a:solidFill>
                  <a:srgbClr val="0000FF"/>
                </a:solidFill>
                <a:latin typeface="楷体" pitchFamily="49" charset="-122"/>
                <a:ea typeface="楷体" pitchFamily="49" charset="-122"/>
              </a:rPr>
              <a:t>又</a:t>
            </a:r>
            <a:r>
              <a:rPr lang="zh-CN" altLang="en-US" sz="2800" b="1" dirty="0" smtClean="0">
                <a:solidFill>
                  <a:srgbClr val="0000FF"/>
                </a:solidFill>
                <a:latin typeface="楷体" pitchFamily="49" charset="-122"/>
                <a:ea typeface="楷体" pitchFamily="49" charset="-122"/>
              </a:rPr>
              <a:t>有区别。请结合诗句作简要分析。（</a:t>
            </a:r>
            <a:r>
              <a:rPr lang="en-US" altLang="zh-CN" sz="2800" b="1" dirty="0" smtClean="0">
                <a:solidFill>
                  <a:srgbClr val="0000FF"/>
                </a:solidFill>
                <a:latin typeface="楷体" pitchFamily="49" charset="-122"/>
                <a:ea typeface="楷体" pitchFamily="49" charset="-122"/>
              </a:rPr>
              <a:t>6 </a:t>
            </a:r>
            <a:r>
              <a:rPr lang="zh-CN" altLang="en-US" sz="2800" b="1" dirty="0" smtClean="0">
                <a:solidFill>
                  <a:srgbClr val="0000FF"/>
                </a:solidFill>
                <a:latin typeface="楷体" pitchFamily="49" charset="-122"/>
                <a:ea typeface="楷体" pitchFamily="49" charset="-122"/>
              </a:rPr>
              <a:t>分）</a:t>
            </a:r>
            <a:endParaRPr lang="zh-CN" altLang="en-US" sz="2800" b="1" dirty="0">
              <a:solidFill>
                <a:srgbClr val="0000FF"/>
              </a:solidFill>
              <a:latin typeface="楷体" pitchFamily="49" charset="-122"/>
              <a:ea typeface="楷体" pitchFamily="49" charset="-122"/>
            </a:endParaRPr>
          </a:p>
        </p:txBody>
      </p:sp>
      <p:sp>
        <p:nvSpPr>
          <p:cNvPr id="3" name="TextBox 2"/>
          <p:cNvSpPr txBox="1">
            <a:spLocks noChangeArrowheads="1"/>
          </p:cNvSpPr>
          <p:nvPr/>
        </p:nvSpPr>
        <p:spPr bwMode="auto">
          <a:xfrm>
            <a:off x="224260" y="332656"/>
            <a:ext cx="11693052" cy="267765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三、本大题共 </a:t>
            </a:r>
            <a:r>
              <a:rPr lang="en-US" altLang="zh-CN" sz="2800" b="1" dirty="0">
                <a:solidFill>
                  <a:srgbClr val="0000FF"/>
                </a:solidFill>
                <a:latin typeface="楷体" pitchFamily="49" charset="-122"/>
                <a:ea typeface="楷体" pitchFamily="49" charset="-122"/>
              </a:rPr>
              <a:t>5 </a:t>
            </a:r>
            <a:r>
              <a:rPr lang="zh-CN" altLang="en-US" sz="2800" b="1" dirty="0">
                <a:solidFill>
                  <a:srgbClr val="0000FF"/>
                </a:solidFill>
                <a:latin typeface="楷体" pitchFamily="49" charset="-122"/>
                <a:ea typeface="楷体" pitchFamily="49" charset="-122"/>
              </a:rPr>
              <a:t>小题，共 </a:t>
            </a:r>
            <a:r>
              <a:rPr lang="en-US" altLang="zh-CN" sz="2800" b="1" dirty="0">
                <a:solidFill>
                  <a:srgbClr val="0000FF"/>
                </a:solidFill>
                <a:latin typeface="楷体" pitchFamily="49" charset="-122"/>
                <a:ea typeface="楷体" pitchFamily="49" charset="-122"/>
              </a:rPr>
              <a:t>24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（一）阅读下面古诗，完成 </a:t>
            </a:r>
            <a:r>
              <a:rPr lang="en-US" altLang="zh-CN" sz="2800" b="1" dirty="0">
                <a:solidFill>
                  <a:srgbClr val="0000FF"/>
                </a:solidFill>
                <a:latin typeface="楷体" pitchFamily="49" charset="-122"/>
                <a:ea typeface="楷体" pitchFamily="49" charset="-122"/>
              </a:rPr>
              <a:t>12—14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12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宿</a:t>
            </a:r>
            <a:r>
              <a:rPr lang="zh-CN" altLang="en-US" sz="2800" b="1" dirty="0">
                <a:solidFill>
                  <a:srgbClr val="0000FF"/>
                </a:solidFill>
                <a:latin typeface="楷体" pitchFamily="49" charset="-122"/>
                <a:ea typeface="楷体" pitchFamily="49" charset="-122"/>
              </a:rPr>
              <a:t>业师山</a:t>
            </a:r>
            <a:r>
              <a:rPr lang="zh-CN" altLang="en-US" sz="2800" b="1" dirty="0" smtClean="0">
                <a:solidFill>
                  <a:srgbClr val="0000FF"/>
                </a:solidFill>
                <a:latin typeface="楷体" pitchFamily="49" charset="-122"/>
                <a:ea typeface="楷体" pitchFamily="49" charset="-122"/>
              </a:rPr>
              <a:t>房① </a:t>
            </a:r>
            <a:r>
              <a:rPr lang="zh-CN" altLang="en-US" sz="2800" b="1" dirty="0">
                <a:solidFill>
                  <a:srgbClr val="0000FF"/>
                </a:solidFill>
                <a:latin typeface="楷体" pitchFamily="49" charset="-122"/>
                <a:ea typeface="楷体" pitchFamily="49" charset="-122"/>
              </a:rPr>
              <a:t>期丁大 ② 不</a:t>
            </a:r>
            <a:r>
              <a:rPr lang="zh-CN" altLang="en-US" sz="2800" b="1" dirty="0" smtClean="0">
                <a:solidFill>
                  <a:srgbClr val="0000FF"/>
                </a:solidFill>
                <a:latin typeface="楷体" pitchFamily="49" charset="-122"/>
                <a:ea typeface="楷体" pitchFamily="49" charset="-122"/>
              </a:rPr>
              <a:t>至     （</a:t>
            </a:r>
            <a:r>
              <a:rPr lang="zh-CN" altLang="en-US" sz="2800" b="1" dirty="0">
                <a:solidFill>
                  <a:srgbClr val="0000FF"/>
                </a:solidFill>
                <a:latin typeface="楷体" pitchFamily="49" charset="-122"/>
                <a:ea typeface="楷体" pitchFamily="49" charset="-122"/>
              </a:rPr>
              <a:t>唐）孟浩然</a:t>
            </a:r>
          </a:p>
          <a:p>
            <a:pPr eaLnBrk="1" hangingPunct="1">
              <a:spcBef>
                <a:spcPct val="0"/>
              </a:spcBef>
              <a:buFontTx/>
              <a:buNone/>
            </a:pPr>
            <a:r>
              <a:rPr lang="zh-CN" altLang="en-US" sz="2800" b="1" dirty="0">
                <a:solidFill>
                  <a:srgbClr val="0000FF"/>
                </a:solidFill>
                <a:latin typeface="楷体" pitchFamily="49" charset="-122"/>
                <a:ea typeface="楷体" pitchFamily="49" charset="-122"/>
              </a:rPr>
              <a:t>夕阳度西岭，群壑倏已暝。松月生夜凉，风泉满清听。</a:t>
            </a:r>
          </a:p>
          <a:p>
            <a:pPr eaLnBrk="1" hangingPunct="1">
              <a:spcBef>
                <a:spcPct val="0"/>
              </a:spcBef>
              <a:buFontTx/>
              <a:buNone/>
            </a:pPr>
            <a:r>
              <a:rPr lang="zh-CN" altLang="en-US" sz="2800" b="1" dirty="0">
                <a:solidFill>
                  <a:srgbClr val="0000FF"/>
                </a:solidFill>
                <a:latin typeface="楷体" pitchFamily="49" charset="-122"/>
                <a:ea typeface="楷体" pitchFamily="49" charset="-122"/>
              </a:rPr>
              <a:t>樵人归欲尽，烟鸟栖初定。之子期宿来，孤琴候萝径。</a:t>
            </a: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注</a:t>
            </a:r>
            <a:r>
              <a:rPr lang="en-US" altLang="zh-CN" sz="2800" b="1" dirty="0">
                <a:solidFill>
                  <a:srgbClr val="0000FF"/>
                </a:solidFill>
                <a:latin typeface="楷体" pitchFamily="49" charset="-122"/>
                <a:ea typeface="楷体" pitchFamily="49" charset="-122"/>
              </a:rPr>
              <a:t>】①</a:t>
            </a:r>
            <a:r>
              <a:rPr lang="zh-CN" altLang="en-US" sz="2800" b="1" dirty="0">
                <a:solidFill>
                  <a:srgbClr val="0000FF"/>
                </a:solidFill>
                <a:latin typeface="楷体" pitchFamily="49" charset="-122"/>
                <a:ea typeface="楷体" pitchFamily="49" charset="-122"/>
              </a:rPr>
              <a:t>山房，山中的屋舍。 ②丁大：作者友人。</a:t>
            </a:r>
          </a:p>
        </p:txBody>
      </p:sp>
    </p:spTree>
    <p:extLst>
      <p:ext uri="{BB962C8B-B14F-4D97-AF65-F5344CB8AC3E}">
        <p14:creationId xmlns:p14="http://schemas.microsoft.com/office/powerpoint/2010/main" val="1394337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2246769"/>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14</a:t>
            </a:r>
            <a:r>
              <a:rPr lang="zh-CN" altLang="en-US" sz="2800" b="1" dirty="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6 </a:t>
            </a:r>
            <a:r>
              <a:rPr lang="zh-CN" altLang="en-US" sz="2800" b="1" dirty="0">
                <a:solidFill>
                  <a:srgbClr val="FF0000"/>
                </a:solidFill>
                <a:latin typeface="楷体" pitchFamily="49" charset="-122"/>
                <a:ea typeface="楷体" pitchFamily="49" charset="-122"/>
              </a:rPr>
              <a:t>分）答案示例：</a:t>
            </a:r>
          </a:p>
          <a:p>
            <a:pPr eaLnBrk="1" hangingPunct="1">
              <a:spcBef>
                <a:spcPct val="0"/>
              </a:spcBef>
              <a:buFontTx/>
              <a:buNone/>
            </a:pP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夏</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诗两句写诗人散发乘凉，高卧闲静宽敞之地，重在表现诗人身形不受拘束的畅快；</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宿</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诗两句写诗人观松月而觉夜凉，听流泉而怡然，侧重表现诗人身心融入清凉幽静环境的适意。</a:t>
            </a:r>
          </a:p>
          <a:p>
            <a:pPr eaLnBrk="1" hangingPunct="1">
              <a:spcBef>
                <a:spcPct val="0"/>
              </a:spcBef>
              <a:buFontTx/>
              <a:buNone/>
            </a:pPr>
            <a:r>
              <a:rPr lang="zh-CN" altLang="en-US" sz="2800" b="1" dirty="0">
                <a:solidFill>
                  <a:srgbClr val="FF0000"/>
                </a:solidFill>
                <a:latin typeface="楷体" pitchFamily="49" charset="-122"/>
                <a:ea typeface="楷体" pitchFamily="49" charset="-122"/>
              </a:rPr>
              <a:t>评分标准：两个要点；每个要点，</a:t>
            </a:r>
            <a:r>
              <a:rPr lang="en-US" altLang="zh-CN" sz="2800" b="1" dirty="0">
                <a:solidFill>
                  <a:srgbClr val="FF0000"/>
                </a:solidFill>
                <a:latin typeface="楷体" pitchFamily="49" charset="-122"/>
                <a:ea typeface="楷体" pitchFamily="49" charset="-122"/>
              </a:rPr>
              <a:t>3 </a:t>
            </a:r>
            <a:r>
              <a:rPr lang="zh-CN" altLang="en-US" sz="2800" b="1" dirty="0">
                <a:solidFill>
                  <a:srgbClr val="FF0000"/>
                </a:solidFill>
                <a:latin typeface="楷体" pitchFamily="49" charset="-122"/>
                <a:ea typeface="楷体" pitchFamily="49" charset="-122"/>
              </a:rPr>
              <a:t>分。意思对即可。</a:t>
            </a:r>
          </a:p>
        </p:txBody>
      </p:sp>
    </p:spTree>
    <p:extLst>
      <p:ext uri="{BB962C8B-B14F-4D97-AF65-F5344CB8AC3E}">
        <p14:creationId xmlns:p14="http://schemas.microsoft.com/office/powerpoint/2010/main" val="300611706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353943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（二）根据要求，完成</a:t>
            </a:r>
            <a:r>
              <a:rPr lang="en-US" altLang="zh-CN" sz="2800" b="1" dirty="0">
                <a:solidFill>
                  <a:srgbClr val="0000FF"/>
                </a:solidFill>
                <a:latin typeface="楷体" pitchFamily="49" charset="-122"/>
                <a:ea typeface="楷体" pitchFamily="49" charset="-122"/>
              </a:rPr>
              <a:t>15</a:t>
            </a:r>
            <a:r>
              <a:rPr lang="zh-CN" altLang="en-US" sz="2800" b="1" dirty="0">
                <a:solidFill>
                  <a:srgbClr val="0000FF"/>
                </a:solidFill>
                <a:latin typeface="楷体" pitchFamily="49" charset="-122"/>
                <a:ea typeface="楷体" pitchFamily="49" charset="-122"/>
              </a:rPr>
              <a:t>题。（共</a:t>
            </a:r>
            <a:r>
              <a:rPr lang="en-US" altLang="zh-CN" sz="2800" b="1" dirty="0">
                <a:solidFill>
                  <a:srgbClr val="0000FF"/>
                </a:solidFill>
                <a:latin typeface="楷体" pitchFamily="49" charset="-122"/>
                <a:ea typeface="楷体" pitchFamily="49" charset="-122"/>
              </a:rPr>
              <a:t>4</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15</a:t>
            </a:r>
            <a:r>
              <a:rPr lang="zh-CN" altLang="en-US" sz="2800" b="1" dirty="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红楼梦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第三十八回中，看了十二个咏菊的诗题之后，探春感慨说：“竟没有人</a:t>
            </a:r>
            <a:r>
              <a:rPr lang="zh-CN" altLang="en-US" sz="2800" b="1" dirty="0" smtClean="0">
                <a:solidFill>
                  <a:srgbClr val="0000FF"/>
                </a:solidFill>
                <a:latin typeface="楷体" pitchFamily="49" charset="-122"/>
                <a:ea typeface="楷体" pitchFamily="49" charset="-122"/>
              </a:rPr>
              <a:t>作</a:t>
            </a:r>
            <a:r>
              <a:rPr lang="en-US" altLang="zh-CN" sz="2800" b="1" dirty="0" smtClean="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簪菊</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。”于是她在</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簪菊</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题下作了一首，诗中写道：“瓶供篱栽日日忙，折</a:t>
            </a:r>
            <a:r>
              <a:rPr lang="zh-CN" altLang="en-US" sz="2800" b="1" dirty="0" smtClean="0">
                <a:solidFill>
                  <a:srgbClr val="0000FF"/>
                </a:solidFill>
                <a:latin typeface="楷体" pitchFamily="49" charset="-122"/>
                <a:ea typeface="楷体" pitchFamily="49" charset="-122"/>
              </a:rPr>
              <a:t>来休</a:t>
            </a:r>
            <a:r>
              <a:rPr lang="zh-CN" altLang="en-US" sz="2800" b="1" dirty="0">
                <a:solidFill>
                  <a:srgbClr val="0000FF"/>
                </a:solidFill>
                <a:latin typeface="楷体" pitchFamily="49" charset="-122"/>
                <a:ea typeface="楷体" pitchFamily="49" charset="-122"/>
              </a:rPr>
              <a:t>认镜中妆。长安公子因花癖，彭泽先生是酒狂。短鬓冷沾三径露，葛巾香染九秋霜</a:t>
            </a:r>
            <a:r>
              <a:rPr lang="zh-CN" altLang="en-US" sz="2800" b="1" dirty="0" smtClean="0">
                <a:solidFill>
                  <a:srgbClr val="0000FF"/>
                </a:solidFill>
                <a:latin typeface="楷体" pitchFamily="49" charset="-122"/>
                <a:ea typeface="楷体" pitchFamily="49" charset="-122"/>
              </a:rPr>
              <a:t>。高情</a:t>
            </a:r>
            <a:r>
              <a:rPr lang="zh-CN" altLang="en-US" sz="2800" b="1" dirty="0">
                <a:solidFill>
                  <a:srgbClr val="0000FF"/>
                </a:solidFill>
                <a:latin typeface="楷体" pitchFamily="49" charset="-122"/>
                <a:ea typeface="楷体" pitchFamily="49" charset="-122"/>
              </a:rPr>
              <a:t>不入时人眼，拍手凭他笑路旁。”</a:t>
            </a:r>
          </a:p>
          <a:p>
            <a:pPr eaLnBrk="1" hangingPunct="1">
              <a:spcBef>
                <a:spcPct val="0"/>
              </a:spcBef>
              <a:buFontTx/>
              <a:buNone/>
            </a:pPr>
            <a:r>
              <a:rPr lang="zh-CN" altLang="en-US" sz="2800" b="1" dirty="0">
                <a:solidFill>
                  <a:srgbClr val="0000FF"/>
                </a:solidFill>
                <a:latin typeface="楷体" pitchFamily="49" charset="-122"/>
                <a:ea typeface="楷体" pitchFamily="49" charset="-122"/>
              </a:rPr>
              <a:t>这首</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簪菊</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体现出探春怎样的个性气质？请结合原著内容简要分析。（</a:t>
            </a:r>
            <a:r>
              <a:rPr lang="en-US" altLang="zh-CN" sz="2800" b="1" dirty="0">
                <a:solidFill>
                  <a:srgbClr val="0000FF"/>
                </a:solidFill>
                <a:latin typeface="楷体" pitchFamily="49" charset="-122"/>
                <a:ea typeface="楷体" pitchFamily="49" charset="-122"/>
              </a:rPr>
              <a:t>4 </a:t>
            </a:r>
            <a:r>
              <a:rPr lang="zh-CN" altLang="en-US" sz="2800" b="1" dirty="0">
                <a:solidFill>
                  <a:srgbClr val="0000FF"/>
                </a:solidFill>
                <a:latin typeface="楷体" pitchFamily="49" charset="-122"/>
                <a:ea typeface="楷体" pitchFamily="49" charset="-122"/>
              </a:rPr>
              <a:t>分）</a:t>
            </a:r>
          </a:p>
        </p:txBody>
      </p:sp>
    </p:spTree>
    <p:extLst>
      <p:ext uri="{BB962C8B-B14F-4D97-AF65-F5344CB8AC3E}">
        <p14:creationId xmlns:p14="http://schemas.microsoft.com/office/powerpoint/2010/main" val="255005888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2246769"/>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15</a:t>
            </a:r>
            <a:r>
              <a:rPr lang="zh-CN" altLang="en-US" sz="2800" b="1" dirty="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4</a:t>
            </a:r>
            <a:r>
              <a:rPr lang="zh-CN" altLang="en-US" sz="2800" b="1" dirty="0">
                <a:solidFill>
                  <a:srgbClr val="FF0000"/>
                </a:solidFill>
                <a:latin typeface="楷体" pitchFamily="49" charset="-122"/>
                <a:ea typeface="楷体" pitchFamily="49" charset="-122"/>
              </a:rPr>
              <a:t>分）答案示例：</a:t>
            </a:r>
          </a:p>
          <a:p>
            <a:pPr eaLnBrk="1" hangingPunct="1">
              <a:spcBef>
                <a:spcPct val="0"/>
              </a:spcBef>
              <a:buFontTx/>
              <a:buNone/>
            </a:pPr>
            <a:r>
              <a:rPr lang="zh-CN" altLang="en-US" sz="2800" b="1" dirty="0" smtClean="0">
                <a:solidFill>
                  <a:srgbClr val="FF0000"/>
                </a:solidFill>
                <a:latin typeface="楷体" pitchFamily="49" charset="-122"/>
                <a:ea typeface="楷体" pitchFamily="49" charset="-122"/>
              </a:rPr>
              <a:t>   选材</a:t>
            </a:r>
            <a:r>
              <a:rPr lang="zh-CN" altLang="en-US" sz="2800" b="1" dirty="0">
                <a:solidFill>
                  <a:srgbClr val="FF0000"/>
                </a:solidFill>
                <a:latin typeface="楷体" pitchFamily="49" charset="-122"/>
                <a:ea typeface="楷体" pitchFamily="49" charset="-122"/>
              </a:rPr>
              <a:t>独特，不吟咏女子对镜簪菊的日常生活，吟咏的是高人隐士不惧俗世的雅致情怀</a:t>
            </a:r>
            <a:r>
              <a:rPr lang="zh-CN" altLang="en-US" sz="2800" b="1" dirty="0" smtClean="0">
                <a:solidFill>
                  <a:srgbClr val="FF0000"/>
                </a:solidFill>
                <a:latin typeface="楷体" pitchFamily="49" charset="-122"/>
                <a:ea typeface="楷体" pitchFamily="49" charset="-122"/>
              </a:rPr>
              <a:t>。个性</a:t>
            </a:r>
            <a:r>
              <a:rPr lang="zh-CN" altLang="en-US" sz="2800" b="1" dirty="0">
                <a:solidFill>
                  <a:srgbClr val="FF0000"/>
                </a:solidFill>
                <a:latin typeface="楷体" pitchFamily="49" charset="-122"/>
                <a:ea typeface="楷体" pitchFamily="49" charset="-122"/>
              </a:rPr>
              <a:t>气质豪爽豁达、高傲脱俗。探春贵为贾府小姐却又并非嫡出，因而才高气傲、</a:t>
            </a:r>
            <a:r>
              <a:rPr lang="zh-CN" altLang="en-US" sz="2800" b="1" dirty="0" smtClean="0">
                <a:solidFill>
                  <a:srgbClr val="FF0000"/>
                </a:solidFill>
                <a:latin typeface="楷体" pitchFamily="49" charset="-122"/>
                <a:ea typeface="楷体" pitchFamily="49" charset="-122"/>
              </a:rPr>
              <a:t>藐视</a:t>
            </a:r>
            <a:r>
              <a:rPr lang="zh-CN" altLang="en-US" sz="2800" b="1" dirty="0">
                <a:solidFill>
                  <a:srgbClr val="FF0000"/>
                </a:solidFill>
                <a:latin typeface="楷体" pitchFamily="49" charset="-122"/>
                <a:ea typeface="楷体" pitchFamily="49" charset="-122"/>
              </a:rPr>
              <a:t>世俗，追求朴而不俗。</a:t>
            </a:r>
          </a:p>
          <a:p>
            <a:pPr eaLnBrk="1" hangingPunct="1">
              <a:spcBef>
                <a:spcPct val="0"/>
              </a:spcBef>
              <a:buFontTx/>
              <a:buNone/>
            </a:pPr>
            <a:r>
              <a:rPr lang="zh-CN" altLang="en-US" sz="2800" b="1" dirty="0">
                <a:solidFill>
                  <a:srgbClr val="FF0000"/>
                </a:solidFill>
                <a:latin typeface="楷体" pitchFamily="49" charset="-122"/>
                <a:ea typeface="楷体" pitchFamily="49" charset="-122"/>
              </a:rPr>
              <a:t>评分说明：诗意明确，</a:t>
            </a:r>
            <a:r>
              <a:rPr lang="en-US" altLang="zh-CN" sz="2800" b="1" dirty="0">
                <a:solidFill>
                  <a:srgbClr val="FF0000"/>
                </a:solidFill>
                <a:latin typeface="楷体" pitchFamily="49" charset="-122"/>
                <a:ea typeface="楷体" pitchFamily="49" charset="-122"/>
              </a:rPr>
              <a:t>2</a:t>
            </a:r>
            <a:r>
              <a:rPr lang="zh-CN" altLang="en-US" sz="2800" b="1" dirty="0">
                <a:solidFill>
                  <a:srgbClr val="FF0000"/>
                </a:solidFill>
                <a:latin typeface="楷体" pitchFamily="49" charset="-122"/>
                <a:ea typeface="楷体" pitchFamily="49" charset="-122"/>
              </a:rPr>
              <a:t>分；点明个性气质，分析基本符合原著，</a:t>
            </a:r>
            <a:r>
              <a:rPr lang="en-US" altLang="zh-CN" sz="2800" b="1" dirty="0">
                <a:solidFill>
                  <a:srgbClr val="FF0000"/>
                </a:solidFill>
                <a:latin typeface="楷体" pitchFamily="49" charset="-122"/>
                <a:ea typeface="楷体" pitchFamily="49" charset="-122"/>
              </a:rPr>
              <a:t>2</a:t>
            </a:r>
            <a:r>
              <a:rPr lang="zh-CN" altLang="en-US" sz="2800" b="1" dirty="0">
                <a:solidFill>
                  <a:srgbClr val="FF0000"/>
                </a:solidFill>
                <a:latin typeface="楷体" pitchFamily="49" charset="-122"/>
                <a:ea typeface="楷体" pitchFamily="49" charset="-122"/>
              </a:rPr>
              <a:t>分。</a:t>
            </a:r>
          </a:p>
        </p:txBody>
      </p:sp>
    </p:spTree>
    <p:extLst>
      <p:ext uri="{BB962C8B-B14F-4D97-AF65-F5344CB8AC3E}">
        <p14:creationId xmlns:p14="http://schemas.microsoft.com/office/powerpoint/2010/main" val="300611706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39703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16</a:t>
            </a:r>
            <a:r>
              <a:rPr lang="zh-CN" altLang="en-US" sz="2800" b="1" dirty="0">
                <a:solidFill>
                  <a:srgbClr val="0000FF"/>
                </a:solidFill>
                <a:latin typeface="楷体" pitchFamily="49" charset="-122"/>
                <a:ea typeface="楷体" pitchFamily="49" charset="-122"/>
              </a:rPr>
              <a:t>．在下面横线上填写作品原句。（</a:t>
            </a:r>
            <a:r>
              <a:rPr lang="en-US" altLang="zh-CN" sz="2800" b="1" dirty="0">
                <a:solidFill>
                  <a:srgbClr val="0000FF"/>
                </a:solidFill>
                <a:latin typeface="楷体" pitchFamily="49" charset="-122"/>
                <a:ea typeface="楷体" pitchFamily="49" charset="-122"/>
              </a:rPr>
              <a:t>8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①</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归园田居</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中，陶渊明用“方宅十余亩，草屋八九间</a:t>
            </a:r>
            <a:r>
              <a:rPr lang="zh-CN" altLang="en-US" sz="2800" b="1" dirty="0" smtClean="0">
                <a:solidFill>
                  <a:srgbClr val="0000FF"/>
                </a:solidFill>
                <a:latin typeface="楷体" pitchFamily="49" charset="-122"/>
                <a:ea typeface="楷体" pitchFamily="49" charset="-122"/>
              </a:rPr>
              <a:t>。</a:t>
            </a:r>
            <a:r>
              <a:rPr lang="zh-CN" altLang="en-US" sz="2800" b="1" u="sng"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 ，</a:t>
            </a:r>
            <a:r>
              <a:rPr lang="zh-CN" altLang="en-US" sz="2800" b="1" u="sng"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 ”对</a:t>
            </a:r>
            <a:r>
              <a:rPr lang="zh-CN" altLang="en-US" sz="2800" b="1" dirty="0">
                <a:solidFill>
                  <a:srgbClr val="0000FF"/>
                </a:solidFill>
                <a:latin typeface="楷体" pitchFamily="49" charset="-122"/>
                <a:ea typeface="楷体" pitchFamily="49" charset="-122"/>
              </a:rPr>
              <a:t>田园风光作了简笔勾勒。</a:t>
            </a:r>
          </a:p>
          <a:p>
            <a:pPr eaLnBrk="1" hangingPunct="1">
              <a:spcBef>
                <a:spcPct val="0"/>
              </a:spcBef>
              <a:buFontTx/>
              <a:buNone/>
            </a:pPr>
            <a:r>
              <a:rPr lang="zh-CN" altLang="en-US" sz="2800" b="1" dirty="0">
                <a:solidFill>
                  <a:srgbClr val="0000FF"/>
                </a:solidFill>
                <a:latin typeface="楷体" pitchFamily="49" charset="-122"/>
                <a:ea typeface="楷体" pitchFamily="49" charset="-122"/>
              </a:rPr>
              <a:t>②王羲之写兰亭雅集之乐：“ </a:t>
            </a:r>
            <a:r>
              <a:rPr lang="zh-CN" altLang="en-US" sz="2800" b="1" u="sng"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 </a:t>
            </a:r>
            <a:r>
              <a:rPr lang="zh-CN" altLang="en-US" sz="2800" b="1" u="sng"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，所以游目骋怀，足以极</a:t>
            </a:r>
            <a:r>
              <a:rPr lang="zh-CN" altLang="en-US" sz="2800" b="1" dirty="0" smtClean="0">
                <a:solidFill>
                  <a:srgbClr val="0000FF"/>
                </a:solidFill>
                <a:latin typeface="楷体" pitchFamily="49" charset="-122"/>
                <a:ea typeface="楷体" pitchFamily="49" charset="-122"/>
              </a:rPr>
              <a:t>视听之</a:t>
            </a:r>
            <a:r>
              <a:rPr lang="zh-CN" altLang="en-US" sz="2800" b="1" dirty="0">
                <a:solidFill>
                  <a:srgbClr val="0000FF"/>
                </a:solidFill>
                <a:latin typeface="楷体" pitchFamily="49" charset="-122"/>
                <a:ea typeface="楷体" pitchFamily="49" charset="-122"/>
              </a:rPr>
              <a:t>娱，信可乐也。”</a:t>
            </a:r>
          </a:p>
          <a:p>
            <a:pPr eaLnBrk="1" hangingPunct="1">
              <a:spcBef>
                <a:spcPct val="0"/>
              </a:spcBef>
              <a:buFontTx/>
              <a:buNone/>
            </a:pPr>
            <a:r>
              <a:rPr lang="zh-CN" altLang="en-US" sz="2800" b="1" dirty="0">
                <a:solidFill>
                  <a:srgbClr val="0000FF"/>
                </a:solidFill>
                <a:latin typeface="楷体" pitchFamily="49" charset="-122"/>
                <a:ea typeface="楷体" pitchFamily="49" charset="-122"/>
              </a:rPr>
              <a:t>③人生路上，有风雨也有晴天，超然物外的苏轼曾就此发出感慨：“ </a:t>
            </a:r>
            <a:r>
              <a:rPr lang="zh-CN" altLang="en-US" sz="2800" b="1" u="sng"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  ，归去，</a:t>
            </a:r>
            <a:r>
              <a:rPr lang="zh-CN" altLang="en-US" sz="2800" b="1" u="sng"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a:solidFill>
                  <a:srgbClr val="0000FF"/>
                </a:solidFill>
                <a:latin typeface="楷体" pitchFamily="49" charset="-122"/>
                <a:ea typeface="楷体" pitchFamily="49" charset="-122"/>
              </a:rPr>
              <a:t>④学习中离不开积累。如果想表达积累对于结果的重要意义，我们可以引用的古诗</a:t>
            </a:r>
            <a:r>
              <a:rPr lang="zh-CN" altLang="en-US" sz="2800" b="1" dirty="0" smtClean="0">
                <a:solidFill>
                  <a:srgbClr val="0000FF"/>
                </a:solidFill>
                <a:latin typeface="楷体" pitchFamily="49" charset="-122"/>
                <a:ea typeface="楷体" pitchFamily="49" charset="-122"/>
              </a:rPr>
              <a:t>文名句</a:t>
            </a:r>
            <a:r>
              <a:rPr lang="zh-CN" altLang="en-US" sz="2800" b="1" dirty="0">
                <a:solidFill>
                  <a:srgbClr val="0000FF"/>
                </a:solidFill>
                <a:latin typeface="楷体" pitchFamily="49" charset="-122"/>
                <a:ea typeface="楷体" pitchFamily="49" charset="-122"/>
              </a:rPr>
              <a:t>有：“ </a:t>
            </a:r>
            <a:r>
              <a:rPr lang="zh-CN" altLang="en-US" sz="2800" b="1" u="sng"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a:t>
            </a:r>
            <a:r>
              <a:rPr lang="zh-CN" altLang="en-US" sz="2800" b="1" u="sng"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a:t>
            </a:r>
          </a:p>
        </p:txBody>
      </p:sp>
    </p:spTree>
    <p:extLst>
      <p:ext uri="{BB962C8B-B14F-4D97-AF65-F5344CB8AC3E}">
        <p14:creationId xmlns:p14="http://schemas.microsoft.com/office/powerpoint/2010/main" val="378774071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3108543"/>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16</a:t>
            </a:r>
            <a:r>
              <a:rPr lang="zh-CN" altLang="en-US" sz="2800" b="1" dirty="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8 </a:t>
            </a:r>
            <a:r>
              <a:rPr lang="zh-CN" altLang="en-US" sz="2800" b="1" dirty="0">
                <a:solidFill>
                  <a:srgbClr val="FF0000"/>
                </a:solidFill>
                <a:latin typeface="楷体" pitchFamily="49" charset="-122"/>
                <a:ea typeface="楷体" pitchFamily="49" charset="-122"/>
              </a:rPr>
              <a:t>分）</a:t>
            </a:r>
          </a:p>
          <a:p>
            <a:pPr eaLnBrk="1" hangingPunct="1">
              <a:spcBef>
                <a:spcPct val="0"/>
              </a:spcBef>
              <a:buFontTx/>
              <a:buNone/>
            </a:pPr>
            <a:r>
              <a:rPr lang="zh-CN" altLang="en-US" sz="2800" b="1" dirty="0">
                <a:solidFill>
                  <a:srgbClr val="FF0000"/>
                </a:solidFill>
                <a:latin typeface="楷体" pitchFamily="49" charset="-122"/>
                <a:ea typeface="楷体" pitchFamily="49" charset="-122"/>
              </a:rPr>
              <a:t>①榆柳荫后檐 桃李罗堂前</a:t>
            </a:r>
          </a:p>
          <a:p>
            <a:pPr eaLnBrk="1" hangingPunct="1">
              <a:spcBef>
                <a:spcPct val="0"/>
              </a:spcBef>
              <a:buFontTx/>
              <a:buNone/>
            </a:pPr>
            <a:r>
              <a:rPr lang="zh-CN" altLang="en-US" sz="2800" b="1" dirty="0">
                <a:solidFill>
                  <a:srgbClr val="FF0000"/>
                </a:solidFill>
                <a:latin typeface="楷体" pitchFamily="49" charset="-122"/>
                <a:ea typeface="楷体" pitchFamily="49" charset="-122"/>
              </a:rPr>
              <a:t>②仰观宇宙之大 俯察品类之盛</a:t>
            </a:r>
          </a:p>
          <a:p>
            <a:pPr eaLnBrk="1" hangingPunct="1">
              <a:spcBef>
                <a:spcPct val="0"/>
              </a:spcBef>
              <a:buFontTx/>
              <a:buNone/>
            </a:pPr>
            <a:r>
              <a:rPr lang="zh-CN" altLang="en-US" sz="2800" b="1" dirty="0">
                <a:solidFill>
                  <a:srgbClr val="FF0000"/>
                </a:solidFill>
                <a:latin typeface="楷体" pitchFamily="49" charset="-122"/>
                <a:ea typeface="楷体" pitchFamily="49" charset="-122"/>
              </a:rPr>
              <a:t>③回首向来萧瑟处 也无风雨也无晴</a:t>
            </a:r>
          </a:p>
          <a:p>
            <a:pPr eaLnBrk="1" hangingPunct="1">
              <a:spcBef>
                <a:spcPct val="0"/>
              </a:spcBef>
              <a:buFontTx/>
              <a:buNone/>
            </a:pPr>
            <a:r>
              <a:rPr lang="zh-CN" altLang="en-US" sz="2800" b="1" dirty="0">
                <a:solidFill>
                  <a:srgbClr val="FF0000"/>
                </a:solidFill>
                <a:latin typeface="楷体" pitchFamily="49" charset="-122"/>
                <a:ea typeface="楷体" pitchFamily="49" charset="-122"/>
              </a:rPr>
              <a:t>④示例：不积小流 无以成江海（有合题意的其他语句，亦可）</a:t>
            </a:r>
          </a:p>
          <a:p>
            <a:pPr eaLnBrk="1" hangingPunct="1">
              <a:spcBef>
                <a:spcPct val="0"/>
              </a:spcBef>
              <a:buFontTx/>
              <a:buNone/>
            </a:pPr>
            <a:r>
              <a:rPr lang="zh-CN" altLang="en-US" sz="2800" b="1" dirty="0">
                <a:solidFill>
                  <a:srgbClr val="FF0000"/>
                </a:solidFill>
                <a:latin typeface="楷体" pitchFamily="49" charset="-122"/>
                <a:ea typeface="楷体" pitchFamily="49" charset="-122"/>
              </a:rPr>
              <a:t>评分标准：每空 </a:t>
            </a:r>
            <a:r>
              <a:rPr lang="en-US" altLang="zh-CN" sz="2800" b="1" dirty="0">
                <a:solidFill>
                  <a:srgbClr val="FF0000"/>
                </a:solidFill>
                <a:latin typeface="楷体" pitchFamily="49" charset="-122"/>
                <a:ea typeface="楷体" pitchFamily="49" charset="-122"/>
              </a:rPr>
              <a:t>1 </a:t>
            </a:r>
            <a:r>
              <a:rPr lang="zh-CN" altLang="en-US" sz="2800" b="1" dirty="0">
                <a:solidFill>
                  <a:srgbClr val="FF0000"/>
                </a:solidFill>
                <a:latin typeface="楷体" pitchFamily="49" charset="-122"/>
                <a:ea typeface="楷体" pitchFamily="49" charset="-122"/>
              </a:rPr>
              <a:t>分。每空有多字、少字以及错字、别字的情况，则该空不得分。</a:t>
            </a:r>
          </a:p>
        </p:txBody>
      </p:sp>
    </p:spTree>
    <p:extLst>
      <p:ext uri="{BB962C8B-B14F-4D97-AF65-F5344CB8AC3E}">
        <p14:creationId xmlns:p14="http://schemas.microsoft.com/office/powerpoint/2010/main" val="244153596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52016" y="980728"/>
            <a:ext cx="11358699" cy="48320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四</a:t>
            </a:r>
            <a:r>
              <a:rPr lang="zh-CN" altLang="en-US" sz="2800" b="1" dirty="0">
                <a:solidFill>
                  <a:srgbClr val="0000FF"/>
                </a:solidFill>
                <a:latin typeface="楷体" pitchFamily="49" charset="-122"/>
                <a:ea typeface="楷体" pitchFamily="49" charset="-122"/>
              </a:rPr>
              <a:t>、本大题共 </a:t>
            </a:r>
            <a:r>
              <a:rPr lang="en-US" altLang="zh-CN" sz="2800" b="1" dirty="0">
                <a:solidFill>
                  <a:srgbClr val="0000FF"/>
                </a:solidFill>
                <a:latin typeface="楷体" pitchFamily="49" charset="-122"/>
                <a:ea typeface="楷体" pitchFamily="49" charset="-122"/>
              </a:rPr>
              <a:t>4 </a:t>
            </a:r>
            <a:r>
              <a:rPr lang="zh-CN" altLang="en-US" sz="2800" b="1" dirty="0">
                <a:solidFill>
                  <a:srgbClr val="0000FF"/>
                </a:solidFill>
                <a:latin typeface="楷体" pitchFamily="49" charset="-122"/>
                <a:ea typeface="楷体" pitchFamily="49" charset="-122"/>
              </a:rPr>
              <a:t>小题，共 </a:t>
            </a:r>
            <a:r>
              <a:rPr lang="en-US" altLang="zh-CN" sz="2800" b="1" dirty="0">
                <a:solidFill>
                  <a:srgbClr val="0000FF"/>
                </a:solidFill>
                <a:latin typeface="楷体" pitchFamily="49" charset="-122"/>
                <a:ea typeface="楷体" pitchFamily="49" charset="-122"/>
              </a:rPr>
              <a:t>18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阅读下面的作品，完成 </a:t>
            </a:r>
            <a:r>
              <a:rPr lang="en-US" altLang="zh-CN" sz="2800" b="1" dirty="0">
                <a:solidFill>
                  <a:srgbClr val="0000FF"/>
                </a:solidFill>
                <a:latin typeface="楷体" pitchFamily="49" charset="-122"/>
                <a:ea typeface="楷体" pitchFamily="49" charset="-122"/>
              </a:rPr>
              <a:t>17—20 </a:t>
            </a:r>
            <a:r>
              <a:rPr lang="zh-CN" altLang="en-US" sz="2800" b="1" dirty="0">
                <a:solidFill>
                  <a:srgbClr val="0000FF"/>
                </a:solidFill>
                <a:latin typeface="楷体" pitchFamily="49" charset="-122"/>
                <a:ea typeface="楷体" pitchFamily="49" charset="-122"/>
              </a:rPr>
              <a:t>题。（</a:t>
            </a:r>
            <a:r>
              <a:rPr lang="en-US" altLang="zh-CN" sz="2800" b="1" dirty="0">
                <a:solidFill>
                  <a:srgbClr val="0000FF"/>
                </a:solidFill>
                <a:latin typeface="楷体" pitchFamily="49" charset="-122"/>
                <a:ea typeface="楷体" pitchFamily="49" charset="-122"/>
              </a:rPr>
              <a:t>18 </a:t>
            </a:r>
            <a:r>
              <a:rPr lang="zh-CN" altLang="en-US" sz="2800" b="1" dirty="0">
                <a:solidFill>
                  <a:srgbClr val="0000FF"/>
                </a:solidFill>
                <a:latin typeface="楷体" pitchFamily="49" charset="-122"/>
                <a:ea typeface="楷体" pitchFamily="49" charset="-122"/>
              </a:rPr>
              <a:t>分）</a:t>
            </a:r>
          </a:p>
          <a:p>
            <a:pPr algn="ctr" eaLnBrk="1" hangingPunct="1">
              <a:spcBef>
                <a:spcPct val="0"/>
              </a:spcBef>
              <a:buFontTx/>
              <a:buNone/>
            </a:pPr>
            <a:r>
              <a:rPr lang="zh-CN" altLang="en-US" sz="2800" b="1" dirty="0">
                <a:solidFill>
                  <a:srgbClr val="FF0000"/>
                </a:solidFill>
                <a:latin typeface="楷体" pitchFamily="49" charset="-122"/>
                <a:ea typeface="楷体" pitchFamily="49" charset="-122"/>
              </a:rPr>
              <a:t>大敦煌</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从</a:t>
            </a:r>
            <a:r>
              <a:rPr lang="zh-CN" altLang="en-US" sz="2800" b="1" dirty="0">
                <a:solidFill>
                  <a:srgbClr val="0000FF"/>
                </a:solidFill>
                <a:latin typeface="楷体" pitchFamily="49" charset="-122"/>
                <a:ea typeface="楷体" pitchFamily="49" charset="-122"/>
              </a:rPr>
              <a:t>兰州出发，沿河西走廊一路西行，过武威、张掖、嘉峪关，最后到达敦煌，凡</a:t>
            </a:r>
            <a:r>
              <a:rPr lang="zh-CN" altLang="en-US" sz="2800" b="1" dirty="0" smtClean="0">
                <a:solidFill>
                  <a:srgbClr val="0000FF"/>
                </a:solidFill>
                <a:latin typeface="楷体" pitchFamily="49" charset="-122"/>
                <a:ea typeface="楷体" pitchFamily="49" charset="-122"/>
              </a:rPr>
              <a:t>一千一百</a:t>
            </a:r>
            <a:r>
              <a:rPr lang="zh-CN" altLang="en-US" sz="2800" b="1" dirty="0">
                <a:solidFill>
                  <a:srgbClr val="0000FF"/>
                </a:solidFill>
                <a:latin typeface="楷体" pitchFamily="49" charset="-122"/>
                <a:ea typeface="楷体" pitchFamily="49" charset="-122"/>
              </a:rPr>
              <a:t>余公里。一路西域风光，沧桑雄浑，</a:t>
            </a:r>
            <a:r>
              <a:rPr lang="zh-CN" altLang="en-US" sz="2800" b="1" dirty="0" smtClean="0">
                <a:solidFill>
                  <a:srgbClr val="FF0000"/>
                </a:solidFill>
                <a:latin typeface="楷体" pitchFamily="49" charset="-122"/>
                <a:ea typeface="楷体" pitchFamily="49" charset="-122"/>
              </a:rPr>
              <a:t>美不胜收</a:t>
            </a:r>
            <a:endParaRPr lang="zh-CN" altLang="en-US" sz="2800" b="1" dirty="0">
              <a:solidFill>
                <a:srgbClr val="0000FF"/>
              </a:solidFill>
              <a:latin typeface="楷体" pitchFamily="49" charset="-122"/>
              <a:ea typeface="楷体" pitchFamily="49" charset="-122"/>
            </a:endParaRPr>
          </a:p>
          <a:p>
            <a:pPr eaLnBrk="1" hangingPunct="1">
              <a:spcBef>
                <a:spcPct val="0"/>
              </a:spcBef>
              <a:buFontTx/>
              <a:buNone/>
            </a:pPr>
            <a:r>
              <a:rPr lang="zh-CN" altLang="en-US" sz="2800" b="1" dirty="0">
                <a:solidFill>
                  <a:srgbClr val="0000FF"/>
                </a:solidFill>
                <a:latin typeface="楷体" pitchFamily="49" charset="-122"/>
                <a:ea typeface="楷体" pitchFamily="49" charset="-122"/>
              </a:rPr>
              <a:t>，而至敦煌则达到顶点</a:t>
            </a:r>
            <a:r>
              <a:rPr lang="zh-CN" altLang="en-US" sz="2800" b="1" dirty="0" smtClean="0">
                <a:solidFill>
                  <a:srgbClr val="0000FF"/>
                </a:solidFill>
                <a:latin typeface="楷体" pitchFamily="49" charset="-122"/>
                <a:ea typeface="楷体" pitchFamily="49" charset="-122"/>
              </a:rPr>
              <a:t>。敦煌</a:t>
            </a:r>
            <a:r>
              <a:rPr lang="zh-CN" altLang="en-US" sz="2800" b="1" dirty="0">
                <a:solidFill>
                  <a:srgbClr val="0000FF"/>
                </a:solidFill>
                <a:latin typeface="楷体" pitchFamily="49" charset="-122"/>
                <a:ea typeface="楷体" pitchFamily="49" charset="-122"/>
              </a:rPr>
              <a:t>，一座总面积只有 </a:t>
            </a:r>
            <a:r>
              <a:rPr lang="en-US" altLang="zh-CN" sz="2800" b="1" dirty="0">
                <a:solidFill>
                  <a:srgbClr val="0000FF"/>
                </a:solidFill>
                <a:latin typeface="楷体" pitchFamily="49" charset="-122"/>
                <a:ea typeface="楷体" pitchFamily="49" charset="-122"/>
              </a:rPr>
              <a:t>3.12 </a:t>
            </a:r>
            <a:r>
              <a:rPr lang="zh-CN" altLang="en-US" sz="2800" b="1" dirty="0">
                <a:solidFill>
                  <a:srgbClr val="0000FF"/>
                </a:solidFill>
                <a:latin typeface="楷体" pitchFamily="49" charset="-122"/>
                <a:ea typeface="楷体" pitchFamily="49" charset="-122"/>
              </a:rPr>
              <a:t>万平方公里、总人口只有 </a:t>
            </a:r>
            <a:r>
              <a:rPr lang="en-US" altLang="zh-CN" sz="2800" b="1" dirty="0">
                <a:solidFill>
                  <a:srgbClr val="0000FF"/>
                </a:solidFill>
                <a:latin typeface="楷体" pitchFamily="49" charset="-122"/>
                <a:ea typeface="楷体" pitchFamily="49" charset="-122"/>
              </a:rPr>
              <a:t>18 </a:t>
            </a:r>
            <a:r>
              <a:rPr lang="zh-CN" altLang="en-US" sz="2800" b="1" dirty="0">
                <a:solidFill>
                  <a:srgbClr val="0000FF"/>
                </a:solidFill>
                <a:latin typeface="楷体" pitchFamily="49" charset="-122"/>
                <a:ea typeface="楷体" pitchFamily="49" charset="-122"/>
              </a:rPr>
              <a:t>万的蕞尔小城，就敢取</a:t>
            </a:r>
            <a:r>
              <a:rPr lang="zh-CN" altLang="en-US" sz="2800" b="1" dirty="0" smtClean="0">
                <a:solidFill>
                  <a:srgbClr val="0000FF"/>
                </a:solidFill>
                <a:latin typeface="楷体" pitchFamily="49" charset="-122"/>
                <a:ea typeface="楷体" pitchFamily="49" charset="-122"/>
              </a:rPr>
              <a:t>这么一</a:t>
            </a:r>
            <a:r>
              <a:rPr lang="zh-CN" altLang="en-US" sz="2800" b="1" dirty="0">
                <a:solidFill>
                  <a:srgbClr val="0000FF"/>
                </a:solidFill>
                <a:latin typeface="楷体" pitchFamily="49" charset="-122"/>
                <a:ea typeface="楷体" pitchFamily="49" charset="-122"/>
              </a:rPr>
              <a:t>个大气磅礴的名字，让人不得不佩服她的气魄。东汉应邵注</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汉书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中说：“敦，大也</a:t>
            </a:r>
            <a:r>
              <a:rPr lang="zh-CN" altLang="en-US" sz="2800" b="1" dirty="0" smtClean="0">
                <a:solidFill>
                  <a:srgbClr val="0000FF"/>
                </a:solidFill>
                <a:latin typeface="楷体" pitchFamily="49" charset="-122"/>
                <a:ea typeface="楷体" pitchFamily="49" charset="-122"/>
              </a:rPr>
              <a:t>；煌</a:t>
            </a:r>
            <a:r>
              <a:rPr lang="zh-CN" altLang="en-US" sz="2800" b="1" dirty="0">
                <a:solidFill>
                  <a:srgbClr val="0000FF"/>
                </a:solidFill>
                <a:latin typeface="楷体" pitchFamily="49" charset="-122"/>
                <a:ea typeface="楷体" pitchFamily="49" charset="-122"/>
              </a:rPr>
              <a:t>，盛也。”唐朝李吉甫编的</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元和郡县图志</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进一步发挥道：“敦，大也。以其广开西域</a:t>
            </a:r>
            <a:r>
              <a:rPr lang="zh-CN" altLang="en-US" sz="2800" b="1" dirty="0" smtClean="0">
                <a:solidFill>
                  <a:srgbClr val="0000FF"/>
                </a:solidFill>
                <a:latin typeface="楷体" pitchFamily="49" charset="-122"/>
                <a:ea typeface="楷体" pitchFamily="49" charset="-122"/>
              </a:rPr>
              <a:t>，故</a:t>
            </a:r>
            <a:r>
              <a:rPr lang="zh-CN" altLang="en-US" sz="2800" b="1" dirty="0">
                <a:solidFill>
                  <a:srgbClr val="0000FF"/>
                </a:solidFill>
                <a:latin typeface="楷体" pitchFamily="49" charset="-122"/>
                <a:ea typeface="楷体" pitchFamily="49" charset="-122"/>
              </a:rPr>
              <a:t>以盛名。”尽管现代大多数学者都说，“敦煌”一词是当地少数民族语言的汉语音译，</a:t>
            </a:r>
            <a:r>
              <a:rPr lang="zh-CN" altLang="en-US" sz="2800" b="1" dirty="0" smtClean="0">
                <a:solidFill>
                  <a:srgbClr val="0000FF"/>
                </a:solidFill>
                <a:latin typeface="楷体" pitchFamily="49" charset="-122"/>
                <a:ea typeface="楷体" pitchFamily="49" charset="-122"/>
              </a:rPr>
              <a:t>但是</a:t>
            </a:r>
            <a:r>
              <a:rPr lang="zh-CN" altLang="en-US" sz="2800" b="1" dirty="0">
                <a:solidFill>
                  <a:srgbClr val="0000FF"/>
                </a:solidFill>
                <a:latin typeface="楷体" pitchFamily="49" charset="-122"/>
                <a:ea typeface="楷体" pitchFamily="49" charset="-122"/>
              </a:rPr>
              <a:t>敦煌人宁愿相信古人的解释。</a:t>
            </a:r>
          </a:p>
        </p:txBody>
      </p:sp>
    </p:spTree>
    <p:extLst>
      <p:ext uri="{BB962C8B-B14F-4D97-AF65-F5344CB8AC3E}">
        <p14:creationId xmlns:p14="http://schemas.microsoft.com/office/powerpoint/2010/main" val="273388976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48320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就是</a:t>
            </a:r>
            <a:r>
              <a:rPr lang="zh-CN" altLang="en-US" sz="2800" b="1" dirty="0">
                <a:solidFill>
                  <a:srgbClr val="0000FF"/>
                </a:solidFill>
                <a:latin typeface="楷体" pitchFamily="49" charset="-122"/>
                <a:ea typeface="楷体" pitchFamily="49" charset="-122"/>
              </a:rPr>
              <a:t>这块土地，曾经连接起汉唐盛世与西域文明，手挽着长安城与波斯湾，见证了</a:t>
            </a:r>
            <a:r>
              <a:rPr lang="zh-CN" altLang="en-US" sz="2800" b="1" dirty="0" smtClean="0">
                <a:solidFill>
                  <a:srgbClr val="0000FF"/>
                </a:solidFill>
                <a:latin typeface="楷体" pitchFamily="49" charset="-122"/>
                <a:ea typeface="楷体" pitchFamily="49" charset="-122"/>
              </a:rPr>
              <a:t>无尽</a:t>
            </a:r>
            <a:r>
              <a:rPr lang="zh-CN" altLang="en-US" sz="2800" b="1" dirty="0">
                <a:solidFill>
                  <a:srgbClr val="0000FF"/>
                </a:solidFill>
                <a:latin typeface="楷体" pitchFamily="49" charset="-122"/>
                <a:ea typeface="楷体" pitchFamily="49" charset="-122"/>
              </a:rPr>
              <a:t>的繁华与沧桑。在汉代，敦煌疆域辽阔，统管六县，被誉为“华戎所交，一都会也”。</a:t>
            </a:r>
            <a:r>
              <a:rPr lang="zh-CN" altLang="en-US" sz="2800" b="1" dirty="0" smtClean="0">
                <a:solidFill>
                  <a:srgbClr val="0000FF"/>
                </a:solidFill>
                <a:latin typeface="楷体" pitchFamily="49" charset="-122"/>
                <a:ea typeface="楷体" pitchFamily="49" charset="-122"/>
              </a:rPr>
              <a:t>在唐代</a:t>
            </a:r>
            <a:r>
              <a:rPr lang="zh-CN" altLang="en-US" sz="2800" b="1" dirty="0">
                <a:solidFill>
                  <a:srgbClr val="0000FF"/>
                </a:solidFill>
                <a:latin typeface="楷体" pitchFamily="49" charset="-122"/>
                <a:ea typeface="楷体" pitchFamily="49" charset="-122"/>
              </a:rPr>
              <a:t>，敦煌更是成为一座拥有 </a:t>
            </a:r>
            <a:r>
              <a:rPr lang="en-US" altLang="zh-CN" sz="2800" b="1" dirty="0">
                <a:solidFill>
                  <a:srgbClr val="0000FF"/>
                </a:solidFill>
                <a:latin typeface="楷体" pitchFamily="49" charset="-122"/>
                <a:ea typeface="楷体" pitchFamily="49" charset="-122"/>
              </a:rPr>
              <a:t>140 </a:t>
            </a:r>
            <a:r>
              <a:rPr lang="zh-CN" altLang="en-US" sz="2800" b="1" dirty="0">
                <a:solidFill>
                  <a:srgbClr val="0000FF"/>
                </a:solidFill>
                <a:latin typeface="楷体" pitchFamily="49" charset="-122"/>
                <a:ea typeface="楷体" pitchFamily="49" charset="-122"/>
              </a:rPr>
              <a:t>万人口的大城市，仅次于首都长安。现在，敦煌虽然</a:t>
            </a:r>
            <a:r>
              <a:rPr lang="zh-CN" altLang="en-US" sz="2800" b="1" dirty="0" smtClean="0">
                <a:solidFill>
                  <a:srgbClr val="0000FF"/>
                </a:solidFill>
                <a:latin typeface="楷体" pitchFamily="49" charset="-122"/>
                <a:ea typeface="楷体" pitchFamily="49" charset="-122"/>
              </a:rPr>
              <a:t>没有</a:t>
            </a:r>
            <a:r>
              <a:rPr lang="zh-CN" altLang="en-US" sz="2800" b="1" dirty="0">
                <a:solidFill>
                  <a:srgbClr val="0000FF"/>
                </a:solidFill>
                <a:latin typeface="楷体" pitchFamily="49" charset="-122"/>
                <a:ea typeface="楷体" pitchFamily="49" charset="-122"/>
              </a:rPr>
              <a:t>了当年的显赫地位，规模也大大缩小，然而，历经汉风唐雨的洗礼，文化灿烂，古迹</a:t>
            </a:r>
            <a:r>
              <a:rPr lang="zh-CN" altLang="en-US" sz="2800" b="1" dirty="0" smtClean="0">
                <a:solidFill>
                  <a:srgbClr val="0000FF"/>
                </a:solidFill>
                <a:latin typeface="楷体" pitchFamily="49" charset="-122"/>
                <a:ea typeface="楷体" pitchFamily="49" charset="-122"/>
              </a:rPr>
              <a:t>遍布</a:t>
            </a:r>
            <a:r>
              <a:rPr lang="zh-CN" altLang="en-US" sz="2800" b="1" dirty="0">
                <a:solidFill>
                  <a:srgbClr val="0000FF"/>
                </a:solidFill>
                <a:latin typeface="楷体" pitchFamily="49" charset="-122"/>
                <a:ea typeface="楷体" pitchFamily="49" charset="-122"/>
              </a:rPr>
              <a:t>。价值独特的敦煌文化所散发出的迷人魅力，更是与日俱增。</a:t>
            </a:r>
          </a:p>
          <a:p>
            <a:pPr eaLnBrk="1" hangingPunct="1">
              <a:spcBef>
                <a:spcPct val="0"/>
              </a:spcBef>
              <a:buFontTx/>
              <a:buNone/>
            </a:pPr>
            <a:r>
              <a:rPr lang="zh-CN" altLang="en-US" sz="2800" b="1" dirty="0">
                <a:solidFill>
                  <a:srgbClr val="0000FF"/>
                </a:solidFill>
                <a:latin typeface="楷体" pitchFamily="49" charset="-122"/>
                <a:ea typeface="楷体" pitchFamily="49" charset="-122"/>
              </a:rPr>
              <a:t>到达敦煌，暮色四合。深秋的敦煌格外清朗，夜晚的天空格外高蓝，明月洒下一地</a:t>
            </a:r>
            <a:r>
              <a:rPr lang="zh-CN" altLang="en-US" sz="2800" b="1" dirty="0" smtClean="0">
                <a:solidFill>
                  <a:srgbClr val="0000FF"/>
                </a:solidFill>
                <a:latin typeface="楷体" pitchFamily="49" charset="-122"/>
                <a:ea typeface="楷体" pitchFamily="49" charset="-122"/>
              </a:rPr>
              <a:t>清辉</a:t>
            </a:r>
            <a:r>
              <a:rPr lang="zh-CN" altLang="en-US" sz="2800" b="1" dirty="0">
                <a:solidFill>
                  <a:srgbClr val="0000FF"/>
                </a:solidFill>
                <a:latin typeface="楷体" pitchFamily="49" charset="-122"/>
                <a:ea typeface="楷体" pitchFamily="49" charset="-122"/>
              </a:rPr>
              <a:t>。从来没有见过那样晶亮的满天繁星，好像一天的星星都集中到这块天空了。城市不大</a:t>
            </a:r>
            <a:r>
              <a:rPr lang="zh-CN" altLang="en-US" sz="2800" b="1" dirty="0" smtClean="0">
                <a:solidFill>
                  <a:srgbClr val="0000FF"/>
                </a:solidFill>
                <a:latin typeface="楷体" pitchFamily="49" charset="-122"/>
                <a:ea typeface="楷体" pitchFamily="49" charset="-122"/>
              </a:rPr>
              <a:t>，但</a:t>
            </a:r>
            <a:r>
              <a:rPr lang="zh-CN" altLang="en-US" sz="2800" b="1" dirty="0">
                <a:solidFill>
                  <a:srgbClr val="0000FF"/>
                </a:solidFill>
                <a:latin typeface="楷体" pitchFamily="49" charset="-122"/>
                <a:ea typeface="楷体" pitchFamily="49" charset="-122"/>
              </a:rPr>
              <a:t>建设有序、干净整洁、规划整齐。汉唐的建筑，街头的飞天雕塑，满墙风动的壁画，</a:t>
            </a:r>
            <a:r>
              <a:rPr lang="zh-CN" altLang="en-US" sz="2800" b="1" dirty="0" smtClean="0">
                <a:solidFill>
                  <a:srgbClr val="0000FF"/>
                </a:solidFill>
                <a:latin typeface="楷体" pitchFamily="49" charset="-122"/>
                <a:ea typeface="楷体" pitchFamily="49" charset="-122"/>
              </a:rPr>
              <a:t>让人</a:t>
            </a:r>
            <a:r>
              <a:rPr lang="zh-CN" altLang="en-US" sz="2800" b="1" dirty="0">
                <a:solidFill>
                  <a:srgbClr val="0000FF"/>
                </a:solidFill>
                <a:latin typeface="楷体" pitchFamily="49" charset="-122"/>
                <a:ea typeface="楷体" pitchFamily="49" charset="-122"/>
              </a:rPr>
              <a:t>怀疑是在历史与梦幻之中。</a:t>
            </a:r>
          </a:p>
        </p:txBody>
      </p:sp>
    </p:spTree>
    <p:extLst>
      <p:ext uri="{BB962C8B-B14F-4D97-AF65-F5344CB8AC3E}">
        <p14:creationId xmlns:p14="http://schemas.microsoft.com/office/powerpoint/2010/main" val="41686654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155734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a:solidFill>
                  <a:srgbClr val="0000FF"/>
                </a:solidFill>
                <a:latin typeface="楷体" panose="02010609060101010101" pitchFamily="49" charset="-122"/>
                <a:ea typeface="楷体" panose="02010609060101010101" pitchFamily="49" charset="-122"/>
              </a:rPr>
              <a:t>1</a:t>
            </a:r>
            <a:r>
              <a:rPr lang="zh-CN" altLang="zh-CN" sz="2800" b="1" dirty="0">
                <a:solidFill>
                  <a:srgbClr val="0000FF"/>
                </a:solidFill>
                <a:latin typeface="楷体" panose="02010609060101010101" pitchFamily="49" charset="-122"/>
                <a:ea typeface="楷体" panose="02010609060101010101" pitchFamily="49" charset="-122"/>
              </a:rPr>
              <a:t>．根据材料一，不属于疫病对人类文明的影响的一项是（</a:t>
            </a:r>
            <a:r>
              <a:rPr lang="en-US" altLang="zh-CN" sz="2800" b="1" dirty="0">
                <a:solidFill>
                  <a:srgbClr val="0000FF"/>
                </a:solidFill>
                <a:latin typeface="楷体" panose="02010609060101010101" pitchFamily="49" charset="-122"/>
                <a:ea typeface="楷体" panose="02010609060101010101" pitchFamily="49" charset="-122"/>
              </a:rPr>
              <a:t>3 </a:t>
            </a:r>
            <a:r>
              <a:rPr lang="zh-CN" altLang="zh-CN" sz="2800" b="1" dirty="0">
                <a:solidFill>
                  <a:srgbClr val="0000FF"/>
                </a:solidFill>
                <a:latin typeface="楷体" panose="02010609060101010101" pitchFamily="49" charset="-122"/>
                <a:ea typeface="楷体" panose="02010609060101010101" pitchFamily="49" charset="-122"/>
              </a:rPr>
              <a:t>分）</a:t>
            </a:r>
          </a:p>
          <a:p>
            <a:pPr>
              <a:buNone/>
            </a:pPr>
            <a:r>
              <a:rPr lang="en-US" altLang="zh-CN" sz="2800" b="1" dirty="0">
                <a:solidFill>
                  <a:srgbClr val="0000FF"/>
                </a:solidFill>
                <a:latin typeface="楷体" panose="02010609060101010101" pitchFamily="49" charset="-122"/>
                <a:ea typeface="楷体" panose="02010609060101010101" pitchFamily="49" charset="-122"/>
              </a:rPr>
              <a:t>A</a:t>
            </a:r>
            <a:r>
              <a:rPr lang="zh-CN" altLang="zh-CN" sz="2800" b="1" dirty="0">
                <a:solidFill>
                  <a:srgbClr val="0000FF"/>
                </a:solidFill>
                <a:latin typeface="楷体" panose="02010609060101010101" pitchFamily="49" charset="-122"/>
                <a:ea typeface="楷体" panose="02010609060101010101" pitchFamily="49" charset="-122"/>
              </a:rPr>
              <a:t>．引发民众恐慌情绪</a:t>
            </a:r>
            <a:r>
              <a:rPr lang="en-US" altLang="zh-CN" sz="2800" b="1" dirty="0">
                <a:solidFill>
                  <a:srgbClr val="0000FF"/>
                </a:solidFill>
                <a:latin typeface="楷体" panose="02010609060101010101" pitchFamily="49" charset="-122"/>
                <a:ea typeface="楷体" panose="02010609060101010101" pitchFamily="49" charset="-122"/>
              </a:rPr>
              <a:t> B</a:t>
            </a:r>
            <a:r>
              <a:rPr lang="zh-CN" altLang="zh-CN" sz="2800" b="1" dirty="0">
                <a:solidFill>
                  <a:srgbClr val="0000FF"/>
                </a:solidFill>
                <a:latin typeface="楷体" panose="02010609060101010101" pitchFamily="49" charset="-122"/>
                <a:ea typeface="楷体" panose="02010609060101010101" pitchFamily="49" charset="-122"/>
              </a:rPr>
              <a:t>．改变社会结构形式</a:t>
            </a:r>
          </a:p>
          <a:p>
            <a:pPr>
              <a:buNone/>
            </a:pPr>
            <a:r>
              <a:rPr lang="en-US" altLang="zh-CN" sz="2800" b="1" dirty="0">
                <a:solidFill>
                  <a:srgbClr val="0000FF"/>
                </a:solidFill>
                <a:latin typeface="楷体" panose="02010609060101010101" pitchFamily="49" charset="-122"/>
                <a:ea typeface="楷体" panose="02010609060101010101" pitchFamily="49" charset="-122"/>
              </a:rPr>
              <a:t>C</a:t>
            </a:r>
            <a:r>
              <a:rPr lang="zh-CN" altLang="zh-CN" sz="2800" b="1" dirty="0">
                <a:solidFill>
                  <a:srgbClr val="0000FF"/>
                </a:solidFill>
                <a:latin typeface="楷体" panose="02010609060101010101" pitchFamily="49" charset="-122"/>
                <a:ea typeface="楷体" panose="02010609060101010101" pitchFamily="49" charset="-122"/>
              </a:rPr>
              <a:t>．动摇阿兹特克文明</a:t>
            </a:r>
            <a:r>
              <a:rPr lang="en-US" altLang="zh-CN" sz="2800" b="1" dirty="0">
                <a:solidFill>
                  <a:srgbClr val="0000FF"/>
                </a:solidFill>
                <a:latin typeface="楷体" panose="02010609060101010101" pitchFamily="49" charset="-122"/>
                <a:ea typeface="楷体" panose="02010609060101010101" pitchFamily="49" charset="-122"/>
              </a:rPr>
              <a:t> D</a:t>
            </a:r>
            <a:r>
              <a:rPr lang="zh-CN" altLang="zh-CN" sz="2800" b="1" dirty="0">
                <a:solidFill>
                  <a:srgbClr val="0000FF"/>
                </a:solidFill>
                <a:latin typeface="楷体" panose="02010609060101010101" pitchFamily="49" charset="-122"/>
                <a:ea typeface="楷体" panose="02010609060101010101" pitchFamily="49" charset="-122"/>
              </a:rPr>
              <a:t>．开展全球卫生防疫</a:t>
            </a:r>
          </a:p>
        </p:txBody>
      </p:sp>
      <p:sp>
        <p:nvSpPr>
          <p:cNvPr id="3" name="勾_3 248"/>
          <p:cNvSpPr>
            <a:spLocks/>
          </p:cNvSpPr>
          <p:nvPr/>
        </p:nvSpPr>
        <p:spPr bwMode="auto">
          <a:xfrm>
            <a:off x="108000" y="548681"/>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
        <p:nvSpPr>
          <p:cNvPr id="5" name="TextBox 4"/>
          <p:cNvSpPr txBox="1">
            <a:spLocks noChangeArrowheads="1"/>
          </p:cNvSpPr>
          <p:nvPr/>
        </p:nvSpPr>
        <p:spPr bwMode="auto">
          <a:xfrm>
            <a:off x="198573" y="3501008"/>
            <a:ext cx="11358699" cy="1815882"/>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FF0000"/>
                </a:solidFill>
                <a:latin typeface="楷体" pitchFamily="49" charset="-122"/>
                <a:ea typeface="楷体" pitchFamily="49" charset="-122"/>
              </a:rPr>
              <a:t>选项</a:t>
            </a:r>
            <a:r>
              <a:rPr lang="en-US" altLang="zh-CN" sz="2800" b="1" dirty="0" smtClean="0">
                <a:solidFill>
                  <a:srgbClr val="FF0000"/>
                </a:solidFill>
                <a:latin typeface="楷体" pitchFamily="49" charset="-122"/>
                <a:ea typeface="楷体" pitchFamily="49" charset="-122"/>
              </a:rPr>
              <a:t>A</a:t>
            </a:r>
            <a:r>
              <a:rPr lang="zh-CN" altLang="en-US" sz="2800" b="1" dirty="0" smtClean="0">
                <a:solidFill>
                  <a:srgbClr val="FF0000"/>
                </a:solidFill>
                <a:latin typeface="楷体" pitchFamily="49" charset="-122"/>
                <a:ea typeface="楷体" pitchFamily="49" charset="-122"/>
              </a:rPr>
              <a:t>：是疫病对人们情绪的影响</a:t>
            </a:r>
            <a:endParaRPr lang="en-US" altLang="zh-CN" sz="2800" b="1" dirty="0" smtClean="0">
              <a:solidFill>
                <a:srgbClr val="FF0000"/>
              </a:solidFill>
              <a:latin typeface="楷体" pitchFamily="49" charset="-122"/>
              <a:ea typeface="楷体" pitchFamily="49" charset="-122"/>
            </a:endParaRPr>
          </a:p>
          <a:p>
            <a:pPr eaLnBrk="1" hangingPunct="1">
              <a:spcBef>
                <a:spcPct val="0"/>
              </a:spcBef>
              <a:buFontTx/>
              <a:buNone/>
            </a:pPr>
            <a:r>
              <a:rPr lang="zh-CN" altLang="en-US" sz="2800" b="1" dirty="0" smtClean="0">
                <a:solidFill>
                  <a:srgbClr val="FF0000"/>
                </a:solidFill>
                <a:latin typeface="楷体" pitchFamily="49" charset="-122"/>
                <a:ea typeface="楷体" pitchFamily="49" charset="-122"/>
              </a:rPr>
              <a:t>选项</a:t>
            </a:r>
            <a:r>
              <a:rPr lang="en-US" altLang="zh-CN" sz="2800" b="1" dirty="0" smtClean="0">
                <a:solidFill>
                  <a:srgbClr val="FF0000"/>
                </a:solidFill>
                <a:latin typeface="楷体" pitchFamily="49" charset="-122"/>
                <a:ea typeface="楷体" pitchFamily="49" charset="-122"/>
              </a:rPr>
              <a:t>B</a:t>
            </a:r>
            <a:r>
              <a:rPr lang="zh-CN" altLang="en-US" sz="2800" b="1" dirty="0" smtClean="0">
                <a:solidFill>
                  <a:srgbClr val="FF0000"/>
                </a:solidFill>
                <a:latin typeface="楷体" pitchFamily="49" charset="-122"/>
                <a:ea typeface="楷体" pitchFamily="49" charset="-122"/>
              </a:rPr>
              <a:t>：材料一第二段</a:t>
            </a:r>
            <a:endParaRPr lang="en-US" altLang="zh-CN" sz="2800" b="1" dirty="0" smtClean="0">
              <a:solidFill>
                <a:srgbClr val="FF0000"/>
              </a:solidFill>
              <a:latin typeface="楷体" pitchFamily="49" charset="-122"/>
              <a:ea typeface="楷体" pitchFamily="49" charset="-122"/>
            </a:endParaRPr>
          </a:p>
          <a:p>
            <a:pPr eaLnBrk="1" hangingPunct="1">
              <a:spcBef>
                <a:spcPct val="0"/>
              </a:spcBef>
              <a:buFontTx/>
              <a:buNone/>
            </a:pPr>
            <a:r>
              <a:rPr lang="zh-CN" altLang="en-US" sz="2800" b="1" dirty="0" smtClean="0">
                <a:solidFill>
                  <a:srgbClr val="FF0000"/>
                </a:solidFill>
                <a:latin typeface="楷体" pitchFamily="49" charset="-122"/>
                <a:ea typeface="楷体" pitchFamily="49" charset="-122"/>
              </a:rPr>
              <a:t>选项</a:t>
            </a:r>
            <a:r>
              <a:rPr lang="en-US" altLang="zh-CN" sz="2800" b="1" dirty="0" smtClean="0">
                <a:solidFill>
                  <a:srgbClr val="FF0000"/>
                </a:solidFill>
                <a:latin typeface="楷体" pitchFamily="49" charset="-122"/>
                <a:ea typeface="楷体" pitchFamily="49" charset="-122"/>
              </a:rPr>
              <a:t>C</a:t>
            </a:r>
            <a:r>
              <a:rPr lang="zh-CN" altLang="en-US" sz="2800" b="1" dirty="0" smtClean="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材料</a:t>
            </a:r>
            <a:r>
              <a:rPr lang="zh-CN" altLang="en-US" sz="2800" b="1" dirty="0" smtClean="0">
                <a:solidFill>
                  <a:srgbClr val="FF0000"/>
                </a:solidFill>
                <a:latin typeface="楷体" pitchFamily="49" charset="-122"/>
                <a:ea typeface="楷体" pitchFamily="49" charset="-122"/>
              </a:rPr>
              <a:t>一第三段</a:t>
            </a:r>
            <a:endParaRPr lang="en-US" altLang="zh-CN" sz="2800" b="1" dirty="0" smtClean="0">
              <a:solidFill>
                <a:srgbClr val="FF0000"/>
              </a:solidFill>
              <a:latin typeface="楷体" pitchFamily="49" charset="-122"/>
              <a:ea typeface="楷体" pitchFamily="49" charset="-122"/>
            </a:endParaRPr>
          </a:p>
          <a:p>
            <a:pPr eaLnBrk="1" hangingPunct="1">
              <a:spcBef>
                <a:spcPct val="0"/>
              </a:spcBef>
              <a:buFontTx/>
              <a:buNone/>
            </a:pPr>
            <a:r>
              <a:rPr lang="zh-CN" altLang="en-US" sz="2800" b="1" dirty="0" smtClean="0">
                <a:solidFill>
                  <a:srgbClr val="FF0000"/>
                </a:solidFill>
                <a:latin typeface="楷体" pitchFamily="49" charset="-122"/>
                <a:ea typeface="楷体" pitchFamily="49" charset="-122"/>
              </a:rPr>
              <a:t>选项</a:t>
            </a:r>
            <a:r>
              <a:rPr lang="en-US" altLang="zh-CN" sz="2800" b="1" dirty="0" smtClean="0">
                <a:solidFill>
                  <a:srgbClr val="FF0000"/>
                </a:solidFill>
                <a:latin typeface="楷体" pitchFamily="49" charset="-122"/>
                <a:ea typeface="楷体" pitchFamily="49" charset="-122"/>
              </a:rPr>
              <a:t>D</a:t>
            </a:r>
            <a:r>
              <a:rPr lang="zh-CN" altLang="en-US" sz="2800" b="1" dirty="0" smtClean="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材料</a:t>
            </a:r>
            <a:r>
              <a:rPr lang="zh-CN" altLang="en-US" sz="2800" b="1" dirty="0" smtClean="0">
                <a:solidFill>
                  <a:srgbClr val="FF0000"/>
                </a:solidFill>
                <a:latin typeface="楷体" pitchFamily="49" charset="-122"/>
                <a:ea typeface="楷体" pitchFamily="49" charset="-122"/>
              </a:rPr>
              <a:t>一最后一段</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2370695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29" y="476672"/>
            <a:ext cx="11358699" cy="48320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一</a:t>
            </a:r>
            <a:r>
              <a:rPr lang="zh-CN" altLang="en-US" sz="2800" b="1" dirty="0">
                <a:solidFill>
                  <a:srgbClr val="0000FF"/>
                </a:solidFill>
                <a:latin typeface="楷体" pitchFamily="49" charset="-122"/>
                <a:ea typeface="楷体" pitchFamily="49" charset="-122"/>
              </a:rPr>
              <a:t>夜小雪，鸣沙山披上一层洁白的轻纱，空气像水洗过一样清爽。登上山顶，举目</a:t>
            </a:r>
            <a:r>
              <a:rPr lang="zh-CN" altLang="en-US" sz="2800" b="1" dirty="0" smtClean="0">
                <a:solidFill>
                  <a:srgbClr val="0000FF"/>
                </a:solidFill>
                <a:latin typeface="楷体" pitchFamily="49" charset="-122"/>
                <a:ea typeface="楷体" pitchFamily="49" charset="-122"/>
              </a:rPr>
              <a:t>四望</a:t>
            </a:r>
            <a:r>
              <a:rPr lang="zh-CN" altLang="en-US" sz="2800" b="1" dirty="0">
                <a:solidFill>
                  <a:srgbClr val="0000FF"/>
                </a:solidFill>
                <a:latin typeface="楷体" pitchFamily="49" charset="-122"/>
                <a:ea typeface="楷体" pitchFamily="49" charset="-122"/>
              </a:rPr>
              <a:t>，那一道道沙峰如奔涌的波浪，气势磅礴。微风吹来，扑人心怀，爽人心肺，心胸</a:t>
            </a:r>
            <a:r>
              <a:rPr lang="zh-CN" altLang="en-US" sz="2800" b="1" dirty="0" smtClean="0">
                <a:solidFill>
                  <a:srgbClr val="0000FF"/>
                </a:solidFill>
                <a:latin typeface="楷体" pitchFamily="49" charset="-122"/>
                <a:ea typeface="楷体" pitchFamily="49" charset="-122"/>
              </a:rPr>
              <a:t>顿觉空</a:t>
            </a:r>
            <a:r>
              <a:rPr lang="zh-CN" altLang="en-US" sz="2800" b="1" dirty="0">
                <a:solidFill>
                  <a:srgbClr val="0000FF"/>
                </a:solidFill>
                <a:latin typeface="楷体" pitchFamily="49" charset="-122"/>
                <a:ea typeface="楷体" pitchFamily="49" charset="-122"/>
              </a:rPr>
              <a:t>明。鸣沙山的沙粒有红、黄、绿、黑、白五色，当地人称它“五色神沙山”。登临此山</a:t>
            </a:r>
            <a:r>
              <a:rPr lang="zh-CN" altLang="en-US" sz="2800" b="1" dirty="0" smtClean="0">
                <a:solidFill>
                  <a:srgbClr val="0000FF"/>
                </a:solidFill>
                <a:latin typeface="楷体" pitchFamily="49" charset="-122"/>
                <a:ea typeface="楷体" pitchFamily="49" charset="-122"/>
              </a:rPr>
              <a:t>，听</a:t>
            </a:r>
            <a:r>
              <a:rPr lang="zh-CN" altLang="en-US" sz="2800" b="1" dirty="0">
                <a:solidFill>
                  <a:srgbClr val="0000FF"/>
                </a:solidFill>
                <a:latin typeface="楷体" pitchFamily="49" charset="-122"/>
                <a:ea typeface="楷体" pitchFamily="49" charset="-122"/>
              </a:rPr>
              <a:t>山与泉同振共鸣，犹如钟鼓管弦齐奏，令人动魄惊心。</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后汉书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郡国志</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引南朝</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耆</a:t>
            </a:r>
            <a:r>
              <a:rPr lang="zh-CN" altLang="en-US" sz="2800" b="1" dirty="0" smtClean="0">
                <a:solidFill>
                  <a:srgbClr val="0000FF"/>
                </a:solidFill>
                <a:latin typeface="楷体" pitchFamily="49" charset="-122"/>
                <a:ea typeface="楷体" pitchFamily="49" charset="-122"/>
              </a:rPr>
              <a:t>旧记</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云：敦煌“</a:t>
            </a:r>
            <a:r>
              <a:rPr lang="zh-CN" altLang="en-US" sz="2800" b="1" u="sng" dirty="0">
                <a:solidFill>
                  <a:srgbClr val="FF0000"/>
                </a:solidFill>
                <a:latin typeface="楷体" pitchFamily="49" charset="-122"/>
                <a:ea typeface="楷体" pitchFamily="49" charset="-122"/>
              </a:rPr>
              <a:t>山有鸣沙之异，水有悬泉之神</a:t>
            </a:r>
            <a:r>
              <a:rPr lang="zh-CN" altLang="en-US" sz="2800" b="1" dirty="0">
                <a:solidFill>
                  <a:srgbClr val="0000FF"/>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。被</a:t>
            </a:r>
            <a:r>
              <a:rPr lang="zh-CN" altLang="en-US" sz="2800" b="1" dirty="0">
                <a:solidFill>
                  <a:srgbClr val="0000FF"/>
                </a:solidFill>
                <a:latin typeface="楷体" pitchFamily="49" charset="-122"/>
                <a:ea typeface="楷体" pitchFamily="49" charset="-122"/>
              </a:rPr>
              <a:t>誉为天下沙漠第一泉的月牙泉，千百年来不为流沙而淹没，不因干旱而枯竭。</a:t>
            </a:r>
            <a:r>
              <a:rPr lang="zh-CN" altLang="en-US" sz="2800" b="1" dirty="0" smtClean="0">
                <a:solidFill>
                  <a:srgbClr val="0000FF"/>
                </a:solidFill>
                <a:latin typeface="楷体" pitchFamily="49" charset="-122"/>
                <a:ea typeface="楷体" pitchFamily="49" charset="-122"/>
              </a:rPr>
              <a:t>茫茫大漠</a:t>
            </a:r>
            <a:r>
              <a:rPr lang="zh-CN" altLang="en-US" sz="2800" b="1" dirty="0">
                <a:solidFill>
                  <a:srgbClr val="0000FF"/>
                </a:solidFill>
                <a:latin typeface="楷体" pitchFamily="49" charset="-122"/>
                <a:ea typeface="楷体" pitchFamily="49" charset="-122"/>
              </a:rPr>
              <a:t>中有此一泉，满目苍凉中有此一景，造化之神奇，令人</a:t>
            </a:r>
            <a:r>
              <a:rPr lang="zh-CN" altLang="en-US" sz="2800" b="1" dirty="0">
                <a:solidFill>
                  <a:srgbClr val="FF0000"/>
                </a:solidFill>
                <a:latin typeface="楷体" pitchFamily="49" charset="-122"/>
                <a:ea typeface="楷体" pitchFamily="49" charset="-122"/>
              </a:rPr>
              <a:t>心醉神</a:t>
            </a:r>
            <a:r>
              <a:rPr lang="zh-CN" altLang="en-US" sz="2800" b="1" dirty="0" smtClean="0">
                <a:solidFill>
                  <a:srgbClr val="FF0000"/>
                </a:solidFill>
                <a:latin typeface="楷体" pitchFamily="49" charset="-122"/>
                <a:ea typeface="楷体" pitchFamily="49" charset="-122"/>
              </a:rPr>
              <a:t>迷</a:t>
            </a:r>
            <a:r>
              <a:rPr lang="zh-CN" altLang="en-US" sz="2800" b="1" dirty="0" smtClean="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月牙泉有版本</a:t>
            </a:r>
            <a:r>
              <a:rPr lang="zh-CN" altLang="en-US" sz="2800" b="1" dirty="0" smtClean="0">
                <a:solidFill>
                  <a:srgbClr val="0000FF"/>
                </a:solidFill>
                <a:latin typeface="楷体" pitchFamily="49" charset="-122"/>
                <a:ea typeface="楷体" pitchFamily="49" charset="-122"/>
              </a:rPr>
              <a:t>众多的</a:t>
            </a:r>
            <a:r>
              <a:rPr lang="zh-CN" altLang="en-US" sz="2800" b="1" dirty="0">
                <a:solidFill>
                  <a:srgbClr val="0000FF"/>
                </a:solidFill>
                <a:latin typeface="楷体" pitchFamily="49" charset="-122"/>
                <a:ea typeface="楷体" pitchFamily="49" charset="-122"/>
              </a:rPr>
              <a:t>美丽传说，听导游说，月光下的月牙泉更美丽。最好在农历十五月圆之夜时来，露宿</a:t>
            </a:r>
            <a:r>
              <a:rPr lang="zh-CN" altLang="en-US" sz="2800" b="1" dirty="0" smtClean="0">
                <a:solidFill>
                  <a:srgbClr val="0000FF"/>
                </a:solidFill>
                <a:latin typeface="楷体" pitchFamily="49" charset="-122"/>
                <a:ea typeface="楷体" pitchFamily="49" charset="-122"/>
              </a:rPr>
              <a:t>在鸣</a:t>
            </a:r>
            <a:r>
              <a:rPr lang="zh-CN" altLang="en-US" sz="2800" b="1" dirty="0">
                <a:solidFill>
                  <a:srgbClr val="0000FF"/>
                </a:solidFill>
                <a:latin typeface="楷体" pitchFamily="49" charset="-122"/>
                <a:ea typeface="楷体" pitchFamily="49" charset="-122"/>
              </a:rPr>
              <a:t>沙山才可以亲历那梦幻仙境般的意境。</a:t>
            </a:r>
          </a:p>
        </p:txBody>
      </p:sp>
    </p:spTree>
    <p:extLst>
      <p:ext uri="{BB962C8B-B14F-4D97-AF65-F5344CB8AC3E}">
        <p14:creationId xmlns:p14="http://schemas.microsoft.com/office/powerpoint/2010/main" val="269602542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48757" y="908720"/>
            <a:ext cx="11358699" cy="440120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来</a:t>
            </a:r>
            <a:r>
              <a:rPr lang="zh-CN" altLang="en-US" sz="2800" b="1" dirty="0">
                <a:solidFill>
                  <a:srgbClr val="0000FF"/>
                </a:solidFill>
                <a:latin typeface="楷体" pitchFamily="49" charset="-122"/>
                <a:ea typeface="楷体" pitchFamily="49" charset="-122"/>
              </a:rPr>
              <a:t>敦煌不能不去瞻仰莫高窟。是的，是瞻仰，不是参观。莫高窟，坐落在敦煌城</a:t>
            </a:r>
            <a:r>
              <a:rPr lang="zh-CN" altLang="en-US" sz="2800" b="1" dirty="0" smtClean="0">
                <a:solidFill>
                  <a:srgbClr val="0000FF"/>
                </a:solidFill>
                <a:latin typeface="楷体" pitchFamily="49" charset="-122"/>
                <a:ea typeface="楷体" pitchFamily="49" charset="-122"/>
              </a:rPr>
              <a:t>东南</a:t>
            </a:r>
            <a:r>
              <a:rPr lang="en-US" altLang="zh-CN" sz="2800" b="1" dirty="0" smtClean="0">
                <a:solidFill>
                  <a:srgbClr val="0000FF"/>
                </a:solidFill>
                <a:latin typeface="楷体" pitchFamily="49" charset="-122"/>
                <a:ea typeface="楷体" pitchFamily="49" charset="-122"/>
              </a:rPr>
              <a:t>25 </a:t>
            </a:r>
            <a:r>
              <a:rPr lang="zh-CN" altLang="en-US" sz="2800" b="1" dirty="0">
                <a:solidFill>
                  <a:srgbClr val="0000FF"/>
                </a:solidFill>
                <a:latin typeface="楷体" pitchFamily="49" charset="-122"/>
                <a:ea typeface="楷体" pitchFamily="49" charset="-122"/>
              </a:rPr>
              <a:t>公里的鸣沙山东麓的崖壁上。它始建于十六国的前秦时期，历经十六国、北朝、隋、唐</a:t>
            </a:r>
            <a:r>
              <a:rPr lang="zh-CN" altLang="en-US" sz="2800" b="1" dirty="0" smtClean="0">
                <a:solidFill>
                  <a:srgbClr val="0000FF"/>
                </a:solidFill>
                <a:latin typeface="楷体" pitchFamily="49" charset="-122"/>
                <a:ea typeface="楷体" pitchFamily="49" charset="-122"/>
              </a:rPr>
              <a:t>、五代</a:t>
            </a:r>
            <a:r>
              <a:rPr lang="zh-CN" altLang="en-US" sz="2800" b="1" dirty="0">
                <a:solidFill>
                  <a:srgbClr val="0000FF"/>
                </a:solidFill>
                <a:latin typeface="楷体" pitchFamily="49" charset="-122"/>
                <a:ea typeface="楷体" pitchFamily="49" charset="-122"/>
              </a:rPr>
              <a:t>、西夏、元不断兴建，是世界上现存规模最大、内容最丰富的佛教艺术圣地</a:t>
            </a:r>
            <a:r>
              <a:rPr lang="zh-CN" altLang="en-US" sz="2800" b="1" dirty="0" smtClean="0">
                <a:solidFill>
                  <a:srgbClr val="0000FF"/>
                </a:solidFill>
                <a:latin typeface="楷体" pitchFamily="49" charset="-122"/>
                <a:ea typeface="楷体" pitchFamily="49" charset="-122"/>
              </a:rPr>
              <a:t>。</a:t>
            </a:r>
            <a:endParaRPr lang="en-US" altLang="zh-CN" sz="2800" b="1" dirty="0" smtClean="0">
              <a:solidFill>
                <a:srgbClr val="0000FF"/>
              </a:solidFill>
              <a:latin typeface="楷体" pitchFamily="49" charset="-122"/>
              <a:ea typeface="楷体" pitchFamily="49" charset="-122"/>
            </a:endParaRP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洞窟</a:t>
            </a:r>
            <a:r>
              <a:rPr lang="zh-CN" altLang="en-US" sz="2800" b="1" dirty="0">
                <a:solidFill>
                  <a:srgbClr val="0000FF"/>
                </a:solidFill>
                <a:latin typeface="楷体" pitchFamily="49" charset="-122"/>
                <a:ea typeface="楷体" pitchFamily="49" charset="-122"/>
              </a:rPr>
              <a:t>门一打开，历史的味道迎面而来，栩栩如生的泥塑和壁画好像带你走进了历史</a:t>
            </a:r>
            <a:r>
              <a:rPr lang="zh-CN" altLang="en-US" sz="2800" b="1" dirty="0" smtClean="0">
                <a:solidFill>
                  <a:srgbClr val="0000FF"/>
                </a:solidFill>
                <a:latin typeface="楷体" pitchFamily="49" charset="-122"/>
                <a:ea typeface="楷体" pitchFamily="49" charset="-122"/>
              </a:rPr>
              <a:t>。你</a:t>
            </a:r>
            <a:r>
              <a:rPr lang="zh-CN" altLang="en-US" sz="2800" b="1" dirty="0">
                <a:solidFill>
                  <a:srgbClr val="0000FF"/>
                </a:solidFill>
                <a:latin typeface="楷体" pitchFamily="49" charset="-122"/>
                <a:ea typeface="楷体" pitchFamily="49" charset="-122"/>
              </a:rPr>
              <a:t>仿佛可以看见千年前的画工巧匠们一点一点描绘、上色；可是那些泥塑的残破现状又</a:t>
            </a:r>
            <a:r>
              <a:rPr lang="zh-CN" altLang="en-US" sz="2800" b="1" dirty="0" smtClean="0">
                <a:solidFill>
                  <a:srgbClr val="0000FF"/>
                </a:solidFill>
                <a:latin typeface="楷体" pitchFamily="49" charset="-122"/>
                <a:ea typeface="楷体" pitchFamily="49" charset="-122"/>
              </a:rPr>
              <a:t>告诉</a:t>
            </a:r>
            <a:r>
              <a:rPr lang="zh-CN" altLang="en-US" sz="2800" b="1" dirty="0">
                <a:solidFill>
                  <a:srgbClr val="0000FF"/>
                </a:solidFill>
                <a:latin typeface="楷体" pitchFamily="49" charset="-122"/>
                <a:ea typeface="楷体" pitchFamily="49" charset="-122"/>
              </a:rPr>
              <a:t>你时光已逝、光阴变换的事实。那些佛像用着千年不变的平静面对你，微微上扬的</a:t>
            </a:r>
            <a:r>
              <a:rPr lang="zh-CN" altLang="en-US" sz="2800" b="1" dirty="0" smtClean="0">
                <a:solidFill>
                  <a:srgbClr val="0000FF"/>
                </a:solidFill>
                <a:latin typeface="楷体" pitchFamily="49" charset="-122"/>
                <a:ea typeface="楷体" pitchFamily="49" charset="-122"/>
              </a:rPr>
              <a:t>嘴角述说</a:t>
            </a:r>
            <a:r>
              <a:rPr lang="zh-CN" altLang="en-US" sz="2800" b="1" dirty="0">
                <a:solidFill>
                  <a:srgbClr val="0000FF"/>
                </a:solidFill>
                <a:latin typeface="楷体" pitchFamily="49" charset="-122"/>
                <a:ea typeface="楷体" pitchFamily="49" charset="-122"/>
              </a:rPr>
              <a:t>着乐观豁达。其实他们面对的不只是你，还有千年的历史，那些进入盗宝的强盗，</a:t>
            </a:r>
            <a:r>
              <a:rPr lang="zh-CN" altLang="en-US" sz="2800" b="1" dirty="0" smtClean="0">
                <a:solidFill>
                  <a:srgbClr val="0000FF"/>
                </a:solidFill>
                <a:latin typeface="楷体" pitchFamily="49" charset="-122"/>
                <a:ea typeface="楷体" pitchFamily="49" charset="-122"/>
              </a:rPr>
              <a:t>那些</a:t>
            </a:r>
            <a:r>
              <a:rPr lang="zh-CN" altLang="en-US" sz="2800" b="1" dirty="0">
                <a:solidFill>
                  <a:srgbClr val="0000FF"/>
                </a:solidFill>
                <a:latin typeface="楷体" pitchFamily="49" charset="-122"/>
                <a:ea typeface="楷体" pitchFamily="49" charset="-122"/>
              </a:rPr>
              <a:t>谦卑的祈福的平民。</a:t>
            </a:r>
          </a:p>
        </p:txBody>
      </p:sp>
    </p:spTree>
    <p:extLst>
      <p:ext uri="{BB962C8B-B14F-4D97-AF65-F5344CB8AC3E}">
        <p14:creationId xmlns:p14="http://schemas.microsoft.com/office/powerpoint/2010/main" val="249258752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569386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敦煌者，吾国学术之伤心史也。”走进敦煌研究院大门，一块条石上镌刻着的大字</a:t>
            </a:r>
            <a:r>
              <a:rPr lang="zh-CN" altLang="en-US" sz="2800" b="1" dirty="0" smtClean="0">
                <a:solidFill>
                  <a:srgbClr val="0000FF"/>
                </a:solidFill>
                <a:latin typeface="楷体" pitchFamily="49" charset="-122"/>
                <a:ea typeface="楷体" pitchFamily="49" charset="-122"/>
              </a:rPr>
              <a:t>格外</a:t>
            </a:r>
            <a:r>
              <a:rPr lang="zh-CN" altLang="en-US" sz="2800" b="1" dirty="0">
                <a:solidFill>
                  <a:srgbClr val="0000FF"/>
                </a:solidFill>
                <a:latin typeface="楷体" pitchFamily="49" charset="-122"/>
                <a:ea typeface="楷体" pitchFamily="49" charset="-122"/>
              </a:rPr>
              <a:t>醒目，也格外锥心。如果不是一次意外的发现，也许莫高窟现在还静静地沉睡在沙漠</a:t>
            </a:r>
            <a:r>
              <a:rPr lang="zh-CN" altLang="en-US" sz="2800" b="1" dirty="0" smtClean="0">
                <a:solidFill>
                  <a:srgbClr val="0000FF"/>
                </a:solidFill>
                <a:latin typeface="楷体" pitchFamily="49" charset="-122"/>
                <a:ea typeface="楷体" pitchFamily="49" charset="-122"/>
              </a:rPr>
              <a:t>的怀</a:t>
            </a:r>
            <a:r>
              <a:rPr lang="zh-CN" altLang="en-US" sz="2800" b="1" dirty="0">
                <a:solidFill>
                  <a:srgbClr val="0000FF"/>
                </a:solidFill>
                <a:latin typeface="楷体" pitchFamily="49" charset="-122"/>
                <a:ea typeface="楷体" pitchFamily="49" charset="-122"/>
              </a:rPr>
              <a:t>中；或者，她在合适的时间被合适的人发现，也许能够受到更好的保护。可惜，历史</a:t>
            </a:r>
            <a:r>
              <a:rPr lang="zh-CN" altLang="en-US" sz="2800" b="1" dirty="0" smtClean="0">
                <a:solidFill>
                  <a:srgbClr val="0000FF"/>
                </a:solidFill>
                <a:latin typeface="楷体" pitchFamily="49" charset="-122"/>
                <a:ea typeface="楷体" pitchFamily="49" charset="-122"/>
              </a:rPr>
              <a:t>不能</a:t>
            </a:r>
            <a:r>
              <a:rPr lang="zh-CN" altLang="en-US" sz="2800" b="1" dirty="0">
                <a:solidFill>
                  <a:srgbClr val="0000FF"/>
                </a:solidFill>
                <a:latin typeface="楷体" pitchFamily="49" charset="-122"/>
                <a:ea typeface="楷体" pitchFamily="49" charset="-122"/>
              </a:rPr>
              <a:t>假设。</a:t>
            </a:r>
          </a:p>
          <a:p>
            <a:pPr eaLnBrk="1" hangingPunct="1">
              <a:spcBef>
                <a:spcPct val="0"/>
              </a:spcBef>
              <a:buFontTx/>
              <a:buNone/>
            </a:pPr>
            <a:r>
              <a:rPr lang="en-US" altLang="zh-CN" sz="2800" b="1" dirty="0" smtClean="0">
                <a:solidFill>
                  <a:srgbClr val="0000FF"/>
                </a:solidFill>
                <a:latin typeface="楷体" pitchFamily="49" charset="-122"/>
                <a:ea typeface="楷体" pitchFamily="49" charset="-122"/>
              </a:rPr>
              <a:t>   1900 </a:t>
            </a:r>
            <a:r>
              <a:rPr lang="zh-CN" altLang="en-US" sz="2800" b="1" dirty="0">
                <a:solidFill>
                  <a:srgbClr val="0000FF"/>
                </a:solidFill>
                <a:latin typeface="楷体" pitchFamily="49" charset="-122"/>
                <a:ea typeface="楷体" pitchFamily="49" charset="-122"/>
              </a:rPr>
              <a:t>年 </a:t>
            </a:r>
            <a:r>
              <a:rPr lang="en-US" altLang="zh-CN" sz="2800" b="1" dirty="0">
                <a:solidFill>
                  <a:srgbClr val="0000FF"/>
                </a:solidFill>
                <a:latin typeface="楷体" pitchFamily="49" charset="-122"/>
                <a:ea typeface="楷体" pitchFamily="49" charset="-122"/>
              </a:rPr>
              <a:t>6 </a:t>
            </a:r>
            <a:r>
              <a:rPr lang="zh-CN" altLang="en-US" sz="2800" b="1" dirty="0">
                <a:solidFill>
                  <a:srgbClr val="0000FF"/>
                </a:solidFill>
                <a:latin typeface="楷体" pitchFamily="49" charset="-122"/>
                <a:ea typeface="楷体" pitchFamily="49" charset="-122"/>
              </a:rPr>
              <a:t>月 </a:t>
            </a:r>
            <a:r>
              <a:rPr lang="en-US" altLang="zh-CN" sz="2800" b="1" dirty="0">
                <a:solidFill>
                  <a:srgbClr val="0000FF"/>
                </a:solidFill>
                <a:latin typeface="楷体" pitchFamily="49" charset="-122"/>
                <a:ea typeface="楷体" pitchFamily="49" charset="-122"/>
              </a:rPr>
              <a:t>22 </a:t>
            </a:r>
            <a:r>
              <a:rPr lang="zh-CN" altLang="en-US" sz="2800" b="1" dirty="0">
                <a:solidFill>
                  <a:srgbClr val="0000FF"/>
                </a:solidFill>
                <a:latin typeface="楷体" pitchFamily="49" charset="-122"/>
                <a:ea typeface="楷体" pitchFamily="49" charset="-122"/>
              </a:rPr>
              <a:t>日，敦煌莫高窟下寺道士王圆箓在清理积沙时，无意中发现了藏经洞</a:t>
            </a:r>
            <a:r>
              <a:rPr lang="zh-CN" altLang="en-US" sz="2800" b="1" dirty="0" smtClean="0">
                <a:solidFill>
                  <a:srgbClr val="0000FF"/>
                </a:solidFill>
                <a:latin typeface="楷体" pitchFamily="49" charset="-122"/>
                <a:ea typeface="楷体" pitchFamily="49" charset="-122"/>
              </a:rPr>
              <a:t>。从此</a:t>
            </a:r>
            <a:r>
              <a:rPr lang="zh-CN" altLang="en-US" sz="2800" b="1" dirty="0">
                <a:solidFill>
                  <a:srgbClr val="0000FF"/>
                </a:solidFill>
                <a:latin typeface="楷体" pitchFamily="49" charset="-122"/>
                <a:ea typeface="楷体" pitchFamily="49" charset="-122"/>
              </a:rPr>
              <a:t>敦煌不再平静，从此敦煌在被掠夺、被肢解中走向世界，从此无数的学者为她</a:t>
            </a:r>
            <a:r>
              <a:rPr lang="zh-CN" altLang="en-US" sz="2800" b="1" dirty="0" smtClean="0">
                <a:solidFill>
                  <a:srgbClr val="FF0000"/>
                </a:solidFill>
                <a:latin typeface="楷体" pitchFamily="49" charset="-122"/>
                <a:ea typeface="楷体" pitchFamily="49" charset="-122"/>
              </a:rPr>
              <a:t>皓首穷经</a:t>
            </a:r>
            <a:r>
              <a:rPr lang="zh-CN" altLang="en-US" sz="2800" b="1" dirty="0" smtClean="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从此世界上产生了敦煌学。</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面对</a:t>
            </a:r>
            <a:r>
              <a:rPr lang="zh-CN" altLang="en-US" sz="2800" b="1" dirty="0">
                <a:solidFill>
                  <a:srgbClr val="0000FF"/>
                </a:solidFill>
                <a:latin typeface="楷体" pitchFamily="49" charset="-122"/>
                <a:ea typeface="楷体" pitchFamily="49" charset="-122"/>
              </a:rPr>
              <a:t>敦煌遭遇的重重劫难，中国知识分子拍案而起，他们</a:t>
            </a:r>
            <a:r>
              <a:rPr lang="zh-CN" altLang="en-US" sz="2800" b="1" dirty="0" smtClean="0">
                <a:solidFill>
                  <a:srgbClr val="FF0000"/>
                </a:solidFill>
                <a:latin typeface="楷体" pitchFamily="49" charset="-122"/>
                <a:ea typeface="楷体" pitchFamily="49" charset="-122"/>
              </a:rPr>
              <a:t>义无反顾</a:t>
            </a:r>
            <a:r>
              <a:rPr lang="zh-CN" altLang="en-US" sz="2800" b="1" dirty="0" smtClean="0">
                <a:solidFill>
                  <a:srgbClr val="0000FF"/>
                </a:solidFill>
                <a:latin typeface="楷体" pitchFamily="49" charset="-122"/>
                <a:ea typeface="楷体" pitchFamily="49" charset="-122"/>
              </a:rPr>
              <a:t>地</a:t>
            </a:r>
            <a:r>
              <a:rPr lang="zh-CN" altLang="en-US" sz="2800" b="1" dirty="0">
                <a:solidFill>
                  <a:srgbClr val="0000FF"/>
                </a:solidFill>
                <a:latin typeface="楷体" pitchFamily="49" charset="-122"/>
                <a:ea typeface="楷体" pitchFamily="49" charset="-122"/>
              </a:rPr>
              <a:t>站了出来，</a:t>
            </a:r>
            <a:r>
              <a:rPr lang="zh-CN" altLang="en-US" sz="2800" b="1" dirty="0" smtClean="0">
                <a:solidFill>
                  <a:srgbClr val="0000FF"/>
                </a:solidFill>
                <a:latin typeface="楷体" pitchFamily="49" charset="-122"/>
                <a:ea typeface="楷体" pitchFamily="49" charset="-122"/>
              </a:rPr>
              <a:t>掀起了</a:t>
            </a:r>
            <a:r>
              <a:rPr lang="zh-CN" altLang="en-US" sz="2800" b="1" dirty="0">
                <a:solidFill>
                  <a:srgbClr val="0000FF"/>
                </a:solidFill>
                <a:latin typeface="楷体" pitchFamily="49" charset="-122"/>
                <a:ea typeface="楷体" pitchFamily="49" charset="-122"/>
              </a:rPr>
              <a:t>一场敦煌大抢救运动。最先站出来的，是著名金石考古专家罗振玉。当他得知一批</a:t>
            </a:r>
            <a:r>
              <a:rPr lang="zh-CN" altLang="en-US" sz="2800" b="1" dirty="0" smtClean="0">
                <a:solidFill>
                  <a:srgbClr val="0000FF"/>
                </a:solidFill>
                <a:latin typeface="楷体" pitchFamily="49" charset="-122"/>
                <a:ea typeface="楷体" pitchFamily="49" charset="-122"/>
              </a:rPr>
              <a:t>珍贵的</a:t>
            </a:r>
            <a:r>
              <a:rPr lang="zh-CN" altLang="en-US" sz="2800" b="1" dirty="0">
                <a:solidFill>
                  <a:srgbClr val="0000FF"/>
                </a:solidFill>
                <a:latin typeface="楷体" pitchFamily="49" charset="-122"/>
                <a:ea typeface="楷体" pitchFamily="49" charset="-122"/>
              </a:rPr>
              <a:t>敦煌文物沦落到法国人伯希和之手后，当即报告学部，要求即刻发令保护藏经洞遗书</a:t>
            </a:r>
            <a:r>
              <a:rPr lang="zh-CN" altLang="en-US" sz="2800" b="1" dirty="0" smtClean="0">
                <a:solidFill>
                  <a:srgbClr val="0000FF"/>
                </a:solidFill>
                <a:latin typeface="楷体" pitchFamily="49" charset="-122"/>
                <a:ea typeface="楷体" pitchFamily="49" charset="-122"/>
              </a:rPr>
              <a:t>。紧接着</a:t>
            </a:r>
            <a:r>
              <a:rPr lang="zh-CN" altLang="en-US" sz="2800" b="1" dirty="0">
                <a:solidFill>
                  <a:srgbClr val="0000FF"/>
                </a:solidFill>
                <a:latin typeface="楷体" pitchFamily="49" charset="-122"/>
                <a:ea typeface="楷体" pitchFamily="49" charset="-122"/>
              </a:rPr>
              <a:t>，一批著名学者投入到对敦煌遗书的收集、校勘、刊布、研究中去。更有人</a:t>
            </a:r>
            <a:r>
              <a:rPr lang="zh-CN" altLang="en-US" sz="2800" b="1" dirty="0" smtClean="0">
                <a:solidFill>
                  <a:srgbClr val="0000FF"/>
                </a:solidFill>
                <a:latin typeface="楷体" pitchFamily="49" charset="-122"/>
                <a:ea typeface="楷体" pitchFamily="49" charset="-122"/>
              </a:rPr>
              <a:t>远涉重洋</a:t>
            </a:r>
            <a:r>
              <a:rPr lang="zh-CN" altLang="en-US" sz="2800" b="1" dirty="0">
                <a:solidFill>
                  <a:srgbClr val="0000FF"/>
                </a:solidFill>
                <a:latin typeface="楷体" pitchFamily="49" charset="-122"/>
                <a:ea typeface="楷体" pitchFamily="49" charset="-122"/>
              </a:rPr>
              <a:t>，到日本、到欧洲，去抄录和研究那些流失的书卷。</a:t>
            </a:r>
          </a:p>
        </p:txBody>
      </p:sp>
    </p:spTree>
    <p:extLst>
      <p:ext uri="{BB962C8B-B14F-4D97-AF65-F5344CB8AC3E}">
        <p14:creationId xmlns:p14="http://schemas.microsoft.com/office/powerpoint/2010/main" val="98304197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764704"/>
            <a:ext cx="11358699" cy="440120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在</a:t>
            </a:r>
            <a:r>
              <a:rPr lang="zh-CN" altLang="en-US" sz="2800" b="1" dirty="0">
                <a:solidFill>
                  <a:srgbClr val="0000FF"/>
                </a:solidFill>
                <a:latin typeface="楷体" pitchFamily="49" charset="-122"/>
                <a:ea typeface="楷体" pitchFamily="49" charset="-122"/>
              </a:rPr>
              <a:t>保护和研究敦煌方面，贡献最大、最令人感动的是以常书鸿、段文杰、樊锦诗等</a:t>
            </a:r>
            <a:r>
              <a:rPr lang="zh-CN" altLang="en-US" sz="2800" b="1" dirty="0" smtClean="0">
                <a:solidFill>
                  <a:srgbClr val="0000FF"/>
                </a:solidFill>
                <a:latin typeface="楷体" pitchFamily="49" charset="-122"/>
                <a:ea typeface="楷体" pitchFamily="49" charset="-122"/>
              </a:rPr>
              <a:t>为代表</a:t>
            </a:r>
            <a:r>
              <a:rPr lang="zh-CN" altLang="en-US" sz="2800" b="1" dirty="0">
                <a:solidFill>
                  <a:srgbClr val="0000FF"/>
                </a:solidFill>
                <a:latin typeface="楷体" pitchFamily="49" charset="-122"/>
                <a:ea typeface="楷体" pitchFamily="49" charset="-122"/>
              </a:rPr>
              <a:t>的敦煌守护者。他们放弃内地大城市优越的生活条件，奔赴偏僻荒凉的大西北，把</a:t>
            </a:r>
            <a:r>
              <a:rPr lang="zh-CN" altLang="en-US" sz="2800" b="1" dirty="0" smtClean="0">
                <a:solidFill>
                  <a:srgbClr val="0000FF"/>
                </a:solidFill>
                <a:latin typeface="楷体" pitchFamily="49" charset="-122"/>
                <a:ea typeface="楷体" pitchFamily="49" charset="-122"/>
              </a:rPr>
              <a:t>一生</a:t>
            </a:r>
            <a:r>
              <a:rPr lang="zh-CN" altLang="en-US" sz="2800" b="1" dirty="0">
                <a:solidFill>
                  <a:srgbClr val="0000FF"/>
                </a:solidFill>
                <a:latin typeface="楷体" pitchFamily="49" charset="-122"/>
                <a:ea typeface="楷体" pitchFamily="49" charset="-122"/>
              </a:rPr>
              <a:t>都贡献给了敦煌保护事业。正是由于他们的艰苦付出和辛勤努力，敦煌才结束了无人</a:t>
            </a:r>
            <a:r>
              <a:rPr lang="zh-CN" altLang="en-US" sz="2800" b="1" dirty="0" smtClean="0">
                <a:solidFill>
                  <a:srgbClr val="0000FF"/>
                </a:solidFill>
                <a:latin typeface="楷体" pitchFamily="49" charset="-122"/>
                <a:ea typeface="楷体" pitchFamily="49" charset="-122"/>
              </a:rPr>
              <a:t>看管</a:t>
            </a:r>
            <a:r>
              <a:rPr lang="zh-CN" altLang="en-US" sz="2800" b="1" dirty="0">
                <a:solidFill>
                  <a:srgbClr val="0000FF"/>
                </a:solidFill>
                <a:latin typeface="楷体" pitchFamily="49" charset="-122"/>
                <a:ea typeface="楷体" pitchFamily="49" charset="-122"/>
              </a:rPr>
              <a:t>的现状，走上了科学保护的道路。敦煌学研究也从无到有，从粗到精，彻底改变了“</a:t>
            </a:r>
            <a:r>
              <a:rPr lang="zh-CN" altLang="en-US" sz="2800" b="1" dirty="0" smtClean="0">
                <a:solidFill>
                  <a:srgbClr val="0000FF"/>
                </a:solidFill>
                <a:latin typeface="楷体" pitchFamily="49" charset="-122"/>
                <a:ea typeface="楷体" pitchFamily="49" charset="-122"/>
              </a:rPr>
              <a:t>敦煌</a:t>
            </a:r>
            <a:r>
              <a:rPr lang="zh-CN" altLang="en-US" sz="2800" b="1" dirty="0">
                <a:solidFill>
                  <a:srgbClr val="0000FF"/>
                </a:solidFill>
                <a:latin typeface="楷体" pitchFamily="49" charset="-122"/>
                <a:ea typeface="楷体" pitchFamily="49" charset="-122"/>
              </a:rPr>
              <a:t>在中国、敦煌学研究在国外”的状况。</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敦煌</a:t>
            </a:r>
            <a:r>
              <a:rPr lang="zh-CN" altLang="en-US" sz="2800" b="1" dirty="0">
                <a:solidFill>
                  <a:srgbClr val="0000FF"/>
                </a:solidFill>
                <a:latin typeface="楷体" pitchFamily="49" charset="-122"/>
                <a:ea typeface="楷体" pitchFamily="49" charset="-122"/>
              </a:rPr>
              <a:t>是中国的敦煌，应该使敦煌学回到中国。这是三十多年前，一位老人的郑重嘱托。</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现在</a:t>
            </a:r>
            <a:r>
              <a:rPr lang="zh-CN" altLang="en-US" sz="2800" b="1" dirty="0">
                <a:solidFill>
                  <a:srgbClr val="0000FF"/>
                </a:solidFill>
                <a:latin typeface="楷体" pitchFamily="49" charset="-122"/>
                <a:ea typeface="楷体" pitchFamily="49" charset="-122"/>
              </a:rPr>
              <a:t>，我们完全可以自豪地告慰这位老人：敦煌学已经回家了！</a:t>
            </a:r>
          </a:p>
          <a:p>
            <a:pPr eaLnBrk="1" hangingPunct="1">
              <a:spcBef>
                <a:spcPct val="0"/>
              </a:spcBef>
              <a:buFontTx/>
              <a:buNone/>
            </a:pPr>
            <a:r>
              <a:rPr lang="zh-CN" altLang="en-US" sz="2800" b="1" dirty="0">
                <a:solidFill>
                  <a:srgbClr val="0000FF"/>
                </a:solidFill>
                <a:latin typeface="楷体" pitchFamily="49" charset="-122"/>
                <a:ea typeface="楷体" pitchFamily="49" charset="-122"/>
              </a:rPr>
              <a:t>（取材于徐可的同名散文，有删节）</a:t>
            </a:r>
          </a:p>
        </p:txBody>
      </p:sp>
    </p:spTree>
    <p:extLst>
      <p:ext uri="{BB962C8B-B14F-4D97-AF65-F5344CB8AC3E}">
        <p14:creationId xmlns:p14="http://schemas.microsoft.com/office/powerpoint/2010/main" val="366163574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17</a:t>
            </a:r>
            <a:r>
              <a:rPr lang="zh-CN" altLang="en-US" sz="2800" b="1" dirty="0">
                <a:solidFill>
                  <a:srgbClr val="0000FF"/>
                </a:solidFill>
                <a:latin typeface="楷体" pitchFamily="49" charset="-122"/>
                <a:ea typeface="楷体" pitchFamily="49" charset="-122"/>
              </a:rPr>
              <a:t>．下列对加点词语在文中意思的解说，不</a:t>
            </a:r>
            <a:r>
              <a:rPr lang="zh-CN" altLang="en-US" sz="2800" b="1" dirty="0" smtClean="0">
                <a:solidFill>
                  <a:srgbClr val="0000FF"/>
                </a:solidFill>
                <a:latin typeface="楷体" pitchFamily="49" charset="-122"/>
                <a:ea typeface="楷体" pitchFamily="49" charset="-122"/>
              </a:rPr>
              <a:t>正确的</a:t>
            </a:r>
            <a:r>
              <a:rPr lang="zh-CN" altLang="en-US" sz="2800" b="1" dirty="0">
                <a:solidFill>
                  <a:srgbClr val="0000FF"/>
                </a:solidFill>
                <a:latin typeface="楷体" pitchFamily="49" charset="-122"/>
                <a:ea typeface="楷体" pitchFamily="49" charset="-122"/>
              </a:rPr>
              <a:t>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．美不胜收：指从兰州到敦煌，一路上的异域风光让人觉得目不暇接。</a:t>
            </a: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．心醉神迷：指月牙泉地区的满目苍凉带给人内心一种强烈的不适应。</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．皓首穷经：指无数学者穷尽自己的一生，潜心研究敦煌的文献文物</a:t>
            </a:r>
            <a:r>
              <a:rPr lang="zh-CN" altLang="en-US" sz="2800" b="1" dirty="0" smtClean="0">
                <a:solidFill>
                  <a:srgbClr val="0000FF"/>
                </a:solidFill>
                <a:latin typeface="楷体" pitchFamily="49" charset="-122"/>
                <a:ea typeface="楷体" pitchFamily="49" charset="-122"/>
              </a:rPr>
              <a:t>。</a:t>
            </a:r>
            <a:endParaRPr lang="en-US" altLang="zh-CN" sz="2800" b="1" dirty="0" smtClean="0">
              <a:solidFill>
                <a:srgbClr val="0000FF"/>
              </a:solidFill>
              <a:latin typeface="楷体" pitchFamily="49" charset="-122"/>
              <a:ea typeface="楷体" pitchFamily="49" charset="-122"/>
            </a:endParaRP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．义无反顾：指中国学者克服重重困难，想尽一切办法保护敦煌文化。</a:t>
            </a:r>
          </a:p>
        </p:txBody>
      </p:sp>
      <p:sp>
        <p:nvSpPr>
          <p:cNvPr id="3" name="TextBox 2"/>
          <p:cNvSpPr txBox="1">
            <a:spLocks noChangeArrowheads="1"/>
          </p:cNvSpPr>
          <p:nvPr/>
        </p:nvSpPr>
        <p:spPr bwMode="auto">
          <a:xfrm>
            <a:off x="149333" y="4149080"/>
            <a:ext cx="11358699" cy="954107"/>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FF0000"/>
                </a:solidFill>
                <a:latin typeface="楷体" pitchFamily="49" charset="-122"/>
                <a:ea typeface="楷体" pitchFamily="49" charset="-122"/>
              </a:rPr>
              <a:t>选项</a:t>
            </a:r>
            <a:r>
              <a:rPr lang="en-US" altLang="zh-CN" sz="2800" b="1" dirty="0" smtClean="0">
                <a:solidFill>
                  <a:srgbClr val="FF0000"/>
                </a:solidFill>
                <a:latin typeface="楷体" pitchFamily="49" charset="-122"/>
                <a:ea typeface="楷体" pitchFamily="49" charset="-122"/>
              </a:rPr>
              <a:t>B</a:t>
            </a:r>
            <a:r>
              <a:rPr lang="zh-CN" altLang="en-US" sz="2800" b="1" dirty="0" smtClean="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带给人内心一种强烈的不适应</a:t>
            </a:r>
            <a:r>
              <a:rPr lang="zh-CN" altLang="en-US" sz="2800" b="1" dirty="0" smtClean="0">
                <a:solidFill>
                  <a:srgbClr val="FF0000"/>
                </a:solidFill>
                <a:latin typeface="楷体" pitchFamily="49" charset="-122"/>
                <a:ea typeface="楷体" pitchFamily="49" charset="-122"/>
              </a:rPr>
              <a:t>”错，“心醉神迷”是对</a:t>
            </a:r>
            <a:r>
              <a:rPr lang="zh-CN" altLang="en-US" sz="2800" b="1" dirty="0">
                <a:solidFill>
                  <a:srgbClr val="FF0000"/>
                </a:solidFill>
                <a:latin typeface="楷体" pitchFamily="49" charset="-122"/>
                <a:ea typeface="楷体" pitchFamily="49" charset="-122"/>
              </a:rPr>
              <a:t>月牙</a:t>
            </a:r>
            <a:r>
              <a:rPr lang="zh-CN" altLang="en-US" sz="2800" b="1" dirty="0" smtClean="0">
                <a:solidFill>
                  <a:srgbClr val="FF0000"/>
                </a:solidFill>
                <a:latin typeface="楷体" pitchFamily="49" charset="-122"/>
                <a:ea typeface="楷体" pitchFamily="49" charset="-122"/>
              </a:rPr>
              <a:t>泉“</a:t>
            </a:r>
            <a:r>
              <a:rPr lang="zh-CN" altLang="en-US" sz="2800" b="1" dirty="0">
                <a:solidFill>
                  <a:srgbClr val="FF0000"/>
                </a:solidFill>
                <a:latin typeface="楷体" pitchFamily="49" charset="-122"/>
                <a:ea typeface="楷体" pitchFamily="49" charset="-122"/>
              </a:rPr>
              <a:t>不因干旱而枯竭</a:t>
            </a:r>
            <a:r>
              <a:rPr lang="zh-CN" altLang="en-US" sz="2800" b="1" dirty="0" smtClean="0">
                <a:solidFill>
                  <a:srgbClr val="FF0000"/>
                </a:solidFill>
                <a:latin typeface="楷体" pitchFamily="49" charset="-122"/>
                <a:ea typeface="楷体" pitchFamily="49" charset="-122"/>
              </a:rPr>
              <a:t>”的赞美</a:t>
            </a:r>
            <a:endParaRPr lang="zh-CN" altLang="en-US" sz="2800" b="1" dirty="0">
              <a:solidFill>
                <a:srgbClr val="FF0000"/>
              </a:solidFill>
              <a:latin typeface="楷体" pitchFamily="49" charset="-122"/>
              <a:ea typeface="楷体" pitchFamily="49" charset="-122"/>
            </a:endParaRPr>
          </a:p>
        </p:txBody>
      </p:sp>
      <p:sp>
        <p:nvSpPr>
          <p:cNvPr id="5" name="勾_3 248"/>
          <p:cNvSpPr>
            <a:spLocks/>
          </p:cNvSpPr>
          <p:nvPr/>
        </p:nvSpPr>
        <p:spPr bwMode="auto">
          <a:xfrm>
            <a:off x="148464" y="764704"/>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Tree>
    <p:extLst>
      <p:ext uri="{BB962C8B-B14F-4D97-AF65-F5344CB8AC3E}">
        <p14:creationId xmlns:p14="http://schemas.microsoft.com/office/powerpoint/2010/main" val="4273851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39703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18</a:t>
            </a:r>
            <a:r>
              <a:rPr lang="zh-CN" altLang="en-US" sz="2800" b="1" dirty="0">
                <a:solidFill>
                  <a:srgbClr val="0000FF"/>
                </a:solidFill>
                <a:latin typeface="楷体" pitchFamily="49" charset="-122"/>
                <a:ea typeface="楷体" pitchFamily="49" charset="-122"/>
              </a:rPr>
              <a:t>．下列对作品的理解和分析，不</a:t>
            </a:r>
            <a:r>
              <a:rPr lang="zh-CN" altLang="en-US" sz="2800" b="1" dirty="0" smtClean="0">
                <a:solidFill>
                  <a:srgbClr val="0000FF"/>
                </a:solidFill>
                <a:latin typeface="楷体" pitchFamily="49" charset="-122"/>
                <a:ea typeface="楷体" pitchFamily="49" charset="-122"/>
              </a:rPr>
              <a:t>正确的</a:t>
            </a:r>
            <a:r>
              <a:rPr lang="zh-CN" altLang="en-US" sz="2800" b="1" dirty="0">
                <a:solidFill>
                  <a:srgbClr val="0000FF"/>
                </a:solidFill>
                <a:latin typeface="楷体" pitchFamily="49" charset="-122"/>
                <a:ea typeface="楷体" pitchFamily="49" charset="-122"/>
              </a:rPr>
              <a:t>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．敦煌人宁愿相信古代学者对“敦煌”一词的解释，反映出他们有一种身为敦煌</a:t>
            </a:r>
            <a:r>
              <a:rPr lang="zh-CN" altLang="en-US" sz="2800" b="1" dirty="0" smtClean="0">
                <a:solidFill>
                  <a:srgbClr val="0000FF"/>
                </a:solidFill>
                <a:latin typeface="楷体" pitchFamily="49" charset="-122"/>
                <a:ea typeface="楷体" pitchFamily="49" charset="-122"/>
              </a:rPr>
              <a:t>人特有</a:t>
            </a:r>
            <a:r>
              <a:rPr lang="zh-CN" altLang="en-US" sz="2800" b="1" dirty="0">
                <a:solidFill>
                  <a:srgbClr val="0000FF"/>
                </a:solidFill>
                <a:latin typeface="楷体" pitchFamily="49" charset="-122"/>
                <a:ea typeface="楷体" pitchFamily="49" charset="-122"/>
              </a:rPr>
              <a:t>的骄傲和自豪。</a:t>
            </a: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．尽管规模与古代相比大为缩小，地位也不如从前那样显赫，但是现在的敦煌仍然</a:t>
            </a:r>
            <a:r>
              <a:rPr lang="zh-CN" altLang="en-US" sz="2800" b="1" dirty="0" smtClean="0">
                <a:solidFill>
                  <a:srgbClr val="0000FF"/>
                </a:solidFill>
                <a:latin typeface="楷体" pitchFamily="49" charset="-122"/>
                <a:ea typeface="楷体" pitchFamily="49" charset="-122"/>
              </a:rPr>
              <a:t>有着</a:t>
            </a:r>
            <a:r>
              <a:rPr lang="zh-CN" altLang="en-US" sz="2800" b="1" dirty="0">
                <a:solidFill>
                  <a:srgbClr val="0000FF"/>
                </a:solidFill>
                <a:latin typeface="楷体" pitchFamily="49" charset="-122"/>
                <a:ea typeface="楷体" pitchFamily="49" charset="-122"/>
              </a:rPr>
              <a:t>突出的文化价值。</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．虽然敦煌莫高窟里的佛像已经残破，但是前往瞻仰的人们依然能够平静面对，</a:t>
            </a:r>
            <a:r>
              <a:rPr lang="zh-CN" altLang="en-US" sz="2800" b="1" dirty="0" smtClean="0">
                <a:solidFill>
                  <a:srgbClr val="0000FF"/>
                </a:solidFill>
                <a:latin typeface="楷体" pitchFamily="49" charset="-122"/>
                <a:ea typeface="楷体" pitchFamily="49" charset="-122"/>
              </a:rPr>
              <a:t>这让</a:t>
            </a:r>
            <a:r>
              <a:rPr lang="zh-CN" altLang="en-US" sz="2800" b="1" dirty="0">
                <a:solidFill>
                  <a:srgbClr val="0000FF"/>
                </a:solidFill>
                <a:latin typeface="楷体" pitchFamily="49" charset="-122"/>
                <a:ea typeface="楷体" pitchFamily="49" charset="-122"/>
              </a:rPr>
              <a:t>人顿生豁达之心。</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．经过一代代敦煌守护者的努力，敦煌终于改变了被肢解的命运，敦煌学也回到</a:t>
            </a:r>
            <a:r>
              <a:rPr lang="zh-CN" altLang="en-US" sz="2800" b="1" dirty="0" smtClean="0">
                <a:solidFill>
                  <a:srgbClr val="0000FF"/>
                </a:solidFill>
                <a:latin typeface="楷体" pitchFamily="49" charset="-122"/>
                <a:ea typeface="楷体" pitchFamily="49" charset="-122"/>
              </a:rPr>
              <a:t>中国</a:t>
            </a:r>
            <a:r>
              <a:rPr lang="zh-CN" altLang="en-US" sz="2800" b="1" dirty="0">
                <a:solidFill>
                  <a:srgbClr val="0000FF"/>
                </a:solidFill>
                <a:latin typeface="楷体" pitchFamily="49" charset="-122"/>
                <a:ea typeface="楷体" pitchFamily="49" charset="-122"/>
              </a:rPr>
              <a:t>并得到长足发展。</a:t>
            </a:r>
          </a:p>
        </p:txBody>
      </p:sp>
      <p:sp>
        <p:nvSpPr>
          <p:cNvPr id="3" name="TextBox 2"/>
          <p:cNvSpPr txBox="1">
            <a:spLocks noChangeArrowheads="1"/>
          </p:cNvSpPr>
          <p:nvPr/>
        </p:nvSpPr>
        <p:spPr bwMode="auto">
          <a:xfrm>
            <a:off x="129301" y="4672300"/>
            <a:ext cx="11358699" cy="1384995"/>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FF0000"/>
                </a:solidFill>
                <a:latin typeface="楷体" pitchFamily="49" charset="-122"/>
                <a:ea typeface="楷体" pitchFamily="49" charset="-122"/>
              </a:rPr>
              <a:t>原文“可是那些泥塑的残破现状又告诉你时光已逝、光阴变换的事实。那些佛像用着千年不变的平静面对你，微微上扬的嘴角述说着乐观豁达。</a:t>
            </a:r>
            <a:r>
              <a:rPr lang="zh-CN" altLang="en-US" sz="2800" b="1" dirty="0" smtClean="0">
                <a:solidFill>
                  <a:srgbClr val="FF0000"/>
                </a:solidFill>
                <a:latin typeface="楷体" pitchFamily="49" charset="-122"/>
                <a:ea typeface="楷体" pitchFamily="49" charset="-122"/>
              </a:rPr>
              <a:t>”的主语是“佛像”不是“人们”。</a:t>
            </a:r>
            <a:endParaRPr lang="zh-CN" altLang="en-US" sz="2800" b="1" dirty="0">
              <a:solidFill>
                <a:srgbClr val="FF0000"/>
              </a:solidFill>
              <a:latin typeface="楷体" pitchFamily="49" charset="-122"/>
              <a:ea typeface="楷体" pitchFamily="49" charset="-122"/>
            </a:endParaRPr>
          </a:p>
        </p:txBody>
      </p:sp>
      <p:sp>
        <p:nvSpPr>
          <p:cNvPr id="5" name="勾_3 248"/>
          <p:cNvSpPr>
            <a:spLocks/>
          </p:cNvSpPr>
          <p:nvPr/>
        </p:nvSpPr>
        <p:spPr bwMode="auto">
          <a:xfrm>
            <a:off x="159896" y="2276872"/>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Tree>
    <p:extLst>
      <p:ext uri="{BB962C8B-B14F-4D97-AF65-F5344CB8AC3E}">
        <p14:creationId xmlns:p14="http://schemas.microsoft.com/office/powerpoint/2010/main" val="3765800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95410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19</a:t>
            </a:r>
            <a:r>
              <a:rPr lang="zh-CN" altLang="en-US" sz="2800" b="1" dirty="0">
                <a:solidFill>
                  <a:srgbClr val="0000FF"/>
                </a:solidFill>
                <a:latin typeface="楷体" pitchFamily="49" charset="-122"/>
                <a:ea typeface="楷体" pitchFamily="49" charset="-122"/>
              </a:rPr>
              <a:t>．作品第五段引用了“山有鸣沙之异，水有悬泉之神”一句，请分析其作用。（</a:t>
            </a:r>
            <a:r>
              <a:rPr lang="en-US" altLang="zh-CN" sz="2800" b="1" dirty="0">
                <a:solidFill>
                  <a:srgbClr val="0000FF"/>
                </a:solidFill>
                <a:latin typeface="楷体" pitchFamily="49" charset="-122"/>
                <a:ea typeface="楷体" pitchFamily="49" charset="-122"/>
              </a:rPr>
              <a:t>6 </a:t>
            </a:r>
            <a:r>
              <a:rPr lang="zh-CN" altLang="en-US" sz="2800" b="1" dirty="0">
                <a:solidFill>
                  <a:srgbClr val="0000FF"/>
                </a:solidFill>
                <a:latin typeface="楷体" pitchFamily="49" charset="-122"/>
                <a:ea typeface="楷体" pitchFamily="49" charset="-122"/>
              </a:rPr>
              <a:t>分）</a:t>
            </a:r>
          </a:p>
        </p:txBody>
      </p:sp>
      <p:sp>
        <p:nvSpPr>
          <p:cNvPr id="3" name="TextBox 2"/>
          <p:cNvSpPr txBox="1">
            <a:spLocks noChangeArrowheads="1"/>
          </p:cNvSpPr>
          <p:nvPr/>
        </p:nvSpPr>
        <p:spPr bwMode="auto">
          <a:xfrm>
            <a:off x="177901" y="2708920"/>
            <a:ext cx="11358699" cy="2246769"/>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19</a:t>
            </a:r>
            <a:r>
              <a:rPr lang="zh-CN" altLang="en-US" sz="2800" b="1" dirty="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6 </a:t>
            </a:r>
            <a:r>
              <a:rPr lang="zh-CN" altLang="en-US" sz="2800" b="1" dirty="0">
                <a:solidFill>
                  <a:srgbClr val="FF0000"/>
                </a:solidFill>
                <a:latin typeface="楷体" pitchFamily="49" charset="-122"/>
                <a:ea typeface="楷体" pitchFamily="49" charset="-122"/>
              </a:rPr>
              <a:t>分）答案示例：</a:t>
            </a:r>
          </a:p>
          <a:p>
            <a:pPr eaLnBrk="1" hangingPunct="1">
              <a:spcBef>
                <a:spcPct val="0"/>
              </a:spcBef>
              <a:buFontTx/>
              <a:buNone/>
            </a:pPr>
            <a:r>
              <a:rPr lang="zh-CN" altLang="en-US" sz="2800" b="1" dirty="0" smtClean="0">
                <a:solidFill>
                  <a:srgbClr val="FF0000"/>
                </a:solidFill>
                <a:latin typeface="楷体" pitchFamily="49" charset="-122"/>
                <a:ea typeface="楷体" pitchFamily="49" charset="-122"/>
              </a:rPr>
              <a:t>  承接</a:t>
            </a:r>
            <a:r>
              <a:rPr lang="zh-CN" altLang="en-US" sz="2800" b="1" dirty="0">
                <a:solidFill>
                  <a:srgbClr val="FF0000"/>
                </a:solidFill>
                <a:latin typeface="楷体" pitchFamily="49" charset="-122"/>
                <a:ea typeface="楷体" pitchFamily="49" charset="-122"/>
              </a:rPr>
              <a:t>上文对鸣沙山的描写，为下文讲述月牙泉作铺垫。这样的引用增添了鸣沙山、</a:t>
            </a:r>
            <a:r>
              <a:rPr lang="zh-CN" altLang="en-US" sz="2800" b="1" dirty="0" smtClean="0">
                <a:solidFill>
                  <a:srgbClr val="FF0000"/>
                </a:solidFill>
                <a:latin typeface="楷体" pitchFamily="49" charset="-122"/>
                <a:ea typeface="楷体" pitchFamily="49" charset="-122"/>
              </a:rPr>
              <a:t>月牙</a:t>
            </a:r>
            <a:r>
              <a:rPr lang="zh-CN" altLang="en-US" sz="2800" b="1" dirty="0">
                <a:solidFill>
                  <a:srgbClr val="FF0000"/>
                </a:solidFill>
                <a:latin typeface="楷体" pitchFamily="49" charset="-122"/>
                <a:ea typeface="楷体" pitchFamily="49" charset="-122"/>
              </a:rPr>
              <a:t>泉的传奇色彩；也反映出敦煌的悠久历史与独特风貌所具有的影响。</a:t>
            </a:r>
          </a:p>
          <a:p>
            <a:pPr eaLnBrk="1" hangingPunct="1">
              <a:spcBef>
                <a:spcPct val="0"/>
              </a:spcBef>
              <a:buFontTx/>
              <a:buNone/>
            </a:pPr>
            <a:r>
              <a:rPr lang="zh-CN" altLang="en-US" sz="2800" b="1" dirty="0">
                <a:solidFill>
                  <a:srgbClr val="FF0000"/>
                </a:solidFill>
                <a:latin typeface="楷体" pitchFamily="49" charset="-122"/>
                <a:ea typeface="楷体" pitchFamily="49" charset="-122"/>
              </a:rPr>
              <a:t>评分说明：三个要点；每个要点，</a:t>
            </a:r>
            <a:r>
              <a:rPr lang="en-US" altLang="zh-CN" sz="2800" b="1" dirty="0">
                <a:solidFill>
                  <a:srgbClr val="FF0000"/>
                </a:solidFill>
                <a:latin typeface="楷体" pitchFamily="49" charset="-122"/>
                <a:ea typeface="楷体" pitchFamily="49" charset="-122"/>
              </a:rPr>
              <a:t>2 </a:t>
            </a:r>
            <a:r>
              <a:rPr lang="zh-CN" altLang="en-US" sz="2800" b="1" dirty="0">
                <a:solidFill>
                  <a:srgbClr val="FF0000"/>
                </a:solidFill>
                <a:latin typeface="楷体" pitchFamily="49" charset="-122"/>
                <a:ea typeface="楷体" pitchFamily="49" charset="-122"/>
              </a:rPr>
              <a:t>分。意思对即可。</a:t>
            </a:r>
          </a:p>
        </p:txBody>
      </p:sp>
    </p:spTree>
    <p:extLst>
      <p:ext uri="{BB962C8B-B14F-4D97-AF65-F5344CB8AC3E}">
        <p14:creationId xmlns:p14="http://schemas.microsoft.com/office/powerpoint/2010/main" val="1985171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95410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20</a:t>
            </a:r>
            <a:r>
              <a:rPr lang="zh-CN" altLang="en-US" sz="2800" b="1" dirty="0">
                <a:solidFill>
                  <a:srgbClr val="0000FF"/>
                </a:solidFill>
                <a:latin typeface="楷体" pitchFamily="49" charset="-122"/>
                <a:ea typeface="楷体" pitchFamily="49" charset="-122"/>
              </a:rPr>
              <a:t>．作品标题“大敦煌”中的“大”有哪些内涵？请结合全文作简要解说。（</a:t>
            </a:r>
            <a:r>
              <a:rPr lang="en-US" altLang="zh-CN" sz="2800" b="1" dirty="0">
                <a:solidFill>
                  <a:srgbClr val="0000FF"/>
                </a:solidFill>
                <a:latin typeface="楷体" pitchFamily="49" charset="-122"/>
                <a:ea typeface="楷体" pitchFamily="49" charset="-122"/>
              </a:rPr>
              <a:t>6 </a:t>
            </a:r>
            <a:r>
              <a:rPr lang="zh-CN" altLang="en-US" sz="2800" b="1" dirty="0">
                <a:solidFill>
                  <a:srgbClr val="0000FF"/>
                </a:solidFill>
                <a:latin typeface="楷体" pitchFamily="49" charset="-122"/>
                <a:ea typeface="楷体" pitchFamily="49" charset="-122"/>
              </a:rPr>
              <a:t>分）</a:t>
            </a:r>
          </a:p>
        </p:txBody>
      </p:sp>
      <p:sp>
        <p:nvSpPr>
          <p:cNvPr id="3" name="TextBox 2"/>
          <p:cNvSpPr txBox="1">
            <a:spLocks noChangeArrowheads="1"/>
          </p:cNvSpPr>
          <p:nvPr/>
        </p:nvSpPr>
        <p:spPr bwMode="auto">
          <a:xfrm>
            <a:off x="153917" y="2348880"/>
            <a:ext cx="11358699" cy="3539430"/>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smtClean="0">
                <a:solidFill>
                  <a:srgbClr val="FF0000"/>
                </a:solidFill>
                <a:latin typeface="楷体" pitchFamily="49" charset="-122"/>
                <a:ea typeface="楷体" pitchFamily="49" charset="-122"/>
              </a:rPr>
              <a:t>20</a:t>
            </a:r>
            <a:r>
              <a:rPr lang="zh-CN" altLang="en-US" sz="2800" b="1" dirty="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6 </a:t>
            </a:r>
            <a:r>
              <a:rPr lang="zh-CN" altLang="en-US" sz="2800" b="1" dirty="0">
                <a:solidFill>
                  <a:srgbClr val="FF0000"/>
                </a:solidFill>
                <a:latin typeface="楷体" pitchFamily="49" charset="-122"/>
                <a:ea typeface="楷体" pitchFamily="49" charset="-122"/>
              </a:rPr>
              <a:t>分）答案要点：</a:t>
            </a:r>
          </a:p>
          <a:p>
            <a:pPr eaLnBrk="1" hangingPunct="1">
              <a:spcBef>
                <a:spcPct val="0"/>
              </a:spcBef>
              <a:buFontTx/>
              <a:buNone/>
            </a:pPr>
            <a:r>
              <a:rPr lang="zh-CN" altLang="en-US" sz="2800" b="1" dirty="0">
                <a:solidFill>
                  <a:srgbClr val="FF0000"/>
                </a:solidFill>
                <a:latin typeface="楷体" pitchFamily="49" charset="-122"/>
                <a:ea typeface="楷体" pitchFamily="49" charset="-122"/>
              </a:rPr>
              <a:t>①“敦煌”这个名字本身大气磅礴；</a:t>
            </a:r>
          </a:p>
          <a:p>
            <a:pPr eaLnBrk="1" hangingPunct="1">
              <a:spcBef>
                <a:spcPct val="0"/>
              </a:spcBef>
              <a:buFontTx/>
              <a:buNone/>
            </a:pPr>
            <a:r>
              <a:rPr lang="zh-CN" altLang="en-US" sz="2800" b="1" dirty="0">
                <a:solidFill>
                  <a:srgbClr val="FF0000"/>
                </a:solidFill>
                <a:latin typeface="楷体" pitchFamily="49" charset="-122"/>
                <a:ea typeface="楷体" pitchFamily="49" charset="-122"/>
              </a:rPr>
              <a:t>②敦煌在汉唐时地域辽阔、人口众多，曾经是文化重镇；</a:t>
            </a:r>
          </a:p>
          <a:p>
            <a:pPr eaLnBrk="1" hangingPunct="1">
              <a:spcBef>
                <a:spcPct val="0"/>
              </a:spcBef>
              <a:buFontTx/>
              <a:buNone/>
            </a:pPr>
            <a:r>
              <a:rPr lang="zh-CN" altLang="en-US" sz="2800" b="1" dirty="0">
                <a:solidFill>
                  <a:srgbClr val="FF0000"/>
                </a:solidFill>
                <a:latin typeface="楷体" pitchFamily="49" charset="-122"/>
                <a:ea typeface="楷体" pitchFamily="49" charset="-122"/>
              </a:rPr>
              <a:t>③敦煌古迹遍布，文化魅力与日俱增；</a:t>
            </a:r>
          </a:p>
          <a:p>
            <a:pPr eaLnBrk="1" hangingPunct="1">
              <a:spcBef>
                <a:spcPct val="0"/>
              </a:spcBef>
              <a:buFontTx/>
              <a:buNone/>
            </a:pPr>
            <a:r>
              <a:rPr lang="zh-CN" altLang="en-US" sz="2800" b="1" dirty="0">
                <a:solidFill>
                  <a:srgbClr val="FF0000"/>
                </a:solidFill>
                <a:latin typeface="楷体" pitchFamily="49" charset="-122"/>
                <a:ea typeface="楷体" pitchFamily="49" charset="-122"/>
              </a:rPr>
              <a:t>④敦煌拥有世界上现存规模最大、内容最丰富的佛教艺术圣地莫高窟；</a:t>
            </a:r>
          </a:p>
          <a:p>
            <a:pPr eaLnBrk="1" hangingPunct="1">
              <a:spcBef>
                <a:spcPct val="0"/>
              </a:spcBef>
              <a:buFontTx/>
              <a:buNone/>
            </a:pPr>
            <a:r>
              <a:rPr lang="zh-CN" altLang="en-US" sz="2800" b="1" dirty="0">
                <a:solidFill>
                  <a:srgbClr val="FF0000"/>
                </a:solidFill>
                <a:latin typeface="楷体" pitchFamily="49" charset="-122"/>
                <a:ea typeface="楷体" pitchFamily="49" charset="-122"/>
              </a:rPr>
              <a:t>⑤敦煌有着丰富的历史文献和文物，诞生出敦煌学这一新的学科；</a:t>
            </a:r>
          </a:p>
          <a:p>
            <a:pPr eaLnBrk="1" hangingPunct="1">
              <a:spcBef>
                <a:spcPct val="0"/>
              </a:spcBef>
              <a:buFontTx/>
              <a:buNone/>
            </a:pPr>
            <a:r>
              <a:rPr lang="zh-CN" altLang="en-US" sz="2800" b="1" dirty="0">
                <a:solidFill>
                  <a:srgbClr val="FF0000"/>
                </a:solidFill>
                <a:latin typeface="楷体" pitchFamily="49" charset="-122"/>
                <a:ea typeface="楷体" pitchFamily="49" charset="-122"/>
              </a:rPr>
              <a:t>⑥中国的敦煌保护和研究取得了巨大的成就。</a:t>
            </a:r>
          </a:p>
          <a:p>
            <a:pPr eaLnBrk="1" hangingPunct="1">
              <a:spcBef>
                <a:spcPct val="0"/>
              </a:spcBef>
              <a:buFontTx/>
              <a:buNone/>
            </a:pPr>
            <a:r>
              <a:rPr lang="zh-CN" altLang="en-US" sz="2800" b="1" dirty="0">
                <a:solidFill>
                  <a:srgbClr val="FF0000"/>
                </a:solidFill>
                <a:latin typeface="楷体" pitchFamily="49" charset="-122"/>
                <a:ea typeface="楷体" pitchFamily="49" charset="-122"/>
              </a:rPr>
              <a:t>评分标准：每个要点 </a:t>
            </a:r>
            <a:r>
              <a:rPr lang="en-US" altLang="zh-CN" sz="2800" b="1" dirty="0">
                <a:solidFill>
                  <a:srgbClr val="FF0000"/>
                </a:solidFill>
                <a:latin typeface="楷体" pitchFamily="49" charset="-122"/>
                <a:ea typeface="楷体" pitchFamily="49" charset="-122"/>
              </a:rPr>
              <a:t>2 </a:t>
            </a:r>
            <a:r>
              <a:rPr lang="zh-CN" altLang="en-US" sz="2800" b="1" dirty="0">
                <a:solidFill>
                  <a:srgbClr val="FF0000"/>
                </a:solidFill>
                <a:latin typeface="楷体" pitchFamily="49" charset="-122"/>
                <a:ea typeface="楷体" pitchFamily="49" charset="-122"/>
              </a:rPr>
              <a:t>分，答出其中三点，得 </a:t>
            </a:r>
            <a:r>
              <a:rPr lang="en-US" altLang="zh-CN" sz="2800" b="1" dirty="0">
                <a:solidFill>
                  <a:srgbClr val="FF0000"/>
                </a:solidFill>
                <a:latin typeface="楷体" pitchFamily="49" charset="-122"/>
                <a:ea typeface="楷体" pitchFamily="49" charset="-122"/>
              </a:rPr>
              <a:t>6 </a:t>
            </a:r>
            <a:r>
              <a:rPr lang="zh-CN" altLang="en-US" sz="2800" b="1" dirty="0">
                <a:solidFill>
                  <a:srgbClr val="FF0000"/>
                </a:solidFill>
                <a:latin typeface="楷体" pitchFamily="49" charset="-122"/>
                <a:ea typeface="楷体" pitchFamily="49" charset="-122"/>
              </a:rPr>
              <a:t>分。意思对即可。</a:t>
            </a:r>
          </a:p>
        </p:txBody>
      </p:sp>
    </p:spTree>
    <p:extLst>
      <p:ext uri="{BB962C8B-B14F-4D97-AF65-F5344CB8AC3E}">
        <p14:creationId xmlns:p14="http://schemas.microsoft.com/office/powerpoint/2010/main" val="400302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574723" cy="655564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五、本大题共 </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小题，共 </a:t>
            </a:r>
            <a:r>
              <a:rPr lang="en-US" altLang="zh-CN" sz="2800" b="1" dirty="0">
                <a:solidFill>
                  <a:srgbClr val="0000FF"/>
                </a:solidFill>
                <a:latin typeface="楷体" pitchFamily="49" charset="-122"/>
                <a:ea typeface="楷体" pitchFamily="49" charset="-122"/>
              </a:rPr>
              <a:t>65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21</a:t>
            </a:r>
            <a:r>
              <a:rPr lang="zh-CN" altLang="en-US" sz="2800" b="1" dirty="0">
                <a:solidFill>
                  <a:srgbClr val="0000FF"/>
                </a:solidFill>
                <a:latin typeface="楷体" pitchFamily="49" charset="-122"/>
                <a:ea typeface="楷体" pitchFamily="49" charset="-122"/>
              </a:rPr>
              <a:t>．语言基础运用（</a:t>
            </a:r>
            <a:r>
              <a:rPr lang="en-US" altLang="zh-CN" sz="2800" b="1" dirty="0">
                <a:solidFill>
                  <a:srgbClr val="0000FF"/>
                </a:solidFill>
                <a:latin typeface="楷体" pitchFamily="49" charset="-122"/>
                <a:ea typeface="楷体" pitchFamily="49" charset="-122"/>
              </a:rPr>
              <a:t>5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只有保持生物多样性，才能维护生态系统的稳定性。大面积单一栽种杨树带来的</a:t>
            </a:r>
            <a:r>
              <a:rPr lang="zh-CN" altLang="en-US" sz="2800" b="1" dirty="0" smtClean="0">
                <a:solidFill>
                  <a:srgbClr val="0000FF"/>
                </a:solidFill>
                <a:latin typeface="楷体" pitchFamily="49" charset="-122"/>
                <a:ea typeface="楷体" pitchFamily="49" charset="-122"/>
              </a:rPr>
              <a:t>一系列</a:t>
            </a:r>
            <a:r>
              <a:rPr lang="zh-CN" altLang="en-US" sz="2800" b="1" dirty="0">
                <a:solidFill>
                  <a:srgbClr val="0000FF"/>
                </a:solidFill>
                <a:latin typeface="楷体" pitchFamily="49" charset="-122"/>
                <a:ea typeface="楷体" pitchFamily="49" charset="-122"/>
              </a:rPr>
              <a:t>问题，从另一个角度显示出生态学这一规律的普遍性。</a:t>
            </a:r>
          </a:p>
          <a:p>
            <a:pPr eaLnBrk="1" hangingPunct="1">
              <a:spcBef>
                <a:spcPct val="0"/>
              </a:spcBef>
              <a:buFontTx/>
              <a:buNone/>
            </a:pPr>
            <a:r>
              <a:rPr lang="zh-CN" altLang="en-US" sz="2800" b="1" dirty="0">
                <a:solidFill>
                  <a:srgbClr val="0000FF"/>
                </a:solidFill>
                <a:latin typeface="楷体" pitchFamily="49" charset="-122"/>
                <a:ea typeface="楷体" pitchFamily="49" charset="-122"/>
              </a:rPr>
              <a:t>由此种种，</a:t>
            </a:r>
            <a:r>
              <a:rPr lang="zh-CN" altLang="en-US" sz="2800" b="1" u="sng" dirty="0">
                <a:solidFill>
                  <a:srgbClr val="FF0000"/>
                </a:solidFill>
                <a:latin typeface="楷体" pitchFamily="49" charset="-122"/>
                <a:ea typeface="楷体" pitchFamily="49" charset="-122"/>
              </a:rPr>
              <a:t>人们对有些地区杨树一家独大的问题越来越引起关注。</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1</a:t>
            </a:r>
            <a:r>
              <a:rPr lang="zh-CN" altLang="en-US" sz="2800" b="1" dirty="0">
                <a:solidFill>
                  <a:srgbClr val="0000FF"/>
                </a:solidFill>
                <a:latin typeface="楷体" pitchFamily="49" charset="-122"/>
                <a:ea typeface="楷体" pitchFamily="49" charset="-122"/>
              </a:rPr>
              <a:t>）将下面四个句子分别填入文中横线处，衔接最恰当的一项是（</a:t>
            </a:r>
            <a:r>
              <a:rPr lang="en-US" altLang="zh-CN" sz="2800" b="1" dirty="0">
                <a:solidFill>
                  <a:srgbClr val="0000FF"/>
                </a:solidFill>
                <a:latin typeface="楷体" pitchFamily="49" charset="-122"/>
                <a:ea typeface="楷体" pitchFamily="49" charset="-122"/>
              </a:rPr>
              <a:t>3</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①由于自然天敌数量不足，从三北防护林到黄淮海区域，各大杨树栽种带更是屡次</a:t>
            </a:r>
            <a:r>
              <a:rPr lang="zh-CN" altLang="en-US" sz="2800" b="1" dirty="0" smtClean="0">
                <a:solidFill>
                  <a:srgbClr val="0000FF"/>
                </a:solidFill>
                <a:latin typeface="楷体" pitchFamily="49" charset="-122"/>
                <a:ea typeface="楷体" pitchFamily="49" charset="-122"/>
              </a:rPr>
              <a:t>爆发</a:t>
            </a:r>
            <a:r>
              <a:rPr lang="zh-CN" altLang="en-US" sz="2800" b="1" dirty="0">
                <a:solidFill>
                  <a:srgbClr val="0000FF"/>
                </a:solidFill>
                <a:latin typeface="楷体" pitchFamily="49" charset="-122"/>
                <a:ea typeface="楷体" pitchFamily="49" charset="-122"/>
              </a:rPr>
              <a:t>大规模的病虫害。</a:t>
            </a:r>
          </a:p>
          <a:p>
            <a:pPr eaLnBrk="1" hangingPunct="1">
              <a:spcBef>
                <a:spcPct val="0"/>
              </a:spcBef>
              <a:buFontTx/>
              <a:buNone/>
            </a:pPr>
            <a:r>
              <a:rPr lang="zh-CN" altLang="en-US" sz="2800" b="1" dirty="0">
                <a:solidFill>
                  <a:srgbClr val="0000FF"/>
                </a:solidFill>
                <a:latin typeface="楷体" pitchFamily="49" charset="-122"/>
                <a:ea typeface="楷体" pitchFamily="49" charset="-122"/>
              </a:rPr>
              <a:t>②雌性杨树得到授粉后发育结籽，就会产生白色絮状的杨絮，大量杨絮飘飞堆积，</a:t>
            </a:r>
            <a:r>
              <a:rPr lang="zh-CN" altLang="en-US" sz="2800" b="1" dirty="0" smtClean="0">
                <a:solidFill>
                  <a:srgbClr val="0000FF"/>
                </a:solidFill>
                <a:latin typeface="楷体" pitchFamily="49" charset="-122"/>
                <a:ea typeface="楷体" pitchFamily="49" charset="-122"/>
              </a:rPr>
              <a:t>不仅</a:t>
            </a:r>
            <a:r>
              <a:rPr lang="zh-CN" altLang="en-US" sz="2800" b="1" dirty="0">
                <a:solidFill>
                  <a:srgbClr val="0000FF"/>
                </a:solidFill>
                <a:latin typeface="楷体" pitchFamily="49" charset="-122"/>
                <a:ea typeface="楷体" pitchFamily="49" charset="-122"/>
              </a:rPr>
              <a:t>引发人们皮肤过敏、鼻痒流涕等健康问题，还常常引发火灾。</a:t>
            </a:r>
          </a:p>
          <a:p>
            <a:pPr eaLnBrk="1" hangingPunct="1">
              <a:spcBef>
                <a:spcPct val="0"/>
              </a:spcBef>
              <a:buFontTx/>
              <a:buNone/>
            </a:pPr>
            <a:r>
              <a:rPr lang="zh-CN" altLang="en-US" sz="2800" b="1" dirty="0">
                <a:solidFill>
                  <a:srgbClr val="0000FF"/>
                </a:solidFill>
                <a:latin typeface="楷体" pitchFamily="49" charset="-122"/>
                <a:ea typeface="楷体" pitchFamily="49" charset="-122"/>
              </a:rPr>
              <a:t>③一些地区由于杨树栽种面积急剧扩大，本土树种急剧减少，以本土树种为生的鸟类</a:t>
            </a:r>
            <a:r>
              <a:rPr lang="zh-CN" altLang="en-US" sz="2800" b="1" dirty="0" smtClean="0">
                <a:solidFill>
                  <a:srgbClr val="0000FF"/>
                </a:solidFill>
                <a:latin typeface="楷体" pitchFamily="49" charset="-122"/>
                <a:ea typeface="楷体" pitchFamily="49" charset="-122"/>
              </a:rPr>
              <a:t>、昆虫</a:t>
            </a:r>
            <a:r>
              <a:rPr lang="zh-CN" altLang="en-US" sz="2800" b="1" dirty="0">
                <a:solidFill>
                  <a:srgbClr val="0000FF"/>
                </a:solidFill>
                <a:latin typeface="楷体" pitchFamily="49" charset="-122"/>
                <a:ea typeface="楷体" pitchFamily="49" charset="-122"/>
              </a:rPr>
              <a:t>的多样性也就随之急剧降低。</a:t>
            </a:r>
          </a:p>
          <a:p>
            <a:pPr eaLnBrk="1" hangingPunct="1">
              <a:spcBef>
                <a:spcPct val="0"/>
              </a:spcBef>
              <a:buFontTx/>
              <a:buNone/>
            </a:pPr>
            <a:r>
              <a:rPr lang="zh-CN" altLang="en-US" sz="2800" b="1" dirty="0">
                <a:solidFill>
                  <a:srgbClr val="0000FF"/>
                </a:solidFill>
                <a:latin typeface="楷体" pitchFamily="49" charset="-122"/>
                <a:ea typeface="楷体" pitchFamily="49" charset="-122"/>
              </a:rPr>
              <a:t>④雄性杨树只开花，不结果，没有杨絮问题。</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．①③④② </a:t>
            </a: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．②④③① </a:t>
            </a: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．③①④② </a:t>
            </a: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．④②①③</a:t>
            </a:r>
          </a:p>
        </p:txBody>
      </p:sp>
    </p:spTree>
    <p:extLst>
      <p:ext uri="{BB962C8B-B14F-4D97-AF65-F5344CB8AC3E}">
        <p14:creationId xmlns:p14="http://schemas.microsoft.com/office/powerpoint/2010/main" val="348898816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198573" y="188640"/>
            <a:ext cx="11574723" cy="526297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400" b="1" dirty="0">
                <a:solidFill>
                  <a:srgbClr val="0000FF"/>
                </a:solidFill>
                <a:latin typeface="楷体" pitchFamily="49" charset="-122"/>
                <a:ea typeface="楷体" pitchFamily="49" charset="-122"/>
              </a:rPr>
              <a:t>五、本大题共 </a:t>
            </a:r>
            <a:r>
              <a:rPr lang="en-US" altLang="zh-CN" sz="2400" b="1" dirty="0">
                <a:solidFill>
                  <a:srgbClr val="0000FF"/>
                </a:solidFill>
                <a:latin typeface="楷体" pitchFamily="49" charset="-122"/>
                <a:ea typeface="楷体" pitchFamily="49" charset="-122"/>
              </a:rPr>
              <a:t>3 </a:t>
            </a:r>
            <a:r>
              <a:rPr lang="zh-CN" altLang="en-US" sz="2400" b="1" dirty="0">
                <a:solidFill>
                  <a:srgbClr val="0000FF"/>
                </a:solidFill>
                <a:latin typeface="楷体" pitchFamily="49" charset="-122"/>
                <a:ea typeface="楷体" pitchFamily="49" charset="-122"/>
              </a:rPr>
              <a:t>小题，共 </a:t>
            </a:r>
            <a:r>
              <a:rPr lang="en-US" altLang="zh-CN" sz="2400" b="1" dirty="0">
                <a:solidFill>
                  <a:srgbClr val="0000FF"/>
                </a:solidFill>
                <a:latin typeface="楷体" pitchFamily="49" charset="-122"/>
                <a:ea typeface="楷体" pitchFamily="49" charset="-122"/>
              </a:rPr>
              <a:t>65 </a:t>
            </a:r>
            <a:r>
              <a:rPr lang="zh-CN" altLang="en-US" sz="2400" b="1" dirty="0">
                <a:solidFill>
                  <a:srgbClr val="0000FF"/>
                </a:solidFill>
                <a:latin typeface="楷体" pitchFamily="49" charset="-122"/>
                <a:ea typeface="楷体" pitchFamily="49" charset="-122"/>
              </a:rPr>
              <a:t>分。</a:t>
            </a:r>
          </a:p>
          <a:p>
            <a:pPr eaLnBrk="1" hangingPunct="1">
              <a:spcBef>
                <a:spcPct val="0"/>
              </a:spcBef>
              <a:buFontTx/>
              <a:buNone/>
            </a:pPr>
            <a:r>
              <a:rPr lang="en-US" altLang="zh-CN" sz="2400" b="1" dirty="0">
                <a:solidFill>
                  <a:srgbClr val="0000FF"/>
                </a:solidFill>
                <a:latin typeface="楷体" pitchFamily="49" charset="-122"/>
                <a:ea typeface="楷体" pitchFamily="49" charset="-122"/>
              </a:rPr>
              <a:t>21</a:t>
            </a:r>
            <a:r>
              <a:rPr lang="zh-CN" altLang="en-US" sz="2400" b="1" dirty="0">
                <a:solidFill>
                  <a:srgbClr val="0000FF"/>
                </a:solidFill>
                <a:latin typeface="楷体" pitchFamily="49" charset="-122"/>
                <a:ea typeface="楷体" pitchFamily="49" charset="-122"/>
              </a:rPr>
              <a:t>．语言基础运用（</a:t>
            </a:r>
            <a:r>
              <a:rPr lang="en-US" altLang="zh-CN" sz="2400" b="1" dirty="0">
                <a:solidFill>
                  <a:srgbClr val="0000FF"/>
                </a:solidFill>
                <a:latin typeface="楷体" pitchFamily="49" charset="-122"/>
                <a:ea typeface="楷体" pitchFamily="49" charset="-122"/>
              </a:rPr>
              <a:t>5 </a:t>
            </a:r>
            <a:r>
              <a:rPr lang="zh-CN" altLang="en-US" sz="2400" b="1" dirty="0">
                <a:solidFill>
                  <a:srgbClr val="0000FF"/>
                </a:solidFill>
                <a:latin typeface="楷体" pitchFamily="49" charset="-122"/>
                <a:ea typeface="楷体" pitchFamily="49" charset="-122"/>
              </a:rPr>
              <a:t>分）</a:t>
            </a:r>
          </a:p>
          <a:p>
            <a:pPr eaLnBrk="1" hangingPunct="1">
              <a:spcBef>
                <a:spcPct val="0"/>
              </a:spcBef>
              <a:buFontTx/>
              <a:buNone/>
            </a:pPr>
            <a:r>
              <a:rPr lang="zh-CN" altLang="en-US" sz="2400" b="1" dirty="0">
                <a:solidFill>
                  <a:srgbClr val="0000FF"/>
                </a:solidFill>
                <a:latin typeface="楷体" pitchFamily="49" charset="-122"/>
                <a:ea typeface="楷体" pitchFamily="49" charset="-122"/>
              </a:rPr>
              <a:t>只有保持生物多样性，才能维护生态系统的稳定性。大面积单一栽种杨树带来的</a:t>
            </a:r>
            <a:r>
              <a:rPr lang="zh-CN" altLang="en-US" sz="2400" b="1" dirty="0" smtClean="0">
                <a:solidFill>
                  <a:srgbClr val="0000FF"/>
                </a:solidFill>
                <a:latin typeface="楷体" pitchFamily="49" charset="-122"/>
                <a:ea typeface="楷体" pitchFamily="49" charset="-122"/>
              </a:rPr>
              <a:t>一系列</a:t>
            </a:r>
            <a:r>
              <a:rPr lang="zh-CN" altLang="en-US" sz="2400" b="1" dirty="0">
                <a:solidFill>
                  <a:srgbClr val="0000FF"/>
                </a:solidFill>
                <a:latin typeface="楷体" pitchFamily="49" charset="-122"/>
                <a:ea typeface="楷体" pitchFamily="49" charset="-122"/>
              </a:rPr>
              <a:t>问题，从另一个角度显示出生态学这一规律的普遍性</a:t>
            </a:r>
            <a:r>
              <a:rPr lang="zh-CN" altLang="en-US" sz="2400" b="1" dirty="0" smtClean="0">
                <a:solidFill>
                  <a:srgbClr val="0000FF"/>
                </a:solidFill>
                <a:latin typeface="楷体" pitchFamily="49" charset="-122"/>
                <a:ea typeface="楷体" pitchFamily="49" charset="-122"/>
              </a:rPr>
              <a:t>。</a:t>
            </a:r>
            <a:r>
              <a:rPr lang="zh-CN" altLang="en-US" sz="2400" b="1" u="sng" dirty="0" smtClean="0">
                <a:solidFill>
                  <a:srgbClr val="0000FF"/>
                </a:solidFill>
                <a:latin typeface="楷体" pitchFamily="49" charset="-122"/>
                <a:ea typeface="楷体" pitchFamily="49" charset="-122"/>
              </a:rPr>
              <a:t>              </a:t>
            </a:r>
            <a:r>
              <a:rPr lang="zh-CN" altLang="en-US" sz="2400" b="1" dirty="0" smtClean="0">
                <a:solidFill>
                  <a:srgbClr val="0000FF"/>
                </a:solidFill>
                <a:latin typeface="楷体" pitchFamily="49" charset="-122"/>
                <a:ea typeface="楷体" pitchFamily="49" charset="-122"/>
              </a:rPr>
              <a:t>由此</a:t>
            </a:r>
            <a:r>
              <a:rPr lang="zh-CN" altLang="en-US" sz="2400" b="1" dirty="0">
                <a:solidFill>
                  <a:srgbClr val="0000FF"/>
                </a:solidFill>
                <a:latin typeface="楷体" pitchFamily="49" charset="-122"/>
                <a:ea typeface="楷体" pitchFamily="49" charset="-122"/>
              </a:rPr>
              <a:t>种种，</a:t>
            </a:r>
            <a:r>
              <a:rPr lang="zh-CN" altLang="en-US" sz="2400" b="1" u="sng" dirty="0">
                <a:solidFill>
                  <a:srgbClr val="FF0000"/>
                </a:solidFill>
                <a:latin typeface="楷体" pitchFamily="49" charset="-122"/>
                <a:ea typeface="楷体" pitchFamily="49" charset="-122"/>
              </a:rPr>
              <a:t>人们对有些地区杨树一家独大的问题越来越引起关注。</a:t>
            </a:r>
          </a:p>
          <a:p>
            <a:pPr eaLnBrk="1" hangingPunct="1">
              <a:spcBef>
                <a:spcPct val="0"/>
              </a:spcBef>
              <a:buFontTx/>
              <a:buNone/>
            </a:pPr>
            <a:r>
              <a:rPr lang="zh-CN" altLang="en-US" sz="2400" b="1" dirty="0" smtClean="0">
                <a:solidFill>
                  <a:srgbClr val="0000FF"/>
                </a:solidFill>
                <a:latin typeface="楷体" pitchFamily="49" charset="-122"/>
                <a:ea typeface="楷体" pitchFamily="49" charset="-122"/>
              </a:rPr>
              <a:t>（</a:t>
            </a:r>
            <a:r>
              <a:rPr lang="en-US" altLang="zh-CN" sz="2400" b="1" dirty="0">
                <a:solidFill>
                  <a:srgbClr val="0000FF"/>
                </a:solidFill>
                <a:latin typeface="楷体" pitchFamily="49" charset="-122"/>
                <a:ea typeface="楷体" pitchFamily="49" charset="-122"/>
              </a:rPr>
              <a:t>1</a:t>
            </a:r>
            <a:r>
              <a:rPr lang="zh-CN" altLang="en-US" sz="2400" b="1" dirty="0">
                <a:solidFill>
                  <a:srgbClr val="0000FF"/>
                </a:solidFill>
                <a:latin typeface="楷体" pitchFamily="49" charset="-122"/>
                <a:ea typeface="楷体" pitchFamily="49" charset="-122"/>
              </a:rPr>
              <a:t>）将下面四个句子分别填入文中横线处，衔接最恰当的一项是（</a:t>
            </a:r>
            <a:r>
              <a:rPr lang="en-US" altLang="zh-CN" sz="2400" b="1" dirty="0">
                <a:solidFill>
                  <a:srgbClr val="0000FF"/>
                </a:solidFill>
                <a:latin typeface="楷体" pitchFamily="49" charset="-122"/>
                <a:ea typeface="楷体" pitchFamily="49" charset="-122"/>
              </a:rPr>
              <a:t>3</a:t>
            </a:r>
            <a:r>
              <a:rPr lang="zh-CN" altLang="en-US" sz="2400" b="1" dirty="0">
                <a:solidFill>
                  <a:srgbClr val="0000FF"/>
                </a:solidFill>
                <a:latin typeface="楷体" pitchFamily="49" charset="-122"/>
                <a:ea typeface="楷体" pitchFamily="49" charset="-122"/>
              </a:rPr>
              <a:t>分）</a:t>
            </a:r>
          </a:p>
          <a:p>
            <a:pPr eaLnBrk="1" hangingPunct="1">
              <a:spcBef>
                <a:spcPct val="0"/>
              </a:spcBef>
              <a:buFontTx/>
              <a:buNone/>
            </a:pPr>
            <a:r>
              <a:rPr lang="zh-CN" altLang="en-US" sz="2400" b="1" dirty="0">
                <a:solidFill>
                  <a:srgbClr val="0000FF"/>
                </a:solidFill>
                <a:latin typeface="楷体" pitchFamily="49" charset="-122"/>
                <a:ea typeface="楷体" pitchFamily="49" charset="-122"/>
              </a:rPr>
              <a:t>①由于自然天敌数量不足，从三北防护林到黄淮海区域，各大杨树栽种带更是屡次</a:t>
            </a:r>
            <a:r>
              <a:rPr lang="zh-CN" altLang="en-US" sz="2400" b="1" dirty="0" smtClean="0">
                <a:solidFill>
                  <a:srgbClr val="0000FF"/>
                </a:solidFill>
                <a:latin typeface="楷体" pitchFamily="49" charset="-122"/>
                <a:ea typeface="楷体" pitchFamily="49" charset="-122"/>
              </a:rPr>
              <a:t>爆发</a:t>
            </a:r>
            <a:r>
              <a:rPr lang="zh-CN" altLang="en-US" sz="2400" b="1" dirty="0">
                <a:solidFill>
                  <a:srgbClr val="0000FF"/>
                </a:solidFill>
                <a:latin typeface="楷体" pitchFamily="49" charset="-122"/>
                <a:ea typeface="楷体" pitchFamily="49" charset="-122"/>
              </a:rPr>
              <a:t>大规模的病虫害。</a:t>
            </a:r>
          </a:p>
          <a:p>
            <a:pPr eaLnBrk="1" hangingPunct="1">
              <a:spcBef>
                <a:spcPct val="0"/>
              </a:spcBef>
              <a:buFontTx/>
              <a:buNone/>
            </a:pPr>
            <a:r>
              <a:rPr lang="zh-CN" altLang="en-US" sz="2400" b="1" dirty="0">
                <a:solidFill>
                  <a:srgbClr val="0000FF"/>
                </a:solidFill>
                <a:latin typeface="楷体" pitchFamily="49" charset="-122"/>
                <a:ea typeface="楷体" pitchFamily="49" charset="-122"/>
              </a:rPr>
              <a:t>②雌性杨树得到授粉后发育结籽，就会产生白色絮状的杨絮，大量杨絮飘飞堆积，</a:t>
            </a:r>
            <a:r>
              <a:rPr lang="zh-CN" altLang="en-US" sz="2400" b="1" dirty="0" smtClean="0">
                <a:solidFill>
                  <a:srgbClr val="0000FF"/>
                </a:solidFill>
                <a:latin typeface="楷体" pitchFamily="49" charset="-122"/>
                <a:ea typeface="楷体" pitchFamily="49" charset="-122"/>
              </a:rPr>
              <a:t>不仅</a:t>
            </a:r>
            <a:r>
              <a:rPr lang="zh-CN" altLang="en-US" sz="2400" b="1" dirty="0">
                <a:solidFill>
                  <a:srgbClr val="0000FF"/>
                </a:solidFill>
                <a:latin typeface="楷体" pitchFamily="49" charset="-122"/>
                <a:ea typeface="楷体" pitchFamily="49" charset="-122"/>
              </a:rPr>
              <a:t>引发人们皮肤过敏、鼻痒流涕等健康问题，还常常引发火灾。</a:t>
            </a:r>
          </a:p>
          <a:p>
            <a:pPr eaLnBrk="1" hangingPunct="1">
              <a:spcBef>
                <a:spcPct val="0"/>
              </a:spcBef>
              <a:buFontTx/>
              <a:buNone/>
            </a:pPr>
            <a:r>
              <a:rPr lang="zh-CN" altLang="en-US" sz="2400" b="1" dirty="0">
                <a:solidFill>
                  <a:srgbClr val="0000FF"/>
                </a:solidFill>
                <a:latin typeface="楷体" pitchFamily="49" charset="-122"/>
                <a:ea typeface="楷体" pitchFamily="49" charset="-122"/>
              </a:rPr>
              <a:t>③一些地区由于杨树栽种面积急剧扩大，本土树种急剧减少，以本土树种为生的鸟类</a:t>
            </a:r>
            <a:r>
              <a:rPr lang="zh-CN" altLang="en-US" sz="2400" b="1" dirty="0" smtClean="0">
                <a:solidFill>
                  <a:srgbClr val="0000FF"/>
                </a:solidFill>
                <a:latin typeface="楷体" pitchFamily="49" charset="-122"/>
                <a:ea typeface="楷体" pitchFamily="49" charset="-122"/>
              </a:rPr>
              <a:t>、昆虫</a:t>
            </a:r>
            <a:r>
              <a:rPr lang="zh-CN" altLang="en-US" sz="2400" b="1" dirty="0">
                <a:solidFill>
                  <a:srgbClr val="0000FF"/>
                </a:solidFill>
                <a:latin typeface="楷体" pitchFamily="49" charset="-122"/>
                <a:ea typeface="楷体" pitchFamily="49" charset="-122"/>
              </a:rPr>
              <a:t>的多样性也就随之急剧降低。</a:t>
            </a:r>
          </a:p>
          <a:p>
            <a:pPr eaLnBrk="1" hangingPunct="1">
              <a:spcBef>
                <a:spcPct val="0"/>
              </a:spcBef>
              <a:buFontTx/>
              <a:buNone/>
            </a:pPr>
            <a:r>
              <a:rPr lang="zh-CN" altLang="en-US" sz="2400" b="1" dirty="0">
                <a:solidFill>
                  <a:srgbClr val="0000FF"/>
                </a:solidFill>
                <a:latin typeface="楷体" pitchFamily="49" charset="-122"/>
                <a:ea typeface="楷体" pitchFamily="49" charset="-122"/>
              </a:rPr>
              <a:t>④雄性杨树只开花，不结果，没有杨絮问题。</a:t>
            </a:r>
          </a:p>
          <a:p>
            <a:pPr eaLnBrk="1" hangingPunct="1">
              <a:spcBef>
                <a:spcPct val="0"/>
              </a:spcBef>
              <a:buFontTx/>
              <a:buNone/>
            </a:pPr>
            <a:r>
              <a:rPr lang="en-US" altLang="zh-CN" sz="2400" b="1" dirty="0">
                <a:solidFill>
                  <a:srgbClr val="0000FF"/>
                </a:solidFill>
                <a:latin typeface="楷体" pitchFamily="49" charset="-122"/>
                <a:ea typeface="楷体" pitchFamily="49" charset="-122"/>
              </a:rPr>
              <a:t>A</a:t>
            </a:r>
            <a:r>
              <a:rPr lang="zh-CN" altLang="en-US" sz="2400" b="1" dirty="0">
                <a:solidFill>
                  <a:srgbClr val="0000FF"/>
                </a:solidFill>
                <a:latin typeface="楷体" pitchFamily="49" charset="-122"/>
                <a:ea typeface="楷体" pitchFamily="49" charset="-122"/>
              </a:rPr>
              <a:t>．①③④② </a:t>
            </a:r>
            <a:r>
              <a:rPr lang="en-US" altLang="zh-CN" sz="2400" b="1" dirty="0">
                <a:solidFill>
                  <a:srgbClr val="0000FF"/>
                </a:solidFill>
                <a:latin typeface="楷体" pitchFamily="49" charset="-122"/>
                <a:ea typeface="楷体" pitchFamily="49" charset="-122"/>
              </a:rPr>
              <a:t>B</a:t>
            </a:r>
            <a:r>
              <a:rPr lang="zh-CN" altLang="en-US" sz="2400" b="1" dirty="0">
                <a:solidFill>
                  <a:srgbClr val="0000FF"/>
                </a:solidFill>
                <a:latin typeface="楷体" pitchFamily="49" charset="-122"/>
                <a:ea typeface="楷体" pitchFamily="49" charset="-122"/>
              </a:rPr>
              <a:t>．②④③① </a:t>
            </a:r>
            <a:r>
              <a:rPr lang="en-US" altLang="zh-CN" sz="2400" b="1" dirty="0">
                <a:solidFill>
                  <a:srgbClr val="0000FF"/>
                </a:solidFill>
                <a:latin typeface="楷体" pitchFamily="49" charset="-122"/>
                <a:ea typeface="楷体" pitchFamily="49" charset="-122"/>
              </a:rPr>
              <a:t>C</a:t>
            </a:r>
            <a:r>
              <a:rPr lang="zh-CN" altLang="en-US" sz="2400" b="1" dirty="0">
                <a:solidFill>
                  <a:srgbClr val="0000FF"/>
                </a:solidFill>
                <a:latin typeface="楷体" pitchFamily="49" charset="-122"/>
                <a:ea typeface="楷体" pitchFamily="49" charset="-122"/>
              </a:rPr>
              <a:t>．③①④② </a:t>
            </a:r>
            <a:r>
              <a:rPr lang="en-US" altLang="zh-CN" sz="2400" b="1" dirty="0">
                <a:solidFill>
                  <a:srgbClr val="0000FF"/>
                </a:solidFill>
                <a:latin typeface="楷体" pitchFamily="49" charset="-122"/>
                <a:ea typeface="楷体" pitchFamily="49" charset="-122"/>
              </a:rPr>
              <a:t>D</a:t>
            </a:r>
            <a:r>
              <a:rPr lang="zh-CN" altLang="en-US" sz="2400" b="1" dirty="0">
                <a:solidFill>
                  <a:srgbClr val="0000FF"/>
                </a:solidFill>
                <a:latin typeface="楷体" pitchFamily="49" charset="-122"/>
                <a:ea typeface="楷体" pitchFamily="49" charset="-122"/>
              </a:rPr>
              <a:t>．④②①③</a:t>
            </a:r>
          </a:p>
        </p:txBody>
      </p:sp>
      <p:sp>
        <p:nvSpPr>
          <p:cNvPr id="5" name="勾_3 248"/>
          <p:cNvSpPr>
            <a:spLocks/>
          </p:cNvSpPr>
          <p:nvPr/>
        </p:nvSpPr>
        <p:spPr bwMode="auto">
          <a:xfrm>
            <a:off x="3852416" y="4653136"/>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Tree>
    <p:extLst>
      <p:ext uri="{BB962C8B-B14F-4D97-AF65-F5344CB8AC3E}">
        <p14:creationId xmlns:p14="http://schemas.microsoft.com/office/powerpoint/2010/main" val="4092076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259147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a:solidFill>
                  <a:srgbClr val="0000FF"/>
                </a:solidFill>
                <a:latin typeface="楷体" panose="02010609060101010101" pitchFamily="49" charset="-122"/>
                <a:ea typeface="楷体" panose="02010609060101010101" pitchFamily="49" charset="-122"/>
              </a:rPr>
              <a:t>2</a:t>
            </a:r>
            <a:r>
              <a:rPr lang="zh-CN" altLang="zh-CN" sz="2800" b="1" dirty="0">
                <a:solidFill>
                  <a:srgbClr val="0000FF"/>
                </a:solidFill>
                <a:latin typeface="楷体" panose="02010609060101010101" pitchFamily="49" charset="-122"/>
                <a:ea typeface="楷体" panose="02010609060101010101" pitchFamily="49" charset="-122"/>
              </a:rPr>
              <a:t>．根据材料一，下列表述不符合文意的一项是（</a:t>
            </a:r>
            <a:r>
              <a:rPr lang="en-US" altLang="zh-CN" sz="2800" b="1" dirty="0">
                <a:solidFill>
                  <a:srgbClr val="0000FF"/>
                </a:solidFill>
                <a:latin typeface="楷体" panose="02010609060101010101" pitchFamily="49" charset="-122"/>
                <a:ea typeface="楷体" panose="02010609060101010101" pitchFamily="49" charset="-122"/>
              </a:rPr>
              <a:t>3 </a:t>
            </a:r>
            <a:r>
              <a:rPr lang="zh-CN" altLang="zh-CN" sz="2800" b="1" dirty="0">
                <a:solidFill>
                  <a:srgbClr val="0000FF"/>
                </a:solidFill>
                <a:latin typeface="楷体" panose="02010609060101010101" pitchFamily="49" charset="-122"/>
                <a:ea typeface="楷体" panose="02010609060101010101" pitchFamily="49" charset="-122"/>
              </a:rPr>
              <a:t>分）</a:t>
            </a:r>
          </a:p>
          <a:p>
            <a:pPr>
              <a:buNone/>
            </a:pPr>
            <a:r>
              <a:rPr lang="en-US" altLang="zh-CN" sz="2800" b="1" dirty="0">
                <a:solidFill>
                  <a:srgbClr val="0000FF"/>
                </a:solidFill>
                <a:latin typeface="楷体" panose="02010609060101010101" pitchFamily="49" charset="-122"/>
                <a:ea typeface="楷体" panose="02010609060101010101" pitchFamily="49" charset="-122"/>
              </a:rPr>
              <a:t>A</a:t>
            </a:r>
            <a:r>
              <a:rPr lang="zh-CN" altLang="zh-CN" sz="2800" b="1" dirty="0">
                <a:solidFill>
                  <a:srgbClr val="0000FF"/>
                </a:solidFill>
                <a:latin typeface="楷体" panose="02010609060101010101" pitchFamily="49" charset="-122"/>
                <a:ea typeface="楷体" panose="02010609060101010101" pitchFamily="49" charset="-122"/>
              </a:rPr>
              <a:t>．在世界最早的英雄史诗中也能找到一些疫病的讯息。</a:t>
            </a:r>
          </a:p>
          <a:p>
            <a:pPr>
              <a:buNone/>
            </a:pPr>
            <a:r>
              <a:rPr lang="en-US" altLang="zh-CN" sz="2800" b="1" dirty="0">
                <a:solidFill>
                  <a:srgbClr val="0000FF"/>
                </a:solidFill>
                <a:latin typeface="楷体" panose="02010609060101010101" pitchFamily="49" charset="-122"/>
                <a:ea typeface="楷体" panose="02010609060101010101" pitchFamily="49" charset="-122"/>
              </a:rPr>
              <a:t>B</a:t>
            </a:r>
            <a:r>
              <a:rPr lang="zh-CN" altLang="zh-CN" sz="2800" b="1" dirty="0">
                <a:solidFill>
                  <a:srgbClr val="0000FF"/>
                </a:solidFill>
                <a:latin typeface="楷体" panose="02010609060101010101" pitchFamily="49" charset="-122"/>
                <a:ea typeface="楷体" panose="02010609060101010101" pitchFamily="49" charset="-122"/>
              </a:rPr>
              <a:t>．黑死病的流行在欧洲历史上产生的影响最具毁灭性。</a:t>
            </a:r>
          </a:p>
          <a:p>
            <a:pPr>
              <a:buNone/>
            </a:pPr>
            <a:r>
              <a:rPr lang="en-US" altLang="zh-CN" sz="2800" b="1" dirty="0">
                <a:solidFill>
                  <a:srgbClr val="0000FF"/>
                </a:solidFill>
                <a:latin typeface="楷体" panose="02010609060101010101" pitchFamily="49" charset="-122"/>
                <a:ea typeface="楷体" panose="02010609060101010101" pitchFamily="49" charset="-122"/>
              </a:rPr>
              <a:t>C</a:t>
            </a:r>
            <a:r>
              <a:rPr lang="zh-CN" altLang="zh-CN" sz="2800" b="1" dirty="0">
                <a:solidFill>
                  <a:srgbClr val="0000FF"/>
                </a:solidFill>
                <a:latin typeface="楷体" panose="02010609060101010101" pitchFamily="49" charset="-122"/>
                <a:ea typeface="楷体" panose="02010609060101010101" pitchFamily="49" charset="-122"/>
              </a:rPr>
              <a:t>．疫病的全球传播导致西班牙要在美洲推行殖民扩张。</a:t>
            </a:r>
          </a:p>
          <a:p>
            <a:pPr>
              <a:buNone/>
            </a:pPr>
            <a:r>
              <a:rPr lang="en-US" altLang="zh-CN" sz="2800" b="1" dirty="0">
                <a:solidFill>
                  <a:srgbClr val="0000FF"/>
                </a:solidFill>
                <a:latin typeface="楷体" panose="02010609060101010101" pitchFamily="49" charset="-122"/>
                <a:ea typeface="楷体" panose="02010609060101010101" pitchFamily="49" charset="-122"/>
              </a:rPr>
              <a:t>D</a:t>
            </a:r>
            <a:r>
              <a:rPr lang="zh-CN" altLang="zh-CN" sz="2800" b="1" dirty="0">
                <a:solidFill>
                  <a:srgbClr val="0000FF"/>
                </a:solidFill>
                <a:latin typeface="楷体" panose="02010609060101010101" pitchFamily="49" charset="-122"/>
                <a:ea typeface="楷体" panose="02010609060101010101" pitchFamily="49" charset="-122"/>
              </a:rPr>
              <a:t>．卫生防疫工作的成效得益于社会多方面因素的推动。</a:t>
            </a:r>
          </a:p>
        </p:txBody>
      </p:sp>
      <p:sp>
        <p:nvSpPr>
          <p:cNvPr id="3" name="勾_3 248"/>
          <p:cNvSpPr>
            <a:spLocks/>
          </p:cNvSpPr>
          <p:nvPr/>
        </p:nvSpPr>
        <p:spPr bwMode="auto">
          <a:xfrm>
            <a:off x="199669" y="1700403"/>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
        <p:nvSpPr>
          <p:cNvPr id="5" name="TextBox 4"/>
          <p:cNvSpPr txBox="1">
            <a:spLocks noChangeArrowheads="1"/>
          </p:cNvSpPr>
          <p:nvPr/>
        </p:nvSpPr>
        <p:spPr bwMode="auto">
          <a:xfrm>
            <a:off x="189877" y="4149080"/>
            <a:ext cx="11358699" cy="954107"/>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C</a:t>
            </a:r>
            <a:r>
              <a:rPr lang="zh-CN" altLang="en-US" sz="2800" b="1" dirty="0" smtClean="0">
                <a:solidFill>
                  <a:srgbClr val="FF0000"/>
                </a:solidFill>
                <a:latin typeface="楷体" pitchFamily="49" charset="-122"/>
                <a:ea typeface="楷体" pitchFamily="49" charset="-122"/>
              </a:rPr>
              <a:t>：对应原文“</a:t>
            </a:r>
            <a:r>
              <a:rPr lang="zh-CN" altLang="zh-CN" sz="2800" b="1" dirty="0">
                <a:solidFill>
                  <a:srgbClr val="FF0000"/>
                </a:solidFill>
                <a:latin typeface="楷体" pitchFamily="49" charset="-122"/>
                <a:ea typeface="楷体" pitchFamily="49" charset="-122"/>
              </a:rPr>
              <a:t>当历史进入到欧洲向外扩张的殖民主义时期，病原微生物才真正开始了全球传播的旅程。</a:t>
            </a:r>
            <a:r>
              <a:rPr lang="zh-CN" altLang="en-US" sz="2800" b="1" dirty="0" smtClean="0">
                <a:solidFill>
                  <a:srgbClr val="FF0000"/>
                </a:solidFill>
                <a:latin typeface="楷体" pitchFamily="49" charset="-122"/>
                <a:ea typeface="楷体" pitchFamily="49" charset="-122"/>
              </a:rPr>
              <a:t>”属于因果倒置。故选</a:t>
            </a:r>
            <a:r>
              <a:rPr lang="en-US" altLang="zh-CN" sz="2800" b="1" dirty="0" smtClean="0">
                <a:solidFill>
                  <a:srgbClr val="FF0000"/>
                </a:solidFill>
                <a:latin typeface="楷体" pitchFamily="49" charset="-122"/>
                <a:ea typeface="楷体" pitchFamily="49" charset="-122"/>
              </a:rPr>
              <a:t>C</a:t>
            </a:r>
            <a:r>
              <a:rPr lang="zh-CN" altLang="en-US" sz="2800" b="1" dirty="0" smtClean="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405104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156173" y="4497512"/>
            <a:ext cx="11605059" cy="95410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2</a:t>
            </a:r>
            <a:r>
              <a:rPr lang="zh-CN" altLang="en-US" sz="2800" b="1" dirty="0">
                <a:solidFill>
                  <a:srgbClr val="0000FF"/>
                </a:solidFill>
                <a:latin typeface="楷体" pitchFamily="49" charset="-122"/>
                <a:ea typeface="楷体" pitchFamily="49" charset="-122"/>
              </a:rPr>
              <a:t>）文中画波浪线的句子结构混乱，请将修改后的句子抄写在答题卡相应处。（</a:t>
            </a:r>
            <a:r>
              <a:rPr lang="en-US" altLang="zh-CN" sz="2800" b="1" dirty="0">
                <a:solidFill>
                  <a:srgbClr val="0000FF"/>
                </a:solidFill>
                <a:latin typeface="楷体" pitchFamily="49" charset="-122"/>
                <a:ea typeface="楷体" pitchFamily="49" charset="-122"/>
              </a:rPr>
              <a:t>2</a:t>
            </a:r>
            <a:r>
              <a:rPr lang="zh-CN" altLang="en-US" sz="2800" b="1" dirty="0">
                <a:solidFill>
                  <a:srgbClr val="0000FF"/>
                </a:solidFill>
                <a:latin typeface="楷体" pitchFamily="49" charset="-122"/>
                <a:ea typeface="楷体" pitchFamily="49" charset="-122"/>
              </a:rPr>
              <a:t>分）</a:t>
            </a:r>
          </a:p>
        </p:txBody>
      </p:sp>
      <p:sp>
        <p:nvSpPr>
          <p:cNvPr id="5" name="TextBox 4"/>
          <p:cNvSpPr txBox="1">
            <a:spLocks noChangeArrowheads="1"/>
          </p:cNvSpPr>
          <p:nvPr/>
        </p:nvSpPr>
        <p:spPr bwMode="auto">
          <a:xfrm>
            <a:off x="183404" y="836712"/>
            <a:ext cx="11574723" cy="304698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a:solidFill>
                  <a:srgbClr val="0000FF"/>
                </a:solidFill>
                <a:latin typeface="楷体" pitchFamily="49" charset="-122"/>
                <a:ea typeface="楷体" pitchFamily="49" charset="-122"/>
              </a:rPr>
              <a:t>五、本大题共 </a:t>
            </a:r>
            <a:r>
              <a:rPr lang="en-US" altLang="zh-CN" b="1" dirty="0">
                <a:solidFill>
                  <a:srgbClr val="0000FF"/>
                </a:solidFill>
                <a:latin typeface="楷体" pitchFamily="49" charset="-122"/>
                <a:ea typeface="楷体" pitchFamily="49" charset="-122"/>
              </a:rPr>
              <a:t>3 </a:t>
            </a:r>
            <a:r>
              <a:rPr lang="zh-CN" altLang="en-US" b="1" dirty="0">
                <a:solidFill>
                  <a:srgbClr val="0000FF"/>
                </a:solidFill>
                <a:latin typeface="楷体" pitchFamily="49" charset="-122"/>
                <a:ea typeface="楷体" pitchFamily="49" charset="-122"/>
              </a:rPr>
              <a:t>小题，共 </a:t>
            </a:r>
            <a:r>
              <a:rPr lang="en-US" altLang="zh-CN" b="1" dirty="0">
                <a:solidFill>
                  <a:srgbClr val="0000FF"/>
                </a:solidFill>
                <a:latin typeface="楷体" pitchFamily="49" charset="-122"/>
                <a:ea typeface="楷体" pitchFamily="49" charset="-122"/>
              </a:rPr>
              <a:t>65 </a:t>
            </a:r>
            <a:r>
              <a:rPr lang="zh-CN" altLang="en-US" b="1" dirty="0">
                <a:solidFill>
                  <a:srgbClr val="0000FF"/>
                </a:solidFill>
                <a:latin typeface="楷体" pitchFamily="49" charset="-122"/>
                <a:ea typeface="楷体" pitchFamily="49" charset="-122"/>
              </a:rPr>
              <a:t>分。</a:t>
            </a:r>
          </a:p>
          <a:p>
            <a:pPr eaLnBrk="1" hangingPunct="1">
              <a:spcBef>
                <a:spcPct val="0"/>
              </a:spcBef>
              <a:buFontTx/>
              <a:buNone/>
            </a:pPr>
            <a:r>
              <a:rPr lang="en-US" altLang="zh-CN" b="1" dirty="0">
                <a:solidFill>
                  <a:srgbClr val="0000FF"/>
                </a:solidFill>
                <a:latin typeface="楷体" pitchFamily="49" charset="-122"/>
                <a:ea typeface="楷体" pitchFamily="49" charset="-122"/>
              </a:rPr>
              <a:t>21</a:t>
            </a:r>
            <a:r>
              <a:rPr lang="zh-CN" altLang="en-US" b="1" dirty="0">
                <a:solidFill>
                  <a:srgbClr val="0000FF"/>
                </a:solidFill>
                <a:latin typeface="楷体" pitchFamily="49" charset="-122"/>
                <a:ea typeface="楷体" pitchFamily="49" charset="-122"/>
              </a:rPr>
              <a:t>．语言基础运用（</a:t>
            </a:r>
            <a:r>
              <a:rPr lang="en-US" altLang="zh-CN" b="1" dirty="0">
                <a:solidFill>
                  <a:srgbClr val="0000FF"/>
                </a:solidFill>
                <a:latin typeface="楷体" pitchFamily="49" charset="-122"/>
                <a:ea typeface="楷体" pitchFamily="49" charset="-122"/>
              </a:rPr>
              <a:t>5 </a:t>
            </a:r>
            <a:r>
              <a:rPr lang="zh-CN" altLang="en-US" b="1" dirty="0">
                <a:solidFill>
                  <a:srgbClr val="0000FF"/>
                </a:solidFill>
                <a:latin typeface="楷体" pitchFamily="49" charset="-122"/>
                <a:ea typeface="楷体" pitchFamily="49" charset="-122"/>
              </a:rPr>
              <a:t>分）</a:t>
            </a:r>
          </a:p>
          <a:p>
            <a:pPr eaLnBrk="1" hangingPunct="1">
              <a:spcBef>
                <a:spcPct val="0"/>
              </a:spcBef>
              <a:buFontTx/>
              <a:buNone/>
            </a:pPr>
            <a:r>
              <a:rPr lang="zh-CN" altLang="en-US" b="1" dirty="0">
                <a:solidFill>
                  <a:srgbClr val="0000FF"/>
                </a:solidFill>
                <a:latin typeface="楷体" pitchFamily="49" charset="-122"/>
                <a:ea typeface="楷体" pitchFamily="49" charset="-122"/>
              </a:rPr>
              <a:t>只有保持生物多样性，才能维护生态系统的稳定性。大面积单一栽种杨树带来的</a:t>
            </a:r>
            <a:r>
              <a:rPr lang="zh-CN" altLang="en-US" b="1" dirty="0" smtClean="0">
                <a:solidFill>
                  <a:srgbClr val="0000FF"/>
                </a:solidFill>
                <a:latin typeface="楷体" pitchFamily="49" charset="-122"/>
                <a:ea typeface="楷体" pitchFamily="49" charset="-122"/>
              </a:rPr>
              <a:t>一系列</a:t>
            </a:r>
            <a:r>
              <a:rPr lang="zh-CN" altLang="en-US" b="1" dirty="0">
                <a:solidFill>
                  <a:srgbClr val="0000FF"/>
                </a:solidFill>
                <a:latin typeface="楷体" pitchFamily="49" charset="-122"/>
                <a:ea typeface="楷体" pitchFamily="49" charset="-122"/>
              </a:rPr>
              <a:t>问题，从另一个角度显示出生态学这一规律的普遍性</a:t>
            </a:r>
            <a:r>
              <a:rPr lang="zh-CN" altLang="en-US" b="1" dirty="0" smtClean="0">
                <a:solidFill>
                  <a:srgbClr val="0000FF"/>
                </a:solidFill>
                <a:latin typeface="楷体" pitchFamily="49" charset="-122"/>
                <a:ea typeface="楷体" pitchFamily="49" charset="-122"/>
              </a:rPr>
              <a:t>。</a:t>
            </a:r>
            <a:r>
              <a:rPr lang="zh-CN" altLang="en-US" b="1" u="sng" dirty="0" smtClean="0">
                <a:solidFill>
                  <a:srgbClr val="0000FF"/>
                </a:solidFill>
                <a:latin typeface="楷体" pitchFamily="49" charset="-122"/>
                <a:ea typeface="楷体" pitchFamily="49" charset="-122"/>
              </a:rPr>
              <a:t>        </a:t>
            </a:r>
            <a:r>
              <a:rPr lang="zh-CN" altLang="en-US" b="1" dirty="0" smtClean="0">
                <a:solidFill>
                  <a:srgbClr val="0000FF"/>
                </a:solidFill>
                <a:latin typeface="楷体" pitchFamily="49" charset="-122"/>
                <a:ea typeface="楷体" pitchFamily="49" charset="-122"/>
              </a:rPr>
              <a:t>由此</a:t>
            </a:r>
            <a:r>
              <a:rPr lang="zh-CN" altLang="en-US" b="1" dirty="0">
                <a:solidFill>
                  <a:srgbClr val="0000FF"/>
                </a:solidFill>
                <a:latin typeface="楷体" pitchFamily="49" charset="-122"/>
                <a:ea typeface="楷体" pitchFamily="49" charset="-122"/>
              </a:rPr>
              <a:t>种种，</a:t>
            </a:r>
            <a:r>
              <a:rPr lang="zh-CN" altLang="en-US" b="1" u="sng" dirty="0">
                <a:solidFill>
                  <a:srgbClr val="FF0000"/>
                </a:solidFill>
                <a:latin typeface="楷体" pitchFamily="49" charset="-122"/>
                <a:ea typeface="楷体" pitchFamily="49" charset="-122"/>
              </a:rPr>
              <a:t>人们对有些地区杨树一家独大的问题越来越引起关注</a:t>
            </a:r>
            <a:r>
              <a:rPr lang="zh-CN" altLang="en-US" b="1" u="sng" dirty="0" smtClean="0">
                <a:solidFill>
                  <a:srgbClr val="FF0000"/>
                </a:solidFill>
                <a:latin typeface="楷体" pitchFamily="49" charset="-122"/>
                <a:ea typeface="楷体" pitchFamily="49" charset="-122"/>
              </a:rPr>
              <a:t>。</a:t>
            </a:r>
            <a:endParaRPr lang="zh-CN" altLang="en-US" b="1" u="sng"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292469206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181588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22</a:t>
            </a:r>
            <a:r>
              <a:rPr lang="zh-CN" altLang="en-US" sz="2800" b="1" dirty="0">
                <a:solidFill>
                  <a:srgbClr val="0000FF"/>
                </a:solidFill>
                <a:latin typeface="楷体" pitchFamily="49" charset="-122"/>
                <a:ea typeface="楷体" pitchFamily="49" charset="-122"/>
              </a:rPr>
              <a:t>．微写作（</a:t>
            </a:r>
            <a:r>
              <a:rPr lang="en-US" altLang="zh-CN" sz="2800" b="1" dirty="0">
                <a:solidFill>
                  <a:srgbClr val="0000FF"/>
                </a:solidFill>
                <a:latin typeface="楷体" pitchFamily="49" charset="-122"/>
                <a:ea typeface="楷体" pitchFamily="49" charset="-122"/>
              </a:rPr>
              <a:t>10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从下面三个题目中任选一题，按要求写作。</a:t>
            </a:r>
          </a:p>
          <a:p>
            <a:pPr eaLnBrk="1" hangingPunct="1">
              <a:spcBef>
                <a:spcPct val="0"/>
              </a:spcBef>
              <a:buFontTx/>
              <a:buNone/>
            </a:pPr>
            <a:r>
              <a:rPr lang="zh-CN" altLang="en-US" sz="2800" b="1" dirty="0">
                <a:solidFill>
                  <a:srgbClr val="0000FF"/>
                </a:solidFill>
                <a:latin typeface="楷体" pitchFamily="49" charset="-122"/>
                <a:ea typeface="楷体" pitchFamily="49" charset="-122"/>
              </a:rPr>
              <a:t>①家庭生活中一定有引发你关注的细节。请以一次家庭聊天作为背景，刻画聊天</a:t>
            </a:r>
            <a:r>
              <a:rPr lang="zh-CN" altLang="en-US" sz="2800" b="1" dirty="0" smtClean="0">
                <a:solidFill>
                  <a:srgbClr val="0000FF"/>
                </a:solidFill>
                <a:latin typeface="楷体" pitchFamily="49" charset="-122"/>
                <a:ea typeface="楷体" pitchFamily="49" charset="-122"/>
              </a:rPr>
              <a:t>场景以及</a:t>
            </a:r>
            <a:r>
              <a:rPr lang="zh-CN" altLang="en-US" sz="2800" b="1" dirty="0">
                <a:solidFill>
                  <a:srgbClr val="0000FF"/>
                </a:solidFill>
                <a:latin typeface="楷体" pitchFamily="49" charset="-122"/>
                <a:ea typeface="楷体" pitchFamily="49" charset="-122"/>
              </a:rPr>
              <a:t>你的心理状态。</a:t>
            </a:r>
            <a:r>
              <a:rPr lang="en-US" altLang="zh-CN" sz="2800" b="1" dirty="0">
                <a:solidFill>
                  <a:srgbClr val="0000FF"/>
                </a:solidFill>
                <a:latin typeface="楷体" pitchFamily="49" charset="-122"/>
                <a:ea typeface="楷体" pitchFamily="49" charset="-122"/>
              </a:rPr>
              <a:t>150 </a:t>
            </a:r>
            <a:r>
              <a:rPr lang="zh-CN" altLang="en-US" sz="2800" b="1" dirty="0">
                <a:solidFill>
                  <a:srgbClr val="0000FF"/>
                </a:solidFill>
                <a:latin typeface="楷体" pitchFamily="49" charset="-122"/>
                <a:ea typeface="楷体" pitchFamily="49" charset="-122"/>
              </a:rPr>
              <a:t>字左右</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75168978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95410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②在疫情中奔赴一线有所作为的人，人们称之为“逆行者”。请写一段抒情文字，向这些“逆行者”致意。</a:t>
            </a:r>
            <a:r>
              <a:rPr lang="en-US" altLang="zh-CN" sz="2800" b="1" dirty="0">
                <a:solidFill>
                  <a:srgbClr val="0000FF"/>
                </a:solidFill>
                <a:latin typeface="楷体" pitchFamily="49" charset="-122"/>
                <a:ea typeface="楷体" pitchFamily="49" charset="-122"/>
              </a:rPr>
              <a:t>150 </a:t>
            </a:r>
            <a:r>
              <a:rPr lang="zh-CN" altLang="en-US" sz="2800" b="1" dirty="0">
                <a:solidFill>
                  <a:srgbClr val="0000FF"/>
                </a:solidFill>
                <a:latin typeface="楷体" pitchFamily="49" charset="-122"/>
                <a:ea typeface="楷体" pitchFamily="49" charset="-122"/>
              </a:rPr>
              <a:t>字左右</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62056739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95410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③请从</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呐喊</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边城</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红岩</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平凡的世界</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及</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老人与海</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中任选一部，就其中某个片段写一段推荐阅读的文字。</a:t>
            </a:r>
            <a:r>
              <a:rPr lang="en-US" altLang="zh-CN" sz="2800" b="1" dirty="0">
                <a:solidFill>
                  <a:srgbClr val="0000FF"/>
                </a:solidFill>
                <a:latin typeface="楷体" pitchFamily="49" charset="-122"/>
                <a:ea typeface="楷体" pitchFamily="49" charset="-122"/>
              </a:rPr>
              <a:t>150 </a:t>
            </a:r>
            <a:r>
              <a:rPr lang="zh-CN" altLang="en-US" sz="2800" b="1" dirty="0">
                <a:solidFill>
                  <a:srgbClr val="0000FF"/>
                </a:solidFill>
                <a:latin typeface="楷体" pitchFamily="49" charset="-122"/>
                <a:ea typeface="楷体" pitchFamily="49" charset="-122"/>
              </a:rPr>
              <a:t>字左右。</a:t>
            </a:r>
          </a:p>
        </p:txBody>
      </p:sp>
    </p:spTree>
    <p:extLst>
      <p:ext uri="{BB962C8B-B14F-4D97-AF65-F5344CB8AC3E}">
        <p14:creationId xmlns:p14="http://schemas.microsoft.com/office/powerpoint/2010/main" val="317388629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310854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23</a:t>
            </a:r>
            <a:r>
              <a:rPr lang="zh-CN" altLang="en-US" sz="2800" b="1" dirty="0">
                <a:solidFill>
                  <a:srgbClr val="0000FF"/>
                </a:solidFill>
                <a:latin typeface="楷体" pitchFamily="49" charset="-122"/>
                <a:ea typeface="楷体" pitchFamily="49" charset="-122"/>
              </a:rPr>
              <a:t>．作文（</a:t>
            </a:r>
            <a:r>
              <a:rPr lang="en-US" altLang="zh-CN" sz="2800" b="1" dirty="0">
                <a:solidFill>
                  <a:srgbClr val="0000FF"/>
                </a:solidFill>
                <a:latin typeface="楷体" pitchFamily="49" charset="-122"/>
                <a:ea typeface="楷体" pitchFamily="49" charset="-122"/>
              </a:rPr>
              <a:t>50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从下面两个题目中任选一题，按要求作答。不少于 </a:t>
            </a:r>
            <a:r>
              <a:rPr lang="en-US" altLang="zh-CN" sz="2800" b="1" dirty="0">
                <a:solidFill>
                  <a:srgbClr val="0000FF"/>
                </a:solidFill>
                <a:latin typeface="楷体" pitchFamily="49" charset="-122"/>
                <a:ea typeface="楷体" pitchFamily="49" charset="-122"/>
              </a:rPr>
              <a:t>700 </a:t>
            </a:r>
            <a:r>
              <a:rPr lang="zh-CN" altLang="en-US" sz="2800" b="1" dirty="0">
                <a:solidFill>
                  <a:srgbClr val="0000FF"/>
                </a:solidFill>
                <a:latin typeface="楷体" pitchFamily="49" charset="-122"/>
                <a:ea typeface="楷体" pitchFamily="49" charset="-122"/>
              </a:rPr>
              <a:t>字。将题目抄在答题卡上。</a:t>
            </a:r>
          </a:p>
          <a:p>
            <a:pPr eaLnBrk="1" hangingPunct="1">
              <a:spcBef>
                <a:spcPct val="0"/>
              </a:spcBef>
              <a:buFontTx/>
              <a:buNone/>
            </a:pPr>
            <a:r>
              <a:rPr lang="zh-CN" altLang="en-US" sz="2800" b="1" dirty="0">
                <a:solidFill>
                  <a:srgbClr val="0000FF"/>
                </a:solidFill>
                <a:latin typeface="楷体" pitchFamily="49" charset="-122"/>
                <a:ea typeface="楷体" pitchFamily="49" charset="-122"/>
              </a:rPr>
              <a:t>①生活中，总会有一些新情况，需要人们去面对并作出反应。学会如何应对，应该</a:t>
            </a:r>
            <a:r>
              <a:rPr lang="zh-CN" altLang="en-US" sz="2800" b="1" dirty="0" smtClean="0">
                <a:solidFill>
                  <a:srgbClr val="0000FF"/>
                </a:solidFill>
                <a:latin typeface="楷体" pitchFamily="49" charset="-122"/>
                <a:ea typeface="楷体" pitchFamily="49" charset="-122"/>
              </a:rPr>
              <a:t>成为</a:t>
            </a:r>
            <a:r>
              <a:rPr lang="zh-CN" altLang="en-US" sz="2800" b="1" dirty="0">
                <a:solidFill>
                  <a:srgbClr val="0000FF"/>
                </a:solidFill>
                <a:latin typeface="楷体" pitchFamily="49" charset="-122"/>
                <a:ea typeface="楷体" pitchFamily="49" charset="-122"/>
              </a:rPr>
              <a:t>引领人们成长的重要方面。</a:t>
            </a:r>
          </a:p>
          <a:p>
            <a:pPr eaLnBrk="1" hangingPunct="1">
              <a:spcBef>
                <a:spcPct val="0"/>
              </a:spcBef>
              <a:buFontTx/>
              <a:buNone/>
            </a:pPr>
            <a:r>
              <a:rPr lang="zh-CN" altLang="en-US" sz="2800" b="1" dirty="0">
                <a:solidFill>
                  <a:srgbClr val="0000FF"/>
                </a:solidFill>
                <a:latin typeface="楷体" pitchFamily="49" charset="-122"/>
                <a:ea typeface="楷体" pitchFamily="49" charset="-122"/>
              </a:rPr>
              <a:t>请以 “应对”为题，写一篇议论文，谈谈你的思考。</a:t>
            </a:r>
          </a:p>
          <a:p>
            <a:pPr eaLnBrk="1" hangingPunct="1">
              <a:spcBef>
                <a:spcPct val="0"/>
              </a:spcBef>
              <a:buFontTx/>
              <a:buNone/>
            </a:pPr>
            <a:r>
              <a:rPr lang="zh-CN" altLang="en-US" sz="2800" b="1" dirty="0">
                <a:solidFill>
                  <a:srgbClr val="0000FF"/>
                </a:solidFill>
                <a:latin typeface="楷体" pitchFamily="49" charset="-122"/>
                <a:ea typeface="楷体" pitchFamily="49" charset="-122"/>
              </a:rPr>
              <a:t>要求：观点明确，论据充分，论证合理</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39161031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②每个人都有自己要走的路。路上的情形，可能让人欣喜，也可能让人忐忑。你有</a:t>
            </a:r>
            <a:r>
              <a:rPr lang="zh-CN" altLang="en-US" sz="2800" b="1" dirty="0" smtClean="0">
                <a:solidFill>
                  <a:srgbClr val="0000FF"/>
                </a:solidFill>
                <a:latin typeface="楷体" pitchFamily="49" charset="-122"/>
                <a:ea typeface="楷体" pitchFamily="49" charset="-122"/>
              </a:rPr>
              <a:t>什么样</a:t>
            </a:r>
            <a:r>
              <a:rPr lang="zh-CN" altLang="en-US" sz="2800" b="1" dirty="0">
                <a:solidFill>
                  <a:srgbClr val="0000FF"/>
                </a:solidFill>
                <a:latin typeface="楷体" pitchFamily="49" charset="-122"/>
                <a:ea typeface="楷体" pitchFamily="49" charset="-122"/>
              </a:rPr>
              <a:t>的“在路上”的经历呢？</a:t>
            </a:r>
          </a:p>
          <a:p>
            <a:pPr eaLnBrk="1" hangingPunct="1">
              <a:spcBef>
                <a:spcPct val="0"/>
              </a:spcBef>
              <a:buFontTx/>
              <a:buNone/>
            </a:pPr>
            <a:r>
              <a:rPr lang="zh-CN" altLang="en-US" sz="2800" b="1" dirty="0">
                <a:solidFill>
                  <a:srgbClr val="0000FF"/>
                </a:solidFill>
                <a:latin typeface="楷体" pitchFamily="49" charset="-122"/>
                <a:ea typeface="楷体" pitchFamily="49" charset="-122"/>
              </a:rPr>
              <a:t>请以 “在路上”为题，写一篇记叙文。</a:t>
            </a:r>
          </a:p>
          <a:p>
            <a:pPr eaLnBrk="1" hangingPunct="1">
              <a:spcBef>
                <a:spcPct val="0"/>
              </a:spcBef>
              <a:buFontTx/>
              <a:buNone/>
            </a:pPr>
            <a:r>
              <a:rPr lang="zh-CN" altLang="en-US" sz="2800" b="1" dirty="0">
                <a:solidFill>
                  <a:srgbClr val="0000FF"/>
                </a:solidFill>
                <a:latin typeface="楷体" pitchFamily="49" charset="-122"/>
                <a:ea typeface="楷体" pitchFamily="49" charset="-122"/>
              </a:rPr>
              <a:t>要求：思想健康，内容充实，感情真挚，运用记叙、描写和抒情等多种表达方式。</a:t>
            </a:r>
          </a:p>
        </p:txBody>
      </p:sp>
    </p:spTree>
    <p:extLst>
      <p:ext uri="{BB962C8B-B14F-4D97-AF65-F5344CB8AC3E}">
        <p14:creationId xmlns:p14="http://schemas.microsoft.com/office/powerpoint/2010/main" val="19331766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48320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800" b="1" dirty="0">
                <a:solidFill>
                  <a:srgbClr val="FF0000"/>
                </a:solidFill>
                <a:latin typeface="楷体" pitchFamily="49" charset="-122"/>
                <a:ea typeface="楷体" pitchFamily="49" charset="-122"/>
              </a:rPr>
              <a:t>材料二</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中国</a:t>
            </a:r>
            <a:r>
              <a:rPr lang="zh-CN" altLang="en-US" sz="2800" b="1" dirty="0">
                <a:solidFill>
                  <a:srgbClr val="0000FF"/>
                </a:solidFill>
                <a:latin typeface="楷体" pitchFamily="49" charset="-122"/>
                <a:ea typeface="楷体" pitchFamily="49" charset="-122"/>
              </a:rPr>
              <a:t>古代文献中的“疾疫”，“疾”指的是比较普通的一般性疾病，“疫”指的是比较</a:t>
            </a:r>
            <a:r>
              <a:rPr lang="zh-CN" altLang="en-US" sz="2800" b="1" dirty="0" smtClean="0">
                <a:solidFill>
                  <a:srgbClr val="0000FF"/>
                </a:solidFill>
                <a:latin typeface="楷体" pitchFamily="49" charset="-122"/>
                <a:ea typeface="楷体" pitchFamily="49" charset="-122"/>
              </a:rPr>
              <a:t>严重</a:t>
            </a:r>
            <a:r>
              <a:rPr lang="zh-CN" altLang="en-US" sz="2800" b="1" dirty="0">
                <a:solidFill>
                  <a:srgbClr val="0000FF"/>
                </a:solidFill>
                <a:latin typeface="楷体" pitchFamily="49" charset="-122"/>
                <a:ea typeface="楷体" pitchFamily="49" charset="-122"/>
              </a:rPr>
              <a:t>的传染性疾病，这种分法与现代医学的主张也比较吻合。世界卫生组织有关报告曾经</a:t>
            </a:r>
            <a:r>
              <a:rPr lang="zh-CN" altLang="en-US" sz="2800" b="1" dirty="0" smtClean="0">
                <a:solidFill>
                  <a:srgbClr val="0000FF"/>
                </a:solidFill>
                <a:latin typeface="楷体" pitchFamily="49" charset="-122"/>
                <a:ea typeface="楷体" pitchFamily="49" charset="-122"/>
              </a:rPr>
              <a:t>指出</a:t>
            </a:r>
            <a:r>
              <a:rPr lang="zh-CN" altLang="en-US" sz="2800" b="1" dirty="0">
                <a:solidFill>
                  <a:srgbClr val="0000FF"/>
                </a:solidFill>
                <a:latin typeface="楷体" pitchFamily="49" charset="-122"/>
                <a:ea typeface="楷体" pitchFamily="49" charset="-122"/>
              </a:rPr>
              <a:t>，在危害人类健康的严重疾病中，属于传染病的占绝大多数。相比较而言，“疫”比</a:t>
            </a:r>
            <a:r>
              <a:rPr lang="zh-CN" altLang="en-US" sz="2800" b="1" dirty="0" smtClean="0">
                <a:solidFill>
                  <a:srgbClr val="0000FF"/>
                </a:solidFill>
                <a:latin typeface="楷体" pitchFamily="49" charset="-122"/>
                <a:ea typeface="楷体" pitchFamily="49" charset="-122"/>
              </a:rPr>
              <a:t>“疾”的</a:t>
            </a:r>
            <a:r>
              <a:rPr lang="zh-CN" altLang="en-US" sz="2800" b="1" dirty="0">
                <a:solidFill>
                  <a:srgbClr val="0000FF"/>
                </a:solidFill>
                <a:latin typeface="楷体" pitchFamily="49" charset="-122"/>
                <a:ea typeface="楷体" pitchFamily="49" charset="-122"/>
              </a:rPr>
              <a:t>影响要大得多，“疫”的大规模爆发往往给社会造成严重灾难。</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中国</a:t>
            </a:r>
            <a:r>
              <a:rPr lang="zh-CN" altLang="en-US" sz="2800" b="1" dirty="0">
                <a:solidFill>
                  <a:srgbClr val="0000FF"/>
                </a:solidFill>
                <a:latin typeface="楷体" pitchFamily="49" charset="-122"/>
                <a:ea typeface="楷体" pitchFamily="49" charset="-122"/>
              </a:rPr>
              <a:t>历史上大疫流行的时期，也是中华民族名医辈出的时代。据史料记载，东汉</a:t>
            </a:r>
            <a:r>
              <a:rPr lang="zh-CN" altLang="en-US" sz="2800" b="1" dirty="0" smtClean="0">
                <a:solidFill>
                  <a:srgbClr val="0000FF"/>
                </a:solidFill>
                <a:latin typeface="楷体" pitchFamily="49" charset="-122"/>
                <a:ea typeface="楷体" pitchFamily="49" charset="-122"/>
              </a:rPr>
              <a:t>后期屡</a:t>
            </a:r>
            <a:r>
              <a:rPr lang="zh-CN" altLang="en-US" sz="2800" b="1" dirty="0">
                <a:solidFill>
                  <a:srgbClr val="0000FF"/>
                </a:solidFill>
                <a:latin typeface="楷体" pitchFamily="49" charset="-122"/>
                <a:ea typeface="楷体" pitchFamily="49" charset="-122"/>
              </a:rPr>
              <a:t>有瘟疫流行。以治疗伤寒著名的张仲景，在自己的</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伤寒杂病论</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中论述了多种</a:t>
            </a:r>
            <a:r>
              <a:rPr lang="zh-CN" altLang="en-US" sz="2800" b="1" dirty="0" smtClean="0">
                <a:solidFill>
                  <a:srgbClr val="0000FF"/>
                </a:solidFill>
                <a:latin typeface="楷体" pitchFamily="49" charset="-122"/>
                <a:ea typeface="楷体" pitchFamily="49" charset="-122"/>
              </a:rPr>
              <a:t>传染性疾病</a:t>
            </a:r>
            <a:r>
              <a:rPr lang="zh-CN" altLang="en-US" sz="2800" b="1" dirty="0">
                <a:solidFill>
                  <a:srgbClr val="0000FF"/>
                </a:solidFill>
                <a:latin typeface="楷体" pitchFamily="49" charset="-122"/>
                <a:ea typeface="楷体" pitchFamily="49" charset="-122"/>
              </a:rPr>
              <a:t>的中医治疗方法。面对传染性黄疸病，东汉时的华佗曾用可以入药的幼嫩青蒿来治疗</a:t>
            </a:r>
            <a:r>
              <a:rPr lang="zh-CN" altLang="en-US" sz="2800" b="1" dirty="0" smtClean="0">
                <a:solidFill>
                  <a:srgbClr val="0000FF"/>
                </a:solidFill>
                <a:latin typeface="楷体" pitchFamily="49" charset="-122"/>
                <a:ea typeface="楷体" pitchFamily="49" charset="-122"/>
              </a:rPr>
              <a:t>。现代</a:t>
            </a:r>
            <a:r>
              <a:rPr lang="zh-CN" altLang="en-US" sz="2800" b="1" dirty="0">
                <a:solidFill>
                  <a:srgbClr val="0000FF"/>
                </a:solidFill>
                <a:latin typeface="楷体" pitchFamily="49" charset="-122"/>
                <a:ea typeface="楷体" pitchFamily="49" charset="-122"/>
              </a:rPr>
              <a:t>医学研究更是循此路径，从青蒿中分离出青蒿素，成功研制出治疗疟疾的新药。</a:t>
            </a:r>
          </a:p>
        </p:txBody>
      </p:sp>
    </p:spTree>
    <p:extLst>
      <p:ext uri="{BB962C8B-B14F-4D97-AF65-F5344CB8AC3E}">
        <p14:creationId xmlns:p14="http://schemas.microsoft.com/office/powerpoint/2010/main" val="13010849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569386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中国人</a:t>
            </a:r>
            <a:r>
              <a:rPr lang="zh-CN" altLang="en-US" sz="2800" b="1" dirty="0">
                <a:solidFill>
                  <a:srgbClr val="0000FF"/>
                </a:solidFill>
                <a:latin typeface="楷体" pitchFamily="49" charset="-122"/>
                <a:ea typeface="楷体" pitchFamily="49" charset="-122"/>
              </a:rPr>
              <a:t>很早就意识到，隔离传染病患者是行之有效的疫病防控措施。公元 </a:t>
            </a:r>
            <a:r>
              <a:rPr lang="en-US" altLang="zh-CN" sz="2800" b="1" dirty="0">
                <a:solidFill>
                  <a:srgbClr val="0000FF"/>
                </a:solidFill>
                <a:latin typeface="楷体" pitchFamily="49" charset="-122"/>
                <a:ea typeface="楷体" pitchFamily="49" charset="-122"/>
              </a:rPr>
              <a:t>2 </a:t>
            </a:r>
            <a:r>
              <a:rPr lang="zh-CN" altLang="en-US" sz="2800" b="1" dirty="0">
                <a:solidFill>
                  <a:srgbClr val="0000FF"/>
                </a:solidFill>
                <a:latin typeface="楷体" pitchFamily="49" charset="-122"/>
                <a:ea typeface="楷体" pitchFamily="49" charset="-122"/>
              </a:rPr>
              <a:t>年，</a:t>
            </a:r>
            <a:r>
              <a:rPr lang="zh-CN" altLang="en-US" sz="2800" b="1" dirty="0" smtClean="0">
                <a:solidFill>
                  <a:srgbClr val="0000FF"/>
                </a:solidFill>
                <a:latin typeface="楷体" pitchFamily="49" charset="-122"/>
                <a:ea typeface="楷体" pitchFamily="49" charset="-122"/>
              </a:rPr>
              <a:t>民间疫情</a:t>
            </a:r>
            <a:r>
              <a:rPr lang="zh-CN" altLang="en-US" sz="2800" b="1" dirty="0">
                <a:solidFill>
                  <a:srgbClr val="0000FF"/>
                </a:solidFill>
                <a:latin typeface="楷体" pitchFamily="49" charset="-122"/>
                <a:ea typeface="楷体" pitchFamily="49" charset="-122"/>
              </a:rPr>
              <a:t>严重，</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汉书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平帝纪</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中就有记载说：“民疾疫者，舍空邸第，为置医药。”到</a:t>
            </a:r>
            <a:r>
              <a:rPr lang="zh-CN" altLang="en-US" sz="2800" b="1" dirty="0" smtClean="0">
                <a:solidFill>
                  <a:srgbClr val="0000FF"/>
                </a:solidFill>
                <a:latin typeface="楷体" pitchFamily="49" charset="-122"/>
                <a:ea typeface="楷体" pitchFamily="49" charset="-122"/>
              </a:rPr>
              <a:t>唐朝时</a:t>
            </a:r>
            <a:r>
              <a:rPr lang="zh-CN" altLang="en-US" sz="2800" b="1" dirty="0">
                <a:solidFill>
                  <a:srgbClr val="0000FF"/>
                </a:solidFill>
                <a:latin typeface="楷体" pitchFamily="49" charset="-122"/>
                <a:ea typeface="楷体" pitchFamily="49" charset="-122"/>
              </a:rPr>
              <a:t>，还有佛教寺院设立的“病坊”用于隔离麻风病人，内有僧人为患者治病。</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在</a:t>
            </a:r>
            <a:r>
              <a:rPr lang="zh-CN" altLang="en-US" sz="2800" b="1" dirty="0">
                <a:solidFill>
                  <a:srgbClr val="0000FF"/>
                </a:solidFill>
                <a:latin typeface="楷体" pitchFamily="49" charset="-122"/>
                <a:ea typeface="楷体" pitchFamily="49" charset="-122"/>
              </a:rPr>
              <a:t>与疫病作斗争的过程中，中国人在 </a:t>
            </a:r>
            <a:r>
              <a:rPr lang="en-US" altLang="zh-CN" sz="2800" b="1" dirty="0">
                <a:solidFill>
                  <a:srgbClr val="0000FF"/>
                </a:solidFill>
                <a:latin typeface="楷体" pitchFamily="49" charset="-122"/>
                <a:ea typeface="楷体" pitchFamily="49" charset="-122"/>
              </a:rPr>
              <a:t>16 </a:t>
            </a:r>
            <a:r>
              <a:rPr lang="zh-CN" altLang="en-US" sz="2800" b="1" dirty="0">
                <a:solidFill>
                  <a:srgbClr val="0000FF"/>
                </a:solidFill>
                <a:latin typeface="楷体" pitchFamily="49" charset="-122"/>
                <a:ea typeface="楷体" pitchFamily="49" charset="-122"/>
              </a:rPr>
              <a:t>世纪时摸索出世界上第一种有效预防天花</a:t>
            </a:r>
            <a:r>
              <a:rPr lang="zh-CN" altLang="en-US" sz="2800" b="1" dirty="0" smtClean="0">
                <a:solidFill>
                  <a:srgbClr val="0000FF"/>
                </a:solidFill>
                <a:latin typeface="楷体" pitchFamily="49" charset="-122"/>
                <a:ea typeface="楷体" pitchFamily="49" charset="-122"/>
              </a:rPr>
              <a:t>的方法</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接种“人痘”。现代医学研究表明，通过有限度地主动感染某种病原微生物或</a:t>
            </a:r>
            <a:r>
              <a:rPr lang="zh-CN" altLang="en-US" sz="2800" b="1" dirty="0" smtClean="0">
                <a:solidFill>
                  <a:srgbClr val="0000FF"/>
                </a:solidFill>
                <a:latin typeface="楷体" pitchFamily="49" charset="-122"/>
                <a:ea typeface="楷体" pitchFamily="49" charset="-122"/>
              </a:rPr>
              <a:t>接种</a:t>
            </a:r>
            <a:r>
              <a:rPr lang="zh-CN" altLang="en-US" sz="2800" b="1" dirty="0">
                <a:solidFill>
                  <a:srgbClr val="0000FF"/>
                </a:solidFill>
                <a:latin typeface="楷体" pitchFamily="49" charset="-122"/>
                <a:ea typeface="楷体" pitchFamily="49" charset="-122"/>
              </a:rPr>
              <a:t>该病原微生物的疫苗，可以使人体产生针对该疫病的抗体，从而避免感染疫病。而</a:t>
            </a:r>
            <a:r>
              <a:rPr lang="zh-CN" altLang="en-US" sz="2800" b="1" dirty="0" smtClean="0">
                <a:solidFill>
                  <a:srgbClr val="0000FF"/>
                </a:solidFill>
                <a:latin typeface="楷体" pitchFamily="49" charset="-122"/>
                <a:ea typeface="楷体" pitchFamily="49" charset="-122"/>
              </a:rPr>
              <a:t>接种“人痘”</a:t>
            </a:r>
            <a:r>
              <a:rPr lang="zh-CN" altLang="en-US" sz="2800" b="1" dirty="0">
                <a:solidFill>
                  <a:srgbClr val="0000FF"/>
                </a:solidFill>
                <a:latin typeface="楷体" pitchFamily="49" charset="-122"/>
                <a:ea typeface="楷体" pitchFamily="49" charset="-122"/>
              </a:rPr>
              <a:t>，就是主动让未感染的人接触处理过的天花病毒从而产生病毒抗体。</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接种</a:t>
            </a:r>
            <a:r>
              <a:rPr lang="zh-CN" altLang="en-US" sz="2800" b="1" dirty="0">
                <a:solidFill>
                  <a:srgbClr val="0000FF"/>
                </a:solidFill>
                <a:latin typeface="楷体" pitchFamily="49" charset="-122"/>
                <a:ea typeface="楷体" pitchFamily="49" charset="-122"/>
              </a:rPr>
              <a:t>“人痘”的办法曾经拯救了成千上万人的生命。法国哲学家伏尔泰曾在</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哲学</a:t>
            </a:r>
            <a:r>
              <a:rPr lang="zh-CN" altLang="en-US" sz="2800" b="1" dirty="0" smtClean="0">
                <a:solidFill>
                  <a:srgbClr val="0000FF"/>
                </a:solidFill>
                <a:latin typeface="楷体" pitchFamily="49" charset="-122"/>
                <a:ea typeface="楷体" pitchFamily="49" charset="-122"/>
              </a:rPr>
              <a:t>通讯</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中专门称赞过中国人的这种伟大创造：“这被认为是全世界最聪明、最讲礼貌的一个</a:t>
            </a:r>
            <a:r>
              <a:rPr lang="zh-CN" altLang="en-US" sz="2800" b="1" dirty="0" smtClean="0">
                <a:solidFill>
                  <a:srgbClr val="0000FF"/>
                </a:solidFill>
                <a:latin typeface="楷体" pitchFamily="49" charset="-122"/>
                <a:ea typeface="楷体" pitchFamily="49" charset="-122"/>
              </a:rPr>
              <a:t>民族</a:t>
            </a:r>
            <a:r>
              <a:rPr lang="zh-CN" altLang="en-US" sz="2800" b="1" dirty="0">
                <a:solidFill>
                  <a:srgbClr val="0000FF"/>
                </a:solidFill>
                <a:latin typeface="楷体" pitchFamily="49" charset="-122"/>
                <a:ea typeface="楷体" pitchFamily="49" charset="-122"/>
              </a:rPr>
              <a:t>的伟大先例和榜样。”</a:t>
            </a:r>
          </a:p>
          <a:p>
            <a:pPr eaLnBrk="1" hangingPunct="1">
              <a:spcBef>
                <a:spcPct val="0"/>
              </a:spcBef>
              <a:buFontTx/>
              <a:buNone/>
            </a:pPr>
            <a:r>
              <a:rPr lang="zh-CN" altLang="en-US" sz="2800" b="1" dirty="0">
                <a:solidFill>
                  <a:srgbClr val="0000FF"/>
                </a:solidFill>
                <a:latin typeface="楷体" pitchFamily="49" charset="-122"/>
                <a:ea typeface="楷体" pitchFamily="49" charset="-122"/>
              </a:rPr>
              <a:t>（取材于陈忠海、和静钧的文章）</a:t>
            </a:r>
          </a:p>
        </p:txBody>
      </p:sp>
    </p:spTree>
    <p:extLst>
      <p:ext uri="{BB962C8B-B14F-4D97-AF65-F5344CB8AC3E}">
        <p14:creationId xmlns:p14="http://schemas.microsoft.com/office/powerpoint/2010/main" val="12335540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267765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3</a:t>
            </a:r>
            <a:r>
              <a:rPr lang="zh-CN" altLang="en-US" sz="2800" b="1" dirty="0">
                <a:solidFill>
                  <a:srgbClr val="0000FF"/>
                </a:solidFill>
                <a:latin typeface="楷体" pitchFamily="49" charset="-122"/>
                <a:ea typeface="楷体" pitchFamily="49" charset="-122"/>
              </a:rPr>
              <a:t>．根据材料二，下列有关中国古代防治疫病的表述，不</a:t>
            </a:r>
            <a:r>
              <a:rPr lang="zh-CN" altLang="en-US" sz="2800" b="1" dirty="0" smtClean="0">
                <a:solidFill>
                  <a:srgbClr val="0000FF"/>
                </a:solidFill>
                <a:latin typeface="楷体" pitchFamily="49" charset="-122"/>
                <a:ea typeface="楷体" pitchFamily="49" charset="-122"/>
              </a:rPr>
              <a:t>正确的</a:t>
            </a:r>
            <a:r>
              <a:rPr lang="zh-CN" altLang="en-US" sz="2800" b="1" dirty="0">
                <a:solidFill>
                  <a:srgbClr val="0000FF"/>
                </a:solidFill>
                <a:latin typeface="楷体" pitchFamily="49" charset="-122"/>
                <a:ea typeface="楷体" pitchFamily="49" charset="-122"/>
              </a:rPr>
              <a:t>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．历史上，中医药在疫病防治中曾经发挥过重要作用。</a:t>
            </a: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．采用隔离措施防止疫病传播，最早出现在中国唐代。</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．“人痘”的发明应用，是天花防治史上的重大突破。</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．中国古代防疫方法，对现代医学发展具有重要启示。</a:t>
            </a:r>
          </a:p>
        </p:txBody>
      </p:sp>
      <p:sp>
        <p:nvSpPr>
          <p:cNvPr id="3" name="勾_3 248"/>
          <p:cNvSpPr>
            <a:spLocks/>
          </p:cNvSpPr>
          <p:nvPr/>
        </p:nvSpPr>
        <p:spPr bwMode="auto">
          <a:xfrm>
            <a:off x="108000" y="1196752"/>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
        <p:nvSpPr>
          <p:cNvPr id="5" name="TextBox 4"/>
          <p:cNvSpPr txBox="1">
            <a:spLocks noChangeArrowheads="1"/>
          </p:cNvSpPr>
          <p:nvPr/>
        </p:nvSpPr>
        <p:spPr bwMode="auto">
          <a:xfrm>
            <a:off x="198572" y="3933056"/>
            <a:ext cx="11358699" cy="1384995"/>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FF0000"/>
                </a:solidFill>
                <a:latin typeface="楷体" pitchFamily="49" charset="-122"/>
                <a:ea typeface="楷体" pitchFamily="49" charset="-122"/>
              </a:rPr>
              <a:t>选项</a:t>
            </a:r>
            <a:r>
              <a:rPr lang="en-US" altLang="zh-CN" sz="2800" b="1" dirty="0" smtClean="0">
                <a:solidFill>
                  <a:srgbClr val="FF0000"/>
                </a:solidFill>
                <a:latin typeface="楷体" pitchFamily="49" charset="-122"/>
                <a:ea typeface="楷体" pitchFamily="49" charset="-122"/>
              </a:rPr>
              <a:t>B</a:t>
            </a:r>
            <a:r>
              <a:rPr lang="zh-CN" altLang="en-US" sz="2800" b="1" dirty="0" smtClean="0">
                <a:solidFill>
                  <a:srgbClr val="FF0000"/>
                </a:solidFill>
                <a:latin typeface="楷体" pitchFamily="49" charset="-122"/>
                <a:ea typeface="楷体" pitchFamily="49" charset="-122"/>
              </a:rPr>
              <a:t>：对应原文“</a:t>
            </a:r>
            <a:r>
              <a:rPr lang="zh-CN" altLang="en-US" sz="2800" b="1" dirty="0">
                <a:solidFill>
                  <a:srgbClr val="FF0000"/>
                </a:solidFill>
                <a:latin typeface="楷体" pitchFamily="49" charset="-122"/>
                <a:ea typeface="楷体" pitchFamily="49" charset="-122"/>
              </a:rPr>
              <a:t>公元 </a:t>
            </a:r>
            <a:r>
              <a:rPr lang="en-US" altLang="zh-CN" sz="2800" b="1" dirty="0">
                <a:solidFill>
                  <a:srgbClr val="FF0000"/>
                </a:solidFill>
                <a:latin typeface="楷体" pitchFamily="49" charset="-122"/>
                <a:ea typeface="楷体" pitchFamily="49" charset="-122"/>
              </a:rPr>
              <a:t>2 </a:t>
            </a:r>
            <a:r>
              <a:rPr lang="zh-CN" altLang="en-US" sz="2800" b="1" dirty="0">
                <a:solidFill>
                  <a:srgbClr val="FF0000"/>
                </a:solidFill>
                <a:latin typeface="楷体" pitchFamily="49" charset="-122"/>
                <a:ea typeface="楷体" pitchFamily="49" charset="-122"/>
              </a:rPr>
              <a:t>年，民间疫情严重，</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汉书</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平帝纪</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中就有记载说：“民疾疫者，舍空邸第，为置医药。”</a:t>
            </a:r>
            <a:r>
              <a:rPr lang="zh-CN" altLang="en-US" sz="2800" b="1" dirty="0" smtClean="0">
                <a:solidFill>
                  <a:srgbClr val="FF0000"/>
                </a:solidFill>
                <a:latin typeface="楷体" pitchFamily="49" charset="-122"/>
                <a:ea typeface="楷体" pitchFamily="49" charset="-122"/>
              </a:rPr>
              <a:t>”可见</a:t>
            </a:r>
            <a:r>
              <a:rPr lang="zh-CN" altLang="en-US" sz="2800" b="1" dirty="0">
                <a:solidFill>
                  <a:srgbClr val="FF0000"/>
                </a:solidFill>
                <a:latin typeface="楷体" pitchFamily="49" charset="-122"/>
                <a:ea typeface="楷体" pitchFamily="49" charset="-122"/>
              </a:rPr>
              <a:t>采用隔离措施防止疫病传播</a:t>
            </a:r>
            <a:r>
              <a:rPr lang="zh-CN" altLang="en-US" sz="2800" b="1" dirty="0" smtClean="0">
                <a:solidFill>
                  <a:srgbClr val="FF0000"/>
                </a:solidFill>
                <a:latin typeface="楷体" pitchFamily="49" charset="-122"/>
                <a:ea typeface="楷体" pitchFamily="49" charset="-122"/>
              </a:rPr>
              <a:t>，汉朝就有记载。</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2370695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607</TotalTime>
  <Words>8870</Words>
  <Application>Microsoft Office PowerPoint</Application>
  <PresentationFormat>自定义</PresentationFormat>
  <Paragraphs>292</Paragraphs>
  <Slides>65</Slides>
  <Notes>0</Notes>
  <HiddenSlides>0</HiddenSlides>
  <MMClips>0</MMClips>
  <ScaleCrop>false</ScaleCrop>
  <HeadingPairs>
    <vt:vector size="4" baseType="variant">
      <vt:variant>
        <vt:lpstr>主题</vt:lpstr>
      </vt:variant>
      <vt:variant>
        <vt:i4>1</vt:i4>
      </vt:variant>
      <vt:variant>
        <vt:lpstr>幻灯片标题</vt:lpstr>
      </vt:variant>
      <vt:variant>
        <vt:i4>65</vt:i4>
      </vt:variant>
    </vt:vector>
  </HeadingPairs>
  <TitlesOfParts>
    <vt:vector size="6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67</cp:revision>
  <dcterms:created xsi:type="dcterms:W3CDTF">2019-04-17T12:34:40Z</dcterms:created>
  <dcterms:modified xsi:type="dcterms:W3CDTF">2020-04-05T13:22:17Z</dcterms:modified>
</cp:coreProperties>
</file>