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6" r:id="rId3"/>
    <p:sldId id="387" r:id="rId4"/>
    <p:sldId id="388" r:id="rId5"/>
    <p:sldId id="389" r:id="rId6"/>
    <p:sldId id="390" r:id="rId7"/>
    <p:sldId id="391" r:id="rId8"/>
    <p:sldId id="392" r:id="rId9"/>
    <p:sldId id="393" r:id="rId10"/>
    <p:sldId id="394" r:id="rId11"/>
    <p:sldId id="395" r:id="rId12"/>
    <p:sldId id="396" r:id="rId13"/>
    <p:sldId id="397" r:id="rId14"/>
    <p:sldId id="398" r:id="rId15"/>
    <p:sldId id="399" r:id="rId16"/>
    <p:sldId id="400" r:id="rId17"/>
    <p:sldId id="401" r:id="rId18"/>
    <p:sldId id="402" r:id="rId19"/>
    <p:sldId id="403" r:id="rId20"/>
    <p:sldId id="404" r:id="rId21"/>
    <p:sldId id="405" r:id="rId22"/>
    <p:sldId id="406" r:id="rId23"/>
    <p:sldId id="407" r:id="rId24"/>
    <p:sldId id="408" r:id="rId25"/>
    <p:sldId id="409" r:id="rId26"/>
    <p:sldId id="410" r:id="rId27"/>
    <p:sldId id="411" r:id="rId28"/>
    <p:sldId id="412" r:id="rId29"/>
    <p:sldId id="413" r:id="rId30"/>
    <p:sldId id="414" r:id="rId31"/>
    <p:sldId id="415" r:id="rId32"/>
  </p:sldIdLst>
  <p:sldSz cx="12131675" cy="684022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57" d="100"/>
          <a:sy n="57" d="100"/>
        </p:scale>
        <p:origin x="1248" y="6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63.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2868" y="912029"/>
            <a:ext cx="9750714" cy="2563736"/>
          </a:xfrm>
        </p:spPr>
        <p:txBody>
          <a:bodyPr lIns="90000" tIns="46800" rIns="90000" bIns="46800" anchor="b" anchorCtr="0">
            <a:normAutofit/>
          </a:bodyPr>
          <a:lstStyle>
            <a:lvl1pPr algn="ctr">
              <a:defRPr sz="597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2868" y="3551169"/>
            <a:ext cx="9750714" cy="1468583"/>
          </a:xfrm>
        </p:spPr>
        <p:txBody>
          <a:bodyPr lIns="90000" tIns="46800" rIns="90000" bIns="46800">
            <a:normAutofit/>
          </a:bodyPr>
          <a:lstStyle>
            <a:lvl1pPr marL="0" indent="0" algn="ctr" eaLnBrk="1" fontAlgn="auto" latinLnBrk="0" hangingPunct="1">
              <a:lnSpc>
                <a:spcPct val="110000"/>
              </a:lnSpc>
              <a:buNone/>
              <a:defRPr sz="2390" u="none" strike="noStrike" kern="1200" cap="none" spc="200" normalizeH="0" baseline="0">
                <a:solidFill>
                  <a:schemeClr val="tx1">
                    <a:lumMod val="65000"/>
                    <a:lumOff val="35000"/>
                  </a:schemeClr>
                </a:solidFill>
                <a:uFillTx/>
              </a:defRPr>
            </a:lvl1pPr>
            <a:lvl2pPr marL="454660" indent="0" algn="ctr">
              <a:buNone/>
              <a:defRPr sz="1990"/>
            </a:lvl2pPr>
            <a:lvl3pPr marL="909955" indent="0" algn="ctr">
              <a:buNone/>
              <a:defRPr sz="1790"/>
            </a:lvl3pPr>
            <a:lvl4pPr marL="1364615" indent="0" algn="ctr">
              <a:buNone/>
              <a:defRPr sz="1590"/>
            </a:lvl4pPr>
            <a:lvl5pPr marL="1819910" indent="0" algn="ctr">
              <a:buNone/>
              <a:defRPr sz="1590"/>
            </a:lvl5pPr>
            <a:lvl6pPr marL="2274570" indent="0" algn="ctr">
              <a:buNone/>
              <a:defRPr sz="1590"/>
            </a:lvl6pPr>
            <a:lvl7pPr marL="2729865" indent="0" algn="ctr">
              <a:buNone/>
              <a:defRPr sz="1590"/>
            </a:lvl7pPr>
            <a:lvl8pPr marL="3184525" indent="0" algn="ctr">
              <a:buNone/>
              <a:defRPr sz="1590"/>
            </a:lvl8pPr>
            <a:lvl9pPr marL="3639820" indent="0" algn="ctr">
              <a:buNone/>
              <a:defRPr sz="159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5390" y="771993"/>
            <a:ext cx="10918508" cy="5468585"/>
          </a:xfrm>
        </p:spPr>
        <p:txBody>
          <a:bodyPr/>
          <a:lstStyle>
            <a:lvl1pPr marL="227330" indent="-22733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2625" indent="-22733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37285" indent="-22733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592580" indent="-22733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47240" indent="-22733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2868" y="2477560"/>
            <a:ext cx="9750714" cy="1016159"/>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97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2868" y="3551169"/>
            <a:ext cx="9750714" cy="470377"/>
          </a:xfrm>
        </p:spPr>
        <p:txBody>
          <a:bodyPr lIns="90000" tIns="46800" rIns="90000" bIns="46800">
            <a:normAutofit/>
          </a:bodyPr>
          <a:lstStyle>
            <a:lvl1pPr marL="0" indent="0" algn="ctr">
              <a:lnSpc>
                <a:spcPct val="110000"/>
              </a:lnSpc>
              <a:buNone/>
              <a:defRPr sz="239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5390" y="606823"/>
            <a:ext cx="10914925" cy="70377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58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5390" y="1486536"/>
            <a:ext cx="10914925" cy="4746861"/>
          </a:xfrm>
        </p:spPr>
        <p:txBody>
          <a:bodyPr vert="horz" lIns="90000" tIns="46800" rIns="90000" bIns="46800" rtlCol="0">
            <a:normAutofit/>
          </a:bodyPr>
          <a:lstStyle>
            <a:lvl1pPr marL="227330" marR="0" lvl="0" indent="-22733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2625" marR="0" lvl="1" indent="-22733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37285" marR="0" lvl="2" indent="-22733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592580" marR="0" lvl="3" indent="-22733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47240" marR="0" lvl="4" indent="-22733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7457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80950" y="3838423"/>
            <a:ext cx="7730361" cy="764812"/>
          </a:xfrm>
        </p:spPr>
        <p:txBody>
          <a:bodyPr lIns="90000" tIns="46800" rIns="90000" bIns="46800" anchor="b" anchorCtr="0">
            <a:normAutofit/>
          </a:bodyPr>
          <a:lstStyle>
            <a:lvl1pPr>
              <a:defRPr sz="438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80950" y="4603235"/>
            <a:ext cx="7730361" cy="865351"/>
          </a:xfrm>
        </p:spPr>
        <p:txBody>
          <a:bodyPr lIns="90000" tIns="46800" rIns="90000" bIns="46800">
            <a:normAutofit/>
          </a:bodyPr>
          <a:lstStyle>
            <a:lvl1pPr marL="0" indent="0" eaLnBrk="1" fontAlgn="auto" latinLnBrk="0" hangingPunct="1">
              <a:lnSpc>
                <a:spcPct val="130000"/>
              </a:lnSpc>
              <a:buNone/>
              <a:defRPr kumimoji="0" lang="zh-CN" altLang="en-US" sz="1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4660" indent="0">
              <a:buNone/>
              <a:defRPr sz="1990">
                <a:solidFill>
                  <a:schemeClr val="tx1">
                    <a:tint val="75000"/>
                  </a:schemeClr>
                </a:solidFill>
              </a:defRPr>
            </a:lvl2pPr>
            <a:lvl3pPr marL="909955" indent="0">
              <a:buNone/>
              <a:defRPr sz="1790">
                <a:solidFill>
                  <a:schemeClr val="tx1">
                    <a:tint val="75000"/>
                  </a:schemeClr>
                </a:solidFill>
              </a:defRPr>
            </a:lvl3pPr>
            <a:lvl4pPr marL="1364615" indent="0">
              <a:buNone/>
              <a:defRPr sz="1590">
                <a:solidFill>
                  <a:schemeClr val="tx1">
                    <a:tint val="75000"/>
                  </a:schemeClr>
                </a:solidFill>
              </a:defRPr>
            </a:lvl4pPr>
            <a:lvl5pPr marL="1819910" indent="0">
              <a:buNone/>
              <a:defRPr sz="1590">
                <a:solidFill>
                  <a:schemeClr val="tx1">
                    <a:tint val="75000"/>
                  </a:schemeClr>
                </a:solidFill>
              </a:defRPr>
            </a:lvl5pPr>
            <a:lvl6pPr marL="2274570" indent="0">
              <a:buNone/>
              <a:defRPr sz="1590">
                <a:solidFill>
                  <a:schemeClr val="tx1">
                    <a:tint val="75000"/>
                  </a:schemeClr>
                </a:solidFill>
              </a:defRPr>
            </a:lvl6pPr>
            <a:lvl7pPr marL="2729865" indent="0">
              <a:buNone/>
              <a:defRPr sz="1590">
                <a:solidFill>
                  <a:schemeClr val="tx1">
                    <a:tint val="75000"/>
                  </a:schemeClr>
                </a:solidFill>
              </a:defRPr>
            </a:lvl7pPr>
            <a:lvl8pPr marL="3184525" indent="0">
              <a:buNone/>
              <a:defRPr sz="1590">
                <a:solidFill>
                  <a:schemeClr val="tx1">
                    <a:tint val="75000"/>
                  </a:schemeClr>
                </a:solidFill>
              </a:defRPr>
            </a:lvl8pPr>
            <a:lvl9pPr marL="3639820" indent="0">
              <a:buNone/>
              <a:defRPr sz="159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5390" y="606823"/>
            <a:ext cx="10914925"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58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5390" y="1497308"/>
            <a:ext cx="5151186" cy="4736089"/>
          </a:xfrm>
        </p:spPr>
        <p:txBody>
          <a:bodyPr vert="horz" lIns="90000" tIns="46800" rIns="90000" bIns="46800" rtlCol="0">
            <a:normAutofit/>
          </a:bodyPr>
          <a:lstStyle>
            <a:lvl1pPr marL="227330" marR="0" lvl="0" indent="-22733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2625" marR="0" lvl="1" indent="-22733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37285" marR="0" lvl="2" indent="-22733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592580" marR="0" lvl="3" indent="-22733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47240" marR="0" lvl="4" indent="-22733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379876" y="1497308"/>
            <a:ext cx="5151186" cy="4736089"/>
          </a:xfrm>
        </p:spPr>
        <p:txBody>
          <a:bodyPr lIns="90000" tIns="46800" rIns="90000" bIns="46800">
            <a:normAutofit/>
          </a:bodyPr>
          <a:lstStyle>
            <a:lvl1pPr marL="227330" indent="-227330" eaLnBrk="1" fontAlgn="auto" latinLnBrk="0" hangingPunct="1">
              <a:lnSpc>
                <a:spcPct val="130000"/>
              </a:lnSpc>
              <a:spcAft>
                <a:spcPts val="600"/>
              </a:spcAft>
              <a:buFont typeface="Arial" panose="020b0604020202020204" pitchFamily="34" charset="0"/>
              <a:buChar char="●"/>
              <a:defRPr sz="159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2625" indent="-227330" defTabSz="914400" eaLnBrk="1" fontAlgn="auto" latinLnBrk="0" hangingPunct="1">
              <a:lnSpc>
                <a:spcPct val="120000"/>
              </a:lnSpc>
              <a:buFont typeface="Arial" panose="020b0604020202020204" pitchFamily="34" charset="0"/>
              <a:buChar char="●"/>
              <a:tabLst>
                <a:tab pos="1609725"/>
              </a:tabLst>
              <a:defRPr sz="159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37285" indent="-227330" eaLnBrk="1" fontAlgn="auto" latinLnBrk="0" hangingPunct="1">
              <a:lnSpc>
                <a:spcPct val="120000"/>
              </a:lnSpc>
              <a:buFont typeface="Arial" panose="020b0604020202020204" pitchFamily="34" charset="0"/>
              <a:buChar char="●"/>
              <a:defRPr sz="159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592580" indent="-227330" eaLnBrk="1" fontAlgn="auto" latinLnBrk="0" hangingPunct="1">
              <a:lnSpc>
                <a:spcPct val="120000"/>
              </a:lnSpc>
              <a:buFont typeface="Wingdings" panose="05000000000000000000" charset="0"/>
              <a:buChar char=""/>
              <a:defRPr sz="1395"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395"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5390" y="606823"/>
            <a:ext cx="10914925"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58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5390" y="1425495"/>
            <a:ext cx="5315966" cy="380611"/>
          </a:xfrm>
        </p:spPr>
        <p:txBody>
          <a:bodyPr lIns="101600" tIns="38100" rIns="76200" bIns="38100" anchor="t" anchorCtr="0">
            <a:normAutofit/>
          </a:bodyPr>
          <a:lstStyle>
            <a:lvl1pPr marL="0" indent="0" eaLnBrk="1" fontAlgn="auto" latinLnBrk="0" hangingPunct="1">
              <a:lnSpc>
                <a:spcPct val="100000"/>
              </a:lnSpc>
              <a:spcAft>
                <a:spcPct val="0"/>
              </a:spcAft>
              <a:buNone/>
              <a:defRPr sz="199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4660" indent="0">
              <a:buNone/>
              <a:defRPr sz="1990" b="1"/>
            </a:lvl2pPr>
            <a:lvl3pPr marL="909955" indent="0">
              <a:buNone/>
              <a:defRPr sz="1790" b="1"/>
            </a:lvl3pPr>
            <a:lvl4pPr marL="1364615" indent="0">
              <a:buNone/>
              <a:defRPr sz="1590" b="1"/>
            </a:lvl4pPr>
            <a:lvl5pPr marL="1819910" indent="0">
              <a:buNone/>
              <a:defRPr sz="1590" b="1"/>
            </a:lvl5pPr>
            <a:lvl6pPr marL="2274570" indent="0">
              <a:buNone/>
              <a:defRPr sz="1590" b="1"/>
            </a:lvl6pPr>
            <a:lvl7pPr marL="2729865" indent="0">
              <a:buNone/>
              <a:defRPr sz="1590" b="1"/>
            </a:lvl7pPr>
            <a:lvl8pPr marL="3184525" indent="0">
              <a:buNone/>
              <a:defRPr sz="1590" b="1"/>
            </a:lvl8pPr>
            <a:lvl9pPr marL="3639820" indent="0">
              <a:buNone/>
              <a:defRPr sz="159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5390" y="1849193"/>
            <a:ext cx="5315966" cy="4384204"/>
          </a:xfrm>
        </p:spPr>
        <p:txBody>
          <a:bodyPr vert="horz" lIns="101600" tIns="0" rIns="82550" bIns="0" rtlCol="0">
            <a:normAutofit/>
          </a:bodyPr>
          <a:lstStyle>
            <a:lvl1pPr marL="227330" marR="0" lvl="0" indent="-22733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2625" marR="0" lvl="1" indent="-22733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37285" marR="0" lvl="2" indent="-22733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592580" marR="0" lvl="3" indent="-22733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47240" marR="0" lvl="4" indent="-22733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04896" y="1418043"/>
            <a:ext cx="5315966" cy="380611"/>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99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4660" indent="0">
              <a:buNone/>
              <a:defRPr sz="1990" b="1"/>
            </a:lvl2pPr>
            <a:lvl3pPr marL="909955" indent="0">
              <a:buNone/>
              <a:defRPr sz="1790" b="1"/>
            </a:lvl3pPr>
            <a:lvl4pPr marL="1364615" indent="0">
              <a:buNone/>
              <a:defRPr sz="1590" b="1"/>
            </a:lvl4pPr>
            <a:lvl5pPr marL="1819910" indent="0">
              <a:buNone/>
              <a:defRPr sz="1590" b="1"/>
            </a:lvl5pPr>
            <a:lvl6pPr marL="2274570" indent="0">
              <a:buNone/>
              <a:defRPr sz="1590" b="1"/>
            </a:lvl6pPr>
            <a:lvl7pPr marL="2729865" indent="0">
              <a:buNone/>
              <a:defRPr sz="1590" b="1"/>
            </a:lvl7pPr>
            <a:lvl8pPr marL="3184525" indent="0">
              <a:buNone/>
              <a:defRPr sz="1590" b="1"/>
            </a:lvl8pPr>
            <a:lvl9pPr marL="3639820" indent="0">
              <a:buNone/>
              <a:defRPr sz="159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04896" y="1849193"/>
            <a:ext cx="5315966" cy="4384204"/>
          </a:xfrm>
        </p:spPr>
        <p:txBody>
          <a:bodyPr vert="horz" lIns="101600" tIns="0" rIns="82550" bIns="0" rtlCol="0">
            <a:normAutofit/>
          </a:bodyPr>
          <a:lstStyle>
            <a:lvl1pPr marL="227330" marR="0" lvl="0" indent="-22733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2625" marR="0" lvl="1" indent="-22733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37285" marR="0" lvl="2" indent="-22733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592580" marR="0" lvl="3" indent="-22733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47240" marR="0" lvl="4" indent="-22733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3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5390" y="606823"/>
            <a:ext cx="10914925"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58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5390" y="1551168"/>
            <a:ext cx="5207184" cy="459605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59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2625" marR="0" lvl="1" indent="-22733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590" b="0" i="0" u="none" strike="noStrike" kern="1200" cap="none" spc="150" normalizeH="0" baseline="0" noProof="1">
                <a:solidFill>
                  <a:schemeClr val="tx1"/>
                </a:solidFill>
                <a:uFillTx/>
                <a:latin typeface="+mn-lt"/>
                <a:ea typeface="+mn-ea"/>
                <a:cs typeface="+mn-cs"/>
                <a:sym typeface="+mn-ea"/>
              </a:defRPr>
            </a:lvl2pPr>
            <a:lvl3pPr marL="1137285" marR="0" lvl="2" indent="-22733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590" b="0" i="0" u="none" strike="noStrike" kern="1200" cap="none" spc="150" normalizeH="0" baseline="0" noProof="1">
                <a:solidFill>
                  <a:schemeClr val="tx1"/>
                </a:solidFill>
                <a:uFillTx/>
                <a:latin typeface="+mn-lt"/>
                <a:ea typeface="+mn-ea"/>
                <a:cs typeface="+mn-cs"/>
                <a:sym typeface="+mn-ea"/>
              </a:defRPr>
            </a:lvl3pPr>
            <a:lvl4pPr marL="1592580" marR="0" lvl="3" indent="-22733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590" b="0" i="0" u="none" strike="noStrike" kern="1200" cap="none" spc="150" normalizeH="0" baseline="0" noProof="1">
                <a:solidFill>
                  <a:schemeClr val="tx1"/>
                </a:solidFill>
                <a:uFillTx/>
                <a:latin typeface="+mn-lt"/>
                <a:ea typeface="+mn-ea"/>
                <a:cs typeface="+mn-cs"/>
                <a:sym typeface="+mn-ea"/>
              </a:defRPr>
            </a:lvl4pPr>
            <a:lvl5pPr marL="2047240" marR="0" lvl="4" indent="-22733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59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18979" y="1551168"/>
            <a:ext cx="5201336" cy="459605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5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466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184159" y="912029"/>
            <a:ext cx="1038834" cy="5016161"/>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78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09876" y="912029"/>
            <a:ext cx="9123832" cy="5016161"/>
          </a:xfrm>
        </p:spPr>
        <p:txBody>
          <a:bodyPr vert="eaVert" lIns="46800" tIns="46800" rIns="46800" bIns="46800"/>
          <a:lstStyle>
            <a:lvl1pPr marL="227330" indent="-22733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2625" indent="-22733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37285" indent="-22733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592580" indent="-22733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47240" indent="-22733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tags" Target="../tags/tag57.xml" /><Relationship Id="rId3" Type="http://schemas.openxmlformats.org/officeDocument/2006/relationships/slideLayout" Target="../slideLayouts/slideLayout3.xml" /><Relationship Id="rId30" Type="http://schemas.openxmlformats.org/officeDocument/2006/relationships/tags" Target="../tags/tag58.xml" /><Relationship Id="rId31" Type="http://schemas.openxmlformats.org/officeDocument/2006/relationships/tags" Target="../tags/tag59.xml" /><Relationship Id="rId32" Type="http://schemas.openxmlformats.org/officeDocument/2006/relationships/tags" Target="../tags/tag60.xml" /><Relationship Id="rId33" Type="http://schemas.openxmlformats.org/officeDocument/2006/relationships/tags" Target="../tags/tag61.xml" /><Relationship Id="rId34" Type="http://schemas.openxmlformats.org/officeDocument/2006/relationships/tags" Target="../tags/tag62.xml" /><Relationship Id="rId35"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29"/>
            </p:custDataLst>
          </p:nvPr>
        </p:nvSpPr>
        <p:spPr>
          <a:xfrm>
            <a:off x="605390" y="606823"/>
            <a:ext cx="10914925" cy="703771"/>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30"/>
            </p:custDataLst>
          </p:nvPr>
        </p:nvSpPr>
        <p:spPr>
          <a:xfrm>
            <a:off x="605390" y="1486536"/>
            <a:ext cx="10914925" cy="4746861"/>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31"/>
            </p:custDataLst>
          </p:nvPr>
        </p:nvSpPr>
        <p:spPr>
          <a:xfrm>
            <a:off x="608972" y="6298029"/>
            <a:ext cx="2686641" cy="315979"/>
          </a:xfrm>
          <a:prstGeom prst="rect">
            <a:avLst/>
          </a:prstGeom>
        </p:spPr>
        <p:txBody>
          <a:bodyPr vert="horz" lIns="91440" tIns="45720" rIns="91440" bIns="45720" rtlCol="0" anchor="ctr">
            <a:normAutofit/>
          </a:bodyPr>
          <a:lstStyle>
            <a:lvl1pPr algn="l">
              <a:defRPr sz="99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2"/>
            </p:custDataLst>
          </p:nvPr>
        </p:nvSpPr>
        <p:spPr>
          <a:xfrm>
            <a:off x="4095634" y="6298029"/>
            <a:ext cx="3940406" cy="315979"/>
          </a:xfrm>
          <a:prstGeom prst="rect">
            <a:avLst/>
          </a:prstGeom>
        </p:spPr>
        <p:txBody>
          <a:bodyPr vert="horz" lIns="91440" tIns="45720" rIns="91440" bIns="45720" rtlCol="0" anchor="ctr">
            <a:normAutofit/>
          </a:bodyPr>
          <a:lstStyle>
            <a:lvl1pPr algn="ctr">
              <a:defRPr sz="99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33"/>
            </p:custDataLst>
          </p:nvPr>
        </p:nvSpPr>
        <p:spPr>
          <a:xfrm>
            <a:off x="8833674" y="6298029"/>
            <a:ext cx="2686641" cy="315979"/>
          </a:xfrm>
          <a:prstGeom prst="rect">
            <a:avLst/>
          </a:prstGeom>
        </p:spPr>
        <p:txBody>
          <a:bodyPr vert="horz" lIns="91440" tIns="45720" rIns="91440" bIns="45720" rtlCol="0" anchor="ctr">
            <a:normAutofit/>
          </a:bodyPr>
          <a:lstStyle>
            <a:lvl1pPr algn="r">
              <a:defRPr sz="99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3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p:timing/>
  <p:txStyles>
    <p:titleStyle>
      <a:lvl1pPr algn="l" defTabSz="909955" rtl="0" eaLnBrk="1" fontAlgn="auto" latinLnBrk="0" hangingPunct="1">
        <a:lnSpc>
          <a:spcPct val="100000"/>
        </a:lnSpc>
        <a:spcBef>
          <a:spcPct val="0"/>
        </a:spcBef>
        <a:buNone/>
        <a:defRPr sz="358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7330" indent="-227330" algn="l" defTabSz="909955" rtl="0" eaLnBrk="1" fontAlgn="auto" latinLnBrk="0" hangingPunct="1">
        <a:lnSpc>
          <a:spcPct val="130000"/>
        </a:lnSpc>
        <a:spcBef>
          <a:spcPct val="0"/>
        </a:spcBef>
        <a:spcAft>
          <a:spcPts val="1000"/>
        </a:spcAft>
        <a:buFont typeface="Arial" panose="020b0604020202020204" pitchFamily="34" charset="0"/>
        <a:buChar char="●"/>
        <a:defRPr sz="179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2625" indent="-227330" algn="l" defTabSz="909955" rtl="0" eaLnBrk="1" fontAlgn="auto" latinLnBrk="0" hangingPunct="1">
        <a:lnSpc>
          <a:spcPct val="120000"/>
        </a:lnSpc>
        <a:spcBef>
          <a:spcPct val="0"/>
        </a:spcBef>
        <a:spcAft>
          <a:spcPts val="600"/>
        </a:spcAft>
        <a:buFont typeface="Arial" panose="020b0604020202020204" pitchFamily="34" charset="0"/>
        <a:buChar char="●"/>
        <a:tabLst>
          <a:tab pos="1601470"/>
        </a:tabLst>
        <a:defRPr sz="159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37285" indent="-227330" algn="l" defTabSz="909955" rtl="0" eaLnBrk="1" fontAlgn="auto" latinLnBrk="0" hangingPunct="1">
        <a:lnSpc>
          <a:spcPct val="120000"/>
        </a:lnSpc>
        <a:spcBef>
          <a:spcPct val="0"/>
        </a:spcBef>
        <a:spcAft>
          <a:spcPts val="600"/>
        </a:spcAft>
        <a:buFont typeface="Arial" panose="020b0604020202020204" pitchFamily="34" charset="0"/>
        <a:buChar char="●"/>
        <a:defRPr sz="159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592580" indent="-227330" algn="l" defTabSz="909955" rtl="0" eaLnBrk="1" fontAlgn="auto" latinLnBrk="0" hangingPunct="1">
        <a:lnSpc>
          <a:spcPct val="120000"/>
        </a:lnSpc>
        <a:spcBef>
          <a:spcPct val="0"/>
        </a:spcBef>
        <a:spcAft>
          <a:spcPts val="300"/>
        </a:spcAft>
        <a:buFont typeface="Wingdings" panose="05000000000000000000" charset="0"/>
        <a:buChar char=""/>
        <a:defRPr sz="139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47240" indent="-227330" algn="l" defTabSz="909955" rtl="0" eaLnBrk="1" fontAlgn="auto" latinLnBrk="0" hangingPunct="1">
        <a:lnSpc>
          <a:spcPct val="120000"/>
        </a:lnSpc>
        <a:spcBef>
          <a:spcPct val="0"/>
        </a:spcBef>
        <a:spcAft>
          <a:spcPts val="300"/>
        </a:spcAft>
        <a:buFont typeface="Arial" panose="020b0604020202020204" pitchFamily="34" charset="0"/>
        <a:buChar char="•"/>
        <a:defRPr sz="139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01900" indent="-227330" algn="l" defTabSz="909955" rtl="0" eaLnBrk="1" latinLnBrk="0" hangingPunct="1">
        <a:lnSpc>
          <a:spcPct val="90000"/>
        </a:lnSpc>
        <a:spcBef>
          <a:spcPct val="100000"/>
        </a:spcBef>
        <a:buFont typeface="Arial" panose="020b0604020202020204" pitchFamily="34" charset="0"/>
        <a:buChar char="•"/>
        <a:defRPr sz="1790" kern="1200">
          <a:solidFill>
            <a:schemeClr val="tx1"/>
          </a:solidFill>
          <a:latin typeface="+mn-lt"/>
          <a:ea typeface="+mn-ea"/>
          <a:cs typeface="+mn-cs"/>
        </a:defRPr>
      </a:lvl6pPr>
      <a:lvl7pPr marL="2957195" indent="-227330" algn="l" defTabSz="909955" rtl="0" eaLnBrk="1" latinLnBrk="0" hangingPunct="1">
        <a:lnSpc>
          <a:spcPct val="90000"/>
        </a:lnSpc>
        <a:spcBef>
          <a:spcPct val="100000"/>
        </a:spcBef>
        <a:buFont typeface="Arial" panose="020b0604020202020204" pitchFamily="34" charset="0"/>
        <a:buChar char="•"/>
        <a:defRPr sz="1790" kern="1200">
          <a:solidFill>
            <a:schemeClr val="tx1"/>
          </a:solidFill>
          <a:latin typeface="+mn-lt"/>
          <a:ea typeface="+mn-ea"/>
          <a:cs typeface="+mn-cs"/>
        </a:defRPr>
      </a:lvl7pPr>
      <a:lvl8pPr marL="3411855" indent="-227330" algn="l" defTabSz="909955" rtl="0" eaLnBrk="1" latinLnBrk="0" hangingPunct="1">
        <a:lnSpc>
          <a:spcPct val="90000"/>
        </a:lnSpc>
        <a:spcBef>
          <a:spcPct val="100000"/>
        </a:spcBef>
        <a:buFont typeface="Arial" panose="020b0604020202020204" pitchFamily="34" charset="0"/>
        <a:buChar char="•"/>
        <a:defRPr sz="1790" kern="1200">
          <a:solidFill>
            <a:schemeClr val="tx1"/>
          </a:solidFill>
          <a:latin typeface="+mn-lt"/>
          <a:ea typeface="+mn-ea"/>
          <a:cs typeface="+mn-cs"/>
        </a:defRPr>
      </a:lvl8pPr>
      <a:lvl9pPr marL="3867150" indent="-227330" algn="l" defTabSz="909955" rtl="0" eaLnBrk="1" latinLnBrk="0" hangingPunct="1">
        <a:lnSpc>
          <a:spcPct val="90000"/>
        </a:lnSpc>
        <a:spcBef>
          <a:spcPct val="100000"/>
        </a:spcBef>
        <a:buFont typeface="Arial" panose="020b0604020202020204" pitchFamily="34" charset="0"/>
        <a:buChar char="•"/>
        <a:defRPr sz="1790" kern="1200">
          <a:solidFill>
            <a:schemeClr val="tx1"/>
          </a:solidFill>
          <a:latin typeface="+mn-lt"/>
          <a:ea typeface="+mn-ea"/>
          <a:cs typeface="+mn-cs"/>
        </a:defRPr>
      </a:lvl9pPr>
    </p:bodyStyle>
    <p:otherStyle>
      <a:defPPr>
        <a:defRPr lang="zh-CN"/>
      </a:defPPr>
      <a:lvl1pPr marL="0" algn="l" defTabSz="909955" rtl="0" eaLnBrk="1" latinLnBrk="0" hangingPunct="1">
        <a:defRPr sz="1790" kern="1200">
          <a:solidFill>
            <a:schemeClr val="tx1"/>
          </a:solidFill>
          <a:latin typeface="+mn-lt"/>
          <a:ea typeface="+mn-ea"/>
          <a:cs typeface="+mn-cs"/>
        </a:defRPr>
      </a:lvl1pPr>
      <a:lvl2pPr marL="454660" algn="l" defTabSz="909955" rtl="0" eaLnBrk="1" latinLnBrk="0" hangingPunct="1">
        <a:defRPr sz="1790" kern="1200">
          <a:solidFill>
            <a:schemeClr val="tx1"/>
          </a:solidFill>
          <a:latin typeface="+mn-lt"/>
          <a:ea typeface="+mn-ea"/>
          <a:cs typeface="+mn-cs"/>
        </a:defRPr>
      </a:lvl2pPr>
      <a:lvl3pPr marL="909955" algn="l" defTabSz="909955" rtl="0" eaLnBrk="1" latinLnBrk="0" hangingPunct="1">
        <a:defRPr sz="1790" kern="1200">
          <a:solidFill>
            <a:schemeClr val="tx1"/>
          </a:solidFill>
          <a:latin typeface="+mn-lt"/>
          <a:ea typeface="+mn-ea"/>
          <a:cs typeface="+mn-cs"/>
        </a:defRPr>
      </a:lvl3pPr>
      <a:lvl4pPr marL="1364615" algn="l" defTabSz="909955" rtl="0" eaLnBrk="1" latinLnBrk="0" hangingPunct="1">
        <a:defRPr sz="1790" kern="1200">
          <a:solidFill>
            <a:schemeClr val="tx1"/>
          </a:solidFill>
          <a:latin typeface="+mn-lt"/>
          <a:ea typeface="+mn-ea"/>
          <a:cs typeface="+mn-cs"/>
        </a:defRPr>
      </a:lvl4pPr>
      <a:lvl5pPr marL="1819910" algn="l" defTabSz="909955" rtl="0" eaLnBrk="1" latinLnBrk="0" hangingPunct="1">
        <a:defRPr sz="1790" kern="1200">
          <a:solidFill>
            <a:schemeClr val="tx1"/>
          </a:solidFill>
          <a:latin typeface="+mn-lt"/>
          <a:ea typeface="+mn-ea"/>
          <a:cs typeface="+mn-cs"/>
        </a:defRPr>
      </a:lvl5pPr>
      <a:lvl6pPr marL="2274570" algn="l" defTabSz="909955" rtl="0" eaLnBrk="1" latinLnBrk="0" hangingPunct="1">
        <a:defRPr sz="1790" kern="1200">
          <a:solidFill>
            <a:schemeClr val="tx1"/>
          </a:solidFill>
          <a:latin typeface="+mn-lt"/>
          <a:ea typeface="+mn-ea"/>
          <a:cs typeface="+mn-cs"/>
        </a:defRPr>
      </a:lvl6pPr>
      <a:lvl7pPr marL="2729865" algn="l" defTabSz="909955" rtl="0" eaLnBrk="1" latinLnBrk="0" hangingPunct="1">
        <a:defRPr sz="1790" kern="1200">
          <a:solidFill>
            <a:schemeClr val="tx1"/>
          </a:solidFill>
          <a:latin typeface="+mn-lt"/>
          <a:ea typeface="+mn-ea"/>
          <a:cs typeface="+mn-cs"/>
        </a:defRPr>
      </a:lvl7pPr>
      <a:lvl8pPr marL="3184525" algn="l" defTabSz="909955" rtl="0" eaLnBrk="1" latinLnBrk="0" hangingPunct="1">
        <a:defRPr sz="1790" kern="1200">
          <a:solidFill>
            <a:schemeClr val="tx1"/>
          </a:solidFill>
          <a:latin typeface="+mn-lt"/>
          <a:ea typeface="+mn-ea"/>
          <a:cs typeface="+mn-cs"/>
        </a:defRPr>
      </a:lvl8pPr>
      <a:lvl9pPr marL="3639820" algn="l" defTabSz="909955" rtl="0" eaLnBrk="1" latinLnBrk="0" hangingPunct="1">
        <a:defRPr sz="179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 Id="rId3"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 Id="rId3" Type="http://schemas.openxmlformats.org/officeDocument/2006/relationships/image" Target="../media/image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 Id="rId3"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 Id="rId3"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1.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1.png" /><Relationship Id="rId4" Type="http://schemas.openxmlformats.org/officeDocument/2006/relationships/image" Target="../media/image5.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 Id="rId3" Type="http://schemas.openxmlformats.org/officeDocument/2006/relationships/image" Target="../media/image1.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 Id="rId3" Type="http://schemas.openxmlformats.org/officeDocument/2006/relationships/image" Target="../media/image2.png" /><Relationship Id="rId4"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4.jpeg" /><Relationship Id="rId4"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 Id="rId3" Type="http://schemas.openxmlformats.org/officeDocument/2006/relationships/image" Target="../media/image1.png" /><Relationship Id="rId4"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 Id="rId3"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 Id="rId3"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 Id="rId3"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818077" y="2896950"/>
            <a:ext cx="5631861" cy="583565"/>
          </a:xfrm>
          <a:prstGeom prst="rect">
            <a:avLst/>
          </a:prstGeom>
          <a:noFill/>
        </p:spPr>
        <p:txBody>
          <a:bodyPr wrap="square" rtlCol="0">
            <a:spAutoFit/>
          </a:bodyPr>
          <a:lstStyle/>
          <a:p>
            <a:pPr algn="ctr"/>
            <a:r>
              <a:rPr lang="en-US" altLang="zh-CN" sz="3200" b="1" kern="0">
                <a:solidFill>
                  <a:srgbClr val="000000"/>
                </a:solidFill>
                <a:latin typeface="黑体" panose="02010609060101010101" charset="-122"/>
                <a:ea typeface="黑体" panose="02010609060101010101" charset="-122"/>
                <a:sym typeface="+mn-ea"/>
              </a:rPr>
              <a:t>5.</a:t>
            </a:r>
            <a:r>
              <a:rPr lang="zh-CN" altLang="en-US" sz="3200" b="1" kern="0">
                <a:solidFill>
                  <a:srgbClr val="000000"/>
                </a:solidFill>
                <a:latin typeface="黑体" panose="02010609060101010101" charset="-122"/>
                <a:ea typeface="黑体" panose="02010609060101010101" charset="-122"/>
                <a:sym typeface="+mn-ea"/>
              </a:rPr>
              <a:t>以工匠精神雕琢时代品质</a:t>
            </a:r>
            <a:endParaRPr lang="zh-CN" altLang="en-US" sz="3200" b="1" kern="0">
              <a:solidFill>
                <a:srgbClr val="000000"/>
              </a:solidFill>
              <a:latin typeface="黑体"/>
              <a:ea typeface="黑体"/>
              <a:sym typeface="+mn-ea"/>
            </a:endParaRPr>
          </a:p>
        </p:txBody>
      </p:sp>
      <p:sp>
        <p:nvSpPr>
          <p:cNvPr id="7" name="矩形 6"/>
          <p:cNvSpPr/>
          <p:nvPr/>
        </p:nvSpPr>
        <p:spPr>
          <a:xfrm rot="19213048">
            <a:off x="-11193" y="1868342"/>
            <a:ext cx="5515400" cy="1209487"/>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6" name="文本框 1"/>
          <p:cNvSpPr txBox="1"/>
          <p:nvPr/>
        </p:nvSpPr>
        <p:spPr>
          <a:xfrm rot="19197974">
            <a:off x="-708653" y="1708863"/>
            <a:ext cx="7132954" cy="1260475"/>
          </a:xfrm>
          <a:prstGeom prst="rect">
            <a:avLst/>
          </a:prstGeom>
          <a:noFill/>
        </p:spPr>
        <p:txBody>
          <a:bodyPr wrap="square" rtlCol="0">
            <a:spAutoFit/>
          </a:bodyPr>
          <a:lstStyle/>
          <a:p>
            <a:pPr algn="ctr"/>
            <a:r>
              <a:rPr lang="zh-CN" altLang="en-US" sz="3800" b="1" kern="0">
                <a:solidFill>
                  <a:schemeClr val="bg1"/>
                </a:solidFill>
                <a:latin typeface="黑体" panose="02010609060101010101" charset="-122"/>
                <a:ea typeface="黑体" panose="02010609060101010101" charset="-122"/>
                <a:sym typeface="+mn-ea"/>
              </a:rPr>
              <a:t>第二单元  实用性阅读</a:t>
            </a:r>
            <a:endParaRPr lang="en-US" altLang="zh-CN" sz="3800" b="1" kern="0">
              <a:solidFill>
                <a:schemeClr val="bg1"/>
              </a:solidFill>
              <a:latin typeface="黑体"/>
              <a:ea typeface="黑体"/>
              <a:sym typeface="+mn-ea"/>
            </a:endParaRPr>
          </a:p>
          <a:p>
            <a:pPr algn="ctr"/>
            <a:r>
              <a:rPr lang="zh-CN" altLang="en-US" sz="3800" b="1" kern="0">
                <a:solidFill>
                  <a:schemeClr val="bg1"/>
                </a:solidFill>
                <a:latin typeface="黑体" panose="02010609060101010101" charset="-122"/>
                <a:ea typeface="黑体" panose="02010609060101010101" charset="-122"/>
                <a:sym typeface="+mn-ea"/>
              </a:rPr>
              <a:t>与交流（一）</a:t>
            </a:r>
            <a:endParaRPr lang="zh-CN" altLang="en-US" sz="3800" b="1" kern="0">
              <a:solidFill>
                <a:schemeClr val="bg1"/>
              </a:solidFill>
              <a:latin typeface="黑体"/>
              <a:ea typeface="黑体"/>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493673" y="848501"/>
            <a:ext cx="11340000" cy="180594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5.在自动化程度越来越高的现代社会,传统社会所孕育的工匠精神是否还有</a:t>
            </a:r>
            <a:br>
              <a:rPr/>
            </a:br>
            <a:r>
              <a:rPr lang="zh-CN" altLang="en-US" sz="2605" kern="0">
                <a:solidFill>
                  <a:srgbClr val="000000"/>
                </a:solidFill>
                <a:latin typeface="Times New Roman" panose="02020603050405020304" pitchFamily="65" charset="-122"/>
                <a:ea typeface="宋体" panose="02010600030101010101" pitchFamily="2" charset="-122"/>
              </a:rPr>
              <a:t>坚守的必要?为什么?</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3" name="TextBox 2"/>
          <p:cNvSpPr txBox="1"/>
          <p:nvPr/>
        </p:nvSpPr>
        <p:spPr>
          <a:xfrm>
            <a:off x="493673" y="2467116"/>
            <a:ext cx="11340000" cy="421449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有必要。①工匠精神与企业对高精尖、炫彩酷的不懈追求不谋而</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合。只有像手工匠人一样雕琢技艺、打造产品,企业才有金字招牌,产品才能</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有市场,企业才会发展。②国家崇尚工匠精神,可以拥有健康的市场环境和深</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厚的人文素养。③坚守工匠精神,可以体现劳动价值,树立质量至上、品质取</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胜的市场风尚,展现创新引领、追求卓越的时代精神,为国家制造强筋健骨,</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为文化立根固本,为国家力量凝神铸魂。④推崇工匠精神,是社会对浮躁风</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气、短视心态的自我疗治,是社会对美好器物、超凡品质的主动探寻。</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4"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nextCondLst>
                <p:cond evt="onClick" delay="0">
                  <p:tgtEl>
                    <p:spTgt spid="4"/>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562881"/>
            <a:ext cx="11340000" cy="421449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(以下任务在班级内分组进行,每个小组任选其一)</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任务一　阅读下面两则材料,思考后面的问题。</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[材料一]    秦始皇陵出土的铜车马由几千个零部件组合而成。结构精巧,工</a:t>
            </a:r>
            <a:br>
              <a:rPr/>
            </a:br>
            <a:r>
              <a:rPr lang="zh-CN" altLang="en-US" sz="2605" kern="0">
                <a:solidFill>
                  <a:srgbClr val="000000"/>
                </a:solidFill>
                <a:latin typeface="Times New Roman" panose="02020603050405020304" pitchFamily="65" charset="-122"/>
                <a:ea typeface="宋体" panose="02010600030101010101" pitchFamily="2" charset="-122"/>
              </a:rPr>
              <a:t>艺复杂,铸造精致,综合使用了铸造、焊接、镶嵌以及多种多样的机械连接工</a:t>
            </a:r>
            <a:br>
              <a:rPr/>
            </a:br>
            <a:r>
              <a:rPr lang="zh-CN" altLang="en-US" sz="2605" kern="0">
                <a:solidFill>
                  <a:srgbClr val="000000"/>
                </a:solidFill>
                <a:latin typeface="Times New Roman" panose="02020603050405020304" pitchFamily="65" charset="-122"/>
                <a:ea typeface="宋体" panose="02010600030101010101" pitchFamily="2" charset="-122"/>
              </a:rPr>
              <a:t>艺技术,令人叹为观止。它凝聚着两千多年前金属制造工艺方面的辉煌成就,</a:t>
            </a:r>
            <a:br>
              <a:rPr/>
            </a:br>
            <a:r>
              <a:rPr lang="zh-CN" altLang="en-US" sz="2605" kern="0">
                <a:solidFill>
                  <a:srgbClr val="000000"/>
                </a:solidFill>
                <a:latin typeface="Times New Roman" panose="02020603050405020304" pitchFamily="65" charset="-122"/>
                <a:ea typeface="宋体" panose="02010600030101010101" pitchFamily="2" charset="-122"/>
              </a:rPr>
              <a:t>在中国和世界冶金史与金属工艺史上,占有重要的地位,被誉为世界“青铜之</a:t>
            </a:r>
            <a:br>
              <a:rPr/>
            </a:br>
            <a:r>
              <a:rPr lang="zh-CN" altLang="en-US" sz="2605" kern="0">
                <a:solidFill>
                  <a:srgbClr val="000000"/>
                </a:solidFill>
                <a:latin typeface="Times New Roman" panose="02020603050405020304" pitchFamily="65" charset="-122"/>
                <a:ea typeface="宋体" panose="02010600030101010101" pitchFamily="2" charset="-122"/>
              </a:rPr>
              <a:t>冠”。</a:t>
            </a:r>
            <a:endParaRPr lang="zh-CN" altLang="en-US"/>
          </a:p>
        </p:txBody>
      </p:sp>
      <p:grpSp>
        <p:nvGrpSpPr>
          <p:cNvPr id="3" name="组合 2"/>
          <p:cNvGrpSpPr/>
          <p:nvPr/>
        </p:nvGrpSpPr>
        <p:grpSpPr>
          <a:xfrm>
            <a:off x="4494201" y="919939"/>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综合活动</a:t>
              </a:r>
              <a:endParaRPr lang="zh-CN" altLang="en-US" sz="2600" b="1">
                <a:solidFill>
                  <a:schemeClr val="bg1"/>
                </a:solidFill>
                <a:latin typeface="黑体" panose="02010609060101010101" charset="-122"/>
                <a:ea typeface="黑体" panose="02010609060101010101" charset="-122"/>
              </a:endParaRPr>
            </a:p>
          </p:txBody>
        </p:sp>
      </p:gr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4816475"/>
          </a:xfrm>
          <a:prstGeom prst="rect">
            <a:avLst/>
          </a:prstGeom>
          <a:noFill/>
        </p:spPr>
        <p:txBody>
          <a:bodyPr wrap="square" lIns="0" tIns="0" rIns="0" bIns="0" rtlCol="0">
            <a:spAutoFit/>
          </a:bodyPr>
          <a:lstStyle/>
          <a:p>
            <a:pPr indent="457200"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[材料二]    3000多家企业、20余万从业人口、年产圆珠笔380多亿支,占世  界总供应量的80%</a:t>
            </a:r>
            <a:r>
              <a:rPr lang="zh-CN" altLang="en-US" sz="2605" kern="0">
                <a:solidFill>
                  <a:srgbClr val="000000"/>
                </a:solidFill>
                <a:latin typeface="黑体" panose="02010609060101010101"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中国已经成为当之无愧的制笔大国,但一连串值得骄傲</a:t>
            </a:r>
            <a:br>
              <a:rPr/>
            </a:br>
            <a:r>
              <a:rPr lang="zh-CN" altLang="en-US" sz="2605" kern="0">
                <a:solidFill>
                  <a:srgbClr val="000000"/>
                </a:solidFill>
                <a:latin typeface="Times New Roman" panose="02020603050405020304" pitchFamily="65" charset="-122"/>
                <a:ea typeface="宋体" panose="02010600030101010101" pitchFamily="2" charset="-122"/>
              </a:rPr>
              <a:t>的数字背后,却是核心技术的缺失和核心材料高度依赖进口的现实。为此中</a:t>
            </a:r>
            <a:br>
              <a:rPr/>
            </a:br>
            <a:r>
              <a:rPr lang="zh-CN" altLang="en-US" sz="2605" kern="0">
                <a:solidFill>
                  <a:srgbClr val="000000"/>
                </a:solidFill>
                <a:latin typeface="Times New Roman" panose="02020603050405020304" pitchFamily="65" charset="-122"/>
                <a:ea typeface="宋体" panose="02010600030101010101" pitchFamily="2" charset="-122"/>
              </a:rPr>
              <a:t>国企业每年需支付2亿元外汇,制造商生产一支圆珠笔的利润还不足1分钱。</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铜车马让世人惊叹,圆珠笔却让国人感到遗憾,两相对比,你认为其中的原因</a:t>
            </a:r>
            <a:br>
              <a:rPr/>
            </a:br>
            <a:r>
              <a:rPr lang="zh-CN" altLang="en-US" sz="2605" kern="0">
                <a:solidFill>
                  <a:srgbClr val="000000"/>
                </a:solidFill>
                <a:latin typeface="Times New Roman" panose="02020603050405020304" pitchFamily="65" charset="-122"/>
                <a:ea typeface="宋体" panose="02010600030101010101" pitchFamily="2" charset="-122"/>
              </a:rPr>
              <a:t>是什么?</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ct val="0"/>
              </a:spcBef>
              <a:buNone/>
            </a:pP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3612515"/>
          </a:xfrm>
          <a:prstGeom prst="rect">
            <a:avLst/>
          </a:prstGeom>
          <a:noFill/>
        </p:spPr>
        <p:txBody>
          <a:bodyPr wrap="square" lIns="0" tIns="0" rIns="0" bIns="0" rtlCol="0">
            <a:spAutoFit/>
          </a:bodyPr>
          <a:lstStyle/>
          <a:p>
            <a:pPr inden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(示例)铜车马的辉煌,来自原料的精挑细选、工艺的精巧细致和工匠</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的精心雕琢。可以说,是精益求精的工匠精神锻造出了“青铜之冠”的铜车</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马。而当前圆珠笔的制造,核心技术靠进口,暴露出我国圆珠笔行业核心工艺</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的缺失和工匠精神的缺位。造笔者看重“多销”,满足于“薄利”,不思探</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索,甘为他人“打工”,更暴露出该行业甚至社会上某些人重量不重质的心</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理。</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3"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nextCondLst>
                <p:cond evt="onClick" delay="0">
                  <p:tgtEl>
                    <p:spTgt spid="3"/>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777063"/>
            <a:ext cx="11340000" cy="6021070"/>
          </a:xfrm>
          <a:prstGeom prst="rect">
            <a:avLst/>
          </a:prstGeom>
          <a:noFill/>
        </p:spPr>
        <p:txBody>
          <a:bodyPr wrap="square" lIns="0" tIns="0" rIns="0" bIns="0" rtlCol="0">
            <a:spAutoFit/>
          </a:bodyPr>
          <a:lstStyle/>
          <a:p>
            <a:pPr indent="457200"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任务二    </a:t>
            </a:r>
            <a:r>
              <a:rPr lang="en-US" altLang="zh-CN" sz="2605" kern="0">
                <a:solidFill>
                  <a:srgbClr val="000000"/>
                </a:solidFill>
                <a:latin typeface="Times New Roman" panose="02020603050405020304" pitchFamily="65" charset="-122"/>
                <a:ea typeface="宋体" panose="02010600030101010101" pitchFamily="2" charset="-122"/>
              </a:rPr>
              <a:t>2019</a:t>
            </a:r>
            <a:r>
              <a:rPr lang="zh-CN" altLang="en-US" sz="2605" kern="0">
                <a:solidFill>
                  <a:srgbClr val="000000"/>
                </a:solidFill>
                <a:latin typeface="Times New Roman" panose="02020603050405020304" pitchFamily="65" charset="-122"/>
                <a:ea typeface="宋体" panose="02010600030101010101" pitchFamily="2" charset="-122"/>
              </a:rPr>
              <a:t>年</a:t>
            </a:r>
            <a:r>
              <a:rPr lang="en-US" altLang="zh-CN" sz="2605" kern="0">
                <a:solidFill>
                  <a:srgbClr val="000000"/>
                </a:solidFill>
                <a:latin typeface="Times New Roman" panose="02020603050405020304" pitchFamily="65" charset="-122"/>
                <a:ea typeface="宋体" panose="02010600030101010101" pitchFamily="2" charset="-122"/>
              </a:rPr>
              <a:t>3</a:t>
            </a:r>
            <a:r>
              <a:rPr lang="zh-CN" altLang="en-US" sz="2605" kern="0">
                <a:solidFill>
                  <a:srgbClr val="000000"/>
                </a:solidFill>
                <a:latin typeface="Times New Roman" panose="02020603050405020304" pitchFamily="65" charset="-122"/>
                <a:ea typeface="宋体" panose="02010600030101010101" pitchFamily="2" charset="-122"/>
              </a:rPr>
              <a:t>月</a:t>
            </a:r>
            <a:r>
              <a:rPr lang="en-US" altLang="zh-CN" sz="2605" kern="0">
                <a:solidFill>
                  <a:srgbClr val="000000"/>
                </a:solidFill>
                <a:latin typeface="Times New Roman" panose="02020603050405020304" pitchFamily="65" charset="-122"/>
                <a:ea typeface="宋体" panose="02010600030101010101" pitchFamily="2" charset="-122"/>
              </a:rPr>
              <a:t>1</a:t>
            </a:r>
            <a:r>
              <a:rPr lang="zh-CN" altLang="en-US" sz="2605" kern="0">
                <a:solidFill>
                  <a:srgbClr val="000000"/>
                </a:solidFill>
                <a:latin typeface="Times New Roman" panose="02020603050405020304" pitchFamily="65" charset="-122"/>
                <a:ea typeface="宋体" panose="02010600030101010101" pitchFamily="2" charset="-122"/>
              </a:rPr>
              <a:t>日晚</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大国工匠</a:t>
            </a:r>
            <a:r>
              <a:rPr lang="en-US" altLang="zh-CN" sz="2605" kern="0">
                <a:solidFill>
                  <a:srgbClr val="000000"/>
                </a:solidFill>
                <a:latin typeface="Times New Roman" panose="02020603050405020304" pitchFamily="65" charset="-122"/>
                <a:ea typeface="宋体" panose="02010600030101010101" pitchFamily="2" charset="-122"/>
              </a:rPr>
              <a:t>2018</a:t>
            </a:r>
            <a:r>
              <a:rPr lang="zh-CN" altLang="en-US" sz="2605" kern="0">
                <a:solidFill>
                  <a:srgbClr val="000000"/>
                </a:solidFill>
                <a:latin typeface="Times New Roman" panose="02020603050405020304" pitchFamily="65" charset="-122"/>
                <a:ea typeface="宋体" panose="02010600030101010101" pitchFamily="2" charset="-122"/>
              </a:rPr>
              <a:t>年度人物”颁奖典礼在央视综合</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频道播出。</a:t>
            </a:r>
            <a:r>
              <a:rPr lang="en-US" altLang="zh-CN" sz="2605" kern="0">
                <a:solidFill>
                  <a:srgbClr val="000000"/>
                </a:solidFill>
                <a:latin typeface="Times New Roman" panose="02020603050405020304" pitchFamily="65" charset="-122"/>
                <a:ea typeface="宋体" panose="02010600030101010101" pitchFamily="2" charset="-122"/>
              </a:rPr>
              <a:t>10</a:t>
            </a:r>
            <a:r>
              <a:rPr lang="zh-CN" altLang="en-US" sz="2605" kern="0">
                <a:solidFill>
                  <a:srgbClr val="000000"/>
                </a:solidFill>
                <a:latin typeface="Times New Roman" panose="02020603050405020304" pitchFamily="65" charset="-122"/>
                <a:ea typeface="宋体" panose="02010600030101010101" pitchFamily="2" charset="-122"/>
              </a:rPr>
              <a:t>位年度人物是劳动者的荣光</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传承着工匠精神</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凝聚着时代力</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量。他们走上领奖台</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接受致敬。</a:t>
            </a:r>
            <a:endParaRPr lang="zh-CN" altLang="en-US" sz="2800"/>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此次获奖的10位“大国工匠年度人物”分别是焊接我国长征系列运载火箭</a:t>
            </a:r>
            <a:br>
              <a:rPr/>
            </a:br>
            <a:r>
              <a:rPr lang="zh-CN" altLang="en-US" sz="2605" kern="0">
                <a:solidFill>
                  <a:srgbClr val="000000"/>
                </a:solidFill>
                <a:latin typeface="Times New Roman" panose="02020603050405020304" pitchFamily="65" charset="-122"/>
                <a:ea typeface="宋体" panose="02010600030101010101" pitchFamily="2" charset="-122"/>
              </a:rPr>
              <a:t>发动机的高级技师高凤林;破解“复兴号”动车组列车核心技术难题的焊工</a:t>
            </a:r>
            <a:br>
              <a:rPr/>
            </a:br>
            <a:r>
              <a:rPr lang="zh-CN" altLang="en-US" sz="2605" kern="0">
                <a:solidFill>
                  <a:srgbClr val="000000"/>
                </a:solidFill>
                <a:latin typeface="Times New Roman" panose="02020603050405020304" pitchFamily="65" charset="-122"/>
                <a:ea typeface="宋体" panose="02010600030101010101" pitchFamily="2" charset="-122"/>
              </a:rPr>
              <a:t>李万君;为“嫦娥探月”组配高精度射电望远镜的钳工夏立;特高压带电检修</a:t>
            </a:r>
            <a:br>
              <a:rPr/>
            </a:br>
            <a:r>
              <a:rPr lang="zh-CN" altLang="en-US" sz="2605" kern="0">
                <a:solidFill>
                  <a:srgbClr val="000000"/>
                </a:solidFill>
                <a:latin typeface="Times New Roman" panose="02020603050405020304" pitchFamily="65" charset="-122"/>
                <a:ea typeface="宋体" panose="02010600030101010101" pitchFamily="2" charset="-122"/>
              </a:rPr>
              <a:t>工王进;为我国发明了深度钻探技术的高级工程师朱恒银;核燃料修复师乔素</a:t>
            </a:r>
            <a:br>
              <a:rPr/>
            </a:br>
            <a:r>
              <a:rPr lang="zh-CN" altLang="en-US" sz="2605" kern="0">
                <a:solidFill>
                  <a:srgbClr val="000000"/>
                </a:solidFill>
                <a:latin typeface="Times New Roman" panose="02020603050405020304" pitchFamily="65" charset="-122"/>
                <a:ea typeface="宋体" panose="02010600030101010101" pitchFamily="2" charset="-122"/>
              </a:rPr>
              <a:t>凯;国防军工行业新一代技术工人陈行行;突破进口发动机生产线技术封锁的</a:t>
            </a:r>
            <a:br>
              <a:rPr/>
            </a:br>
            <a:r>
              <a:rPr lang="zh-CN" altLang="en-US" sz="2605" kern="0">
                <a:solidFill>
                  <a:srgbClr val="000000"/>
                </a:solidFill>
                <a:latin typeface="Times New Roman" panose="02020603050405020304" pitchFamily="65" charset="-122"/>
                <a:ea typeface="宋体" panose="02010600030101010101" pitchFamily="2" charset="-122"/>
              </a:rPr>
              <a:t>设备维修工王树军;实现石油工程技术重大革新的“土发明家”谭文波;用一</a:t>
            </a:r>
            <a:br>
              <a:rPr/>
            </a:br>
            <a:r>
              <a:rPr lang="zh-CN" altLang="en-US" sz="2605" kern="0">
                <a:solidFill>
                  <a:srgbClr val="000000"/>
                </a:solidFill>
                <a:latin typeface="Times New Roman" panose="02020603050405020304" pitchFamily="65" charset="-122"/>
                <a:ea typeface="宋体" panose="02010600030101010101" pitchFamily="2" charset="-122"/>
              </a:rPr>
              <a:t>生和时间赛跑、抢救国宝的文物修复师李云鹤。</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2407920"/>
          </a:xfrm>
          <a:prstGeom prst="rect">
            <a:avLst/>
          </a:prstGeom>
          <a:noFill/>
        </p:spPr>
        <p:txBody>
          <a:bodyPr wrap="square" lIns="0" tIns="0" rIns="0" bIns="0" rtlCol="0">
            <a:spAutoFit/>
          </a:bodyPr>
          <a:lstStyle/>
          <a:p>
            <a:pPr indent="457200"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请选取其中的三位人物,根据他们的事迹,给他们写一段颁奖词。</a:t>
            </a:r>
            <a:endParaRPr lang="zh-CN" altLang="en-US" sz="2800"/>
          </a:p>
          <a:p>
            <a:pPr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sz="2800"/>
          </a:p>
          <a:p>
            <a:pPr eaLnBrk="0" latinLnBrk="1" hangingPunct="0">
              <a:lnSpc>
                <a:spcPct val="150000"/>
              </a:lnSpc>
            </a:pP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sz="2800"/>
          </a:p>
          <a:p>
            <a:pPr eaLnBrk="0" latinLnBrk="1" hangingPunct="0">
              <a:lnSpc>
                <a:spcPct val="150000"/>
              </a:lnSpc>
            </a:pP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sz="2800"/>
          </a:p>
        </p:txBody>
      </p:sp>
      <p:sp>
        <p:nvSpPr>
          <p:cNvPr id="3" name="TextBox 2"/>
          <p:cNvSpPr txBox="1"/>
          <p:nvPr/>
        </p:nvSpPr>
        <p:spPr>
          <a:xfrm>
            <a:off x="540000" y="3563145"/>
            <a:ext cx="11340000" cy="180594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(示例1)高凤林。</a:t>
            </a:r>
            <a:endParaRPr lang="zh-CN" altLang="en-US" sz="2605" kern="0">
              <a:solidFill>
                <a:srgbClr val="FF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ct val="0"/>
              </a:spcBef>
              <a:buNone/>
            </a:pPr>
            <a:r>
              <a:rPr lang="zh-CN" altLang="en-US" sz="2605" kern="0">
                <a:solidFill>
                  <a:srgbClr val="FF0000"/>
                </a:solidFill>
                <a:latin typeface="Times New Roman" panose="02020603050405020304" pitchFamily="65" charset="-122"/>
                <a:ea typeface="宋体" panose="02010600030101010101" pitchFamily="2" charset="-122"/>
              </a:rPr>
              <a:t>[颁奖词]突破极限精度,使龙的轨迹划入太空;破解20载难题,让中国繁星映亮</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苍穹!焊花闪烁,岁月寒暑,高凤林,为火箭铸“心”,为民族筑梦!</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4"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nextCondLst>
                <p:cond evt="onClick" delay="0">
                  <p:tgtEl>
                    <p:spTgt spid="4"/>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4214495"/>
          </a:xfrm>
          <a:prstGeom prst="rect">
            <a:avLst/>
          </a:prstGeom>
          <a:noFill/>
        </p:spPr>
        <p:txBody>
          <a:bodyPr wrap="square" lIns="0" tIns="0" rIns="0" bIns="0" rtlCol="0">
            <a:spAutoFit/>
          </a:bodyPr>
          <a:lstStyle/>
          <a:p>
            <a:pPr eaLnBrk="0" latinLnBrk="1" hangingPunct="0">
              <a:lnSpc>
                <a:spcPct val="150000"/>
              </a:lnSpc>
            </a:pP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示例</a:t>
            </a:r>
            <a:r>
              <a:rPr lang="en-US" altLang="zh-CN" sz="2605" kern="0">
                <a:solidFill>
                  <a:srgbClr val="FF0000"/>
                </a:solidFill>
                <a:latin typeface="Times New Roman" panose="02020603050405020304" pitchFamily="65" charset="-122"/>
                <a:ea typeface="宋体" panose="02010600030101010101" pitchFamily="2" charset="-122"/>
              </a:rPr>
              <a:t>2)</a:t>
            </a:r>
            <a:r>
              <a:rPr lang="zh-CN" altLang="en-US" sz="2605" kern="0">
                <a:solidFill>
                  <a:srgbClr val="FF0000"/>
                </a:solidFill>
                <a:latin typeface="Times New Roman" panose="02020603050405020304" pitchFamily="65" charset="-122"/>
                <a:ea typeface="宋体" panose="02010600030101010101" pitchFamily="2" charset="-122"/>
              </a:rPr>
              <a:t>李万君。</a:t>
            </a:r>
            <a:endParaRPr lang="zh-CN" altLang="en-US" sz="2605" kern="0">
              <a:solidFill>
                <a:srgbClr val="FF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颁奖词</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一把焊枪</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一双妙手</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他以柔情呵护“复兴号”的筋骨</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千度烈焰</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万</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次攻关</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他用坚固为“中国梦”提速。李万军</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那飞奔的列车</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会记下你指尖</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的温度</a:t>
            </a:r>
            <a:r>
              <a:rPr lang="en-US" altLang="zh-CN" sz="2605" kern="0">
                <a:solidFill>
                  <a:srgbClr val="FF0000"/>
                </a:solidFill>
                <a:latin typeface="Times New Roman" panose="02020603050405020304" pitchFamily="65" charset="-122"/>
                <a:ea typeface="宋体" panose="02010600030101010101" pitchFamily="2" charset="-122"/>
              </a:rPr>
              <a:t>!</a:t>
            </a:r>
            <a:endParaRPr lang="zh-CN" altLang="en-US" sz="2605" kern="0">
              <a:solidFill>
                <a:srgbClr val="FF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示例</a:t>
            </a:r>
            <a:r>
              <a:rPr lang="en-US" altLang="zh-CN" sz="2605" kern="0">
                <a:solidFill>
                  <a:srgbClr val="FF0000"/>
                </a:solidFill>
                <a:latin typeface="Times New Roman" panose="02020603050405020304" pitchFamily="65" charset="-122"/>
                <a:ea typeface="宋体" panose="02010600030101010101" pitchFamily="2" charset="-122"/>
              </a:rPr>
              <a:t>3)</a:t>
            </a:r>
            <a:r>
              <a:rPr lang="zh-CN" altLang="en-US" sz="2605" kern="0">
                <a:solidFill>
                  <a:srgbClr val="FF0000"/>
                </a:solidFill>
                <a:latin typeface="Times New Roman" panose="02020603050405020304" pitchFamily="65" charset="-122"/>
                <a:ea typeface="宋体" panose="02010600030101010101" pitchFamily="2" charset="-122"/>
              </a:rPr>
              <a:t>夏立。</a:t>
            </a:r>
            <a:endParaRPr lang="zh-CN" altLang="en-US" sz="2605" kern="0">
              <a:solidFill>
                <a:srgbClr val="FF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颁奖词</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技艺吹影镂尘</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擦亮中华翔龙之目</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组装妙至毫巅</a:t>
            </a:r>
            <a:r>
              <a:rPr lang="en-US" altLang="zh-CN" sz="2605" kern="0">
                <a:solidFill>
                  <a:srgbClr val="FF0000"/>
                </a:solidFill>
                <a:latin typeface="Times New Roman" panose="02020603050405020304" pitchFamily="65" charset="-122"/>
                <a:ea typeface="宋体" panose="02010600030101010101" pitchFamily="2" charset="-122"/>
              </a:rPr>
              <a:t>,</a:t>
            </a:r>
            <a:r>
              <a:rPr lang="zh-CN" altLang="en-US" sz="2605" kern="0">
                <a:solidFill>
                  <a:srgbClr val="FF0000"/>
                </a:solidFill>
                <a:latin typeface="Times New Roman" panose="02020603050405020304" pitchFamily="65" charset="-122"/>
                <a:ea typeface="宋体" panose="02010600030101010101" pitchFamily="2" charset="-122"/>
              </a:rPr>
              <a:t>铺就嫦娥奔月星</a:t>
            </a:r>
            <a:endParaRPr lang="zh-CN" altLang="en-US" sz="2605" kern="0">
              <a:solidFill>
                <a:srgbClr val="FF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ct val="0"/>
              </a:spcBef>
              <a:buNone/>
            </a:pPr>
            <a:r>
              <a:rPr lang="zh-CN" altLang="en-US" sz="2605" kern="0">
                <a:solidFill>
                  <a:srgbClr val="FF0000"/>
                </a:solidFill>
                <a:latin typeface="Times New Roman" panose="02020603050405020304" pitchFamily="65" charset="-122"/>
                <a:ea typeface="宋体" panose="02010600030101010101" pitchFamily="2" charset="-122"/>
              </a:rPr>
              <a:t>途。夏立,当“天马”凝望远方,绵延着我们的期待,也温暖着你的梦想!</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3"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nextCondLst>
                <p:cond evt="onClick" delay="0">
                  <p:tgtEl>
                    <p:spTgt spid="3"/>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543337"/>
            <a:ext cx="11340000" cy="3612515"/>
          </a:xfrm>
          <a:prstGeom prst="rect">
            <a:avLst/>
          </a:prstGeom>
          <a:noFill/>
        </p:spPr>
        <p:txBody>
          <a:bodyPr wrap="square" lIns="0" tIns="0" rIns="0" bIns="0" rtlCol="0">
            <a:spAutoFit/>
          </a:bodyPr>
          <a:lstStyle/>
          <a:p>
            <a:pPr marL="0" indent="0" algn="ctr"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分析文章的论证结构和论证方法</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作者主要运用道理论证来论证自己的观点,通过引用他人的话,论述我们的时</a:t>
            </a:r>
            <a:br>
              <a:rPr/>
            </a:br>
            <a:r>
              <a:rPr lang="zh-CN" altLang="en-US" sz="2605" kern="0">
                <a:solidFill>
                  <a:srgbClr val="000000"/>
                </a:solidFill>
                <a:latin typeface="Times New Roman" panose="02020603050405020304" pitchFamily="65" charset="-122"/>
                <a:ea typeface="宋体" panose="02010600030101010101" pitchFamily="2" charset="-122"/>
              </a:rPr>
              <a:t>代需要工匠精神,工匠精神体现社会的品格和国家的形象</a:t>
            </a:r>
            <a:r>
              <a:rPr lang="en-US" altLang="zh-CN" sz="2605" kern="0">
                <a:solidFill>
                  <a:srgbClr val="000000"/>
                </a:solidFill>
                <a:latin typeface="Times New Roman" panose="02020603050405020304" pitchFamily="65" charset="-122"/>
                <a:ea typeface="宋体" panose="02010600030101010101" pitchFamily="2" charset="-122"/>
              </a:rPr>
              <a:t>。</a:t>
            </a:r>
            <a:endParaRPr lang="en-US" altLang="zh-CN" sz="2605" kern="0">
              <a:solidFill>
                <a:srgbClr val="000000"/>
              </a:solidFill>
              <a:latin typeface="Times New Roman" panose="02020603050405020304" pitchFamily="65" charset="-122"/>
              <a:ea typeface="宋体" pitchFamily="2" charset="-122"/>
            </a:endParaRPr>
          </a:p>
          <a:p>
            <a:pPr indent="457200" eaLnBrk="0" latinLnBrk="1" hangingPunct="0">
              <a:lnSpc>
                <a:spcPct val="150000"/>
              </a:lnSpc>
            </a:pPr>
            <a:r>
              <a:rPr lang="en-US" altLang="zh-CN" sz="2605" kern="0">
                <a:solidFill>
                  <a:srgbClr val="000000"/>
                </a:solidFill>
                <a:latin typeface="Times New Roman" panose="02020603050405020304" pitchFamily="65" charset="-122"/>
                <a:ea typeface="宋体" panose="02010600030101010101" pitchFamily="2" charset="-122"/>
              </a:rPr>
              <a:t>1.</a:t>
            </a:r>
            <a:r>
              <a:rPr lang="zh-CN" altLang="en-US" sz="2605" kern="0">
                <a:solidFill>
                  <a:srgbClr val="000000"/>
                </a:solidFill>
                <a:latin typeface="Times New Roman" panose="02020603050405020304" pitchFamily="65" charset="-122"/>
                <a:ea typeface="宋体" panose="02010600030101010101" pitchFamily="2" charset="-122"/>
              </a:rPr>
              <a:t>论证结构</a:t>
            </a:r>
            <a:endParaRPr lang="zh-CN" altLang="en-US" sz="2800"/>
          </a:p>
          <a:p>
            <a:pPr indent="457200"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论证结构是作者思路的体现</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一般由引论、本论和结论三部分组成。常见的</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形式</a:t>
            </a:r>
            <a:r>
              <a:rPr lang="en-US" altLang="zh-CN" sz="2605" kern="0">
                <a:solidFill>
                  <a:srgbClr val="000000"/>
                </a:solidFill>
                <a:latin typeface="Times New Roman" panose="02020603050405020304" pitchFamily="65" charset="-122"/>
                <a:ea typeface="宋体" panose="02010600030101010101" pitchFamily="2" charset="-122"/>
              </a:rPr>
              <a:t>:</a:t>
            </a:r>
            <a:endParaRPr lang="zh-CN" altLang="en-US" sz="2800"/>
          </a:p>
        </p:txBody>
      </p:sp>
      <p:grpSp>
        <p:nvGrpSpPr>
          <p:cNvPr id="3" name="组合 2"/>
          <p:cNvGrpSpPr/>
          <p:nvPr/>
        </p:nvGrpSpPr>
        <p:grpSpPr>
          <a:xfrm>
            <a:off x="4494201" y="919939"/>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考点提炼</a:t>
              </a:r>
              <a:endParaRPr lang="zh-CN" altLang="en-US" sz="2600" b="1">
                <a:solidFill>
                  <a:schemeClr val="bg1"/>
                </a:solidFill>
                <a:latin typeface="黑体" panose="02010609060101010101" charset="-122"/>
                <a:ea typeface="黑体" panose="02010609060101010101" charset="-122"/>
              </a:endParaRPr>
            </a:p>
          </p:txBody>
        </p:sp>
      </p:gr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2"/>
          <p:cNvGraphicFramePr>
            <a:graphicFrameLocks noGrp="1"/>
          </p:cNvGraphicFramePr>
          <p:nvPr/>
        </p:nvGraphicFramePr>
        <p:xfrm>
          <a:off x="207921" y="862134"/>
          <a:ext cx="11786870" cy="5852160"/>
        </p:xfrm>
        <a:graphic>
          <a:graphicData uri="http://schemas.openxmlformats.org/drawingml/2006/table">
            <a:tbl>
              <a:tblPr/>
              <a:tblGrid>
                <a:gridCol w="929005"/>
                <a:gridCol w="10857865"/>
              </a:tblGrid>
              <a:tr h="1005840">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并列式</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并列式论证结构指在论证过程中,将中心论点分解成几个平行的、并列的分论点,共同来阐述文章的中心论点。</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r>
              <a:tr h="1005840">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对照式</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对照式论证结构的特点是两种看法或论据之间为一正一反的关系,或通过正反对比明辨是非,或通过正反对比突出其中一个方面的正确性。这种结构方式能起到对比鲜明、突出深化观点的作用。</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r>
              <a:tr h="2377440">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层进式</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论证上由浅入深,层层深入。层进式的文章一般有三种格式:①将中心论点进行分解,分成几个分论点,这些分论点之间的关系是由浅入深、由简单到复杂的。②按照“提出问题→分析问题→解决问题”的思路安排论证结构,即围绕中心论点回答三个问题:是什么,为什么,怎么办。③针对某些不好的社会现象,分析其危害,挖掘其产生根源,指出解决问题的办法。即按照“摆现象→析危害→挖根源→指办法”的模式进行。</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r>
              <a:tr h="1463040">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总分式</a:t>
                      </a:r>
                      <a:endParaRPr lang="zh-CN" altLang="en-US" sz="2000" kern="0">
                        <a:solidFill>
                          <a:srgbClr val="000000"/>
                        </a:solidFill>
                        <a:latin typeface="Times New Roman" panose="02020603050405020304" pitchFamily="65" charset="-122"/>
                        <a:ea typeface="宋体" panose="02010600030101010101" pitchFamily="2" charset="-122"/>
                        <a:cs typeface="+mn-cs"/>
                      </a:endParaRPr>
                    </a:p>
                  </a:txBody>
                  <a:tcPr marL="45720" marR="45720"/>
                </a:tc>
                <a:tc>
                  <a:txBody>
                    <a:bodyPr vert="horz" wrap="square"/>
                    <a:lstStyle/>
                    <a:p>
                      <a:pPr algn="l"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cs typeface="+mn-cs"/>
                        </a:rPr>
                        <a:t>论证层次间是总论和分论的关系。论证时一般都要在中心论点的统率下,确立几个从属于中心论点的、为阐述中心论点服务的分论点,然后通过对分论点的逐一阐述,以使中心论点得到深刻有力的证明。写作中,有时先总说后分说;有时先分说后总说;也有时先总说后分说,最后再总说。</a:t>
                      </a:r>
                      <a:endParaRPr lang="zh-CN" altLang="en-US" sz="2000" kern="0">
                        <a:solidFill>
                          <a:srgbClr val="000000"/>
                        </a:solidFill>
                        <a:latin typeface="Times New Roman" panose="02020603050405020304" pitchFamily="65" charset="-122"/>
                        <a:ea typeface="宋体" pitchFamily="2" charset="-122"/>
                        <a:cs typeface="+mn-cs"/>
                      </a:endParaRPr>
                    </a:p>
                  </a:txBody>
                  <a:tcPr marL="45720" marR="45720"/>
                </a:tc>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705625"/>
            <a:ext cx="11340000" cy="1805940"/>
          </a:xfrm>
          <a:prstGeom prst="rect">
            <a:avLst/>
          </a:prstGeom>
          <a:noFill/>
        </p:spPr>
        <p:txBody>
          <a:bodyPr wrap="square" lIns="0" tIns="0" rIns="0" bIns="0" rtlCol="0">
            <a:spAutoFit/>
          </a:bodyPr>
          <a:lstStyle/>
          <a:p>
            <a:pPr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　　当然</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文本的结构并不是单纯地运用一种结构方式</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比如“总分式”结构</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中也可以存在“并列式”“对照式”“层进式”等结构。</a:t>
            </a:r>
            <a:endParaRPr lang="zh-CN" altLang="en-US" sz="2800"/>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        2.论证方法</a:t>
            </a:r>
            <a:endParaRPr lang="zh-CN" altLang="en-US"/>
          </a:p>
        </p:txBody>
      </p:sp>
      <p:graphicFrame>
        <p:nvGraphicFramePr>
          <p:cNvPr id="3" name="表格 2"/>
          <p:cNvGraphicFramePr>
            <a:graphicFrameLocks noGrp="1"/>
          </p:cNvGraphicFramePr>
          <p:nvPr/>
        </p:nvGraphicFramePr>
        <p:xfrm>
          <a:off x="540000" y="2432118"/>
          <a:ext cx="11240770" cy="4114800"/>
        </p:xfrm>
        <a:graphic>
          <a:graphicData uri="http://schemas.openxmlformats.org/drawingml/2006/table">
            <a:tbl>
              <a:tblPr/>
              <a:tblGrid>
                <a:gridCol w="1454150"/>
                <a:gridCol w="9786620"/>
              </a:tblGrid>
              <a:tr h="118872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举例论证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列举确凿、充分、典型的事例来证明论点。举例论证可以增强文章的说服力、趣味性、权威性,让文章浅显易懂。</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r>
              <a:tr h="173736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道理论证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包括引用名人名言等论证某一论点的方法与作者自己阐述某种道理论证某一论点的方法。“引用论证”是其中一种,即以名言警句等作为论据,来分析问题,论证观点。</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r>
              <a:tr h="118872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对比论证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在事物的相反或相异的属性的比较中来揭示需要论证的论点,使是非曲直明确,令人印象深刻,使论证更有力,或更有吸引力。</a:t>
                      </a:r>
                      <a:endParaRPr lang="zh-CN" altLang="en-US" sz="2400" kern="0">
                        <a:solidFill>
                          <a:srgbClr val="000000"/>
                        </a:solidFill>
                        <a:latin typeface="Times New Roman" panose="02020603050405020304" pitchFamily="65" charset="-122"/>
                        <a:ea typeface="宋体" pitchFamily="2" charset="-122"/>
                      </a:endParaRPr>
                    </a:p>
                  </a:txBody>
                  <a:tcPr marL="45720" marR="45720"/>
                </a:tc>
              </a:tr>
            </a:tbl>
          </a:graphicData>
        </a:graphic>
      </p:graphicFrame>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4"/>
          <p:cNvGraphicFramePr>
            <a:graphicFrameLocks noGrp="1"/>
          </p:cNvGraphicFramePr>
          <p:nvPr/>
        </p:nvGraphicFramePr>
        <p:xfrm>
          <a:off x="540000" y="1420005"/>
          <a:ext cx="10955020" cy="4297680"/>
        </p:xfrm>
        <a:graphic>
          <a:graphicData uri="http://schemas.openxmlformats.org/drawingml/2006/table">
            <a:tbl>
              <a:tblPr/>
              <a:tblGrid>
                <a:gridCol w="5740400"/>
                <a:gridCol w="5214620"/>
              </a:tblGrid>
              <a:tr h="548640">
                <a:tc>
                  <a:txBody>
                    <a:bodyPr vert="horz" wrap="square"/>
                    <a:lstStyle/>
                    <a:p>
                      <a:pPr algn="ct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任务情境</a:t>
                      </a:r>
                      <a:endParaRPr lang="zh-CN" altLang="en-US" sz="20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algn="ct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素养目标</a:t>
                      </a:r>
                      <a:endParaRPr lang="zh-CN" altLang="en-US" sz="2000" kern="0">
                        <a:solidFill>
                          <a:srgbClr val="000000"/>
                        </a:solidFill>
                        <a:latin typeface="Times New Roman" panose="02020603050405020304" pitchFamily="65" charset="-122"/>
                        <a:ea typeface="宋体" panose="02010600030101010101" pitchFamily="2" charset="-122"/>
                      </a:endParaRPr>
                    </a:p>
                  </a:txBody>
                  <a:tcPr marL="45720" marR="45720"/>
                </a:tc>
              </a:tr>
              <a:tr h="3749040">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1.把握文章的主要观点,注意行文的逻辑性,掌握</a:t>
                      </a:r>
                      <a:br>
                        <a:rPr sz="2000"/>
                      </a:br>
                      <a:r>
                        <a:rPr lang="zh-CN" altLang="en-US" sz="2000" kern="0">
                          <a:solidFill>
                            <a:srgbClr val="000000"/>
                          </a:solidFill>
                          <a:latin typeface="Times New Roman" panose="02020603050405020304" pitchFamily="65" charset="-122"/>
                          <a:ea typeface="宋体" panose="02010600030101010101" pitchFamily="2" charset="-122"/>
                        </a:rPr>
                        <a:t>其论证方法、论证思路</a:t>
                      </a:r>
                      <a:endParaRPr lang="zh-CN" altLang="en-US" sz="20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2.选择一份报纸或一个新闻网站,浏览一周的新</a:t>
                      </a:r>
                      <a:br>
                        <a:rPr sz="2000"/>
                      </a:br>
                      <a:r>
                        <a:rPr lang="zh-CN" altLang="en-US" sz="2000" kern="0">
                          <a:solidFill>
                            <a:srgbClr val="000000"/>
                          </a:solidFill>
                          <a:latin typeface="Times New Roman" panose="02020603050405020304" pitchFamily="65" charset="-122"/>
                          <a:ea typeface="宋体" panose="02010600030101010101" pitchFamily="2" charset="-122"/>
                        </a:rPr>
                        <a:t>闻,从新闻价值、报道角度、结构层次、语言表</a:t>
                      </a:r>
                      <a:br>
                        <a:rPr sz="2000"/>
                      </a:br>
                      <a:r>
                        <a:rPr lang="zh-CN" altLang="en-US" sz="2000" kern="0">
                          <a:solidFill>
                            <a:srgbClr val="000000"/>
                          </a:solidFill>
                          <a:latin typeface="Times New Roman" panose="02020603050405020304" pitchFamily="65" charset="-122"/>
                          <a:ea typeface="宋体" panose="02010600030101010101" pitchFamily="2" charset="-122"/>
                        </a:rPr>
                        <a:t>达等方面进行筛选,找出一篇最好的新闻,写一份</a:t>
                      </a:r>
                      <a:br>
                        <a:rPr sz="2000"/>
                      </a:br>
                      <a:r>
                        <a:rPr lang="zh-CN" altLang="en-US" sz="2000" kern="0">
                          <a:solidFill>
                            <a:srgbClr val="000000"/>
                          </a:solidFill>
                          <a:latin typeface="Times New Roman" panose="02020603050405020304" pitchFamily="65" charset="-122"/>
                          <a:ea typeface="宋体" panose="02010600030101010101" pitchFamily="2" charset="-122"/>
                        </a:rPr>
                        <a:t>推荐书</a:t>
                      </a:r>
                      <a:endParaRPr lang="zh-CN" altLang="en-US" sz="20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3.学习点评社会现象,探究“工匠精神”对社会的</a:t>
                      </a:r>
                      <a:br>
                        <a:rPr sz="2000"/>
                      </a:br>
                      <a:r>
                        <a:rPr lang="zh-CN" altLang="en-US" sz="2000" kern="0">
                          <a:solidFill>
                            <a:srgbClr val="000000"/>
                          </a:solidFill>
                          <a:latin typeface="Times New Roman" panose="02020603050405020304" pitchFamily="65" charset="-122"/>
                          <a:ea typeface="宋体" panose="02010600030101010101" pitchFamily="2" charset="-122"/>
                        </a:rPr>
                        <a:t>作用,思考如何践行工匠精神</a:t>
                      </a:r>
                      <a:endParaRPr lang="zh-CN" altLang="en-US" sz="20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1.语言建构与运用:理解语句含意,了解新闻评论的基本知识</a:t>
                      </a:r>
                      <a:endParaRPr lang="zh-CN" altLang="en-US" sz="2000" kern="0">
                        <a:solidFill>
                          <a:srgbClr val="000000"/>
                        </a:solidFill>
                        <a:latin typeface="Times New Roman" panose="02020603050405020304" pitchFamily="65" charset="-122"/>
                        <a:ea typeface="宋体" pitchFamily="2" charset="-122"/>
                      </a:endParaRPr>
                    </a:p>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2.思维发展与提升:梳理文章思路,把握严谨的论证方式</a:t>
                      </a:r>
                      <a:endParaRPr lang="zh-CN" altLang="en-US" sz="20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3.审美鉴赏与创造:把握文章的结构特点及论证方法</a:t>
                      </a:r>
                      <a:endParaRPr lang="zh-CN" altLang="en-US" sz="2000"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ct val="0"/>
                        </a:spcBef>
                      </a:pPr>
                      <a:r>
                        <a:rPr lang="zh-CN" altLang="en-US" sz="2000" kern="0">
                          <a:solidFill>
                            <a:srgbClr val="000000"/>
                          </a:solidFill>
                          <a:latin typeface="Times New Roman" panose="02020603050405020304" pitchFamily="65" charset="-122"/>
                          <a:ea typeface="宋体" panose="02010600030101010101" pitchFamily="2" charset="-122"/>
                        </a:rPr>
                        <a:t>4.文化传承与理解:理解“工匠精神”的内涵,学习“工匠精神”</a:t>
                      </a:r>
                      <a:endParaRPr lang="zh-CN" altLang="en-US" sz="2000" ker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2"/>
          <p:cNvGraphicFramePr>
            <a:graphicFrameLocks noGrp="1"/>
          </p:cNvGraphicFramePr>
          <p:nvPr/>
        </p:nvGraphicFramePr>
        <p:xfrm>
          <a:off x="422235" y="986498"/>
          <a:ext cx="11383645" cy="5760720"/>
        </p:xfrm>
        <a:graphic>
          <a:graphicData uri="http://schemas.openxmlformats.org/drawingml/2006/table">
            <a:tbl>
              <a:tblPr/>
              <a:tblGrid>
                <a:gridCol w="882650"/>
                <a:gridCol w="10500995"/>
              </a:tblGrid>
              <a:tr h="118872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比喻论证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用人们熟知的事物打比方来论证论点,化抽象为具体,化陌生为熟识,化深奥为浅显。比喻论证法的运用使说理浅显易懂,妙趣横生。</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r>
              <a:tr h="173736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因果论证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通过分析事理,揭示此事物与彼事物之间的因果关系来证明论点。因果论证可以以因证果,或以果证因,还可以因果互证。因果论证的运用使文章显得逻辑性更强,无可辩驳。</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r>
              <a:tr h="2834640">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类比论证</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c>
                  <a:txBody>
                    <a:bodyPr vert="horz" wrap="square"/>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把已知事物与跟它有某种相同特点的事物进行比较类推,从而证明论点。如</a:t>
                      </a:r>
                      <a:endParaRPr lang="en-US" altLang="zh-CN" sz="2400" kern="0">
                        <a:solidFill>
                          <a:srgbClr val="000000"/>
                        </a:solidFill>
                        <a:latin typeface="Times New Roman" panose="02020603050405020304" pitchFamily="65" charset="-122"/>
                        <a:ea typeface="宋体" pitchFamily="2" charset="-122"/>
                      </a:endParaRPr>
                    </a:p>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anose="02010600030101010101" pitchFamily="2" charset="-122"/>
                        </a:rPr>
                        <a:t>《邹忌讽齐王纳谏》通过相同属性的两两类比,将妻“私臣”、妾“畏臣”、客“有求于臣”与“宫妇左右”“私王”、“朝廷之臣”“畏王”、“四境之内”“有求于王”两两对应,令人信服地推论出“王之蔽甚矣”的结论,从而有力地论证了纳谏的必要性。</a:t>
                      </a:r>
                      <a:endParaRPr lang="zh-CN" altLang="en-US" sz="2400" ker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531810"/>
            <a:ext cx="11340000" cy="481647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　　阅读下面的文字,回答问题。</a:t>
            </a:r>
            <a:endParaRPr lang="zh-CN" altLang="en-US"/>
          </a:p>
          <a:p>
            <a:pPr marL="0" indent="0" algn="ctr"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什么是“新工匠”</a:t>
            </a:r>
            <a:endParaRPr lang="zh-CN" altLang="en-US"/>
          </a:p>
          <a:p>
            <a:pPr marL="0" indent="0" algn="ctr"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吴晓波</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①家用菜刀有两大品牌,张小泉和双立人。</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②张小泉创建于明末清初,当年用龙泉之钢铸造,六十六道工序,曾被列为贡</a:t>
            </a:r>
            <a:br>
              <a:rPr/>
            </a:br>
            <a:r>
              <a:rPr lang="zh-CN" altLang="en-US" sz="2605" kern="0">
                <a:solidFill>
                  <a:srgbClr val="000000"/>
                </a:solidFill>
                <a:latin typeface="Times New Roman" panose="02020603050405020304" pitchFamily="65" charset="-122"/>
                <a:ea typeface="宋体" panose="02010600030101010101" pitchFamily="2" charset="-122"/>
              </a:rPr>
              <a:t>品,1915年在巴拿马万国博览会上得过银奖,还是唯一被评为国家驰名商标的</a:t>
            </a:r>
            <a:br>
              <a:rPr/>
            </a:br>
            <a:r>
              <a:rPr lang="zh-CN" altLang="en-US" sz="2605" kern="0">
                <a:solidFill>
                  <a:srgbClr val="000000"/>
                </a:solidFill>
                <a:latin typeface="Times New Roman" panose="02020603050405020304" pitchFamily="65" charset="-122"/>
                <a:ea typeface="宋体" panose="02010600030101010101" pitchFamily="2" charset="-122"/>
              </a:rPr>
              <a:t>刀剪类商品,是名副其实的中国百年品牌;双立人创建于1731年,它所在的索</a:t>
            </a:r>
            <a:br>
              <a:rPr/>
            </a:br>
            <a:r>
              <a:rPr lang="zh-CN" altLang="en-US" sz="2605" kern="0">
                <a:solidFill>
                  <a:srgbClr val="000000"/>
                </a:solidFill>
                <a:latin typeface="Times New Roman" panose="02020603050405020304" pitchFamily="65" charset="-122"/>
                <a:ea typeface="宋体" panose="02010600030101010101" pitchFamily="2" charset="-122"/>
              </a:rPr>
              <a:t>林根小城地处德国西部,是欧洲不锈钢技术的发源地。也是1915年,双立人在</a:t>
            </a:r>
            <a:endParaRPr lang="zh-CN" altLang="en-US"/>
          </a:p>
        </p:txBody>
      </p:sp>
      <p:grpSp>
        <p:nvGrpSpPr>
          <p:cNvPr id="3" name="组合 2"/>
          <p:cNvGrpSpPr/>
          <p:nvPr/>
        </p:nvGrpSpPr>
        <p:grpSpPr>
          <a:xfrm>
            <a:off x="4494201" y="991377"/>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迁移运用</a:t>
              </a:r>
              <a:endParaRPr lang="zh-CN" altLang="en-US" sz="2600" b="1">
                <a:solidFill>
                  <a:schemeClr val="bg1"/>
                </a:solidFill>
                <a:latin typeface="黑体" panose="02010609060101010101" charset="-122"/>
                <a:ea typeface="黑体" panose="02010609060101010101" charset="-122"/>
              </a:endParaRPr>
            </a:p>
          </p:txBody>
        </p:sp>
      </p:gr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541845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旧金山世界博览会上独揽四项大奖,是如假包换的德国百年品牌。</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③如今的张小泉亦步亦趋地走在先人开拓的路上,材料不变,工序不变,款式</a:t>
            </a:r>
            <a:br>
              <a:rPr/>
            </a:br>
            <a:r>
              <a:rPr lang="zh-CN" altLang="en-US" sz="2605" kern="0">
                <a:solidFill>
                  <a:srgbClr val="000000"/>
                </a:solidFill>
                <a:latin typeface="Times New Roman" panose="02020603050405020304" pitchFamily="65" charset="-122"/>
                <a:ea typeface="宋体" panose="02010600030101010101" pitchFamily="2" charset="-122"/>
              </a:rPr>
              <a:t>不变,视之为“百年传承的工匠精神”;而双立人则百般求变,不锈钢技术不</a:t>
            </a:r>
            <a:br>
              <a:rPr/>
            </a:br>
            <a:r>
              <a:rPr lang="zh-CN" altLang="en-US" sz="2605" kern="0">
                <a:solidFill>
                  <a:srgbClr val="000000"/>
                </a:solidFill>
                <a:latin typeface="Times New Roman" panose="02020603050405020304" pitchFamily="65" charset="-122"/>
                <a:ea typeface="宋体" panose="02010600030101010101" pitchFamily="2" charset="-122"/>
              </a:rPr>
              <a:t>断迭代,生产工艺全面创新,款式、门类更是层出不穷。</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④在今天的商店里,张小泉菜刀的价格是双立人菜刀的二十分之一,至于销量</a:t>
            </a:r>
            <a:br>
              <a:rPr/>
            </a:br>
            <a:r>
              <a:rPr lang="zh-CN" altLang="en-US" sz="2605" kern="0">
                <a:solidFill>
                  <a:srgbClr val="000000"/>
                </a:solidFill>
                <a:latin typeface="Times New Roman" panose="02020603050405020304" pitchFamily="65" charset="-122"/>
                <a:ea typeface="宋体" panose="02010600030101010101" pitchFamily="2" charset="-122"/>
              </a:rPr>
              <a:t>和销售区域,差距可能更大。</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⑤我们要找的“新工匠”,应该是双立人,而不是张小泉。中国不乏匠人,但</a:t>
            </a:r>
            <a:br>
              <a:rPr/>
            </a:br>
            <a:r>
              <a:rPr lang="zh-CN" altLang="en-US" sz="2605" kern="0">
                <a:solidFill>
                  <a:srgbClr val="000000"/>
                </a:solidFill>
                <a:latin typeface="Times New Roman" panose="02020603050405020304" pitchFamily="65" charset="-122"/>
                <a:ea typeface="宋体" panose="02010600030101010101" pitchFamily="2" charset="-122"/>
              </a:rPr>
              <a:t>却缺乏“新工匠”。全国老字号品牌超过1.2万个,摊开来,家家都有一个与</a:t>
            </a:r>
            <a:br>
              <a:rPr/>
            </a:br>
            <a:r>
              <a:rPr lang="zh-CN" altLang="en-US" sz="2605" kern="0">
                <a:solidFill>
                  <a:srgbClr val="000000"/>
                </a:solidFill>
                <a:latin typeface="Times New Roman" panose="02020603050405020304" pitchFamily="65" charset="-122"/>
                <a:ea typeface="宋体" panose="02010600030101010101" pitchFamily="2" charset="-122"/>
              </a:rPr>
              <a:t>传承和工匠精神有关的“神话”,可是有的苟延残喘,有的容光焕发,究其根</a:t>
            </a:r>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541845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源,正是有新旧之别。譬如张小泉和双立人,它们在百年前能各自崛起,都是</a:t>
            </a:r>
            <a:br>
              <a:rPr/>
            </a:br>
            <a:r>
              <a:rPr lang="zh-CN" altLang="en-US" sz="2605" kern="0">
                <a:solidFill>
                  <a:srgbClr val="000000"/>
                </a:solidFill>
                <a:latin typeface="Times New Roman" panose="02020603050405020304" pitchFamily="65" charset="-122"/>
                <a:ea typeface="宋体" panose="02010600030101010101" pitchFamily="2" charset="-122"/>
              </a:rPr>
              <a:t>因为它们的工匠对当时的锻铸技术实现了突破,他们所生产的菜刀锋利轻</a:t>
            </a:r>
            <a:br>
              <a:rPr/>
            </a:br>
            <a:r>
              <a:rPr lang="zh-CN" altLang="en-US" sz="2605" kern="0">
                <a:solidFill>
                  <a:srgbClr val="000000"/>
                </a:solidFill>
                <a:latin typeface="Times New Roman" panose="02020603050405020304" pitchFamily="65" charset="-122"/>
                <a:ea typeface="宋体" panose="02010600030101010101" pitchFamily="2" charset="-122"/>
              </a:rPr>
              <a:t>快、造型时尚,他们的风格被固化为传统而得以流传。</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⑥但是,时间会消磨一切的价值,随着时代的演进,技术被再次突破,审美被超</a:t>
            </a:r>
            <a:br>
              <a:rPr/>
            </a:br>
            <a:r>
              <a:rPr lang="zh-CN" altLang="en-US" sz="2605" kern="0">
                <a:solidFill>
                  <a:srgbClr val="000000"/>
                </a:solidFill>
                <a:latin typeface="Times New Roman" panose="02020603050405020304" pitchFamily="65" charset="-122"/>
                <a:ea typeface="宋体" panose="02010600030101010101" pitchFamily="2" charset="-122"/>
              </a:rPr>
              <a:t>越,甚至使用的场景也发生了根本性的变化,如果后世的匠人抱守古代的技术</a:t>
            </a:r>
            <a:br>
              <a:rPr/>
            </a:br>
            <a:r>
              <a:rPr lang="zh-CN" altLang="en-US" sz="2605" kern="0">
                <a:solidFill>
                  <a:srgbClr val="000000"/>
                </a:solidFill>
                <a:latin typeface="Times New Roman" panose="02020603050405020304" pitchFamily="65" charset="-122"/>
                <a:ea typeface="宋体" panose="02010600030101010101" pitchFamily="2" charset="-122"/>
              </a:rPr>
              <a:t>而不思进取,则传统会成为枷锁,古代的技术也会成为沉重的十字架。</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⑦云南白药由云南骨伤名医曲焕章发明于1902年,被视为止血神药,其配方、</a:t>
            </a:r>
            <a:br>
              <a:rPr/>
            </a:br>
            <a:r>
              <a:rPr lang="zh-CN" altLang="en-US" sz="2605" kern="0">
                <a:solidFill>
                  <a:srgbClr val="000000"/>
                </a:solidFill>
                <a:latin typeface="Times New Roman" panose="02020603050405020304" pitchFamily="65" charset="-122"/>
                <a:ea typeface="宋体" panose="02010600030101010101" pitchFamily="2" charset="-122"/>
              </a:rPr>
              <a:t>工艺列入国家绝密。早年的白药,为粉末状的小瓶封装,一姓单传,百年不变。进入新世纪,这家企业大开大阖,先后从散剂开发出胶囊剂、硬膏剂、气</a:t>
            </a:r>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541845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雾剂、创可贴等新品类,甚至还进入牙膏、洗发剂等产品领域,成为老字号企</a:t>
            </a:r>
            <a:br>
              <a:rPr/>
            </a:br>
            <a:r>
              <a:rPr lang="zh-CN" altLang="en-US" sz="2605" kern="0">
                <a:solidFill>
                  <a:srgbClr val="000000"/>
                </a:solidFill>
                <a:latin typeface="Times New Roman" panose="02020603050405020304" pitchFamily="65" charset="-122"/>
                <a:ea typeface="宋体" panose="02010600030101010101" pitchFamily="2" charset="-122"/>
              </a:rPr>
              <a:t>业中第一家年销售额突破百亿的公司。如果固守曲老药师的小瓶模式,云南</a:t>
            </a:r>
            <a:br>
              <a:rPr/>
            </a:br>
            <a:r>
              <a:rPr lang="zh-CN" altLang="en-US" sz="2605" kern="0">
                <a:solidFill>
                  <a:srgbClr val="000000"/>
                </a:solidFill>
                <a:latin typeface="Times New Roman" panose="02020603050405020304" pitchFamily="65" charset="-122"/>
                <a:ea typeface="宋体" panose="02010600030101010101" pitchFamily="2" charset="-122"/>
              </a:rPr>
              <a:t>白药恐怕迄今还是一家偏居南国一隅的小而美作坊。由此可见,具有“新工</a:t>
            </a:r>
            <a:br>
              <a:rPr/>
            </a:br>
            <a:r>
              <a:rPr lang="zh-CN" altLang="en-US" sz="2605" kern="0">
                <a:solidFill>
                  <a:srgbClr val="000000"/>
                </a:solidFill>
                <a:latin typeface="Times New Roman" panose="02020603050405020304" pitchFamily="65" charset="-122"/>
                <a:ea typeface="宋体" panose="02010600030101010101" pitchFamily="2" charset="-122"/>
              </a:rPr>
              <a:t>匠”精神多么重要啊!</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⑧真正的“新工匠”不是回到传统,一味地向前辈致敬,而是从传统出发,在</a:t>
            </a:r>
            <a:br>
              <a:rPr/>
            </a:br>
            <a:r>
              <a:rPr lang="zh-CN" altLang="en-US" sz="2605" kern="0">
                <a:solidFill>
                  <a:srgbClr val="000000"/>
                </a:solidFill>
                <a:latin typeface="Times New Roman" panose="02020603050405020304" pitchFamily="65" charset="-122"/>
                <a:ea typeface="宋体" panose="02010600030101010101" pitchFamily="2" charset="-122"/>
              </a:rPr>
              <a:t>当代的审美和生活中重新寻找存在的价值。</a:t>
            </a:r>
            <a:endParaRPr lang="zh-CN" altLang="en-US"/>
          </a:p>
          <a:p>
            <a:pPr marL="0" indent="0" algn="r"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(有删改)</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第⑦段主要运用了哪种论证方法,其作用是什么?</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240792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　</a:t>
            </a:r>
            <a:r>
              <a:rPr lang="zh-CN" altLang="en-US" sz="2605" kern="0">
                <a:solidFill>
                  <a:srgbClr val="FF0000"/>
                </a:solidFill>
                <a:latin typeface="Times New Roman" panose="02020603050405020304" pitchFamily="65" charset="-122"/>
                <a:ea typeface="宋体" panose="02010600030101010101" pitchFamily="2" charset="-122"/>
              </a:rPr>
              <a:t>第⑦段主要运用了举例论证的方法。举了云南白药企业先后开发出</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胶囊剂、硬膏剂、气雾剂、创可贴等新品类,甚至还进入牙膏、洗发剂等产</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品领域,成为老字号企业中第一家年销售额突破百亿的公司的例子,有力地论</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证了“新工匠”精神的重要性。</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3"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nextCondLst>
                <p:cond evt="onClick" delay="0">
                  <p:tgtEl>
                    <p:spTgt spid="3"/>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420005"/>
            <a:ext cx="11340000" cy="541845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一、探寻背景</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2016年3月5日,第十二届全国人大四次会议在人民大会堂开幕,国务院总理李</a:t>
            </a:r>
            <a:br>
              <a:rPr/>
            </a:br>
            <a:r>
              <a:rPr lang="zh-CN" altLang="en-US" sz="2605" kern="0">
                <a:solidFill>
                  <a:srgbClr val="000000"/>
                </a:solidFill>
                <a:latin typeface="Times New Roman" panose="02020603050405020304" pitchFamily="65" charset="-122"/>
                <a:ea typeface="宋体" panose="02010600030101010101" pitchFamily="2" charset="-122"/>
              </a:rPr>
              <a:t>克强代表国务院向十二届全国人大四次会议做政府工作报告。在谈到2016</a:t>
            </a:r>
            <a:br>
              <a:rPr/>
            </a:br>
            <a:r>
              <a:rPr lang="zh-CN" altLang="en-US" sz="2605" kern="0">
                <a:solidFill>
                  <a:srgbClr val="000000"/>
                </a:solidFill>
                <a:latin typeface="Times New Roman" panose="02020603050405020304" pitchFamily="65" charset="-122"/>
                <a:ea typeface="宋体" panose="02010600030101010101" pitchFamily="2" charset="-122"/>
              </a:rPr>
              <a:t>年的工作重点时,他说:“鼓励企业开展个性化定制、柔性化生产,培育精益</a:t>
            </a:r>
            <a:br>
              <a:rPr/>
            </a:br>
            <a:r>
              <a:rPr lang="zh-CN" altLang="en-US" sz="2605" kern="0">
                <a:solidFill>
                  <a:srgbClr val="000000"/>
                </a:solidFill>
                <a:latin typeface="Times New Roman" panose="02020603050405020304" pitchFamily="65" charset="-122"/>
                <a:ea typeface="宋体" panose="02010600030101010101" pitchFamily="2" charset="-122"/>
              </a:rPr>
              <a:t>求精的工匠精神。”</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“工匠精神”出现在《政府工作报告》中,这透露出,“工匠精神”的意义是</a:t>
            </a:r>
            <a:br>
              <a:rPr/>
            </a:br>
            <a:r>
              <a:rPr lang="zh-CN" altLang="en-US" sz="2605" kern="0">
                <a:solidFill>
                  <a:srgbClr val="000000"/>
                </a:solidFill>
                <a:latin typeface="Times New Roman" panose="02020603050405020304" pitchFamily="65" charset="-122"/>
                <a:ea typeface="宋体" panose="02010600030101010101" pitchFamily="2" charset="-122"/>
              </a:rPr>
              <a:t>不能被轻视的。人们如果能在自己的工作岗位上做到“人无我有,人有我</a:t>
            </a:r>
            <a:br>
              <a:rPr/>
            </a:br>
            <a:r>
              <a:rPr lang="zh-CN" altLang="en-US" sz="2605" kern="0">
                <a:solidFill>
                  <a:srgbClr val="000000"/>
                </a:solidFill>
                <a:latin typeface="Times New Roman" panose="02020603050405020304" pitchFamily="65" charset="-122"/>
                <a:ea typeface="宋体" panose="02010600030101010101" pitchFamily="2" charset="-122"/>
              </a:rPr>
              <a:t>优”,同样可以为社会做出卓越的贡献。本文就是一篇以此为背景,发表在《人民日报》上的新闻评论。</a:t>
            </a:r>
            <a:endParaRPr lang="zh-CN" altLang="en-US" sz="2800"/>
          </a:p>
        </p:txBody>
      </p:sp>
      <p:grpSp>
        <p:nvGrpSpPr>
          <p:cNvPr id="3" name="组合 2"/>
          <p:cNvGrpSpPr/>
          <p:nvPr/>
        </p:nvGrpSpPr>
        <p:grpSpPr>
          <a:xfrm>
            <a:off x="4494201" y="999000"/>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助读资料</a:t>
              </a:r>
              <a:endParaRPr lang="zh-CN" altLang="en-US" sz="2600" b="1">
                <a:solidFill>
                  <a:schemeClr val="bg1"/>
                </a:solidFill>
                <a:latin typeface="黑体" panose="02010609060101010101" charset="-122"/>
                <a:ea typeface="黑体" panose="02010609060101010101" charset="-122"/>
              </a:endParaRPr>
            </a:p>
          </p:txBody>
        </p:sp>
      </p:gr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301053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二、文化常识</a:t>
            </a:r>
            <a:endParaRPr lang="zh-CN" altLang="en-US"/>
          </a:p>
          <a:p>
            <a:pPr marL="0" indent="45720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新闻评论:新闻评论是报刊、电视、广播等新闻媒体阐述观点、发表议论、</a:t>
            </a:r>
            <a:br>
              <a:rPr/>
            </a:br>
            <a:r>
              <a:rPr lang="zh-CN" altLang="en-US" sz="2605" kern="0">
                <a:solidFill>
                  <a:srgbClr val="000000"/>
                </a:solidFill>
                <a:latin typeface="Times New Roman" panose="02020603050405020304" pitchFamily="65" charset="-122"/>
                <a:ea typeface="宋体" panose="02010600030101010101" pitchFamily="2" charset="-122"/>
              </a:rPr>
              <a:t>表明立场的评论性文章,属议论文的范畴。它具有很强的针对性、鲜明的思</a:t>
            </a:r>
            <a:br>
              <a:rPr/>
            </a:br>
            <a:r>
              <a:rPr lang="zh-CN" altLang="en-US" sz="2605" kern="0">
                <a:solidFill>
                  <a:srgbClr val="000000"/>
                </a:solidFill>
                <a:latin typeface="Times New Roman" panose="02020603050405020304" pitchFamily="65" charset="-122"/>
                <a:ea typeface="宋体" panose="02010600030101010101" pitchFamily="2" charset="-122"/>
              </a:rPr>
              <a:t>想性和广泛的公众性。总之,新闻评论既具有议论性文章的特点,又有新闻作</a:t>
            </a:r>
            <a:br>
              <a:rPr/>
            </a:br>
            <a:r>
              <a:rPr lang="zh-CN" altLang="en-US" sz="2605" kern="0">
                <a:solidFill>
                  <a:srgbClr val="000000"/>
                </a:solidFill>
                <a:latin typeface="Times New Roman" panose="02020603050405020304" pitchFamily="65" charset="-122"/>
                <a:ea typeface="宋体" panose="02010600030101010101" pitchFamily="2" charset="-122"/>
              </a:rPr>
              <a:t>品的属性。新闻评论的特点是思想性、时效性、政治性和公众性。</a:t>
            </a:r>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801996"/>
            <a:ext cx="11340000" cy="4308475"/>
          </a:xfrm>
          <a:prstGeom prst="rect">
            <a:avLst/>
          </a:prstGeom>
          <a:noFill/>
        </p:spPr>
        <p:txBody>
          <a:bodyPr wrap="square" lIns="0" tIns="0" rIns="0" bIns="0" rtlCol="0">
            <a:spAutoFit/>
          </a:bodyPr>
          <a:lstStyle/>
          <a:p>
            <a:pPr marL="0" indent="0" eaLnBrk="0" latinLnBrk="1" hangingPunct="0">
              <a:lnSpc>
                <a:spcPts val="336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一、课内挖掘</a:t>
            </a:r>
            <a:endParaRPr lang="zh-CN" altLang="en-US"/>
          </a:p>
          <a:p>
            <a:pPr marL="0" indent="457200" eaLnBrk="0" latinLnBrk="1" hangingPunct="0">
              <a:lnSpc>
                <a:spcPts val="336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工匠精神,指工匠对自己的产品精雕细琢,精益求精的精神理念。工匠们喜欢</a:t>
            </a:r>
            <a:br>
              <a:rPr/>
            </a:br>
            <a:r>
              <a:rPr lang="zh-CN" altLang="en-US" sz="2605" kern="0">
                <a:solidFill>
                  <a:srgbClr val="000000"/>
                </a:solidFill>
                <a:latin typeface="Times New Roman" panose="02020603050405020304" pitchFamily="65" charset="-122"/>
                <a:ea typeface="宋体" panose="02010600030101010101" pitchFamily="2" charset="-122"/>
              </a:rPr>
              <a:t>不断提高自己的工艺水平,享受着产品在双手中升华的过程。工匠们对细节</a:t>
            </a:r>
            <a:br>
              <a:rPr/>
            </a:br>
            <a:r>
              <a:rPr lang="zh-CN" altLang="en-US" sz="2605" kern="0">
                <a:solidFill>
                  <a:srgbClr val="000000"/>
                </a:solidFill>
                <a:latin typeface="Times New Roman" panose="02020603050405020304" pitchFamily="65" charset="-122"/>
                <a:ea typeface="宋体" panose="02010600030101010101" pitchFamily="2" charset="-122"/>
              </a:rPr>
              <a:t>有很高的要求,追求完美和极致,对精品有着执着的坚持和追求,把品质从99%</a:t>
            </a:r>
            <a:br>
              <a:rPr/>
            </a:br>
            <a:r>
              <a:rPr lang="zh-CN" altLang="en-US" sz="2605" kern="0">
                <a:solidFill>
                  <a:srgbClr val="000000"/>
                </a:solidFill>
                <a:latin typeface="Times New Roman" panose="02020603050405020304" pitchFamily="65" charset="-122"/>
                <a:ea typeface="宋体" panose="02010600030101010101" pitchFamily="2" charset="-122"/>
              </a:rPr>
              <a:t>提高到99.99%,其利虽微,却长久造福于世。</a:t>
            </a:r>
            <a:endParaRPr lang="zh-CN" altLang="en-US"/>
          </a:p>
          <a:p>
            <a:pPr marL="0" indent="457200" eaLnBrk="0" latinLnBrk="1" hangingPunct="0">
              <a:lnSpc>
                <a:spcPts val="336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在过去,工匠与中国老百姓的日常生活须臾不可离。木匠、铜匠、铁匠、石</a:t>
            </a:r>
            <a:br>
              <a:rPr/>
            </a:br>
            <a:r>
              <a:rPr lang="zh-CN" altLang="en-US" sz="2605" kern="0">
                <a:solidFill>
                  <a:srgbClr val="000000"/>
                </a:solidFill>
                <a:latin typeface="Times New Roman" panose="02020603050405020304" pitchFamily="65" charset="-122"/>
                <a:ea typeface="宋体" panose="02010600030101010101" pitchFamily="2" charset="-122"/>
              </a:rPr>
              <a:t>匠等,各类手工匠人用他们精湛的技艺为传统生活图景定下底色。随着农耕</a:t>
            </a:r>
            <a:br>
              <a:rPr/>
            </a:br>
            <a:r>
              <a:rPr lang="zh-CN" altLang="en-US" sz="2605" kern="0">
                <a:solidFill>
                  <a:srgbClr val="000000"/>
                </a:solidFill>
                <a:latin typeface="Times New Roman" panose="02020603050405020304" pitchFamily="65" charset="-122"/>
                <a:ea typeface="宋体" panose="02010600030101010101" pitchFamily="2" charset="-122"/>
              </a:rPr>
              <a:t>时代的结束,社会进入了工业时代,一些与现代生活不相适应的老工艺、老工匠逐渐淡出日常生活,但工匠精神永不过时。</a:t>
            </a:r>
            <a:endParaRPr lang="zh-CN" altLang="en-US" sz="2800"/>
          </a:p>
          <a:p>
            <a:pPr eaLnBrk="0" latinLnBrk="1" hangingPunct="0">
              <a:lnSpc>
                <a:spcPts val="3360"/>
              </a:lnSpc>
            </a:pPr>
            <a:r>
              <a:rPr lang="zh-CN" altLang="en-US" sz="1755" kern="0" spc="196">
                <a:solidFill>
                  <a:srgbClr val="000000"/>
                </a:solidFill>
                <a:latin typeface="Times New Roman" panose="02020603050405020304" pitchFamily="65" charset="-122"/>
                <a:ea typeface="宋体" panose="02010600030101010101" pitchFamily="2" charset="-122"/>
              </a:rPr>
              <a:t> </a:t>
            </a:r>
            <a:r>
              <a:rPr lang="zh-CN" altLang="en-US" sz="2605" kern="0">
                <a:solidFill>
                  <a:srgbClr val="000000"/>
                </a:solidFill>
                <a:latin typeface="Times New Roman" panose="02020603050405020304" pitchFamily="65" charset="-122"/>
                <a:ea typeface="宋体" panose="02010600030101010101" pitchFamily="2" charset="-122"/>
              </a:rPr>
              <a:t>应用角度　精益求精　严谨　专注　坚持　专业　敬业</a:t>
            </a:r>
            <a:endParaRPr lang="zh-CN" altLang="en-US" sz="2800"/>
          </a:p>
        </p:txBody>
      </p:sp>
      <p:grpSp>
        <p:nvGrpSpPr>
          <p:cNvPr id="3" name="组合 2"/>
          <p:cNvGrpSpPr/>
          <p:nvPr/>
        </p:nvGrpSpPr>
        <p:grpSpPr>
          <a:xfrm>
            <a:off x="4494201" y="991377"/>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素材采撷</a:t>
              </a:r>
              <a:endParaRPr lang="zh-CN" altLang="en-US" sz="2600" b="1">
                <a:solidFill>
                  <a:schemeClr val="bg1"/>
                </a:solidFill>
                <a:latin typeface="黑体" panose="02010609060101010101" charset="-122"/>
                <a:ea typeface="黑体" panose="02010609060101010101" charset="-122"/>
              </a:endParaRPr>
            </a:p>
          </p:txBody>
        </p:sp>
      </p:grpSp>
      <p:pic>
        <p:nvPicPr>
          <p:cNvPr id="6" name="图片 3" descr="textimage1.jpeg"/>
          <p:cNvPicPr>
            <a:picLocks noChangeAspect="1"/>
          </p:cNvPicPr>
          <p:nvPr/>
        </p:nvPicPr>
        <p:blipFill>
          <a:blip r:embed="rId4"/>
          <a:stretch>
            <a:fillRect/>
          </a:stretch>
        </p:blipFill>
        <p:spPr>
          <a:xfrm>
            <a:off x="540000" y="5769189"/>
            <a:ext cx="247650" cy="247649"/>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777063"/>
            <a:ext cx="11340000" cy="602107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二、课外拓展</a:t>
            </a:r>
            <a:endParaRPr lang="zh-CN" altLang="en-US"/>
          </a:p>
          <a:p>
            <a:pPr marL="0" indent="0" algn="ctr"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“工匠精神”的表现</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        冈野信雄,日本神户的小工匠,30多年来只做一件事:修复旧书。在别人看来,</a:t>
            </a:r>
            <a:br>
              <a:rPr/>
            </a:br>
            <a:r>
              <a:rPr lang="zh-CN" altLang="en-US" sz="2605" kern="0">
                <a:solidFill>
                  <a:srgbClr val="000000"/>
                </a:solidFill>
                <a:latin typeface="Times New Roman" panose="02020603050405020304" pitchFamily="65" charset="-122"/>
                <a:ea typeface="宋体" panose="02010600030101010101" pitchFamily="2" charset="-122"/>
              </a:rPr>
              <a:t>这件事实在枯燥无味,而冈野信雄乐此不疲,最后做出了奇迹:任何污损严</a:t>
            </a:r>
            <a:br>
              <a:rPr/>
            </a:br>
            <a:r>
              <a:rPr lang="zh-CN" altLang="en-US" sz="2605" kern="0">
                <a:solidFill>
                  <a:srgbClr val="000000"/>
                </a:solidFill>
                <a:latin typeface="Times New Roman" panose="02020603050405020304" pitchFamily="65" charset="-122"/>
                <a:ea typeface="宋体" panose="02010600030101010101" pitchFamily="2" charset="-122"/>
              </a:rPr>
              <a:t>重、破烂不堪的旧书,只要经过他的手即光复如新,就像施了魔法。</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　　在日本,类似冈野信雄这样的工匠灿若繁星,竹艺、金属网编、蓝染、铁</a:t>
            </a:r>
            <a:br>
              <a:rPr/>
            </a:br>
            <a:r>
              <a:rPr lang="zh-CN" altLang="en-US" sz="2605" kern="0">
                <a:solidFill>
                  <a:srgbClr val="000000"/>
                </a:solidFill>
                <a:latin typeface="Times New Roman" panose="02020603050405020304" pitchFamily="65" charset="-122"/>
                <a:ea typeface="宋体" panose="02010600030101010101" pitchFamily="2" charset="-122"/>
              </a:rPr>
              <a:t>器等,许多行业都存在一批对自己的工作有着近乎神经质般追求的匠人。他</a:t>
            </a:r>
            <a:endParaRPr lang="en-US" altLang="zh-CN" sz="2605" ker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们对自己制作的产品几近苛刻</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对自己的手艺充满骄傲甚至自负</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对自己的工</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作从无厌倦并永远追求尽善尽美。如果任凭质量不好的产品流通到市面上</a:t>
            </a:r>
            <a:r>
              <a:rPr lang="en-US" altLang="zh-CN" sz="2605" kern="0">
                <a:solidFill>
                  <a:srgbClr val="000000"/>
                </a:solidFill>
                <a:latin typeface="Times New Roman" panose="02020603050405020304" pitchFamily="65" charset="-122"/>
                <a:ea typeface="宋体" panose="02010600030101010101" pitchFamily="2" charset="-122"/>
              </a:rPr>
              <a:t>,</a:t>
            </a:r>
            <a:br>
              <a:rPr lang="zh-CN" altLang="en-US" sz="2800"/>
            </a:br>
            <a:r>
              <a:rPr lang="zh-CN" altLang="en-US" sz="2605" kern="0">
                <a:solidFill>
                  <a:srgbClr val="000000"/>
                </a:solidFill>
                <a:latin typeface="Times New Roman" panose="02020603050405020304" pitchFamily="65" charset="-122"/>
                <a:ea typeface="宋体" panose="02010600030101010101" pitchFamily="2" charset="-122"/>
              </a:rPr>
              <a:t>这些日本工匠会将之看成一种耻辱</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与收获多少金钱无关。</a:t>
            </a:r>
            <a:endParaRPr lang="zh-CN" altLang="en-US" sz="28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4494201" y="919939"/>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速读挈领</a:t>
              </a:r>
              <a:endParaRPr lang="zh-CN" altLang="en-US" sz="2600" b="1">
                <a:solidFill>
                  <a:schemeClr val="bg1"/>
                </a:solidFill>
                <a:latin typeface="黑体"/>
                <a:ea typeface="黑体"/>
              </a:endParaRPr>
            </a:p>
          </p:txBody>
        </p:sp>
      </p:grpSp>
      <p:sp>
        <p:nvSpPr>
          <p:cNvPr id="6" name="TextBox 2"/>
          <p:cNvSpPr txBox="1"/>
          <p:nvPr/>
        </p:nvSpPr>
        <p:spPr>
          <a:xfrm>
            <a:off x="493673" y="1348567"/>
            <a:ext cx="11340000" cy="541845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1.下面对课文相关内容的理解和分析,不正确的一项是</a:t>
            </a:r>
            <a:r>
              <a:rPr lang="zh-CN" altLang="en-US" sz="2040" kern="0" spc="567">
                <a:solidFill>
                  <a:srgbClr val="000000"/>
                </a:solidFill>
                <a:latin typeface="Times New Roman" panose="02020603050405020304" pitchFamily="65" charset="-122"/>
                <a:ea typeface="宋体" panose="02010600030101010101" pitchFamily="2" charset="-122"/>
              </a:rPr>
              <a:t> </a:t>
            </a:r>
            <a:r>
              <a:rPr lang="zh-CN" altLang="en-US" sz="2605" ker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A.企业家都希望自己的企业创立金字招牌,能生产出高精尖、炫彩酷的产品</a:t>
            </a:r>
            <a:br>
              <a:rPr/>
            </a:br>
            <a:r>
              <a:rPr lang="zh-CN" altLang="en-US" sz="2605" kern="0">
                <a:solidFill>
                  <a:srgbClr val="000000"/>
                </a:solidFill>
                <a:latin typeface="Times New Roman" panose="02020603050405020304" pitchFamily="65" charset="-122"/>
                <a:ea typeface="宋体" panose="02010600030101010101" pitchFamily="2" charset="-122"/>
              </a:rPr>
              <a:t>并能经受住用户的检验。</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B.匠人们在自己的世界里追求着品质与创新,不断改变着社会审美,推动着文</a:t>
            </a:r>
            <a:br>
              <a:rPr/>
            </a:br>
            <a:r>
              <a:rPr lang="zh-CN" altLang="en-US" sz="2605" kern="0">
                <a:solidFill>
                  <a:srgbClr val="000000"/>
                </a:solidFill>
                <a:latin typeface="Times New Roman" panose="02020603050405020304" pitchFamily="65" charset="-122"/>
                <a:ea typeface="宋体" panose="02010600030101010101" pitchFamily="2" charset="-122"/>
              </a:rPr>
              <a:t>明的进步,改变着世界。</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C.工匠们离群索居,虽然同世界脱节,但爱岗敬业、追求卓越,给我们创造了</a:t>
            </a:r>
            <a:br>
              <a:rPr/>
            </a:br>
            <a:r>
              <a:rPr lang="zh-CN" altLang="en-US" sz="2605" kern="0">
                <a:solidFill>
                  <a:srgbClr val="000000"/>
                </a:solidFill>
                <a:latin typeface="Times New Roman" panose="02020603050405020304" pitchFamily="65" charset="-122"/>
                <a:ea typeface="宋体" panose="02010600030101010101" pitchFamily="2" charset="-122"/>
              </a:rPr>
              <a:t>一个更为不凡的世界。</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D.我们不仅要赞叹工匠,更要学习工匠精神,用工匠精神来疗治社会的浮躁风</a:t>
            </a:r>
            <a:br>
              <a:rPr/>
            </a:br>
            <a:r>
              <a:rPr lang="zh-CN" altLang="en-US" sz="2605" kern="0">
                <a:solidFill>
                  <a:srgbClr val="000000"/>
                </a:solidFill>
                <a:latin typeface="Times New Roman" panose="02020603050405020304" pitchFamily="65" charset="-122"/>
                <a:ea typeface="宋体" panose="02010600030101010101" pitchFamily="2" charset="-122"/>
              </a:rPr>
              <a:t>气、短视心态,探寻美好器物、超凡品质。</a:t>
            </a:r>
            <a:endParaRPr lang="zh-CN" altLang="en-US"/>
          </a:p>
        </p:txBody>
      </p:sp>
      <p:sp>
        <p:nvSpPr>
          <p:cNvPr id="7" name="矩形 6"/>
          <p:cNvSpPr/>
          <p:nvPr/>
        </p:nvSpPr>
        <p:spPr>
          <a:xfrm>
            <a:off x="8706023" y="1481353"/>
            <a:ext cx="514350" cy="492760"/>
          </a:xfrm>
          <a:prstGeom prst="rect">
            <a:avLst/>
          </a:prstGeom>
        </p:spPr>
        <p:txBody>
          <a:bodyPr wrap="none">
            <a:spAutoFit/>
          </a:bodyPr>
          <a:lstStyle/>
          <a:p>
            <a:r>
              <a:rPr lang="zh-CN" altLang="en-US" sz="2605" kern="0">
                <a:solidFill>
                  <a:srgbClr val="000000"/>
                </a:solidFill>
                <a:latin typeface="Times New Roman" panose="02020603050405020304" pitchFamily="65" charset="-122"/>
                <a:ea typeface="宋体" panose="02010600030101010101" pitchFamily="2" charset="-122"/>
              </a:rPr>
              <a:t>　</a:t>
            </a:r>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395837" y="899989"/>
            <a:ext cx="11340000" cy="5922645"/>
          </a:xfrm>
          <a:prstGeom prst="rect">
            <a:avLst/>
          </a:prstGeom>
          <a:noFill/>
        </p:spPr>
        <p:txBody>
          <a:bodyPr wrap="square" lIns="0" tIns="0" rIns="0" bIns="0" rtlCol="0">
            <a:spAutoFit/>
          </a:bodyPr>
          <a:lstStyle/>
          <a:p>
            <a:pPr marL="0" indent="457200" eaLnBrk="0" latinLnBrk="1" hangingPunct="0">
              <a:lnSpc>
                <a:spcPct val="125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  德国制造最值得信赖。他们制定的标准严谨至苛刻,他们对细节的固执早已</a:t>
            </a:r>
            <a:br>
              <a:rPr/>
            </a:br>
            <a:r>
              <a:rPr lang="zh-CN" altLang="en-US" sz="2605" kern="0">
                <a:solidFill>
                  <a:srgbClr val="000000"/>
                </a:solidFill>
                <a:latin typeface="Times New Roman" panose="02020603050405020304" pitchFamily="65" charset="-122"/>
                <a:ea typeface="宋体" panose="02010600030101010101" pitchFamily="2" charset="-122"/>
              </a:rPr>
              <a:t>成为习惯。即使一支铅笔、一个汤勺、一个菜篮,都彰显着细腻的心思、独到的创意和恒久的品质。很多人都梦想成就百年品牌,但百年品牌的打造需要全力以赴:对每一处细节的关注、对目标达成的坚持、对科技创新的执着以及对消费者需求的洞察。如同众多德国百年品牌,凭借精益品质在各自领域一骑绝尘的同时,更以创新的实践为行业带来深远的影响。这就是工匠精神的最完美诠释。</a:t>
            </a:r>
            <a:endParaRPr lang="en-US" altLang="zh-CN" sz="2605" kern="0">
              <a:solidFill>
                <a:srgbClr val="000000"/>
              </a:solidFill>
              <a:latin typeface="Times New Roman" panose="02020603050405020304" pitchFamily="65" charset="-122"/>
              <a:ea typeface="宋体" panose="02010600030101010101" pitchFamily="2" charset="-122"/>
            </a:endParaRPr>
          </a:p>
          <a:p>
            <a:pPr indent="457200" eaLnBrk="0" latinLnBrk="1" hangingPunct="0">
              <a:lnSpc>
                <a:spcPct val="150000"/>
              </a:lnSpc>
            </a:pPr>
            <a:r>
              <a:rPr lang="zh-CN" altLang="en-US" sz="2605" kern="0">
                <a:solidFill>
                  <a:srgbClr val="000000"/>
                </a:solidFill>
                <a:latin typeface="Times New Roman" panose="02020603050405020304" pitchFamily="65" charset="-122"/>
                <a:ea typeface="宋体" panose="02010600030101010101" pitchFamily="2" charset="-122"/>
              </a:rPr>
              <a:t>   培养工匠精神</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是从孩子就开始的。我们可以从孩子们的身上感受到他们对未来的憧憬。他们的想象力没有被世俗的东西破坏和束缚。这样的孩子从小没有沾染上功利心</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无论长大成人以后从事的工作是什么</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他们都会倾注精力</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认真做好</a:t>
            </a:r>
            <a:r>
              <a:rPr lang="en-US" altLang="zh-CN" sz="2605" kern="0">
                <a:solidFill>
                  <a:srgbClr val="000000"/>
                </a:solidFill>
                <a:latin typeface="Times New Roman" panose="02020603050405020304" pitchFamily="65" charset="-122"/>
                <a:ea typeface="宋体" panose="02010600030101010101" pitchFamily="2" charset="-122"/>
              </a:rPr>
              <a:t>,</a:t>
            </a:r>
            <a:r>
              <a:rPr lang="zh-CN" altLang="en-US" sz="2605" kern="0">
                <a:solidFill>
                  <a:srgbClr val="000000"/>
                </a:solidFill>
                <a:latin typeface="Times New Roman" panose="02020603050405020304" pitchFamily="65" charset="-122"/>
                <a:ea typeface="宋体" panose="02010600030101010101" pitchFamily="2" charset="-122"/>
              </a:rPr>
              <a:t>而不会以功利之心去衡量这份工作是让他卑微还是能够在人前炫耀。</a:t>
            </a:r>
            <a:endParaRPr lang="zh-CN" altLang="en-US" sz="2800"/>
          </a:p>
        </p:txBody>
      </p:sp>
      <p:pic>
        <p:nvPicPr>
          <p:cNvPr id="3" name="New picture" hidden="1"/>
          <p:cNvPicPr/>
          <p:nvPr/>
        </p:nvPicPr>
        <p:blipFill>
          <a:blip r:embed="rId3"/>
          <a:stretch>
            <a:fillRect/>
          </a:stretch>
        </p:blipFill>
        <p:spPr>
          <a:xfrm>
            <a:off x="12090400" y="11671300"/>
            <a:ext cx="444500" cy="393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613603" y="1836093"/>
            <a:ext cx="11340000" cy="120396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解析</a:t>
            </a:r>
            <a:r>
              <a:rPr lang="zh-CN" altLang="en-US" sz="2605" kern="0">
                <a:solidFill>
                  <a:srgbClr val="FF0000"/>
                </a:solidFill>
                <a:latin typeface="Times New Roman" panose="02020603050405020304" pitchFamily="65" charset="-122"/>
                <a:ea typeface="宋体" panose="02010600030101010101" pitchFamily="2" charset="-122"/>
              </a:rPr>
              <a:t>    课文说“别人可能觉得他们同世界脱节,但方寸之间他们实实在</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在地改变着世界”,所以他们并没有同世界脱节。</a:t>
            </a:r>
            <a:endParaRPr lang="zh-CN" altLang="en-US" sz="2605" kern="0">
              <a:solidFill>
                <a:srgbClr val="FF0000"/>
              </a:solidFill>
              <a:latin typeface="Times New Roman" panose="02020603050405020304" pitchFamily="65" charset="-122"/>
              <a:ea typeface="宋体" pitchFamily="2" charset="-122"/>
            </a:endParaRPr>
          </a:p>
        </p:txBody>
      </p:sp>
      <p:pic>
        <p:nvPicPr>
          <p:cNvPr id="3" name="答案" descr="C:\Users\BA0121\Desktop\同步 ppt设计\按钮-04.png"/>
          <p:cNvPicPr>
            <a:picLocks noChangeAspect="1" noChangeArrowheads="1"/>
          </p:cNvPicPr>
          <p:nvPr/>
        </p:nvPicPr>
        <p:blipFill>
          <a:blip r:embed="rId3"/>
          <a:stretch>
            <a:fillRect/>
          </a:stretch>
        </p:blipFill>
        <p:spPr bwMode="auto">
          <a:xfrm>
            <a:off x="8370093" y="6063476"/>
            <a:ext cx="1483200" cy="527884"/>
          </a:xfrm>
          <a:prstGeom prst="rect">
            <a:avLst/>
          </a:prstGeom>
          <a:noFill/>
        </p:spPr>
      </p:pic>
      <p:sp>
        <p:nvSpPr>
          <p:cNvPr id="4" name="文本框 3"/>
          <p:cNvSpPr txBox="1"/>
          <p:nvPr/>
        </p:nvSpPr>
        <p:spPr>
          <a:xfrm>
            <a:off x="521221" y="1343650"/>
            <a:ext cx="2520280" cy="491490"/>
          </a:xfrm>
          <a:prstGeom prst="rect">
            <a:avLst/>
          </a:prstGeom>
          <a:noFill/>
        </p:spPr>
        <p:txBody>
          <a:bodyPr wrap="square" rtlCol="0">
            <a:spAutoFit/>
          </a:bodyPr>
          <a:lstStyle/>
          <a:p>
            <a:r>
              <a:rPr lang="zh-CN" altLang="en-US" sz="2600" b="1">
                <a:solidFill>
                  <a:srgbClr val="FF0000"/>
                </a:solidFill>
                <a:latin typeface="宋体" panose="02010600030101010101" pitchFamily="2" charset="-122"/>
                <a:ea typeface="宋体" panose="02010600030101010101" pitchFamily="2" charset="-122"/>
              </a:rPr>
              <a:t>答案</a:t>
            </a:r>
            <a:r>
              <a:rPr lang="zh-CN" altLang="en-US" sz="2600">
                <a:solidFill>
                  <a:srgbClr val="FF0000"/>
                </a:solidFill>
                <a:latin typeface="宋体" panose="02010600030101010101" pitchFamily="2" charset="-122"/>
                <a:ea typeface="宋体" panose="02010600030101010101" pitchFamily="2" charset="-122"/>
              </a:rPr>
              <a:t>  </a:t>
            </a:r>
            <a:r>
              <a:rPr lang="en-US" altLang="zh-CN" sz="2600">
                <a:solidFill>
                  <a:srgbClr val="FF0000"/>
                </a:solidFill>
                <a:latin typeface="宋体" panose="02010600030101010101" pitchFamily="2" charset="-122"/>
                <a:ea typeface="宋体" panose="02010600030101010101" pitchFamily="2" charset="-122"/>
              </a:rPr>
              <a:t>C</a:t>
            </a:r>
            <a:endParaRPr lang="zh-CN" altLang="en-US" sz="2600">
              <a:solidFill>
                <a:srgbClr val="FF0000"/>
              </a:solidFill>
              <a:latin typeface="宋体" pitchFamily="2" charset="-122"/>
              <a:ea typeface="宋体" pitchFamily="2" charset="-122"/>
            </a:endParaRPr>
          </a:p>
        </p:txBody>
      </p:sp>
      <p:pic>
        <p:nvPicPr>
          <p:cNvPr id="5" name="解析"/>
          <p:cNvPicPr>
            <a:picLocks noChangeAspect="1" noChangeArrowheads="1"/>
          </p:cNvPicPr>
          <p:nvPr/>
        </p:nvPicPr>
        <p:blipFill>
          <a:blip r:embed="rId4"/>
          <a:stretch>
            <a:fillRect/>
          </a:stretch>
        </p:blipFill>
        <p:spPr bwMode="auto">
          <a:xfrm>
            <a:off x="10149919" y="6063476"/>
            <a:ext cx="1483200" cy="527883"/>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nextCondLst>
                <p:cond evt="onClick" delay="0">
                  <p:tgtEl>
                    <p:spTgt spid="5"/>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381063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2.请阅读课文,把“工匠精神”的内涵填写在下面的方框内。</a:t>
            </a:r>
            <a:endParaRPr lang="zh-CN" altLang="en-US"/>
          </a:p>
          <a:p>
            <a:pPr marL="0" indent="0" eaLnBrk="0" latinLnBrk="1" hangingPunct="0">
              <a:lnSpc>
                <a:spcPct val="150000"/>
              </a:lnSpc>
              <a:spcBef>
                <a:spcPct val="0"/>
              </a:spcBef>
              <a:buNone/>
            </a:pPr>
            <a:r>
              <a:rPr lang="zh-CN" altLang="en-US" sz="13900" kern="0" spc="28999">
                <a:solidFill>
                  <a:srgbClr val="000000"/>
                </a:solidFill>
                <a:latin typeface="Times New Roman" panose="02020603050405020304" pitchFamily="65" charset="-122"/>
                <a:ea typeface="宋体" panose="02010600030101010101" pitchFamily="2" charset="-122"/>
              </a:rPr>
              <a:t> </a:t>
            </a:r>
            <a:r>
              <a:rPr lang="zh-CN" altLang="en-US" sz="2605" ker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0.jpeg"/>
          <p:cNvPicPr>
            <a:picLocks noChangeAspect="1"/>
          </p:cNvPicPr>
          <p:nvPr/>
        </p:nvPicPr>
        <p:blipFill>
          <a:blip r:embed="rId3"/>
          <a:stretch>
            <a:fillRect/>
          </a:stretch>
        </p:blipFill>
        <p:spPr>
          <a:xfrm>
            <a:off x="2422499" y="1705756"/>
            <a:ext cx="6929486" cy="4821565"/>
          </a:xfrm>
          <a:prstGeom prst="rect">
            <a:avLst/>
          </a:prstGeom>
        </p:spPr>
      </p:pic>
      <p:sp>
        <p:nvSpPr>
          <p:cNvPr id="4" name="TextBox 2"/>
          <p:cNvSpPr txBox="1"/>
          <p:nvPr/>
        </p:nvSpPr>
        <p:spPr>
          <a:xfrm>
            <a:off x="6155917" y="1672720"/>
            <a:ext cx="3124630" cy="46164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000" kern="0">
                <a:solidFill>
                  <a:srgbClr val="FF0000"/>
                </a:solidFill>
                <a:latin typeface="Times New Roman" panose="02020603050405020304" pitchFamily="65" charset="-122"/>
                <a:ea typeface="宋体" panose="02010600030101010101" pitchFamily="2" charset="-122"/>
              </a:rPr>
              <a:t>炉火纯青的技术　</a:t>
            </a:r>
            <a:endParaRPr lang="en-US" altLang="zh-CN" sz="2000" kern="0">
              <a:solidFill>
                <a:srgbClr val="FF0000"/>
              </a:solidFill>
              <a:latin typeface="Times New Roman" panose="02020603050405020304" pitchFamily="65" charset="-122"/>
              <a:ea typeface="宋体" pitchFamily="2" charset="-122"/>
            </a:endParaRPr>
          </a:p>
        </p:txBody>
      </p:sp>
      <p:sp>
        <p:nvSpPr>
          <p:cNvPr id="5" name="矩形 4"/>
          <p:cNvSpPr/>
          <p:nvPr/>
        </p:nvSpPr>
        <p:spPr>
          <a:xfrm>
            <a:off x="5645189" y="2491575"/>
            <a:ext cx="6064250" cy="553085"/>
          </a:xfrm>
          <a:prstGeom prst="rect">
            <a:avLst/>
          </a:prstGeom>
        </p:spPr>
        <p:txBody>
          <a:bodyPr>
            <a:spAutoFit/>
          </a:bodyPr>
          <a:lstStyle/>
          <a:p>
            <a:pPr lvl="0" eaLnBrk="0" latinLnBrk="1" hangingPunct="0">
              <a:lnSpc>
                <a:spcPct val="150000"/>
              </a:lnSpc>
            </a:pPr>
            <a:r>
              <a:rPr lang="zh-CN" altLang="en-US" sz="2000" kern="0">
                <a:solidFill>
                  <a:srgbClr val="FF0000"/>
                </a:solidFill>
                <a:latin typeface="Times New Roman" panose="02020603050405020304" pitchFamily="65" charset="-122"/>
                <a:ea typeface="宋体" panose="02010600030101010101" pitchFamily="2" charset="-122"/>
              </a:rPr>
              <a:t>发自肺腑、专心如一的热爱　</a:t>
            </a:r>
            <a:endParaRPr lang="en-US" altLang="zh-CN" sz="2000" kern="0">
              <a:solidFill>
                <a:srgbClr val="FF0000"/>
              </a:solidFill>
              <a:latin typeface="Times New Roman" panose="02020603050405020304" pitchFamily="65" charset="-122"/>
              <a:ea typeface="宋体" panose="02010600030101010101" pitchFamily="2" charset="-122"/>
            </a:endParaRPr>
          </a:p>
        </p:txBody>
      </p:sp>
      <p:sp>
        <p:nvSpPr>
          <p:cNvPr id="6" name="矩形 5"/>
          <p:cNvSpPr/>
          <p:nvPr/>
        </p:nvSpPr>
        <p:spPr>
          <a:xfrm>
            <a:off x="5788065" y="3366337"/>
            <a:ext cx="6064250" cy="553085"/>
          </a:xfrm>
          <a:prstGeom prst="rect">
            <a:avLst/>
          </a:prstGeom>
        </p:spPr>
        <p:txBody>
          <a:bodyPr>
            <a:spAutoFit/>
          </a:bodyPr>
          <a:lstStyle/>
          <a:p>
            <a:pPr lvl="0" eaLnBrk="0" latinLnBrk="1" hangingPunct="0">
              <a:lnSpc>
                <a:spcPct val="150000"/>
              </a:lnSpc>
            </a:pPr>
            <a:r>
              <a:rPr lang="zh-CN" altLang="en-US" sz="2000" kern="0">
                <a:solidFill>
                  <a:srgbClr val="FF0000"/>
                </a:solidFill>
                <a:latin typeface="Times New Roman" panose="02020603050405020304" pitchFamily="65" charset="-122"/>
                <a:ea typeface="宋体" panose="02010600030101010101" pitchFamily="2" charset="-122"/>
              </a:rPr>
              <a:t>臻于至善、超今冠古的追求　</a:t>
            </a:r>
            <a:endParaRPr lang="en-US" altLang="zh-CN" sz="2000" kern="0">
              <a:solidFill>
                <a:srgbClr val="FF0000"/>
              </a:solidFill>
              <a:latin typeface="Times New Roman" panose="02020603050405020304" pitchFamily="65" charset="-122"/>
              <a:ea typeface="宋体" panose="02010600030101010101" pitchFamily="2" charset="-122"/>
            </a:endParaRPr>
          </a:p>
        </p:txBody>
      </p:sp>
      <p:sp>
        <p:nvSpPr>
          <p:cNvPr id="7" name="矩形 6"/>
          <p:cNvSpPr/>
          <p:nvPr/>
        </p:nvSpPr>
        <p:spPr>
          <a:xfrm>
            <a:off x="5859503" y="4223593"/>
            <a:ext cx="6064250" cy="553085"/>
          </a:xfrm>
          <a:prstGeom prst="rect">
            <a:avLst/>
          </a:prstGeom>
        </p:spPr>
        <p:txBody>
          <a:bodyPr>
            <a:spAutoFit/>
          </a:bodyPr>
          <a:lstStyle/>
          <a:p>
            <a:pPr lvl="0" eaLnBrk="0" latinLnBrk="1" hangingPunct="0">
              <a:lnSpc>
                <a:spcPct val="150000"/>
              </a:lnSpc>
            </a:pPr>
            <a:r>
              <a:rPr lang="zh-CN" altLang="en-US" sz="2000" kern="0">
                <a:solidFill>
                  <a:srgbClr val="FF0000"/>
                </a:solidFill>
                <a:latin typeface="Times New Roman" panose="02020603050405020304" pitchFamily="65" charset="-122"/>
                <a:ea typeface="宋体" panose="02010600030101010101" pitchFamily="2" charset="-122"/>
              </a:rPr>
              <a:t>冰心一片、物我两忘的境界　</a:t>
            </a:r>
            <a:endParaRPr lang="en-US" altLang="zh-CN" sz="2000" kern="0">
              <a:solidFill>
                <a:srgbClr val="FF0000"/>
              </a:solidFill>
              <a:latin typeface="Times New Roman" panose="02020603050405020304" pitchFamily="65" charset="-122"/>
              <a:ea typeface="宋体" panose="02010600030101010101" pitchFamily="2" charset="-122"/>
            </a:endParaRPr>
          </a:p>
        </p:txBody>
      </p:sp>
      <p:sp>
        <p:nvSpPr>
          <p:cNvPr id="8" name="矩形 7"/>
          <p:cNvSpPr/>
          <p:nvPr/>
        </p:nvSpPr>
        <p:spPr>
          <a:xfrm>
            <a:off x="5565771" y="5080849"/>
            <a:ext cx="6064250" cy="553085"/>
          </a:xfrm>
          <a:prstGeom prst="rect">
            <a:avLst/>
          </a:prstGeom>
        </p:spPr>
        <p:txBody>
          <a:bodyPr>
            <a:spAutoFit/>
          </a:bodyPr>
          <a:lstStyle/>
          <a:p>
            <a:pPr lvl="0" eaLnBrk="0" latinLnBrk="1" hangingPunct="0">
              <a:lnSpc>
                <a:spcPct val="150000"/>
              </a:lnSpc>
            </a:pPr>
            <a:r>
              <a:rPr lang="zh-CN" altLang="en-US" sz="2000" kern="0">
                <a:solidFill>
                  <a:srgbClr val="FF0000"/>
                </a:solidFill>
                <a:latin typeface="Times New Roman" panose="02020603050405020304" pitchFamily="65" charset="-122"/>
                <a:ea typeface="宋体" panose="02010600030101010101" pitchFamily="2" charset="-122"/>
              </a:rPr>
              <a:t>格物致知、正心诚意的生命哲学　</a:t>
            </a:r>
            <a:endParaRPr lang="en-US" altLang="zh-CN" sz="2000" kern="0">
              <a:solidFill>
                <a:srgbClr val="FF0000"/>
              </a:solidFill>
              <a:latin typeface="Times New Roman" panose="02020603050405020304" pitchFamily="65" charset="-122"/>
              <a:ea typeface="宋体" panose="02010600030101010101" pitchFamily="2" charset="-122"/>
            </a:endParaRPr>
          </a:p>
        </p:txBody>
      </p:sp>
      <p:sp>
        <p:nvSpPr>
          <p:cNvPr id="10" name="矩形 9"/>
          <p:cNvSpPr/>
          <p:nvPr/>
        </p:nvSpPr>
        <p:spPr>
          <a:xfrm>
            <a:off x="5565771" y="5938105"/>
            <a:ext cx="3738880" cy="553085"/>
          </a:xfrm>
          <a:prstGeom prst="rect">
            <a:avLst/>
          </a:prstGeom>
        </p:spPr>
        <p:txBody>
          <a:bodyPr wrap="none">
            <a:spAutoFit/>
          </a:bodyPr>
          <a:lstStyle/>
          <a:p>
            <a:pPr lvl="0" eaLnBrk="0" latinLnBrk="1" hangingPunct="0">
              <a:lnSpc>
                <a:spcPct val="150000"/>
              </a:lnSpc>
            </a:pPr>
            <a:r>
              <a:rPr lang="zh-CN" altLang="en-US" sz="2000" kern="0">
                <a:solidFill>
                  <a:srgbClr val="FF0000"/>
                </a:solidFill>
                <a:latin typeface="Times New Roman" panose="02020603050405020304" pitchFamily="65" charset="-122"/>
                <a:ea typeface="宋体" panose="02010600030101010101" pitchFamily="2" charset="-122"/>
              </a:rPr>
              <a:t>技进乎道、超然达观的人生信念</a:t>
            </a:r>
            <a:endParaRPr lang="zh-CN" altLang="en-US" sz="2000" kern="0">
              <a:solidFill>
                <a:srgbClr val="FF0000"/>
              </a:solidFill>
              <a:latin typeface="Times New Roman" panose="02020603050405020304" pitchFamily="65" charset="-122"/>
              <a:ea typeface="宋体" pitchFamily="2" charset="-122"/>
            </a:endParaRPr>
          </a:p>
        </p:txBody>
      </p:sp>
      <p:pic>
        <p:nvPicPr>
          <p:cNvPr id="11" name="答案" descr="C:\Users\BA0121\Desktop\同步 ppt设计\按钮-04.png"/>
          <p:cNvPicPr>
            <a:picLocks noChangeAspect="1" noChangeArrowheads="1"/>
          </p:cNvPicPr>
          <p:nvPr/>
        </p:nvPicPr>
        <p:blipFill>
          <a:blip r:embed="rId4"/>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nextCondLst>
                <p:cond evt="onClick" delay="0">
                  <p:tgtEl>
                    <p:spTgt spid="11"/>
                  </p:tgtEl>
                </p:cond>
              </p:nextCondLst>
            </p:seq>
          </p:childTnLst>
        </p:cTn>
      </p:par>
    </p:tnLst>
    <p:bldLst>
      <p:bldP spid="4" grpId="0"/>
      <p:bldP spid="5" grpId="0"/>
      <p:bldP spid="6" grpId="0"/>
      <p:bldP spid="7" grpId="0"/>
      <p:bldP spid="8"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374729"/>
            <a:ext cx="11340000" cy="64579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800" b="1">
                <a:solidFill>
                  <a:srgbClr val="FF0000"/>
                </a:solidFill>
                <a:latin typeface="黑体" panose="02010609060101010101" charset="-122"/>
                <a:ea typeface="黑体" panose="02010609060101010101" charset="-122"/>
              </a:rPr>
              <a:t>目标一    理解文章内容,分析句子含意</a:t>
            </a:r>
            <a:endParaRPr lang="zh-CN" altLang="en-US" sz="2800" b="1">
              <a:solidFill>
                <a:srgbClr val="FF0000"/>
              </a:solidFill>
              <a:latin typeface="黑体"/>
              <a:ea typeface="黑体"/>
            </a:endParaRPr>
          </a:p>
        </p:txBody>
      </p:sp>
      <p:grpSp>
        <p:nvGrpSpPr>
          <p:cNvPr id="3" name="组合 2"/>
          <p:cNvGrpSpPr/>
          <p:nvPr/>
        </p:nvGrpSpPr>
        <p:grpSpPr>
          <a:xfrm>
            <a:off x="4494201" y="895480"/>
            <a:ext cx="3068814" cy="491490"/>
            <a:chOff x="1164519" y="2418401"/>
            <a:chExt cx="3068814" cy="491490"/>
          </a:xfrm>
        </p:grpSpPr>
        <p:pic>
          <p:nvPicPr>
            <p:cNvPr id="4" name="Picture 1" descr="C:\Users\BA0121\Desktop\同步 ppt设计\图标-05.png"/>
            <p:cNvPicPr>
              <a:picLocks noChangeAspect="1" noChangeArrowheads="1"/>
            </p:cNvPicPr>
            <p:nvPr/>
          </p:nvPicPr>
          <p:blipFill>
            <a:blip r:embed="rId3"/>
            <a:stretch>
              <a:fillRect/>
            </a:stretch>
          </p:blipFill>
          <p:spPr bwMode="auto">
            <a:xfrm>
              <a:off x="1164519" y="2494704"/>
              <a:ext cx="3068814" cy="389608"/>
            </a:xfrm>
            <a:prstGeom prst="rect">
              <a:avLst/>
            </a:prstGeom>
            <a:noFill/>
          </p:spPr>
        </p:pic>
        <p:sp>
          <p:nvSpPr>
            <p:cNvPr id="5" name="TextBox 4"/>
            <p:cNvSpPr txBox="1"/>
            <p:nvPr/>
          </p:nvSpPr>
          <p:spPr>
            <a:xfrm>
              <a:off x="2080684" y="2418401"/>
              <a:ext cx="1591733" cy="491490"/>
            </a:xfrm>
            <a:prstGeom prst="rect">
              <a:avLst/>
            </a:prstGeom>
            <a:noFill/>
          </p:spPr>
          <p:txBody>
            <a:bodyPr wrap="square" rtlCol="0">
              <a:spAutoFit/>
            </a:bodyPr>
            <a:lstStyle/>
            <a:p>
              <a:r>
                <a:rPr lang="zh-CN" altLang="en-US" sz="2600" b="1">
                  <a:solidFill>
                    <a:schemeClr val="bg1"/>
                  </a:solidFill>
                  <a:latin typeface="黑体" panose="02010609060101010101" charset="-122"/>
                  <a:ea typeface="黑体" panose="02010609060101010101" charset="-122"/>
                </a:rPr>
                <a:t>探究交流</a:t>
              </a:r>
              <a:endParaRPr lang="zh-CN" altLang="en-US" sz="2600" b="1">
                <a:solidFill>
                  <a:schemeClr val="bg1"/>
                </a:solidFill>
                <a:latin typeface="黑体" panose="02010609060101010101" charset="-122"/>
                <a:ea typeface="黑体" panose="02010609060101010101" charset="-122"/>
              </a:endParaRPr>
            </a:p>
          </p:txBody>
        </p:sp>
      </p:grpSp>
      <p:sp>
        <p:nvSpPr>
          <p:cNvPr id="6" name="TextBox 2"/>
          <p:cNvSpPr txBox="1"/>
          <p:nvPr/>
        </p:nvSpPr>
        <p:spPr>
          <a:xfrm>
            <a:off x="540000" y="1941637"/>
            <a:ext cx="11340000" cy="240792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1.如何理解“我们不必人人成为工匠,却可以人人成为工匠精神的践行者”</a:t>
            </a:r>
            <a:br>
              <a:rPr/>
            </a:br>
            <a:r>
              <a:rPr lang="zh-CN" altLang="en-US" sz="2605" kern="0">
                <a:solidFill>
                  <a:srgbClr val="000000"/>
                </a:solidFill>
                <a:latin typeface="Times New Roman" panose="02020603050405020304" pitchFamily="65" charset="-122"/>
                <a:ea typeface="宋体" panose="02010600030101010101" pitchFamily="2" charset="-122"/>
              </a:rPr>
              <a:t>的含意?</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ct val="0"/>
              </a:spcBef>
              <a:buNone/>
            </a:pP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7" name="TextBox 2"/>
          <p:cNvSpPr txBox="1"/>
          <p:nvPr/>
        </p:nvSpPr>
        <p:spPr>
          <a:xfrm>
            <a:off x="540000" y="4365381"/>
            <a:ext cx="11340000" cy="120396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不是人人都能成为心思巧妙、技术精湛的工匠,但我们都应该追求并</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实践工匠精神。这句话体现了作者对工匠精神的推崇和倡导。</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8" name="答案" descr="C:\Users\BA0121\Desktop\同步 ppt设计\按钮-04.png"/>
          <p:cNvPicPr>
            <a:picLocks noChangeAspect="1" noChangeArrowheads="1"/>
          </p:cNvPicPr>
          <p:nvPr/>
        </p:nvPicPr>
        <p:blipFill>
          <a:blip r:embed="rId4"/>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nextCondLst>
                <p:cond evt="onClick" delay="0">
                  <p:tgtEl>
                    <p:spTgt spid="8"/>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240792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2.对于企业来说,为什么工匠精神“足以为成功铺就通天大道”?请根据课文</a:t>
            </a:r>
            <a:br>
              <a:rPr/>
            </a:br>
            <a:r>
              <a:rPr lang="zh-CN" altLang="en-US" sz="2605" kern="0">
                <a:solidFill>
                  <a:srgbClr val="000000"/>
                </a:solidFill>
                <a:latin typeface="Times New Roman" panose="02020603050405020304" pitchFamily="65" charset="-122"/>
                <a:ea typeface="宋体" panose="02010600030101010101" pitchFamily="2" charset="-122"/>
              </a:rPr>
              <a:t>内容回答。</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ct val="0"/>
              </a:spcBef>
              <a:buNone/>
            </a:pP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3" name="TextBox 2"/>
          <p:cNvSpPr txBox="1"/>
          <p:nvPr/>
        </p:nvSpPr>
        <p:spPr>
          <a:xfrm>
            <a:off x="493673" y="3412433"/>
            <a:ext cx="11340000" cy="180594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(示例)①工匠精神使企业更符合时代需求。②产品因工匠精神变得</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更加精致,从而经受住用户最挑剔眼光的检验。③工匠精神厚植,可以使企业</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更有活力。</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4"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nextCondLst>
                <p:cond evt="onClick" delay="0">
                  <p:tgtEl>
                    <p:spTgt spid="4"/>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64579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800" b="1">
                <a:solidFill>
                  <a:srgbClr val="FF0000"/>
                </a:solidFill>
                <a:latin typeface="黑体" panose="02010609060101010101" charset="-122"/>
                <a:ea typeface="黑体" panose="02010609060101010101" charset="-122"/>
              </a:rPr>
              <a:t>目标二    赏析文章的论证思路与论证方法</a:t>
            </a:r>
            <a:endParaRPr lang="zh-CN" altLang="en-US" sz="2800" b="1">
              <a:solidFill>
                <a:srgbClr val="FF0000"/>
              </a:solidFill>
              <a:latin typeface="黑体" panose="02010609060101010101" charset="-122"/>
              <a:ea typeface="黑体" panose="02010609060101010101" charset="-122"/>
            </a:endParaRPr>
          </a:p>
        </p:txBody>
      </p:sp>
      <p:sp>
        <p:nvSpPr>
          <p:cNvPr id="3" name="TextBox 2"/>
          <p:cNvSpPr txBox="1"/>
          <p:nvPr/>
        </p:nvSpPr>
        <p:spPr>
          <a:xfrm>
            <a:off x="540000" y="1562881"/>
            <a:ext cx="11340000" cy="120396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3.阅读课文,概括本文的论证思路。</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4" name="TextBox 2"/>
          <p:cNvSpPr txBox="1"/>
          <p:nvPr/>
        </p:nvSpPr>
        <p:spPr>
          <a:xfrm>
            <a:off x="540000" y="2738238"/>
            <a:ext cx="11340000" cy="3612515"/>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①从内容上来说:课文首先点出时代需要工匠精神。然后引用《说文解字》中的内容,点出什么是工匠精神。接着,层层深入,从“为什么”“怎么办”的角度,阐明该怎样,不该怎样。最后联系实际,回扣中心,升华主旨。②从论证方法上来说:这篇新闻评论围绕“工匠精神”展开,主要通过道理论证的方法加以论述。在论述的过程中,作者采用由浅入深、逐层剖析的方式阐述“工匠精神”的内涵,正反面论证相结合,观点鲜明、逻辑合理、思辨性强。</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5"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nextCondLst>
                <p:cond evt="onClick" delay="0">
                  <p:tgtEl>
                    <p:spTgt spid="5"/>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540000" y="1008000"/>
            <a:ext cx="11340000" cy="180594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4.作者在第1段和第2段主要运用了什么方法来论述自己的观点?</a:t>
            </a:r>
            <a:endParaRPr lang="zh-CN" altLang="en-US"/>
          </a:p>
          <a:p>
            <a:pPr marL="0" indent="0" eaLnBrk="0" latinLnBrk="1" hangingPunct="0">
              <a:lnSpc>
                <a:spcPct val="150000"/>
              </a:lnSpc>
              <a:spcBef>
                <a:spcPct val="0"/>
              </a:spcBef>
              <a:buNone/>
            </a:pPr>
            <a:r>
              <a:rPr lang="zh-CN" altLang="en-US" sz="2605" kern="0">
                <a:solidFill>
                  <a:srgbClr val="000000"/>
                </a:solidFill>
                <a:latin typeface="Times New Roman" panose="02020603050405020304" pitchFamily="65" charset="-122"/>
                <a:ea typeface="宋体" panose="02010600030101010101" pitchFamily="2" charset="-122"/>
              </a:rPr>
              <a:t>答:</a:t>
            </a: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ct val="0"/>
              </a:spcBef>
              <a:buNone/>
            </a:pPr>
            <a:r>
              <a:rPr lang="zh-CN" altLang="en-US" sz="2605" u="sng" kern="0">
                <a:solidFill>
                  <a:srgbClr val="000000"/>
                </a:solidFill>
                <a:latin typeface="Times New Roman" panose="02020603050405020304" pitchFamily="65" charset="-122"/>
                <a:ea typeface="宋体" panose="02010600030101010101" pitchFamily="2" charset="-122"/>
              </a:rPr>
              <a:t>   </a:t>
            </a:r>
            <a:r>
              <a:rPr lang="en-US" altLang="zh-CN" sz="2605" u="sng" kern="0">
                <a:solidFill>
                  <a:srgbClr val="000000"/>
                </a:solidFill>
                <a:latin typeface="Times New Roman" panose="02020603050405020304" pitchFamily="65" charset="-122"/>
                <a:ea typeface="宋体" panose="02010600030101010101" pitchFamily="2" charset="-122"/>
              </a:rPr>
              <a:t>												</a:t>
            </a:r>
            <a:r>
              <a:rPr lang="zh-CN" altLang="en-US" sz="2605" u="sng" ker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3" name="TextBox 2"/>
          <p:cNvSpPr txBox="1"/>
          <p:nvPr/>
        </p:nvSpPr>
        <p:spPr>
          <a:xfrm>
            <a:off x="540000" y="2920203"/>
            <a:ext cx="11340000" cy="1203960"/>
          </a:xfrm>
          <a:prstGeom prst="rect">
            <a:avLst/>
          </a:prstGeom>
          <a:noFill/>
        </p:spPr>
        <p:txBody>
          <a:bodyPr wrap="square" lIns="0" tIns="0" rIns="0" bIns="0" rtlCol="0">
            <a:spAutoFit/>
          </a:bodyPr>
          <a:lstStyle/>
          <a:p>
            <a:pPr marL="0" indent="0" eaLnBrk="0" latinLnBrk="1" hangingPunct="0">
              <a:lnSpc>
                <a:spcPct val="150000"/>
              </a:lnSpc>
              <a:spcBef>
                <a:spcPct val="0"/>
              </a:spcBef>
              <a:buNone/>
            </a:pPr>
            <a:r>
              <a:rPr lang="zh-CN" altLang="en-US" sz="2605" b="1" kern="0">
                <a:solidFill>
                  <a:srgbClr val="FF0000"/>
                </a:solidFill>
                <a:latin typeface="Times New Roman" panose="02020603050405020304" pitchFamily="65" charset="-122"/>
                <a:ea typeface="宋体" panose="02010600030101010101" pitchFamily="2" charset="-122"/>
              </a:rPr>
              <a:t>答案</a:t>
            </a:r>
            <a:r>
              <a:rPr lang="zh-CN" altLang="en-US" sz="2605" kern="0">
                <a:solidFill>
                  <a:srgbClr val="FF0000"/>
                </a:solidFill>
                <a:latin typeface="Times New Roman" panose="02020603050405020304" pitchFamily="65" charset="-122"/>
                <a:ea typeface="宋体" panose="02010600030101010101" pitchFamily="2" charset="-122"/>
              </a:rPr>
              <a:t>　道理论证。作者引用企业家等人的话,加以分析论证,强调我们的时代</a:t>
            </a:r>
            <a:br>
              <a:rPr lang="zh-CN" altLang="en-US" sz="2605" kern="0">
                <a:solidFill>
                  <a:srgbClr val="FF0000"/>
                </a:solidFill>
                <a:latin typeface="Times New Roman" panose="02020603050405020304" pitchFamily="65" charset="-122"/>
                <a:ea typeface="宋体" panose="02010600030101010101" pitchFamily="2" charset="-122"/>
              </a:rPr>
            </a:br>
            <a:r>
              <a:rPr lang="zh-CN" altLang="en-US" sz="2605" kern="0">
                <a:solidFill>
                  <a:srgbClr val="FF0000"/>
                </a:solidFill>
                <a:latin typeface="Times New Roman" panose="02020603050405020304" pitchFamily="65" charset="-122"/>
                <a:ea typeface="宋体" panose="02010600030101010101" pitchFamily="2" charset="-122"/>
              </a:rPr>
              <a:t>需要工匠精神,它体现出社会的品格和国家的形象。</a:t>
            </a:r>
            <a:endParaRPr lang="zh-CN" altLang="en-US" sz="2605" kern="0">
              <a:solidFill>
                <a:srgbClr val="FF0000"/>
              </a:solidFill>
              <a:latin typeface="Times New Roman" panose="02020603050405020304" pitchFamily="65" charset="-122"/>
              <a:ea typeface="宋体" panose="02010600030101010101" pitchFamily="2" charset="-122"/>
            </a:endParaRPr>
          </a:p>
        </p:txBody>
      </p:sp>
      <p:pic>
        <p:nvPicPr>
          <p:cNvPr id="4" name="答案" descr="C:\Users\BA0121\Desktop\同步 ppt设计\按钮-04.png"/>
          <p:cNvPicPr>
            <a:picLocks noChangeAspect="1" noChangeArrowheads="1"/>
          </p:cNvPicPr>
          <p:nvPr/>
        </p:nvPicPr>
        <p:blipFill>
          <a:blip r:embed="rId3"/>
          <a:stretch>
            <a:fillRect/>
          </a:stretch>
        </p:blipFill>
        <p:spPr bwMode="auto">
          <a:xfrm>
            <a:off x="10494993" y="6063475"/>
            <a:ext cx="1483200" cy="527884"/>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nextCondLst>
                <p:cond evt="onClick" delay="0">
                  <p:tgtEl>
                    <p:spTgt spid="4"/>
                  </p:tgtEl>
                </p:cond>
              </p:nextCondLst>
            </p:seq>
          </p:childTnLst>
        </p:cTn>
      </p:par>
    </p:tnLst>
    <p:bldLst>
      <p:bldP spid="3"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第1课时　集合的含义</Template>
  <Company/>
  <PresentationFormat>自定义</PresentationFormat>
  <Paragraphs>107</Paragraphs>
  <Slides>30</Slides>
  <Notes>29</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30</vt:i4>
      </vt:variant>
    </vt:vector>
  </HeadingPairs>
  <TitlesOfParts>
    <vt:vector baseType="lpstr" size="38">
      <vt:lpstr>Arial</vt:lpstr>
      <vt:lpstr>微软雅黑</vt:lpstr>
      <vt:lpstr>Wingdings</vt:lpstr>
      <vt:lpstr>Calibri</vt:lpstr>
      <vt:lpstr>黑体</vt:lpstr>
      <vt:lpstr>Times New Roman</vt:lpstr>
      <vt:lpstr>宋体</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封面标题</dc:title>
  <cp:lastModifiedBy>海鸥子</cp:lastModifiedBy>
  <cp:revision>117</cp:revision>
  <dcterms:created xsi:type="dcterms:W3CDTF">2020-09-07T10:45:00Z</dcterms:created>
  <dcterms:modified xsi:type="dcterms:W3CDTF">2020-09-07T10:57:38Z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