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7" r:id="rId5"/>
    <p:sldId id="273" r:id="rId6"/>
    <p:sldId id="274" r:id="rId7"/>
    <p:sldId id="264" r:id="rId8"/>
    <p:sldId id="265" r:id="rId9"/>
    <p:sldId id="263" r:id="rId10"/>
    <p:sldId id="282" r:id="rId11"/>
    <p:sldId id="293" r:id="rId12"/>
    <p:sldId id="278" r:id="rId13"/>
    <p:sldId id="279" r:id="rId14"/>
    <p:sldId id="270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CC"/>
    <a:srgbClr val="FF33CC"/>
    <a:srgbClr val="FF33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6BF52A52-394A-11D3-B153-00C04F79FAA6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6"/>
          <p:cNvGrpSpPr/>
          <p:nvPr/>
        </p:nvGrpSpPr>
        <p:grpSpPr>
          <a:xfrm>
            <a:off x="-7937" y="-7937"/>
            <a:ext cx="9169400" cy="6873875"/>
            <a:chOff x="-8466" y="-8468"/>
            <a:chExt cx="9169804" cy="6874935"/>
          </a:xfrm>
        </p:grpSpPr>
        <p:cxnSp>
          <p:nvCxnSpPr>
            <p:cNvPr id="19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29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E21D26-0FD3-46CD-AC12-0AFB7C78BC41}" type="slidenum">
              <a:rPr kumimoji="0" lang="en-US" altLang="zh-CN" b="0" i="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itchFamily="18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23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en-US" altLang="zh-CN" sz="8000" dirty="0">
                <a:solidFill>
                  <a:srgbClr val="C0E474"/>
                </a:solidFill>
              </a:rPr>
              <a:t>“</a:t>
            </a:r>
            <a:endParaRPr lang="en-US" altLang="zh-CN" sz="8000" dirty="0">
              <a:solidFill>
                <a:srgbClr val="C0E474"/>
              </a:solidFill>
            </a:endParaRPr>
          </a:p>
        </p:txBody>
      </p:sp>
      <p:sp>
        <p:nvSpPr>
          <p:cNvPr id="4100" name="TextBox 24"/>
          <p:cNvSpPr txBox="1"/>
          <p:nvPr/>
        </p:nvSpPr>
        <p:spPr>
          <a:xfrm>
            <a:off x="6748463" y="2886075"/>
            <a:ext cx="457200" cy="585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en-US" altLang="zh-CN" sz="8000" dirty="0">
                <a:solidFill>
                  <a:srgbClr val="C0E474"/>
                </a:solidFill>
              </a:rPr>
              <a:t>”</a:t>
            </a:r>
            <a:endParaRPr lang="en-US" altLang="zh-CN" sz="8000" dirty="0">
              <a:solidFill>
                <a:srgbClr val="C0E47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19470A-7387-4874-9090-E1A23B0AA532}" type="slidenum">
              <a:rPr kumimoji="0" lang="en-US" altLang="zh-CN" b="0" i="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23"/>
          <p:cNvSpPr txBox="1"/>
          <p:nvPr/>
        </p:nvSpPr>
        <p:spPr>
          <a:xfrm>
            <a:off x="482600" y="790575"/>
            <a:ext cx="457200" cy="584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en-US" altLang="zh-CN" sz="8000" dirty="0">
                <a:solidFill>
                  <a:srgbClr val="C0E474"/>
                </a:solidFill>
              </a:rPr>
              <a:t>“</a:t>
            </a:r>
            <a:endParaRPr lang="en-US" altLang="zh-CN" sz="8000" dirty="0">
              <a:solidFill>
                <a:srgbClr val="C0E474"/>
              </a:solidFill>
            </a:endParaRPr>
          </a:p>
        </p:txBody>
      </p:sp>
      <p:sp>
        <p:nvSpPr>
          <p:cNvPr id="5124" name="TextBox 24"/>
          <p:cNvSpPr txBox="1"/>
          <p:nvPr/>
        </p:nvSpPr>
        <p:spPr>
          <a:xfrm>
            <a:off x="6748463" y="2886075"/>
            <a:ext cx="457200" cy="5857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en-US" altLang="zh-CN" sz="8000" dirty="0">
                <a:solidFill>
                  <a:srgbClr val="C0E474"/>
                </a:solidFill>
              </a:rPr>
              <a:t>”</a:t>
            </a:r>
            <a:endParaRPr lang="en-US" altLang="zh-CN" sz="8000" dirty="0">
              <a:solidFill>
                <a:srgbClr val="C0E474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19470A-7387-4874-9090-E1A23B0AA532}" type="slidenum">
              <a:rPr kumimoji="0" lang="en-US" altLang="zh-CN" b="0" i="0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grpSp>
        <p:nvGrpSpPr>
          <p:cNvPr id="2050" name="Group 16"/>
          <p:cNvGrpSpPr/>
          <p:nvPr/>
        </p:nvGrpSpPr>
        <p:grpSpPr>
          <a:xfrm>
            <a:off x="-7937" y="-7937"/>
            <a:ext cx="9169400" cy="687387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8413" cy="1320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>
          <a:xfrm>
            <a:off x="609600" y="2160588"/>
            <a:ext cx="6348413" cy="3881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0BA8F6-FF0A-42AE-8CFF-376ECBA27D73}" type="slidenum">
              <a:rPr kumimoji="0" lang="en-US" altLang="zh-CN" sz="9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itchFamily="18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1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4.wmf"/><Relationship Id="rId5" Type="http://schemas.openxmlformats.org/officeDocument/2006/relationships/control" Target="../activeX/activeX1.xml"/><Relationship Id="rId4" Type="http://schemas.openxmlformats.org/officeDocument/2006/relationships/image" Target="../media/image3.png"/><Relationship Id="rId3" Type="http://schemas.microsoft.com/office/2007/relationships/media" Target="file:///E:\Drakensang\&#23731;&#36814;&#26149;X\&#26149;&#27743;&#33457;&#26376;&#22812;.mp3" TargetMode="External"/><Relationship Id="rId2" Type="http://schemas.openxmlformats.org/officeDocument/2006/relationships/audio" Target="file:///E:\Drakensang\&#23731;&#36814;&#26149;X\&#26149;&#27743;&#33457;&#26376;&#22812;.mp3" TargetMode="Externa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WordArt 6"/>
          <p:cNvSpPr>
            <a:spLocks noTextEdit="1"/>
          </p:cNvSpPr>
          <p:nvPr/>
        </p:nvSpPr>
        <p:spPr>
          <a:xfrm>
            <a:off x="1763713" y="2636838"/>
            <a:ext cx="4679950" cy="16557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06"/>
              </a:avLst>
            </a:prstTxWarp>
            <a:normAutofit/>
          </a:bodyPr>
          <a:p>
            <a:pPr algn="ctr"/>
            <a:r>
              <a:rPr lang="zh-CN" altLang="en-US" sz="4000" b="1">
                <a:ln w="158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" charset="0"/>
                <a:ea typeface="楷体" charset="0"/>
              </a:rPr>
              <a:t>杞人忧天</a:t>
            </a:r>
            <a:endParaRPr lang="zh-CN" altLang="en-US" sz="4000" b="1">
              <a:ln w="158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楷体" charset="0"/>
              <a:ea typeface="楷体" charset="0"/>
            </a:endParaRPr>
          </a:p>
        </p:txBody>
      </p:sp>
      <p:sp>
        <p:nvSpPr>
          <p:cNvPr id="6147" name="WordArt 10"/>
          <p:cNvSpPr>
            <a:spLocks noTextEdit="1"/>
          </p:cNvSpPr>
          <p:nvPr/>
        </p:nvSpPr>
        <p:spPr>
          <a:xfrm>
            <a:off x="2484438" y="3141663"/>
            <a:ext cx="6408737" cy="10080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4565"/>
              </a:avLst>
            </a:prstTxWarp>
            <a:normAutofit/>
          </a:bodyPr>
          <a:p>
            <a:pPr algn="ctr"/>
            <a:endParaRPr lang="zh-CN" altLang="en-US" sz="4000">
              <a:ln w="1270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3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1412875"/>
            <a:ext cx="1655762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WordArt 4"/>
          <p:cNvSpPr>
            <a:spLocks noTextEdit="1"/>
          </p:cNvSpPr>
          <p:nvPr/>
        </p:nvSpPr>
        <p:spPr>
          <a:xfrm>
            <a:off x="3851275" y="1196975"/>
            <a:ext cx="2160588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课文探讨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Text Box 9"/>
          <p:cNvSpPr txBox="1"/>
          <p:nvPr/>
        </p:nvSpPr>
        <p:spPr>
          <a:xfrm>
            <a:off x="2555875" y="2276475"/>
            <a:ext cx="5545138" cy="264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审读课文</a:t>
            </a:r>
            <a:r>
              <a:rPr lang="en-GB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根据自已掌握的自然知识，小组合作探讨，看看文中“晓之者”的话哪些是科学的，哪些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是不科学的？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subTitle" idx="1"/>
          </p:nvPr>
        </p:nvSpPr>
        <p:spPr>
          <a:xfrm>
            <a:off x="323850" y="4437063"/>
            <a:ext cx="9144000" cy="5329237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kern="1200" dirty="0">
                <a:latin typeface="+mn-lt"/>
                <a:ea typeface="+mn-ea"/>
                <a:cs typeface="+mn-cs"/>
              </a:rPr>
              <a:t>                                                                   </a:t>
            </a:r>
            <a:endParaRPr lang="en-US" altLang="zh-CN" sz="2800" kern="1200" dirty="0"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CN" sz="3600" b="1" kern="1200" dirty="0">
              <a:solidFill>
                <a:srgbClr val="FF3300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kern="1200" dirty="0">
                <a:solidFill>
                  <a:srgbClr val="FF3300"/>
                </a:solidFill>
                <a:latin typeface="+mn-lt"/>
                <a:ea typeface="+mn-ea"/>
                <a:cs typeface="+mn-cs"/>
              </a:rPr>
              <a:t>             </a:t>
            </a:r>
            <a:endParaRPr lang="en-US" altLang="zh-CN" sz="3600" b="1" kern="1200" dirty="0">
              <a:solidFill>
                <a:srgbClr val="FF33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2484438" y="1196975"/>
            <a:ext cx="69834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、天（</a:t>
            </a:r>
            <a:r>
              <a:rPr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宇宙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）是没有穷尽的。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2411413" y="1773238"/>
            <a:ext cx="6732587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、日月星辰有的是气体团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有的是固体团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它们都在各自的轨道上运行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它们有的发光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有的不发光。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5" name="Text Box 5"/>
          <p:cNvSpPr txBox="1"/>
          <p:nvPr/>
        </p:nvSpPr>
        <p:spPr>
          <a:xfrm>
            <a:off x="2339975" y="3357563"/>
            <a:ext cx="4248150" cy="1023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90000"/>
              </a:lnSpc>
              <a:spcBef>
                <a:spcPct val="20000"/>
              </a:spcBef>
            </a:pP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6" name="Text Box 6"/>
          <p:cNvSpPr txBox="1"/>
          <p:nvPr/>
        </p:nvSpPr>
        <p:spPr>
          <a:xfrm>
            <a:off x="1871663" y="3429000"/>
            <a:ext cx="7272337" cy="227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、以太阳为中心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围绕太阳运转的九大行星（如地球等）共同组成了太阳系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太阳系及其他恒星系组成了银河系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银河系及河外星系共同构成了茫茫宇宙。月亮是地球的卫星。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9" name="Picture 7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33375"/>
            <a:ext cx="2051050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2009918211812738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WordArt 3"/>
          <p:cNvSpPr>
            <a:spLocks noTextEdit="1"/>
          </p:cNvSpPr>
          <p:nvPr/>
        </p:nvSpPr>
        <p:spPr>
          <a:xfrm>
            <a:off x="1116013" y="836613"/>
            <a:ext cx="2376487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8023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本课小结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476375" y="2060575"/>
            <a:ext cx="6119813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今天我们的学习认识了以为似乎是“傻子”的杞人，但从现在看来他却是以为多么有远见的人，如今的地球已经有很多问题引起了我们的关注，大气污染，臭氧层破坏，全球气温升高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让我们为今天的环境贡献出自己的一份力量吧！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7"/>
          <p:cNvSpPr/>
          <p:nvPr/>
        </p:nvSpPr>
        <p:spPr>
          <a:xfrm>
            <a:off x="3348038" y="3048000"/>
            <a:ext cx="13160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19" name="Picture 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0350"/>
            <a:ext cx="4140200" cy="626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7" name="Text Box 9"/>
          <p:cNvSpPr txBox="1"/>
          <p:nvPr/>
        </p:nvSpPr>
        <p:spPr>
          <a:xfrm>
            <a:off x="4356100" y="620713"/>
            <a:ext cx="3887788" cy="5643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列子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，相传战国郑国人列御寇著。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汉书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艺文志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著录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列子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八篇。</a:t>
            </a:r>
            <a:endParaRPr lang="zh-CN" altLang="en-US" sz="28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列子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的内容多为民间故事、寓言和神话传说。内有很多脍炙人口而又有教育意义的故事，如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儿童辩日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歧路亡羊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杞人忧天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愚公移山</a:t>
            </a:r>
            <a:r>
              <a:rPr lang="en-US" altLang="zh-CN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等，都是很有价值的文学遗产。</a:t>
            </a:r>
            <a:endParaRPr lang="zh-CN" altLang="en-US" sz="28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AL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333375"/>
            <a:ext cx="82296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98763" cy="1143000"/>
          </a:xfrm>
          <a:prstGeom prst="horizontalScroll">
            <a:avLst>
              <a:gd name="adj" fmla="val 12500"/>
            </a:avLst>
          </a:prstGeom>
          <a:solidFill>
            <a:srgbClr val="6600CC">
              <a:alpha val="100000"/>
            </a:srgbClr>
          </a:solidFill>
          <a:ln>
            <a:solidFill>
              <a:schemeClr val="tx1">
                <a:alpha val="100000"/>
              </a:schemeClr>
            </a:solidFill>
          </a:ln>
        </p:spPr>
        <p:txBody>
          <a:bodyPr vert="horz" wrap="square" lIns="91440" tIns="45720" rIns="91440" bIns="45720" anchor="t"/>
          <a:p>
            <a:endParaRPr lang="zh-CN" altLang="zh-CN" dirty="0"/>
          </a:p>
        </p:txBody>
      </p:sp>
      <p:sp>
        <p:nvSpPr>
          <p:cNvPr id="11268" name="Text Box 4"/>
          <p:cNvSpPr txBox="1"/>
          <p:nvPr/>
        </p:nvSpPr>
        <p:spPr>
          <a:xfrm>
            <a:off x="611188" y="549275"/>
            <a:ext cx="2698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自 学 检 测</a:t>
            </a:r>
            <a:endParaRPr lang="zh-CN" altLang="en-US" sz="3600" b="1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2743200" y="1676400"/>
            <a:ext cx="4191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36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一）看谁读得好</a:t>
            </a:r>
            <a:endParaRPr lang="zh-CN" altLang="en-US" sz="36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2133600" y="2819400"/>
            <a:ext cx="5480050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要求：读准字音，读准节奏，</a:t>
            </a:r>
            <a:endParaRPr lang="zh-CN" altLang="en-US" sz="32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读得顺畅，读出感情。</a:t>
            </a:r>
            <a:endParaRPr lang="zh-CN" altLang="en-US" sz="3200" b="1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11" name="春江花月夜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2088" y="45085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11272" name="" r:id="rId5" imgW="3035300" imgH="442912"/>
        </mc:Choice>
        <mc:Fallback>
          <p:control name="" r:id="rId5" imgW="3035300" imgH="442912">
            <p:pic>
              <p:nvPicPr>
                <p:cNvPr id="0" name="Host Control  11271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398588" y="5586413"/>
                  <a:ext cx="3035300" cy="442912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566" fill="hold"/>
                                        <p:tgtEl>
                                          <p:spTgt spid="215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2286000" y="16764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 二 ）看谁说得对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2803525" y="25352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2" name="PubBanner"/>
          <p:cNvSpPr>
            <a:spLocks noEditPoints="1"/>
          </p:cNvSpPr>
          <p:nvPr/>
        </p:nvSpPr>
        <p:spPr>
          <a:xfrm>
            <a:off x="1143000" y="2438400"/>
            <a:ext cx="7391400" cy="2971800"/>
          </a:xfrm>
          <a:custGeom>
            <a:avLst/>
            <a:gdLst>
              <a:gd name="txL" fmla="*/ 2826 w 21600"/>
              <a:gd name="txT" fmla="*/ 4525 h 21600"/>
              <a:gd name="txR" fmla="*/ 18785 w 21600"/>
              <a:gd name="txB" fmla="*/ 12549 h 21600"/>
            </a:gdLst>
            <a:ahLst/>
            <a:cxnLst>
              <a:cxn ang="17694720">
                <a:pos x="3695700" y="0"/>
              </a:cxn>
              <a:cxn ang="11796480">
                <a:pos x="234061" y="1888744"/>
              </a:cxn>
              <a:cxn ang="5898240">
                <a:pos x="3695700" y="1726533"/>
              </a:cxn>
              <a:cxn ang="0">
                <a:pos x="7161445" y="1888744"/>
              </a:cxn>
            </a:cxnLst>
            <a:rect l="txL" t="txT" r="txR" b="txB"/>
            <a:pathLst>
              <a:path w="21600" h="21600">
                <a:moveTo>
                  <a:pt x="18785" y="4525"/>
                </a:moveTo>
                <a:cubicBezTo>
                  <a:pt x="18684" y="3891"/>
                  <a:pt x="18494" y="3359"/>
                  <a:pt x="18152" y="2776"/>
                </a:cubicBezTo>
                <a:cubicBezTo>
                  <a:pt x="17708" y="2243"/>
                  <a:pt x="17125" y="1749"/>
                  <a:pt x="16453" y="1318"/>
                </a:cubicBezTo>
                <a:cubicBezTo>
                  <a:pt x="15667" y="925"/>
                  <a:pt x="14792" y="583"/>
                  <a:pt x="13816" y="342"/>
                </a:cubicBezTo>
                <a:cubicBezTo>
                  <a:pt x="12840" y="152"/>
                  <a:pt x="11826" y="0"/>
                  <a:pt x="10800" y="0"/>
                </a:cubicBezTo>
                <a:cubicBezTo>
                  <a:pt x="9735" y="0"/>
                  <a:pt x="8708" y="152"/>
                  <a:pt x="7732" y="342"/>
                </a:cubicBezTo>
                <a:cubicBezTo>
                  <a:pt x="6807" y="583"/>
                  <a:pt x="5932" y="925"/>
                  <a:pt x="5159" y="1318"/>
                </a:cubicBezTo>
                <a:cubicBezTo>
                  <a:pt x="4474" y="1749"/>
                  <a:pt x="3891" y="2243"/>
                  <a:pt x="3409" y="2776"/>
                </a:cubicBezTo>
                <a:cubicBezTo>
                  <a:pt x="3118" y="3359"/>
                  <a:pt x="2864" y="3891"/>
                  <a:pt x="2826" y="4525"/>
                </a:cubicBezTo>
                <a:lnTo>
                  <a:pt x="2826" y="6084"/>
                </a:lnTo>
                <a:lnTo>
                  <a:pt x="0" y="9152"/>
                </a:lnTo>
                <a:lnTo>
                  <a:pt x="684" y="13728"/>
                </a:lnTo>
                <a:lnTo>
                  <a:pt x="0" y="21600"/>
                </a:lnTo>
                <a:lnTo>
                  <a:pt x="2826" y="18684"/>
                </a:lnTo>
                <a:lnTo>
                  <a:pt x="2826" y="17074"/>
                </a:lnTo>
                <a:cubicBezTo>
                  <a:pt x="2864" y="16491"/>
                  <a:pt x="3118" y="15908"/>
                  <a:pt x="3409" y="15325"/>
                </a:cubicBezTo>
                <a:cubicBezTo>
                  <a:pt x="3891" y="14792"/>
                  <a:pt x="4474" y="14311"/>
                  <a:pt x="5159" y="13867"/>
                </a:cubicBezTo>
                <a:cubicBezTo>
                  <a:pt x="5932" y="13474"/>
                  <a:pt x="6807" y="13145"/>
                  <a:pt x="7732" y="12891"/>
                </a:cubicBezTo>
                <a:cubicBezTo>
                  <a:pt x="8708" y="12701"/>
                  <a:pt x="9735" y="12600"/>
                  <a:pt x="10800" y="12549"/>
                </a:cubicBezTo>
                <a:cubicBezTo>
                  <a:pt x="11826" y="12600"/>
                  <a:pt x="12840" y="12701"/>
                  <a:pt x="13816" y="12891"/>
                </a:cubicBezTo>
                <a:cubicBezTo>
                  <a:pt x="14792" y="13145"/>
                  <a:pt x="15667" y="13474"/>
                  <a:pt x="16453" y="13867"/>
                </a:cubicBezTo>
                <a:cubicBezTo>
                  <a:pt x="17125" y="14311"/>
                  <a:pt x="17708" y="14792"/>
                  <a:pt x="18152" y="15325"/>
                </a:cubicBezTo>
                <a:cubicBezTo>
                  <a:pt x="18494" y="15908"/>
                  <a:pt x="18684" y="16491"/>
                  <a:pt x="18785" y="17074"/>
                </a:cubicBezTo>
                <a:lnTo>
                  <a:pt x="18785" y="18684"/>
                </a:lnTo>
                <a:lnTo>
                  <a:pt x="21600" y="21600"/>
                </a:lnTo>
                <a:lnTo>
                  <a:pt x="20928" y="13728"/>
                </a:lnTo>
                <a:lnTo>
                  <a:pt x="21600" y="9152"/>
                </a:lnTo>
                <a:lnTo>
                  <a:pt x="18785" y="6084"/>
                </a:lnTo>
                <a:lnTo>
                  <a:pt x="18785" y="4525"/>
                </a:lnTo>
                <a:close/>
              </a:path>
            </a:pathLst>
          </a:custGeom>
          <a:solidFill>
            <a:srgbClr val="CCCC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先小组讨论，疏通文意。不求十分精确，只求大致理解，不懂的词句，大家分析。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AutoShape 5"/>
          <p:cNvSpPr/>
          <p:nvPr/>
        </p:nvSpPr>
        <p:spPr>
          <a:xfrm>
            <a:off x="990600" y="457200"/>
            <a:ext cx="2520950" cy="1143000"/>
          </a:xfrm>
          <a:prstGeom prst="horizontalScroll">
            <a:avLst>
              <a:gd name="adj" fmla="val 12500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900113" y="765175"/>
            <a:ext cx="26987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自 学 检 测</a:t>
            </a:r>
            <a:endParaRPr lang="zh-CN" altLang="en-US" sz="3600" b="1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2009113031055667"/>
          <p:cNvPicPr>
            <a:picLocks noChangeAspect="1"/>
          </p:cNvPicPr>
          <p:nvPr/>
        </p:nvPicPr>
        <p:blipFill>
          <a:blip r:embed="rId1">
            <a:lum bright="7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549275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WordArt 4"/>
          <p:cNvSpPr>
            <a:spLocks noTextEdit="1"/>
          </p:cNvSpPr>
          <p:nvPr/>
        </p:nvSpPr>
        <p:spPr>
          <a:xfrm>
            <a:off x="2987675" y="836613"/>
            <a:ext cx="5688013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我们必须要知道下面句子的意思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1547813" y="1844675"/>
            <a:ext cx="6408737" cy="4081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又有忧彼之所忧者，因往晓之。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2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充塞四虚，无处无块。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日月星宿，亦积气中之有光耀者，只使坠，亦不能有所中伤。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4 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奈何忧其坏？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1547813" y="2349500"/>
            <a:ext cx="54721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译：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又有一个人为这个担忧的人而担忧，于是去开导他。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1547813" y="3500438"/>
            <a:ext cx="4895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译：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四处都塞满了土块，没有地方没有土块的。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1547813" y="4724400"/>
            <a:ext cx="57610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日月星辰，也不过是聚集在一起的有光的气        体，即使坠落，也不会击中甚至打伤人。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1547813" y="6021388"/>
            <a:ext cx="45370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译：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为什么要担心大地崩塌呢？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9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9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8" grpId="0"/>
      <p:bldP spid="102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3" descr="200992723494012260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WordArt 4"/>
          <p:cNvSpPr>
            <a:spLocks noTextEdit="1"/>
          </p:cNvSpPr>
          <p:nvPr/>
        </p:nvSpPr>
        <p:spPr>
          <a:xfrm>
            <a:off x="1187450" y="908050"/>
            <a:ext cx="2879725" cy="8747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162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全文翻译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1331913" y="2133600"/>
            <a:ext cx="6696075" cy="405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0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杞国有一个人担心天会崩塌坠落，自己没有什么地方可以依托，（因此）睡不着觉，吃不下饭。又有一个担心他（身体）的人于是前去开导他，说：“天，是聚积在一起的气体，到处都有气体。就像是四肢弯曲伸展和自由呼吸，整天在空气中活动，为什么还担心它会崩坠呢？”这个人说：“天果真是聚积在一起的气体，那么日月星辰就不应当坠落了吗？”开导他的人说：“日月星辰，也只是聚积在一起的气体之中有光耀的，即使它坠落了，也不会造成伤害。”这个人说：“地塌了怎么办呢？”开导他的人说：“大地是聚积在一起的土块，四处都塞得满满的，没有地方空着，你整天踩踏着它，整天在地上行走，为什么还担心它会塌呢？”这个人放下心来显得十分高兴，开导他的人也非常高兴。 </a:t>
            </a:r>
            <a:endParaRPr lang="zh-CN" altLang="en-US" sz="20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charRg st="0" end="3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221">
                                            <p:txEl>
                                              <p:charRg st="0" end="3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WordArt 3"/>
          <p:cNvSpPr>
            <a:spLocks noTextEdit="1"/>
          </p:cNvSpPr>
          <p:nvPr/>
        </p:nvSpPr>
        <p:spPr>
          <a:xfrm>
            <a:off x="395288" y="549275"/>
            <a:ext cx="1873250" cy="792163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14287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课文分析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827088" y="2205038"/>
            <a:ext cx="2160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itchFamily="49" charset="-122"/>
              </a:rPr>
              <a:t>故事起因：</a:t>
            </a:r>
            <a:endParaRPr lang="zh-CN" altLang="en-US" sz="2400" b="1" dirty="0">
              <a:latin typeface="Arial" panose="020B0604020202020204" pitchFamily="34" charset="0"/>
              <a:ea typeface="黑体" pitchFamily="49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827088" y="3500438"/>
            <a:ext cx="17287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itchFamily="49" charset="-122"/>
              </a:rPr>
              <a:t>故事发展：</a:t>
            </a:r>
            <a:endParaRPr lang="zh-CN" altLang="en-US" sz="2400" b="1" dirty="0">
              <a:latin typeface="Arial" panose="020B0604020202020204" pitchFamily="34" charset="0"/>
              <a:ea typeface="黑体" pitchFamily="49" charset="-122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827088" y="4652963"/>
            <a:ext cx="24495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黑体" pitchFamily="49" charset="-122"/>
              </a:rPr>
              <a:t>故事结尾：</a:t>
            </a:r>
            <a:endParaRPr lang="zh-CN" altLang="en-US" sz="2400" b="1" dirty="0">
              <a:latin typeface="Arial" panose="020B0604020202020204" pitchFamily="34" charset="0"/>
              <a:ea typeface="黑体" pitchFamily="49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2916238" y="22050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2771775" y="3573463"/>
            <a:ext cx="43926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又有忧彼之所忧者，因往晓之。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3419475" y="4365625"/>
            <a:ext cx="43211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其人舍然大喜，晓之者亦舍然大喜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2555875" y="2338388"/>
            <a:ext cx="65881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杞国有人忧天地崩坠，身无所寄。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  <p:bldP spid="112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idx="1"/>
          </p:nvPr>
        </p:nvSpPr>
        <p:spPr>
          <a:xfrm>
            <a:off x="381000" y="1524000"/>
            <a:ext cx="8382000" cy="3505200"/>
          </a:xfrm>
        </p:spPr>
        <p:txBody>
          <a:bodyPr vert="horz" wrap="square" lIns="0" tIns="0" rIns="0" bIns="0" anchor="t"/>
          <a:p>
            <a:pPr marL="328930" indent="-328930" defTabSz="265430" eaLnBrk="1" hangingPunct="1">
              <a:lnSpc>
                <a:spcPct val="90000"/>
              </a:lnSpc>
              <a:buNone/>
              <a:tabLst>
                <a:tab pos="527050" algn="l"/>
                <a:tab pos="792480" algn="l"/>
                <a:tab pos="1057275" algn="l"/>
                <a:tab pos="1322705" algn="l"/>
                <a:tab pos="1587500" algn="l"/>
                <a:tab pos="1852930" algn="l"/>
                <a:tab pos="2117725" algn="l"/>
                <a:tab pos="2383155" algn="l"/>
                <a:tab pos="2647950" algn="l"/>
                <a:tab pos="2913380" algn="l"/>
                <a:tab pos="3178175" algn="l"/>
                <a:tab pos="3443605" algn="l"/>
                <a:tab pos="3708400" algn="l"/>
                <a:tab pos="3973830" algn="l"/>
                <a:tab pos="4238625" algn="l"/>
                <a:tab pos="4504055" algn="l"/>
                <a:tab pos="4768850" algn="l"/>
                <a:tab pos="5034280" algn="l"/>
                <a:tab pos="5299075" algn="l"/>
                <a:tab pos="5564505" algn="l"/>
                <a:tab pos="5791200" algn="l"/>
              </a:tabLst>
            </a:pPr>
            <a:r>
              <a:rPr lang="en-GB" altLang="en-US" dirty="0"/>
              <a:t>       a、</a:t>
            </a:r>
            <a:r>
              <a:rPr lang="zh-CN" altLang="en-US" dirty="0"/>
              <a:t>杞人为什么而忧天？开导他的人是如何</a:t>
            </a:r>
            <a:endParaRPr lang="zh-CN" altLang="en-US" dirty="0"/>
          </a:p>
          <a:p>
            <a:pPr marL="328930" indent="-328930" defTabSz="265430" eaLnBrk="1" hangingPunct="1">
              <a:lnSpc>
                <a:spcPct val="90000"/>
              </a:lnSpc>
              <a:buNone/>
              <a:tabLst>
                <a:tab pos="527050" algn="l"/>
                <a:tab pos="792480" algn="l"/>
                <a:tab pos="1057275" algn="l"/>
                <a:tab pos="1322705" algn="l"/>
                <a:tab pos="1587500" algn="l"/>
                <a:tab pos="1852930" algn="l"/>
                <a:tab pos="2117725" algn="l"/>
                <a:tab pos="2383155" algn="l"/>
                <a:tab pos="2647950" algn="l"/>
                <a:tab pos="2913380" algn="l"/>
                <a:tab pos="3178175" algn="l"/>
                <a:tab pos="3443605" algn="l"/>
                <a:tab pos="3708400" algn="l"/>
                <a:tab pos="3973830" algn="l"/>
                <a:tab pos="4238625" algn="l"/>
                <a:tab pos="4504055" algn="l"/>
                <a:tab pos="4768850" algn="l"/>
                <a:tab pos="5034280" algn="l"/>
                <a:tab pos="5299075" algn="l"/>
                <a:tab pos="5564505" algn="l"/>
                <a:tab pos="5791200" algn="l"/>
              </a:tabLst>
            </a:pPr>
            <a:r>
              <a:rPr lang="zh-CN" altLang="en-US" dirty="0"/>
              <a:t>   开导他的？</a:t>
            </a:r>
            <a:endParaRPr lang="zh-CN" altLang="en-US" dirty="0"/>
          </a:p>
          <a:p>
            <a:pPr marL="328930" indent="-328930" defTabSz="265430" eaLnBrk="1" hangingPunct="1">
              <a:lnSpc>
                <a:spcPct val="90000"/>
              </a:lnSpc>
              <a:buNone/>
              <a:tabLst>
                <a:tab pos="527050" algn="l"/>
                <a:tab pos="792480" algn="l"/>
                <a:tab pos="1057275" algn="l"/>
                <a:tab pos="1322705" algn="l"/>
                <a:tab pos="1587500" algn="l"/>
                <a:tab pos="1852930" algn="l"/>
                <a:tab pos="2117725" algn="l"/>
                <a:tab pos="2383155" algn="l"/>
                <a:tab pos="2647950" algn="l"/>
                <a:tab pos="2913380" algn="l"/>
                <a:tab pos="3178175" algn="l"/>
                <a:tab pos="3443605" algn="l"/>
                <a:tab pos="3708400" algn="l"/>
                <a:tab pos="3973830" algn="l"/>
                <a:tab pos="4238625" algn="l"/>
                <a:tab pos="4504055" algn="l"/>
                <a:tab pos="4768850" algn="l"/>
                <a:tab pos="5034280" algn="l"/>
                <a:tab pos="5299075" algn="l"/>
                <a:tab pos="5564505" algn="l"/>
                <a:tab pos="5791200" algn="l"/>
              </a:tabLst>
            </a:pPr>
            <a:r>
              <a:rPr lang="zh-CN" altLang="en-US" dirty="0"/>
              <a:t>             </a:t>
            </a:r>
            <a:endParaRPr lang="zh-CN" altLang="en-US" dirty="0"/>
          </a:p>
          <a:p>
            <a:pPr marL="328930" indent="-328930" defTabSz="265430" eaLnBrk="1" hangingPunct="1">
              <a:lnSpc>
                <a:spcPct val="90000"/>
              </a:lnSpc>
              <a:buNone/>
              <a:tabLst>
                <a:tab pos="527050" algn="l"/>
                <a:tab pos="792480" algn="l"/>
                <a:tab pos="1057275" algn="l"/>
                <a:tab pos="1322705" algn="l"/>
                <a:tab pos="1587500" algn="l"/>
                <a:tab pos="1852930" algn="l"/>
                <a:tab pos="2117725" algn="l"/>
                <a:tab pos="2383155" algn="l"/>
                <a:tab pos="2647950" algn="l"/>
                <a:tab pos="2913380" algn="l"/>
                <a:tab pos="3178175" algn="l"/>
                <a:tab pos="3443605" algn="l"/>
                <a:tab pos="3708400" algn="l"/>
                <a:tab pos="3973830" algn="l"/>
                <a:tab pos="4238625" algn="l"/>
                <a:tab pos="4504055" algn="l"/>
                <a:tab pos="4768850" algn="l"/>
                <a:tab pos="5034280" algn="l"/>
                <a:tab pos="5299075" algn="l"/>
                <a:tab pos="5564505" algn="l"/>
                <a:tab pos="5791200" algn="l"/>
              </a:tabLst>
            </a:pPr>
            <a:endParaRPr lang="zh-CN" altLang="en-US" dirty="0"/>
          </a:p>
          <a:p>
            <a:pPr marL="328930" indent="-328930" defTabSz="265430" eaLnBrk="1" hangingPunct="1">
              <a:lnSpc>
                <a:spcPct val="90000"/>
              </a:lnSpc>
              <a:buNone/>
              <a:tabLst>
                <a:tab pos="527050" algn="l"/>
                <a:tab pos="792480" algn="l"/>
                <a:tab pos="1057275" algn="l"/>
                <a:tab pos="1322705" algn="l"/>
                <a:tab pos="1587500" algn="l"/>
                <a:tab pos="1852930" algn="l"/>
                <a:tab pos="2117725" algn="l"/>
                <a:tab pos="2383155" algn="l"/>
                <a:tab pos="2647950" algn="l"/>
                <a:tab pos="2913380" algn="l"/>
                <a:tab pos="3178175" algn="l"/>
                <a:tab pos="3443605" algn="l"/>
                <a:tab pos="3708400" algn="l"/>
                <a:tab pos="3973830" algn="l"/>
                <a:tab pos="4238625" algn="l"/>
                <a:tab pos="4504055" algn="l"/>
                <a:tab pos="4768850" algn="l"/>
                <a:tab pos="5034280" algn="l"/>
                <a:tab pos="5299075" algn="l"/>
                <a:tab pos="5564505" algn="l"/>
                <a:tab pos="5791200" algn="l"/>
              </a:tabLst>
            </a:pPr>
            <a:r>
              <a:rPr lang="zh-CN" altLang="en-US" dirty="0"/>
              <a:t>        </a:t>
            </a:r>
            <a:endParaRPr lang="zh-CN" altLang="en-US" dirty="0"/>
          </a:p>
          <a:p>
            <a:pPr marL="328930" indent="-328930" defTabSz="265430" eaLnBrk="1" hangingPunct="1">
              <a:lnSpc>
                <a:spcPct val="90000"/>
              </a:lnSpc>
              <a:buNone/>
              <a:tabLst>
                <a:tab pos="527050" algn="l"/>
                <a:tab pos="792480" algn="l"/>
                <a:tab pos="1057275" algn="l"/>
                <a:tab pos="1322705" algn="l"/>
                <a:tab pos="1587500" algn="l"/>
                <a:tab pos="1852930" algn="l"/>
                <a:tab pos="2117725" algn="l"/>
                <a:tab pos="2383155" algn="l"/>
                <a:tab pos="2647950" algn="l"/>
                <a:tab pos="2913380" algn="l"/>
                <a:tab pos="3178175" algn="l"/>
                <a:tab pos="3443605" algn="l"/>
                <a:tab pos="3708400" algn="l"/>
                <a:tab pos="3973830" algn="l"/>
                <a:tab pos="4238625" algn="l"/>
                <a:tab pos="4504055" algn="l"/>
                <a:tab pos="4768850" algn="l"/>
                <a:tab pos="5034280" algn="l"/>
                <a:tab pos="5299075" algn="l"/>
                <a:tab pos="5564505" algn="l"/>
                <a:tab pos="5791200" algn="l"/>
              </a:tabLst>
            </a:pPr>
            <a:r>
              <a:rPr lang="en-GB" altLang="en-US" dirty="0"/>
              <a:t>       </a:t>
            </a:r>
            <a:endParaRPr lang="zh-CN" altLang="en-US" dirty="0"/>
          </a:p>
        </p:txBody>
      </p:sp>
      <p:sp>
        <p:nvSpPr>
          <p:cNvPr id="16387" name="WordArt 3"/>
          <p:cNvSpPr/>
          <p:nvPr/>
        </p:nvSpPr>
        <p:spPr>
          <a:xfrm>
            <a:off x="381000" y="381000"/>
            <a:ext cx="13487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normalizeH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你明白了吗？                                               </a:t>
            </a:r>
            <a:endParaRPr lang="zh-CN" altLang="en-US" sz="3600" normalizeH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Text Box 4"/>
          <p:cNvSpPr txBox="1"/>
          <p:nvPr/>
        </p:nvSpPr>
        <p:spPr>
          <a:xfrm>
            <a:off x="468313" y="2708275"/>
            <a:ext cx="74168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杞国有人忧天地崩坠，身无所寄。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1" name="Text Box 5"/>
          <p:cNvSpPr txBox="1"/>
          <p:nvPr/>
        </p:nvSpPr>
        <p:spPr>
          <a:xfrm>
            <a:off x="468313" y="3644900"/>
            <a:ext cx="8675687" cy="3629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晓之者曰：天，积气耳，无处无气。若屈伸呼吸，终日在天中行止，奈何忧崩坠乎？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晓之者曰：日月星辰，亦积气中之有光耀者，只使坠，亦不能有所中伤。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晓者曰：地，积块耳，充塞四虚，无处无块，若躇步跐蹈，终日在地上行止，奈何忧其坏？　</a:t>
            </a:r>
            <a:endParaRPr lang="en-GB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3" descr="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132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4"/>
          <p:cNvSpPr txBox="1"/>
          <p:nvPr/>
        </p:nvSpPr>
        <p:spPr>
          <a:xfrm>
            <a:off x="1042988" y="620713"/>
            <a:ext cx="338455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黑体" pitchFamily="49" charset="-122"/>
              </a:rPr>
              <a:t>杞 人 忧 天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黑体" pitchFamily="49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443230" y="3482340"/>
            <a:ext cx="847153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楷体" pitchFamily="49" charset="-122"/>
              </a:rPr>
              <a:t>寓意</a:t>
            </a:r>
            <a:r>
              <a:rPr lang="en-US" altLang="zh-CN" sz="4000" b="1" dirty="0">
                <a:solidFill>
                  <a:srgbClr val="FF33CC"/>
                </a:solidFill>
                <a:latin typeface="Arial" panose="020B0604020202020204" pitchFamily="34" charset="0"/>
                <a:ea typeface="楷体" pitchFamily="49" charset="-122"/>
              </a:rPr>
              <a:t>: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楷体" pitchFamily="49" charset="-122"/>
              </a:rPr>
              <a:t>是庸人自扰，告诉人们不要为没有必要或毫无根据的事情担忧。</a:t>
            </a:r>
            <a:endParaRPr lang="zh-CN" altLang="en-US" sz="4000" b="1" dirty="0">
              <a:solidFill>
                <a:srgbClr val="FF33CC"/>
              </a:solidFill>
              <a:latin typeface="Arial" panose="020B0604020202020204" pitchFamily="34" charset="0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1465</Words>
  <Application>WPS 演示</Application>
  <PresentationFormat>全屏显示(4:3)</PresentationFormat>
  <Paragraphs>105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Wingdings 3</vt:lpstr>
      <vt:lpstr>楷体</vt:lpstr>
      <vt:lpstr>黑体</vt:lpstr>
      <vt:lpstr>楷体</vt:lpstr>
      <vt:lpstr>Times New Roman</vt:lpstr>
      <vt:lpstr>华文行楷</vt:lpstr>
      <vt:lpstr>微软雅黑</vt:lpstr>
      <vt:lpstr>方正姚体</vt:lpstr>
      <vt:lpstr>Trebuchet MS</vt:lpstr>
      <vt:lpstr>华文新魏</vt:lpstr>
      <vt:lpstr>Calibri</vt:lpstr>
      <vt:lpstr>Lucida Sans Unicode</vt:lpstr>
      <vt:lpstr>Symbol</vt:lpstr>
      <vt:lpstr>1_默认设计模板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ajzx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Administrator</cp:lastModifiedBy>
  <cp:revision>25</cp:revision>
  <dcterms:created xsi:type="dcterms:W3CDTF">2011-05-17T13:23:00Z</dcterms:created>
  <dcterms:modified xsi:type="dcterms:W3CDTF">2016-12-13T06:19:13Z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2052-10.1.0.6030</vt:lpwstr>
  </property>
</Properties>
</file>